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 id="2147483716" r:id="rId5"/>
  </p:sldMasterIdLst>
  <p:notesMasterIdLst>
    <p:notesMasterId r:id="rId19"/>
  </p:notesMasterIdLst>
  <p:sldIdLst>
    <p:sldId id="369" r:id="rId6"/>
    <p:sldId id="5007" r:id="rId7"/>
    <p:sldId id="5008" r:id="rId8"/>
    <p:sldId id="5009" r:id="rId9"/>
    <p:sldId id="5028" r:id="rId10"/>
    <p:sldId id="5026" r:id="rId11"/>
    <p:sldId id="5021" r:id="rId12"/>
    <p:sldId id="5012" r:id="rId13"/>
    <p:sldId id="5024" r:id="rId14"/>
    <p:sldId id="5025" r:id="rId15"/>
    <p:sldId id="5015" r:id="rId16"/>
    <p:sldId id="5027" r:id="rId17"/>
    <p:sldId id="502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essica Justman" initials="JJ" lastIdx="1" clrIdx="6">
    <p:extLst>
      <p:ext uri="{19B8F6BF-5375-455C-9EA6-DF929625EA0E}">
        <p15:presenceInfo xmlns:p15="http://schemas.microsoft.com/office/powerpoint/2012/main" userId="S::jj2158@icapatcolumbia.onmicrosoft.com::c11f76c2-2634-48d6-9afe-4db0d29711a4" providerId="AD"/>
      </p:ext>
    </p:extLst>
  </p:cmAuthor>
  <p:cmAuthor id="1" name="Saito, Suzue" initials="SS" lastIdx="28" clrIdx="0">
    <p:extLst>
      <p:ext uri="{19B8F6BF-5375-455C-9EA6-DF929625EA0E}">
        <p15:presenceInfo xmlns:p15="http://schemas.microsoft.com/office/powerpoint/2012/main" userId="S::ss1117@cumc.columbia.edu::153936e1-130b-438d-b082-0e213b4d0378" providerId="AD"/>
      </p:ext>
    </p:extLst>
  </p:cmAuthor>
  <p:cmAuthor id="2" name="Neil Thivalapill" initials="NT" lastIdx="10" clrIdx="1">
    <p:extLst>
      <p:ext uri="{19B8F6BF-5375-455C-9EA6-DF929625EA0E}">
        <p15:presenceInfo xmlns:p15="http://schemas.microsoft.com/office/powerpoint/2012/main" userId="S::nmt2126@icapatcolumbia.onmicrosoft.com::5a52fc0e-628e-405a-a7db-323db6d1a3a3" providerId="AD"/>
      </p:ext>
    </p:extLst>
  </p:cmAuthor>
  <p:cmAuthor id="3" name="Suzue" initials="S" lastIdx="17" clrIdx="2">
    <p:extLst>
      <p:ext uri="{19B8F6BF-5375-455C-9EA6-DF929625EA0E}">
        <p15:presenceInfo xmlns:p15="http://schemas.microsoft.com/office/powerpoint/2012/main" userId="Suzue" providerId="None"/>
      </p:ext>
    </p:extLst>
  </p:cmAuthor>
  <p:cmAuthor id="4" name="Eugenie Poirot" initials="EP" lastIdx="2" clrIdx="3">
    <p:extLst>
      <p:ext uri="{19B8F6BF-5375-455C-9EA6-DF929625EA0E}">
        <p15:presenceInfo xmlns:p15="http://schemas.microsoft.com/office/powerpoint/2012/main" userId="Eugenie Poirot" providerId="None"/>
      </p:ext>
    </p:extLst>
  </p:cmAuthor>
  <p:cmAuthor id="5" name="Claire Steiner" initials="CS" lastIdx="2" clrIdx="4">
    <p:extLst>
      <p:ext uri="{19B8F6BF-5375-455C-9EA6-DF929625EA0E}">
        <p15:presenceInfo xmlns:p15="http://schemas.microsoft.com/office/powerpoint/2012/main" userId="S::cs3324@icapatcolumbia.onmicrosoft.com::84f345d5-b82c-4360-9370-ed53e22a4816" providerId="AD"/>
      </p:ext>
    </p:extLst>
  </p:cmAuthor>
  <p:cmAuthor id="6" name="Claire Steiner" initials="CS [2]" lastIdx="1" clrIdx="5">
    <p:extLst>
      <p:ext uri="{19B8F6BF-5375-455C-9EA6-DF929625EA0E}">
        <p15:presenceInfo xmlns:p15="http://schemas.microsoft.com/office/powerpoint/2012/main" userId="Claire Stei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B92"/>
    <a:srgbClr val="FFFF00"/>
    <a:srgbClr val="000000"/>
    <a:srgbClr val="115E67"/>
    <a:srgbClr val="9437FF"/>
    <a:srgbClr val="945200"/>
    <a:srgbClr val="D6D2C4"/>
    <a:srgbClr val="35548B"/>
    <a:srgbClr val="4797A8"/>
    <a:srgbClr val="D668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216DC-D7C5-47F9-8320-AFA2AEC5FDC4}" v="4053" dt="2022-02-03T21:51:53.868"/>
    <p1510:client id="{D8406EFB-56C7-E962-4CEA-CF60B900F04A}" v="1" dt="2022-02-03T01:01:18.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32" autoAdjust="0"/>
  </p:normalViewPr>
  <p:slideViewPr>
    <p:cSldViewPr snapToGrid="0">
      <p:cViewPr varScale="1">
        <p:scale>
          <a:sx n="57" d="100"/>
          <a:sy n="57" d="100"/>
        </p:scale>
        <p:origin x="29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Users\neilthivalapill\Desktop\CROI%20Figur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neilthivalapill\Desktop\CROI%20Figure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Users\neilthivalapill\Desktop\CROI%20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neilthivalapill\Desktop\CROI%20Figur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neilthivalapill\Desktop\CROI%20Figur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neilthivalapill\Desktop\CROI%20Figur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neilthivalapill\Desktop\CROI%20Figur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neilthivalapill\Desktop\CROI%20Figure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neilthivalapill\Desktop\CROI%20Figur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Column2</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985-4AEE-8C03-A3E48BCB201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985-4AEE-8C03-A3E48BCB2016}"/>
              </c:ext>
            </c:extLst>
          </c:dPt>
          <c:cat>
            <c:strRef>
              <c:f>Sheet1!$A$2:$A$3</c:f>
              <c:strCache>
                <c:ptCount val="2"/>
                <c:pt idx="0">
                  <c:v>3rd Qtr</c:v>
                </c:pt>
                <c:pt idx="1">
                  <c:v>4th Qtr</c:v>
                </c:pt>
              </c:strCache>
            </c:strRef>
          </c:cat>
          <c:val>
            <c:numRef>
              <c:f>Sheet1!$B$2:$B$3</c:f>
              <c:numCache>
                <c:formatCode>General</c:formatCode>
                <c:ptCount val="2"/>
                <c:pt idx="0">
                  <c:v>1.4</c:v>
                </c:pt>
                <c:pt idx="1">
                  <c:v>1.2</c:v>
                </c:pt>
              </c:numCache>
            </c:numRef>
          </c:val>
          <c:extLst>
            <c:ext xmlns:c16="http://schemas.microsoft.com/office/drawing/2014/chart" uri="{C3380CC4-5D6E-409C-BE32-E72D297353CC}">
              <c16:uniqueId val="{00000004-0985-4AEE-8C03-A3E48BCB201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5E3-4BDD-98E2-A7AABAB7D61C}"/>
              </c:ext>
            </c:extLst>
          </c:dPt>
          <c:dPt>
            <c:idx val="1"/>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3-55E3-4BDD-98E2-A7AABAB7D61C}"/>
              </c:ext>
            </c:extLst>
          </c:dPt>
          <c:dPt>
            <c:idx val="2"/>
            <c:bubble3D val="0"/>
            <c:spPr>
              <a:solidFill>
                <a:schemeClr val="tx2">
                  <a:lumMod val="90000"/>
                </a:schemeClr>
              </a:solidFill>
              <a:ln w="19050">
                <a:solidFill>
                  <a:schemeClr val="lt1"/>
                </a:solidFill>
              </a:ln>
              <a:effectLst/>
            </c:spPr>
            <c:extLst>
              <c:ext xmlns:c16="http://schemas.microsoft.com/office/drawing/2014/chart" uri="{C3380CC4-5D6E-409C-BE32-E72D297353CC}">
                <c16:uniqueId val="{00000005-55E3-4BDD-98E2-A7AABAB7D61C}"/>
              </c:ext>
            </c:extLst>
          </c:dPt>
          <c:dPt>
            <c:idx val="3"/>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7-55E3-4BDD-98E2-A7AABAB7D61C}"/>
              </c:ext>
            </c:extLst>
          </c:dPt>
          <c:dPt>
            <c:idx val="4"/>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9-55E3-4BDD-98E2-A7AABAB7D61C}"/>
              </c:ext>
            </c:extLst>
          </c:dPt>
          <c:dPt>
            <c:idx val="5"/>
            <c:bubble3D val="0"/>
            <c:spPr>
              <a:solidFill>
                <a:srgbClr val="9437FF">
                  <a:alpha val="38039"/>
                </a:srgbClr>
              </a:solidFill>
              <a:ln w="19050">
                <a:solidFill>
                  <a:schemeClr val="lt1"/>
                </a:solidFill>
              </a:ln>
              <a:effectLst/>
            </c:spPr>
            <c:extLst>
              <c:ext xmlns:c16="http://schemas.microsoft.com/office/drawing/2014/chart" uri="{C3380CC4-5D6E-409C-BE32-E72D297353CC}">
                <c16:uniqueId val="{0000000B-55E3-4BDD-98E2-A7AABAB7D61C}"/>
              </c:ext>
            </c:extLst>
          </c:dPt>
          <c:dPt>
            <c:idx val="6"/>
            <c:bubble3D val="0"/>
            <c:explosion val="19"/>
            <c:spPr>
              <a:solidFill>
                <a:schemeClr val="accent2">
                  <a:lumMod val="80000"/>
                  <a:lumOff val="20000"/>
                </a:schemeClr>
              </a:solidFill>
              <a:ln w="57150">
                <a:solidFill>
                  <a:schemeClr val="tx1">
                    <a:lumMod val="50000"/>
                  </a:schemeClr>
                </a:solidFill>
              </a:ln>
              <a:effectLst/>
            </c:spPr>
            <c:extLst>
              <c:ext xmlns:c16="http://schemas.microsoft.com/office/drawing/2014/chart" uri="{C3380CC4-5D6E-409C-BE32-E72D297353CC}">
                <c16:uniqueId val="{0000000D-55E3-4BDD-98E2-A7AABAB7D61C}"/>
              </c:ext>
            </c:extLst>
          </c:dPt>
          <c:dPt>
            <c:idx val="7"/>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F-55E3-4BDD-98E2-A7AABAB7D61C}"/>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11-55E3-4BDD-98E2-A7AABAB7D61C}"/>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55E3-4BDD-98E2-A7AABAB7D61C}"/>
              </c:ext>
            </c:extLst>
          </c:dPt>
          <c:dPt>
            <c:idx val="10"/>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15-55E3-4BDD-98E2-A7AABAB7D61C}"/>
              </c:ext>
            </c:extLst>
          </c:dPt>
          <c:dLbls>
            <c:dLbl>
              <c:idx val="0"/>
              <c:delete val="1"/>
              <c:extLst>
                <c:ext xmlns:c15="http://schemas.microsoft.com/office/drawing/2012/chart" uri="{CE6537A1-D6FC-4f65-9D91-7224C49458BB}"/>
                <c:ext xmlns:c16="http://schemas.microsoft.com/office/drawing/2014/chart" uri="{C3380CC4-5D6E-409C-BE32-E72D297353CC}">
                  <c16:uniqueId val="{00000001-55E3-4BDD-98E2-A7AABAB7D61C}"/>
                </c:ext>
              </c:extLst>
            </c:dLbl>
            <c:dLbl>
              <c:idx val="1"/>
              <c:delete val="1"/>
              <c:extLst>
                <c:ext xmlns:c15="http://schemas.microsoft.com/office/drawing/2012/chart" uri="{CE6537A1-D6FC-4f65-9D91-7224C49458BB}"/>
                <c:ext xmlns:c16="http://schemas.microsoft.com/office/drawing/2014/chart" uri="{C3380CC4-5D6E-409C-BE32-E72D297353CC}">
                  <c16:uniqueId val="{00000003-55E3-4BDD-98E2-A7AABAB7D61C}"/>
                </c:ext>
              </c:extLst>
            </c:dLbl>
            <c:dLbl>
              <c:idx val="2"/>
              <c:layout>
                <c:manualLayout>
                  <c:x val="-0.2037037037037038"/>
                  <c:y val="0.1527777777777777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5E3-4BDD-98E2-A7AABAB7D61C}"/>
                </c:ext>
              </c:extLst>
            </c:dLbl>
            <c:dLbl>
              <c:idx val="3"/>
              <c:delete val="1"/>
              <c:extLst>
                <c:ext xmlns:c15="http://schemas.microsoft.com/office/drawing/2012/chart" uri="{CE6537A1-D6FC-4f65-9D91-7224C49458BB}"/>
                <c:ext xmlns:c16="http://schemas.microsoft.com/office/drawing/2014/chart" uri="{C3380CC4-5D6E-409C-BE32-E72D297353CC}">
                  <c16:uniqueId val="{00000007-55E3-4BDD-98E2-A7AABAB7D61C}"/>
                </c:ext>
              </c:extLst>
            </c:dLbl>
            <c:dLbl>
              <c:idx val="4"/>
              <c:layout>
                <c:manualLayout>
                  <c:x val="-0.17592592592592593"/>
                  <c:y val="-0.1631945811461068"/>
                </c:manualLayout>
              </c:layout>
              <c:spPr>
                <a:noFill/>
                <a:ln w="6350">
                  <a:no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6273719257315059"/>
                      <c:h val="0.20607611548556426"/>
                    </c:manualLayout>
                  </c15:layout>
                </c:ext>
                <c:ext xmlns:c16="http://schemas.microsoft.com/office/drawing/2014/chart" uri="{C3380CC4-5D6E-409C-BE32-E72D297353CC}">
                  <c16:uniqueId val="{00000009-55E3-4BDD-98E2-A7AABAB7D61C}"/>
                </c:ext>
              </c:extLst>
            </c:dLbl>
            <c:dLbl>
              <c:idx val="5"/>
              <c:delete val="1"/>
              <c:extLst>
                <c:ext xmlns:c15="http://schemas.microsoft.com/office/drawing/2012/chart" uri="{CE6537A1-D6FC-4f65-9D91-7224C49458BB}"/>
                <c:ext xmlns:c16="http://schemas.microsoft.com/office/drawing/2014/chart" uri="{C3380CC4-5D6E-409C-BE32-E72D297353CC}">
                  <c16:uniqueId val="{0000000B-55E3-4BDD-98E2-A7AABAB7D61C}"/>
                </c:ext>
              </c:extLst>
            </c:dLbl>
            <c:dLbl>
              <c:idx val="6"/>
              <c:layout>
                <c:manualLayout>
                  <c:x val="7.8103188490327588E-2"/>
                  <c:y val="-0.22627364938757655"/>
                </c:manualLayout>
              </c:layout>
              <c:showLegendKey val="0"/>
              <c:showVal val="0"/>
              <c:showCatName val="1"/>
              <c:showSerName val="0"/>
              <c:showPercent val="1"/>
              <c:showBubbleSize val="0"/>
              <c:extLst>
                <c:ext xmlns:c15="http://schemas.microsoft.com/office/drawing/2012/chart" uri="{CE6537A1-D6FC-4f65-9D91-7224C49458BB}">
                  <c15:layout>
                    <c:manualLayout>
                      <c:w val="0.36888986098959853"/>
                      <c:h val="0.15178040244969376"/>
                    </c:manualLayout>
                  </c15:layout>
                </c:ext>
                <c:ext xmlns:c16="http://schemas.microsoft.com/office/drawing/2014/chart" uri="{C3380CC4-5D6E-409C-BE32-E72D297353CC}">
                  <c16:uniqueId val="{0000000D-55E3-4BDD-98E2-A7AABAB7D61C}"/>
                </c:ext>
              </c:extLst>
            </c:dLbl>
            <c:dLbl>
              <c:idx val="7"/>
              <c:delete val="1"/>
              <c:extLst>
                <c:ext xmlns:c15="http://schemas.microsoft.com/office/drawing/2012/chart" uri="{CE6537A1-D6FC-4f65-9D91-7224C49458BB}"/>
                <c:ext xmlns:c16="http://schemas.microsoft.com/office/drawing/2014/chart" uri="{C3380CC4-5D6E-409C-BE32-E72D297353CC}">
                  <c16:uniqueId val="{0000000F-55E3-4BDD-98E2-A7AABAB7D61C}"/>
                </c:ext>
              </c:extLst>
            </c:dLbl>
            <c:dLbl>
              <c:idx val="8"/>
              <c:layout>
                <c:manualLayout>
                  <c:x val="0.12654320987654322"/>
                  <c:y val="0.1770833333333333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55E3-4BDD-98E2-A7AABAB7D61C}"/>
                </c:ext>
              </c:extLst>
            </c:dLbl>
            <c:dLbl>
              <c:idx val="9"/>
              <c:delete val="1"/>
              <c:extLst>
                <c:ext xmlns:c15="http://schemas.microsoft.com/office/drawing/2012/chart" uri="{CE6537A1-D6FC-4f65-9D91-7224C49458BB}"/>
                <c:ext xmlns:c16="http://schemas.microsoft.com/office/drawing/2014/chart" uri="{C3380CC4-5D6E-409C-BE32-E72D297353CC}">
                  <c16:uniqueId val="{00000013-55E3-4BDD-98E2-A7AABAB7D61C}"/>
                </c:ext>
              </c:extLst>
            </c:dLbl>
            <c:dLbl>
              <c:idx val="10"/>
              <c:delete val="1"/>
              <c:extLst>
                <c:ext xmlns:c15="http://schemas.microsoft.com/office/drawing/2012/chart" uri="{CE6537A1-D6FC-4f65-9D91-7224C49458BB}"/>
                <c:ext xmlns:c16="http://schemas.microsoft.com/office/drawing/2014/chart" uri="{C3380CC4-5D6E-409C-BE32-E72D297353CC}">
                  <c16:uniqueId val="{00000015-55E3-4BDD-98E2-A7AABAB7D61C}"/>
                </c:ext>
              </c:extLst>
            </c:dLbl>
            <c:spPr>
              <a:noFill/>
              <a:ln w="6350">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Sheet2!$A$6:$A$16</c:f>
              <c:strCache>
                <c:ptCount val="11"/>
                <c:pt idx="0">
                  <c:v>ART Clinic</c:v>
                </c:pt>
                <c:pt idx="1">
                  <c:v>Family Planning</c:v>
                </c:pt>
                <c:pt idx="2">
                  <c:v>Index Testing</c:v>
                </c:pt>
                <c:pt idx="3">
                  <c:v>Inpatient/TB</c:v>
                </c:pt>
                <c:pt idx="4">
                  <c:v>ANC/L&amp;D/PNC/CWC</c:v>
                </c:pt>
                <c:pt idx="5">
                  <c:v>Mobile/Community Outreach</c:v>
                </c:pt>
                <c:pt idx="6">
                  <c:v>OPD/Emergency</c:v>
                </c:pt>
                <c:pt idx="7">
                  <c:v>STI Clinic</c:v>
                </c:pt>
                <c:pt idx="8">
                  <c:v>VCT</c:v>
                </c:pt>
                <c:pt idx="9">
                  <c:v>VMMC</c:v>
                </c:pt>
                <c:pt idx="10">
                  <c:v>Other/Missing/NR</c:v>
                </c:pt>
              </c:strCache>
            </c:strRef>
          </c:cat>
          <c:val>
            <c:numRef>
              <c:f>Sheet2!$G$6:$G$16</c:f>
              <c:numCache>
                <c:formatCode>General</c:formatCode>
                <c:ptCount val="11"/>
                <c:pt idx="0">
                  <c:v>0</c:v>
                </c:pt>
                <c:pt idx="1">
                  <c:v>18</c:v>
                </c:pt>
                <c:pt idx="2">
                  <c:v>92</c:v>
                </c:pt>
                <c:pt idx="3">
                  <c:v>9</c:v>
                </c:pt>
                <c:pt idx="4">
                  <c:v>75</c:v>
                </c:pt>
                <c:pt idx="5">
                  <c:v>38</c:v>
                </c:pt>
                <c:pt idx="6">
                  <c:v>106</c:v>
                </c:pt>
                <c:pt idx="7">
                  <c:v>7</c:v>
                </c:pt>
                <c:pt idx="8">
                  <c:v>101</c:v>
                </c:pt>
                <c:pt idx="9">
                  <c:v>0</c:v>
                </c:pt>
                <c:pt idx="10">
                  <c:v>1</c:v>
                </c:pt>
              </c:numCache>
            </c:numRef>
          </c:val>
          <c:extLst>
            <c:ext xmlns:c16="http://schemas.microsoft.com/office/drawing/2014/chart" uri="{C3380CC4-5D6E-409C-BE32-E72D297353CC}">
              <c16:uniqueId val="{00000016-55E3-4BDD-98E2-A7AABAB7D61C}"/>
            </c:ext>
          </c:extLst>
        </c:ser>
        <c:ser>
          <c:idx val="1"/>
          <c:order val="1"/>
          <c:dPt>
            <c:idx val="0"/>
            <c:bubble3D val="0"/>
            <c:spPr>
              <a:solidFill>
                <a:schemeClr val="accent2"/>
              </a:solidFill>
              <a:ln w="19050">
                <a:solidFill>
                  <a:schemeClr val="lt1"/>
                </a:solidFill>
              </a:ln>
              <a:effectLst/>
            </c:spPr>
            <c:extLst>
              <c:ext xmlns:c16="http://schemas.microsoft.com/office/drawing/2014/chart" uri="{C3380CC4-5D6E-409C-BE32-E72D297353CC}">
                <c16:uniqueId val="{00000018-55E3-4BDD-98E2-A7AABAB7D61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1A-55E3-4BDD-98E2-A7AABAB7D61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1C-55E3-4BDD-98E2-A7AABAB7D61C}"/>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E-55E3-4BDD-98E2-A7AABAB7D61C}"/>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0-55E3-4BDD-98E2-A7AABAB7D61C}"/>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22-55E3-4BDD-98E2-A7AABAB7D61C}"/>
              </c:ext>
            </c:extLst>
          </c:dPt>
          <c:dPt>
            <c:idx val="6"/>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24-55E3-4BDD-98E2-A7AABAB7D61C}"/>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26-55E3-4BDD-98E2-A7AABAB7D61C}"/>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8-55E3-4BDD-98E2-A7AABAB7D61C}"/>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A-55E3-4BDD-98E2-A7AABAB7D61C}"/>
              </c:ext>
            </c:extLst>
          </c:dPt>
          <c:dPt>
            <c:idx val="10"/>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C-55E3-4BDD-98E2-A7AABAB7D61C}"/>
              </c:ext>
            </c:extLst>
          </c:dPt>
          <c:dLbls>
            <c:spPr>
              <a:solidFill>
                <a:srgbClr val="FFFFFF"/>
              </a:solidFill>
              <a:ln>
                <a:solidFill>
                  <a:srgbClr val="0A3E53">
                    <a:lumMod val="25000"/>
                    <a:lumOff val="75000"/>
                  </a:srgb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Sheet2!$A$6:$A$16</c:f>
              <c:strCache>
                <c:ptCount val="11"/>
                <c:pt idx="0">
                  <c:v>ART Clinic</c:v>
                </c:pt>
                <c:pt idx="1">
                  <c:v>Family Planning</c:v>
                </c:pt>
                <c:pt idx="2">
                  <c:v>Index Testing</c:v>
                </c:pt>
                <c:pt idx="3">
                  <c:v>Inpatient/TB</c:v>
                </c:pt>
                <c:pt idx="4">
                  <c:v>ANC/L&amp;D/PNC/CWC</c:v>
                </c:pt>
                <c:pt idx="5">
                  <c:v>Mobile/Community Outreach</c:v>
                </c:pt>
                <c:pt idx="6">
                  <c:v>OPD/Emergency</c:v>
                </c:pt>
                <c:pt idx="7">
                  <c:v>STI Clinic</c:v>
                </c:pt>
                <c:pt idx="8">
                  <c:v>VCT</c:v>
                </c:pt>
                <c:pt idx="9">
                  <c:v>VMMC</c:v>
                </c:pt>
                <c:pt idx="10">
                  <c:v>Other/Missing/NR</c:v>
                </c:pt>
              </c:strCache>
            </c:strRef>
          </c:cat>
          <c:val>
            <c:numRef>
              <c:f>Sheet2!$H$6:$H$16</c:f>
              <c:numCache>
                <c:formatCode>General</c:formatCode>
                <c:ptCount val="11"/>
              </c:numCache>
            </c:numRef>
          </c:val>
          <c:extLst>
            <c:ext xmlns:c16="http://schemas.microsoft.com/office/drawing/2014/chart" uri="{C3380CC4-5D6E-409C-BE32-E72D297353CC}">
              <c16:uniqueId val="{0000002D-55E3-4BDD-98E2-A7AABAB7D61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57150">
      <a:solidFill>
        <a:srgbClr val="FF0000"/>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636-D048-A1EB-E4CB9D6CF3B2}"/>
              </c:ext>
            </c:extLst>
          </c:dPt>
          <c:dPt>
            <c:idx val="1"/>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3-A636-D048-A1EB-E4CB9D6CF3B2}"/>
              </c:ext>
            </c:extLst>
          </c:dPt>
          <c:dPt>
            <c:idx val="2"/>
            <c:bubble3D val="0"/>
            <c:spPr>
              <a:solidFill>
                <a:schemeClr val="tx2">
                  <a:lumMod val="90000"/>
                </a:schemeClr>
              </a:solidFill>
              <a:ln w="19050">
                <a:solidFill>
                  <a:schemeClr val="lt1"/>
                </a:solidFill>
              </a:ln>
              <a:effectLst/>
            </c:spPr>
            <c:extLst>
              <c:ext xmlns:c16="http://schemas.microsoft.com/office/drawing/2014/chart" uri="{C3380CC4-5D6E-409C-BE32-E72D297353CC}">
                <c16:uniqueId val="{00000005-A636-D048-A1EB-E4CB9D6CF3B2}"/>
              </c:ext>
            </c:extLst>
          </c:dPt>
          <c:dPt>
            <c:idx val="3"/>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7-A636-D048-A1EB-E4CB9D6CF3B2}"/>
              </c:ext>
            </c:extLst>
          </c:dPt>
          <c:dPt>
            <c:idx val="4"/>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9-A636-D048-A1EB-E4CB9D6CF3B2}"/>
              </c:ext>
            </c:extLst>
          </c:dPt>
          <c:dPt>
            <c:idx val="5"/>
            <c:bubble3D val="0"/>
            <c:spPr>
              <a:solidFill>
                <a:srgbClr val="9437FF">
                  <a:alpha val="38039"/>
                </a:srgbClr>
              </a:solidFill>
              <a:ln w="19050">
                <a:solidFill>
                  <a:schemeClr val="lt1"/>
                </a:solidFill>
              </a:ln>
              <a:effectLst/>
            </c:spPr>
            <c:extLst>
              <c:ext xmlns:c16="http://schemas.microsoft.com/office/drawing/2014/chart" uri="{C3380CC4-5D6E-409C-BE32-E72D297353CC}">
                <c16:uniqueId val="{0000000B-A636-D048-A1EB-E4CB9D6CF3B2}"/>
              </c:ext>
            </c:extLst>
          </c:dPt>
          <c:dPt>
            <c:idx val="6"/>
            <c:bubble3D val="0"/>
            <c:explosion val="16"/>
            <c:spPr>
              <a:solidFill>
                <a:schemeClr val="accent2">
                  <a:lumMod val="80000"/>
                  <a:lumOff val="20000"/>
                </a:schemeClr>
              </a:solidFill>
              <a:ln w="57150">
                <a:solidFill>
                  <a:srgbClr val="000000"/>
                </a:solidFill>
              </a:ln>
              <a:effectLst/>
            </c:spPr>
            <c:extLst>
              <c:ext xmlns:c16="http://schemas.microsoft.com/office/drawing/2014/chart" uri="{C3380CC4-5D6E-409C-BE32-E72D297353CC}">
                <c16:uniqueId val="{0000000D-A636-D048-A1EB-E4CB9D6CF3B2}"/>
              </c:ext>
            </c:extLst>
          </c:dPt>
          <c:dPt>
            <c:idx val="7"/>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F-A636-D048-A1EB-E4CB9D6CF3B2}"/>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11-A636-D048-A1EB-E4CB9D6CF3B2}"/>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A636-D048-A1EB-E4CB9D6CF3B2}"/>
              </c:ext>
            </c:extLst>
          </c:dPt>
          <c:dPt>
            <c:idx val="10"/>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15-A636-D048-A1EB-E4CB9D6CF3B2}"/>
              </c:ext>
            </c:extLst>
          </c:dPt>
          <c:dLbls>
            <c:dLbl>
              <c:idx val="0"/>
              <c:delete val="1"/>
              <c:extLst>
                <c:ext xmlns:c15="http://schemas.microsoft.com/office/drawing/2012/chart" uri="{CE6537A1-D6FC-4f65-9D91-7224C49458BB}"/>
                <c:ext xmlns:c16="http://schemas.microsoft.com/office/drawing/2014/chart" uri="{C3380CC4-5D6E-409C-BE32-E72D297353CC}">
                  <c16:uniqueId val="{00000001-A636-D048-A1EB-E4CB9D6CF3B2}"/>
                </c:ext>
              </c:extLst>
            </c:dLbl>
            <c:dLbl>
              <c:idx val="1"/>
              <c:delete val="1"/>
              <c:extLst>
                <c:ext xmlns:c15="http://schemas.microsoft.com/office/drawing/2012/chart" uri="{CE6537A1-D6FC-4f65-9D91-7224C49458BB}"/>
                <c:ext xmlns:c16="http://schemas.microsoft.com/office/drawing/2014/chart" uri="{C3380CC4-5D6E-409C-BE32-E72D297353CC}">
                  <c16:uniqueId val="{00000003-A636-D048-A1EB-E4CB9D6CF3B2}"/>
                </c:ext>
              </c:extLst>
            </c:dLbl>
            <c:dLbl>
              <c:idx val="2"/>
              <c:layout>
                <c:manualLayout>
                  <c:x val="-0.20050137613006719"/>
                  <c:y val="0.20486111111111105"/>
                </c:manualLayout>
              </c:layout>
              <c:spPr>
                <a:noFill/>
                <a:ln>
                  <a:noFill/>
                </a:ln>
                <a:effectLst/>
              </c:spPr>
              <c:txPr>
                <a:bodyPr rot="0" spcFirstLastPara="1" vertOverflow="clip" horzOverflow="clip" vert="horz" wrap="square" lIns="38100" tIns="19050" rIns="38100" bIns="19050" anchor="ctr" anchorCtr="1">
                  <a:noAutofit/>
                </a:bodyPr>
                <a:lstStyle/>
                <a:p>
                  <a:pPr>
                    <a:defRPr sz="1600" b="1" i="0" u="none" strike="noStrike" kern="1200" baseline="0">
                      <a:solidFill>
                        <a:srgbClr val="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7774521240400507"/>
                      <c:h val="0.25647993219597548"/>
                    </c:manualLayout>
                  </c15:layout>
                </c:ext>
                <c:ext xmlns:c16="http://schemas.microsoft.com/office/drawing/2014/chart" uri="{C3380CC4-5D6E-409C-BE32-E72D297353CC}">
                  <c16:uniqueId val="{00000005-A636-D048-A1EB-E4CB9D6CF3B2}"/>
                </c:ext>
              </c:extLst>
            </c:dLbl>
            <c:dLbl>
              <c:idx val="3"/>
              <c:delete val="1"/>
              <c:extLst>
                <c:ext xmlns:c15="http://schemas.microsoft.com/office/drawing/2012/chart" uri="{CE6537A1-D6FC-4f65-9D91-7224C49458BB}"/>
                <c:ext xmlns:c16="http://schemas.microsoft.com/office/drawing/2014/chart" uri="{C3380CC4-5D6E-409C-BE32-E72D297353CC}">
                  <c16:uniqueId val="{00000007-A636-D048-A1EB-E4CB9D6CF3B2}"/>
                </c:ext>
              </c:extLst>
            </c:dLbl>
            <c:dLbl>
              <c:idx val="4"/>
              <c:delete val="1"/>
              <c:extLst>
                <c:ext xmlns:c15="http://schemas.microsoft.com/office/drawing/2012/chart" uri="{CE6537A1-D6FC-4f65-9D91-7224C49458BB}"/>
                <c:ext xmlns:c16="http://schemas.microsoft.com/office/drawing/2014/chart" uri="{C3380CC4-5D6E-409C-BE32-E72D297353CC}">
                  <c16:uniqueId val="{00000009-A636-D048-A1EB-E4CB9D6CF3B2}"/>
                </c:ext>
              </c:extLst>
            </c:dLbl>
            <c:dLbl>
              <c:idx val="5"/>
              <c:delete val="1"/>
              <c:extLst>
                <c:ext xmlns:c15="http://schemas.microsoft.com/office/drawing/2012/chart" uri="{CE6537A1-D6FC-4f65-9D91-7224C49458BB}"/>
                <c:ext xmlns:c16="http://schemas.microsoft.com/office/drawing/2014/chart" uri="{C3380CC4-5D6E-409C-BE32-E72D297353CC}">
                  <c16:uniqueId val="{0000000B-A636-D048-A1EB-E4CB9D6CF3B2}"/>
                </c:ext>
              </c:extLst>
            </c:dLbl>
            <c:dLbl>
              <c:idx val="6"/>
              <c:layout>
                <c:manualLayout>
                  <c:x val="4.6296417808885E-2"/>
                  <c:y val="-0.19791666666666674"/>
                </c:manualLayout>
              </c:layout>
              <c:tx>
                <c:rich>
                  <a:bodyPr/>
                  <a:lstStyle/>
                  <a:p>
                    <a:fld id="{3F1B0278-8186-A649-8308-91C0368E1B16}" type="CATEGORYNAME">
                      <a:rPr lang="en-US" smtClean="0"/>
                      <a:pPr/>
                      <a:t>[CATEGORY NAME]</a:t>
                    </a:fld>
                    <a:r>
                      <a:rPr lang="en-US" baseline="0"/>
                      <a:t>
</a:t>
                    </a:r>
                    <a:fld id="{EDE9D8EC-202E-064D-B459-4D52F9FFD05C}" type="PERCENTAGE">
                      <a:rPr lang="en-US" baseline="0" smtClean="0"/>
                      <a:pPr/>
                      <a:t>[PERCENTAGE]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layout>
                    <c:manualLayout>
                      <c:w val="0.51210702828813048"/>
                      <c:h val="0.23038959973753281"/>
                    </c:manualLayout>
                  </c15:layout>
                  <c15:dlblFieldTable/>
                  <c15:showDataLabelsRange val="0"/>
                </c:ext>
                <c:ext xmlns:c16="http://schemas.microsoft.com/office/drawing/2014/chart" uri="{C3380CC4-5D6E-409C-BE32-E72D297353CC}">
                  <c16:uniqueId val="{0000000D-A636-D048-A1EB-E4CB9D6CF3B2}"/>
                </c:ext>
              </c:extLst>
            </c:dLbl>
            <c:dLbl>
              <c:idx val="7"/>
              <c:delete val="1"/>
              <c:extLst>
                <c:ext xmlns:c15="http://schemas.microsoft.com/office/drawing/2012/chart" uri="{CE6537A1-D6FC-4f65-9D91-7224C49458BB}"/>
                <c:ext xmlns:c16="http://schemas.microsoft.com/office/drawing/2014/chart" uri="{C3380CC4-5D6E-409C-BE32-E72D297353CC}">
                  <c16:uniqueId val="{0000000F-A636-D048-A1EB-E4CB9D6CF3B2}"/>
                </c:ext>
              </c:extLst>
            </c:dLbl>
            <c:dLbl>
              <c:idx val="8"/>
              <c:layout>
                <c:manualLayout>
                  <c:x val="0.13888888888888884"/>
                  <c:y val="0.1493055555555555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636-D048-A1EB-E4CB9D6CF3B2}"/>
                </c:ext>
              </c:extLst>
            </c:dLbl>
            <c:dLbl>
              <c:idx val="9"/>
              <c:delete val="1"/>
              <c:extLst>
                <c:ext xmlns:c15="http://schemas.microsoft.com/office/drawing/2012/chart" uri="{CE6537A1-D6FC-4f65-9D91-7224C49458BB}"/>
                <c:ext xmlns:c16="http://schemas.microsoft.com/office/drawing/2014/chart" uri="{C3380CC4-5D6E-409C-BE32-E72D297353CC}">
                  <c16:uniqueId val="{00000013-A636-D048-A1EB-E4CB9D6CF3B2}"/>
                </c:ext>
              </c:extLst>
            </c:dLbl>
            <c:dLbl>
              <c:idx val="10"/>
              <c:delete val="1"/>
              <c:extLst>
                <c:ext xmlns:c15="http://schemas.microsoft.com/office/drawing/2012/chart" uri="{CE6537A1-D6FC-4f65-9D91-7224C49458BB}"/>
                <c:ext xmlns:c16="http://schemas.microsoft.com/office/drawing/2014/chart" uri="{C3380CC4-5D6E-409C-BE32-E72D297353CC}">
                  <c16:uniqueId val="{00000015-A636-D048-A1EB-E4CB9D6CF3B2}"/>
                </c:ext>
              </c:extLst>
            </c:dLbl>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rgbClr val="000000"/>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Sheet2!$A$6:$A$16</c:f>
              <c:strCache>
                <c:ptCount val="11"/>
                <c:pt idx="0">
                  <c:v>ART Clinic</c:v>
                </c:pt>
                <c:pt idx="1">
                  <c:v>Family Planning</c:v>
                </c:pt>
                <c:pt idx="2">
                  <c:v>Index Testing</c:v>
                </c:pt>
                <c:pt idx="3">
                  <c:v>Inpatient/TB</c:v>
                </c:pt>
                <c:pt idx="4">
                  <c:v>ANC/L&amp;D/PNC/CWC</c:v>
                </c:pt>
                <c:pt idx="5">
                  <c:v>Mobile/Community Outreach</c:v>
                </c:pt>
                <c:pt idx="6">
                  <c:v>OPD/Emergency</c:v>
                </c:pt>
                <c:pt idx="7">
                  <c:v>STI Clinic</c:v>
                </c:pt>
                <c:pt idx="8">
                  <c:v>VCT</c:v>
                </c:pt>
                <c:pt idx="9">
                  <c:v>VMMC</c:v>
                </c:pt>
                <c:pt idx="10">
                  <c:v>Other/Missing/NR</c:v>
                </c:pt>
              </c:strCache>
            </c:strRef>
          </c:cat>
          <c:val>
            <c:numRef>
              <c:f>Sheet2!$D$6:$D$16</c:f>
              <c:numCache>
                <c:formatCode>General</c:formatCode>
                <c:ptCount val="11"/>
                <c:pt idx="0">
                  <c:v>0</c:v>
                </c:pt>
                <c:pt idx="1">
                  <c:v>18</c:v>
                </c:pt>
                <c:pt idx="2">
                  <c:v>151</c:v>
                </c:pt>
                <c:pt idx="3">
                  <c:v>15</c:v>
                </c:pt>
                <c:pt idx="4">
                  <c:v>83</c:v>
                </c:pt>
                <c:pt idx="5">
                  <c:v>57</c:v>
                </c:pt>
                <c:pt idx="6">
                  <c:v>171</c:v>
                </c:pt>
                <c:pt idx="7">
                  <c:v>12</c:v>
                </c:pt>
                <c:pt idx="8">
                  <c:v>159</c:v>
                </c:pt>
                <c:pt idx="9">
                  <c:v>6</c:v>
                </c:pt>
                <c:pt idx="10">
                  <c:v>3</c:v>
                </c:pt>
              </c:numCache>
            </c:numRef>
          </c:val>
          <c:extLst>
            <c:ext xmlns:c16="http://schemas.microsoft.com/office/drawing/2014/chart" uri="{C3380CC4-5D6E-409C-BE32-E72D297353CC}">
              <c16:uniqueId val="{00000016-A636-D048-A1EB-E4CB9D6CF3B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15461128453185244"/>
          <c:w val="0.8433201327460923"/>
          <c:h val="0.8311598015634396"/>
        </c:manualLayout>
      </c:layout>
      <c:pieChart>
        <c:varyColors val="1"/>
        <c:ser>
          <c:idx val="0"/>
          <c:order val="0"/>
          <c:tx>
            <c:strRef>
              <c:f>Sheet1!$B$1</c:f>
              <c:strCache>
                <c:ptCount val="1"/>
                <c:pt idx="0">
                  <c:v>Column2</c:v>
                </c:pt>
              </c:strCache>
            </c:strRef>
          </c:tx>
          <c:explosion val="2"/>
          <c:dPt>
            <c:idx val="0"/>
            <c:bubble3D val="0"/>
            <c:explosion val="0"/>
            <c:spPr>
              <a:solidFill>
                <a:schemeClr val="accent1"/>
              </a:solidFill>
              <a:ln w="19050">
                <a:solidFill>
                  <a:schemeClr val="lt1"/>
                </a:solidFill>
              </a:ln>
              <a:effectLst/>
            </c:spPr>
            <c:extLst>
              <c:ext xmlns:c16="http://schemas.microsoft.com/office/drawing/2014/chart" uri="{C3380CC4-5D6E-409C-BE32-E72D297353CC}">
                <c16:uniqueId val="{00000001-6446-4D30-AF95-4B3BE7916A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46-4D30-AF95-4B3BE7916A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46-4D30-AF95-4B3BE7916A9B}"/>
              </c:ext>
            </c:extLst>
          </c:dPt>
          <c:cat>
            <c:strRef>
              <c:f>Sheet1!$A$2:$A$4</c:f>
              <c:strCache>
                <c:ptCount val="3"/>
                <c:pt idx="0">
                  <c:v>2nd Qtr</c:v>
                </c:pt>
                <c:pt idx="1">
                  <c:v>3rd Qtr</c:v>
                </c:pt>
                <c:pt idx="2">
                  <c:v>4th Qtr</c:v>
                </c:pt>
              </c:strCache>
            </c:strRef>
          </c:cat>
          <c:val>
            <c:numRef>
              <c:f>Sheet1!$B$2:$B$4</c:f>
              <c:numCache>
                <c:formatCode>General</c:formatCode>
                <c:ptCount val="3"/>
                <c:pt idx="0">
                  <c:v>3.2</c:v>
                </c:pt>
                <c:pt idx="1">
                  <c:v>1.4</c:v>
                </c:pt>
                <c:pt idx="2">
                  <c:v>1.2</c:v>
                </c:pt>
              </c:numCache>
            </c:numRef>
          </c:val>
          <c:extLst>
            <c:ext xmlns:c16="http://schemas.microsoft.com/office/drawing/2014/chart" uri="{C3380CC4-5D6E-409C-BE32-E72D297353CC}">
              <c16:uniqueId val="{00000006-6446-4D30-AF95-4B3BE7916A9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lumMod val="40000"/>
                <a:lumOff val="60000"/>
              </a:schemeClr>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'Tested and Recents'!$A$1:$I$2</c:f>
              <c:multiLvlStrCache>
                <c:ptCount val="9"/>
                <c:lvl>
                  <c:pt idx="0">
                    <c:v>HIV+</c:v>
                  </c:pt>
                  <c:pt idx="1">
                    <c:v>RTRI Tested</c:v>
                  </c:pt>
                  <c:pt idx="2">
                    <c:v>RITA Recent</c:v>
                  </c:pt>
                  <c:pt idx="3">
                    <c:v>HIV+</c:v>
                  </c:pt>
                  <c:pt idx="4">
                    <c:v>RTRI Tested</c:v>
                  </c:pt>
                  <c:pt idx="5">
                    <c:v>RITA Recent</c:v>
                  </c:pt>
                  <c:pt idx="6">
                    <c:v>HIV+</c:v>
                  </c:pt>
                  <c:pt idx="7">
                    <c:v>RTRI Tested</c:v>
                  </c:pt>
                  <c:pt idx="8">
                    <c:v>RTRI Recent</c:v>
                  </c:pt>
                </c:lvl>
                <c:lvl>
                  <c:pt idx="0">
                    <c:v>DRC (98% Tested)</c:v>
                  </c:pt>
                  <c:pt idx="3">
                    <c:v>Eswatini (78% Tested)</c:v>
                  </c:pt>
                  <c:pt idx="6">
                    <c:v>Lesotho (71% Tested)</c:v>
                  </c:pt>
                </c:lvl>
              </c:multiLvlStrCache>
            </c:multiLvlStrRef>
          </c:cat>
          <c:val>
            <c:numRef>
              <c:f>'Tested and Recents'!$A$3:$I$3</c:f>
              <c:numCache>
                <c:formatCode>General</c:formatCode>
                <c:ptCount val="9"/>
                <c:pt idx="0" formatCode="0">
                  <c:v>2563.2653061224491</c:v>
                </c:pt>
                <c:pt idx="1">
                  <c:v>2512</c:v>
                </c:pt>
                <c:pt idx="2">
                  <c:v>101</c:v>
                </c:pt>
                <c:pt idx="3" formatCode="0">
                  <c:v>18641.025641025641</c:v>
                </c:pt>
                <c:pt idx="4">
                  <c:v>14540</c:v>
                </c:pt>
                <c:pt idx="5">
                  <c:v>675</c:v>
                </c:pt>
                <c:pt idx="6" formatCode="0">
                  <c:v>1574.6478873239437</c:v>
                </c:pt>
                <c:pt idx="7">
                  <c:v>1118</c:v>
                </c:pt>
                <c:pt idx="8">
                  <c:v>206</c:v>
                </c:pt>
              </c:numCache>
            </c:numRef>
          </c:val>
          <c:extLst>
            <c:ext xmlns:c16="http://schemas.microsoft.com/office/drawing/2014/chart" uri="{C3380CC4-5D6E-409C-BE32-E72D297353CC}">
              <c16:uniqueId val="{00000000-517D-AD4A-B0A0-B3C903E19BF3}"/>
            </c:ext>
          </c:extLst>
        </c:ser>
        <c:dLbls>
          <c:showLegendKey val="0"/>
          <c:showVal val="0"/>
          <c:showCatName val="0"/>
          <c:showSerName val="0"/>
          <c:showPercent val="0"/>
          <c:showBubbleSize val="0"/>
        </c:dLbls>
        <c:gapWidth val="219"/>
        <c:overlap val="-27"/>
        <c:axId val="978914000"/>
        <c:axId val="988023136"/>
      </c:barChart>
      <c:scatterChart>
        <c:scatterStyle val="lineMarker"/>
        <c:varyColors val="0"/>
        <c:ser>
          <c:idx val="1"/>
          <c:order val="1"/>
          <c:spPr>
            <a:ln w="25400" cap="rnd">
              <a:noFill/>
              <a:round/>
            </a:ln>
            <a:effectLst/>
          </c:spPr>
          <c:marker>
            <c:symbol val="diamond"/>
            <c:size val="15"/>
            <c:spPr>
              <a:solidFill>
                <a:schemeClr val="accent6"/>
              </a:solidFill>
              <a:ln w="9525">
                <a:solidFill>
                  <a:schemeClr val="accent6"/>
                </a:solidFill>
              </a:ln>
              <a:effectLst/>
            </c:spPr>
          </c:marker>
          <c:dLbls>
            <c:spPr>
              <a:noFill/>
              <a:ln>
                <a:noFill/>
              </a:ln>
              <a:effectLst/>
            </c:spPr>
            <c:txPr>
              <a:bodyPr rot="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multiLvlStrRef>
              <c:f>'Tested and Recents'!$A$1:$I$2</c:f>
              <c:multiLvlStrCache>
                <c:ptCount val="9"/>
                <c:lvl>
                  <c:pt idx="0">
                    <c:v>HIV+</c:v>
                  </c:pt>
                  <c:pt idx="1">
                    <c:v>RTRI Tested</c:v>
                  </c:pt>
                  <c:pt idx="2">
                    <c:v>RITA Recent</c:v>
                  </c:pt>
                  <c:pt idx="3">
                    <c:v>HIV+</c:v>
                  </c:pt>
                  <c:pt idx="4">
                    <c:v>RTRI Tested</c:v>
                  </c:pt>
                  <c:pt idx="5">
                    <c:v>RITA Recent</c:v>
                  </c:pt>
                  <c:pt idx="6">
                    <c:v>HIV+</c:v>
                  </c:pt>
                  <c:pt idx="7">
                    <c:v>RTRI Tested</c:v>
                  </c:pt>
                  <c:pt idx="8">
                    <c:v>RTRI Recent</c:v>
                  </c:pt>
                </c:lvl>
                <c:lvl>
                  <c:pt idx="0">
                    <c:v>DRC (98% Tested)</c:v>
                  </c:pt>
                  <c:pt idx="3">
                    <c:v>Eswatini (78% Tested)</c:v>
                  </c:pt>
                  <c:pt idx="6">
                    <c:v>Lesotho (71% Tested)</c:v>
                  </c:pt>
                </c:lvl>
              </c:multiLvlStrCache>
            </c:multiLvlStrRef>
          </c:xVal>
          <c:yVal>
            <c:numRef>
              <c:f>'Tested and Recents'!$A$4:$I$4</c:f>
              <c:numCache>
                <c:formatCode>General</c:formatCode>
                <c:ptCount val="9"/>
                <c:pt idx="2" formatCode="0%">
                  <c:v>4.020700636942675E-2</c:v>
                </c:pt>
                <c:pt idx="5" formatCode="0%">
                  <c:v>4.6423658872077028E-2</c:v>
                </c:pt>
                <c:pt idx="8" formatCode="0%">
                  <c:v>0.18425760286225404</c:v>
                </c:pt>
              </c:numCache>
            </c:numRef>
          </c:yVal>
          <c:smooth val="0"/>
          <c:extLst>
            <c:ext xmlns:c16="http://schemas.microsoft.com/office/drawing/2014/chart" uri="{C3380CC4-5D6E-409C-BE32-E72D297353CC}">
              <c16:uniqueId val="{00000001-517D-AD4A-B0A0-B3C903E19BF3}"/>
            </c:ext>
          </c:extLst>
        </c:ser>
        <c:dLbls>
          <c:showLegendKey val="0"/>
          <c:showVal val="0"/>
          <c:showCatName val="0"/>
          <c:showSerName val="0"/>
          <c:showPercent val="0"/>
          <c:showBubbleSize val="0"/>
        </c:dLbls>
        <c:axId val="997174112"/>
        <c:axId val="997083424"/>
      </c:scatterChart>
      <c:catAx>
        <c:axId val="978914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988023136"/>
        <c:crosses val="autoZero"/>
        <c:auto val="1"/>
        <c:lblAlgn val="ctr"/>
        <c:lblOffset val="100"/>
        <c:noMultiLvlLbl val="0"/>
      </c:catAx>
      <c:valAx>
        <c:axId val="988023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r>
                  <a:rPr lang="en-US" sz="1600"/>
                  <a:t>Number of HIV+, RTRI Tests, and </a:t>
                </a:r>
                <a:r>
                  <a:rPr lang="en-US" sz="1600" err="1"/>
                  <a:t>Recents</a:t>
                </a:r>
                <a:endParaRPr lang="en-US" sz="1600"/>
              </a:p>
            </c:rich>
          </c:tx>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978914000"/>
        <c:crosses val="autoZero"/>
        <c:crossBetween val="between"/>
        <c:majorUnit val="4000"/>
      </c:valAx>
      <c:valAx>
        <c:axId val="997083424"/>
        <c:scaling>
          <c:orientation val="minMax"/>
        </c:scaling>
        <c:delete val="0"/>
        <c:axPos val="r"/>
        <c:title>
          <c:tx>
            <c:rich>
              <a:bodyPr rot="-540000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r>
                  <a:rPr lang="en-US" sz="1600"/>
                  <a:t>% Recent</a:t>
                </a:r>
              </a:p>
            </c:rich>
          </c:tx>
          <c:overlay val="0"/>
          <c:spPr>
            <a:noFill/>
            <a:ln>
              <a:noFill/>
            </a:ln>
            <a:effectLst/>
          </c:spPr>
          <c:txPr>
            <a:bodyPr rot="-540000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997174112"/>
        <c:crosses val="max"/>
        <c:crossBetween val="midCat"/>
      </c:valAx>
      <c:valAx>
        <c:axId val="997174112"/>
        <c:scaling>
          <c:orientation val="minMax"/>
        </c:scaling>
        <c:delete val="1"/>
        <c:axPos val="t"/>
        <c:majorTickMark val="out"/>
        <c:minorTickMark val="none"/>
        <c:tickLblPos val="nextTo"/>
        <c:crossAx val="997083424"/>
        <c:crosses val="max"/>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017E-455B-AAB9-B5B6FFBA25A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017E-455B-AAB9-B5B6FFBA25AC}"/>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017E-455B-AAB9-B5B6FFBA25AC}"/>
              </c:ext>
            </c:extLst>
          </c:dPt>
          <c:dPt>
            <c:idx val="3"/>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7-017E-455B-AAB9-B5B6FFBA25AC}"/>
              </c:ext>
            </c:extLst>
          </c:dPt>
          <c:dPt>
            <c:idx val="4"/>
            <c:bubble3D val="0"/>
            <c:spPr>
              <a:solidFill>
                <a:srgbClr val="945200">
                  <a:alpha val="40000"/>
                </a:srgbClr>
              </a:solidFill>
              <a:ln w="19050">
                <a:solidFill>
                  <a:schemeClr val="lt1"/>
                </a:solidFill>
              </a:ln>
              <a:effectLst/>
            </c:spPr>
            <c:extLst>
              <c:ext xmlns:c16="http://schemas.microsoft.com/office/drawing/2014/chart" uri="{C3380CC4-5D6E-409C-BE32-E72D297353CC}">
                <c16:uniqueId val="{00000009-017E-455B-AAB9-B5B6FFBA25AC}"/>
              </c:ext>
            </c:extLst>
          </c:dPt>
          <c:dPt>
            <c:idx val="5"/>
            <c:bubble3D val="0"/>
            <c:spPr>
              <a:solidFill>
                <a:srgbClr val="9437FF">
                  <a:alpha val="38039"/>
                </a:srgbClr>
              </a:solidFill>
              <a:ln w="19050">
                <a:solidFill>
                  <a:schemeClr val="lt1"/>
                </a:solidFill>
              </a:ln>
              <a:effectLst/>
            </c:spPr>
            <c:extLst>
              <c:ext xmlns:c16="http://schemas.microsoft.com/office/drawing/2014/chart" uri="{C3380CC4-5D6E-409C-BE32-E72D297353CC}">
                <c16:uniqueId val="{0000000B-017E-455B-AAB9-B5B6FFBA25AC}"/>
              </c:ext>
            </c:extLst>
          </c:dPt>
          <c:dPt>
            <c:idx val="6"/>
            <c:bubble3D val="0"/>
            <c:explosion val="13"/>
            <c:spPr>
              <a:solidFill>
                <a:schemeClr val="accent2">
                  <a:lumMod val="80000"/>
                  <a:lumOff val="20000"/>
                </a:schemeClr>
              </a:solidFill>
              <a:ln w="57150">
                <a:solidFill>
                  <a:srgbClr val="000000"/>
                </a:solidFill>
              </a:ln>
              <a:effectLst/>
            </c:spPr>
            <c:extLst>
              <c:ext xmlns:c16="http://schemas.microsoft.com/office/drawing/2014/chart" uri="{C3380CC4-5D6E-409C-BE32-E72D297353CC}">
                <c16:uniqueId val="{0000000D-017E-455B-AAB9-B5B6FFBA25AC}"/>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F-017E-455B-AAB9-B5B6FFBA25AC}"/>
              </c:ext>
            </c:extLst>
          </c:dPt>
          <c:dPt>
            <c:idx val="8"/>
            <c:bubble3D val="0"/>
            <c:spPr>
              <a:solidFill>
                <a:schemeClr val="accent6">
                  <a:lumMod val="20000"/>
                  <a:lumOff val="80000"/>
                </a:schemeClr>
              </a:solidFill>
              <a:ln w="19050">
                <a:noFill/>
              </a:ln>
              <a:effectLst/>
            </c:spPr>
            <c:extLst>
              <c:ext xmlns:c16="http://schemas.microsoft.com/office/drawing/2014/chart" uri="{C3380CC4-5D6E-409C-BE32-E72D297353CC}">
                <c16:uniqueId val="{00000011-017E-455B-AAB9-B5B6FFBA25AC}"/>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017E-455B-AAB9-B5B6FFBA25AC}"/>
              </c:ext>
            </c:extLst>
          </c:dPt>
          <c:dPt>
            <c:idx val="10"/>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15-017E-455B-AAB9-B5B6FFBA25AC}"/>
              </c:ext>
            </c:extLst>
          </c:dPt>
          <c:dLbls>
            <c:dLbl>
              <c:idx val="0"/>
              <c:delete val="1"/>
              <c:extLst>
                <c:ext xmlns:c15="http://schemas.microsoft.com/office/drawing/2012/chart" uri="{CE6537A1-D6FC-4f65-9D91-7224C49458BB}"/>
                <c:ext xmlns:c16="http://schemas.microsoft.com/office/drawing/2014/chart" uri="{C3380CC4-5D6E-409C-BE32-E72D297353CC}">
                  <c16:uniqueId val="{00000001-017E-455B-AAB9-B5B6FFBA25AC}"/>
                </c:ext>
              </c:extLst>
            </c:dLbl>
            <c:dLbl>
              <c:idx val="1"/>
              <c:delete val="1"/>
              <c:extLst>
                <c:ext xmlns:c15="http://schemas.microsoft.com/office/drawing/2012/chart" uri="{CE6537A1-D6FC-4f65-9D91-7224C49458BB}"/>
                <c:ext xmlns:c16="http://schemas.microsoft.com/office/drawing/2014/chart" uri="{C3380CC4-5D6E-409C-BE32-E72D297353CC}">
                  <c16:uniqueId val="{00000003-017E-455B-AAB9-B5B6FFBA25AC}"/>
                </c:ext>
              </c:extLst>
            </c:dLbl>
            <c:dLbl>
              <c:idx val="2"/>
              <c:delete val="1"/>
              <c:extLst>
                <c:ext xmlns:c15="http://schemas.microsoft.com/office/drawing/2012/chart" uri="{CE6537A1-D6FC-4f65-9D91-7224C49458BB}"/>
                <c:ext xmlns:c16="http://schemas.microsoft.com/office/drawing/2014/chart" uri="{C3380CC4-5D6E-409C-BE32-E72D297353CC}">
                  <c16:uniqueId val="{00000005-017E-455B-AAB9-B5B6FFBA25AC}"/>
                </c:ext>
              </c:extLst>
            </c:dLbl>
            <c:dLbl>
              <c:idx val="3"/>
              <c:delete val="1"/>
              <c:extLst>
                <c:ext xmlns:c15="http://schemas.microsoft.com/office/drawing/2012/chart" uri="{CE6537A1-D6FC-4f65-9D91-7224C49458BB}"/>
                <c:ext xmlns:c16="http://schemas.microsoft.com/office/drawing/2014/chart" uri="{C3380CC4-5D6E-409C-BE32-E72D297353CC}">
                  <c16:uniqueId val="{00000007-017E-455B-AAB9-B5B6FFBA25AC}"/>
                </c:ext>
              </c:extLst>
            </c:dLbl>
            <c:dLbl>
              <c:idx val="4"/>
              <c:delete val="1"/>
              <c:extLst>
                <c:ext xmlns:c15="http://schemas.microsoft.com/office/drawing/2012/chart" uri="{CE6537A1-D6FC-4f65-9D91-7224C49458BB}"/>
                <c:ext xmlns:c16="http://schemas.microsoft.com/office/drawing/2014/chart" uri="{C3380CC4-5D6E-409C-BE32-E72D297353CC}">
                  <c16:uniqueId val="{00000009-017E-455B-AAB9-B5B6FFBA25AC}"/>
                </c:ext>
              </c:extLst>
            </c:dLbl>
            <c:dLbl>
              <c:idx val="5"/>
              <c:delete val="1"/>
              <c:extLst>
                <c:ext xmlns:c15="http://schemas.microsoft.com/office/drawing/2012/chart" uri="{CE6537A1-D6FC-4f65-9D91-7224C49458BB}"/>
                <c:ext xmlns:c16="http://schemas.microsoft.com/office/drawing/2014/chart" uri="{C3380CC4-5D6E-409C-BE32-E72D297353CC}">
                  <c16:uniqueId val="{0000000B-017E-455B-AAB9-B5B6FFBA25AC}"/>
                </c:ext>
              </c:extLst>
            </c:dLbl>
            <c:dLbl>
              <c:idx val="6"/>
              <c:layout>
                <c:manualLayout>
                  <c:x val="0.21759259259259259"/>
                  <c:y val="-0.1527779144794402"/>
                </c:manualLayout>
              </c:layout>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51557912899776415"/>
                      <c:h val="0.24427848862642165"/>
                    </c:manualLayout>
                  </c15:layout>
                </c:ext>
                <c:ext xmlns:c16="http://schemas.microsoft.com/office/drawing/2014/chart" uri="{C3380CC4-5D6E-409C-BE32-E72D297353CC}">
                  <c16:uniqueId val="{0000000D-017E-455B-AAB9-B5B6FFBA25AC}"/>
                </c:ext>
              </c:extLst>
            </c:dLbl>
            <c:dLbl>
              <c:idx val="7"/>
              <c:delete val="1"/>
              <c:extLst>
                <c:ext xmlns:c15="http://schemas.microsoft.com/office/drawing/2012/chart" uri="{CE6537A1-D6FC-4f65-9D91-7224C49458BB}"/>
                <c:ext xmlns:c16="http://schemas.microsoft.com/office/drawing/2014/chart" uri="{C3380CC4-5D6E-409C-BE32-E72D297353CC}">
                  <c16:uniqueId val="{0000000F-017E-455B-AAB9-B5B6FFBA25AC}"/>
                </c:ext>
              </c:extLst>
            </c:dLbl>
            <c:dLbl>
              <c:idx val="8"/>
              <c:delete val="1"/>
              <c:extLst>
                <c:ext xmlns:c15="http://schemas.microsoft.com/office/drawing/2012/chart" uri="{CE6537A1-D6FC-4f65-9D91-7224C49458BB}"/>
                <c:ext xmlns:c16="http://schemas.microsoft.com/office/drawing/2014/chart" uri="{C3380CC4-5D6E-409C-BE32-E72D297353CC}">
                  <c16:uniqueId val="{00000011-017E-455B-AAB9-B5B6FFBA25AC}"/>
                </c:ext>
              </c:extLst>
            </c:dLbl>
            <c:dLbl>
              <c:idx val="9"/>
              <c:delete val="1"/>
              <c:extLst>
                <c:ext xmlns:c15="http://schemas.microsoft.com/office/drawing/2012/chart" uri="{CE6537A1-D6FC-4f65-9D91-7224C49458BB}"/>
                <c:ext xmlns:c16="http://schemas.microsoft.com/office/drawing/2014/chart" uri="{C3380CC4-5D6E-409C-BE32-E72D297353CC}">
                  <c16:uniqueId val="{00000013-017E-455B-AAB9-B5B6FFBA25AC}"/>
                </c:ext>
              </c:extLst>
            </c:dLbl>
            <c:dLbl>
              <c:idx val="10"/>
              <c:delete val="1"/>
              <c:extLst>
                <c:ext xmlns:c15="http://schemas.microsoft.com/office/drawing/2012/chart" uri="{CE6537A1-D6FC-4f65-9D91-7224C49458BB}"/>
                <c:ext xmlns:c16="http://schemas.microsoft.com/office/drawing/2014/chart" uri="{C3380CC4-5D6E-409C-BE32-E72D297353CC}">
                  <c16:uniqueId val="{00000015-017E-455B-AAB9-B5B6FFBA25AC}"/>
                </c:ext>
              </c:extLst>
            </c:dLbl>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Sheet2!$A$6:$A$16</c:f>
              <c:strCache>
                <c:ptCount val="11"/>
                <c:pt idx="0">
                  <c:v>ART Clinic</c:v>
                </c:pt>
                <c:pt idx="1">
                  <c:v>Family Planning</c:v>
                </c:pt>
                <c:pt idx="2">
                  <c:v>Index Testing</c:v>
                </c:pt>
                <c:pt idx="3">
                  <c:v>Inpatient/TB</c:v>
                </c:pt>
                <c:pt idx="4">
                  <c:v>ANC/L&amp;D/PNC/CWC</c:v>
                </c:pt>
                <c:pt idx="5">
                  <c:v>Mobile/Community Outreach</c:v>
                </c:pt>
                <c:pt idx="6">
                  <c:v>OPD/Emergency</c:v>
                </c:pt>
                <c:pt idx="7">
                  <c:v>STI Clinic</c:v>
                </c:pt>
                <c:pt idx="8">
                  <c:v>VCT</c:v>
                </c:pt>
                <c:pt idx="9">
                  <c:v>VMMC</c:v>
                </c:pt>
                <c:pt idx="10">
                  <c:v>Other/Missing/NR</c:v>
                </c:pt>
              </c:strCache>
            </c:strRef>
          </c:cat>
          <c:val>
            <c:numRef>
              <c:f>Sheet2!$L$6:$L$16</c:f>
              <c:numCache>
                <c:formatCode>General</c:formatCode>
                <c:ptCount val="11"/>
                <c:pt idx="0">
                  <c:v>0</c:v>
                </c:pt>
                <c:pt idx="1">
                  <c:v>0</c:v>
                </c:pt>
                <c:pt idx="2">
                  <c:v>8</c:v>
                </c:pt>
                <c:pt idx="3">
                  <c:v>5</c:v>
                </c:pt>
                <c:pt idx="4">
                  <c:v>7</c:v>
                </c:pt>
                <c:pt idx="5">
                  <c:v>6</c:v>
                </c:pt>
                <c:pt idx="6">
                  <c:v>66</c:v>
                </c:pt>
                <c:pt idx="7">
                  <c:v>0</c:v>
                </c:pt>
                <c:pt idx="8">
                  <c:v>6</c:v>
                </c:pt>
                <c:pt idx="9">
                  <c:v>0</c:v>
                </c:pt>
                <c:pt idx="10">
                  <c:v>3</c:v>
                </c:pt>
              </c:numCache>
            </c:numRef>
          </c:val>
          <c:extLst>
            <c:ext xmlns:c16="http://schemas.microsoft.com/office/drawing/2014/chart" uri="{C3380CC4-5D6E-409C-BE32-E72D297353CC}">
              <c16:uniqueId val="{00000016-017E-455B-AAB9-B5B6FFBA25AC}"/>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91F2-4186-BA8A-17D89B20BE81}"/>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1F2-4186-BA8A-17D89B20BE81}"/>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91F2-4186-BA8A-17D89B20BE81}"/>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91F2-4186-BA8A-17D89B20BE81}"/>
              </c:ext>
            </c:extLst>
          </c:dPt>
          <c:dPt>
            <c:idx val="4"/>
            <c:bubble3D val="0"/>
            <c:spPr>
              <a:solidFill>
                <a:srgbClr val="945200">
                  <a:alpha val="40000"/>
                </a:srgbClr>
              </a:solidFill>
              <a:ln w="19050">
                <a:solidFill>
                  <a:schemeClr val="lt1"/>
                </a:solidFill>
              </a:ln>
              <a:effectLst/>
            </c:spPr>
            <c:extLst>
              <c:ext xmlns:c16="http://schemas.microsoft.com/office/drawing/2014/chart" uri="{C3380CC4-5D6E-409C-BE32-E72D297353CC}">
                <c16:uniqueId val="{00000009-91F2-4186-BA8A-17D89B20BE81}"/>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91F2-4186-BA8A-17D89B20BE81}"/>
              </c:ext>
            </c:extLst>
          </c:dPt>
          <c:dPt>
            <c:idx val="6"/>
            <c:bubble3D val="0"/>
            <c:explosion val="25"/>
            <c:spPr>
              <a:solidFill>
                <a:schemeClr val="accent2">
                  <a:lumMod val="80000"/>
                  <a:lumOff val="20000"/>
                </a:schemeClr>
              </a:solidFill>
              <a:ln w="57150">
                <a:solidFill>
                  <a:srgbClr val="000000"/>
                </a:solidFill>
              </a:ln>
              <a:effectLst/>
            </c:spPr>
            <c:extLst>
              <c:ext xmlns:c16="http://schemas.microsoft.com/office/drawing/2014/chart" uri="{C3380CC4-5D6E-409C-BE32-E72D297353CC}">
                <c16:uniqueId val="{0000000D-91F2-4186-BA8A-17D89B20BE81}"/>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F-91F2-4186-BA8A-17D89B20BE81}"/>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11-91F2-4186-BA8A-17D89B20BE81}"/>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91F2-4186-BA8A-17D89B20BE81}"/>
              </c:ext>
            </c:extLst>
          </c:dPt>
          <c:dPt>
            <c:idx val="10"/>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15-91F2-4186-BA8A-17D89B20BE81}"/>
              </c:ext>
            </c:extLst>
          </c:dPt>
          <c:dLbls>
            <c:dLbl>
              <c:idx val="0"/>
              <c:delete val="1"/>
              <c:extLst>
                <c:ext xmlns:c15="http://schemas.microsoft.com/office/drawing/2012/chart" uri="{CE6537A1-D6FC-4f65-9D91-7224C49458BB}"/>
                <c:ext xmlns:c16="http://schemas.microsoft.com/office/drawing/2014/chart" uri="{C3380CC4-5D6E-409C-BE32-E72D297353CC}">
                  <c16:uniqueId val="{00000001-91F2-4186-BA8A-17D89B20BE81}"/>
                </c:ext>
              </c:extLst>
            </c:dLbl>
            <c:dLbl>
              <c:idx val="1"/>
              <c:delete val="1"/>
              <c:extLst>
                <c:ext xmlns:c15="http://schemas.microsoft.com/office/drawing/2012/chart" uri="{CE6537A1-D6FC-4f65-9D91-7224C49458BB}"/>
                <c:ext xmlns:c16="http://schemas.microsoft.com/office/drawing/2014/chart" uri="{C3380CC4-5D6E-409C-BE32-E72D297353CC}">
                  <c16:uniqueId val="{00000003-91F2-4186-BA8A-17D89B20BE81}"/>
                </c:ext>
              </c:extLst>
            </c:dLbl>
            <c:dLbl>
              <c:idx val="2"/>
              <c:delete val="1"/>
              <c:extLst>
                <c:ext xmlns:c15="http://schemas.microsoft.com/office/drawing/2012/chart" uri="{CE6537A1-D6FC-4f65-9D91-7224C49458BB}"/>
                <c:ext xmlns:c16="http://schemas.microsoft.com/office/drawing/2014/chart" uri="{C3380CC4-5D6E-409C-BE32-E72D297353CC}">
                  <c16:uniqueId val="{00000005-91F2-4186-BA8A-17D89B20BE81}"/>
                </c:ext>
              </c:extLst>
            </c:dLbl>
            <c:dLbl>
              <c:idx val="3"/>
              <c:delete val="1"/>
              <c:extLst>
                <c:ext xmlns:c15="http://schemas.microsoft.com/office/drawing/2012/chart" uri="{CE6537A1-D6FC-4f65-9D91-7224C49458BB}"/>
                <c:ext xmlns:c16="http://schemas.microsoft.com/office/drawing/2014/chart" uri="{C3380CC4-5D6E-409C-BE32-E72D297353CC}">
                  <c16:uniqueId val="{00000007-91F2-4186-BA8A-17D89B20BE81}"/>
                </c:ext>
              </c:extLst>
            </c:dLbl>
            <c:dLbl>
              <c:idx val="4"/>
              <c:delete val="1"/>
              <c:extLst>
                <c:ext xmlns:c15="http://schemas.microsoft.com/office/drawing/2012/chart" uri="{CE6537A1-D6FC-4f65-9D91-7224C49458BB}"/>
                <c:ext xmlns:c16="http://schemas.microsoft.com/office/drawing/2014/chart" uri="{C3380CC4-5D6E-409C-BE32-E72D297353CC}">
                  <c16:uniqueId val="{00000009-91F2-4186-BA8A-17D89B20BE81}"/>
                </c:ext>
              </c:extLst>
            </c:dLbl>
            <c:dLbl>
              <c:idx val="5"/>
              <c:delete val="1"/>
              <c:extLst>
                <c:ext xmlns:c15="http://schemas.microsoft.com/office/drawing/2012/chart" uri="{CE6537A1-D6FC-4f65-9D91-7224C49458BB}"/>
                <c:ext xmlns:c16="http://schemas.microsoft.com/office/drawing/2014/chart" uri="{C3380CC4-5D6E-409C-BE32-E72D297353CC}">
                  <c16:uniqueId val="{0000000B-91F2-4186-BA8A-17D89B20BE81}"/>
                </c:ext>
              </c:extLst>
            </c:dLbl>
            <c:dLbl>
              <c:idx val="6"/>
              <c:layout>
                <c:manualLayout>
                  <c:x val="8.3333470034995652E-2"/>
                  <c:y val="-0.14236099322751905"/>
                </c:manualLayout>
              </c:layout>
              <c:spPr>
                <a:noFill/>
                <a:ln>
                  <a:noFill/>
                </a:ln>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57306375765529305"/>
                      <c:h val="0.24427845099028114"/>
                    </c:manualLayout>
                  </c15:layout>
                </c:ext>
                <c:ext xmlns:c16="http://schemas.microsoft.com/office/drawing/2014/chart" uri="{C3380CC4-5D6E-409C-BE32-E72D297353CC}">
                  <c16:uniqueId val="{0000000D-91F2-4186-BA8A-17D89B20BE81}"/>
                </c:ext>
              </c:extLst>
            </c:dLbl>
            <c:dLbl>
              <c:idx val="7"/>
              <c:delete val="1"/>
              <c:extLst>
                <c:ext xmlns:c15="http://schemas.microsoft.com/office/drawing/2012/chart" uri="{CE6537A1-D6FC-4f65-9D91-7224C49458BB}"/>
                <c:ext xmlns:c16="http://schemas.microsoft.com/office/drawing/2014/chart" uri="{C3380CC4-5D6E-409C-BE32-E72D297353CC}">
                  <c16:uniqueId val="{0000000F-91F2-4186-BA8A-17D89B20BE81}"/>
                </c:ext>
              </c:extLst>
            </c:dLbl>
            <c:dLbl>
              <c:idx val="8"/>
              <c:delete val="1"/>
              <c:extLst>
                <c:ext xmlns:c15="http://schemas.microsoft.com/office/drawing/2012/chart" uri="{CE6537A1-D6FC-4f65-9D91-7224C49458BB}"/>
                <c:ext xmlns:c16="http://schemas.microsoft.com/office/drawing/2014/chart" uri="{C3380CC4-5D6E-409C-BE32-E72D297353CC}">
                  <c16:uniqueId val="{00000011-91F2-4186-BA8A-17D89B20BE81}"/>
                </c:ext>
              </c:extLst>
            </c:dLbl>
            <c:dLbl>
              <c:idx val="9"/>
              <c:delete val="1"/>
              <c:extLst>
                <c:ext xmlns:c15="http://schemas.microsoft.com/office/drawing/2012/chart" uri="{CE6537A1-D6FC-4f65-9D91-7224C49458BB}"/>
                <c:ext xmlns:c16="http://schemas.microsoft.com/office/drawing/2014/chart" uri="{C3380CC4-5D6E-409C-BE32-E72D297353CC}">
                  <c16:uniqueId val="{00000013-91F2-4186-BA8A-17D89B20BE81}"/>
                </c:ext>
              </c:extLst>
            </c:dLbl>
            <c:dLbl>
              <c:idx val="10"/>
              <c:delete val="1"/>
              <c:extLst>
                <c:ext xmlns:c15="http://schemas.microsoft.com/office/drawing/2012/chart" uri="{CE6537A1-D6FC-4f65-9D91-7224C49458BB}"/>
                <c:ext xmlns:c16="http://schemas.microsoft.com/office/drawing/2014/chart" uri="{C3380CC4-5D6E-409C-BE32-E72D297353CC}">
                  <c16:uniqueId val="{00000015-91F2-4186-BA8A-17D89B20BE81}"/>
                </c:ext>
              </c:extLst>
            </c:dLbl>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Sheet2!$A$6:$A$16</c:f>
              <c:strCache>
                <c:ptCount val="11"/>
                <c:pt idx="0">
                  <c:v>ART Clinic</c:v>
                </c:pt>
                <c:pt idx="1">
                  <c:v>Family Planning</c:v>
                </c:pt>
                <c:pt idx="2">
                  <c:v>Index Testing</c:v>
                </c:pt>
                <c:pt idx="3">
                  <c:v>Inpatient/TB</c:v>
                </c:pt>
                <c:pt idx="4">
                  <c:v>ANC/L&amp;D/PNC/CWC</c:v>
                </c:pt>
                <c:pt idx="5">
                  <c:v>Mobile/Community Outreach</c:v>
                </c:pt>
                <c:pt idx="6">
                  <c:v>OPD/Emergency</c:v>
                </c:pt>
                <c:pt idx="7">
                  <c:v>STI Clinic</c:v>
                </c:pt>
                <c:pt idx="8">
                  <c:v>VCT</c:v>
                </c:pt>
                <c:pt idx="9">
                  <c:v>VMMC</c:v>
                </c:pt>
                <c:pt idx="10">
                  <c:v>Other/Missing/NR</c:v>
                </c:pt>
              </c:strCache>
            </c:strRef>
          </c:cat>
          <c:val>
            <c:numRef>
              <c:f>Sheet2!$Q$6:$Q$16</c:f>
              <c:numCache>
                <c:formatCode>General</c:formatCode>
                <c:ptCount val="11"/>
                <c:pt idx="0">
                  <c:v>0</c:v>
                </c:pt>
                <c:pt idx="1">
                  <c:v>0</c:v>
                </c:pt>
                <c:pt idx="2">
                  <c:v>0</c:v>
                </c:pt>
                <c:pt idx="3">
                  <c:v>0</c:v>
                </c:pt>
                <c:pt idx="4">
                  <c:v>11</c:v>
                </c:pt>
                <c:pt idx="5">
                  <c:v>0</c:v>
                </c:pt>
                <c:pt idx="6">
                  <c:v>187</c:v>
                </c:pt>
                <c:pt idx="7">
                  <c:v>0</c:v>
                </c:pt>
                <c:pt idx="8">
                  <c:v>0</c:v>
                </c:pt>
                <c:pt idx="9">
                  <c:v>0</c:v>
                </c:pt>
                <c:pt idx="10">
                  <c:v>8</c:v>
                </c:pt>
              </c:numCache>
            </c:numRef>
          </c:val>
          <c:extLst>
            <c:ext xmlns:c16="http://schemas.microsoft.com/office/drawing/2014/chart" uri="{C3380CC4-5D6E-409C-BE32-E72D297353CC}">
              <c16:uniqueId val="{00000016-91F2-4186-BA8A-17D89B20BE81}"/>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9C9-4A5F-8B92-00C3E62020D0}"/>
              </c:ext>
            </c:extLst>
          </c:dPt>
          <c:dPt>
            <c:idx val="1"/>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3-89C9-4A5F-8B92-00C3E62020D0}"/>
              </c:ext>
            </c:extLst>
          </c:dPt>
          <c:dPt>
            <c:idx val="2"/>
            <c:bubble3D val="0"/>
            <c:spPr>
              <a:solidFill>
                <a:schemeClr val="tx2">
                  <a:lumMod val="90000"/>
                </a:schemeClr>
              </a:solidFill>
              <a:ln w="19050">
                <a:solidFill>
                  <a:schemeClr val="lt1"/>
                </a:solidFill>
              </a:ln>
              <a:effectLst/>
            </c:spPr>
            <c:extLst>
              <c:ext xmlns:c16="http://schemas.microsoft.com/office/drawing/2014/chart" uri="{C3380CC4-5D6E-409C-BE32-E72D297353CC}">
                <c16:uniqueId val="{00000005-89C9-4A5F-8B92-00C3E62020D0}"/>
              </c:ext>
            </c:extLst>
          </c:dPt>
          <c:dPt>
            <c:idx val="3"/>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7-89C9-4A5F-8B92-00C3E62020D0}"/>
              </c:ext>
            </c:extLst>
          </c:dPt>
          <c:dPt>
            <c:idx val="4"/>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9-89C9-4A5F-8B92-00C3E62020D0}"/>
              </c:ext>
            </c:extLst>
          </c:dPt>
          <c:dPt>
            <c:idx val="5"/>
            <c:bubble3D val="0"/>
            <c:spPr>
              <a:solidFill>
                <a:srgbClr val="9437FF">
                  <a:alpha val="38039"/>
                </a:srgbClr>
              </a:solidFill>
              <a:ln w="19050">
                <a:solidFill>
                  <a:schemeClr val="lt1"/>
                </a:solidFill>
              </a:ln>
              <a:effectLst/>
            </c:spPr>
            <c:extLst>
              <c:ext xmlns:c16="http://schemas.microsoft.com/office/drawing/2014/chart" uri="{C3380CC4-5D6E-409C-BE32-E72D297353CC}">
                <c16:uniqueId val="{0000000B-89C9-4A5F-8B92-00C3E62020D0}"/>
              </c:ext>
            </c:extLst>
          </c:dPt>
          <c:dPt>
            <c:idx val="6"/>
            <c:bubble3D val="0"/>
            <c:explosion val="16"/>
            <c:spPr>
              <a:solidFill>
                <a:schemeClr val="accent2">
                  <a:lumMod val="80000"/>
                  <a:lumOff val="20000"/>
                </a:schemeClr>
              </a:solidFill>
              <a:ln w="57150">
                <a:solidFill>
                  <a:srgbClr val="000000"/>
                </a:solidFill>
              </a:ln>
              <a:effectLst/>
            </c:spPr>
            <c:extLst>
              <c:ext xmlns:c16="http://schemas.microsoft.com/office/drawing/2014/chart" uri="{C3380CC4-5D6E-409C-BE32-E72D297353CC}">
                <c16:uniqueId val="{0000000D-89C9-4A5F-8B92-00C3E62020D0}"/>
              </c:ext>
            </c:extLst>
          </c:dPt>
          <c:dPt>
            <c:idx val="7"/>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F-89C9-4A5F-8B92-00C3E62020D0}"/>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11-89C9-4A5F-8B92-00C3E62020D0}"/>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89C9-4A5F-8B92-00C3E62020D0}"/>
              </c:ext>
            </c:extLst>
          </c:dPt>
          <c:dPt>
            <c:idx val="10"/>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15-89C9-4A5F-8B92-00C3E62020D0}"/>
              </c:ext>
            </c:extLst>
          </c:dPt>
          <c:dLbls>
            <c:dLbl>
              <c:idx val="0"/>
              <c:delete val="1"/>
              <c:extLst>
                <c:ext xmlns:c15="http://schemas.microsoft.com/office/drawing/2012/chart" uri="{CE6537A1-D6FC-4f65-9D91-7224C49458BB}"/>
                <c:ext xmlns:c16="http://schemas.microsoft.com/office/drawing/2014/chart" uri="{C3380CC4-5D6E-409C-BE32-E72D297353CC}">
                  <c16:uniqueId val="{00000001-89C9-4A5F-8B92-00C3E62020D0}"/>
                </c:ext>
              </c:extLst>
            </c:dLbl>
            <c:dLbl>
              <c:idx val="1"/>
              <c:delete val="1"/>
              <c:extLst>
                <c:ext xmlns:c15="http://schemas.microsoft.com/office/drawing/2012/chart" uri="{CE6537A1-D6FC-4f65-9D91-7224C49458BB}"/>
                <c:ext xmlns:c16="http://schemas.microsoft.com/office/drawing/2014/chart" uri="{C3380CC4-5D6E-409C-BE32-E72D297353CC}">
                  <c16:uniqueId val="{00000003-89C9-4A5F-8B92-00C3E62020D0}"/>
                </c:ext>
              </c:extLst>
            </c:dLbl>
            <c:dLbl>
              <c:idx val="2"/>
              <c:layout>
                <c:manualLayout>
                  <c:x val="-0.20050137613006719"/>
                  <c:y val="0.20486111111111105"/>
                </c:manualLayout>
              </c:layout>
              <c:spPr>
                <a:noFill/>
                <a:ln>
                  <a:noFill/>
                </a:ln>
                <a:effectLst/>
              </c:spPr>
              <c:txPr>
                <a:bodyPr rot="0" spcFirstLastPara="1" vertOverflow="clip" horzOverflow="clip"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7774521240400507"/>
                      <c:h val="0.25647993219597548"/>
                    </c:manualLayout>
                  </c15:layout>
                </c:ext>
                <c:ext xmlns:c16="http://schemas.microsoft.com/office/drawing/2014/chart" uri="{C3380CC4-5D6E-409C-BE32-E72D297353CC}">
                  <c16:uniqueId val="{00000005-89C9-4A5F-8B92-00C3E62020D0}"/>
                </c:ext>
              </c:extLst>
            </c:dLbl>
            <c:dLbl>
              <c:idx val="3"/>
              <c:delete val="1"/>
              <c:extLst>
                <c:ext xmlns:c15="http://schemas.microsoft.com/office/drawing/2012/chart" uri="{CE6537A1-D6FC-4f65-9D91-7224C49458BB}"/>
                <c:ext xmlns:c16="http://schemas.microsoft.com/office/drawing/2014/chart" uri="{C3380CC4-5D6E-409C-BE32-E72D297353CC}">
                  <c16:uniqueId val="{00000007-89C9-4A5F-8B92-00C3E62020D0}"/>
                </c:ext>
              </c:extLst>
            </c:dLbl>
            <c:dLbl>
              <c:idx val="4"/>
              <c:delete val="1"/>
              <c:extLst>
                <c:ext xmlns:c15="http://schemas.microsoft.com/office/drawing/2012/chart" uri="{CE6537A1-D6FC-4f65-9D91-7224C49458BB}"/>
                <c:ext xmlns:c16="http://schemas.microsoft.com/office/drawing/2014/chart" uri="{C3380CC4-5D6E-409C-BE32-E72D297353CC}">
                  <c16:uniqueId val="{00000009-89C9-4A5F-8B92-00C3E62020D0}"/>
                </c:ext>
              </c:extLst>
            </c:dLbl>
            <c:dLbl>
              <c:idx val="5"/>
              <c:delete val="1"/>
              <c:extLst>
                <c:ext xmlns:c15="http://schemas.microsoft.com/office/drawing/2012/chart" uri="{CE6537A1-D6FC-4f65-9D91-7224C49458BB}"/>
                <c:ext xmlns:c16="http://schemas.microsoft.com/office/drawing/2014/chart" uri="{C3380CC4-5D6E-409C-BE32-E72D297353CC}">
                  <c16:uniqueId val="{0000000B-89C9-4A5F-8B92-00C3E62020D0}"/>
                </c:ext>
              </c:extLst>
            </c:dLbl>
            <c:dLbl>
              <c:idx val="6"/>
              <c:layout>
                <c:manualLayout>
                  <c:x val="6.7901356080489944E-2"/>
                  <c:y val="-8.6805692257217848E-2"/>
                </c:manualLayout>
              </c:layout>
              <c:tx>
                <c:rich>
                  <a:bodyPr rot="0" spcFirstLastPara="1" vertOverflow="clip" horzOverflow="clip" vert="horz" wrap="square" lIns="38100" tIns="19050" rIns="38100" bIns="19050" anchor="ctr" anchorCtr="1">
                    <a:spAutoFit/>
                  </a:bodyPr>
                  <a:lstStyle/>
                  <a:p>
                    <a:pPr>
                      <a:defRPr sz="1900" b="1" i="0" u="none" strike="noStrike" kern="1200" baseline="0">
                        <a:solidFill>
                          <a:schemeClr val="tx1"/>
                        </a:solidFill>
                        <a:latin typeface="Arial" panose="020B0604020202020204" pitchFamily="34" charset="0"/>
                        <a:ea typeface="+mn-ea"/>
                        <a:cs typeface="Arial" panose="020B0604020202020204" pitchFamily="34" charset="0"/>
                      </a:defRPr>
                    </a:pPr>
                    <a:r>
                      <a:rPr lang="en-US" sz="1900">
                        <a:solidFill>
                          <a:schemeClr val="tx1"/>
                        </a:solidFill>
                        <a:latin typeface="Arial" panose="020B0604020202020204" pitchFamily="34" charset="0"/>
                        <a:cs typeface="Arial" panose="020B0604020202020204" pitchFamily="34" charset="0"/>
                      </a:rPr>
                      <a:t>OPD/</a:t>
                    </a:r>
                  </a:p>
                  <a:p>
                    <a:pPr>
                      <a:defRPr sz="1900" b="1">
                        <a:solidFill>
                          <a:schemeClr val="tx1"/>
                        </a:solidFill>
                        <a:latin typeface="Arial" panose="020B0604020202020204" pitchFamily="34" charset="0"/>
                        <a:cs typeface="Arial" panose="020B0604020202020204" pitchFamily="34" charset="0"/>
                      </a:defRPr>
                    </a:pPr>
                    <a:r>
                      <a:rPr lang="en-US" sz="1900">
                        <a:solidFill>
                          <a:schemeClr val="tx1"/>
                        </a:solidFill>
                        <a:latin typeface="Arial" panose="020B0604020202020204" pitchFamily="34" charset="0"/>
                        <a:cs typeface="Arial" panose="020B0604020202020204" pitchFamily="34" charset="0"/>
                      </a:rPr>
                      <a:t>Emergency</a:t>
                    </a:r>
                    <a:r>
                      <a:rPr lang="en-US" sz="1900" baseline="0">
                        <a:solidFill>
                          <a:schemeClr val="tx1"/>
                        </a:solidFill>
                        <a:latin typeface="Arial" panose="020B0604020202020204" pitchFamily="34" charset="0"/>
                        <a:cs typeface="Arial" panose="020B0604020202020204" pitchFamily="34" charset="0"/>
                      </a:rPr>
                      <a:t>
</a:t>
                    </a:r>
                    <a:fld id="{EDE9D8EC-202E-064D-B459-4D52F9FFD05C}" type="PERCENTAGE">
                      <a:rPr lang="en-US" sz="1900" baseline="0" smtClean="0">
                        <a:solidFill>
                          <a:schemeClr val="tx1"/>
                        </a:solidFill>
                        <a:latin typeface="Arial" panose="020B0604020202020204" pitchFamily="34" charset="0"/>
                        <a:cs typeface="Arial" panose="020B0604020202020204" pitchFamily="34" charset="0"/>
                      </a:rPr>
                      <a:pPr>
                        <a:defRPr sz="1900" b="1">
                          <a:solidFill>
                            <a:schemeClr val="tx1"/>
                          </a:solidFill>
                          <a:latin typeface="Arial" panose="020B0604020202020204" pitchFamily="34" charset="0"/>
                          <a:cs typeface="Arial" panose="020B0604020202020204" pitchFamily="34" charset="0"/>
                        </a:defRPr>
                      </a:pPr>
                      <a:t>[PERCENTAGE]</a:t>
                    </a:fld>
                    <a:endParaRPr lang="en-US" sz="1900" baseline="0">
                      <a:solidFill>
                        <a:schemeClr val="tx1"/>
                      </a:solidFill>
                      <a:latin typeface="Arial" panose="020B0604020202020204" pitchFamily="34" charset="0"/>
                      <a:cs typeface="Arial" panose="020B0604020202020204" pitchFamily="34" charset="0"/>
                    </a:endParaRPr>
                  </a:p>
                </c:rich>
              </c:tx>
              <c:spPr>
                <a:noFill/>
                <a:ln>
                  <a:noFill/>
                </a:ln>
                <a:effectLst/>
              </c:spPr>
              <c:txPr>
                <a:bodyPr rot="0" spcFirstLastPara="1" vertOverflow="clip" horzOverflow="clip" vert="horz" wrap="square" lIns="38100" tIns="19050" rIns="38100" bIns="19050" anchor="ctr" anchorCtr="1">
                  <a:spAutoFit/>
                </a:bodyPr>
                <a:lstStyle/>
                <a:p>
                  <a:pPr>
                    <a:defRPr sz="1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51210702828813048"/>
                      <c:h val="0.33455626640419939"/>
                    </c:manualLayout>
                  </c15:layout>
                  <c15:dlblFieldTable/>
                  <c15:showDataLabelsRange val="0"/>
                </c:ext>
                <c:ext xmlns:c16="http://schemas.microsoft.com/office/drawing/2014/chart" uri="{C3380CC4-5D6E-409C-BE32-E72D297353CC}">
                  <c16:uniqueId val="{0000000D-89C9-4A5F-8B92-00C3E62020D0}"/>
                </c:ext>
              </c:extLst>
            </c:dLbl>
            <c:dLbl>
              <c:idx val="7"/>
              <c:delete val="1"/>
              <c:extLst>
                <c:ext xmlns:c15="http://schemas.microsoft.com/office/drawing/2012/chart" uri="{CE6537A1-D6FC-4f65-9D91-7224C49458BB}"/>
                <c:ext xmlns:c16="http://schemas.microsoft.com/office/drawing/2014/chart" uri="{C3380CC4-5D6E-409C-BE32-E72D297353CC}">
                  <c16:uniqueId val="{0000000F-89C9-4A5F-8B92-00C3E62020D0}"/>
                </c:ext>
              </c:extLst>
            </c:dLbl>
            <c:dLbl>
              <c:idx val="8"/>
              <c:layout>
                <c:manualLayout>
                  <c:x val="0.13888888888888884"/>
                  <c:y val="0.1493055555555555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9C9-4A5F-8B92-00C3E62020D0}"/>
                </c:ext>
              </c:extLst>
            </c:dLbl>
            <c:dLbl>
              <c:idx val="9"/>
              <c:delete val="1"/>
              <c:extLst>
                <c:ext xmlns:c15="http://schemas.microsoft.com/office/drawing/2012/chart" uri="{CE6537A1-D6FC-4f65-9D91-7224C49458BB}"/>
                <c:ext xmlns:c16="http://schemas.microsoft.com/office/drawing/2014/chart" uri="{C3380CC4-5D6E-409C-BE32-E72D297353CC}">
                  <c16:uniqueId val="{00000013-89C9-4A5F-8B92-00C3E62020D0}"/>
                </c:ext>
              </c:extLst>
            </c:dLbl>
            <c:dLbl>
              <c:idx val="10"/>
              <c:delete val="1"/>
              <c:extLst>
                <c:ext xmlns:c15="http://schemas.microsoft.com/office/drawing/2012/chart" uri="{CE6537A1-D6FC-4f65-9D91-7224C49458BB}"/>
                <c:ext xmlns:c16="http://schemas.microsoft.com/office/drawing/2014/chart" uri="{C3380CC4-5D6E-409C-BE32-E72D297353CC}">
                  <c16:uniqueId val="{00000015-89C9-4A5F-8B92-00C3E62020D0}"/>
                </c:ext>
              </c:extLst>
            </c:dLbl>
            <c:spPr>
              <a:noFill/>
              <a:ln>
                <a:no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Sheet2!$A$6:$A$16</c:f>
              <c:strCache>
                <c:ptCount val="11"/>
                <c:pt idx="0">
                  <c:v>ART Clinic</c:v>
                </c:pt>
                <c:pt idx="1">
                  <c:v>Family Planning</c:v>
                </c:pt>
                <c:pt idx="2">
                  <c:v>Index Testing</c:v>
                </c:pt>
                <c:pt idx="3">
                  <c:v>Inpatient/TB</c:v>
                </c:pt>
                <c:pt idx="4">
                  <c:v>ANC/L&amp;D/PNC/CWC</c:v>
                </c:pt>
                <c:pt idx="5">
                  <c:v>Mobile/Community Outreach</c:v>
                </c:pt>
                <c:pt idx="6">
                  <c:v>OPD/Emergency</c:v>
                </c:pt>
                <c:pt idx="7">
                  <c:v>STI Clinic</c:v>
                </c:pt>
                <c:pt idx="8">
                  <c:v>VCT</c:v>
                </c:pt>
                <c:pt idx="9">
                  <c:v>VMMC</c:v>
                </c:pt>
                <c:pt idx="10">
                  <c:v>Other/Missing/NR</c:v>
                </c:pt>
              </c:strCache>
            </c:strRef>
          </c:cat>
          <c:val>
            <c:numRef>
              <c:f>Sheet2!$D$6:$D$16</c:f>
              <c:numCache>
                <c:formatCode>General</c:formatCode>
                <c:ptCount val="11"/>
                <c:pt idx="0">
                  <c:v>0</c:v>
                </c:pt>
                <c:pt idx="1">
                  <c:v>18</c:v>
                </c:pt>
                <c:pt idx="2">
                  <c:v>151</c:v>
                </c:pt>
                <c:pt idx="3">
                  <c:v>15</c:v>
                </c:pt>
                <c:pt idx="4">
                  <c:v>83</c:v>
                </c:pt>
                <c:pt idx="5">
                  <c:v>57</c:v>
                </c:pt>
                <c:pt idx="6">
                  <c:v>171</c:v>
                </c:pt>
                <c:pt idx="7">
                  <c:v>12</c:v>
                </c:pt>
                <c:pt idx="8">
                  <c:v>159</c:v>
                </c:pt>
                <c:pt idx="9">
                  <c:v>6</c:v>
                </c:pt>
                <c:pt idx="10">
                  <c:v>3</c:v>
                </c:pt>
              </c:numCache>
            </c:numRef>
          </c:val>
          <c:extLst>
            <c:ext xmlns:c16="http://schemas.microsoft.com/office/drawing/2014/chart" uri="{C3380CC4-5D6E-409C-BE32-E72D297353CC}">
              <c16:uniqueId val="{00000016-89C9-4A5F-8B92-00C3E62020D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lumMod val="40000"/>
                <a:lumOff val="60000"/>
              </a:schemeClr>
            </a:solidFill>
            <a:ln>
              <a:solidFill>
                <a:srgbClr val="000000"/>
              </a:solidFill>
            </a:ln>
            <a:effectLst/>
          </c:spPr>
          <c:invertIfNegative val="0"/>
          <c:cat>
            <c:strRef>
              <c:f>Sheet6!$A$1:$A$11</c:f>
              <c:strCache>
                <c:ptCount val="11"/>
                <c:pt idx="0">
                  <c:v>OPD/Emergency</c:v>
                </c:pt>
                <c:pt idx="1">
                  <c:v>Index Testing</c:v>
                </c:pt>
                <c:pt idx="2">
                  <c:v>VCT</c:v>
                </c:pt>
                <c:pt idx="3">
                  <c:v>Mobile/Community Outreach</c:v>
                </c:pt>
                <c:pt idx="4">
                  <c:v>ANC/L&amp;D/PNC/CWC</c:v>
                </c:pt>
                <c:pt idx="5">
                  <c:v>Inpatient/TB</c:v>
                </c:pt>
                <c:pt idx="6">
                  <c:v>VMMC</c:v>
                </c:pt>
                <c:pt idx="7">
                  <c:v>Family Planning</c:v>
                </c:pt>
                <c:pt idx="8">
                  <c:v>Other/Missing/NR</c:v>
                </c:pt>
                <c:pt idx="9">
                  <c:v>STI Clinic</c:v>
                </c:pt>
                <c:pt idx="10">
                  <c:v>ART Clinic</c:v>
                </c:pt>
              </c:strCache>
            </c:strRef>
          </c:cat>
          <c:val>
            <c:numRef>
              <c:f>Sheet6!$B$1:$B$11</c:f>
              <c:numCache>
                <c:formatCode>General</c:formatCode>
                <c:ptCount val="11"/>
                <c:pt idx="0">
                  <c:v>4632</c:v>
                </c:pt>
                <c:pt idx="1">
                  <c:v>3588</c:v>
                </c:pt>
                <c:pt idx="2">
                  <c:v>2692</c:v>
                </c:pt>
                <c:pt idx="3">
                  <c:v>1740</c:v>
                </c:pt>
                <c:pt idx="4">
                  <c:v>1084</c:v>
                </c:pt>
                <c:pt idx="5">
                  <c:v>324</c:v>
                </c:pt>
                <c:pt idx="6">
                  <c:v>140</c:v>
                </c:pt>
                <c:pt idx="7">
                  <c:v>139</c:v>
                </c:pt>
                <c:pt idx="8">
                  <c:v>104</c:v>
                </c:pt>
                <c:pt idx="9">
                  <c:v>97</c:v>
                </c:pt>
                <c:pt idx="10">
                  <c:v>0</c:v>
                </c:pt>
              </c:numCache>
            </c:numRef>
          </c:val>
          <c:extLst>
            <c:ext xmlns:c16="http://schemas.microsoft.com/office/drawing/2014/chart" uri="{C3380CC4-5D6E-409C-BE32-E72D297353CC}">
              <c16:uniqueId val="{00000000-6277-4F67-A83A-9DA0EEE43D33}"/>
            </c:ext>
          </c:extLst>
        </c:ser>
        <c:dLbls>
          <c:showLegendKey val="0"/>
          <c:showVal val="0"/>
          <c:showCatName val="0"/>
          <c:showSerName val="0"/>
          <c:showPercent val="0"/>
          <c:showBubbleSize val="0"/>
        </c:dLbls>
        <c:gapWidth val="150"/>
        <c:axId val="204567712"/>
        <c:axId val="1979683775"/>
      </c:barChart>
      <c:lineChart>
        <c:grouping val="standard"/>
        <c:varyColors val="0"/>
        <c:ser>
          <c:idx val="1"/>
          <c:order val="1"/>
          <c:spPr>
            <a:ln w="28575" cap="rnd">
              <a:noFill/>
              <a:round/>
            </a:ln>
            <a:effectLst/>
          </c:spPr>
          <c:marker>
            <c:symbol val="diamond"/>
            <c:size val="10"/>
            <c:spPr>
              <a:solidFill>
                <a:schemeClr val="accent6">
                  <a:lumMod val="50000"/>
                </a:schemeClr>
              </a:solidFill>
              <a:ln w="9525">
                <a:solidFill>
                  <a:schemeClr val="accent6">
                    <a:lumMod val="50000"/>
                  </a:schemeClr>
                </a:solidFill>
              </a:ln>
              <a:effectLst/>
            </c:spPr>
          </c:marker>
          <c:dLbls>
            <c:dLbl>
              <c:idx val="2"/>
              <c:layout>
                <c:manualLayout>
                  <c:x val="-2.5479797979797981E-2"/>
                  <c:y val="-0.1152952755905511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6F-AE45-97DA-23356FB605D6}"/>
                </c:ext>
              </c:extLst>
            </c:dLbl>
            <c:dLbl>
              <c:idx val="3"/>
              <c:layout>
                <c:manualLayout>
                  <c:x val="-2.6742424242424241E-2"/>
                  <c:y val="-0.15696194225721785"/>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6F-AE45-97DA-23356FB605D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Sheet6!$A$1:$A$11</c:f>
              <c:strCache>
                <c:ptCount val="11"/>
                <c:pt idx="0">
                  <c:v>OPD/Emergency</c:v>
                </c:pt>
                <c:pt idx="1">
                  <c:v>Index Testing</c:v>
                </c:pt>
                <c:pt idx="2">
                  <c:v>VCT</c:v>
                </c:pt>
                <c:pt idx="3">
                  <c:v>Mobile/Community Outreach</c:v>
                </c:pt>
                <c:pt idx="4">
                  <c:v>ANC/L&amp;D/PNC/CWC</c:v>
                </c:pt>
                <c:pt idx="5">
                  <c:v>Inpatient/TB</c:v>
                </c:pt>
                <c:pt idx="6">
                  <c:v>VMMC</c:v>
                </c:pt>
                <c:pt idx="7">
                  <c:v>Family Planning</c:v>
                </c:pt>
                <c:pt idx="8">
                  <c:v>Other/Missing/NR</c:v>
                </c:pt>
                <c:pt idx="9">
                  <c:v>STI Clinic</c:v>
                </c:pt>
                <c:pt idx="10">
                  <c:v>ART Clinic</c:v>
                </c:pt>
              </c:strCache>
            </c:strRef>
          </c:cat>
          <c:val>
            <c:numRef>
              <c:f>Sheet6!$C$1:$C$11</c:f>
              <c:numCache>
                <c:formatCode>0%</c:formatCode>
                <c:ptCount val="11"/>
                <c:pt idx="0">
                  <c:v>0.04</c:v>
                </c:pt>
                <c:pt idx="1">
                  <c:v>0.04</c:v>
                </c:pt>
                <c:pt idx="2">
                  <c:v>0.06</c:v>
                </c:pt>
                <c:pt idx="3">
                  <c:v>0.03</c:v>
                </c:pt>
                <c:pt idx="4">
                  <c:v>0.08</c:v>
                </c:pt>
                <c:pt idx="5">
                  <c:v>0.05</c:v>
                </c:pt>
                <c:pt idx="6">
                  <c:v>0.04</c:v>
                </c:pt>
                <c:pt idx="7">
                  <c:v>0.13</c:v>
                </c:pt>
                <c:pt idx="8">
                  <c:v>0.03</c:v>
                </c:pt>
                <c:pt idx="9">
                  <c:v>0.12</c:v>
                </c:pt>
                <c:pt idx="10">
                  <c:v>0</c:v>
                </c:pt>
              </c:numCache>
            </c:numRef>
          </c:val>
          <c:smooth val="0"/>
          <c:extLst>
            <c:ext xmlns:c16="http://schemas.microsoft.com/office/drawing/2014/chart" uri="{C3380CC4-5D6E-409C-BE32-E72D297353CC}">
              <c16:uniqueId val="{00000001-6277-4F67-A83A-9DA0EEE43D33}"/>
            </c:ext>
          </c:extLst>
        </c:ser>
        <c:dLbls>
          <c:showLegendKey val="0"/>
          <c:showVal val="0"/>
          <c:showCatName val="0"/>
          <c:showSerName val="0"/>
          <c:showPercent val="0"/>
          <c:showBubbleSize val="0"/>
        </c:dLbls>
        <c:marker val="1"/>
        <c:smooth val="0"/>
        <c:axId val="993100176"/>
        <c:axId val="1303743472"/>
      </c:lineChart>
      <c:catAx>
        <c:axId val="204567712"/>
        <c:scaling>
          <c:orientation val="minMax"/>
        </c:scaling>
        <c:delete val="1"/>
        <c:axPos val="b"/>
        <c:numFmt formatCode="General" sourceLinked="1"/>
        <c:majorTickMark val="none"/>
        <c:minorTickMark val="none"/>
        <c:tickLblPos val="nextTo"/>
        <c:crossAx val="1979683775"/>
        <c:crosses val="autoZero"/>
        <c:auto val="1"/>
        <c:lblAlgn val="ctr"/>
        <c:lblOffset val="100"/>
        <c:noMultiLvlLbl val="0"/>
      </c:catAx>
      <c:valAx>
        <c:axId val="1979683775"/>
        <c:scaling>
          <c:orientation val="minMax"/>
        </c:scaling>
        <c:delete val="0"/>
        <c:axPos val="l"/>
        <c:numFmt formatCode="General" sourceLinked="1"/>
        <c:majorTickMark val="in"/>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en-US"/>
          </a:p>
        </c:txPr>
        <c:crossAx val="204567712"/>
        <c:crosses val="autoZero"/>
        <c:crossBetween val="between"/>
      </c:valAx>
      <c:valAx>
        <c:axId val="130374347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000000"/>
                </a:solidFill>
                <a:latin typeface="+mn-lt"/>
                <a:ea typeface="+mn-ea"/>
                <a:cs typeface="+mn-cs"/>
              </a:defRPr>
            </a:pPr>
            <a:endParaRPr lang="en-US"/>
          </a:p>
        </c:txPr>
        <c:crossAx val="993100176"/>
        <c:crosses val="max"/>
        <c:crossBetween val="between"/>
      </c:valAx>
      <c:catAx>
        <c:axId val="993100176"/>
        <c:scaling>
          <c:orientation val="minMax"/>
        </c:scaling>
        <c:delete val="1"/>
        <c:axPos val="b"/>
        <c:numFmt formatCode="General" sourceLinked="1"/>
        <c:majorTickMark val="out"/>
        <c:minorTickMark val="none"/>
        <c:tickLblPos val="nextTo"/>
        <c:crossAx val="130374347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92122007476338E-2"/>
          <c:y val="6.7812773403324589E-2"/>
          <c:w val="0.90821333412868843"/>
          <c:h val="0.86437445319335082"/>
        </c:manualLayout>
      </c:layout>
      <c:barChart>
        <c:barDir val="col"/>
        <c:grouping val="clustered"/>
        <c:varyColors val="0"/>
        <c:ser>
          <c:idx val="0"/>
          <c:order val="0"/>
          <c:spPr>
            <a:solidFill>
              <a:schemeClr val="accent2">
                <a:lumMod val="40000"/>
                <a:lumOff val="60000"/>
              </a:schemeClr>
            </a:solidFill>
            <a:ln>
              <a:solidFill>
                <a:srgbClr val="000000"/>
              </a:solidFill>
            </a:ln>
            <a:effectLst/>
          </c:spPr>
          <c:invertIfNegative val="0"/>
          <c:dPt>
            <c:idx val="0"/>
            <c:invertIfNegative val="0"/>
            <c:bubble3D val="0"/>
            <c:spPr>
              <a:solidFill>
                <a:schemeClr val="accent2">
                  <a:lumMod val="40000"/>
                  <a:lumOff val="60000"/>
                </a:schemeClr>
              </a:solidFill>
              <a:ln>
                <a:solidFill>
                  <a:schemeClr val="tx2">
                    <a:lumMod val="10000"/>
                  </a:schemeClr>
                </a:solidFill>
              </a:ln>
              <a:effectLst/>
            </c:spPr>
            <c:extLst>
              <c:ext xmlns:c16="http://schemas.microsoft.com/office/drawing/2014/chart" uri="{C3380CC4-5D6E-409C-BE32-E72D297353CC}">
                <c16:uniqueId val="{00000004-AE18-BA4F-8B9A-4D9260D3781E}"/>
              </c:ext>
            </c:extLst>
          </c:dPt>
          <c:cat>
            <c:strRef>
              <c:f>Sheet6!$A$1:$A$11</c:f>
              <c:strCache>
                <c:ptCount val="11"/>
                <c:pt idx="0">
                  <c:v>OPD/Emergency</c:v>
                </c:pt>
                <c:pt idx="1">
                  <c:v>Index Testing</c:v>
                </c:pt>
                <c:pt idx="2">
                  <c:v>VCT</c:v>
                </c:pt>
                <c:pt idx="3">
                  <c:v>Mobile/Community Outreach</c:v>
                </c:pt>
                <c:pt idx="4">
                  <c:v>ANC/L&amp;D/PNC/CWC</c:v>
                </c:pt>
                <c:pt idx="5">
                  <c:v>Inpatient/TB</c:v>
                </c:pt>
                <c:pt idx="6">
                  <c:v>VMMC</c:v>
                </c:pt>
                <c:pt idx="7">
                  <c:v>Family Planning</c:v>
                </c:pt>
                <c:pt idx="8">
                  <c:v>Other/Missing/NR</c:v>
                </c:pt>
                <c:pt idx="9">
                  <c:v>STI Clinic</c:v>
                </c:pt>
                <c:pt idx="10">
                  <c:v>ART Clinic</c:v>
                </c:pt>
              </c:strCache>
            </c:strRef>
          </c:cat>
          <c:val>
            <c:numRef>
              <c:f>Sheet6!$D$1:$D$11</c:f>
              <c:numCache>
                <c:formatCode>General</c:formatCode>
                <c:ptCount val="11"/>
                <c:pt idx="0">
                  <c:v>1013</c:v>
                </c:pt>
                <c:pt idx="1">
                  <c:v>382</c:v>
                </c:pt>
                <c:pt idx="2">
                  <c:v>57</c:v>
                </c:pt>
                <c:pt idx="3">
                  <c:v>651</c:v>
                </c:pt>
                <c:pt idx="4">
                  <c:v>122</c:v>
                </c:pt>
                <c:pt idx="5">
                  <c:v>137</c:v>
                </c:pt>
                <c:pt idx="6">
                  <c:v>0</c:v>
                </c:pt>
                <c:pt idx="7">
                  <c:v>0</c:v>
                </c:pt>
                <c:pt idx="8">
                  <c:v>150</c:v>
                </c:pt>
                <c:pt idx="9">
                  <c:v>0</c:v>
                </c:pt>
                <c:pt idx="10">
                  <c:v>0</c:v>
                </c:pt>
              </c:numCache>
            </c:numRef>
          </c:val>
          <c:extLst>
            <c:ext xmlns:c16="http://schemas.microsoft.com/office/drawing/2014/chart" uri="{C3380CC4-5D6E-409C-BE32-E72D297353CC}">
              <c16:uniqueId val="{00000000-20FE-4EB1-B061-3856CFF7F5D2}"/>
            </c:ext>
          </c:extLst>
        </c:ser>
        <c:dLbls>
          <c:showLegendKey val="0"/>
          <c:showVal val="0"/>
          <c:showCatName val="0"/>
          <c:showSerName val="0"/>
          <c:showPercent val="0"/>
          <c:showBubbleSize val="0"/>
        </c:dLbls>
        <c:gapWidth val="150"/>
        <c:axId val="1969569663"/>
        <c:axId val="1954453071"/>
      </c:barChart>
      <c:lineChart>
        <c:grouping val="standard"/>
        <c:varyColors val="0"/>
        <c:ser>
          <c:idx val="1"/>
          <c:order val="1"/>
          <c:spPr>
            <a:ln w="28575" cap="rnd">
              <a:noFill/>
              <a:round/>
            </a:ln>
            <a:effectLst/>
          </c:spPr>
          <c:marker>
            <c:symbol val="diamond"/>
            <c:size val="10"/>
            <c:spPr>
              <a:solidFill>
                <a:schemeClr val="accent6">
                  <a:lumMod val="50000"/>
                </a:schemeClr>
              </a:solidFill>
              <a:ln w="9525">
                <a:solidFill>
                  <a:schemeClr val="accent6">
                    <a:lumMod val="50000"/>
                  </a:schemeClr>
                </a:solidFill>
              </a:ln>
              <a:effectLst/>
            </c:spPr>
          </c:marker>
          <c:dLbls>
            <c:dLbl>
              <c:idx val="1"/>
              <c:layout>
                <c:manualLayout>
                  <c:x val="-2.4217171717171717E-2"/>
                  <c:y val="-0.2194619422572179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1E-5D49-AD6A-81E13DB3B0B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Sheet6!$A$1:$A$11</c:f>
              <c:strCache>
                <c:ptCount val="11"/>
                <c:pt idx="0">
                  <c:v>OPD/Emergency</c:v>
                </c:pt>
                <c:pt idx="1">
                  <c:v>Index Testing</c:v>
                </c:pt>
                <c:pt idx="2">
                  <c:v>VCT</c:v>
                </c:pt>
                <c:pt idx="3">
                  <c:v>Mobile/Community Outreach</c:v>
                </c:pt>
                <c:pt idx="4">
                  <c:v>ANC/L&amp;D/PNC/CWC</c:v>
                </c:pt>
                <c:pt idx="5">
                  <c:v>Inpatient/TB</c:v>
                </c:pt>
                <c:pt idx="6">
                  <c:v>VMMC</c:v>
                </c:pt>
                <c:pt idx="7">
                  <c:v>Family Planning</c:v>
                </c:pt>
                <c:pt idx="8">
                  <c:v>Other/Missing/NR</c:v>
                </c:pt>
                <c:pt idx="9">
                  <c:v>STI Clinic</c:v>
                </c:pt>
                <c:pt idx="10">
                  <c:v>ART Clinic</c:v>
                </c:pt>
              </c:strCache>
            </c:strRef>
          </c:cat>
          <c:val>
            <c:numRef>
              <c:f>Sheet6!$E$1:$E$11</c:f>
              <c:numCache>
                <c:formatCode>0%</c:formatCode>
                <c:ptCount val="11"/>
                <c:pt idx="0">
                  <c:v>7.0000000000000007E-2</c:v>
                </c:pt>
                <c:pt idx="1">
                  <c:v>0.02</c:v>
                </c:pt>
                <c:pt idx="2">
                  <c:v>0.11</c:v>
                </c:pt>
                <c:pt idx="3">
                  <c:v>0.01</c:v>
                </c:pt>
                <c:pt idx="4">
                  <c:v>0.06</c:v>
                </c:pt>
                <c:pt idx="5">
                  <c:v>0.04</c:v>
                </c:pt>
                <c:pt idx="6">
                  <c:v>0</c:v>
                </c:pt>
                <c:pt idx="7">
                  <c:v>0</c:v>
                </c:pt>
                <c:pt idx="8">
                  <c:v>0.02</c:v>
                </c:pt>
                <c:pt idx="9">
                  <c:v>0</c:v>
                </c:pt>
                <c:pt idx="10" formatCode="General">
                  <c:v>0</c:v>
                </c:pt>
              </c:numCache>
            </c:numRef>
          </c:val>
          <c:smooth val="0"/>
          <c:extLst>
            <c:ext xmlns:c16="http://schemas.microsoft.com/office/drawing/2014/chart" uri="{C3380CC4-5D6E-409C-BE32-E72D297353CC}">
              <c16:uniqueId val="{00000001-20FE-4EB1-B061-3856CFF7F5D2}"/>
            </c:ext>
          </c:extLst>
        </c:ser>
        <c:dLbls>
          <c:showLegendKey val="0"/>
          <c:showVal val="0"/>
          <c:showCatName val="0"/>
          <c:showSerName val="0"/>
          <c:showPercent val="0"/>
          <c:showBubbleSize val="0"/>
        </c:dLbls>
        <c:marker val="1"/>
        <c:smooth val="0"/>
        <c:axId val="1954490399"/>
        <c:axId val="1949421823"/>
      </c:lineChart>
      <c:catAx>
        <c:axId val="1969569663"/>
        <c:scaling>
          <c:orientation val="minMax"/>
        </c:scaling>
        <c:delete val="1"/>
        <c:axPos val="b"/>
        <c:numFmt formatCode="General" sourceLinked="1"/>
        <c:majorTickMark val="none"/>
        <c:minorTickMark val="none"/>
        <c:tickLblPos val="nextTo"/>
        <c:crossAx val="1954453071"/>
        <c:crosses val="autoZero"/>
        <c:auto val="1"/>
        <c:lblAlgn val="ctr"/>
        <c:lblOffset val="100"/>
        <c:noMultiLvlLbl val="0"/>
      </c:catAx>
      <c:valAx>
        <c:axId val="1954453071"/>
        <c:scaling>
          <c:orientation val="minMax"/>
        </c:scaling>
        <c:delete val="0"/>
        <c:axPos val="l"/>
        <c:numFmt formatCode="General" sourceLinked="1"/>
        <c:majorTickMark val="in"/>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en-US"/>
          </a:p>
        </c:txPr>
        <c:crossAx val="1969569663"/>
        <c:crosses val="autoZero"/>
        <c:crossBetween val="between"/>
      </c:valAx>
      <c:valAx>
        <c:axId val="1949421823"/>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000000"/>
                </a:solidFill>
                <a:latin typeface="+mn-lt"/>
                <a:ea typeface="+mn-ea"/>
                <a:cs typeface="+mn-cs"/>
              </a:defRPr>
            </a:pPr>
            <a:endParaRPr lang="en-US"/>
          </a:p>
        </c:txPr>
        <c:crossAx val="1954490399"/>
        <c:crosses val="max"/>
        <c:crossBetween val="between"/>
      </c:valAx>
      <c:catAx>
        <c:axId val="1954490399"/>
        <c:scaling>
          <c:orientation val="minMax"/>
        </c:scaling>
        <c:delete val="1"/>
        <c:axPos val="b"/>
        <c:numFmt formatCode="General" sourceLinked="1"/>
        <c:majorTickMark val="none"/>
        <c:minorTickMark val="none"/>
        <c:tickLblPos val="nextTo"/>
        <c:crossAx val="19494218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lumMod val="40000"/>
                <a:lumOff val="60000"/>
              </a:schemeClr>
            </a:solidFill>
            <a:ln>
              <a:solidFill>
                <a:srgbClr val="000000"/>
              </a:solidFill>
            </a:ln>
            <a:effectLst/>
          </c:spPr>
          <c:invertIfNegative val="0"/>
          <c:cat>
            <c:strRef>
              <c:f>Sheet6!$A$1:$A$11</c:f>
              <c:strCache>
                <c:ptCount val="11"/>
                <c:pt idx="0">
                  <c:v>OPD/Emergency</c:v>
                </c:pt>
                <c:pt idx="1">
                  <c:v>Index Testing</c:v>
                </c:pt>
                <c:pt idx="2">
                  <c:v>VCT</c:v>
                </c:pt>
                <c:pt idx="3">
                  <c:v>Mobile/Community Outreach</c:v>
                </c:pt>
                <c:pt idx="4">
                  <c:v>ANC/L&amp;D/PNC/CWC</c:v>
                </c:pt>
                <c:pt idx="5">
                  <c:v>Inpatient/TB</c:v>
                </c:pt>
                <c:pt idx="6">
                  <c:v>VMMC</c:v>
                </c:pt>
                <c:pt idx="7">
                  <c:v>Family Planning</c:v>
                </c:pt>
                <c:pt idx="8">
                  <c:v>Other/Missing/NR</c:v>
                </c:pt>
                <c:pt idx="9">
                  <c:v>STI Clinic</c:v>
                </c:pt>
                <c:pt idx="10">
                  <c:v>ART Clinic</c:v>
                </c:pt>
              </c:strCache>
            </c:strRef>
          </c:cat>
          <c:val>
            <c:numRef>
              <c:f>Sheet6!$F$1:$F$11</c:f>
              <c:numCache>
                <c:formatCode>General</c:formatCode>
                <c:ptCount val="11"/>
                <c:pt idx="0">
                  <c:v>949</c:v>
                </c:pt>
                <c:pt idx="1">
                  <c:v>0</c:v>
                </c:pt>
                <c:pt idx="2">
                  <c:v>0</c:v>
                </c:pt>
                <c:pt idx="3">
                  <c:v>1</c:v>
                </c:pt>
                <c:pt idx="4">
                  <c:v>41</c:v>
                </c:pt>
                <c:pt idx="5">
                  <c:v>5</c:v>
                </c:pt>
                <c:pt idx="6">
                  <c:v>0</c:v>
                </c:pt>
                <c:pt idx="7">
                  <c:v>0</c:v>
                </c:pt>
                <c:pt idx="8">
                  <c:v>111</c:v>
                </c:pt>
                <c:pt idx="9">
                  <c:v>0</c:v>
                </c:pt>
                <c:pt idx="10">
                  <c:v>11</c:v>
                </c:pt>
              </c:numCache>
            </c:numRef>
          </c:val>
          <c:extLst>
            <c:ext xmlns:c16="http://schemas.microsoft.com/office/drawing/2014/chart" uri="{C3380CC4-5D6E-409C-BE32-E72D297353CC}">
              <c16:uniqueId val="{00000000-C1ED-48BF-92D0-9997798074F8}"/>
            </c:ext>
          </c:extLst>
        </c:ser>
        <c:dLbls>
          <c:showLegendKey val="0"/>
          <c:showVal val="0"/>
          <c:showCatName val="0"/>
          <c:showSerName val="0"/>
          <c:showPercent val="0"/>
          <c:showBubbleSize val="0"/>
        </c:dLbls>
        <c:gapWidth val="150"/>
        <c:axId val="1977221951"/>
        <c:axId val="1977509215"/>
      </c:barChart>
      <c:lineChart>
        <c:grouping val="standard"/>
        <c:varyColors val="0"/>
        <c:ser>
          <c:idx val="1"/>
          <c:order val="1"/>
          <c:spPr>
            <a:ln w="28575" cap="rnd">
              <a:noFill/>
              <a:round/>
            </a:ln>
            <a:effectLst/>
          </c:spPr>
          <c:marker>
            <c:symbol val="diamond"/>
            <c:size val="10"/>
            <c:spPr>
              <a:solidFill>
                <a:schemeClr val="accent6">
                  <a:lumMod val="50000"/>
                </a:schemeClr>
              </a:solidFill>
              <a:ln w="9525">
                <a:solidFill>
                  <a:schemeClr val="accent6">
                    <a:lumMod val="50000"/>
                  </a:schemeClr>
                </a:solidFill>
              </a:ln>
              <a:effectLst/>
            </c:spPr>
          </c:marker>
          <c:dLbls>
            <c:dLbl>
              <c:idx val="3"/>
              <c:layout>
                <c:manualLayout>
                  <c:x val="-5.5E-2"/>
                  <c:y val="-0.131892497812773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ED-48BF-92D0-9997798074F8}"/>
                </c:ext>
              </c:extLst>
            </c:dLbl>
            <c:dLbl>
              <c:idx val="5"/>
              <c:layout>
                <c:manualLayout>
                  <c:x val="1.318181818181809E-2"/>
                  <c:y val="-9.71702755905511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ED-48BF-92D0-9997798074F8}"/>
                </c:ext>
              </c:extLst>
            </c:dLbl>
            <c:dLbl>
              <c:idx val="10"/>
              <c:layout>
                <c:manualLayout>
                  <c:x val="-3.1010101010101009E-2"/>
                  <c:y val="-0.2360591644794400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ED-48BF-92D0-9997798074F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Sheet6!$A$1:$A$11</c:f>
              <c:strCache>
                <c:ptCount val="11"/>
                <c:pt idx="0">
                  <c:v>OPD/Emergency</c:v>
                </c:pt>
                <c:pt idx="1">
                  <c:v>Index Testing</c:v>
                </c:pt>
                <c:pt idx="2">
                  <c:v>VCT</c:v>
                </c:pt>
                <c:pt idx="3">
                  <c:v>Mobile/Community Outreach</c:v>
                </c:pt>
                <c:pt idx="4">
                  <c:v>ANC/L&amp;D/PNC/CWC</c:v>
                </c:pt>
                <c:pt idx="5">
                  <c:v>Inpatient/TB</c:v>
                </c:pt>
                <c:pt idx="6">
                  <c:v>VMMC</c:v>
                </c:pt>
                <c:pt idx="7">
                  <c:v>Family Planning</c:v>
                </c:pt>
                <c:pt idx="8">
                  <c:v>Other/Missing/NR</c:v>
                </c:pt>
                <c:pt idx="9">
                  <c:v>STI Clinic</c:v>
                </c:pt>
                <c:pt idx="10">
                  <c:v>ART Clinic</c:v>
                </c:pt>
              </c:strCache>
            </c:strRef>
          </c:cat>
          <c:val>
            <c:numRef>
              <c:f>Sheet6!$G$1:$G$11</c:f>
              <c:numCache>
                <c:formatCode>0%</c:formatCode>
                <c:ptCount val="11"/>
                <c:pt idx="0">
                  <c:v>0.2</c:v>
                </c:pt>
                <c:pt idx="1">
                  <c:v>0</c:v>
                </c:pt>
                <c:pt idx="2">
                  <c:v>0</c:v>
                </c:pt>
                <c:pt idx="3">
                  <c:v>0</c:v>
                </c:pt>
                <c:pt idx="4">
                  <c:v>0.27</c:v>
                </c:pt>
                <c:pt idx="5">
                  <c:v>0</c:v>
                </c:pt>
                <c:pt idx="6">
                  <c:v>0</c:v>
                </c:pt>
                <c:pt idx="7">
                  <c:v>0</c:v>
                </c:pt>
                <c:pt idx="8">
                  <c:v>7.0000000000000007E-2</c:v>
                </c:pt>
                <c:pt idx="9">
                  <c:v>0</c:v>
                </c:pt>
                <c:pt idx="10">
                  <c:v>0</c:v>
                </c:pt>
              </c:numCache>
            </c:numRef>
          </c:val>
          <c:smooth val="0"/>
          <c:extLst>
            <c:ext xmlns:c16="http://schemas.microsoft.com/office/drawing/2014/chart" uri="{C3380CC4-5D6E-409C-BE32-E72D297353CC}">
              <c16:uniqueId val="{00000004-C1ED-48BF-92D0-9997798074F8}"/>
            </c:ext>
          </c:extLst>
        </c:ser>
        <c:dLbls>
          <c:showLegendKey val="0"/>
          <c:showVal val="0"/>
          <c:showCatName val="0"/>
          <c:showSerName val="0"/>
          <c:showPercent val="0"/>
          <c:showBubbleSize val="0"/>
        </c:dLbls>
        <c:marker val="1"/>
        <c:smooth val="0"/>
        <c:axId val="1988254719"/>
        <c:axId val="1977401759"/>
      </c:lineChart>
      <c:catAx>
        <c:axId val="1977221951"/>
        <c:scaling>
          <c:orientation val="minMax"/>
        </c:scaling>
        <c:delete val="1"/>
        <c:axPos val="b"/>
        <c:numFmt formatCode="General" sourceLinked="1"/>
        <c:majorTickMark val="none"/>
        <c:minorTickMark val="none"/>
        <c:tickLblPos val="nextTo"/>
        <c:crossAx val="1977509215"/>
        <c:crosses val="autoZero"/>
        <c:auto val="1"/>
        <c:lblAlgn val="ctr"/>
        <c:lblOffset val="100"/>
        <c:noMultiLvlLbl val="0"/>
      </c:catAx>
      <c:valAx>
        <c:axId val="1977509215"/>
        <c:scaling>
          <c:orientation val="minMax"/>
        </c:scaling>
        <c:delete val="0"/>
        <c:axPos val="l"/>
        <c:numFmt formatCode="General" sourceLinked="1"/>
        <c:majorTickMark val="in"/>
        <c:minorTickMark val="none"/>
        <c:tickLblPos val="nextTo"/>
        <c:spPr>
          <a:noFill/>
          <a:ln>
            <a:solidFill>
              <a:srgbClr val="000000"/>
            </a:solidFill>
          </a:ln>
          <a:effectLst/>
        </c:spPr>
        <c:txPr>
          <a:bodyPr rot="-60000000" spcFirstLastPara="1" vertOverflow="ellipsis" vert="horz" wrap="square" anchor="ctr" anchorCtr="1"/>
          <a:lstStyle/>
          <a:p>
            <a:pPr>
              <a:defRPr sz="1600" b="1" i="0" u="none" strike="noStrike" kern="1200" baseline="0">
                <a:solidFill>
                  <a:srgbClr val="000000"/>
                </a:solidFill>
                <a:latin typeface="+mn-lt"/>
                <a:ea typeface="+mn-ea"/>
                <a:cs typeface="+mn-cs"/>
              </a:defRPr>
            </a:pPr>
            <a:endParaRPr lang="en-US"/>
          </a:p>
        </c:txPr>
        <c:crossAx val="1977221951"/>
        <c:crosses val="autoZero"/>
        <c:crossBetween val="between"/>
      </c:valAx>
      <c:valAx>
        <c:axId val="1977401759"/>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000000"/>
                </a:solidFill>
                <a:latin typeface="+mn-lt"/>
                <a:ea typeface="+mn-ea"/>
                <a:cs typeface="+mn-cs"/>
              </a:defRPr>
            </a:pPr>
            <a:endParaRPr lang="en-US"/>
          </a:p>
        </c:txPr>
        <c:crossAx val="1988254719"/>
        <c:crosses val="max"/>
        <c:crossBetween val="between"/>
      </c:valAx>
      <c:catAx>
        <c:axId val="1988254719"/>
        <c:scaling>
          <c:orientation val="minMax"/>
        </c:scaling>
        <c:delete val="1"/>
        <c:axPos val="b"/>
        <c:numFmt formatCode="General" sourceLinked="1"/>
        <c:majorTickMark val="none"/>
        <c:minorTickMark val="none"/>
        <c:tickLblPos val="nextTo"/>
        <c:crossAx val="1977401759"/>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0000"/>
      </a:solid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5" dt="2022-02-02T13:08:45.588" idx="2">
    <p:pos x="10" y="10"/>
    <p:text>As an alternative for consideration</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5B403-9D9F-904A-87D7-0888CD12FA2C}" type="datetimeFigureOut">
              <a:rPr lang="en-US" smtClean="0"/>
              <a:t>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CDA4B-6271-214C-B44A-5D4ADE085C9B}" type="slidenum">
              <a:rPr lang="en-US" smtClean="0"/>
              <a:t>‹#›</a:t>
            </a:fld>
            <a:endParaRPr lang="en-US"/>
          </a:p>
        </p:txBody>
      </p:sp>
    </p:spTree>
    <p:extLst>
      <p:ext uri="{BB962C8B-B14F-4D97-AF65-F5344CB8AC3E}">
        <p14:creationId xmlns:p14="http://schemas.microsoft.com/office/powerpoint/2010/main" val="613732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behalf of my co-authors, I am please to present our abstract: </a:t>
            </a:r>
          </a:p>
          <a:p>
            <a:r>
              <a:rPr lang="en-US"/>
              <a:t>“Detecting Recent Infections in Outpatient Departments: A Multi-Country Analysis”.</a:t>
            </a:r>
          </a:p>
        </p:txBody>
      </p:sp>
      <p:sp>
        <p:nvSpPr>
          <p:cNvPr id="4" name="Slide Number Placeholder 3"/>
          <p:cNvSpPr>
            <a:spLocks noGrp="1"/>
          </p:cNvSpPr>
          <p:nvPr>
            <p:ph type="sldNum" sz="quarter" idx="5"/>
          </p:nvPr>
        </p:nvSpPr>
        <p:spPr/>
        <p:txBody>
          <a:bodyPr/>
          <a:lstStyle/>
          <a:p>
            <a:fld id="{896CDA4B-6271-214C-B44A-5D4ADE085C9B}" type="slidenum">
              <a:rPr lang="en-US" smtClean="0"/>
              <a:t>1</a:t>
            </a:fld>
            <a:endParaRPr lang="en-US"/>
          </a:p>
        </p:txBody>
      </p:sp>
    </p:spTree>
    <p:extLst>
      <p:ext uri="{BB962C8B-B14F-4D97-AF65-F5344CB8AC3E}">
        <p14:creationId xmlns:p14="http://schemas.microsoft.com/office/powerpoint/2010/main" val="2358450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Times New Roman" panose="02020603050405020304" pitchFamily="18" charset="0"/>
              </a:rPr>
              <a:t>Recency surveillance </a:t>
            </a:r>
            <a:r>
              <a:rPr lang="en-US" sz="1200" dirty="0">
                <a:latin typeface="Arial" panose="020B0604020202020204" pitchFamily="34" charset="0"/>
                <a:ea typeface="Times New Roman" panose="02020603050405020304" pitchFamily="18" charset="0"/>
              </a:rPr>
              <a:t>remains limited in geographical coverage to 2 provinces </a:t>
            </a:r>
            <a:r>
              <a:rPr lang="en-US" sz="1200" dirty="0">
                <a:effectLst/>
                <a:latin typeface="Arial" panose="020B0604020202020204" pitchFamily="34" charset="0"/>
                <a:ea typeface="Times New Roman" panose="02020603050405020304" pitchFamily="18" charset="0"/>
              </a:rPr>
              <a:t>in DRC and 1 district in Lesotho, as they prepare to scale up in 2022. These findings may change as countries scale up recency testing. </a:t>
            </a:r>
          </a:p>
          <a:p>
            <a:pPr marL="342900" indent="-342900">
              <a:buFont typeface="Arial" panose="020B0604020202020204" pitchFamily="34" charset="0"/>
              <a:buChar char="•"/>
            </a:pPr>
            <a:endParaRPr lang="en-US" sz="1200" dirty="0">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1200" dirty="0">
                <a:latin typeface="Arial" panose="020B0604020202020204" pitchFamily="34" charset="0"/>
                <a:ea typeface="Times New Roman" panose="02020603050405020304" pitchFamily="18" charset="0"/>
              </a:rPr>
              <a:t>Lesotho has not used RITA to date, therefore people on ART who retest may be included as RTRI recent; Lesotho will begin RITA in 2022. </a:t>
            </a:r>
          </a:p>
          <a:p>
            <a:endParaRPr lang="en-US" dirty="0"/>
          </a:p>
        </p:txBody>
      </p:sp>
      <p:sp>
        <p:nvSpPr>
          <p:cNvPr id="4" name="Slide Number Placeholder 3"/>
          <p:cNvSpPr>
            <a:spLocks noGrp="1"/>
          </p:cNvSpPr>
          <p:nvPr>
            <p:ph type="sldNum" sz="quarter" idx="5"/>
          </p:nvPr>
        </p:nvSpPr>
        <p:spPr/>
        <p:txBody>
          <a:bodyPr/>
          <a:lstStyle/>
          <a:p>
            <a:fld id="{896CDA4B-6271-214C-B44A-5D4ADE085C9B}" type="slidenum">
              <a:rPr lang="en-US" smtClean="0"/>
              <a:t>10</a:t>
            </a:fld>
            <a:endParaRPr lang="en-US"/>
          </a:p>
        </p:txBody>
      </p:sp>
    </p:spTree>
    <p:extLst>
      <p:ext uri="{BB962C8B-B14F-4D97-AF65-F5344CB8AC3E}">
        <p14:creationId xmlns:p14="http://schemas.microsoft.com/office/powerpoint/2010/main" val="3375392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effectLst/>
                <a:latin typeface="Arial" panose="020B0604020202020204" pitchFamily="34" charset="0"/>
                <a:ea typeface="Times New Roman" panose="02020603050405020304" pitchFamily="18" charset="0"/>
              </a:rPr>
              <a:t>In  conclusion,</a:t>
            </a:r>
          </a:p>
          <a:p>
            <a:pPr marL="342900" indent="-342900">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Outpatient department is a critical testing location to identify recent infections in diverse settings including Lesotho and Eswatini that have reached epidemic control as well as in DRC which has still yet to reach epidemic control. </a:t>
            </a:r>
          </a:p>
          <a:p>
            <a:pPr marL="342900" indent="-342900">
              <a:buFont typeface="Arial" panose="020B0604020202020204" pitchFamily="34" charset="0"/>
              <a:buChar char="•"/>
            </a:pPr>
            <a:endParaRPr lang="en-US" sz="1200" dirty="0">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Recency testing can inform HIV testing efforts </a:t>
            </a:r>
            <a:r>
              <a:rPr lang="en-US" sz="1200">
                <a:effectLst/>
                <a:latin typeface="Arial" panose="020B0604020202020204" pitchFamily="34" charset="0"/>
                <a:ea typeface="Times New Roman" panose="02020603050405020304" pitchFamily="18" charset="0"/>
              </a:rPr>
              <a:t>in OPDs, </a:t>
            </a:r>
            <a:r>
              <a:rPr lang="en-US" sz="1200" dirty="0">
                <a:effectLst/>
                <a:latin typeface="Arial" panose="020B0604020202020204" pitchFamily="34" charset="0"/>
                <a:ea typeface="Times New Roman" panose="02020603050405020304" pitchFamily="18" charset="0"/>
              </a:rPr>
              <a:t>to improve efficiency in testing with for example improved screening in countries at epidemic control. However, OPDs will continue to be an important testing location to maintain the gains made to achieve epidemic control.</a:t>
            </a:r>
          </a:p>
          <a:p>
            <a:endParaRPr lang="en-US" sz="1200" dirty="0">
              <a:effectLst/>
              <a:latin typeface="Arial" panose="020B060402020202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Times New Roman" panose="02020603050405020304" pitchFamily="18" charset="0"/>
              </a:rPr>
              <a:t>Family planning, STI, VCT, antenatal care, labor and delivery, postnatal care and child welfare clinics have higher yield in some settings; however, the number of recent infections identified were modest with potentially limited program impact.</a:t>
            </a:r>
          </a:p>
          <a:p>
            <a:endParaRPr lang="en-US" sz="1200" dirty="0">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1200" dirty="0">
                <a:effectLst/>
                <a:latin typeface="Arial" panose="020B0604020202020204" pitchFamily="34" charset="0"/>
                <a:ea typeface="Times New Roman" panose="02020603050405020304" pitchFamily="18" charset="0"/>
              </a:rPr>
              <a:t>HIV recent infection surveillance can</a:t>
            </a:r>
            <a:r>
              <a:rPr lang="en-US" sz="1200" baseline="0" dirty="0">
                <a:effectLst/>
                <a:latin typeface="Arial" panose="020B0604020202020204" pitchFamily="34" charset="0"/>
                <a:ea typeface="Times New Roman" panose="02020603050405020304" pitchFamily="18" charset="0"/>
              </a:rPr>
              <a:t> generate data and analyses that can help inform </a:t>
            </a:r>
            <a:r>
              <a:rPr lang="en-US" sz="1200" dirty="0">
                <a:effectLst/>
                <a:latin typeface="Arial" panose="020B0604020202020204" pitchFamily="34" charset="0"/>
                <a:ea typeface="Times New Roman" panose="02020603050405020304" pitchFamily="18" charset="0"/>
              </a:rPr>
              <a:t>testing interventions to reach</a:t>
            </a:r>
            <a:r>
              <a:rPr lang="en-US" sz="1200" baseline="0" dirty="0">
                <a:effectLst/>
                <a:latin typeface="Arial" panose="020B0604020202020204" pitchFamily="34" charset="0"/>
                <a:ea typeface="Times New Roman" panose="02020603050405020304" pitchFamily="18" charset="0"/>
              </a:rPr>
              <a:t> and sustain epidemic control</a:t>
            </a:r>
            <a:r>
              <a:rPr lang="en-US" sz="1200" dirty="0">
                <a:effectLst/>
                <a:latin typeface="Arial" panose="020B060402020202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CDA4B-6271-214C-B44A-5D4ADE085C9B}" type="slidenum">
              <a:rPr lang="en-US" smtClean="0"/>
              <a:t>11</a:t>
            </a:fld>
            <a:endParaRPr lang="en-US"/>
          </a:p>
        </p:txBody>
      </p:sp>
    </p:spTree>
    <p:extLst>
      <p:ext uri="{BB962C8B-B14F-4D97-AF65-F5344CB8AC3E}">
        <p14:creationId xmlns:p14="http://schemas.microsoft.com/office/powerpoint/2010/main" val="2986898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6CDA4B-6271-214C-B44A-5D4ADE085C9B}" type="slidenum">
              <a:rPr lang="en-US" smtClean="0"/>
              <a:t>12</a:t>
            </a:fld>
            <a:endParaRPr lang="en-US"/>
          </a:p>
        </p:txBody>
      </p:sp>
    </p:spTree>
    <p:extLst>
      <p:ext uri="{BB962C8B-B14F-4D97-AF65-F5344CB8AC3E}">
        <p14:creationId xmlns:p14="http://schemas.microsoft.com/office/powerpoint/2010/main" val="1478739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effectLst/>
                <a:latin typeface="Arial" panose="020B0604020202020204" pitchFamily="34" charset="0"/>
                <a:ea typeface="Times New Roman" panose="02020603050405020304" pitchFamily="18" charset="0"/>
              </a:rPr>
              <a:t>The predominance of OPD remained in age/sex disaggregated analyses, with the exception of females &lt;30 years in Eswatini for whom ANC/L&amp;D/PNC/CWC clinics were additionally significantly associated with identifying recent infections. </a:t>
            </a:r>
          </a:p>
          <a:p>
            <a:r>
              <a:rPr lang="en-US" sz="1200">
                <a:solidFill>
                  <a:schemeClr val="bg1"/>
                </a:solidFill>
                <a:effectLst/>
                <a:latin typeface="Arial" panose="020B0604020202020204" pitchFamily="34" charset="0"/>
              </a:rPr>
              <a:t>We did not </a:t>
            </a:r>
            <a:r>
              <a:rPr lang="en-US" sz="1200" err="1">
                <a:solidFill>
                  <a:schemeClr val="bg1"/>
                </a:solidFill>
                <a:effectLst/>
                <a:latin typeface="Arial" panose="020B0604020202020204" pitchFamily="34" charset="0"/>
              </a:rPr>
              <a:t>seet</a:t>
            </a:r>
            <a:r>
              <a:rPr lang="en-US" sz="1200">
                <a:solidFill>
                  <a:schemeClr val="bg1"/>
                </a:solidFill>
                <a:effectLst/>
                <a:latin typeface="Arial" panose="020B0604020202020204" pitchFamily="34" charset="0"/>
              </a:rPr>
              <a:t> his in DRC/Lesotho.</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CDA4B-6271-214C-B44A-5D4ADE085C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30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solidFill>
                  <a:schemeClr val="bg1"/>
                </a:solidFill>
                <a:effectLst/>
                <a:latin typeface="Arial" panose="020B0604020202020204" pitchFamily="34" charset="0"/>
                <a:ea typeface="Times New Roman" panose="02020603050405020304" pitchFamily="18" charset="0"/>
              </a:rPr>
              <a:t>Diagnosing all persons living with HIV as early as possible after infection is critical to reach and sustain HIV epidemic control.</a:t>
            </a:r>
          </a:p>
          <a:p>
            <a:pPr marL="285750" indent="-285750">
              <a:buFont typeface="Arial" panose="020B0604020202020204" pitchFamily="34" charset="0"/>
              <a:buChar char="•"/>
            </a:pPr>
            <a:endParaRPr lang="en-US" sz="1200">
              <a:solidFill>
                <a:schemeClr val="bg1"/>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1200">
                <a:solidFill>
                  <a:schemeClr val="bg1"/>
                </a:solidFill>
                <a:effectLst/>
                <a:latin typeface="Arial" panose="020B0604020202020204" pitchFamily="34" charset="0"/>
                <a:ea typeface="Times New Roman" panose="02020603050405020304" pitchFamily="18" charset="0"/>
              </a:rPr>
              <a:t>The U.S. President’s Emergency Plan for AIDS Relief or PEPFAR has prioritized targeted testing approaches such as index testing as the most efficient means to locate persons living with HIV.</a:t>
            </a:r>
          </a:p>
          <a:p>
            <a:pPr marL="285750" indent="-285750">
              <a:buFont typeface="Arial" panose="020B0604020202020204" pitchFamily="34" charset="0"/>
              <a:buChar char="•"/>
            </a:pPr>
            <a:endParaRPr lang="en-US" sz="1200">
              <a:solidFill>
                <a:schemeClr val="bg1"/>
              </a:solidFill>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1200">
                <a:solidFill>
                  <a:schemeClr val="bg1"/>
                </a:solidFill>
                <a:effectLst/>
                <a:latin typeface="Arial" panose="020B0604020202020204" pitchFamily="34" charset="0"/>
                <a:ea typeface="Times New Roman" panose="02020603050405020304" pitchFamily="18" charset="0"/>
              </a:rPr>
              <a:t>HIV recent infection surveillance using recent infection testing algorithms in routine HIV testing services can help identify which testing approaches are effective at identifying persons living with HIV earlier to inform their public health response. </a:t>
            </a:r>
            <a:endParaRPr lang="en-US" sz="1200">
              <a:solidFill>
                <a:schemeClr val="bg1"/>
              </a:solidFill>
            </a:endParaRPr>
          </a:p>
          <a:p>
            <a:endParaRPr lang="en-US"/>
          </a:p>
        </p:txBody>
      </p:sp>
      <p:sp>
        <p:nvSpPr>
          <p:cNvPr id="4" name="Slide Number Placeholder 3"/>
          <p:cNvSpPr>
            <a:spLocks noGrp="1"/>
          </p:cNvSpPr>
          <p:nvPr>
            <p:ph type="sldNum" sz="quarter" idx="5"/>
          </p:nvPr>
        </p:nvSpPr>
        <p:spPr/>
        <p:txBody>
          <a:bodyPr/>
          <a:lstStyle/>
          <a:p>
            <a:fld id="{896CDA4B-6271-214C-B44A-5D4ADE085C9B}" type="slidenum">
              <a:rPr lang="en-US" smtClean="0"/>
              <a:t>2</a:t>
            </a:fld>
            <a:endParaRPr lang="en-US"/>
          </a:p>
        </p:txBody>
      </p:sp>
    </p:spTree>
    <p:extLst>
      <p:ext uri="{BB962C8B-B14F-4D97-AF65-F5344CB8AC3E}">
        <p14:creationId xmlns:p14="http://schemas.microsoft.com/office/powerpoint/2010/main" val="179903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schemeClr>
                </a:solidFill>
                <a:ea typeface="+mj-ea"/>
                <a:cs typeface="+mj-cs"/>
              </a:rPr>
              <a:t>Rapid test for recent infection or RTRI is a rapid point of care HIV test that distinguishes recent infection, from a long-term infection among clients presenting for HIV diagnosis at age 15 and older. The cut off used in the assay that is widely used around the world shown on the right is 12 months, where a recent infection is an infection acquired less than 12 months ago and a long-term infection is an infection acquired 12 months and longer ago.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schemeClr>
              </a:solidFill>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schemeClr>
                </a:solidFill>
                <a:ea typeface="+mj-ea"/>
                <a:cs typeface="+mj-cs"/>
              </a:rPr>
              <a:t>RTRIs is not recommended for use in re-testers on ART, which is estimated to account for 30-50% of clients presenting for HIV diagnosis in many HIV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schemeClr>
              </a:solidFill>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50000"/>
                  </a:schemeClr>
                </a:solidFill>
                <a:ea typeface="+mj-ea"/>
                <a:cs typeface="+mj-cs"/>
              </a:rPr>
              <a:t>In this context, use of recent infection testing algorithm or RITA is important, where those who test RTRI recent have their baseline viral load measured. Those who have baseline viral load with HIV RNA of &lt;1000 copies/mL are assumed on ART and reclassified to not having a new HIV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50000"/>
                </a:schemeClr>
              </a:solidFill>
              <a:ea typeface="+mj-ea"/>
              <a:cs typeface="+mj-cs"/>
            </a:endParaRPr>
          </a:p>
        </p:txBody>
      </p:sp>
      <p:sp>
        <p:nvSpPr>
          <p:cNvPr id="4" name="Slide Number Placeholder 3"/>
          <p:cNvSpPr>
            <a:spLocks noGrp="1"/>
          </p:cNvSpPr>
          <p:nvPr>
            <p:ph type="sldNum" sz="quarter" idx="5"/>
          </p:nvPr>
        </p:nvSpPr>
        <p:spPr/>
        <p:txBody>
          <a:bodyPr/>
          <a:lstStyle/>
          <a:p>
            <a:fld id="{896CDA4B-6271-214C-B44A-5D4ADE085C9B}" type="slidenum">
              <a:rPr lang="en-US" smtClean="0"/>
              <a:t>3</a:t>
            </a:fld>
            <a:endParaRPr lang="en-US"/>
          </a:p>
        </p:txBody>
      </p:sp>
    </p:spTree>
    <p:extLst>
      <p:ext uri="{BB962C8B-B14F-4D97-AF65-F5344CB8AC3E}">
        <p14:creationId xmlns:p14="http://schemas.microsoft.com/office/powerpoint/2010/main" val="315112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bg1"/>
                </a:solidFill>
                <a:effectLst/>
                <a:latin typeface="Arial" panose="020B0604020202020204" pitchFamily="34" charset="0"/>
                <a:ea typeface="Times New Roman" panose="02020603050405020304" pitchFamily="18" charset="0"/>
              </a:rPr>
              <a:t>We analyzed recent infection surveillance data from 268 sites across 3 countries over a 27-month period as shown in the schematic here.</a:t>
            </a:r>
          </a:p>
          <a:p>
            <a:pPr marL="0" indent="0">
              <a:buFont typeface="Arial" panose="020B0604020202020204" pitchFamily="34" charset="0"/>
              <a:buNone/>
            </a:pPr>
            <a:endParaRPr lang="en-US" sz="1200" dirty="0">
              <a:solidFill>
                <a:schemeClr val="bg1"/>
              </a:solidFill>
              <a:effectLst/>
              <a:latin typeface="Arial" panose="020B0604020202020204" pitchFamily="34" charset="0"/>
              <a:ea typeface="Times New Roman" panose="02020603050405020304" pitchFamily="18" charset="0"/>
            </a:endParaRPr>
          </a:p>
          <a:p>
            <a:pPr marL="0" indent="0">
              <a:buFont typeface="Arial" panose="020B0604020202020204" pitchFamily="34" charset="0"/>
              <a:buNone/>
            </a:pPr>
            <a:r>
              <a:rPr lang="en-US" sz="1200" dirty="0">
                <a:solidFill>
                  <a:schemeClr val="bg1"/>
                </a:solidFill>
                <a:effectLst/>
                <a:latin typeface="Arial" panose="020B0604020202020204" pitchFamily="34" charset="0"/>
                <a:ea typeface="Times New Roman" panose="02020603050405020304" pitchFamily="18" charset="0"/>
              </a:rPr>
              <a:t>Eswatini contributed the largest amount of data throughout the period. In DRC, recent infection surveillance began in November of 2020 during the COVID pandemic while in Lesotho the surveillance began in August of 2019 and halted due to the COVID pandemic.</a:t>
            </a:r>
          </a:p>
          <a:p>
            <a:pPr marL="0" indent="0">
              <a:buFont typeface="Arial" panose="020B0604020202020204" pitchFamily="34" charset="0"/>
              <a:buNone/>
            </a:pPr>
            <a:endParaRPr lang="en-US" sz="1200" dirty="0">
              <a:solidFill>
                <a:schemeClr val="bg1"/>
              </a:solidFill>
              <a:effectLst/>
              <a:latin typeface="Arial" panose="020B0604020202020204" pitchFamily="34" charset="0"/>
              <a:ea typeface="Times New Roman" panose="02020603050405020304" pitchFamily="18" charset="0"/>
            </a:endParaRPr>
          </a:p>
          <a:p>
            <a:pPr marL="0" indent="0">
              <a:buFont typeface="Arial" panose="020B0604020202020204" pitchFamily="34" charset="0"/>
              <a:buNone/>
            </a:pPr>
            <a:r>
              <a:rPr lang="en-US" sz="1200" dirty="0">
                <a:solidFill>
                  <a:schemeClr val="bg1"/>
                </a:solidFill>
                <a:effectLst/>
                <a:latin typeface="Arial" panose="020B0604020202020204" pitchFamily="34" charset="0"/>
                <a:ea typeface="Times New Roman" panose="02020603050405020304" pitchFamily="18" charset="0"/>
              </a:rPr>
              <a:t>In DRC and Eswatini, RITA was used while in Lesotho RTRI was used without baseline VL on RTRI recent samples.</a:t>
            </a:r>
          </a:p>
          <a:p>
            <a:pPr marL="0" indent="0">
              <a:buFont typeface="Arial" panose="020B0604020202020204" pitchFamily="34" charset="0"/>
              <a:buNone/>
            </a:pPr>
            <a:endParaRPr lang="en-US" sz="1200" dirty="0">
              <a:solidFill>
                <a:schemeClr val="bg1"/>
              </a:solidFill>
              <a:effectLst/>
              <a:latin typeface="Arial" panose="020B0604020202020204" pitchFamily="34" charset="0"/>
              <a:ea typeface="Times New Roman" panose="02020603050405020304" pitchFamily="18" charset="0"/>
            </a:endParaRPr>
          </a:p>
          <a:p>
            <a:pPr marL="0" indent="0">
              <a:buFont typeface="Arial" panose="020B0604020202020204" pitchFamily="34" charset="0"/>
              <a:buNone/>
            </a:pPr>
            <a:r>
              <a:rPr lang="en-US" sz="1200" dirty="0">
                <a:solidFill>
                  <a:schemeClr val="bg1"/>
                </a:solidFill>
                <a:effectLst/>
                <a:latin typeface="Arial" panose="020B0604020202020204" pitchFamily="34" charset="0"/>
                <a:ea typeface="Times New Roman" panose="02020603050405020304" pitchFamily="18" charset="0"/>
              </a:rPr>
              <a:t>Eligibility criteria slightly differenced across countries: Recent infection testing was offered to those 18 years and older in DRC and Lesotho while in Eswatini those 15 years and older were included.</a:t>
            </a:r>
          </a:p>
          <a:p>
            <a:pPr marL="0" indent="0">
              <a:buFont typeface="Arial" panose="020B0604020202020204" pitchFamily="34" charset="0"/>
              <a:buNone/>
            </a:pPr>
            <a:endParaRPr lang="en-US" sz="1200" dirty="0">
              <a:solidFill>
                <a:schemeClr val="bg1"/>
              </a:solidFill>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endParaRPr lang="en-US" sz="1200" dirty="0">
              <a:solidFill>
                <a:schemeClr val="bg1"/>
              </a:solidFill>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1200" dirty="0">
                <a:solidFill>
                  <a:schemeClr val="bg1"/>
                </a:solidFill>
                <a:effectLst/>
                <a:latin typeface="Arial" panose="020B0604020202020204" pitchFamily="34" charset="0"/>
                <a:ea typeface="Times New Roman" panose="02020603050405020304" pitchFamily="18" charset="0"/>
              </a:rPr>
              <a:t>Democratic Republic of Congo (DRC): November 2020–September 2021</a:t>
            </a:r>
          </a:p>
          <a:p>
            <a:pPr marL="342900" indent="-342900">
              <a:buFont typeface="Arial" panose="020B0604020202020204" pitchFamily="34" charset="0"/>
              <a:buChar char="•"/>
            </a:pPr>
            <a:r>
              <a:rPr lang="en-US" sz="1200" dirty="0">
                <a:solidFill>
                  <a:schemeClr val="bg1"/>
                </a:solidFill>
                <a:effectLst/>
                <a:latin typeface="Arial" panose="020B0604020202020204" pitchFamily="34" charset="0"/>
                <a:ea typeface="Times New Roman" panose="02020603050405020304" pitchFamily="18" charset="0"/>
              </a:rPr>
              <a:t>Eswatini: July 2019–September 2021</a:t>
            </a:r>
          </a:p>
          <a:p>
            <a:pPr marL="342900" indent="-342900">
              <a:buFont typeface="Arial" panose="020B0604020202020204" pitchFamily="34" charset="0"/>
              <a:buChar char="•"/>
            </a:pPr>
            <a:r>
              <a:rPr lang="en-US" sz="1200" dirty="0">
                <a:solidFill>
                  <a:schemeClr val="bg1"/>
                </a:solidFill>
                <a:effectLst/>
                <a:latin typeface="Arial" panose="020B0604020202020204" pitchFamily="34" charset="0"/>
                <a:ea typeface="Times New Roman" panose="02020603050405020304" pitchFamily="18" charset="0"/>
              </a:rPr>
              <a:t>Lesotho: August 2019–April 2020. </a:t>
            </a:r>
          </a:p>
          <a:p>
            <a:endParaRPr lang="en-US" dirty="0"/>
          </a:p>
        </p:txBody>
      </p:sp>
      <p:sp>
        <p:nvSpPr>
          <p:cNvPr id="4" name="Slide Number Placeholder 3"/>
          <p:cNvSpPr>
            <a:spLocks noGrp="1"/>
          </p:cNvSpPr>
          <p:nvPr>
            <p:ph type="sldNum" sz="quarter" idx="5"/>
          </p:nvPr>
        </p:nvSpPr>
        <p:spPr/>
        <p:txBody>
          <a:bodyPr/>
          <a:lstStyle/>
          <a:p>
            <a:fld id="{896CDA4B-6271-214C-B44A-5D4ADE085C9B}" type="slidenum">
              <a:rPr lang="en-US" smtClean="0"/>
              <a:t>4</a:t>
            </a:fld>
            <a:endParaRPr lang="en-US"/>
          </a:p>
        </p:txBody>
      </p:sp>
    </p:spTree>
    <p:extLst>
      <p:ext uri="{BB962C8B-B14F-4D97-AF65-F5344CB8AC3E}">
        <p14:creationId xmlns:p14="http://schemas.microsoft.com/office/powerpoint/2010/main" val="4002929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examined the share and yield of RITA or RTRI recent cases by testing location.</a:t>
            </a:r>
          </a:p>
          <a:p>
            <a:r>
              <a:rPr lang="en-US" sz="1200" b="0" i="0" kern="1200" dirty="0">
                <a:solidFill>
                  <a:schemeClr val="tx1"/>
                </a:solidFill>
                <a:effectLst/>
                <a:latin typeface="+mn-lt"/>
                <a:ea typeface="+mn-ea"/>
                <a:cs typeface="+mn-cs"/>
              </a:rPr>
              <a:t>The share of recent cases is defined as:</a:t>
            </a:r>
          </a:p>
          <a:p>
            <a:r>
              <a:rPr lang="en-US" sz="1200" b="0" i="0" kern="1200" dirty="0">
                <a:solidFill>
                  <a:schemeClr val="tx1"/>
                </a:solidFill>
                <a:effectLst/>
                <a:latin typeface="+mn-lt"/>
                <a:ea typeface="+mn-ea"/>
                <a:cs typeface="+mn-cs"/>
              </a:rPr>
              <a:t>The number of RITA or RTRI recent at a testing location over the total number of RITA or RTRI recent cases in the country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yield of recent cases is defined as:</a:t>
            </a:r>
          </a:p>
          <a:p>
            <a:r>
              <a:rPr lang="en-US" sz="1200" b="0" i="0" kern="1200" dirty="0">
                <a:solidFill>
                  <a:schemeClr val="tx1"/>
                </a:solidFill>
                <a:effectLst/>
                <a:latin typeface="+mn-lt"/>
                <a:ea typeface="+mn-ea"/>
                <a:cs typeface="+mn-cs"/>
              </a:rPr>
              <a:t>RITA or RTRI recent at a testing location over the total number of RITA or RTRI tested at the testing location.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a:t>
            </a:r>
          </a:p>
          <a:p>
            <a:r>
              <a:rPr lang="en-US" sz="1200" b="0" i="0" kern="1200" dirty="0">
                <a:solidFill>
                  <a:schemeClr val="tx1"/>
                </a:solidFill>
                <a:effectLst/>
                <a:latin typeface="+mn-lt"/>
                <a:ea typeface="+mn-ea"/>
                <a:cs typeface="+mn-cs"/>
              </a:rPr>
              <a:t>We further stratified these measures by age and sex.</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6CDA4B-6271-214C-B44A-5D4ADE085C9B}" type="slidenum">
              <a:rPr lang="en-US" smtClean="0"/>
              <a:t>5</a:t>
            </a:fld>
            <a:endParaRPr lang="en-US"/>
          </a:p>
        </p:txBody>
      </p:sp>
    </p:spTree>
    <p:extLst>
      <p:ext uri="{BB962C8B-B14F-4D97-AF65-F5344CB8AC3E}">
        <p14:creationId xmlns:p14="http://schemas.microsoft.com/office/powerpoint/2010/main" val="407828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examined share and yield by testing location listed here from OPD to ART Clinic. </a:t>
            </a:r>
          </a:p>
          <a:p>
            <a:endParaRPr lang="en-US" dirty="0"/>
          </a:p>
          <a:p>
            <a:r>
              <a:rPr lang="en-US" dirty="0"/>
              <a:t>Note that index testing here includes both facility and community-based index testing. </a:t>
            </a:r>
          </a:p>
          <a:p>
            <a:endParaRPr lang="en-US" dirty="0"/>
          </a:p>
          <a:p>
            <a:r>
              <a:rPr lang="en-US" sz="1200" b="0" i="0" kern="1200" dirty="0">
                <a:solidFill>
                  <a:schemeClr val="tx1"/>
                </a:solidFill>
                <a:effectLst/>
                <a:latin typeface="+mn-lt"/>
                <a:ea typeface="+mn-ea"/>
                <a:cs typeface="+mn-cs"/>
              </a:rPr>
              <a:t>We used Poisson regression to assess statistical significance for both share and yield in each testing location.</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StataCorp</a:t>
            </a:r>
            <a:r>
              <a:rPr lang="en-US" sz="1200" b="0" i="0" kern="1200" dirty="0">
                <a:solidFill>
                  <a:schemeClr val="tx1"/>
                </a:solidFill>
                <a:effectLst/>
                <a:latin typeface="+mn-lt"/>
                <a:ea typeface="+mn-ea"/>
                <a:cs typeface="+mn-cs"/>
              </a:rPr>
              <a:t>. 2017. </a:t>
            </a:r>
            <a:r>
              <a:rPr lang="en-US" sz="1200" b="0" i="1" kern="1200" dirty="0">
                <a:solidFill>
                  <a:schemeClr val="tx1"/>
                </a:solidFill>
                <a:effectLst/>
                <a:latin typeface="+mn-lt"/>
                <a:ea typeface="+mn-ea"/>
                <a:cs typeface="+mn-cs"/>
              </a:rPr>
              <a:t>Stata Statistical Software: Release 15</a:t>
            </a:r>
            <a:r>
              <a:rPr lang="en-US" sz="1200" b="0" i="0" kern="1200" dirty="0">
                <a:solidFill>
                  <a:schemeClr val="tx1"/>
                </a:solidFill>
                <a:effectLst/>
                <a:latin typeface="+mn-lt"/>
                <a:ea typeface="+mn-ea"/>
                <a:cs typeface="+mn-cs"/>
              </a:rPr>
              <a:t>. College Station, TX: </a:t>
            </a:r>
            <a:r>
              <a:rPr lang="en-US" sz="1200" b="0" i="0" kern="1200" dirty="0" err="1">
                <a:solidFill>
                  <a:schemeClr val="tx1"/>
                </a:solidFill>
                <a:effectLst/>
                <a:latin typeface="+mn-lt"/>
                <a:ea typeface="+mn-ea"/>
                <a:cs typeface="+mn-cs"/>
              </a:rPr>
              <a:t>StataCorp</a:t>
            </a:r>
            <a:r>
              <a:rPr lang="en-US" sz="1200" b="0" i="0" kern="1200" dirty="0">
                <a:solidFill>
                  <a:schemeClr val="tx1"/>
                </a:solidFill>
                <a:effectLst/>
                <a:latin typeface="+mn-lt"/>
                <a:ea typeface="+mn-ea"/>
                <a:cs typeface="+mn-cs"/>
              </a:rPr>
              <a:t> LLC.</a:t>
            </a:r>
            <a:endParaRPr lang="en-US" dirty="0"/>
          </a:p>
          <a:p>
            <a:endParaRPr lang="en-US" dirty="0"/>
          </a:p>
        </p:txBody>
      </p:sp>
      <p:sp>
        <p:nvSpPr>
          <p:cNvPr id="4" name="Slide Number Placeholder 3"/>
          <p:cNvSpPr>
            <a:spLocks noGrp="1"/>
          </p:cNvSpPr>
          <p:nvPr>
            <p:ph type="sldNum" sz="quarter" idx="5"/>
          </p:nvPr>
        </p:nvSpPr>
        <p:spPr/>
        <p:txBody>
          <a:bodyPr/>
          <a:lstStyle/>
          <a:p>
            <a:fld id="{896CDA4B-6271-214C-B44A-5D4ADE085C9B}" type="slidenum">
              <a:rPr lang="en-US" smtClean="0"/>
              <a:t>6</a:t>
            </a:fld>
            <a:endParaRPr lang="en-US"/>
          </a:p>
        </p:txBody>
      </p:sp>
    </p:spTree>
    <p:extLst>
      <p:ext uri="{BB962C8B-B14F-4D97-AF65-F5344CB8AC3E}">
        <p14:creationId xmlns:p14="http://schemas.microsoft.com/office/powerpoint/2010/main" val="190909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Arial" panose="020B0604020202020204" pitchFamily="34" charset="0"/>
                <a:ea typeface="Times New Roman" panose="02020603050405020304" pitchFamily="18" charset="0"/>
              </a:rPr>
              <a:t>This slide shows the recency testing cascade. For each country panel, the blue bars from the left represent the number of HIV+ diagnosed, among those who underwent RTRI testing, and of those who were tested RITA or RTRI recent. The red dot represents the proportion of RITA or RTRI recent among those RTRI tested. Proportion.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Arial" panose="020B0604020202020204" pitchFamily="34" charset="0"/>
                <a:ea typeface="Times New Roman" panose="02020603050405020304" pitchFamily="18" charset="0"/>
              </a:rPr>
              <a:t>Overall, 18,170 individuals were tested with the majority of testing occurring in ESwatini with 14,540 tests done, which is about 78% of</a:t>
            </a:r>
            <a:r>
              <a:rPr lang="en-US" sz="1200" baseline="0">
                <a:solidFill>
                  <a:schemeClr val="bg1"/>
                </a:solidFill>
                <a:effectLst/>
                <a:latin typeface="Arial" panose="020B0604020202020204" pitchFamily="34" charset="0"/>
                <a:ea typeface="Times New Roman" panose="02020603050405020304" pitchFamily="18" charset="0"/>
              </a:rPr>
              <a:t> </a:t>
            </a:r>
            <a:r>
              <a:rPr lang="en-US" sz="1200">
                <a:solidFill>
                  <a:schemeClr val="bg1"/>
                </a:solidFill>
                <a:effectLst/>
                <a:latin typeface="Arial" panose="020B0604020202020204" pitchFamily="34" charset="0"/>
                <a:ea typeface="Times New Roman" panose="02020603050405020304" pitchFamily="18" charset="0"/>
              </a:rPr>
              <a:t>18641 clients presenting for HIV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Arial" panose="020B0604020202020204" pitchFamily="34" charset="0"/>
                <a:ea typeface="Times New Roman" panose="02020603050405020304" pitchFamily="18" charset="0"/>
              </a:rPr>
              <a:t>In DRC and Eswatini similar proportions of those tested were RITA recent at 4 and 5 % respectively.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effectLst/>
                <a:latin typeface="Arial" panose="020B0604020202020204" pitchFamily="34" charset="0"/>
                <a:ea typeface="Times New Roman" panose="02020603050405020304" pitchFamily="18" charset="0"/>
              </a:rPr>
              <a:t>In Lesotho where VL testing was not done on recent samples, 18% of those presenting for HIV diagnosis were RTRI recent.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ffectLst/>
              <a:latin typeface="Arial" panose="020B0604020202020204" pitchFamily="34"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96CDA4B-6271-214C-B44A-5D4ADE085C9B}" type="slidenum">
              <a:rPr lang="en-US" smtClean="0"/>
              <a:t>7</a:t>
            </a:fld>
            <a:endParaRPr lang="en-US"/>
          </a:p>
        </p:txBody>
      </p:sp>
    </p:spTree>
    <p:extLst>
      <p:ext uri="{BB962C8B-B14F-4D97-AF65-F5344CB8AC3E}">
        <p14:creationId xmlns:p14="http://schemas.microsoft.com/office/powerpoint/2010/main" val="426690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effectLst/>
                <a:latin typeface="Arial" panose="020B0604020202020204" pitchFamily="34" charset="0"/>
                <a:ea typeface="Times New Roman" panose="02020603050405020304" pitchFamily="18" charset="0"/>
              </a:rPr>
              <a:t>Here we show the share of recent cases by testing location. In all countries, OPD accounted for the largest share of recent infections identified. In Eswatini, VCT and index testing were additionally significantly associated with identifying recent infections.</a:t>
            </a:r>
          </a:p>
          <a:p>
            <a:endParaRPr lang="en-US" sz="1200">
              <a:solidFill>
                <a:schemeClr val="bg1"/>
              </a:solidFill>
              <a:effectLst/>
              <a:latin typeface="Arial" panose="020B0604020202020204" pitchFamily="34" charset="0"/>
              <a:ea typeface="Times New Roman" panose="02020603050405020304" pitchFamily="18" charset="0"/>
            </a:endParaRPr>
          </a:p>
          <a:p>
            <a:r>
              <a:rPr lang="en-US" sz="1200">
                <a:solidFill>
                  <a:schemeClr val="bg1"/>
                </a:solidFill>
                <a:effectLst/>
                <a:latin typeface="Arial" panose="020B0604020202020204" pitchFamily="34" charset="0"/>
                <a:ea typeface="Times New Roman" panose="02020603050405020304" pitchFamily="18" charset="0"/>
              </a:rPr>
              <a:t>The predominance of OPD remained in age/sex disaggregated analyses, with the exception of females &lt;30 years in Eswatini for whom ANC/L&amp;D/PNC/CWC clinics were additionally significantly associated with identifying recent infections. </a:t>
            </a:r>
          </a:p>
          <a:p>
            <a:r>
              <a:rPr lang="en-US" sz="1200">
                <a:solidFill>
                  <a:schemeClr val="bg1"/>
                </a:solidFill>
                <a:effectLst/>
                <a:latin typeface="Arial" panose="020B0604020202020204" pitchFamily="34" charset="0"/>
              </a:rPr>
              <a:t>We did not see this in DRC/Lesotho.</a:t>
            </a:r>
            <a:endParaRPr lang="en-US"/>
          </a:p>
          <a:p>
            <a:endParaRPr lang="en-US" sz="1200">
              <a:solidFill>
                <a:schemeClr val="bg1"/>
              </a:solidFill>
              <a:effectLst/>
              <a:latin typeface="Arial" panose="020B0604020202020204" pitchFamily="34"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896CDA4B-6271-214C-B44A-5D4ADE085C9B}" type="slidenum">
              <a:rPr lang="en-US" smtClean="0"/>
              <a:t>8</a:t>
            </a:fld>
            <a:endParaRPr lang="en-US"/>
          </a:p>
        </p:txBody>
      </p:sp>
    </p:spTree>
    <p:extLst>
      <p:ext uri="{BB962C8B-B14F-4D97-AF65-F5344CB8AC3E}">
        <p14:creationId xmlns:p14="http://schemas.microsoft.com/office/powerpoint/2010/main" val="294124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solidFill>
                <a:effectLst/>
                <a:latin typeface="Arial" panose="020B0604020202020204" pitchFamily="34" charset="0"/>
                <a:ea typeface="Times New Roman" panose="02020603050405020304" pitchFamily="18" charset="0"/>
              </a:rPr>
              <a:t>Here we show the yield of recent cases. The red</a:t>
            </a:r>
            <a:r>
              <a:rPr lang="en-US" sz="1200" baseline="0">
                <a:solidFill>
                  <a:schemeClr val="bg1"/>
                </a:solidFill>
                <a:effectLst/>
                <a:latin typeface="Arial" panose="020B0604020202020204" pitchFamily="34" charset="0"/>
                <a:ea typeface="Times New Roman" panose="02020603050405020304" pitchFamily="18" charset="0"/>
              </a:rPr>
              <a:t> </a:t>
            </a:r>
            <a:r>
              <a:rPr lang="en-US" sz="1200">
                <a:solidFill>
                  <a:schemeClr val="bg1"/>
                </a:solidFill>
                <a:effectLst/>
                <a:latin typeface="Arial" panose="020B0604020202020204" pitchFamily="34" charset="0"/>
                <a:ea typeface="Times New Roman" panose="02020603050405020304" pitchFamily="18" charset="0"/>
              </a:rPr>
              <a:t>dots represent the yield while the blue</a:t>
            </a:r>
            <a:r>
              <a:rPr lang="en-US" sz="1200" baseline="0">
                <a:solidFill>
                  <a:schemeClr val="bg1"/>
                </a:solidFill>
                <a:effectLst/>
                <a:latin typeface="Arial" panose="020B0604020202020204" pitchFamily="34" charset="0"/>
                <a:ea typeface="Times New Roman" panose="02020603050405020304" pitchFamily="18" charset="0"/>
              </a:rPr>
              <a:t> </a:t>
            </a:r>
            <a:r>
              <a:rPr lang="en-US" sz="1200">
                <a:solidFill>
                  <a:schemeClr val="bg1"/>
                </a:solidFill>
                <a:effectLst/>
                <a:latin typeface="Arial" panose="020B0604020202020204" pitchFamily="34" charset="0"/>
                <a:ea typeface="Times New Roman" panose="02020603050405020304" pitchFamily="18" charset="0"/>
              </a:rPr>
              <a:t>bars represent the number of tests done. Yield of recent infections were highest in VCT clinics in DRC, family planning and STI clinics in Eswatini, and antenatal care, labor and delivery and post natal care and child welfare clinics in Lesotho. However, testing volume in these settings are very modest compared to outpatient departments.</a:t>
            </a:r>
          </a:p>
          <a:p>
            <a:endParaRPr lang="en-US"/>
          </a:p>
        </p:txBody>
      </p:sp>
      <p:sp>
        <p:nvSpPr>
          <p:cNvPr id="4" name="Slide Number Placeholder 3"/>
          <p:cNvSpPr>
            <a:spLocks noGrp="1"/>
          </p:cNvSpPr>
          <p:nvPr>
            <p:ph type="sldNum" sz="quarter" idx="5"/>
          </p:nvPr>
        </p:nvSpPr>
        <p:spPr/>
        <p:txBody>
          <a:bodyPr/>
          <a:lstStyle/>
          <a:p>
            <a:fld id="{896CDA4B-6271-214C-B44A-5D4ADE085C9B}" type="slidenum">
              <a:rPr lang="en-US" smtClean="0"/>
              <a:t>9</a:t>
            </a:fld>
            <a:endParaRPr lang="en-US"/>
          </a:p>
        </p:txBody>
      </p:sp>
    </p:spTree>
    <p:extLst>
      <p:ext uri="{BB962C8B-B14F-4D97-AF65-F5344CB8AC3E}">
        <p14:creationId xmlns:p14="http://schemas.microsoft.com/office/powerpoint/2010/main" val="2181048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ral Abstrac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9E4BA5F-4C51-3145-83A9-F802DADBD0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Text Placeholder 5">
            <a:extLst>
              <a:ext uri="{FF2B5EF4-FFF2-40B4-BE49-F238E27FC236}">
                <a16:creationId xmlns:a16="http://schemas.microsoft.com/office/drawing/2014/main" id="{EC6ED330-68AE-AD43-93C2-20C49EC890C5}"/>
              </a:ext>
            </a:extLst>
          </p:cNvPr>
          <p:cNvSpPr txBox="1">
            <a:spLocks/>
          </p:cNvSpPr>
          <p:nvPr userDrawn="1"/>
        </p:nvSpPr>
        <p:spPr>
          <a:xfrm>
            <a:off x="216433" y="5526466"/>
            <a:ext cx="1558579" cy="531033"/>
          </a:xfrm>
          <a:prstGeom prst="rect">
            <a:avLst/>
          </a:prstGeom>
        </p:spPr>
        <p:txBody>
          <a:bodyPr vert="horz" lIns="91440" tIns="45720" rIns="91440" bIns="45720" rtlCol="0">
            <a:normAutofit/>
          </a:bodyPr>
          <a:lstStyle>
            <a:lvl1pPr marL="0" indent="0" algn="r" defTabSz="914400" rtl="0" eaLnBrk="1" latinLnBrk="0" hangingPunct="1">
              <a:lnSpc>
                <a:spcPct val="80000"/>
              </a:lnSpc>
              <a:spcBef>
                <a:spcPts val="0"/>
              </a:spcBef>
              <a:buFont typeface="Arial" panose="020B0604020202020204" pitchFamily="34" charset="0"/>
              <a:buNone/>
              <a:defRPr sz="1667" i="1" kern="1200">
                <a:solidFill>
                  <a:schemeClr val="accent3"/>
                </a:solidFill>
                <a:latin typeface="Arial" panose="020B0604020202020204" pitchFamily="34" charset="0"/>
                <a:ea typeface="+mn-ea"/>
                <a:cs typeface="Arial" panose="020B0604020202020204" pitchFamily="34" charset="0"/>
              </a:defRPr>
            </a:lvl1pPr>
            <a:lvl2pPr marL="544285"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2pPr>
            <a:lvl3pPr marL="1088572"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3pPr>
            <a:lvl4pPr marL="1632858"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4pPr>
            <a:lvl5pPr marL="2177143" indent="0" algn="r" defTabSz="914400" rtl="0" eaLnBrk="1" latinLnBrk="0" hangingPunct="1">
              <a:lnSpc>
                <a:spcPct val="90000"/>
              </a:lnSpc>
              <a:spcBef>
                <a:spcPts val="500"/>
              </a:spcBef>
              <a:buFont typeface="Arial" panose="020B0604020202020204" pitchFamily="34" charset="0"/>
              <a:buNone/>
              <a:defRPr sz="1667" kern="1200">
                <a:solidFill>
                  <a:srgbClr val="F6DCB2"/>
                </a:solidFill>
                <a:latin typeface="Oriya MN" pitchFamily="2" charset="0"/>
                <a:ea typeface="+mn-ea"/>
                <a:cs typeface="Oriya MN"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D6D2C4"/>
                </a:solidFill>
                <a:latin typeface="Arial" panose="020B0604020202020204" pitchFamily="34" charset="0"/>
                <a:cs typeface="Arial" panose="020B0604020202020204" pitchFamily="34" charset="0"/>
              </a:rPr>
              <a:t>Disclosure</a:t>
            </a:r>
            <a:r>
              <a:rPr lang="en-US">
                <a:solidFill>
                  <a:srgbClr val="D6D2C4"/>
                </a:solidFill>
                <a:latin typeface="Arial" panose="020B0604020202020204" pitchFamily="34" charset="0"/>
                <a:cs typeface="Arial" panose="020B0604020202020204" pitchFamily="34" charset="0"/>
              </a:rPr>
              <a:t>:</a:t>
            </a:r>
          </a:p>
        </p:txBody>
      </p:sp>
      <p:sp>
        <p:nvSpPr>
          <p:cNvPr id="3" name="Text Placeholder 2">
            <a:extLst>
              <a:ext uri="{FF2B5EF4-FFF2-40B4-BE49-F238E27FC236}">
                <a16:creationId xmlns:a16="http://schemas.microsoft.com/office/drawing/2014/main" id="{5005744E-F60B-F848-BEFC-94B05014A81F}"/>
              </a:ext>
            </a:extLst>
          </p:cNvPr>
          <p:cNvSpPr>
            <a:spLocks noGrp="1"/>
          </p:cNvSpPr>
          <p:nvPr>
            <p:ph type="body" sz="quarter" idx="10" hasCustomPrompt="1"/>
          </p:nvPr>
        </p:nvSpPr>
        <p:spPr>
          <a:xfrm>
            <a:off x="609599" y="1144167"/>
            <a:ext cx="10327342" cy="2620012"/>
          </a:xfrm>
        </p:spPr>
        <p:txBody>
          <a:bodyPr anchor="b">
            <a:noAutofit/>
          </a:bodyPr>
          <a:lstStyle>
            <a:lvl1pPr marL="0" indent="0">
              <a:buNone/>
              <a:defRPr sz="5400" b="1"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7" name="Text Placeholder 6">
            <a:extLst>
              <a:ext uri="{FF2B5EF4-FFF2-40B4-BE49-F238E27FC236}">
                <a16:creationId xmlns:a16="http://schemas.microsoft.com/office/drawing/2014/main" id="{446107E6-D9EB-BE49-830C-3119F88C9E13}"/>
              </a:ext>
            </a:extLst>
          </p:cNvPr>
          <p:cNvSpPr>
            <a:spLocks noGrp="1"/>
          </p:cNvSpPr>
          <p:nvPr>
            <p:ph type="body" sz="quarter" idx="11" hasCustomPrompt="1"/>
          </p:nvPr>
        </p:nvSpPr>
        <p:spPr>
          <a:xfrm>
            <a:off x="609600" y="3940496"/>
            <a:ext cx="8570258" cy="484187"/>
          </a:xfrm>
        </p:spPr>
        <p:txBody>
          <a:bodyPr anchor="b"/>
          <a:lstStyle>
            <a:lvl1pPr marL="0" indent="0">
              <a:buNone/>
              <a:defRPr b="1" i="0">
                <a:solidFill>
                  <a:srgbClr val="D6D2C4"/>
                </a:solidFill>
                <a:latin typeface="Arial" panose="020B0604020202020204" pitchFamily="34" charset="0"/>
                <a:cs typeface="Arial" panose="020B0604020202020204" pitchFamily="34" charset="0"/>
              </a:defRPr>
            </a:lvl1pPr>
          </a:lstStyle>
          <a:p>
            <a:pPr lvl="0"/>
            <a:r>
              <a:rPr lang="en-US"/>
              <a:t>Presenter </a:t>
            </a:r>
            <a:r>
              <a:rPr lang="en-US" err="1"/>
              <a:t>Firstname</a:t>
            </a:r>
            <a:r>
              <a:rPr lang="en-US"/>
              <a:t> </a:t>
            </a:r>
            <a:r>
              <a:rPr lang="en-US" err="1"/>
              <a:t>Lastname</a:t>
            </a:r>
            <a:endParaRPr lang="en-US"/>
          </a:p>
        </p:txBody>
      </p:sp>
      <p:sp>
        <p:nvSpPr>
          <p:cNvPr id="9" name="Text Placeholder 8">
            <a:extLst>
              <a:ext uri="{FF2B5EF4-FFF2-40B4-BE49-F238E27FC236}">
                <a16:creationId xmlns:a16="http://schemas.microsoft.com/office/drawing/2014/main" id="{90A56F2F-05A7-F849-8CEA-EF2DC87E4DAD}"/>
              </a:ext>
            </a:extLst>
          </p:cNvPr>
          <p:cNvSpPr>
            <a:spLocks noGrp="1"/>
          </p:cNvSpPr>
          <p:nvPr>
            <p:ph type="body" sz="quarter" idx="12"/>
          </p:nvPr>
        </p:nvSpPr>
        <p:spPr>
          <a:xfrm>
            <a:off x="609600" y="4446037"/>
            <a:ext cx="6490447" cy="802617"/>
          </a:xfrm>
        </p:spPr>
        <p:txBody>
          <a:bodyPr>
            <a:normAutofit/>
          </a:bodyPr>
          <a:lstStyle>
            <a:lvl1pPr marL="0" indent="0">
              <a:buNone/>
              <a:defRPr sz="1800" b="0" i="1">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BD1A7441-2BED-5D46-BF24-386AEDB80C34}"/>
              </a:ext>
            </a:extLst>
          </p:cNvPr>
          <p:cNvSpPr>
            <a:spLocks noGrp="1"/>
          </p:cNvSpPr>
          <p:nvPr>
            <p:ph type="body" sz="quarter" idx="13" hasCustomPrompt="1"/>
          </p:nvPr>
        </p:nvSpPr>
        <p:spPr>
          <a:xfrm>
            <a:off x="1774825" y="5526466"/>
            <a:ext cx="4697693" cy="124188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rgbClr val="D6D2C4"/>
                </a:solidFill>
                <a:latin typeface="Arial" panose="020B0604020202020204" pitchFamily="34" charset="0"/>
                <a:cs typeface="Arial" panose="020B0604020202020204" pitchFamily="34" charset="0"/>
              </a:defRPr>
            </a:lvl1pPr>
          </a:lstStyle>
          <a:p>
            <a:r>
              <a:rPr lang="en-US"/>
              <a:t>[Click to add the financial relationships you have with ineligible companies (previously defined as “commercial interests”). If you have no financial relationships, specifically note "None”]</a:t>
            </a:r>
          </a:p>
        </p:txBody>
      </p:sp>
    </p:spTree>
    <p:extLst>
      <p:ext uri="{BB962C8B-B14F-4D97-AF65-F5344CB8AC3E}">
        <p14:creationId xmlns:p14="http://schemas.microsoft.com/office/powerpoint/2010/main" val="158462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ivider-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22110"/>
            <a:ext cx="12192001" cy="6980110"/>
          </a:xfrm>
          <a:prstGeom prst="rect">
            <a:avLst/>
          </a:prstGeom>
        </p:spPr>
      </p:pic>
      <p:sp>
        <p:nvSpPr>
          <p:cNvPr id="6" name="Rectangle 5"/>
          <p:cNvSpPr/>
          <p:nvPr userDrawn="1"/>
        </p:nvSpPr>
        <p:spPr>
          <a:xfrm>
            <a:off x="0" y="-122111"/>
            <a:ext cx="12191999" cy="6980110"/>
          </a:xfrm>
          <a:prstGeom prst="rect">
            <a:avLst/>
          </a:prstGeom>
          <a:solidFill>
            <a:schemeClr val="tx1">
              <a:alpha val="1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sp>
        <p:nvSpPr>
          <p:cNvPr id="9"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10" name="Picture 9">
            <a:extLst>
              <a:ext uri="{FF2B5EF4-FFF2-40B4-BE49-F238E27FC236}">
                <a16:creationId xmlns:a16="http://schemas.microsoft.com/office/drawing/2014/main" id="{173A3F91-D0BB-4FF4-8A0D-894DFA2106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Tree>
    <p:extLst>
      <p:ext uri="{BB962C8B-B14F-4D97-AF65-F5344CB8AC3E}">
        <p14:creationId xmlns:p14="http://schemas.microsoft.com/office/powerpoint/2010/main" val="1750689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00197" y="-56748"/>
            <a:ext cx="4991803" cy="6929866"/>
          </a:xfrm>
          <a:prstGeom prst="rect">
            <a:avLst/>
          </a:prstGeom>
        </p:spPr>
      </p:pic>
      <p:sp>
        <p:nvSpPr>
          <p:cNvPr id="10" name="Text Placeholder 3"/>
          <p:cNvSpPr>
            <a:spLocks noGrp="1"/>
          </p:cNvSpPr>
          <p:nvPr>
            <p:ph type="body" sz="half" idx="2"/>
          </p:nvPr>
        </p:nvSpPr>
        <p:spPr>
          <a:xfrm>
            <a:off x="7687765" y="1367530"/>
            <a:ext cx="3989376" cy="5271645"/>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7666057" y="453808"/>
            <a:ext cx="4141332" cy="702080"/>
          </a:xfrm>
        </p:spPr>
        <p:txBody>
          <a:bodyPr anchor="t"/>
          <a:lstStyle>
            <a:lvl1pPr algn="l">
              <a:defRPr sz="2000" b="1">
                <a:solidFill>
                  <a:srgbClr val="FFFFFF"/>
                </a:solidFill>
              </a:defRPr>
            </a:lvl1pPr>
          </a:lstStyle>
          <a:p>
            <a:r>
              <a:rPr lang="en-US"/>
              <a:t>Click to edit Master title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2910127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00197" y="-56748"/>
            <a:ext cx="4991803" cy="6929866"/>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FC491AA1-7DCD-4446-8D72-578BC00AA6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3136873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 1-pattern_photo &amp; text">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l="59160" t="1" b="-1"/>
          <a:stretch/>
        </p:blipFill>
        <p:spPr>
          <a:xfrm>
            <a:off x="7212833" y="0"/>
            <a:ext cx="4979168" cy="6858000"/>
          </a:xfrm>
          <a:prstGeom prst="rect">
            <a:avLst/>
          </a:prstGeom>
        </p:spPr>
      </p:pic>
      <p:sp>
        <p:nvSpPr>
          <p:cNvPr id="10" name="Text Placeholder 3"/>
          <p:cNvSpPr>
            <a:spLocks noGrp="1"/>
          </p:cNvSpPr>
          <p:nvPr>
            <p:ph type="body" sz="half" idx="2"/>
          </p:nvPr>
        </p:nvSpPr>
        <p:spPr>
          <a:xfrm>
            <a:off x="7600933" y="1384663"/>
            <a:ext cx="4076208" cy="5251410"/>
          </a:xfrm>
        </p:spPr>
        <p:txBody>
          <a:bodyPr/>
          <a:lstStyle>
            <a:lvl1pPr marL="0" indent="0">
              <a:buNone/>
              <a:defRPr sz="1400">
                <a:solidFill>
                  <a:srgbClr val="FFFFFF"/>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sp>
        <p:nvSpPr>
          <p:cNvPr id="13" name="Picture Placeholder 2"/>
          <p:cNvSpPr>
            <a:spLocks noGrp="1"/>
          </p:cNvSpPr>
          <p:nvPr>
            <p:ph type="pic" idx="1"/>
          </p:nvPr>
        </p:nvSpPr>
        <p:spPr>
          <a:xfrm>
            <a:off x="1" y="0"/>
            <a:ext cx="7212833" cy="6858000"/>
          </a:xfrm>
        </p:spPr>
        <p:txBody>
          <a:bodyPr>
            <a:normAutofit/>
          </a:bodyPr>
          <a:lstStyle>
            <a:lvl1pPr marL="0" indent="0" algn="ctr">
              <a:buNone/>
              <a:defRPr sz="2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itle 1"/>
          <p:cNvSpPr>
            <a:spLocks noGrp="1"/>
          </p:cNvSpPr>
          <p:nvPr>
            <p:ph type="title"/>
          </p:nvPr>
        </p:nvSpPr>
        <p:spPr>
          <a:xfrm>
            <a:off x="7600933" y="453808"/>
            <a:ext cx="4076208" cy="702080"/>
          </a:xfrm>
        </p:spPr>
        <p:txBody>
          <a:bodyPr anchor="t"/>
          <a:lstStyle>
            <a:lvl1pPr algn="l">
              <a:defRPr sz="2000" b="1">
                <a:solidFill>
                  <a:srgbClr val="FFFFFF"/>
                </a:solidFill>
                <a:latin typeface="Century Gothic" panose="020B0502020202020204" pitchFamily="34" charset="0"/>
              </a:defRPr>
            </a:lvl1pPr>
          </a:lstStyle>
          <a:p>
            <a:r>
              <a:rPr lang="en-US"/>
              <a:t>Click to edit Master title</a:t>
            </a:r>
          </a:p>
        </p:txBody>
      </p:sp>
      <p:pic>
        <p:nvPicPr>
          <p:cNvPr id="7" name="Picture 6" descr="Logo&#10;&#10;Description automatically generated">
            <a:extLst>
              <a:ext uri="{FF2B5EF4-FFF2-40B4-BE49-F238E27FC236}">
                <a16:creationId xmlns:a16="http://schemas.microsoft.com/office/drawing/2014/main" id="{982A8903-F082-427A-88B5-8970BA85F8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2327523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2-pattern_text &amp; sideb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DAC9C-8EBB-420D-8004-8DDAA5802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12833" y="0"/>
            <a:ext cx="4979168"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8" name="Picture 7" descr="Logo&#10;&#10;Description automatically generated">
            <a:extLst>
              <a:ext uri="{FF2B5EF4-FFF2-40B4-BE49-F238E27FC236}">
                <a16:creationId xmlns:a16="http://schemas.microsoft.com/office/drawing/2014/main" id="{6B9E618C-0C96-46B1-9B12-89CC77C2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2354" y="6063068"/>
            <a:ext cx="984787" cy="576107"/>
          </a:xfrm>
          <a:prstGeom prst="rect">
            <a:avLst/>
          </a:prstGeom>
        </p:spPr>
      </p:pic>
    </p:spTree>
    <p:extLst>
      <p:ext uri="{BB962C8B-B14F-4D97-AF65-F5344CB8AC3E}">
        <p14:creationId xmlns:p14="http://schemas.microsoft.com/office/powerpoint/2010/main" val="3204904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21856"/>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2639670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3-pattern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3247469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703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Photos-3">
    <p:spTree>
      <p:nvGrpSpPr>
        <p:cNvPr id="1" name=""/>
        <p:cNvGrpSpPr/>
        <p:nvPr/>
      </p:nvGrpSpPr>
      <p:grpSpPr>
        <a:xfrm>
          <a:off x="0" y="0"/>
          <a:ext cx="0" cy="0"/>
          <a:chOff x="0" y="0"/>
          <a:chExt cx="0" cy="0"/>
        </a:xfrm>
      </p:grpSpPr>
      <p:sp>
        <p:nvSpPr>
          <p:cNvPr id="26" name="Picture Placeholder 2"/>
          <p:cNvSpPr>
            <a:spLocks noGrp="1"/>
          </p:cNvSpPr>
          <p:nvPr>
            <p:ph type="pic" idx="1"/>
          </p:nvPr>
        </p:nvSpPr>
        <p:spPr>
          <a:xfrm>
            <a:off x="658552" y="411820"/>
            <a:ext cx="5245587" cy="25224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7" name="Picture Placeholder 2"/>
          <p:cNvSpPr>
            <a:spLocks noGrp="1"/>
          </p:cNvSpPr>
          <p:nvPr>
            <p:ph type="pic" idx="13"/>
          </p:nvPr>
        </p:nvSpPr>
        <p:spPr>
          <a:xfrm>
            <a:off x="6186904" y="411820"/>
            <a:ext cx="5384765" cy="6023009"/>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Picture Placeholder 2"/>
          <p:cNvSpPr>
            <a:spLocks noGrp="1"/>
          </p:cNvSpPr>
          <p:nvPr>
            <p:ph type="pic" idx="14"/>
          </p:nvPr>
        </p:nvSpPr>
        <p:spPr>
          <a:xfrm>
            <a:off x="658552" y="3125784"/>
            <a:ext cx="5245587" cy="3309045"/>
          </a:xfrm>
        </p:spPr>
        <p:txBody>
          <a:bodyPr>
            <a:normAutofit/>
          </a:bodyPr>
          <a:lstStyle>
            <a:lvl1pPr marL="0" indent="0" algn="ctr">
              <a:buNone/>
              <a:defRPr sz="2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874942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Photos-4">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22400" y="6274051"/>
            <a:ext cx="2844800" cy="365125"/>
          </a:xfrm>
        </p:spPr>
        <p:txBody>
          <a:body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
        <p:nvSpPr>
          <p:cNvPr id="27" name="Picture Placeholder 2"/>
          <p:cNvSpPr>
            <a:spLocks noGrp="1"/>
          </p:cNvSpPr>
          <p:nvPr>
            <p:ph type="pic" idx="13"/>
          </p:nvPr>
        </p:nvSpPr>
        <p:spPr>
          <a:xfrm>
            <a:off x="933462"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Picture Placeholder 2"/>
          <p:cNvSpPr>
            <a:spLocks noGrp="1"/>
          </p:cNvSpPr>
          <p:nvPr>
            <p:ph type="pic" idx="15"/>
          </p:nvPr>
        </p:nvSpPr>
        <p:spPr>
          <a:xfrm>
            <a:off x="933462"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p:cNvSpPr>
            <a:spLocks noGrp="1"/>
          </p:cNvSpPr>
          <p:nvPr>
            <p:ph type="pic" idx="16"/>
          </p:nvPr>
        </p:nvSpPr>
        <p:spPr>
          <a:xfrm>
            <a:off x="6295443" y="444380"/>
            <a:ext cx="5058069" cy="2876765"/>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Picture Placeholder 2"/>
          <p:cNvSpPr>
            <a:spLocks noGrp="1"/>
          </p:cNvSpPr>
          <p:nvPr>
            <p:ph type="pic" idx="17"/>
          </p:nvPr>
        </p:nvSpPr>
        <p:spPr>
          <a:xfrm>
            <a:off x="6295443" y="3532786"/>
            <a:ext cx="5058069" cy="2885762"/>
          </a:xfrm>
        </p:spPr>
        <p:txBody>
          <a:bodyPr>
            <a:normAutofit/>
          </a:bodyPr>
          <a:lstStyle>
            <a:lvl1pPr marL="0" indent="0" algn="ctr">
              <a:buNone/>
              <a:defRPr sz="2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52502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C13C-10DC-884F-B9F6-6BF22BCE139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7819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7"/>
        <p:cNvGrpSpPr/>
        <p:nvPr/>
      </p:nvGrpSpPr>
      <p:grpSpPr>
        <a:xfrm>
          <a:off x="0" y="0"/>
          <a:ext cx="0" cy="0"/>
          <a:chOff x="0" y="0"/>
          <a:chExt cx="0" cy="0"/>
        </a:xfrm>
      </p:grpSpPr>
      <p:sp>
        <p:nvSpPr>
          <p:cNvPr id="158" name="Google Shape;15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2811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C4F1E4-1687-DF46-BD66-1D43678AC254}"/>
              </a:ext>
            </a:extLst>
          </p:cNvPr>
          <p:cNvSpPr/>
          <p:nvPr userDrawn="1"/>
        </p:nvSpPr>
        <p:spPr>
          <a:xfrm>
            <a:off x="1" y="1"/>
            <a:ext cx="12192000" cy="6858000"/>
          </a:xfrm>
          <a:prstGeom prst="rect">
            <a:avLst/>
          </a:prstGeom>
          <a:solidFill>
            <a:srgbClr val="115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D4433A-34D5-0342-91E3-89AECD6652A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0308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070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559"/>
            <a:ext cx="12192000" cy="687311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7" name="Picture 6" descr="Logo&#10;&#10;Description automatically generated">
            <a:extLst>
              <a:ext uri="{FF2B5EF4-FFF2-40B4-BE49-F238E27FC236}">
                <a16:creationId xmlns:a16="http://schemas.microsoft.com/office/drawing/2014/main" id="{72EB6C51-22D9-4A9C-B2E6-1DE253C87E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204510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Patter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p:blipFill>
        <p:spPr>
          <a:xfrm>
            <a:off x="0" y="1"/>
            <a:ext cx="12192000" cy="6857998"/>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3" name="Straight Connector 12">
            <a:extLst>
              <a:ext uri="{FF2B5EF4-FFF2-40B4-BE49-F238E27FC236}">
                <a16:creationId xmlns:a16="http://schemas.microsoft.com/office/drawing/2014/main" id="{A6CF0BA6-A6F5-427F-AAAE-0FD1A0EA40F7}"/>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7" name="Picture 6" descr="Logo&#10;&#10;Description automatically generated">
            <a:extLst>
              <a:ext uri="{FF2B5EF4-FFF2-40B4-BE49-F238E27FC236}">
                <a16:creationId xmlns:a16="http://schemas.microsoft.com/office/drawing/2014/main" id="{97A4164A-0271-4EC3-829B-FAECB7F09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2706459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B2F607-91C4-49CD-A699-D63C8C146F6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5" name="Rectangle 14"/>
          <p:cNvSpPr/>
          <p:nvPr userDrawn="1"/>
        </p:nvSpPr>
        <p:spPr>
          <a:xfrm>
            <a:off x="-1" y="1"/>
            <a:ext cx="12192000" cy="6857999"/>
          </a:xfrm>
          <a:prstGeom prst="rect">
            <a:avLst/>
          </a:prstGeom>
          <a:solidFill>
            <a:srgbClr val="000000">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pic>
        <p:nvPicPr>
          <p:cNvPr id="8" name="Picture 7">
            <a:extLst>
              <a:ext uri="{FF2B5EF4-FFF2-40B4-BE49-F238E27FC236}">
                <a16:creationId xmlns:a16="http://schemas.microsoft.com/office/drawing/2014/main" id="{DC56C11E-462F-4C17-A22C-0067F918B5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
        <p:nvSpPr>
          <p:cNvPr id="17" name="Subtitle 2">
            <a:extLst>
              <a:ext uri="{FF2B5EF4-FFF2-40B4-BE49-F238E27FC236}">
                <a16:creationId xmlns:a16="http://schemas.microsoft.com/office/drawing/2014/main" id="{5041A4E3-293D-4509-96FD-3CB711BA8F67}"/>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9" name="Straight Connector 18">
            <a:extLst>
              <a:ext uri="{FF2B5EF4-FFF2-40B4-BE49-F238E27FC236}">
                <a16:creationId xmlns:a16="http://schemas.microsoft.com/office/drawing/2014/main" id="{3979C8D1-B936-4586-96BF-A613B3C86FCF}"/>
              </a:ext>
            </a:extLst>
          </p:cNvPr>
          <p:cNvCxnSpPr/>
          <p:nvPr userDrawn="1"/>
        </p:nvCxnSpPr>
        <p:spPr bwMode="auto">
          <a:xfrm>
            <a:off x="4194044" y="2008684"/>
            <a:ext cx="0" cy="2405087"/>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20" name="Title 1">
            <a:extLst>
              <a:ext uri="{FF2B5EF4-FFF2-40B4-BE49-F238E27FC236}">
                <a16:creationId xmlns:a16="http://schemas.microsoft.com/office/drawing/2014/main" id="{3DCA6161-94CE-4AC7-9CA7-16492FFD0FF9}"/>
              </a:ext>
            </a:extLst>
          </p:cNvPr>
          <p:cNvSpPr>
            <a:spLocks noGrp="1"/>
          </p:cNvSpPr>
          <p:nvPr>
            <p:ph type="title" hasCustomPrompt="1"/>
          </p:nvPr>
        </p:nvSpPr>
        <p:spPr>
          <a:xfrm>
            <a:off x="4319848" y="2257017"/>
            <a:ext cx="7872153"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spTree>
    <p:extLst>
      <p:ext uri="{BB962C8B-B14F-4D97-AF65-F5344CB8AC3E}">
        <p14:creationId xmlns:p14="http://schemas.microsoft.com/office/powerpoint/2010/main" val="3476783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8" name="Picture 7" descr="Logo&#10;&#10;Description automatically generated">
            <a:extLst>
              <a:ext uri="{FF2B5EF4-FFF2-40B4-BE49-F238E27FC236}">
                <a16:creationId xmlns:a16="http://schemas.microsoft.com/office/drawing/2014/main" id="{1FAEA688-0BE3-4EF3-A41C-42C68D3A08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240073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der-patter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58BE3E-A13E-4C2B-9BD0-CE891A168BF4}"/>
              </a:ext>
            </a:extLst>
          </p:cNvPr>
          <p:cNvPicPr>
            <a:picLocks noChangeAspect="1"/>
          </p:cNvPicPr>
          <p:nvPr userDrawn="1"/>
        </p:nvPicPr>
        <p:blipFill>
          <a:blip r:embed="rId2"/>
          <a:srcRect/>
          <a:stretch/>
        </p:blipFill>
        <p:spPr>
          <a:xfrm>
            <a:off x="0" y="1"/>
            <a:ext cx="12192000" cy="6857998"/>
          </a:xfrm>
          <a:prstGeom prst="rect">
            <a:avLst/>
          </a:prstGeom>
        </p:spPr>
      </p:pic>
      <p:sp>
        <p:nvSpPr>
          <p:cNvPr id="5"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9" name="Picture 8" descr="Logo&#10;&#10;Description automatically generated">
            <a:extLst>
              <a:ext uri="{FF2B5EF4-FFF2-40B4-BE49-F238E27FC236}">
                <a16:creationId xmlns:a16="http://schemas.microsoft.com/office/drawing/2014/main" id="{A6725964-72A1-4EAC-ADC7-473C5D3442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8534494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72A12C2E-7583-7C44-99C8-F530BA9A3920}"/>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D96EF46-E1E3-BF46-A46A-EF29CE6CD965}"/>
              </a:ext>
            </a:extLst>
          </p:cNvPr>
          <p:cNvSpPr>
            <a:spLocks noGrp="1"/>
          </p:cNvSpPr>
          <p:nvPr>
            <p:ph type="title"/>
          </p:nvPr>
        </p:nvSpPr>
        <p:spPr>
          <a:xfrm>
            <a:off x="389467" y="291305"/>
            <a:ext cx="11480799" cy="7794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37DFFB-A983-FA41-948E-3AD60C6535E9}"/>
              </a:ext>
            </a:extLst>
          </p:cNvPr>
          <p:cNvSpPr>
            <a:spLocks noGrp="1"/>
          </p:cNvSpPr>
          <p:nvPr>
            <p:ph type="body" idx="1"/>
          </p:nvPr>
        </p:nvSpPr>
        <p:spPr>
          <a:xfrm>
            <a:off x="389467" y="1188720"/>
            <a:ext cx="11480799" cy="498824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463933"/>
      </p:ext>
    </p:extLst>
  </p:cSld>
  <p:clrMap bg1="lt1" tx1="dk1" bg2="lt2" tx2="dk2" accent1="accent1" accent2="accent2" accent3="accent3" accent4="accent4" accent5="accent5" accent6="accent6" hlink="hlink" folHlink="folHlink"/>
  <p:sldLayoutIdLst>
    <p:sldLayoutId id="2147483715" r:id="rId1"/>
    <p:sldLayoutId id="2147483702" r:id="rId2"/>
    <p:sldLayoutId id="2147483713" r:id="rId3"/>
    <p:sldLayoutId id="2147483703" r:id="rId4"/>
  </p:sldLayoutIdLst>
  <p:txStyles>
    <p:titleStyle>
      <a:lvl1pPr algn="l" defTabSz="914400" rtl="0" eaLnBrk="1" latinLnBrk="0" hangingPunct="1">
        <a:lnSpc>
          <a:spcPct val="90000"/>
        </a:lnSpc>
        <a:spcBef>
          <a:spcPct val="0"/>
        </a:spcBef>
        <a:buNone/>
        <a:defRPr sz="4400" b="1" i="0" kern="1200">
          <a:solidFill>
            <a:srgbClr val="D6D2C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3359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342900" indent="-342900" algn="l" defTabSz="457200" rtl="0" eaLnBrk="1" latinLnBrk="0" hangingPunct="1">
        <a:lnSpc>
          <a:spcPct val="140000"/>
        </a:lnSpc>
        <a:spcBef>
          <a:spcPct val="20000"/>
        </a:spcBef>
        <a:buFont typeface="Arial"/>
        <a:buChar char="•"/>
        <a:defRPr sz="1400" kern="1200">
          <a:solidFill>
            <a:schemeClr val="tx1"/>
          </a:solidFill>
          <a:latin typeface="+mn-lt"/>
          <a:ea typeface="+mn-ea"/>
          <a:cs typeface="Arial"/>
        </a:defRPr>
      </a:lvl1pPr>
      <a:lvl2pPr marL="742950" indent="-28575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140000"/>
        </a:lnSpc>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0.xml"/><Relationship Id="rId7" Type="http://schemas.openxmlformats.org/officeDocument/2006/relationships/image" Target="../media/image2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image" Target="../media/image20.jpeg"/><Relationship Id="rId10" Type="http://schemas.openxmlformats.org/officeDocument/2006/relationships/image" Target="../media/image17.png"/><Relationship Id="rId4" Type="http://schemas.openxmlformats.org/officeDocument/2006/relationships/notesSlide" Target="../notesSlides/notesSlide12.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0.xml"/><Relationship Id="rId7" Type="http://schemas.openxmlformats.org/officeDocument/2006/relationships/chart" Target="../charts/char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chart" Target="../charts/chart1.xml"/><Relationship Id="rId5" Type="http://schemas.openxmlformats.org/officeDocument/2006/relationships/image" Target="../media/image190.png"/><Relationship Id="rId4" Type="http://schemas.openxmlformats.org/officeDocument/2006/relationships/notesSlide" Target="../notesSlides/notesSlide5.xml"/><Relationship Id="rId9"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chart" Target="../charts/chart3.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0.xml"/><Relationship Id="rId7" Type="http://schemas.openxmlformats.org/officeDocument/2006/relationships/chart" Target="../charts/char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0.xml"/><Relationship Id="rId7" Type="http://schemas.openxmlformats.org/officeDocument/2006/relationships/chart" Target="../charts/char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D9D8B7-9DF2-CB43-A7AF-1A9E93AF9201}"/>
              </a:ext>
            </a:extLst>
          </p:cNvPr>
          <p:cNvSpPr>
            <a:spLocks noGrp="1"/>
          </p:cNvSpPr>
          <p:nvPr>
            <p:ph type="body" sz="quarter" idx="10"/>
          </p:nvPr>
        </p:nvSpPr>
        <p:spPr>
          <a:xfrm>
            <a:off x="609599" y="1144167"/>
            <a:ext cx="10327342" cy="2620012"/>
          </a:xfrm>
        </p:spPr>
        <p:txBody>
          <a:bodyPr/>
          <a:lstStyle/>
          <a:p>
            <a:r>
              <a:rPr lang="en-US"/>
              <a:t>Detecting Recent Infections In Outpatient Departments: </a:t>
            </a:r>
          </a:p>
          <a:p>
            <a:r>
              <a:rPr lang="en-US"/>
              <a:t>A Multi-Country Analysis</a:t>
            </a:r>
          </a:p>
        </p:txBody>
      </p:sp>
      <p:sp>
        <p:nvSpPr>
          <p:cNvPr id="6" name="Text Placeholder 5">
            <a:extLst>
              <a:ext uri="{FF2B5EF4-FFF2-40B4-BE49-F238E27FC236}">
                <a16:creationId xmlns:a16="http://schemas.microsoft.com/office/drawing/2014/main" id="{0DDEA7F1-BC25-8D47-A811-772E1BA0D457}"/>
              </a:ext>
            </a:extLst>
          </p:cNvPr>
          <p:cNvSpPr>
            <a:spLocks noGrp="1"/>
          </p:cNvSpPr>
          <p:nvPr>
            <p:ph type="body" sz="quarter" idx="11"/>
          </p:nvPr>
        </p:nvSpPr>
        <p:spPr>
          <a:xfrm>
            <a:off x="609600" y="3940496"/>
            <a:ext cx="8570258" cy="484187"/>
          </a:xfrm>
        </p:spPr>
        <p:txBody>
          <a:bodyPr>
            <a:normAutofit/>
          </a:bodyPr>
          <a:lstStyle/>
          <a:p>
            <a:r>
              <a:rPr lang="en-US"/>
              <a:t>Suzue Saito, PhD, MIA, MA</a:t>
            </a:r>
          </a:p>
        </p:txBody>
      </p:sp>
      <p:sp>
        <p:nvSpPr>
          <p:cNvPr id="3" name="Text Placeholder 2">
            <a:extLst>
              <a:ext uri="{FF2B5EF4-FFF2-40B4-BE49-F238E27FC236}">
                <a16:creationId xmlns:a16="http://schemas.microsoft.com/office/drawing/2014/main" id="{616ED9BE-1940-D847-BD4B-1175E4F89C12}"/>
              </a:ext>
            </a:extLst>
          </p:cNvPr>
          <p:cNvSpPr>
            <a:spLocks noGrp="1"/>
          </p:cNvSpPr>
          <p:nvPr>
            <p:ph type="body" sz="quarter" idx="12"/>
          </p:nvPr>
        </p:nvSpPr>
        <p:spPr>
          <a:xfrm>
            <a:off x="609600" y="4446037"/>
            <a:ext cx="6490447" cy="802617"/>
          </a:xfrm>
        </p:spPr>
        <p:txBody>
          <a:bodyPr/>
          <a:lstStyle/>
          <a:p>
            <a:r>
              <a:rPr lang="en-US"/>
              <a:t>ICAP at Columbia University</a:t>
            </a:r>
            <a:br>
              <a:rPr lang="en-US"/>
            </a:br>
            <a:r>
              <a:rPr lang="en-US"/>
              <a:t>New York, NY USA</a:t>
            </a:r>
          </a:p>
        </p:txBody>
      </p:sp>
      <p:sp>
        <p:nvSpPr>
          <p:cNvPr id="4" name="Text Placeholder 3">
            <a:extLst>
              <a:ext uri="{FF2B5EF4-FFF2-40B4-BE49-F238E27FC236}">
                <a16:creationId xmlns:a16="http://schemas.microsoft.com/office/drawing/2014/main" id="{10493D6C-4EE9-B646-91B1-E770B4809904}"/>
              </a:ext>
            </a:extLst>
          </p:cNvPr>
          <p:cNvSpPr>
            <a:spLocks noGrp="1"/>
          </p:cNvSpPr>
          <p:nvPr>
            <p:ph type="body" sz="quarter" idx="13"/>
          </p:nvPr>
        </p:nvSpPr>
        <p:spPr>
          <a:xfrm>
            <a:off x="1774825" y="5526466"/>
            <a:ext cx="4697693" cy="1241889"/>
          </a:xfrm>
        </p:spPr>
        <p:txBody>
          <a:bodyPr/>
          <a:lstStyle/>
          <a:p>
            <a:r>
              <a:rPr lang="en-US"/>
              <a:t>None</a:t>
            </a:r>
          </a:p>
        </p:txBody>
      </p:sp>
      <p:pic>
        <p:nvPicPr>
          <p:cNvPr id="13" name="Audio 12">
            <a:hlinkClick r:id="" action="ppaction://media"/>
            <a:extLst>
              <a:ext uri="{FF2B5EF4-FFF2-40B4-BE49-F238E27FC236}">
                <a16:creationId xmlns:a16="http://schemas.microsoft.com/office/drawing/2014/main" id="{AF7B004B-49E4-4C19-A2F2-2B050688C7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04370827"/>
      </p:ext>
    </p:extLst>
  </p:cSld>
  <p:clrMapOvr>
    <a:masterClrMapping/>
  </p:clrMapOvr>
  <mc:AlternateContent xmlns:mc="http://schemas.openxmlformats.org/markup-compatibility/2006">
    <mc:Choice xmlns:p14="http://schemas.microsoft.com/office/powerpoint/2010/main" Requires="p14">
      <p:transition spd="med" p14:dur="700" advTm="11921">
        <p:fade/>
      </p:transition>
    </mc:Choice>
    <mc:Fallback>
      <p:transition spd="med" advTm="119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171-2F7B-475B-9572-3871C62903D1}"/>
              </a:ext>
            </a:extLst>
          </p:cNvPr>
          <p:cNvSpPr>
            <a:spLocks noGrp="1"/>
          </p:cNvSpPr>
          <p:nvPr>
            <p:ph type="title"/>
          </p:nvPr>
        </p:nvSpPr>
        <p:spPr/>
        <p:txBody>
          <a:bodyPr/>
          <a:lstStyle/>
          <a:p>
            <a:r>
              <a:rPr lang="en-US"/>
              <a:t>Limitations </a:t>
            </a:r>
          </a:p>
        </p:txBody>
      </p:sp>
      <p:sp>
        <p:nvSpPr>
          <p:cNvPr id="4" name="TextBox 3">
            <a:extLst>
              <a:ext uri="{FF2B5EF4-FFF2-40B4-BE49-F238E27FC236}">
                <a16:creationId xmlns:a16="http://schemas.microsoft.com/office/drawing/2014/main" id="{0EC6EA71-BD77-4AA8-B6DA-5362EEDB4995}"/>
              </a:ext>
            </a:extLst>
          </p:cNvPr>
          <p:cNvSpPr txBox="1"/>
          <p:nvPr/>
        </p:nvSpPr>
        <p:spPr>
          <a:xfrm>
            <a:off x="614363" y="1728788"/>
            <a:ext cx="10872787"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effectLst/>
                <a:latin typeface="Arial" panose="020B0604020202020204" pitchFamily="34" charset="0"/>
                <a:ea typeface="Times New Roman" panose="02020603050405020304" pitchFamily="18" charset="0"/>
              </a:rPr>
              <a:t>Recency surveillance </a:t>
            </a:r>
            <a:r>
              <a:rPr lang="en-US" sz="2400" dirty="0">
                <a:latin typeface="Arial" panose="020B0604020202020204" pitchFamily="34" charset="0"/>
                <a:ea typeface="Times New Roman" panose="02020603050405020304" pitchFamily="18" charset="0"/>
              </a:rPr>
              <a:t>remains limited in geographical coverage </a:t>
            </a:r>
            <a:r>
              <a:rPr lang="en-US" sz="2400" dirty="0">
                <a:effectLst/>
                <a:latin typeface="Arial" panose="020B0604020202020204" pitchFamily="34" charset="0"/>
                <a:ea typeface="Times New Roman" panose="02020603050405020304" pitchFamily="18" charset="0"/>
              </a:rPr>
              <a:t>in DRC and Lesotho, as they prepare to scale up in 2022. </a:t>
            </a:r>
          </a:p>
          <a:p>
            <a:pPr marL="342900" indent="-342900">
              <a:buFont typeface="Arial" panose="020B0604020202020204" pitchFamily="34" charset="0"/>
              <a:buChar char="•"/>
            </a:pPr>
            <a:endParaRPr lang="en-US" sz="2400" dirty="0">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2400" dirty="0">
                <a:latin typeface="Arial" panose="020B0604020202020204" pitchFamily="34" charset="0"/>
                <a:ea typeface="Times New Roman" panose="02020603050405020304" pitchFamily="18" charset="0"/>
              </a:rPr>
              <a:t>Lesotho has not used RITA, therefore people on ART who retest may be included as recent; findings may change as Lesotho begins RITA in 2022</a:t>
            </a:r>
          </a:p>
          <a:p>
            <a:endParaRPr lang="en-US" sz="2400" dirty="0"/>
          </a:p>
        </p:txBody>
      </p:sp>
      <p:pic>
        <p:nvPicPr>
          <p:cNvPr id="10" name="Audio 9">
            <a:hlinkClick r:id="" action="ppaction://media"/>
            <a:extLst>
              <a:ext uri="{FF2B5EF4-FFF2-40B4-BE49-F238E27FC236}">
                <a16:creationId xmlns:a16="http://schemas.microsoft.com/office/drawing/2014/main" id="{49BE3BFE-C00E-4536-B754-CF0D0D11C1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6376325"/>
      </p:ext>
    </p:extLst>
  </p:cSld>
  <p:clrMapOvr>
    <a:masterClrMapping/>
  </p:clrMapOvr>
  <mc:AlternateContent xmlns:mc="http://schemas.openxmlformats.org/markup-compatibility/2006">
    <mc:Choice xmlns:p14="http://schemas.microsoft.com/office/powerpoint/2010/main" Requires="p14">
      <p:transition spd="slow" p14:dur="2000" advTm="38458"/>
    </mc:Choice>
    <mc:Fallback>
      <p:transition spd="slow" advTm="38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171-2F7B-475B-9572-3871C62903D1}"/>
              </a:ext>
            </a:extLst>
          </p:cNvPr>
          <p:cNvSpPr>
            <a:spLocks noGrp="1"/>
          </p:cNvSpPr>
          <p:nvPr>
            <p:ph type="title"/>
          </p:nvPr>
        </p:nvSpPr>
        <p:spPr/>
        <p:txBody>
          <a:bodyPr/>
          <a:lstStyle/>
          <a:p>
            <a:r>
              <a:rPr lang="en-US"/>
              <a:t>Conclusion</a:t>
            </a:r>
          </a:p>
        </p:txBody>
      </p:sp>
      <p:sp>
        <p:nvSpPr>
          <p:cNvPr id="4" name="TextBox 3">
            <a:extLst>
              <a:ext uri="{FF2B5EF4-FFF2-40B4-BE49-F238E27FC236}">
                <a16:creationId xmlns:a16="http://schemas.microsoft.com/office/drawing/2014/main" id="{0EC6EA71-BD77-4AA8-B6DA-5362EEDB4995}"/>
              </a:ext>
            </a:extLst>
          </p:cNvPr>
          <p:cNvSpPr txBox="1"/>
          <p:nvPr/>
        </p:nvSpPr>
        <p:spPr>
          <a:xfrm>
            <a:off x="614363" y="1728788"/>
            <a:ext cx="10872787"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effectLst/>
                <a:latin typeface="Arial" panose="020B0604020202020204" pitchFamily="34" charset="0"/>
                <a:ea typeface="Times New Roman" panose="02020603050405020304" pitchFamily="18" charset="0"/>
              </a:rPr>
              <a:t>OPD is a critical testing location to identify </a:t>
            </a:r>
            <a:r>
              <a:rPr lang="en-US" sz="2400" dirty="0">
                <a:latin typeface="Arial" panose="020B0604020202020204" pitchFamily="34" charset="0"/>
                <a:ea typeface="Times New Roman" panose="02020603050405020304" pitchFamily="18" charset="0"/>
              </a:rPr>
              <a:t>recent</a:t>
            </a:r>
            <a:r>
              <a:rPr lang="en-US" sz="2400" dirty="0">
                <a:effectLst/>
                <a:latin typeface="Arial" panose="020B0604020202020204" pitchFamily="34" charset="0"/>
                <a:ea typeface="Times New Roman" panose="02020603050405020304" pitchFamily="18" charset="0"/>
              </a:rPr>
              <a:t> infections in diverse country settings. </a:t>
            </a:r>
          </a:p>
          <a:p>
            <a:pPr marL="342900" indent="-342900">
              <a:buFont typeface="Arial" panose="020B0604020202020204" pitchFamily="34" charset="0"/>
              <a:buChar char="•"/>
            </a:pPr>
            <a:endParaRPr lang="en-US" sz="2400" dirty="0">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2400" dirty="0">
                <a:effectLst/>
                <a:latin typeface="Arial" panose="020B0604020202020204" pitchFamily="34" charset="0"/>
                <a:ea typeface="Times New Roman" panose="02020603050405020304" pitchFamily="18" charset="0"/>
              </a:rPr>
              <a:t>Recency testing can inform HIV testing efforts in OPDs to improve efficiency in countries at epidemic control; but still a critical testing location to maintain. </a:t>
            </a:r>
          </a:p>
          <a:p>
            <a:pPr marL="342900" indent="-342900">
              <a:buFont typeface="Arial" panose="020B0604020202020204" pitchFamily="34" charset="0"/>
              <a:buChar char="•"/>
            </a:pPr>
            <a:endParaRPr lang="en-US" sz="2400" dirty="0">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2400" dirty="0">
                <a:effectLst/>
                <a:latin typeface="Arial" panose="020B0604020202020204" pitchFamily="34" charset="0"/>
                <a:ea typeface="Times New Roman" panose="02020603050405020304" pitchFamily="18" charset="0"/>
              </a:rPr>
              <a:t>FP, STI, VCT, ANC/L&amp;D/PNC/CWC had higher yield in some settings; however, the number of recent infections identified were modest with potentially limited program impact.</a:t>
            </a:r>
          </a:p>
          <a:p>
            <a:endParaRPr lang="en-US" sz="2400" dirty="0">
              <a:effectLst/>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2400" dirty="0">
                <a:latin typeface="Arial" panose="020B0604020202020204" pitchFamily="34" charset="0"/>
                <a:ea typeface="Times New Roman" panose="02020603050405020304" pitchFamily="18" charset="0"/>
              </a:rPr>
              <a:t>HIV recent infection surveillance can generate data and analyses that can help inform testing interventions to reach and sustain epidemic control.</a:t>
            </a:r>
            <a:endParaRPr lang="en-US" sz="2400" dirty="0">
              <a:latin typeface="Times New Roman" panose="02020603050405020304" pitchFamily="18" charset="0"/>
              <a:ea typeface="Times New Roman" panose="02020603050405020304" pitchFamily="18" charset="0"/>
            </a:endParaRPr>
          </a:p>
          <a:p>
            <a:endParaRPr lang="en-US" sz="2400" dirty="0"/>
          </a:p>
        </p:txBody>
      </p:sp>
      <p:pic>
        <p:nvPicPr>
          <p:cNvPr id="6" name="Audio 5">
            <a:hlinkClick r:id="" action="ppaction://media"/>
            <a:extLst>
              <a:ext uri="{FF2B5EF4-FFF2-40B4-BE49-F238E27FC236}">
                <a16:creationId xmlns:a16="http://schemas.microsoft.com/office/drawing/2014/main" id="{4DC41589-0E60-4ED0-8EF7-7C87261E8C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28018381"/>
      </p:ext>
    </p:extLst>
  </p:cSld>
  <p:clrMapOvr>
    <a:masterClrMapping/>
  </p:clrMapOvr>
  <mc:AlternateContent xmlns:mc="http://schemas.openxmlformats.org/markup-compatibility/2006">
    <mc:Choice xmlns:p14="http://schemas.microsoft.com/office/powerpoint/2010/main" Requires="p14">
      <p:transition spd="slow" p14:dur="2000" advTm="66379"/>
    </mc:Choice>
    <mc:Fallback>
      <p:transition spd="slow" advTm="66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171-2F7B-475B-9572-3871C62903D1}"/>
              </a:ext>
            </a:extLst>
          </p:cNvPr>
          <p:cNvSpPr>
            <a:spLocks noGrp="1"/>
          </p:cNvSpPr>
          <p:nvPr>
            <p:ph type="title"/>
          </p:nvPr>
        </p:nvSpPr>
        <p:spPr/>
        <p:txBody>
          <a:bodyPr/>
          <a:lstStyle/>
          <a:p>
            <a:r>
              <a:rPr lang="en-US"/>
              <a:t>Acknowledgements</a:t>
            </a:r>
          </a:p>
        </p:txBody>
      </p:sp>
      <p:sp>
        <p:nvSpPr>
          <p:cNvPr id="7" name="TextBox 6">
            <a:extLst>
              <a:ext uri="{FF2B5EF4-FFF2-40B4-BE49-F238E27FC236}">
                <a16:creationId xmlns:a16="http://schemas.microsoft.com/office/drawing/2014/main" id="{EB1D56D4-890F-43FD-A785-CB1E971C36EC}"/>
              </a:ext>
            </a:extLst>
          </p:cNvPr>
          <p:cNvSpPr txBox="1"/>
          <p:nvPr/>
        </p:nvSpPr>
        <p:spPr>
          <a:xfrm>
            <a:off x="838199" y="1690688"/>
            <a:ext cx="10391776" cy="3447098"/>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Special thanks:</a:t>
            </a:r>
            <a:r>
              <a:rPr lang="en-US" sz="2000" dirty="0">
                <a:latin typeface="Arial" panose="020B0604020202020204" pitchFamily="34" charset="0"/>
                <a:cs typeface="Arial" panose="020B0604020202020204" pitchFamily="34" charset="0"/>
              </a:rPr>
              <a:t> </a:t>
            </a:r>
            <a:r>
              <a:rPr lang="en-US" sz="2000" dirty="0">
                <a:solidFill>
                  <a:schemeClr val="bg2"/>
                </a:solidFill>
                <a:latin typeface="Arial" panose="020B0604020202020204" pitchFamily="34" charset="0"/>
                <a:cs typeface="Arial" panose="020B0604020202020204" pitchFamily="34" charset="0"/>
              </a:rPr>
              <a:t>Neil Thivalapill</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Co-Authors: </a:t>
            </a:r>
            <a:r>
              <a:rPr lang="en-US" sz="2000" dirty="0">
                <a:solidFill>
                  <a:schemeClr val="bg2"/>
                </a:solidFill>
                <a:latin typeface="Arial" panose="020B0604020202020204" pitchFamily="34" charset="0"/>
                <a:cs typeface="Arial" panose="020B0604020202020204" pitchFamily="34" charset="0"/>
              </a:rPr>
              <a:t>Neil Thivalapill, Lenhle D. </a:t>
            </a:r>
            <a:r>
              <a:rPr lang="en-US" sz="2000" dirty="0" err="1">
                <a:solidFill>
                  <a:schemeClr val="bg2"/>
                </a:solidFill>
                <a:latin typeface="Arial" panose="020B0604020202020204" pitchFamily="34" charset="0"/>
                <a:cs typeface="Arial" panose="020B0604020202020204" pitchFamily="34" charset="0"/>
              </a:rPr>
              <a:t>Nsibandze</a:t>
            </a:r>
            <a:r>
              <a:rPr lang="en-US" sz="2000" dirty="0">
                <a:solidFill>
                  <a:schemeClr val="bg2"/>
                </a:solidFill>
                <a:latin typeface="Arial" panose="020B0604020202020204" pitchFamily="34" charset="0"/>
                <a:cs typeface="Arial" panose="020B0604020202020204" pitchFamily="34" charset="0"/>
              </a:rPr>
              <a:t>, Samkelo Simelane, </a:t>
            </a:r>
          </a:p>
          <a:p>
            <a:r>
              <a:rPr lang="en-US" sz="2000" dirty="0">
                <a:solidFill>
                  <a:schemeClr val="bg2"/>
                </a:solidFill>
                <a:latin typeface="Arial" panose="020B0604020202020204" pitchFamily="34" charset="0"/>
                <a:cs typeface="Arial" panose="020B0604020202020204" pitchFamily="34" charset="0"/>
              </a:rPr>
              <a:t>Dumile Sibandze, Vusie Lokotfwako, Munyaradzi Pasipamire, Peter Fonjungo, </a:t>
            </a:r>
          </a:p>
          <a:p>
            <a:r>
              <a:rPr lang="en-US" sz="2000" dirty="0">
                <a:solidFill>
                  <a:schemeClr val="bg2"/>
                </a:solidFill>
                <a:latin typeface="Arial" panose="020B0604020202020204" pitchFamily="34" charset="0"/>
                <a:cs typeface="Arial" panose="020B0604020202020204" pitchFamily="34" charset="0"/>
              </a:rPr>
              <a:t>Aime </a:t>
            </a:r>
            <a:r>
              <a:rPr lang="en-US" sz="2000" dirty="0" err="1">
                <a:solidFill>
                  <a:schemeClr val="bg2"/>
                </a:solidFill>
                <a:latin typeface="Arial" panose="020B0604020202020204" pitchFamily="34" charset="0"/>
                <a:cs typeface="Arial" panose="020B0604020202020204" pitchFamily="34" charset="0"/>
              </a:rPr>
              <a:t>Mboyo</a:t>
            </a:r>
            <a:r>
              <a:rPr lang="en-US" sz="2000" dirty="0">
                <a:solidFill>
                  <a:schemeClr val="bg2"/>
                </a:solidFill>
                <a:latin typeface="Arial" panose="020B0604020202020204" pitchFamily="34" charset="0"/>
                <a:cs typeface="Arial" panose="020B0604020202020204" pitchFamily="34" charset="0"/>
              </a:rPr>
              <a:t>, Tania L. Tchissambou, Mugyenyi Asiimwe, Appolinaire Tiam, </a:t>
            </a:r>
          </a:p>
          <a:p>
            <a:r>
              <a:rPr lang="en-US" sz="2000" dirty="0">
                <a:solidFill>
                  <a:schemeClr val="bg2"/>
                </a:solidFill>
                <a:latin typeface="Arial" panose="020B0604020202020204" pitchFamily="34" charset="0"/>
                <a:cs typeface="Arial" panose="020B0604020202020204" pitchFamily="34" charset="0"/>
              </a:rPr>
              <a:t>Tlhomola Mphotleng, Keisha Jackson, Michael Martin, Stephanie Behel</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Colleagues: </a:t>
            </a:r>
            <a:r>
              <a:rPr lang="en-US" sz="2000" dirty="0">
                <a:solidFill>
                  <a:schemeClr val="bg2"/>
                </a:solidFill>
                <a:latin typeface="Arial" panose="020B0604020202020204" pitchFamily="34" charset="0"/>
                <a:cs typeface="Arial" panose="020B0604020202020204" pitchFamily="34" charset="0"/>
              </a:rPr>
              <a:t>Ministries of Health and CDC in DRC,</a:t>
            </a:r>
          </a:p>
          <a:p>
            <a:r>
              <a:rPr lang="en-US" sz="2000" dirty="0">
                <a:solidFill>
                  <a:schemeClr val="bg2"/>
                </a:solidFill>
                <a:latin typeface="Arial" panose="020B0604020202020204" pitchFamily="34" charset="0"/>
                <a:cs typeface="Arial" panose="020B0604020202020204" pitchFamily="34" charset="0"/>
              </a:rPr>
              <a:t>Eswatini, &amp; Lesotho; ICAP HQ and regional recency </a:t>
            </a:r>
          </a:p>
          <a:p>
            <a:r>
              <a:rPr lang="en-US" sz="2000" dirty="0">
                <a:solidFill>
                  <a:schemeClr val="bg2"/>
                </a:solidFill>
                <a:latin typeface="Arial" panose="020B0604020202020204" pitchFamily="34" charset="0"/>
                <a:cs typeface="Arial" panose="020B0604020202020204" pitchFamily="34" charset="0"/>
              </a:rPr>
              <a:t>surveillance teams</a:t>
            </a:r>
          </a:p>
          <a:p>
            <a:endParaRPr lang="en-US" dirty="0"/>
          </a:p>
        </p:txBody>
      </p:sp>
      <p:sp>
        <p:nvSpPr>
          <p:cNvPr id="5" name="TextBox 4">
            <a:extLst>
              <a:ext uri="{FF2B5EF4-FFF2-40B4-BE49-F238E27FC236}">
                <a16:creationId xmlns:a16="http://schemas.microsoft.com/office/drawing/2014/main" id="{9A967195-07DB-4846-8BA6-0E2345FE29F6}"/>
              </a:ext>
            </a:extLst>
          </p:cNvPr>
          <p:cNvSpPr txBox="1"/>
          <p:nvPr/>
        </p:nvSpPr>
        <p:spPr>
          <a:xfrm>
            <a:off x="6096000" y="5432673"/>
            <a:ext cx="5548313" cy="1169551"/>
          </a:xfrm>
          <a:prstGeom prst="rect">
            <a:avLst/>
          </a:prstGeom>
          <a:noFill/>
        </p:spPr>
        <p:txBody>
          <a:bodyPr wrap="square">
            <a:spAutoFit/>
          </a:bodyPr>
          <a:lstStyle/>
          <a:p>
            <a:r>
              <a:rPr lang="en-US" sz="1400" b="0" i="0">
                <a:solidFill>
                  <a:schemeClr val="bg2"/>
                </a:solidFill>
                <a:effectLst/>
              </a:rPr>
              <a:t>This project is supported by the United States President’s Emergency Plan for AIDS Relief (PEPFAR) through the U.S. Centers for Disease Control and Prevention (CDC) under grant NU2GGH002171. The contents are solely the responsibility of ICAP and do not necessarily reflect the views of the United States Government. </a:t>
            </a:r>
            <a:endParaRPr lang="en-US" sz="1400" i="1">
              <a:solidFill>
                <a:schemeClr val="bg2"/>
              </a:solidFill>
              <a:cs typeface="Arial" panose="020B060402020202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112CB1F3-24F3-482A-8AB8-AC3E30ABA5C6}"/>
              </a:ext>
            </a:extLst>
          </p:cNvPr>
          <p:cNvPicPr>
            <a:picLocks noChangeAspect="1"/>
          </p:cNvPicPr>
          <p:nvPr/>
        </p:nvPicPr>
        <p:blipFill>
          <a:blip r:embed="rId5"/>
          <a:stretch>
            <a:fillRect/>
          </a:stretch>
        </p:blipFill>
        <p:spPr>
          <a:xfrm>
            <a:off x="838198" y="5291829"/>
            <a:ext cx="2258921" cy="1329445"/>
          </a:xfrm>
          <a:prstGeom prst="rect">
            <a:avLst/>
          </a:prstGeom>
        </p:spPr>
      </p:pic>
      <p:pic>
        <p:nvPicPr>
          <p:cNvPr id="9" name="Picture 8" descr="Logo&#10;&#10;Description automatically generated">
            <a:extLst>
              <a:ext uri="{FF2B5EF4-FFF2-40B4-BE49-F238E27FC236}">
                <a16:creationId xmlns:a16="http://schemas.microsoft.com/office/drawing/2014/main" id="{FC899F46-D899-4D65-A027-39F55E799DDB}"/>
              </a:ext>
            </a:extLst>
          </p:cNvPr>
          <p:cNvPicPr>
            <a:picLocks noChangeAspect="1"/>
          </p:cNvPicPr>
          <p:nvPr/>
        </p:nvPicPr>
        <p:blipFill>
          <a:blip r:embed="rId6"/>
          <a:stretch>
            <a:fillRect/>
          </a:stretch>
        </p:blipFill>
        <p:spPr>
          <a:xfrm>
            <a:off x="3497831" y="5449729"/>
            <a:ext cx="1970054" cy="1152495"/>
          </a:xfrm>
          <a:prstGeom prst="rect">
            <a:avLst/>
          </a:prstGeom>
        </p:spPr>
      </p:pic>
      <p:cxnSp>
        <p:nvCxnSpPr>
          <p:cNvPr id="11" name="Straight Connector 10">
            <a:extLst>
              <a:ext uri="{FF2B5EF4-FFF2-40B4-BE49-F238E27FC236}">
                <a16:creationId xmlns:a16="http://schemas.microsoft.com/office/drawing/2014/main" id="{3DF42672-8F39-4507-A4BB-9366027BEC28}"/>
              </a:ext>
            </a:extLst>
          </p:cNvPr>
          <p:cNvCxnSpPr>
            <a:cxnSpLocks/>
          </p:cNvCxnSpPr>
          <p:nvPr/>
        </p:nvCxnSpPr>
        <p:spPr>
          <a:xfrm flipH="1">
            <a:off x="828675" y="4991100"/>
            <a:ext cx="11363325"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text, indoor, helmet&#10;&#10;Description automatically generated">
            <a:extLst>
              <a:ext uri="{FF2B5EF4-FFF2-40B4-BE49-F238E27FC236}">
                <a16:creationId xmlns:a16="http://schemas.microsoft.com/office/drawing/2014/main" id="{BCCD4307-8568-4CC8-B52A-123349D9EE61}"/>
              </a:ext>
            </a:extLst>
          </p:cNvPr>
          <p:cNvPicPr>
            <a:picLocks noChangeAspect="1"/>
          </p:cNvPicPr>
          <p:nvPr/>
        </p:nvPicPr>
        <p:blipFill>
          <a:blip r:embed="rId7"/>
          <a:stretch>
            <a:fillRect/>
          </a:stretch>
        </p:blipFill>
        <p:spPr>
          <a:xfrm>
            <a:off x="7224360" y="3582034"/>
            <a:ext cx="1892448" cy="132944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8805BD8-FB38-4BDF-BE12-4EDD7717DCF2}"/>
              </a:ext>
            </a:extLst>
          </p:cNvPr>
          <p:cNvPicPr>
            <a:picLocks noChangeAspect="1"/>
          </p:cNvPicPr>
          <p:nvPr/>
        </p:nvPicPr>
        <p:blipFill>
          <a:blip r:embed="rId8"/>
          <a:stretch>
            <a:fillRect/>
          </a:stretch>
        </p:blipFill>
        <p:spPr>
          <a:xfrm>
            <a:off x="9264251" y="3820895"/>
            <a:ext cx="1818281" cy="1010964"/>
          </a:xfrm>
          <a:prstGeom prst="rect">
            <a:avLst/>
          </a:prstGeom>
        </p:spPr>
      </p:pic>
      <p:pic>
        <p:nvPicPr>
          <p:cNvPr id="13" name="Picture 12" descr="Logo&#10;&#10;Description automatically generated">
            <a:extLst>
              <a:ext uri="{FF2B5EF4-FFF2-40B4-BE49-F238E27FC236}">
                <a16:creationId xmlns:a16="http://schemas.microsoft.com/office/drawing/2014/main" id="{98474CC0-B726-426A-938D-3207B2EC73EC}"/>
              </a:ext>
            </a:extLst>
          </p:cNvPr>
          <p:cNvPicPr>
            <a:picLocks noChangeAspect="1"/>
          </p:cNvPicPr>
          <p:nvPr/>
        </p:nvPicPr>
        <p:blipFill>
          <a:blip r:embed="rId9"/>
          <a:stretch>
            <a:fillRect/>
          </a:stretch>
        </p:blipFill>
        <p:spPr>
          <a:xfrm>
            <a:off x="11112914" y="3900516"/>
            <a:ext cx="939340" cy="1010964"/>
          </a:xfrm>
          <a:prstGeom prst="rect">
            <a:avLst/>
          </a:prstGeom>
        </p:spPr>
      </p:pic>
      <p:pic>
        <p:nvPicPr>
          <p:cNvPr id="19" name="Audio 18">
            <a:hlinkClick r:id="" action="ppaction://media"/>
            <a:extLst>
              <a:ext uri="{FF2B5EF4-FFF2-40B4-BE49-F238E27FC236}">
                <a16:creationId xmlns:a16="http://schemas.microsoft.com/office/drawing/2014/main" id="{F77DC5C4-7C1F-4071-9C55-BC2CE5A92A3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0590215"/>
      </p:ext>
    </p:extLst>
  </p:cSld>
  <p:clrMapOvr>
    <a:masterClrMapping/>
  </p:clrMapOvr>
  <mc:AlternateContent xmlns:mc="http://schemas.openxmlformats.org/markup-compatibility/2006">
    <mc:Choice xmlns:p14="http://schemas.microsoft.com/office/powerpoint/2010/main" Requires="p14">
      <p:transition spd="slow" p14:dur="2000" advTm="12364"/>
    </mc:Choice>
    <mc:Fallback>
      <p:transition spd="slow" advTm="12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171-2F7B-475B-9572-3871C62903D1}"/>
              </a:ext>
            </a:extLst>
          </p:cNvPr>
          <p:cNvSpPr>
            <a:spLocks noGrp="1"/>
          </p:cNvSpPr>
          <p:nvPr>
            <p:ph type="title"/>
          </p:nvPr>
        </p:nvSpPr>
        <p:spPr/>
        <p:txBody>
          <a:bodyPr/>
          <a:lstStyle/>
          <a:p>
            <a:r>
              <a:rPr lang="en-US"/>
              <a:t>Results: Share of Recent Cases for Females &lt;30 in Eswatini</a:t>
            </a:r>
          </a:p>
        </p:txBody>
      </p:sp>
      <p:graphicFrame>
        <p:nvGraphicFramePr>
          <p:cNvPr id="10" name="Chart 9">
            <a:extLst>
              <a:ext uri="{FF2B5EF4-FFF2-40B4-BE49-F238E27FC236}">
                <a16:creationId xmlns:a16="http://schemas.microsoft.com/office/drawing/2014/main" id="{1CFF2B90-4B00-4AB0-9FFE-6BAD3AF72EE4}"/>
              </a:ext>
            </a:extLst>
          </p:cNvPr>
          <p:cNvGraphicFramePr>
            <a:graphicFrameLocks/>
          </p:cNvGraphicFramePr>
          <p:nvPr>
            <p:extLst>
              <p:ext uri="{D42A27DB-BD31-4B8C-83A1-F6EECF244321}">
                <p14:modId xmlns:p14="http://schemas.microsoft.com/office/powerpoint/2010/main" val="910343575"/>
              </p:ext>
            </p:extLst>
          </p:nvPr>
        </p:nvGraphicFramePr>
        <p:xfrm>
          <a:off x="6158089" y="2644833"/>
          <a:ext cx="41148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C249CC77-019B-480A-8E98-769EEE93E22D}"/>
              </a:ext>
            </a:extLst>
          </p:cNvPr>
          <p:cNvSpPr txBox="1"/>
          <p:nvPr/>
        </p:nvSpPr>
        <p:spPr>
          <a:xfrm>
            <a:off x="2354439" y="2146876"/>
            <a:ext cx="3492500" cy="461665"/>
          </a:xfrm>
          <a:prstGeom prst="rect">
            <a:avLst/>
          </a:prstGeom>
          <a:noFill/>
        </p:spPr>
        <p:txBody>
          <a:bodyPr wrap="square" rtlCol="0">
            <a:spAutoFit/>
          </a:bodyPr>
          <a:lstStyle/>
          <a:p>
            <a:pPr algn="ctr"/>
            <a:r>
              <a:rPr lang="en-US" sz="2400" b="1">
                <a:solidFill>
                  <a:srgbClr val="000000"/>
                </a:solidFill>
                <a:latin typeface="Arial" panose="020B0604020202020204" pitchFamily="34" charset="0"/>
                <a:cs typeface="Arial" panose="020B0604020202020204" pitchFamily="34" charset="0"/>
              </a:rPr>
              <a:t>Eswatini - Overall</a:t>
            </a:r>
          </a:p>
        </p:txBody>
      </p:sp>
      <p:sp>
        <p:nvSpPr>
          <p:cNvPr id="13" name="TextBox 12">
            <a:extLst>
              <a:ext uri="{FF2B5EF4-FFF2-40B4-BE49-F238E27FC236}">
                <a16:creationId xmlns:a16="http://schemas.microsoft.com/office/drawing/2014/main" id="{EF4AA590-F5E0-409D-85D3-D6FD362CA1FE}"/>
              </a:ext>
            </a:extLst>
          </p:cNvPr>
          <p:cNvSpPr txBox="1"/>
          <p:nvPr/>
        </p:nvSpPr>
        <p:spPr>
          <a:xfrm>
            <a:off x="6274153" y="2146875"/>
            <a:ext cx="3882672" cy="461665"/>
          </a:xfrm>
          <a:prstGeom prst="rect">
            <a:avLst/>
          </a:prstGeom>
          <a:noFill/>
        </p:spPr>
        <p:txBody>
          <a:bodyPr wrap="square" rtlCol="0">
            <a:spAutoFit/>
          </a:bodyPr>
          <a:lstStyle/>
          <a:p>
            <a:pPr algn="ctr"/>
            <a:r>
              <a:rPr lang="en-US" sz="2400" b="1">
                <a:solidFill>
                  <a:srgbClr val="000000"/>
                </a:solidFill>
                <a:latin typeface="Arial" panose="020B0604020202020204" pitchFamily="34" charset="0"/>
                <a:cs typeface="Arial" panose="020B0604020202020204" pitchFamily="34" charset="0"/>
              </a:rPr>
              <a:t>Eswatini – Females &lt; 30</a:t>
            </a:r>
          </a:p>
        </p:txBody>
      </p:sp>
      <p:graphicFrame>
        <p:nvGraphicFramePr>
          <p:cNvPr id="7" name="Chart 6">
            <a:extLst>
              <a:ext uri="{FF2B5EF4-FFF2-40B4-BE49-F238E27FC236}">
                <a16:creationId xmlns:a16="http://schemas.microsoft.com/office/drawing/2014/main" id="{8D19FE1B-AAD6-8F49-8951-05CD3B8AAC42}"/>
              </a:ext>
            </a:extLst>
          </p:cNvPr>
          <p:cNvGraphicFramePr>
            <a:graphicFrameLocks/>
          </p:cNvGraphicFramePr>
          <p:nvPr>
            <p:extLst>
              <p:ext uri="{D42A27DB-BD31-4B8C-83A1-F6EECF244321}">
                <p14:modId xmlns:p14="http://schemas.microsoft.com/office/powerpoint/2010/main" val="1671520050"/>
              </p:ext>
            </p:extLst>
          </p:nvPr>
        </p:nvGraphicFramePr>
        <p:xfrm>
          <a:off x="2159353" y="2644833"/>
          <a:ext cx="41148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0934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171-2F7B-475B-9572-3871C62903D1}"/>
              </a:ext>
            </a:extLst>
          </p:cNvPr>
          <p:cNvSpPr>
            <a:spLocks noGrp="1"/>
          </p:cNvSpPr>
          <p:nvPr>
            <p:ph type="title"/>
          </p:nvPr>
        </p:nvSpPr>
        <p:spPr/>
        <p:txBody>
          <a:bodyPr/>
          <a:lstStyle/>
          <a:p>
            <a:r>
              <a:rPr lang="en-US"/>
              <a:t>Background</a:t>
            </a:r>
          </a:p>
        </p:txBody>
      </p:sp>
      <p:sp>
        <p:nvSpPr>
          <p:cNvPr id="3" name="TextBox 2">
            <a:extLst>
              <a:ext uri="{FF2B5EF4-FFF2-40B4-BE49-F238E27FC236}">
                <a16:creationId xmlns:a16="http://schemas.microsoft.com/office/drawing/2014/main" id="{853F76A3-7E0A-42C4-9E98-BA4D463269CF}"/>
              </a:ext>
            </a:extLst>
          </p:cNvPr>
          <p:cNvSpPr txBox="1"/>
          <p:nvPr/>
        </p:nvSpPr>
        <p:spPr>
          <a:xfrm>
            <a:off x="624468" y="1583473"/>
            <a:ext cx="11396547" cy="3785652"/>
          </a:xfrm>
          <a:prstGeom prst="rect">
            <a:avLst/>
          </a:prstGeom>
          <a:noFill/>
        </p:spPr>
        <p:txBody>
          <a:bodyPr wrap="square" rtlCol="0">
            <a:spAutoFit/>
          </a:bodyPr>
          <a:lstStyle/>
          <a:p>
            <a:pPr marL="285750" indent="-285750">
              <a:buFont typeface="Arial" panose="020B0604020202020204" pitchFamily="34" charset="0"/>
              <a:buChar char="•"/>
            </a:pPr>
            <a:r>
              <a:rPr lang="en-US" sz="2400">
                <a:effectLst/>
                <a:latin typeface="Arial" panose="020B0604020202020204" pitchFamily="34" charset="0"/>
                <a:ea typeface="Times New Roman" panose="02020603050405020304" pitchFamily="18" charset="0"/>
              </a:rPr>
              <a:t>Diagnosing all persons living with HIV (PLHIV) as early as possible after infection is critical to reach and sustain HIV epidemic control.</a:t>
            </a:r>
          </a:p>
          <a:p>
            <a:pPr marL="285750" indent="-285750">
              <a:buFont typeface="Arial" panose="020B0604020202020204" pitchFamily="34" charset="0"/>
              <a:buChar char="•"/>
            </a:pPr>
            <a:endParaRPr lang="en-US" sz="2400">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2400">
                <a:effectLst/>
                <a:latin typeface="Arial" panose="020B0604020202020204" pitchFamily="34" charset="0"/>
                <a:ea typeface="Times New Roman" panose="02020603050405020304" pitchFamily="18" charset="0"/>
              </a:rPr>
              <a:t>The U.S. President’s Emergency Plan for AIDS Relief (PEPFAR) has prioritized targeted testing approaches, such as index testing as the most efficient means to locate PLHIV.</a:t>
            </a:r>
          </a:p>
          <a:p>
            <a:pPr marL="285750" indent="-285750">
              <a:buFont typeface="Arial" panose="020B0604020202020204" pitchFamily="34" charset="0"/>
              <a:buChar char="•"/>
            </a:pPr>
            <a:endParaRPr lang="en-US" sz="2400">
              <a:effectLst/>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US" sz="2400">
                <a:effectLst/>
                <a:latin typeface="Arial" panose="020B0604020202020204" pitchFamily="34" charset="0"/>
                <a:ea typeface="Times New Roman" panose="02020603050405020304" pitchFamily="18" charset="0"/>
              </a:rPr>
              <a:t>HIV recent infection surveillance using recent infection testing algorithms (RITA) in routine HIV testing services (HTS) can help identify which testing approaches are effective at identifying PLHIV earlier to inform their public health response. </a:t>
            </a:r>
            <a:endParaRPr lang="en-US" sz="2400"/>
          </a:p>
        </p:txBody>
      </p:sp>
      <p:pic>
        <p:nvPicPr>
          <p:cNvPr id="8" name="Audio 7">
            <a:hlinkClick r:id="" action="ppaction://media"/>
            <a:extLst>
              <a:ext uri="{FF2B5EF4-FFF2-40B4-BE49-F238E27FC236}">
                <a16:creationId xmlns:a16="http://schemas.microsoft.com/office/drawing/2014/main" id="{1A1CD649-E036-4203-A4D6-0E69EFC54C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45074412"/>
      </p:ext>
    </p:extLst>
  </p:cSld>
  <p:clrMapOvr>
    <a:masterClrMapping/>
  </p:clrMapOvr>
  <mc:AlternateContent xmlns:mc="http://schemas.openxmlformats.org/markup-compatibility/2006">
    <mc:Choice xmlns:p14="http://schemas.microsoft.com/office/powerpoint/2010/main" Requires="p14">
      <p:transition spd="slow" p14:dur="2000" advTm="42661"/>
    </mc:Choice>
    <mc:Fallback>
      <p:transition spd="slow" advTm="4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171-2F7B-475B-9572-3871C62903D1}"/>
              </a:ext>
            </a:extLst>
          </p:cNvPr>
          <p:cNvSpPr>
            <a:spLocks noGrp="1"/>
          </p:cNvSpPr>
          <p:nvPr>
            <p:ph type="title"/>
          </p:nvPr>
        </p:nvSpPr>
        <p:spPr/>
        <p:txBody>
          <a:bodyPr/>
          <a:lstStyle/>
          <a:p>
            <a:r>
              <a:rPr lang="en-US"/>
              <a:t>Methods: HIV-1 Recent Infection Testing</a:t>
            </a:r>
          </a:p>
        </p:txBody>
      </p:sp>
      <p:sp>
        <p:nvSpPr>
          <p:cNvPr id="4" name="TextBox 3">
            <a:extLst>
              <a:ext uri="{FF2B5EF4-FFF2-40B4-BE49-F238E27FC236}">
                <a16:creationId xmlns:a16="http://schemas.microsoft.com/office/drawing/2014/main" id="{57C56100-BE00-4F3D-A7A6-7A0942C60476}"/>
              </a:ext>
            </a:extLst>
          </p:cNvPr>
          <p:cNvSpPr txBox="1"/>
          <p:nvPr/>
        </p:nvSpPr>
        <p:spPr>
          <a:xfrm>
            <a:off x="785814" y="1446556"/>
            <a:ext cx="5204020" cy="498598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200" b="1">
                <a:latin typeface="Arial" panose="020B0604020202020204" pitchFamily="34" charset="0"/>
                <a:cs typeface="Arial" panose="020B0604020202020204" pitchFamily="34" charset="0"/>
              </a:rPr>
              <a:t>Rapid Test for Recent Infection (RTRI): </a:t>
            </a:r>
            <a:r>
              <a:rPr lang="en-US" sz="2200">
                <a:latin typeface="Arial" panose="020B0604020202020204" pitchFamily="34" charset="0"/>
                <a:cs typeface="Arial" panose="020B0604020202020204" pitchFamily="34" charset="0"/>
              </a:rPr>
              <a:t>A rapid point-of-care HIV test that distinguishes recent (&lt;12 </a:t>
            </a:r>
            <a:r>
              <a:rPr lang="en-US" sz="2200" err="1">
                <a:latin typeface="Arial" panose="020B0604020202020204" pitchFamily="34" charset="0"/>
                <a:cs typeface="Arial" panose="020B0604020202020204" pitchFamily="34" charset="0"/>
              </a:rPr>
              <a:t>mo</a:t>
            </a:r>
            <a:r>
              <a:rPr lang="en-US" sz="2200">
                <a:latin typeface="Arial" panose="020B0604020202020204" pitchFamily="34" charset="0"/>
                <a:cs typeface="Arial" panose="020B0604020202020204" pitchFamily="34" charset="0"/>
              </a:rPr>
              <a:t>) from long-term (≥12 </a:t>
            </a:r>
            <a:r>
              <a:rPr lang="en-US" sz="2200" err="1">
                <a:latin typeface="Arial" panose="020B0604020202020204" pitchFamily="34" charset="0"/>
                <a:cs typeface="Arial" panose="020B0604020202020204" pitchFamily="34" charset="0"/>
              </a:rPr>
              <a:t>mo</a:t>
            </a:r>
            <a:r>
              <a:rPr lang="en-US" sz="2200">
                <a:latin typeface="Arial" panose="020B0604020202020204" pitchFamily="34" charset="0"/>
                <a:cs typeface="Arial" panose="020B0604020202020204" pitchFamily="34" charset="0"/>
              </a:rPr>
              <a:t>) infection among newly diagnosed ≥15 </a:t>
            </a:r>
            <a:r>
              <a:rPr lang="en-US" sz="2200" err="1">
                <a:latin typeface="Arial" panose="020B0604020202020204" pitchFamily="34" charset="0"/>
                <a:cs typeface="Arial" panose="020B0604020202020204" pitchFamily="34" charset="0"/>
              </a:rPr>
              <a:t>yrs</a:t>
            </a:r>
            <a:endParaRPr lang="en-US" sz="2200">
              <a:latin typeface="Arial" panose="020B0604020202020204" pitchFamily="34" charset="0"/>
              <a:cs typeface="Arial" panose="020B0604020202020204" pitchFamily="34" charset="0"/>
            </a:endParaRPr>
          </a:p>
          <a:p>
            <a:pPr>
              <a:spcAft>
                <a:spcPts val="600"/>
              </a:spcAft>
            </a:pPr>
            <a:endParaRPr lang="en-US" sz="22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b="1">
                <a:latin typeface="Arial" panose="020B0604020202020204" pitchFamily="34" charset="0"/>
                <a:ea typeface="+mj-ea"/>
                <a:cs typeface="Arial" panose="020B0604020202020204" pitchFamily="34" charset="0"/>
              </a:rPr>
              <a:t>RTRIs are not recommended for use in re-testers on ART </a:t>
            </a:r>
            <a:r>
              <a:rPr lang="en-US" sz="2200">
                <a:latin typeface="Arial" panose="020B0604020202020204" pitchFamily="34" charset="0"/>
                <a:ea typeface="+mj-ea"/>
                <a:cs typeface="Arial" panose="020B0604020202020204" pitchFamily="34" charset="0"/>
              </a:rPr>
              <a:t>(30-50% of clients presenting for HIV diagnosis)</a:t>
            </a:r>
          </a:p>
          <a:p>
            <a:endParaRPr lang="en-US" sz="2200">
              <a:latin typeface="Arial" panose="020B0604020202020204" pitchFamily="34" charset="0"/>
              <a:ea typeface="+mj-ea"/>
              <a:cs typeface="Arial" panose="020B0604020202020204" pitchFamily="34" charset="0"/>
            </a:endParaRPr>
          </a:p>
          <a:p>
            <a:pPr marL="342900" indent="-342900">
              <a:buFont typeface="Arial" panose="020B0604020202020204" pitchFamily="34" charset="0"/>
              <a:buChar char="•"/>
            </a:pPr>
            <a:r>
              <a:rPr lang="en-US" sz="2200" b="1">
                <a:latin typeface="Arial" panose="020B0604020202020204" pitchFamily="34" charset="0"/>
                <a:ea typeface="+mj-ea"/>
                <a:cs typeface="Arial" panose="020B0604020202020204" pitchFamily="34" charset="0"/>
              </a:rPr>
              <a:t>RITA</a:t>
            </a:r>
            <a:r>
              <a:rPr lang="en-US" sz="2200">
                <a:latin typeface="Arial" panose="020B0604020202020204" pitchFamily="34" charset="0"/>
                <a:ea typeface="+mj-ea"/>
                <a:cs typeface="Arial" panose="020B0604020202020204" pitchFamily="34" charset="0"/>
              </a:rPr>
              <a:t>: Baseline VL among RTRI recent to reclassify those with HIV RNA &lt;1000 copies/mL not having a new diagnosis</a:t>
            </a:r>
          </a:p>
        </p:txBody>
      </p:sp>
      <p:pic>
        <p:nvPicPr>
          <p:cNvPr id="5" name="Google Shape;796;p139">
            <a:extLst>
              <a:ext uri="{FF2B5EF4-FFF2-40B4-BE49-F238E27FC236}">
                <a16:creationId xmlns:a16="http://schemas.microsoft.com/office/drawing/2014/main" id="{2AEBCA4C-6971-4594-BC9B-5800812B95B8}"/>
              </a:ext>
            </a:extLst>
          </p:cNvPr>
          <p:cNvPicPr preferRelativeResize="0"/>
          <p:nvPr/>
        </p:nvPicPr>
        <p:blipFill rotWithShape="1">
          <a:blip r:embed="rId5">
            <a:alphaModFix/>
          </a:blip>
          <a:srcRect/>
          <a:stretch/>
        </p:blipFill>
        <p:spPr>
          <a:xfrm>
            <a:off x="6738011" y="1446556"/>
            <a:ext cx="4133850" cy="3019425"/>
          </a:xfrm>
          <a:prstGeom prst="rect">
            <a:avLst/>
          </a:prstGeom>
          <a:noFill/>
          <a:ln>
            <a:noFill/>
          </a:ln>
        </p:spPr>
      </p:pic>
      <p:grpSp>
        <p:nvGrpSpPr>
          <p:cNvPr id="6" name="Google Shape;797;p139">
            <a:extLst>
              <a:ext uri="{FF2B5EF4-FFF2-40B4-BE49-F238E27FC236}">
                <a16:creationId xmlns:a16="http://schemas.microsoft.com/office/drawing/2014/main" id="{ED06C09C-2DB3-447D-B8EC-9766AA271BD8}"/>
              </a:ext>
            </a:extLst>
          </p:cNvPr>
          <p:cNvGrpSpPr/>
          <p:nvPr/>
        </p:nvGrpSpPr>
        <p:grpSpPr>
          <a:xfrm>
            <a:off x="6759415" y="4677678"/>
            <a:ext cx="5298415" cy="1725494"/>
            <a:chOff x="1912952" y="2267135"/>
            <a:chExt cx="5297418" cy="1725238"/>
          </a:xfrm>
        </p:grpSpPr>
        <p:pic>
          <p:nvPicPr>
            <p:cNvPr id="7" name="Google Shape;798;p139">
              <a:extLst>
                <a:ext uri="{FF2B5EF4-FFF2-40B4-BE49-F238E27FC236}">
                  <a16:creationId xmlns:a16="http://schemas.microsoft.com/office/drawing/2014/main" id="{A3528608-BAEE-4D52-9251-FB6A38359BF5}"/>
                </a:ext>
              </a:extLst>
            </p:cNvPr>
            <p:cNvPicPr preferRelativeResize="0"/>
            <p:nvPr/>
          </p:nvPicPr>
          <p:blipFill rotWithShape="1">
            <a:blip r:embed="rId6">
              <a:alphaModFix/>
            </a:blip>
            <a:srcRect/>
            <a:stretch/>
          </p:blipFill>
          <p:spPr>
            <a:xfrm rot="10800000">
              <a:off x="1912952" y="2643480"/>
              <a:ext cx="4133518" cy="1332234"/>
            </a:xfrm>
            <a:prstGeom prst="rect">
              <a:avLst/>
            </a:prstGeom>
            <a:noFill/>
            <a:ln>
              <a:noFill/>
            </a:ln>
          </p:spPr>
        </p:pic>
        <p:sp>
          <p:nvSpPr>
            <p:cNvPr id="8" name="Google Shape;799;p139">
              <a:extLst>
                <a:ext uri="{FF2B5EF4-FFF2-40B4-BE49-F238E27FC236}">
                  <a16:creationId xmlns:a16="http://schemas.microsoft.com/office/drawing/2014/main" id="{476C49C9-5235-4E35-9342-586A9F1EDA3C}"/>
                </a:ext>
              </a:extLst>
            </p:cNvPr>
            <p:cNvSpPr txBox="1"/>
            <p:nvPr/>
          </p:nvSpPr>
          <p:spPr>
            <a:xfrm>
              <a:off x="6046470" y="2660138"/>
              <a:ext cx="11639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i="0" u="none" strike="noStrike" cap="none">
                  <a:latin typeface="Calibri"/>
                  <a:ea typeface="Calibri"/>
                  <a:cs typeface="Calibri"/>
                  <a:sym typeface="Calibri"/>
                </a:rPr>
                <a:t>Negative</a:t>
              </a:r>
              <a:endParaRPr sz="2400" b="1"/>
            </a:p>
          </p:txBody>
        </p:sp>
        <p:sp>
          <p:nvSpPr>
            <p:cNvPr id="9" name="Google Shape;800;p139">
              <a:extLst>
                <a:ext uri="{FF2B5EF4-FFF2-40B4-BE49-F238E27FC236}">
                  <a16:creationId xmlns:a16="http://schemas.microsoft.com/office/drawing/2014/main" id="{50F5D1B7-6E0B-4B47-9673-5FCC5A103A45}"/>
                </a:ext>
              </a:extLst>
            </p:cNvPr>
            <p:cNvSpPr txBox="1"/>
            <p:nvPr/>
          </p:nvSpPr>
          <p:spPr>
            <a:xfrm>
              <a:off x="4496000" y="2267135"/>
              <a:ext cx="292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i="0" u="none" strike="noStrike" cap="none">
                  <a:latin typeface="Calibri"/>
                  <a:ea typeface="Calibri"/>
                  <a:cs typeface="Calibri"/>
                  <a:sym typeface="Calibri"/>
                </a:rPr>
                <a:t>C</a:t>
              </a:r>
              <a:endParaRPr sz="2400" b="1"/>
            </a:p>
          </p:txBody>
        </p:sp>
        <p:sp>
          <p:nvSpPr>
            <p:cNvPr id="10" name="Google Shape;801;p139">
              <a:extLst>
                <a:ext uri="{FF2B5EF4-FFF2-40B4-BE49-F238E27FC236}">
                  <a16:creationId xmlns:a16="http://schemas.microsoft.com/office/drawing/2014/main" id="{2FC4A712-8858-434B-ADE2-449000F7C5E9}"/>
                </a:ext>
              </a:extLst>
            </p:cNvPr>
            <p:cNvSpPr txBox="1"/>
            <p:nvPr/>
          </p:nvSpPr>
          <p:spPr>
            <a:xfrm>
              <a:off x="4193410" y="2267135"/>
              <a:ext cx="29296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i="0" u="none" strike="noStrike" cap="none">
                  <a:latin typeface="Calibri"/>
                  <a:ea typeface="Calibri"/>
                  <a:cs typeface="Calibri"/>
                  <a:sym typeface="Calibri"/>
                </a:rPr>
                <a:t>V</a:t>
              </a:r>
              <a:endParaRPr sz="2400" b="1"/>
            </a:p>
          </p:txBody>
        </p:sp>
        <p:sp>
          <p:nvSpPr>
            <p:cNvPr id="11" name="Google Shape;802;p139">
              <a:extLst>
                <a:ext uri="{FF2B5EF4-FFF2-40B4-BE49-F238E27FC236}">
                  <a16:creationId xmlns:a16="http://schemas.microsoft.com/office/drawing/2014/main" id="{9263680B-AC78-415F-BB94-73223FAF2ABE}"/>
                </a:ext>
              </a:extLst>
            </p:cNvPr>
            <p:cNvSpPr txBox="1"/>
            <p:nvPr/>
          </p:nvSpPr>
          <p:spPr>
            <a:xfrm>
              <a:off x="3840157" y="2267135"/>
              <a:ext cx="382913"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i="0" u="none" strike="noStrike" cap="none">
                  <a:latin typeface="Calibri"/>
                  <a:ea typeface="Calibri"/>
                  <a:cs typeface="Calibri"/>
                  <a:sym typeface="Calibri"/>
                </a:rPr>
                <a:t>LT</a:t>
              </a:r>
              <a:endParaRPr sz="2400" b="1"/>
            </a:p>
          </p:txBody>
        </p:sp>
        <p:sp>
          <p:nvSpPr>
            <p:cNvPr id="12" name="Google Shape;803;p139">
              <a:extLst>
                <a:ext uri="{FF2B5EF4-FFF2-40B4-BE49-F238E27FC236}">
                  <a16:creationId xmlns:a16="http://schemas.microsoft.com/office/drawing/2014/main" id="{C814A835-E8B0-4FF3-81B2-231987F0A8C2}"/>
                </a:ext>
              </a:extLst>
            </p:cNvPr>
            <p:cNvSpPr txBox="1"/>
            <p:nvPr/>
          </p:nvSpPr>
          <p:spPr>
            <a:xfrm>
              <a:off x="6031414" y="3179581"/>
              <a:ext cx="100584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i="0" u="none" strike="noStrike" cap="none">
                  <a:latin typeface="Calibri"/>
                  <a:ea typeface="Calibri"/>
                  <a:cs typeface="Calibri"/>
                  <a:sym typeface="Calibri"/>
                </a:rPr>
                <a:t>Recent</a:t>
              </a:r>
              <a:endParaRPr sz="2400" b="1"/>
            </a:p>
          </p:txBody>
        </p:sp>
        <p:sp>
          <p:nvSpPr>
            <p:cNvPr id="13" name="Google Shape;804;p139">
              <a:extLst>
                <a:ext uri="{FF2B5EF4-FFF2-40B4-BE49-F238E27FC236}">
                  <a16:creationId xmlns:a16="http://schemas.microsoft.com/office/drawing/2014/main" id="{25772A0E-790A-4C72-AE43-56677E07B022}"/>
                </a:ext>
              </a:extLst>
            </p:cNvPr>
            <p:cNvSpPr txBox="1"/>
            <p:nvPr/>
          </p:nvSpPr>
          <p:spPr>
            <a:xfrm>
              <a:off x="6031414" y="3684596"/>
              <a:ext cx="117895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i="0" u="none" strike="noStrike" cap="none">
                  <a:latin typeface="Calibri"/>
                  <a:ea typeface="Calibri"/>
                  <a:cs typeface="Calibri"/>
                  <a:sym typeface="Calibri"/>
                </a:rPr>
                <a:t>Long-term</a:t>
              </a:r>
              <a:endParaRPr sz="2400" b="1"/>
            </a:p>
          </p:txBody>
        </p:sp>
      </p:grpSp>
      <p:pic>
        <p:nvPicPr>
          <p:cNvPr id="17" name="Audio 16">
            <a:hlinkClick r:id="" action="ppaction://media"/>
            <a:extLst>
              <a:ext uri="{FF2B5EF4-FFF2-40B4-BE49-F238E27FC236}">
                <a16:creationId xmlns:a16="http://schemas.microsoft.com/office/drawing/2014/main" id="{218C8DB0-F747-4D18-974E-FAB9E6D985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7780850"/>
      </p:ext>
    </p:extLst>
  </p:cSld>
  <p:clrMapOvr>
    <a:masterClrMapping/>
  </p:clrMapOvr>
  <mc:AlternateContent xmlns:mc="http://schemas.openxmlformats.org/markup-compatibility/2006">
    <mc:Choice xmlns:p14="http://schemas.microsoft.com/office/powerpoint/2010/main" Requires="p14">
      <p:transition spd="slow" p14:dur="2000" advTm="70988"/>
    </mc:Choice>
    <mc:Fallback>
      <p:transition spd="slow" advTm="7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19198" x="6851650" y="534988"/>
          <p14:tracePt t="19201" x="6827838" y="550863"/>
          <p14:tracePt t="19210" x="6811963" y="558800"/>
          <p14:tracePt t="19218" x="6805613" y="566738"/>
          <p14:tracePt t="19224" x="6789738" y="582613"/>
          <p14:tracePt t="19231" x="6781800" y="598488"/>
          <p14:tracePt t="19240" x="6773863" y="622300"/>
          <p14:tracePt t="19246" x="6765925" y="646113"/>
          <p14:tracePt t="19253" x="6742113" y="669925"/>
          <p14:tracePt t="19259" x="6734175" y="685800"/>
          <p14:tracePt t="19267" x="6726238" y="708025"/>
          <p14:tracePt t="19274" x="6718300" y="723900"/>
          <p14:tracePt t="19281" x="6718300" y="739775"/>
          <p14:tracePt t="19288" x="6710363" y="755650"/>
          <p14:tracePt t="19295" x="6710363" y="779463"/>
          <p14:tracePt t="19302" x="6702425" y="803275"/>
          <p14:tracePt t="19316" x="6694488" y="819150"/>
          <p14:tracePt t="19323" x="6686550" y="835025"/>
          <p14:tracePt t="19331" x="6678613" y="874713"/>
          <p14:tracePt t="19337" x="6662738" y="889000"/>
          <p14:tracePt t="19345" x="6654800" y="912813"/>
          <p14:tracePt t="19352" x="6646863" y="952500"/>
          <p14:tracePt t="19358" x="6630988" y="976313"/>
          <p14:tracePt t="19365" x="6623050" y="992188"/>
          <p14:tracePt t="19374" x="6600825" y="1023938"/>
          <p14:tracePt t="19379" x="6592888" y="1055688"/>
          <p14:tracePt t="19387" x="6569075" y="1085850"/>
          <p14:tracePt t="19394" x="6561138" y="1109663"/>
          <p14:tracePt t="19402" x="6545263" y="1133475"/>
          <p14:tracePt t="19408" x="6537325" y="1165225"/>
          <p14:tracePt t="19416" x="6537325" y="1189038"/>
          <p14:tracePt t="19423" x="6537325" y="1220788"/>
          <p14:tracePt t="19430" x="6537325" y="1252538"/>
          <p14:tracePt t="19438" x="6537325" y="1274763"/>
          <p14:tracePt t="19444" x="6537325" y="1290638"/>
          <p14:tracePt t="19451" x="6537325" y="1314450"/>
          <p14:tracePt t="19459" x="6537325" y="1338263"/>
          <p14:tracePt t="19466" x="6537325" y="1362075"/>
          <p14:tracePt t="19475" x="6537325" y="1377950"/>
          <p14:tracePt t="19479" x="6553200" y="1417638"/>
          <p14:tracePt t="19488" x="6561138" y="1457325"/>
          <p14:tracePt t="19495" x="6569075" y="1503363"/>
          <p14:tracePt t="19502" x="6569075" y="1566863"/>
          <p14:tracePt t="19507" x="6569075" y="1630363"/>
          <p14:tracePt t="19515" x="6569075" y="1668463"/>
          <p14:tracePt t="19525" x="6569075" y="1716088"/>
          <p14:tracePt t="19529" x="6569075" y="1739900"/>
          <p14:tracePt t="19538" x="6569075" y="1763713"/>
          <p14:tracePt t="19545" x="6569075" y="1803400"/>
          <p14:tracePt t="19549" x="6569075" y="1827213"/>
          <p14:tracePt t="19558" x="6592888" y="1873250"/>
          <p14:tracePt t="19565" x="6600825" y="1912938"/>
          <p14:tracePt t="19572" x="6607175" y="1976438"/>
          <p14:tracePt t="19578" x="6615113" y="2047875"/>
          <p14:tracePt t="19586" x="6630988" y="2125663"/>
          <p14:tracePt t="19592" x="6630988" y="2189163"/>
          <p14:tracePt t="19599" x="6638925" y="2244725"/>
          <p14:tracePt t="19608" x="6638925" y="2290763"/>
          <p14:tracePt t="19614" x="6638925" y="2338388"/>
          <p14:tracePt t="19622" x="6638925" y="2386013"/>
          <p14:tracePt t="19628" x="6654800" y="2511425"/>
          <p14:tracePt t="19636" x="6654800" y="2590800"/>
          <p14:tracePt t="19642" x="6654800" y="2700338"/>
          <p14:tracePt t="19650" x="6654800" y="2787650"/>
          <p14:tracePt t="19657" x="6654800" y="2835275"/>
          <p14:tracePt t="19665" x="6654800" y="2857500"/>
          <p14:tracePt t="19672" x="6654800" y="2913063"/>
          <p14:tracePt t="19679" x="6654800" y="2952750"/>
          <p14:tracePt t="19685" x="6654800" y="3016250"/>
          <p14:tracePt t="19691" x="6654800" y="3094038"/>
          <p14:tracePt t="19700" x="6654800" y="3125788"/>
          <p14:tracePt t="19709" x="6662738" y="3189288"/>
          <p14:tracePt t="19712" x="6662738" y="3221038"/>
          <p14:tracePt t="19722" x="6662738" y="3259138"/>
          <p14:tracePt t="19726" x="6662738" y="3306763"/>
          <p14:tracePt t="19735" x="6670675" y="3346450"/>
          <p14:tracePt t="19741" x="6694488" y="3378200"/>
          <p14:tracePt t="19750" x="6702425" y="3417888"/>
          <p14:tracePt t="19762" x="6710363" y="3455988"/>
          <p14:tracePt t="19763" x="6726238" y="3519488"/>
          <p14:tracePt t="19770" x="6734175" y="3590925"/>
          <p14:tracePt t="19779" x="6742113" y="3636963"/>
          <p14:tracePt t="19784" x="6757988" y="3700463"/>
          <p14:tracePt t="19791" x="6765925" y="3732213"/>
          <p14:tracePt t="19799" x="6773863" y="3756025"/>
          <p14:tracePt t="19808" x="6789738" y="3795713"/>
          <p14:tracePt t="19811" x="6797675" y="3819525"/>
          <p14:tracePt t="19820" x="6805613" y="3833813"/>
          <p14:tracePt t="19829" x="6827838" y="3873500"/>
          <p14:tracePt t="19833" x="6843713" y="3897313"/>
          <p14:tracePt t="19840" x="6883400" y="3929063"/>
          <p14:tracePt t="19849" x="6899275" y="3952875"/>
          <p14:tracePt t="19857" x="6931025" y="4008438"/>
          <p14:tracePt t="19862" x="6946900" y="4046538"/>
          <p14:tracePt t="19870" x="6978650" y="4086225"/>
          <p14:tracePt t="19875" x="7002463" y="4110038"/>
          <p14:tracePt t="19885" x="7016750" y="4141788"/>
          <p14:tracePt t="19891" x="7024688" y="4173538"/>
          <p14:tracePt t="19897" x="7032625" y="4189413"/>
          <p14:tracePt t="19905" x="7040563" y="4197350"/>
          <p14:tracePt t="19911" x="7048500" y="4213225"/>
          <p14:tracePt t="19918" x="7064375" y="4219575"/>
          <p14:tracePt t="19925" x="7072313" y="4227513"/>
          <p14:tracePt t="19932" x="7088188" y="4251325"/>
          <p14:tracePt t="19941" x="7104063" y="4259263"/>
          <p14:tracePt t="19947" x="7119938" y="4275138"/>
          <p14:tracePt t="19956" x="7143750" y="4291013"/>
          <p14:tracePt t="19963" x="7159625" y="4314825"/>
          <p14:tracePt t="19968" x="7183438" y="4338638"/>
          <p14:tracePt t="19975" x="7199313" y="4354513"/>
          <p14:tracePt t="19982" x="7213600" y="4370388"/>
          <p14:tracePt t="19991" x="7237413" y="4386263"/>
          <p14:tracePt t="19998" x="7269163" y="4424363"/>
          <p14:tracePt t="20003" x="7285038" y="4456113"/>
          <p14:tracePt t="20011" x="7316788" y="4471988"/>
          <p14:tracePt t="20019" x="7348538" y="4487863"/>
          <p14:tracePt t="20024" x="7380288" y="4519613"/>
          <p14:tracePt t="20034" x="7434263" y="4543425"/>
          <p14:tracePt t="20038" x="7458075" y="4559300"/>
          <p14:tracePt t="20047" x="7497763" y="4567238"/>
          <p14:tracePt t="20053" x="7545388" y="4575175"/>
          <p14:tracePt t="20062" x="7600950" y="4591050"/>
          <p14:tracePt t="20069" x="7646988" y="4591050"/>
          <p14:tracePt t="20074" x="7678738" y="4591050"/>
          <p14:tracePt t="20081" x="7758113" y="4591050"/>
          <p14:tracePt t="20091" x="7835900" y="4591050"/>
          <p14:tracePt t="20095" x="7899400" y="4591050"/>
          <p14:tracePt t="20105" x="7994650" y="4591050"/>
          <p14:tracePt t="20110" x="8072438" y="4591050"/>
          <p14:tracePt t="20117" x="8120063" y="4591050"/>
          <p14:tracePt t="20125" x="8167688" y="4591050"/>
          <p14:tracePt t="20132" x="8207375" y="4598988"/>
          <p14:tracePt t="20139" x="8229600" y="4598988"/>
          <p14:tracePt t="20146" x="8277225" y="4598988"/>
          <p14:tracePt t="20153" x="8301038" y="4598988"/>
          <p14:tracePt t="20160" x="8348663" y="4598988"/>
          <p14:tracePt t="20174" x="8434388" y="4591050"/>
          <p14:tracePt t="20181" x="8497888" y="4583113"/>
          <p14:tracePt t="20189" x="8553450" y="4583113"/>
          <p14:tracePt t="20193" x="8601075" y="4575175"/>
          <p14:tracePt t="20202" x="8624888" y="4567238"/>
          <p14:tracePt t="20208" x="8662988" y="4551363"/>
          <p14:tracePt t="20216" x="8678863" y="4543425"/>
          <p14:tracePt t="20226" x="8718550" y="4535488"/>
          <p14:tracePt t="20230" x="8742363" y="4535488"/>
          <p14:tracePt t="20237" x="8766175" y="4527550"/>
          <p14:tracePt t="20244" x="8805863" y="4511675"/>
          <p14:tracePt t="20252" x="8837613" y="4503738"/>
          <p14:tracePt t="20258" x="8891588" y="4487863"/>
          <p14:tracePt t="20266" x="8955088" y="4479925"/>
          <p14:tracePt t="20276" x="9010650" y="4479925"/>
          <p14:tracePt t="20279" x="9056688" y="4471988"/>
          <p14:tracePt t="20287" x="9128125" y="4456113"/>
          <p14:tracePt t="20296" x="9159875" y="4456113"/>
          <p14:tracePt t="20301" x="9175750" y="4456113"/>
          <p14:tracePt t="20307" x="9223375" y="4456113"/>
          <p14:tracePt t="20317" x="9245600" y="4456113"/>
          <p14:tracePt t="20324" x="9293225" y="4456113"/>
          <p14:tracePt t="20330" x="9340850" y="4456113"/>
          <p14:tracePt t="20336" x="9412288" y="4448175"/>
          <p14:tracePt t="20344" x="9458325" y="4440238"/>
          <p14:tracePt t="20351" x="9529763" y="4424363"/>
          <p14:tracePt t="20358" x="9585325" y="4394200"/>
          <p14:tracePt t="20365" x="9632950" y="4386263"/>
          <p14:tracePt t="20374" x="9671050" y="4362450"/>
          <p14:tracePt t="20379" x="9710738" y="4354513"/>
          <p14:tracePt t="20387" x="9750425" y="4338638"/>
          <p14:tracePt t="20392" x="9805988" y="4298950"/>
          <p14:tracePt t="20401" x="9853613" y="4291013"/>
          <p14:tracePt t="20408" x="9923463" y="4283075"/>
          <p14:tracePt t="20414" x="9971088" y="4259263"/>
          <p14:tracePt t="20422" x="10026650" y="4251325"/>
          <p14:tracePt t="20429" x="10080625" y="4227513"/>
          <p14:tracePt t="20436" x="10128250" y="4219575"/>
          <p14:tracePt t="20442" x="10160000" y="4197350"/>
          <p14:tracePt t="20450" x="10191750" y="4181475"/>
          <p14:tracePt t="20458" x="10231438" y="4173538"/>
          <p14:tracePt t="20463" x="10255250" y="4165600"/>
          <p14:tracePt t="20471" x="10269538" y="4157663"/>
          <p14:tracePt t="20477" x="10325100" y="4133850"/>
          <p14:tracePt t="20486" x="10348913" y="4125913"/>
          <p14:tracePt t="20492" x="10372725" y="4110038"/>
          <p14:tracePt t="20501" x="10420350" y="4102100"/>
          <p14:tracePt t="20509" x="10474325" y="4078288"/>
          <p14:tracePt t="20514" x="10529888" y="4054475"/>
          <p14:tracePt t="20521" x="10569575" y="4038600"/>
          <p14:tracePt t="20528" x="10633075" y="4022725"/>
          <p14:tracePt t="20535" x="10679113" y="3992563"/>
          <p14:tracePt t="20542" x="10718800" y="3976688"/>
          <p14:tracePt t="20551" x="10750550" y="3952875"/>
          <p14:tracePt t="20559" x="10806113" y="3937000"/>
          <p14:tracePt t="20563" x="10837863" y="3929063"/>
          <p14:tracePt t="20570" x="10869613" y="3897313"/>
          <p14:tracePt t="20579" x="10923588" y="3873500"/>
          <p14:tracePt t="20584" x="10963275" y="3857625"/>
          <p14:tracePt t="20591" x="11002963" y="3833813"/>
          <p14:tracePt t="20599" x="11042650" y="3819525"/>
          <p14:tracePt t="20607" x="11058525" y="3811588"/>
          <p14:tracePt t="20612" x="11112500" y="3779838"/>
          <p14:tracePt t="20619" x="11128375" y="3771900"/>
          <p14:tracePt t="20626" x="11144250" y="3763963"/>
          <p14:tracePt t="20635" x="11168063" y="3756025"/>
          <p14:tracePt t="20641" x="11191875" y="3748088"/>
          <p14:tracePt t="20647" x="11207750" y="3740150"/>
          <p14:tracePt t="20655" x="11223625" y="3732213"/>
          <p14:tracePt t="20662" x="11247438" y="3700463"/>
          <p14:tracePt t="20670" x="11271250" y="3684588"/>
          <p14:tracePt t="20675" x="11285538" y="3676650"/>
          <p14:tracePt t="20684" x="11309350" y="3660775"/>
          <p14:tracePt t="20691" x="11333163" y="3644900"/>
          <p14:tracePt t="20698" x="11356975" y="3629025"/>
          <p14:tracePt t="20705" x="11372850" y="3614738"/>
          <p14:tracePt t="20711" x="11380788" y="3614738"/>
          <p14:tracePt t="20720" x="11388725" y="3606800"/>
          <p14:tracePt t="20725" x="11396663" y="3606800"/>
          <p14:tracePt t="20832" x="11396663" y="3598863"/>
          <p14:tracePt t="21215" x="11333163" y="3432175"/>
          <p14:tracePt t="21221" x="11247438" y="3141663"/>
          <p14:tracePt t="21230" x="11080750" y="2771775"/>
          <p14:tracePt t="21238" x="10915650" y="2401888"/>
          <p14:tracePt t="21244" x="10829925" y="2109788"/>
          <p14:tracePt t="21251" x="10710863" y="1787525"/>
          <p14:tracePt t="21258" x="10648950" y="1558925"/>
          <p14:tracePt t="21265" x="10577513" y="1409700"/>
          <p14:tracePt t="21271" x="10537825" y="1268413"/>
          <p14:tracePt t="21278" x="10490200" y="1133475"/>
          <p14:tracePt t="21286" x="10420350" y="968375"/>
          <p14:tracePt t="21292" x="10380663" y="874713"/>
          <p14:tracePt t="21301" x="10285413" y="739775"/>
          <p14:tracePt t="21308" x="10199688" y="606425"/>
          <p14:tracePt t="21315" x="10120313" y="488950"/>
          <p14:tracePt t="21321" x="10026650" y="354013"/>
          <p14:tracePt t="21330" x="9963150" y="252413"/>
          <p14:tracePt t="21336" x="9907588" y="149225"/>
          <p14:tracePt t="21342" x="9883775" y="109538"/>
          <p14:tracePt t="21351" x="9837738" y="39688"/>
          <p14:tracePt t="21356" x="9805988" y="158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171-2F7B-475B-9572-3871C62903D1}"/>
              </a:ext>
            </a:extLst>
          </p:cNvPr>
          <p:cNvSpPr>
            <a:spLocks noGrp="1"/>
          </p:cNvSpPr>
          <p:nvPr>
            <p:ph type="title"/>
          </p:nvPr>
        </p:nvSpPr>
        <p:spPr/>
        <p:txBody>
          <a:bodyPr/>
          <a:lstStyle/>
          <a:p>
            <a:r>
              <a:rPr lang="en-US"/>
              <a:t>Methods: Data</a:t>
            </a:r>
          </a:p>
        </p:txBody>
      </p:sp>
      <p:graphicFrame>
        <p:nvGraphicFramePr>
          <p:cNvPr id="5" name="Table 4">
            <a:extLst>
              <a:ext uri="{FF2B5EF4-FFF2-40B4-BE49-F238E27FC236}">
                <a16:creationId xmlns:a16="http://schemas.microsoft.com/office/drawing/2014/main" id="{04C4E35E-7698-4E9E-B90F-866C6F04060B}"/>
              </a:ext>
            </a:extLst>
          </p:cNvPr>
          <p:cNvGraphicFramePr>
            <a:graphicFrameLocks noGrp="1"/>
          </p:cNvGraphicFramePr>
          <p:nvPr>
            <p:extLst>
              <p:ext uri="{D42A27DB-BD31-4B8C-83A1-F6EECF244321}">
                <p14:modId xmlns:p14="http://schemas.microsoft.com/office/powerpoint/2010/main" val="807687934"/>
              </p:ext>
            </p:extLst>
          </p:nvPr>
        </p:nvGraphicFramePr>
        <p:xfrm>
          <a:off x="147485" y="1351291"/>
          <a:ext cx="11877360" cy="5133083"/>
        </p:xfrm>
        <a:graphic>
          <a:graphicData uri="http://schemas.openxmlformats.org/drawingml/2006/table">
            <a:tbl>
              <a:tblPr firstRow="1" bandRow="1"/>
              <a:tblGrid>
                <a:gridCol w="1275351">
                  <a:extLst>
                    <a:ext uri="{9D8B030D-6E8A-4147-A177-3AD203B41FA5}">
                      <a16:colId xmlns:a16="http://schemas.microsoft.com/office/drawing/2014/main" val="1089771691"/>
                    </a:ext>
                  </a:extLst>
                </a:gridCol>
                <a:gridCol w="392667">
                  <a:extLst>
                    <a:ext uri="{9D8B030D-6E8A-4147-A177-3AD203B41FA5}">
                      <a16:colId xmlns:a16="http://schemas.microsoft.com/office/drawing/2014/main" val="3183551907"/>
                    </a:ext>
                  </a:extLst>
                </a:gridCol>
                <a:gridCol w="392667">
                  <a:extLst>
                    <a:ext uri="{9D8B030D-6E8A-4147-A177-3AD203B41FA5}">
                      <a16:colId xmlns:a16="http://schemas.microsoft.com/office/drawing/2014/main" val="250187209"/>
                    </a:ext>
                  </a:extLst>
                </a:gridCol>
                <a:gridCol w="392667">
                  <a:extLst>
                    <a:ext uri="{9D8B030D-6E8A-4147-A177-3AD203B41FA5}">
                      <a16:colId xmlns:a16="http://schemas.microsoft.com/office/drawing/2014/main" val="3608452880"/>
                    </a:ext>
                  </a:extLst>
                </a:gridCol>
                <a:gridCol w="392667">
                  <a:extLst>
                    <a:ext uri="{9D8B030D-6E8A-4147-A177-3AD203B41FA5}">
                      <a16:colId xmlns:a16="http://schemas.microsoft.com/office/drawing/2014/main" val="3302243487"/>
                    </a:ext>
                  </a:extLst>
                </a:gridCol>
                <a:gridCol w="392667">
                  <a:extLst>
                    <a:ext uri="{9D8B030D-6E8A-4147-A177-3AD203B41FA5}">
                      <a16:colId xmlns:a16="http://schemas.microsoft.com/office/drawing/2014/main" val="867538899"/>
                    </a:ext>
                  </a:extLst>
                </a:gridCol>
                <a:gridCol w="392667">
                  <a:extLst>
                    <a:ext uri="{9D8B030D-6E8A-4147-A177-3AD203B41FA5}">
                      <a16:colId xmlns:a16="http://schemas.microsoft.com/office/drawing/2014/main" val="1631089893"/>
                    </a:ext>
                  </a:extLst>
                </a:gridCol>
                <a:gridCol w="392667">
                  <a:extLst>
                    <a:ext uri="{9D8B030D-6E8A-4147-A177-3AD203B41FA5}">
                      <a16:colId xmlns:a16="http://schemas.microsoft.com/office/drawing/2014/main" val="2086974756"/>
                    </a:ext>
                  </a:extLst>
                </a:gridCol>
                <a:gridCol w="392667">
                  <a:extLst>
                    <a:ext uri="{9D8B030D-6E8A-4147-A177-3AD203B41FA5}">
                      <a16:colId xmlns:a16="http://schemas.microsoft.com/office/drawing/2014/main" val="1696120257"/>
                    </a:ext>
                  </a:extLst>
                </a:gridCol>
                <a:gridCol w="392667">
                  <a:extLst>
                    <a:ext uri="{9D8B030D-6E8A-4147-A177-3AD203B41FA5}">
                      <a16:colId xmlns:a16="http://schemas.microsoft.com/office/drawing/2014/main" val="2276781523"/>
                    </a:ext>
                  </a:extLst>
                </a:gridCol>
                <a:gridCol w="392667">
                  <a:extLst>
                    <a:ext uri="{9D8B030D-6E8A-4147-A177-3AD203B41FA5}">
                      <a16:colId xmlns:a16="http://schemas.microsoft.com/office/drawing/2014/main" val="3570342472"/>
                    </a:ext>
                  </a:extLst>
                </a:gridCol>
                <a:gridCol w="392667">
                  <a:extLst>
                    <a:ext uri="{9D8B030D-6E8A-4147-A177-3AD203B41FA5}">
                      <a16:colId xmlns:a16="http://schemas.microsoft.com/office/drawing/2014/main" val="3018096346"/>
                    </a:ext>
                  </a:extLst>
                </a:gridCol>
                <a:gridCol w="392667">
                  <a:extLst>
                    <a:ext uri="{9D8B030D-6E8A-4147-A177-3AD203B41FA5}">
                      <a16:colId xmlns:a16="http://schemas.microsoft.com/office/drawing/2014/main" val="3959130900"/>
                    </a:ext>
                  </a:extLst>
                </a:gridCol>
                <a:gridCol w="392667">
                  <a:extLst>
                    <a:ext uri="{9D8B030D-6E8A-4147-A177-3AD203B41FA5}">
                      <a16:colId xmlns:a16="http://schemas.microsoft.com/office/drawing/2014/main" val="3914940342"/>
                    </a:ext>
                  </a:extLst>
                </a:gridCol>
                <a:gridCol w="392667">
                  <a:extLst>
                    <a:ext uri="{9D8B030D-6E8A-4147-A177-3AD203B41FA5}">
                      <a16:colId xmlns:a16="http://schemas.microsoft.com/office/drawing/2014/main" val="1153844784"/>
                    </a:ext>
                  </a:extLst>
                </a:gridCol>
                <a:gridCol w="392667">
                  <a:extLst>
                    <a:ext uri="{9D8B030D-6E8A-4147-A177-3AD203B41FA5}">
                      <a16:colId xmlns:a16="http://schemas.microsoft.com/office/drawing/2014/main" val="737272272"/>
                    </a:ext>
                  </a:extLst>
                </a:gridCol>
                <a:gridCol w="392667">
                  <a:extLst>
                    <a:ext uri="{9D8B030D-6E8A-4147-A177-3AD203B41FA5}">
                      <a16:colId xmlns:a16="http://schemas.microsoft.com/office/drawing/2014/main" val="1817311199"/>
                    </a:ext>
                  </a:extLst>
                </a:gridCol>
                <a:gridCol w="392667">
                  <a:extLst>
                    <a:ext uri="{9D8B030D-6E8A-4147-A177-3AD203B41FA5}">
                      <a16:colId xmlns:a16="http://schemas.microsoft.com/office/drawing/2014/main" val="3651025119"/>
                    </a:ext>
                  </a:extLst>
                </a:gridCol>
                <a:gridCol w="392667">
                  <a:extLst>
                    <a:ext uri="{9D8B030D-6E8A-4147-A177-3AD203B41FA5}">
                      <a16:colId xmlns:a16="http://schemas.microsoft.com/office/drawing/2014/main" val="2676520708"/>
                    </a:ext>
                  </a:extLst>
                </a:gridCol>
                <a:gridCol w="392667">
                  <a:extLst>
                    <a:ext uri="{9D8B030D-6E8A-4147-A177-3AD203B41FA5}">
                      <a16:colId xmlns:a16="http://schemas.microsoft.com/office/drawing/2014/main" val="3106816486"/>
                    </a:ext>
                  </a:extLst>
                </a:gridCol>
                <a:gridCol w="392667">
                  <a:extLst>
                    <a:ext uri="{9D8B030D-6E8A-4147-A177-3AD203B41FA5}">
                      <a16:colId xmlns:a16="http://schemas.microsoft.com/office/drawing/2014/main" val="1329694970"/>
                    </a:ext>
                  </a:extLst>
                </a:gridCol>
                <a:gridCol w="392667">
                  <a:extLst>
                    <a:ext uri="{9D8B030D-6E8A-4147-A177-3AD203B41FA5}">
                      <a16:colId xmlns:a16="http://schemas.microsoft.com/office/drawing/2014/main" val="1586460516"/>
                    </a:ext>
                  </a:extLst>
                </a:gridCol>
                <a:gridCol w="392667">
                  <a:extLst>
                    <a:ext uri="{9D8B030D-6E8A-4147-A177-3AD203B41FA5}">
                      <a16:colId xmlns:a16="http://schemas.microsoft.com/office/drawing/2014/main" val="82045956"/>
                    </a:ext>
                  </a:extLst>
                </a:gridCol>
                <a:gridCol w="392667">
                  <a:extLst>
                    <a:ext uri="{9D8B030D-6E8A-4147-A177-3AD203B41FA5}">
                      <a16:colId xmlns:a16="http://schemas.microsoft.com/office/drawing/2014/main" val="1411248742"/>
                    </a:ext>
                  </a:extLst>
                </a:gridCol>
                <a:gridCol w="392667">
                  <a:extLst>
                    <a:ext uri="{9D8B030D-6E8A-4147-A177-3AD203B41FA5}">
                      <a16:colId xmlns:a16="http://schemas.microsoft.com/office/drawing/2014/main" val="3659229176"/>
                    </a:ext>
                  </a:extLst>
                </a:gridCol>
                <a:gridCol w="392667">
                  <a:extLst>
                    <a:ext uri="{9D8B030D-6E8A-4147-A177-3AD203B41FA5}">
                      <a16:colId xmlns:a16="http://schemas.microsoft.com/office/drawing/2014/main" val="4040164169"/>
                    </a:ext>
                  </a:extLst>
                </a:gridCol>
                <a:gridCol w="392667">
                  <a:extLst>
                    <a:ext uri="{9D8B030D-6E8A-4147-A177-3AD203B41FA5}">
                      <a16:colId xmlns:a16="http://schemas.microsoft.com/office/drawing/2014/main" val="2117656935"/>
                    </a:ext>
                  </a:extLst>
                </a:gridCol>
                <a:gridCol w="392667">
                  <a:extLst>
                    <a:ext uri="{9D8B030D-6E8A-4147-A177-3AD203B41FA5}">
                      <a16:colId xmlns:a16="http://schemas.microsoft.com/office/drawing/2014/main" val="1720825402"/>
                    </a:ext>
                  </a:extLst>
                </a:gridCol>
              </a:tblGrid>
              <a:tr h="386861">
                <a:tc>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endParaRPr lang="en-US"/>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797A8"/>
                    </a:solidFill>
                  </a:tcPr>
                </a:tc>
                <a:tc gridSpan="6">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algn="ctr"/>
                      <a:r>
                        <a:rPr lang="en-US"/>
                        <a:t>2019</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797A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2">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algn="ctr"/>
                      <a:r>
                        <a:rPr lang="en-US"/>
                        <a:t>2020</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797A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lvl1pPr marL="0" algn="l" defTabSz="457200" rtl="0" eaLnBrk="1" latinLnBrk="0" hangingPunct="1">
                        <a:defRPr sz="1800" b="1" kern="1200">
                          <a:solidFill>
                            <a:schemeClr val="lt1"/>
                          </a:solidFill>
                          <a:latin typeface="Arial" panose="020B0604020202020204"/>
                        </a:defRPr>
                      </a:lvl1pPr>
                      <a:lvl2pPr marL="457200" algn="l" defTabSz="457200" rtl="0" eaLnBrk="1" latinLnBrk="0" hangingPunct="1">
                        <a:defRPr sz="1800" b="1" kern="1200">
                          <a:solidFill>
                            <a:schemeClr val="lt1"/>
                          </a:solidFill>
                          <a:latin typeface="Arial" panose="020B0604020202020204"/>
                        </a:defRPr>
                      </a:lvl2pPr>
                      <a:lvl3pPr marL="914400" algn="l" defTabSz="457200" rtl="0" eaLnBrk="1" latinLnBrk="0" hangingPunct="1">
                        <a:defRPr sz="1800" b="1" kern="1200">
                          <a:solidFill>
                            <a:schemeClr val="lt1"/>
                          </a:solidFill>
                          <a:latin typeface="Arial" panose="020B0604020202020204"/>
                        </a:defRPr>
                      </a:lvl3pPr>
                      <a:lvl4pPr marL="1371600" algn="l" defTabSz="457200" rtl="0" eaLnBrk="1" latinLnBrk="0" hangingPunct="1">
                        <a:defRPr sz="1800" b="1" kern="1200">
                          <a:solidFill>
                            <a:schemeClr val="lt1"/>
                          </a:solidFill>
                          <a:latin typeface="Arial" panose="020B0604020202020204"/>
                        </a:defRPr>
                      </a:lvl4pPr>
                      <a:lvl5pPr marL="1828800" algn="l" defTabSz="457200" rtl="0" eaLnBrk="1" latinLnBrk="0" hangingPunct="1">
                        <a:defRPr sz="1800" b="1" kern="1200">
                          <a:solidFill>
                            <a:schemeClr val="lt1"/>
                          </a:solidFill>
                          <a:latin typeface="Arial" panose="020B0604020202020204"/>
                        </a:defRPr>
                      </a:lvl5pPr>
                      <a:lvl6pPr marL="2286000" algn="l" defTabSz="457200" rtl="0" eaLnBrk="1" latinLnBrk="0" hangingPunct="1">
                        <a:defRPr sz="1800" b="1" kern="1200">
                          <a:solidFill>
                            <a:schemeClr val="lt1"/>
                          </a:solidFill>
                          <a:latin typeface="Arial" panose="020B0604020202020204"/>
                        </a:defRPr>
                      </a:lvl6pPr>
                      <a:lvl7pPr marL="2743200" algn="l" defTabSz="457200" rtl="0" eaLnBrk="1" latinLnBrk="0" hangingPunct="1">
                        <a:defRPr sz="1800" b="1" kern="1200">
                          <a:solidFill>
                            <a:schemeClr val="lt1"/>
                          </a:solidFill>
                          <a:latin typeface="Arial" panose="020B0604020202020204"/>
                        </a:defRPr>
                      </a:lvl7pPr>
                      <a:lvl8pPr marL="3200400" algn="l" defTabSz="457200" rtl="0" eaLnBrk="1" latinLnBrk="0" hangingPunct="1">
                        <a:defRPr sz="1800" b="1" kern="1200">
                          <a:solidFill>
                            <a:schemeClr val="lt1"/>
                          </a:solidFill>
                          <a:latin typeface="Arial" panose="020B0604020202020204"/>
                        </a:defRPr>
                      </a:lvl8pPr>
                      <a:lvl9pPr marL="3657600" algn="l" defTabSz="457200" rtl="0" eaLnBrk="1" latinLnBrk="0" hangingPunct="1">
                        <a:defRPr sz="1800" b="1" kern="1200">
                          <a:solidFill>
                            <a:schemeClr val="lt1"/>
                          </a:solidFill>
                          <a:latin typeface="Arial" panose="020B0604020202020204"/>
                        </a:defRPr>
                      </a:lvl9pPr>
                    </a:lstStyle>
                    <a:p>
                      <a:pPr algn="ctr"/>
                      <a:r>
                        <a:rPr lang="en-US"/>
                        <a:t>2021</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797A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7031873"/>
                  </a:ext>
                </a:extLst>
              </a:tr>
              <a:tr h="1426248">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a:t>268 Sites</a:t>
                      </a:r>
                    </a:p>
                    <a:p>
                      <a:pPr algn="ctr"/>
                      <a:r>
                        <a:rPr lang="en-US"/>
                        <a:t>27-month period</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July</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August</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September</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October</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November</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December</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January</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February</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March</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April</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May</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June</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July</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August</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September</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October</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November</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December</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January</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February</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March</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April</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May</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June</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July</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August</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r>
                        <a:rPr lang="en-US"/>
                        <a:t>September</a:t>
                      </a:r>
                    </a:p>
                  </a:txBody>
                  <a:tcPr vert="vert27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extLst>
                  <a:ext uri="{0D108BD9-81ED-4DB2-BD59-A6C34878D82A}">
                    <a16:rowId xmlns:a16="http://schemas.microsoft.com/office/drawing/2014/main" val="1828026232"/>
                  </a:ext>
                </a:extLst>
              </a:tr>
              <a:tr h="1106658">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b="1"/>
                        <a:t>DRC</a:t>
                      </a:r>
                    </a:p>
                    <a:p>
                      <a:pPr algn="ctr"/>
                      <a:r>
                        <a:rPr lang="en-US" b="1">
                          <a:highlight>
                            <a:srgbClr val="FFFF00"/>
                          </a:highlight>
                        </a:rPr>
                        <a:t>RITA</a:t>
                      </a:r>
                      <a:r>
                        <a:rPr lang="en-US"/>
                        <a:t>; </a:t>
                      </a:r>
                    </a:p>
                    <a:p>
                      <a:pPr algn="ctr"/>
                      <a:r>
                        <a:rPr lang="en-US" err="1"/>
                        <a:t>Elig</a:t>
                      </a:r>
                      <a:r>
                        <a:rPr lang="en-US"/>
                        <a:t>. ≥18y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gridSpan="11">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1800" b="1"/>
                        <a:t>77 sites, 11 months</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9DF3">
                        <a:lumMod val="40000"/>
                        <a:lumOff val="60000"/>
                      </a:srgb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r>
                        <a:rPr lang="en-US" sz="1400" b="1"/>
                        <a:t>11 months</a:t>
                      </a:r>
                    </a:p>
                  </a:txBody>
                  <a:tcPr vert="vert270" anchor="ctr">
                    <a:solidFill>
                      <a:schemeClr val="accent4">
                        <a:lumMod val="40000"/>
                        <a:lumOff val="60000"/>
                      </a:schemeClr>
                    </a:solidFill>
                  </a:tcPr>
                </a:tc>
                <a:extLst>
                  <a:ext uri="{0D108BD9-81ED-4DB2-BD59-A6C34878D82A}">
                    <a16:rowId xmlns:a16="http://schemas.microsoft.com/office/drawing/2014/main" val="2249496523"/>
                  </a:ext>
                </a:extLst>
              </a:tr>
              <a:tr h="1106658">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b="1"/>
                        <a:t>Eswatini</a:t>
                      </a:r>
                    </a:p>
                    <a:p>
                      <a:pPr algn="ctr"/>
                      <a:r>
                        <a:rPr lang="en-US" b="1">
                          <a:highlight>
                            <a:srgbClr val="FFFF00"/>
                          </a:highlight>
                        </a:rPr>
                        <a:t>RITA</a:t>
                      </a:r>
                      <a:r>
                        <a:rPr lang="en-US"/>
                        <a:t>;</a:t>
                      </a:r>
                    </a:p>
                    <a:p>
                      <a:pPr algn="ctr"/>
                      <a:r>
                        <a:rPr lang="en-US" err="1"/>
                        <a:t>Elig</a:t>
                      </a:r>
                      <a:r>
                        <a:rPr lang="en-US"/>
                        <a:t>. ≥15y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40000"/>
                      </a:srgbClr>
                    </a:solidFill>
                  </a:tcPr>
                </a:tc>
                <a:tc gridSpan="27">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1800" b="1"/>
                        <a:t>162 sites, 27 months</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9DF3">
                        <a:lumMod val="40000"/>
                        <a:lumOff val="60000"/>
                      </a:srgb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endParaRPr lang="en-US" sz="1400" b="1"/>
                    </a:p>
                  </a:txBody>
                  <a:tcPr anchor="ctr">
                    <a:solidFill>
                      <a:schemeClr val="accent4">
                        <a:lumMod val="40000"/>
                        <a:lumOff val="60000"/>
                      </a:schemeClr>
                    </a:solidFill>
                  </a:tcPr>
                </a:tc>
                <a:tc hMerge="1">
                  <a:txBody>
                    <a:bodyPr/>
                    <a:lstStyle/>
                    <a:p>
                      <a:pPr algn="ctr"/>
                      <a:r>
                        <a:rPr lang="en-US" sz="1400" b="1"/>
                        <a:t>27 months</a:t>
                      </a:r>
                    </a:p>
                  </a:txBody>
                  <a:tcPr anchor="ctr">
                    <a:solidFill>
                      <a:schemeClr val="accent4">
                        <a:lumMod val="40000"/>
                        <a:lumOff val="60000"/>
                      </a:schemeClr>
                    </a:solidFill>
                  </a:tcPr>
                </a:tc>
                <a:extLst>
                  <a:ext uri="{0D108BD9-81ED-4DB2-BD59-A6C34878D82A}">
                    <a16:rowId xmlns:a16="http://schemas.microsoft.com/office/drawing/2014/main" val="3802638731"/>
                  </a:ext>
                </a:extLst>
              </a:tr>
              <a:tr h="1106658">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b="1"/>
                        <a:t>Lesotho</a:t>
                      </a:r>
                    </a:p>
                    <a:p>
                      <a:pPr algn="ctr"/>
                      <a:r>
                        <a:rPr lang="en-US" b="1">
                          <a:highlight>
                            <a:srgbClr val="00FF00"/>
                          </a:highlight>
                        </a:rPr>
                        <a:t>RTRI</a:t>
                      </a:r>
                      <a:r>
                        <a:rPr lang="en-US"/>
                        <a:t>;</a:t>
                      </a:r>
                    </a:p>
                    <a:p>
                      <a:pPr algn="ctr"/>
                      <a:r>
                        <a:rPr lang="en-US" err="1"/>
                        <a:t>Elig</a:t>
                      </a:r>
                      <a:r>
                        <a:rPr lang="en-US"/>
                        <a:t>. ≥18y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gridSpan="9">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r>
                        <a:rPr lang="en-US" sz="1800" b="1"/>
                        <a:t>29 sites, 9 months</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49DF3">
                        <a:lumMod val="40000"/>
                        <a:lumOff val="60000"/>
                      </a:srgb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endParaRPr lang="en-US" sz="1400" b="1"/>
                    </a:p>
                  </a:txBody>
                  <a:tcPr vert="vert270" anchor="ctr">
                    <a:solidFill>
                      <a:schemeClr val="accent4">
                        <a:lumMod val="40000"/>
                        <a:lumOff val="60000"/>
                      </a:schemeClr>
                    </a:solidFill>
                  </a:tcPr>
                </a:tc>
                <a:tc hMerge="1">
                  <a:txBody>
                    <a:bodyPr/>
                    <a:lstStyle/>
                    <a:p>
                      <a:pPr algn="ctr"/>
                      <a:r>
                        <a:rPr lang="en-US" sz="1400" b="1"/>
                        <a:t>9 months</a:t>
                      </a:r>
                    </a:p>
                  </a:txBody>
                  <a:tcPr vert="vert270" anchor="ctr">
                    <a:solidFill>
                      <a:schemeClr val="accent4">
                        <a:lumMod val="40000"/>
                        <a:lumOff val="60000"/>
                      </a:scheme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tc>
                  <a:txBody>
                    <a:bodyPr/>
                    <a:lstStyle>
                      <a:lvl1pPr marL="0" algn="l" defTabSz="457200" rtl="0" eaLnBrk="1" latinLnBrk="0" hangingPunct="1">
                        <a:defRPr sz="1800" kern="1200">
                          <a:solidFill>
                            <a:schemeClr val="dk1"/>
                          </a:solidFill>
                          <a:latin typeface="Arial" panose="020B0604020202020204"/>
                        </a:defRPr>
                      </a:lvl1pPr>
                      <a:lvl2pPr marL="457200" algn="l" defTabSz="457200" rtl="0" eaLnBrk="1" latinLnBrk="0" hangingPunct="1">
                        <a:defRPr sz="1800" kern="1200">
                          <a:solidFill>
                            <a:schemeClr val="dk1"/>
                          </a:solidFill>
                          <a:latin typeface="Arial" panose="020B0604020202020204"/>
                        </a:defRPr>
                      </a:lvl2pPr>
                      <a:lvl3pPr marL="914400" algn="l" defTabSz="457200" rtl="0" eaLnBrk="1" latinLnBrk="0" hangingPunct="1">
                        <a:defRPr sz="1800" kern="1200">
                          <a:solidFill>
                            <a:schemeClr val="dk1"/>
                          </a:solidFill>
                          <a:latin typeface="Arial" panose="020B0604020202020204"/>
                        </a:defRPr>
                      </a:lvl3pPr>
                      <a:lvl4pPr marL="1371600" algn="l" defTabSz="457200" rtl="0" eaLnBrk="1" latinLnBrk="0" hangingPunct="1">
                        <a:defRPr sz="1800" kern="1200">
                          <a:solidFill>
                            <a:schemeClr val="dk1"/>
                          </a:solidFill>
                          <a:latin typeface="Arial" panose="020B0604020202020204"/>
                        </a:defRPr>
                      </a:lvl4pPr>
                      <a:lvl5pPr marL="1828800" algn="l" defTabSz="457200" rtl="0" eaLnBrk="1" latinLnBrk="0" hangingPunct="1">
                        <a:defRPr sz="1800" kern="1200">
                          <a:solidFill>
                            <a:schemeClr val="dk1"/>
                          </a:solidFill>
                          <a:latin typeface="Arial" panose="020B0604020202020204"/>
                        </a:defRPr>
                      </a:lvl5pPr>
                      <a:lvl6pPr marL="2286000" algn="l" defTabSz="457200" rtl="0" eaLnBrk="1" latinLnBrk="0" hangingPunct="1">
                        <a:defRPr sz="1800" kern="1200">
                          <a:solidFill>
                            <a:schemeClr val="dk1"/>
                          </a:solidFill>
                          <a:latin typeface="Arial" panose="020B0604020202020204"/>
                        </a:defRPr>
                      </a:lvl6pPr>
                      <a:lvl7pPr marL="2743200" algn="l" defTabSz="457200" rtl="0" eaLnBrk="1" latinLnBrk="0" hangingPunct="1">
                        <a:defRPr sz="1800" kern="1200">
                          <a:solidFill>
                            <a:schemeClr val="dk1"/>
                          </a:solidFill>
                          <a:latin typeface="Arial" panose="020B0604020202020204"/>
                        </a:defRPr>
                      </a:lvl7pPr>
                      <a:lvl8pPr marL="3200400" algn="l" defTabSz="457200" rtl="0" eaLnBrk="1" latinLnBrk="0" hangingPunct="1">
                        <a:defRPr sz="1800" kern="1200">
                          <a:solidFill>
                            <a:schemeClr val="dk1"/>
                          </a:solidFill>
                          <a:latin typeface="Arial" panose="020B0604020202020204"/>
                        </a:defRPr>
                      </a:lvl8pPr>
                      <a:lvl9pPr marL="3657600" algn="l" defTabSz="457200" rtl="0" eaLnBrk="1" latinLnBrk="0" hangingPunct="1">
                        <a:defRPr sz="1800" kern="1200">
                          <a:solidFill>
                            <a:schemeClr val="dk1"/>
                          </a:solidFill>
                          <a:latin typeface="Arial" panose="020B0604020202020204"/>
                        </a:defRPr>
                      </a:lvl9pPr>
                    </a:lstStyle>
                    <a:p>
                      <a:pPr algn="ctr"/>
                      <a:endParaRPr lang="en-US" sz="1400" b="1"/>
                    </a:p>
                  </a:txBody>
                  <a:tcPr vert="vert27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797A8">
                        <a:tint val="20000"/>
                      </a:srgbClr>
                    </a:solidFill>
                  </a:tcPr>
                </a:tc>
                <a:extLst>
                  <a:ext uri="{0D108BD9-81ED-4DB2-BD59-A6C34878D82A}">
                    <a16:rowId xmlns:a16="http://schemas.microsoft.com/office/drawing/2014/main" val="126369222"/>
                  </a:ext>
                </a:extLst>
              </a:tr>
            </a:tbl>
          </a:graphicData>
        </a:graphic>
      </p:graphicFrame>
      <p:pic>
        <p:nvPicPr>
          <p:cNvPr id="17" name="Audio 16">
            <a:hlinkClick r:id="" action="ppaction://media"/>
            <a:extLst>
              <a:ext uri="{FF2B5EF4-FFF2-40B4-BE49-F238E27FC236}">
                <a16:creationId xmlns:a16="http://schemas.microsoft.com/office/drawing/2014/main" id="{91BFBBE9-208B-4C46-B14F-0D4EA4F0AF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3618542"/>
      </p:ext>
    </p:extLst>
  </p:cSld>
  <p:clrMapOvr>
    <a:masterClrMapping/>
  </p:clrMapOvr>
  <mc:AlternateContent xmlns:mc="http://schemas.openxmlformats.org/markup-compatibility/2006">
    <mc:Choice xmlns:p14="http://schemas.microsoft.com/office/powerpoint/2010/main" Requires="p14">
      <p:transition spd="slow" p14:dur="2000" advTm="52718"/>
    </mc:Choice>
    <mc:Fallback>
      <p:transition spd="slow" advTm="52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171-2F7B-475B-9572-3871C62903D1}"/>
              </a:ext>
            </a:extLst>
          </p:cNvPr>
          <p:cNvSpPr>
            <a:spLocks noGrp="1"/>
          </p:cNvSpPr>
          <p:nvPr>
            <p:ph type="title"/>
          </p:nvPr>
        </p:nvSpPr>
        <p:spPr>
          <a:xfrm>
            <a:off x="838200" y="353624"/>
            <a:ext cx="10515600" cy="1325563"/>
          </a:xfrm>
        </p:spPr>
        <p:txBody>
          <a:bodyPr/>
          <a:lstStyle/>
          <a:p>
            <a:r>
              <a:rPr lang="en-US"/>
              <a:t>Methods: Analysis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1A233D-C44A-4E24-9A9C-44832C7E8CEA}"/>
                  </a:ext>
                </a:extLst>
              </p:cNvPr>
              <p:cNvSpPr txBox="1"/>
              <p:nvPr/>
            </p:nvSpPr>
            <p:spPr>
              <a:xfrm>
                <a:off x="740069" y="1432015"/>
                <a:ext cx="6498782" cy="6604693"/>
              </a:xfrm>
              <a:prstGeom prst="rect">
                <a:avLst/>
              </a:prstGeom>
              <a:noFill/>
            </p:spPr>
            <p:txBody>
              <a:bodyPr wrap="square" rtlCol="0">
                <a:spAutoFit/>
              </a:bodyPr>
              <a:lstStyle/>
              <a:p>
                <a:pPr marL="342900" indent="-342900">
                  <a:buFont typeface="Arial" panose="020B0604020202020204" pitchFamily="34" charset="0"/>
                  <a:buChar char="•"/>
                </a:pPr>
                <a:endParaRPr lang="en-US" sz="2400">
                  <a:solidFill>
                    <a:schemeClr val="tx1"/>
                  </a:solidFill>
                  <a:latin typeface="Arial" panose="020B0604020202020204" pitchFamily="34" charset="0"/>
                  <a:ea typeface="Times New Roman" panose="02020603050405020304" pitchFamily="18" charset="0"/>
                  <a:cs typeface="Arial" panose="020B0604020202020204" pitchFamily="34" charset="0"/>
                </a:endParaRPr>
              </a:p>
              <a:p>
                <a14:m>
                  <m:oMath xmlns:m="http://schemas.openxmlformats.org/officeDocument/2006/math">
                    <m:r>
                      <m:rPr>
                        <m:nor/>
                      </m:rPr>
                      <a:rPr lang="en-US" sz="3000" b="1" i="0" smtClean="0">
                        <a:solidFill>
                          <a:srgbClr val="C00000"/>
                        </a:solidFill>
                        <a:latin typeface="Arial" panose="020B0604020202020204" pitchFamily="34" charset="0"/>
                        <a:ea typeface="Times New Roman" panose="02020603050405020304" pitchFamily="18" charset="0"/>
                        <a:cs typeface="Arial" panose="020B0604020202020204" pitchFamily="34" charset="0"/>
                      </a:rPr>
                      <m:t>Share</m:t>
                    </m:r>
                    <m:r>
                      <m:rPr>
                        <m:nor/>
                      </m:rPr>
                      <a:rPr lang="en-US" sz="3000" b="1" i="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en-US" sz="3000" i="0" smtClean="0">
                        <a:solidFill>
                          <a:schemeClr val="tx1"/>
                        </a:solidFill>
                        <a:latin typeface="Arial" panose="020B0604020202020204" pitchFamily="34" charset="0"/>
                        <a:ea typeface="Times New Roman" panose="02020603050405020304" pitchFamily="18" charset="0"/>
                        <a:cs typeface="Arial" panose="020B0604020202020204" pitchFamily="34" charset="0"/>
                      </a:rPr>
                      <m:t>of</m:t>
                    </m:r>
                    <m:r>
                      <m:rPr>
                        <m:nor/>
                      </m:rPr>
                      <a:rPr lang="en-US" sz="3000" i="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en-US" sz="3000" i="0" smtClean="0">
                        <a:solidFill>
                          <a:schemeClr val="tx1"/>
                        </a:solidFill>
                        <a:latin typeface="Arial" panose="020B0604020202020204" pitchFamily="34" charset="0"/>
                        <a:ea typeface="Times New Roman" panose="02020603050405020304" pitchFamily="18" charset="0"/>
                        <a:cs typeface="Arial" panose="020B0604020202020204" pitchFamily="34" charset="0"/>
                      </a:rPr>
                      <m:t>Recent</m:t>
                    </m:r>
                    <m:r>
                      <m:rPr>
                        <m:nor/>
                      </m:rPr>
                      <a:rPr lang="en-US" sz="3000" b="0" i="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en-US" sz="3000" b="0" i="0" smtClean="0">
                        <a:solidFill>
                          <a:schemeClr val="tx1"/>
                        </a:solidFill>
                        <a:latin typeface="Arial" panose="020B0604020202020204" pitchFamily="34" charset="0"/>
                        <a:ea typeface="Times New Roman" panose="02020603050405020304" pitchFamily="18" charset="0"/>
                        <a:cs typeface="Arial" panose="020B0604020202020204" pitchFamily="34" charset="0"/>
                      </a:rPr>
                      <m:t>Cases</m:t>
                    </m:r>
                  </m:oMath>
                </a14:m>
                <a:r>
                  <a:rPr lang="en-US" sz="2400" b="0" i="0">
                    <a:solidFill>
                      <a:schemeClr val="tx1"/>
                    </a:solidFill>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r>
                      <m:rPr>
                        <m:nor/>
                      </m:rPr>
                      <a:rPr lang="en-US" sz="2400" i="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oMath>
                </a14:m>
                <a:endParaRPr lang="en-US" sz="2400" i="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400" i="1">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sz="2400" i="1" smtClean="0">
                              <a:solidFill>
                                <a:schemeClr val="tx1"/>
                              </a:solidFill>
                              <a:latin typeface="Cambria Math" panose="02040503050406030204" pitchFamily="18" charset="0"/>
                            </a:rPr>
                          </m:ctrlPr>
                        </m:fPr>
                        <m:num>
                          <m:r>
                            <m:rPr>
                              <m:nor/>
                            </m:rPr>
                            <a:rPr lang="en-US" sz="2400" b="0" i="0" smtClean="0">
                              <a:solidFill>
                                <a:schemeClr val="tx1"/>
                              </a:solidFill>
                              <a:latin typeface="Arial" panose="020B0604020202020204" pitchFamily="34" charset="0"/>
                              <a:cs typeface="Arial" panose="020B0604020202020204" pitchFamily="34" charset="0"/>
                            </a:rPr>
                            <m:t>Number</m:t>
                          </m:r>
                          <m:r>
                            <m:rPr>
                              <m:nor/>
                            </m:rPr>
                            <a:rPr lang="en-US" sz="2400" b="0" i="0" smtClean="0">
                              <a:solidFill>
                                <a:schemeClr val="tx1"/>
                              </a:solidFill>
                              <a:latin typeface="Arial" panose="020B0604020202020204" pitchFamily="34" charset="0"/>
                              <a:cs typeface="Arial" panose="020B0604020202020204" pitchFamily="34" charset="0"/>
                            </a:rPr>
                            <m:t> </m:t>
                          </m:r>
                          <m:r>
                            <m:rPr>
                              <m:nor/>
                            </m:rPr>
                            <a:rPr lang="en-US" sz="2400" b="0" i="0" smtClean="0">
                              <a:solidFill>
                                <a:schemeClr val="tx1"/>
                              </a:solidFill>
                              <a:latin typeface="Arial" panose="020B0604020202020204" pitchFamily="34" charset="0"/>
                              <a:cs typeface="Arial" panose="020B0604020202020204" pitchFamily="34" charset="0"/>
                            </a:rPr>
                            <m:t>of</m:t>
                          </m:r>
                          <m:r>
                            <m:rPr>
                              <m:nor/>
                            </m:rPr>
                            <a:rPr lang="en-US" sz="2400" b="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RITA</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or</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RTRI</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recent</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cases</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at</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a</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testing</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location</m:t>
                          </m:r>
                        </m:num>
                        <m:den>
                          <m:r>
                            <m:rPr>
                              <m:nor/>
                            </m:rPr>
                            <a:rPr lang="en-US" sz="2400" i="0" smtClean="0">
                              <a:solidFill>
                                <a:schemeClr val="tx1"/>
                              </a:solidFill>
                              <a:latin typeface="Arial" panose="020B0604020202020204" pitchFamily="34" charset="0"/>
                              <a:cs typeface="Arial" panose="020B0604020202020204" pitchFamily="34" charset="0"/>
                            </a:rPr>
                            <m:t>Total</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number</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of</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RITA</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or</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RTRI</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recent</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cases</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in</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the</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country</m:t>
                          </m:r>
                        </m:den>
                      </m:f>
                    </m:oMath>
                  </m:oMathPara>
                </a14:m>
                <a:endParaRPr lang="en-US" sz="24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lvl="1"/>
                <a:endParaRPr lang="en-US" sz="24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lvl="1"/>
                <a:endParaRPr lang="en-US" sz="2400">
                  <a:solidFill>
                    <a:schemeClr val="tx1"/>
                  </a:solidFill>
                  <a:latin typeface="Arial" panose="020B0604020202020204" pitchFamily="34" charset="0"/>
                  <a:ea typeface="Times New Roman" panose="02020603050405020304" pitchFamily="18" charset="0"/>
                  <a:cs typeface="Arial" panose="020B0604020202020204" pitchFamily="34" charset="0"/>
                </a:endParaRPr>
              </a:p>
              <a:p>
                <a:endParaRPr lang="en-US" sz="2400" b="1" i="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m:rPr>
                          <m:nor/>
                        </m:rPr>
                        <a:rPr lang="en-US" sz="3000" b="1" i="0" smtClean="0">
                          <a:solidFill>
                            <a:srgbClr val="C00000"/>
                          </a:solidFill>
                          <a:latin typeface="Arial" panose="020B0604020202020204" pitchFamily="34" charset="0"/>
                          <a:ea typeface="Times New Roman" panose="02020603050405020304" pitchFamily="18" charset="0"/>
                          <a:cs typeface="Arial" panose="020B0604020202020204" pitchFamily="34" charset="0"/>
                        </a:rPr>
                        <m:t>Yield</m:t>
                      </m:r>
                      <m:r>
                        <m:rPr>
                          <m:nor/>
                        </m:rPr>
                        <a:rPr lang="en-US" sz="3000" i="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en-US" sz="3000" i="0" smtClean="0">
                          <a:solidFill>
                            <a:schemeClr val="tx1"/>
                          </a:solidFill>
                          <a:latin typeface="Arial" panose="020B0604020202020204" pitchFamily="34" charset="0"/>
                          <a:ea typeface="Times New Roman" panose="02020603050405020304" pitchFamily="18" charset="0"/>
                          <a:cs typeface="Arial" panose="020B0604020202020204" pitchFamily="34" charset="0"/>
                        </a:rPr>
                        <m:t>of</m:t>
                      </m:r>
                      <m:r>
                        <m:rPr>
                          <m:nor/>
                        </m:rPr>
                        <a:rPr lang="en-US" sz="3000" i="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en-US" sz="3000" b="0" i="0" smtClean="0">
                          <a:solidFill>
                            <a:schemeClr val="tx1"/>
                          </a:solidFill>
                          <a:latin typeface="Arial" panose="020B0604020202020204" pitchFamily="34" charset="0"/>
                          <a:ea typeface="Times New Roman" panose="02020603050405020304" pitchFamily="18" charset="0"/>
                          <a:cs typeface="Arial" panose="020B0604020202020204" pitchFamily="34" charset="0"/>
                        </a:rPr>
                        <m:t>Recents</m:t>
                      </m:r>
                      <m:r>
                        <m:rPr>
                          <m:nor/>
                        </m:rPr>
                        <a:rPr lang="en-US" sz="3000" b="0" i="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en-US" sz="3000" b="0" i="0" smtClean="0">
                          <a:solidFill>
                            <a:schemeClr val="tx1"/>
                          </a:solidFill>
                          <a:latin typeface="Arial" panose="020B0604020202020204" pitchFamily="34" charset="0"/>
                          <a:ea typeface="Times New Roman" panose="02020603050405020304" pitchFamily="18" charset="0"/>
                          <a:cs typeface="Arial" panose="020B0604020202020204" pitchFamily="34" charset="0"/>
                        </a:rPr>
                        <m:t>Cases</m:t>
                      </m:r>
                      <m:r>
                        <m:rPr>
                          <m:nor/>
                        </m:rPr>
                        <a:rPr lang="en-US" sz="3000" b="0" i="0" smtClean="0">
                          <a:solidFill>
                            <a:schemeClr val="tx1"/>
                          </a:solidFill>
                          <a:latin typeface="Arial" panose="020B0604020202020204" pitchFamily="34" charset="0"/>
                          <a:ea typeface="Times New Roman" panose="02020603050405020304" pitchFamily="18" charset="0"/>
                          <a:cs typeface="Arial" panose="020B0604020202020204" pitchFamily="34" charset="0"/>
                        </a:rPr>
                        <m:t>:</m:t>
                      </m:r>
                    </m:oMath>
                  </m:oMathPara>
                </a14:m>
                <a:endParaRPr lang="en-US" sz="3000" i="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m:rPr>
                          <m:nor/>
                        </m:rPr>
                        <a:rPr lang="en-US" sz="2400" i="0">
                          <a:solidFill>
                            <a:schemeClr val="tx1"/>
                          </a:solidFill>
                          <a:latin typeface="Arial" panose="020B0604020202020204" pitchFamily="34" charset="0"/>
                          <a:ea typeface="Times New Roman" panose="02020603050405020304" pitchFamily="18" charset="0"/>
                          <a:cs typeface="Arial" panose="020B0604020202020204" pitchFamily="34" charset="0"/>
                        </a:rPr>
                        <m:t> </m:t>
                      </m:r>
                      <m:f>
                        <m:fPr>
                          <m:ctrlPr>
                            <a:rPr lang="en-US" sz="2400" i="1">
                              <a:solidFill>
                                <a:schemeClr val="tx1"/>
                              </a:solidFill>
                              <a:latin typeface="Cambria Math" panose="02040503050406030204" pitchFamily="18" charset="0"/>
                            </a:rPr>
                          </m:ctrlPr>
                        </m:fPr>
                        <m:num>
                          <m:r>
                            <m:rPr>
                              <m:nor/>
                            </m:rPr>
                            <a:rPr lang="en-US" sz="2400" b="0" i="0" smtClean="0">
                              <a:solidFill>
                                <a:schemeClr val="tx1"/>
                              </a:solidFill>
                              <a:latin typeface="Arial" panose="020B0604020202020204" pitchFamily="34" charset="0"/>
                              <a:cs typeface="Arial" panose="020B0604020202020204" pitchFamily="34" charset="0"/>
                            </a:rPr>
                            <m:t>Number</m:t>
                          </m:r>
                          <m:r>
                            <m:rPr>
                              <m:nor/>
                            </m:rPr>
                            <a:rPr lang="en-US" sz="2400" b="0" i="0" smtClean="0">
                              <a:solidFill>
                                <a:schemeClr val="tx1"/>
                              </a:solidFill>
                              <a:latin typeface="Arial" panose="020B0604020202020204" pitchFamily="34" charset="0"/>
                              <a:cs typeface="Arial" panose="020B0604020202020204" pitchFamily="34" charset="0"/>
                            </a:rPr>
                            <m:t> </m:t>
                          </m:r>
                          <m:r>
                            <m:rPr>
                              <m:nor/>
                            </m:rPr>
                            <a:rPr lang="en-US" sz="2400" b="0" i="0" smtClean="0">
                              <a:solidFill>
                                <a:schemeClr val="tx1"/>
                              </a:solidFill>
                              <a:latin typeface="Arial" panose="020B0604020202020204" pitchFamily="34" charset="0"/>
                              <a:cs typeface="Arial" panose="020B0604020202020204" pitchFamily="34" charset="0"/>
                            </a:rPr>
                            <m:t>of</m:t>
                          </m:r>
                          <m:r>
                            <m:rPr>
                              <m:nor/>
                            </m:rPr>
                            <a:rPr lang="en-US" sz="2400" b="0" i="0" smtClean="0">
                              <a:solidFill>
                                <a:schemeClr val="tx1"/>
                              </a:solidFill>
                              <a:latin typeface="Arial" panose="020B0604020202020204" pitchFamily="34" charset="0"/>
                              <a:cs typeface="Arial" panose="020B0604020202020204" pitchFamily="34" charset="0"/>
                            </a:rPr>
                            <m:t> </m:t>
                          </m:r>
                          <m:r>
                            <m:rPr>
                              <m:nor/>
                            </m:rPr>
                            <a:rPr lang="en-US" sz="2400" i="0">
                              <a:solidFill>
                                <a:schemeClr val="tx1"/>
                              </a:solidFill>
                              <a:latin typeface="Arial" panose="020B0604020202020204" pitchFamily="34" charset="0"/>
                              <a:cs typeface="Arial" panose="020B0604020202020204" pitchFamily="34" charset="0"/>
                            </a:rPr>
                            <m:t>RITA</m:t>
                          </m:r>
                          <m:r>
                            <m:rPr>
                              <m:nor/>
                            </m:rPr>
                            <a:rPr lang="en-US" sz="2400" i="0">
                              <a:solidFill>
                                <a:schemeClr val="tx1"/>
                              </a:solidFill>
                              <a:latin typeface="Arial" panose="020B0604020202020204" pitchFamily="34" charset="0"/>
                              <a:cs typeface="Arial" panose="020B0604020202020204" pitchFamily="34" charset="0"/>
                            </a:rPr>
                            <m:t> </m:t>
                          </m:r>
                          <m:r>
                            <m:rPr>
                              <m:nor/>
                            </m:rPr>
                            <a:rPr lang="en-US" sz="2400" i="0">
                              <a:solidFill>
                                <a:schemeClr val="tx1"/>
                              </a:solidFill>
                              <a:latin typeface="Arial" panose="020B0604020202020204" pitchFamily="34" charset="0"/>
                              <a:cs typeface="Arial" panose="020B0604020202020204" pitchFamily="34" charset="0"/>
                            </a:rPr>
                            <m:t>or</m:t>
                          </m:r>
                          <m:r>
                            <m:rPr>
                              <m:nor/>
                            </m:rPr>
                            <a:rPr lang="en-US" sz="2400" i="0">
                              <a:solidFill>
                                <a:schemeClr val="tx1"/>
                              </a:solidFill>
                              <a:latin typeface="Arial" panose="020B0604020202020204" pitchFamily="34" charset="0"/>
                              <a:cs typeface="Arial" panose="020B0604020202020204" pitchFamily="34" charset="0"/>
                            </a:rPr>
                            <m:t> </m:t>
                          </m:r>
                          <m:r>
                            <m:rPr>
                              <m:nor/>
                            </m:rPr>
                            <a:rPr lang="en-US" sz="2400" i="0">
                              <a:solidFill>
                                <a:schemeClr val="tx1"/>
                              </a:solidFill>
                              <a:latin typeface="Arial" panose="020B0604020202020204" pitchFamily="34" charset="0"/>
                              <a:cs typeface="Arial" panose="020B0604020202020204" pitchFamily="34" charset="0"/>
                            </a:rPr>
                            <m:t>RTRI</m:t>
                          </m:r>
                          <m:r>
                            <m:rPr>
                              <m:nor/>
                            </m:rPr>
                            <a:rPr lang="en-US" sz="2400" i="0">
                              <a:solidFill>
                                <a:schemeClr val="tx1"/>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recent</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cases</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at</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a</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testing</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location</m:t>
                          </m:r>
                        </m:num>
                        <m:den>
                          <m:r>
                            <m:rPr>
                              <m:nor/>
                            </m:rPr>
                            <a:rPr lang="en-US" sz="2400" i="0" smtClean="0">
                              <a:solidFill>
                                <a:schemeClr val="tx1"/>
                              </a:solidFill>
                              <a:latin typeface="Arial" panose="020B0604020202020204" pitchFamily="34" charset="0"/>
                              <a:cs typeface="Arial" panose="020B0604020202020204" pitchFamily="34" charset="0"/>
                            </a:rPr>
                            <m:t>Total</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number</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of</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RITA</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or</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i="0" smtClean="0">
                              <a:solidFill>
                                <a:schemeClr val="tx1"/>
                              </a:solidFill>
                              <a:latin typeface="Arial" panose="020B0604020202020204" pitchFamily="34" charset="0"/>
                              <a:cs typeface="Arial" panose="020B0604020202020204" pitchFamily="34" charset="0"/>
                            </a:rPr>
                            <m:t>RTRI</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tested</m:t>
                          </m:r>
                          <m:r>
                            <m:rPr>
                              <m:nor/>
                            </m:rPr>
                            <a:rPr lang="en-US" sz="2400" i="0" smtClean="0">
                              <a:solidFill>
                                <a:schemeClr val="tx1"/>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at</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the</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testing</m:t>
                          </m:r>
                          <m:r>
                            <m:rPr>
                              <m:nor/>
                            </m:rPr>
                            <a:rPr lang="en-US" sz="2400" b="1" i="0" smtClean="0">
                              <a:solidFill>
                                <a:srgbClr val="C00000"/>
                              </a:solidFill>
                              <a:latin typeface="Arial" panose="020B0604020202020204" pitchFamily="34" charset="0"/>
                              <a:cs typeface="Arial" panose="020B0604020202020204" pitchFamily="34" charset="0"/>
                            </a:rPr>
                            <m:t> </m:t>
                          </m:r>
                          <m:r>
                            <m:rPr>
                              <m:nor/>
                            </m:rPr>
                            <a:rPr lang="en-US" sz="2400" b="1" i="0" smtClean="0">
                              <a:solidFill>
                                <a:srgbClr val="C00000"/>
                              </a:solidFill>
                              <a:latin typeface="Arial" panose="020B0604020202020204" pitchFamily="34" charset="0"/>
                              <a:cs typeface="Arial" panose="020B0604020202020204" pitchFamily="34" charset="0"/>
                            </a:rPr>
                            <m:t>location</m:t>
                          </m:r>
                        </m:den>
                      </m:f>
                    </m:oMath>
                  </m:oMathPara>
                </a14:m>
                <a:endParaRPr lang="en-US" sz="24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lvl="1"/>
                <a:endParaRPr lang="en-US" sz="24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endParaRPr lang="en-US" sz="24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endParaRPr lang="en-US" sz="2400">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endParaRPr lang="en-US" sz="24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endParaRPr lang="en-US" sz="240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DF1A233D-C44A-4E24-9A9C-44832C7E8CEA}"/>
                  </a:ext>
                </a:extLst>
              </p:cNvPr>
              <p:cNvSpPr txBox="1">
                <a:spLocks noRot="1" noChangeAspect="1" noMove="1" noResize="1" noEditPoints="1" noAdjustHandles="1" noChangeArrowheads="1" noChangeShapeType="1" noTextEdit="1"/>
              </p:cNvSpPr>
              <p:nvPr/>
            </p:nvSpPr>
            <p:spPr>
              <a:xfrm>
                <a:off x="740069" y="1432015"/>
                <a:ext cx="6498782" cy="6604693"/>
              </a:xfrm>
              <a:prstGeom prst="rect">
                <a:avLst/>
              </a:prstGeom>
              <a:blipFill>
                <a:blip r:embed="rId5"/>
                <a:stretch>
                  <a:fillRect r="-28893"/>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0C99C6C6-DC0D-4B4C-8D2D-F511122EF6B1}"/>
              </a:ext>
            </a:extLst>
          </p:cNvPr>
          <p:cNvGrpSpPr/>
          <p:nvPr/>
        </p:nvGrpSpPr>
        <p:grpSpPr>
          <a:xfrm>
            <a:off x="8889144" y="4235514"/>
            <a:ext cx="3079589" cy="2549375"/>
            <a:chOff x="9226167" y="3666833"/>
            <a:chExt cx="1783254" cy="1713187"/>
          </a:xfrm>
        </p:grpSpPr>
        <p:grpSp>
          <p:nvGrpSpPr>
            <p:cNvPr id="4" name="Group 3">
              <a:extLst>
                <a:ext uri="{FF2B5EF4-FFF2-40B4-BE49-F238E27FC236}">
                  <a16:creationId xmlns:a16="http://schemas.microsoft.com/office/drawing/2014/main" id="{79C43E2E-8B4D-42FB-8413-033C81DCBED9}"/>
                </a:ext>
              </a:extLst>
            </p:cNvPr>
            <p:cNvGrpSpPr/>
            <p:nvPr/>
          </p:nvGrpSpPr>
          <p:grpSpPr>
            <a:xfrm>
              <a:off x="9226167" y="3666833"/>
              <a:ext cx="1783254" cy="1713187"/>
              <a:chOff x="9199174" y="3675616"/>
              <a:chExt cx="1783254" cy="1713187"/>
            </a:xfrm>
          </p:grpSpPr>
          <p:graphicFrame>
            <p:nvGraphicFramePr>
              <p:cNvPr id="17" name="Chart 16">
                <a:extLst>
                  <a:ext uri="{FF2B5EF4-FFF2-40B4-BE49-F238E27FC236}">
                    <a16:creationId xmlns:a16="http://schemas.microsoft.com/office/drawing/2014/main" id="{8FC14445-4B11-47ED-BF9D-D9001DE6314B}"/>
                  </a:ext>
                </a:extLst>
              </p:cNvPr>
              <p:cNvGraphicFramePr/>
              <p:nvPr>
                <p:extLst>
                  <p:ext uri="{D42A27DB-BD31-4B8C-83A1-F6EECF244321}">
                    <p14:modId xmlns:p14="http://schemas.microsoft.com/office/powerpoint/2010/main" val="2891879152"/>
                  </p:ext>
                </p:extLst>
              </p:nvPr>
            </p:nvGraphicFramePr>
            <p:xfrm>
              <a:off x="9199174" y="3675616"/>
              <a:ext cx="1783254" cy="1713187"/>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72FA68D4-479F-4E9C-9B64-207FADFCC716}"/>
                  </a:ext>
                </a:extLst>
              </p:cNvPr>
              <p:cNvSpPr txBox="1"/>
              <p:nvPr/>
            </p:nvSpPr>
            <p:spPr>
              <a:xfrm>
                <a:off x="10125148" y="4461303"/>
                <a:ext cx="729727" cy="186144"/>
              </a:xfrm>
              <a:prstGeom prst="rect">
                <a:avLst/>
              </a:prstGeom>
              <a:noFill/>
            </p:spPr>
            <p:txBody>
              <a:bodyPr wrap="square" rtlCol="0">
                <a:spAutoFit/>
              </a:bodyPr>
              <a:lstStyle/>
              <a:p>
                <a:r>
                  <a:rPr lang="en-US" sz="1200" b="1">
                    <a:solidFill>
                      <a:schemeClr val="bg1"/>
                    </a:solidFill>
                    <a:latin typeface="Arial" panose="020B0604020202020204"/>
                  </a:rPr>
                  <a:t>Long Term</a:t>
                </a:r>
              </a:p>
            </p:txBody>
          </p:sp>
        </p:grpSp>
        <p:sp>
          <p:nvSpPr>
            <p:cNvPr id="19" name="TextBox 18">
              <a:extLst>
                <a:ext uri="{FF2B5EF4-FFF2-40B4-BE49-F238E27FC236}">
                  <a16:creationId xmlns:a16="http://schemas.microsoft.com/office/drawing/2014/main" id="{065D5008-A42E-41D3-B78D-8443C579126B}"/>
                </a:ext>
              </a:extLst>
            </p:cNvPr>
            <p:cNvSpPr txBox="1"/>
            <p:nvPr/>
          </p:nvSpPr>
          <p:spPr>
            <a:xfrm>
              <a:off x="9496064" y="4413055"/>
              <a:ext cx="729727" cy="186144"/>
            </a:xfrm>
            <a:prstGeom prst="rect">
              <a:avLst/>
            </a:prstGeom>
            <a:noFill/>
          </p:spPr>
          <p:txBody>
            <a:bodyPr wrap="square" rtlCol="0">
              <a:spAutoFit/>
            </a:bodyPr>
            <a:lstStyle/>
            <a:p>
              <a:r>
                <a:rPr lang="en-US" sz="1200" b="1">
                  <a:solidFill>
                    <a:schemeClr val="bg1"/>
                  </a:solidFill>
                  <a:latin typeface="Arial" panose="020B0604020202020204"/>
                </a:rPr>
                <a:t>Recent</a:t>
              </a:r>
            </a:p>
          </p:txBody>
        </p:sp>
      </p:grpSp>
      <p:grpSp>
        <p:nvGrpSpPr>
          <p:cNvPr id="3" name="Group 2">
            <a:extLst>
              <a:ext uri="{FF2B5EF4-FFF2-40B4-BE49-F238E27FC236}">
                <a16:creationId xmlns:a16="http://schemas.microsoft.com/office/drawing/2014/main" id="{1835C6A4-B5D3-4891-A6E0-5C8AB5F5DBFE}"/>
              </a:ext>
            </a:extLst>
          </p:cNvPr>
          <p:cNvGrpSpPr/>
          <p:nvPr/>
        </p:nvGrpSpPr>
        <p:grpSpPr>
          <a:xfrm>
            <a:off x="9168737" y="814342"/>
            <a:ext cx="3079589" cy="2924514"/>
            <a:chOff x="9130270" y="1332836"/>
            <a:chExt cx="1783254" cy="1809344"/>
          </a:xfrm>
        </p:grpSpPr>
        <p:graphicFrame>
          <p:nvGraphicFramePr>
            <p:cNvPr id="21" name="Chart 20">
              <a:extLst>
                <a:ext uri="{FF2B5EF4-FFF2-40B4-BE49-F238E27FC236}">
                  <a16:creationId xmlns:a16="http://schemas.microsoft.com/office/drawing/2014/main" id="{E1C0DF37-4968-4CC5-8BB3-EBB968CEB22C}"/>
                </a:ext>
              </a:extLst>
            </p:cNvPr>
            <p:cNvGraphicFramePr/>
            <p:nvPr/>
          </p:nvGraphicFramePr>
          <p:xfrm>
            <a:off x="9130270" y="1332836"/>
            <a:ext cx="1783254" cy="1809344"/>
          </p:xfrm>
          <a:graphic>
            <a:graphicData uri="http://schemas.openxmlformats.org/drawingml/2006/chart">
              <c:chart xmlns:c="http://schemas.openxmlformats.org/drawingml/2006/chart" xmlns:r="http://schemas.openxmlformats.org/officeDocument/2006/relationships" r:id="rId7"/>
            </a:graphicData>
          </a:graphic>
        </p:graphicFrame>
        <p:sp>
          <p:nvSpPr>
            <p:cNvPr id="22" name="TextBox 21">
              <a:extLst>
                <a:ext uri="{FF2B5EF4-FFF2-40B4-BE49-F238E27FC236}">
                  <a16:creationId xmlns:a16="http://schemas.microsoft.com/office/drawing/2014/main" id="{902566C8-55DA-42F0-8F97-E4A8E853852E}"/>
                </a:ext>
              </a:extLst>
            </p:cNvPr>
            <p:cNvSpPr txBox="1"/>
            <p:nvPr/>
          </p:nvSpPr>
          <p:spPr>
            <a:xfrm>
              <a:off x="9350756" y="1912731"/>
              <a:ext cx="557049" cy="171374"/>
            </a:xfrm>
            <a:prstGeom prst="rect">
              <a:avLst/>
            </a:prstGeom>
            <a:noFill/>
          </p:spPr>
          <p:txBody>
            <a:bodyPr wrap="square" rtlCol="0">
              <a:spAutoFit/>
            </a:bodyPr>
            <a:lstStyle/>
            <a:p>
              <a:r>
                <a:rPr lang="en-US" sz="1200" b="1">
                  <a:solidFill>
                    <a:schemeClr val="bg1"/>
                  </a:solidFill>
                  <a:latin typeface="Arial" panose="020B0604020202020204"/>
                </a:rPr>
                <a:t>ANC</a:t>
              </a:r>
            </a:p>
          </p:txBody>
        </p:sp>
        <p:sp>
          <p:nvSpPr>
            <p:cNvPr id="23" name="TextBox 22">
              <a:extLst>
                <a:ext uri="{FF2B5EF4-FFF2-40B4-BE49-F238E27FC236}">
                  <a16:creationId xmlns:a16="http://schemas.microsoft.com/office/drawing/2014/main" id="{CA019AF4-33D2-4A32-A498-38E3D85D4753}"/>
                </a:ext>
              </a:extLst>
            </p:cNvPr>
            <p:cNvSpPr txBox="1"/>
            <p:nvPr/>
          </p:nvSpPr>
          <p:spPr>
            <a:xfrm>
              <a:off x="9242295" y="2416396"/>
              <a:ext cx="557049" cy="171374"/>
            </a:xfrm>
            <a:prstGeom prst="rect">
              <a:avLst/>
            </a:prstGeom>
            <a:noFill/>
          </p:spPr>
          <p:txBody>
            <a:bodyPr wrap="square" rtlCol="0">
              <a:spAutoFit/>
            </a:bodyPr>
            <a:lstStyle/>
            <a:p>
              <a:r>
                <a:rPr lang="en-US" sz="1200" b="1">
                  <a:solidFill>
                    <a:schemeClr val="bg1"/>
                  </a:solidFill>
                  <a:latin typeface="Arial" panose="020B0604020202020204"/>
                </a:rPr>
                <a:t>VCT</a:t>
              </a:r>
            </a:p>
          </p:txBody>
        </p:sp>
      </p:grpSp>
      <p:sp>
        <p:nvSpPr>
          <p:cNvPr id="24" name="TextBox 23">
            <a:extLst>
              <a:ext uri="{FF2B5EF4-FFF2-40B4-BE49-F238E27FC236}">
                <a16:creationId xmlns:a16="http://schemas.microsoft.com/office/drawing/2014/main" id="{D20F7FC5-31CE-410A-839B-C0736228A158}"/>
              </a:ext>
            </a:extLst>
          </p:cNvPr>
          <p:cNvSpPr txBox="1"/>
          <p:nvPr/>
        </p:nvSpPr>
        <p:spPr>
          <a:xfrm>
            <a:off x="10708531" y="2576095"/>
            <a:ext cx="557049" cy="276999"/>
          </a:xfrm>
          <a:prstGeom prst="rect">
            <a:avLst/>
          </a:prstGeom>
          <a:noFill/>
        </p:spPr>
        <p:txBody>
          <a:bodyPr wrap="square" rtlCol="0">
            <a:spAutoFit/>
          </a:bodyPr>
          <a:lstStyle/>
          <a:p>
            <a:r>
              <a:rPr lang="en-US" sz="1200" b="1">
                <a:solidFill>
                  <a:schemeClr val="bg1"/>
                </a:solidFill>
                <a:latin typeface="Arial" panose="020B0604020202020204"/>
              </a:rPr>
              <a:t>OPD</a:t>
            </a:r>
          </a:p>
        </p:txBody>
      </p:sp>
      <p:cxnSp>
        <p:nvCxnSpPr>
          <p:cNvPr id="8" name="Straight Connector 7">
            <a:extLst>
              <a:ext uri="{FF2B5EF4-FFF2-40B4-BE49-F238E27FC236}">
                <a16:creationId xmlns:a16="http://schemas.microsoft.com/office/drawing/2014/main" id="{889759D5-9151-4075-A358-B3EDF4A6C750}"/>
              </a:ext>
            </a:extLst>
          </p:cNvPr>
          <p:cNvCxnSpPr>
            <a:cxnSpLocks/>
          </p:cNvCxnSpPr>
          <p:nvPr/>
        </p:nvCxnSpPr>
        <p:spPr>
          <a:xfrm>
            <a:off x="0" y="3988341"/>
            <a:ext cx="12010417" cy="0"/>
          </a:xfrm>
          <a:prstGeom prst="line">
            <a:avLst/>
          </a:prstGeom>
          <a:ln>
            <a:solidFill>
              <a:srgbClr val="115E67"/>
            </a:solidFill>
          </a:ln>
          <a:effectLst/>
        </p:spPr>
        <p:style>
          <a:lnRef idx="2">
            <a:schemeClr val="accent1"/>
          </a:lnRef>
          <a:fillRef idx="0">
            <a:schemeClr val="accent1"/>
          </a:fillRef>
          <a:effectRef idx="1">
            <a:schemeClr val="accent1"/>
          </a:effectRef>
          <a:fontRef idx="minor">
            <a:schemeClr val="tx1"/>
          </a:fontRef>
        </p:style>
      </p:cxnSp>
      <p:pic>
        <p:nvPicPr>
          <p:cNvPr id="44" name="Audio 43">
            <a:hlinkClick r:id="" action="ppaction://media"/>
            <a:extLst>
              <a:ext uri="{FF2B5EF4-FFF2-40B4-BE49-F238E27FC236}">
                <a16:creationId xmlns:a16="http://schemas.microsoft.com/office/drawing/2014/main" id="{DAFC6C4C-38CE-4FAD-B04A-53725483E2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5290667"/>
      </p:ext>
    </p:extLst>
  </p:cSld>
  <p:clrMapOvr>
    <a:masterClrMapping/>
  </p:clrMapOvr>
  <mc:AlternateContent xmlns:mc="http://schemas.openxmlformats.org/markup-compatibility/2006">
    <mc:Choice xmlns:p14="http://schemas.microsoft.com/office/powerpoint/2010/main" Requires="p14">
      <p:transition spd="slow" p14:dur="2000" advTm="32464"/>
    </mc:Choice>
    <mc:Fallback>
      <p:transition spd="slow" advTm="32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4941-3353-4313-9328-4658C606EBF2}"/>
              </a:ext>
            </a:extLst>
          </p:cNvPr>
          <p:cNvSpPr>
            <a:spLocks noGrp="1"/>
          </p:cNvSpPr>
          <p:nvPr>
            <p:ph type="title"/>
          </p:nvPr>
        </p:nvSpPr>
        <p:spPr/>
        <p:txBody>
          <a:bodyPr/>
          <a:lstStyle/>
          <a:p>
            <a:r>
              <a:rPr lang="en-US"/>
              <a:t>Methods: Analysis</a:t>
            </a:r>
          </a:p>
        </p:txBody>
      </p:sp>
      <p:sp>
        <p:nvSpPr>
          <p:cNvPr id="4" name="TextBox 3">
            <a:extLst>
              <a:ext uri="{FF2B5EF4-FFF2-40B4-BE49-F238E27FC236}">
                <a16:creationId xmlns:a16="http://schemas.microsoft.com/office/drawing/2014/main" id="{48B1B064-0180-4961-93FB-C3AE1BA9D0E2}"/>
              </a:ext>
            </a:extLst>
          </p:cNvPr>
          <p:cNvSpPr txBox="1"/>
          <p:nvPr/>
        </p:nvSpPr>
        <p:spPr>
          <a:xfrm>
            <a:off x="838200" y="1471910"/>
            <a:ext cx="10515600" cy="5386090"/>
          </a:xfrm>
          <a:prstGeom prst="rect">
            <a:avLst/>
          </a:prstGeom>
          <a:noFill/>
        </p:spPr>
        <p:txBody>
          <a:bodyPr wrap="square">
            <a:spAutoFit/>
          </a:bodyPr>
          <a:lstStyle/>
          <a:p>
            <a:pPr marL="342900" indent="-342900">
              <a:buFont typeface="Arial" panose="020B0604020202020204" pitchFamily="34" charset="0"/>
              <a:buChar char="•"/>
            </a:pPr>
            <a:r>
              <a:rPr lang="en-US" sz="2400">
                <a:latin typeface="Arial" panose="020B0604020202020204" pitchFamily="34" charset="0"/>
                <a:ea typeface="Times New Roman" panose="02020603050405020304" pitchFamily="18" charset="0"/>
              </a:rPr>
              <a:t>Testing Locations Included: </a:t>
            </a:r>
          </a:p>
          <a:p>
            <a:pPr marL="800100" lvl="1" indent="-342900">
              <a:buFont typeface="Arial" panose="020B0604020202020204" pitchFamily="34" charset="0"/>
              <a:buChar char="•"/>
            </a:pPr>
            <a:r>
              <a:rPr lang="en-US" sz="2000">
                <a:latin typeface="Arial" panose="020B0604020202020204" pitchFamily="34" charset="0"/>
                <a:ea typeface="Times New Roman" panose="02020603050405020304" pitchFamily="18" charset="0"/>
              </a:rPr>
              <a:t>Outpatient Department (OPD)/Emergency</a:t>
            </a:r>
          </a:p>
          <a:p>
            <a:pPr marL="800100" lvl="1" indent="-342900">
              <a:buFont typeface="Arial" panose="020B0604020202020204" pitchFamily="34" charset="0"/>
              <a:buChar char="•"/>
            </a:pPr>
            <a:r>
              <a:rPr lang="en-US" sz="2000">
                <a:latin typeface="Arial" panose="020B0604020202020204" pitchFamily="34" charset="0"/>
                <a:ea typeface="Times New Roman" panose="02020603050405020304" pitchFamily="18" charset="0"/>
              </a:rPr>
              <a:t>Index Testing</a:t>
            </a:r>
          </a:p>
          <a:p>
            <a:pPr marL="800100" lvl="1" indent="-342900">
              <a:buFont typeface="Arial" panose="020B0604020202020204" pitchFamily="34" charset="0"/>
              <a:buChar char="•"/>
            </a:pPr>
            <a:r>
              <a:rPr lang="en-US" sz="2000">
                <a:latin typeface="Arial" panose="020B0604020202020204" pitchFamily="34" charset="0"/>
                <a:ea typeface="Times New Roman" panose="02020603050405020304" pitchFamily="18" charset="0"/>
              </a:rPr>
              <a:t>Voluntary Counseling and Testing (VCT)</a:t>
            </a:r>
          </a:p>
          <a:p>
            <a:pPr marL="800100" lvl="1" indent="-342900">
              <a:buFont typeface="Arial" panose="020B0604020202020204" pitchFamily="34" charset="0"/>
              <a:buChar char="•"/>
            </a:pPr>
            <a:r>
              <a:rPr lang="en-US" sz="2000">
                <a:latin typeface="Arial" panose="020B0604020202020204" pitchFamily="34" charset="0"/>
                <a:ea typeface="Times New Roman" panose="02020603050405020304" pitchFamily="18" charset="0"/>
              </a:rPr>
              <a:t>Mobile Clinic, Community Outreach</a:t>
            </a:r>
          </a:p>
          <a:p>
            <a:pPr marL="800100" lvl="1" indent="-342900">
              <a:buFont typeface="Arial" panose="020B0604020202020204" pitchFamily="34" charset="0"/>
              <a:buChar char="•"/>
            </a:pPr>
            <a:r>
              <a:rPr lang="en-US" sz="2000">
                <a:latin typeface="Arial" panose="020B0604020202020204" pitchFamily="34" charset="0"/>
                <a:ea typeface="Times New Roman" panose="02020603050405020304" pitchFamily="18" charset="0"/>
              </a:rPr>
              <a:t>Antenatal Care, Labor &amp; Delivery, Postnatal Care, Child Welfare Clinics</a:t>
            </a:r>
          </a:p>
          <a:p>
            <a:pPr marL="800100" lvl="1" indent="-342900">
              <a:buFont typeface="Arial" panose="020B0604020202020204" pitchFamily="34" charset="0"/>
              <a:buChar char="•"/>
            </a:pPr>
            <a:r>
              <a:rPr lang="en-US" sz="2000">
                <a:latin typeface="Arial" panose="020B0604020202020204" pitchFamily="34" charset="0"/>
                <a:ea typeface="Times New Roman" panose="02020603050405020304" pitchFamily="18" charset="0"/>
              </a:rPr>
              <a:t>Inpatient/TB</a:t>
            </a:r>
          </a:p>
          <a:p>
            <a:pPr marL="800100" lvl="1" indent="-342900">
              <a:buFont typeface="Arial" panose="020B0604020202020204" pitchFamily="34" charset="0"/>
              <a:buChar char="•"/>
            </a:pPr>
            <a:r>
              <a:rPr lang="en-US" sz="2000">
                <a:latin typeface="Arial" panose="020B0604020202020204" pitchFamily="34" charset="0"/>
                <a:ea typeface="Times New Roman" panose="02020603050405020304" pitchFamily="18" charset="0"/>
              </a:rPr>
              <a:t>Voluntary Medical Male Circumcision</a:t>
            </a:r>
          </a:p>
          <a:p>
            <a:pPr marL="800100" lvl="1" indent="-342900">
              <a:buFont typeface="Arial" panose="020B0604020202020204" pitchFamily="34" charset="0"/>
              <a:buChar char="•"/>
            </a:pPr>
            <a:r>
              <a:rPr lang="en-US" sz="2000">
                <a:latin typeface="Arial" panose="020B0604020202020204" pitchFamily="34" charset="0"/>
                <a:ea typeface="Times New Roman" panose="02020603050405020304" pitchFamily="18" charset="0"/>
              </a:rPr>
              <a:t>Family Planning</a:t>
            </a:r>
          </a:p>
          <a:p>
            <a:pPr marL="800100" lvl="1" indent="-342900">
              <a:buFont typeface="Arial" panose="020B0604020202020204" pitchFamily="34" charset="0"/>
              <a:buChar char="•"/>
            </a:pPr>
            <a:r>
              <a:rPr lang="en-US" sz="2000">
                <a:latin typeface="Arial" panose="020B0604020202020204" pitchFamily="34" charset="0"/>
                <a:ea typeface="Times New Roman" panose="02020603050405020304" pitchFamily="18" charset="0"/>
              </a:rPr>
              <a:t>STI Clinic</a:t>
            </a:r>
          </a:p>
          <a:p>
            <a:pPr marL="800100" lvl="1" indent="-342900">
              <a:buFont typeface="Arial" panose="020B0604020202020204" pitchFamily="34" charset="0"/>
              <a:buChar char="•"/>
            </a:pPr>
            <a:r>
              <a:rPr lang="en-US" sz="2000">
                <a:latin typeface="Arial" panose="020B0604020202020204" pitchFamily="34" charset="0"/>
                <a:ea typeface="Times New Roman" panose="02020603050405020304" pitchFamily="18" charset="0"/>
              </a:rPr>
              <a:t>ART Clinic</a:t>
            </a:r>
          </a:p>
          <a:p>
            <a:pPr marL="342900" indent="-342900">
              <a:buFont typeface="Arial" panose="020B0604020202020204" pitchFamily="34" charset="0"/>
              <a:buChar char="•"/>
            </a:pPr>
            <a:endParaRPr lang="en-US" sz="2400">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2400">
                <a:solidFill>
                  <a:schemeClr val="tx1"/>
                </a:solidFill>
                <a:latin typeface="Arial" panose="020B0604020202020204" pitchFamily="34" charset="0"/>
                <a:ea typeface="Times New Roman" panose="02020603050405020304" pitchFamily="18" charset="0"/>
              </a:rPr>
              <a:t>Stratified by age (&lt;30, ≥30 years), and sex (M/F).</a:t>
            </a:r>
          </a:p>
          <a:p>
            <a:endParaRPr lang="en-US" sz="2400">
              <a:solidFill>
                <a:schemeClr val="tx1"/>
              </a:solidFill>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US" sz="2400">
                <a:solidFill>
                  <a:schemeClr val="tx1"/>
                </a:solidFill>
                <a:latin typeface="Arial" panose="020B0604020202020204" pitchFamily="34" charset="0"/>
                <a:ea typeface="Times New Roman" panose="02020603050405020304" pitchFamily="18" charset="0"/>
              </a:rPr>
              <a:t>Poisson regression (Stata 15, College Station, TX) to assess statistical significance for both measures.</a:t>
            </a:r>
            <a:endParaRPr lang="en-US" sz="2400">
              <a:solidFill>
                <a:schemeClr val="tx1"/>
              </a:solidFill>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76AC08B5-685D-47D8-B950-22A02BB3CC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09378570"/>
      </p:ext>
    </p:extLst>
  </p:cSld>
  <p:clrMapOvr>
    <a:masterClrMapping/>
  </p:clrMapOvr>
  <mc:AlternateContent xmlns:mc="http://schemas.openxmlformats.org/markup-compatibility/2006">
    <mc:Choice xmlns:p14="http://schemas.microsoft.com/office/powerpoint/2010/main" Requires="p14">
      <p:transition spd="slow" p14:dur="2000" advTm="27173"/>
    </mc:Choice>
    <mc:Fallback>
      <p:transition spd="slow" advTm="27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BDDE8A-57FB-6F4C-AAD0-12ACD8C0BFA0}"/>
              </a:ext>
            </a:extLst>
          </p:cNvPr>
          <p:cNvSpPr txBox="1">
            <a:spLocks/>
          </p:cNvSpPr>
          <p:nvPr/>
        </p:nvSpPr>
        <p:spPr>
          <a:xfrm>
            <a:off x="389467" y="291305"/>
            <a:ext cx="11673097" cy="779463"/>
          </a:xfrm>
          <a:prstGeom prst="rect">
            <a:avLst/>
          </a:prstGeom>
        </p:spPr>
        <p:txBody>
          <a:bodyPr/>
          <a:lstStyle>
            <a:lvl1pPr algn="l" defTabSz="914400" rtl="0" eaLnBrk="1" latinLnBrk="0" hangingPunct="1">
              <a:lnSpc>
                <a:spcPct val="90000"/>
              </a:lnSpc>
              <a:spcBef>
                <a:spcPct val="0"/>
              </a:spcBef>
              <a:buNone/>
              <a:defRPr sz="4400" b="1" i="0" kern="1200">
                <a:solidFill>
                  <a:srgbClr val="D6D2C4"/>
                </a:solidFill>
                <a:latin typeface="Arial" panose="020B0604020202020204" pitchFamily="34" charset="0"/>
                <a:ea typeface="+mj-ea"/>
                <a:cs typeface="Arial" panose="020B0604020202020204" pitchFamily="34" charset="0"/>
              </a:defRPr>
            </a:lvl1pPr>
          </a:lstStyle>
          <a:p>
            <a:r>
              <a:rPr lang="en-US" sz="4000">
                <a:solidFill>
                  <a:schemeClr val="tx1"/>
                </a:solidFill>
                <a:latin typeface="Century Gothic" panose="020B0502020202020204" pitchFamily="34" charset="0"/>
              </a:rPr>
              <a:t>Results: Recency Testing Cascade, by Country </a:t>
            </a:r>
          </a:p>
        </p:txBody>
      </p:sp>
      <p:graphicFrame>
        <p:nvGraphicFramePr>
          <p:cNvPr id="9" name="Chart 8">
            <a:extLst>
              <a:ext uri="{FF2B5EF4-FFF2-40B4-BE49-F238E27FC236}">
                <a16:creationId xmlns:a16="http://schemas.microsoft.com/office/drawing/2014/main" id="{51C567D1-7EBB-F34C-BF28-D9BA95C854DF}"/>
              </a:ext>
            </a:extLst>
          </p:cNvPr>
          <p:cNvGraphicFramePr>
            <a:graphicFrameLocks/>
          </p:cNvGraphicFramePr>
          <p:nvPr>
            <p:extLst>
              <p:ext uri="{D42A27DB-BD31-4B8C-83A1-F6EECF244321}">
                <p14:modId xmlns:p14="http://schemas.microsoft.com/office/powerpoint/2010/main" val="59306943"/>
              </p:ext>
            </p:extLst>
          </p:nvPr>
        </p:nvGraphicFramePr>
        <p:xfrm>
          <a:off x="389467" y="1030292"/>
          <a:ext cx="11480799" cy="5588222"/>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a:extLst>
              <a:ext uri="{FF2B5EF4-FFF2-40B4-BE49-F238E27FC236}">
                <a16:creationId xmlns:a16="http://schemas.microsoft.com/office/drawing/2014/main" id="{55C50F10-5841-E445-8DA4-320A16FA0BF1}"/>
              </a:ext>
            </a:extLst>
          </p:cNvPr>
          <p:cNvSpPr/>
          <p:nvPr/>
        </p:nvSpPr>
        <p:spPr>
          <a:xfrm>
            <a:off x="3584896" y="5692874"/>
            <a:ext cx="1012723" cy="50144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000000"/>
                </a:solidFill>
                <a:latin typeface="Arial" panose="020B0604020202020204" pitchFamily="34" charset="0"/>
                <a:cs typeface="Arial" panose="020B0604020202020204" pitchFamily="34" charset="0"/>
              </a:rPr>
              <a:t>RITA Recent</a:t>
            </a:r>
          </a:p>
        </p:txBody>
      </p:sp>
      <p:sp>
        <p:nvSpPr>
          <p:cNvPr id="5" name="Rectangle 4">
            <a:extLst>
              <a:ext uri="{FF2B5EF4-FFF2-40B4-BE49-F238E27FC236}">
                <a16:creationId xmlns:a16="http://schemas.microsoft.com/office/drawing/2014/main" id="{52EEE834-C0B1-B74D-97F7-EC82CC4495C2}"/>
              </a:ext>
            </a:extLst>
          </p:cNvPr>
          <p:cNvSpPr/>
          <p:nvPr/>
        </p:nvSpPr>
        <p:spPr>
          <a:xfrm>
            <a:off x="6721713" y="5692875"/>
            <a:ext cx="1012723" cy="501445"/>
          </a:xfrm>
          <a:prstGeom prst="rect">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DF153B4-A0E7-F046-8E11-0EA4F23BBA8C}"/>
              </a:ext>
            </a:extLst>
          </p:cNvPr>
          <p:cNvSpPr/>
          <p:nvPr/>
        </p:nvSpPr>
        <p:spPr>
          <a:xfrm>
            <a:off x="9834986" y="5692876"/>
            <a:ext cx="1012723" cy="501445"/>
          </a:xfrm>
          <a:prstGeom prst="rect">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92211F0-6D8E-5841-A19D-964FABB37E35}"/>
              </a:ext>
            </a:extLst>
          </p:cNvPr>
          <p:cNvCxnSpPr/>
          <p:nvPr/>
        </p:nvCxnSpPr>
        <p:spPr>
          <a:xfrm>
            <a:off x="4650659" y="1170039"/>
            <a:ext cx="0" cy="5448475"/>
          </a:xfrm>
          <a:prstGeom prst="line">
            <a:avLst/>
          </a:prstGeom>
          <a:ln>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3E4448D-3838-D545-ABE2-E975897429BF}"/>
              </a:ext>
            </a:extLst>
          </p:cNvPr>
          <p:cNvCxnSpPr/>
          <p:nvPr/>
        </p:nvCxnSpPr>
        <p:spPr>
          <a:xfrm>
            <a:off x="7734436" y="1170039"/>
            <a:ext cx="0" cy="5448475"/>
          </a:xfrm>
          <a:prstGeom prst="line">
            <a:avLst/>
          </a:prstGeom>
          <a:ln>
            <a:solidFill>
              <a:schemeClr val="tx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99C199AD-693A-2B43-B5B3-843B072E27B0}"/>
              </a:ext>
            </a:extLst>
          </p:cNvPr>
          <p:cNvSpPr/>
          <p:nvPr/>
        </p:nvSpPr>
        <p:spPr>
          <a:xfrm>
            <a:off x="6698168" y="5692874"/>
            <a:ext cx="1012723" cy="50144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000000"/>
                </a:solidFill>
                <a:latin typeface="Arial" panose="020B0604020202020204" pitchFamily="34" charset="0"/>
                <a:cs typeface="Arial" panose="020B0604020202020204" pitchFamily="34" charset="0"/>
              </a:rPr>
              <a:t>RITA Recent</a:t>
            </a:r>
          </a:p>
        </p:txBody>
      </p:sp>
      <p:sp>
        <p:nvSpPr>
          <p:cNvPr id="12" name="Rectangle 11">
            <a:extLst>
              <a:ext uri="{FF2B5EF4-FFF2-40B4-BE49-F238E27FC236}">
                <a16:creationId xmlns:a16="http://schemas.microsoft.com/office/drawing/2014/main" id="{3EB9AE97-B978-A249-B8EB-92048484F561}"/>
              </a:ext>
            </a:extLst>
          </p:cNvPr>
          <p:cNvSpPr/>
          <p:nvPr/>
        </p:nvSpPr>
        <p:spPr>
          <a:xfrm>
            <a:off x="9834985" y="5692873"/>
            <a:ext cx="1012723" cy="501445"/>
          </a:xfrm>
          <a:prstGeom prst="rect">
            <a:avLst/>
          </a:prstGeom>
          <a:solidFill>
            <a:srgbClr val="00FB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rgbClr val="000000"/>
                </a:solidFill>
                <a:latin typeface="Arial" panose="020B0604020202020204" pitchFamily="34" charset="0"/>
                <a:cs typeface="Arial" panose="020B0604020202020204" pitchFamily="34" charset="0"/>
              </a:rPr>
              <a:t>RTRI Recent</a:t>
            </a:r>
          </a:p>
        </p:txBody>
      </p:sp>
      <p:pic>
        <p:nvPicPr>
          <p:cNvPr id="22" name="Audio 21">
            <a:hlinkClick r:id="" action="ppaction://media"/>
            <a:extLst>
              <a:ext uri="{FF2B5EF4-FFF2-40B4-BE49-F238E27FC236}">
                <a16:creationId xmlns:a16="http://schemas.microsoft.com/office/drawing/2014/main" id="{FD97BD1F-E3D9-4AF4-BCFC-F1F6A90B7E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004658"/>
      </p:ext>
    </p:extLst>
  </p:cSld>
  <p:clrMapOvr>
    <a:masterClrMapping/>
  </p:clrMapOvr>
  <mc:AlternateContent xmlns:mc="http://schemas.openxmlformats.org/markup-compatibility/2006">
    <mc:Choice xmlns:p14="http://schemas.microsoft.com/office/powerpoint/2010/main" Requires="p14">
      <p:transition spd="slow" p14:dur="2000" advTm="60312"/>
    </mc:Choice>
    <mc:Fallback>
      <p:transition spd="slow" advTm="6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extLst>
    <p:ext uri="{3A86A75C-4F4B-4683-9AE1-C65F6400EC91}">
      <p14:laserTraceLst xmlns:p14="http://schemas.microsoft.com/office/powerpoint/2010/main">
        <p14:tracePtLst>
          <p14:tracePt t="5705" x="7608888" y="534988"/>
          <p14:tracePt t="5711" x="7585075" y="558800"/>
          <p14:tracePt t="5720" x="7569200" y="574675"/>
          <p14:tracePt t="5728" x="7545388" y="582613"/>
          <p14:tracePt t="5735" x="7521575" y="598488"/>
          <p14:tracePt t="5745" x="7505700" y="606425"/>
          <p14:tracePt t="5748" x="7489825" y="622300"/>
          <p14:tracePt t="5755" x="7466013" y="630238"/>
          <p14:tracePt t="5762" x="7450138" y="654050"/>
          <p14:tracePt t="5770" x="7434263" y="661988"/>
          <p14:tracePt t="5779" x="7418388" y="685800"/>
          <p14:tracePt t="5782" x="7404100" y="692150"/>
          <p14:tracePt t="5792" x="7364413" y="708025"/>
          <p14:tracePt t="5797" x="7340600" y="731838"/>
          <p14:tracePt t="5804" x="7316788" y="755650"/>
          <p14:tracePt t="5813" x="7277100" y="771525"/>
          <p14:tracePt t="5819" x="7253288" y="787400"/>
          <p14:tracePt t="5830" x="7229475" y="795338"/>
          <p14:tracePt t="5832" x="7191375" y="803275"/>
          <p14:tracePt t="5840" x="7167563" y="835025"/>
          <p14:tracePt t="5847" x="7135813" y="842963"/>
          <p14:tracePt t="5855" x="7119938" y="850900"/>
          <p14:tracePt t="5861" x="7096125" y="858838"/>
          <p14:tracePt t="5868" x="7080250" y="866775"/>
          <p14:tracePt t="5879" x="7064375" y="874713"/>
          <p14:tracePt t="5883" x="7056438" y="881063"/>
          <p14:tracePt t="5890" x="7040563" y="889000"/>
          <p14:tracePt t="5896" x="7024688" y="904875"/>
          <p14:tracePt t="5905" x="7010400" y="920750"/>
          <p14:tracePt t="5911" x="6994525" y="936625"/>
          <p14:tracePt t="5919" x="6962775" y="960438"/>
          <p14:tracePt t="5926" x="6931025" y="976313"/>
          <p14:tracePt t="5931" x="6883400" y="1008063"/>
          <p14:tracePt t="5944" x="6819900" y="1039813"/>
          <p14:tracePt t="5946" x="6781800" y="1063625"/>
          <p14:tracePt t="5954" x="6710363" y="1093788"/>
          <p14:tracePt t="5961" x="6654800" y="1125538"/>
          <p14:tracePt t="5967" x="6600825" y="1149350"/>
          <p14:tracePt t="5977" x="6561138" y="1173163"/>
          <p14:tracePt t="5984" x="6505575" y="1189038"/>
          <p14:tracePt t="5997" x="6396038" y="1244600"/>
          <p14:tracePt t="6002" x="6300788" y="1282700"/>
          <p14:tracePt t="6012" x="6213475" y="1306513"/>
          <p14:tracePt t="6017" x="6103938" y="1330325"/>
          <p14:tracePt t="6023" x="6016625" y="1370013"/>
          <p14:tracePt t="6034" x="5954713" y="1393825"/>
          <p14:tracePt t="6039" x="5867400" y="1417638"/>
          <p14:tracePt t="6046" x="5795963" y="1433513"/>
          <p14:tracePt t="6052" x="5741988" y="1471613"/>
          <p14:tracePt t="6062" x="5662613" y="1479550"/>
          <p14:tracePt t="6066" x="5591175" y="1503363"/>
          <p14:tracePt t="6075" x="5513388" y="1511300"/>
          <p14:tracePt t="6080" x="5449888" y="1527175"/>
          <p14:tracePt t="6089" x="5410200" y="1535113"/>
          <p14:tracePt t="6095" x="5386388" y="1543050"/>
          <p14:tracePt t="6103" x="5348288" y="1574800"/>
          <p14:tracePt t="6112" x="5316538" y="1590675"/>
          <p14:tracePt t="6116" x="5292725" y="1598613"/>
          <p14:tracePt t="6125" x="5253038" y="1622425"/>
          <p14:tracePt t="6131" x="5229225" y="1638300"/>
          <p14:tracePt t="6137" x="5189538" y="1668463"/>
          <p14:tracePt t="6145" x="5135563" y="1676400"/>
          <p14:tracePt t="6153" x="5111750" y="1684338"/>
          <p14:tracePt t="6158" x="5080000" y="1692275"/>
          <p14:tracePt t="6169" x="5048250" y="1692275"/>
          <p14:tracePt t="6173" x="5032375" y="1700213"/>
          <p14:tracePt t="6179" x="5016500" y="1700213"/>
          <p14:tracePt t="6188" x="4992688" y="1700213"/>
          <p14:tracePt t="6196" x="4978400" y="1708150"/>
          <p14:tracePt t="6202" x="4962525" y="1708150"/>
          <p14:tracePt t="6214" x="4930775" y="1716088"/>
          <p14:tracePt t="6224" x="4906963" y="1724025"/>
          <p14:tracePt t="6230" x="4891088" y="1731963"/>
          <p14:tracePt t="6237" x="4883150" y="1747838"/>
          <p14:tracePt t="6246" x="4867275" y="1747838"/>
          <p14:tracePt t="6251" x="4859338" y="1747838"/>
          <p14:tracePt t="6259" x="4851400" y="1755775"/>
          <p14:tracePt t="6264" x="4827588" y="1755775"/>
          <p14:tracePt t="6279" x="4811713" y="1763713"/>
          <p14:tracePt t="6286" x="4803775" y="1771650"/>
          <p14:tracePt t="6297" x="4795838" y="1771650"/>
          <p14:tracePt t="6302" x="4787900" y="1771650"/>
          <p14:tracePt t="6308" x="4779963" y="1771650"/>
          <p14:tracePt t="6314" x="4765675" y="1779588"/>
          <p14:tracePt t="7327" x="4773613" y="1779588"/>
          <p14:tracePt t="7333" x="4779963" y="1779588"/>
          <p14:tracePt t="7342" x="4787900" y="1779588"/>
          <p14:tracePt t="7348" x="4795838" y="1771650"/>
          <p14:tracePt t="7363" x="4811713" y="1763713"/>
          <p14:tracePt t="7370" x="4843463" y="1755775"/>
          <p14:tracePt t="7380" x="4867275" y="1747838"/>
          <p14:tracePt t="7385" x="4883150" y="1739900"/>
          <p14:tracePt t="7393" x="4930775" y="1731963"/>
          <p14:tracePt t="7398" x="4954588" y="1724025"/>
          <p14:tracePt t="7405" x="4992688" y="1716088"/>
          <p14:tracePt t="7413" x="5048250" y="1676400"/>
          <p14:tracePt t="7419" x="5103813" y="1668463"/>
          <p14:tracePt t="7427" x="5135563" y="1662113"/>
          <p14:tracePt t="7432" x="5167313" y="1654175"/>
          <p14:tracePt t="7441" x="5189538" y="1646238"/>
          <p14:tracePt t="7447" x="5221288" y="1638300"/>
          <p14:tracePt t="7455" x="5253038" y="1622425"/>
          <p14:tracePt t="7463" x="5276850" y="1614488"/>
          <p14:tracePt t="7468" x="5316538" y="1606550"/>
          <p14:tracePt t="7476" x="5332413" y="1590675"/>
          <p14:tracePt t="7483" x="5348288" y="1590675"/>
          <p14:tracePt t="7490" x="5356225" y="1590675"/>
          <p14:tracePt t="7617" x="5356225" y="1582738"/>
          <p14:tracePt t="7624" x="5356225" y="1574800"/>
          <p14:tracePt t="7653" x="5356225" y="1566863"/>
          <p14:tracePt t="7674" x="5356225" y="1558925"/>
          <p14:tracePt t="7689" x="5356225" y="1550988"/>
          <p14:tracePt t="7695" x="5356225" y="1543050"/>
          <p14:tracePt t="7702" x="5356225" y="1535113"/>
          <p14:tracePt t="7717" x="5356225" y="1519238"/>
          <p14:tracePt t="7730" x="5348288" y="1519238"/>
          <p14:tracePt t="7760" x="5340350" y="1519238"/>
          <p14:tracePt t="7780" x="5332413" y="1519238"/>
          <p14:tracePt t="7795" x="5324475" y="1519238"/>
          <p14:tracePt t="7802" x="5316538" y="1519238"/>
          <p14:tracePt t="7825" x="5300663" y="1519238"/>
          <p14:tracePt t="7829" x="5292725" y="1519238"/>
          <p14:tracePt t="7847" x="5292725" y="1511300"/>
          <p14:tracePt t="7852" x="5284788" y="1511300"/>
          <p14:tracePt t="8093" x="5284788" y="1519238"/>
          <p14:tracePt t="8099" x="5284788" y="1527175"/>
          <p14:tracePt t="8105" x="5284788" y="1535113"/>
          <p14:tracePt t="8121" x="5284788" y="1543050"/>
          <p14:tracePt t="8130" x="5284788" y="1550988"/>
          <p14:tracePt t="8144" x="5284788" y="1566863"/>
          <p14:tracePt t="8156" x="5284788" y="1574800"/>
          <p14:tracePt t="8166" x="5284788" y="1582738"/>
          <p14:tracePt t="8169" x="5284788" y="1590675"/>
          <p14:tracePt t="8176" x="5284788" y="1598613"/>
          <p14:tracePt t="8184" x="5284788" y="1606550"/>
          <p14:tracePt t="8197" x="5284788" y="1614488"/>
          <p14:tracePt t="8204" x="5284788" y="1622425"/>
          <p14:tracePt t="8214" x="5284788" y="1646238"/>
          <p14:tracePt t="8219" x="5284788" y="1662113"/>
          <p14:tracePt t="8227" x="5284788" y="1676400"/>
          <p14:tracePt t="8234" x="5284788" y="1700213"/>
          <p14:tracePt t="8240" x="5284788" y="1724025"/>
          <p14:tracePt t="8246" x="5284788" y="1755775"/>
          <p14:tracePt t="8254" x="5284788" y="1795463"/>
          <p14:tracePt t="8264" x="5276850" y="1851025"/>
          <p14:tracePt t="8268" x="5276850" y="1873250"/>
          <p14:tracePt t="8275" x="5276850" y="1912938"/>
          <p14:tracePt t="8283" x="5276850" y="1944688"/>
          <p14:tracePt t="8290" x="5276850" y="1984375"/>
          <p14:tracePt t="8297" x="5276850" y="2016125"/>
          <p14:tracePt t="8304" x="5276850" y="2085975"/>
          <p14:tracePt t="8314" x="5276850" y="2141538"/>
          <p14:tracePt t="8318" x="5276850" y="2220913"/>
          <p14:tracePt t="8324" x="5276850" y="2282825"/>
          <p14:tracePt t="8332" x="5276850" y="2362200"/>
          <p14:tracePt t="8339" x="5292725" y="2433638"/>
          <p14:tracePt t="8348" x="5300663" y="2463800"/>
          <p14:tracePt t="8354" x="5300663" y="2543175"/>
          <p14:tracePt t="8364" x="5308600" y="2652713"/>
          <p14:tracePt t="8368" x="5324475" y="2787650"/>
          <p14:tracePt t="8375" x="5324475" y="2905125"/>
          <p14:tracePt t="8381" x="5324475" y="3008313"/>
          <p14:tracePt t="8390" x="5324475" y="3086100"/>
          <p14:tracePt t="8399" x="5324475" y="3213100"/>
          <p14:tracePt t="8403" x="5324475" y="3362325"/>
          <p14:tracePt t="8411" x="5324475" y="3519488"/>
          <p14:tracePt t="8417" x="5324475" y="3629025"/>
          <p14:tracePt t="8425" x="5316538" y="3716338"/>
          <p14:tracePt t="8432" x="5316538" y="3833813"/>
          <p14:tracePt t="8438" x="5316538" y="3960813"/>
          <p14:tracePt t="8448" x="5316538" y="4102100"/>
          <p14:tracePt t="8452" x="5316538" y="4181475"/>
          <p14:tracePt t="8460" x="5316538" y="4251325"/>
          <p14:tracePt t="8466" x="5324475" y="4330700"/>
          <p14:tracePt t="8474" x="5348288" y="4408488"/>
          <p14:tracePt t="8481" x="5356225" y="4527550"/>
          <p14:tracePt t="8487" x="5356225" y="4591050"/>
          <p14:tracePt t="8497" x="5372100" y="4668838"/>
          <p14:tracePt t="8502" x="5380038" y="4732338"/>
          <p14:tracePt t="8509" x="5394325" y="4787900"/>
          <p14:tracePt t="8516" x="5402263" y="4826000"/>
          <p14:tracePt t="8523" x="5410200" y="4889500"/>
          <p14:tracePt t="8530" x="5426075" y="4953000"/>
          <p14:tracePt t="8538" x="5434013" y="5022850"/>
          <p14:tracePt t="8547" x="5457825" y="5102225"/>
          <p14:tracePt t="8552" x="5465763" y="5173663"/>
          <p14:tracePt t="8559" x="5465763" y="5219700"/>
          <p14:tracePt t="8565" x="5465763" y="5251450"/>
          <p14:tracePt t="8573" x="5465763" y="5291138"/>
          <p14:tracePt t="8582" x="5465763" y="5314950"/>
          <p14:tracePt t="8586" x="5465763" y="5330825"/>
          <p14:tracePt t="8597" x="5449888" y="5346700"/>
          <p14:tracePt t="8601" x="5441950" y="5354638"/>
          <p14:tracePt t="8609" x="5441950" y="5370513"/>
          <p14:tracePt t="8618" x="5434013" y="5378450"/>
          <p14:tracePt t="8623" x="5434013" y="5386388"/>
          <p14:tracePt t="8638" x="5434013" y="5392738"/>
          <p14:tracePt t="10579" x="5449888" y="5362575"/>
          <p14:tracePt t="10586" x="5473700" y="5291138"/>
          <p14:tracePt t="10592" x="5505450" y="5203825"/>
          <p14:tracePt t="10599" x="5561013" y="5110163"/>
          <p14:tracePt t="10606" x="5584825" y="4992688"/>
          <p14:tracePt t="10617" x="5622925" y="4881563"/>
          <p14:tracePt t="10620" x="5670550" y="4779963"/>
          <p14:tracePt t="10627" x="5694363" y="4700588"/>
          <p14:tracePt t="10634" x="5718175" y="4613275"/>
          <p14:tracePt t="10641" x="5757863" y="4511675"/>
          <p14:tracePt t="10650" x="5803900" y="4416425"/>
          <p14:tracePt t="10656" x="5827713" y="4346575"/>
          <p14:tracePt t="10666" x="5867400" y="4243388"/>
          <p14:tracePt t="10673" x="5915025" y="4165600"/>
          <p14:tracePt t="10677" x="5938838" y="4110038"/>
          <p14:tracePt t="10685" x="5970588" y="4038600"/>
          <p14:tracePt t="10692" x="6000750" y="3968750"/>
          <p14:tracePt t="10699" x="6040438" y="3913188"/>
          <p14:tracePt t="10707" x="6072188" y="3811588"/>
          <p14:tracePt t="10714" x="6096000" y="3779838"/>
          <p14:tracePt t="10719" x="6119813" y="3708400"/>
          <p14:tracePt t="10729" x="6127750" y="3684588"/>
          <p14:tracePt t="10733" x="6159500" y="3644900"/>
          <p14:tracePt t="10742" x="6175375" y="3606800"/>
          <p14:tracePt t="10748" x="6191250" y="3590925"/>
          <p14:tracePt t="10754" x="6213475" y="3551238"/>
          <p14:tracePt t="10763" x="6221413" y="3535363"/>
          <p14:tracePt t="10769" x="6237288" y="3503613"/>
          <p14:tracePt t="10776" x="6245225" y="3503613"/>
          <p14:tracePt t="10784" x="6253163" y="3487738"/>
          <p14:tracePt t="10790" x="6253163" y="3479800"/>
          <p14:tracePt t="10801" x="6269038" y="3471863"/>
          <p14:tracePt t="10806" x="6284913" y="3455988"/>
          <p14:tracePt t="10813" x="6316663" y="3425825"/>
          <p14:tracePt t="10819" x="6332538" y="3409950"/>
          <p14:tracePt t="10826" x="6340475" y="3394075"/>
          <p14:tracePt t="10834" x="6348413" y="3378200"/>
          <p14:tracePt t="10841" x="6356350" y="3370263"/>
          <p14:tracePt t="10851" x="6364288" y="3354388"/>
          <p14:tracePt t="10857" x="6364288" y="3338513"/>
          <p14:tracePt t="10868" x="6364288" y="3322638"/>
          <p14:tracePt t="10876" x="6364288" y="3306763"/>
          <p14:tracePt t="10882" x="6372225" y="3298825"/>
          <p14:tracePt t="10889" x="6372225" y="3275013"/>
          <p14:tracePt t="10900" x="6380163" y="3259138"/>
          <p14:tracePt t="10904" x="6396038" y="3243263"/>
          <p14:tracePt t="10912" x="6402388" y="3228975"/>
          <p14:tracePt t="10918" x="6410325" y="3205163"/>
          <p14:tracePt t="10926" x="6418263" y="3181350"/>
          <p14:tracePt t="10933" x="6418263" y="3173413"/>
          <p14:tracePt t="10940" x="6418263" y="3165475"/>
          <p14:tracePt t="10951" x="6418263" y="3157538"/>
          <p14:tracePt t="10968" x="6418263" y="3149600"/>
          <p14:tracePt t="10997" x="6418263" y="3141663"/>
          <p14:tracePt t="11016" x="6418263" y="3125788"/>
          <p14:tracePt t="11039" x="6418263" y="3117850"/>
          <p14:tracePt t="11052" x="6418263" y="3109913"/>
          <p14:tracePt t="11060" x="6418263" y="3101975"/>
          <p14:tracePt t="11068" x="6418263" y="3094038"/>
          <p14:tracePt t="11073" x="6418263" y="3078163"/>
          <p14:tracePt t="11083" x="6418263" y="3070225"/>
          <p14:tracePt t="11097" x="6418263" y="3054350"/>
          <p14:tracePt t="11110" x="6418263" y="3046413"/>
          <p14:tracePt t="11385" x="6418263" y="3054350"/>
          <p14:tracePt t="11392" x="6418263" y="3070225"/>
          <p14:tracePt t="11400" x="6418263" y="3094038"/>
          <p14:tracePt t="11406" x="6418263" y="3109913"/>
          <p14:tracePt t="11416" x="6418263" y="3133725"/>
          <p14:tracePt t="11419" x="6418263" y="3181350"/>
          <p14:tracePt t="11426" x="6418263" y="3213100"/>
          <p14:tracePt t="11435" x="6418263" y="3290888"/>
          <p14:tracePt t="11443" x="6418263" y="3354388"/>
          <p14:tracePt t="11449" x="6418263" y="3432175"/>
          <p14:tracePt t="11456" x="6418263" y="3495675"/>
          <p14:tracePt t="11466" x="6418263" y="3527425"/>
          <p14:tracePt t="11469" x="6418263" y="3590925"/>
          <p14:tracePt t="11477" x="6418263" y="3636963"/>
          <p14:tracePt t="11483" x="6418263" y="3716338"/>
          <p14:tracePt t="11491" x="6426200" y="3787775"/>
          <p14:tracePt t="11499" x="6426200" y="3849688"/>
          <p14:tracePt t="11504" x="6442075" y="3929063"/>
          <p14:tracePt t="11514" x="6450013" y="3984625"/>
          <p14:tracePt t="11519" x="6457950" y="4008438"/>
          <p14:tracePt t="11527" x="6481763" y="4054475"/>
          <p14:tracePt t="11533" x="6489700" y="4094163"/>
          <p14:tracePt t="11541" x="6497638" y="4157663"/>
          <p14:tracePt t="11550" x="6497638" y="4235450"/>
          <p14:tracePt t="11554" x="6513513" y="4338638"/>
          <p14:tracePt t="11563" x="6529388" y="4448175"/>
          <p14:tracePt t="11568" x="6529388" y="4527550"/>
          <p14:tracePt t="11577" x="6529388" y="4605338"/>
          <p14:tracePt t="11583" x="6521450" y="4660900"/>
          <p14:tracePt t="11592" x="6521450" y="4724400"/>
          <p14:tracePt t="11600" x="6521450" y="4787900"/>
          <p14:tracePt t="11605" x="6521450" y="4849813"/>
          <p14:tracePt t="11613" x="6521450" y="4881563"/>
          <p14:tracePt t="11617" x="6521450" y="4929188"/>
          <p14:tracePt t="11626" x="6521450" y="4960938"/>
          <p14:tracePt t="11633" x="6521450" y="4984750"/>
          <p14:tracePt t="11641" x="6521450" y="5014913"/>
          <p14:tracePt t="11649" x="6521450" y="5030788"/>
          <p14:tracePt t="11654" x="6521450" y="5046663"/>
          <p14:tracePt t="11663" x="6521450" y="5062538"/>
          <p14:tracePt t="11669" x="6521450" y="5086350"/>
          <p14:tracePt t="11674" x="6521450" y="5094288"/>
          <p14:tracePt t="11683" x="6521450" y="5110163"/>
          <p14:tracePt t="11690" x="6521450" y="5118100"/>
          <p14:tracePt t="11701" x="6529388" y="5133975"/>
          <p14:tracePt t="11703" x="6529388" y="5141913"/>
          <p14:tracePt t="11713" x="6529388" y="5149850"/>
          <p14:tracePt t="11718" x="6529388" y="5165725"/>
          <p14:tracePt t="11726" x="6529388" y="5173663"/>
          <p14:tracePt t="11733" x="6529388" y="5181600"/>
          <p14:tracePt t="11740" x="6529388" y="5195888"/>
          <p14:tracePt t="11747" x="6529388" y="5203825"/>
          <p14:tracePt t="11754" x="6529388" y="5211763"/>
          <p14:tracePt t="11767" x="6529388" y="5219700"/>
          <p14:tracePt t="11775" x="6529388" y="5227638"/>
          <p14:tracePt t="11789" x="6529388" y="5235575"/>
          <p14:tracePt t="11796" x="6529388" y="5243513"/>
          <p14:tracePt t="11803" x="6529388" y="5251450"/>
          <p14:tracePt t="11812" x="6529388" y="5259388"/>
          <p14:tracePt t="11825" x="6529388" y="5267325"/>
          <p14:tracePt t="14566" x="6537325" y="5267325"/>
          <p14:tracePt t="14570" x="6545263" y="5267325"/>
          <p14:tracePt t="14578" x="6553200" y="5267325"/>
          <p14:tracePt t="14585" x="6569075" y="5259388"/>
          <p14:tracePt t="14595" x="6592888" y="5259388"/>
          <p14:tracePt t="14603" x="6607175" y="5251450"/>
          <p14:tracePt t="14606" x="6623050" y="5251450"/>
          <p14:tracePt t="14615" x="6638925" y="5243513"/>
          <p14:tracePt t="14621" x="6662738" y="5243513"/>
          <p14:tracePt t="14629" x="6678613" y="5235575"/>
          <p14:tracePt t="14637" x="6694488" y="5227638"/>
          <p14:tracePt t="14644" x="6710363" y="5219700"/>
          <p14:tracePt t="14654" x="6726238" y="5219700"/>
          <p14:tracePt t="14657" x="6757988" y="5219700"/>
          <p14:tracePt t="14664" x="6773863" y="5219700"/>
          <p14:tracePt t="14672" x="6781800" y="5219700"/>
          <p14:tracePt t="14679" x="6797675" y="5219700"/>
          <p14:tracePt t="14687" x="6805613" y="5219700"/>
          <p14:tracePt t="14694" x="6819900" y="5219700"/>
          <p14:tracePt t="14704" x="6827838" y="5219700"/>
          <p14:tracePt t="14715" x="6843713" y="5219700"/>
          <p14:tracePt t="14722" x="6851650" y="5219700"/>
          <p14:tracePt t="14729" x="6859588" y="5219700"/>
          <p14:tracePt t="14736" x="6867525" y="5219700"/>
          <p14:tracePt t="14741" x="6875463" y="5219700"/>
          <p14:tracePt t="14750" x="6899275" y="5219700"/>
          <p14:tracePt t="14763" x="6915150" y="5227638"/>
          <p14:tracePt t="14769" x="6931025" y="5227638"/>
          <p14:tracePt t="14778" x="6946900" y="5235575"/>
          <p14:tracePt t="14785" x="6970713" y="5235575"/>
          <p14:tracePt t="14792" x="6986588" y="5235575"/>
          <p14:tracePt t="14799" x="7002463" y="5243513"/>
          <p14:tracePt t="14805" x="7016750" y="5243513"/>
          <p14:tracePt t="14814" x="7048500" y="5243513"/>
          <p14:tracePt t="14819" x="7064375" y="5251450"/>
          <p14:tracePt t="14830" x="7080250" y="5251450"/>
          <p14:tracePt t="14836" x="7080250" y="5259388"/>
          <p14:tracePt t="14841" x="7096125" y="5267325"/>
          <p14:tracePt t="14850" x="7104063" y="5275263"/>
          <p14:tracePt t="14856" x="7127875" y="5283200"/>
          <p14:tracePt t="14863" x="7135813" y="5291138"/>
          <p14:tracePt t="14870" x="7151688" y="5299075"/>
          <p14:tracePt t="14877" x="7159625" y="5307013"/>
          <p14:tracePt t="14890" x="7167563" y="5330825"/>
          <p14:tracePt t="14898" x="7175500" y="5338763"/>
          <p14:tracePt t="14904" x="7199313" y="5354638"/>
          <p14:tracePt t="14912" x="7207250" y="5362575"/>
          <p14:tracePt t="14919" x="7213600" y="5370513"/>
          <p14:tracePt t="14926" x="7229475" y="5378450"/>
          <p14:tracePt t="14938" x="7237413" y="5386388"/>
          <p14:tracePt t="14939" x="7253288" y="5392738"/>
          <p14:tracePt t="14949" x="7277100" y="5392738"/>
          <p14:tracePt t="14954" x="7285038" y="5408613"/>
          <p14:tracePt t="14962" x="7300913" y="5408613"/>
          <p14:tracePt t="14969" x="7316788" y="5408613"/>
          <p14:tracePt t="14976" x="7332663" y="5408613"/>
          <p14:tracePt t="14987" x="7356475" y="5408613"/>
          <p14:tracePt t="14990" x="7372350" y="5408613"/>
          <p14:tracePt t="14999" x="7388225" y="5408613"/>
          <p14:tracePt t="15003" x="7404100" y="5416550"/>
          <p14:tracePt t="15015" x="7426325" y="5416550"/>
          <p14:tracePt t="15020" x="7434263" y="5416550"/>
          <p14:tracePt t="15025" x="7442200" y="5416550"/>
          <p14:tracePt t="15040" x="7450138" y="5416550"/>
          <p14:tracePt t="15047" x="7458075" y="5416550"/>
          <p14:tracePt t="15053" x="7473950" y="5416550"/>
          <p14:tracePt t="15062" x="7481888" y="5416550"/>
          <p14:tracePt t="15069" x="7497763" y="5416550"/>
          <p14:tracePt t="15081" x="7505700" y="5416550"/>
          <p14:tracePt t="15089" x="7513638" y="5416550"/>
          <p14:tracePt t="15096" x="7521575" y="5416550"/>
          <p14:tracePt t="15102" x="7529513" y="5416550"/>
          <p14:tracePt t="15120" x="7537450" y="5416550"/>
          <p14:tracePt t="15132" x="7545388" y="5416550"/>
          <p14:tracePt t="15203" x="7545388" y="5424488"/>
          <p14:tracePt t="17418" x="7600950" y="5338763"/>
          <p14:tracePt t="17424" x="7702550" y="5181600"/>
          <p14:tracePt t="17433" x="7773988" y="4897438"/>
          <p14:tracePt t="17440" x="7835900" y="4668838"/>
          <p14:tracePt t="17447" x="7891463" y="4394200"/>
          <p14:tracePt t="17454" x="7970838" y="3984625"/>
          <p14:tracePt t="17462" x="8018463" y="3732213"/>
          <p14:tracePt t="17471" x="8040688" y="3275013"/>
          <p14:tracePt t="17475" x="8080375" y="2819400"/>
          <p14:tracePt t="17484" x="8120063" y="2425700"/>
          <p14:tracePt t="17490" x="8167688" y="1835150"/>
          <p14:tracePt t="17497" x="8167688" y="1543050"/>
          <p14:tracePt t="17504" x="8207375" y="1085850"/>
          <p14:tracePt t="17512" x="8223250" y="881063"/>
          <p14:tracePt t="17521" x="8237538" y="677863"/>
          <p14:tracePt t="17525" x="8237538" y="542925"/>
          <p14:tracePt t="17978" x="8396288" y="63500"/>
          <p14:tracePt t="17987" x="8396288" y="39688"/>
          <p14:tracePt t="17991" x="8396288" y="15875"/>
          <p14:tracePt t="35033" x="7907338" y="566738"/>
          <p14:tracePt t="35040" x="7821613" y="590550"/>
          <p14:tracePt t="35049" x="7734300" y="622300"/>
          <p14:tracePt t="35055" x="7593013" y="654050"/>
          <p14:tracePt t="35063" x="7529513" y="661988"/>
          <p14:tracePt t="35071" x="7412038" y="685800"/>
          <p14:tracePt t="35076" x="7332663" y="700088"/>
          <p14:tracePt t="35087" x="7269163" y="700088"/>
          <p14:tracePt t="35090" x="7229475" y="700088"/>
          <p14:tracePt t="35098" x="7159625" y="708025"/>
          <p14:tracePt t="35104" x="7112000" y="708025"/>
          <p14:tracePt t="35112" x="7040563" y="731838"/>
          <p14:tracePt t="35120" x="7016750" y="731838"/>
          <p14:tracePt t="35124" x="6994525" y="731838"/>
          <p14:tracePt t="35136" x="6954838" y="731838"/>
          <p14:tracePt t="35140" x="6931025" y="731838"/>
          <p14:tracePt t="35147" x="6883400" y="731838"/>
          <p14:tracePt t="35154" x="6859588" y="731838"/>
          <p14:tracePt t="35163" x="6835775" y="731838"/>
          <p14:tracePt t="35169" x="6797675" y="739775"/>
          <p14:tracePt t="35176" x="6773863" y="739775"/>
          <p14:tracePt t="35190" x="6710363" y="747713"/>
          <p14:tracePt t="35196" x="6694488" y="747713"/>
          <p14:tracePt t="35203" x="6670675" y="747713"/>
          <p14:tracePt t="35211" x="6654800" y="747713"/>
          <p14:tracePt t="35220" x="6630988" y="747713"/>
          <p14:tracePt t="35225" x="6615113" y="747713"/>
          <p14:tracePt t="35233" x="6592888" y="747713"/>
          <p14:tracePt t="35238" x="6569075" y="747713"/>
          <p14:tracePt t="35248" x="6529388" y="747713"/>
          <p14:tracePt t="35253" x="6505575" y="755650"/>
          <p14:tracePt t="35262" x="6481763" y="763588"/>
          <p14:tracePt t="35270" x="6442075" y="763588"/>
          <p14:tracePt t="35274" x="6418263" y="763588"/>
          <p14:tracePt t="35286" x="6402388" y="771525"/>
          <p14:tracePt t="35287" x="6372225" y="779463"/>
          <p14:tracePt t="35296" x="6364288" y="779463"/>
          <p14:tracePt t="35303" x="6356350" y="779463"/>
          <p14:tracePt t="35312" x="6348413" y="779463"/>
          <p14:tracePt t="35321" x="6340475" y="787400"/>
          <p14:tracePt t="35323" x="6332538" y="787400"/>
          <p14:tracePt t="35330" x="6324600" y="787400"/>
          <p14:tracePt t="35337" x="6316663" y="787400"/>
          <p14:tracePt t="35354" x="6300788" y="787400"/>
          <p14:tracePt t="35685" x="6269038" y="819150"/>
          <p14:tracePt t="35692" x="6237288" y="858838"/>
          <p14:tracePt t="35700" x="6197600" y="912813"/>
          <p14:tracePt t="35705" x="6167438" y="952500"/>
          <p14:tracePt t="35714" x="6135688" y="1008063"/>
          <p14:tracePt t="35719" x="6088063" y="1039813"/>
          <p14:tracePt t="35727" x="6048375" y="1071563"/>
          <p14:tracePt t="35736" x="6008688" y="1117600"/>
          <p14:tracePt t="35742" x="5962650" y="1149350"/>
          <p14:tracePt t="35748" x="5938838" y="1173163"/>
          <p14:tracePt t="35755" x="5915025" y="1204913"/>
          <p14:tracePt t="35764" x="5883275" y="1220788"/>
          <p14:tracePt t="35771" x="5859463" y="1236663"/>
          <p14:tracePt t="35778" x="5843588" y="1252538"/>
          <p14:tracePt t="35787" x="5827713" y="1268413"/>
          <p14:tracePt t="35793" x="5795963" y="1274763"/>
          <p14:tracePt t="35800" x="5781675" y="1306513"/>
          <p14:tracePt t="35805" x="5773738" y="1322388"/>
          <p14:tracePt t="35814" x="5757863" y="1338263"/>
          <p14:tracePt t="35819" x="5741988" y="1354138"/>
          <p14:tracePt t="35827" x="5710238" y="1377950"/>
          <p14:tracePt t="35836" x="5702300" y="1401763"/>
          <p14:tracePt t="35842" x="5686425" y="1417638"/>
          <p14:tracePt t="35849" x="5678488" y="1433513"/>
          <p14:tracePt t="35854" x="5662613" y="1449388"/>
          <p14:tracePt t="35863" x="5654675" y="1471613"/>
          <p14:tracePt t="35870" x="5622925" y="1503363"/>
          <p14:tracePt t="35877" x="5614988" y="1519238"/>
          <p14:tracePt t="35886" x="5607050" y="1543050"/>
          <p14:tracePt t="35892" x="5599113" y="1582738"/>
          <p14:tracePt t="35898" x="5591175" y="1606550"/>
          <p14:tracePt t="35904" x="5591175" y="1630363"/>
          <p14:tracePt t="35913" x="5591175" y="1668463"/>
          <p14:tracePt t="35919" x="5591175" y="1700213"/>
          <p14:tracePt t="35926" x="5591175" y="1739900"/>
          <p14:tracePt t="35939" x="5607050" y="1835150"/>
          <p14:tracePt t="35948" x="5614988" y="1905000"/>
          <p14:tracePt t="35954" x="5622925" y="1952625"/>
          <p14:tracePt t="35962" x="5654675" y="1992313"/>
          <p14:tracePt t="35971" x="5678488" y="2047875"/>
          <p14:tracePt t="35975" x="5694363" y="2070100"/>
          <p14:tracePt t="35982" x="5702300" y="2101850"/>
          <p14:tracePt t="35989" x="5718175" y="2125663"/>
          <p14:tracePt t="35998" x="5734050" y="2165350"/>
          <p14:tracePt t="36002" x="5757863" y="2189163"/>
          <p14:tracePt t="36022" x="5795963" y="2252663"/>
          <p14:tracePt t="36026" x="5811838" y="2266950"/>
          <p14:tracePt t="36033" x="5851525" y="2298700"/>
          <p14:tracePt t="36038" x="5899150" y="2354263"/>
          <p14:tracePt t="36046" x="5954713" y="2401888"/>
          <p14:tracePt t="36053" x="6024563" y="2463800"/>
          <p14:tracePt t="36061" x="6096000" y="2495550"/>
          <p14:tracePt t="36072" x="6159500" y="2519363"/>
          <p14:tracePt t="36078" x="6229350" y="2543175"/>
          <p14:tracePt t="36081" x="6269038" y="2574925"/>
          <p14:tracePt t="36089" x="6308725" y="2582863"/>
          <p14:tracePt t="36097" x="6340475" y="2582863"/>
          <p14:tracePt t="36103" x="6402388" y="2582863"/>
          <p14:tracePt t="36109" x="6465888" y="2582863"/>
          <p14:tracePt t="36120" x="6529388" y="2582863"/>
          <p14:tracePt t="36124" x="6592888" y="2582863"/>
          <p14:tracePt t="36132" x="6646863" y="2582863"/>
          <p14:tracePt t="36138" x="6702425" y="2559050"/>
          <p14:tracePt t="36146" x="6726238" y="2551113"/>
          <p14:tracePt t="36154" x="6750050" y="2535238"/>
          <p14:tracePt t="36160" x="6781800" y="2511425"/>
          <p14:tracePt t="36167" x="6797675" y="2487613"/>
          <p14:tracePt t="36173" x="6819900" y="2425700"/>
          <p14:tracePt t="36182" x="6843713" y="2362200"/>
          <p14:tracePt t="36188" x="6851650" y="2306638"/>
          <p14:tracePt t="36195" x="6851650" y="2244725"/>
          <p14:tracePt t="36203" x="6851650" y="2197100"/>
          <p14:tracePt t="36210" x="6851650" y="2133600"/>
          <p14:tracePt t="36218" x="6843713" y="2062163"/>
          <p14:tracePt t="36226" x="6819900" y="1968500"/>
          <p14:tracePt t="36232" x="6797675" y="1865313"/>
          <p14:tracePt t="36237" x="6773863" y="1819275"/>
          <p14:tracePt t="36244" x="6742113" y="1747838"/>
          <p14:tracePt t="36254" x="6710363" y="1700213"/>
          <p14:tracePt t="36259" x="6678613" y="1662113"/>
          <p14:tracePt t="36268" x="6623050" y="1630363"/>
          <p14:tracePt t="36273" x="6569075" y="1606550"/>
          <p14:tracePt t="36281" x="6521450" y="1590675"/>
          <p14:tracePt t="36288" x="6473825" y="1558925"/>
          <p14:tracePt t="36294" x="6450013" y="1550988"/>
          <p14:tracePt t="36304" x="6418263" y="1535113"/>
          <p14:tracePt t="36308" x="6402388" y="1527175"/>
          <p14:tracePt t="36317" x="6388100" y="1527175"/>
          <p14:tracePt t="36322" x="6372225" y="1527175"/>
          <p14:tracePt t="36331" x="6364288" y="1527175"/>
          <p14:tracePt t="36338" x="6348413" y="1527175"/>
          <p14:tracePt t="36344" x="6332538" y="1527175"/>
          <p14:tracePt t="36355" x="6324600" y="1527175"/>
          <p14:tracePt t="36358" x="6308725" y="1527175"/>
          <p14:tracePt t="36367" x="6284913" y="1535113"/>
          <p14:tracePt t="36372" x="6253163" y="1574800"/>
          <p14:tracePt t="36381" x="6237288" y="1606550"/>
          <p14:tracePt t="36387" x="6197600" y="1646238"/>
          <p14:tracePt t="36395" x="6159500" y="1731963"/>
          <p14:tracePt t="36404" x="6135688" y="1811338"/>
          <p14:tracePt t="36410" x="6127750" y="1881188"/>
          <p14:tracePt t="36417" x="6127750" y="1944688"/>
          <p14:tracePt t="36421" x="6127750" y="1976438"/>
          <p14:tracePt t="36429" x="6127750" y="2016125"/>
          <p14:tracePt t="36437" x="6135688" y="2039938"/>
          <p14:tracePt t="36443" x="6143625" y="2062163"/>
          <p14:tracePt t="36451" x="6159500" y="2101850"/>
          <p14:tracePt t="36457" x="6167438" y="2117725"/>
          <p14:tracePt t="36465" x="6191250" y="2141538"/>
          <p14:tracePt t="36470" x="6205538" y="2173288"/>
          <p14:tracePt t="36480" x="6237288" y="2197100"/>
          <p14:tracePt t="36489" x="6253163" y="2212975"/>
          <p14:tracePt t="36492" x="6276975" y="2236788"/>
          <p14:tracePt t="36501" x="6292850" y="2252663"/>
          <p14:tracePt t="36507" x="6332538" y="2266950"/>
          <p14:tracePt t="36514" x="6364288" y="2298700"/>
          <p14:tracePt t="36520" x="6402388" y="2314575"/>
          <p14:tracePt t="36529" x="6465888" y="2322513"/>
          <p14:tracePt t="36538" x="6513513" y="2338388"/>
          <p14:tracePt t="36541" x="6569075" y="2346325"/>
          <p14:tracePt t="36551" x="6615113" y="2346325"/>
          <p14:tracePt t="36555" x="6654800" y="2346325"/>
          <p14:tracePt t="36565" x="6678613" y="2346325"/>
          <p14:tracePt t="36571" x="6694488" y="2354263"/>
          <p14:tracePt t="36578" x="6718300" y="2354263"/>
          <p14:tracePt t="36589" x="6742113" y="2354263"/>
          <p14:tracePt t="36592" x="6757988" y="2354263"/>
          <p14:tracePt t="36599" x="6773863" y="2354263"/>
          <p14:tracePt t="36605" x="6789738" y="2346325"/>
          <p14:tracePt t="36614" x="6797675" y="2338388"/>
          <p14:tracePt t="36621" x="6819900" y="2330450"/>
          <p14:tracePt t="36627" x="6827838" y="2322513"/>
          <p14:tracePt t="36637" x="6835775" y="2314575"/>
          <p14:tracePt t="36642" x="6843713" y="2282825"/>
          <p14:tracePt t="36648" x="6851650" y="2274888"/>
          <p14:tracePt t="36663" x="6851650" y="2266950"/>
          <p14:tracePt t="36670" x="6851650" y="2252663"/>
          <p14:tracePt t="36677" x="6851650" y="2236788"/>
          <p14:tracePt t="36688" x="6843713" y="2205038"/>
          <p14:tracePt t="36690" x="6827838" y="2189163"/>
          <p14:tracePt t="36696" x="6797675" y="2173288"/>
          <p14:tracePt t="36707" x="6781800" y="2157413"/>
          <p14:tracePt t="36711" x="6765925" y="2141538"/>
          <p14:tracePt t="36721" x="6742113" y="2109788"/>
          <p14:tracePt t="36727" x="6702425" y="2093913"/>
          <p14:tracePt t="36734" x="6654800" y="2062163"/>
          <p14:tracePt t="36740" x="6607175" y="2039938"/>
          <p14:tracePt t="36747" x="6569075" y="2032000"/>
          <p14:tracePt t="36754" x="6529388" y="2016125"/>
          <p14:tracePt t="36761" x="6473825" y="2000250"/>
          <p14:tracePt t="36771" x="6450013" y="1992313"/>
          <p14:tracePt t="36777" x="6418263" y="1992313"/>
          <p14:tracePt t="36783" x="6396038" y="1992313"/>
          <p14:tracePt t="36792" x="6380163" y="1992313"/>
          <p14:tracePt t="36799" x="6348413" y="1992313"/>
          <p14:tracePt t="36804" x="6332538" y="1992313"/>
          <p14:tracePt t="36812" x="6308725" y="1992313"/>
          <p14:tracePt t="36822" x="6292850" y="1992313"/>
          <p14:tracePt t="36824" x="6269038" y="2000250"/>
          <p14:tracePt t="36832" x="6253163" y="2024063"/>
          <p14:tracePt t="36840" x="6237288" y="2039938"/>
          <p14:tracePt t="36848" x="6221413" y="2055813"/>
          <p14:tracePt t="36854" x="6205538" y="2078038"/>
          <p14:tracePt t="36861" x="6197600" y="2117725"/>
          <p14:tracePt t="36872" x="6197600" y="2181225"/>
          <p14:tracePt t="36874" x="6205538" y="2290763"/>
          <p14:tracePt t="36884" x="6213475" y="2401888"/>
          <p14:tracePt t="36889" x="6229350" y="2455863"/>
          <p14:tracePt t="36896" x="6253163" y="2519363"/>
          <p14:tracePt t="36904" x="6261100" y="2551113"/>
          <p14:tracePt t="36912" x="6269038" y="2582863"/>
          <p14:tracePt t="36919" x="6292850" y="2598738"/>
          <p14:tracePt t="36924" x="6300788" y="2622550"/>
          <p14:tracePt t="36932" x="6308725" y="2622550"/>
          <p14:tracePt t="36938" x="6316663" y="2630488"/>
          <p14:tracePt t="36945" x="6324600" y="2638425"/>
          <p14:tracePt t="36954" x="6332538" y="2652713"/>
          <p14:tracePt t="36960" x="6340475" y="2652713"/>
          <p14:tracePt t="37024" x="6340475" y="2660650"/>
          <p14:tracePt t="37504" x="6300788" y="2614613"/>
          <p14:tracePt t="37511" x="6221413" y="2527300"/>
          <p14:tracePt t="37520" x="6191250" y="2463800"/>
          <p14:tracePt t="37526" x="6143625" y="2386013"/>
          <p14:tracePt t="37533" x="6088063" y="2298700"/>
          <p14:tracePt t="37543" x="6056313" y="2197100"/>
          <p14:tracePt t="37548" x="6040438" y="2133600"/>
          <p14:tracePt t="37556" x="6016625" y="2062163"/>
          <p14:tracePt t="37562" x="6000750" y="2008188"/>
          <p14:tracePt t="37571" x="5994400" y="1976438"/>
          <p14:tracePt t="37575" x="5978525" y="1920875"/>
          <p14:tracePt t="37584" x="5978525" y="1897063"/>
          <p14:tracePt t="37590" x="5978525" y="1858963"/>
          <p14:tracePt t="37599" x="5978525" y="1803400"/>
          <p14:tracePt t="37605" x="5978525" y="1755775"/>
          <p14:tracePt t="37612" x="5978525" y="1692275"/>
          <p14:tracePt t="37621" x="5978525" y="1606550"/>
          <p14:tracePt t="37625" x="5970588" y="1574800"/>
          <p14:tracePt t="37634" x="5962650" y="1550988"/>
          <p14:tracePt t="37639" x="5954713" y="1511300"/>
          <p14:tracePt t="37647" x="5946775" y="1487488"/>
          <p14:tracePt t="37655" x="5930900" y="1471613"/>
          <p14:tracePt t="37660" x="5899150" y="1433513"/>
          <p14:tracePt t="37672" x="5883275" y="1409700"/>
          <p14:tracePt t="37674" x="5867400" y="1385888"/>
          <p14:tracePt t="37683" x="5843588" y="1362075"/>
          <p14:tracePt t="37688" x="5819775" y="1322388"/>
          <p14:tracePt t="37697" x="5789613" y="1290638"/>
          <p14:tracePt t="37704" x="5765800" y="1268413"/>
          <p14:tracePt t="37711" x="5741988" y="1236663"/>
          <p14:tracePt t="37719" x="5702300" y="1212850"/>
          <p14:tracePt t="37723" x="5686425" y="1181100"/>
          <p14:tracePt t="37731" x="5670550" y="1165225"/>
          <p14:tracePt t="37739" x="5654675" y="1141413"/>
          <p14:tracePt t="37746" x="5630863" y="1133475"/>
          <p14:tracePt t="37755" x="5607050" y="1125538"/>
          <p14:tracePt t="37760" x="5584825" y="1109663"/>
          <p14:tracePt t="37767" x="5545138" y="1085850"/>
          <p14:tracePt t="37773" x="5497513" y="1077913"/>
          <p14:tracePt t="37783" x="5441950" y="1055688"/>
          <p14:tracePt t="37788" x="5386388" y="1031875"/>
          <p14:tracePt t="37796" x="5340350" y="1023938"/>
          <p14:tracePt t="37806" x="5308600" y="1016000"/>
          <p14:tracePt t="37810" x="5276850" y="1008063"/>
          <p14:tracePt t="37819" x="5237163" y="1000125"/>
          <p14:tracePt t="37824" x="5213350" y="992188"/>
          <p14:tracePt t="37831" x="5189538" y="976313"/>
          <p14:tracePt t="37839" x="5151438" y="968375"/>
          <p14:tracePt t="37845" x="5127625" y="960438"/>
          <p14:tracePt t="37858" x="5064125" y="944563"/>
          <p14:tracePt t="37869" x="5024438" y="936625"/>
          <p14:tracePt t="37873" x="4978400" y="928688"/>
          <p14:tracePt t="37880" x="4938713" y="912813"/>
          <p14:tracePt t="37888" x="4899025" y="904875"/>
          <p14:tracePt t="37894" x="4851400" y="904875"/>
          <p14:tracePt t="37901" x="4819650" y="904875"/>
          <p14:tracePt t="37909" x="4779963" y="904875"/>
          <p14:tracePt t="37915" x="4757738" y="904875"/>
          <p14:tracePt t="37922" x="4733925" y="912813"/>
          <p14:tracePt t="37930" x="4694238" y="936625"/>
          <p14:tracePt t="37938" x="4678363" y="952500"/>
          <p14:tracePt t="37943" x="4646613" y="976313"/>
          <p14:tracePt t="37951" x="4606925" y="1008063"/>
          <p14:tracePt t="37957" x="4591050" y="1047750"/>
          <p14:tracePt t="37964" x="4568825" y="1133475"/>
          <p14:tracePt t="37972" x="4545013" y="1196975"/>
          <p14:tracePt t="37980" x="4537075" y="1236663"/>
          <p14:tracePt t="37990" x="4537075" y="1282700"/>
          <p14:tracePt t="37995" x="4537075" y="1306513"/>
          <p14:tracePt t="38007" x="4537075" y="1370013"/>
          <p14:tracePt t="38014" x="4537075" y="1385888"/>
          <p14:tracePt t="38023" x="4545013" y="1409700"/>
          <p14:tracePt t="38041" x="4568825" y="1449388"/>
          <p14:tracePt t="38045" x="4583113" y="1471613"/>
          <p14:tracePt t="38052" x="4630738" y="1495425"/>
          <p14:tracePt t="38058" x="4718050" y="1519238"/>
          <p14:tracePt t="38065" x="4795838" y="1543050"/>
          <p14:tracePt t="38075" x="4899025" y="1550988"/>
          <p14:tracePt t="38082" x="5008563" y="1550988"/>
          <p14:tracePt t="38094" x="5103813" y="1550988"/>
          <p14:tracePt t="38097" x="5167313" y="1550988"/>
          <p14:tracePt t="38099" x="5260975" y="1535113"/>
          <p14:tracePt t="38108" x="5364163" y="1511300"/>
          <p14:tracePt t="38115" x="5441950" y="1487488"/>
          <p14:tracePt t="38121" x="5513388" y="1465263"/>
          <p14:tracePt t="38129" x="5568950" y="1441450"/>
          <p14:tracePt t="38139" x="5607050" y="1425575"/>
          <p14:tracePt t="38142" x="5646738" y="1409700"/>
          <p14:tracePt t="38150" x="5662613" y="1385888"/>
          <p14:tracePt t="38156" x="5678488" y="1370013"/>
          <p14:tracePt t="38165" x="5694363" y="1330325"/>
          <p14:tracePt t="38171" x="5710238" y="1282700"/>
          <p14:tracePt t="38178" x="5710238" y="1236663"/>
          <p14:tracePt t="38186" x="5710238" y="1196975"/>
          <p14:tracePt t="38191" x="5686425" y="1125538"/>
          <p14:tracePt t="38200" x="5646738" y="1063625"/>
          <p14:tracePt t="38206" x="5607050" y="1016000"/>
          <p14:tracePt t="38214" x="5537200" y="968375"/>
          <p14:tracePt t="38223" x="5465763" y="944563"/>
          <p14:tracePt t="38227" x="5380038" y="912813"/>
          <p14:tracePt t="38236" x="5340350" y="889000"/>
          <p14:tracePt t="38241" x="5316538" y="881063"/>
          <p14:tracePt t="38249" x="5284788" y="874713"/>
          <p14:tracePt t="38256" x="5268913" y="866775"/>
          <p14:tracePt t="38263" x="5253038" y="866775"/>
          <p14:tracePt t="38271" x="5245100" y="866775"/>
          <p14:tracePt t="38276" x="5237163" y="866775"/>
          <p14:tracePt t="38283" x="5229225" y="866775"/>
          <p14:tracePt t="38291" x="5213350" y="874713"/>
          <p14:tracePt t="38298" x="5205413" y="881063"/>
          <p14:tracePt t="38306" x="5197475" y="889000"/>
          <p14:tracePt t="38313" x="5189538" y="912813"/>
          <p14:tracePt t="38323" x="5181600" y="936625"/>
          <p14:tracePt t="38328" x="5181600" y="968375"/>
          <p14:tracePt t="38335" x="5181600" y="1016000"/>
          <p14:tracePt t="38340" x="5181600" y="1047750"/>
          <p14:tracePt t="38349" x="5181600" y="1055688"/>
          <p14:tracePt t="38356" x="5181600" y="1085850"/>
          <p14:tracePt t="38362" x="5181600" y="1101725"/>
          <p14:tracePt t="38375" x="5181600" y="1109663"/>
          <p14:tracePt t="38384" x="5181600" y="1117600"/>
          <p14:tracePt t="38389" x="5181600" y="1125538"/>
          <p14:tracePt t="38681" x="5197475" y="1125538"/>
          <p14:tracePt t="38690" x="5221288" y="1125538"/>
          <p14:tracePt t="38694" x="5245100" y="1125538"/>
          <p14:tracePt t="38708" x="5402263" y="1077913"/>
          <p14:tracePt t="38715" x="5505450" y="1055688"/>
          <p14:tracePt t="38722" x="5614988" y="1016000"/>
          <p14:tracePt t="38730" x="5734050" y="976313"/>
          <p14:tracePt t="38739" x="5827713" y="952500"/>
          <p14:tracePt t="38744" x="5978525" y="889000"/>
          <p14:tracePt t="38752" x="6072188" y="866775"/>
          <p14:tracePt t="38758" x="6159500" y="842963"/>
          <p14:tracePt t="38767" x="6269038" y="827088"/>
          <p14:tracePt t="38775" x="6348413" y="819150"/>
          <p14:tracePt t="38780" x="6402388" y="803275"/>
          <p14:tracePt t="38791" x="6434138" y="795338"/>
          <p14:tracePt t="38795" x="6473825" y="787400"/>
          <p14:tracePt t="38802" x="6537325" y="779463"/>
          <p14:tracePt t="38807" x="6592888" y="763588"/>
          <p14:tracePt t="38817" x="6678613" y="739775"/>
          <p14:tracePt t="38822" x="6757988" y="731838"/>
          <p14:tracePt t="38830" x="6819900" y="715963"/>
          <p14:tracePt t="38840" x="6891338" y="700088"/>
          <p14:tracePt t="38845" x="6938963" y="685800"/>
          <p14:tracePt t="38852" x="6994525" y="677863"/>
          <p14:tracePt t="38858" x="7032625" y="669925"/>
          <p14:tracePt t="38864" x="7056438" y="661988"/>
          <p14:tracePt t="38872" x="7104063" y="646113"/>
          <p14:tracePt t="38879" x="7159625" y="638175"/>
          <p14:tracePt t="38886" x="7191375" y="630238"/>
          <p14:tracePt t="38893" x="7207250" y="630238"/>
          <p14:tracePt t="38904" x="7253288" y="630238"/>
          <p14:tracePt t="38909" x="7269163" y="630238"/>
          <p14:tracePt t="38916" x="7292975" y="630238"/>
          <p14:tracePt t="38922" x="7316788" y="630238"/>
          <p14:tracePt t="38929" x="7348538" y="630238"/>
          <p14:tracePt t="38941" x="7364413" y="630238"/>
          <p14:tracePt t="38945" x="7396163" y="630238"/>
          <p14:tracePt t="38951" x="7412038" y="622300"/>
          <p14:tracePt t="38957" x="7450138" y="622300"/>
          <p14:tracePt t="38966" x="7497763" y="622300"/>
          <p14:tracePt t="38974" x="7529513" y="614363"/>
          <p14:tracePt t="38979" x="7600950" y="590550"/>
          <p14:tracePt t="38984" x="7646988" y="590550"/>
          <p14:tracePt t="38993" x="7694613" y="590550"/>
          <p14:tracePt t="39001" x="7734300" y="590550"/>
          <p14:tracePt t="39006" x="7766050" y="590550"/>
          <p14:tracePt t="39012" x="7805738" y="590550"/>
          <p14:tracePt t="39023" x="7821613" y="590550"/>
          <p14:tracePt t="39028" x="7843838" y="582613"/>
          <p14:tracePt t="39035" x="7867650" y="574675"/>
          <p14:tracePt t="39041" x="7883525" y="574675"/>
          <p14:tracePt t="39050" x="7899400" y="574675"/>
          <p14:tracePt t="39056" x="7915275" y="574675"/>
          <p14:tracePt t="39063" x="7931150" y="574675"/>
          <p14:tracePt t="39072" x="7962900" y="566738"/>
          <p14:tracePt t="39077" x="8002588" y="566738"/>
          <p14:tracePt t="39084" x="8064500" y="550863"/>
          <p14:tracePt t="39092" x="8112125" y="542925"/>
          <p14:tracePt t="39102" x="8167688" y="534988"/>
          <p14:tracePt t="39106" x="8215313" y="534988"/>
          <p14:tracePt t="39158" x="8396288" y="488950"/>
          <p14:tracePt t="39162" x="8420100" y="488950"/>
          <p14:tracePt t="39168" x="8434388" y="481013"/>
          <p14:tracePt t="39176" x="8450263" y="473075"/>
          <p14:tracePt t="39185" x="8466138" y="473075"/>
          <p14:tracePt t="39191" x="8482013" y="465138"/>
          <p14:tracePt t="39198" x="8505825" y="457200"/>
          <p14:tracePt t="39208" x="8537575" y="449263"/>
          <p14:tracePt t="39211" x="8553450" y="449263"/>
          <p14:tracePt t="39227" x="8561388" y="441325"/>
          <p14:tracePt t="39233" x="8577263" y="441325"/>
          <p14:tracePt t="39239" x="8585200" y="441325"/>
          <p14:tracePt t="39629" x="8577263" y="441325"/>
          <p14:tracePt t="39636" x="8569325" y="441325"/>
          <p14:tracePt t="39658" x="8561388" y="441325"/>
          <p14:tracePt t="39672" x="8553450" y="441325"/>
          <p14:tracePt t="39678" x="8545513" y="441325"/>
          <p14:tracePt t="39687" x="8537575" y="433388"/>
          <p14:tracePt t="39692" x="8521700" y="425450"/>
          <p14:tracePt t="39701" x="8505825" y="409575"/>
          <p14:tracePt t="39707" x="8489950" y="401638"/>
          <p14:tracePt t="39714" x="8466138" y="385763"/>
          <p14:tracePt t="39725" x="8428038" y="377825"/>
          <p14:tracePt t="39730" x="8412163" y="369888"/>
          <p14:tracePt t="39736" x="8396288" y="3619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171-2F7B-475B-9572-3871C62903D1}"/>
              </a:ext>
            </a:extLst>
          </p:cNvPr>
          <p:cNvSpPr>
            <a:spLocks noGrp="1"/>
          </p:cNvSpPr>
          <p:nvPr>
            <p:ph type="title"/>
          </p:nvPr>
        </p:nvSpPr>
        <p:spPr>
          <a:xfrm>
            <a:off x="1" y="1233"/>
            <a:ext cx="12192000" cy="1325563"/>
          </a:xfrm>
        </p:spPr>
        <p:txBody>
          <a:bodyPr/>
          <a:lstStyle/>
          <a:p>
            <a:pPr algn="ctr"/>
            <a:r>
              <a:rPr lang="en-US" sz="3600"/>
              <a:t>Results: Share of Recent Cases by Testing Location</a:t>
            </a:r>
          </a:p>
        </p:txBody>
      </p:sp>
      <p:graphicFrame>
        <p:nvGraphicFramePr>
          <p:cNvPr id="4" name="Chart 3">
            <a:extLst>
              <a:ext uri="{FF2B5EF4-FFF2-40B4-BE49-F238E27FC236}">
                <a16:creationId xmlns:a16="http://schemas.microsoft.com/office/drawing/2014/main" id="{48C5EB0D-0527-4967-BC6E-40F3BF4F02AA}"/>
              </a:ext>
            </a:extLst>
          </p:cNvPr>
          <p:cNvGraphicFramePr>
            <a:graphicFrameLocks/>
          </p:cNvGraphicFramePr>
          <p:nvPr>
            <p:extLst>
              <p:ext uri="{D42A27DB-BD31-4B8C-83A1-F6EECF244321}">
                <p14:modId xmlns:p14="http://schemas.microsoft.com/office/powerpoint/2010/main" val="2827673870"/>
              </p:ext>
            </p:extLst>
          </p:nvPr>
        </p:nvGraphicFramePr>
        <p:xfrm>
          <a:off x="0" y="1672230"/>
          <a:ext cx="411480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497F3A5B-1929-4543-BD6B-BC2EB64DD005}"/>
              </a:ext>
            </a:extLst>
          </p:cNvPr>
          <p:cNvGraphicFramePr>
            <a:graphicFrameLocks/>
          </p:cNvGraphicFramePr>
          <p:nvPr>
            <p:extLst>
              <p:ext uri="{D42A27DB-BD31-4B8C-83A1-F6EECF244321}">
                <p14:modId xmlns:p14="http://schemas.microsoft.com/office/powerpoint/2010/main" val="1235129380"/>
              </p:ext>
            </p:extLst>
          </p:nvPr>
        </p:nvGraphicFramePr>
        <p:xfrm>
          <a:off x="8488678" y="1580677"/>
          <a:ext cx="3657600" cy="388823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88AF32D4-A8A3-490C-8175-C39EAE7B6F0F}"/>
              </a:ext>
            </a:extLst>
          </p:cNvPr>
          <p:cNvGraphicFramePr>
            <a:graphicFrameLocks/>
          </p:cNvGraphicFramePr>
          <p:nvPr>
            <p:extLst>
              <p:ext uri="{D42A27DB-BD31-4B8C-83A1-F6EECF244321}">
                <p14:modId xmlns:p14="http://schemas.microsoft.com/office/powerpoint/2010/main" val="3876874547"/>
              </p:ext>
            </p:extLst>
          </p:nvPr>
        </p:nvGraphicFramePr>
        <p:xfrm>
          <a:off x="4244339" y="1695997"/>
          <a:ext cx="4114800" cy="3657600"/>
        </p:xfrm>
        <a:graphic>
          <a:graphicData uri="http://schemas.openxmlformats.org/drawingml/2006/chart">
            <c:chart xmlns:c="http://schemas.openxmlformats.org/drawingml/2006/chart" xmlns:r="http://schemas.openxmlformats.org/officeDocument/2006/relationships" r:id="rId7"/>
          </a:graphicData>
        </a:graphic>
      </p:graphicFrame>
      <p:sp>
        <p:nvSpPr>
          <p:cNvPr id="7" name="TextBox 6">
            <a:extLst>
              <a:ext uri="{FF2B5EF4-FFF2-40B4-BE49-F238E27FC236}">
                <a16:creationId xmlns:a16="http://schemas.microsoft.com/office/drawing/2014/main" id="{05AB78C9-2C43-463D-96E4-842E8AB0DDD3}"/>
              </a:ext>
            </a:extLst>
          </p:cNvPr>
          <p:cNvSpPr txBox="1"/>
          <p:nvPr/>
        </p:nvSpPr>
        <p:spPr>
          <a:xfrm>
            <a:off x="5583483" y="1095963"/>
            <a:ext cx="1436512" cy="461665"/>
          </a:xfrm>
          <a:prstGeom prst="rect">
            <a:avLst/>
          </a:prstGeom>
          <a:noFill/>
        </p:spPr>
        <p:txBody>
          <a:bodyPr wrap="square" rtlCol="0">
            <a:spAutoFit/>
          </a:bodyPr>
          <a:lstStyle/>
          <a:p>
            <a:pPr algn="ctr"/>
            <a:r>
              <a:rPr lang="en-US" sz="2400" b="1">
                <a:solidFill>
                  <a:srgbClr val="000000"/>
                </a:solidFill>
                <a:latin typeface="Arial" panose="020B0604020202020204" pitchFamily="34" charset="0"/>
                <a:cs typeface="Arial" panose="020B0604020202020204" pitchFamily="34" charset="0"/>
              </a:rPr>
              <a:t>Eswatini</a:t>
            </a:r>
          </a:p>
        </p:txBody>
      </p:sp>
      <p:sp>
        <p:nvSpPr>
          <p:cNvPr id="8" name="TextBox 7">
            <a:extLst>
              <a:ext uri="{FF2B5EF4-FFF2-40B4-BE49-F238E27FC236}">
                <a16:creationId xmlns:a16="http://schemas.microsoft.com/office/drawing/2014/main" id="{2E50F880-8608-4918-83C1-71F134D1B8D5}"/>
              </a:ext>
            </a:extLst>
          </p:cNvPr>
          <p:cNvSpPr txBox="1"/>
          <p:nvPr/>
        </p:nvSpPr>
        <p:spPr>
          <a:xfrm>
            <a:off x="1566192" y="1136834"/>
            <a:ext cx="982416" cy="461665"/>
          </a:xfrm>
          <a:prstGeom prst="rect">
            <a:avLst/>
          </a:prstGeom>
          <a:noFill/>
        </p:spPr>
        <p:txBody>
          <a:bodyPr wrap="square" rtlCol="0">
            <a:spAutoFit/>
          </a:bodyPr>
          <a:lstStyle/>
          <a:p>
            <a:pPr algn="ctr"/>
            <a:r>
              <a:rPr lang="en-US" sz="2400" b="1">
                <a:solidFill>
                  <a:srgbClr val="000000"/>
                </a:solidFill>
                <a:latin typeface="Arial" panose="020B0604020202020204" pitchFamily="34" charset="0"/>
                <a:cs typeface="Arial" panose="020B0604020202020204" pitchFamily="34" charset="0"/>
              </a:rPr>
              <a:t>DRC</a:t>
            </a:r>
          </a:p>
        </p:txBody>
      </p:sp>
      <p:sp>
        <p:nvSpPr>
          <p:cNvPr id="9" name="TextBox 8">
            <a:extLst>
              <a:ext uri="{FF2B5EF4-FFF2-40B4-BE49-F238E27FC236}">
                <a16:creationId xmlns:a16="http://schemas.microsoft.com/office/drawing/2014/main" id="{062EDB82-00A8-4BDB-9DEF-E3BC5B49D2FA}"/>
              </a:ext>
            </a:extLst>
          </p:cNvPr>
          <p:cNvSpPr txBox="1"/>
          <p:nvPr/>
        </p:nvSpPr>
        <p:spPr>
          <a:xfrm>
            <a:off x="9608817" y="1114179"/>
            <a:ext cx="1417321" cy="461665"/>
          </a:xfrm>
          <a:prstGeom prst="rect">
            <a:avLst/>
          </a:prstGeom>
          <a:noFill/>
        </p:spPr>
        <p:txBody>
          <a:bodyPr wrap="square" rtlCol="0">
            <a:spAutoFit/>
          </a:bodyPr>
          <a:lstStyle/>
          <a:p>
            <a:r>
              <a:rPr lang="en-US" sz="2400" b="1">
                <a:solidFill>
                  <a:srgbClr val="000000"/>
                </a:solidFill>
                <a:latin typeface="Arial" panose="020B0604020202020204" pitchFamily="34" charset="0"/>
                <a:cs typeface="Arial" panose="020B0604020202020204" pitchFamily="34" charset="0"/>
              </a:rPr>
              <a:t>Lesotho</a:t>
            </a:r>
          </a:p>
        </p:txBody>
      </p:sp>
      <p:sp>
        <p:nvSpPr>
          <p:cNvPr id="3" name="TextBox 2">
            <a:extLst>
              <a:ext uri="{FF2B5EF4-FFF2-40B4-BE49-F238E27FC236}">
                <a16:creationId xmlns:a16="http://schemas.microsoft.com/office/drawing/2014/main" id="{4F710C32-5D39-4C10-AB57-941D8CF58978}"/>
              </a:ext>
            </a:extLst>
          </p:cNvPr>
          <p:cNvSpPr txBox="1"/>
          <p:nvPr/>
        </p:nvSpPr>
        <p:spPr>
          <a:xfrm>
            <a:off x="0" y="6004560"/>
            <a:ext cx="1214627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Similar results in age and sex stratified analyses; In Eswatini, Females &lt; 30 years ANC/L&amp;D/PNC/CWC were additionally important testing location</a:t>
            </a:r>
          </a:p>
        </p:txBody>
      </p:sp>
      <p:pic>
        <p:nvPicPr>
          <p:cNvPr id="14" name="Audio 13">
            <a:hlinkClick r:id="" action="ppaction://media"/>
            <a:extLst>
              <a:ext uri="{FF2B5EF4-FFF2-40B4-BE49-F238E27FC236}">
                <a16:creationId xmlns:a16="http://schemas.microsoft.com/office/drawing/2014/main" id="{DCAFB6FA-D494-4686-B72D-36D439A677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20170226"/>
      </p:ext>
    </p:extLst>
  </p:cSld>
  <p:clrMapOvr>
    <a:masterClrMapping/>
  </p:clrMapOvr>
  <mc:AlternateContent xmlns:mc="http://schemas.openxmlformats.org/markup-compatibility/2006">
    <mc:Choice xmlns:p14="http://schemas.microsoft.com/office/powerpoint/2010/main" Requires="p14">
      <p:transition spd="slow" p14:dur="2000" advTm="41692"/>
    </mc:Choice>
    <mc:Fallback>
      <p:transition spd="slow" advTm="41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C171-2F7B-475B-9572-3871C62903D1}"/>
              </a:ext>
            </a:extLst>
          </p:cNvPr>
          <p:cNvSpPr>
            <a:spLocks noGrp="1"/>
          </p:cNvSpPr>
          <p:nvPr>
            <p:ph type="title"/>
          </p:nvPr>
        </p:nvSpPr>
        <p:spPr>
          <a:xfrm>
            <a:off x="0" y="47008"/>
            <a:ext cx="12191999" cy="501970"/>
          </a:xfrm>
        </p:spPr>
        <p:txBody>
          <a:bodyPr/>
          <a:lstStyle/>
          <a:p>
            <a:pPr algn="ctr"/>
            <a:r>
              <a:rPr lang="en-US" sz="3800"/>
              <a:t>Results: Yield of Recent Cases, by Testing Location</a:t>
            </a:r>
          </a:p>
        </p:txBody>
      </p:sp>
      <p:graphicFrame>
        <p:nvGraphicFramePr>
          <p:cNvPr id="4" name="Chart 3">
            <a:extLst>
              <a:ext uri="{FF2B5EF4-FFF2-40B4-BE49-F238E27FC236}">
                <a16:creationId xmlns:a16="http://schemas.microsoft.com/office/drawing/2014/main" id="{1F90BD08-29A2-4A0C-985D-6A4D1C94DAF2}"/>
              </a:ext>
            </a:extLst>
          </p:cNvPr>
          <p:cNvGraphicFramePr>
            <a:graphicFrameLocks/>
          </p:cNvGraphicFramePr>
          <p:nvPr>
            <p:extLst>
              <p:ext uri="{D42A27DB-BD31-4B8C-83A1-F6EECF244321}">
                <p14:modId xmlns:p14="http://schemas.microsoft.com/office/powerpoint/2010/main" val="3192272700"/>
              </p:ext>
            </p:extLst>
          </p:nvPr>
        </p:nvGraphicFramePr>
        <p:xfrm>
          <a:off x="1466426" y="2609925"/>
          <a:ext cx="10058400" cy="1828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6A0C1B08-A548-463E-81D0-CFBAD764D093}"/>
              </a:ext>
            </a:extLst>
          </p:cNvPr>
          <p:cNvGraphicFramePr>
            <a:graphicFrameLocks/>
          </p:cNvGraphicFramePr>
          <p:nvPr>
            <p:extLst>
              <p:ext uri="{D42A27DB-BD31-4B8C-83A1-F6EECF244321}">
                <p14:modId xmlns:p14="http://schemas.microsoft.com/office/powerpoint/2010/main" val="2226575589"/>
              </p:ext>
            </p:extLst>
          </p:nvPr>
        </p:nvGraphicFramePr>
        <p:xfrm>
          <a:off x="1466426" y="509287"/>
          <a:ext cx="10058400" cy="21054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199CAC41-00CA-438A-9723-699A8BE6DB2E}"/>
              </a:ext>
            </a:extLst>
          </p:cNvPr>
          <p:cNvGraphicFramePr>
            <a:graphicFrameLocks/>
          </p:cNvGraphicFramePr>
          <p:nvPr>
            <p:extLst>
              <p:ext uri="{D42A27DB-BD31-4B8C-83A1-F6EECF244321}">
                <p14:modId xmlns:p14="http://schemas.microsoft.com/office/powerpoint/2010/main" val="2708985732"/>
              </p:ext>
            </p:extLst>
          </p:nvPr>
        </p:nvGraphicFramePr>
        <p:xfrm>
          <a:off x="1466426" y="4435808"/>
          <a:ext cx="10058400" cy="1828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Table 6">
            <a:extLst>
              <a:ext uri="{FF2B5EF4-FFF2-40B4-BE49-F238E27FC236}">
                <a16:creationId xmlns:a16="http://schemas.microsoft.com/office/drawing/2014/main" id="{6DD6CE2C-476E-4B54-8A71-DB2A96F3EAE8}"/>
              </a:ext>
            </a:extLst>
          </p:cNvPr>
          <p:cNvGraphicFramePr>
            <a:graphicFrameLocks noGrp="1"/>
          </p:cNvGraphicFramePr>
          <p:nvPr/>
        </p:nvGraphicFramePr>
        <p:xfrm>
          <a:off x="2069265" y="6033255"/>
          <a:ext cx="9080500" cy="1061616"/>
        </p:xfrm>
        <a:graphic>
          <a:graphicData uri="http://schemas.openxmlformats.org/drawingml/2006/table">
            <a:tbl>
              <a:tblPr>
                <a:tableStyleId>{5C22544A-7EE6-4342-B048-85BDC9FD1C3A}</a:tableStyleId>
              </a:tblPr>
              <a:tblGrid>
                <a:gridCol w="825500">
                  <a:extLst>
                    <a:ext uri="{9D8B030D-6E8A-4147-A177-3AD203B41FA5}">
                      <a16:colId xmlns:a16="http://schemas.microsoft.com/office/drawing/2014/main" val="778927695"/>
                    </a:ext>
                  </a:extLst>
                </a:gridCol>
                <a:gridCol w="825500">
                  <a:extLst>
                    <a:ext uri="{9D8B030D-6E8A-4147-A177-3AD203B41FA5}">
                      <a16:colId xmlns:a16="http://schemas.microsoft.com/office/drawing/2014/main" val="156308565"/>
                    </a:ext>
                  </a:extLst>
                </a:gridCol>
                <a:gridCol w="825500">
                  <a:extLst>
                    <a:ext uri="{9D8B030D-6E8A-4147-A177-3AD203B41FA5}">
                      <a16:colId xmlns:a16="http://schemas.microsoft.com/office/drawing/2014/main" val="3059307585"/>
                    </a:ext>
                  </a:extLst>
                </a:gridCol>
                <a:gridCol w="825500">
                  <a:extLst>
                    <a:ext uri="{9D8B030D-6E8A-4147-A177-3AD203B41FA5}">
                      <a16:colId xmlns:a16="http://schemas.microsoft.com/office/drawing/2014/main" val="638656467"/>
                    </a:ext>
                  </a:extLst>
                </a:gridCol>
                <a:gridCol w="825500">
                  <a:extLst>
                    <a:ext uri="{9D8B030D-6E8A-4147-A177-3AD203B41FA5}">
                      <a16:colId xmlns:a16="http://schemas.microsoft.com/office/drawing/2014/main" val="1059261981"/>
                    </a:ext>
                  </a:extLst>
                </a:gridCol>
                <a:gridCol w="825500">
                  <a:extLst>
                    <a:ext uri="{9D8B030D-6E8A-4147-A177-3AD203B41FA5}">
                      <a16:colId xmlns:a16="http://schemas.microsoft.com/office/drawing/2014/main" val="92849253"/>
                    </a:ext>
                  </a:extLst>
                </a:gridCol>
                <a:gridCol w="825500">
                  <a:extLst>
                    <a:ext uri="{9D8B030D-6E8A-4147-A177-3AD203B41FA5}">
                      <a16:colId xmlns:a16="http://schemas.microsoft.com/office/drawing/2014/main" val="4200873858"/>
                    </a:ext>
                  </a:extLst>
                </a:gridCol>
                <a:gridCol w="825500">
                  <a:extLst>
                    <a:ext uri="{9D8B030D-6E8A-4147-A177-3AD203B41FA5}">
                      <a16:colId xmlns:a16="http://schemas.microsoft.com/office/drawing/2014/main" val="3839079722"/>
                    </a:ext>
                  </a:extLst>
                </a:gridCol>
                <a:gridCol w="825500">
                  <a:extLst>
                    <a:ext uri="{9D8B030D-6E8A-4147-A177-3AD203B41FA5}">
                      <a16:colId xmlns:a16="http://schemas.microsoft.com/office/drawing/2014/main" val="3809501412"/>
                    </a:ext>
                  </a:extLst>
                </a:gridCol>
                <a:gridCol w="825500">
                  <a:extLst>
                    <a:ext uri="{9D8B030D-6E8A-4147-A177-3AD203B41FA5}">
                      <a16:colId xmlns:a16="http://schemas.microsoft.com/office/drawing/2014/main" val="346236552"/>
                    </a:ext>
                  </a:extLst>
                </a:gridCol>
                <a:gridCol w="825500">
                  <a:extLst>
                    <a:ext uri="{9D8B030D-6E8A-4147-A177-3AD203B41FA5}">
                      <a16:colId xmlns:a16="http://schemas.microsoft.com/office/drawing/2014/main" val="3145635589"/>
                    </a:ext>
                  </a:extLst>
                </a:gridCol>
              </a:tblGrid>
              <a:tr h="1061616">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OPD/</a:t>
                      </a:r>
                    </a:p>
                    <a:p>
                      <a:pPr algn="ctr" fontAlgn="ctr"/>
                      <a:r>
                        <a:rPr lang="en-US" sz="1100" b="1" u="none" strike="noStrike">
                          <a:solidFill>
                            <a:srgbClr val="000000"/>
                          </a:solidFill>
                          <a:effectLst/>
                          <a:latin typeface="Arial" panose="020B0604020202020204" pitchFamily="34" charset="0"/>
                          <a:cs typeface="Arial" panose="020B0604020202020204" pitchFamily="34" charset="0"/>
                        </a:rPr>
                        <a:t>Emergency</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Index </a:t>
                      </a:r>
                    </a:p>
                    <a:p>
                      <a:pPr algn="ctr" fontAlgn="ctr"/>
                      <a:r>
                        <a:rPr lang="en-US" sz="1100" b="1" u="none" strike="noStrike">
                          <a:solidFill>
                            <a:srgbClr val="000000"/>
                          </a:solidFill>
                          <a:effectLst/>
                          <a:latin typeface="Arial" panose="020B0604020202020204" pitchFamily="34" charset="0"/>
                          <a:cs typeface="Arial" panose="020B0604020202020204" pitchFamily="34" charset="0"/>
                        </a:rPr>
                        <a:t>Testing</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VCT</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Mobile/</a:t>
                      </a:r>
                    </a:p>
                    <a:p>
                      <a:pPr algn="ctr" fontAlgn="ctr"/>
                      <a:r>
                        <a:rPr lang="en-US" sz="1100" b="1" u="none" strike="noStrike">
                          <a:solidFill>
                            <a:srgbClr val="000000"/>
                          </a:solidFill>
                          <a:effectLst/>
                          <a:latin typeface="Arial" panose="020B0604020202020204" pitchFamily="34" charset="0"/>
                          <a:cs typeface="Arial" panose="020B0604020202020204" pitchFamily="34" charset="0"/>
                        </a:rPr>
                        <a:t>Community </a:t>
                      </a:r>
                    </a:p>
                    <a:p>
                      <a:pPr algn="ctr" fontAlgn="ctr"/>
                      <a:r>
                        <a:rPr lang="en-US" sz="1100" b="1" u="none" strike="noStrike">
                          <a:solidFill>
                            <a:srgbClr val="000000"/>
                          </a:solidFill>
                          <a:effectLst/>
                          <a:latin typeface="Arial" panose="020B0604020202020204" pitchFamily="34" charset="0"/>
                          <a:cs typeface="Arial" panose="020B0604020202020204" pitchFamily="34" charset="0"/>
                        </a:rPr>
                        <a:t>Outreach</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ANC/L&amp;D/</a:t>
                      </a:r>
                    </a:p>
                    <a:p>
                      <a:pPr algn="ctr" fontAlgn="ctr"/>
                      <a:r>
                        <a:rPr lang="en-US" sz="1100" b="1" u="none" strike="noStrike">
                          <a:solidFill>
                            <a:srgbClr val="000000"/>
                          </a:solidFill>
                          <a:effectLst/>
                          <a:latin typeface="Arial" panose="020B0604020202020204" pitchFamily="34" charset="0"/>
                          <a:cs typeface="Arial" panose="020B0604020202020204" pitchFamily="34" charset="0"/>
                        </a:rPr>
                        <a:t>PNC/CWC</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Inpatient/</a:t>
                      </a:r>
                    </a:p>
                    <a:p>
                      <a:pPr algn="ctr" fontAlgn="ctr"/>
                      <a:r>
                        <a:rPr lang="en-US" sz="1100" b="1" u="none" strike="noStrike">
                          <a:solidFill>
                            <a:srgbClr val="000000"/>
                          </a:solidFill>
                          <a:effectLst/>
                          <a:latin typeface="Arial" panose="020B0604020202020204" pitchFamily="34" charset="0"/>
                          <a:cs typeface="Arial" panose="020B0604020202020204" pitchFamily="34" charset="0"/>
                        </a:rPr>
                        <a:t>TB</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VMMC</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Family </a:t>
                      </a:r>
                    </a:p>
                    <a:p>
                      <a:pPr algn="ctr" fontAlgn="ctr"/>
                      <a:r>
                        <a:rPr lang="en-US" sz="1100" b="1" u="none" strike="noStrike">
                          <a:solidFill>
                            <a:srgbClr val="000000"/>
                          </a:solidFill>
                          <a:effectLst/>
                          <a:latin typeface="Arial" panose="020B0604020202020204" pitchFamily="34" charset="0"/>
                          <a:cs typeface="Arial" panose="020B0604020202020204" pitchFamily="34" charset="0"/>
                        </a:rPr>
                        <a:t>Planning</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Other/</a:t>
                      </a:r>
                    </a:p>
                    <a:p>
                      <a:pPr algn="ctr" fontAlgn="ctr"/>
                      <a:r>
                        <a:rPr lang="en-US" sz="1100" b="1" u="none" strike="noStrike">
                          <a:solidFill>
                            <a:srgbClr val="000000"/>
                          </a:solidFill>
                          <a:effectLst/>
                          <a:latin typeface="Arial" panose="020B0604020202020204" pitchFamily="34" charset="0"/>
                          <a:cs typeface="Arial" panose="020B0604020202020204" pitchFamily="34" charset="0"/>
                        </a:rPr>
                        <a:t>Missing/NR</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STI Clinic</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en-US" sz="1100" b="1" u="none" strike="noStrike">
                          <a:solidFill>
                            <a:srgbClr val="000000"/>
                          </a:solidFill>
                          <a:effectLst/>
                          <a:latin typeface="Arial" panose="020B0604020202020204" pitchFamily="34" charset="0"/>
                          <a:cs typeface="Arial" panose="020B0604020202020204" pitchFamily="34" charset="0"/>
                        </a:rPr>
                        <a:t>ART Clinic</a:t>
                      </a:r>
                      <a:endParaRPr lang="en-US" sz="1100" b="1" i="1"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3533811"/>
                  </a:ext>
                </a:extLst>
              </a:tr>
            </a:tbl>
          </a:graphicData>
        </a:graphic>
      </p:graphicFrame>
      <p:sp>
        <p:nvSpPr>
          <p:cNvPr id="8" name="TextBox 7">
            <a:extLst>
              <a:ext uri="{FF2B5EF4-FFF2-40B4-BE49-F238E27FC236}">
                <a16:creationId xmlns:a16="http://schemas.microsoft.com/office/drawing/2014/main" id="{F7817F9A-EADE-439C-A22D-F7EA37521E40}"/>
              </a:ext>
            </a:extLst>
          </p:cNvPr>
          <p:cNvSpPr txBox="1"/>
          <p:nvPr/>
        </p:nvSpPr>
        <p:spPr>
          <a:xfrm>
            <a:off x="413711" y="1804482"/>
            <a:ext cx="492443" cy="3049553"/>
          </a:xfrm>
          <a:prstGeom prst="rect">
            <a:avLst/>
          </a:prstGeom>
          <a:noFill/>
        </p:spPr>
        <p:txBody>
          <a:bodyPr vert="vert270" wrap="square" rtlCol="0">
            <a:spAutoFit/>
          </a:bodyPr>
          <a:lstStyle/>
          <a:p>
            <a:r>
              <a:rPr lang="en-US" sz="2000">
                <a:solidFill>
                  <a:srgbClr val="000000"/>
                </a:solidFill>
                <a:latin typeface="Arial" panose="020B0604020202020204" pitchFamily="34" charset="0"/>
                <a:cs typeface="Arial" panose="020B0604020202020204" pitchFamily="34" charset="0"/>
              </a:rPr>
              <a:t>RTRI Tests Administered</a:t>
            </a:r>
          </a:p>
        </p:txBody>
      </p:sp>
      <p:sp>
        <p:nvSpPr>
          <p:cNvPr id="9" name="TextBox 8">
            <a:extLst>
              <a:ext uri="{FF2B5EF4-FFF2-40B4-BE49-F238E27FC236}">
                <a16:creationId xmlns:a16="http://schemas.microsoft.com/office/drawing/2014/main" id="{B98BA845-7006-4CFB-8A00-C0392FBFB3D7}"/>
              </a:ext>
            </a:extLst>
          </p:cNvPr>
          <p:cNvSpPr txBox="1"/>
          <p:nvPr/>
        </p:nvSpPr>
        <p:spPr>
          <a:xfrm rot="16200000">
            <a:off x="374016" y="3340485"/>
            <a:ext cx="1827910" cy="369332"/>
          </a:xfrm>
          <a:prstGeom prst="rect">
            <a:avLst/>
          </a:prstGeom>
          <a:noFill/>
          <a:ln>
            <a:solidFill>
              <a:srgbClr val="000000"/>
            </a:solidFill>
          </a:ln>
        </p:spPr>
        <p:txBody>
          <a:bodyPr wrap="square" rtlCol="0">
            <a:spAutoFit/>
          </a:bodyPr>
          <a:lstStyle/>
          <a:p>
            <a:pPr algn="ctr"/>
            <a:r>
              <a:rPr lang="en-US">
                <a:solidFill>
                  <a:srgbClr val="000000"/>
                </a:solidFill>
                <a:latin typeface="Arial" panose="020B0604020202020204" pitchFamily="34" charset="0"/>
                <a:cs typeface="Arial" panose="020B0604020202020204" pitchFamily="34" charset="0"/>
              </a:rPr>
              <a:t>Eswatini (</a:t>
            </a:r>
            <a:r>
              <a:rPr lang="en-US">
                <a:solidFill>
                  <a:srgbClr val="000000"/>
                </a:solidFill>
                <a:highlight>
                  <a:srgbClr val="FFFF00"/>
                </a:highlight>
                <a:latin typeface="Arial" panose="020B0604020202020204" pitchFamily="34" charset="0"/>
                <a:cs typeface="Arial" panose="020B0604020202020204" pitchFamily="34" charset="0"/>
              </a:rPr>
              <a:t>RITA</a:t>
            </a:r>
            <a:r>
              <a:rPr lang="en-US">
                <a:solidFill>
                  <a:srgbClr val="000000"/>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1DB31559-4A6E-4FDC-8BDF-CC47B7C5868C}"/>
              </a:ext>
            </a:extLst>
          </p:cNvPr>
          <p:cNvSpPr txBox="1"/>
          <p:nvPr/>
        </p:nvSpPr>
        <p:spPr>
          <a:xfrm rot="16200000">
            <a:off x="239658" y="1372934"/>
            <a:ext cx="2096628" cy="369332"/>
          </a:xfrm>
          <a:prstGeom prst="rect">
            <a:avLst/>
          </a:prstGeom>
          <a:noFill/>
          <a:ln>
            <a:solidFill>
              <a:srgbClr val="000000"/>
            </a:solidFill>
          </a:ln>
        </p:spPr>
        <p:txBody>
          <a:bodyPr wrap="square" rtlCol="0">
            <a:spAutoFit/>
          </a:bodyPr>
          <a:lstStyle/>
          <a:p>
            <a:pPr algn="ctr"/>
            <a:r>
              <a:rPr lang="en-US">
                <a:solidFill>
                  <a:srgbClr val="000000"/>
                </a:solidFill>
                <a:latin typeface="Arial" panose="020B0604020202020204" pitchFamily="34" charset="0"/>
                <a:cs typeface="Arial" panose="020B0604020202020204" pitchFamily="34" charset="0"/>
              </a:rPr>
              <a:t>DRC (</a:t>
            </a:r>
            <a:r>
              <a:rPr lang="en-US">
                <a:solidFill>
                  <a:srgbClr val="000000"/>
                </a:solidFill>
                <a:highlight>
                  <a:srgbClr val="FFFF00"/>
                </a:highlight>
                <a:latin typeface="Arial" panose="020B0604020202020204" pitchFamily="34" charset="0"/>
                <a:cs typeface="Arial" panose="020B0604020202020204" pitchFamily="34" charset="0"/>
              </a:rPr>
              <a:t>RITA</a:t>
            </a:r>
            <a:r>
              <a:rPr lang="en-US">
                <a:solidFill>
                  <a:srgbClr val="00000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8F8337BD-C65C-4FF6-BD6F-54155BF1FF2B}"/>
              </a:ext>
            </a:extLst>
          </p:cNvPr>
          <p:cNvSpPr txBox="1"/>
          <p:nvPr/>
        </p:nvSpPr>
        <p:spPr>
          <a:xfrm rot="16200000">
            <a:off x="374472" y="5166443"/>
            <a:ext cx="1826998" cy="369332"/>
          </a:xfrm>
          <a:prstGeom prst="rect">
            <a:avLst/>
          </a:prstGeom>
          <a:noFill/>
          <a:ln>
            <a:solidFill>
              <a:srgbClr val="000000"/>
            </a:solidFill>
          </a:ln>
        </p:spPr>
        <p:txBody>
          <a:bodyPr wrap="square" rtlCol="0">
            <a:spAutoFit/>
          </a:bodyPr>
          <a:lstStyle/>
          <a:p>
            <a:pPr algn="ctr"/>
            <a:r>
              <a:rPr lang="en-US">
                <a:solidFill>
                  <a:srgbClr val="000000"/>
                </a:solidFill>
                <a:latin typeface="Arial" panose="020B0604020202020204" pitchFamily="34" charset="0"/>
                <a:cs typeface="Arial" panose="020B0604020202020204" pitchFamily="34" charset="0"/>
              </a:rPr>
              <a:t>Lesotho (</a:t>
            </a:r>
            <a:r>
              <a:rPr lang="en-US">
                <a:solidFill>
                  <a:srgbClr val="000000"/>
                </a:solidFill>
                <a:highlight>
                  <a:srgbClr val="00FF00"/>
                </a:highlight>
                <a:latin typeface="Arial" panose="020B0604020202020204" pitchFamily="34" charset="0"/>
                <a:cs typeface="Arial" panose="020B0604020202020204" pitchFamily="34" charset="0"/>
              </a:rPr>
              <a:t>RTRI</a:t>
            </a:r>
            <a:r>
              <a:rPr lang="en-US">
                <a:solidFill>
                  <a:srgbClr val="00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8ADD5CAA-282E-4225-B5A5-15BE8ED99C3B}"/>
              </a:ext>
            </a:extLst>
          </p:cNvPr>
          <p:cNvSpPr txBox="1"/>
          <p:nvPr/>
        </p:nvSpPr>
        <p:spPr>
          <a:xfrm rot="10800000">
            <a:off x="11524826" y="2146768"/>
            <a:ext cx="492443" cy="2688837"/>
          </a:xfrm>
          <a:prstGeom prst="rect">
            <a:avLst/>
          </a:prstGeom>
          <a:noFill/>
        </p:spPr>
        <p:txBody>
          <a:bodyPr vert="vert270" wrap="square" rtlCol="0">
            <a:spAutoFit/>
          </a:bodyPr>
          <a:lstStyle/>
          <a:p>
            <a:pPr algn="ctr"/>
            <a:r>
              <a:rPr lang="en-US" sz="2000">
                <a:solidFill>
                  <a:srgbClr val="000000"/>
                </a:solidFill>
                <a:latin typeface="Arial" panose="020B0604020202020204" pitchFamily="34" charset="0"/>
                <a:cs typeface="Arial" panose="020B0604020202020204" pitchFamily="34" charset="0"/>
              </a:rPr>
              <a:t>% Recent</a:t>
            </a:r>
          </a:p>
        </p:txBody>
      </p:sp>
      <p:sp>
        <p:nvSpPr>
          <p:cNvPr id="3" name="Rectangle 2">
            <a:extLst>
              <a:ext uri="{FF2B5EF4-FFF2-40B4-BE49-F238E27FC236}">
                <a16:creationId xmlns:a16="http://schemas.microsoft.com/office/drawing/2014/main" id="{F6F843CA-86F3-F44F-BB56-E3D5E8FC8EA3}"/>
              </a:ext>
            </a:extLst>
          </p:cNvPr>
          <p:cNvSpPr/>
          <p:nvPr/>
        </p:nvSpPr>
        <p:spPr>
          <a:xfrm>
            <a:off x="3031000" y="4773317"/>
            <a:ext cx="1173137" cy="1376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FEF5F64-8CB5-1D4F-890D-79B94D35AC95}"/>
              </a:ext>
            </a:extLst>
          </p:cNvPr>
          <p:cNvSpPr/>
          <p:nvPr/>
        </p:nvSpPr>
        <p:spPr>
          <a:xfrm>
            <a:off x="7254379" y="4835605"/>
            <a:ext cx="1429711" cy="1376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21AFFF7-1350-3A45-AE07-A9F4D73784FC}"/>
              </a:ext>
            </a:extLst>
          </p:cNvPr>
          <p:cNvSpPr/>
          <p:nvPr/>
        </p:nvSpPr>
        <p:spPr>
          <a:xfrm>
            <a:off x="9422025" y="4810375"/>
            <a:ext cx="980504" cy="1376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8B07805-3CDF-2F47-8CC7-3A70B414BC0D}"/>
              </a:ext>
            </a:extLst>
          </p:cNvPr>
          <p:cNvSpPr/>
          <p:nvPr/>
        </p:nvSpPr>
        <p:spPr>
          <a:xfrm>
            <a:off x="10237078" y="2981575"/>
            <a:ext cx="912688" cy="1376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48DA16D-CCAB-4B43-A9AE-A7B8C8978174}"/>
              </a:ext>
            </a:extLst>
          </p:cNvPr>
          <p:cNvSpPr/>
          <p:nvPr/>
        </p:nvSpPr>
        <p:spPr>
          <a:xfrm>
            <a:off x="3031001" y="4822477"/>
            <a:ext cx="1298934" cy="1376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4909A3D-6F66-8345-85F1-B953066DEFAC}"/>
              </a:ext>
            </a:extLst>
          </p:cNvPr>
          <p:cNvSpPr/>
          <p:nvPr/>
        </p:nvSpPr>
        <p:spPr>
          <a:xfrm>
            <a:off x="9422026" y="1168482"/>
            <a:ext cx="1770812" cy="1376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8634A61-5F29-CF4C-9F1A-3E6A3454133F}"/>
              </a:ext>
            </a:extLst>
          </p:cNvPr>
          <p:cNvSpPr/>
          <p:nvPr/>
        </p:nvSpPr>
        <p:spPr>
          <a:xfrm>
            <a:off x="6853084" y="1168482"/>
            <a:ext cx="1731188" cy="13768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25A3957-5CF6-FE4D-A13C-D9E6E04E89BA}"/>
              </a:ext>
            </a:extLst>
          </p:cNvPr>
          <p:cNvSpPr txBox="1"/>
          <p:nvPr/>
        </p:nvSpPr>
        <p:spPr>
          <a:xfrm>
            <a:off x="2564780" y="921653"/>
            <a:ext cx="287800" cy="369332"/>
          </a:xfrm>
          <a:prstGeom prst="rect">
            <a:avLst/>
          </a:prstGeom>
          <a:noFill/>
        </p:spPr>
        <p:txBody>
          <a:bodyPr wrap="square" rtlCol="0">
            <a:spAutoFit/>
          </a:bodyPr>
          <a:lstStyle/>
          <a:p>
            <a:r>
              <a:rPr lang="en-US">
                <a:solidFill>
                  <a:schemeClr val="tx1">
                    <a:lumMod val="50000"/>
                  </a:schemeClr>
                </a:solidFill>
              </a:rPr>
              <a:t>*</a:t>
            </a:r>
          </a:p>
        </p:txBody>
      </p:sp>
      <p:sp>
        <p:nvSpPr>
          <p:cNvPr id="43" name="TextBox 42">
            <a:extLst>
              <a:ext uri="{FF2B5EF4-FFF2-40B4-BE49-F238E27FC236}">
                <a16:creationId xmlns:a16="http://schemas.microsoft.com/office/drawing/2014/main" id="{0C2ECE3E-A2AE-E944-8B7D-7679E6F0D4B2}"/>
              </a:ext>
            </a:extLst>
          </p:cNvPr>
          <p:cNvSpPr txBox="1"/>
          <p:nvPr/>
        </p:nvSpPr>
        <p:spPr>
          <a:xfrm>
            <a:off x="4287046" y="489398"/>
            <a:ext cx="287800" cy="369332"/>
          </a:xfrm>
          <a:prstGeom prst="rect">
            <a:avLst/>
          </a:prstGeom>
          <a:noFill/>
        </p:spPr>
        <p:txBody>
          <a:bodyPr wrap="square" rtlCol="0">
            <a:spAutoFit/>
          </a:bodyPr>
          <a:lstStyle/>
          <a:p>
            <a:r>
              <a:rPr lang="en-US">
                <a:solidFill>
                  <a:schemeClr val="tx1">
                    <a:lumMod val="50000"/>
                  </a:schemeClr>
                </a:solidFill>
              </a:rPr>
              <a:t>*</a:t>
            </a:r>
          </a:p>
        </p:txBody>
      </p:sp>
      <p:sp>
        <p:nvSpPr>
          <p:cNvPr id="44" name="TextBox 43">
            <a:extLst>
              <a:ext uri="{FF2B5EF4-FFF2-40B4-BE49-F238E27FC236}">
                <a16:creationId xmlns:a16="http://schemas.microsoft.com/office/drawing/2014/main" id="{595A9AB4-36AE-AE4E-9907-C19D3A14EA9D}"/>
              </a:ext>
            </a:extLst>
          </p:cNvPr>
          <p:cNvSpPr txBox="1"/>
          <p:nvPr/>
        </p:nvSpPr>
        <p:spPr>
          <a:xfrm>
            <a:off x="5888914" y="1135952"/>
            <a:ext cx="287800" cy="369332"/>
          </a:xfrm>
          <a:prstGeom prst="rect">
            <a:avLst/>
          </a:prstGeom>
          <a:noFill/>
        </p:spPr>
        <p:txBody>
          <a:bodyPr wrap="square" rtlCol="0">
            <a:spAutoFit/>
          </a:bodyPr>
          <a:lstStyle/>
          <a:p>
            <a:r>
              <a:rPr lang="en-US">
                <a:solidFill>
                  <a:schemeClr val="tx1">
                    <a:lumMod val="50000"/>
                  </a:schemeClr>
                </a:solidFill>
              </a:rPr>
              <a:t>*</a:t>
            </a:r>
          </a:p>
        </p:txBody>
      </p:sp>
      <p:sp>
        <p:nvSpPr>
          <p:cNvPr id="45" name="TextBox 44">
            <a:extLst>
              <a:ext uri="{FF2B5EF4-FFF2-40B4-BE49-F238E27FC236}">
                <a16:creationId xmlns:a16="http://schemas.microsoft.com/office/drawing/2014/main" id="{0A9FE23C-DF5E-6D4D-87C6-DFCB41949AE0}"/>
              </a:ext>
            </a:extLst>
          </p:cNvPr>
          <p:cNvSpPr txBox="1"/>
          <p:nvPr/>
        </p:nvSpPr>
        <p:spPr>
          <a:xfrm>
            <a:off x="6709184" y="1443328"/>
            <a:ext cx="287800" cy="369332"/>
          </a:xfrm>
          <a:prstGeom prst="rect">
            <a:avLst/>
          </a:prstGeom>
          <a:noFill/>
        </p:spPr>
        <p:txBody>
          <a:bodyPr wrap="square" rtlCol="0">
            <a:spAutoFit/>
          </a:bodyPr>
          <a:lstStyle/>
          <a:p>
            <a:r>
              <a:rPr lang="en-US">
                <a:solidFill>
                  <a:schemeClr val="tx1">
                    <a:lumMod val="50000"/>
                  </a:schemeClr>
                </a:solidFill>
              </a:rPr>
              <a:t>*</a:t>
            </a:r>
          </a:p>
        </p:txBody>
      </p:sp>
      <p:sp>
        <p:nvSpPr>
          <p:cNvPr id="46" name="TextBox 45">
            <a:extLst>
              <a:ext uri="{FF2B5EF4-FFF2-40B4-BE49-F238E27FC236}">
                <a16:creationId xmlns:a16="http://schemas.microsoft.com/office/drawing/2014/main" id="{E55F60A1-39D2-2A4D-880E-CD81CB0A864C}"/>
              </a:ext>
            </a:extLst>
          </p:cNvPr>
          <p:cNvSpPr txBox="1"/>
          <p:nvPr/>
        </p:nvSpPr>
        <p:spPr>
          <a:xfrm>
            <a:off x="4287046" y="3217554"/>
            <a:ext cx="287800" cy="369332"/>
          </a:xfrm>
          <a:prstGeom prst="rect">
            <a:avLst/>
          </a:prstGeom>
          <a:noFill/>
        </p:spPr>
        <p:txBody>
          <a:bodyPr wrap="square" rtlCol="0">
            <a:spAutoFit/>
          </a:bodyPr>
          <a:lstStyle/>
          <a:p>
            <a:r>
              <a:rPr lang="en-US">
                <a:solidFill>
                  <a:schemeClr val="tx1">
                    <a:lumMod val="50000"/>
                  </a:schemeClr>
                </a:solidFill>
              </a:rPr>
              <a:t>*</a:t>
            </a:r>
          </a:p>
        </p:txBody>
      </p:sp>
      <p:sp>
        <p:nvSpPr>
          <p:cNvPr id="47" name="TextBox 46">
            <a:extLst>
              <a:ext uri="{FF2B5EF4-FFF2-40B4-BE49-F238E27FC236}">
                <a16:creationId xmlns:a16="http://schemas.microsoft.com/office/drawing/2014/main" id="{59CBB932-3010-364A-87C4-9928FA0681AF}"/>
              </a:ext>
            </a:extLst>
          </p:cNvPr>
          <p:cNvSpPr txBox="1"/>
          <p:nvPr/>
        </p:nvSpPr>
        <p:spPr>
          <a:xfrm>
            <a:off x="5888914" y="2998402"/>
            <a:ext cx="287800" cy="369332"/>
          </a:xfrm>
          <a:prstGeom prst="rect">
            <a:avLst/>
          </a:prstGeom>
          <a:noFill/>
        </p:spPr>
        <p:txBody>
          <a:bodyPr wrap="square" rtlCol="0">
            <a:spAutoFit/>
          </a:bodyPr>
          <a:lstStyle/>
          <a:p>
            <a:r>
              <a:rPr lang="en-US">
                <a:solidFill>
                  <a:schemeClr val="tx1">
                    <a:lumMod val="50000"/>
                  </a:schemeClr>
                </a:solidFill>
              </a:rPr>
              <a:t>*</a:t>
            </a:r>
          </a:p>
        </p:txBody>
      </p:sp>
      <p:sp>
        <p:nvSpPr>
          <p:cNvPr id="48" name="TextBox 47">
            <a:extLst>
              <a:ext uri="{FF2B5EF4-FFF2-40B4-BE49-F238E27FC236}">
                <a16:creationId xmlns:a16="http://schemas.microsoft.com/office/drawing/2014/main" id="{5C01B982-1DB4-AD4B-974E-5B0B00C2C9B3}"/>
              </a:ext>
            </a:extLst>
          </p:cNvPr>
          <p:cNvSpPr txBox="1"/>
          <p:nvPr/>
        </p:nvSpPr>
        <p:spPr>
          <a:xfrm>
            <a:off x="8400736" y="2605428"/>
            <a:ext cx="287800" cy="369332"/>
          </a:xfrm>
          <a:prstGeom prst="rect">
            <a:avLst/>
          </a:prstGeom>
          <a:noFill/>
        </p:spPr>
        <p:txBody>
          <a:bodyPr wrap="square" rtlCol="0">
            <a:spAutoFit/>
          </a:bodyPr>
          <a:lstStyle/>
          <a:p>
            <a:r>
              <a:rPr lang="en-US">
                <a:solidFill>
                  <a:schemeClr val="tx1">
                    <a:lumMod val="50000"/>
                  </a:schemeClr>
                </a:solidFill>
              </a:rPr>
              <a:t>*</a:t>
            </a:r>
          </a:p>
        </p:txBody>
      </p:sp>
      <p:sp>
        <p:nvSpPr>
          <p:cNvPr id="49" name="TextBox 48">
            <a:extLst>
              <a:ext uri="{FF2B5EF4-FFF2-40B4-BE49-F238E27FC236}">
                <a16:creationId xmlns:a16="http://schemas.microsoft.com/office/drawing/2014/main" id="{EE347532-A49D-8943-B0ED-842014B19CC3}"/>
              </a:ext>
            </a:extLst>
          </p:cNvPr>
          <p:cNvSpPr txBox="1"/>
          <p:nvPr/>
        </p:nvSpPr>
        <p:spPr>
          <a:xfrm>
            <a:off x="10028656" y="2604051"/>
            <a:ext cx="287800" cy="369332"/>
          </a:xfrm>
          <a:prstGeom prst="rect">
            <a:avLst/>
          </a:prstGeom>
          <a:noFill/>
        </p:spPr>
        <p:txBody>
          <a:bodyPr wrap="square" rtlCol="0">
            <a:spAutoFit/>
          </a:bodyPr>
          <a:lstStyle/>
          <a:p>
            <a:r>
              <a:rPr lang="en-US">
                <a:solidFill>
                  <a:schemeClr val="tx1">
                    <a:lumMod val="50000"/>
                  </a:schemeClr>
                </a:solidFill>
              </a:rPr>
              <a:t>*</a:t>
            </a:r>
          </a:p>
        </p:txBody>
      </p:sp>
      <p:sp>
        <p:nvSpPr>
          <p:cNvPr id="16" name="TextBox 15">
            <a:extLst>
              <a:ext uri="{FF2B5EF4-FFF2-40B4-BE49-F238E27FC236}">
                <a16:creationId xmlns:a16="http://schemas.microsoft.com/office/drawing/2014/main" id="{E446CB67-DA2C-3645-99E0-83052CF509E8}"/>
              </a:ext>
            </a:extLst>
          </p:cNvPr>
          <p:cNvSpPr txBox="1"/>
          <p:nvPr/>
        </p:nvSpPr>
        <p:spPr>
          <a:xfrm>
            <a:off x="10028656" y="567572"/>
            <a:ext cx="1121109" cy="369332"/>
          </a:xfrm>
          <a:prstGeom prst="rect">
            <a:avLst/>
          </a:prstGeom>
          <a:noFill/>
        </p:spPr>
        <p:txBody>
          <a:bodyPr wrap="square" rtlCol="0">
            <a:spAutoFit/>
          </a:bodyPr>
          <a:lstStyle/>
          <a:p>
            <a:r>
              <a:rPr lang="en-US">
                <a:solidFill>
                  <a:schemeClr val="tx1">
                    <a:lumMod val="50000"/>
                  </a:schemeClr>
                </a:solidFill>
              </a:rPr>
              <a:t>* p &lt; 0.05</a:t>
            </a:r>
          </a:p>
        </p:txBody>
      </p:sp>
      <p:pic>
        <p:nvPicPr>
          <p:cNvPr id="19" name="Audio 18">
            <a:hlinkClick r:id="" action="ppaction://media"/>
            <a:extLst>
              <a:ext uri="{FF2B5EF4-FFF2-40B4-BE49-F238E27FC236}">
                <a16:creationId xmlns:a16="http://schemas.microsoft.com/office/drawing/2014/main" id="{D5FDE65D-E505-4415-88BB-C26E1391D2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74645405"/>
      </p:ext>
    </p:extLst>
  </p:cSld>
  <p:clrMapOvr>
    <a:masterClrMapping/>
  </p:clrMapOvr>
  <mc:AlternateContent xmlns:mc="http://schemas.openxmlformats.org/markup-compatibility/2006">
    <mc:Choice xmlns:p14="http://schemas.microsoft.com/office/powerpoint/2010/main" Requires="p14">
      <p:transition spd="slow" p14:dur="2000" advTm="37227"/>
    </mc:Choice>
    <mc:Fallback>
      <p:transition spd="slow" advTm="37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14593" x="4016375" y="0"/>
          <p14:tracePt t="14601" x="4000500" y="0"/>
          <p14:tracePt t="14606" x="3984625" y="0"/>
          <p14:tracePt t="14621" x="3976688" y="0"/>
          <p14:tracePt t="14629" x="3968750" y="0"/>
          <p14:tracePt t="14636" x="3962400" y="0"/>
          <p14:tracePt t="14643" x="3954463" y="0"/>
          <p14:tracePt t="14651" x="3946525" y="0"/>
          <p14:tracePt t="14664" x="3930650" y="0"/>
          <p14:tracePt t="14678" x="3922713" y="0"/>
          <p14:tracePt t="14684" x="3914775" y="0"/>
          <p14:tracePt t="15011" x="3749675" y="101600"/>
          <p14:tracePt t="15017" x="3749675" y="212725"/>
          <p14:tracePt t="15025" x="3749675" y="330200"/>
          <p14:tracePt t="15032" x="3749675" y="527050"/>
          <p14:tracePt t="15043" x="3757613" y="685800"/>
          <p14:tracePt t="15046" x="3763963" y="842963"/>
          <p14:tracePt t="15059" x="3811588" y="1023938"/>
          <p14:tracePt t="15068" x="3851275" y="1133475"/>
          <p14:tracePt t="15076" x="3890963" y="1220788"/>
          <p14:tracePt t="15083" x="3954463" y="1290638"/>
          <p14:tracePt t="15091" x="4000500" y="1362075"/>
          <p14:tracePt t="15097" x="4079875" y="1409700"/>
          <p14:tracePt t="15104" x="4143375" y="1457325"/>
          <p14:tracePt t="15110" x="4205288" y="1479550"/>
          <p14:tracePt t="15117" x="4260850" y="1503363"/>
          <p14:tracePt t="15126" x="4356100" y="1511300"/>
          <p14:tracePt t="15130" x="4465638" y="1511300"/>
          <p14:tracePt t="15141" x="4568825" y="1495425"/>
          <p14:tracePt t="15144" x="4662488" y="1471613"/>
          <p14:tracePt t="15156" x="4725988" y="1417638"/>
          <p14:tracePt t="15161" x="4795838" y="1306513"/>
          <p14:tracePt t="15167" x="4859338" y="1212850"/>
          <p14:tracePt t="15174" x="4914900" y="1109663"/>
          <p14:tracePt t="15180" x="4922838" y="1039813"/>
          <p14:tracePt t="15194" x="4922838" y="881063"/>
          <p14:tracePt t="15201" x="4867275" y="755650"/>
          <p14:tracePt t="15208" x="4811713" y="638175"/>
          <p14:tracePt t="15231" x="4537075" y="369888"/>
          <p14:tracePt t="15237" x="4449763" y="314325"/>
          <p14:tracePt t="15243" x="4356100" y="244475"/>
          <p14:tracePt t="15251" x="4292600" y="204788"/>
          <p14:tracePt t="15260" x="4159250" y="157163"/>
          <p14:tracePt t="15265" x="4048125" y="133350"/>
          <p14:tracePt t="15275" x="3962400" y="117475"/>
          <p14:tracePt t="15281" x="3851275" y="117475"/>
          <p14:tracePt t="15287" x="3787775" y="117475"/>
          <p14:tracePt t="15293" x="3733800" y="141288"/>
          <p14:tracePt t="15302" x="3678238" y="188913"/>
          <p14:tracePt t="15309" x="3590925" y="228600"/>
          <p14:tracePt t="15316" x="3536950" y="260350"/>
          <p14:tracePt t="15331" x="3409950" y="385763"/>
          <p14:tracePt t="15337" x="3340100" y="519113"/>
          <p14:tracePt t="15344" x="3316288" y="606425"/>
          <p14:tracePt t="15351" x="3292475" y="685800"/>
          <p14:tracePt t="15360" x="3284538" y="755650"/>
          <p14:tracePt t="15364" x="3284538" y="819150"/>
          <p14:tracePt t="15375" x="3284538" y="842963"/>
          <p14:tracePt t="15378" x="3300413" y="881063"/>
          <p14:tracePt t="15388" x="3324225" y="904875"/>
          <p14:tracePt t="15392" x="3362325" y="944563"/>
          <p14:tracePt t="15399" x="3433763" y="992188"/>
          <p14:tracePt t="15410" x="3497263" y="1016000"/>
          <p14:tracePt t="15413" x="3567113" y="1031875"/>
          <p14:tracePt t="15426" x="3646488" y="1031875"/>
          <p14:tracePt t="15428" x="3757613" y="1023938"/>
          <p14:tracePt t="15438" x="3883025" y="1008063"/>
          <p14:tracePt t="15443" x="4016375" y="944563"/>
          <p14:tracePt t="15450" x="4095750" y="920750"/>
          <p14:tracePt t="15458" x="4165600" y="896938"/>
          <p14:tracePt t="15463" x="4189413" y="874713"/>
          <p14:tracePt t="15472" x="4237038" y="827088"/>
          <p14:tracePt t="15477" x="4284663" y="755650"/>
          <p14:tracePt t="15486" x="4324350" y="661988"/>
          <p14:tracePt t="15492" x="4356100" y="558800"/>
          <p14:tracePt t="15500" x="4370388" y="465138"/>
          <p14:tracePt t="15509" x="4370388" y="401638"/>
          <p14:tracePt t="15513" x="4370388" y="346075"/>
          <p14:tracePt t="15522" x="4332288" y="292100"/>
          <p14:tracePt t="15528" x="4300538" y="204788"/>
          <p14:tracePt t="15535" x="4252913" y="133350"/>
          <p14:tracePt t="15544" x="4197350" y="101600"/>
          <p14:tracePt t="15548" x="4111625" y="39688"/>
          <p14:tracePt t="15616" x="3709988" y="212725"/>
          <p14:tracePt t="15620" x="3709988" y="322263"/>
          <p14:tracePt t="15626" x="3709988" y="449263"/>
          <p14:tracePt t="15635" x="3709988" y="606425"/>
          <p14:tracePt t="15642" x="3733800" y="715963"/>
          <p14:tracePt t="15648" x="3757613" y="787400"/>
          <p14:tracePt t="15660" x="3779838" y="835025"/>
          <p14:tracePt t="15662" x="3827463" y="896938"/>
          <p14:tracePt t="15669" x="3883025" y="952500"/>
          <p14:tracePt t="15677" x="3938588" y="1000125"/>
          <p14:tracePt t="15682" x="3992563" y="1031875"/>
          <p14:tracePt t="15693" x="4064000" y="1055688"/>
          <p14:tracePt t="15696" x="4103688" y="1063625"/>
          <p14:tracePt t="15706" x="4151313" y="1071563"/>
          <p14:tracePt t="15711" x="4173538" y="1071563"/>
          <p14:tracePt t="15718" x="4205288" y="1071563"/>
          <p14:tracePt t="15725" x="4229100" y="1055688"/>
          <p14:tracePt t="15733" x="4244975" y="1039813"/>
          <p14:tracePt t="15742" x="4276725" y="1008063"/>
          <p14:tracePt t="15746" x="4292600" y="984250"/>
          <p14:tracePt t="15754" x="4308475" y="960438"/>
          <p14:tracePt t="15760" x="4308475" y="928688"/>
          <p14:tracePt t="15768" x="4308475" y="896938"/>
          <p14:tracePt t="15775" x="4300538" y="881063"/>
          <p14:tracePt t="15782" x="4292600" y="866775"/>
          <p14:tracePt t="15792" x="4284663" y="850900"/>
          <p14:tracePt t="15795" x="4276725" y="842963"/>
          <p14:tracePt t="15805" x="4268788" y="842963"/>
          <p14:tracePt t="15809" x="4260850" y="842963"/>
          <p14:tracePt t="15833" x="4252913" y="842963"/>
          <p14:tracePt t="16837" x="4276725" y="889000"/>
          <p14:tracePt t="16845" x="4332288" y="976313"/>
          <p14:tracePt t="16851" x="4394200" y="1093788"/>
          <p14:tracePt t="16859" x="4441825" y="1189038"/>
          <p14:tracePt t="16865" x="4489450" y="1252538"/>
          <p14:tracePt t="16874" x="4552950" y="1338263"/>
          <p14:tracePt t="16880" x="4622800" y="1393825"/>
          <p14:tracePt t="16888" x="4702175" y="1479550"/>
          <p14:tracePt t="16897" x="4779963" y="1614488"/>
          <p14:tracePt t="16900" x="4859338" y="1731963"/>
          <p14:tracePt t="16910" x="4930775" y="1803400"/>
          <p14:tracePt t="16915" x="5032375" y="1881188"/>
          <p14:tracePt t="16924" x="5151438" y="1944688"/>
          <p14:tracePt t="16930" x="5253038" y="2008188"/>
          <p14:tracePt t="16937" x="5380038" y="2078038"/>
          <p14:tracePt t="16948" x="5513388" y="2141538"/>
          <p14:tracePt t="16954" x="5622925" y="2181225"/>
          <p14:tracePt t="16957" x="5773738" y="2259013"/>
          <p14:tracePt t="16964" x="5922963" y="2298700"/>
          <p14:tracePt t="16973" x="6127750" y="2346325"/>
          <p14:tracePt t="16981" x="6221413" y="2393950"/>
          <p14:tracePt t="16985" x="6356350" y="2417763"/>
          <p14:tracePt t="16997" x="6561138" y="2463800"/>
          <p14:tracePt t="17000" x="6773863" y="2511425"/>
          <p14:tracePt t="17009" x="6907213" y="2551113"/>
          <p14:tracePt t="17017" x="7016750" y="2574925"/>
          <p14:tracePt t="17021" x="7143750" y="2598738"/>
          <p14:tracePt t="17030" x="7388225" y="2614613"/>
          <p14:tracePt t="17035" x="7497763" y="2630488"/>
          <p14:tracePt t="17047" x="7616825" y="2638425"/>
          <p14:tracePt t="17049" x="7710488" y="2638425"/>
          <p14:tracePt t="17058" x="7821613" y="2638425"/>
          <p14:tracePt t="17065" x="7954963" y="2638425"/>
          <p14:tracePt t="17071" x="8064500" y="2638425"/>
          <p14:tracePt t="17080" x="8151813" y="2638425"/>
          <p14:tracePt t="17085" x="8215313" y="2630488"/>
          <p14:tracePt t="17096" x="8285163" y="2614613"/>
          <p14:tracePt t="17100" x="8332788" y="2590800"/>
          <p14:tracePt t="17106" x="8388350" y="2574925"/>
          <p14:tracePt t="17114" x="8442325" y="2527300"/>
          <p14:tracePt t="17120" x="8513763" y="2495550"/>
          <p14:tracePt t="17130" x="8569325" y="2455863"/>
          <p14:tracePt t="17134" x="8624888" y="2417763"/>
          <p14:tracePt t="17144" x="8670925" y="2386013"/>
          <p14:tracePt t="17150" x="8694738" y="2354263"/>
          <p14:tracePt t="17156" x="8758238" y="2282825"/>
          <p14:tracePt t="17163" x="8789988" y="2228850"/>
          <p14:tracePt t="17170" x="8837613" y="2173288"/>
          <p14:tracePt t="17180" x="8851900" y="2133600"/>
          <p14:tracePt t="17185" x="8867775" y="2101850"/>
          <p14:tracePt t="17191" x="8891588" y="2078038"/>
          <p14:tracePt t="17198" x="8899525" y="2062163"/>
          <p14:tracePt t="17206" x="8899525" y="2055813"/>
          <p14:tracePt t="17221" x="8899525" y="2047875"/>
          <p14:tracePt t="17233" x="8899525" y="2039938"/>
          <p14:tracePt t="17247" x="8891588" y="2032000"/>
          <p14:tracePt t="17256" x="8875713" y="2016125"/>
          <p14:tracePt t="17264" x="8851900" y="2000250"/>
          <p14:tracePt t="17269" x="8813800" y="1976438"/>
          <p14:tracePt t="17277" x="8774113" y="1960563"/>
          <p14:tracePt t="17282" x="8718550" y="1944688"/>
          <p14:tracePt t="17291" x="8686800" y="1936750"/>
          <p14:tracePt t="17297" x="8655050" y="1920875"/>
          <p14:tracePt t="17305" x="8624888" y="1920875"/>
          <p14:tracePt t="17314" x="8601075" y="1920875"/>
          <p14:tracePt t="17318" x="8585200" y="1920875"/>
          <p14:tracePt t="17326" x="8561388" y="1920875"/>
          <p14:tracePt t="17334" x="8545513" y="1920875"/>
          <p14:tracePt t="17341" x="8537575" y="1920875"/>
          <p14:tracePt t="17348" x="8521700" y="1928813"/>
          <p14:tracePt t="17355" x="8513763" y="1936750"/>
          <p14:tracePt t="17364" x="8497888" y="1944688"/>
          <p14:tracePt t="17368" x="8474075" y="1952625"/>
          <p14:tracePt t="17380" x="8458200" y="1968500"/>
          <p14:tracePt t="17382" x="8442325" y="1984375"/>
          <p14:tracePt t="17389" x="8420100" y="2008188"/>
          <p14:tracePt t="17397" x="8396288" y="2032000"/>
          <p14:tracePt t="17404" x="8388350" y="2047875"/>
          <p14:tracePt t="17414" x="8372475" y="2070100"/>
          <p14:tracePt t="17420" x="8356600" y="2101850"/>
          <p14:tracePt t="17426" x="8332788" y="2125663"/>
          <p14:tracePt t="17432" x="8308975" y="2149475"/>
          <p14:tracePt t="17441" x="8301038" y="2205038"/>
          <p14:tracePt t="17446" x="8285163" y="2252663"/>
          <p14:tracePt t="17454" x="8285163" y="2306638"/>
          <p14:tracePt t="17463" x="8285163" y="2338388"/>
          <p14:tracePt t="17466" x="8285163" y="2386013"/>
          <p14:tracePt t="17476" x="8301038" y="2441575"/>
          <p14:tracePt t="17482" x="8316913" y="2463800"/>
          <p14:tracePt t="17490" x="8324850" y="2511425"/>
          <p14:tracePt t="17496" x="8332788" y="2543175"/>
          <p14:tracePt t="17503" x="8340725" y="2566988"/>
          <p14:tracePt t="17516" x="8356600" y="2590800"/>
          <p14:tracePt t="17517" x="8364538" y="2614613"/>
          <p14:tracePt t="17526" x="8364538" y="2644775"/>
          <p14:tracePt t="17532" x="8372475" y="2676525"/>
          <p14:tracePt t="17539" x="8380413" y="2708275"/>
          <p14:tracePt t="17547" x="8388350" y="2740025"/>
          <p14:tracePt t="17553" x="8412163" y="2795588"/>
          <p14:tracePt t="17563" x="8420100" y="2835275"/>
          <p14:tracePt t="17566" x="8428038" y="2865438"/>
          <p14:tracePt t="17575" x="8442325" y="2897188"/>
          <p14:tracePt t="17582" x="8466138" y="2921000"/>
          <p14:tracePt t="17588" x="8482013" y="2960688"/>
          <p14:tracePt t="17597" x="8505825" y="2984500"/>
          <p14:tracePt t="17602" x="8537575" y="3000375"/>
          <p14:tracePt t="17610" x="8577263" y="3032125"/>
          <p14:tracePt t="17616" x="8616950" y="3062288"/>
          <p14:tracePt t="17623" x="8639175" y="3070225"/>
          <p14:tracePt t="17631" x="8670925" y="3078163"/>
          <p14:tracePt t="17637" x="8726488" y="3078163"/>
          <p14:tracePt t="17648" x="8742363" y="3078163"/>
          <p14:tracePt t="17652" x="8782050" y="3078163"/>
          <p14:tracePt t="17659" x="8805863" y="3070225"/>
          <p14:tracePt t="17665" x="8829675" y="3046413"/>
          <p14:tracePt t="17673" x="8875713" y="3016250"/>
          <p14:tracePt t="17681" x="8899525" y="2984500"/>
          <p14:tracePt t="17687" x="8931275" y="2928938"/>
          <p14:tracePt t="17699" x="8978900" y="2873375"/>
          <p14:tracePt t="17703" x="9002713" y="2803525"/>
          <p14:tracePt t="17708" x="9010650" y="2771775"/>
          <p14:tracePt t="17714" x="9018588" y="2716213"/>
          <p14:tracePt t="17723" x="9018588" y="2700338"/>
          <p14:tracePt t="17731" x="9026525" y="2676525"/>
          <p14:tracePt t="17737" x="9026525" y="2638425"/>
          <p14:tracePt t="17747" x="9026525" y="2622550"/>
          <p14:tracePt t="17751" x="9026525" y="2606675"/>
          <p14:tracePt t="17759" x="9010650" y="2590800"/>
          <p14:tracePt t="17765" x="9002713" y="2574925"/>
          <p14:tracePt t="17772" x="8978900" y="2551113"/>
          <p14:tracePt t="17781" x="8963025" y="2535238"/>
          <p14:tracePt t="17786" x="8931275" y="2495550"/>
          <p14:tracePt t="17797" x="8915400" y="2455863"/>
          <p14:tracePt t="17799" x="8867775" y="2425700"/>
          <p14:tracePt t="17808" x="8843963" y="2393950"/>
          <p14:tracePt t="17814" x="8813800" y="2370138"/>
          <p14:tracePt t="17822" x="8766175" y="2346325"/>
          <p14:tracePt t="17831" x="8710613" y="2330450"/>
          <p14:tracePt t="17835" x="8624888" y="2298700"/>
          <p14:tracePt t="17848" x="8545513" y="2290763"/>
          <p14:tracePt t="17851" x="8489950" y="2282825"/>
          <p14:tracePt t="17858" x="8412163" y="2282825"/>
          <p14:tracePt t="17866" x="8332788" y="2282825"/>
          <p14:tracePt t="17872" x="8261350" y="2306638"/>
          <p14:tracePt t="17882" x="8151813" y="2346325"/>
          <p14:tracePt t="17886" x="8080375" y="2370138"/>
          <p14:tracePt t="17892" x="8026400" y="2401888"/>
          <p14:tracePt t="17899" x="7986713" y="2417763"/>
          <p14:tracePt t="17908" x="7962900" y="2441575"/>
          <p14:tracePt t="17914" x="7947025" y="2463800"/>
          <p14:tracePt t="17922" x="7923213" y="2487613"/>
          <p14:tracePt t="17933" x="7899400" y="2519363"/>
          <p14:tracePt t="17935" x="7891463" y="2543175"/>
          <p14:tracePt t="17943" x="7891463" y="2590800"/>
          <p14:tracePt t="17949" x="7891463" y="2630488"/>
          <p14:tracePt t="17957" x="7891463" y="2684463"/>
          <p14:tracePt t="17965" x="7907338" y="2716213"/>
          <p14:tracePt t="17971" x="7923213" y="2740025"/>
          <p14:tracePt t="17982" x="7939088" y="2787650"/>
          <p14:tracePt t="17985" x="7954963" y="2819400"/>
          <p14:tracePt t="17993" x="7978775" y="2857500"/>
          <p14:tracePt t="18001" x="8002588" y="2881313"/>
          <p14:tracePt t="18006" x="8032750" y="2897188"/>
          <p14:tracePt t="18015" x="8048625" y="2913063"/>
          <p14:tracePt t="18020" x="8096250" y="2944813"/>
          <p14:tracePt t="18032" x="8112125" y="2960688"/>
          <p14:tracePt t="18035" x="8128000" y="2984500"/>
          <p14:tracePt t="18043" x="8143875" y="2992438"/>
          <p14:tracePt t="18049" x="8151813" y="2992438"/>
          <p14:tracePt t="18055" x="8159750" y="2992438"/>
          <p14:tracePt t="18064" x="8175625" y="2992438"/>
          <p14:tracePt t="18083" x="8183563" y="2992438"/>
          <p14:tracePt t="18133" x="8151813" y="2976563"/>
          <p14:tracePt t="18141" x="8104188" y="2905125"/>
          <p14:tracePt t="18147" x="8096250" y="2905125"/>
          <p14:tracePt t="18154" x="8088313" y="2897188"/>
          <p14:tracePt t="18164" x="8072438" y="2897188"/>
          <p14:tracePt t="18424" x="8143875" y="2905125"/>
          <p14:tracePt t="18430" x="8269288" y="2944813"/>
          <p14:tracePt t="18436" x="8388350" y="2984500"/>
          <p14:tracePt t="18447" x="8482013" y="3038475"/>
          <p14:tracePt t="18451" x="8569325" y="3062288"/>
          <p14:tracePt t="18458" x="8624888" y="3078163"/>
          <p14:tracePt t="18466" x="8718550" y="3133725"/>
          <p14:tracePt t="18473" x="8851900" y="3181350"/>
          <p14:tracePt t="18479" x="8963025" y="3205163"/>
          <p14:tracePt t="18487" x="9080500" y="3243263"/>
          <p14:tracePt t="18496" x="9175750" y="3282950"/>
          <p14:tracePt t="18502" x="9277350" y="3298825"/>
          <p14:tracePt t="18509" x="9388475" y="3322638"/>
          <p14:tracePt t="18516" x="9609138" y="3354388"/>
          <p14:tracePt t="18523" x="9790113" y="3378200"/>
          <p14:tracePt t="18531" x="9899650" y="3394075"/>
          <p14:tracePt t="18538" x="10002838" y="3425825"/>
          <p14:tracePt t="18546" x="10144125" y="3463925"/>
          <p14:tracePt t="18552" x="10325100" y="3495675"/>
          <p14:tracePt t="18558" x="10436225" y="3519488"/>
          <p14:tracePt t="18565" x="10537825" y="3543300"/>
          <p14:tracePt t="18573" x="10585450" y="3543300"/>
          <p14:tracePt t="18579" x="10633075" y="3543300"/>
          <p14:tracePt t="18590" x="10671175" y="3535363"/>
          <p14:tracePt t="18596" x="10726738" y="3519488"/>
          <p14:tracePt t="18600" x="10758488" y="3503613"/>
          <p14:tracePt t="18609" x="10837863" y="3455988"/>
          <p14:tracePt t="18615" x="10883900" y="3386138"/>
          <p14:tracePt t="18621" x="10939463" y="3298825"/>
          <p14:tracePt t="18630" x="10979150" y="3197225"/>
          <p14:tracePt t="18637" x="11002963" y="3086100"/>
          <p14:tracePt t="18647" x="11034713" y="2905125"/>
          <p14:tracePt t="18650" x="11034713" y="2763838"/>
          <p14:tracePt t="18659" x="11034713" y="2644775"/>
          <p14:tracePt t="18665" x="11034713" y="2559050"/>
          <p14:tracePt t="18673" x="11034713" y="2527300"/>
          <p14:tracePt t="18680" x="11034713" y="2487613"/>
          <p14:tracePt t="18686" x="11018838" y="2455863"/>
          <p14:tracePt t="18697" x="11002963" y="2425700"/>
          <p14:tracePt t="18699" x="10987088" y="2409825"/>
          <p14:tracePt t="18708" x="10971213" y="2393950"/>
          <p14:tracePt t="18714" x="10931525" y="2354263"/>
          <p14:tracePt t="18721" x="10899775" y="2330450"/>
          <p14:tracePt t="18732" x="10883900" y="2298700"/>
          <p14:tracePt t="18735" x="10861675" y="2282825"/>
          <p14:tracePt t="18747" x="10845800" y="2259013"/>
          <p14:tracePt t="18749" x="10821988" y="2236788"/>
          <p14:tracePt t="18757" x="10806113" y="2220913"/>
          <p14:tracePt t="18764" x="10790238" y="2205038"/>
          <p14:tracePt t="18772" x="10774363" y="2181225"/>
          <p14:tracePt t="18780" x="10766425" y="2173288"/>
          <p14:tracePt t="18785" x="10758488" y="2165350"/>
          <p14:tracePt t="18798" x="10742613" y="2141538"/>
          <p14:tracePt t="18814" x="10726738" y="2133600"/>
          <p14:tracePt t="18821" x="10694988" y="2133600"/>
          <p14:tracePt t="18831" x="10648950" y="2133600"/>
          <p14:tracePt t="18834" x="10585450" y="2133600"/>
          <p14:tracePt t="18846" x="10521950" y="2133600"/>
          <p14:tracePt t="18848" x="10444163" y="2141538"/>
          <p14:tracePt t="18857" x="10356850" y="2165350"/>
          <p14:tracePt t="18864" x="10317163" y="2189163"/>
          <p14:tracePt t="18871" x="10293350" y="2212975"/>
          <p14:tracePt t="18880" x="10255250" y="2236788"/>
          <p14:tracePt t="18886" x="10223500" y="2252663"/>
          <p14:tracePt t="18892" x="10207625" y="2274888"/>
          <p14:tracePt t="18898" x="10175875" y="2330450"/>
          <p14:tracePt t="18906" x="10160000" y="2386013"/>
          <p14:tracePt t="18913" x="10144125" y="2449513"/>
          <p14:tracePt t="18919" x="10144125" y="2471738"/>
          <p14:tracePt t="18933" x="10152063" y="2598738"/>
          <p14:tracePt t="18942" x="10175875" y="2684463"/>
          <p14:tracePt t="18948" x="10207625" y="2795588"/>
          <p14:tracePt t="18956" x="10247313" y="2881313"/>
          <p14:tracePt t="18963" x="10269538" y="2952750"/>
          <p14:tracePt t="18968" x="10285413" y="2992438"/>
          <p14:tracePt t="18976" x="10333038" y="3032125"/>
          <p14:tracePt t="18983" x="10372725" y="3086100"/>
          <p14:tracePt t="18991" x="10420350" y="3117850"/>
          <p14:tracePt t="18998" x="10444163" y="3149600"/>
          <p14:tracePt t="19007" x="10482263" y="3181350"/>
          <p14:tracePt t="19013" x="10529888" y="3213100"/>
          <p14:tracePt t="19018" x="10553700" y="3221038"/>
          <p14:tracePt t="19031" x="10577513" y="3228975"/>
          <p14:tracePt t="19032" x="10617200" y="3235325"/>
          <p14:tracePt t="19041" x="10648950" y="3235325"/>
          <p14:tracePt t="19047" x="10671175" y="3235325"/>
          <p14:tracePt t="19055" x="10734675" y="3235325"/>
          <p14:tracePt t="19064" x="10806113" y="3221038"/>
          <p14:tracePt t="19082" x="11042650" y="3125788"/>
          <p14:tracePt t="19091" x="11088688" y="3101975"/>
          <p14:tracePt t="19096" x="11144250" y="3086100"/>
          <p14:tracePt t="19104" x="11168063" y="3054350"/>
          <p14:tracePt t="19114" x="11183938" y="3032125"/>
          <p14:tracePt t="19116" x="11199813" y="2984500"/>
          <p14:tracePt t="19126" x="11215688" y="2928938"/>
          <p14:tracePt t="19132" x="11223625" y="2849563"/>
          <p14:tracePt t="19139" x="11223625" y="2771775"/>
          <p14:tracePt t="19148" x="11207750" y="2684463"/>
          <p14:tracePt t="19154" x="11176000" y="2614613"/>
          <p14:tracePt t="19163" x="11112500" y="2559050"/>
          <p14:tracePt t="19166" x="11066463" y="2503488"/>
          <p14:tracePt t="19174" x="10995025" y="2441575"/>
          <p14:tracePt t="19181" x="10939463" y="2393950"/>
          <p14:tracePt t="19191" x="10883900" y="2362200"/>
          <p14:tracePt t="19197" x="10861675" y="2346325"/>
          <p14:tracePt t="19202" x="10829925" y="2330450"/>
          <p14:tracePt t="19215" x="10798175" y="2314575"/>
          <p14:tracePt t="19216" x="10782300" y="2306638"/>
          <p14:tracePt t="19227" x="10766425" y="2290763"/>
          <p14:tracePt t="19231" x="10758488" y="2290763"/>
          <p14:tracePt t="19238" x="10742613" y="2290763"/>
          <p14:tracePt t="19247" x="10718800" y="2290763"/>
          <p14:tracePt t="19252" x="10702925" y="2298700"/>
          <p14:tracePt t="19259" x="10687050" y="2306638"/>
          <p14:tracePt t="19267" x="10664825" y="2330450"/>
          <p14:tracePt t="19274" x="10648950" y="2346325"/>
          <p14:tracePt t="19280" x="10609263" y="2386013"/>
          <p14:tracePt t="19289" x="10577513" y="2441575"/>
          <p14:tracePt t="19298" x="10553700" y="2495550"/>
          <p14:tracePt t="19305" x="10521950" y="2574925"/>
          <p14:tracePt t="19309" x="10506075" y="2684463"/>
          <p14:tracePt t="19315" x="10498138" y="2771775"/>
          <p14:tracePt t="19325" x="10498138" y="2881313"/>
          <p14:tracePt t="19333" x="10498138" y="2944813"/>
          <p14:tracePt t="19340" x="10498138" y="2984500"/>
          <p14:tracePt t="19349" x="10506075" y="3008313"/>
          <p14:tracePt t="19351" x="10529888" y="3032125"/>
          <p14:tracePt t="19359" x="10553700" y="3062288"/>
          <p14:tracePt t="19366" x="10569575" y="3078163"/>
          <p14:tracePt t="19373" x="10585450" y="3094038"/>
          <p14:tracePt t="19381" x="10593388" y="3101975"/>
          <p14:tracePt t="19388" x="10609263" y="3109913"/>
          <p14:tracePt t="19397" x="10625138" y="3109913"/>
          <p14:tracePt t="19409" x="10633075" y="3109913"/>
          <p14:tracePt t="19415" x="10641013" y="3117850"/>
          <p14:tracePt t="19424" x="10648950" y="3117850"/>
          <p14:tracePt t="23097" x="10633075" y="3125788"/>
          <p14:tracePt t="23104" x="10609263" y="3141663"/>
          <p14:tracePt t="23111" x="10553700" y="3149600"/>
          <p14:tracePt t="23119" x="10506075" y="3157538"/>
          <p14:tracePt t="23125" x="10444163" y="3173413"/>
          <p14:tracePt t="23133" x="10388600" y="3181350"/>
          <p14:tracePt t="23140" x="10325100" y="3189288"/>
          <p14:tracePt t="23149" x="10239375" y="3213100"/>
          <p14:tracePt t="23154" x="10042525" y="3243263"/>
          <p14:tracePt t="23165" x="9891713" y="3267075"/>
          <p14:tracePt t="23168" x="9766300" y="3298825"/>
          <p14:tracePt t="23177" x="9686925" y="3322638"/>
          <p14:tracePt t="23182" x="9617075" y="3354388"/>
          <p14:tracePt t="23190" x="9498013" y="3394075"/>
          <p14:tracePt t="23200" x="9388475" y="3432175"/>
          <p14:tracePt t="23206" x="9301163" y="3463925"/>
          <p14:tracePt t="23212" x="9215438" y="3503613"/>
          <p14:tracePt t="23218" x="9167813" y="3527425"/>
          <p14:tracePt t="23226" x="9112250" y="3543300"/>
          <p14:tracePt t="23232" x="9064625" y="3590925"/>
          <p14:tracePt t="23240" x="9042400" y="3606800"/>
          <p14:tracePt t="23249" x="8994775" y="3636963"/>
          <p14:tracePt t="23253" x="8955088" y="3652838"/>
          <p14:tracePt t="23261" x="8907463" y="3700463"/>
          <p14:tracePt t="23267" x="8851900" y="3732213"/>
          <p14:tracePt t="23275" x="8789988" y="3756025"/>
          <p14:tracePt t="23282" x="8758238" y="3771900"/>
          <p14:tracePt t="23289" x="8718550" y="3803650"/>
          <p14:tracePt t="23301" x="8662988" y="3825875"/>
          <p14:tracePt t="23307" x="8639175" y="3841750"/>
          <p14:tracePt t="23312" x="8601075" y="3857625"/>
          <p14:tracePt t="23317" x="8577263" y="3865563"/>
          <p14:tracePt t="23325" x="8537575" y="3897313"/>
          <p14:tracePt t="23333" x="8497888" y="3913188"/>
          <p14:tracePt t="23340" x="8474075" y="3937000"/>
          <p14:tracePt t="23351" x="8412163" y="3968750"/>
          <p14:tracePt t="23354" x="8356600" y="4008438"/>
          <p14:tracePt t="23361" x="8285163" y="4046538"/>
          <p14:tracePt t="23367" x="8215313" y="4094163"/>
          <p14:tracePt t="23374" x="8143875" y="4141788"/>
          <p14:tracePt t="23382" x="8088313" y="4173538"/>
          <p14:tracePt t="23390" x="8040688" y="4205288"/>
          <p14:tracePt t="23399" x="8018463" y="4235450"/>
          <p14:tracePt t="23402" x="7994650" y="4251325"/>
          <p14:tracePt t="23412" x="7954963" y="4259263"/>
          <p14:tracePt t="23417" x="7931150" y="4275138"/>
          <p14:tracePt t="23423" x="7899400" y="4291013"/>
          <p14:tracePt t="23432" x="7835900" y="4322763"/>
          <p14:tracePt t="23437" x="7797800" y="4346575"/>
          <p14:tracePt t="23448" x="7750175" y="4370388"/>
          <p14:tracePt t="23454" x="7662863" y="4394200"/>
          <p14:tracePt t="23459" x="7593013" y="4424363"/>
          <p14:tracePt t="23466" x="7529513" y="4432300"/>
          <p14:tracePt t="23474" x="7473950" y="4456113"/>
          <p14:tracePt t="23481" x="7418388" y="4479925"/>
          <p14:tracePt t="23488" x="7372350" y="4487863"/>
          <p14:tracePt t="23502" x="7207250" y="4535488"/>
          <p14:tracePt t="23509" x="7135813" y="4551363"/>
          <p14:tracePt t="23515" x="7024688" y="4575175"/>
          <p14:tracePt t="23524" x="6938963" y="4598988"/>
          <p14:tracePt t="23531" x="6899275" y="4613275"/>
          <p14:tracePt t="23537" x="6835775" y="4629150"/>
          <p14:tracePt t="23551" x="6726238" y="4676775"/>
          <p14:tracePt t="23559" x="6670675" y="4700588"/>
          <p14:tracePt t="23565" x="6607175" y="4716463"/>
          <p14:tracePt t="23573" x="6569075" y="4724400"/>
          <p14:tracePt t="23582" x="6521450" y="4732338"/>
          <p14:tracePt t="23585" x="6489700" y="4756150"/>
          <p14:tracePt t="23595" x="6465888" y="4772025"/>
          <p14:tracePt t="23601" x="6426200" y="4787900"/>
          <p14:tracePt t="23607" x="6402388" y="4795838"/>
          <p14:tracePt t="23616" x="6388100" y="4802188"/>
          <p14:tracePt t="23621" x="6364288" y="4810125"/>
          <p14:tracePt t="23633" x="6340475" y="4818063"/>
          <p14:tracePt t="23636" x="6324600" y="4826000"/>
          <p14:tracePt t="23646" x="6308725" y="4841875"/>
          <p14:tracePt t="23651" x="6292850" y="4849813"/>
          <p14:tracePt t="23657" x="6269038" y="4849813"/>
          <p14:tracePt t="23665" x="6245225" y="4849813"/>
          <p14:tracePt t="23672" x="6237288" y="4849813"/>
          <p14:tracePt t="23683" x="6229350" y="4849813"/>
          <p14:tracePt t="23687" x="6221413" y="4849813"/>
          <p14:tracePt t="24457" x="6229350" y="4849813"/>
          <p14:tracePt t="24471" x="6237288" y="4849813"/>
          <p14:tracePt t="24477" x="6253163" y="4849813"/>
          <p14:tracePt t="24486" x="6261100" y="4849813"/>
          <p14:tracePt t="24499" x="6284913" y="4849813"/>
          <p14:tracePt t="24507" x="6300788" y="4849813"/>
          <p14:tracePt t="24514" x="6316663" y="4849813"/>
          <p14:tracePt t="24521" x="6332538" y="4841875"/>
          <p14:tracePt t="24530" x="6348413" y="4841875"/>
          <p14:tracePt t="24535" x="6372225" y="4833938"/>
          <p14:tracePt t="24546" x="6396038" y="4826000"/>
          <p14:tracePt t="24548" x="6402388" y="4810125"/>
          <p14:tracePt t="24555" x="6410325" y="4795838"/>
          <p14:tracePt t="24564" x="6426200" y="4772025"/>
          <p14:tracePt t="24570" x="6434138" y="4740275"/>
          <p14:tracePt t="24580" x="6434138" y="4708525"/>
          <p14:tracePt t="24584" x="6434138" y="4660900"/>
          <p14:tracePt t="24592" x="6434138" y="4621213"/>
          <p14:tracePt t="24598" x="6396038" y="4559300"/>
          <p14:tracePt t="24607" x="6364288" y="4503738"/>
          <p14:tracePt t="24613" x="6300788" y="4408488"/>
          <p14:tracePt t="24620" x="6221413" y="4283075"/>
          <p14:tracePt t="24629" x="6143625" y="4165600"/>
          <p14:tracePt t="24634" x="6080125" y="4030663"/>
          <p14:tracePt t="24646" x="6032500" y="3929063"/>
          <p14:tracePt t="24650" x="5970588" y="3857625"/>
          <p14:tracePt t="24657" x="5891213" y="3756025"/>
          <p14:tracePt t="24662" x="5803900" y="3636963"/>
          <p14:tracePt t="24671" x="5734050" y="3535363"/>
          <p14:tracePt t="24678" x="5662613" y="3479800"/>
          <p14:tracePt t="24684" x="5591175" y="3402013"/>
          <p14:tracePt t="24692" x="5568950" y="3386138"/>
          <p14:tracePt t="24698" x="5537200" y="3370263"/>
          <p14:tracePt t="24707" x="5505450" y="3362325"/>
          <p14:tracePt t="24712" x="5473700" y="3362325"/>
          <p14:tracePt t="24719" x="5449888" y="3362325"/>
          <p14:tracePt t="24729" x="5410200" y="3370263"/>
          <p14:tracePt t="24734" x="5356225" y="3402013"/>
          <p14:tracePt t="24743" x="5284788" y="3463925"/>
          <p14:tracePt t="24749" x="5229225" y="3519488"/>
          <p14:tracePt t="24757" x="5167313" y="3598863"/>
          <p14:tracePt t="24763" x="5119688" y="3652838"/>
          <p14:tracePt t="24769" x="5048250" y="3724275"/>
          <p14:tracePt t="24783" x="4970463" y="3825875"/>
          <p14:tracePt t="24790" x="4899025" y="3937000"/>
          <p14:tracePt t="24799" x="4859338" y="4086225"/>
          <p14:tracePt t="24806" x="4819650" y="4227513"/>
          <p14:tracePt t="24813" x="4803775" y="4354513"/>
          <p14:tracePt t="24818" x="4803775" y="4479925"/>
          <p14:tracePt t="24829" x="4811713" y="4637088"/>
          <p14:tracePt t="24831" x="4851400" y="4865688"/>
          <p14:tracePt t="24840" x="4883150" y="4992688"/>
          <p14:tracePt t="24846" x="4914900" y="5062538"/>
          <p14:tracePt t="24855" x="4978400" y="5195888"/>
          <p14:tracePt t="24864" x="5048250" y="5307013"/>
          <p14:tracePt t="24868" x="5119688" y="5400675"/>
          <p14:tracePt t="24879" x="5181600" y="5472113"/>
          <p14:tracePt t="24882" x="5268913" y="5535613"/>
          <p14:tracePt t="24890" x="5340350" y="5583238"/>
          <p14:tracePt t="24897" x="5380038" y="5597525"/>
          <p14:tracePt t="24903" x="5418138" y="5629275"/>
          <p14:tracePt t="24912" x="5481638" y="5637213"/>
          <p14:tracePt t="24917" x="5584825" y="5653088"/>
          <p14:tracePt t="24930" x="5694363" y="5653088"/>
          <p14:tracePt t="24932" x="5773738" y="5653088"/>
          <p14:tracePt t="24948" x="5938838" y="5575300"/>
          <p14:tracePt t="24952" x="6000750" y="5519738"/>
          <p14:tracePt t="24967" x="6167438" y="5299075"/>
          <p14:tracePt t="24981" x="6245225" y="5181600"/>
          <p14:tracePt t="24982" x="6308725" y="5062538"/>
          <p14:tracePt t="24988" x="6364288" y="4905375"/>
          <p14:tracePt t="24996" x="6410325" y="4716463"/>
          <p14:tracePt t="25002" x="6410325" y="4591050"/>
          <p14:tracePt t="25013" x="6380163" y="4487863"/>
          <p14:tracePt t="25016" x="6356350" y="4394200"/>
          <p14:tracePt t="25024" x="6332538" y="4338638"/>
          <p14:tracePt t="25031" x="6300788" y="4251325"/>
          <p14:tracePt t="25037" x="6237288" y="4181475"/>
          <p14:tracePt t="25047" x="6213475" y="4149725"/>
          <p14:tracePt t="25051" x="6183313" y="4125913"/>
          <p14:tracePt t="25063" x="6143625" y="4086225"/>
          <p14:tracePt t="25066" x="6072188" y="4062413"/>
          <p14:tracePt t="25071" x="6008688" y="4046538"/>
          <p14:tracePt t="25081" x="5930900" y="4046538"/>
          <p14:tracePt t="25086" x="5891213" y="4046538"/>
          <p14:tracePt t="25095" x="5803900" y="4102100"/>
          <p14:tracePt t="25101" x="5749925" y="4141788"/>
          <p14:tracePt t="25112" x="5702300" y="4205288"/>
          <p14:tracePt t="25116" x="5622925" y="4330700"/>
          <p14:tracePt t="25122" x="5599113" y="4416425"/>
          <p14:tracePt t="25130" x="5584825" y="4543425"/>
          <p14:tracePt t="25137" x="5584825" y="4732338"/>
          <p14:tracePt t="25147" x="5591175" y="4905375"/>
          <p14:tracePt t="25151" x="5614988" y="5022850"/>
          <p14:tracePt t="25160" x="5662613" y="5094288"/>
          <p14:tracePt t="25167" x="5718175" y="5219700"/>
          <p14:tracePt t="25172" x="5781675" y="5338763"/>
          <p14:tracePt t="25180" x="5827713" y="5424488"/>
          <p14:tracePt t="25187" x="5891213" y="5480050"/>
          <p14:tracePt t="25197" x="5946775" y="5551488"/>
          <p14:tracePt t="25201" x="5978525" y="5583238"/>
          <p14:tracePt t="25210" x="6016625" y="5597525"/>
          <p14:tracePt t="25217" x="6040438" y="5629275"/>
          <p14:tracePt t="25222" x="6072188" y="5637213"/>
          <p14:tracePt t="25230" x="6096000" y="5645150"/>
          <p14:tracePt t="25236" x="6119813" y="5645150"/>
          <p14:tracePt t="25246" x="6151563" y="5645150"/>
          <p14:tracePt t="25249" x="6191250" y="5637213"/>
          <p14:tracePt t="25258" x="6276975" y="5583238"/>
          <p14:tracePt t="25264" x="6324600" y="5543550"/>
          <p14:tracePt t="25272" x="6396038" y="5440363"/>
          <p14:tracePt t="25281" x="6465888" y="5322888"/>
          <p14:tracePt t="25286" x="6513513" y="5195888"/>
          <p14:tracePt t="25297" x="6529388" y="5110163"/>
          <p14:tracePt t="25301" x="6529388" y="4937125"/>
          <p14:tracePt t="25308" x="6521450" y="4810125"/>
          <p14:tracePt t="25314" x="6497638" y="4668838"/>
          <p14:tracePt t="25322" x="6457950" y="4575175"/>
          <p14:tracePt t="25330" x="6442075" y="4535488"/>
          <p14:tracePt t="25335" x="6402388" y="4464050"/>
          <p14:tracePt t="25345" x="6364288" y="4432300"/>
          <p14:tracePt t="25352" x="6340475" y="4416425"/>
          <p14:tracePt t="25358" x="6308725" y="4394200"/>
          <p14:tracePt t="25364" x="6261100" y="4362450"/>
          <p14:tracePt t="25372" x="6229350" y="4354513"/>
          <p14:tracePt t="25382" x="6205538" y="4346575"/>
          <p14:tracePt t="25388" x="6167438" y="4338638"/>
          <p14:tracePt t="25393" x="6119813" y="4338638"/>
          <p14:tracePt t="25400" x="6088063" y="4338638"/>
          <p14:tracePt t="25407" x="6024563" y="4338638"/>
          <p14:tracePt t="25413" x="5962650" y="4338638"/>
          <p14:tracePt t="25422" x="5883275" y="4346575"/>
          <p14:tracePt t="25430" x="5827713" y="4362450"/>
          <p14:tracePt t="25435" x="5741988" y="4402138"/>
          <p14:tracePt t="25442" x="5686425" y="4424363"/>
          <p14:tracePt t="25448" x="5662613" y="4440238"/>
          <p14:tracePt t="25457" x="5614988" y="4471988"/>
          <p14:tracePt t="25464" x="5561013" y="4503738"/>
          <p14:tracePt t="25470" x="5505450" y="4535488"/>
          <p14:tracePt t="25479" x="5449888" y="4567238"/>
          <p14:tracePt t="25486" x="5418138" y="4613275"/>
          <p14:tracePt t="25492" x="5380038" y="4637088"/>
          <p14:tracePt t="25498" x="5348288" y="4668838"/>
          <p14:tracePt t="25506" x="5324475" y="4748213"/>
          <p14:tracePt t="25513" x="5316538" y="4833938"/>
          <p14:tracePt t="25519" x="5316538" y="4897438"/>
          <p14:tracePt t="25537" x="5364163" y="5046663"/>
          <p14:tracePt t="25542" x="5426075" y="5149850"/>
          <p14:tracePt t="25550" x="5505450" y="5283200"/>
          <p14:tracePt t="25555" x="5568950" y="5370513"/>
          <p14:tracePt t="25564" x="5630863" y="5456238"/>
          <p14:tracePt t="25569" x="5702300" y="5519738"/>
          <p14:tracePt t="25581" x="5789613" y="5575300"/>
          <p14:tracePt t="25583" x="5875338" y="5629275"/>
          <p14:tracePt t="25591" x="5962650" y="5653088"/>
          <p14:tracePt t="25597" x="6040438" y="5684838"/>
          <p14:tracePt t="25605" x="6072188" y="5692775"/>
          <p14:tracePt t="25614" x="6096000" y="5692775"/>
          <p14:tracePt t="25618" x="6119813" y="5692775"/>
          <p14:tracePt t="25631" x="6127750" y="5692775"/>
          <p14:tracePt t="25632" x="6135688" y="5692775"/>
          <p14:tracePt t="25642" x="6143625" y="5692775"/>
          <p14:tracePt t="25647" x="6143625" y="5684838"/>
          <p14:tracePt t="25655" x="6143625" y="5676900"/>
          <p14:tracePt t="25665" x="6143625" y="5668963"/>
          <p14:tracePt t="25669" x="6143625" y="5661025"/>
          <p14:tracePt t="25676" x="6143625" y="5653088"/>
          <p14:tracePt t="25684" x="6143625" y="5645150"/>
          <p14:tracePt t="26249" x="6213475" y="5480050"/>
          <p14:tracePt t="26256" x="6457950" y="4984750"/>
          <p14:tracePt t="26262" x="6607175" y="4732338"/>
          <p14:tracePt t="26270" x="6907213" y="4165600"/>
          <p14:tracePt t="26279" x="7143750" y="3614738"/>
          <p14:tracePt t="26285" x="7261225" y="3251200"/>
          <p14:tracePt t="26297" x="7561263" y="2511425"/>
          <p14:tracePt t="26299" x="7694613" y="2290763"/>
          <p14:tracePt t="26305" x="8120063" y="1558925"/>
          <p14:tracePt t="26312" x="8183563" y="1449388"/>
          <p14:tracePt t="26321" x="8324850" y="1244600"/>
          <p14:tracePt t="26328" x="8404225" y="1109663"/>
          <p14:tracePt t="26333" x="8474075" y="992188"/>
          <p14:tracePt t="26341" x="8505825" y="936625"/>
          <p14:tracePt t="26348" x="8561388" y="904875"/>
          <p14:tracePt t="26358" x="8577263" y="889000"/>
          <p14:tracePt t="26363" x="8593138" y="881063"/>
          <p14:tracePt t="26369" x="8601075" y="874713"/>
          <p14:tracePt t="26461" x="8601075" y="881063"/>
          <p14:tracePt t="26468" x="8616950" y="889000"/>
          <p14:tracePt t="26475" x="8616950" y="896938"/>
          <p14:tracePt t="26492" x="8624888" y="904875"/>
          <p14:tracePt t="26498" x="8624888" y="912813"/>
          <p14:tracePt t="26504" x="8632825" y="928688"/>
          <p14:tracePt t="26512" x="8639175" y="936625"/>
          <p14:tracePt t="26519" x="8647113" y="944563"/>
          <p14:tracePt t="26530" x="8647113" y="952500"/>
          <p14:tracePt t="26574" x="8639175" y="952500"/>
          <p14:tracePt t="26582" x="8632825" y="952500"/>
          <p14:tracePt t="26589" x="8624888" y="952500"/>
          <p14:tracePt t="26595" x="8593138" y="936625"/>
          <p14:tracePt t="26603" x="8577263" y="928688"/>
          <p14:tracePt t="26613" x="8561388" y="912813"/>
          <p14:tracePt t="26616" x="8545513" y="896938"/>
          <p14:tracePt t="26624" x="8537575" y="889000"/>
          <p14:tracePt t="26631" x="8521700" y="874713"/>
          <p14:tracePt t="26638" x="8513763" y="858838"/>
          <p14:tracePt t="26646" x="8505825" y="842963"/>
          <p14:tracePt t="26652" x="8505825" y="811213"/>
          <p14:tracePt t="26662" x="8505825" y="779463"/>
          <p14:tracePt t="26666" x="8505825" y="731838"/>
          <p14:tracePt t="26673" x="8497888" y="700088"/>
          <p14:tracePt t="26680" x="8497888" y="661988"/>
          <p14:tracePt t="26688" x="8489950" y="614363"/>
          <p14:tracePt t="26696" x="8489950" y="582613"/>
          <p14:tracePt t="26702" x="8482013" y="566738"/>
          <p14:tracePt t="26712" x="8466138" y="527050"/>
          <p14:tracePt t="26716" x="8466138" y="519113"/>
          <p14:tracePt t="26724" x="8458200" y="511175"/>
          <p14:tracePt t="26731" x="8458200" y="503238"/>
          <p14:tracePt t="26738" x="8442325" y="503238"/>
          <p14:tracePt t="26748" x="8434388" y="503238"/>
          <p14:tracePt t="26751" x="8428038" y="503238"/>
          <p14:tracePt t="26762" x="8420100" y="503238"/>
          <p14:tracePt t="26774" x="8412163" y="503238"/>
          <p14:tracePt t="26780" x="8404225" y="503238"/>
          <p14:tracePt t="26788" x="8396288" y="503238"/>
          <p14:tracePt t="32240" x="8253413" y="534988"/>
          <p14:tracePt t="32254" x="8245475" y="534988"/>
          <p14:tracePt t="32269" x="8237538" y="542925"/>
          <p14:tracePt t="32275" x="8229600" y="550863"/>
          <p14:tracePt t="32284" x="8223250" y="550863"/>
          <p14:tracePt t="32293" x="8215313" y="558800"/>
          <p14:tracePt t="32296" x="8199438" y="574675"/>
          <p14:tracePt t="32312" x="8191500" y="582613"/>
          <p14:tracePt t="32319" x="8175625" y="590550"/>
          <p14:tracePt t="32326" x="8151813" y="598488"/>
          <p14:tracePt t="32333" x="8096250" y="614363"/>
          <p14:tracePt t="32339" x="8072438" y="622300"/>
          <p14:tracePt t="32346" x="8026400" y="638175"/>
          <p14:tracePt t="32354" x="7986713" y="669925"/>
          <p14:tracePt t="32359" x="7954963" y="685800"/>
          <p14:tracePt t="32367" x="7891463" y="700088"/>
          <p14:tracePt t="32377" x="7813675" y="739775"/>
          <p14:tracePt t="32381" x="7742238" y="763588"/>
          <p14:tracePt t="32389" x="7623175" y="827088"/>
          <p14:tracePt t="32395" x="7513638" y="866775"/>
          <p14:tracePt t="32402" x="7426325" y="912813"/>
          <p14:tracePt t="32411" x="7356475" y="952500"/>
          <p14:tracePt t="32416" x="7237413" y="984250"/>
          <p14:tracePt t="32428" x="7096125" y="1055688"/>
          <p14:tracePt t="32433" x="6843713" y="1101725"/>
          <p14:tracePt t="32437" x="6718300" y="1141413"/>
          <p14:tracePt t="32444" x="6584950" y="1189038"/>
          <p14:tracePt t="32452" x="6426200" y="1228725"/>
          <p14:tracePt t="32461" x="6197600" y="1274763"/>
          <p14:tracePt t="32466" x="5970588" y="1338263"/>
          <p14:tracePt t="32478" x="5891213" y="1362075"/>
          <p14:tracePt t="32479" x="5765800" y="1401763"/>
          <p14:tracePt t="32487" x="5553075" y="1479550"/>
          <p14:tracePt t="32496" x="5402263" y="1535113"/>
          <p14:tracePt t="32501" x="5276850" y="1598613"/>
          <p14:tracePt t="32511" x="5189538" y="1638300"/>
          <p14:tracePt t="32516" x="5056188" y="1700213"/>
          <p14:tracePt t="32524" x="4930775" y="1755775"/>
          <p14:tracePt t="32531" x="4811713" y="1787525"/>
          <p14:tracePt t="32537" x="4686300" y="1827213"/>
          <p14:tracePt t="32544" x="4614863" y="1865313"/>
          <p14:tracePt t="32551" x="4537075" y="1873250"/>
          <p14:tracePt t="32561" x="4465638" y="1873250"/>
          <p14:tracePt t="32565" x="4402138" y="1873250"/>
          <p14:tracePt t="32574" x="4324350" y="1873250"/>
          <p14:tracePt t="32580" x="4244975" y="1873250"/>
          <p14:tracePt t="32586" x="4205288" y="1851025"/>
          <p14:tracePt t="32595" x="4151313" y="1843088"/>
          <p14:tracePt t="32600" x="4127500" y="1835150"/>
          <p14:tracePt t="32610" x="4111625" y="1827213"/>
          <p14:tracePt t="32614" x="4095750" y="1819275"/>
          <p14:tracePt t="32622" x="4087813" y="1811338"/>
          <p14:tracePt t="32629" x="4071938" y="1811338"/>
          <p14:tracePt t="32636" x="4064000" y="1811338"/>
          <p14:tracePt t="32650" x="4056063" y="1811338"/>
          <p14:tracePt t="32661" x="4048125" y="1811338"/>
          <p14:tracePt t="32665" x="4040188" y="1811338"/>
          <p14:tracePt t="32673" x="4032250" y="1811338"/>
          <p14:tracePt t="32679" x="4024313" y="1811338"/>
          <p14:tracePt t="32695" x="4008438" y="1811338"/>
          <p14:tracePt t="32700" x="4000500" y="1811338"/>
          <p14:tracePt t="32711" x="3992563" y="1811338"/>
          <p14:tracePt t="32714" x="3992563" y="1803400"/>
          <p14:tracePt t="32736" x="3992563" y="1795463"/>
          <p14:tracePt t="32746" x="3992563" y="1787525"/>
          <p14:tracePt t="33087" x="3938588" y="1731963"/>
          <p14:tracePt t="33091" x="3819525" y="1614488"/>
          <p14:tracePt t="33098" x="3694113" y="1495425"/>
          <p14:tracePt t="33103" x="3575050" y="1385888"/>
          <p14:tracePt t="33112" x="3441700" y="1282700"/>
          <p14:tracePt t="33118" x="3354388" y="1173163"/>
          <p14:tracePt t="33127" x="3268663" y="1047750"/>
          <p14:tracePt t="33132" x="3205163" y="912813"/>
          <p14:tracePt t="33143" x="3165475" y="811213"/>
          <p14:tracePt t="33146" x="3143250" y="731838"/>
          <p14:tracePt t="33155" x="3135313" y="677863"/>
          <p14:tracePt t="33162" x="3103563" y="606425"/>
          <p14:tracePt t="33167" x="3087688" y="558800"/>
          <p14:tracePt t="33180" x="3079750" y="495300"/>
          <p14:tracePt t="33182" x="3071813" y="457200"/>
          <p14:tracePt t="33189" x="3063875" y="401638"/>
          <p14:tracePt t="33197" x="3063875" y="369888"/>
          <p14:tracePt t="33204" x="3048000" y="322263"/>
          <p14:tracePt t="33211" x="3048000" y="298450"/>
          <p14:tracePt t="33217" x="3048000" y="268288"/>
          <p14:tracePt t="33231" x="3040063" y="236538"/>
          <p14:tracePt t="33239" x="3032125" y="220663"/>
          <p14:tracePt t="33246" x="3024188" y="212725"/>
          <p14:tracePt t="33253" x="3016250" y="212725"/>
          <p14:tracePt t="33262" x="3008313" y="212725"/>
          <p14:tracePt t="33266" x="3000375" y="212725"/>
          <p14:tracePt t="33274" x="2992438" y="204788"/>
          <p14:tracePt t="33283" x="2984500" y="196850"/>
          <p14:tracePt t="33287" x="2984500" y="188913"/>
          <p14:tracePt t="33295" x="2984500" y="180975"/>
          <p14:tracePt t="33316" x="2984500" y="165100"/>
          <p14:tracePt t="33331" x="2992438" y="165100"/>
          <p14:tracePt t="33338" x="3000375" y="165100"/>
          <p14:tracePt t="33351" x="3008313" y="165100"/>
          <p14:tracePt t="33362" x="3016250" y="165100"/>
          <p14:tracePt t="33380" x="3024188" y="180975"/>
          <p14:tracePt t="33388" x="3032125" y="188913"/>
          <p14:tracePt t="33395" x="3032125" y="204788"/>
          <p14:tracePt t="33402" x="3040063" y="228600"/>
          <p14:tracePt t="33412" x="3055938" y="306388"/>
          <p14:tracePt t="33414" x="3063875" y="417513"/>
          <p14:tracePt t="33424" x="3063875" y="527050"/>
          <p14:tracePt t="33430" x="3063875" y="590550"/>
          <p14:tracePt t="33437" x="3063875" y="669925"/>
          <p14:tracePt t="33444" x="3063875" y="747713"/>
          <p14:tracePt t="33451" x="3063875" y="858838"/>
          <p14:tracePt t="33461" x="3063875" y="1016000"/>
          <p14:tracePt t="33465" x="3063875" y="1125538"/>
          <p14:tracePt t="33473" x="3063875" y="1220788"/>
          <p14:tracePt t="33479" x="3063875" y="1282700"/>
          <p14:tracePt t="33491" x="3063875" y="1362075"/>
          <p14:tracePt t="33498" x="3063875" y="1457325"/>
          <p14:tracePt t="33500" x="3063875" y="1614488"/>
          <p14:tracePt t="33511" x="3063875" y="1708150"/>
          <p14:tracePt t="33515" x="3063875" y="1787525"/>
          <p14:tracePt t="33523" x="3048000" y="1843088"/>
          <p14:tracePt t="33529" x="3040063" y="1889125"/>
          <p14:tracePt t="33537" x="3032125" y="1976438"/>
          <p14:tracePt t="33545" x="3016250" y="2085975"/>
          <p14:tracePt t="33550" x="2992438" y="2197100"/>
          <p14:tracePt t="33562" x="2992438" y="2290763"/>
          <p14:tracePt t="33564" x="2976563" y="2378075"/>
          <p14:tracePt t="33573" x="2976563" y="2455863"/>
          <p14:tracePt t="33579" x="2976563" y="2503488"/>
          <p14:tracePt t="33586" x="2984500" y="2630488"/>
          <p14:tracePt t="33597" x="3008313" y="2740025"/>
          <p14:tracePt t="33599" x="3024188" y="2865438"/>
          <p14:tracePt t="33611" x="3048000" y="2952750"/>
          <p14:tracePt t="33613" x="3048000" y="3032125"/>
          <p14:tracePt t="33622" x="3055938" y="3070225"/>
          <p14:tracePt t="33629" x="3063875" y="3117850"/>
          <p14:tracePt t="33636" x="3063875" y="3197225"/>
          <p14:tracePt t="33645" x="3079750" y="3282950"/>
          <p14:tracePt t="33649" x="3079750" y="3409950"/>
          <p14:tracePt t="33662" x="3071813" y="3471863"/>
          <p14:tracePt t="33664" x="3063875" y="3535363"/>
          <p14:tracePt t="33670" x="3055938" y="3622675"/>
          <p14:tracePt t="33678" x="3040063" y="3684588"/>
          <p14:tracePt t="33684" x="3032125" y="3763963"/>
          <p14:tracePt t="33696" x="3032125" y="3889375"/>
          <p14:tracePt t="33697" x="3032125" y="4000500"/>
          <p14:tracePt t="33707" x="3016250" y="4070350"/>
          <p14:tracePt t="33712" x="3016250" y="4149725"/>
          <p14:tracePt t="33721" x="2992438" y="4213225"/>
          <p14:tracePt t="33728" x="2992438" y="4267200"/>
          <p14:tracePt t="33733" x="2992438" y="4346575"/>
          <p14:tracePt t="33746" x="2992438" y="4394200"/>
          <p14:tracePt t="33748" x="2992438" y="4471988"/>
          <p14:tracePt t="33755" x="2992438" y="4551363"/>
          <p14:tracePt t="33763" x="3008313" y="4605338"/>
          <p14:tracePt t="33770" x="3008313" y="4668838"/>
          <p14:tracePt t="33779" x="3016250" y="4708525"/>
          <p14:tracePt t="33784" x="3032125" y="4772025"/>
          <p14:tracePt t="33797" x="3040063" y="4826000"/>
          <p14:tracePt t="33799" x="3063875" y="4937125"/>
          <p14:tracePt t="33804" x="3079750" y="5046663"/>
          <p14:tracePt t="33812" x="3087688" y="5157788"/>
          <p14:tracePt t="33821" x="3087688" y="5235575"/>
          <p14:tracePt t="33828" x="3087688" y="5275263"/>
          <p14:tracePt t="33833" x="3103563" y="5322888"/>
          <p14:tracePt t="33842" x="3103563" y="5370513"/>
          <p14:tracePt t="33848" x="3103563" y="5416550"/>
          <p14:tracePt t="33856" x="3103563" y="5472113"/>
          <p14:tracePt t="33861" x="3095625" y="5535613"/>
          <p14:tracePt t="33867" x="3087688" y="5613400"/>
          <p14:tracePt t="33878" x="3071813" y="5700713"/>
          <p14:tracePt t="33882" x="3063875" y="5732463"/>
          <p14:tracePt t="33892" x="3055938" y="5786438"/>
          <p14:tracePt t="33896" x="3048000" y="5818188"/>
          <p14:tracePt t="33905" x="3032125" y="5889625"/>
          <p14:tracePt t="33911" x="3024188" y="5937250"/>
          <p14:tracePt t="33918" x="3000375" y="6022975"/>
          <p14:tracePt t="33929" x="2984500" y="6102350"/>
          <p14:tracePt t="33932" x="2976563" y="6157913"/>
          <p14:tracePt t="33938" x="2968625" y="6203950"/>
          <p14:tracePt t="33945" x="2968625" y="6251575"/>
          <p14:tracePt t="33954" x="2968625" y="6283325"/>
          <p14:tracePt t="33962" x="2968625" y="6315075"/>
          <p14:tracePt t="33969" x="2968625" y="6338888"/>
          <p14:tracePt t="33979" x="2960688" y="6369050"/>
          <p14:tracePt t="33981" x="2960688" y="6400800"/>
          <p14:tracePt t="33991" x="2952750" y="6424613"/>
          <p14:tracePt t="33996" x="2952750" y="6464300"/>
          <p14:tracePt t="34007" x="2952750" y="6511925"/>
          <p14:tracePt t="34014" x="2938463" y="6535738"/>
          <p14:tracePt t="34018" x="2930525" y="6559550"/>
          <p14:tracePt t="34028" x="2922588" y="6597650"/>
          <p14:tracePt t="34030" x="2906713" y="6613525"/>
          <p14:tracePt t="34038" x="2890838" y="6629400"/>
          <p14:tracePt t="34045" x="2874963" y="6669088"/>
          <p14:tracePt t="34054" x="2851150" y="6677025"/>
          <p14:tracePt t="34061" x="2835275" y="6684963"/>
          <p14:tracePt t="34068" x="2811463" y="6692900"/>
          <p14:tracePt t="34080" x="2779713" y="6708775"/>
          <p14:tracePt t="34089" x="2763838" y="6716713"/>
          <p14:tracePt t="34095" x="2755900" y="6724650"/>
          <p14:tracePt t="34102" x="2741613" y="6724650"/>
          <p14:tracePt t="34113" x="2725738" y="6724650"/>
          <p14:tracePt t="34118" x="2709863" y="6724650"/>
          <p14:tracePt t="34128" x="2693988" y="6724650"/>
          <p14:tracePt t="34131" x="2662238" y="6692900"/>
          <p14:tracePt t="34138" x="2630488" y="6669088"/>
          <p14:tracePt t="34144" x="2566988" y="6597650"/>
          <p14:tracePt t="34153" x="2513013" y="6551613"/>
          <p14:tracePt t="34162" x="2473325" y="6511925"/>
          <p14:tracePt t="34166" x="2433638" y="6488113"/>
          <p14:tracePt t="34173" x="2401888" y="6472238"/>
          <p14:tracePt t="34179" x="2378075" y="6456363"/>
          <p14:tracePt t="34188" x="2354263" y="6424613"/>
          <p14:tracePt t="34195" x="2332038" y="6408738"/>
          <p14:tracePt t="34201" x="2332038" y="6400800"/>
          <p14:tracePt t="34212" x="2316163" y="6384925"/>
          <p14:tracePt t="34217" x="2308225" y="6376988"/>
          <p14:tracePt t="34223" x="2292350" y="6369050"/>
          <p14:tracePt t="34230" x="2260600" y="6338888"/>
          <p14:tracePt t="34238" x="2244725" y="6323013"/>
          <p14:tracePt t="34245" x="2228850" y="6283325"/>
          <p14:tracePt t="34251" x="2205038" y="6243638"/>
          <p14:tracePt t="34262" x="2157413" y="6172200"/>
          <p14:tracePt t="34264" x="2133600" y="6094413"/>
          <p14:tracePt t="34272" x="2103438" y="6007100"/>
          <p14:tracePt t="34279" x="2055813" y="5953125"/>
          <p14:tracePt t="34286" x="2024063" y="5897563"/>
          <p14:tracePt t="34295" x="2008188" y="5865813"/>
          <p14:tracePt t="34303" x="1976438" y="5826125"/>
          <p14:tracePt t="34313" x="1944688" y="5772150"/>
          <p14:tracePt t="34317" x="1922463" y="5732463"/>
          <p14:tracePt t="34321" x="1898650" y="5668963"/>
          <p14:tracePt t="34329" x="1890713" y="5613400"/>
          <p14:tracePt t="34337" x="1882775" y="5535613"/>
          <p14:tracePt t="34346" x="1882775" y="5472113"/>
          <p14:tracePt t="34349" x="1882775" y="5424488"/>
          <p14:tracePt t="34364" x="1882775" y="5322888"/>
          <p14:tracePt t="34372" x="1866900" y="5259388"/>
          <p14:tracePt t="34379" x="1866900" y="5195888"/>
          <p14:tracePt t="34386" x="1843088" y="5078413"/>
          <p14:tracePt t="34396" x="1843088" y="4953000"/>
          <p14:tracePt t="34400" x="1827213" y="4857750"/>
          <p14:tracePt t="34408" x="1827213" y="4795838"/>
          <p14:tracePt t="34413" x="1819275" y="4732338"/>
          <p14:tracePt t="34422" x="1819275" y="4652963"/>
          <p14:tracePt t="34428" x="1811338" y="4567238"/>
          <p14:tracePt t="34436" x="1795463" y="4456113"/>
          <p14:tracePt t="34446" x="1795463" y="4378325"/>
          <p14:tracePt t="34451" x="1787525" y="4298950"/>
          <p14:tracePt t="34457" x="1787525" y="4243388"/>
          <p14:tracePt t="34463" x="1771650" y="4165600"/>
          <p14:tracePt t="34471" x="1763713" y="4117975"/>
          <p14:tracePt t="34484" x="1709738" y="3889375"/>
          <p14:tracePt t="34500" x="1677988" y="3660775"/>
          <p14:tracePt t="34508" x="1654175" y="3567113"/>
          <p14:tracePt t="34514" x="1638300" y="3487738"/>
          <p14:tracePt t="34520" x="1598613" y="3370263"/>
          <p14:tracePt t="34529" x="1598613" y="3228975"/>
          <p14:tracePt t="34535" x="1574800" y="3101975"/>
          <p14:tracePt t="34547" x="1566863" y="3024188"/>
          <p14:tracePt t="34549" x="1550988" y="2968625"/>
          <p14:tracePt t="34555" x="1543050" y="2921000"/>
          <p14:tracePt t="34562" x="1543050" y="2827338"/>
          <p14:tracePt t="34569" x="1543050" y="2747963"/>
          <p14:tracePt t="34579" x="1550988" y="2644775"/>
          <p14:tracePt t="34583" x="1550988" y="2582863"/>
          <p14:tracePt t="34597" x="1558925" y="2503488"/>
          <p14:tracePt t="34599" x="1566863" y="2449513"/>
          <p14:tracePt t="34606" x="1574800" y="2417763"/>
          <p14:tracePt t="34612" x="1590675" y="2346325"/>
          <p14:tracePt t="34618" x="1614488" y="2252663"/>
          <p14:tracePt t="34628" x="1630363" y="2141538"/>
          <p14:tracePt t="34633" x="1630363" y="2062163"/>
          <p14:tracePt t="34647" x="1630363" y="1858963"/>
          <p14:tracePt t="34656" x="1630363" y="1819275"/>
          <p14:tracePt t="34663" x="1630363" y="1724025"/>
          <p14:tracePt t="34670" x="1630363" y="1614488"/>
          <p14:tracePt t="34678" x="1638300" y="1479550"/>
          <p14:tracePt t="34683" x="1654175" y="1385888"/>
          <p14:tracePt t="34691" x="1654175" y="1306513"/>
          <p14:tracePt t="34697" x="1654175" y="1282700"/>
          <p14:tracePt t="34705" x="1654175" y="1260475"/>
          <p14:tracePt t="34713" x="1662113" y="1196975"/>
          <p14:tracePt t="34719" x="1670050" y="1173163"/>
          <p14:tracePt t="34730" x="1677988" y="1125538"/>
          <p14:tracePt t="34733" x="1693863" y="1071563"/>
          <p14:tracePt t="34742" x="1725613" y="1016000"/>
          <p14:tracePt t="34747" x="1755775" y="928688"/>
          <p14:tracePt t="34754" x="1795463" y="858838"/>
          <p14:tracePt t="34762" x="1843088" y="803275"/>
          <p14:tracePt t="34768" x="1882775" y="747713"/>
          <p14:tracePt t="34779" x="1960563" y="685800"/>
          <p14:tracePt t="34781" x="2032000" y="630238"/>
          <p14:tracePt t="34790" x="2087563" y="598488"/>
          <p14:tracePt t="34796" x="2111375" y="574675"/>
          <p14:tracePt t="34804" x="2141538" y="550863"/>
          <p14:tracePt t="34812" x="2165350" y="534988"/>
          <p14:tracePt t="34817" x="2189163" y="519113"/>
          <p14:tracePt t="34831" x="2220913" y="503238"/>
          <p14:tracePt t="34834" x="2252663" y="495300"/>
          <p14:tracePt t="34838" x="2268538" y="488950"/>
          <p14:tracePt t="34846" x="2284413" y="465138"/>
          <p14:tracePt t="34854" x="2316163" y="441325"/>
          <p14:tracePt t="34863" x="2338388" y="425450"/>
          <p14:tracePt t="34867" x="2370138" y="401638"/>
          <p14:tracePt t="34881" x="2401888" y="354013"/>
          <p14:tracePt t="34889" x="2441575" y="346075"/>
          <p14:tracePt t="34896" x="2457450" y="346075"/>
          <p14:tracePt t="34903" x="2473325" y="338138"/>
          <p14:tracePt t="34913" x="2489200" y="338138"/>
          <p14:tracePt t="34916" x="2520950" y="338138"/>
          <p14:tracePt t="34925" x="2536825" y="338138"/>
          <p14:tracePt t="34930" x="2559050" y="346075"/>
          <p14:tracePt t="34939" x="2574925" y="361950"/>
          <p14:tracePt t="34945" x="2614613" y="385763"/>
          <p14:tracePt t="34951" x="2646363" y="393700"/>
          <p14:tracePt t="34964" x="2670175" y="401638"/>
          <p14:tracePt t="34966" x="2717800" y="417513"/>
          <p14:tracePt t="34974" x="2741613" y="433388"/>
          <p14:tracePt t="34981" x="2779713" y="441325"/>
          <p14:tracePt t="34987" x="2795588" y="449263"/>
          <p14:tracePt t="34997" x="2811463" y="473075"/>
          <p14:tracePt t="35004" x="2827338" y="481013"/>
          <p14:tracePt t="35012" x="2843213" y="488950"/>
          <p14:tracePt t="35017" x="2867025" y="503238"/>
          <p14:tracePt t="35024" x="2874963" y="519113"/>
          <p14:tracePt t="35030" x="2882900" y="558800"/>
          <p14:tracePt t="35038" x="2890838" y="582613"/>
          <p14:tracePt t="35046" x="2898775" y="598488"/>
          <p14:tracePt t="35051" x="2906713" y="630238"/>
          <p14:tracePt t="35062" x="2914650" y="661988"/>
          <p14:tracePt t="35064" x="2930525" y="692150"/>
          <p14:tracePt t="35072" x="2960688" y="739775"/>
          <p14:tracePt t="35080" x="2984500" y="811213"/>
          <p14:tracePt t="35088" x="3008313" y="874713"/>
          <p14:tracePt t="35096" x="3032125" y="944563"/>
          <p14:tracePt t="35103" x="3063875" y="1016000"/>
          <p14:tracePt t="35114" x="3087688" y="1071563"/>
          <p14:tracePt t="35116" x="3111500" y="1109663"/>
          <p14:tracePt t="35123" x="3127375" y="1141413"/>
          <p14:tracePt t="35129" x="3135313" y="1173163"/>
          <p14:tracePt t="35136" x="3165475" y="1236663"/>
          <p14:tracePt t="35146" x="3189288" y="1298575"/>
          <p14:tracePt t="35150" x="3197225" y="1354138"/>
          <p14:tracePt t="35163" x="3213100" y="1401763"/>
          <p14:tracePt t="35165" x="3221038" y="1457325"/>
          <p14:tracePt t="35171" x="3228975" y="1519238"/>
          <p14:tracePt t="35181" x="3236913" y="1558925"/>
          <p14:tracePt t="35185" x="3252788" y="1582738"/>
          <p14:tracePt t="35198" x="3268663" y="1622425"/>
          <p14:tracePt t="35203" x="3276600" y="1662113"/>
          <p14:tracePt t="35208" x="3292475" y="1724025"/>
          <p14:tracePt t="35214" x="3300413" y="1803400"/>
          <p14:tracePt t="35221" x="3316288" y="1905000"/>
          <p14:tracePt t="35230" x="3324225" y="2016125"/>
          <p14:tracePt t="35235" x="3340100" y="2093913"/>
          <p14:tracePt t="35246" x="3340100" y="2141538"/>
          <p14:tracePt t="35248" x="3348038" y="2212975"/>
          <p14:tracePt t="35258" x="3354388" y="2274888"/>
          <p14:tracePt t="35264" x="3378200" y="2346325"/>
          <p14:tracePt t="35271" x="3378200" y="2425700"/>
          <p14:tracePt t="35281" x="3378200" y="2503488"/>
          <p14:tracePt t="35285" x="3394075" y="2566988"/>
          <p14:tracePt t="35299" x="3402013" y="2732088"/>
          <p14:tracePt t="35308" x="3409950" y="2779713"/>
          <p14:tracePt t="35316" x="3425825" y="2849563"/>
          <p14:tracePt t="35322" x="3433763" y="2944813"/>
          <p14:tracePt t="35329" x="3433763" y="3070225"/>
          <p14:tracePt t="35334" x="3433763" y="3181350"/>
          <p14:tracePt t="35347" x="3433763" y="3259138"/>
          <p14:tracePt t="35350" x="3433763" y="3338513"/>
          <p14:tracePt t="35356" x="3433763" y="3432175"/>
          <p14:tracePt t="35364" x="3433763" y="3511550"/>
          <p14:tracePt t="35371" x="3433763" y="3622675"/>
          <p14:tracePt t="35380" x="3433763" y="3708400"/>
          <p14:tracePt t="35384" x="3433763" y="3819525"/>
          <p14:tracePt t="35391" x="3425825" y="3865563"/>
          <p14:tracePt t="35397" x="3425825" y="3929063"/>
          <p14:tracePt t="35406" x="3425825" y="3976688"/>
          <p14:tracePt t="35412" x="3425825" y="4054475"/>
          <p14:tracePt t="35421" x="3425825" y="4125913"/>
          <p14:tracePt t="35429" x="3425825" y="4251325"/>
          <p14:tracePt t="35433" x="3425825" y="4330700"/>
          <p14:tracePt t="35440" x="3425825" y="4408488"/>
          <p14:tracePt t="35447" x="3425825" y="4471988"/>
          <p14:tracePt t="35456" x="3425825" y="4551363"/>
          <p14:tracePt t="35463" x="3425825" y="4660900"/>
          <p14:tracePt t="35467" x="3409950" y="4772025"/>
          <p14:tracePt t="35482" x="3386138" y="4921250"/>
          <p14:tracePt t="35489" x="3362325" y="4999038"/>
          <p14:tracePt t="35497" x="3354388" y="5038725"/>
          <p14:tracePt t="35505" x="3348038" y="5102225"/>
          <p14:tracePt t="35514" x="3332163" y="5133975"/>
          <p14:tracePt t="35517" x="3324225" y="5165725"/>
          <p14:tracePt t="35532" x="3308350" y="5243513"/>
          <p14:tracePt t="35541" x="3300413" y="5267325"/>
          <p14:tracePt t="35548" x="3292475" y="5307013"/>
          <p14:tracePt t="35555" x="3268663" y="5330825"/>
          <p14:tracePt t="35564" x="3260725" y="5362575"/>
          <p14:tracePt t="35567" x="3252788" y="5392738"/>
          <p14:tracePt t="35581" x="3244850" y="5448300"/>
          <p14:tracePt t="35589" x="3236913" y="5480050"/>
          <p14:tracePt t="35597" x="3228975" y="5511800"/>
          <p14:tracePt t="35605" x="3221038" y="5535613"/>
          <p14:tracePt t="35613" x="3205163" y="5583238"/>
          <p14:tracePt t="35618" x="3205163" y="5621338"/>
          <p14:tracePt t="35625" x="3197225" y="5676900"/>
          <p14:tracePt t="35631" x="3181350" y="5716588"/>
          <p14:tracePt t="35639" x="3165475" y="5772150"/>
          <p14:tracePt t="35646" x="3157538" y="5794375"/>
          <p14:tracePt t="35654" x="3143250" y="5842000"/>
          <p14:tracePt t="35664" x="3127375" y="5873750"/>
          <p14:tracePt t="35668" x="3111500" y="5897563"/>
          <p14:tracePt t="35675" x="3103563" y="5913438"/>
          <p14:tracePt t="35682" x="3079750" y="5945188"/>
          <p14:tracePt t="35689" x="3071813" y="5945188"/>
          <p14:tracePt t="35698" x="3055938" y="5953125"/>
          <p14:tracePt t="35702" x="3048000" y="5961063"/>
          <p14:tracePt t="35713" x="3048000" y="5969000"/>
          <p14:tracePt t="35716" x="3032125" y="5976938"/>
          <p14:tracePt t="35728" x="3016250" y="5983288"/>
          <p14:tracePt t="35733" x="3008313" y="5991225"/>
          <p14:tracePt t="35737" x="3000375" y="5999163"/>
          <p14:tracePt t="35748" x="2992438" y="5999163"/>
          <p14:tracePt t="35752" x="2984500" y="5999163"/>
          <p14:tracePt t="35766" x="2976563" y="6015038"/>
          <p14:tracePt t="35767" x="2968625" y="6015038"/>
          <p14:tracePt t="35780" x="2968625" y="6022975"/>
          <p14:tracePt t="35789" x="2960688" y="6022975"/>
          <p14:tracePt t="35802" x="2946400" y="6022975"/>
          <p14:tracePt t="35815" x="2938463" y="6022975"/>
          <p14:tracePt t="35823" x="2938463" y="6030913"/>
          <p14:tracePt t="35830" x="2930525" y="6038850"/>
          <p14:tracePt t="35837" x="2922588" y="6038850"/>
          <p14:tracePt t="35852" x="2914650" y="6046788"/>
          <p14:tracePt t="35879" x="2914650" y="6054725"/>
          <p14:tracePt t="35886" x="2906713" y="6054725"/>
          <p14:tracePt t="35908" x="2898775" y="6054725"/>
          <p14:tracePt t="35928" x="2890838" y="6054725"/>
          <p14:tracePt t="35936" x="2874963" y="6054725"/>
          <p14:tracePt t="35947" x="2867025" y="6054725"/>
          <p14:tracePt t="35959" x="2859088" y="6062663"/>
          <p14:tracePt t="36255" x="2859088" y="6038850"/>
          <p14:tracePt t="36261" x="2859088" y="5976938"/>
          <p14:tracePt t="36269" x="2859088" y="5945188"/>
          <p14:tracePt t="36276" x="2851150" y="5897563"/>
          <p14:tracePt t="36286" x="2851150" y="5857875"/>
          <p14:tracePt t="36292" x="2851150" y="5842000"/>
          <p14:tracePt t="36304" x="2851150" y="5780088"/>
          <p14:tracePt t="36313" x="2851150" y="5748338"/>
          <p14:tracePt t="36318" x="2851150" y="5700713"/>
          <p14:tracePt t="36327" x="2859088" y="5645150"/>
          <p14:tracePt t="36335" x="2882900" y="5535613"/>
          <p14:tracePt t="36341" x="2890838" y="5440363"/>
          <p14:tracePt t="36351" x="2914650" y="5338763"/>
          <p14:tracePt t="36357" x="2930525" y="5243513"/>
          <p14:tracePt t="36361" x="2968625" y="5149850"/>
          <p14:tracePt t="36369" x="2992438" y="4945063"/>
          <p14:tracePt t="36376" x="3008313" y="4802188"/>
          <p14:tracePt t="36386" x="3024188" y="4629150"/>
          <p14:tracePt t="36393" x="3024188" y="4519613"/>
          <p14:tracePt t="36401" x="3016250" y="4346575"/>
          <p14:tracePt t="36404" x="2952750" y="4070350"/>
          <p14:tracePt t="36411" x="2851150" y="3716338"/>
          <p14:tracePt t="36417" x="2779713" y="3402013"/>
          <p14:tracePt t="36425" x="2662238" y="2716213"/>
          <p14:tracePt t="36435" x="2614613" y="2495550"/>
          <p14:tracePt t="36439" x="2441575" y="1668463"/>
          <p14:tracePt t="36452" x="2189163" y="566738"/>
          <p14:tracePt t="36461" x="2141538" y="417513"/>
        </p14:tracePtLst>
      </p14:laserTraceLst>
    </p:ext>
  </p:extLst>
</p:sld>
</file>

<file path=ppt/theme/theme1.xml><?xml version="1.0" encoding="utf-8"?>
<a:theme xmlns:a="http://schemas.openxmlformats.org/drawingml/2006/main" name="Office Theme">
  <a:themeElements>
    <a:clrScheme name="CROI22">
      <a:dk1>
        <a:srgbClr val="0A3E53"/>
      </a:dk1>
      <a:lt1>
        <a:srgbClr val="FFFFFF"/>
      </a:lt1>
      <a:dk2>
        <a:srgbClr val="34558B"/>
      </a:dk2>
      <a:lt2>
        <a:srgbClr val="D6D2C3"/>
      </a:lt2>
      <a:accent1>
        <a:srgbClr val="4797A8"/>
      </a:accent1>
      <a:accent2>
        <a:srgbClr val="D668A1"/>
      </a:accent2>
      <a:accent3>
        <a:srgbClr val="61A851"/>
      </a:accent3>
      <a:accent4>
        <a:srgbClr val="549DF3"/>
      </a:accent4>
      <a:accent5>
        <a:srgbClr val="FFFFFF"/>
      </a:accent5>
      <a:accent6>
        <a:srgbClr val="BB2026"/>
      </a:accent6>
      <a:hlink>
        <a:srgbClr val="4797A8"/>
      </a:hlink>
      <a:folHlink>
        <a:srgbClr val="479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CAP Global Health Colors">
      <a:dk1>
        <a:srgbClr val="4B545B"/>
      </a:dk1>
      <a:lt1>
        <a:srgbClr val="FFFFFF"/>
      </a:lt1>
      <a:dk2>
        <a:srgbClr val="C9CFD4"/>
      </a:dk2>
      <a:lt2>
        <a:srgbClr val="737D84"/>
      </a:lt2>
      <a:accent1>
        <a:srgbClr val="B0DFDB"/>
      </a:accent1>
      <a:accent2>
        <a:srgbClr val="73B4E2"/>
      </a:accent2>
      <a:accent3>
        <a:srgbClr val="FDB913"/>
      </a:accent3>
      <a:accent4>
        <a:srgbClr val="80C342"/>
      </a:accent4>
      <a:accent5>
        <a:srgbClr val="00B8A5"/>
      </a:accent5>
      <a:accent6>
        <a:srgbClr val="F04E58"/>
      </a:accent6>
      <a:hlink>
        <a:srgbClr val="022169"/>
      </a:hlink>
      <a:folHlink>
        <a:srgbClr val="1D4F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ROI22">
    <a:dk1>
      <a:srgbClr val="0A3E53"/>
    </a:dk1>
    <a:lt1>
      <a:srgbClr val="FFFFFF"/>
    </a:lt1>
    <a:dk2>
      <a:srgbClr val="34558B"/>
    </a:dk2>
    <a:lt2>
      <a:srgbClr val="D6D2C3"/>
    </a:lt2>
    <a:accent1>
      <a:srgbClr val="4797A8"/>
    </a:accent1>
    <a:accent2>
      <a:srgbClr val="D668A1"/>
    </a:accent2>
    <a:accent3>
      <a:srgbClr val="61A851"/>
    </a:accent3>
    <a:accent4>
      <a:srgbClr val="549DF3"/>
    </a:accent4>
    <a:accent5>
      <a:srgbClr val="FFFFFF"/>
    </a:accent5>
    <a:accent6>
      <a:srgbClr val="BB2026"/>
    </a:accent6>
    <a:hlink>
      <a:srgbClr val="4797A8"/>
    </a:hlink>
    <a:folHlink>
      <a:srgbClr val="479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ROI22">
    <a:dk1>
      <a:srgbClr val="0A3E53"/>
    </a:dk1>
    <a:lt1>
      <a:srgbClr val="FFFFFF"/>
    </a:lt1>
    <a:dk2>
      <a:srgbClr val="34558B"/>
    </a:dk2>
    <a:lt2>
      <a:srgbClr val="D6D2C3"/>
    </a:lt2>
    <a:accent1>
      <a:srgbClr val="4797A8"/>
    </a:accent1>
    <a:accent2>
      <a:srgbClr val="D668A1"/>
    </a:accent2>
    <a:accent3>
      <a:srgbClr val="61A851"/>
    </a:accent3>
    <a:accent4>
      <a:srgbClr val="549DF3"/>
    </a:accent4>
    <a:accent5>
      <a:srgbClr val="FFFFFF"/>
    </a:accent5>
    <a:accent6>
      <a:srgbClr val="BB2026"/>
    </a:accent6>
    <a:hlink>
      <a:srgbClr val="4797A8"/>
    </a:hlink>
    <a:folHlink>
      <a:srgbClr val="479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696693E289A8E648B79FE50524B9F735" ma:contentTypeVersion="22" ma:contentTypeDescription="NGO Document content type" ma:contentTypeScope="" ma:versionID="a005a0f88bb26f24a9c4715b76b48af3">
  <xsd:schema xmlns:xsd="http://www.w3.org/2001/XMLSchema" xmlns:xs="http://www.w3.org/2001/XMLSchema" xmlns:p="http://schemas.microsoft.com/office/2006/metadata/properties" xmlns:ns2="c629780e-db83-45bc-a257-7c8c4fd6b9cb" xmlns:ns3="335b5c5a-a0c9-416e-9032-6454cebfcc03" targetNamespace="http://schemas.microsoft.com/office/2006/metadata/properties" ma:root="true" ma:fieldsID="ea8c5960f7d1da8075c6ae9a4048e091" ns2:_="" ns3:_="">
    <xsd:import namespace="c629780e-db83-45bc-a257-7c8c4fd6b9cb"/>
    <xsd:import namespace="335b5c5a-a0c9-416e-9032-6454cebfcc03"/>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2:SharedWithUsers" minOccurs="0"/>
                <xsd:element ref="ns2:SharedWithDetails" minOccurs="0"/>
                <xsd:element ref="ns3:MediaServiceLocation"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5b5c5a-a0c9-416e-9032-6454cebfcc03"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335b5c5a-a0c9-416e-9032-6454cebfcc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4DBD124-96E2-4E02-ACFE-2E048EFC7661}">
  <ds:schemaRefs>
    <ds:schemaRef ds:uri="http://schemas.microsoft.com/sharepoint/v3/contenttype/forms"/>
  </ds:schemaRefs>
</ds:datastoreItem>
</file>

<file path=customXml/itemProps2.xml><?xml version="1.0" encoding="utf-8"?>
<ds:datastoreItem xmlns:ds="http://schemas.openxmlformats.org/officeDocument/2006/customXml" ds:itemID="{8FC18BFA-0132-4C8F-9E81-3868545D5A97}"/>
</file>

<file path=customXml/itemProps3.xml><?xml version="1.0" encoding="utf-8"?>
<ds:datastoreItem xmlns:ds="http://schemas.openxmlformats.org/officeDocument/2006/customXml" ds:itemID="{211C27E5-33FF-4171-93A8-C86E28305273}">
  <ds:schemaRefs>
    <ds:schemaRef ds:uri="335b5c5a-a0c9-416e-9032-6454cebfcc03"/>
    <ds:schemaRef ds:uri="http://purl.org/dc/dcmitype/"/>
    <ds:schemaRef ds:uri="http://www.w3.org/XML/1998/namespace"/>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purl.org/dc/terms/"/>
    <ds:schemaRef ds:uri="http://schemas.microsoft.com/office/infopath/2007/PartnerControls"/>
    <ds:schemaRef ds:uri="c629780e-db83-45bc-a257-7c8c4fd6b9cb"/>
  </ds:schemaRefs>
</ds:datastoreItem>
</file>

<file path=docProps/app.xml><?xml version="1.0" encoding="utf-8"?>
<Properties xmlns="http://schemas.openxmlformats.org/officeDocument/2006/extended-properties" xmlns:vt="http://schemas.openxmlformats.org/officeDocument/2006/docPropsVTypes">
  <Template/>
  <TotalTime>191</TotalTime>
  <Words>2084</Words>
  <Application>Microsoft Office PowerPoint</Application>
  <PresentationFormat>Widescreen</PresentationFormat>
  <Paragraphs>270</Paragraphs>
  <Slides>13</Slides>
  <Notes>13</Notes>
  <HiddenSlides>1</HiddenSlides>
  <MMClips>12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Cambria Math</vt:lpstr>
      <vt:lpstr>Century Gothic</vt:lpstr>
      <vt:lpstr>Times New Roman</vt:lpstr>
      <vt:lpstr>Office Theme</vt:lpstr>
      <vt:lpstr>1_Office Theme</vt:lpstr>
      <vt:lpstr>PowerPoint Presentation</vt:lpstr>
      <vt:lpstr>Background</vt:lpstr>
      <vt:lpstr>Methods: HIV-1 Recent Infection Testing</vt:lpstr>
      <vt:lpstr>Methods: Data</vt:lpstr>
      <vt:lpstr>Methods: Analysis</vt:lpstr>
      <vt:lpstr>Methods: Analysis</vt:lpstr>
      <vt:lpstr>PowerPoint Presentation</vt:lpstr>
      <vt:lpstr>Results: Share of Recent Cases by Testing Location</vt:lpstr>
      <vt:lpstr>Results: Yield of Recent Cases, by Testing Location</vt:lpstr>
      <vt:lpstr>Limitations </vt:lpstr>
      <vt:lpstr>Conclusion</vt:lpstr>
      <vt:lpstr>Acknowledgements</vt:lpstr>
      <vt:lpstr>Results: Share of Recent Cases for Females &lt;30 in Eswatini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Beaty</dc:creator>
  <cp:lastModifiedBy>Saito, Suzue</cp:lastModifiedBy>
  <cp:revision>5</cp:revision>
  <cp:lastPrinted>2020-02-07T08:18:15Z</cp:lastPrinted>
  <dcterms:created xsi:type="dcterms:W3CDTF">2019-01-31T17:27:22Z</dcterms:created>
  <dcterms:modified xsi:type="dcterms:W3CDTF">2022-02-04T05:41:05Z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0x01010033CF86A3E53F48B7ADBBC140A8AF8FA700696693E289A8E648B79FE50524B9F735</vt:lpwstr>
  </property>
  <property fmtid="{D5CDD505-2E9C-101B-9397-08002B2CF9AE}" pid="3" name="NGOOnlineKeywords">
    <vt:lpwstr/>
  </property>
  <property fmtid="{D5CDD505-2E9C-101B-9397-08002B2CF9AE}" pid="4" name="NGOOnlineDocumentType">
    <vt:lpwstr/>
  </property>
</Properties>
</file>