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691" r:id="rId6"/>
    <p:sldMasterId id="2147483699" r:id="rId7"/>
    <p:sldMasterId id="2147483706" r:id="rId8"/>
    <p:sldMasterId id="2147483751" r:id="rId9"/>
    <p:sldMasterId id="2147483772" r:id="rId10"/>
  </p:sldMasterIdLst>
  <p:notesMasterIdLst>
    <p:notesMasterId r:id="rId56"/>
  </p:notesMasterIdLst>
  <p:sldIdLst>
    <p:sldId id="3255" r:id="rId11"/>
    <p:sldId id="2145706926" r:id="rId12"/>
    <p:sldId id="3260" r:id="rId13"/>
    <p:sldId id="2145706924" r:id="rId14"/>
    <p:sldId id="2147481314" r:id="rId15"/>
    <p:sldId id="417" r:id="rId16"/>
    <p:sldId id="2147483118" r:id="rId17"/>
    <p:sldId id="2147483155" r:id="rId18"/>
    <p:sldId id="2147481347" r:id="rId19"/>
    <p:sldId id="2147483115" r:id="rId20"/>
    <p:sldId id="2147483154" r:id="rId21"/>
    <p:sldId id="310" r:id="rId22"/>
    <p:sldId id="2147483147" r:id="rId23"/>
    <p:sldId id="2147481355" r:id="rId24"/>
    <p:sldId id="2147483151" r:id="rId25"/>
    <p:sldId id="2147483152" r:id="rId26"/>
    <p:sldId id="2141411399" r:id="rId27"/>
    <p:sldId id="2141411401" r:id="rId28"/>
    <p:sldId id="2141411402" r:id="rId29"/>
    <p:sldId id="2147483149" r:id="rId30"/>
    <p:sldId id="2147483150" r:id="rId31"/>
    <p:sldId id="335" r:id="rId32"/>
    <p:sldId id="2147483153" r:id="rId33"/>
    <p:sldId id="2147481356" r:id="rId34"/>
    <p:sldId id="2147483121" r:id="rId35"/>
    <p:sldId id="2145706940" r:id="rId36"/>
    <p:sldId id="2147479715" r:id="rId37"/>
    <p:sldId id="2147479701" r:id="rId38"/>
    <p:sldId id="2147479685" r:id="rId39"/>
    <p:sldId id="2147376917" r:id="rId40"/>
    <p:sldId id="2147376910" r:id="rId41"/>
    <p:sldId id="2147479697" r:id="rId42"/>
    <p:sldId id="2147479628" r:id="rId43"/>
    <p:sldId id="2147479714" r:id="rId44"/>
    <p:sldId id="2147479711" r:id="rId45"/>
    <p:sldId id="2147479708" r:id="rId46"/>
    <p:sldId id="2147479709" r:id="rId47"/>
    <p:sldId id="2145707065" r:id="rId48"/>
    <p:sldId id="2145707066" r:id="rId49"/>
    <p:sldId id="2147479710" r:id="rId50"/>
    <p:sldId id="2147376914" r:id="rId51"/>
    <p:sldId id="2147376904" r:id="rId52"/>
    <p:sldId id="5067" r:id="rId53"/>
    <p:sldId id="5057" r:id="rId54"/>
    <p:sldId id="506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Rad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91AE24-24E2-40BF-870C-79272FED7B57}" v="1" dt="2024-08-27T12:13:12.593"/>
    <p1510:client id="{E2712895-92AE-4518-B5B3-F8F0AF222844}" v="75" dt="2024-08-26T16:29:39.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dery, Sara E." userId="16b337ac-3e46-4492-bfe1-1439cfc44d58" providerId="ADAL" clId="{E2712895-92AE-4518-B5B3-F8F0AF222844}"/>
    <pc:docChg chg="undo custSel delSld modSld delMainMaster">
      <pc:chgData name="Hendery, Sara E." userId="16b337ac-3e46-4492-bfe1-1439cfc44d58" providerId="ADAL" clId="{E2712895-92AE-4518-B5B3-F8F0AF222844}" dt="2024-08-26T16:24:18.828" v="831" actId="47"/>
      <pc:docMkLst>
        <pc:docMk/>
      </pc:docMkLst>
      <pc:sldChg chg="del">
        <pc:chgData name="Hendery, Sara E." userId="16b337ac-3e46-4492-bfe1-1439cfc44d58" providerId="ADAL" clId="{E2712895-92AE-4518-B5B3-F8F0AF222844}" dt="2024-08-26T16:24:18.828" v="831" actId="47"/>
        <pc:sldMkLst>
          <pc:docMk/>
          <pc:sldMk cId="749959322" sldId="332"/>
        </pc:sldMkLst>
      </pc:sldChg>
      <pc:sldChg chg="del">
        <pc:chgData name="Hendery, Sara E." userId="16b337ac-3e46-4492-bfe1-1439cfc44d58" providerId="ADAL" clId="{E2712895-92AE-4518-B5B3-F8F0AF222844}" dt="2024-08-26T16:24:18.828" v="831" actId="47"/>
        <pc:sldMkLst>
          <pc:docMk/>
          <pc:sldMk cId="959799576" sldId="334"/>
        </pc:sldMkLst>
      </pc:sldChg>
      <pc:sldChg chg="del">
        <pc:chgData name="Hendery, Sara E." userId="16b337ac-3e46-4492-bfe1-1439cfc44d58" providerId="ADAL" clId="{E2712895-92AE-4518-B5B3-F8F0AF222844}" dt="2024-08-26T16:24:18.828" v="831" actId="47"/>
        <pc:sldMkLst>
          <pc:docMk/>
          <pc:sldMk cId="531758098" sldId="335"/>
        </pc:sldMkLst>
      </pc:sldChg>
      <pc:sldChg chg="del">
        <pc:chgData name="Hendery, Sara E." userId="16b337ac-3e46-4492-bfe1-1439cfc44d58" providerId="ADAL" clId="{E2712895-92AE-4518-B5B3-F8F0AF222844}" dt="2024-08-26T16:24:18.828" v="831" actId="47"/>
        <pc:sldMkLst>
          <pc:docMk/>
          <pc:sldMk cId="1368863175" sldId="482"/>
        </pc:sldMkLst>
      </pc:sldChg>
      <pc:sldChg chg="del">
        <pc:chgData name="Hendery, Sara E." userId="16b337ac-3e46-4492-bfe1-1439cfc44d58" providerId="ADAL" clId="{E2712895-92AE-4518-B5B3-F8F0AF222844}" dt="2024-08-26T16:24:18.828" v="831" actId="47"/>
        <pc:sldMkLst>
          <pc:docMk/>
          <pc:sldMk cId="3425315398" sldId="892"/>
        </pc:sldMkLst>
      </pc:sldChg>
      <pc:sldChg chg="del">
        <pc:chgData name="Hendery, Sara E." userId="16b337ac-3e46-4492-bfe1-1439cfc44d58" providerId="ADAL" clId="{E2712895-92AE-4518-B5B3-F8F0AF222844}" dt="2024-08-26T16:24:18.828" v="831" actId="47"/>
        <pc:sldMkLst>
          <pc:docMk/>
          <pc:sldMk cId="731836630" sldId="897"/>
        </pc:sldMkLst>
      </pc:sldChg>
      <pc:sldChg chg="modSp mod">
        <pc:chgData name="Hendery, Sara E." userId="16b337ac-3e46-4492-bfe1-1439cfc44d58" providerId="ADAL" clId="{E2712895-92AE-4518-B5B3-F8F0AF222844}" dt="2024-08-26T16:04:56.850" v="275" actId="6549"/>
        <pc:sldMkLst>
          <pc:docMk/>
          <pc:sldMk cId="3491193050" sldId="3255"/>
        </pc:sldMkLst>
        <pc:spChg chg="mod">
          <ac:chgData name="Hendery, Sara E." userId="16b337ac-3e46-4492-bfe1-1439cfc44d58" providerId="ADAL" clId="{E2712895-92AE-4518-B5B3-F8F0AF222844}" dt="2024-08-26T16:04:56.850" v="275" actId="6549"/>
          <ac:spMkLst>
            <pc:docMk/>
            <pc:sldMk cId="3491193050" sldId="3255"/>
            <ac:spMk id="7" creationId="{9E364E1A-06BE-44A8-BA33-4F626F1D6775}"/>
          </ac:spMkLst>
        </pc:spChg>
        <pc:spChg chg="mod">
          <ac:chgData name="Hendery, Sara E." userId="16b337ac-3e46-4492-bfe1-1439cfc44d58" providerId="ADAL" clId="{E2712895-92AE-4518-B5B3-F8F0AF222844}" dt="2024-08-26T16:04:40.685" v="257" actId="20577"/>
          <ac:spMkLst>
            <pc:docMk/>
            <pc:sldMk cId="3491193050" sldId="3255"/>
            <ac:spMk id="223" creationId="{80D8679A-2C93-4711-A590-CAD021EDF5FD}"/>
          </ac:spMkLst>
        </pc:spChg>
        <pc:picChg chg="mod">
          <ac:chgData name="Hendery, Sara E." userId="16b337ac-3e46-4492-bfe1-1439cfc44d58" providerId="ADAL" clId="{E2712895-92AE-4518-B5B3-F8F0AF222844}" dt="2024-08-26T16:01:18.203" v="0" actId="14826"/>
          <ac:picMkLst>
            <pc:docMk/>
            <pc:sldMk cId="3491193050" sldId="3255"/>
            <ac:picMk id="5" creationId="{371F4989-6A39-455E-9C10-50A2987551CD}"/>
          </ac:picMkLst>
        </pc:picChg>
      </pc:sldChg>
      <pc:sldChg chg="addSp delSp modSp mod setBg">
        <pc:chgData name="Hendery, Sara E." userId="16b337ac-3e46-4492-bfe1-1439cfc44d58" providerId="ADAL" clId="{E2712895-92AE-4518-B5B3-F8F0AF222844}" dt="2024-08-26T16:24:07.509" v="830" actId="1038"/>
        <pc:sldMkLst>
          <pc:docMk/>
          <pc:sldMk cId="751147512" sldId="2145706924"/>
        </pc:sldMkLst>
        <pc:spChg chg="del mod">
          <ac:chgData name="Hendery, Sara E." userId="16b337ac-3e46-4492-bfe1-1439cfc44d58" providerId="ADAL" clId="{E2712895-92AE-4518-B5B3-F8F0AF222844}" dt="2024-08-26T16:08:00.860" v="285" actId="478"/>
          <ac:spMkLst>
            <pc:docMk/>
            <pc:sldMk cId="751147512" sldId="2145706924"/>
            <ac:spMk id="4" creationId="{1CBBD632-09A6-DA96-8878-4A65B531A205}"/>
          </ac:spMkLst>
        </pc:spChg>
        <pc:spChg chg="mod">
          <ac:chgData name="Hendery, Sara E." userId="16b337ac-3e46-4492-bfe1-1439cfc44d58" providerId="ADAL" clId="{E2712895-92AE-4518-B5B3-F8F0AF222844}" dt="2024-08-26T16:24:07.509" v="830" actId="1038"/>
          <ac:spMkLst>
            <pc:docMk/>
            <pc:sldMk cId="751147512" sldId="2145706924"/>
            <ac:spMk id="5" creationId="{01CA066D-3B5C-A26F-C96F-90CEB3BF7275}"/>
          </ac:spMkLst>
        </pc:spChg>
        <pc:spChg chg="mod">
          <ac:chgData name="Hendery, Sara E." userId="16b337ac-3e46-4492-bfe1-1439cfc44d58" providerId="ADAL" clId="{E2712895-92AE-4518-B5B3-F8F0AF222844}" dt="2024-08-26T16:24:07.509" v="830" actId="1038"/>
          <ac:spMkLst>
            <pc:docMk/>
            <pc:sldMk cId="751147512" sldId="2145706924"/>
            <ac:spMk id="10" creationId="{38FA7265-4C00-7624-6B55-7AC2E86B7BDE}"/>
          </ac:spMkLst>
        </pc:spChg>
        <pc:picChg chg="del mod modCrop">
          <ac:chgData name="Hendery, Sara E." userId="16b337ac-3e46-4492-bfe1-1439cfc44d58" providerId="ADAL" clId="{E2712895-92AE-4518-B5B3-F8F0AF222844}" dt="2024-08-26T16:07:54.100" v="283" actId="478"/>
          <ac:picMkLst>
            <pc:docMk/>
            <pc:sldMk cId="751147512" sldId="2145706924"/>
            <ac:picMk id="2" creationId="{77570778-E07C-D6DA-FF77-CABED110ED41}"/>
          </ac:picMkLst>
        </pc:picChg>
        <pc:picChg chg="del mod modCrop">
          <ac:chgData name="Hendery, Sara E." userId="16b337ac-3e46-4492-bfe1-1439cfc44d58" providerId="ADAL" clId="{E2712895-92AE-4518-B5B3-F8F0AF222844}" dt="2024-08-26T16:12:43.820" v="324" actId="478"/>
          <ac:picMkLst>
            <pc:docMk/>
            <pc:sldMk cId="751147512" sldId="2145706924"/>
            <ac:picMk id="3" creationId="{3FA06356-7ADA-3489-D430-AA874AC791F4}"/>
          </ac:picMkLst>
        </pc:picChg>
        <pc:picChg chg="add mod modCrop">
          <ac:chgData name="Hendery, Sara E." userId="16b337ac-3e46-4492-bfe1-1439cfc44d58" providerId="ADAL" clId="{E2712895-92AE-4518-B5B3-F8F0AF222844}" dt="2024-08-26T16:24:07.509" v="830" actId="1038"/>
          <ac:picMkLst>
            <pc:docMk/>
            <pc:sldMk cId="751147512" sldId="2145706924"/>
            <ac:picMk id="6" creationId="{11E57CA9-604F-A8F7-12D6-50CF8CBF015A}"/>
          </ac:picMkLst>
        </pc:picChg>
        <pc:picChg chg="mod">
          <ac:chgData name="Hendery, Sara E." userId="16b337ac-3e46-4492-bfe1-1439cfc44d58" providerId="ADAL" clId="{E2712895-92AE-4518-B5B3-F8F0AF222844}" dt="2024-08-26T16:24:07.509" v="830" actId="1038"/>
          <ac:picMkLst>
            <pc:docMk/>
            <pc:sldMk cId="751147512" sldId="2145706924"/>
            <ac:picMk id="11" creationId="{FAC4DBFC-4C73-A778-942C-186140D3A964}"/>
          </ac:picMkLst>
        </pc:picChg>
      </pc:sldChg>
      <pc:sldChg chg="del">
        <pc:chgData name="Hendery, Sara E." userId="16b337ac-3e46-4492-bfe1-1439cfc44d58" providerId="ADAL" clId="{E2712895-92AE-4518-B5B3-F8F0AF222844}" dt="2024-08-26T16:24:18.828" v="831" actId="47"/>
        <pc:sldMkLst>
          <pc:docMk/>
          <pc:sldMk cId="1199792270" sldId="2147471870"/>
        </pc:sldMkLst>
      </pc:sldChg>
      <pc:sldChg chg="del">
        <pc:chgData name="Hendery, Sara E." userId="16b337ac-3e46-4492-bfe1-1439cfc44d58" providerId="ADAL" clId="{E2712895-92AE-4518-B5B3-F8F0AF222844}" dt="2024-08-26T16:24:18.828" v="831" actId="47"/>
        <pc:sldMkLst>
          <pc:docMk/>
          <pc:sldMk cId="929462870" sldId="2147471871"/>
        </pc:sldMkLst>
      </pc:sldChg>
      <pc:sldChg chg="del">
        <pc:chgData name="Hendery, Sara E." userId="16b337ac-3e46-4492-bfe1-1439cfc44d58" providerId="ADAL" clId="{E2712895-92AE-4518-B5B3-F8F0AF222844}" dt="2024-08-26T16:24:18.828" v="831" actId="47"/>
        <pc:sldMkLst>
          <pc:docMk/>
          <pc:sldMk cId="1025315700" sldId="2147471914"/>
        </pc:sldMkLst>
      </pc:sldChg>
      <pc:sldChg chg="del">
        <pc:chgData name="Hendery, Sara E." userId="16b337ac-3e46-4492-bfe1-1439cfc44d58" providerId="ADAL" clId="{E2712895-92AE-4518-B5B3-F8F0AF222844}" dt="2024-08-26T16:24:18.828" v="831" actId="47"/>
        <pc:sldMkLst>
          <pc:docMk/>
          <pc:sldMk cId="3524056269" sldId="2147471919"/>
        </pc:sldMkLst>
      </pc:sldChg>
      <pc:sldChg chg="del">
        <pc:chgData name="Hendery, Sara E." userId="16b337ac-3e46-4492-bfe1-1439cfc44d58" providerId="ADAL" clId="{E2712895-92AE-4518-B5B3-F8F0AF222844}" dt="2024-08-26T16:24:18.828" v="831" actId="47"/>
        <pc:sldMkLst>
          <pc:docMk/>
          <pc:sldMk cId="2638112771" sldId="2147471921"/>
        </pc:sldMkLst>
      </pc:sldChg>
      <pc:sldChg chg="del">
        <pc:chgData name="Hendery, Sara E." userId="16b337ac-3e46-4492-bfe1-1439cfc44d58" providerId="ADAL" clId="{E2712895-92AE-4518-B5B3-F8F0AF222844}" dt="2024-08-26T16:24:18.828" v="831" actId="47"/>
        <pc:sldMkLst>
          <pc:docMk/>
          <pc:sldMk cId="1572888537" sldId="2147471924"/>
        </pc:sldMkLst>
      </pc:sldChg>
      <pc:sldChg chg="del">
        <pc:chgData name="Hendery, Sara E." userId="16b337ac-3e46-4492-bfe1-1439cfc44d58" providerId="ADAL" clId="{E2712895-92AE-4518-B5B3-F8F0AF222844}" dt="2024-08-26T16:24:18.828" v="831" actId="47"/>
        <pc:sldMkLst>
          <pc:docMk/>
          <pc:sldMk cId="3056371081" sldId="2147471927"/>
        </pc:sldMkLst>
      </pc:sldChg>
      <pc:sldChg chg="del">
        <pc:chgData name="Hendery, Sara E." userId="16b337ac-3e46-4492-bfe1-1439cfc44d58" providerId="ADAL" clId="{E2712895-92AE-4518-B5B3-F8F0AF222844}" dt="2024-08-26T16:24:18.828" v="831" actId="47"/>
        <pc:sldMkLst>
          <pc:docMk/>
          <pc:sldMk cId="811138350" sldId="2147471928"/>
        </pc:sldMkLst>
      </pc:sldChg>
      <pc:sldChg chg="del">
        <pc:chgData name="Hendery, Sara E." userId="16b337ac-3e46-4492-bfe1-1439cfc44d58" providerId="ADAL" clId="{E2712895-92AE-4518-B5B3-F8F0AF222844}" dt="2024-08-26T16:24:18.828" v="831" actId="47"/>
        <pc:sldMkLst>
          <pc:docMk/>
          <pc:sldMk cId="3896661032" sldId="2147471935"/>
        </pc:sldMkLst>
      </pc:sldChg>
      <pc:sldChg chg="del">
        <pc:chgData name="Hendery, Sara E." userId="16b337ac-3e46-4492-bfe1-1439cfc44d58" providerId="ADAL" clId="{E2712895-92AE-4518-B5B3-F8F0AF222844}" dt="2024-08-26T16:24:18.828" v="831" actId="47"/>
        <pc:sldMkLst>
          <pc:docMk/>
          <pc:sldMk cId="4122372291" sldId="2147471937"/>
        </pc:sldMkLst>
      </pc:sldChg>
      <pc:sldChg chg="del">
        <pc:chgData name="Hendery, Sara E." userId="16b337ac-3e46-4492-bfe1-1439cfc44d58" providerId="ADAL" clId="{E2712895-92AE-4518-B5B3-F8F0AF222844}" dt="2024-08-26T16:24:18.828" v="831" actId="47"/>
        <pc:sldMkLst>
          <pc:docMk/>
          <pc:sldMk cId="2363030542" sldId="2147471940"/>
        </pc:sldMkLst>
      </pc:sldChg>
      <pc:sldChg chg="del">
        <pc:chgData name="Hendery, Sara E." userId="16b337ac-3e46-4492-bfe1-1439cfc44d58" providerId="ADAL" clId="{E2712895-92AE-4518-B5B3-F8F0AF222844}" dt="2024-08-26T16:24:18.828" v="831" actId="47"/>
        <pc:sldMkLst>
          <pc:docMk/>
          <pc:sldMk cId="701629335" sldId="2147471946"/>
        </pc:sldMkLst>
      </pc:sldChg>
      <pc:sldChg chg="del">
        <pc:chgData name="Hendery, Sara E." userId="16b337ac-3e46-4492-bfe1-1439cfc44d58" providerId="ADAL" clId="{E2712895-92AE-4518-B5B3-F8F0AF222844}" dt="2024-08-26T16:24:18.828" v="831" actId="47"/>
        <pc:sldMkLst>
          <pc:docMk/>
          <pc:sldMk cId="4227547721" sldId="2147471951"/>
        </pc:sldMkLst>
      </pc:sldChg>
      <pc:sldChg chg="del">
        <pc:chgData name="Hendery, Sara E." userId="16b337ac-3e46-4492-bfe1-1439cfc44d58" providerId="ADAL" clId="{E2712895-92AE-4518-B5B3-F8F0AF222844}" dt="2024-08-26T16:24:18.828" v="831" actId="47"/>
        <pc:sldMkLst>
          <pc:docMk/>
          <pc:sldMk cId="3918613586" sldId="2147471952"/>
        </pc:sldMkLst>
      </pc:sldChg>
      <pc:sldChg chg="del">
        <pc:chgData name="Hendery, Sara E." userId="16b337ac-3e46-4492-bfe1-1439cfc44d58" providerId="ADAL" clId="{E2712895-92AE-4518-B5B3-F8F0AF222844}" dt="2024-08-26T16:24:18.828" v="831" actId="47"/>
        <pc:sldMkLst>
          <pc:docMk/>
          <pc:sldMk cId="865967411" sldId="2147471953"/>
        </pc:sldMkLst>
      </pc:sldChg>
      <pc:sldChg chg="del">
        <pc:chgData name="Hendery, Sara E." userId="16b337ac-3e46-4492-bfe1-1439cfc44d58" providerId="ADAL" clId="{E2712895-92AE-4518-B5B3-F8F0AF222844}" dt="2024-08-26T16:24:18.828" v="831" actId="47"/>
        <pc:sldMkLst>
          <pc:docMk/>
          <pc:sldMk cId="159474201" sldId="2147471954"/>
        </pc:sldMkLst>
      </pc:sldChg>
      <pc:sldChg chg="del">
        <pc:chgData name="Hendery, Sara E." userId="16b337ac-3e46-4492-bfe1-1439cfc44d58" providerId="ADAL" clId="{E2712895-92AE-4518-B5B3-F8F0AF222844}" dt="2024-08-26T16:24:18.828" v="831" actId="47"/>
        <pc:sldMkLst>
          <pc:docMk/>
          <pc:sldMk cId="3990343077" sldId="2147471955"/>
        </pc:sldMkLst>
      </pc:sldChg>
      <pc:sldChg chg="del">
        <pc:chgData name="Hendery, Sara E." userId="16b337ac-3e46-4492-bfe1-1439cfc44d58" providerId="ADAL" clId="{E2712895-92AE-4518-B5B3-F8F0AF222844}" dt="2024-08-26T16:24:18.828" v="831" actId="47"/>
        <pc:sldMkLst>
          <pc:docMk/>
          <pc:sldMk cId="1083073661" sldId="2147471956"/>
        </pc:sldMkLst>
      </pc:sldChg>
      <pc:sldChg chg="del">
        <pc:chgData name="Hendery, Sara E." userId="16b337ac-3e46-4492-bfe1-1439cfc44d58" providerId="ADAL" clId="{E2712895-92AE-4518-B5B3-F8F0AF222844}" dt="2024-08-26T16:24:18.828" v="831" actId="47"/>
        <pc:sldMkLst>
          <pc:docMk/>
          <pc:sldMk cId="3197190638" sldId="2147472534"/>
        </pc:sldMkLst>
      </pc:sldChg>
      <pc:sldChg chg="del">
        <pc:chgData name="Hendery, Sara E." userId="16b337ac-3e46-4492-bfe1-1439cfc44d58" providerId="ADAL" clId="{E2712895-92AE-4518-B5B3-F8F0AF222844}" dt="2024-08-26T16:24:18.828" v="831" actId="47"/>
        <pc:sldMkLst>
          <pc:docMk/>
          <pc:sldMk cId="2184061547" sldId="2147472539"/>
        </pc:sldMkLst>
      </pc:sldChg>
      <pc:sldChg chg="del">
        <pc:chgData name="Hendery, Sara E." userId="16b337ac-3e46-4492-bfe1-1439cfc44d58" providerId="ADAL" clId="{E2712895-92AE-4518-B5B3-F8F0AF222844}" dt="2024-08-26T16:24:18.828" v="831" actId="47"/>
        <pc:sldMkLst>
          <pc:docMk/>
          <pc:sldMk cId="1311617066" sldId="2147472543"/>
        </pc:sldMkLst>
      </pc:sldChg>
      <pc:sldChg chg="del">
        <pc:chgData name="Hendery, Sara E." userId="16b337ac-3e46-4492-bfe1-1439cfc44d58" providerId="ADAL" clId="{E2712895-92AE-4518-B5B3-F8F0AF222844}" dt="2024-08-26T16:24:18.828" v="831" actId="47"/>
        <pc:sldMkLst>
          <pc:docMk/>
          <pc:sldMk cId="3284746403" sldId="2147472550"/>
        </pc:sldMkLst>
      </pc:sldChg>
      <pc:sldChg chg="del">
        <pc:chgData name="Hendery, Sara E." userId="16b337ac-3e46-4492-bfe1-1439cfc44d58" providerId="ADAL" clId="{E2712895-92AE-4518-B5B3-F8F0AF222844}" dt="2024-08-26T16:24:18.828" v="831" actId="47"/>
        <pc:sldMkLst>
          <pc:docMk/>
          <pc:sldMk cId="2100863172" sldId="2147472553"/>
        </pc:sldMkLst>
      </pc:sldChg>
      <pc:sldChg chg="del">
        <pc:chgData name="Hendery, Sara E." userId="16b337ac-3e46-4492-bfe1-1439cfc44d58" providerId="ADAL" clId="{E2712895-92AE-4518-B5B3-F8F0AF222844}" dt="2024-08-26T16:24:18.828" v="831" actId="47"/>
        <pc:sldMkLst>
          <pc:docMk/>
          <pc:sldMk cId="1748936392" sldId="2147472556"/>
        </pc:sldMkLst>
      </pc:sldChg>
      <pc:sldChg chg="del">
        <pc:chgData name="Hendery, Sara E." userId="16b337ac-3e46-4492-bfe1-1439cfc44d58" providerId="ADAL" clId="{E2712895-92AE-4518-B5B3-F8F0AF222844}" dt="2024-08-26T16:24:18.828" v="831" actId="47"/>
        <pc:sldMkLst>
          <pc:docMk/>
          <pc:sldMk cId="3706388954" sldId="2147472557"/>
        </pc:sldMkLst>
      </pc:sldChg>
      <pc:sldChg chg="del">
        <pc:chgData name="Hendery, Sara E." userId="16b337ac-3e46-4492-bfe1-1439cfc44d58" providerId="ADAL" clId="{E2712895-92AE-4518-B5B3-F8F0AF222844}" dt="2024-08-26T16:24:18.828" v="831" actId="47"/>
        <pc:sldMkLst>
          <pc:docMk/>
          <pc:sldMk cId="1691738966" sldId="2147472558"/>
        </pc:sldMkLst>
      </pc:sldChg>
      <pc:sldChg chg="del">
        <pc:chgData name="Hendery, Sara E." userId="16b337ac-3e46-4492-bfe1-1439cfc44d58" providerId="ADAL" clId="{E2712895-92AE-4518-B5B3-F8F0AF222844}" dt="2024-08-26T16:24:18.828" v="831" actId="47"/>
        <pc:sldMkLst>
          <pc:docMk/>
          <pc:sldMk cId="1699001866" sldId="2147472561"/>
        </pc:sldMkLst>
      </pc:sldChg>
      <pc:sldChg chg="del">
        <pc:chgData name="Hendery, Sara E." userId="16b337ac-3e46-4492-bfe1-1439cfc44d58" providerId="ADAL" clId="{E2712895-92AE-4518-B5B3-F8F0AF222844}" dt="2024-08-26T16:24:18.828" v="831" actId="47"/>
        <pc:sldMkLst>
          <pc:docMk/>
          <pc:sldMk cId="1937740335" sldId="2147472563"/>
        </pc:sldMkLst>
      </pc:sldChg>
      <pc:sldChg chg="del">
        <pc:chgData name="Hendery, Sara E." userId="16b337ac-3e46-4492-bfe1-1439cfc44d58" providerId="ADAL" clId="{E2712895-92AE-4518-B5B3-F8F0AF222844}" dt="2024-08-26T16:24:18.828" v="831" actId="47"/>
        <pc:sldMkLst>
          <pc:docMk/>
          <pc:sldMk cId="3030261231" sldId="2147472565"/>
        </pc:sldMkLst>
      </pc:sldChg>
      <pc:sldChg chg="del">
        <pc:chgData name="Hendery, Sara E." userId="16b337ac-3e46-4492-bfe1-1439cfc44d58" providerId="ADAL" clId="{E2712895-92AE-4518-B5B3-F8F0AF222844}" dt="2024-08-26T16:24:18.828" v="831" actId="47"/>
        <pc:sldMkLst>
          <pc:docMk/>
          <pc:sldMk cId="1110858300" sldId="2147472570"/>
        </pc:sldMkLst>
      </pc:sldChg>
      <pc:sldChg chg="del">
        <pc:chgData name="Hendery, Sara E." userId="16b337ac-3e46-4492-bfe1-1439cfc44d58" providerId="ADAL" clId="{E2712895-92AE-4518-B5B3-F8F0AF222844}" dt="2024-08-26T16:24:18.828" v="831" actId="47"/>
        <pc:sldMkLst>
          <pc:docMk/>
          <pc:sldMk cId="3630674759" sldId="2147472619"/>
        </pc:sldMkLst>
      </pc:sldChg>
      <pc:sldMasterChg chg="delSldLayout">
        <pc:chgData name="Hendery, Sara E." userId="16b337ac-3e46-4492-bfe1-1439cfc44d58" providerId="ADAL" clId="{E2712895-92AE-4518-B5B3-F8F0AF222844}" dt="2024-08-26T16:24:18.828" v="831" actId="47"/>
        <pc:sldMasterMkLst>
          <pc:docMk/>
          <pc:sldMasterMk cId="910990842" sldId="2147483699"/>
        </pc:sldMasterMkLst>
        <pc:sldLayoutChg chg="del">
          <pc:chgData name="Hendery, Sara E." userId="16b337ac-3e46-4492-bfe1-1439cfc44d58" providerId="ADAL" clId="{E2712895-92AE-4518-B5B3-F8F0AF222844}" dt="2024-08-26T16:24:18.828" v="831" actId="47"/>
          <pc:sldLayoutMkLst>
            <pc:docMk/>
            <pc:sldMasterMk cId="910990842" sldId="2147483699"/>
            <pc:sldLayoutMk cId="1462948434" sldId="2147483702"/>
          </pc:sldLayoutMkLst>
        </pc:sldLayoutChg>
      </pc:sldMasterChg>
      <pc:sldMasterChg chg="del delSldLayout">
        <pc:chgData name="Hendery, Sara E." userId="16b337ac-3e46-4492-bfe1-1439cfc44d58" providerId="ADAL" clId="{E2712895-92AE-4518-B5B3-F8F0AF222844}" dt="2024-08-26T16:24:18.828" v="831" actId="47"/>
        <pc:sldMasterMkLst>
          <pc:docMk/>
          <pc:sldMasterMk cId="2232040324" sldId="2147483706"/>
        </pc:sldMasterMkLst>
        <pc:sldLayoutChg chg="del">
          <pc:chgData name="Hendery, Sara E." userId="16b337ac-3e46-4492-bfe1-1439cfc44d58" providerId="ADAL" clId="{E2712895-92AE-4518-B5B3-F8F0AF222844}" dt="2024-08-26T16:24:18.828" v="831" actId="47"/>
          <pc:sldLayoutMkLst>
            <pc:docMk/>
            <pc:sldMasterMk cId="2232040324" sldId="2147483706"/>
            <pc:sldLayoutMk cId="4042434285" sldId="2147483707"/>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872241700" sldId="2147483708"/>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3499835984" sldId="2147483709"/>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1050730298" sldId="2147483710"/>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3758208535" sldId="2147483711"/>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3420322637" sldId="2147483712"/>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590291996" sldId="2147483713"/>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2098275890" sldId="2147483714"/>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1768756752" sldId="2147483715"/>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1213150385" sldId="2147483716"/>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2443686784" sldId="2147483717"/>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3827586951" sldId="2147483718"/>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4139470133" sldId="2147483719"/>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85683526" sldId="2147483720"/>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1969284361" sldId="2147483721"/>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871914918" sldId="2147483722"/>
          </pc:sldLayoutMkLst>
        </pc:sldLayoutChg>
        <pc:sldLayoutChg chg="del">
          <pc:chgData name="Hendery, Sara E." userId="16b337ac-3e46-4492-bfe1-1439cfc44d58" providerId="ADAL" clId="{E2712895-92AE-4518-B5B3-F8F0AF222844}" dt="2024-08-26T16:24:18.828" v="831" actId="47"/>
          <pc:sldLayoutMkLst>
            <pc:docMk/>
            <pc:sldMasterMk cId="2232040324" sldId="2147483706"/>
            <pc:sldLayoutMk cId="3526656006" sldId="2147483732"/>
          </pc:sldLayoutMkLst>
        </pc:sldLayoutChg>
      </pc:sldMasterChg>
      <pc:sldMasterChg chg="del delSldLayout">
        <pc:chgData name="Hendery, Sara E." userId="16b337ac-3e46-4492-bfe1-1439cfc44d58" providerId="ADAL" clId="{E2712895-92AE-4518-B5B3-F8F0AF222844}" dt="2024-08-26T16:24:18.828" v="831" actId="47"/>
        <pc:sldMasterMkLst>
          <pc:docMk/>
          <pc:sldMasterMk cId="1484324888" sldId="2147483723"/>
        </pc:sldMasterMkLst>
        <pc:sldLayoutChg chg="del">
          <pc:chgData name="Hendery, Sara E." userId="16b337ac-3e46-4492-bfe1-1439cfc44d58" providerId="ADAL" clId="{E2712895-92AE-4518-B5B3-F8F0AF222844}" dt="2024-08-26T16:24:18.828" v="831" actId="47"/>
          <pc:sldLayoutMkLst>
            <pc:docMk/>
            <pc:sldMasterMk cId="1484324888" sldId="2147483723"/>
            <pc:sldLayoutMk cId="798657700" sldId="2147483724"/>
          </pc:sldLayoutMkLst>
        </pc:sldLayoutChg>
        <pc:sldLayoutChg chg="del">
          <pc:chgData name="Hendery, Sara E." userId="16b337ac-3e46-4492-bfe1-1439cfc44d58" providerId="ADAL" clId="{E2712895-92AE-4518-B5B3-F8F0AF222844}" dt="2024-08-26T16:24:18.828" v="831" actId="47"/>
          <pc:sldLayoutMkLst>
            <pc:docMk/>
            <pc:sldMasterMk cId="1484324888" sldId="2147483723"/>
            <pc:sldLayoutMk cId="2887407682" sldId="2147483725"/>
          </pc:sldLayoutMkLst>
        </pc:sldLayoutChg>
        <pc:sldLayoutChg chg="del">
          <pc:chgData name="Hendery, Sara E." userId="16b337ac-3e46-4492-bfe1-1439cfc44d58" providerId="ADAL" clId="{E2712895-92AE-4518-B5B3-F8F0AF222844}" dt="2024-08-26T16:24:18.828" v="831" actId="47"/>
          <pc:sldLayoutMkLst>
            <pc:docMk/>
            <pc:sldMasterMk cId="1484324888" sldId="2147483723"/>
            <pc:sldLayoutMk cId="56767108" sldId="2147483726"/>
          </pc:sldLayoutMkLst>
        </pc:sldLayoutChg>
        <pc:sldLayoutChg chg="del">
          <pc:chgData name="Hendery, Sara E." userId="16b337ac-3e46-4492-bfe1-1439cfc44d58" providerId="ADAL" clId="{E2712895-92AE-4518-B5B3-F8F0AF222844}" dt="2024-08-26T16:24:18.828" v="831" actId="47"/>
          <pc:sldLayoutMkLst>
            <pc:docMk/>
            <pc:sldMasterMk cId="1484324888" sldId="2147483723"/>
            <pc:sldLayoutMk cId="3124982354" sldId="2147483727"/>
          </pc:sldLayoutMkLst>
        </pc:sldLayoutChg>
        <pc:sldLayoutChg chg="del">
          <pc:chgData name="Hendery, Sara E." userId="16b337ac-3e46-4492-bfe1-1439cfc44d58" providerId="ADAL" clId="{E2712895-92AE-4518-B5B3-F8F0AF222844}" dt="2024-08-26T16:24:18.828" v="831" actId="47"/>
          <pc:sldLayoutMkLst>
            <pc:docMk/>
            <pc:sldMasterMk cId="1484324888" sldId="2147483723"/>
            <pc:sldLayoutMk cId="2883397232" sldId="2147483728"/>
          </pc:sldLayoutMkLst>
        </pc:sldLayoutChg>
        <pc:sldLayoutChg chg="del">
          <pc:chgData name="Hendery, Sara E." userId="16b337ac-3e46-4492-bfe1-1439cfc44d58" providerId="ADAL" clId="{E2712895-92AE-4518-B5B3-F8F0AF222844}" dt="2024-08-26T16:24:18.828" v="831" actId="47"/>
          <pc:sldLayoutMkLst>
            <pc:docMk/>
            <pc:sldMasterMk cId="1484324888" sldId="2147483723"/>
            <pc:sldLayoutMk cId="1473455331" sldId="2147483729"/>
          </pc:sldLayoutMkLst>
        </pc:sldLayoutChg>
        <pc:sldLayoutChg chg="del">
          <pc:chgData name="Hendery, Sara E." userId="16b337ac-3e46-4492-bfe1-1439cfc44d58" providerId="ADAL" clId="{E2712895-92AE-4518-B5B3-F8F0AF222844}" dt="2024-08-26T16:24:18.828" v="831" actId="47"/>
          <pc:sldLayoutMkLst>
            <pc:docMk/>
            <pc:sldMasterMk cId="1484324888" sldId="2147483723"/>
            <pc:sldLayoutMk cId="273408157" sldId="2147483730"/>
          </pc:sldLayoutMkLst>
        </pc:sldLayoutChg>
        <pc:sldLayoutChg chg="del">
          <pc:chgData name="Hendery, Sara E." userId="16b337ac-3e46-4492-bfe1-1439cfc44d58" providerId="ADAL" clId="{E2712895-92AE-4518-B5B3-F8F0AF222844}" dt="2024-08-26T16:24:18.828" v="831" actId="47"/>
          <pc:sldLayoutMkLst>
            <pc:docMk/>
            <pc:sldMasterMk cId="1484324888" sldId="2147483723"/>
            <pc:sldLayoutMk cId="4180991524" sldId="2147483731"/>
          </pc:sldLayoutMkLst>
        </pc:sldLayoutChg>
      </pc:sldMasterChg>
    </pc:docChg>
  </pc:docChgLst>
  <pc:docChgLst>
    <pc:chgData name="Sara Hendery" userId="f325871a-63f3-4f08-ae16-74c23a15e324" providerId="ADAL" clId="{8691AE24-24E2-40BF-870C-79272FED7B57}"/>
    <pc:docChg chg="delSld delMainMaster">
      <pc:chgData name="Sara Hendery" userId="f325871a-63f3-4f08-ae16-74c23a15e324" providerId="ADAL" clId="{8691AE24-24E2-40BF-870C-79272FED7B57}" dt="2024-08-27T12:13:05.990" v="0" actId="47"/>
      <pc:docMkLst>
        <pc:docMk/>
      </pc:docMkLst>
      <pc:sldChg chg="del">
        <pc:chgData name="Sara Hendery" userId="f325871a-63f3-4f08-ae16-74c23a15e324" providerId="ADAL" clId="{8691AE24-24E2-40BF-870C-79272FED7B57}" dt="2024-08-27T12:13:05.990" v="0" actId="47"/>
        <pc:sldMkLst>
          <pc:docMk/>
          <pc:sldMk cId="1000218651" sldId="2145706940"/>
        </pc:sldMkLst>
      </pc:sldChg>
      <pc:sldChg chg="del">
        <pc:chgData name="Sara Hendery" userId="f325871a-63f3-4f08-ae16-74c23a15e324" providerId="ADAL" clId="{8691AE24-24E2-40BF-870C-79272FED7B57}" dt="2024-08-27T12:13:05.990" v="0" actId="47"/>
        <pc:sldMkLst>
          <pc:docMk/>
          <pc:sldMk cId="3992866948" sldId="2145707065"/>
        </pc:sldMkLst>
      </pc:sldChg>
      <pc:sldChg chg="del">
        <pc:chgData name="Sara Hendery" userId="f325871a-63f3-4f08-ae16-74c23a15e324" providerId="ADAL" clId="{8691AE24-24E2-40BF-870C-79272FED7B57}" dt="2024-08-27T12:13:05.990" v="0" actId="47"/>
        <pc:sldMkLst>
          <pc:docMk/>
          <pc:sldMk cId="551532499" sldId="2145707066"/>
        </pc:sldMkLst>
      </pc:sldChg>
      <pc:sldChg chg="del">
        <pc:chgData name="Sara Hendery" userId="f325871a-63f3-4f08-ae16-74c23a15e324" providerId="ADAL" clId="{8691AE24-24E2-40BF-870C-79272FED7B57}" dt="2024-08-27T12:13:05.990" v="0" actId="47"/>
        <pc:sldMkLst>
          <pc:docMk/>
          <pc:sldMk cId="1734218887" sldId="2147376904"/>
        </pc:sldMkLst>
      </pc:sldChg>
      <pc:sldChg chg="del">
        <pc:chgData name="Sara Hendery" userId="f325871a-63f3-4f08-ae16-74c23a15e324" providerId="ADAL" clId="{8691AE24-24E2-40BF-870C-79272FED7B57}" dt="2024-08-27T12:13:05.990" v="0" actId="47"/>
        <pc:sldMkLst>
          <pc:docMk/>
          <pc:sldMk cId="2264821770" sldId="2147376910"/>
        </pc:sldMkLst>
      </pc:sldChg>
      <pc:sldChg chg="del">
        <pc:chgData name="Sara Hendery" userId="f325871a-63f3-4f08-ae16-74c23a15e324" providerId="ADAL" clId="{8691AE24-24E2-40BF-870C-79272FED7B57}" dt="2024-08-27T12:13:05.990" v="0" actId="47"/>
        <pc:sldMkLst>
          <pc:docMk/>
          <pc:sldMk cId="3142197195" sldId="2147376914"/>
        </pc:sldMkLst>
      </pc:sldChg>
      <pc:sldChg chg="del">
        <pc:chgData name="Sara Hendery" userId="f325871a-63f3-4f08-ae16-74c23a15e324" providerId="ADAL" clId="{8691AE24-24E2-40BF-870C-79272FED7B57}" dt="2024-08-27T12:13:05.990" v="0" actId="47"/>
        <pc:sldMkLst>
          <pc:docMk/>
          <pc:sldMk cId="2427431908" sldId="2147376917"/>
        </pc:sldMkLst>
      </pc:sldChg>
      <pc:sldChg chg="del">
        <pc:chgData name="Sara Hendery" userId="f325871a-63f3-4f08-ae16-74c23a15e324" providerId="ADAL" clId="{8691AE24-24E2-40BF-870C-79272FED7B57}" dt="2024-08-27T12:13:05.990" v="0" actId="47"/>
        <pc:sldMkLst>
          <pc:docMk/>
          <pc:sldMk cId="2895099774" sldId="2147479628"/>
        </pc:sldMkLst>
      </pc:sldChg>
      <pc:sldChg chg="del">
        <pc:chgData name="Sara Hendery" userId="f325871a-63f3-4f08-ae16-74c23a15e324" providerId="ADAL" clId="{8691AE24-24E2-40BF-870C-79272FED7B57}" dt="2024-08-27T12:13:05.990" v="0" actId="47"/>
        <pc:sldMkLst>
          <pc:docMk/>
          <pc:sldMk cId="3968214084" sldId="2147479685"/>
        </pc:sldMkLst>
      </pc:sldChg>
      <pc:sldChg chg="del">
        <pc:chgData name="Sara Hendery" userId="f325871a-63f3-4f08-ae16-74c23a15e324" providerId="ADAL" clId="{8691AE24-24E2-40BF-870C-79272FED7B57}" dt="2024-08-27T12:13:05.990" v="0" actId="47"/>
        <pc:sldMkLst>
          <pc:docMk/>
          <pc:sldMk cId="151466222" sldId="2147479697"/>
        </pc:sldMkLst>
      </pc:sldChg>
      <pc:sldChg chg="del">
        <pc:chgData name="Sara Hendery" userId="f325871a-63f3-4f08-ae16-74c23a15e324" providerId="ADAL" clId="{8691AE24-24E2-40BF-870C-79272FED7B57}" dt="2024-08-27T12:13:05.990" v="0" actId="47"/>
        <pc:sldMkLst>
          <pc:docMk/>
          <pc:sldMk cId="3905029629" sldId="2147479701"/>
        </pc:sldMkLst>
      </pc:sldChg>
      <pc:sldChg chg="del">
        <pc:chgData name="Sara Hendery" userId="f325871a-63f3-4f08-ae16-74c23a15e324" providerId="ADAL" clId="{8691AE24-24E2-40BF-870C-79272FED7B57}" dt="2024-08-27T12:13:05.990" v="0" actId="47"/>
        <pc:sldMkLst>
          <pc:docMk/>
          <pc:sldMk cId="4024632231" sldId="2147479708"/>
        </pc:sldMkLst>
      </pc:sldChg>
      <pc:sldChg chg="del">
        <pc:chgData name="Sara Hendery" userId="f325871a-63f3-4f08-ae16-74c23a15e324" providerId="ADAL" clId="{8691AE24-24E2-40BF-870C-79272FED7B57}" dt="2024-08-27T12:13:05.990" v="0" actId="47"/>
        <pc:sldMkLst>
          <pc:docMk/>
          <pc:sldMk cId="1027373904" sldId="2147479709"/>
        </pc:sldMkLst>
      </pc:sldChg>
      <pc:sldChg chg="del">
        <pc:chgData name="Sara Hendery" userId="f325871a-63f3-4f08-ae16-74c23a15e324" providerId="ADAL" clId="{8691AE24-24E2-40BF-870C-79272FED7B57}" dt="2024-08-27T12:13:05.990" v="0" actId="47"/>
        <pc:sldMkLst>
          <pc:docMk/>
          <pc:sldMk cId="3865054216" sldId="2147479710"/>
        </pc:sldMkLst>
      </pc:sldChg>
      <pc:sldChg chg="del">
        <pc:chgData name="Sara Hendery" userId="f325871a-63f3-4f08-ae16-74c23a15e324" providerId="ADAL" clId="{8691AE24-24E2-40BF-870C-79272FED7B57}" dt="2024-08-27T12:13:05.990" v="0" actId="47"/>
        <pc:sldMkLst>
          <pc:docMk/>
          <pc:sldMk cId="2200176940" sldId="2147479711"/>
        </pc:sldMkLst>
      </pc:sldChg>
      <pc:sldChg chg="del">
        <pc:chgData name="Sara Hendery" userId="f325871a-63f3-4f08-ae16-74c23a15e324" providerId="ADAL" clId="{8691AE24-24E2-40BF-870C-79272FED7B57}" dt="2024-08-27T12:13:05.990" v="0" actId="47"/>
        <pc:sldMkLst>
          <pc:docMk/>
          <pc:sldMk cId="3673169672" sldId="2147479714"/>
        </pc:sldMkLst>
      </pc:sldChg>
      <pc:sldChg chg="del">
        <pc:chgData name="Sara Hendery" userId="f325871a-63f3-4f08-ae16-74c23a15e324" providerId="ADAL" clId="{8691AE24-24E2-40BF-870C-79272FED7B57}" dt="2024-08-27T12:13:05.990" v="0" actId="47"/>
        <pc:sldMkLst>
          <pc:docMk/>
          <pc:sldMk cId="1200216724" sldId="2147479715"/>
        </pc:sldMkLst>
      </pc:sldChg>
      <pc:sldMasterChg chg="del delSldLayout">
        <pc:chgData name="Sara Hendery" userId="f325871a-63f3-4f08-ae16-74c23a15e324" providerId="ADAL" clId="{8691AE24-24E2-40BF-870C-79272FED7B57}" dt="2024-08-27T12:13:05.990" v="0" actId="47"/>
        <pc:sldMasterMkLst>
          <pc:docMk/>
          <pc:sldMasterMk cId="155543118" sldId="2147483751"/>
        </pc:sldMasterMkLst>
        <pc:sldLayoutChg chg="del">
          <pc:chgData name="Sara Hendery" userId="f325871a-63f3-4f08-ae16-74c23a15e324" providerId="ADAL" clId="{8691AE24-24E2-40BF-870C-79272FED7B57}" dt="2024-08-27T12:13:05.990" v="0" actId="47"/>
          <pc:sldLayoutMkLst>
            <pc:docMk/>
            <pc:sldMasterMk cId="155543118" sldId="2147483751"/>
            <pc:sldLayoutMk cId="1145745467" sldId="2147483752"/>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4289079963" sldId="2147483753"/>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31947729" sldId="2147483754"/>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4257690397" sldId="2147483755"/>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93753826" sldId="2147483756"/>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179515905" sldId="2147483757"/>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121991297" sldId="2147483758"/>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13931442" sldId="2147483759"/>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439166907" sldId="2147483760"/>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336619986" sldId="2147483761"/>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743155289" sldId="2147483762"/>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120594075" sldId="2147483763"/>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142645612" sldId="2147483764"/>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3730579757" sldId="2147483765"/>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3227204577" sldId="2147483766"/>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42260604" sldId="2147483767"/>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41283826" sldId="2147483768"/>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3973017786" sldId="2147483769"/>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639272141" sldId="2147483770"/>
          </pc:sldLayoutMkLst>
        </pc:sldLayoutChg>
        <pc:sldLayoutChg chg="del">
          <pc:chgData name="Sara Hendery" userId="f325871a-63f3-4f08-ae16-74c23a15e324" providerId="ADAL" clId="{8691AE24-24E2-40BF-870C-79272FED7B57}" dt="2024-08-27T12:13:05.990" v="0" actId="47"/>
          <pc:sldLayoutMkLst>
            <pc:docMk/>
            <pc:sldMasterMk cId="155543118" sldId="2147483751"/>
            <pc:sldLayoutMk cId="2577657610" sldId="2147483771"/>
          </pc:sldLayoutMkLst>
        </pc:sldLayoutChg>
      </pc:sldMasterChg>
      <pc:sldMasterChg chg="del delSldLayout">
        <pc:chgData name="Sara Hendery" userId="f325871a-63f3-4f08-ae16-74c23a15e324" providerId="ADAL" clId="{8691AE24-24E2-40BF-870C-79272FED7B57}" dt="2024-08-27T12:13:05.990" v="0" actId="47"/>
        <pc:sldMasterMkLst>
          <pc:docMk/>
          <pc:sldMasterMk cId="2787133947" sldId="2147483772"/>
        </pc:sldMasterMkLst>
        <pc:sldLayoutChg chg="del">
          <pc:chgData name="Sara Hendery" userId="f325871a-63f3-4f08-ae16-74c23a15e324" providerId="ADAL" clId="{8691AE24-24E2-40BF-870C-79272FED7B57}" dt="2024-08-27T12:13:05.990" v="0" actId="47"/>
          <pc:sldLayoutMkLst>
            <pc:docMk/>
            <pc:sldMasterMk cId="2787133947" sldId="2147483772"/>
            <pc:sldLayoutMk cId="2973532875" sldId="2147483773"/>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3473983792" sldId="2147483774"/>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4143738644" sldId="2147483775"/>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66206507" sldId="2147483776"/>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2737376104" sldId="2147483777"/>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3515019708" sldId="2147483778"/>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1152708883" sldId="2147483779"/>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259504154" sldId="2147483780"/>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2594391048" sldId="2147483781"/>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529684188" sldId="2147483782"/>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3897116162" sldId="2147483783"/>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1908542207" sldId="2147483784"/>
          </pc:sldLayoutMkLst>
        </pc:sldLayoutChg>
        <pc:sldLayoutChg chg="del">
          <pc:chgData name="Sara Hendery" userId="f325871a-63f3-4f08-ae16-74c23a15e324" providerId="ADAL" clId="{8691AE24-24E2-40BF-870C-79272FED7B57}" dt="2024-08-27T12:13:05.990" v="0" actId="47"/>
          <pc:sldLayoutMkLst>
            <pc:docMk/>
            <pc:sldMasterMk cId="2787133947" sldId="2147483772"/>
            <pc:sldLayoutMk cId="2416473947" sldId="214748378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dc.gov\adp\FCID_DVRD_2_FLU\IRAT\most%20recent%20IRAT%20Excel%20Workbooks\Graphics\Data%20for%20IRAT%20Graphics_%20AIV%20H5N1%20clade%202.3.4.4b_%20June202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945929853142223E-2"/>
          <c:y val="8.6112124096096199E-2"/>
          <c:w val="0.90141951403080056"/>
          <c:h val="0.80205046867673946"/>
        </c:manualLayout>
      </c:layout>
      <c:scatterChart>
        <c:scatterStyle val="lineMarker"/>
        <c:varyColors val="0"/>
        <c:ser>
          <c:idx val="0"/>
          <c:order val="0"/>
          <c:tx>
            <c:strRef>
              <c:f>'with Names (2)'!$E$1</c:f>
              <c:strCache>
                <c:ptCount val="1"/>
                <c:pt idx="0">
                  <c:v>Impact Score</c:v>
                </c:pt>
              </c:strCache>
            </c:strRef>
          </c:tx>
          <c:spPr>
            <a:ln w="19050" cap="rnd">
              <a:noFill/>
              <a:round/>
            </a:ln>
            <a:effectLst/>
          </c:spPr>
          <c:marker>
            <c:symbol val="circle"/>
            <c:size val="5"/>
            <c:spPr>
              <a:solidFill>
                <a:schemeClr val="accent1"/>
              </a:solidFill>
              <a:ln w="47625">
                <a:solidFill>
                  <a:schemeClr val="accent1"/>
                </a:solidFill>
              </a:ln>
              <a:effectLst/>
            </c:spPr>
          </c:marker>
          <c:dPt>
            <c:idx val="0"/>
            <c:marker>
              <c:symbol val="circle"/>
              <c:size val="5"/>
              <c:spPr>
                <a:solidFill>
                  <a:schemeClr val="accent1"/>
                </a:solidFill>
                <a:ln w="47625">
                  <a:solidFill>
                    <a:srgbClr val="600000"/>
                  </a:solidFill>
                </a:ln>
                <a:effectLst/>
              </c:spPr>
            </c:marker>
            <c:bubble3D val="0"/>
            <c:extLst>
              <c:ext xmlns:c16="http://schemas.microsoft.com/office/drawing/2014/chart" uri="{C3380CC4-5D6E-409C-BE32-E72D297353CC}">
                <c16:uniqueId val="{00000000-008D-4287-81FE-7194BCF71C1D}"/>
              </c:ext>
            </c:extLst>
          </c:dPt>
          <c:dPt>
            <c:idx val="1"/>
            <c:marker>
              <c:symbol val="circle"/>
              <c:size val="5"/>
              <c:spPr>
                <a:solidFill>
                  <a:schemeClr val="accent1"/>
                </a:solidFill>
                <a:ln w="47625">
                  <a:solidFill>
                    <a:srgbClr val="C00000"/>
                  </a:solidFill>
                </a:ln>
                <a:effectLst/>
              </c:spPr>
            </c:marker>
            <c:bubble3D val="0"/>
            <c:extLst>
              <c:ext xmlns:c16="http://schemas.microsoft.com/office/drawing/2014/chart" uri="{C3380CC4-5D6E-409C-BE32-E72D297353CC}">
                <c16:uniqueId val="{00000001-008D-4287-81FE-7194BCF71C1D}"/>
              </c:ext>
            </c:extLst>
          </c:dPt>
          <c:dPt>
            <c:idx val="2"/>
            <c:marker>
              <c:symbol val="circle"/>
              <c:size val="5"/>
              <c:spPr>
                <a:solidFill>
                  <a:schemeClr val="accent1"/>
                </a:solidFill>
                <a:ln w="47625">
                  <a:solidFill>
                    <a:srgbClr val="7D522F"/>
                  </a:solidFill>
                </a:ln>
                <a:effectLst/>
              </c:spPr>
            </c:marker>
            <c:bubble3D val="0"/>
            <c:extLst>
              <c:ext xmlns:c16="http://schemas.microsoft.com/office/drawing/2014/chart" uri="{C3380CC4-5D6E-409C-BE32-E72D297353CC}">
                <c16:uniqueId val="{00000002-008D-4287-81FE-7194BCF71C1D}"/>
              </c:ext>
            </c:extLst>
          </c:dPt>
          <c:dPt>
            <c:idx val="3"/>
            <c:marker>
              <c:symbol val="circle"/>
              <c:size val="5"/>
              <c:spPr>
                <a:solidFill>
                  <a:schemeClr val="accent1"/>
                </a:solidFill>
                <a:ln w="47625">
                  <a:solidFill>
                    <a:schemeClr val="bg1">
                      <a:lumMod val="65000"/>
                    </a:schemeClr>
                  </a:solidFill>
                </a:ln>
                <a:effectLst/>
              </c:spPr>
            </c:marker>
            <c:bubble3D val="0"/>
            <c:extLst>
              <c:ext xmlns:c16="http://schemas.microsoft.com/office/drawing/2014/chart" uri="{C3380CC4-5D6E-409C-BE32-E72D297353CC}">
                <c16:uniqueId val="{00000003-008D-4287-81FE-7194BCF71C1D}"/>
              </c:ext>
            </c:extLst>
          </c:dPt>
          <c:dPt>
            <c:idx val="4"/>
            <c:marker>
              <c:symbol val="circle"/>
              <c:size val="5"/>
              <c:spPr>
                <a:solidFill>
                  <a:schemeClr val="accent1"/>
                </a:solidFill>
                <a:ln w="47625">
                  <a:solidFill>
                    <a:schemeClr val="accent4">
                      <a:lumMod val="60000"/>
                      <a:lumOff val="40000"/>
                    </a:schemeClr>
                  </a:solidFill>
                </a:ln>
                <a:effectLst/>
              </c:spPr>
            </c:marker>
            <c:bubble3D val="0"/>
            <c:extLst>
              <c:ext xmlns:c16="http://schemas.microsoft.com/office/drawing/2014/chart" uri="{C3380CC4-5D6E-409C-BE32-E72D297353CC}">
                <c16:uniqueId val="{00000004-008D-4287-81FE-7194BCF71C1D}"/>
              </c:ext>
            </c:extLst>
          </c:dPt>
          <c:dPt>
            <c:idx val="5"/>
            <c:marker>
              <c:symbol val="circle"/>
              <c:size val="5"/>
              <c:spPr>
                <a:solidFill>
                  <a:schemeClr val="accent1"/>
                </a:solidFill>
                <a:ln w="47625">
                  <a:solidFill>
                    <a:schemeClr val="accent1">
                      <a:lumMod val="75000"/>
                    </a:schemeClr>
                  </a:solidFill>
                </a:ln>
                <a:effectLst/>
              </c:spPr>
            </c:marker>
            <c:bubble3D val="0"/>
            <c:extLst>
              <c:ext xmlns:c16="http://schemas.microsoft.com/office/drawing/2014/chart" uri="{C3380CC4-5D6E-409C-BE32-E72D297353CC}">
                <c16:uniqueId val="{00000005-008D-4287-81FE-7194BCF71C1D}"/>
              </c:ext>
            </c:extLst>
          </c:dPt>
          <c:dPt>
            <c:idx val="6"/>
            <c:marker>
              <c:symbol val="circle"/>
              <c:size val="5"/>
              <c:spPr>
                <a:solidFill>
                  <a:schemeClr val="accent1"/>
                </a:solidFill>
                <a:ln w="47625">
                  <a:solidFill>
                    <a:srgbClr val="D8C65C"/>
                  </a:solidFill>
                </a:ln>
                <a:effectLst/>
              </c:spPr>
            </c:marker>
            <c:bubble3D val="0"/>
            <c:extLst>
              <c:ext xmlns:c16="http://schemas.microsoft.com/office/drawing/2014/chart" uri="{C3380CC4-5D6E-409C-BE32-E72D297353CC}">
                <c16:uniqueId val="{00000006-008D-4287-81FE-7194BCF71C1D}"/>
              </c:ext>
            </c:extLst>
          </c:dPt>
          <c:dPt>
            <c:idx val="7"/>
            <c:marker>
              <c:symbol val="circle"/>
              <c:size val="5"/>
              <c:spPr>
                <a:solidFill>
                  <a:schemeClr val="accent1"/>
                </a:solidFill>
                <a:ln w="47625">
                  <a:solidFill>
                    <a:schemeClr val="accent5">
                      <a:lumMod val="75000"/>
                    </a:schemeClr>
                  </a:solidFill>
                </a:ln>
                <a:effectLst/>
              </c:spPr>
            </c:marker>
            <c:bubble3D val="0"/>
            <c:extLst>
              <c:ext xmlns:c16="http://schemas.microsoft.com/office/drawing/2014/chart" uri="{C3380CC4-5D6E-409C-BE32-E72D297353CC}">
                <c16:uniqueId val="{00000007-008D-4287-81FE-7194BCF71C1D}"/>
              </c:ext>
            </c:extLst>
          </c:dPt>
          <c:dPt>
            <c:idx val="8"/>
            <c:marker>
              <c:symbol val="circle"/>
              <c:size val="5"/>
              <c:spPr>
                <a:solidFill>
                  <a:schemeClr val="accent1"/>
                </a:solidFill>
                <a:ln w="47625">
                  <a:solidFill>
                    <a:schemeClr val="accent2">
                      <a:lumMod val="75000"/>
                    </a:schemeClr>
                  </a:solidFill>
                </a:ln>
                <a:effectLst/>
              </c:spPr>
            </c:marker>
            <c:bubble3D val="0"/>
            <c:extLst>
              <c:ext xmlns:c16="http://schemas.microsoft.com/office/drawing/2014/chart" uri="{C3380CC4-5D6E-409C-BE32-E72D297353CC}">
                <c16:uniqueId val="{00000008-008D-4287-81FE-7194BCF71C1D}"/>
              </c:ext>
            </c:extLst>
          </c:dPt>
          <c:dPt>
            <c:idx val="9"/>
            <c:marker>
              <c:symbol val="circle"/>
              <c:size val="5"/>
              <c:spPr>
                <a:solidFill>
                  <a:schemeClr val="accent1"/>
                </a:solidFill>
                <a:ln w="47625">
                  <a:solidFill>
                    <a:schemeClr val="bg2">
                      <a:lumMod val="50000"/>
                    </a:schemeClr>
                  </a:solidFill>
                </a:ln>
                <a:effectLst/>
              </c:spPr>
            </c:marker>
            <c:bubble3D val="0"/>
            <c:extLst>
              <c:ext xmlns:c16="http://schemas.microsoft.com/office/drawing/2014/chart" uri="{C3380CC4-5D6E-409C-BE32-E72D297353CC}">
                <c16:uniqueId val="{00000009-008D-4287-81FE-7194BCF71C1D}"/>
              </c:ext>
            </c:extLst>
          </c:dPt>
          <c:dPt>
            <c:idx val="10"/>
            <c:marker>
              <c:symbol val="circle"/>
              <c:size val="5"/>
              <c:spPr>
                <a:solidFill>
                  <a:schemeClr val="accent1"/>
                </a:solidFill>
                <a:ln w="47625">
                  <a:solidFill>
                    <a:srgbClr val="7030A0"/>
                  </a:solidFill>
                </a:ln>
                <a:effectLst/>
              </c:spPr>
            </c:marker>
            <c:bubble3D val="0"/>
            <c:extLst>
              <c:ext xmlns:c16="http://schemas.microsoft.com/office/drawing/2014/chart" uri="{C3380CC4-5D6E-409C-BE32-E72D297353CC}">
                <c16:uniqueId val="{0000000A-008D-4287-81FE-7194BCF71C1D}"/>
              </c:ext>
            </c:extLst>
          </c:dPt>
          <c:dPt>
            <c:idx val="11"/>
            <c:marker>
              <c:symbol val="circle"/>
              <c:size val="5"/>
              <c:spPr>
                <a:solidFill>
                  <a:schemeClr val="accent1"/>
                </a:solidFill>
                <a:ln w="47625">
                  <a:solidFill>
                    <a:srgbClr val="AC8300"/>
                  </a:solidFill>
                </a:ln>
                <a:effectLst/>
              </c:spPr>
            </c:marker>
            <c:bubble3D val="0"/>
            <c:extLst>
              <c:ext xmlns:c16="http://schemas.microsoft.com/office/drawing/2014/chart" uri="{C3380CC4-5D6E-409C-BE32-E72D297353CC}">
                <c16:uniqueId val="{0000000B-008D-4287-81FE-7194BCF71C1D}"/>
              </c:ext>
            </c:extLst>
          </c:dPt>
          <c:dPt>
            <c:idx val="12"/>
            <c:marker>
              <c:symbol val="circle"/>
              <c:size val="5"/>
              <c:spPr>
                <a:solidFill>
                  <a:schemeClr val="accent1"/>
                </a:solidFill>
                <a:ln w="47625">
                  <a:solidFill>
                    <a:schemeClr val="accent2">
                      <a:lumMod val="60000"/>
                      <a:lumOff val="40000"/>
                    </a:schemeClr>
                  </a:solidFill>
                </a:ln>
                <a:effectLst/>
              </c:spPr>
            </c:marker>
            <c:bubble3D val="0"/>
            <c:extLst>
              <c:ext xmlns:c16="http://schemas.microsoft.com/office/drawing/2014/chart" uri="{C3380CC4-5D6E-409C-BE32-E72D297353CC}">
                <c16:uniqueId val="{0000000C-008D-4287-81FE-7194BCF71C1D}"/>
              </c:ext>
            </c:extLst>
          </c:dPt>
          <c:dPt>
            <c:idx val="13"/>
            <c:marker>
              <c:symbol val="circle"/>
              <c:size val="5"/>
              <c:spPr>
                <a:solidFill>
                  <a:schemeClr val="accent1"/>
                </a:solidFill>
                <a:ln w="47625">
                  <a:solidFill>
                    <a:srgbClr val="DE1889"/>
                  </a:solidFill>
                </a:ln>
                <a:effectLst/>
              </c:spPr>
            </c:marker>
            <c:bubble3D val="0"/>
            <c:extLst>
              <c:ext xmlns:c16="http://schemas.microsoft.com/office/drawing/2014/chart" uri="{C3380CC4-5D6E-409C-BE32-E72D297353CC}">
                <c16:uniqueId val="{0000000D-008D-4287-81FE-7194BCF71C1D}"/>
              </c:ext>
            </c:extLst>
          </c:dPt>
          <c:dPt>
            <c:idx val="14"/>
            <c:marker>
              <c:symbol val="circle"/>
              <c:size val="5"/>
              <c:spPr>
                <a:solidFill>
                  <a:schemeClr val="accent1"/>
                </a:solidFill>
                <a:ln w="47625">
                  <a:solidFill>
                    <a:srgbClr val="7D08DE"/>
                  </a:solidFill>
                </a:ln>
                <a:effectLst/>
              </c:spPr>
            </c:marker>
            <c:bubble3D val="0"/>
            <c:extLst>
              <c:ext xmlns:c16="http://schemas.microsoft.com/office/drawing/2014/chart" uri="{C3380CC4-5D6E-409C-BE32-E72D297353CC}">
                <c16:uniqueId val="{0000000E-008D-4287-81FE-7194BCF71C1D}"/>
              </c:ext>
            </c:extLst>
          </c:dPt>
          <c:dLbls>
            <c:delete val="1"/>
          </c:dLbls>
          <c:xVal>
            <c:numRef>
              <c:f>'with Names (2)'!$D$2:$D$17</c:f>
              <c:numCache>
                <c:formatCode>General</c:formatCode>
                <c:ptCount val="16"/>
                <c:pt idx="0">
                  <c:v>7.5</c:v>
                </c:pt>
                <c:pt idx="1">
                  <c:v>6.6</c:v>
                </c:pt>
                <c:pt idx="2">
                  <c:v>6.5</c:v>
                </c:pt>
                <c:pt idx="3" formatCode="0.0">
                  <c:v>6.2</c:v>
                </c:pt>
                <c:pt idx="4" formatCode="0.0">
                  <c:v>6</c:v>
                </c:pt>
                <c:pt idx="5" formatCode="0.0">
                  <c:v>5.8</c:v>
                </c:pt>
                <c:pt idx="6" formatCode="0.0">
                  <c:v>5.3</c:v>
                </c:pt>
                <c:pt idx="7" formatCode="0.0">
                  <c:v>5.2</c:v>
                </c:pt>
                <c:pt idx="8" formatCode="0.0">
                  <c:v>5.13</c:v>
                </c:pt>
                <c:pt idx="9" formatCode="0.0">
                  <c:v>5</c:v>
                </c:pt>
                <c:pt idx="10" formatCode="0.0">
                  <c:v>4.5999999999999996</c:v>
                </c:pt>
                <c:pt idx="11" formatCode="0.0">
                  <c:v>4.4000000000000004</c:v>
                </c:pt>
                <c:pt idx="12" formatCode="0.0">
                  <c:v>4.2</c:v>
                </c:pt>
                <c:pt idx="13" formatCode="0.0">
                  <c:v>3.4</c:v>
                </c:pt>
                <c:pt idx="14" formatCode="0.0">
                  <c:v>3.1</c:v>
                </c:pt>
                <c:pt idx="15" formatCode="0.0">
                  <c:v>5.8</c:v>
                </c:pt>
              </c:numCache>
            </c:numRef>
          </c:xVal>
          <c:yVal>
            <c:numRef>
              <c:f>'with Names (2)'!$E$2:$E$17</c:f>
              <c:numCache>
                <c:formatCode>General</c:formatCode>
                <c:ptCount val="16"/>
                <c:pt idx="0" formatCode="0.0">
                  <c:v>6.9</c:v>
                </c:pt>
                <c:pt idx="1">
                  <c:v>5.8</c:v>
                </c:pt>
                <c:pt idx="2">
                  <c:v>7.5</c:v>
                </c:pt>
                <c:pt idx="3" formatCode="0.0">
                  <c:v>5.9</c:v>
                </c:pt>
                <c:pt idx="4" formatCode="0.0">
                  <c:v>4.5</c:v>
                </c:pt>
                <c:pt idx="5" formatCode="0.0">
                  <c:v>5.7</c:v>
                </c:pt>
                <c:pt idx="6" formatCode="0.0">
                  <c:v>6.3</c:v>
                </c:pt>
                <c:pt idx="7" formatCode="0.0">
                  <c:v>6.6</c:v>
                </c:pt>
                <c:pt idx="8" formatCode="0.0">
                  <c:v>6.24</c:v>
                </c:pt>
                <c:pt idx="9" formatCode="0.0">
                  <c:v>6.6</c:v>
                </c:pt>
                <c:pt idx="10" formatCode="0.0">
                  <c:v>5.2</c:v>
                </c:pt>
                <c:pt idx="11" formatCode="0.0">
                  <c:v>5.0999999999999996</c:v>
                </c:pt>
                <c:pt idx="12" formatCode="0.0">
                  <c:v>4.5999999999999996</c:v>
                </c:pt>
                <c:pt idx="13" formatCode="0.0">
                  <c:v>3.9</c:v>
                </c:pt>
                <c:pt idx="14" formatCode="0.0">
                  <c:v>3.5</c:v>
                </c:pt>
                <c:pt idx="15" formatCode="0.0">
                  <c:v>6.1</c:v>
                </c:pt>
              </c:numCache>
            </c:numRef>
          </c:yVal>
          <c:smooth val="0"/>
          <c:extLst>
            <c:ext xmlns:c16="http://schemas.microsoft.com/office/drawing/2014/chart" uri="{C3380CC4-5D6E-409C-BE32-E72D297353CC}">
              <c16:uniqueId val="{00000010-008D-4287-81FE-7194BCF71C1D}"/>
            </c:ext>
          </c:extLst>
        </c:ser>
        <c:dLbls>
          <c:dLblPos val="t"/>
          <c:showLegendKey val="0"/>
          <c:showVal val="1"/>
          <c:showCatName val="0"/>
          <c:showSerName val="0"/>
          <c:showPercent val="0"/>
          <c:showBubbleSize val="0"/>
        </c:dLbls>
        <c:axId val="981187695"/>
        <c:axId val="981176463"/>
      </c:scatterChart>
      <c:valAx>
        <c:axId val="981187695"/>
        <c:scaling>
          <c:orientation val="minMax"/>
          <c:max val="1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Emergence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1176463"/>
        <c:crosses val="autoZero"/>
        <c:crossBetween val="midCat"/>
        <c:majorUnit val="0.5"/>
      </c:valAx>
      <c:valAx>
        <c:axId val="981176463"/>
        <c:scaling>
          <c:orientation val="minMax"/>
          <c:max val="1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Impact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1187695"/>
        <c:crosses val="autoZero"/>
        <c:crossBetween val="midCat"/>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C8472-8F2F-4510-9A23-4C311A6460EB}"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05D68466-B35A-466B-9960-95F656D3DD3D}">
      <dgm:prSet phldrT="[Text]" custT="1"/>
      <dgm:spPr/>
      <dgm:t>
        <a:bodyPr/>
        <a:lstStyle/>
        <a:p>
          <a:r>
            <a:rPr lang="en-US" sz="1400" b="1"/>
            <a:t>Animal influenza</a:t>
          </a:r>
        </a:p>
      </dgm:t>
    </dgm:pt>
    <dgm:pt modelId="{CCFF77C6-CB67-416D-97C4-AE6611AA3F53}" type="parTrans" cxnId="{BB4800E0-6C5C-49CD-BFDC-97F6E2B83705}">
      <dgm:prSet/>
      <dgm:spPr/>
      <dgm:t>
        <a:bodyPr/>
        <a:lstStyle/>
        <a:p>
          <a:endParaRPr lang="en-US"/>
        </a:p>
      </dgm:t>
    </dgm:pt>
    <dgm:pt modelId="{370E3155-7C68-49FB-9FD9-364A038AC571}" type="sibTrans" cxnId="{BB4800E0-6C5C-49CD-BFDC-97F6E2B83705}">
      <dgm:prSet/>
      <dgm:spPr/>
      <dgm:t>
        <a:bodyPr/>
        <a:lstStyle/>
        <a:p>
          <a:endParaRPr lang="en-US"/>
        </a:p>
      </dgm:t>
    </dgm:pt>
    <dgm:pt modelId="{8A6ED162-286B-43A1-8C81-8E4510238AC1}">
      <dgm:prSet phldrT="[Text]"/>
      <dgm:spPr/>
      <dgm:t>
        <a:bodyPr/>
        <a:lstStyle/>
        <a:p>
          <a:r>
            <a:rPr lang="en-US"/>
            <a:t>Influenza viruses that </a:t>
          </a:r>
          <a:r>
            <a:rPr lang="en-US" b="1"/>
            <a:t>circulate in animals</a:t>
          </a:r>
          <a:r>
            <a:rPr lang="en-US"/>
            <a:t>; includes avian and swine influenza viruses; H5 and H7 avian influenza viruses can be high or low pathogenicity in birds</a:t>
          </a:r>
        </a:p>
      </dgm:t>
    </dgm:pt>
    <dgm:pt modelId="{489FF3D9-B21B-473D-8434-4111F56BF615}" type="parTrans" cxnId="{D59F6875-C216-4BE0-877D-E7524AD6AEC7}">
      <dgm:prSet/>
      <dgm:spPr/>
      <dgm:t>
        <a:bodyPr/>
        <a:lstStyle/>
        <a:p>
          <a:endParaRPr lang="en-US"/>
        </a:p>
      </dgm:t>
    </dgm:pt>
    <dgm:pt modelId="{4BD06671-3A02-4F3F-BBF7-9E892C80F248}" type="sibTrans" cxnId="{D59F6875-C216-4BE0-877D-E7524AD6AEC7}">
      <dgm:prSet/>
      <dgm:spPr/>
      <dgm:t>
        <a:bodyPr/>
        <a:lstStyle/>
        <a:p>
          <a:endParaRPr lang="en-US"/>
        </a:p>
      </dgm:t>
    </dgm:pt>
    <dgm:pt modelId="{9AA07B80-20A1-4B76-B9FF-52850EA82694}">
      <dgm:prSet phldrT="[Text]" custT="1"/>
      <dgm:spPr/>
      <dgm:t>
        <a:bodyPr/>
        <a:lstStyle/>
        <a:p>
          <a:r>
            <a:rPr lang="en-US" sz="1400" b="1"/>
            <a:t>Zoonotic influenza</a:t>
          </a:r>
        </a:p>
      </dgm:t>
    </dgm:pt>
    <dgm:pt modelId="{0B42A86C-4B2C-459F-9D00-A1CAEC31EEED}" type="parTrans" cxnId="{DBA6A662-EBDE-4F04-8643-C8473B25C8F2}">
      <dgm:prSet/>
      <dgm:spPr/>
      <dgm:t>
        <a:bodyPr/>
        <a:lstStyle/>
        <a:p>
          <a:endParaRPr lang="en-US"/>
        </a:p>
      </dgm:t>
    </dgm:pt>
    <dgm:pt modelId="{ABA2E612-3D17-49A2-B013-2C0F0F175C16}" type="sibTrans" cxnId="{DBA6A662-EBDE-4F04-8643-C8473B25C8F2}">
      <dgm:prSet/>
      <dgm:spPr/>
      <dgm:t>
        <a:bodyPr/>
        <a:lstStyle/>
        <a:p>
          <a:endParaRPr lang="en-US"/>
        </a:p>
      </dgm:t>
    </dgm:pt>
    <dgm:pt modelId="{38A32D50-E9F6-4DC6-A4E1-C1FF95ABC435}">
      <dgm:prSet phldrT="[Text]"/>
      <dgm:spPr/>
      <dgm:t>
        <a:bodyPr/>
        <a:lstStyle/>
        <a:p>
          <a:r>
            <a:rPr lang="en-US"/>
            <a:t>An animal influenza virus that </a:t>
          </a:r>
          <a:r>
            <a:rPr lang="en-US" b="1"/>
            <a:t>crosses species to humans</a:t>
          </a:r>
          <a:endParaRPr lang="en-US"/>
        </a:p>
      </dgm:t>
    </dgm:pt>
    <dgm:pt modelId="{BBEA14F2-F86F-4461-B7B8-4629185B878B}" type="parTrans" cxnId="{3BE80507-98D4-4B98-87F1-CD65885E1CB2}">
      <dgm:prSet/>
      <dgm:spPr/>
      <dgm:t>
        <a:bodyPr/>
        <a:lstStyle/>
        <a:p>
          <a:endParaRPr lang="en-US"/>
        </a:p>
      </dgm:t>
    </dgm:pt>
    <dgm:pt modelId="{EAE92C9E-82CA-419B-8E71-CEBB77DAE2DE}" type="sibTrans" cxnId="{3BE80507-98D4-4B98-87F1-CD65885E1CB2}">
      <dgm:prSet/>
      <dgm:spPr/>
      <dgm:t>
        <a:bodyPr/>
        <a:lstStyle/>
        <a:p>
          <a:endParaRPr lang="en-US"/>
        </a:p>
      </dgm:t>
    </dgm:pt>
    <dgm:pt modelId="{E2B58EFE-F865-4D53-AE5C-0795C82B997A}">
      <dgm:prSet phldrT="[Text]" custT="1"/>
      <dgm:spPr/>
      <dgm:t>
        <a:bodyPr/>
        <a:lstStyle/>
        <a:p>
          <a:r>
            <a:rPr lang="en-US" sz="1400" b="1"/>
            <a:t>Pandemic influenza </a:t>
          </a:r>
        </a:p>
      </dgm:t>
    </dgm:pt>
    <dgm:pt modelId="{E9BE598D-DA38-4753-906E-5DA64DF9FB2C}" type="parTrans" cxnId="{FCB02360-54E2-432B-893B-5350C063DA05}">
      <dgm:prSet/>
      <dgm:spPr/>
      <dgm:t>
        <a:bodyPr/>
        <a:lstStyle/>
        <a:p>
          <a:endParaRPr lang="en-US"/>
        </a:p>
      </dgm:t>
    </dgm:pt>
    <dgm:pt modelId="{79EC6D05-AF58-4789-B4A1-668130A15205}" type="sibTrans" cxnId="{FCB02360-54E2-432B-893B-5350C063DA05}">
      <dgm:prSet/>
      <dgm:spPr/>
      <dgm:t>
        <a:bodyPr/>
        <a:lstStyle/>
        <a:p>
          <a:endParaRPr lang="en-US"/>
        </a:p>
      </dgm:t>
    </dgm:pt>
    <dgm:pt modelId="{9BE4138A-1638-4E9A-9E04-352C18F0BD34}">
      <dgm:prSet phldrT="[Text]"/>
      <dgm:spPr/>
      <dgm:t>
        <a:bodyPr/>
        <a:lstStyle/>
        <a:p>
          <a:r>
            <a:rPr lang="en-US"/>
            <a:t>An animal influenza virus that begins to </a:t>
          </a:r>
          <a:r>
            <a:rPr lang="en-US" b="1"/>
            <a:t>spread among humans</a:t>
          </a:r>
          <a:r>
            <a:rPr lang="en-US"/>
            <a:t>, who have no or little natural immunity</a:t>
          </a:r>
        </a:p>
      </dgm:t>
    </dgm:pt>
    <dgm:pt modelId="{A4756D36-78AB-427F-BC2E-D2B673977764}" type="parTrans" cxnId="{CE707658-CA0A-469E-BB2F-790AAE8F7480}">
      <dgm:prSet/>
      <dgm:spPr/>
      <dgm:t>
        <a:bodyPr/>
        <a:lstStyle/>
        <a:p>
          <a:endParaRPr lang="en-US"/>
        </a:p>
      </dgm:t>
    </dgm:pt>
    <dgm:pt modelId="{D18FAC09-2CC8-42BC-BABE-FFAE531203E3}" type="sibTrans" cxnId="{CE707658-CA0A-469E-BB2F-790AAE8F7480}">
      <dgm:prSet/>
      <dgm:spPr/>
      <dgm:t>
        <a:bodyPr/>
        <a:lstStyle/>
        <a:p>
          <a:endParaRPr lang="en-US"/>
        </a:p>
      </dgm:t>
    </dgm:pt>
    <dgm:pt modelId="{18AF4DC3-F680-48CB-AA94-ABA2A9C25A6F}">
      <dgm:prSet custT="1"/>
      <dgm:spPr/>
      <dgm:t>
        <a:bodyPr/>
        <a:lstStyle/>
        <a:p>
          <a:r>
            <a:rPr lang="en-US" sz="1400" b="1"/>
            <a:t>Seasonal influenza</a:t>
          </a:r>
        </a:p>
      </dgm:t>
    </dgm:pt>
    <dgm:pt modelId="{7EF87504-5E42-4039-B297-C8827398117A}" type="parTrans" cxnId="{E1A3F968-6DD6-4373-9EB1-4EA8C94B3363}">
      <dgm:prSet/>
      <dgm:spPr/>
      <dgm:t>
        <a:bodyPr/>
        <a:lstStyle/>
        <a:p>
          <a:endParaRPr lang="en-US"/>
        </a:p>
      </dgm:t>
    </dgm:pt>
    <dgm:pt modelId="{BE167CEB-2EBF-4431-A097-1856593BC39E}" type="sibTrans" cxnId="{E1A3F968-6DD6-4373-9EB1-4EA8C94B3363}">
      <dgm:prSet/>
      <dgm:spPr/>
      <dgm:t>
        <a:bodyPr/>
        <a:lstStyle/>
        <a:p>
          <a:endParaRPr lang="en-US"/>
        </a:p>
      </dgm:t>
    </dgm:pt>
    <dgm:pt modelId="{283890D1-E63E-4A30-BBE5-211638BCDFCE}">
      <dgm:prSet/>
      <dgm:spPr/>
      <dgm:t>
        <a:bodyPr/>
        <a:lstStyle/>
        <a:p>
          <a:r>
            <a:rPr lang="en-US" dirty="0"/>
            <a:t>An influenza virus that has </a:t>
          </a:r>
          <a:r>
            <a:rPr lang="en-US" b="1" dirty="0"/>
            <a:t>adapted to humans</a:t>
          </a:r>
          <a:r>
            <a:rPr lang="en-US" dirty="0"/>
            <a:t>, causing seasonal epidemics</a:t>
          </a:r>
        </a:p>
      </dgm:t>
    </dgm:pt>
    <dgm:pt modelId="{1522698A-F47A-47EA-B9F4-47A80F30783E}" type="parTrans" cxnId="{42796146-CABE-4D73-8F5C-631AAC1807F0}">
      <dgm:prSet/>
      <dgm:spPr/>
      <dgm:t>
        <a:bodyPr/>
        <a:lstStyle/>
        <a:p>
          <a:endParaRPr lang="en-US"/>
        </a:p>
      </dgm:t>
    </dgm:pt>
    <dgm:pt modelId="{30F80C5F-D73E-4F02-B922-73FCD4084D0A}" type="sibTrans" cxnId="{42796146-CABE-4D73-8F5C-631AAC1807F0}">
      <dgm:prSet/>
      <dgm:spPr/>
      <dgm:t>
        <a:bodyPr/>
        <a:lstStyle/>
        <a:p>
          <a:endParaRPr lang="en-US"/>
        </a:p>
      </dgm:t>
    </dgm:pt>
    <dgm:pt modelId="{CDF88B44-B8E8-4C9A-B398-A46E01A9853C}" type="pres">
      <dgm:prSet presAssocID="{A77C8472-8F2F-4510-9A23-4C311A6460EB}" presName="linearFlow" presStyleCnt="0">
        <dgm:presLayoutVars>
          <dgm:dir/>
          <dgm:animLvl val="lvl"/>
          <dgm:resizeHandles val="exact"/>
        </dgm:presLayoutVars>
      </dgm:prSet>
      <dgm:spPr/>
    </dgm:pt>
    <dgm:pt modelId="{B077BB1E-4AD7-46D6-926E-ECC7608A3E3D}" type="pres">
      <dgm:prSet presAssocID="{05D68466-B35A-466B-9960-95F656D3DD3D}" presName="composite" presStyleCnt="0"/>
      <dgm:spPr/>
    </dgm:pt>
    <dgm:pt modelId="{8F2A9FB5-65FA-49A4-94E1-39B589FF8FA7}" type="pres">
      <dgm:prSet presAssocID="{05D68466-B35A-466B-9960-95F656D3DD3D}" presName="parentText" presStyleLbl="alignNode1" presStyleIdx="0" presStyleCnt="4">
        <dgm:presLayoutVars>
          <dgm:chMax val="1"/>
          <dgm:bulletEnabled val="1"/>
        </dgm:presLayoutVars>
      </dgm:prSet>
      <dgm:spPr/>
    </dgm:pt>
    <dgm:pt modelId="{D0A99C6D-1C85-4E66-ADBD-24EFFD764869}" type="pres">
      <dgm:prSet presAssocID="{05D68466-B35A-466B-9960-95F656D3DD3D}" presName="descendantText" presStyleLbl="alignAcc1" presStyleIdx="0" presStyleCnt="4">
        <dgm:presLayoutVars>
          <dgm:bulletEnabled val="1"/>
        </dgm:presLayoutVars>
      </dgm:prSet>
      <dgm:spPr/>
    </dgm:pt>
    <dgm:pt modelId="{695305CA-BB10-4BAC-97D2-82047FB9FDEB}" type="pres">
      <dgm:prSet presAssocID="{370E3155-7C68-49FB-9FD9-364A038AC571}" presName="sp" presStyleCnt="0"/>
      <dgm:spPr/>
    </dgm:pt>
    <dgm:pt modelId="{DCE047B1-23F7-4841-A598-70B582C6D0C1}" type="pres">
      <dgm:prSet presAssocID="{9AA07B80-20A1-4B76-B9FF-52850EA82694}" presName="composite" presStyleCnt="0"/>
      <dgm:spPr/>
    </dgm:pt>
    <dgm:pt modelId="{E02B76F6-0BC3-47CC-A9FF-C66FD721AE23}" type="pres">
      <dgm:prSet presAssocID="{9AA07B80-20A1-4B76-B9FF-52850EA82694}" presName="parentText" presStyleLbl="alignNode1" presStyleIdx="1" presStyleCnt="4">
        <dgm:presLayoutVars>
          <dgm:chMax val="1"/>
          <dgm:bulletEnabled val="1"/>
        </dgm:presLayoutVars>
      </dgm:prSet>
      <dgm:spPr/>
    </dgm:pt>
    <dgm:pt modelId="{88BC756E-3672-4FC4-ADC6-9AC3DD642B3F}" type="pres">
      <dgm:prSet presAssocID="{9AA07B80-20A1-4B76-B9FF-52850EA82694}" presName="descendantText" presStyleLbl="alignAcc1" presStyleIdx="1" presStyleCnt="4">
        <dgm:presLayoutVars>
          <dgm:bulletEnabled val="1"/>
        </dgm:presLayoutVars>
      </dgm:prSet>
      <dgm:spPr/>
    </dgm:pt>
    <dgm:pt modelId="{CF0C84DF-134B-464E-B638-D3E45CD27366}" type="pres">
      <dgm:prSet presAssocID="{ABA2E612-3D17-49A2-B013-2C0F0F175C16}" presName="sp" presStyleCnt="0"/>
      <dgm:spPr/>
    </dgm:pt>
    <dgm:pt modelId="{D563AEED-8052-421C-A188-AD7D6D509546}" type="pres">
      <dgm:prSet presAssocID="{E2B58EFE-F865-4D53-AE5C-0795C82B997A}" presName="composite" presStyleCnt="0"/>
      <dgm:spPr/>
    </dgm:pt>
    <dgm:pt modelId="{B562E010-77E4-4343-B6C3-69346A5C6067}" type="pres">
      <dgm:prSet presAssocID="{E2B58EFE-F865-4D53-AE5C-0795C82B997A}" presName="parentText" presStyleLbl="alignNode1" presStyleIdx="2" presStyleCnt="4">
        <dgm:presLayoutVars>
          <dgm:chMax val="1"/>
          <dgm:bulletEnabled val="1"/>
        </dgm:presLayoutVars>
      </dgm:prSet>
      <dgm:spPr/>
    </dgm:pt>
    <dgm:pt modelId="{567F94C2-AB9F-4543-AC11-CD1CD0E9B263}" type="pres">
      <dgm:prSet presAssocID="{E2B58EFE-F865-4D53-AE5C-0795C82B997A}" presName="descendantText" presStyleLbl="alignAcc1" presStyleIdx="2" presStyleCnt="4">
        <dgm:presLayoutVars>
          <dgm:bulletEnabled val="1"/>
        </dgm:presLayoutVars>
      </dgm:prSet>
      <dgm:spPr/>
    </dgm:pt>
    <dgm:pt modelId="{C6CE88F3-3D07-4B7D-8CB8-71507ED82A3D}" type="pres">
      <dgm:prSet presAssocID="{79EC6D05-AF58-4789-B4A1-668130A15205}" presName="sp" presStyleCnt="0"/>
      <dgm:spPr/>
    </dgm:pt>
    <dgm:pt modelId="{345B6C98-1191-4459-B0B2-3028F2F164D8}" type="pres">
      <dgm:prSet presAssocID="{18AF4DC3-F680-48CB-AA94-ABA2A9C25A6F}" presName="composite" presStyleCnt="0"/>
      <dgm:spPr/>
    </dgm:pt>
    <dgm:pt modelId="{9894BD0E-2C9A-4E9E-AD5D-8F8110A0EFB7}" type="pres">
      <dgm:prSet presAssocID="{18AF4DC3-F680-48CB-AA94-ABA2A9C25A6F}" presName="parentText" presStyleLbl="alignNode1" presStyleIdx="3" presStyleCnt="4">
        <dgm:presLayoutVars>
          <dgm:chMax val="1"/>
          <dgm:bulletEnabled val="1"/>
        </dgm:presLayoutVars>
      </dgm:prSet>
      <dgm:spPr/>
    </dgm:pt>
    <dgm:pt modelId="{5321186C-E38B-49C1-B8DF-21B857D672B6}" type="pres">
      <dgm:prSet presAssocID="{18AF4DC3-F680-48CB-AA94-ABA2A9C25A6F}" presName="descendantText" presStyleLbl="alignAcc1" presStyleIdx="3" presStyleCnt="4" custLinFactNeighborY="0">
        <dgm:presLayoutVars>
          <dgm:bulletEnabled val="1"/>
        </dgm:presLayoutVars>
      </dgm:prSet>
      <dgm:spPr/>
    </dgm:pt>
  </dgm:ptLst>
  <dgm:cxnLst>
    <dgm:cxn modelId="{4D1A2904-1064-403B-B127-A88805C0AD76}" type="presOf" srcId="{E2B58EFE-F865-4D53-AE5C-0795C82B997A}" destId="{B562E010-77E4-4343-B6C3-69346A5C6067}" srcOrd="0" destOrd="0" presId="urn:microsoft.com/office/officeart/2005/8/layout/chevron2"/>
    <dgm:cxn modelId="{3BE80507-98D4-4B98-87F1-CD65885E1CB2}" srcId="{9AA07B80-20A1-4B76-B9FF-52850EA82694}" destId="{38A32D50-E9F6-4DC6-A4E1-C1FF95ABC435}" srcOrd="0" destOrd="0" parTransId="{BBEA14F2-F86F-4461-B7B8-4629185B878B}" sibTransId="{EAE92C9E-82CA-419B-8E71-CEBB77DAE2DE}"/>
    <dgm:cxn modelId="{0FF6A520-3227-45F0-9F00-A1424DFCF603}" type="presOf" srcId="{283890D1-E63E-4A30-BBE5-211638BCDFCE}" destId="{5321186C-E38B-49C1-B8DF-21B857D672B6}" srcOrd="0" destOrd="0" presId="urn:microsoft.com/office/officeart/2005/8/layout/chevron2"/>
    <dgm:cxn modelId="{FCB02360-54E2-432B-893B-5350C063DA05}" srcId="{A77C8472-8F2F-4510-9A23-4C311A6460EB}" destId="{E2B58EFE-F865-4D53-AE5C-0795C82B997A}" srcOrd="2" destOrd="0" parTransId="{E9BE598D-DA38-4753-906E-5DA64DF9FB2C}" sibTransId="{79EC6D05-AF58-4789-B4A1-668130A15205}"/>
    <dgm:cxn modelId="{DBA6A662-EBDE-4F04-8643-C8473B25C8F2}" srcId="{A77C8472-8F2F-4510-9A23-4C311A6460EB}" destId="{9AA07B80-20A1-4B76-B9FF-52850EA82694}" srcOrd="1" destOrd="0" parTransId="{0B42A86C-4B2C-459F-9D00-A1CAEC31EEED}" sibTransId="{ABA2E612-3D17-49A2-B013-2C0F0F175C16}"/>
    <dgm:cxn modelId="{42796146-CABE-4D73-8F5C-631AAC1807F0}" srcId="{18AF4DC3-F680-48CB-AA94-ABA2A9C25A6F}" destId="{283890D1-E63E-4A30-BBE5-211638BCDFCE}" srcOrd="0" destOrd="0" parTransId="{1522698A-F47A-47EA-B9F4-47A80F30783E}" sibTransId="{30F80C5F-D73E-4F02-B922-73FCD4084D0A}"/>
    <dgm:cxn modelId="{E1A3F968-6DD6-4373-9EB1-4EA8C94B3363}" srcId="{A77C8472-8F2F-4510-9A23-4C311A6460EB}" destId="{18AF4DC3-F680-48CB-AA94-ABA2A9C25A6F}" srcOrd="3" destOrd="0" parTransId="{7EF87504-5E42-4039-B297-C8827398117A}" sibTransId="{BE167CEB-2EBF-4431-A097-1856593BC39E}"/>
    <dgm:cxn modelId="{6A0CB64F-0A9E-483A-B438-DC2824AD4650}" type="presOf" srcId="{8A6ED162-286B-43A1-8C81-8E4510238AC1}" destId="{D0A99C6D-1C85-4E66-ADBD-24EFFD764869}" srcOrd="0" destOrd="0" presId="urn:microsoft.com/office/officeart/2005/8/layout/chevron2"/>
    <dgm:cxn modelId="{E9FAB74F-BE2C-43DB-AB5E-17AF6BAADD88}" type="presOf" srcId="{18AF4DC3-F680-48CB-AA94-ABA2A9C25A6F}" destId="{9894BD0E-2C9A-4E9E-AD5D-8F8110A0EFB7}" srcOrd="0" destOrd="0" presId="urn:microsoft.com/office/officeart/2005/8/layout/chevron2"/>
    <dgm:cxn modelId="{D59F6875-C216-4BE0-877D-E7524AD6AEC7}" srcId="{05D68466-B35A-466B-9960-95F656D3DD3D}" destId="{8A6ED162-286B-43A1-8C81-8E4510238AC1}" srcOrd="0" destOrd="0" parTransId="{489FF3D9-B21B-473D-8434-4111F56BF615}" sibTransId="{4BD06671-3A02-4F3F-BBF7-9E892C80F248}"/>
    <dgm:cxn modelId="{CE707658-CA0A-469E-BB2F-790AAE8F7480}" srcId="{E2B58EFE-F865-4D53-AE5C-0795C82B997A}" destId="{9BE4138A-1638-4E9A-9E04-352C18F0BD34}" srcOrd="0" destOrd="0" parTransId="{A4756D36-78AB-427F-BC2E-D2B673977764}" sibTransId="{D18FAC09-2CC8-42BC-BABE-FFAE531203E3}"/>
    <dgm:cxn modelId="{E84C028C-83B5-421A-9AB8-333F8A5CB6F0}" type="presOf" srcId="{05D68466-B35A-466B-9960-95F656D3DD3D}" destId="{8F2A9FB5-65FA-49A4-94E1-39B589FF8FA7}" srcOrd="0" destOrd="0" presId="urn:microsoft.com/office/officeart/2005/8/layout/chevron2"/>
    <dgm:cxn modelId="{71D811C1-B347-4482-B9AF-F7367DA949E6}" type="presOf" srcId="{9AA07B80-20A1-4B76-B9FF-52850EA82694}" destId="{E02B76F6-0BC3-47CC-A9FF-C66FD721AE23}" srcOrd="0" destOrd="0" presId="urn:microsoft.com/office/officeart/2005/8/layout/chevron2"/>
    <dgm:cxn modelId="{B98EC9DF-C551-4BA7-B638-D44C3A40D302}" type="presOf" srcId="{38A32D50-E9F6-4DC6-A4E1-C1FF95ABC435}" destId="{88BC756E-3672-4FC4-ADC6-9AC3DD642B3F}" srcOrd="0" destOrd="0" presId="urn:microsoft.com/office/officeart/2005/8/layout/chevron2"/>
    <dgm:cxn modelId="{BB4800E0-6C5C-49CD-BFDC-97F6E2B83705}" srcId="{A77C8472-8F2F-4510-9A23-4C311A6460EB}" destId="{05D68466-B35A-466B-9960-95F656D3DD3D}" srcOrd="0" destOrd="0" parTransId="{CCFF77C6-CB67-416D-97C4-AE6611AA3F53}" sibTransId="{370E3155-7C68-49FB-9FD9-364A038AC571}"/>
    <dgm:cxn modelId="{2A6D91EE-F85E-4DBE-9923-F1956711F279}" type="presOf" srcId="{9BE4138A-1638-4E9A-9E04-352C18F0BD34}" destId="{567F94C2-AB9F-4543-AC11-CD1CD0E9B263}" srcOrd="0" destOrd="0" presId="urn:microsoft.com/office/officeart/2005/8/layout/chevron2"/>
    <dgm:cxn modelId="{FA354EFE-3E2B-48CC-9BD4-61FC2EDE6BE3}" type="presOf" srcId="{A77C8472-8F2F-4510-9A23-4C311A6460EB}" destId="{CDF88B44-B8E8-4C9A-B398-A46E01A9853C}" srcOrd="0" destOrd="0" presId="urn:microsoft.com/office/officeart/2005/8/layout/chevron2"/>
    <dgm:cxn modelId="{8C7CE2C2-2437-4D80-B6A8-72DF934F04F3}" type="presParOf" srcId="{CDF88B44-B8E8-4C9A-B398-A46E01A9853C}" destId="{B077BB1E-4AD7-46D6-926E-ECC7608A3E3D}" srcOrd="0" destOrd="0" presId="urn:microsoft.com/office/officeart/2005/8/layout/chevron2"/>
    <dgm:cxn modelId="{5592138F-D0A8-4A62-BEBA-21C806FE92BF}" type="presParOf" srcId="{B077BB1E-4AD7-46D6-926E-ECC7608A3E3D}" destId="{8F2A9FB5-65FA-49A4-94E1-39B589FF8FA7}" srcOrd="0" destOrd="0" presId="urn:microsoft.com/office/officeart/2005/8/layout/chevron2"/>
    <dgm:cxn modelId="{70725962-A436-43E2-9A95-740A42D932DB}" type="presParOf" srcId="{B077BB1E-4AD7-46D6-926E-ECC7608A3E3D}" destId="{D0A99C6D-1C85-4E66-ADBD-24EFFD764869}" srcOrd="1" destOrd="0" presId="urn:microsoft.com/office/officeart/2005/8/layout/chevron2"/>
    <dgm:cxn modelId="{F019CFEF-040B-4FC8-A015-4CDBB689ADA6}" type="presParOf" srcId="{CDF88B44-B8E8-4C9A-B398-A46E01A9853C}" destId="{695305CA-BB10-4BAC-97D2-82047FB9FDEB}" srcOrd="1" destOrd="0" presId="urn:microsoft.com/office/officeart/2005/8/layout/chevron2"/>
    <dgm:cxn modelId="{FF270374-A8A2-4F34-A079-73496B62C3A8}" type="presParOf" srcId="{CDF88B44-B8E8-4C9A-B398-A46E01A9853C}" destId="{DCE047B1-23F7-4841-A598-70B582C6D0C1}" srcOrd="2" destOrd="0" presId="urn:microsoft.com/office/officeart/2005/8/layout/chevron2"/>
    <dgm:cxn modelId="{9D4138C4-AAB8-4335-8B73-163AFFB11F36}" type="presParOf" srcId="{DCE047B1-23F7-4841-A598-70B582C6D0C1}" destId="{E02B76F6-0BC3-47CC-A9FF-C66FD721AE23}" srcOrd="0" destOrd="0" presId="urn:microsoft.com/office/officeart/2005/8/layout/chevron2"/>
    <dgm:cxn modelId="{91F9CB31-1E16-4F8C-A1C8-099069300E5D}" type="presParOf" srcId="{DCE047B1-23F7-4841-A598-70B582C6D0C1}" destId="{88BC756E-3672-4FC4-ADC6-9AC3DD642B3F}" srcOrd="1" destOrd="0" presId="urn:microsoft.com/office/officeart/2005/8/layout/chevron2"/>
    <dgm:cxn modelId="{A08CF341-A223-4F90-A675-5026923666F6}" type="presParOf" srcId="{CDF88B44-B8E8-4C9A-B398-A46E01A9853C}" destId="{CF0C84DF-134B-464E-B638-D3E45CD27366}" srcOrd="3" destOrd="0" presId="urn:microsoft.com/office/officeart/2005/8/layout/chevron2"/>
    <dgm:cxn modelId="{D29ACE63-A9A3-4221-BE82-02CEE8252520}" type="presParOf" srcId="{CDF88B44-B8E8-4C9A-B398-A46E01A9853C}" destId="{D563AEED-8052-421C-A188-AD7D6D509546}" srcOrd="4" destOrd="0" presId="urn:microsoft.com/office/officeart/2005/8/layout/chevron2"/>
    <dgm:cxn modelId="{1B0C9D02-8E0C-4F76-B52C-81FBA2350767}" type="presParOf" srcId="{D563AEED-8052-421C-A188-AD7D6D509546}" destId="{B562E010-77E4-4343-B6C3-69346A5C6067}" srcOrd="0" destOrd="0" presId="urn:microsoft.com/office/officeart/2005/8/layout/chevron2"/>
    <dgm:cxn modelId="{2790C0A8-392B-4652-9A48-4D48B3DBFC24}" type="presParOf" srcId="{D563AEED-8052-421C-A188-AD7D6D509546}" destId="{567F94C2-AB9F-4543-AC11-CD1CD0E9B263}" srcOrd="1" destOrd="0" presId="urn:microsoft.com/office/officeart/2005/8/layout/chevron2"/>
    <dgm:cxn modelId="{6AE8A854-1A33-4A65-8BAD-AABA413D4C1E}" type="presParOf" srcId="{CDF88B44-B8E8-4C9A-B398-A46E01A9853C}" destId="{C6CE88F3-3D07-4B7D-8CB8-71507ED82A3D}" srcOrd="5" destOrd="0" presId="urn:microsoft.com/office/officeart/2005/8/layout/chevron2"/>
    <dgm:cxn modelId="{DBE65BA3-9E13-4FAB-9D86-8D8599B37A04}" type="presParOf" srcId="{CDF88B44-B8E8-4C9A-B398-A46E01A9853C}" destId="{345B6C98-1191-4459-B0B2-3028F2F164D8}" srcOrd="6" destOrd="0" presId="urn:microsoft.com/office/officeart/2005/8/layout/chevron2"/>
    <dgm:cxn modelId="{463086D6-C642-418D-9896-F696B24FA5CC}" type="presParOf" srcId="{345B6C98-1191-4459-B0B2-3028F2F164D8}" destId="{9894BD0E-2C9A-4E9E-AD5D-8F8110A0EFB7}" srcOrd="0" destOrd="0" presId="urn:microsoft.com/office/officeart/2005/8/layout/chevron2"/>
    <dgm:cxn modelId="{38092AB7-D164-4AC9-9EB1-6F0FF87EDEE0}" type="presParOf" srcId="{345B6C98-1191-4459-B0B2-3028F2F164D8}" destId="{5321186C-E38B-49C1-B8DF-21B857D672B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A9FB5-65FA-49A4-94E1-39B589FF8FA7}">
      <dsp:nvSpPr>
        <dsp:cNvPr id="0" name=""/>
        <dsp:cNvSpPr/>
      </dsp:nvSpPr>
      <dsp:spPr>
        <a:xfrm rot="5400000">
          <a:off x="-171623" y="177176"/>
          <a:ext cx="1144157" cy="80091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Animal influenza</a:t>
          </a:r>
        </a:p>
      </dsp:txBody>
      <dsp:txXfrm rot="-5400000">
        <a:off x="1" y="406007"/>
        <a:ext cx="800910" cy="343247"/>
      </dsp:txXfrm>
    </dsp:sp>
    <dsp:sp modelId="{D0A99C6D-1C85-4E66-ADBD-24EFFD764869}">
      <dsp:nvSpPr>
        <dsp:cNvPr id="0" name=""/>
        <dsp:cNvSpPr/>
      </dsp:nvSpPr>
      <dsp:spPr>
        <a:xfrm rot="5400000">
          <a:off x="4223416" y="-3416952"/>
          <a:ext cx="744093" cy="758910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t>Influenza viruses that </a:t>
          </a:r>
          <a:r>
            <a:rPr lang="en-US" sz="1700" b="1" kern="1200"/>
            <a:t>circulate in animals</a:t>
          </a:r>
          <a:r>
            <a:rPr lang="en-US" sz="1700" kern="1200"/>
            <a:t>; includes avian and swine influenza viruses; H5 and H7 avian influenza viruses can be high or low pathogenicity in birds</a:t>
          </a:r>
        </a:p>
      </dsp:txBody>
      <dsp:txXfrm rot="-5400000">
        <a:off x="800910" y="41878"/>
        <a:ext cx="7552781" cy="671445"/>
      </dsp:txXfrm>
    </dsp:sp>
    <dsp:sp modelId="{E02B76F6-0BC3-47CC-A9FF-C66FD721AE23}">
      <dsp:nvSpPr>
        <dsp:cNvPr id="0" name=""/>
        <dsp:cNvSpPr/>
      </dsp:nvSpPr>
      <dsp:spPr>
        <a:xfrm rot="5400000">
          <a:off x="-171623" y="1173435"/>
          <a:ext cx="1144157" cy="80091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Zoonotic influenza</a:t>
          </a:r>
        </a:p>
      </dsp:txBody>
      <dsp:txXfrm rot="-5400000">
        <a:off x="1" y="1402266"/>
        <a:ext cx="800910" cy="343247"/>
      </dsp:txXfrm>
    </dsp:sp>
    <dsp:sp modelId="{88BC756E-3672-4FC4-ADC6-9AC3DD642B3F}">
      <dsp:nvSpPr>
        <dsp:cNvPr id="0" name=""/>
        <dsp:cNvSpPr/>
      </dsp:nvSpPr>
      <dsp:spPr>
        <a:xfrm rot="5400000">
          <a:off x="4223611" y="-2420889"/>
          <a:ext cx="743702" cy="758910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t>An animal influenza virus that </a:t>
          </a:r>
          <a:r>
            <a:rPr lang="en-US" sz="1700" b="1" kern="1200"/>
            <a:t>crosses species to humans</a:t>
          </a:r>
          <a:endParaRPr lang="en-US" sz="1700" kern="1200"/>
        </a:p>
      </dsp:txBody>
      <dsp:txXfrm rot="-5400000">
        <a:off x="800910" y="1038117"/>
        <a:ext cx="7552800" cy="671092"/>
      </dsp:txXfrm>
    </dsp:sp>
    <dsp:sp modelId="{B562E010-77E4-4343-B6C3-69346A5C6067}">
      <dsp:nvSpPr>
        <dsp:cNvPr id="0" name=""/>
        <dsp:cNvSpPr/>
      </dsp:nvSpPr>
      <dsp:spPr>
        <a:xfrm rot="5400000">
          <a:off x="-171623" y="2169693"/>
          <a:ext cx="1144157" cy="80091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Pandemic influenza </a:t>
          </a:r>
        </a:p>
      </dsp:txBody>
      <dsp:txXfrm rot="-5400000">
        <a:off x="1" y="2398524"/>
        <a:ext cx="800910" cy="343247"/>
      </dsp:txXfrm>
    </dsp:sp>
    <dsp:sp modelId="{567F94C2-AB9F-4543-AC11-CD1CD0E9B263}">
      <dsp:nvSpPr>
        <dsp:cNvPr id="0" name=""/>
        <dsp:cNvSpPr/>
      </dsp:nvSpPr>
      <dsp:spPr>
        <a:xfrm rot="5400000">
          <a:off x="4223611" y="-1424631"/>
          <a:ext cx="743702" cy="758910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t>An animal influenza virus that begins to </a:t>
          </a:r>
          <a:r>
            <a:rPr lang="en-US" sz="1700" b="1" kern="1200"/>
            <a:t>spread among humans</a:t>
          </a:r>
          <a:r>
            <a:rPr lang="en-US" sz="1700" kern="1200"/>
            <a:t>, who have no or little natural immunity</a:t>
          </a:r>
        </a:p>
      </dsp:txBody>
      <dsp:txXfrm rot="-5400000">
        <a:off x="800910" y="2034375"/>
        <a:ext cx="7552800" cy="671092"/>
      </dsp:txXfrm>
    </dsp:sp>
    <dsp:sp modelId="{9894BD0E-2C9A-4E9E-AD5D-8F8110A0EFB7}">
      <dsp:nvSpPr>
        <dsp:cNvPr id="0" name=""/>
        <dsp:cNvSpPr/>
      </dsp:nvSpPr>
      <dsp:spPr>
        <a:xfrm rot="5400000">
          <a:off x="-171623" y="3165951"/>
          <a:ext cx="1144157" cy="80091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Seasonal influenza</a:t>
          </a:r>
        </a:p>
      </dsp:txBody>
      <dsp:txXfrm rot="-5400000">
        <a:off x="1" y="3394782"/>
        <a:ext cx="800910" cy="343247"/>
      </dsp:txXfrm>
    </dsp:sp>
    <dsp:sp modelId="{5321186C-E38B-49C1-B8DF-21B857D672B6}">
      <dsp:nvSpPr>
        <dsp:cNvPr id="0" name=""/>
        <dsp:cNvSpPr/>
      </dsp:nvSpPr>
      <dsp:spPr>
        <a:xfrm rot="5400000">
          <a:off x="4223611" y="-428373"/>
          <a:ext cx="743702" cy="758910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An influenza virus that has </a:t>
          </a:r>
          <a:r>
            <a:rPr lang="en-US" sz="1700" b="1" kern="1200" dirty="0"/>
            <a:t>adapted to humans</a:t>
          </a:r>
          <a:r>
            <a:rPr lang="en-US" sz="1700" kern="1200" dirty="0"/>
            <a:t>, causing seasonal epidemics</a:t>
          </a:r>
        </a:p>
      </dsp:txBody>
      <dsp:txXfrm rot="-5400000">
        <a:off x="800910" y="3030633"/>
        <a:ext cx="7552800" cy="67109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0.47632</cdr:x>
      <cdr:y>0.40475</cdr:y>
    </cdr:from>
    <cdr:to>
      <cdr:x>0.47632</cdr:x>
      <cdr:y>0.57345</cdr:y>
    </cdr:to>
    <cdr:cxnSp macro="">
      <cdr:nvCxnSpPr>
        <cdr:cNvPr id="12" name="Straight Connector 11">
          <a:extLst xmlns:a="http://schemas.openxmlformats.org/drawingml/2006/main">
            <a:ext uri="{FF2B5EF4-FFF2-40B4-BE49-F238E27FC236}">
              <a16:creationId xmlns:a16="http://schemas.microsoft.com/office/drawing/2014/main" id="{3E2642F6-A31D-5766-F7E4-5AF92FDD1B6C}"/>
            </a:ext>
          </a:extLst>
        </cdr:cNvPr>
        <cdr:cNvCxnSpPr/>
      </cdr:nvCxnSpPr>
      <cdr:spPr>
        <a:xfrm xmlns:a="http://schemas.openxmlformats.org/drawingml/2006/main">
          <a:off x="5114265" y="2391052"/>
          <a:ext cx="0" cy="996636"/>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0.43355</cdr:x>
      <cdr:y>0.478</cdr:y>
    </cdr:from>
    <cdr:to>
      <cdr:x>0.51693</cdr:x>
      <cdr:y>0.478</cdr:y>
    </cdr:to>
    <cdr:cxnSp macro="">
      <cdr:nvCxnSpPr>
        <cdr:cNvPr id="13" name="Straight Connector 12">
          <a:extLst xmlns:a="http://schemas.openxmlformats.org/drawingml/2006/main">
            <a:ext uri="{FF2B5EF4-FFF2-40B4-BE49-F238E27FC236}">
              <a16:creationId xmlns:a16="http://schemas.microsoft.com/office/drawing/2014/main" id="{B37969D5-6BE7-DBC3-6E0E-87F3E50A770A}"/>
            </a:ext>
          </a:extLst>
        </cdr:cNvPr>
        <cdr:cNvCxnSpPr/>
      </cdr:nvCxnSpPr>
      <cdr:spPr>
        <a:xfrm xmlns:a="http://schemas.openxmlformats.org/drawingml/2006/main">
          <a:off x="4654972" y="2823794"/>
          <a:ext cx="89525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0.54247</cdr:x>
      <cdr:y>0.31214</cdr:y>
    </cdr:from>
    <cdr:to>
      <cdr:x>0.54247</cdr:x>
      <cdr:y>0.48085</cdr:y>
    </cdr:to>
    <cdr:cxnSp macro="">
      <cdr:nvCxnSpPr>
        <cdr:cNvPr id="4" name="Straight Connector 3">
          <a:extLst xmlns:a="http://schemas.openxmlformats.org/drawingml/2006/main">
            <a:ext uri="{FF2B5EF4-FFF2-40B4-BE49-F238E27FC236}">
              <a16:creationId xmlns:a16="http://schemas.microsoft.com/office/drawing/2014/main" id="{2F48014A-EDA0-25EA-6258-2603BE5D3088}"/>
            </a:ext>
          </a:extLst>
        </cdr:cNvPr>
        <cdr:cNvCxnSpPr/>
      </cdr:nvCxnSpPr>
      <cdr:spPr>
        <a:xfrm xmlns:a="http://schemas.openxmlformats.org/drawingml/2006/main">
          <a:off x="5824488" y="1843975"/>
          <a:ext cx="0" cy="996636"/>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0.49969</cdr:x>
      <cdr:y>0.38539</cdr:y>
    </cdr:from>
    <cdr:to>
      <cdr:x>0.58307</cdr:x>
      <cdr:y>0.38539</cdr:y>
    </cdr:to>
    <cdr:cxnSp macro="">
      <cdr:nvCxnSpPr>
        <cdr:cNvPr id="6" name="Straight Connector 5">
          <a:extLst xmlns:a="http://schemas.openxmlformats.org/drawingml/2006/main">
            <a:ext uri="{FF2B5EF4-FFF2-40B4-BE49-F238E27FC236}">
              <a16:creationId xmlns:a16="http://schemas.microsoft.com/office/drawing/2014/main" id="{3DC62267-05D5-D066-90C7-966448FCB52B}"/>
            </a:ext>
          </a:extLst>
        </cdr:cNvPr>
        <cdr:cNvCxnSpPr/>
      </cdr:nvCxnSpPr>
      <cdr:spPr>
        <a:xfrm xmlns:a="http://schemas.openxmlformats.org/drawingml/2006/main">
          <a:off x="5365195" y="2276717"/>
          <a:ext cx="89525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0.60288</cdr:x>
      <cdr:y>0.3252</cdr:y>
    </cdr:from>
    <cdr:to>
      <cdr:x>0.60288</cdr:x>
      <cdr:y>0.49391</cdr:y>
    </cdr:to>
    <cdr:cxnSp macro="">
      <cdr:nvCxnSpPr>
        <cdr:cNvPr id="7" name="Straight Connector 6">
          <a:extLst xmlns:a="http://schemas.openxmlformats.org/drawingml/2006/main">
            <a:ext uri="{FF2B5EF4-FFF2-40B4-BE49-F238E27FC236}">
              <a16:creationId xmlns:a16="http://schemas.microsoft.com/office/drawing/2014/main" id="{FF79F03F-7D38-5979-DEFA-C02515E212DC}"/>
            </a:ext>
          </a:extLst>
        </cdr:cNvPr>
        <cdr:cNvCxnSpPr/>
      </cdr:nvCxnSpPr>
      <cdr:spPr>
        <a:xfrm xmlns:a="http://schemas.openxmlformats.org/drawingml/2006/main">
          <a:off x="6473165" y="1921151"/>
          <a:ext cx="0" cy="996636"/>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0.56011</cdr:x>
      <cdr:y>0.39846</cdr:y>
    </cdr:from>
    <cdr:to>
      <cdr:x>0.64349</cdr:x>
      <cdr:y>0.39846</cdr:y>
    </cdr:to>
    <cdr:cxnSp macro="">
      <cdr:nvCxnSpPr>
        <cdr:cNvPr id="8" name="Straight Connector 7">
          <a:extLst xmlns:a="http://schemas.openxmlformats.org/drawingml/2006/main">
            <a:ext uri="{FF2B5EF4-FFF2-40B4-BE49-F238E27FC236}">
              <a16:creationId xmlns:a16="http://schemas.microsoft.com/office/drawing/2014/main" id="{81DFC9E2-80C3-AA74-1434-C916093878AD}"/>
            </a:ext>
          </a:extLst>
        </cdr:cNvPr>
        <cdr:cNvCxnSpPr/>
      </cdr:nvCxnSpPr>
      <cdr:spPr>
        <a:xfrm xmlns:a="http://schemas.openxmlformats.org/drawingml/2006/main">
          <a:off x="6013872" y="2353893"/>
          <a:ext cx="89525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05754-E492-46FC-993F-623E982BF0EA}"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3D3C-D1F6-4149-85E9-D09915E0C92D}" type="slidenum">
              <a:rPr lang="en-US" smtClean="0"/>
              <a:t>‹#›</a:t>
            </a:fld>
            <a:endParaRPr lang="en-US"/>
          </a:p>
        </p:txBody>
      </p:sp>
    </p:spTree>
    <p:extLst>
      <p:ext uri="{BB962C8B-B14F-4D97-AF65-F5344CB8AC3E}">
        <p14:creationId xmlns:p14="http://schemas.microsoft.com/office/powerpoint/2010/main" val="322120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F93BD5-0055-6C43-8989-2763A06943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0972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8013" cy="3198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F93BD5-0055-6C43-8989-2763A06943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1400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6CF313B3-247E-49B7-8CAB-4D81AFAEDF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45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873861-3BBD-3642-AFE3-1AD7374F113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413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873861-3BBD-3642-AFE3-1AD7374F113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588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873861-3BBD-3642-AFE3-1AD7374F113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1973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873861-3BBD-3642-AFE3-1AD7374F113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937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2221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B17A64-1461-48EA-88E8-FBB6D469B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5243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B17A64-1461-48EA-88E8-FBB6D469B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70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F1D5-75F8-E23F-F8D5-08E286B0D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64F1F-583B-3043-2267-09E616CEE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8C057-605B-1961-0F41-0081A8539A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0B8F9-FCDF-84B3-9180-50D9E6E3F050}"/>
              </a:ext>
            </a:extLst>
          </p:cNvPr>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276798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313B3-247E-49B7-8CAB-4D81AFAEDF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2638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873861-3BBD-3642-AFE3-1AD7374F11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9155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137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050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Tx/>
            </a:pPr>
            <a:endParaRPr lang="en-US" sz="1600" b="0" dirty="0">
              <a:solidFill>
                <a:schemeClr val="tx1"/>
              </a:solidFill>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412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40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20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7045" lvl="1" indent="-243205"/>
            <a:endParaRPr lang="en-US" sz="14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1ACE3-BEA8-44CB-A4EB-17A726DA4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738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997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5372" lvl="1" indent="-302066">
              <a:lnSpc>
                <a:spcPct val="107000"/>
              </a:lnSpc>
              <a:buFont typeface="Courier New" panose="02070309020205020404" pitchFamily="49" charset="0"/>
              <a:buChar char="o"/>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483306">
              <a:lnSpc>
                <a:spcPct val="107000"/>
              </a:lnSpc>
            </a:pPr>
            <a:r>
              <a:rPr lang="en-US" sz="1600" kern="100" dirty="0">
                <a:latin typeface="Calibri" panose="020F0502020204030204" pitchFamily="34" charset="0"/>
                <a:ea typeface="Calibri" panose="020F0502020204030204" pitchFamily="34" charset="0"/>
                <a:cs typeface="Calibri" panose="020F0502020204030204" pitchFamily="34" charset="0"/>
              </a:rPr>
              <a:t> </a:t>
            </a:r>
            <a:endParaRPr lang="en-US" sz="1600" kern="1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81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F1D5-75F8-E23F-F8D5-08E286B0D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64F1F-583B-3043-2267-09E616CEE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8C057-605B-1961-0F41-0081A8539A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0B8F9-FCDF-84B3-9180-50D9E6E3F050}"/>
              </a:ext>
            </a:extLst>
          </p:cNvPr>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1215262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43AFA-6A92-49A8-A42A-7FA5617FC8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514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Pts val="1000"/>
              <a:buFont typeface="Arial" panose="020B0604020202020204" pitchFamily="34" charset="0"/>
              <a:buNone/>
              <a:tabLst>
                <a:tab pos="699836" algn="l"/>
              </a:tabLst>
              <a:defRPr/>
            </a:pPr>
            <a:endParaRPr lang="en-US" sz="1600" b="0" i="0" dirty="0">
              <a:solidFill>
                <a:srgbClr val="1C1D1F"/>
              </a:solidFill>
              <a:effectLst/>
              <a:latin typeface="+mn-lt"/>
            </a:endParaRPr>
          </a:p>
          <a:p>
            <a:pPr marL="0" marR="0" lvl="0" indent="0" algn="l" defTabSz="914400" rtl="0" eaLnBrk="1" fontAlgn="auto" latinLnBrk="0" hangingPunct="1">
              <a:lnSpc>
                <a:spcPct val="150000"/>
              </a:lnSpc>
              <a:spcBef>
                <a:spcPts val="0"/>
              </a:spcBef>
              <a:spcAft>
                <a:spcPts val="0"/>
              </a:spcAft>
              <a:buClrTx/>
              <a:buSzPts val="1000"/>
              <a:buFont typeface="Arial" panose="020B0604020202020204" pitchFamily="34" charset="0"/>
              <a:buNone/>
              <a:tabLst>
                <a:tab pos="699836" algn="l"/>
              </a:tabLst>
              <a:defRPr/>
            </a:pPr>
            <a:endParaRPr lang="en-US" sz="1600" b="0" i="0" dirty="0">
              <a:solidFill>
                <a:srgbClr val="1C1D1F"/>
              </a:solidFill>
              <a:effectLst/>
              <a:latin typeface="+mn-lt"/>
            </a:endParaRPr>
          </a:p>
          <a:p>
            <a:pPr marL="171450" indent="-171450">
              <a:lnSpc>
                <a:spcPct val="150000"/>
              </a:lnSpc>
              <a:buSzPts val="1000"/>
              <a:buFont typeface="Arial" panose="020B0604020202020204" pitchFamily="34" charset="0"/>
              <a:buChar char="•"/>
              <a:tabLst>
                <a:tab pos="699836" algn="l"/>
              </a:tabLst>
              <a:defRPr/>
            </a:pPr>
            <a:r>
              <a:rPr lang="en-US" sz="1600" b="0" i="0" dirty="0">
                <a:solidFill>
                  <a:srgbClr val="1C1D1F"/>
                </a:solidFill>
                <a:effectLst/>
                <a:latin typeface="+mn-l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B68325-7E99-4038-93B0-BE77BF92C0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680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558" lvl="1">
              <a:lnSpc>
                <a:spcPct val="150000"/>
              </a:lnSpc>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609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800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2C7FE-6324-4C06-BB59-F07ADCE8F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547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E9444-2FC4-47A1-8141-63AC560D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152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6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1ACE3-BEA8-44CB-A4EB-17A726DA4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158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401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6481-3AF1-47A1-8F0E-029127C7D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125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873861-3BBD-3642-AFE3-1AD7374F11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554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873861-3BBD-3642-AFE3-1AD7374F11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819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 again the things that we're worried about, that we pay attention to regarding a pandemic is, a new virus emerges or one that we know is circulating in Birds or in animals that, it then acquires the ability to be transmitted in a sustained fashion from one person to one person. Meaning you don't need contact with an animal to be infected. The reason why this is concerning is that there may be more and more because there's very little immunity to this virus. There’s no vaccination, most likely people have not been infected with this virus before so, there's a large population that is susceptible and it could spread quickly through a very susceptible human population. And it's important to note that, a virus is made up of amino acids and any one small change in those </a:t>
            </a:r>
            <a:r>
              <a:rPr lang="en-US" sz="1200" b="0" i="0" u="none" strike="noStrike" kern="1200" baseline="0" dirty="0" err="1">
                <a:solidFill>
                  <a:schemeClr val="tx1"/>
                </a:solidFill>
                <a:latin typeface="+mn-lt"/>
                <a:ea typeface="+mn-ea"/>
                <a:cs typeface="+mn-cs"/>
              </a:rPr>
              <a:t>amina</a:t>
            </a:r>
            <a:r>
              <a:rPr lang="en-US" sz="1200" b="0" i="0" u="none" strike="noStrike" kern="1200" baseline="0" dirty="0">
                <a:solidFill>
                  <a:schemeClr val="tx1"/>
                </a:solidFill>
                <a:latin typeface="+mn-lt"/>
                <a:ea typeface="+mn-ea"/>
                <a:cs typeface="+mn-cs"/>
              </a:rPr>
              <a:t> in amino acids could change the property of that virus and could have the effect of changing its transmission meaning, it could change the virus so that it's more likely to be spread from one infected person to another. And this is again why we emphasize it's very important that we keep a close eye on these viruses and, that we like to know the sequence of these viruses so we can detect these changes before they become a large problem.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B17A64-1461-48EA-88E8-FBB6D469B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731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a:t>Because of the diversity of influenza viruses and their propensity to evolve and change, there is a critical need for global surveillance and characterization of influenza viruses.</a:t>
            </a:r>
          </a:p>
          <a:p>
            <a:endParaRPr lang="en-US"/>
          </a:p>
          <a:p>
            <a:r>
              <a:rPr lang="en-US"/>
              <a:t>152 NICs in 133 CATs or 130 MS</a:t>
            </a:r>
          </a:p>
          <a:p>
            <a:r>
              <a:rPr lang="en-US"/>
              <a:t>4 ERLs in 4 CAT or 4 MS</a:t>
            </a:r>
          </a:p>
          <a:p>
            <a:r>
              <a:rPr lang="en-US"/>
              <a:t>7 CCs in 6 CAT or MS</a:t>
            </a:r>
          </a:p>
          <a:p>
            <a:r>
              <a:rPr lang="en-US"/>
              <a:t>12 H5 ref labs in 10 CAT or 9 MS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313B3-247E-49B7-8CAB-4D81AFAEDF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1479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defTabSz="933237">
              <a:defRPr/>
            </a:pPr>
            <a:r>
              <a:rPr lang="en-US" dirty="0"/>
              <a:t>In addition to surveillance of seasonal influenza, GISRS also monitors human infections with animal viruses. Here we can see the epidemic curve of zoonotic influenza infections since 2003. Nearly 900 detections of </a:t>
            </a:r>
            <a:r>
              <a:rPr lang="en-US" b="1" dirty="0"/>
              <a:t>A(H5N1) in humans</a:t>
            </a:r>
            <a:r>
              <a:rPr lang="en-US" dirty="0"/>
              <a:t> reported from over 20 countries since 2003, in red. The peaks in blue from 2023 thru 2017 represent human infections with A(H7N9) viruses. But infections with a variety of subtypes continue presently.</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313B3-247E-49B7-8CAB-4D81AFAEDF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831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defTabSz="933237">
              <a:defRPr/>
            </a:pPr>
            <a:r>
              <a:rPr lang="en-US"/>
              <a:t>In addition to surveillance of seasonal influenza, GISRS also monitors human infections with animal viruses. Here we can see the epidemic curve of zoonotic influenza infections since 2003. Nearly 900 detections of </a:t>
            </a:r>
            <a:r>
              <a:rPr lang="en-US" b="1"/>
              <a:t>A(H5N1) in humans</a:t>
            </a:r>
            <a:r>
              <a:rPr lang="en-US"/>
              <a:t> reported from over 20 countries since 2003, in red. The peaks in blue from 2023 thru 2017 represent human infections with A(H7N9) viruses. But infections with a variety of subtypes continue presently.</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313B3-247E-49B7-8CAB-4D81AFAEDF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953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34.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5.emf"/><Relationship Id="rId4" Type="http://schemas.openxmlformats.org/officeDocument/2006/relationships/oleObject" Target="../embeddings/oleObject3.bin"/></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D68-9B9A-016D-3523-159AFEA55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4DF022-5D8F-CEB0-C3EE-3821A57CD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791AE-556E-FA88-3D3E-149CEAB90034}"/>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5" name="Footer Placeholder 4">
            <a:extLst>
              <a:ext uri="{FF2B5EF4-FFF2-40B4-BE49-F238E27FC236}">
                <a16:creationId xmlns:a16="http://schemas.microsoft.com/office/drawing/2014/main" id="{2060A19F-7ECA-B94B-E436-7BC63F5C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9C2B8-9B5F-8ADF-AACA-5FC790922DB7}"/>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37965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6E50-FDD8-3A17-C5D4-1ACA9EFC5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A4A8B-1C89-C568-55C6-8B81378CC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0A97B-C223-5660-0112-F96E866AAC1B}"/>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5" name="Footer Placeholder 4">
            <a:extLst>
              <a:ext uri="{FF2B5EF4-FFF2-40B4-BE49-F238E27FC236}">
                <a16:creationId xmlns:a16="http://schemas.microsoft.com/office/drawing/2014/main" id="{1C7EE688-3927-D094-90FB-E00855F6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7D29F-23ED-6AD4-6045-5B5C0E9021B9}"/>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1005225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877244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54858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62915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565168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03678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639803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51211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294011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43992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24284"/>
            <a:ext cx="10972800" cy="4176467"/>
          </a:xfrm>
        </p:spPr>
        <p:txBody>
          <a:bodyPr>
            <a:normAutofit/>
          </a:bodyPr>
          <a:lstStyle>
            <a:lvl1pPr marL="287338" indent="-287338">
              <a:lnSpc>
                <a:spcPts val="2933"/>
              </a:lnSpc>
              <a:buClr>
                <a:srgbClr val="B2A97E"/>
              </a:buClr>
              <a:buFont typeface="Arial" panose="020B0604020202020204" pitchFamily="34" charset="0"/>
              <a:buChar char="•"/>
              <a:defRPr sz="2400" b="0">
                <a:solidFill>
                  <a:srgbClr val="1D1D1D"/>
                </a:solidFill>
                <a:latin typeface="+mn-lt"/>
              </a:defRPr>
            </a:lvl1pPr>
            <a:lvl2pPr marL="801688" indent="-344488">
              <a:lnSpc>
                <a:spcPts val="2667"/>
              </a:lnSpc>
              <a:buClr>
                <a:srgbClr val="542D62"/>
              </a:buClr>
              <a:buFont typeface="Arial" panose="020B0604020202020204" pitchFamily="34" charset="0"/>
              <a:buChar char="–"/>
              <a:defRPr sz="2400">
                <a:solidFill>
                  <a:srgbClr val="1D1D1D"/>
                </a:solidFill>
                <a:latin typeface="+mn-lt"/>
              </a:defRPr>
            </a:lvl2pPr>
            <a:lvl3pPr marL="1143000" indent="-228600">
              <a:lnSpc>
                <a:spcPts val="2667"/>
              </a:lnSpc>
              <a:buClr>
                <a:srgbClr val="5A5A5A"/>
              </a:buClr>
              <a:buFont typeface="Calibri" panose="020F0502020204030204" pitchFamily="34" charset="0"/>
              <a:buChar char="›"/>
              <a:defRPr sz="2400">
                <a:solidFill>
                  <a:srgbClr val="1D1D1D"/>
                </a:solidFill>
                <a:latin typeface="+mn-lt"/>
              </a:defRPr>
            </a:lvl3pPr>
            <a:lvl4pPr marL="1600200" indent="-228600">
              <a:buFont typeface="Arial" panose="020B0604020202020204" pitchFamily="34" charset="0"/>
              <a:buChar char="»"/>
              <a:defRPr sz="2667">
                <a:solidFill>
                  <a:srgbClr val="1D1D1D"/>
                </a:solidFill>
              </a:defRPr>
            </a:lvl4pPr>
            <a:lvl5pPr marL="2057400" indent="-228600">
              <a:buFont typeface="Arial" panose="020B0604020202020204" pitchFamily="34" charset="0"/>
              <a:buChar char="-"/>
              <a:defRPr sz="2667">
                <a:solidFill>
                  <a:srgbClr val="1D1D1D"/>
                </a:solidFill>
              </a:defRPr>
            </a:lvl5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542D62"/>
                </a:solidFill>
                <a:effectLst/>
                <a:latin typeface="Calibri" pitchFamily="34" charset="0"/>
              </a:defRPr>
            </a:lvl1pPr>
          </a:lstStyle>
          <a:p>
            <a:endParaRPr lang="en-US"/>
          </a:p>
        </p:txBody>
      </p:sp>
    </p:spTree>
    <p:extLst>
      <p:ext uri="{BB962C8B-B14F-4D97-AF65-F5344CB8AC3E}">
        <p14:creationId xmlns:p14="http://schemas.microsoft.com/office/powerpoint/2010/main" val="28022239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23551-61BE-9C82-FC01-E89B382E9D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03F98-3A5E-60CC-57A1-971FAB924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ED6F2-1B93-3ED7-8B44-7C3935DB023A}"/>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5" name="Footer Placeholder 4">
            <a:extLst>
              <a:ext uri="{FF2B5EF4-FFF2-40B4-BE49-F238E27FC236}">
                <a16:creationId xmlns:a16="http://schemas.microsoft.com/office/drawing/2014/main" id="{F33A1570-7C3B-F5C8-678E-5CD715D15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24B8-10B9-4BDC-4435-AF2A2741001C}"/>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427269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371600"/>
            <a:ext cx="10972800" cy="4621212"/>
          </a:xfrm>
        </p:spPr>
        <p:txBody>
          <a:bodyPr/>
          <a:lstStyle>
            <a:lvl1pPr>
              <a:defRPr>
                <a:solidFill>
                  <a:srgbClr val="00133A"/>
                </a:solidFill>
              </a:defRPr>
            </a:lvl1pPr>
            <a:lvl2pPr>
              <a:defRPr>
                <a:solidFill>
                  <a:srgbClr val="00133A"/>
                </a:solidFill>
              </a:defRPr>
            </a:lvl2pPr>
            <a:lvl3pPr>
              <a:defRPr>
                <a:solidFill>
                  <a:srgbClr val="00133A"/>
                </a:solidFill>
              </a:defRPr>
            </a:lvl3pPr>
            <a:lvl4pPr>
              <a:defRPr>
                <a:solidFill>
                  <a:srgbClr val="00133A"/>
                </a:solidFill>
              </a:defRPr>
            </a:lvl4pPr>
            <a:lvl5pPr>
              <a:defRPr>
                <a:solidFill>
                  <a:srgbClr val="00133A"/>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2260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3505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2720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175132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481208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1740781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C36-1D14-469C-A2B5-1FA6E49D0E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866C08-D2E5-4C6B-B442-3730F7AE49A6}"/>
              </a:ext>
            </a:extLst>
          </p:cNvPr>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56158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8395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8075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0545-E5E2-FA71-5456-7813A1C79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E1C97-62FE-36C6-EB08-6D342162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C7AF-001E-67B4-8A0B-5F01FBBC9CEB}"/>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5" name="Footer Placeholder 4">
            <a:extLst>
              <a:ext uri="{FF2B5EF4-FFF2-40B4-BE49-F238E27FC236}">
                <a16:creationId xmlns:a16="http://schemas.microsoft.com/office/drawing/2014/main" id="{8A453AAD-600A-9105-2B7D-57210F64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6C8D-7B3F-FF52-9F73-5FF7E63AFE24}"/>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574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395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ior_1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7C5C66-F5FF-401A-A64C-C9C432894E54}"/>
              </a:ext>
            </a:extLst>
          </p:cNvPr>
          <p:cNvSpPr/>
          <p:nvPr userDrawn="1"/>
        </p:nvSpPr>
        <p:spPr>
          <a:xfrm rot="10800000">
            <a:off x="5391152" y="0"/>
            <a:ext cx="6800847" cy="6858000"/>
          </a:xfrm>
          <a:prstGeom prst="rect">
            <a:avLst/>
          </a:prstGeom>
          <a:gradFill flip="none" rotWithShape="1">
            <a:gsLst>
              <a:gs pos="86000">
                <a:srgbClr val="73B4E2"/>
              </a:gs>
              <a:gs pos="0">
                <a:srgbClr val="B0DFDB"/>
              </a:gs>
            </a:gsLst>
            <a:path path="circle">
              <a:fillToRect l="100000" t="100000"/>
            </a:path>
            <a:tileRect r="-100000" b="-100000"/>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22AB2F2-7576-41D7-A56A-53F41A21E441}"/>
              </a:ext>
            </a:extLst>
          </p:cNvPr>
          <p:cNvSpPr/>
          <p:nvPr userDrawn="1"/>
        </p:nvSpPr>
        <p:spPr>
          <a:xfrm>
            <a:off x="0" y="0"/>
            <a:ext cx="53911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1F9D298-3334-4809-95DB-ABE2548F0825}"/>
              </a:ext>
            </a:extLst>
          </p:cNvPr>
          <p:cNvSpPr>
            <a:spLocks noGrp="1"/>
          </p:cNvSpPr>
          <p:nvPr>
            <p:ph idx="1"/>
          </p:nvPr>
        </p:nvSpPr>
        <p:spPr>
          <a:xfrm>
            <a:off x="341375" y="1416725"/>
            <a:ext cx="4649725" cy="4995835"/>
          </a:xfrm>
          <a:prstGeom prst="rect">
            <a:avLst/>
          </a:prstGeom>
        </p:spPr>
        <p:txBody>
          <a:bodyPr>
            <a:normAutofit/>
          </a:bodyPr>
          <a:lstStyle>
            <a:lvl1pPr marL="0" indent="0">
              <a:buClr>
                <a:schemeClr val="tx1"/>
              </a:buClr>
              <a:buSzPct val="80000"/>
              <a:buFont typeface="Arial" panose="020B0604020202020204" pitchFamily="34" charset="0"/>
              <a:buNone/>
              <a:defRPr sz="2400" b="0">
                <a:solidFill>
                  <a:schemeClr val="tx1"/>
                </a:solidFill>
                <a:latin typeface="+mn-lt"/>
                <a:cs typeface="Arial" panose="020B0604020202020204" pitchFamily="34" charset="0"/>
              </a:defRPr>
            </a:lvl1pPr>
            <a:lvl2pPr>
              <a:buClr>
                <a:schemeClr val="tx1"/>
              </a:buClr>
              <a:buSzPct val="80000"/>
              <a:buFont typeface="Arial" panose="020B0604020202020204" pitchFamily="34" charset="0"/>
              <a:buChar char="•"/>
              <a:defRPr sz="2000">
                <a:solidFill>
                  <a:schemeClr val="tx1"/>
                </a:solidFill>
                <a:latin typeface="+mn-lt"/>
                <a:cs typeface="Arial" panose="020B0604020202020204" pitchFamily="34" charset="0"/>
              </a:defRPr>
            </a:lvl2pPr>
            <a:lvl3pPr>
              <a:buClr>
                <a:schemeClr val="tx1"/>
              </a:buClr>
              <a:buSzPct val="80000"/>
              <a:buFont typeface="Arial" panose="020B0604020202020204" pitchFamily="34" charset="0"/>
              <a:buChar char="•"/>
              <a:defRPr sz="1800">
                <a:solidFill>
                  <a:schemeClr val="tx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11D6F17A-A57F-4293-B8E9-FE3630FDA4C9}"/>
              </a:ext>
            </a:extLst>
          </p:cNvPr>
          <p:cNvSpPr>
            <a:spLocks noGrp="1"/>
          </p:cNvSpPr>
          <p:nvPr>
            <p:ph type="title"/>
          </p:nvPr>
        </p:nvSpPr>
        <p:spPr>
          <a:xfrm>
            <a:off x="341376" y="210094"/>
            <a:ext cx="4649725" cy="971285"/>
          </a:xfrm>
          <a:prstGeom prst="rect">
            <a:avLst/>
          </a:prstGeom>
        </p:spPr>
        <p:txBody>
          <a:bodyPr anchor="ctr">
            <a:noAutofit/>
          </a:bodyPr>
          <a:lstStyle>
            <a:lvl1pPr>
              <a:defRPr sz="2800" b="1" i="0">
                <a:solidFill>
                  <a:srgbClr val="4B545B"/>
                </a:solidFill>
                <a:latin typeface="+mn-lt"/>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7098C026-E8D4-4D85-A22C-80D753270CEE}"/>
              </a:ext>
            </a:extLst>
          </p:cNvPr>
          <p:cNvSpPr>
            <a:spLocks noGrp="1"/>
          </p:cNvSpPr>
          <p:nvPr>
            <p:ph idx="10"/>
          </p:nvPr>
        </p:nvSpPr>
        <p:spPr>
          <a:xfrm>
            <a:off x="6096000" y="1416725"/>
            <a:ext cx="4649725" cy="4995835"/>
          </a:xfrm>
          <a:prstGeom prst="rect">
            <a:avLst/>
          </a:prstGeom>
        </p:spPr>
        <p:txBody>
          <a:bodyPr>
            <a:normAutofit/>
          </a:bodyPr>
          <a:lstStyle>
            <a:lvl1pPr marL="0" indent="0">
              <a:buClr>
                <a:srgbClr val="093552"/>
              </a:buClr>
              <a:buSzPct val="80000"/>
              <a:buNone/>
              <a:defRPr sz="2400" b="1">
                <a:solidFill>
                  <a:schemeClr val="bg1"/>
                </a:solidFill>
                <a:latin typeface="+mn-lt"/>
                <a:cs typeface="Arial" panose="020B0604020202020204" pitchFamily="34" charset="0"/>
              </a:defRPr>
            </a:lvl1pPr>
            <a:lvl2pPr>
              <a:buClr>
                <a:schemeClr val="bg1"/>
              </a:buClr>
              <a:buSzPct val="80000"/>
              <a:defRPr sz="2000">
                <a:solidFill>
                  <a:schemeClr val="bg1"/>
                </a:solidFill>
                <a:latin typeface="+mn-lt"/>
                <a:cs typeface="Arial" panose="020B0604020202020204" pitchFamily="34" charset="0"/>
              </a:defRPr>
            </a:lvl2pPr>
            <a:lvl3pPr>
              <a:buClr>
                <a:schemeClr val="bg1"/>
              </a:buClr>
              <a:buSzPct val="80000"/>
              <a:defRPr sz="1800">
                <a:solidFill>
                  <a:schemeClr val="bg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E7D4FD47-481A-4624-90C3-B594AFE379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479" y="6458935"/>
            <a:ext cx="1678009" cy="344491"/>
          </a:xfrm>
          <a:prstGeom prst="rect">
            <a:avLst/>
          </a:prstGeom>
        </p:spPr>
      </p:pic>
      <p:cxnSp>
        <p:nvCxnSpPr>
          <p:cNvPr id="17" name="Straight Connector 16">
            <a:extLst>
              <a:ext uri="{FF2B5EF4-FFF2-40B4-BE49-F238E27FC236}">
                <a16:creationId xmlns:a16="http://schemas.microsoft.com/office/drawing/2014/main" id="{D988A843-91EF-48DF-A156-C1593678D68C}"/>
              </a:ext>
            </a:extLst>
          </p:cNvPr>
          <p:cNvCxnSpPr/>
          <p:nvPr userDrawn="1"/>
        </p:nvCxnSpPr>
        <p:spPr>
          <a:xfrm>
            <a:off x="414794" y="1181379"/>
            <a:ext cx="1594216" cy="0"/>
          </a:xfrm>
          <a:prstGeom prst="line">
            <a:avLst/>
          </a:prstGeom>
          <a:ln w="12700">
            <a:solidFill>
              <a:srgbClr val="B0DF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38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91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11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216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1271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744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532810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i="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1089846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No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10" name="Picture 9">
            <a:extLst>
              <a:ext uri="{FF2B5EF4-FFF2-40B4-BE49-F238E27FC236}">
                <a16:creationId xmlns:a16="http://schemas.microsoft.com/office/drawing/2014/main" id="{88C037DF-7A86-4345-9EEF-B576C59931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pic>
        <p:nvPicPr>
          <p:cNvPr id="11" name="Picture 10">
            <a:extLst>
              <a:ext uri="{FF2B5EF4-FFF2-40B4-BE49-F238E27FC236}">
                <a16:creationId xmlns:a16="http://schemas.microsoft.com/office/drawing/2014/main" id="{95A97CB2-1780-46E0-B16D-5016ADD9C336}"/>
              </a:ext>
            </a:extLst>
          </p:cNvPr>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12" name="TextBox 11">
            <a:extLst>
              <a:ext uri="{FF2B5EF4-FFF2-40B4-BE49-F238E27FC236}">
                <a16:creationId xmlns:a16="http://schemas.microsoft.com/office/drawing/2014/main" id="{39A6D598-58A0-49F0-A1D9-D430CD202763}"/>
              </a:ext>
            </a:extLst>
          </p:cNvPr>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Tree>
    <p:extLst>
      <p:ext uri="{BB962C8B-B14F-4D97-AF65-F5344CB8AC3E}">
        <p14:creationId xmlns:p14="http://schemas.microsoft.com/office/powerpoint/2010/main" val="28633981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E974-2A7F-C586-6E81-4CCC34ED87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435512-7743-CF3B-8BCC-5E1AD01D3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EC6B4-2E8C-659F-11BC-C4EF08799283}"/>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5" name="Footer Placeholder 4">
            <a:extLst>
              <a:ext uri="{FF2B5EF4-FFF2-40B4-BE49-F238E27FC236}">
                <a16:creationId xmlns:a16="http://schemas.microsoft.com/office/drawing/2014/main" id="{07FAA3F5-7FD8-A836-6225-A30151F14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851DB-41D8-82B2-BEED-658AF54749F6}"/>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18185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80442"/>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000000"/>
                </a:solidFill>
                <a:latin typeface="Calibri" panose="020F0502020204030204" pitchFamily="34" charset="0"/>
              </a:rPr>
              <a:t>For more information, contact CDC Emergency Operations Center</a:t>
            </a:r>
            <a:br>
              <a:rPr lang="en-US" sz="1600">
                <a:solidFill>
                  <a:srgbClr val="000000"/>
                </a:solidFill>
                <a:latin typeface="Calibri" panose="020F0502020204030204" pitchFamily="34" charset="0"/>
              </a:rPr>
            </a:br>
            <a:r>
              <a:rPr lang="en-US" sz="1600">
                <a:solidFill>
                  <a:srgbClr val="000000"/>
                </a:solidFill>
                <a:latin typeface="Calibri" panose="020F0502020204030204" pitchFamily="34" charset="0"/>
              </a:rPr>
              <a:t>770-488-7100</a:t>
            </a:r>
            <a:br>
              <a:rPr lang="en-US" sz="1600">
                <a:solidFill>
                  <a:srgbClr val="000000"/>
                </a:solidFill>
                <a:latin typeface="Calibri" panose="020F0502020204030204" pitchFamily="34" charset="0"/>
              </a:rPr>
            </a:br>
            <a:r>
              <a:rPr lang="en-US" sz="1600">
                <a:solidFill>
                  <a:srgbClr val="000000"/>
                </a:solidFill>
                <a:latin typeface="Calibri" panose="020F0502020204030204" pitchFamily="34" charset="0"/>
              </a:rPr>
              <a:t>www.cdc.gov</a:t>
            </a:r>
            <a:br>
              <a:rPr lang="en-US" sz="1600">
                <a:solidFill>
                  <a:srgbClr val="000000"/>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000000"/>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99077699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8603" y="544597"/>
            <a:ext cx="10972800" cy="689803"/>
          </a:xfrm>
          <a:prstGeom prst="rect">
            <a:avLst/>
          </a:prstGeom>
        </p:spPr>
        <p:txBody>
          <a:bodyPr anchor="b" anchorCtr="0"/>
          <a:lstStyle>
            <a:lvl1pPr algn="l">
              <a:lnSpc>
                <a:spcPts val="4000"/>
              </a:lnSpc>
              <a:defRPr sz="3200" b="0" baseline="0">
                <a:solidFill>
                  <a:srgbClr val="1B4977"/>
                </a:solidFill>
                <a:effectLst/>
                <a:latin typeface="DIN Mittelschrift Std" panose="00000500000000000000" pitchFamily="50" charset="0"/>
              </a:defRPr>
            </a:lvl1pPr>
          </a:lstStyle>
          <a:p>
            <a:r>
              <a:rPr lang="en-US"/>
              <a:t>Slide Heading</a:t>
            </a:r>
          </a:p>
        </p:txBody>
      </p:sp>
      <p:sp>
        <p:nvSpPr>
          <p:cNvPr id="7" name="Text Placeholder 7"/>
          <p:cNvSpPr>
            <a:spLocks noGrp="1"/>
          </p:cNvSpPr>
          <p:nvPr>
            <p:ph type="body" sz="quarter" idx="10"/>
          </p:nvPr>
        </p:nvSpPr>
        <p:spPr>
          <a:xfrm>
            <a:off x="609600" y="1239081"/>
            <a:ext cx="10972800" cy="4761671"/>
          </a:xfrm>
        </p:spPr>
        <p:txBody>
          <a:bodyPr/>
          <a:lstStyle>
            <a:lvl1pPr marL="457189" indent="-457189">
              <a:buClr>
                <a:srgbClr val="D31C31"/>
              </a:buClr>
              <a:buFont typeface="Wingdings" panose="05000000000000000000" pitchFamily="2" charset="2"/>
              <a:buChar char="§"/>
              <a:defRPr sz="2667">
                <a:solidFill>
                  <a:srgbClr val="1B4977"/>
                </a:solidFill>
              </a:defRPr>
            </a:lvl1pPr>
            <a:lvl2pPr>
              <a:buClr>
                <a:srgbClr val="62895D"/>
              </a:buClr>
              <a:defRPr sz="2667">
                <a:solidFill>
                  <a:srgbClr val="1B4977"/>
                </a:solidFill>
              </a:defRPr>
            </a:lvl2pPr>
            <a:lvl3pPr>
              <a:buClr>
                <a:srgbClr val="006A71"/>
              </a:buClr>
              <a:defRPr sz="2667">
                <a:solidFill>
                  <a:srgbClr val="1B4977"/>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5" name="Group 4"/>
          <p:cNvGrpSpPr/>
          <p:nvPr userDrawn="1"/>
        </p:nvGrpSpPr>
        <p:grpSpPr>
          <a:xfrm>
            <a:off x="-1310" y="6627538"/>
            <a:ext cx="12193311" cy="230463"/>
            <a:chOff x="-983" y="723331"/>
            <a:chExt cx="9144983" cy="225188"/>
          </a:xfrm>
        </p:grpSpPr>
        <p:sp>
          <p:nvSpPr>
            <p:cNvPr id="6" name="Rectangle 5"/>
            <p:cNvSpPr/>
            <p:nvPr userDrawn="1"/>
          </p:nvSpPr>
          <p:spPr>
            <a:xfrm>
              <a:off x="-983" y="723331"/>
              <a:ext cx="1524164" cy="225188"/>
            </a:xfrm>
            <a:prstGeom prst="rect">
              <a:avLst/>
            </a:prstGeom>
            <a:solidFill>
              <a:srgbClr val="1B4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1523181" y="723331"/>
              <a:ext cx="1524164" cy="225188"/>
            </a:xfrm>
            <a:prstGeom prst="rect">
              <a:avLst/>
            </a:prstGeom>
            <a:solidFill>
              <a:srgbClr val="D3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3047345" y="723331"/>
              <a:ext cx="1524164" cy="225188"/>
            </a:xfrm>
            <a:prstGeom prst="rect">
              <a:avLst/>
            </a:prstGeom>
            <a:solidFill>
              <a:srgbClr val="DE5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4571509" y="723331"/>
              <a:ext cx="1524164" cy="225188"/>
            </a:xfrm>
            <a:prstGeom prst="rect">
              <a:avLst/>
            </a:prstGeom>
            <a:solidFill>
              <a:srgbClr val="5D5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userDrawn="1"/>
          </p:nvSpPr>
          <p:spPr>
            <a:xfrm>
              <a:off x="6095672" y="723331"/>
              <a:ext cx="1524164" cy="225188"/>
            </a:xfrm>
            <a:prstGeom prst="rect">
              <a:avLst/>
            </a:prstGeom>
            <a:solidFill>
              <a:srgbClr val="BAA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userDrawn="1"/>
          </p:nvSpPr>
          <p:spPr>
            <a:xfrm>
              <a:off x="7619836" y="723331"/>
              <a:ext cx="1524164" cy="225188"/>
            </a:xfrm>
            <a:prstGeom prst="rect">
              <a:avLst/>
            </a:prstGeom>
            <a:solidFill>
              <a:srgbClr val="62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5" name="Rectangle 14"/>
          <p:cNvSpPr/>
          <p:nvPr userDrawn="1"/>
        </p:nvSpPr>
        <p:spPr>
          <a:xfrm>
            <a:off x="-8646" y="0"/>
            <a:ext cx="12200647" cy="629483"/>
          </a:xfrm>
          <a:prstGeom prst="rect">
            <a:avLst/>
          </a:prstGeom>
          <a:blipFill>
            <a:blip r:embed="rId2" cstate="screen">
              <a:extLst>
                <a:ext uri="{28A0092B-C50C-407E-A947-70E740481C1C}">
                  <a14:useLocalDpi xmlns:a14="http://schemas.microsoft.com/office/drawing/2010/main"/>
                </a:ext>
              </a:extLst>
            </a:blip>
            <a:srcRect/>
            <a:stretch>
              <a:fillRect l="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 name="Straight Connector 3">
            <a:extLst>
              <a:ext uri="{FF2B5EF4-FFF2-40B4-BE49-F238E27FC236}">
                <a16:creationId xmlns:a16="http://schemas.microsoft.com/office/drawing/2014/main" id="{3316CED5-A6A7-B972-CA59-1BF76623A7D2}"/>
              </a:ext>
            </a:extLst>
          </p:cNvPr>
          <p:cNvCxnSpPr/>
          <p:nvPr userDrawn="1"/>
        </p:nvCxnSpPr>
        <p:spPr>
          <a:xfrm>
            <a:off x="0" y="629483"/>
            <a:ext cx="12192000" cy="0"/>
          </a:xfrm>
          <a:prstGeom prst="line">
            <a:avLst/>
          </a:prstGeom>
          <a:ln w="28575">
            <a:solidFill>
              <a:srgbClr val="BAA23C"/>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F073C22-7599-E3B1-5E86-72FA3D33EAF6}"/>
              </a:ext>
            </a:extLst>
          </p:cNvPr>
          <p:cNvCxnSpPr/>
          <p:nvPr userDrawn="1"/>
        </p:nvCxnSpPr>
        <p:spPr>
          <a:xfrm>
            <a:off x="-4233" y="6616940"/>
            <a:ext cx="12192000" cy="0"/>
          </a:xfrm>
          <a:prstGeom prst="line">
            <a:avLst/>
          </a:prstGeom>
          <a:ln w="28575">
            <a:solidFill>
              <a:srgbClr val="BAA23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F9EA851-0A2E-4D7F-0A06-DCB67A331C17}"/>
              </a:ext>
            </a:extLst>
          </p:cNvPr>
          <p:cNvCxnSpPr>
            <a:cxnSpLocks/>
          </p:cNvCxnSpPr>
          <p:nvPr userDrawn="1"/>
        </p:nvCxnSpPr>
        <p:spPr>
          <a:xfrm flipH="1">
            <a:off x="2923" y="650648"/>
            <a:ext cx="12781" cy="5974080"/>
          </a:xfrm>
          <a:prstGeom prst="line">
            <a:avLst/>
          </a:prstGeom>
          <a:ln w="28575">
            <a:solidFill>
              <a:srgbClr val="BAA2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04DAE4-4433-BB0C-0AF4-65A4F0236D9A}"/>
              </a:ext>
            </a:extLst>
          </p:cNvPr>
          <p:cNvCxnSpPr>
            <a:cxnSpLocks/>
          </p:cNvCxnSpPr>
          <p:nvPr userDrawn="1"/>
        </p:nvCxnSpPr>
        <p:spPr>
          <a:xfrm flipH="1">
            <a:off x="12176296" y="621608"/>
            <a:ext cx="12781" cy="5974080"/>
          </a:xfrm>
          <a:prstGeom prst="line">
            <a:avLst/>
          </a:prstGeom>
          <a:ln w="28575">
            <a:solidFill>
              <a:srgbClr val="BAA2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9708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reativ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D0DC-3853-5040-A3D4-605F29FFE521}"/>
              </a:ext>
            </a:extLst>
          </p:cNvPr>
          <p:cNvSpPr>
            <a:spLocks noGrp="1"/>
          </p:cNvSpPr>
          <p:nvPr>
            <p:ph type="title"/>
          </p:nvPr>
        </p:nvSpPr>
        <p:spPr>
          <a:xfrm>
            <a:off x="536136" y="558800"/>
            <a:ext cx="11252200" cy="505291"/>
          </a:xfrm>
        </p:spPr>
        <p:txBody>
          <a:bodyPr anchor="b"/>
          <a:lstStyle>
            <a:lvl1pPr>
              <a:lnSpc>
                <a:spcPct val="80000"/>
              </a:lnSpc>
              <a:defRPr sz="36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8">
            <a:extLst>
              <a:ext uri="{FF2B5EF4-FFF2-40B4-BE49-F238E27FC236}">
                <a16:creationId xmlns:a16="http://schemas.microsoft.com/office/drawing/2014/main" id="{F7C0DFF2-D65B-2C49-93EB-7FBEAF72196E}"/>
              </a:ext>
            </a:extLst>
          </p:cNvPr>
          <p:cNvSpPr>
            <a:spLocks noGrp="1"/>
          </p:cNvSpPr>
          <p:nvPr>
            <p:ph type="body" sz="quarter" idx="14"/>
          </p:nvPr>
        </p:nvSpPr>
        <p:spPr>
          <a:xfrm>
            <a:off x="546296" y="1112803"/>
            <a:ext cx="11290104" cy="475488"/>
          </a:xfrm>
        </p:spPr>
        <p:txBody>
          <a:bodyPr vert="horz" lIns="0" tIns="0" rIns="0" bIns="0" rtlCol="0">
            <a:noAutofit/>
          </a:bodyPr>
          <a:lstStyle>
            <a:lvl1pPr marL="0" indent="0">
              <a:buNone/>
              <a:defRPr lang="en-US" sz="1200"/>
            </a:lvl1pPr>
          </a:lstStyle>
          <a:p>
            <a:pPr marL="228594" lvl="0" indent="-228594">
              <a:lnSpc>
                <a:spcPct val="130000"/>
              </a:lnSpc>
            </a:pPr>
            <a:r>
              <a:rPr lang="en-US"/>
              <a:t>Edit Master text styles</a:t>
            </a:r>
          </a:p>
        </p:txBody>
      </p:sp>
      <p:sp>
        <p:nvSpPr>
          <p:cNvPr id="4" name="Text Placeholder 5">
            <a:extLst>
              <a:ext uri="{FF2B5EF4-FFF2-40B4-BE49-F238E27FC236}">
                <a16:creationId xmlns:a16="http://schemas.microsoft.com/office/drawing/2014/main" id="{BC53FB50-D1D6-AF42-954E-A60FFED3BCF9}"/>
              </a:ext>
            </a:extLst>
          </p:cNvPr>
          <p:cNvSpPr>
            <a:spLocks noGrp="1"/>
          </p:cNvSpPr>
          <p:nvPr>
            <p:ph type="body" sz="quarter" idx="15" hasCustomPrompt="1"/>
          </p:nvPr>
        </p:nvSpPr>
        <p:spPr>
          <a:xfrm>
            <a:off x="536137" y="344424"/>
            <a:ext cx="4703575" cy="176869"/>
          </a:xfrm>
        </p:spPr>
        <p:txBody>
          <a:bodyPr vert="horz" lIns="0" tIns="0" rIns="0" bIns="0" rtlCol="0">
            <a:noAutofit/>
          </a:bodyPr>
          <a:lstStyle>
            <a:lvl1pPr marL="0" indent="0">
              <a:buNone/>
              <a:defRPr lang="en-US" sz="900" b="1" kern="0" cap="all" spc="251" baseline="0" dirty="0">
                <a:solidFill>
                  <a:schemeClr val="tx1">
                    <a:lumMod val="50000"/>
                    <a:lumOff val="50000"/>
                  </a:schemeClr>
                </a:solidFill>
                <a:ea typeface="Nexa Black" charset="0"/>
                <a:cs typeface="Nexa Black" charset="0"/>
              </a:defRPr>
            </a:lvl1pPr>
          </a:lstStyle>
          <a:p>
            <a:pPr marL="228594" lvl="0" indent="-228594"/>
            <a:r>
              <a:rPr lang="en-US"/>
              <a:t>BREADCRUMBS</a:t>
            </a:r>
          </a:p>
        </p:txBody>
      </p:sp>
    </p:spTree>
    <p:extLst>
      <p:ext uri="{BB962C8B-B14F-4D97-AF65-F5344CB8AC3E}">
        <p14:creationId xmlns:p14="http://schemas.microsoft.com/office/powerpoint/2010/main" val="65350337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3"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5"/>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2" y="5806395"/>
            <a:ext cx="2870811" cy="1000775"/>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60" y="5801763"/>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7" y="6829132"/>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2"/>
            <a:ext cx="7889768" cy="2039341"/>
          </a:xfrm>
        </p:spPr>
        <p:txBody>
          <a:bodyPr anchor="t" anchorCtr="0"/>
          <a:lstStyle>
            <a:lvl1pPr>
              <a:defRPr cap="all" baseline="0">
                <a:solidFill>
                  <a:schemeClr val="accent1"/>
                </a:solidFill>
              </a:defRPr>
            </a:lvl1pPr>
          </a:lstStyle>
          <a:p>
            <a:r>
              <a:rPr lang="en-US"/>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1" y="3259057"/>
            <a:ext cx="2994660" cy="3006531"/>
          </a:xfrm>
        </p:spPr>
        <p:txBody>
          <a:bodyPr>
            <a:normAutofit/>
          </a:bodyPr>
          <a:lstStyle>
            <a:lvl1pPr marL="285744" indent="-285744">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a:t>Click to add content</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1"/>
            <a:ext cx="4580088" cy="3006531"/>
          </a:xfrm>
        </p:spPr>
        <p:txBody>
          <a:bodyPr>
            <a:normAutofit/>
          </a:bodyPr>
          <a:lstStyle>
            <a:lvl1pPr marL="0" indent="0">
              <a:lnSpc>
                <a:spcPts val="2000"/>
              </a:lnSpc>
              <a:buNone/>
              <a:defRPr sz="1800"/>
            </a:lvl1pPr>
            <a:lvl2pPr marL="457189">
              <a:lnSpc>
                <a:spcPts val="2000"/>
              </a:lnSpc>
              <a:defRPr sz="1800"/>
            </a:lvl2pPr>
            <a:lvl3pPr marL="914377">
              <a:lnSpc>
                <a:spcPts val="2000"/>
              </a:lnSpc>
              <a:defRPr sz="1800"/>
            </a:lvl3pPr>
            <a:lvl4pPr marL="1371566">
              <a:lnSpc>
                <a:spcPts val="2000"/>
              </a:lnSpc>
              <a:defRPr sz="1800"/>
            </a:lvl4pPr>
            <a:lvl5pPr marL="1828754">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6"/>
            <a:ext cx="1097280" cy="365125"/>
          </a:xfrm>
        </p:spPr>
        <p:txBody>
          <a:bodyPr/>
          <a:lstStyle>
            <a:lvl1pPr>
              <a:defRPr>
                <a:solidFill>
                  <a:schemeClr val="tx1">
                    <a:lumMod val="75000"/>
                    <a:lumOff val="25000"/>
                  </a:schemeClr>
                </a:solidFill>
              </a:defRPr>
            </a:lvl1pPr>
          </a:lstStyle>
          <a:p>
            <a:r>
              <a:rPr lang="en-US"/>
              <a:t>12/11/2023</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1"/>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93532"/>
      </p:ext>
    </p:extLst>
  </p:cSld>
  <p:clrMapOvr>
    <a:masterClrMapping/>
  </p:clrMapOvr>
  <p:extLst>
    <p:ext uri="{DCECCB84-F9BA-43D5-87BE-67443E8EF086}">
      <p15:sldGuideLst xmlns:p15="http://schemas.microsoft.com/office/powerpoint/2012/main">
        <p15:guide id="1" orient="horz" pos="414">
          <p15:clr>
            <a:srgbClr val="FBAE40"/>
          </p15:clr>
        </p15:guide>
        <p15:guide id="2" pos="5328">
          <p15:clr>
            <a:srgbClr val="FBAE40"/>
          </p15:clr>
        </p15:guide>
        <p15:guide id="3" pos="55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732181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726272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070869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grpSp>
        <p:nvGrpSpPr>
          <p:cNvPr id="6" name="Group 5">
            <a:extLst>
              <a:ext uri="{FF2B5EF4-FFF2-40B4-BE49-F238E27FC236}">
                <a16:creationId xmlns:a16="http://schemas.microsoft.com/office/drawing/2014/main" id="{AE9F3002-80B5-44B6-3F3D-747CF0D33100}"/>
              </a:ext>
            </a:extLst>
          </p:cNvPr>
          <p:cNvGrpSpPr/>
          <p:nvPr userDrawn="1"/>
        </p:nvGrpSpPr>
        <p:grpSpPr bwMode="gray">
          <a:xfrm>
            <a:off x="9066230" y="6150623"/>
            <a:ext cx="2515543" cy="569706"/>
            <a:chOff x="5525840" y="3530278"/>
            <a:chExt cx="1886657" cy="569706"/>
          </a:xfrm>
        </p:grpSpPr>
        <p:sp>
          <p:nvSpPr>
            <p:cNvPr id="8" name="TextBox 7">
              <a:extLst>
                <a:ext uri="{FF2B5EF4-FFF2-40B4-BE49-F238E27FC236}">
                  <a16:creationId xmlns:a16="http://schemas.microsoft.com/office/drawing/2014/main" id="{B7BF8B1B-F548-5EE2-59C2-5AABDC412749}"/>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9" name="Group 8">
              <a:extLst>
                <a:ext uri="{FF2B5EF4-FFF2-40B4-BE49-F238E27FC236}">
                  <a16:creationId xmlns:a16="http://schemas.microsoft.com/office/drawing/2014/main" id="{08FFB544-BDF6-8CF9-138A-8BC551253F56}"/>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5C31EE96-D171-A788-BA89-3028686FA51B}"/>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0194DF7C-653F-2D35-AE6E-42CF2D4720B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514039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030540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9666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BE34-D7D8-E3DE-AC1A-260729353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3386E-2233-922D-CAB1-FEB599204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0ED4A-2560-5971-3A1C-DC62832717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1881B-31B6-C2B1-2F3D-4A45F8AE7036}"/>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6" name="Footer Placeholder 5">
            <a:extLst>
              <a:ext uri="{FF2B5EF4-FFF2-40B4-BE49-F238E27FC236}">
                <a16:creationId xmlns:a16="http://schemas.microsoft.com/office/drawing/2014/main" id="{BDD93B25-EBDC-A833-3174-9DFE62AF1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5726-F2FA-5F61-1B7C-713A26068F3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347908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794183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grpSp>
        <p:nvGrpSpPr>
          <p:cNvPr id="3" name="Group 2">
            <a:extLst>
              <a:ext uri="{FF2B5EF4-FFF2-40B4-BE49-F238E27FC236}">
                <a16:creationId xmlns:a16="http://schemas.microsoft.com/office/drawing/2014/main" id="{DB433826-1358-EEEF-2440-6D45281EBAAC}"/>
              </a:ext>
            </a:extLst>
          </p:cNvPr>
          <p:cNvGrpSpPr/>
          <p:nvPr userDrawn="1"/>
        </p:nvGrpSpPr>
        <p:grpSpPr bwMode="gray">
          <a:xfrm>
            <a:off x="9066230" y="6150623"/>
            <a:ext cx="2515543" cy="569706"/>
            <a:chOff x="5525840" y="3530278"/>
            <a:chExt cx="1886657" cy="569706"/>
          </a:xfrm>
        </p:grpSpPr>
        <p:sp>
          <p:nvSpPr>
            <p:cNvPr id="4" name="TextBox 3">
              <a:extLst>
                <a:ext uri="{FF2B5EF4-FFF2-40B4-BE49-F238E27FC236}">
                  <a16:creationId xmlns:a16="http://schemas.microsoft.com/office/drawing/2014/main" id="{16E7D80F-CAD2-AAC9-2F14-162C89E5FE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7" name="Group 6">
              <a:extLst>
                <a:ext uri="{FF2B5EF4-FFF2-40B4-BE49-F238E27FC236}">
                  <a16:creationId xmlns:a16="http://schemas.microsoft.com/office/drawing/2014/main" id="{48AF674A-DE8F-E43D-7BC6-1B7F09567430}"/>
                </a:ext>
              </a:extLst>
            </p:cNvPr>
            <p:cNvGrpSpPr/>
            <p:nvPr/>
          </p:nvGrpSpPr>
          <p:grpSpPr bwMode="gray">
            <a:xfrm>
              <a:off x="5525840" y="3618320"/>
              <a:ext cx="1879457" cy="481664"/>
              <a:chOff x="5525840" y="3618320"/>
              <a:chExt cx="1879457" cy="481664"/>
            </a:xfrm>
          </p:grpSpPr>
          <p:sp>
            <p:nvSpPr>
              <p:cNvPr id="10" name="TextBox 9">
                <a:extLst>
                  <a:ext uri="{FF2B5EF4-FFF2-40B4-BE49-F238E27FC236}">
                    <a16:creationId xmlns:a16="http://schemas.microsoft.com/office/drawing/2014/main" id="{B65D1AE1-3A62-4B24-FA76-10E8A5E3EA7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2BCA4763-326D-DAE6-3659-8318A5DD5400}"/>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4236063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descr="World Health Organization logo ">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487604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079542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904097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D8591945-98AC-6ECD-0960-38810276F9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654090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76911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9980E6F-8A3C-16B6-F34B-10A38190A9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78528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199" y="685801"/>
            <a:ext cx="6982691" cy="166947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50915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51507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7BEA-FCBC-1C94-599A-65690C87A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86CBA-C617-FF80-43CE-6C988FB06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82EBB-366D-119D-08B9-911FD48BD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C7CAF-6651-22F0-7FC5-CEFC8FADF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D833C-A4D6-2EA8-393B-F6DCF463D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BEF26A-B74F-203A-B2D8-4ADBFCECB649}"/>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8" name="Footer Placeholder 7">
            <a:extLst>
              <a:ext uri="{FF2B5EF4-FFF2-40B4-BE49-F238E27FC236}">
                <a16:creationId xmlns:a16="http://schemas.microsoft.com/office/drawing/2014/main" id="{904863AC-678D-B2E8-172F-2AC3FD1A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E99B1A-0578-1AC9-1BCE-E82FC3EF4C42}"/>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9104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52B58DC-A02B-F0B1-89A3-2012646CE3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60538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18187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01761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49299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67434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a:solidFill>
            <a:srgbClr val="C9DDF3">
              <a:alpha val="80000"/>
            </a:srgbClr>
          </a:solidFill>
        </p:spPr>
        <p:txBody>
          <a:bodyPr lIns="144000"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969609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1213952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049010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grpSp>
        <p:nvGrpSpPr>
          <p:cNvPr id="2" name="Group 1">
            <a:extLst>
              <a:ext uri="{FF2B5EF4-FFF2-40B4-BE49-F238E27FC236}">
                <a16:creationId xmlns:a16="http://schemas.microsoft.com/office/drawing/2014/main" id="{05C622BB-DF03-90FB-3644-0345AE2B7A23}"/>
              </a:ext>
            </a:extLst>
          </p:cNvPr>
          <p:cNvGrpSpPr/>
          <p:nvPr userDrawn="1"/>
        </p:nvGrpSpPr>
        <p:grpSpPr bwMode="gray">
          <a:xfrm>
            <a:off x="9066230" y="6150623"/>
            <a:ext cx="2515543" cy="569706"/>
            <a:chOff x="5525840" y="3530278"/>
            <a:chExt cx="1886657" cy="569706"/>
          </a:xfrm>
        </p:grpSpPr>
        <p:sp>
          <p:nvSpPr>
            <p:cNvPr id="3" name="TextBox 2">
              <a:extLst>
                <a:ext uri="{FF2B5EF4-FFF2-40B4-BE49-F238E27FC236}">
                  <a16:creationId xmlns:a16="http://schemas.microsoft.com/office/drawing/2014/main" id="{638791E5-93E4-EC81-F2B5-D80857BA630B}"/>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58E4568C-D1D4-56EE-4ED8-FA0540BF2830}"/>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3A276C3-B23F-E2FA-F41E-650DF128C3B1}"/>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CF6A34C-1A83-66B9-3CAD-C8D967BE4C3F}"/>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869447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4" name="Group 3">
            <a:extLst>
              <a:ext uri="{FF2B5EF4-FFF2-40B4-BE49-F238E27FC236}">
                <a16:creationId xmlns:a16="http://schemas.microsoft.com/office/drawing/2014/main" id="{6E4B61D7-58A1-6402-AD27-44C951197CDE}"/>
              </a:ext>
            </a:extLst>
          </p:cNvPr>
          <p:cNvGrpSpPr/>
          <p:nvPr userDrawn="1"/>
        </p:nvGrpSpPr>
        <p:grpSpPr bwMode="gray">
          <a:xfrm>
            <a:off x="9066230" y="6000906"/>
            <a:ext cx="2515543" cy="569706"/>
            <a:chOff x="5525840" y="3530278"/>
            <a:chExt cx="1886657" cy="569706"/>
          </a:xfrm>
        </p:grpSpPr>
        <p:sp>
          <p:nvSpPr>
            <p:cNvPr id="9" name="TextBox 8">
              <a:extLst>
                <a:ext uri="{FF2B5EF4-FFF2-40B4-BE49-F238E27FC236}">
                  <a16:creationId xmlns:a16="http://schemas.microsoft.com/office/drawing/2014/main" id="{029E2931-BD83-BE34-2D35-33538AA24BAC}"/>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CC2F6DF-B53D-58CE-A841-5677F811E2AD}"/>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CC5FAA18-5A39-BF80-C615-5F33C842943A}"/>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34926F52-327F-A7CD-B51A-78A1AA0EC71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926407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grpSp>
        <p:nvGrpSpPr>
          <p:cNvPr id="4" name="Group 3">
            <a:extLst>
              <a:ext uri="{FF2B5EF4-FFF2-40B4-BE49-F238E27FC236}">
                <a16:creationId xmlns:a16="http://schemas.microsoft.com/office/drawing/2014/main" id="{38030DC0-230D-36A8-4B91-61E6C083804F}"/>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1EF4EDCF-6A1A-FC33-0223-40B098B753C3}"/>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2F84C012-B11B-653B-54F1-55B3A12FA02B}"/>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F8A76333-103C-7C28-03BB-8F2A8070301E}"/>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A3587607-4CF7-BD9D-9387-2B690463DEB8}"/>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423568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2D8-A927-FF30-78C7-C18C11867B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B2531D-56C4-A6AA-A613-EB9489F5BBF0}"/>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4" name="Footer Placeholder 3">
            <a:extLst>
              <a:ext uri="{FF2B5EF4-FFF2-40B4-BE49-F238E27FC236}">
                <a16:creationId xmlns:a16="http://schemas.microsoft.com/office/drawing/2014/main" id="{248B9BE3-6D88-28F1-10AF-79E0C9F33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9A57E-851B-600D-876B-BD344D5955D0}"/>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5544754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4" name="Group 3">
            <a:extLst>
              <a:ext uri="{FF2B5EF4-FFF2-40B4-BE49-F238E27FC236}">
                <a16:creationId xmlns:a16="http://schemas.microsoft.com/office/drawing/2014/main" id="{761B2693-CD48-8C19-2CE7-2C2744CB1428}"/>
              </a:ext>
            </a:extLst>
          </p:cNvPr>
          <p:cNvGrpSpPr/>
          <p:nvPr userDrawn="1"/>
        </p:nvGrpSpPr>
        <p:grpSpPr bwMode="gray">
          <a:xfrm>
            <a:off x="9066230" y="6150623"/>
            <a:ext cx="2515543" cy="569706"/>
            <a:chOff x="5525840" y="3530278"/>
            <a:chExt cx="1886657" cy="569706"/>
          </a:xfrm>
        </p:grpSpPr>
        <p:sp>
          <p:nvSpPr>
            <p:cNvPr id="10" name="TextBox 9">
              <a:extLst>
                <a:ext uri="{FF2B5EF4-FFF2-40B4-BE49-F238E27FC236}">
                  <a16:creationId xmlns:a16="http://schemas.microsoft.com/office/drawing/2014/main" id="{4A68D0AC-A761-5D2F-553A-16ADF2479FC3}"/>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5DB3EDC-0B4D-0F95-0DE6-30262EE39F6E}"/>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1D3AD520-724F-81F6-DF70-29E2B85ABE0F}"/>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F0E7C653-F52E-76F1-4BE0-ED1333642D7B}"/>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2081844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3" name="Group 2">
            <a:extLst>
              <a:ext uri="{FF2B5EF4-FFF2-40B4-BE49-F238E27FC236}">
                <a16:creationId xmlns:a16="http://schemas.microsoft.com/office/drawing/2014/main" id="{94CAD921-B62B-B3CE-B992-C1A001AF2E71}"/>
              </a:ext>
            </a:extLst>
          </p:cNvPr>
          <p:cNvGrpSpPr/>
          <p:nvPr userDrawn="1"/>
        </p:nvGrpSpPr>
        <p:grpSpPr bwMode="gray">
          <a:xfrm>
            <a:off x="9066230" y="6150623"/>
            <a:ext cx="2515543" cy="569706"/>
            <a:chOff x="5525840" y="3530278"/>
            <a:chExt cx="1886657" cy="569706"/>
          </a:xfrm>
        </p:grpSpPr>
        <p:sp>
          <p:nvSpPr>
            <p:cNvPr id="8" name="TextBox 7">
              <a:extLst>
                <a:ext uri="{FF2B5EF4-FFF2-40B4-BE49-F238E27FC236}">
                  <a16:creationId xmlns:a16="http://schemas.microsoft.com/office/drawing/2014/main" id="{EBDDF05E-EFF5-0CC0-B4B6-A7314B891D9C}"/>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9" name="Group 8">
              <a:extLst>
                <a:ext uri="{FF2B5EF4-FFF2-40B4-BE49-F238E27FC236}">
                  <a16:creationId xmlns:a16="http://schemas.microsoft.com/office/drawing/2014/main" id="{B8E9038E-D2E7-31C9-A3B3-0A843F5B5831}"/>
                </a:ext>
              </a:extLst>
            </p:cNvPr>
            <p:cNvGrpSpPr/>
            <p:nvPr/>
          </p:nvGrpSpPr>
          <p:grpSpPr bwMode="gray">
            <a:xfrm>
              <a:off x="5525840" y="3618320"/>
              <a:ext cx="1879457" cy="481664"/>
              <a:chOff x="5525840" y="3618320"/>
              <a:chExt cx="1879457" cy="481664"/>
            </a:xfrm>
          </p:grpSpPr>
          <p:sp>
            <p:nvSpPr>
              <p:cNvPr id="10" name="TextBox 9">
                <a:extLst>
                  <a:ext uri="{FF2B5EF4-FFF2-40B4-BE49-F238E27FC236}">
                    <a16:creationId xmlns:a16="http://schemas.microsoft.com/office/drawing/2014/main" id="{7C425B1E-A301-AD63-854F-5B2AC5093A53}"/>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E6014833-B067-1FEE-7E67-CE904B7E1A1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2568181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885402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4" name="Group 3">
            <a:extLst>
              <a:ext uri="{FF2B5EF4-FFF2-40B4-BE49-F238E27FC236}">
                <a16:creationId xmlns:a16="http://schemas.microsoft.com/office/drawing/2014/main" id="{CFCD2E78-5132-A696-9B63-A1354D59A563}"/>
              </a:ext>
            </a:extLst>
          </p:cNvPr>
          <p:cNvGrpSpPr/>
          <p:nvPr userDrawn="1"/>
        </p:nvGrpSpPr>
        <p:grpSpPr bwMode="gray">
          <a:xfrm>
            <a:off x="9066230" y="6150623"/>
            <a:ext cx="2515543" cy="569706"/>
            <a:chOff x="5525840" y="3530278"/>
            <a:chExt cx="1886657" cy="569706"/>
          </a:xfrm>
        </p:grpSpPr>
        <p:sp>
          <p:nvSpPr>
            <p:cNvPr id="9" name="TextBox 8">
              <a:extLst>
                <a:ext uri="{FF2B5EF4-FFF2-40B4-BE49-F238E27FC236}">
                  <a16:creationId xmlns:a16="http://schemas.microsoft.com/office/drawing/2014/main" id="{D3ABF59D-5D70-FDF0-CF80-EFD5B66B2394}"/>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485AC816-35B7-250E-E3D0-E5F0F263FF52}"/>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0A25F117-DC37-51D8-D88F-F82F039CEA2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001FD211-B43B-D568-D083-84DE589EC406}"/>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6165098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5" name="Group 4">
            <a:extLst>
              <a:ext uri="{FF2B5EF4-FFF2-40B4-BE49-F238E27FC236}">
                <a16:creationId xmlns:a16="http://schemas.microsoft.com/office/drawing/2014/main" id="{131489CF-008F-CD8F-2F30-1A30512F91B8}"/>
              </a:ext>
            </a:extLst>
          </p:cNvPr>
          <p:cNvGrpSpPr/>
          <p:nvPr userDrawn="1"/>
        </p:nvGrpSpPr>
        <p:grpSpPr bwMode="gray">
          <a:xfrm>
            <a:off x="9066230" y="6150623"/>
            <a:ext cx="2515543" cy="569706"/>
            <a:chOff x="5525840" y="3530278"/>
            <a:chExt cx="1886657" cy="569706"/>
          </a:xfrm>
        </p:grpSpPr>
        <p:sp>
          <p:nvSpPr>
            <p:cNvPr id="12" name="TextBox 11">
              <a:extLst>
                <a:ext uri="{FF2B5EF4-FFF2-40B4-BE49-F238E27FC236}">
                  <a16:creationId xmlns:a16="http://schemas.microsoft.com/office/drawing/2014/main" id="{B1855CDD-3340-0F87-ABE0-D283F07C72DD}"/>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C9589F93-EEA7-90B4-ACC8-8C61BFD0BA0C}"/>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3B42C3A4-878C-F727-CAA4-85F30192CB83}"/>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146B9C0B-2370-6DA3-ADC9-1389C8039D87}"/>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523064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5" name="Group 4">
            <a:extLst>
              <a:ext uri="{FF2B5EF4-FFF2-40B4-BE49-F238E27FC236}">
                <a16:creationId xmlns:a16="http://schemas.microsoft.com/office/drawing/2014/main" id="{C4E60EDD-C845-6BBF-4279-8672AF22F9F1}"/>
              </a:ext>
            </a:extLst>
          </p:cNvPr>
          <p:cNvGrpSpPr/>
          <p:nvPr userDrawn="1"/>
        </p:nvGrpSpPr>
        <p:grpSpPr bwMode="gray">
          <a:xfrm>
            <a:off x="9066230" y="6150623"/>
            <a:ext cx="2515543" cy="569706"/>
            <a:chOff x="5525840" y="3530278"/>
            <a:chExt cx="1886657" cy="569706"/>
          </a:xfrm>
        </p:grpSpPr>
        <p:sp>
          <p:nvSpPr>
            <p:cNvPr id="6" name="TextBox 5">
              <a:extLst>
                <a:ext uri="{FF2B5EF4-FFF2-40B4-BE49-F238E27FC236}">
                  <a16:creationId xmlns:a16="http://schemas.microsoft.com/office/drawing/2014/main" id="{321F45C6-72A5-B8CB-E48E-EB50F4B5E754}"/>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C3B0D2E-F58F-988B-7332-BAB5352AF35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986EBC08-8CDD-1D25-3BC9-89E85C1F9E0B}"/>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523D0E75-2B24-4997-99B6-00619ABB5FEE}"/>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5697105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4" name="Group 3">
            <a:extLst>
              <a:ext uri="{FF2B5EF4-FFF2-40B4-BE49-F238E27FC236}">
                <a16:creationId xmlns:a16="http://schemas.microsoft.com/office/drawing/2014/main" id="{3A78ACCA-FB72-4FF4-6D0E-E6B413A6EE09}"/>
              </a:ext>
            </a:extLst>
          </p:cNvPr>
          <p:cNvGrpSpPr/>
          <p:nvPr userDrawn="1"/>
        </p:nvGrpSpPr>
        <p:grpSpPr bwMode="gray">
          <a:xfrm>
            <a:off x="9066230" y="6150623"/>
            <a:ext cx="2515543" cy="569706"/>
            <a:chOff x="5525840" y="3530278"/>
            <a:chExt cx="1886657" cy="569706"/>
          </a:xfrm>
        </p:grpSpPr>
        <p:sp>
          <p:nvSpPr>
            <p:cNvPr id="5" name="TextBox 4">
              <a:extLst>
                <a:ext uri="{FF2B5EF4-FFF2-40B4-BE49-F238E27FC236}">
                  <a16:creationId xmlns:a16="http://schemas.microsoft.com/office/drawing/2014/main" id="{33DFE3D6-9944-367F-B2D7-2CBC03A0DDD4}"/>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6" name="Group 5">
              <a:extLst>
                <a:ext uri="{FF2B5EF4-FFF2-40B4-BE49-F238E27FC236}">
                  <a16:creationId xmlns:a16="http://schemas.microsoft.com/office/drawing/2014/main" id="{30B4D964-4CE3-20F7-B1AB-B83F29141EAB}"/>
                </a:ext>
              </a:extLst>
            </p:cNvPr>
            <p:cNvGrpSpPr/>
            <p:nvPr/>
          </p:nvGrpSpPr>
          <p:grpSpPr bwMode="gray">
            <a:xfrm>
              <a:off x="5525840" y="3618320"/>
              <a:ext cx="1879457" cy="481664"/>
              <a:chOff x="5525840" y="3618320"/>
              <a:chExt cx="1879457" cy="481664"/>
            </a:xfrm>
          </p:grpSpPr>
          <p:sp>
            <p:nvSpPr>
              <p:cNvPr id="9" name="TextBox 8">
                <a:extLst>
                  <a:ext uri="{FF2B5EF4-FFF2-40B4-BE49-F238E27FC236}">
                    <a16:creationId xmlns:a16="http://schemas.microsoft.com/office/drawing/2014/main" id="{9A5173FF-629D-08FF-F5E4-EB36D1242E52}"/>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1F8826A7-CA0E-0835-F938-E5AD35D01952}"/>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732397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4" name="Group 3">
            <a:extLst>
              <a:ext uri="{FF2B5EF4-FFF2-40B4-BE49-F238E27FC236}">
                <a16:creationId xmlns:a16="http://schemas.microsoft.com/office/drawing/2014/main" id="{4E8F902C-DD16-2C26-09FB-0A8F73940BBB}"/>
              </a:ext>
            </a:extLst>
          </p:cNvPr>
          <p:cNvGrpSpPr/>
          <p:nvPr userDrawn="1"/>
        </p:nvGrpSpPr>
        <p:grpSpPr bwMode="gray">
          <a:xfrm>
            <a:off x="9066230" y="6150623"/>
            <a:ext cx="2515543" cy="569706"/>
            <a:chOff x="5525840" y="3530278"/>
            <a:chExt cx="1886657" cy="569706"/>
          </a:xfrm>
        </p:grpSpPr>
        <p:sp>
          <p:nvSpPr>
            <p:cNvPr id="5" name="TextBox 4">
              <a:extLst>
                <a:ext uri="{FF2B5EF4-FFF2-40B4-BE49-F238E27FC236}">
                  <a16:creationId xmlns:a16="http://schemas.microsoft.com/office/drawing/2014/main" id="{A57B2654-A9AA-0129-9721-A6067B241EEA}"/>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6" name="Group 5">
              <a:extLst>
                <a:ext uri="{FF2B5EF4-FFF2-40B4-BE49-F238E27FC236}">
                  <a16:creationId xmlns:a16="http://schemas.microsoft.com/office/drawing/2014/main" id="{456513DA-9D4B-7FBB-6184-A8A64CED92A3}"/>
                </a:ext>
              </a:extLst>
            </p:cNvPr>
            <p:cNvGrpSpPr/>
            <p:nvPr/>
          </p:nvGrpSpPr>
          <p:grpSpPr bwMode="gray">
            <a:xfrm>
              <a:off x="5525840" y="3618320"/>
              <a:ext cx="1879457" cy="481664"/>
              <a:chOff x="5525840" y="3618320"/>
              <a:chExt cx="1879457" cy="481664"/>
            </a:xfrm>
          </p:grpSpPr>
          <p:sp>
            <p:nvSpPr>
              <p:cNvPr id="9" name="TextBox 8">
                <a:extLst>
                  <a:ext uri="{FF2B5EF4-FFF2-40B4-BE49-F238E27FC236}">
                    <a16:creationId xmlns:a16="http://schemas.microsoft.com/office/drawing/2014/main" id="{938307B7-018F-C4EF-AD93-5EF9B1A5DEC3}"/>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2DBCA165-27C1-228C-C1E4-B04ABF4B8B96}"/>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98386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385641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688063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FD222-227B-86D9-DF4C-C78F88C22FCD}"/>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3" name="Footer Placeholder 2">
            <a:extLst>
              <a:ext uri="{FF2B5EF4-FFF2-40B4-BE49-F238E27FC236}">
                <a16:creationId xmlns:a16="http://schemas.microsoft.com/office/drawing/2014/main" id="{260342B9-325B-4C2C-BC13-9013F438E0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EE55F1-E49D-FEEB-24BD-D8CDB62C3BF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740223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5" name="Group 4">
            <a:extLst>
              <a:ext uri="{FF2B5EF4-FFF2-40B4-BE49-F238E27FC236}">
                <a16:creationId xmlns:a16="http://schemas.microsoft.com/office/drawing/2014/main" id="{60CBD0ED-02E6-246B-45FF-969854005907}"/>
              </a:ext>
            </a:extLst>
          </p:cNvPr>
          <p:cNvGrpSpPr/>
          <p:nvPr userDrawn="1"/>
        </p:nvGrpSpPr>
        <p:grpSpPr bwMode="gray">
          <a:xfrm>
            <a:off x="9066230" y="6000906"/>
            <a:ext cx="2515543" cy="569706"/>
            <a:chOff x="5525840" y="3530278"/>
            <a:chExt cx="1886657" cy="569706"/>
          </a:xfrm>
        </p:grpSpPr>
        <p:sp>
          <p:nvSpPr>
            <p:cNvPr id="6" name="TextBox 5">
              <a:extLst>
                <a:ext uri="{FF2B5EF4-FFF2-40B4-BE49-F238E27FC236}">
                  <a16:creationId xmlns:a16="http://schemas.microsoft.com/office/drawing/2014/main" id="{3BD45B83-7A52-B2B0-F29D-43B18FB5549A}"/>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40E490CD-9AB5-3D6C-8761-20DC40E75AFF}"/>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10323500-4AA0-BAF2-947A-80FB0F35DCD4}"/>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9B51D632-C3F9-3F08-3EA0-EAC76A5A6959}"/>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092983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5" name="Group 4">
            <a:extLst>
              <a:ext uri="{FF2B5EF4-FFF2-40B4-BE49-F238E27FC236}">
                <a16:creationId xmlns:a16="http://schemas.microsoft.com/office/drawing/2014/main" id="{0C8497B5-5230-C170-B203-1FFD69457A9C}"/>
              </a:ext>
            </a:extLst>
          </p:cNvPr>
          <p:cNvGrpSpPr/>
          <p:nvPr userDrawn="1"/>
        </p:nvGrpSpPr>
        <p:grpSpPr bwMode="gray">
          <a:xfrm>
            <a:off x="9066230" y="6150623"/>
            <a:ext cx="2515543" cy="569706"/>
            <a:chOff x="5525840" y="3530278"/>
            <a:chExt cx="1886657" cy="569706"/>
          </a:xfrm>
        </p:grpSpPr>
        <p:sp>
          <p:nvSpPr>
            <p:cNvPr id="6" name="TextBox 5">
              <a:extLst>
                <a:ext uri="{FF2B5EF4-FFF2-40B4-BE49-F238E27FC236}">
                  <a16:creationId xmlns:a16="http://schemas.microsoft.com/office/drawing/2014/main" id="{993E965E-2F6B-43F0-43C3-2B1E73F672D6}"/>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9933B8C4-400A-F2A1-51C1-777484889950}"/>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8A94EB21-E0B6-00AA-F919-4E9C75FC9D1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3B3D0BA8-2C4F-0DE0-115D-A8231CE44F53}"/>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3182363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3" name="Group 2">
            <a:extLst>
              <a:ext uri="{FF2B5EF4-FFF2-40B4-BE49-F238E27FC236}">
                <a16:creationId xmlns:a16="http://schemas.microsoft.com/office/drawing/2014/main" id="{550A64E1-33F2-BB5D-A9D7-E2B070DE4C15}"/>
              </a:ext>
            </a:extLst>
          </p:cNvPr>
          <p:cNvGrpSpPr/>
          <p:nvPr userDrawn="1"/>
        </p:nvGrpSpPr>
        <p:grpSpPr bwMode="gray">
          <a:xfrm>
            <a:off x="9066230" y="6150623"/>
            <a:ext cx="2515543" cy="569706"/>
            <a:chOff x="5525840" y="3530278"/>
            <a:chExt cx="1886657" cy="569706"/>
          </a:xfrm>
        </p:grpSpPr>
        <p:sp>
          <p:nvSpPr>
            <p:cNvPr id="5" name="TextBox 4">
              <a:extLst>
                <a:ext uri="{FF2B5EF4-FFF2-40B4-BE49-F238E27FC236}">
                  <a16:creationId xmlns:a16="http://schemas.microsoft.com/office/drawing/2014/main" id="{F1920C4D-D401-0C4B-8E85-36A494CD3938}"/>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6" name="Group 5">
              <a:extLst>
                <a:ext uri="{FF2B5EF4-FFF2-40B4-BE49-F238E27FC236}">
                  <a16:creationId xmlns:a16="http://schemas.microsoft.com/office/drawing/2014/main" id="{6557B3E4-BF50-3028-1C47-E42DCDDF6EB1}"/>
                </a:ext>
              </a:extLst>
            </p:cNvPr>
            <p:cNvGrpSpPr/>
            <p:nvPr/>
          </p:nvGrpSpPr>
          <p:grpSpPr bwMode="gray">
            <a:xfrm>
              <a:off x="5525840" y="3618320"/>
              <a:ext cx="1879457" cy="481664"/>
              <a:chOff x="5525840" y="3618320"/>
              <a:chExt cx="1879457" cy="481664"/>
            </a:xfrm>
          </p:grpSpPr>
          <p:sp>
            <p:nvSpPr>
              <p:cNvPr id="10" name="TextBox 9">
                <a:extLst>
                  <a:ext uri="{FF2B5EF4-FFF2-40B4-BE49-F238E27FC236}">
                    <a16:creationId xmlns:a16="http://schemas.microsoft.com/office/drawing/2014/main" id="{B7BA17DC-00FD-970D-97C6-69FB3C75C696}"/>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07F6069E-E1FA-A680-E1F0-BAC27E0205DA}"/>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40055742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852950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09641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7"/>
          <p:cNvSpPr>
            <a:spLocks noGrp="1"/>
          </p:cNvSpPr>
          <p:nvPr>
            <p:ph type="title" hasCustomPrompt="1"/>
          </p:nvPr>
        </p:nvSpPr>
        <p:spPr>
          <a:xfrm>
            <a:off x="457079" y="421353"/>
            <a:ext cx="11082528" cy="332399"/>
          </a:xfrm>
        </p:spPr>
        <p:txBody>
          <a:bodyPr vert="horz"/>
          <a:lstStyle>
            <a:lvl1pPr>
              <a:defRPr>
                <a:solidFill>
                  <a:srgbClr val="002060"/>
                </a:solidFill>
                <a:latin typeface="+mj-lt"/>
                <a:ea typeface="+mj-ea"/>
                <a:cs typeface="+mj-cs"/>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127450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1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4852875-E308-4DD1-BE9D-7E58808233F6}"/>
              </a:ext>
            </a:extLst>
          </p:cNvPr>
          <p:cNvSpPr/>
          <p:nvPr userDrawn="1">
            <p:custDataLst>
              <p:tags r:id="rId2"/>
            </p:custDataLst>
          </p:nvPr>
        </p:nvSpPr>
        <p:spPr>
          <a:xfrm>
            <a:off x="0" y="0"/>
            <a:ext cx="158750" cy="15875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chemeClr val="tx1"/>
              </a:solidFill>
              <a:latin typeface="Arial" panose="020B0604020202020204" pitchFamily="34" charset="0"/>
              <a:ea typeface="+mj-ea"/>
              <a:cs typeface="+mj-cs"/>
              <a:sym typeface="Arial" panose="020B0604020202020204" pitchFamily="34" charset="0"/>
            </a:endParaRPr>
          </a:p>
        </p:txBody>
      </p:sp>
      <p:sp>
        <p:nvSpPr>
          <p:cNvPr id="6" name="Rectangle 5">
            <a:extLst>
              <a:ext uri="{FF2B5EF4-FFF2-40B4-BE49-F238E27FC236}">
                <a16:creationId xmlns:a16="http://schemas.microsoft.com/office/drawing/2014/main" id="{B7BEEE36-EBC5-45F7-B3DE-398CBD065D58}"/>
              </a:ext>
            </a:extLst>
          </p:cNvPr>
          <p:cNvSpPr>
            <a:spLocks/>
          </p:cNvSpPr>
          <p:nvPr userDrawn="1"/>
        </p:nvSpPr>
        <p:spPr bwMode="gray">
          <a:xfrm>
            <a:off x="0" y="0"/>
            <a:ext cx="12192000" cy="116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7" name="Slide Number"/>
          <p:cNvSpPr txBox="1">
            <a:spLocks/>
          </p:cNvSpPr>
          <p:nvPr userDrawn="1"/>
        </p:nvSpPr>
        <p:spPr bwMode="gray">
          <a:xfrm>
            <a:off x="11273054" y="6108272"/>
            <a:ext cx="309346" cy="123111"/>
          </a:xfrm>
          <a:prstGeom prst="rect">
            <a:avLst/>
          </a:prstGeom>
        </p:spPr>
        <p:txBody>
          <a:bodyPr vert="horz" wrap="none" lIns="0" tIns="0" rIns="0" bIns="0" rtlCol="0" anchor="ctr">
            <a:noAutofit/>
          </a:bodyPr>
          <a:lstStyle>
            <a:defPPr>
              <a:defRPr lang="x-none"/>
            </a:defPPr>
            <a:lvl1pPr>
              <a:defRPr lang="x-none" sz="1000" baseline="0">
                <a:latin typeface="+mn-lt"/>
              </a:defRPr>
            </a:lvl1pPr>
          </a:lstStyle>
          <a:p>
            <a:pPr algn="r"/>
            <a:fld id="{42C328C1-A84F-4A39-A664-DBA00541A8C6}" type="slidenum">
              <a:rPr lang="en-US" sz="1000" smtClean="0">
                <a:solidFill>
                  <a:schemeClr val="tx1"/>
                </a:solidFill>
              </a:rPr>
              <a:pPr algn="r"/>
              <a:t>‹#›</a:t>
            </a:fld>
            <a:endParaRPr lang="en-US" sz="1000">
              <a:solidFill>
                <a:schemeClr val="tx1"/>
              </a:solidFill>
            </a:endParaRPr>
          </a:p>
        </p:txBody>
      </p:sp>
      <p:sp>
        <p:nvSpPr>
          <p:cNvPr id="10" name="Title Placeholder 2"/>
          <p:cNvSpPr>
            <a:spLocks noGrp="1" noChangeArrowheads="1"/>
          </p:cNvSpPr>
          <p:nvPr>
            <p:ph type="title"/>
          </p:nvPr>
        </p:nvSpPr>
        <p:spPr bwMode="gray">
          <a:xfrm>
            <a:off x="609600" y="685239"/>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a:defRPr>
                <a:solidFill>
                  <a:srgbClr val="FFFFFF"/>
                </a:solidFill>
              </a:defRPr>
            </a:lvl1pPr>
          </a:lstStyle>
          <a:p>
            <a:pPr lvl="0" latinLnBrk="0"/>
            <a:r>
              <a:rPr lang="en-US"/>
              <a:t>Click to edit Master title style</a:t>
            </a:r>
            <a:endParaRPr lang="en-US" noProof="0"/>
          </a:p>
        </p:txBody>
      </p:sp>
    </p:spTree>
    <p:extLst>
      <p:ext uri="{BB962C8B-B14F-4D97-AF65-F5344CB8AC3E}">
        <p14:creationId xmlns:p14="http://schemas.microsoft.com/office/powerpoint/2010/main" val="394317390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575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Image Top &amp; Text Bottom_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11" name="Text Placeholder 10"/>
          <p:cNvSpPr>
            <a:spLocks noGrp="1"/>
          </p:cNvSpPr>
          <p:nvPr>
            <p:ph type="body" sz="quarter" idx="10" hasCustomPrompt="1"/>
          </p:nvPr>
        </p:nvSpPr>
        <p:spPr>
          <a:xfrm>
            <a:off x="171450" y="3429000"/>
            <a:ext cx="11763375" cy="2943225"/>
          </a:xfrm>
        </p:spPr>
        <p:txBody>
          <a:bodyPr lIns="45720" rIns="45720" anchor="ctr" anchorCtr="0"/>
          <a:lstStyle>
            <a:lvl1pPr>
              <a:defRPr sz="3000"/>
            </a:lvl1pPr>
            <a:lvl2pPr>
              <a:defRPr sz="3000"/>
            </a:lvl2pPr>
            <a:lvl3pPr>
              <a:defRPr sz="3000"/>
            </a:lvl3pPr>
            <a:lvl4pPr>
              <a:defRPr sz="3000"/>
            </a:lvl4pPr>
            <a:lvl5pPr>
              <a:defRPr sz="3000"/>
            </a:lvl5pPr>
          </a:lstStyle>
          <a:p>
            <a:pPr lvl="0"/>
            <a:r>
              <a:rPr lang="en-US" dirty="0"/>
              <a:t>Click to add objective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11"/>
          </p:nvPr>
        </p:nvSpPr>
        <p:spPr>
          <a:xfrm>
            <a:off x="3300412" y="1067090"/>
            <a:ext cx="5210175" cy="2064776"/>
          </a:xfrm>
          <a:solidFill>
            <a:schemeClr val="bg1"/>
          </a:solidFill>
          <a:ln w="38100">
            <a:solidFill>
              <a:srgbClr val="00ADE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976318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extLst>
    <p:ext uri="{DCECCB84-F9BA-43D5-87BE-67443E8EF086}">
      <p15:sldGuideLst xmlns:p15="http://schemas.microsoft.com/office/powerpoint/2012/main">
        <p15:guide id="1" orient="horz" pos="2160">
          <p15:clr>
            <a:srgbClr val="FBAE40"/>
          </p15:clr>
        </p15:guide>
        <p15:guide id="2" pos="372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1322" t="14326" b="15050"/>
          <a:stretch/>
        </p:blipFill>
        <p:spPr>
          <a:xfrm flipH="1">
            <a:off x="5201276" y="-288"/>
            <a:ext cx="6982757" cy="6858288"/>
          </a:xfrm>
          <a:prstGeom prst="rect">
            <a:avLst/>
          </a:prstGeom>
        </p:spPr>
      </p:pic>
      <p:sp>
        <p:nvSpPr>
          <p:cNvPr id="2" name="Title 1">
            <a:extLst>
              <a:ext uri="{FF2B5EF4-FFF2-40B4-BE49-F238E27FC236}">
                <a16:creationId xmlns:a16="http://schemas.microsoft.com/office/drawing/2014/main" id="{6EE802A4-67EE-412F-A6F8-18DBDB446F4E}"/>
              </a:ext>
            </a:extLst>
          </p:cNvPr>
          <p:cNvSpPr>
            <a:spLocks noGrp="1"/>
          </p:cNvSpPr>
          <p:nvPr>
            <p:ph type="ctrTitle"/>
          </p:nvPr>
        </p:nvSpPr>
        <p:spPr>
          <a:xfrm>
            <a:off x="278557" y="1122363"/>
            <a:ext cx="5565422" cy="2387600"/>
          </a:xfrm>
        </p:spPr>
        <p:txBody>
          <a:bodyPr anchor="b"/>
          <a:lstStyle>
            <a:lvl1pPr algn="ctr">
              <a:defRPr sz="6000" b="0">
                <a:solidFill>
                  <a:srgbClr val="00327A"/>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CD823080-A194-4672-885B-FF2DBCC5DF2C}"/>
              </a:ext>
            </a:extLst>
          </p:cNvPr>
          <p:cNvSpPr>
            <a:spLocks noGrp="1"/>
          </p:cNvSpPr>
          <p:nvPr>
            <p:ph type="subTitle" idx="1"/>
          </p:nvPr>
        </p:nvSpPr>
        <p:spPr>
          <a:xfrm>
            <a:off x="278557" y="3602038"/>
            <a:ext cx="556542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8346256-F845-4768-8817-1602AD81B033}"/>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186894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2EBC-ACF2-4C4D-979F-C71028AA9DF7}"/>
              </a:ext>
            </a:extLst>
          </p:cNvPr>
          <p:cNvSpPr>
            <a:spLocks noGrp="1"/>
          </p:cNvSpPr>
          <p:nvPr>
            <p:ph type="title"/>
          </p:nvPr>
        </p:nvSpPr>
        <p:spPr/>
        <p:txBody>
          <a:bodyPr/>
          <a:lstStyle>
            <a:lvl1pPr>
              <a:defRPr b="1">
                <a:solidFill>
                  <a:srgbClr val="00327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BC4A34-44A5-4C49-B555-3E22149075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BBFF61A-57C4-446F-9319-32B0F0D0D32D}"/>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211001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86B9-3ED0-9715-3F94-AE64FA57C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D52F88-FAB2-4244-6B2D-F94FC8420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306DB-AD54-8B0C-896C-E1CC5A6D8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94B01-1F4A-0119-BCFD-AB89307BDEC0}"/>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6" name="Footer Placeholder 5">
            <a:extLst>
              <a:ext uri="{FF2B5EF4-FFF2-40B4-BE49-F238E27FC236}">
                <a16:creationId xmlns:a16="http://schemas.microsoft.com/office/drawing/2014/main" id="{079A571F-ACBB-B796-816B-63CB91E2B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0FBB5-F719-4677-F7EC-D73D0C404FEA}"/>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9132758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D4DB-BCDC-4222-A554-4843FDAA1F37}"/>
              </a:ext>
            </a:extLst>
          </p:cNvPr>
          <p:cNvSpPr>
            <a:spLocks noGrp="1"/>
          </p:cNvSpPr>
          <p:nvPr>
            <p:ph type="title"/>
          </p:nvPr>
        </p:nvSpPr>
        <p:spPr>
          <a:xfrm>
            <a:off x="831850" y="1709738"/>
            <a:ext cx="10515600" cy="2852737"/>
          </a:xfrm>
        </p:spPr>
        <p:txBody>
          <a:bodyPr anchor="b"/>
          <a:lstStyle>
            <a:lvl1pPr>
              <a:defRPr sz="6000" b="0">
                <a:solidFill>
                  <a:srgbClr val="00327A"/>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CA08FB9B-4C05-4A08-82C8-2CDB34B503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11764EB-9808-459C-9FF4-C814346C0D1F}"/>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5530861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0032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D4DB-BCDC-4222-A554-4843FDAA1F37}"/>
              </a:ext>
            </a:extLst>
          </p:cNvPr>
          <p:cNvSpPr>
            <a:spLocks noGrp="1"/>
          </p:cNvSpPr>
          <p:nvPr>
            <p:ph type="title"/>
          </p:nvPr>
        </p:nvSpPr>
        <p:spPr>
          <a:xfrm>
            <a:off x="487204" y="1257455"/>
            <a:ext cx="5472167" cy="2852737"/>
          </a:xfrm>
        </p:spPr>
        <p:txBody>
          <a:bodyPr anchor="b"/>
          <a:lstStyle>
            <a:lvl1pPr algn="ctr">
              <a:defRPr sz="6000" b="0">
                <a:solidFill>
                  <a:schemeClr val="bg1"/>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CA08FB9B-4C05-4A08-82C8-2CDB34B5034B}"/>
              </a:ext>
            </a:extLst>
          </p:cNvPr>
          <p:cNvSpPr>
            <a:spLocks noGrp="1"/>
          </p:cNvSpPr>
          <p:nvPr>
            <p:ph type="body" idx="1"/>
          </p:nvPr>
        </p:nvSpPr>
        <p:spPr>
          <a:xfrm>
            <a:off x="487204" y="4137180"/>
            <a:ext cx="5472168" cy="1500187"/>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11764EB-9808-459C-9FF4-C814346C0D1F}"/>
              </a:ext>
            </a:extLst>
          </p:cNvPr>
          <p:cNvSpPr>
            <a:spLocks noGrp="1"/>
          </p:cNvSpPr>
          <p:nvPr>
            <p:ph type="sldNum" sz="quarter" idx="12"/>
          </p:nvPr>
        </p:nvSpPr>
        <p:spPr/>
        <p:txBody>
          <a:bodyPr/>
          <a:lstStyle/>
          <a:p>
            <a:fld id="{9B11AF8B-AA4A-4143-91D6-A716333E3D6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1322" t="14326" b="15050"/>
          <a:stretch/>
        </p:blipFill>
        <p:spPr>
          <a:xfrm flipH="1">
            <a:off x="5209536" y="0"/>
            <a:ext cx="6982463" cy="6858000"/>
          </a:xfrm>
          <a:prstGeom prst="rect">
            <a:avLst/>
          </a:prstGeom>
        </p:spPr>
      </p:pic>
    </p:spTree>
    <p:extLst>
      <p:ext uri="{BB962C8B-B14F-4D97-AF65-F5344CB8AC3E}">
        <p14:creationId xmlns:p14="http://schemas.microsoft.com/office/powerpoint/2010/main" val="36460049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2128-E4CF-43CD-9300-AD4AAB88E577}"/>
              </a:ext>
            </a:extLst>
          </p:cNvPr>
          <p:cNvSpPr>
            <a:spLocks noGrp="1"/>
          </p:cNvSpPr>
          <p:nvPr>
            <p:ph type="title"/>
          </p:nvPr>
        </p:nvSpPr>
        <p:spPr/>
        <p:txBody>
          <a:bodyPr/>
          <a:lstStyle>
            <a:lvl1pPr>
              <a:defRPr b="1">
                <a:solidFill>
                  <a:srgbClr val="00327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1238B23-5B82-4C85-9CEA-43A83F0988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5DA14D-445E-4E07-9105-46345756EFF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9125DCA-105A-4EE7-8D36-A1C8902759C2}"/>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26813555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A74D-C732-4FB9-821E-3DAE86426C0B}"/>
              </a:ext>
            </a:extLst>
          </p:cNvPr>
          <p:cNvSpPr>
            <a:spLocks noGrp="1"/>
          </p:cNvSpPr>
          <p:nvPr>
            <p:ph type="title"/>
          </p:nvPr>
        </p:nvSpPr>
        <p:spPr>
          <a:xfrm>
            <a:off x="839788" y="365125"/>
            <a:ext cx="10515600" cy="1325563"/>
          </a:xfrm>
        </p:spPr>
        <p:txBody>
          <a:bodyPr/>
          <a:lstStyle>
            <a:lvl1pPr>
              <a:defRPr b="1">
                <a:solidFill>
                  <a:srgbClr val="00327A"/>
                </a:solidFill>
              </a:defRPr>
            </a:lvl1pPr>
          </a:lstStyle>
          <a:p>
            <a:r>
              <a:rPr lang="en-US"/>
              <a:t>Click to edit Master title style</a:t>
            </a:r>
          </a:p>
        </p:txBody>
      </p:sp>
      <p:sp>
        <p:nvSpPr>
          <p:cNvPr id="3" name="Text Placeholder 2">
            <a:extLst>
              <a:ext uri="{FF2B5EF4-FFF2-40B4-BE49-F238E27FC236}">
                <a16:creationId xmlns:a16="http://schemas.microsoft.com/office/drawing/2014/main" id="{81C034D4-3C3A-482E-81D0-9C33F4D6F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AC66FB-A731-4596-B5A8-2064A7E735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9C058-F351-40B5-A45A-1D8CC3E9C2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CB7F8A-4BD1-44A3-AFE8-3E6E2E989B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0359744-41C8-4AB9-8E44-8893A03D624B}"/>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3591438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41E9-EC03-4A3F-845A-DAD8A06F9657}"/>
              </a:ext>
            </a:extLst>
          </p:cNvPr>
          <p:cNvSpPr>
            <a:spLocks noGrp="1"/>
          </p:cNvSpPr>
          <p:nvPr>
            <p:ph type="title"/>
          </p:nvPr>
        </p:nvSpPr>
        <p:spPr/>
        <p:txBody>
          <a:bodyPr/>
          <a:lstStyle>
            <a:lvl1pPr>
              <a:defRPr b="1">
                <a:solidFill>
                  <a:srgbClr val="00327A"/>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C38B49CB-94EE-44A7-B207-E7FB3FA6DBFD}"/>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3265297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6A3640-3321-4870-A12D-4B73603B5497}"/>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32518260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2FA1-F33B-442F-9A7E-1F0E9A931983}"/>
              </a:ext>
            </a:extLst>
          </p:cNvPr>
          <p:cNvSpPr>
            <a:spLocks noGrp="1"/>
          </p:cNvSpPr>
          <p:nvPr>
            <p:ph type="title"/>
          </p:nvPr>
        </p:nvSpPr>
        <p:spPr>
          <a:xfrm>
            <a:off x="839788" y="457200"/>
            <a:ext cx="3932237" cy="1600200"/>
          </a:xfrm>
        </p:spPr>
        <p:txBody>
          <a:bodyPr anchor="b"/>
          <a:lstStyle>
            <a:lvl1pPr>
              <a:defRPr sz="3200" b="1">
                <a:solidFill>
                  <a:srgbClr val="00327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952F7EF-30F7-4ADB-A050-89E3AB9B1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709AD7-D935-447B-9934-8A491B2502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A5B33F3F-70F0-4B5C-8BAC-9FC87EC65C30}"/>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12534675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2C90-B78C-45B4-B4E0-A96A3C449B03}"/>
              </a:ext>
            </a:extLst>
          </p:cNvPr>
          <p:cNvSpPr>
            <a:spLocks noGrp="1"/>
          </p:cNvSpPr>
          <p:nvPr>
            <p:ph type="title"/>
          </p:nvPr>
        </p:nvSpPr>
        <p:spPr>
          <a:xfrm>
            <a:off x="839788" y="457200"/>
            <a:ext cx="3932237" cy="1600200"/>
          </a:xfrm>
        </p:spPr>
        <p:txBody>
          <a:bodyPr anchor="b"/>
          <a:lstStyle>
            <a:lvl1pPr>
              <a:defRPr sz="3200" b="1">
                <a:solidFill>
                  <a:srgbClr val="00327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8FA2085-FF11-49BA-A67F-1C07781A5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A2BCC-B0BD-4600-9B88-E601E796B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F7644C85-5DA2-4806-9290-13643ED8E043}"/>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33345033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8E03D-9F32-4CAA-86AF-CCA5041F5AC9}"/>
              </a:ext>
            </a:extLst>
          </p:cNvPr>
          <p:cNvSpPr>
            <a:spLocks noGrp="1"/>
          </p:cNvSpPr>
          <p:nvPr>
            <p:ph type="title"/>
          </p:nvPr>
        </p:nvSpPr>
        <p:spPr/>
        <p:txBody>
          <a:bodyPr/>
          <a:lstStyle>
            <a:lvl1pPr>
              <a:defRPr b="1">
                <a:solidFill>
                  <a:srgbClr val="00327A"/>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D4A22451-37A5-4FC9-9F4F-491E181F10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38B32C-C909-4B4B-B4AC-FB76FAF49C40}"/>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15221553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1259C8-487B-4A71-B387-42E41C79E9E2}"/>
              </a:ext>
            </a:extLst>
          </p:cNvPr>
          <p:cNvSpPr>
            <a:spLocks noGrp="1"/>
          </p:cNvSpPr>
          <p:nvPr>
            <p:ph type="title" orient="vert"/>
          </p:nvPr>
        </p:nvSpPr>
        <p:spPr>
          <a:xfrm>
            <a:off x="8724900" y="365125"/>
            <a:ext cx="2628900" cy="5811838"/>
          </a:xfrm>
        </p:spPr>
        <p:txBody>
          <a:bodyPr vert="eaVert"/>
          <a:lstStyle>
            <a:lvl1pPr>
              <a:defRPr>
                <a:solidFill>
                  <a:srgbClr val="00327A"/>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84268C88-8233-40DC-BD1D-FC622DDF1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B596F77-07E3-4D65-8215-0DA875DD6693}"/>
              </a:ext>
            </a:extLst>
          </p:cNvPr>
          <p:cNvSpPr>
            <a:spLocks noGrp="1"/>
          </p:cNvSpPr>
          <p:nvPr>
            <p:ph type="sldNum" sz="quarter" idx="12"/>
          </p:nvPr>
        </p:nvSpPr>
        <p:spPr/>
        <p:txBody>
          <a:bodyPr/>
          <a:lstStyle/>
          <a:p>
            <a:fld id="{9B11AF8B-AA4A-4143-91D6-A716333E3D61}" type="slidenum">
              <a:rPr lang="en-US" smtClean="0"/>
              <a:t>‹#›</a:t>
            </a:fld>
            <a:endParaRPr lang="en-US"/>
          </a:p>
        </p:txBody>
      </p:sp>
    </p:spTree>
    <p:extLst>
      <p:ext uri="{BB962C8B-B14F-4D97-AF65-F5344CB8AC3E}">
        <p14:creationId xmlns:p14="http://schemas.microsoft.com/office/powerpoint/2010/main" val="331845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7D8-AEA2-DDDE-5A07-9B4A15EDD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C9AA52-2B10-77D3-2639-2853499FB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E7D7C-E12B-1219-0BA5-15DB215DC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D1C8A-5837-E5A5-2C5F-DCE9D34EA5DE}"/>
              </a:ext>
            </a:extLst>
          </p:cNvPr>
          <p:cNvSpPr>
            <a:spLocks noGrp="1"/>
          </p:cNvSpPr>
          <p:nvPr>
            <p:ph type="dt" sz="half" idx="10"/>
          </p:nvPr>
        </p:nvSpPr>
        <p:spPr/>
        <p:txBody>
          <a:bodyPr/>
          <a:lstStyle/>
          <a:p>
            <a:fld id="{A4DFAF99-672D-4536-B69E-619E30BDF832}" type="datetimeFigureOut">
              <a:rPr lang="en-US" smtClean="0"/>
              <a:t>8/27/2024</a:t>
            </a:fld>
            <a:endParaRPr lang="en-US"/>
          </a:p>
        </p:txBody>
      </p:sp>
      <p:sp>
        <p:nvSpPr>
          <p:cNvPr id="6" name="Footer Placeholder 5">
            <a:extLst>
              <a:ext uri="{FF2B5EF4-FFF2-40B4-BE49-F238E27FC236}">
                <a16:creationId xmlns:a16="http://schemas.microsoft.com/office/drawing/2014/main" id="{BC7660C7-1CB0-57EE-3C6C-7A3A273D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08A2-1E57-0C29-BBA6-8525B7A34D8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99019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371600"/>
            <a:ext cx="10972800" cy="4621212"/>
          </a:xfrm>
        </p:spPr>
        <p:txBody>
          <a:bodyPr/>
          <a:lstStyle>
            <a:lvl1pPr>
              <a:defRPr>
                <a:solidFill>
                  <a:srgbClr val="00133A"/>
                </a:solidFill>
              </a:defRPr>
            </a:lvl1pPr>
            <a:lvl2pPr>
              <a:defRPr>
                <a:solidFill>
                  <a:srgbClr val="00133A"/>
                </a:solidFill>
              </a:defRPr>
            </a:lvl2pPr>
            <a:lvl3pPr>
              <a:defRPr>
                <a:solidFill>
                  <a:srgbClr val="00133A"/>
                </a:solidFill>
              </a:defRPr>
            </a:lvl3pPr>
            <a:lvl4pPr>
              <a:defRPr>
                <a:solidFill>
                  <a:srgbClr val="00133A"/>
                </a:solidFill>
              </a:defRPr>
            </a:lvl4pPr>
            <a:lvl5pPr>
              <a:defRPr>
                <a:solidFill>
                  <a:srgbClr val="00133A"/>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262662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hasCustomPrompt="1"/>
          </p:nvPr>
        </p:nvSpPr>
        <p:spPr>
          <a:xfrm>
            <a:off x="609600" y="6175375"/>
            <a:ext cx="10972800" cy="550863"/>
          </a:xfrm>
        </p:spPr>
        <p:txBody>
          <a:bodyPr anchor="b" anchorCtr="0"/>
          <a:lstStyle>
            <a:lvl1pPr marL="0" indent="0">
              <a:spcBef>
                <a:spcPts val="200"/>
              </a:spcBef>
              <a:buNone/>
              <a:defRPr sz="1200">
                <a:solidFill>
                  <a:schemeClr val="tx2"/>
                </a:solidFill>
              </a:defRPr>
            </a:lvl1pPr>
          </a:lstStyle>
          <a:p>
            <a:pPr lvl="0"/>
            <a:r>
              <a:rPr lang="en-US"/>
              <a:t>*Citations and references</a:t>
            </a:r>
          </a:p>
        </p:txBody>
      </p:sp>
    </p:spTree>
    <p:extLst>
      <p:ext uri="{BB962C8B-B14F-4D97-AF65-F5344CB8AC3E}">
        <p14:creationId xmlns:p14="http://schemas.microsoft.com/office/powerpoint/2010/main" val="24532892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24284"/>
            <a:ext cx="10972800" cy="4176467"/>
          </a:xfrm>
        </p:spPr>
        <p:txBody>
          <a:bodyPr>
            <a:normAutofit/>
          </a:bodyPr>
          <a:lstStyle>
            <a:lvl1pPr marL="287338" indent="-287338">
              <a:lnSpc>
                <a:spcPts val="2933"/>
              </a:lnSpc>
              <a:buClr>
                <a:srgbClr val="B2A97E"/>
              </a:buClr>
              <a:buFont typeface="Arial" panose="020B0604020202020204" pitchFamily="34" charset="0"/>
              <a:buChar char="•"/>
              <a:defRPr sz="2400" b="0">
                <a:solidFill>
                  <a:srgbClr val="1D1D1D"/>
                </a:solidFill>
                <a:latin typeface="+mn-lt"/>
              </a:defRPr>
            </a:lvl1pPr>
            <a:lvl2pPr marL="801688" indent="-344488">
              <a:lnSpc>
                <a:spcPts val="2667"/>
              </a:lnSpc>
              <a:buClr>
                <a:srgbClr val="542D62"/>
              </a:buClr>
              <a:buFont typeface="Arial" panose="020B0604020202020204" pitchFamily="34" charset="0"/>
              <a:buChar char="–"/>
              <a:defRPr sz="2400">
                <a:solidFill>
                  <a:srgbClr val="1D1D1D"/>
                </a:solidFill>
                <a:latin typeface="+mn-lt"/>
              </a:defRPr>
            </a:lvl2pPr>
            <a:lvl3pPr marL="1143000" indent="-228600">
              <a:lnSpc>
                <a:spcPts val="2667"/>
              </a:lnSpc>
              <a:buClr>
                <a:srgbClr val="5A5A5A"/>
              </a:buClr>
              <a:buFont typeface="Calibri" panose="020F0502020204030204" pitchFamily="34" charset="0"/>
              <a:buChar char="›"/>
              <a:defRPr sz="2400">
                <a:solidFill>
                  <a:srgbClr val="1D1D1D"/>
                </a:solidFill>
                <a:latin typeface="+mn-lt"/>
              </a:defRPr>
            </a:lvl3pPr>
            <a:lvl4pPr marL="1600200" indent="-228600">
              <a:buFont typeface="Arial" panose="020B0604020202020204" pitchFamily="34" charset="0"/>
              <a:buChar char="»"/>
              <a:defRPr sz="2667">
                <a:solidFill>
                  <a:srgbClr val="1D1D1D"/>
                </a:solidFill>
              </a:defRPr>
            </a:lvl4pPr>
            <a:lvl5pPr marL="2057400" indent="-228600">
              <a:buFont typeface="Arial" panose="020B0604020202020204" pitchFamily="34" charset="0"/>
              <a:buChar char="-"/>
              <a:defRPr sz="2667">
                <a:solidFill>
                  <a:srgbClr val="1D1D1D"/>
                </a:solidFill>
              </a:defRPr>
            </a:lvl5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542D62"/>
                </a:solidFill>
                <a:effectLst/>
                <a:latin typeface="Calibri" pitchFamily="34" charset="0"/>
              </a:defRPr>
            </a:lvl1pPr>
          </a:lstStyle>
          <a:p>
            <a:endParaRPr lang="en-US"/>
          </a:p>
        </p:txBody>
      </p:sp>
    </p:spTree>
    <p:extLst>
      <p:ext uri="{BB962C8B-B14F-4D97-AF65-F5344CB8AC3E}">
        <p14:creationId xmlns:p14="http://schemas.microsoft.com/office/powerpoint/2010/main" val="2613315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343E48"/>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67" indent="-457167">
              <a:buClr>
                <a:srgbClr val="D50100"/>
              </a:buClr>
              <a:buFont typeface="Wingdings" panose="05000000000000000000" pitchFamily="2" charset="2"/>
              <a:buChar char="§"/>
              <a:defRPr sz="2667">
                <a:solidFill>
                  <a:srgbClr val="59595B"/>
                </a:solidFill>
              </a:defRPr>
            </a:lvl1pPr>
            <a:lvl2pPr>
              <a:buClr>
                <a:srgbClr val="D50100"/>
              </a:buClr>
              <a:defRPr sz="2667">
                <a:solidFill>
                  <a:srgbClr val="59595B"/>
                </a:solidFill>
              </a:defRPr>
            </a:lvl2pPr>
            <a:lvl3pPr>
              <a:buClr>
                <a:srgbClr val="D50100"/>
              </a:buClr>
              <a:defRPr sz="2667">
                <a:solidFill>
                  <a:srgbClr val="59595B"/>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6416"/>
            <a:ext cx="12192000" cy="121584"/>
          </a:xfrm>
          <a:prstGeom prst="rect">
            <a:avLst/>
          </a:prstGeom>
        </p:spPr>
      </p:pic>
    </p:spTree>
    <p:extLst>
      <p:ext uri="{BB962C8B-B14F-4D97-AF65-F5344CB8AC3E}">
        <p14:creationId xmlns:p14="http://schemas.microsoft.com/office/powerpoint/2010/main" val="428183585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343E48"/>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67" indent="-457167">
              <a:buClr>
                <a:srgbClr val="D50100"/>
              </a:buClr>
              <a:buFont typeface="Wingdings" panose="05000000000000000000" pitchFamily="2" charset="2"/>
              <a:buChar char="§"/>
              <a:defRPr sz="2667">
                <a:solidFill>
                  <a:srgbClr val="59595B"/>
                </a:solidFill>
              </a:defRPr>
            </a:lvl1pPr>
            <a:lvl2pPr>
              <a:buClr>
                <a:srgbClr val="D50100"/>
              </a:buClr>
              <a:defRPr sz="2667">
                <a:solidFill>
                  <a:srgbClr val="59595B"/>
                </a:solidFill>
              </a:defRPr>
            </a:lvl2pPr>
            <a:lvl3pPr>
              <a:buClr>
                <a:srgbClr val="D50100"/>
              </a:buClr>
              <a:defRPr sz="2667">
                <a:solidFill>
                  <a:srgbClr val="59595B"/>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6416"/>
            <a:ext cx="12192000" cy="121584"/>
          </a:xfrm>
          <a:prstGeom prst="rect">
            <a:avLst/>
          </a:prstGeom>
        </p:spPr>
      </p:pic>
    </p:spTree>
    <p:extLst>
      <p:ext uri="{BB962C8B-B14F-4D97-AF65-F5344CB8AC3E}">
        <p14:creationId xmlns:p14="http://schemas.microsoft.com/office/powerpoint/2010/main" val="257054562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ody 1">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20835" y="1"/>
            <a:ext cx="11150333" cy="1145309"/>
          </a:xfrm>
          <a:prstGeom prst="rect">
            <a:avLst/>
          </a:prstGeom>
        </p:spPr>
        <p:txBody>
          <a:bodyPr anchor="ctr">
            <a:noAutofit/>
          </a:bodyPr>
          <a:lstStyle>
            <a:lvl1pPr algn="l">
              <a:lnSpc>
                <a:spcPts val="3400"/>
              </a:lnSpc>
              <a:defRPr sz="2400" b="1" i="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Click to edit title</a:t>
            </a:r>
          </a:p>
        </p:txBody>
      </p:sp>
      <p:sp>
        <p:nvSpPr>
          <p:cNvPr id="9" name="Subtitle 2"/>
          <p:cNvSpPr>
            <a:spLocks noGrp="1"/>
          </p:cNvSpPr>
          <p:nvPr>
            <p:ph type="subTitle" idx="1" hasCustomPrompt="1"/>
          </p:nvPr>
        </p:nvSpPr>
        <p:spPr>
          <a:xfrm>
            <a:off x="520835" y="1533155"/>
            <a:ext cx="11150333" cy="1682512"/>
          </a:xfrm>
          <a:prstGeom prst="rect">
            <a:avLst/>
          </a:prstGeom>
        </p:spPr>
        <p:txBody>
          <a:bodyPr>
            <a:spAutoFit/>
          </a:bodyPr>
          <a:lstStyle>
            <a:lvl1pPr marL="274320" marR="0" indent="-274320" algn="l" defTabSz="457200" rtl="0" eaLnBrk="0" fontAlgn="base" latinLnBrk="0" hangingPunct="0">
              <a:lnSpc>
                <a:spcPct val="100000"/>
              </a:lnSpc>
              <a:spcBef>
                <a:spcPts val="400"/>
              </a:spcBef>
              <a:spcAft>
                <a:spcPct val="0"/>
              </a:spcAft>
              <a:buClr>
                <a:srgbClr val="0190B4"/>
              </a:buClr>
              <a:buSzTx/>
              <a:buFont typeface="Wingdings" pitchFamily="2" charset="2"/>
              <a:buChar char="§"/>
              <a:tabLst/>
              <a:defRPr sz="180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vl2pPr marL="560070" indent="-285750" algn="ctr">
              <a:spcBef>
                <a:spcPts val="400"/>
              </a:spcBef>
              <a:buClr>
                <a:srgbClr val="0190B4"/>
              </a:buClr>
              <a:buFont typeface="Arial" panose="020B0604020202020204" pitchFamily="34" charset="0"/>
              <a:buChar char="•"/>
              <a:defRPr sz="180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text</a:t>
            </a:r>
          </a:p>
          <a:p>
            <a:pPr marL="548640" marR="0" lvl="1" indent="-274320" algn="l" defTabSz="457200" rtl="0" eaLnBrk="0" fontAlgn="base" latinLnBrk="0" hangingPunct="0">
              <a:lnSpc>
                <a:spcPct val="100000"/>
              </a:lnSpc>
              <a:spcBef>
                <a:spcPts val="400"/>
              </a:spcBef>
              <a:spcAft>
                <a:spcPct val="0"/>
              </a:spcAft>
              <a:buClr>
                <a:srgbClr val="2046A5"/>
              </a:buClr>
              <a:buSzTx/>
              <a:buFont typeface="Wingdings" pitchFamily="2" charset="2"/>
              <a:buChar char="§"/>
              <a:tabLst/>
              <a:defRPr/>
            </a:pPr>
            <a:r>
              <a:rPr lang="en-US"/>
              <a:t>Click to edit text</a:t>
            </a:r>
          </a:p>
          <a:p>
            <a:endParaRPr lang="en-US"/>
          </a:p>
          <a:p>
            <a:pPr lvl="1"/>
            <a:endParaRPr lang="en-US"/>
          </a:p>
          <a:p>
            <a:endParaRPr lang="en-US"/>
          </a:p>
        </p:txBody>
      </p:sp>
      <p:sp>
        <p:nvSpPr>
          <p:cNvPr id="5" name="Slide Number Placeholder 5">
            <a:extLst>
              <a:ext uri="{FF2B5EF4-FFF2-40B4-BE49-F238E27FC236}">
                <a16:creationId xmlns:a16="http://schemas.microsoft.com/office/drawing/2014/main" id="{61345786-D288-4340-82AA-780AC0F0F7CB}"/>
              </a:ext>
            </a:extLst>
          </p:cNvPr>
          <p:cNvSpPr>
            <a:spLocks noGrp="1"/>
          </p:cNvSpPr>
          <p:nvPr>
            <p:ph type="sldNum" sz="quarter" idx="4"/>
          </p:nvPr>
        </p:nvSpPr>
        <p:spPr>
          <a:xfrm>
            <a:off x="11567290" y="6453120"/>
            <a:ext cx="578813" cy="365125"/>
          </a:xfrm>
          <a:prstGeom prst="rect">
            <a:avLst/>
          </a:prstGeom>
        </p:spPr>
        <p:txBody>
          <a:bodyPr anchor="ctr"/>
          <a:lstStyle>
            <a:lvl1pPr algn="ctr" fontAlgn="auto">
              <a:spcBef>
                <a:spcPts val="0"/>
              </a:spcBef>
              <a:spcAft>
                <a:spcPts val="0"/>
              </a:spcAft>
              <a:defRPr sz="800" b="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stStyle>
          <a:p>
            <a:pPr>
              <a:defRPr/>
            </a:pPr>
            <a:fld id="{5A6E5319-DE00-0648-B66E-6EEFA470FBBC}" type="slidenum">
              <a:rPr lang="en-US" smtClean="0"/>
              <a:pPr>
                <a:defRPr/>
              </a:pPr>
              <a:t>‹#›</a:t>
            </a:fld>
            <a:endParaRPr lang="en-US">
              <a:latin typeface="Roboto" panose="02000000000000000000" pitchFamily="2" charset="0"/>
            </a:endParaRPr>
          </a:p>
        </p:txBody>
      </p:sp>
    </p:spTree>
    <p:extLst>
      <p:ext uri="{BB962C8B-B14F-4D97-AF65-F5344CB8AC3E}">
        <p14:creationId xmlns:p14="http://schemas.microsoft.com/office/powerpoint/2010/main" val="11152402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343E48"/>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67" indent="-457167">
              <a:buClr>
                <a:srgbClr val="D50100"/>
              </a:buClr>
              <a:buFont typeface="Wingdings" panose="05000000000000000000" pitchFamily="2" charset="2"/>
              <a:buChar char="§"/>
              <a:defRPr sz="2667">
                <a:solidFill>
                  <a:srgbClr val="59595B"/>
                </a:solidFill>
              </a:defRPr>
            </a:lvl1pPr>
            <a:lvl2pPr>
              <a:buClr>
                <a:srgbClr val="D50100"/>
              </a:buClr>
              <a:defRPr sz="2667">
                <a:solidFill>
                  <a:srgbClr val="59595B"/>
                </a:solidFill>
              </a:defRPr>
            </a:lvl2pPr>
            <a:lvl3pPr>
              <a:buClr>
                <a:srgbClr val="D50100"/>
              </a:buClr>
              <a:defRPr sz="2667">
                <a:solidFill>
                  <a:srgbClr val="59595B"/>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6416"/>
            <a:ext cx="12192000" cy="121584"/>
          </a:xfrm>
          <a:prstGeom prst="rect">
            <a:avLst/>
          </a:prstGeom>
        </p:spPr>
      </p:pic>
    </p:spTree>
    <p:extLst>
      <p:ext uri="{BB962C8B-B14F-4D97-AF65-F5344CB8AC3E}">
        <p14:creationId xmlns:p14="http://schemas.microsoft.com/office/powerpoint/2010/main" val="414966034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343E48"/>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67" indent="-457167">
              <a:buClr>
                <a:srgbClr val="D50100"/>
              </a:buClr>
              <a:buFont typeface="Wingdings" panose="05000000000000000000" pitchFamily="2" charset="2"/>
              <a:buChar char="§"/>
              <a:defRPr sz="2667">
                <a:solidFill>
                  <a:srgbClr val="59595B"/>
                </a:solidFill>
              </a:defRPr>
            </a:lvl1pPr>
            <a:lvl2pPr>
              <a:buClr>
                <a:srgbClr val="D50100"/>
              </a:buClr>
              <a:defRPr sz="2667">
                <a:solidFill>
                  <a:srgbClr val="59595B"/>
                </a:solidFill>
              </a:defRPr>
            </a:lvl2pPr>
            <a:lvl3pPr>
              <a:buClr>
                <a:srgbClr val="D50100"/>
              </a:buClr>
              <a:defRPr sz="2667">
                <a:solidFill>
                  <a:srgbClr val="59595B"/>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6416"/>
            <a:ext cx="12192000" cy="121584"/>
          </a:xfrm>
          <a:prstGeom prst="rect">
            <a:avLst/>
          </a:prstGeom>
        </p:spPr>
      </p:pic>
    </p:spTree>
    <p:extLst>
      <p:ext uri="{BB962C8B-B14F-4D97-AF65-F5344CB8AC3E}">
        <p14:creationId xmlns:p14="http://schemas.microsoft.com/office/powerpoint/2010/main" val="185367706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8332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8558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oleObject" Target="../embeddings/oleObject1.bin"/><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theme" Target="../theme/theme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image" Target="../media/image15.emf"/><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tags" Target="../tags/tag1.xml"/><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theme" Target="../theme/theme6.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37A7-398F-9F8F-F659-01C2C7078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6142F-E00C-E5FD-E30D-C094F7234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E5E94-6B2D-6954-7F0C-671EFF1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AF99-672D-4536-B69E-619E30BDF832}" type="datetimeFigureOut">
              <a:rPr lang="en-US" smtClean="0"/>
              <a:t>8/27/2024</a:t>
            </a:fld>
            <a:endParaRPr lang="en-US"/>
          </a:p>
        </p:txBody>
      </p:sp>
      <p:sp>
        <p:nvSpPr>
          <p:cNvPr id="5" name="Footer Placeholder 4">
            <a:extLst>
              <a:ext uri="{FF2B5EF4-FFF2-40B4-BE49-F238E27FC236}">
                <a16:creationId xmlns:a16="http://schemas.microsoft.com/office/drawing/2014/main" id="{493ED833-9E8E-4723-5BE3-9EBC11DC3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8DE64C-7F01-EDFE-ABA7-D85C5B6D7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92B91-5C3A-407C-8D38-F29469363295}" type="slidenum">
              <a:rPr lang="en-US" smtClean="0"/>
              <a:t>‹#›</a:t>
            </a:fld>
            <a:endParaRPr lang="en-US"/>
          </a:p>
        </p:txBody>
      </p:sp>
    </p:spTree>
    <p:extLst>
      <p:ext uri="{BB962C8B-B14F-4D97-AF65-F5344CB8AC3E}">
        <p14:creationId xmlns:p14="http://schemas.microsoft.com/office/powerpoint/2010/main" val="117355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17F13-D66F-48DE-A1EA-03575FB96D04}" type="slidenum">
              <a:rPr lang="en-US" smtClean="0"/>
              <a:t>‹#›</a:t>
            </a:fld>
            <a:endParaRPr lang="en-US"/>
          </a:p>
        </p:txBody>
      </p:sp>
    </p:spTree>
    <p:extLst>
      <p:ext uri="{BB962C8B-B14F-4D97-AF65-F5344CB8AC3E}">
        <p14:creationId xmlns:p14="http://schemas.microsoft.com/office/powerpoint/2010/main" val="35320643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2619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sldNum="0"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99084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3" r:id="rId3"/>
    <p:sldLayoutId id="2147483704" r:id="rId4"/>
    <p:sldLayoutId id="2147483705" r:id="rId5"/>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000000"/>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000000"/>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000000"/>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000000"/>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000000"/>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2B222B7-7F98-C8F1-627D-E1D3F1A391F1}"/>
              </a:ext>
            </a:extLst>
          </p:cNvPr>
          <p:cNvGraphicFramePr>
            <a:graphicFrameLocks noChangeAspect="1"/>
          </p:cNvGraphicFramePr>
          <p:nvPr userDrawn="1">
            <p:custDataLst>
              <p:tags r:id="rId46"/>
            </p:custDataLst>
            <p:extLst>
              <p:ext uri="{D42A27DB-BD31-4B8C-83A1-F6EECF244321}">
                <p14:modId xmlns:p14="http://schemas.microsoft.com/office/powerpoint/2010/main" val="2199420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416" imgH="416" progId="TCLayout.ActiveDocument.1">
                  <p:embed/>
                </p:oleObj>
              </mc:Choice>
              <mc:Fallback>
                <p:oleObj name="think-cell Slide" r:id="rId47" imgW="416" imgH="416" progId="TCLayout.ActiveDocument.1">
                  <p:embed/>
                  <p:pic>
                    <p:nvPicPr>
                      <p:cNvPr id="7" name="think-cell data - do not delete" hidden="1">
                        <a:extLst>
                          <a:ext uri="{FF2B5EF4-FFF2-40B4-BE49-F238E27FC236}">
                            <a16:creationId xmlns:a16="http://schemas.microsoft.com/office/drawing/2014/main" id="{A2B222B7-7F98-C8F1-627D-E1D3F1A391F1}"/>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
        <p:nvSpPr>
          <p:cNvPr id="4" name="Footer Placeholder 4">
            <a:extLst>
              <a:ext uri="{FF2B5EF4-FFF2-40B4-BE49-F238E27FC236}">
                <a16:creationId xmlns:a16="http://schemas.microsoft.com/office/drawing/2014/main" id="{76FCB857-0D21-D10D-9A97-7D80B6C37AEF}"/>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Tree>
    <p:extLst>
      <p:ext uri="{BB962C8B-B14F-4D97-AF65-F5344CB8AC3E}">
        <p14:creationId xmlns:p14="http://schemas.microsoft.com/office/powerpoint/2010/main" val="417415638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0">
          <p15:clr>
            <a:srgbClr val="F26B43"/>
          </p15:clr>
        </p15:guide>
        <p15:guide id="2" pos="2014">
          <p15:clr>
            <a:srgbClr val="F26B43"/>
          </p15:clr>
        </p15:guide>
        <p15:guide id="3" pos="151">
          <p15:clr>
            <a:srgbClr val="F26B43"/>
          </p15:clr>
        </p15:guide>
        <p15:guide id="4" orient="horz" pos="76">
          <p15:clr>
            <a:srgbClr val="F26B43"/>
          </p15:clr>
        </p15:guide>
        <p15:guide id="5" pos="3876">
          <p15:clr>
            <a:srgbClr val="F26B43"/>
          </p15:clr>
        </p15:guide>
        <p15:guide id="6" orient="horz" pos="1026">
          <p15:clr>
            <a:srgbClr val="F26B43"/>
          </p15:clr>
        </p15:guide>
        <p15:guide id="7" orient="horz" pos="1064">
          <p15:clr>
            <a:srgbClr val="F26B43"/>
          </p15:clr>
        </p15:guide>
        <p15:guide id="8" orient="horz" pos="114">
          <p15:clr>
            <a:srgbClr val="F26B43"/>
          </p15:clr>
        </p15:guide>
        <p15:guide id="9" pos="1359">
          <p15:clr>
            <a:srgbClr val="F26B43"/>
          </p15:clr>
        </p15:guide>
        <p15:guide id="10" pos="1410">
          <p15:clr>
            <a:srgbClr val="F26B43"/>
          </p15:clr>
        </p15:guide>
        <p15:guide id="11" pos="2618">
          <p15:clr>
            <a:srgbClr val="F26B43"/>
          </p15:clr>
        </p15:guide>
        <p15:guide id="12" pos="2668">
          <p15:clr>
            <a:srgbClr val="F26B43"/>
          </p15:clr>
        </p15:guide>
        <p15:guide id="13" orient="horz" pos="30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01A022-30F4-4636-A8E9-06CE3DA6F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827C458-3552-47B4-AE47-26367C1ED1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4D1CB30D-92F6-4115-BFEF-7F1C4C5EDAD8}"/>
              </a:ext>
            </a:extLst>
          </p:cNvPr>
          <p:cNvSpPr>
            <a:spLocks noGrp="1"/>
          </p:cNvSpPr>
          <p:nvPr>
            <p:ph type="sldNum" sz="quarter" idx="4"/>
          </p:nvPr>
        </p:nvSpPr>
        <p:spPr>
          <a:xfrm>
            <a:off x="11682962" y="6407376"/>
            <a:ext cx="4430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1AF8B-AA4A-4143-91D6-A716333E3D61}" type="slidenum">
              <a:rPr lang="en-US" smtClean="0"/>
              <a:t>‹#›</a:t>
            </a:fld>
            <a:endParaRPr lang="en-US"/>
          </a:p>
        </p:txBody>
      </p:sp>
    </p:spTree>
    <p:extLst>
      <p:ext uri="{BB962C8B-B14F-4D97-AF65-F5344CB8AC3E}">
        <p14:creationId xmlns:p14="http://schemas.microsoft.com/office/powerpoint/2010/main" val="339216040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Lst>
  <p:hf sldNum="0" hdr="0" ftr="0" dt="0"/>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8/27/2024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36744939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6.xml"/><Relationship Id="rId5" Type="http://schemas.openxmlformats.org/officeDocument/2006/relationships/hyperlink" Target="https://doi.org/10.1038/s41586-023-06631-2" TargetMode="Externa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image" Target="../media/image51.tmp"/><Relationship Id="rId5" Type="http://schemas.openxmlformats.org/officeDocument/2006/relationships/hyperlink" Target="https://pubmed.ncbi.nlm.nih.gov/38407173/" TargetMode="Externa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hyperlink" Target="https://cdn.who.int/media/docs/default-source/influenza/avian-and-other-zoonotic-influenza/joint-fao-oie-who-preliminary-risk-assessment-associated-with-avian-influenza-a(h5n1)-virus.pdf?sfvrsn=faa6e47e_28&amp;download=true" TargetMode="External"/><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52.tmp"/></Relationships>
</file>

<file path=ppt/slides/_rels/slide15.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hyperlink" Target="https://www.who.int/publications/i/item/tool-for-influenza-pandemic-risk-assessment-(tipra)-2nd-edit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dn.who.int/media/docs/default-source/influenza/who-influenza-recommendations/vcm-northern-hemisphere-recommendation-2024-2025/202402_zoonotic_vaccinvirusupdate.pdf?sfvrsn=70150120_4" TargetMode="External"/><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54.png"/><Relationship Id="rId5" Type="http://schemas.openxmlformats.org/officeDocument/2006/relationships/hyperlink" Target="https://www.who.int/publications/m/item/a(h5n1)---northern-hemisphere-2024-2025" TargetMode="External"/><Relationship Id="rId4" Type="http://schemas.openxmlformats.org/officeDocument/2006/relationships/hyperlink" Target="https://www.who.int/publications/m/item/genetic-and-antigenic-characteristics-of-clade-2.3.4.4b-a(h5n1)-viruses-identified-in-dairy-cattle-in-the-united-states-of-americ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15.xml"/><Relationship Id="rId1" Type="http://schemas.openxmlformats.org/officeDocument/2006/relationships/slideLayout" Target="../slideLayouts/slideLayout61.xml"/><Relationship Id="rId4" Type="http://schemas.openxmlformats.org/officeDocument/2006/relationships/hyperlink" Target="https://www.who.int/publications/i/ite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hyperlink" Target="https://www.who.int/publications/i/item/WHO-WHE-IHM-GIP-2018.2" TargetMode="External"/><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57.tmp"/></Relationships>
</file>

<file path=ppt/slides/_rels/slide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hyperlink" Target="https://iris.who.int/bitstream/handle/10665/372248/9789240076884-eng.pdf?sequence=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9.xml"/><Relationship Id="rId4" Type="http://schemas.openxmlformats.org/officeDocument/2006/relationships/hyperlink" Target="https://www.cdc.gov/bird-flu/php/technical-report/h5n1-06052024.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0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hyperlink" Target="https://www.aphis.usda.gov/livestock-poultry-disease/avian/avian-influenza/hpai-detections/livestock" TargetMode="External"/><Relationship Id="rId2" Type="http://schemas.openxmlformats.org/officeDocument/2006/relationships/notesSlide" Target="../notesSlides/notesSlide27.xml"/><Relationship Id="rId1" Type="http://schemas.openxmlformats.org/officeDocument/2006/relationships/slideLayout" Target="../slideLayouts/slideLayout79.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bird-flu/h5-monitoring/index.html" TargetMode="External"/><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09.xml"/><Relationship Id="rId4" Type="http://schemas.openxmlformats.org/officeDocument/2006/relationships/hyperlink" Target="https://my.clevelandclinic.org/health/diseases/22401-bird-fl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90.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90.xml"/><Relationship Id="rId6" Type="http://schemas.openxmlformats.org/officeDocument/2006/relationships/image" Target="../media/image71.png"/><Relationship Id="rId5" Type="http://schemas.openxmlformats.org/officeDocument/2006/relationships/hyperlink" Target="https://www.cdc.gov/flu/weekly/index.htm" TargetMode="External"/><Relationship Id="rId4" Type="http://schemas.openxmlformats.org/officeDocument/2006/relationships/hyperlink" Target="https://www.cdc.gov/bird-flu/h5-monitoring/index.html?CDC_AA_refVal=https%3A%2F%2Fwww.cdc.gov%2Fflu%2Favianflu%2Fh5-monitoring.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90.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gif"/><Relationship Id="rId7" Type="http://schemas.openxmlformats.org/officeDocument/2006/relationships/hyperlink" Target="https://www.cdc.gov/pandemic-flu/php/national-strategy/influenza-risk-assessment-tool.html?CDC_AAref_Val=https://www.cdc.gov/flu/pandemic-resources/national-strategy/risk-assessment.htm" TargetMode="External"/><Relationship Id="rId2" Type="http://schemas.openxmlformats.org/officeDocument/2006/relationships/notesSlide" Target="../notesSlides/notesSlide34.xml"/><Relationship Id="rId1" Type="http://schemas.openxmlformats.org/officeDocument/2006/relationships/slideLayout" Target="../slideLayouts/slideLayout7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79.xml"/><Relationship Id="rId4" Type="http://schemas.openxmlformats.org/officeDocument/2006/relationships/hyperlink" Target="https://www.cdc.gov/pandemic-flu/php/national-strategy/influenza-risk-assessment-tool.html?CDC_AAref_Val=https://www.cdc.gov/flu/pandemic-resources/national-strategy/risk-assessment.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flu/avianflu/hpai/hpai-interim-recommendations.html" TargetMode="External"/><Relationship Id="rId2" Type="http://schemas.openxmlformats.org/officeDocument/2006/relationships/notesSlide" Target="../notesSlides/notesSlide36.xml"/><Relationship Id="rId1" Type="http://schemas.openxmlformats.org/officeDocument/2006/relationships/slideLayout" Target="../slideLayouts/slideLayout79.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cdc.gov/bird-flu/spotlights/h5n1-response-07192024.html" TargetMode="External"/><Relationship Id="rId7" Type="http://schemas.openxmlformats.org/officeDocument/2006/relationships/hyperlink" Target="https://www.cdc.gov/flu/avianflu/h5/worker-protection-ppe.htm" TargetMode="External"/><Relationship Id="rId2" Type="http://schemas.openxmlformats.org/officeDocument/2006/relationships/notesSlide" Target="../notesSlides/notesSlide37.xml"/><Relationship Id="rId1" Type="http://schemas.openxmlformats.org/officeDocument/2006/relationships/slideLayout" Target="../slideLayouts/slideLayout79.xml"/><Relationship Id="rId6" Type="http://schemas.openxmlformats.org/officeDocument/2006/relationships/hyperlink" Target="https://www.cdc.gov/bird-flu/php/technical-report/h5n1-06052024.html" TargetMode="External"/><Relationship Id="rId5" Type="http://schemas.openxmlformats.org/officeDocument/2006/relationships/hyperlink" Target="https://www.cdc.gov/flu/avianflu/h5-monitoring.html" TargetMode="External"/><Relationship Id="rId4" Type="http://schemas.openxmlformats.org/officeDocument/2006/relationships/hyperlink" Target="https://www.cdc.gov/flu/avianflu/hpai/hpai-interim-recommendations.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4.xml"/><Relationship Id="rId1" Type="http://schemas.openxmlformats.org/officeDocument/2006/relationships/tags" Target="../tags/tag5.xml"/><Relationship Id="rId5" Type="http://schemas.openxmlformats.org/officeDocument/2006/relationships/image" Target="../media/image15.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hyperlink" Target="https://www.who.int/initiatives/global-influenza-surveillance-and-response-syst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p:cNvPicPr>
          <p:nvPr/>
        </p:nvPicPr>
        <p:blipFill>
          <a:blip r:embed="rId3">
            <a:extLst>
              <a:ext uri="{28A0092B-C50C-407E-A947-70E740481C1C}">
                <a14:useLocalDpi xmlns:a14="http://schemas.microsoft.com/office/drawing/2010/main" val="0"/>
              </a:ext>
            </a:extLst>
          </a:blip>
          <a:srcRect l="10399" r="10399"/>
          <a:stretch/>
        </p:blipFill>
        <p:spPr>
          <a:xfrm>
            <a:off x="-18854" y="0"/>
            <a:ext cx="7248155" cy="6863542"/>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6" y="564890"/>
            <a:ext cx="4312938" cy="3133807"/>
          </a:xfrm>
          <a:noFill/>
        </p:spPr>
        <p:txBody>
          <a:bodyPr/>
          <a:lstStyle/>
          <a:p>
            <a:pPr algn="ctr" rtl="0"/>
            <a:r>
              <a:rPr lang="en-US" sz="2800" b="1" i="0" u="none" strike="noStrike" dirty="0">
                <a:solidFill>
                  <a:schemeClr val="bg1"/>
                </a:solidFill>
                <a:effectLst/>
                <a:latin typeface="Noah Reg"/>
              </a:rPr>
              <a:t>Is the Next Pandemic Already Here? The Looming Threat of H5N1</a:t>
            </a:r>
            <a:br>
              <a:rPr lang="en-US" sz="2800" b="1" i="0" u="none" strike="noStrike" dirty="0">
                <a:solidFill>
                  <a:schemeClr val="bg1"/>
                </a:solidFill>
                <a:effectLst/>
                <a:latin typeface="Noah Reg"/>
              </a:rPr>
            </a:br>
            <a:br>
              <a:rPr lang="en-US" sz="2800" b="1" i="0" u="none" strike="noStrike" dirty="0">
                <a:solidFill>
                  <a:schemeClr val="bg1"/>
                </a:solidFill>
                <a:effectLst/>
                <a:latin typeface="Noah Reg"/>
              </a:rPr>
            </a:br>
            <a:br>
              <a:rPr lang="en-US" sz="2800" b="1" i="0" u="none" strike="noStrike" dirty="0">
                <a:solidFill>
                  <a:schemeClr val="bg1"/>
                </a:solidFill>
                <a:effectLst/>
                <a:latin typeface="Noah Reg"/>
              </a:rPr>
            </a:br>
            <a:r>
              <a:rPr lang="en-US" sz="1500" b="1" i="0" u="none" strike="noStrike" dirty="0">
                <a:solidFill>
                  <a:schemeClr val="bg1"/>
                </a:solidFill>
                <a:effectLst/>
                <a:latin typeface="Noah Reg"/>
              </a:rPr>
              <a:t>Co-sponsored by ICAP and the New York City Pandemic Response Institute (PRI)</a:t>
            </a:r>
            <a:br>
              <a:rPr lang="en-US" sz="1100" b="1" i="0" dirty="0">
                <a:solidFill>
                  <a:srgbClr val="000000"/>
                </a:solidFill>
                <a:effectLst/>
                <a:highlight>
                  <a:srgbClr val="FFFFFF"/>
                </a:highlight>
                <a:latin typeface="Helvetica Neue"/>
              </a:rPr>
            </a:br>
            <a:r>
              <a:rPr lang="en-US" sz="2800" dirty="0">
                <a:solidFill>
                  <a:schemeClr val="bg1"/>
                </a:solidFill>
                <a:latin typeface="Noah Reg"/>
              </a:rPr>
              <a:t> </a:t>
            </a:r>
            <a:br>
              <a:rPr lang="en-US" sz="2400" b="1" i="0" u="none" strike="noStrike" dirty="0">
                <a:solidFill>
                  <a:schemeClr val="bg1"/>
                </a:solidFill>
                <a:effectLst/>
                <a:latin typeface="Noah Reg"/>
              </a:rPr>
            </a:br>
            <a:br>
              <a:rPr lang="en-US" sz="800" b="1" i="0" u="none" strike="noStrike" dirty="0">
                <a:solidFill>
                  <a:srgbClr val="383838"/>
                </a:solidFill>
                <a:effectLst/>
                <a:latin typeface="Noah Reg"/>
              </a:rPr>
            </a:br>
            <a:br>
              <a:rPr lang="en-US" sz="800" b="1" i="0" u="none" strike="noStrike" dirty="0">
                <a:solidFill>
                  <a:srgbClr val="383838"/>
                </a:solidFill>
                <a:effectLst/>
                <a:latin typeface="Noah Reg"/>
              </a:rPr>
            </a:br>
            <a:br>
              <a:rPr lang="en-US" sz="1400" b="1" i="0" u="none" strike="noStrike" dirty="0">
                <a:solidFill>
                  <a:srgbClr val="383838"/>
                </a:solidFill>
                <a:effectLst/>
                <a:latin typeface="Noah Reg"/>
              </a:rPr>
            </a:br>
            <a:endParaRPr lang="en-US" sz="3400" spc="100" dirty="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084337" y="4017840"/>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August 27, 2024</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4FF4-87B8-A4B6-77D3-F3D3681CE3D5}"/>
              </a:ext>
            </a:extLst>
          </p:cNvPr>
          <p:cNvSpPr>
            <a:spLocks noGrp="1"/>
          </p:cNvSpPr>
          <p:nvPr>
            <p:ph type="title"/>
          </p:nvPr>
        </p:nvSpPr>
        <p:spPr/>
        <p:txBody>
          <a:bodyPr>
            <a:normAutofit/>
          </a:bodyPr>
          <a:lstStyle/>
          <a:p>
            <a:pPr>
              <a:spcBef>
                <a:spcPts val="1800"/>
              </a:spcBef>
            </a:pPr>
            <a:r>
              <a:rPr lang="en-US" dirty="0">
                <a:ea typeface="Calibri"/>
                <a:cs typeface="Calibri"/>
              </a:rPr>
              <a:t>GISRS monitoring of zoonotic influenza, 2003-2024</a:t>
            </a:r>
          </a:p>
        </p:txBody>
      </p:sp>
      <p:sp>
        <p:nvSpPr>
          <p:cNvPr id="3" name="Text Placeholder 8">
            <a:extLst>
              <a:ext uri="{FF2B5EF4-FFF2-40B4-BE49-F238E27FC236}">
                <a16:creationId xmlns:a16="http://schemas.microsoft.com/office/drawing/2014/main" id="{0DDC629F-9C0E-995E-6AC0-3DB828BF0D1D}"/>
              </a:ext>
            </a:extLst>
          </p:cNvPr>
          <p:cNvSpPr txBox="1">
            <a:spLocks/>
          </p:cNvSpPr>
          <p:nvPr/>
        </p:nvSpPr>
        <p:spPr>
          <a:xfrm>
            <a:off x="3760091" y="5790628"/>
            <a:ext cx="5157788" cy="823912"/>
          </a:xfrm>
          <a:prstGeom prst="rect">
            <a:avLst/>
          </a:prstGeom>
        </p:spPr>
        <p:txBody>
          <a:bodyPr vert="horz" lIns="91440" tIns="45720" rIns="91440" bIns="45720" rtlCol="0">
            <a:normAutofit/>
          </a:bodyPr>
          <a:lstStyle>
            <a:lvl1pPr marL="228612" indent="-228612" algn="l" defTabSz="914446"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Avenir Book" panose="02000503020000020003" pitchFamily="2" charset="0"/>
                <a:ea typeface="+mn-ea"/>
                <a:cs typeface="+mn-cs"/>
              </a:defRPr>
            </a:lvl1pPr>
            <a:lvl2pPr marL="587405" indent="-309579" algn="l" defTabSz="914446" rtl="0" eaLnBrk="1" latinLnBrk="0" hangingPunct="1">
              <a:lnSpc>
                <a:spcPct val="90000"/>
              </a:lnSpc>
              <a:spcBef>
                <a:spcPts val="500"/>
              </a:spcBef>
              <a:buClr>
                <a:schemeClr val="accent2"/>
              </a:buClr>
              <a:buSzPct val="100000"/>
              <a:buFont typeface="System Font Regular"/>
              <a:buChar char="‣"/>
              <a:tabLst/>
              <a:defRPr sz="2000" kern="1200">
                <a:solidFill>
                  <a:schemeClr val="tx1"/>
                </a:solidFill>
                <a:latin typeface="Avenir Book" panose="02000503020000020003" pitchFamily="2" charset="0"/>
                <a:ea typeface="+mn-ea"/>
                <a:cs typeface="+mn-cs"/>
              </a:defRPr>
            </a:lvl2pPr>
            <a:lvl3pPr marL="804903" indent="-201623" algn="l" defTabSz="914446"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venir Book" panose="02000503020000020003" pitchFamily="2" charset="0"/>
                <a:ea typeface="+mn-ea"/>
                <a:cs typeface="+mn-cs"/>
              </a:defRPr>
            </a:lvl3pPr>
            <a:lvl4pPr marL="1068442" indent="-233375" algn="l" defTabSz="914446" rtl="0" eaLnBrk="1" latinLnBrk="0" hangingPunct="1">
              <a:lnSpc>
                <a:spcPct val="90000"/>
              </a:lnSpc>
              <a:spcBef>
                <a:spcPts val="500"/>
              </a:spcBef>
              <a:buClr>
                <a:schemeClr val="accent3"/>
              </a:buClr>
              <a:buFont typeface="System Font Regular"/>
              <a:buChar char="‣"/>
              <a:tabLst/>
              <a:defRPr sz="1600" kern="1200">
                <a:solidFill>
                  <a:schemeClr val="tx1"/>
                </a:solidFill>
                <a:latin typeface="Avenir Book" panose="02000503020000020003" pitchFamily="2" charset="0"/>
                <a:ea typeface="+mn-ea"/>
                <a:cs typeface="+mn-cs"/>
              </a:defRPr>
            </a:lvl4pPr>
            <a:lvl5pPr marL="1300228" indent="-217498" algn="l" defTabSz="914446" rtl="0" eaLnBrk="1" latinLnBrk="0" hangingPunct="1">
              <a:lnSpc>
                <a:spcPct val="90000"/>
              </a:lnSpc>
              <a:spcBef>
                <a:spcPts val="500"/>
              </a:spcBef>
              <a:buClr>
                <a:schemeClr val="accent3"/>
              </a:buClr>
              <a:buSzPct val="80000"/>
              <a:buFont typeface="Courier New" panose="02070309020205020404" pitchFamily="49" charset="0"/>
              <a:buChar char="o"/>
              <a:tabLst/>
              <a:defRPr sz="1600" kern="1200">
                <a:solidFill>
                  <a:schemeClr val="tx1"/>
                </a:solidFill>
                <a:latin typeface="Avenir Book" panose="02000503020000020003" pitchFamily="2" charset="0"/>
                <a:ea typeface="+mn-ea"/>
                <a:cs typeface="+mn-cs"/>
              </a:defRPr>
            </a:lvl5pPr>
            <a:lvl6pPr marL="2514726"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2"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46" rtl="0" eaLnBrk="1" fontAlgn="auto" latinLnBrk="0" hangingPunct="1">
              <a:lnSpc>
                <a:spcPct val="90000"/>
              </a:lnSpc>
              <a:spcBef>
                <a:spcPts val="1000"/>
              </a:spcBef>
              <a:spcAft>
                <a:spcPts val="0"/>
              </a:spcAft>
              <a:buClr>
                <a:srgbClr val="F16829"/>
              </a:buClr>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Calibri"/>
            </a:endParaRPr>
          </a:p>
        </p:txBody>
      </p:sp>
      <p:pic>
        <p:nvPicPr>
          <p:cNvPr id="5" name="Picture 4" descr="A graph of a graph showing different colored bars&#10;&#10;Description automatically generated with medium confidence">
            <a:extLst>
              <a:ext uri="{FF2B5EF4-FFF2-40B4-BE49-F238E27FC236}">
                <a16:creationId xmlns:a16="http://schemas.microsoft.com/office/drawing/2014/main" id="{48845C21-5951-5013-57C8-45AF5507DA05}"/>
              </a:ext>
            </a:extLst>
          </p:cNvPr>
          <p:cNvPicPr>
            <a:picLocks noChangeAspect="1"/>
          </p:cNvPicPr>
          <p:nvPr/>
        </p:nvPicPr>
        <p:blipFill>
          <a:blip r:embed="rId3"/>
          <a:stretch>
            <a:fillRect/>
          </a:stretch>
        </p:blipFill>
        <p:spPr>
          <a:xfrm>
            <a:off x="0" y="2081571"/>
            <a:ext cx="12192000" cy="2694857"/>
          </a:xfrm>
          <a:prstGeom prst="rect">
            <a:avLst/>
          </a:prstGeom>
        </p:spPr>
      </p:pic>
    </p:spTree>
    <p:extLst>
      <p:ext uri="{BB962C8B-B14F-4D97-AF65-F5344CB8AC3E}">
        <p14:creationId xmlns:p14="http://schemas.microsoft.com/office/powerpoint/2010/main" val="997424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4FF4-87B8-A4B6-77D3-F3D3681CE3D5}"/>
              </a:ext>
            </a:extLst>
          </p:cNvPr>
          <p:cNvSpPr>
            <a:spLocks noGrp="1"/>
          </p:cNvSpPr>
          <p:nvPr>
            <p:ph type="title"/>
          </p:nvPr>
        </p:nvSpPr>
        <p:spPr/>
        <p:txBody>
          <a:bodyPr>
            <a:normAutofit/>
          </a:bodyPr>
          <a:lstStyle/>
          <a:p>
            <a:pPr>
              <a:spcBef>
                <a:spcPts val="1800"/>
              </a:spcBef>
            </a:pPr>
            <a:r>
              <a:rPr lang="en-US" dirty="0">
                <a:ea typeface="Calibri"/>
                <a:cs typeface="Calibri"/>
              </a:rPr>
              <a:t>GISRS monitoring of zoonotic influenza, 2003-2024</a:t>
            </a:r>
          </a:p>
        </p:txBody>
      </p:sp>
      <p:sp>
        <p:nvSpPr>
          <p:cNvPr id="3" name="Text Placeholder 8">
            <a:extLst>
              <a:ext uri="{FF2B5EF4-FFF2-40B4-BE49-F238E27FC236}">
                <a16:creationId xmlns:a16="http://schemas.microsoft.com/office/drawing/2014/main" id="{0DDC629F-9C0E-995E-6AC0-3DB828BF0D1D}"/>
              </a:ext>
            </a:extLst>
          </p:cNvPr>
          <p:cNvSpPr txBox="1">
            <a:spLocks/>
          </p:cNvSpPr>
          <p:nvPr/>
        </p:nvSpPr>
        <p:spPr>
          <a:xfrm>
            <a:off x="3760091" y="5790628"/>
            <a:ext cx="5157788" cy="823912"/>
          </a:xfrm>
          <a:prstGeom prst="rect">
            <a:avLst/>
          </a:prstGeom>
        </p:spPr>
        <p:txBody>
          <a:bodyPr vert="horz" lIns="91440" tIns="45720" rIns="91440" bIns="45720" rtlCol="0">
            <a:normAutofit/>
          </a:bodyPr>
          <a:lstStyle>
            <a:lvl1pPr marL="228612" indent="-228612" algn="l" defTabSz="914446"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Avenir Book" panose="02000503020000020003" pitchFamily="2" charset="0"/>
                <a:ea typeface="+mn-ea"/>
                <a:cs typeface="+mn-cs"/>
              </a:defRPr>
            </a:lvl1pPr>
            <a:lvl2pPr marL="587405" indent="-309579" algn="l" defTabSz="914446" rtl="0" eaLnBrk="1" latinLnBrk="0" hangingPunct="1">
              <a:lnSpc>
                <a:spcPct val="90000"/>
              </a:lnSpc>
              <a:spcBef>
                <a:spcPts val="500"/>
              </a:spcBef>
              <a:buClr>
                <a:schemeClr val="accent2"/>
              </a:buClr>
              <a:buSzPct val="100000"/>
              <a:buFont typeface="System Font Regular"/>
              <a:buChar char="‣"/>
              <a:tabLst/>
              <a:defRPr sz="2000" kern="1200">
                <a:solidFill>
                  <a:schemeClr val="tx1"/>
                </a:solidFill>
                <a:latin typeface="Avenir Book" panose="02000503020000020003" pitchFamily="2" charset="0"/>
                <a:ea typeface="+mn-ea"/>
                <a:cs typeface="+mn-cs"/>
              </a:defRPr>
            </a:lvl2pPr>
            <a:lvl3pPr marL="804903" indent="-201623" algn="l" defTabSz="914446"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venir Book" panose="02000503020000020003" pitchFamily="2" charset="0"/>
                <a:ea typeface="+mn-ea"/>
                <a:cs typeface="+mn-cs"/>
              </a:defRPr>
            </a:lvl3pPr>
            <a:lvl4pPr marL="1068442" indent="-233375" algn="l" defTabSz="914446" rtl="0" eaLnBrk="1" latinLnBrk="0" hangingPunct="1">
              <a:lnSpc>
                <a:spcPct val="90000"/>
              </a:lnSpc>
              <a:spcBef>
                <a:spcPts val="500"/>
              </a:spcBef>
              <a:buClr>
                <a:schemeClr val="accent3"/>
              </a:buClr>
              <a:buFont typeface="System Font Regular"/>
              <a:buChar char="‣"/>
              <a:tabLst/>
              <a:defRPr sz="1600" kern="1200">
                <a:solidFill>
                  <a:schemeClr val="tx1"/>
                </a:solidFill>
                <a:latin typeface="Avenir Book" panose="02000503020000020003" pitchFamily="2" charset="0"/>
                <a:ea typeface="+mn-ea"/>
                <a:cs typeface="+mn-cs"/>
              </a:defRPr>
            </a:lvl4pPr>
            <a:lvl5pPr marL="1300228" indent="-217498" algn="l" defTabSz="914446" rtl="0" eaLnBrk="1" latinLnBrk="0" hangingPunct="1">
              <a:lnSpc>
                <a:spcPct val="90000"/>
              </a:lnSpc>
              <a:spcBef>
                <a:spcPts val="500"/>
              </a:spcBef>
              <a:buClr>
                <a:schemeClr val="accent3"/>
              </a:buClr>
              <a:buSzPct val="80000"/>
              <a:buFont typeface="Courier New" panose="02070309020205020404" pitchFamily="49" charset="0"/>
              <a:buChar char="o"/>
              <a:tabLst/>
              <a:defRPr sz="1600" kern="1200">
                <a:solidFill>
                  <a:schemeClr val="tx1"/>
                </a:solidFill>
                <a:latin typeface="Avenir Book" panose="02000503020000020003" pitchFamily="2" charset="0"/>
                <a:ea typeface="+mn-ea"/>
                <a:cs typeface="+mn-cs"/>
              </a:defRPr>
            </a:lvl5pPr>
            <a:lvl6pPr marL="2514726"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2"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46" rtl="0" eaLnBrk="1" fontAlgn="auto" latinLnBrk="0" hangingPunct="1">
              <a:lnSpc>
                <a:spcPct val="90000"/>
              </a:lnSpc>
              <a:spcBef>
                <a:spcPts val="1000"/>
              </a:spcBef>
              <a:spcAft>
                <a:spcPts val="0"/>
              </a:spcAft>
              <a:buClr>
                <a:srgbClr val="F16829"/>
              </a:buClr>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Calibri"/>
            </a:endParaRPr>
          </a:p>
        </p:txBody>
      </p:sp>
      <p:pic>
        <p:nvPicPr>
          <p:cNvPr id="8" name="Picture 7" descr="A graph of a number of cases&#10;&#10;Description automatically generated">
            <a:extLst>
              <a:ext uri="{FF2B5EF4-FFF2-40B4-BE49-F238E27FC236}">
                <a16:creationId xmlns:a16="http://schemas.microsoft.com/office/drawing/2014/main" id="{B370B2DA-35A6-0165-5E1F-E2435E97BC52}"/>
              </a:ext>
            </a:extLst>
          </p:cNvPr>
          <p:cNvPicPr>
            <a:picLocks noChangeAspect="1"/>
          </p:cNvPicPr>
          <p:nvPr/>
        </p:nvPicPr>
        <p:blipFill>
          <a:blip r:embed="rId3"/>
          <a:stretch>
            <a:fillRect/>
          </a:stretch>
        </p:blipFill>
        <p:spPr>
          <a:xfrm>
            <a:off x="0" y="2083580"/>
            <a:ext cx="12192000" cy="2690840"/>
          </a:xfrm>
          <a:prstGeom prst="rect">
            <a:avLst/>
          </a:prstGeom>
        </p:spPr>
      </p:pic>
    </p:spTree>
    <p:extLst>
      <p:ext uri="{BB962C8B-B14F-4D97-AF65-F5344CB8AC3E}">
        <p14:creationId xmlns:p14="http://schemas.microsoft.com/office/powerpoint/2010/main" val="192707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501597-C543-3040-841E-068E87BBFD42}"/>
              </a:ext>
            </a:extLst>
          </p:cNvPr>
          <p:cNvPicPr>
            <a:picLocks noChangeAspect="1"/>
          </p:cNvPicPr>
          <p:nvPr/>
        </p:nvPicPr>
        <p:blipFill>
          <a:blip r:embed="rId3"/>
          <a:stretch>
            <a:fillRect/>
          </a:stretch>
        </p:blipFill>
        <p:spPr>
          <a:xfrm>
            <a:off x="7693006" y="1071494"/>
            <a:ext cx="4373790" cy="3335566"/>
          </a:xfrm>
          <a:prstGeom prst="rect">
            <a:avLst/>
          </a:prstGeom>
        </p:spPr>
      </p:pic>
      <p:sp>
        <p:nvSpPr>
          <p:cNvPr id="2" name="TextBox 1">
            <a:extLst>
              <a:ext uri="{FF2B5EF4-FFF2-40B4-BE49-F238E27FC236}">
                <a16:creationId xmlns:a16="http://schemas.microsoft.com/office/drawing/2014/main" id="{7DB5630D-F881-BCEC-2B5F-A21894DECDF1}"/>
              </a:ext>
            </a:extLst>
          </p:cNvPr>
          <p:cNvSpPr txBox="1"/>
          <p:nvPr/>
        </p:nvSpPr>
        <p:spPr>
          <a:xfrm>
            <a:off x="349744" y="1225689"/>
            <a:ext cx="366398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Between 1996 (the emergence of A(H5N1)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Gs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/GD lineage virus) and 2004, the viruses diversified to 10 clades (0-9) in the HA gene.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GsGd</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-lineage clades 2.2, 2.3.2, and 2.3.4.4 have been reported to cause global epidemics in both wild birds and poultry.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From 2016 onwards, 2 virus clades persisted and diversified  into multiple subclades.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clade 2.3.4.4 H5 viruses that emerged in 2008 contained HA mutations, allowing reassortment with numerous NAs, creating multiple A(H5Nx) subtype viruses.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pic>
        <p:nvPicPr>
          <p:cNvPr id="3" name="Picture 2" descr="A black background with red triangles&#10;&#10;Description automatically generated">
            <a:extLst>
              <a:ext uri="{FF2B5EF4-FFF2-40B4-BE49-F238E27FC236}">
                <a16:creationId xmlns:a16="http://schemas.microsoft.com/office/drawing/2014/main" id="{72CFA1F6-1361-DBD5-7D3E-CF90C97C0D3D}"/>
              </a:ext>
            </a:extLst>
          </p:cNvPr>
          <p:cNvPicPr>
            <a:picLocks noChangeAspect="1"/>
          </p:cNvPicPr>
          <p:nvPr/>
        </p:nvPicPr>
        <p:blipFill>
          <a:blip r:embed="rId4"/>
          <a:stretch>
            <a:fillRect/>
          </a:stretch>
        </p:blipFill>
        <p:spPr>
          <a:xfrm>
            <a:off x="3590881" y="108857"/>
            <a:ext cx="5004860" cy="6749143"/>
          </a:xfrm>
          <a:prstGeom prst="rect">
            <a:avLst/>
          </a:prstGeom>
          <a:ln>
            <a:noFill/>
          </a:ln>
        </p:spPr>
      </p:pic>
      <p:sp>
        <p:nvSpPr>
          <p:cNvPr id="4" name="TextBox 3">
            <a:extLst>
              <a:ext uri="{FF2B5EF4-FFF2-40B4-BE49-F238E27FC236}">
                <a16:creationId xmlns:a16="http://schemas.microsoft.com/office/drawing/2014/main" id="{FC25E5C2-EBDD-31FC-C55E-0B8232726081}"/>
              </a:ext>
            </a:extLst>
          </p:cNvPr>
          <p:cNvSpPr txBox="1"/>
          <p:nvPr/>
        </p:nvSpPr>
        <p:spPr>
          <a:xfrm>
            <a:off x="134257" y="324757"/>
            <a:ext cx="56134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5C"/>
                </a:solidFill>
                <a:effectLst/>
                <a:uLnTx/>
                <a:uFillTx/>
                <a:latin typeface="Calibri" panose="020F0502020204030204"/>
                <a:ea typeface="+mn-ea"/>
                <a:cs typeface="+mn-cs"/>
              </a:rPr>
              <a:t>Eurasian lineage A(H5) viruses</a:t>
            </a:r>
          </a:p>
        </p:txBody>
      </p:sp>
      <p:sp>
        <p:nvSpPr>
          <p:cNvPr id="6" name="TextBox 5">
            <a:extLst>
              <a:ext uri="{FF2B5EF4-FFF2-40B4-BE49-F238E27FC236}">
                <a16:creationId xmlns:a16="http://schemas.microsoft.com/office/drawing/2014/main" id="{3EA62AE6-B1E3-8D49-8A5C-79B0390AA327}"/>
              </a:ext>
            </a:extLst>
          </p:cNvPr>
          <p:cNvSpPr txBox="1"/>
          <p:nvPr/>
        </p:nvSpPr>
        <p:spPr>
          <a:xfrm>
            <a:off x="7975598" y="4470401"/>
            <a:ext cx="39950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HPAI H5 outbreak reports, subtypes and clades.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rPr>
              <a:t>Above; clades, bottom; subtypes.</a:t>
            </a:r>
          </a:p>
        </p:txBody>
      </p:sp>
      <p:sp>
        <p:nvSpPr>
          <p:cNvPr id="7" name="TextBox 6">
            <a:extLst>
              <a:ext uri="{FF2B5EF4-FFF2-40B4-BE49-F238E27FC236}">
                <a16:creationId xmlns:a16="http://schemas.microsoft.com/office/drawing/2014/main" id="{3FB7CE45-4359-E031-EABE-FBDA976A39CE}"/>
              </a:ext>
            </a:extLst>
          </p:cNvPr>
          <p:cNvSpPr txBox="1"/>
          <p:nvPr/>
        </p:nvSpPr>
        <p:spPr>
          <a:xfrm>
            <a:off x="8020954" y="5041900"/>
            <a:ext cx="38213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222222"/>
                </a:solidFill>
                <a:effectLst/>
                <a:uLnTx/>
                <a:uFillTx/>
                <a:latin typeface="-apple-system"/>
                <a:ea typeface="+mn-ea"/>
                <a:cs typeface="+mn-cs"/>
              </a:rPr>
              <a:t>Nature</a:t>
            </a:r>
            <a:r>
              <a:rPr kumimoji="0" lang="fr-FR" sz="1200" b="0" i="0" u="none" strike="noStrike" kern="1200" cap="none" spc="0" normalizeH="0" baseline="0" noProof="0">
                <a:ln>
                  <a:noFill/>
                </a:ln>
                <a:solidFill>
                  <a:srgbClr val="222222"/>
                </a:solidFill>
                <a:effectLst/>
                <a:uLnTx/>
                <a:uFillTx/>
                <a:latin typeface="-apple-system"/>
                <a:ea typeface="+mn-ea"/>
                <a:cs typeface="+mn-cs"/>
              </a:rPr>
              <a:t> </a:t>
            </a:r>
            <a:r>
              <a:rPr kumimoji="0" lang="fr-FR" sz="1200" b="1" i="0" u="none" strike="noStrike" kern="1200" cap="none" spc="0" normalizeH="0" baseline="0" noProof="0">
                <a:ln>
                  <a:noFill/>
                </a:ln>
                <a:solidFill>
                  <a:srgbClr val="222222"/>
                </a:solidFill>
                <a:effectLst/>
                <a:uLnTx/>
                <a:uFillTx/>
                <a:latin typeface="-apple-system"/>
                <a:ea typeface="+mn-ea"/>
                <a:cs typeface="+mn-cs"/>
              </a:rPr>
              <a:t>622</a:t>
            </a:r>
            <a:r>
              <a:rPr kumimoji="0" lang="fr-FR" sz="1200" b="0" i="0" u="none" strike="noStrike" kern="1200" cap="none" spc="0" normalizeH="0" baseline="0" noProof="0">
                <a:ln>
                  <a:noFill/>
                </a:ln>
                <a:solidFill>
                  <a:srgbClr val="222222"/>
                </a:solidFill>
                <a:effectLst/>
                <a:uLnTx/>
                <a:uFillTx/>
                <a:latin typeface="-apple-system"/>
                <a:ea typeface="+mn-ea"/>
                <a:cs typeface="+mn-cs"/>
              </a:rPr>
              <a:t>, 810–817 (2023). </a:t>
            </a:r>
            <a:r>
              <a:rPr kumimoji="0" lang="fr-FR" sz="1200" b="0" i="0" u="none" strike="noStrike" kern="1200" cap="none" spc="0" normalizeH="0" baseline="0" noProof="0">
                <a:ln>
                  <a:noFill/>
                </a:ln>
                <a:solidFill>
                  <a:srgbClr val="222222"/>
                </a:solidFill>
                <a:effectLst/>
                <a:uLnTx/>
                <a:uFillTx/>
                <a:latin typeface="-apple-system"/>
                <a:ea typeface="+mn-ea"/>
                <a:cs typeface="+mn-cs"/>
                <a:hlinkClick r:id="rId5"/>
              </a:rPr>
              <a:t>https://doi.org/10.1038/s41586-023-06631-2</a:t>
            </a:r>
            <a:r>
              <a:rPr kumimoji="0" lang="fr-FR" sz="1200" b="0" i="0" u="none" strike="noStrike" kern="1200" cap="none" spc="0" normalizeH="0" baseline="0" noProof="0">
                <a:ln>
                  <a:noFill/>
                </a:ln>
                <a:solidFill>
                  <a:srgbClr val="222222"/>
                </a:solidFill>
                <a:effectLst/>
                <a:uLnTx/>
                <a:uFillTx/>
                <a:latin typeface="-apple-system"/>
                <a:ea typeface="+mn-ea"/>
                <a:cs typeface="+mn-cs"/>
              </a:rPr>
              <a:t>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601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C985-0107-2559-ECA0-E4E54A9403DA}"/>
              </a:ext>
            </a:extLst>
          </p:cNvPr>
          <p:cNvSpPr>
            <a:spLocks noGrp="1"/>
          </p:cNvSpPr>
          <p:nvPr>
            <p:ph type="title"/>
          </p:nvPr>
        </p:nvSpPr>
        <p:spPr>
          <a:xfrm>
            <a:off x="431800" y="564126"/>
            <a:ext cx="11139515" cy="1050061"/>
          </a:xfrm>
        </p:spPr>
        <p:txBody>
          <a:bodyPr>
            <a:normAutofit/>
          </a:bodyPr>
          <a:lstStyle/>
          <a:p>
            <a:r>
              <a:rPr lang="en-US" sz="3200" dirty="0">
                <a:solidFill>
                  <a:schemeClr val="tx2"/>
                </a:solidFill>
              </a:rPr>
              <a:t>Clade 2.3.4.4b viruses have consistently expanded since 2020</a:t>
            </a:r>
            <a:br>
              <a:rPr lang="en-US" sz="3200" dirty="0">
                <a:solidFill>
                  <a:schemeClr val="tx2"/>
                </a:solidFill>
              </a:rPr>
            </a:br>
            <a:endParaRPr lang="en-US" sz="3200" dirty="0">
              <a:solidFill>
                <a:schemeClr val="tx2"/>
              </a:solidFill>
            </a:endParaRPr>
          </a:p>
        </p:txBody>
      </p:sp>
      <p:pic>
        <p:nvPicPr>
          <p:cNvPr id="5" name="Picture 4" descr="A diagram of a diagram of a bear&#10;&#10;Description automatically generated with medium confidence">
            <a:extLst>
              <a:ext uri="{FF2B5EF4-FFF2-40B4-BE49-F238E27FC236}">
                <a16:creationId xmlns:a16="http://schemas.microsoft.com/office/drawing/2014/main" id="{0CA3258D-383B-6249-0DA8-9664DE999204}"/>
              </a:ext>
            </a:extLst>
          </p:cNvPr>
          <p:cNvPicPr>
            <a:picLocks noChangeAspect="1"/>
          </p:cNvPicPr>
          <p:nvPr/>
        </p:nvPicPr>
        <p:blipFill rotWithShape="1">
          <a:blip r:embed="rId3"/>
          <a:srcRect t="52798" b="23478"/>
          <a:stretch/>
        </p:blipFill>
        <p:spPr>
          <a:xfrm>
            <a:off x="9265786" y="4445977"/>
            <a:ext cx="2760605" cy="1352165"/>
          </a:xfrm>
          <a:prstGeom prst="rect">
            <a:avLst/>
          </a:prstGeom>
        </p:spPr>
      </p:pic>
      <p:pic>
        <p:nvPicPr>
          <p:cNvPr id="7" name="Picture 6" descr="A diagram of a variety of species&#10;&#10;Description automatically generated">
            <a:extLst>
              <a:ext uri="{FF2B5EF4-FFF2-40B4-BE49-F238E27FC236}">
                <a16:creationId xmlns:a16="http://schemas.microsoft.com/office/drawing/2014/main" id="{ACB73A95-AB50-2543-1973-209D4E424364}"/>
              </a:ext>
            </a:extLst>
          </p:cNvPr>
          <p:cNvPicPr>
            <a:picLocks noChangeAspect="1"/>
          </p:cNvPicPr>
          <p:nvPr/>
        </p:nvPicPr>
        <p:blipFill rotWithShape="1">
          <a:blip r:embed="rId4"/>
          <a:srcRect b="71843"/>
          <a:stretch/>
        </p:blipFill>
        <p:spPr>
          <a:xfrm>
            <a:off x="6796973" y="2949391"/>
            <a:ext cx="2300745" cy="1381361"/>
          </a:xfrm>
          <a:prstGeom prst="rect">
            <a:avLst/>
          </a:prstGeom>
        </p:spPr>
      </p:pic>
      <p:sp>
        <p:nvSpPr>
          <p:cNvPr id="8" name="TextBox 7">
            <a:extLst>
              <a:ext uri="{FF2B5EF4-FFF2-40B4-BE49-F238E27FC236}">
                <a16:creationId xmlns:a16="http://schemas.microsoft.com/office/drawing/2014/main" id="{2E3737A4-64BC-EAFD-9AA3-63F90C57F2ED}"/>
              </a:ext>
            </a:extLst>
          </p:cNvPr>
          <p:cNvSpPr txBox="1"/>
          <p:nvPr/>
        </p:nvSpPr>
        <p:spPr>
          <a:xfrm>
            <a:off x="7230609" y="2491669"/>
            <a:ext cx="1362871" cy="400110"/>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2D050"/>
                </a:solidFill>
                <a:effectLst/>
                <a:uLnTx/>
                <a:uFillTx/>
                <a:latin typeface="Calibri" panose="020F0502020204030204"/>
                <a:ea typeface="+mn-ea"/>
                <a:cs typeface="+mn-cs"/>
              </a:rPr>
              <a:t>2003-2019</a:t>
            </a:r>
          </a:p>
        </p:txBody>
      </p:sp>
      <p:sp>
        <p:nvSpPr>
          <p:cNvPr id="9" name="TextBox 8">
            <a:extLst>
              <a:ext uri="{FF2B5EF4-FFF2-40B4-BE49-F238E27FC236}">
                <a16:creationId xmlns:a16="http://schemas.microsoft.com/office/drawing/2014/main" id="{7249FE97-052F-9071-A132-AB496257F585}"/>
              </a:ext>
            </a:extLst>
          </p:cNvPr>
          <p:cNvSpPr txBox="1"/>
          <p:nvPr/>
        </p:nvSpPr>
        <p:spPr>
          <a:xfrm>
            <a:off x="9943277" y="2491669"/>
            <a:ext cx="1362871" cy="400110"/>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2D050"/>
                </a:solidFill>
                <a:effectLst/>
                <a:uLnTx/>
                <a:uFillTx/>
                <a:latin typeface="Calibri" panose="020F0502020204030204"/>
                <a:ea typeface="+mn-ea"/>
                <a:cs typeface="+mn-cs"/>
              </a:rPr>
              <a:t>2020-2023</a:t>
            </a:r>
            <a:endParaRPr kumimoji="0" lang="en-US" sz="1800" b="1" i="0" u="none" strike="noStrike" kern="1200" cap="none" spc="0" normalizeH="0" baseline="0" noProof="0">
              <a:ln>
                <a:noFill/>
              </a:ln>
              <a:solidFill>
                <a:srgbClr val="92D05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4471373-4D3A-00B9-10FF-1B3C507D917B}"/>
              </a:ext>
            </a:extLst>
          </p:cNvPr>
          <p:cNvSpPr txBox="1"/>
          <p:nvPr/>
        </p:nvSpPr>
        <p:spPr>
          <a:xfrm>
            <a:off x="6724463" y="5841200"/>
            <a:ext cx="2937003"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212121"/>
                </a:solidFill>
                <a:effectLst/>
                <a:uLnTx/>
                <a:uFillTx/>
                <a:latin typeface="BlinkMacSystemFont"/>
                <a:ea typeface="+mn-ea"/>
                <a:cs typeface="+mn-cs"/>
                <a:hlinkClick r:id="rId5"/>
              </a:rPr>
              <a:t>Emerg</a:t>
            </a:r>
            <a:r>
              <a:rPr kumimoji="0" lang="en-US" sz="1200" b="0" i="0" u="none" strike="noStrike" kern="1200" cap="none" spc="0" normalizeH="0" baseline="0" noProof="0">
                <a:ln>
                  <a:noFill/>
                </a:ln>
                <a:solidFill>
                  <a:srgbClr val="212121"/>
                </a:solidFill>
                <a:effectLst/>
                <a:uLnTx/>
                <a:uFillTx/>
                <a:latin typeface="BlinkMacSystemFont"/>
                <a:ea typeface="+mn-ea"/>
                <a:cs typeface="+mn-cs"/>
                <a:hlinkClick r:id="rId5"/>
              </a:rPr>
              <a:t> Infect Dis. 2024;30(3):444-452</a:t>
            </a:r>
            <a:r>
              <a:rPr kumimoji="0" lang="en-US" sz="1200" b="0" i="0" u="none" strike="noStrike" kern="1200" cap="none" spc="0" normalizeH="0" baseline="0" noProof="0">
                <a:ln>
                  <a:noFill/>
                </a:ln>
                <a:solidFill>
                  <a:srgbClr val="212121"/>
                </a:solidFill>
                <a:effectLst/>
                <a:uLnTx/>
                <a:uFillTx/>
                <a:latin typeface="BlinkMacSystemFont"/>
                <a:ea typeface="+mn-ea"/>
                <a:cs typeface="+mn-cs"/>
              </a:rPr>
              <a:t>.</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A diagram of a variety of species&#10;&#10;Description automatically generated">
            <a:extLst>
              <a:ext uri="{FF2B5EF4-FFF2-40B4-BE49-F238E27FC236}">
                <a16:creationId xmlns:a16="http://schemas.microsoft.com/office/drawing/2014/main" id="{8CACEC46-2011-893E-F26E-F2D7AF1BC09B}"/>
              </a:ext>
            </a:extLst>
          </p:cNvPr>
          <p:cNvPicPr>
            <a:picLocks noChangeAspect="1"/>
          </p:cNvPicPr>
          <p:nvPr/>
        </p:nvPicPr>
        <p:blipFill rotWithShape="1">
          <a:blip r:embed="rId4"/>
          <a:srcRect t="55228" b="16615"/>
          <a:stretch/>
        </p:blipFill>
        <p:spPr>
          <a:xfrm>
            <a:off x="6796972" y="4445977"/>
            <a:ext cx="2300745" cy="1381359"/>
          </a:xfrm>
          <a:prstGeom prst="rect">
            <a:avLst/>
          </a:prstGeom>
        </p:spPr>
      </p:pic>
      <p:pic>
        <p:nvPicPr>
          <p:cNvPr id="6" name="Picture 5" descr="A diagram of a diagram of a bear&#10;&#10;Description automatically generated with medium confidence">
            <a:extLst>
              <a:ext uri="{FF2B5EF4-FFF2-40B4-BE49-F238E27FC236}">
                <a16:creationId xmlns:a16="http://schemas.microsoft.com/office/drawing/2014/main" id="{44AFC9AB-F049-B8D0-76D7-3478F9F9D842}"/>
              </a:ext>
            </a:extLst>
          </p:cNvPr>
          <p:cNvPicPr>
            <a:picLocks noChangeAspect="1"/>
          </p:cNvPicPr>
          <p:nvPr/>
        </p:nvPicPr>
        <p:blipFill rotWithShape="1">
          <a:blip r:embed="rId3"/>
          <a:srcRect b="77708"/>
          <a:stretch/>
        </p:blipFill>
        <p:spPr>
          <a:xfrm>
            <a:off x="9253816" y="3008034"/>
            <a:ext cx="2760605" cy="1270553"/>
          </a:xfrm>
          <a:prstGeom prst="rect">
            <a:avLst/>
          </a:prstGeom>
        </p:spPr>
      </p:pic>
      <p:sp>
        <p:nvSpPr>
          <p:cNvPr id="14" name="TextBox 13">
            <a:extLst>
              <a:ext uri="{FF2B5EF4-FFF2-40B4-BE49-F238E27FC236}">
                <a16:creationId xmlns:a16="http://schemas.microsoft.com/office/drawing/2014/main" id="{89CD00C0-39ED-9210-2F75-1A05144D7557}"/>
              </a:ext>
            </a:extLst>
          </p:cNvPr>
          <p:cNvSpPr txBox="1"/>
          <p:nvPr/>
        </p:nvSpPr>
        <p:spPr>
          <a:xfrm>
            <a:off x="6935320" y="1336067"/>
            <a:ext cx="5079101" cy="923330"/>
          </a:xfrm>
          <a:prstGeom prst="rect">
            <a:avLst/>
          </a:prstGeom>
          <a:solidFill>
            <a:srgbClr val="00206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More species, including wild birds and terrestrial and marine mammals have been infected with H5 viruses over the past few years.</a:t>
            </a:r>
          </a:p>
        </p:txBody>
      </p:sp>
      <p:sp>
        <p:nvSpPr>
          <p:cNvPr id="15" name="TextBox 14">
            <a:extLst>
              <a:ext uri="{FF2B5EF4-FFF2-40B4-BE49-F238E27FC236}">
                <a16:creationId xmlns:a16="http://schemas.microsoft.com/office/drawing/2014/main" id="{33254DFA-E800-2FB2-1B23-8B384B86C62D}"/>
              </a:ext>
            </a:extLst>
          </p:cNvPr>
          <p:cNvSpPr txBox="1"/>
          <p:nvPr/>
        </p:nvSpPr>
        <p:spPr>
          <a:xfrm>
            <a:off x="78490" y="5056369"/>
            <a:ext cx="6550413" cy="923330"/>
          </a:xfrm>
          <a:prstGeom prst="rect">
            <a:avLst/>
          </a:prstGeom>
          <a:solidFill>
            <a:srgbClr val="00206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Since 2020, avian influenza viruses, notably, H5N1 2.3.4.4b viruses spread predominantly via migratory birds to many parts of Africa, Asia, Europe, North &amp; South America and Antarctica.</a:t>
            </a:r>
          </a:p>
        </p:txBody>
      </p:sp>
      <p:cxnSp>
        <p:nvCxnSpPr>
          <p:cNvPr id="17" name="Straight Arrow Connector 16">
            <a:extLst>
              <a:ext uri="{FF2B5EF4-FFF2-40B4-BE49-F238E27FC236}">
                <a16:creationId xmlns:a16="http://schemas.microsoft.com/office/drawing/2014/main" id="{8BDE5D9B-A913-F38F-B3A5-77F0A7F56602}"/>
              </a:ext>
            </a:extLst>
          </p:cNvPr>
          <p:cNvCxnSpPr/>
          <p:nvPr/>
        </p:nvCxnSpPr>
        <p:spPr>
          <a:xfrm>
            <a:off x="8762488" y="2691724"/>
            <a:ext cx="89897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map of the world with different colored countries/regions&#10;&#10;Description automatically generated">
            <a:extLst>
              <a:ext uri="{FF2B5EF4-FFF2-40B4-BE49-F238E27FC236}">
                <a16:creationId xmlns:a16="http://schemas.microsoft.com/office/drawing/2014/main" id="{300D1035-8558-0D66-092A-DF5D4CE57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76" y="1158646"/>
            <a:ext cx="6592704" cy="3963413"/>
          </a:xfrm>
          <a:prstGeom prst="rect">
            <a:avLst/>
          </a:prstGeom>
        </p:spPr>
      </p:pic>
      <p:sp>
        <p:nvSpPr>
          <p:cNvPr id="16" name="TextBox 15">
            <a:extLst>
              <a:ext uri="{FF2B5EF4-FFF2-40B4-BE49-F238E27FC236}">
                <a16:creationId xmlns:a16="http://schemas.microsoft.com/office/drawing/2014/main" id="{4E08DC3F-3D59-728E-B4C6-F7C989E9E9BF}"/>
              </a:ext>
            </a:extLst>
          </p:cNvPr>
          <p:cNvSpPr txBox="1"/>
          <p:nvPr/>
        </p:nvSpPr>
        <p:spPr>
          <a:xfrm>
            <a:off x="2308628" y="6362092"/>
            <a:ext cx="6093822"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666666"/>
                </a:solidFill>
                <a:effectLst/>
                <a:uLnTx/>
                <a:uFillTx/>
                <a:latin typeface="Nexus Sans Pro"/>
                <a:ea typeface="+mn-ea"/>
                <a:cs typeface="+mn-cs"/>
              </a:rPr>
              <a:t>Fusaro</a:t>
            </a:r>
            <a:r>
              <a:rPr kumimoji="0" lang="en-US" sz="1100" b="0" i="0" u="none" strike="noStrike" kern="1200" cap="none" spc="0" normalizeH="0" baseline="0" noProof="0" dirty="0">
                <a:ln>
                  <a:noFill/>
                </a:ln>
                <a:solidFill>
                  <a:srgbClr val="666666"/>
                </a:solidFill>
                <a:effectLst/>
                <a:uLnTx/>
                <a:uFillTx/>
                <a:latin typeface="Nexus Sans Pro"/>
                <a:ea typeface="+mn-ea"/>
                <a:cs typeface="+mn-cs"/>
              </a:rPr>
              <a:t>, A. et al (2024). High pathogenic avian influenza A(H5) viruses of clade 2.3.4.4b in Europe - Why trends of virus evolution are more difficult to predict. </a:t>
            </a:r>
            <a:r>
              <a:rPr kumimoji="0" lang="en-US" sz="1100" b="0" i="1" u="none" strike="noStrike" kern="1200" cap="none" spc="0" normalizeH="0" baseline="0" noProof="0" dirty="0">
                <a:ln>
                  <a:noFill/>
                </a:ln>
                <a:solidFill>
                  <a:srgbClr val="666666"/>
                </a:solidFill>
                <a:effectLst/>
                <a:uLnTx/>
                <a:uFillTx/>
                <a:latin typeface="Nexus Sans Pro"/>
                <a:ea typeface="+mn-ea"/>
                <a:cs typeface="+mn-cs"/>
              </a:rPr>
              <a:t>Virus Evolution</a:t>
            </a:r>
            <a:r>
              <a:rPr kumimoji="0" lang="en-US" sz="1100" b="0" i="0" u="none" strike="noStrike" kern="1200" cap="none" spc="0" normalizeH="0" baseline="0" noProof="0" dirty="0">
                <a:ln>
                  <a:noFill/>
                </a:ln>
                <a:solidFill>
                  <a:srgbClr val="666666"/>
                </a:solidFill>
                <a:effectLst/>
                <a:uLnTx/>
                <a:uFillTx/>
                <a:latin typeface="Nexus Sans Pro"/>
                <a:ea typeface="+mn-ea"/>
                <a:cs typeface="+mn-cs"/>
              </a:rPr>
              <a:t>, </a:t>
            </a:r>
            <a:r>
              <a:rPr kumimoji="0" lang="en-US" sz="1100" b="0" i="1" u="none" strike="noStrike" kern="1200" cap="none" spc="0" normalizeH="0" baseline="0" noProof="0" dirty="0">
                <a:ln>
                  <a:noFill/>
                </a:ln>
                <a:solidFill>
                  <a:srgbClr val="666666"/>
                </a:solidFill>
                <a:effectLst/>
                <a:uLnTx/>
                <a:uFillTx/>
                <a:latin typeface="Nexus Sans Pro"/>
                <a:ea typeface="+mn-ea"/>
                <a:cs typeface="+mn-cs"/>
              </a:rPr>
              <a:t>10</a:t>
            </a:r>
            <a:r>
              <a:rPr kumimoji="0" lang="en-US" sz="1100" b="0" i="0" u="none" strike="noStrike" kern="1200" cap="none" spc="0" normalizeH="0" baseline="0" noProof="0" dirty="0">
                <a:ln>
                  <a:noFill/>
                </a:ln>
                <a:solidFill>
                  <a:srgbClr val="666666"/>
                </a:solidFill>
                <a:effectLst/>
                <a:uLnTx/>
                <a:uFillTx/>
                <a:latin typeface="Nexus Sans Pro"/>
                <a:ea typeface="+mn-ea"/>
                <a:cs typeface="+mn-cs"/>
              </a:rPr>
              <a:t>(1).</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1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8CC19-DCF0-4D1B-3F75-F33F3A0860C7}"/>
              </a:ext>
            </a:extLst>
          </p:cNvPr>
          <p:cNvSpPr>
            <a:spLocks noGrp="1"/>
          </p:cNvSpPr>
          <p:nvPr>
            <p:ph type="title"/>
          </p:nvPr>
        </p:nvSpPr>
        <p:spPr>
          <a:xfrm>
            <a:off x="445654" y="646807"/>
            <a:ext cx="10721139" cy="864117"/>
          </a:xfrm>
        </p:spPr>
        <p:txBody>
          <a:bodyPr>
            <a:normAutofit/>
          </a:bodyPr>
          <a:lstStyle>
            <a:defPPr>
              <a:defRPr lang="en-US"/>
            </a:defPPr>
            <a:lvl1pPr marL="0" algn="l" defTabSz="337414" rtl="0" eaLnBrk="1" latinLnBrk="0" hangingPunct="1">
              <a:defRPr sz="1328" kern="1200">
                <a:solidFill>
                  <a:schemeClr val="tx1"/>
                </a:solidFill>
                <a:latin typeface="+mn-lt"/>
                <a:ea typeface="+mn-ea"/>
                <a:cs typeface="+mn-cs"/>
              </a:defRPr>
            </a:lvl1pPr>
            <a:lvl2pPr marL="337414" algn="l" defTabSz="337414" rtl="0" eaLnBrk="1" latinLnBrk="0" hangingPunct="1">
              <a:defRPr sz="1328" kern="1200">
                <a:solidFill>
                  <a:schemeClr val="tx1"/>
                </a:solidFill>
                <a:latin typeface="+mn-lt"/>
                <a:ea typeface="+mn-ea"/>
                <a:cs typeface="+mn-cs"/>
              </a:defRPr>
            </a:lvl2pPr>
            <a:lvl3pPr marL="674827" algn="l" defTabSz="337414" rtl="0" eaLnBrk="1" latinLnBrk="0" hangingPunct="1">
              <a:defRPr sz="1328" kern="1200">
                <a:solidFill>
                  <a:schemeClr val="tx1"/>
                </a:solidFill>
                <a:latin typeface="+mn-lt"/>
                <a:ea typeface="+mn-ea"/>
                <a:cs typeface="+mn-cs"/>
              </a:defRPr>
            </a:lvl3pPr>
            <a:lvl4pPr marL="1012241" algn="l" defTabSz="337414" rtl="0" eaLnBrk="1" latinLnBrk="0" hangingPunct="1">
              <a:defRPr sz="1328" kern="1200">
                <a:solidFill>
                  <a:schemeClr val="tx1"/>
                </a:solidFill>
                <a:latin typeface="+mn-lt"/>
                <a:ea typeface="+mn-ea"/>
                <a:cs typeface="+mn-cs"/>
              </a:defRPr>
            </a:lvl4pPr>
            <a:lvl5pPr marL="1349654" algn="l" defTabSz="337414" rtl="0" eaLnBrk="1" latinLnBrk="0" hangingPunct="1">
              <a:defRPr sz="1328" kern="1200">
                <a:solidFill>
                  <a:schemeClr val="tx1"/>
                </a:solidFill>
                <a:latin typeface="+mn-lt"/>
                <a:ea typeface="+mn-ea"/>
                <a:cs typeface="+mn-cs"/>
              </a:defRPr>
            </a:lvl5pPr>
            <a:lvl6pPr marL="1687068" algn="l" defTabSz="337414" rtl="0" eaLnBrk="1" latinLnBrk="0" hangingPunct="1">
              <a:defRPr sz="1328" kern="1200">
                <a:solidFill>
                  <a:schemeClr val="tx1"/>
                </a:solidFill>
                <a:latin typeface="+mn-lt"/>
                <a:ea typeface="+mn-ea"/>
                <a:cs typeface="+mn-cs"/>
              </a:defRPr>
            </a:lvl6pPr>
            <a:lvl7pPr marL="2024482" algn="l" defTabSz="337414" rtl="0" eaLnBrk="1" latinLnBrk="0" hangingPunct="1">
              <a:defRPr sz="1328" kern="1200">
                <a:solidFill>
                  <a:schemeClr val="tx1"/>
                </a:solidFill>
                <a:latin typeface="+mn-lt"/>
                <a:ea typeface="+mn-ea"/>
                <a:cs typeface="+mn-cs"/>
              </a:defRPr>
            </a:lvl7pPr>
            <a:lvl8pPr marL="2361895" algn="l" defTabSz="337414" rtl="0" eaLnBrk="1" latinLnBrk="0" hangingPunct="1">
              <a:defRPr sz="1328" kern="1200">
                <a:solidFill>
                  <a:schemeClr val="tx1"/>
                </a:solidFill>
                <a:latin typeface="+mn-lt"/>
                <a:ea typeface="+mn-ea"/>
                <a:cs typeface="+mn-cs"/>
              </a:defRPr>
            </a:lvl8pPr>
            <a:lvl9pPr marL="2699309" algn="l" defTabSz="337414" rtl="0" eaLnBrk="1" latinLnBrk="0" hangingPunct="1">
              <a:defRPr sz="1328" kern="1200">
                <a:solidFill>
                  <a:schemeClr val="tx1"/>
                </a:solidFill>
                <a:latin typeface="+mn-lt"/>
                <a:ea typeface="+mn-ea"/>
                <a:cs typeface="+mn-cs"/>
              </a:defRPr>
            </a:lvl9pPr>
          </a:lstStyle>
          <a:p>
            <a:r>
              <a:rPr lang="en-US" sz="3200" dirty="0">
                <a:solidFill>
                  <a:schemeClr val="tx2"/>
                </a:solidFill>
                <a:latin typeface="Calibri"/>
                <a:cs typeface="Calibri"/>
              </a:rPr>
              <a:t>Ongoing FAO-WHO-WOAH avian influenza risk assessments</a:t>
            </a:r>
            <a:endParaRPr lang="en-US" sz="1400" dirty="0">
              <a:solidFill>
                <a:schemeClr val="tx2"/>
              </a:solidFill>
            </a:endParaRPr>
          </a:p>
        </p:txBody>
      </p:sp>
      <p:sp>
        <p:nvSpPr>
          <p:cNvPr id="5" name="TextBox 4">
            <a:extLst>
              <a:ext uri="{FF2B5EF4-FFF2-40B4-BE49-F238E27FC236}">
                <a16:creationId xmlns:a16="http://schemas.microsoft.com/office/drawing/2014/main" id="{9B1E2698-50E3-9C5D-A266-7988925B3F30}"/>
              </a:ext>
            </a:extLst>
          </p:cNvPr>
          <p:cNvSpPr txBox="1"/>
          <p:nvPr/>
        </p:nvSpPr>
        <p:spPr>
          <a:xfrm>
            <a:off x="256595" y="1674987"/>
            <a:ext cx="6859100" cy="3982209"/>
          </a:xfrm>
          <a:prstGeom prst="rect">
            <a:avLst/>
          </a:prstGeom>
          <a:noFill/>
        </p:spPr>
        <p:txBody>
          <a:bodyPr wrap="square" lIns="72734" tIns="36368" rIns="72734" bIns="36368" anchor="t">
            <a:spAutoFit/>
          </a:bodyPr>
          <a:lstStyle>
            <a:defPPr>
              <a:defRPr lang="en-US"/>
            </a:defPPr>
            <a:lvl1pPr marL="0" algn="l" defTabSz="337414" rtl="0" eaLnBrk="1" latinLnBrk="0" hangingPunct="1">
              <a:defRPr sz="1328" kern="1200">
                <a:solidFill>
                  <a:schemeClr val="tx1"/>
                </a:solidFill>
                <a:latin typeface="+mn-lt"/>
                <a:ea typeface="+mn-ea"/>
                <a:cs typeface="+mn-cs"/>
              </a:defRPr>
            </a:lvl1pPr>
            <a:lvl2pPr marL="337414" algn="l" defTabSz="337414" rtl="0" eaLnBrk="1" latinLnBrk="0" hangingPunct="1">
              <a:defRPr sz="1328" kern="1200">
                <a:solidFill>
                  <a:schemeClr val="tx1"/>
                </a:solidFill>
                <a:latin typeface="+mn-lt"/>
                <a:ea typeface="+mn-ea"/>
                <a:cs typeface="+mn-cs"/>
              </a:defRPr>
            </a:lvl2pPr>
            <a:lvl3pPr marL="674827" algn="l" defTabSz="337414" rtl="0" eaLnBrk="1" latinLnBrk="0" hangingPunct="1">
              <a:defRPr sz="1328" kern="1200">
                <a:solidFill>
                  <a:schemeClr val="tx1"/>
                </a:solidFill>
                <a:latin typeface="+mn-lt"/>
                <a:ea typeface="+mn-ea"/>
                <a:cs typeface="+mn-cs"/>
              </a:defRPr>
            </a:lvl3pPr>
            <a:lvl4pPr marL="1012241" algn="l" defTabSz="337414" rtl="0" eaLnBrk="1" latinLnBrk="0" hangingPunct="1">
              <a:defRPr sz="1328" kern="1200">
                <a:solidFill>
                  <a:schemeClr val="tx1"/>
                </a:solidFill>
                <a:latin typeface="+mn-lt"/>
                <a:ea typeface="+mn-ea"/>
                <a:cs typeface="+mn-cs"/>
              </a:defRPr>
            </a:lvl4pPr>
            <a:lvl5pPr marL="1349654" algn="l" defTabSz="337414" rtl="0" eaLnBrk="1" latinLnBrk="0" hangingPunct="1">
              <a:defRPr sz="1328" kern="1200">
                <a:solidFill>
                  <a:schemeClr val="tx1"/>
                </a:solidFill>
                <a:latin typeface="+mn-lt"/>
                <a:ea typeface="+mn-ea"/>
                <a:cs typeface="+mn-cs"/>
              </a:defRPr>
            </a:lvl5pPr>
            <a:lvl6pPr marL="1687068" algn="l" defTabSz="337414" rtl="0" eaLnBrk="1" latinLnBrk="0" hangingPunct="1">
              <a:defRPr sz="1328" kern="1200">
                <a:solidFill>
                  <a:schemeClr val="tx1"/>
                </a:solidFill>
                <a:latin typeface="+mn-lt"/>
                <a:ea typeface="+mn-ea"/>
                <a:cs typeface="+mn-cs"/>
              </a:defRPr>
            </a:lvl6pPr>
            <a:lvl7pPr marL="2024482" algn="l" defTabSz="337414" rtl="0" eaLnBrk="1" latinLnBrk="0" hangingPunct="1">
              <a:defRPr sz="1328" kern="1200">
                <a:solidFill>
                  <a:schemeClr val="tx1"/>
                </a:solidFill>
                <a:latin typeface="+mn-lt"/>
                <a:ea typeface="+mn-ea"/>
                <a:cs typeface="+mn-cs"/>
              </a:defRPr>
            </a:lvl7pPr>
            <a:lvl8pPr marL="2361895" algn="l" defTabSz="337414" rtl="0" eaLnBrk="1" latinLnBrk="0" hangingPunct="1">
              <a:defRPr sz="1328" kern="1200">
                <a:solidFill>
                  <a:schemeClr val="tx1"/>
                </a:solidFill>
                <a:latin typeface="+mn-lt"/>
                <a:ea typeface="+mn-ea"/>
                <a:cs typeface="+mn-cs"/>
              </a:defRPr>
            </a:lvl8pPr>
            <a:lvl9pPr marL="2699309" algn="l" defTabSz="337414" rtl="0" eaLnBrk="1" latinLnBrk="0" hangingPunct="1">
              <a:defRPr sz="1328" kern="1200">
                <a:solidFill>
                  <a:schemeClr val="tx1"/>
                </a:solidFill>
                <a:latin typeface="+mn-lt"/>
                <a:ea typeface="+mn-ea"/>
                <a:cs typeface="+mn-cs"/>
              </a:defRPr>
            </a:lvl9pPr>
          </a:lstStyle>
          <a:p>
            <a:pPr marL="590550" marR="0" lvl="1" indent="-226695" algn="l" defTabSz="727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Calibri" panose="020F0502020204030204"/>
                <a:ea typeface="+mn-ea"/>
                <a:cs typeface="+mn-cs"/>
              </a:rPr>
              <a:t>At the present time, based on available information, FAO-WHO-WOAH assess the global public health risk of influenza A(H5N1) viruses to be </a:t>
            </a:r>
            <a:r>
              <a:rPr kumimoji="0" lang="en-US" sz="1800" b="1" i="0" u="none" strike="noStrike" kern="1200" cap="none" spc="0" normalizeH="0" baseline="0" noProof="0" dirty="0">
                <a:ln>
                  <a:noFill/>
                </a:ln>
                <a:solidFill>
                  <a:srgbClr val="1A1A1A"/>
                </a:solidFill>
                <a:effectLst/>
                <a:uLnTx/>
                <a:uFillTx/>
                <a:latin typeface="Calibri" panose="020F0502020204030204"/>
                <a:ea typeface="+mn-ea"/>
                <a:cs typeface="+mn-cs"/>
              </a:rPr>
              <a:t>low</a:t>
            </a:r>
            <a:r>
              <a:rPr kumimoji="0" lang="en-US" sz="1800" b="0" i="0" u="none" strike="noStrike" kern="1200" cap="none" spc="0" normalizeH="0" baseline="0" noProof="0" dirty="0">
                <a:ln>
                  <a:noFill/>
                </a:ln>
                <a:solidFill>
                  <a:srgbClr val="1A1A1A"/>
                </a:solidFill>
                <a:effectLst/>
                <a:uLnTx/>
                <a:uFillTx/>
                <a:latin typeface="Calibri" panose="020F0502020204030204"/>
                <a:ea typeface="+mn-ea"/>
                <a:cs typeface="+mn-cs"/>
              </a:rPr>
              <a:t>, while the risk of infection for occupationally exposed persons is </a:t>
            </a:r>
            <a:r>
              <a:rPr kumimoji="0" lang="en-US" sz="1800" b="1" i="0" u="none" strike="noStrike" kern="1200" cap="none" spc="0" normalizeH="0" baseline="0" noProof="0" dirty="0">
                <a:ln>
                  <a:noFill/>
                </a:ln>
                <a:solidFill>
                  <a:srgbClr val="1A1A1A"/>
                </a:solidFill>
                <a:effectLst/>
                <a:uLnTx/>
                <a:uFillTx/>
                <a:latin typeface="Calibri" panose="020F0502020204030204"/>
                <a:ea typeface="+mn-ea"/>
                <a:cs typeface="+mn-cs"/>
              </a:rPr>
              <a:t>low to moderate </a:t>
            </a:r>
            <a:r>
              <a:rPr kumimoji="0" lang="en-US" sz="1800" b="0" i="0" u="none" strike="noStrike" kern="1200" cap="none" spc="0" normalizeH="0" baseline="0" noProof="0" dirty="0">
                <a:ln>
                  <a:noFill/>
                </a:ln>
                <a:solidFill>
                  <a:srgbClr val="1A1A1A"/>
                </a:solidFill>
                <a:effectLst/>
                <a:uLnTx/>
                <a:uFillTx/>
                <a:latin typeface="Calibri" panose="020F0502020204030204"/>
                <a:ea typeface="+mn-ea"/>
                <a:cs typeface="+mn-cs"/>
              </a:rPr>
              <a:t>depending on the risk mitigation measures in place. Transmission between animals continues to occur and, to date, a limited number of human infections have been reported. Additional human infections associated with exposure to infected animals or contaminated environments are likely to continue to occur.</a:t>
            </a:r>
          </a:p>
          <a:p>
            <a:pPr marL="590550" marR="0" lvl="1" indent="-226695" algn="l" defTabSz="727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141414"/>
                </a:solidFill>
                <a:effectLst/>
                <a:uLnTx/>
                <a:uFillTx/>
                <a:latin typeface="Calibri" panose="020F0502020204030204"/>
                <a:ea typeface="+mn-ea"/>
                <a:cs typeface="+mn-cs"/>
              </a:rPr>
              <a:t>This risk is reliant on strong surveillance, timely detection and sharing of information, sequences and viruses.</a:t>
            </a: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a:endParaRPr>
          </a:p>
          <a:p>
            <a:pPr marL="226695" marR="0" lvl="0" indent="-226695" algn="l" defTabSz="7273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1414"/>
              </a:solidFill>
              <a:effectLst/>
              <a:uLnTx/>
              <a:uFillTx/>
              <a:latin typeface="Calibri" panose="020F0502020204030204"/>
              <a:ea typeface="+mn-ea"/>
              <a:cs typeface="Calibri" panose="020F0502020204030204"/>
            </a:endParaRPr>
          </a:p>
          <a:p>
            <a:pPr marL="226695" marR="0" lvl="0" indent="-226695" algn="l" defTabSz="7273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1414"/>
              </a:solidFill>
              <a:effectLst/>
              <a:uLnTx/>
              <a:uFillTx/>
              <a:latin typeface="Calibri" panose="020F0502020204030204"/>
              <a:ea typeface="+mn-ea"/>
              <a:cs typeface="Calibri" panose="020F0502020204030204"/>
            </a:endParaRPr>
          </a:p>
        </p:txBody>
      </p:sp>
      <p:sp>
        <p:nvSpPr>
          <p:cNvPr id="3" name="TextBox 2">
            <a:extLst>
              <a:ext uri="{FF2B5EF4-FFF2-40B4-BE49-F238E27FC236}">
                <a16:creationId xmlns:a16="http://schemas.microsoft.com/office/drawing/2014/main" id="{844BAFEA-6A77-B916-8857-7F5944DF1623}"/>
              </a:ext>
            </a:extLst>
          </p:cNvPr>
          <p:cNvSpPr txBox="1"/>
          <p:nvPr/>
        </p:nvSpPr>
        <p:spPr>
          <a:xfrm>
            <a:off x="3048930" y="6246972"/>
            <a:ext cx="6094140"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4245"/>
                </a:solidFill>
                <a:effectLst/>
                <a:uLnTx/>
                <a:uFillTx/>
                <a:latin typeface="Calibri" panose="020F0502020204030204"/>
                <a:ea typeface="+mn-ea"/>
                <a:cs typeface="+mn-cs"/>
                <a:hlinkClick r:id="rId3"/>
              </a:rPr>
              <a:t>Updated joint FAO/WHO/WOAH assessment of recent influenza A(H5N1) virus events in animals and people</a:t>
            </a:r>
            <a:endParaRPr kumimoji="0" lang="en-US" sz="1000" b="0" i="0" u="none" strike="noStrike" kern="1200" cap="none" spc="0" normalizeH="0" baseline="0" noProof="0" dirty="0">
              <a:ln>
                <a:noFill/>
              </a:ln>
              <a:solidFill>
                <a:srgbClr val="3C4245"/>
              </a:solidFill>
              <a:effectLst/>
              <a:uLnTx/>
              <a:uFillTx/>
              <a:latin typeface="Calibri" panose="020F0502020204030204"/>
              <a:ea typeface="+mn-ea"/>
              <a:cs typeface="+mn-cs"/>
            </a:endParaRPr>
          </a:p>
        </p:txBody>
      </p:sp>
      <p:pic>
        <p:nvPicPr>
          <p:cNvPr id="7" name="Picture 6" descr="A document with text and words&#10;&#10;Description automatically generated">
            <a:extLst>
              <a:ext uri="{FF2B5EF4-FFF2-40B4-BE49-F238E27FC236}">
                <a16:creationId xmlns:a16="http://schemas.microsoft.com/office/drawing/2014/main" id="{D3955110-1597-DCAE-7340-8703E86CD321}"/>
              </a:ext>
            </a:extLst>
          </p:cNvPr>
          <p:cNvPicPr>
            <a:picLocks noChangeAspect="1"/>
          </p:cNvPicPr>
          <p:nvPr/>
        </p:nvPicPr>
        <p:blipFill>
          <a:blip r:embed="rId4"/>
          <a:stretch>
            <a:fillRect/>
          </a:stretch>
        </p:blipFill>
        <p:spPr>
          <a:xfrm>
            <a:off x="7642051" y="1078865"/>
            <a:ext cx="3524742" cy="4982270"/>
          </a:xfrm>
          <a:prstGeom prst="rect">
            <a:avLst/>
          </a:prstGeom>
          <a:ln>
            <a:solidFill>
              <a:schemeClr val="tx1"/>
            </a:solidFill>
          </a:ln>
        </p:spPr>
      </p:pic>
    </p:spTree>
    <p:extLst>
      <p:ext uri="{BB962C8B-B14F-4D97-AF65-F5344CB8AC3E}">
        <p14:creationId xmlns:p14="http://schemas.microsoft.com/office/powerpoint/2010/main" val="2417840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0358-993A-37EA-5F7C-52C6BE40A360}"/>
              </a:ext>
            </a:extLst>
          </p:cNvPr>
          <p:cNvSpPr>
            <a:spLocks noGrp="1"/>
          </p:cNvSpPr>
          <p:nvPr>
            <p:ph type="title"/>
          </p:nvPr>
        </p:nvSpPr>
        <p:spPr/>
        <p:txBody>
          <a:bodyPr/>
          <a:lstStyle/>
          <a:p>
            <a:r>
              <a:rPr lang="en-US" dirty="0"/>
              <a:t>Risk assessment: Tool for Influenza Pandemic Risk Assessment</a:t>
            </a:r>
            <a:endParaRPr lang="en-GB" dirty="0"/>
          </a:p>
        </p:txBody>
      </p:sp>
      <p:sp>
        <p:nvSpPr>
          <p:cNvPr id="3" name="Footer Placeholder 2">
            <a:extLst>
              <a:ext uri="{FF2B5EF4-FFF2-40B4-BE49-F238E27FC236}">
                <a16:creationId xmlns:a16="http://schemas.microsoft.com/office/drawing/2014/main" id="{A3F39598-536A-7866-4919-ED864740B85C}"/>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25FBFA4-97CD-9AFF-35D4-139FE9A969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pic>
        <p:nvPicPr>
          <p:cNvPr id="5" name="Picture 4" descr="A picture containing text, antenna&#10;&#10;Description automatically generated">
            <a:extLst>
              <a:ext uri="{FF2B5EF4-FFF2-40B4-BE49-F238E27FC236}">
                <a16:creationId xmlns:a16="http://schemas.microsoft.com/office/drawing/2014/main" id="{77D0CD8B-992A-DB30-83BB-B31A7DF71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756" y="1258500"/>
            <a:ext cx="6351463" cy="4341000"/>
          </a:xfrm>
          <a:prstGeom prst="rect">
            <a:avLst/>
          </a:prstGeom>
          <a:ln>
            <a:solidFill>
              <a:schemeClr val="tx1"/>
            </a:solidFill>
          </a:ln>
        </p:spPr>
      </p:pic>
      <p:sp>
        <p:nvSpPr>
          <p:cNvPr id="6" name="Content Placeholder 2">
            <a:extLst>
              <a:ext uri="{FF2B5EF4-FFF2-40B4-BE49-F238E27FC236}">
                <a16:creationId xmlns:a16="http://schemas.microsoft.com/office/drawing/2014/main" id="{D350B1C0-E221-0631-E233-6A4730099D8B}"/>
              </a:ext>
            </a:extLst>
          </p:cNvPr>
          <p:cNvSpPr txBox="1">
            <a:spLocks/>
          </p:cNvSpPr>
          <p:nvPr/>
        </p:nvSpPr>
        <p:spPr>
          <a:xfrm>
            <a:off x="457200" y="1446483"/>
            <a:ext cx="5499067" cy="4341000"/>
          </a:xfrm>
          <a:prstGeom prst="rect">
            <a:avLst/>
          </a:prstGeom>
        </p:spPr>
        <p:txBody>
          <a:bodyPr>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91440" marR="0" lvl="0" indent="-9144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TIPRA focuses on the HAZARD component: influenza </a:t>
            </a:r>
            <a:r>
              <a:rPr kumimoji="0" lang="en-GB" sz="1800" b="0" i="1" u="none" strike="noStrike" kern="1200" cap="none" spc="0" normalizeH="0" baseline="0" noProof="0" dirty="0">
                <a:ln>
                  <a:noFill/>
                </a:ln>
                <a:solidFill>
                  <a:srgbClr val="000000"/>
                </a:solidFill>
                <a:effectLst/>
                <a:uLnTx/>
                <a:uFillTx/>
                <a:latin typeface="Calibri" panose="020F0502020204030204"/>
                <a:ea typeface="+mn-ea"/>
                <a:cs typeface="+mn-cs"/>
              </a:rPr>
              <a:t>viruses</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with pandemic potential</a:t>
            </a: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endParaRPr>
          </a:p>
          <a:p>
            <a:pPr marL="91440" marR="0" lvl="0" indent="-9144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An interdisciplinary One Health approach for close monitoring and assessment of virus dynamics in human and non-human populations</a:t>
            </a:r>
          </a:p>
          <a:p>
            <a:pPr marL="91440" marR="0" lvl="0" indent="-9144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Supports </a:t>
            </a:r>
            <a:r>
              <a:rPr kumimoji="0" lang="en-US" sz="1800" b="0" i="1"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preparedness</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 for potential influenza pandemics. </a:t>
            </a:r>
          </a:p>
          <a:p>
            <a:pPr marL="91440" marR="0" lvl="0" indent="-9144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Guides the provision/generation of candidate vaccine viruses</a:t>
            </a:r>
          </a:p>
          <a:p>
            <a:pPr marL="91440" marR="0" lvl="0" indent="-9144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Aids countries in prioritizing their selection of pre-pandemic vaccine virus candidates for the potential to produce stockpiles of vaccines in the event of a future pandemic</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EDB6DD83-FD28-0138-3A55-ABE356C27A2D}"/>
              </a:ext>
            </a:extLst>
          </p:cNvPr>
          <p:cNvSpPr txBox="1"/>
          <p:nvPr/>
        </p:nvSpPr>
        <p:spPr>
          <a:xfrm>
            <a:off x="5967878" y="5787483"/>
            <a:ext cx="9078050"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https://www.who.int/publications/i/item/tool-for-influenza-pandemic-risk-assessment-(tipra)-2nd-edition</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645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68FB-815F-305F-7AEA-FF6A17525F5F}"/>
              </a:ext>
            </a:extLst>
          </p:cNvPr>
          <p:cNvSpPr>
            <a:spLocks noGrp="1"/>
          </p:cNvSpPr>
          <p:nvPr>
            <p:ph type="title"/>
          </p:nvPr>
        </p:nvSpPr>
        <p:spPr/>
        <p:txBody>
          <a:bodyPr/>
          <a:lstStyle/>
          <a:p>
            <a:r>
              <a:rPr lang="en-US" dirty="0"/>
              <a:t>Candidate vaccine virus development for pandemic preparedness</a:t>
            </a:r>
            <a:endParaRPr lang="en-GB" dirty="0"/>
          </a:p>
        </p:txBody>
      </p:sp>
      <p:sp>
        <p:nvSpPr>
          <p:cNvPr id="3" name="Footer Placeholder 2">
            <a:extLst>
              <a:ext uri="{FF2B5EF4-FFF2-40B4-BE49-F238E27FC236}">
                <a16:creationId xmlns:a16="http://schemas.microsoft.com/office/drawing/2014/main" id="{D76A3BA8-1EAA-8753-6621-4FAB8965D361}"/>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BE518F0-967C-4158-DAD9-A67D15C82E4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9FCF996C-1BB1-053A-49F4-68AA6A5C13F1}"/>
              </a:ext>
            </a:extLst>
          </p:cNvPr>
          <p:cNvSpPr txBox="1">
            <a:spLocks/>
          </p:cNvSpPr>
          <p:nvPr/>
        </p:nvSpPr>
        <p:spPr>
          <a:xfrm>
            <a:off x="210206" y="1259632"/>
            <a:ext cx="7317645" cy="422262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development of influenza candidate vaccine viruses (CVVs), coordinated by WHO, remains an essential component of the overall global strategy for influenza pandemic preparedness.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Zoonotic influenza viruses continue to be identified and evolve both genetically and antigenically, leading to the need for additional CVVs for pandemic preparedness purposes.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Meetings twice a year to update CVVs – upcoming meeting in September 2024.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Previous meeting: </a:t>
            </a:r>
            <a:r>
              <a:rPr kumimoji="0" lang="en-US" sz="18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hlinkClick r:id="rId3"/>
              </a:rPr>
              <a:t>Genetic and antigenic characteristics of zoonotic influenza A viruses and development of candidate vaccine viruses for pandemic preparedness, February 2024</a:t>
            </a:r>
            <a:endParaRPr kumimoji="0" lang="en-US" sz="18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An update was published in May 2024 given new information on the H5N1 viruses identified in diary cattle in the USA: </a:t>
            </a:r>
            <a:r>
              <a:rPr kumimoji="0" lang="en-US" sz="1800" b="0" i="0" u="none" strike="noStrike" kern="1200" cap="none" spc="0" normalizeH="0" baseline="0" noProof="0" dirty="0">
                <a:ln>
                  <a:noFill/>
                </a:ln>
                <a:solidFill>
                  <a:srgbClr val="3C4245"/>
                </a:solidFill>
                <a:effectLst/>
                <a:uLnTx/>
                <a:uFillTx/>
                <a:latin typeface="Calibri" panose="020F0502020204030204"/>
                <a:ea typeface="+mn-ea"/>
                <a:cs typeface="+mn-cs"/>
                <a:hlinkClick r:id="rId4"/>
              </a:rPr>
              <a:t>Genetic and antigenic characteristics of clade 2.3.4.4b A(H5N1) viruses identified in dairy cattle in the United States of America</a:t>
            </a:r>
            <a:endParaRPr kumimoji="0" lang="en-US" sz="1800" b="0" i="0" u="none" strike="noStrike" kern="1200" cap="none" spc="0" normalizeH="0" baseline="0" noProof="0" dirty="0">
              <a:ln>
                <a:noFill/>
              </a:ln>
              <a:solidFill>
                <a:srgbClr val="3C4245"/>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6798B6-B3C9-D92D-1B05-6FD58A903526}"/>
              </a:ext>
            </a:extLst>
          </p:cNvPr>
          <p:cNvSpPr txBox="1"/>
          <p:nvPr/>
        </p:nvSpPr>
        <p:spPr>
          <a:xfrm>
            <a:off x="8185591" y="5174477"/>
            <a:ext cx="3359190" cy="307777"/>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2862"/>
                </a:solidFill>
                <a:effectLst/>
                <a:uLnTx/>
                <a:uFillTx/>
                <a:latin typeface="Calibri" panose="020F0502020204030204"/>
                <a:ea typeface="+mn-ea"/>
                <a:cs typeface="+mn-cs"/>
                <a:hlinkClick r:id="rId5"/>
              </a:rPr>
              <a:t>A(H5N1) - Northern hemisphere 2024-2025</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descr="A document with text and images&#10;&#10;Description automatically generated">
            <a:extLst>
              <a:ext uri="{FF2B5EF4-FFF2-40B4-BE49-F238E27FC236}">
                <a16:creationId xmlns:a16="http://schemas.microsoft.com/office/drawing/2014/main" id="{B2588CE8-CB43-FB68-A9CD-AB2FEA8F25EB}"/>
              </a:ext>
            </a:extLst>
          </p:cNvPr>
          <p:cNvPicPr>
            <a:picLocks noChangeAspect="1"/>
          </p:cNvPicPr>
          <p:nvPr/>
        </p:nvPicPr>
        <p:blipFill>
          <a:blip r:embed="rId6"/>
          <a:stretch>
            <a:fillRect/>
          </a:stretch>
        </p:blipFill>
        <p:spPr>
          <a:xfrm>
            <a:off x="8613478" y="1257024"/>
            <a:ext cx="2593237" cy="3854430"/>
          </a:xfrm>
          <a:prstGeom prst="rect">
            <a:avLst/>
          </a:prstGeom>
          <a:ln>
            <a:solidFill>
              <a:srgbClr val="272B63"/>
            </a:solidFill>
          </a:ln>
        </p:spPr>
      </p:pic>
    </p:spTree>
    <p:extLst>
      <p:ext uri="{BB962C8B-B14F-4D97-AF65-F5344CB8AC3E}">
        <p14:creationId xmlns:p14="http://schemas.microsoft.com/office/powerpoint/2010/main" val="87602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6EAE-73D6-4B32-BF85-ABB27C3945B6}"/>
              </a:ext>
            </a:extLst>
          </p:cNvPr>
          <p:cNvSpPr txBox="1">
            <a:spLocks/>
          </p:cNvSpPr>
          <p:nvPr/>
        </p:nvSpPr>
        <p:spPr>
          <a:xfrm>
            <a:off x="440787" y="114300"/>
            <a:ext cx="10972800" cy="1143000"/>
          </a:xfrm>
          <a:prstGeom prst="rect">
            <a:avLst/>
          </a:prstGeom>
        </p:spPr>
        <p:txBody>
          <a:bodyPr anchor="ctr">
            <a:normAutofit fontScale="97500"/>
          </a:bodyPr>
          <a:lstStyle>
            <a:lvl1pPr algn="l" defTabSz="914400" rtl="0" eaLnBrk="1" latinLnBrk="0" hangingPunct="1">
              <a:spcBef>
                <a:spcPct val="0"/>
              </a:spcBef>
              <a:buNone/>
              <a:defRPr sz="4400" b="1" kern="1200">
                <a:solidFill>
                  <a:schemeClr val="bg1"/>
                </a:solidFill>
                <a:latin typeface="Segoe Condensed" panose="020B0606040200020203"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j-ea"/>
                <a:cs typeface="+mj-cs"/>
              </a:rPr>
              <a:t>Surveillance for zoonotic influenza</a:t>
            </a:r>
            <a:endParaRPr kumimoji="0" lang="en-GB" sz="36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5" name="TextBox 4">
            <a:extLst>
              <a:ext uri="{FF2B5EF4-FFF2-40B4-BE49-F238E27FC236}">
                <a16:creationId xmlns:a16="http://schemas.microsoft.com/office/drawing/2014/main" id="{2ECA0EEB-614D-4F35-AEFF-321768A96AD0}"/>
              </a:ext>
            </a:extLst>
          </p:cNvPr>
          <p:cNvSpPr txBox="1"/>
          <p:nvPr/>
        </p:nvSpPr>
        <p:spPr>
          <a:xfrm>
            <a:off x="440787" y="1287244"/>
            <a:ext cx="7352878" cy="46782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Objectives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rapidly detect human cases of A(H5) virus infection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assess and monitor changes in transmission patterns and detect early any unusual events that may signal human-to-human transmission of the virus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characterize and monitor changes in influenza A(H5) viruses infecting humans – relative to those in animals- to inform control strategies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describe the clinical presentation of illness and identify risk factors for infection and severe outcomes.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The timely detection of a virus that could emerge, spread and cause illness in humans requires multiple event-based and indicator-based systems to work together. </a:t>
            </a:r>
          </a:p>
        </p:txBody>
      </p:sp>
      <p:pic>
        <p:nvPicPr>
          <p:cNvPr id="7" name="Picture 6">
            <a:extLst>
              <a:ext uri="{FF2B5EF4-FFF2-40B4-BE49-F238E27FC236}">
                <a16:creationId xmlns:a16="http://schemas.microsoft.com/office/drawing/2014/main" id="{6D37DF12-8622-488F-AC7B-72CAE320F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792" y="1247395"/>
            <a:ext cx="3543795" cy="4429743"/>
          </a:xfrm>
          <a:prstGeom prst="rect">
            <a:avLst/>
          </a:prstGeom>
        </p:spPr>
      </p:pic>
      <p:sp>
        <p:nvSpPr>
          <p:cNvPr id="9" name="TextBox 8">
            <a:extLst>
              <a:ext uri="{FF2B5EF4-FFF2-40B4-BE49-F238E27FC236}">
                <a16:creationId xmlns:a16="http://schemas.microsoft.com/office/drawing/2014/main" id="{1A261557-0D52-4CA3-A26E-E97257C0CF36}"/>
              </a:ext>
            </a:extLst>
          </p:cNvPr>
          <p:cNvSpPr txBox="1"/>
          <p:nvPr/>
        </p:nvSpPr>
        <p:spPr>
          <a:xfrm>
            <a:off x="7869792" y="5687123"/>
            <a:ext cx="441897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“Crafting the mosaic”: a framework for resilient surveillance for respiratory viruses of epidemic and pandemic potential</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59213DF-41AF-FAB9-4F74-695A7D418134}"/>
              </a:ext>
            </a:extLst>
          </p:cNvPr>
          <p:cNvSpPr>
            <a:spLocks noGrp="1"/>
          </p:cNvSpPr>
          <p:nvPr>
            <p:ph type="title"/>
          </p:nvPr>
        </p:nvSpPr>
        <p:spPr/>
        <p:txBody>
          <a:bodyPr/>
          <a:lstStyle/>
          <a:p>
            <a:r>
              <a:rPr lang="en-US" dirty="0"/>
              <a:t>Surveillance</a:t>
            </a:r>
            <a:endParaRPr lang="en-GB" dirty="0"/>
          </a:p>
        </p:txBody>
      </p:sp>
    </p:spTree>
    <p:extLst>
      <p:ext uri="{BB962C8B-B14F-4D97-AF65-F5344CB8AC3E}">
        <p14:creationId xmlns:p14="http://schemas.microsoft.com/office/powerpoint/2010/main" val="2760275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CA0EEB-614D-4F35-AEFF-321768A96AD0}"/>
              </a:ext>
            </a:extLst>
          </p:cNvPr>
          <p:cNvSpPr txBox="1"/>
          <p:nvPr/>
        </p:nvSpPr>
        <p:spPr>
          <a:xfrm>
            <a:off x="457200" y="1336104"/>
            <a:ext cx="8010042"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Surveillance approaches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Health facility event-based surveillance</a:t>
            </a: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Workers at health care facilities, including private clinics, should be </a:t>
            </a:r>
          </a:p>
          <a:p>
            <a:pPr marL="1200150" marR="0" lvl="2"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informed about the possible signs and symptoms of infection with a zoonotic influenza virus, </a:t>
            </a:r>
          </a:p>
          <a:p>
            <a:pPr marL="1200150" marR="0" lvl="2"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and about how and to whom they should report any suspected cases.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Community event-based surveillance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Notifiable disease surveillance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Laboratory networks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Targeted special population surveillance</a:t>
            </a: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Monitor the health of people exposed to animals with influenza or to other people with zoonotic influenza.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Media event-based surveillance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Syndromic surveillance (ILI and SARI, </a:t>
            </a:r>
            <a:r>
              <a:rPr kumimoji="0" lang="en-US" sz="1800" b="0" i="1" u="none" strike="noStrike" kern="1200" cap="none" spc="0" normalizeH="0" baseline="0" noProof="0" dirty="0" err="1">
                <a:ln>
                  <a:noFill/>
                </a:ln>
                <a:solidFill>
                  <a:srgbClr val="000000"/>
                </a:solidFill>
                <a:effectLst/>
                <a:uLnTx/>
                <a:uFillTx/>
                <a:latin typeface="Calibri" panose="020F0502020204030204"/>
                <a:ea typeface="+mn-ea"/>
                <a:cs typeface="+mn-cs"/>
              </a:rPr>
              <a:t>etc</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Investigations and studies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Content Placeholder 5" descr="A picture containing person, indoor&#10;&#10;Description automatically generated">
            <a:extLst>
              <a:ext uri="{FF2B5EF4-FFF2-40B4-BE49-F238E27FC236}">
                <a16:creationId xmlns:a16="http://schemas.microsoft.com/office/drawing/2014/main" id="{43472537-9AAD-426E-99A9-E4A661F74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242" y="2009553"/>
            <a:ext cx="3598059" cy="2392326"/>
          </a:xfrm>
          <a:prstGeom prst="rect">
            <a:avLst/>
          </a:prstGeom>
        </p:spPr>
      </p:pic>
      <p:sp>
        <p:nvSpPr>
          <p:cNvPr id="3" name="Title 2">
            <a:extLst>
              <a:ext uri="{FF2B5EF4-FFF2-40B4-BE49-F238E27FC236}">
                <a16:creationId xmlns:a16="http://schemas.microsoft.com/office/drawing/2014/main" id="{6712F586-DFB7-49D5-B948-8DECE5518BD3}"/>
              </a:ext>
            </a:extLst>
          </p:cNvPr>
          <p:cNvSpPr>
            <a:spLocks noGrp="1"/>
          </p:cNvSpPr>
          <p:nvPr>
            <p:ph type="title"/>
          </p:nvPr>
        </p:nvSpPr>
        <p:spPr/>
        <p:txBody>
          <a:bodyPr/>
          <a:lstStyle/>
          <a:p>
            <a:r>
              <a:rPr lang="en-US" dirty="0"/>
              <a:t>Surveillance</a:t>
            </a:r>
            <a:endParaRPr lang="en-GB" dirty="0"/>
          </a:p>
        </p:txBody>
      </p:sp>
    </p:spTree>
    <p:extLst>
      <p:ext uri="{BB962C8B-B14F-4D97-AF65-F5344CB8AC3E}">
        <p14:creationId xmlns:p14="http://schemas.microsoft.com/office/powerpoint/2010/main" val="183302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25648F-5D43-41E0-ACA9-A42FA3EA0B29}"/>
              </a:ext>
            </a:extLst>
          </p:cNvPr>
          <p:cNvSpPr txBox="1"/>
          <p:nvPr/>
        </p:nvSpPr>
        <p:spPr>
          <a:xfrm>
            <a:off x="449344" y="1188244"/>
            <a:ext cx="7682020"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Thoroughly </a:t>
            </a:r>
            <a:r>
              <a:rPr kumimoji="0" lang="en-GB" sz="1800" b="0" i="0" u="none" strike="noStrike" kern="1200" cap="none" spc="0" normalizeH="0" baseline="0" noProof="0" dirty="0">
                <a:ln>
                  <a:noFill/>
                </a:ln>
                <a:solidFill>
                  <a:srgbClr val="000000"/>
                </a:solidFill>
                <a:effectLst/>
                <a:uLnTx/>
                <a:uFillTx/>
                <a:latin typeface="Calibri" panose="020F0502020204030204"/>
                <a:ea typeface="MS Mincho" panose="02020609040205080304" pitchFamily="49" charset="-128"/>
                <a:cs typeface="Times New Roman" panose="02020603050405020304" pitchFamily="18" charset="0"/>
              </a:rPr>
              <a:t>investigate and monitor closely all suspected and confirmed cases and implement</a:t>
            </a:r>
            <a:r>
              <a:rPr kumimoji="0" lang="en-GB"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 </a:t>
            </a:r>
            <a:r>
              <a:rPr kumimoji="0" lang="en-GB" sz="1800" b="1"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immediate public health actions</a:t>
            </a:r>
            <a:r>
              <a:rPr kumimoji="0" lang="en-GB"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include testing for animal influenza viruses in investigation and laboratory protocols,</a:t>
            </a:r>
            <a:endParaRPr kumimoji="0" lang="en-GB"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assess exposure to animals and travel history, </a:t>
            </a: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contact tracing and active searching for other cases,</a:t>
            </a: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1"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and the early identification of any unusual respiratory events that could signal </a:t>
            </a:r>
            <a:r>
              <a:rPr kumimoji="0" lang="en-GB" sz="1800" b="1" i="1"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person-to-person transmission </a:t>
            </a:r>
            <a:r>
              <a:rPr kumimoji="0" lang="en-GB" sz="1800" b="0" i="1"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Times New Roman" panose="02020603050405020304" pitchFamily="18" charset="0"/>
              </a:rPr>
              <a:t>of the virus.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Times New Roman" panose="02020603050405020304" pitchFamily="18" charset="0"/>
              </a:rPr>
              <a:t>Public health and animal health authorities should work together in a </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Times New Roman" panose="02020603050405020304" pitchFamily="18" charset="0"/>
              </a:rPr>
              <a:t>One Health approach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Times New Roman" panose="02020603050405020304" pitchFamily="18" charset="0"/>
              </a:rPr>
              <a:t>and share information during investigations of human cases of zoonotic influenza,</a:t>
            </a: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Times New Roman" panose="02020603050405020304" pitchFamily="18" charset="0"/>
              </a:rPr>
              <a:t>assessing the role of local animals as sources of exposure,</a:t>
            </a: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Times New Roman" panose="02020603050405020304" pitchFamily="18" charset="0"/>
              </a:rPr>
              <a:t>understanding if any illnesses / deaths have occurred in local animals,</a:t>
            </a:r>
          </a:p>
          <a:p>
            <a:pPr marL="742950" marR="0" lvl="1"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Times New Roman" panose="02020603050405020304" pitchFamily="18" charset="0"/>
              </a:rPr>
              <a:t>and whether animal influenza viruses are circulating in local animals.</a:t>
            </a:r>
            <a:endParaRPr kumimoji="0" lang="en-GB" sz="1800" b="0" i="0" u="none" strike="noStrike" kern="1200" cap="none" spc="0" normalizeH="0" baseline="0" noProof="0" dirty="0">
              <a:ln>
                <a:noFill/>
              </a:ln>
              <a:solidFill>
                <a:srgbClr val="000000"/>
              </a:solidFill>
              <a:effectLst/>
              <a:uLnTx/>
              <a:uFillTx/>
              <a:latin typeface="Calibri" panose="020F0502020204030204"/>
              <a:ea typeface="MS Mincho" panose="02020609040205080304" pitchFamily="49" charset="-128"/>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S Mincho" panose="02020609040205080304" pitchFamily="49" charset="-128"/>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471944-D88B-4991-8CCB-8B0057FC1B47}"/>
              </a:ext>
            </a:extLst>
          </p:cNvPr>
          <p:cNvSpPr txBox="1"/>
          <p:nvPr/>
        </p:nvSpPr>
        <p:spPr>
          <a:xfrm>
            <a:off x="7598722" y="5726266"/>
            <a:ext cx="611241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https://www.who.int/publications/i/item/WHO-WHE-IHM-GIP-2018.2</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descr="A magnifying glass with words&#10;&#10;Description automatically generated with medium confidence">
            <a:extLst>
              <a:ext uri="{FF2B5EF4-FFF2-40B4-BE49-F238E27FC236}">
                <a16:creationId xmlns:a16="http://schemas.microsoft.com/office/drawing/2014/main" id="{3D90FA45-2991-4C11-8A2B-9DCBDD73F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4959" y="1333405"/>
            <a:ext cx="2827697" cy="4191190"/>
          </a:xfrm>
          <a:prstGeom prst="rect">
            <a:avLst/>
          </a:prstGeom>
        </p:spPr>
      </p:pic>
      <p:sp>
        <p:nvSpPr>
          <p:cNvPr id="5" name="Title 4">
            <a:extLst>
              <a:ext uri="{FF2B5EF4-FFF2-40B4-BE49-F238E27FC236}">
                <a16:creationId xmlns:a16="http://schemas.microsoft.com/office/drawing/2014/main" id="{D60F0DCA-2BF5-FA62-029A-19CFBE63F8EC}"/>
              </a:ext>
            </a:extLst>
          </p:cNvPr>
          <p:cNvSpPr>
            <a:spLocks noGrp="1"/>
          </p:cNvSpPr>
          <p:nvPr>
            <p:ph type="title"/>
          </p:nvPr>
        </p:nvSpPr>
        <p:spPr/>
        <p:txBody>
          <a:bodyPr/>
          <a:lstStyle/>
          <a:p>
            <a:r>
              <a:rPr lang="en-US" dirty="0"/>
              <a:t>Investigations</a:t>
            </a:r>
            <a:endParaRPr lang="en-GB" dirty="0"/>
          </a:p>
        </p:txBody>
      </p:sp>
    </p:spTree>
    <p:extLst>
      <p:ext uri="{BB962C8B-B14F-4D97-AF65-F5344CB8AC3E}">
        <p14:creationId xmlns:p14="http://schemas.microsoft.com/office/powerpoint/2010/main" val="1985135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83B9-2FE8-7329-9148-A37017010DDB}"/>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6EE038B2-8488-0107-98FC-A73A0E034525}"/>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1B82BE42-BC4F-1621-AE57-A5C957701EF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4FC5D6C-8A03-FC62-2977-0E0BBE7AA2EA}"/>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116F4E8-5092-1EE2-7CFC-0C07B47102BB}"/>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F663171-48FC-C0E3-AB67-021FC712E94E}"/>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CACF02-5950-845C-3D27-EE9E7603AB38}"/>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38FA7265-4C00-7624-6B55-7AC2E86B7BDE}"/>
              </a:ext>
            </a:extLst>
          </p:cNvPr>
          <p:cNvSpPr txBox="1">
            <a:spLocks/>
          </p:cNvSpPr>
          <p:nvPr/>
        </p:nvSpPr>
        <p:spPr>
          <a:xfrm>
            <a:off x="3839213" y="4395185"/>
            <a:ext cx="4513571"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1" i="0" dirty="0">
                <a:solidFill>
                  <a:schemeClr val="bg1"/>
                </a:solidFill>
                <a:effectLst/>
                <a:latin typeface="Noah W05 Regular"/>
              </a:rPr>
              <a:t>Jessica Justman, MD,</a:t>
            </a:r>
          </a:p>
          <a:p>
            <a:r>
              <a:rPr lang="en-US" sz="1800" b="1" i="0" dirty="0">
                <a:solidFill>
                  <a:schemeClr val="bg1"/>
                </a:solidFill>
                <a:effectLst/>
                <a:latin typeface="Noah W05 Regular"/>
              </a:rPr>
              <a:t>Senior Technical Director,</a:t>
            </a:r>
          </a:p>
          <a:p>
            <a:r>
              <a:rPr lang="en-US" sz="1800" b="1" i="0" dirty="0">
                <a:solidFill>
                  <a:schemeClr val="bg1"/>
                </a:solidFill>
                <a:effectLst/>
                <a:latin typeface="Noah W05 Regular"/>
              </a:rPr>
              <a:t>ICAP at Columbia University</a:t>
            </a:r>
            <a:endParaRPr lang="en-US" sz="1800" i="0" dirty="0">
              <a:solidFill>
                <a:schemeClr val="bg1"/>
              </a:solidFill>
              <a:effectLst/>
              <a:latin typeface="+mn-lt"/>
            </a:endParaRPr>
          </a:p>
        </p:txBody>
      </p:sp>
      <p:pic>
        <p:nvPicPr>
          <p:cNvPr id="11" name="Picture Placeholder 6">
            <a:extLst>
              <a:ext uri="{FF2B5EF4-FFF2-40B4-BE49-F238E27FC236}">
                <a16:creationId xmlns:a16="http://schemas.microsoft.com/office/drawing/2014/main" id="{FAC4DBFC-4C73-A778-942C-186140D3A964}"/>
              </a:ext>
            </a:extLst>
          </p:cNvPr>
          <p:cNvPicPr>
            <a:picLocks noChangeAspect="1"/>
          </p:cNvPicPr>
          <p:nvPr/>
        </p:nvPicPr>
        <p:blipFill>
          <a:blip r:embed="rId3">
            <a:extLst>
              <a:ext uri="{28A0092B-C50C-407E-A947-70E740481C1C}">
                <a14:useLocalDpi xmlns:a14="http://schemas.microsoft.com/office/drawing/2010/main" val="0"/>
              </a:ext>
            </a:extLst>
          </a:blip>
          <a:srcRect t="346" b="346"/>
          <a:stretch/>
        </p:blipFill>
        <p:spPr>
          <a:xfrm>
            <a:off x="4495348" y="960155"/>
            <a:ext cx="3201303" cy="3179123"/>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2197060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560C-86D7-93FC-E5CE-C046DCA790BE}"/>
              </a:ext>
            </a:extLst>
          </p:cNvPr>
          <p:cNvSpPr>
            <a:spLocks noGrp="1"/>
          </p:cNvSpPr>
          <p:nvPr>
            <p:ph type="title"/>
          </p:nvPr>
        </p:nvSpPr>
        <p:spPr/>
        <p:txBody>
          <a:bodyPr/>
          <a:lstStyle/>
          <a:p>
            <a:r>
              <a:rPr lang="en-US" dirty="0"/>
              <a:t>Diagnosis and virus characterization</a:t>
            </a:r>
            <a:endParaRPr lang="en-GB" dirty="0"/>
          </a:p>
        </p:txBody>
      </p:sp>
      <p:sp>
        <p:nvSpPr>
          <p:cNvPr id="3" name="Footer Placeholder 2">
            <a:extLst>
              <a:ext uri="{FF2B5EF4-FFF2-40B4-BE49-F238E27FC236}">
                <a16:creationId xmlns:a16="http://schemas.microsoft.com/office/drawing/2014/main" id="{B1986D40-2EFB-38A5-A44C-BF09318B185C}"/>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177719E-0C84-119D-E95C-50A120AF8F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2B6B4E4-63F4-309F-14D3-DF2E19374CA6}"/>
              </a:ext>
            </a:extLst>
          </p:cNvPr>
          <p:cNvSpPr txBox="1"/>
          <p:nvPr/>
        </p:nvSpPr>
        <p:spPr>
          <a:xfrm>
            <a:off x="457200" y="1362551"/>
            <a:ext cx="6093618" cy="4924425"/>
          </a:xfrm>
          <a:prstGeom prst="rect">
            <a:avLst/>
          </a:prstGeom>
          <a:noFill/>
        </p:spPr>
        <p:txBody>
          <a:bodyPr wrap="square">
            <a:spAutoFit/>
          </a:bodyPr>
          <a:lstStyle/>
          <a:p>
            <a:pPr marL="285750" marR="0" lvl="0" indent="-285750" algn="l" defTabSz="4572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tkinson Hyperlegible"/>
                <a:ea typeface="+mn-ea"/>
                <a:cs typeface="+mn-cs"/>
              </a:rPr>
              <a:t>The collection of appropriate specimens from suspected human cases for virus identification, typing and subtyping by a qualified laboratory – together with rapid and precise characterization of the virus and/or its isolate at specialized reference laboratories – is essential.</a:t>
            </a:r>
          </a:p>
          <a:p>
            <a:pPr marL="285750" marR="0" lvl="0" indent="-285750" algn="l" defTabSz="4572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tkinson Hyperlegible"/>
                <a:ea typeface="+mn-ea"/>
                <a:cs typeface="+mn-cs"/>
              </a:rPr>
              <a:t>It is important for the early detection of cases, proper management of patients, public health risk assessment and developing proper response measures. </a:t>
            </a:r>
          </a:p>
          <a:p>
            <a:pPr marL="285750" marR="0" lvl="0" indent="-285750" algn="l" defTabSz="4572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tkinson Hyperlegible"/>
                <a:ea typeface="+mn-ea"/>
                <a:cs typeface="+mn-cs"/>
              </a:rPr>
              <a:t>Appropriate specimen collection is vital for monitoring resistance to antivirals, producing effective vaccines and evaluating laboratory methods.</a:t>
            </a:r>
          </a:p>
          <a:p>
            <a:pPr marL="0" marR="0" lvl="0" indent="0" algn="l" defTabSz="457200" rtl="0" eaLnBrk="1" fontAlgn="base" latinLnBrk="0" hangingPunct="1">
              <a:lnSpc>
                <a:spcPct val="100000"/>
              </a:lnSpc>
              <a:spcBef>
                <a:spcPts val="120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26" name="Picture 2">
            <a:extLst>
              <a:ext uri="{FF2B5EF4-FFF2-40B4-BE49-F238E27FC236}">
                <a16:creationId xmlns:a16="http://schemas.microsoft.com/office/drawing/2014/main" id="{9BB42B9D-5988-F63C-D1EC-E30C8342D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218" y="1528763"/>
            <a:ext cx="4500563"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002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DFAD-CAA4-270E-2550-96734603E5BC}"/>
              </a:ext>
            </a:extLst>
          </p:cNvPr>
          <p:cNvSpPr>
            <a:spLocks noGrp="1"/>
          </p:cNvSpPr>
          <p:nvPr>
            <p:ph type="title"/>
          </p:nvPr>
        </p:nvSpPr>
        <p:spPr/>
        <p:txBody>
          <a:bodyPr/>
          <a:lstStyle/>
          <a:p>
            <a:r>
              <a:rPr lang="en-US" dirty="0"/>
              <a:t>Clinical management</a:t>
            </a:r>
            <a:endParaRPr lang="en-GB" dirty="0"/>
          </a:p>
        </p:txBody>
      </p:sp>
      <p:sp>
        <p:nvSpPr>
          <p:cNvPr id="3" name="Footer Placeholder 2">
            <a:extLst>
              <a:ext uri="{FF2B5EF4-FFF2-40B4-BE49-F238E27FC236}">
                <a16:creationId xmlns:a16="http://schemas.microsoft.com/office/drawing/2014/main" id="{6590C500-063D-73A3-9488-9DBF39307CE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412E58-4D54-0E82-230D-0495ADD76E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9AA50B4-88A6-7B95-D097-EBAA9944AA4A}"/>
              </a:ext>
            </a:extLst>
          </p:cNvPr>
          <p:cNvSpPr txBox="1"/>
          <p:nvPr/>
        </p:nvSpPr>
        <p:spPr>
          <a:xfrm>
            <a:off x="457200" y="1481139"/>
            <a:ext cx="6581554" cy="378565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Anyone who may have been exposed to infected or potentially infected animals should be advised to promptly seek health care if they feel unwell, and to inform their health care provider of their possible exposure.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Following prompt testing, early and appropriate clinical management should be initiated, and precautionary measures put in place to assess and prevent potential further spread among humans and animals.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Multiple antiviral medications are available.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WHO Clinical Practice Guidelines for influenza virus infections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are currently being updated to include zoonotic influenza virus exposure and infection. </a:t>
            </a:r>
          </a:p>
        </p:txBody>
      </p:sp>
      <p:pic>
        <p:nvPicPr>
          <p:cNvPr id="7" name="Content Placeholder 7" descr="A picture containing person, blue&#10;&#10;Description automatically generated">
            <a:extLst>
              <a:ext uri="{FF2B5EF4-FFF2-40B4-BE49-F238E27FC236}">
                <a16:creationId xmlns:a16="http://schemas.microsoft.com/office/drawing/2014/main" id="{32EE41F2-9F5C-545C-F109-899BF7CA2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159" y="1647681"/>
            <a:ext cx="4221622" cy="2814414"/>
          </a:xfrm>
          <a:prstGeom prst="rect">
            <a:avLst/>
          </a:prstGeom>
        </p:spPr>
      </p:pic>
    </p:spTree>
    <p:extLst>
      <p:ext uri="{BB962C8B-B14F-4D97-AF65-F5344CB8AC3E}">
        <p14:creationId xmlns:p14="http://schemas.microsoft.com/office/powerpoint/2010/main" val="4239715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exposure</a:t>
            </a:r>
          </a:p>
        </p:txBody>
      </p:sp>
      <p:sp>
        <p:nvSpPr>
          <p:cNvPr id="8" name="TextBox 7">
            <a:extLst>
              <a:ext uri="{FF2B5EF4-FFF2-40B4-BE49-F238E27FC236}">
                <a16:creationId xmlns:a16="http://schemas.microsoft.com/office/drawing/2014/main" id="{0C7CB1DF-1646-AEDC-A07E-464BDD2A76A2}"/>
              </a:ext>
            </a:extLst>
          </p:cNvPr>
          <p:cNvSpPr txBox="1"/>
          <p:nvPr/>
        </p:nvSpPr>
        <p:spPr>
          <a:xfrm>
            <a:off x="457200" y="1093887"/>
            <a:ext cx="8304028"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Report sick or unexpectedly dead animals to local authorities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Follow good food safety and personal hygiene practices (especially hand washing)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Properly handle and cook eggs, poultry meat and other animal products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Only slaughter healthy animals for human consumption – animals that have unexpectedly died should not be consumed and should be disposed of appropriately in accordance with national regulations;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Avoid consuming raw/unpasteurized milk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Comply with all other national or local official measures put in place (for example, animal movement restrictions).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People at risk of exposure to infected or potentially infected animals through the course of their work should wear appropriate personal protective equipment (PPE).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PPE must be correctly fitted, used and removed, and safely disposed of or decontaminated. Individuals needing to use PPE should be provided with it and trained in its appropriate use.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descr="A person in a pig farm&#10;&#10;Description automatically generated">
            <a:extLst>
              <a:ext uri="{FF2B5EF4-FFF2-40B4-BE49-F238E27FC236}">
                <a16:creationId xmlns:a16="http://schemas.microsoft.com/office/drawing/2014/main" id="{096FF61F-4B68-2306-0A78-9BF88FCA87EC}"/>
              </a:ext>
            </a:extLst>
          </p:cNvPr>
          <p:cNvPicPr>
            <a:picLocks noChangeAspect="1"/>
          </p:cNvPicPr>
          <p:nvPr/>
        </p:nvPicPr>
        <p:blipFill>
          <a:blip r:embed="rId3"/>
          <a:stretch>
            <a:fillRect/>
          </a:stretch>
        </p:blipFill>
        <p:spPr>
          <a:xfrm>
            <a:off x="8944283" y="1022574"/>
            <a:ext cx="2879122" cy="3804719"/>
          </a:xfrm>
          <a:prstGeom prst="rect">
            <a:avLst/>
          </a:prstGeom>
          <a:ln>
            <a:solidFill>
              <a:schemeClr val="tx1"/>
            </a:solidFill>
          </a:ln>
        </p:spPr>
      </p:pic>
      <p:sp>
        <p:nvSpPr>
          <p:cNvPr id="5" name="TextBox 4">
            <a:extLst>
              <a:ext uri="{FF2B5EF4-FFF2-40B4-BE49-F238E27FC236}">
                <a16:creationId xmlns:a16="http://schemas.microsoft.com/office/drawing/2014/main" id="{9B847454-AE61-6AF8-AC72-7E20ADD980F3}"/>
              </a:ext>
            </a:extLst>
          </p:cNvPr>
          <p:cNvSpPr txBox="1"/>
          <p:nvPr/>
        </p:nvSpPr>
        <p:spPr>
          <a:xfrm>
            <a:off x="9271589" y="5039833"/>
            <a:ext cx="23735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Public health resource pack for countries experiencing outbreaks of influenza in animals</a:t>
            </a:r>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390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communication</a:t>
            </a:r>
          </a:p>
        </p:txBody>
      </p:sp>
      <p:sp>
        <p:nvSpPr>
          <p:cNvPr id="8" name="TextBox 7">
            <a:extLst>
              <a:ext uri="{FF2B5EF4-FFF2-40B4-BE49-F238E27FC236}">
                <a16:creationId xmlns:a16="http://schemas.microsoft.com/office/drawing/2014/main" id="{0C7CB1DF-1646-AEDC-A07E-464BDD2A76A2}"/>
              </a:ext>
            </a:extLst>
          </p:cNvPr>
          <p:cNvSpPr txBox="1"/>
          <p:nvPr/>
        </p:nvSpPr>
        <p:spPr>
          <a:xfrm>
            <a:off x="457200" y="1188244"/>
            <a:ext cx="7400260" cy="5139869"/>
          </a:xfrm>
          <a:prstGeom prst="rect">
            <a:avLst/>
          </a:prstGeom>
          <a:noFill/>
        </p:spPr>
        <p:txBody>
          <a:bodyPr wrap="square">
            <a:spAutoFit/>
          </a:bodyPr>
          <a:lstStyle/>
          <a:p>
            <a:pPr marL="285750" marR="0" lvl="0" indent="-285750" algn="l" defTabSz="4572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Develop, test and review strategies for communication. </a:t>
            </a:r>
          </a:p>
          <a:p>
            <a:pPr marL="285750" marR="0" lvl="0" indent="-285750" algn="l" defTabSz="4572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Map, set up partnerships and build trust among stakeholders and partners, networks and communities to lay the foundations for response activities. </a:t>
            </a:r>
          </a:p>
          <a:p>
            <a:pPr marL="285750" marR="0" lvl="0" indent="-285750" algn="l" defTabSz="4572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Ensure that structures are in place to support a “One Voice” approach. </a:t>
            </a:r>
          </a:p>
          <a:p>
            <a:pPr marL="285750" marR="0" lvl="0" indent="-285750" algn="l" defTabSz="4572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Cocreate and share influenza prevention messages, materials and health guidance with affected communities and stakeholders.</a:t>
            </a:r>
          </a:p>
          <a:p>
            <a:pPr marL="0" marR="0" lvl="0" indent="0" algn="l" defTabSz="457200" rtl="0" eaLnBrk="1" fontAlgn="base" latinLnBrk="0" hangingPunct="1">
              <a:lnSpc>
                <a:spcPct val="100000"/>
              </a:lnSpc>
              <a:spcBef>
                <a:spcPts val="12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descr="A yellow poster with a hand and a bird&#10;&#10;Description automatically generated">
            <a:extLst>
              <a:ext uri="{FF2B5EF4-FFF2-40B4-BE49-F238E27FC236}">
                <a16:creationId xmlns:a16="http://schemas.microsoft.com/office/drawing/2014/main" id="{F06AE2B3-219A-A1EB-33B1-C624A46C6F5B}"/>
              </a:ext>
            </a:extLst>
          </p:cNvPr>
          <p:cNvPicPr>
            <a:picLocks noChangeAspect="1"/>
          </p:cNvPicPr>
          <p:nvPr/>
        </p:nvPicPr>
        <p:blipFill>
          <a:blip r:embed="rId3"/>
          <a:stretch>
            <a:fillRect/>
          </a:stretch>
        </p:blipFill>
        <p:spPr>
          <a:xfrm>
            <a:off x="8140995" y="1360968"/>
            <a:ext cx="3593805" cy="3593805"/>
          </a:xfrm>
          <a:prstGeom prst="rect">
            <a:avLst/>
          </a:prstGeom>
        </p:spPr>
      </p:pic>
    </p:spTree>
    <p:extLst>
      <p:ext uri="{BB962C8B-B14F-4D97-AF65-F5344CB8AC3E}">
        <p14:creationId xmlns:p14="http://schemas.microsoft.com/office/powerpoint/2010/main" val="89522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32BDF2-EF58-8015-DA92-54AF699143B9}"/>
              </a:ext>
            </a:extLst>
          </p:cNvPr>
          <p:cNvSpPr txBox="1"/>
          <p:nvPr/>
        </p:nvSpPr>
        <p:spPr>
          <a:xfrm>
            <a:off x="457200" y="1188244"/>
            <a:ext cx="11492824" cy="6417141"/>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Nearly 900 detections of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A(H5N1) in humans</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reported from over 20 countries since 2003.</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Sporadic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with direct or indirect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exposure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to infected animals or contaminated environments.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Infections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can be severe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and even fatal.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Available genetic sequences of the virus from the human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cases similar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to those from local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animals</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No sustained human-to-human transmission.</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Avian influenza A(H5N1) viruses, especially those of clade 2.3.4.4b, continue to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diversify genetically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and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spread geographically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It is</a:t>
            </a:r>
            <a:r>
              <a:rPr kumimoji="0" lang="en-CH" sz="2000" b="1" i="0" u="none" strike="noStrike" kern="1200" cap="none" spc="0" normalizeH="0" baseline="0" noProof="0" dirty="0">
                <a:ln>
                  <a:noFill/>
                </a:ln>
                <a:solidFill>
                  <a:srgbClr val="000000"/>
                </a:solidFill>
                <a:effectLst/>
                <a:uLnTx/>
                <a:uFillTx/>
                <a:latin typeface="Calibri" panose="020F0502020204030204"/>
                <a:ea typeface="+mn-ea"/>
                <a:cs typeface="+mn-cs"/>
              </a:rPr>
              <a:t> a concerning, evolving situation</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but </a:t>
            </a: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not an influenza pandemic.</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Prompt &amp; thorough investigations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are critical,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early identification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of any unusual events that could signal person-to-person transmission of the virus and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timely reporting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are key to optimal outcome of response.</a:t>
            </a:r>
            <a:endParaRPr kumimoji="0" lang="en-CH"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Calibri"/>
                <a:cs typeface="Calibri"/>
              </a:rPr>
              <a:t>Advancing pandemic influenza preparedness </a:t>
            </a:r>
            <a:r>
              <a:rPr kumimoji="0" lang="en-GB" sz="2000" b="0" i="0" u="none" strike="noStrike" kern="1200" cap="none" spc="0" normalizeH="0" baseline="0" noProof="0" dirty="0">
                <a:ln>
                  <a:noFill/>
                </a:ln>
                <a:solidFill>
                  <a:srgbClr val="000000"/>
                </a:solidFill>
                <a:effectLst/>
                <a:uLnTx/>
                <a:uFillTx/>
                <a:latin typeface="Calibri" panose="020F0502020204030204"/>
                <a:ea typeface="Calibri"/>
                <a:cs typeface="Calibri"/>
              </a:rPr>
              <a:t>at national, regional and global 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rPr>
              <a:t>Global collaboration and coordination are key to optimal outcome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2000" b="0" i="0" u="none" strike="noStrike" kern="1200" cap="none" spc="0" normalizeH="0" baseline="0" noProof="0" dirty="0">
                <a:ln>
                  <a:noFill/>
                </a:ln>
                <a:solidFill>
                  <a:srgbClr val="000000"/>
                </a:solidFill>
                <a:effectLst/>
                <a:uLnTx/>
                <a:uFillTx/>
                <a:latin typeface="Calibri" panose="020F0502020204030204"/>
                <a:ea typeface="Calibri"/>
                <a:cs typeface="Calibri"/>
              </a:rPr>
              <a:t>Sharing of sequences and viruses from humans and animals is critical</a:t>
            </a: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Calibri"/>
              </a:rPr>
              <a:t>.</a:t>
            </a:r>
            <a:endParaRPr kumimoji="0" lang="en-CH" sz="20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GISRS is an effective foundation for surveillance, preparedness and response.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6" name="Title 5">
            <a:extLst>
              <a:ext uri="{FF2B5EF4-FFF2-40B4-BE49-F238E27FC236}">
                <a16:creationId xmlns:a16="http://schemas.microsoft.com/office/drawing/2014/main" id="{573DFB17-2A30-BCDF-FF03-D767EC74C5D6}"/>
              </a:ext>
            </a:extLst>
          </p:cNvPr>
          <p:cNvSpPr>
            <a:spLocks noGrp="1"/>
          </p:cNvSpPr>
          <p:nvPr>
            <p:ph type="title"/>
          </p:nvPr>
        </p:nvSpPr>
        <p:spPr/>
        <p:txBody>
          <a:bodyPr/>
          <a:lstStyle/>
          <a:p>
            <a:r>
              <a:rPr lang="en-US" dirty="0"/>
              <a:t>Summary of current situation</a:t>
            </a:r>
            <a:endParaRPr lang="en-GB" dirty="0"/>
          </a:p>
        </p:txBody>
      </p:sp>
    </p:spTree>
    <p:extLst>
      <p:ext uri="{BB962C8B-B14F-4D97-AF65-F5344CB8AC3E}">
        <p14:creationId xmlns:p14="http://schemas.microsoft.com/office/powerpoint/2010/main" val="3118416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9D7D-02A0-E1D6-06C6-125DA8F084CF}"/>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3301484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D487-EC8A-4B90-B9C4-C2A3F4AE48B3}"/>
              </a:ext>
            </a:extLst>
          </p:cNvPr>
          <p:cNvSpPr>
            <a:spLocks noGrp="1"/>
          </p:cNvSpPr>
          <p:nvPr>
            <p:ph type="title"/>
          </p:nvPr>
        </p:nvSpPr>
        <p:spPr>
          <a:xfrm>
            <a:off x="516861" y="417869"/>
            <a:ext cx="5472167" cy="2852737"/>
          </a:xfrm>
        </p:spPr>
        <p:txBody>
          <a:bodyPr>
            <a:normAutofit fontScale="90000"/>
          </a:bodyPr>
          <a:lstStyle/>
          <a:p>
            <a:r>
              <a:rPr lang="pt-BR"/>
              <a:t>Highly Pathogenic Avian Influenza A(H5N1) Virus</a:t>
            </a:r>
            <a:endParaRPr lang="en-US"/>
          </a:p>
        </p:txBody>
      </p:sp>
      <p:sp>
        <p:nvSpPr>
          <p:cNvPr id="3" name="Text Placeholder 2">
            <a:extLst>
              <a:ext uri="{FF2B5EF4-FFF2-40B4-BE49-F238E27FC236}">
                <a16:creationId xmlns:a16="http://schemas.microsoft.com/office/drawing/2014/main" id="{2875B96E-0D3C-4B33-9F42-652848B2BDDE}"/>
              </a:ext>
            </a:extLst>
          </p:cNvPr>
          <p:cNvSpPr>
            <a:spLocks noGrp="1"/>
          </p:cNvSpPr>
          <p:nvPr>
            <p:ph type="body" idx="1"/>
          </p:nvPr>
        </p:nvSpPr>
        <p:spPr>
          <a:xfrm>
            <a:off x="273258" y="3429000"/>
            <a:ext cx="5824435" cy="2852737"/>
          </a:xfrm>
        </p:spPr>
        <p:txBody>
          <a:bodyPr vert="horz" lIns="91440" tIns="45720" rIns="91440" bIns="45720" rtlCol="0" anchor="t">
            <a:normAutofit lnSpcReduction="10000"/>
          </a:bodyPr>
          <a:lstStyle/>
          <a:p>
            <a:pPr algn="ctr" rtl="0" fontAlgn="base"/>
            <a:r>
              <a:rPr lang="en-US" b="0" i="0" u="none" strike="noStrike" dirty="0">
                <a:solidFill>
                  <a:srgbClr val="D9D9D9"/>
                </a:solidFill>
                <a:effectLst/>
                <a:latin typeface="Calibri" panose="020F0502020204030204" pitchFamily="34" charset="0"/>
              </a:rPr>
              <a:t>Vivien G. Dugan, PhD</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D9D9D9"/>
                </a:solidFill>
                <a:effectLst/>
                <a:latin typeface="Calibri" panose="020F0502020204030204" pitchFamily="34" charset="0"/>
              </a:rPr>
              <a:t>Director, Influenza Division</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D9D9D9"/>
                </a:solidFill>
                <a:effectLst/>
                <a:latin typeface="Calibri" panose="020F0502020204030204" pitchFamily="34" charset="0"/>
              </a:rPr>
              <a:t>National Center for Immunization and Respiratory Diseases</a:t>
            </a:r>
          </a:p>
          <a:p>
            <a:pPr algn="ctr" rtl="0" fontAlgn="base"/>
            <a:r>
              <a:rPr lang="en-US" dirty="0"/>
              <a:t>Centers for Disease Control and Prevention</a:t>
            </a:r>
          </a:p>
          <a:p>
            <a:endParaRPr lang="en-US" dirty="0">
              <a:cs typeface="Calibri" panose="020F0502020204030204"/>
            </a:endParaRPr>
          </a:p>
          <a:p>
            <a:r>
              <a:rPr lang="en-US" dirty="0"/>
              <a:t>August 27, 2024</a:t>
            </a:r>
          </a:p>
        </p:txBody>
      </p:sp>
    </p:spTree>
    <p:extLst>
      <p:ext uri="{BB962C8B-B14F-4D97-AF65-F5344CB8AC3E}">
        <p14:creationId xmlns:p14="http://schemas.microsoft.com/office/powerpoint/2010/main" val="1000218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420D-ED7F-846D-7DF7-10FC38EBA20F}"/>
              </a:ext>
            </a:extLst>
          </p:cNvPr>
          <p:cNvSpPr>
            <a:spLocks noGrp="1"/>
          </p:cNvSpPr>
          <p:nvPr>
            <p:ph type="title"/>
          </p:nvPr>
        </p:nvSpPr>
        <p:spPr>
          <a:xfrm>
            <a:off x="590611" y="115464"/>
            <a:ext cx="10515600" cy="999179"/>
          </a:xfrm>
        </p:spPr>
        <p:txBody>
          <a:bodyPr>
            <a:normAutofit/>
          </a:bodyPr>
          <a:lstStyle/>
          <a:p>
            <a:r>
              <a:rPr lang="en-US" sz="3600">
                <a:latin typeface="+mn-lt"/>
              </a:rPr>
              <a:t>HPAI A(H5N1) Cases Since 1997*</a:t>
            </a:r>
          </a:p>
        </p:txBody>
      </p:sp>
      <p:pic>
        <p:nvPicPr>
          <p:cNvPr id="4" name="Picture 3">
            <a:extLst>
              <a:ext uri="{FF2B5EF4-FFF2-40B4-BE49-F238E27FC236}">
                <a16:creationId xmlns:a16="http://schemas.microsoft.com/office/drawing/2014/main" id="{44B145AB-BBF7-70EF-C901-F934DB33E3C3}"/>
              </a:ext>
            </a:extLst>
          </p:cNvPr>
          <p:cNvPicPr>
            <a:picLocks noChangeAspect="1"/>
          </p:cNvPicPr>
          <p:nvPr/>
        </p:nvPicPr>
        <p:blipFill>
          <a:blip r:embed="rId3"/>
          <a:stretch>
            <a:fillRect/>
          </a:stretch>
        </p:blipFill>
        <p:spPr>
          <a:xfrm>
            <a:off x="698500" y="1010010"/>
            <a:ext cx="10502900" cy="5841281"/>
          </a:xfrm>
          <a:prstGeom prst="rect">
            <a:avLst/>
          </a:prstGeom>
        </p:spPr>
      </p:pic>
      <p:sp>
        <p:nvSpPr>
          <p:cNvPr id="5" name="TextBox 4">
            <a:extLst>
              <a:ext uri="{FF2B5EF4-FFF2-40B4-BE49-F238E27FC236}">
                <a16:creationId xmlns:a16="http://schemas.microsoft.com/office/drawing/2014/main" id="{8786ED54-D528-01B7-29F1-316A35369AD7}"/>
              </a:ext>
            </a:extLst>
          </p:cNvPr>
          <p:cNvSpPr txBox="1"/>
          <p:nvPr/>
        </p:nvSpPr>
        <p:spPr>
          <a:xfrm>
            <a:off x="7957144" y="6420902"/>
            <a:ext cx="416060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Calibri" panose="020F0502020204030204"/>
                <a:ea typeface="+mn-ea"/>
                <a:cs typeface="+mn-cs"/>
              </a:rPr>
              <a:t>*Includes some A(H5)+, presumed H5N1 cases </a:t>
            </a:r>
          </a:p>
        </p:txBody>
      </p:sp>
      <p:sp>
        <p:nvSpPr>
          <p:cNvPr id="7" name="TextBox 6">
            <a:extLst>
              <a:ext uri="{FF2B5EF4-FFF2-40B4-BE49-F238E27FC236}">
                <a16:creationId xmlns:a16="http://schemas.microsoft.com/office/drawing/2014/main" id="{61CDBE26-2395-0406-EA50-4B27751C23F1}"/>
              </a:ext>
            </a:extLst>
          </p:cNvPr>
          <p:cNvSpPr txBox="1"/>
          <p:nvPr/>
        </p:nvSpPr>
        <p:spPr>
          <a:xfrm>
            <a:off x="1137684" y="6420901"/>
            <a:ext cx="69546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C1D1F"/>
                </a:solidFill>
                <a:effectLst/>
                <a:uLnTx/>
                <a:uFillTx/>
                <a:latin typeface="Poppins" panose="00000500000000000000" pitchFamily="2" charset="0"/>
                <a:ea typeface="+mn-ea"/>
                <a:cs typeface="+mn-cs"/>
              </a:rPr>
              <a:t>Figure 1. Epidemic Curve of Human Cases of A(H5N1) by Illness Onset Date, 1997-2023 by Country: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Technical Report: June 2024 Highly Pathogenic Avian Influenza A(H5N1) Viruses | Bird Flu | CDC</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16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E8E59-AB9D-3E76-D61A-2CA2EF82DC89}"/>
              </a:ext>
            </a:extLst>
          </p:cNvPr>
          <p:cNvSpPr>
            <a:spLocks noGrp="1"/>
          </p:cNvSpPr>
          <p:nvPr>
            <p:ph type="body" sz="quarter" idx="10"/>
          </p:nvPr>
        </p:nvSpPr>
        <p:spPr>
          <a:xfrm>
            <a:off x="70008" y="1364331"/>
            <a:ext cx="5894515" cy="5202668"/>
          </a:xfrm>
        </p:spPr>
        <p:txBody>
          <a:bodyPr vert="horz" lIns="91440" tIns="45720" rIns="91440" bIns="45720" rtlCol="0" anchor="t">
            <a:noAutofit/>
          </a:bodyPr>
          <a:lstStyle/>
          <a:p>
            <a:pPr>
              <a:lnSpc>
                <a:spcPct val="100000"/>
              </a:lnSpc>
              <a:buClrTx/>
            </a:pPr>
            <a:r>
              <a:rPr lang="en-US">
                <a:solidFill>
                  <a:schemeClr val="tx1"/>
                </a:solidFill>
                <a:latin typeface="Calibri"/>
                <a:ea typeface="Calibri" panose="020F0502020204030204" pitchFamily="34" charset="0"/>
                <a:cs typeface="Calibri"/>
              </a:rPr>
              <a:t>Historically, human infections have been the result of:</a:t>
            </a:r>
          </a:p>
          <a:p>
            <a:pPr marL="801370" lvl="1" indent="-344170">
              <a:lnSpc>
                <a:spcPct val="100000"/>
              </a:lnSpc>
              <a:buFont typeface="Wingdings" panose="020B0604020202020204" pitchFamily="34" charset="0"/>
              <a:buChar char="§"/>
            </a:pPr>
            <a:r>
              <a:rPr lang="en-US" b="1">
                <a:solidFill>
                  <a:schemeClr val="tx1"/>
                </a:solidFill>
                <a:latin typeface="Calibri"/>
                <a:ea typeface="Calibri" panose="020F0502020204030204" pitchFamily="34" charset="0"/>
                <a:cs typeface="Calibri"/>
              </a:rPr>
              <a:t>Poultry exposures </a:t>
            </a:r>
          </a:p>
          <a:p>
            <a:pPr marL="1142682" lvl="2" indent="-344170">
              <a:lnSpc>
                <a:spcPct val="100000"/>
              </a:lnSpc>
              <a:buFont typeface="Courier New" panose="02070309020205020404" pitchFamily="49" charset="0"/>
              <a:buChar char="o"/>
            </a:pPr>
            <a:r>
              <a:rPr lang="en-US" b="1">
                <a:solidFill>
                  <a:srgbClr val="FF0000"/>
                </a:solidFill>
                <a:latin typeface="Calibri"/>
                <a:ea typeface="Calibri" panose="020F0502020204030204" pitchFamily="34" charset="0"/>
                <a:cs typeface="Calibri"/>
              </a:rPr>
              <a:t>Direct/close contact with sick/dead poultry </a:t>
            </a:r>
          </a:p>
          <a:p>
            <a:pPr marL="1142682" lvl="2" indent="-344170">
              <a:lnSpc>
                <a:spcPct val="100000"/>
              </a:lnSpc>
              <a:buFont typeface="Courier New" panose="02070309020205020404" pitchFamily="49" charset="0"/>
              <a:buChar char="o"/>
            </a:pPr>
            <a:r>
              <a:rPr lang="en-US">
                <a:latin typeface="Calibri"/>
                <a:ea typeface="Calibri" panose="020F0502020204030204" pitchFamily="34" charset="0"/>
                <a:cs typeface="Calibri"/>
              </a:rPr>
              <a:t>Visiting a live poultry market</a:t>
            </a:r>
          </a:p>
          <a:p>
            <a:pPr marL="801370" lvl="1" indent="-344170">
              <a:lnSpc>
                <a:spcPct val="100000"/>
              </a:lnSpc>
              <a:buFont typeface="Wingdings" panose="020B0604020202020204" pitchFamily="34" charset="0"/>
              <a:buChar char="§"/>
            </a:pPr>
            <a:r>
              <a:rPr lang="en-US" b="1">
                <a:solidFill>
                  <a:schemeClr val="tx1"/>
                </a:solidFill>
                <a:latin typeface="Calibri"/>
                <a:ea typeface="Calibri" panose="020F0502020204030204" pitchFamily="34" charset="0"/>
                <a:cs typeface="Calibri"/>
              </a:rPr>
              <a:t>Exposure to other infected animals</a:t>
            </a:r>
          </a:p>
          <a:p>
            <a:pPr marL="1142682" lvl="2" indent="-344170">
              <a:lnSpc>
                <a:spcPct val="100000"/>
              </a:lnSpc>
              <a:buFont typeface="Courier New" panose="02070309020205020404" pitchFamily="49" charset="0"/>
              <a:buChar char="o"/>
            </a:pPr>
            <a:r>
              <a:rPr lang="en-US" b="1">
                <a:solidFill>
                  <a:srgbClr val="FF0000"/>
                </a:solidFill>
                <a:latin typeface="Calibri"/>
                <a:ea typeface="Calibri" panose="020F0502020204030204" pitchFamily="34" charset="0"/>
                <a:cs typeface="Calibri"/>
              </a:rPr>
              <a:t>Direct contact or close exposure (swans, dairy cows)</a:t>
            </a:r>
          </a:p>
          <a:p>
            <a:pPr marL="801370" lvl="1" indent="-344170">
              <a:lnSpc>
                <a:spcPct val="100000"/>
              </a:lnSpc>
              <a:buFont typeface="Wingdings" panose="020B0604020202020204" pitchFamily="34" charset="0"/>
              <a:buChar char="§"/>
            </a:pPr>
            <a:r>
              <a:rPr lang="en-US">
                <a:latin typeface="Calibri"/>
                <a:ea typeface="Calibri" panose="020F0502020204030204" pitchFamily="34" charset="0"/>
                <a:cs typeface="Calibri"/>
              </a:rPr>
              <a:t>Limited, non-sustained human-to-human transmission has occurred globally in the past (not in U.S.)</a:t>
            </a:r>
            <a:endParaRPr lang="en-US">
              <a:latin typeface="Calibri" panose="020F0502020204030204" pitchFamily="34" charset="0"/>
              <a:ea typeface="Calibri" panose="020F0502020204030204" pitchFamily="34" charset="0"/>
              <a:cs typeface="Calibri"/>
            </a:endParaRPr>
          </a:p>
        </p:txBody>
      </p:sp>
      <p:sp>
        <p:nvSpPr>
          <p:cNvPr id="3" name="Title 2">
            <a:extLst>
              <a:ext uri="{FF2B5EF4-FFF2-40B4-BE49-F238E27FC236}">
                <a16:creationId xmlns:a16="http://schemas.microsoft.com/office/drawing/2014/main" id="{854CBA8B-C5D5-53B7-A9A9-774FB213BCF6}"/>
              </a:ext>
            </a:extLst>
          </p:cNvPr>
          <p:cNvSpPr>
            <a:spLocks noGrp="1"/>
          </p:cNvSpPr>
          <p:nvPr>
            <p:ph type="title"/>
          </p:nvPr>
        </p:nvSpPr>
        <p:spPr>
          <a:xfrm>
            <a:off x="486819" y="291001"/>
            <a:ext cx="10681913" cy="706526"/>
          </a:xfrm>
        </p:spPr>
        <p:txBody>
          <a:bodyPr>
            <a:noAutofit/>
          </a:bodyPr>
          <a:lstStyle/>
          <a:p>
            <a:pPr>
              <a:lnSpc>
                <a:spcPct val="100000"/>
              </a:lnSpc>
            </a:pPr>
            <a:r>
              <a:rPr lang="en-US" sz="3600">
                <a:solidFill>
                  <a:srgbClr val="002060"/>
                </a:solidFill>
                <a:latin typeface="Calibri"/>
                <a:cs typeface="Calibri"/>
              </a:rPr>
              <a:t>Historical Human Exposures to HPAI A(H5N1) Viruses</a:t>
            </a:r>
          </a:p>
        </p:txBody>
      </p:sp>
      <p:pic>
        <p:nvPicPr>
          <p:cNvPr id="5" name="Picture 4">
            <a:extLst>
              <a:ext uri="{FF2B5EF4-FFF2-40B4-BE49-F238E27FC236}">
                <a16:creationId xmlns:a16="http://schemas.microsoft.com/office/drawing/2014/main" id="{4953D3C1-F2BC-DCDD-6692-9B56D51946FC}"/>
              </a:ext>
            </a:extLst>
          </p:cNvPr>
          <p:cNvPicPr>
            <a:picLocks noChangeAspect="1"/>
          </p:cNvPicPr>
          <p:nvPr/>
        </p:nvPicPr>
        <p:blipFill>
          <a:blip r:embed="rId3"/>
          <a:stretch>
            <a:fillRect/>
          </a:stretch>
        </p:blipFill>
        <p:spPr>
          <a:xfrm>
            <a:off x="5964523" y="1472306"/>
            <a:ext cx="6025992" cy="4647029"/>
          </a:xfrm>
          <a:prstGeom prst="rect">
            <a:avLst/>
          </a:prstGeom>
        </p:spPr>
      </p:pic>
    </p:spTree>
    <p:extLst>
      <p:ext uri="{BB962C8B-B14F-4D97-AF65-F5344CB8AC3E}">
        <p14:creationId xmlns:p14="http://schemas.microsoft.com/office/powerpoint/2010/main" val="390502962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8BF3D-2491-D13C-4837-7EAE5FA15270}"/>
              </a:ext>
            </a:extLst>
          </p:cNvPr>
          <p:cNvSpPr>
            <a:spLocks noGrp="1"/>
          </p:cNvSpPr>
          <p:nvPr>
            <p:ph type="title"/>
          </p:nvPr>
        </p:nvSpPr>
        <p:spPr>
          <a:xfrm>
            <a:off x="831850" y="1709738"/>
            <a:ext cx="10515600" cy="1884067"/>
          </a:xfrm>
        </p:spPr>
        <p:txBody>
          <a:bodyPr>
            <a:normAutofit/>
          </a:bodyPr>
          <a:lstStyle/>
          <a:p>
            <a:r>
              <a:rPr lang="en-US" sz="4800" b="1"/>
              <a:t>HPAI A(H5N1) in Dairy Cattle: Current Situation and Response Updates</a:t>
            </a:r>
          </a:p>
        </p:txBody>
      </p:sp>
    </p:spTree>
    <p:extLst>
      <p:ext uri="{BB962C8B-B14F-4D97-AF65-F5344CB8AC3E}">
        <p14:creationId xmlns:p14="http://schemas.microsoft.com/office/powerpoint/2010/main" val="396821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a:t>For questions to the panelists, use the </a:t>
            </a:r>
            <a:r>
              <a:rPr lang="en-US" b="1">
                <a:highlight>
                  <a:srgbClr val="975CA5"/>
                </a:highlight>
              </a:rPr>
              <a:t>Q&amp;A box</a:t>
            </a:r>
            <a:r>
              <a:rPr lang="en-US" b="1"/>
              <a:t> </a:t>
            </a:r>
          </a:p>
          <a:p>
            <a:pPr algn="ctr">
              <a:lnSpc>
                <a:spcPct val="100000"/>
              </a:lnSpc>
            </a:pPr>
            <a:endParaRPr lang="en-US"/>
          </a:p>
          <a:p>
            <a:pPr algn="ctr">
              <a:lnSpc>
                <a:spcPct val="100000"/>
              </a:lnSpc>
            </a:pPr>
            <a:r>
              <a:rPr lang="en-US"/>
              <a:t>The webinar recording and slides will be posted on </a:t>
            </a:r>
            <a:r>
              <a:rPr lang="en-US" b="1">
                <a:highlight>
                  <a:srgbClr val="975CA5"/>
                </a:highlight>
              </a:rPr>
              <a:t>www.icap.columbia.edu </a:t>
            </a:r>
          </a:p>
          <a:p>
            <a:pPr algn="ctr">
              <a:lnSpc>
                <a:spcPct val="100000"/>
              </a:lnSpc>
            </a:pPr>
            <a:r>
              <a:rPr lang="en-US"/>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1507034"/>
            <a:ext cx="6323097" cy="4448381"/>
          </a:xfrm>
        </p:spPr>
        <p:txBody>
          <a:bodyPr vert="horz" lIns="91440" tIns="45720" rIns="91440" bIns="45720" numCol="2" spcCol="457200" rtlCol="0" anchor="t">
            <a:normAutofit/>
          </a:bodyPr>
          <a:lstStyle/>
          <a:p>
            <a:pPr>
              <a:lnSpc>
                <a:spcPct val="100000"/>
              </a:lnSpc>
              <a:spcBef>
                <a:spcPts val="0"/>
              </a:spcBef>
            </a:pPr>
            <a:r>
              <a:rPr lang="en-US" sz="1800" b="1">
                <a:solidFill>
                  <a:schemeClr val="tx1"/>
                </a:solidFill>
              </a:rPr>
              <a:t>Welcome and Introduction – </a:t>
            </a:r>
            <a:endParaRPr lang="en-US" sz="1800" i="1">
              <a:solidFill>
                <a:schemeClr val="tx1"/>
              </a:solidFill>
            </a:endParaRPr>
          </a:p>
          <a:p>
            <a:pPr>
              <a:lnSpc>
                <a:spcPct val="100000"/>
              </a:lnSpc>
              <a:spcBef>
                <a:spcPts val="0"/>
              </a:spcBef>
            </a:pPr>
            <a:r>
              <a:rPr lang="en-US" sz="1800" b="1">
                <a:solidFill>
                  <a:schemeClr val="tx1"/>
                </a:solidFill>
              </a:rPr>
              <a:t>Presentation</a:t>
            </a:r>
          </a:p>
          <a:p>
            <a:pPr>
              <a:lnSpc>
                <a:spcPct val="100000"/>
              </a:lnSpc>
              <a:spcBef>
                <a:spcPts val="0"/>
              </a:spcBef>
            </a:pPr>
            <a:endParaRPr lang="en-US" sz="1800" b="1" i="1">
              <a:solidFill>
                <a:srgbClr val="975CA5"/>
              </a:solidFill>
            </a:endParaRPr>
          </a:p>
          <a:p>
            <a:pPr>
              <a:lnSpc>
                <a:spcPct val="100000"/>
              </a:lnSpc>
              <a:spcBef>
                <a:spcPts val="0"/>
              </a:spcBef>
            </a:pPr>
            <a:r>
              <a:rPr lang="en-US" sz="1800" b="1">
                <a:solidFill>
                  <a:schemeClr val="tx1"/>
                </a:solidFill>
              </a:rPr>
              <a:t>Q &amp; A</a:t>
            </a:r>
            <a:endParaRPr lang="en-US" sz="180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E39-C08D-FB3B-1CCC-98C1130B94F3}"/>
              </a:ext>
            </a:extLst>
          </p:cNvPr>
          <p:cNvSpPr>
            <a:spLocks noGrp="1"/>
          </p:cNvSpPr>
          <p:nvPr>
            <p:ph type="title"/>
          </p:nvPr>
        </p:nvSpPr>
        <p:spPr>
          <a:xfrm>
            <a:off x="595545" y="0"/>
            <a:ext cx="5334197" cy="1708242"/>
          </a:xfrm>
        </p:spPr>
        <p:txBody>
          <a:bodyPr anchor="ctr">
            <a:normAutofit/>
          </a:bodyPr>
          <a:lstStyle/>
          <a:p>
            <a:r>
              <a:rPr lang="en-US" dirty="0">
                <a:latin typeface="+mn-lt"/>
                <a:cs typeface="Arial" panose="020B0604020202020204" pitchFamily="34" charset="0"/>
              </a:rPr>
              <a:t>CDC’s Priorities </a:t>
            </a:r>
          </a:p>
        </p:txBody>
      </p:sp>
      <p:sp>
        <p:nvSpPr>
          <p:cNvPr id="5" name="Content Placeholder 4">
            <a:extLst>
              <a:ext uri="{FF2B5EF4-FFF2-40B4-BE49-F238E27FC236}">
                <a16:creationId xmlns:a16="http://schemas.microsoft.com/office/drawing/2014/main" id="{0E3E9A01-EC1C-B7EE-4AB3-76E19CEBB911}"/>
              </a:ext>
            </a:extLst>
          </p:cNvPr>
          <p:cNvSpPr>
            <a:spLocks noGrp="1"/>
          </p:cNvSpPr>
          <p:nvPr>
            <p:ph idx="1"/>
          </p:nvPr>
        </p:nvSpPr>
        <p:spPr>
          <a:xfrm>
            <a:off x="445916" y="1537076"/>
            <a:ext cx="5650084" cy="4400550"/>
          </a:xfrm>
        </p:spPr>
        <p:txBody>
          <a:bodyPr anchor="ctr">
            <a:normAutofit/>
          </a:bodyPr>
          <a:lstStyle/>
          <a:p>
            <a:pPr marR="0" lvl="0">
              <a:spcBef>
                <a:spcPts val="1200"/>
              </a:spcBef>
            </a:pPr>
            <a:r>
              <a:rPr lang="en-US" dirty="0">
                <a:cs typeface="Arial" panose="020B0604020202020204" pitchFamily="34" charset="0"/>
              </a:rPr>
              <a:t>Supporting and engaging  public health and agricultural partners</a:t>
            </a:r>
          </a:p>
          <a:p>
            <a:pPr marR="0" lvl="0">
              <a:spcBef>
                <a:spcPts val="1200"/>
              </a:spcBef>
            </a:pPr>
            <a:r>
              <a:rPr lang="en-US" dirty="0">
                <a:cs typeface="Arial" panose="020B0604020202020204" pitchFamily="34" charset="0"/>
              </a:rPr>
              <a:t>Protecting human health and safety </a:t>
            </a:r>
          </a:p>
          <a:p>
            <a:pPr marR="0" lvl="0">
              <a:spcBef>
                <a:spcPts val="1200"/>
              </a:spcBef>
            </a:pPr>
            <a:r>
              <a:rPr lang="en-US" dirty="0">
                <a:cs typeface="Arial" panose="020B0604020202020204" pitchFamily="34" charset="0"/>
              </a:rPr>
              <a:t>Understanding risk to people from highly pathogenic avian influenza (HPAI) A(H5N1) viruses</a:t>
            </a:r>
          </a:p>
          <a:p>
            <a:pPr marR="0" lvl="0">
              <a:spcBef>
                <a:spcPts val="1200"/>
              </a:spcBef>
            </a:pPr>
            <a:r>
              <a:rPr lang="en-US" dirty="0">
                <a:cs typeface="Arial" panose="020B0604020202020204" pitchFamily="34" charset="0"/>
              </a:rPr>
              <a:t>Assessing HPAI A(H5N1) viruses for genetic changes</a:t>
            </a:r>
          </a:p>
        </p:txBody>
      </p:sp>
      <p:pic>
        <p:nvPicPr>
          <p:cNvPr id="6" name="Picture 5" descr="A bird flying in the sky&#10;&#10;Description automatically generated with medium confidence">
            <a:extLst>
              <a:ext uri="{FF2B5EF4-FFF2-40B4-BE49-F238E27FC236}">
                <a16:creationId xmlns:a16="http://schemas.microsoft.com/office/drawing/2014/main" id="{ECED11CD-F221-D97B-F66C-79B773CAF091}"/>
              </a:ext>
            </a:extLst>
          </p:cNvPr>
          <p:cNvPicPr>
            <a:picLocks noChangeAspect="1"/>
          </p:cNvPicPr>
          <p:nvPr/>
        </p:nvPicPr>
        <p:blipFill rotWithShape="1">
          <a:blip r:embed="rId3"/>
          <a:srcRect l="31477" r="2484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427431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34FF-DF84-3901-B60F-806EA7E84996}"/>
              </a:ext>
              <a:ext uri="{C183D7F6-B498-43B3-948B-1728B52AA6E4}">
                <adec:decorative xmlns:adec="http://schemas.microsoft.com/office/drawing/2017/decorative" val="0"/>
              </a:ext>
            </a:extLst>
          </p:cNvPr>
          <p:cNvSpPr>
            <a:spLocks noGrp="1"/>
          </p:cNvSpPr>
          <p:nvPr>
            <p:ph type="title"/>
          </p:nvPr>
        </p:nvSpPr>
        <p:spPr>
          <a:xfrm>
            <a:off x="450669" y="223512"/>
            <a:ext cx="10515600" cy="1325563"/>
          </a:xfrm>
        </p:spPr>
        <p:txBody>
          <a:bodyPr/>
          <a:lstStyle/>
          <a:p>
            <a:r>
              <a:rPr lang="en-US" dirty="0">
                <a:latin typeface="+mn-lt"/>
                <a:cs typeface="Arial" panose="020B0604020202020204" pitchFamily="34" charset="0"/>
              </a:rPr>
              <a:t>H5N1 Situation Update – Dairy Herds</a:t>
            </a:r>
          </a:p>
        </p:txBody>
      </p:sp>
      <p:sp>
        <p:nvSpPr>
          <p:cNvPr id="3" name="Content Placeholder 2">
            <a:extLst>
              <a:ext uri="{FF2B5EF4-FFF2-40B4-BE49-F238E27FC236}">
                <a16:creationId xmlns:a16="http://schemas.microsoft.com/office/drawing/2014/main" id="{348F7CD2-4601-18CF-2147-0A51D93A6B30}"/>
              </a:ext>
            </a:extLst>
          </p:cNvPr>
          <p:cNvSpPr>
            <a:spLocks noGrp="1"/>
          </p:cNvSpPr>
          <p:nvPr>
            <p:ph idx="1"/>
          </p:nvPr>
        </p:nvSpPr>
        <p:spPr>
          <a:xfrm>
            <a:off x="255357" y="1716473"/>
            <a:ext cx="5396062" cy="4442840"/>
          </a:xfrm>
        </p:spPr>
        <p:txBody>
          <a:bodyPr vert="horz" lIns="91440" tIns="45720" rIns="91440" bIns="45720" rtlCol="0" anchor="t">
            <a:noAutofit/>
          </a:bodyPr>
          <a:lstStyle/>
          <a:p>
            <a:pPr marL="457200" indent="-457200">
              <a:spcBef>
                <a:spcPts val="1200"/>
              </a:spcBef>
            </a:pPr>
            <a:r>
              <a:rPr lang="en-US" sz="3000" dirty="0">
                <a:cs typeface="Arial" panose="020B0604020202020204" pitchFamily="34" charset="0"/>
              </a:rPr>
              <a:t>To date, USDA confirmed HPAI A(H5N1) in dairy herds in </a:t>
            </a:r>
            <a:r>
              <a:rPr lang="en-US" sz="3000" b="1" dirty="0">
                <a:cs typeface="Arial" panose="020B0604020202020204" pitchFamily="34" charset="0"/>
              </a:rPr>
              <a:t>&gt;190 farms across 13 states</a:t>
            </a:r>
            <a:endParaRPr lang="en-US" sz="3000" dirty="0">
              <a:cs typeface="Arial" panose="020B0604020202020204" pitchFamily="34" charset="0"/>
            </a:endParaRPr>
          </a:p>
          <a:p>
            <a:pPr marL="914400" lvl="1">
              <a:spcBef>
                <a:spcPts val="1200"/>
              </a:spcBef>
              <a:buFont typeface="Wingdings" panose="05000000000000000000" pitchFamily="2" charset="2"/>
              <a:buChar char="§"/>
            </a:pPr>
            <a:r>
              <a:rPr lang="en-US" dirty="0">
                <a:cs typeface="Arial"/>
              </a:rPr>
              <a:t>Dairy cow illness was observed in early 2024 </a:t>
            </a:r>
          </a:p>
          <a:p>
            <a:pPr marL="914400" lvl="1">
              <a:spcBef>
                <a:spcPts val="1200"/>
              </a:spcBef>
              <a:buFont typeface="Wingdings" panose="05000000000000000000" pitchFamily="2" charset="2"/>
              <a:buChar char="§"/>
            </a:pPr>
            <a:r>
              <a:rPr lang="en-US" dirty="0">
                <a:cs typeface="Arial" panose="020B0604020202020204" pitchFamily="34" charset="0"/>
              </a:rPr>
              <a:t>Significant decreases in milk production and quality</a:t>
            </a:r>
          </a:p>
          <a:p>
            <a:pPr marL="914400" lvl="1">
              <a:spcBef>
                <a:spcPts val="1200"/>
              </a:spcBef>
              <a:buFont typeface="Wingdings" panose="05000000000000000000" pitchFamily="2" charset="2"/>
              <a:buChar char="§"/>
            </a:pPr>
            <a:r>
              <a:rPr lang="en-US" b="1" dirty="0">
                <a:cs typeface="Arial" panose="020B0604020202020204" pitchFamily="34" charset="0"/>
              </a:rPr>
              <a:t>March 25, 2024</a:t>
            </a:r>
            <a:r>
              <a:rPr lang="en-US" dirty="0">
                <a:cs typeface="Arial" panose="020B0604020202020204" pitchFamily="34" charset="0"/>
              </a:rPr>
              <a:t>: USDA reported HPAI A(H5N1) confirmed in cows from Texas and Kansas</a:t>
            </a:r>
          </a:p>
        </p:txBody>
      </p:sp>
      <p:sp>
        <p:nvSpPr>
          <p:cNvPr id="5" name="TextBox 4">
            <a:extLst>
              <a:ext uri="{FF2B5EF4-FFF2-40B4-BE49-F238E27FC236}">
                <a16:creationId xmlns:a16="http://schemas.microsoft.com/office/drawing/2014/main" id="{82DFAEA8-0060-72E8-4C7F-1138405D4560}"/>
              </a:ext>
            </a:extLst>
          </p:cNvPr>
          <p:cNvSpPr txBox="1"/>
          <p:nvPr/>
        </p:nvSpPr>
        <p:spPr>
          <a:xfrm>
            <a:off x="1234440" y="6326711"/>
            <a:ext cx="98454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Highly Pathogenic Avian Influenza (HPAI) Detections in Livestock | Animal and Plant Health Inspection Service (usda.gov)</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81F75051-6449-4207-5AA5-13493F297EA8}"/>
              </a:ext>
            </a:extLst>
          </p:cNvPr>
          <p:cNvPicPr>
            <a:picLocks noChangeAspect="1"/>
          </p:cNvPicPr>
          <p:nvPr/>
        </p:nvPicPr>
        <p:blipFill>
          <a:blip r:embed="rId4"/>
          <a:stretch>
            <a:fillRect/>
          </a:stretch>
        </p:blipFill>
        <p:spPr>
          <a:xfrm>
            <a:off x="5708469" y="1549075"/>
            <a:ext cx="6089912" cy="4442840"/>
          </a:xfrm>
          <a:prstGeom prst="rect">
            <a:avLst/>
          </a:prstGeom>
        </p:spPr>
      </p:pic>
    </p:spTree>
    <p:extLst>
      <p:ext uri="{BB962C8B-B14F-4D97-AF65-F5344CB8AC3E}">
        <p14:creationId xmlns:p14="http://schemas.microsoft.com/office/powerpoint/2010/main" val="2264821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E8E59-AB9D-3E76-D61A-2CA2EF82DC89}"/>
              </a:ext>
            </a:extLst>
          </p:cNvPr>
          <p:cNvSpPr>
            <a:spLocks noGrp="1"/>
          </p:cNvSpPr>
          <p:nvPr>
            <p:ph type="body" sz="quarter" idx="10"/>
          </p:nvPr>
        </p:nvSpPr>
        <p:spPr>
          <a:xfrm>
            <a:off x="328925" y="1139501"/>
            <a:ext cx="7062475" cy="5301526"/>
          </a:xfrm>
        </p:spPr>
        <p:txBody>
          <a:bodyPr vert="horz" lIns="91440" tIns="45720" rIns="91440" bIns="45720" rtlCol="0" anchor="t">
            <a:noAutofit/>
          </a:bodyPr>
          <a:lstStyle/>
          <a:p>
            <a:pPr marL="287020" indent="-287020">
              <a:lnSpc>
                <a:spcPct val="90000"/>
              </a:lnSpc>
              <a:spcBef>
                <a:spcPts val="1200"/>
              </a:spcBef>
            </a:pPr>
            <a:r>
              <a:rPr lang="en-US" sz="2800" b="1" dirty="0">
                <a:cs typeface="Calibri"/>
              </a:rPr>
              <a:t>Human cases (n=14</a:t>
            </a:r>
            <a:r>
              <a:rPr lang="en-US" sz="2800" dirty="0">
                <a:cs typeface="Calibri"/>
              </a:rPr>
              <a:t>), 13 associated with the current 2024 outbreak</a:t>
            </a:r>
            <a:r>
              <a:rPr lang="en-US" sz="2800" b="1" dirty="0">
                <a:cs typeface="Calibri"/>
              </a:rPr>
              <a:t> </a:t>
            </a:r>
            <a:endParaRPr lang="en-US" dirty="0"/>
          </a:p>
          <a:p>
            <a:pPr marL="801370" lvl="1" indent="-344170">
              <a:lnSpc>
                <a:spcPct val="90000"/>
              </a:lnSpc>
              <a:spcBef>
                <a:spcPts val="1200"/>
              </a:spcBef>
              <a:buFont typeface="Arial" panose="020B0604020202020204" pitchFamily="34" charset="0"/>
              <a:buChar char="•"/>
            </a:pPr>
            <a:r>
              <a:rPr lang="en-US" b="1" dirty="0">
                <a:cs typeface="Calibri"/>
              </a:rPr>
              <a:t>Associated with dairy cattle exposures: 4</a:t>
            </a:r>
            <a:endParaRPr lang="en-US" dirty="0">
              <a:cs typeface="Calibri"/>
            </a:endParaRPr>
          </a:p>
          <a:p>
            <a:pPr lvl="2">
              <a:lnSpc>
                <a:spcPct val="90000"/>
              </a:lnSpc>
              <a:spcBef>
                <a:spcPts val="600"/>
              </a:spcBef>
              <a:buFont typeface="Wingdings" panose="05000000000000000000" pitchFamily="2" charset="2"/>
              <a:buChar char="§"/>
            </a:pPr>
            <a:r>
              <a:rPr lang="en-US" sz="2000" dirty="0">
                <a:cs typeface="Calibri"/>
              </a:rPr>
              <a:t>March - July 2024: 4 cases in dairy farm workers (Texas, Michigan (2), Colorado) with exposure to infected or presumed infected dairy cattle</a:t>
            </a:r>
          </a:p>
          <a:p>
            <a:pPr lvl="2">
              <a:lnSpc>
                <a:spcPct val="90000"/>
              </a:lnSpc>
              <a:spcBef>
                <a:spcPts val="600"/>
              </a:spcBef>
              <a:buFont typeface="Wingdings" panose="05000000000000000000" pitchFamily="2" charset="2"/>
              <a:buChar char="§"/>
            </a:pPr>
            <a:r>
              <a:rPr lang="en-US" sz="2000" dirty="0">
                <a:cs typeface="Calibri"/>
              </a:rPr>
              <a:t>All cases were clinically mild, offered antivirals, not hospitalized </a:t>
            </a:r>
          </a:p>
          <a:p>
            <a:pPr marL="801370" lvl="1" indent="-344170">
              <a:lnSpc>
                <a:spcPct val="90000"/>
              </a:lnSpc>
              <a:spcBef>
                <a:spcPts val="1200"/>
              </a:spcBef>
              <a:buFont typeface="Arial" panose="020B0604020202020204" pitchFamily="34" charset="0"/>
              <a:buChar char="•"/>
            </a:pPr>
            <a:r>
              <a:rPr lang="en-US" b="1" dirty="0">
                <a:cs typeface="Calibri"/>
              </a:rPr>
              <a:t>Associated with poultry exposures: 10</a:t>
            </a:r>
            <a:endParaRPr lang="en-US" dirty="0">
              <a:cs typeface="Calibri"/>
            </a:endParaRPr>
          </a:p>
          <a:p>
            <a:pPr lvl="2">
              <a:lnSpc>
                <a:spcPct val="90000"/>
              </a:lnSpc>
              <a:spcBef>
                <a:spcPts val="600"/>
              </a:spcBef>
              <a:buFont typeface="Wingdings" panose="05000000000000000000" pitchFamily="2" charset="2"/>
              <a:buChar char="§"/>
            </a:pPr>
            <a:r>
              <a:rPr lang="en-US" sz="2000" dirty="0">
                <a:cs typeface="Calibri"/>
              </a:rPr>
              <a:t>April 2022: 1 case depopulating poultry (Colorado)</a:t>
            </a:r>
          </a:p>
          <a:p>
            <a:pPr lvl="2">
              <a:lnSpc>
                <a:spcPct val="90000"/>
              </a:lnSpc>
              <a:spcBef>
                <a:spcPts val="600"/>
              </a:spcBef>
              <a:buFont typeface="Wingdings" panose="05000000000000000000" pitchFamily="2" charset="2"/>
              <a:buChar char="§"/>
            </a:pPr>
            <a:r>
              <a:rPr lang="en-US" sz="2000" dirty="0">
                <a:cs typeface="Calibri"/>
              </a:rPr>
              <a:t>July 2024: 9 cases in workers depopulating poultry (Colorado)</a:t>
            </a:r>
          </a:p>
          <a:p>
            <a:pPr lvl="2">
              <a:lnSpc>
                <a:spcPct val="90000"/>
              </a:lnSpc>
              <a:spcBef>
                <a:spcPts val="600"/>
              </a:spcBef>
              <a:buFont typeface="Wingdings" panose="05000000000000000000" pitchFamily="2" charset="2"/>
              <a:buChar char="§"/>
            </a:pPr>
            <a:r>
              <a:rPr lang="en-US" sz="2000" dirty="0">
                <a:cs typeface="Calibri"/>
              </a:rPr>
              <a:t>All cases were clinically mild, offered antivirals, not hospitalized </a:t>
            </a:r>
          </a:p>
          <a:p>
            <a:pPr marL="801370" lvl="1" indent="-344170">
              <a:lnSpc>
                <a:spcPct val="90000"/>
              </a:lnSpc>
              <a:spcBef>
                <a:spcPts val="1200"/>
              </a:spcBef>
              <a:buFont typeface="Arial" panose="020B0604020202020204" pitchFamily="34" charset="0"/>
              <a:buChar char="•"/>
            </a:pPr>
            <a:r>
              <a:rPr lang="en-US" b="1" dirty="0">
                <a:cs typeface="Calibri"/>
              </a:rPr>
              <a:t>No human-to-human transmission</a:t>
            </a:r>
          </a:p>
          <a:p>
            <a:pPr lvl="2">
              <a:lnSpc>
                <a:spcPct val="90000"/>
              </a:lnSpc>
              <a:spcBef>
                <a:spcPts val="1200"/>
              </a:spcBef>
              <a:buFont typeface="Arial" panose="020B0604020202020204" pitchFamily="34" charset="0"/>
              <a:buChar char="•"/>
            </a:pPr>
            <a:endParaRPr lang="en-US" dirty="0">
              <a:cs typeface="Calibri"/>
            </a:endParaRPr>
          </a:p>
          <a:p>
            <a:pPr marL="801370" lvl="1" indent="-344170">
              <a:lnSpc>
                <a:spcPct val="90000"/>
              </a:lnSpc>
              <a:spcBef>
                <a:spcPts val="1200"/>
              </a:spcBef>
              <a:buFont typeface="Arial" panose="020B0604020202020204" pitchFamily="34" charset="0"/>
              <a:buChar char="•"/>
            </a:pPr>
            <a:endParaRPr lang="en-US" b="1" dirty="0">
              <a:cs typeface="Calibri"/>
            </a:endParaRPr>
          </a:p>
          <a:p>
            <a:pPr marL="287020" indent="-287020">
              <a:lnSpc>
                <a:spcPct val="90000"/>
              </a:lnSpc>
              <a:spcBef>
                <a:spcPts val="1200"/>
              </a:spcBef>
            </a:pPr>
            <a:endParaRPr lang="en-US" dirty="0">
              <a:cs typeface="Calibri"/>
            </a:endParaRPr>
          </a:p>
          <a:p>
            <a:pPr marL="287020" indent="-287020">
              <a:lnSpc>
                <a:spcPct val="90000"/>
              </a:lnSpc>
              <a:spcBef>
                <a:spcPts val="1200"/>
              </a:spcBef>
            </a:pPr>
            <a:endParaRPr lang="en-US" dirty="0">
              <a:cs typeface="Calibri"/>
            </a:endParaRPr>
          </a:p>
          <a:p>
            <a:pPr marL="287020" indent="-287020">
              <a:lnSpc>
                <a:spcPct val="90000"/>
              </a:lnSpc>
              <a:spcBef>
                <a:spcPts val="1200"/>
              </a:spcBef>
            </a:pPr>
            <a:endParaRPr lang="en-US" dirty="0">
              <a:cs typeface="Calibri"/>
            </a:endParaRPr>
          </a:p>
          <a:p>
            <a:pPr marL="287020" indent="-287020">
              <a:lnSpc>
                <a:spcPct val="90000"/>
              </a:lnSpc>
              <a:spcBef>
                <a:spcPts val="1200"/>
              </a:spcBef>
            </a:pPr>
            <a:endParaRPr lang="en-US" dirty="0">
              <a:cs typeface="Calibri"/>
            </a:endParaRPr>
          </a:p>
          <a:p>
            <a:pPr marL="287020" indent="-287020">
              <a:lnSpc>
                <a:spcPct val="90000"/>
              </a:lnSpc>
              <a:spcBef>
                <a:spcPts val="1200"/>
              </a:spcBef>
            </a:pPr>
            <a:endParaRPr lang="en-US" dirty="0">
              <a:latin typeface="Calibri" panose="020F0502020204030204" pitchFamily="34" charset="0"/>
              <a:ea typeface="Calibri" panose="020F0502020204030204" pitchFamily="34" charset="0"/>
              <a:cs typeface="Calibri"/>
            </a:endParaRPr>
          </a:p>
          <a:p>
            <a:pPr marL="801370" lvl="1" indent="-344170">
              <a:lnSpc>
                <a:spcPct val="90000"/>
              </a:lnSpc>
              <a:spcBef>
                <a:spcPts val="1200"/>
              </a:spcBef>
              <a:buFont typeface="Arial" panose="020B0604020202020204" pitchFamily="34" charset="0"/>
              <a:buChar char="•"/>
            </a:pPr>
            <a:endParaRPr lang="en-US" sz="2200" dirty="0">
              <a:latin typeface="Calibri" panose="020F0502020204030204" pitchFamily="34" charset="0"/>
              <a:ea typeface="Calibri" panose="020F0502020204030204" pitchFamily="34" charset="0"/>
              <a:cs typeface="Calibri"/>
            </a:endParaRPr>
          </a:p>
          <a:p>
            <a:pPr marL="801370" lvl="1" indent="-344170">
              <a:lnSpc>
                <a:spcPct val="90000"/>
              </a:lnSpc>
              <a:spcBef>
                <a:spcPts val="120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a:endParaRPr>
          </a:p>
          <a:p>
            <a:pPr marL="287020" indent="-287020">
              <a:lnSpc>
                <a:spcPct val="90000"/>
              </a:lnSpc>
              <a:spcBef>
                <a:spcPts val="1200"/>
              </a:spcBef>
            </a:pPr>
            <a:endParaRPr lang="en-US" dirty="0">
              <a:latin typeface="Calibri" panose="020F0502020204030204" pitchFamily="34" charset="0"/>
              <a:ea typeface="Calibri" panose="020F0502020204030204" pitchFamily="34" charset="0"/>
              <a:cs typeface="Calibri"/>
            </a:endParaRPr>
          </a:p>
          <a:p>
            <a:pPr marL="287020" indent="-287020">
              <a:lnSpc>
                <a:spcPct val="90000"/>
              </a:lnSpc>
              <a:spcBef>
                <a:spcPts val="1200"/>
              </a:spcBef>
            </a:pPr>
            <a:endParaRPr lang="en-US" dirty="0">
              <a:latin typeface="Calibri" panose="020F0502020204030204" pitchFamily="34" charset="0"/>
              <a:ea typeface="Calibri" panose="020F0502020204030204" pitchFamily="34" charset="0"/>
              <a:cs typeface="Calibri"/>
            </a:endParaRPr>
          </a:p>
          <a:p>
            <a:pPr marL="287020" indent="-287020">
              <a:lnSpc>
                <a:spcPct val="90000"/>
              </a:lnSpc>
              <a:spcBef>
                <a:spcPts val="1200"/>
              </a:spcBef>
            </a:pPr>
            <a:endParaRPr lang="en-US" dirty="0">
              <a:latin typeface="Calibri" panose="020F0502020204030204" pitchFamily="34" charset="0"/>
              <a:ea typeface="Calibri" panose="020F0502020204030204" pitchFamily="34" charset="0"/>
              <a:cs typeface="Calibri"/>
            </a:endParaRPr>
          </a:p>
          <a:p>
            <a:pPr marL="287020" indent="-287020">
              <a:lnSpc>
                <a:spcPct val="90000"/>
              </a:lnSpc>
              <a:spcBef>
                <a:spcPts val="1200"/>
              </a:spcBef>
            </a:pPr>
            <a:endParaRPr lang="en-US" dirty="0">
              <a:solidFill>
                <a:srgbClr val="000000"/>
              </a:solidFill>
              <a:latin typeface="Calibri" panose="020F0502020204030204" pitchFamily="34" charset="0"/>
              <a:ea typeface="Calibri" panose="020F0502020204030204" pitchFamily="34" charset="0"/>
              <a:cs typeface="Calibri"/>
            </a:endParaRPr>
          </a:p>
        </p:txBody>
      </p:sp>
      <p:sp>
        <p:nvSpPr>
          <p:cNvPr id="3" name="Title 2">
            <a:extLst>
              <a:ext uri="{FF2B5EF4-FFF2-40B4-BE49-F238E27FC236}">
                <a16:creationId xmlns:a16="http://schemas.microsoft.com/office/drawing/2014/main" id="{854CBA8B-C5D5-53B7-A9A9-774FB213BCF6}"/>
              </a:ext>
            </a:extLst>
          </p:cNvPr>
          <p:cNvSpPr>
            <a:spLocks noGrp="1"/>
          </p:cNvSpPr>
          <p:nvPr>
            <p:ph type="title"/>
          </p:nvPr>
        </p:nvSpPr>
        <p:spPr>
          <a:xfrm>
            <a:off x="471280" y="-106847"/>
            <a:ext cx="11249439" cy="1143000"/>
          </a:xfrm>
        </p:spPr>
        <p:txBody>
          <a:bodyPr>
            <a:normAutofit/>
          </a:bodyPr>
          <a:lstStyle/>
          <a:p>
            <a:pPr>
              <a:lnSpc>
                <a:spcPct val="142247"/>
              </a:lnSpc>
            </a:pPr>
            <a:r>
              <a:rPr lang="en-US" sz="3600" dirty="0">
                <a:solidFill>
                  <a:schemeClr val="accent1">
                    <a:lumMod val="50000"/>
                  </a:schemeClr>
                </a:solidFill>
                <a:latin typeface="Calibri"/>
                <a:cs typeface="Calibri"/>
              </a:rPr>
              <a:t>HPAI A(H5) Human Cases, United States, 2022-2024 </a:t>
            </a:r>
          </a:p>
        </p:txBody>
      </p:sp>
      <p:pic>
        <p:nvPicPr>
          <p:cNvPr id="5" name="Picture 4">
            <a:extLst>
              <a:ext uri="{FF2B5EF4-FFF2-40B4-BE49-F238E27FC236}">
                <a16:creationId xmlns:a16="http://schemas.microsoft.com/office/drawing/2014/main" id="{AFD7177A-A26A-B53A-07E7-8D54AA7A22D4}"/>
              </a:ext>
            </a:extLst>
          </p:cNvPr>
          <p:cNvPicPr>
            <a:picLocks noChangeAspect="1"/>
          </p:cNvPicPr>
          <p:nvPr/>
        </p:nvPicPr>
        <p:blipFill>
          <a:blip r:embed="rId3"/>
          <a:stretch>
            <a:fillRect/>
          </a:stretch>
        </p:blipFill>
        <p:spPr>
          <a:xfrm>
            <a:off x="7546226" y="2042267"/>
            <a:ext cx="4316849" cy="3406033"/>
          </a:xfrm>
          <a:prstGeom prst="rect">
            <a:avLst/>
          </a:prstGeom>
          <a:ln>
            <a:solidFill>
              <a:schemeClr val="bg1">
                <a:lumMod val="85000"/>
              </a:schemeClr>
            </a:solidFill>
          </a:ln>
        </p:spPr>
      </p:pic>
    </p:spTree>
    <p:extLst>
      <p:ext uri="{BB962C8B-B14F-4D97-AF65-F5344CB8AC3E}">
        <p14:creationId xmlns:p14="http://schemas.microsoft.com/office/powerpoint/2010/main" val="15146622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C61D-4761-E6B1-EE94-81A25FC6BD89}"/>
              </a:ext>
            </a:extLst>
          </p:cNvPr>
          <p:cNvSpPr>
            <a:spLocks noGrp="1"/>
          </p:cNvSpPr>
          <p:nvPr>
            <p:ph type="title"/>
          </p:nvPr>
        </p:nvSpPr>
        <p:spPr>
          <a:xfrm>
            <a:off x="838200" y="365125"/>
            <a:ext cx="10866120" cy="1091102"/>
          </a:xfrm>
        </p:spPr>
        <p:txBody>
          <a:bodyPr>
            <a:normAutofit/>
          </a:bodyPr>
          <a:lstStyle/>
          <a:p>
            <a:r>
              <a:rPr lang="en-US" b="1" i="0" u="none" strike="noStrike" dirty="0">
                <a:solidFill>
                  <a:srgbClr val="00327A"/>
                </a:solidFill>
                <a:effectLst/>
                <a:latin typeface="+mn-lt"/>
                <a:cs typeface="Calibri Light"/>
              </a:rPr>
              <a:t>H5 Human Cases</a:t>
            </a:r>
            <a:r>
              <a:rPr lang="en-US" dirty="0">
                <a:latin typeface="+mn-lt"/>
                <a:cs typeface="Calibri Light"/>
              </a:rPr>
              <a:t>– Virus Sequences to Date</a:t>
            </a:r>
          </a:p>
        </p:txBody>
      </p:sp>
      <p:sp>
        <p:nvSpPr>
          <p:cNvPr id="3" name="Content Placeholder 2">
            <a:extLst>
              <a:ext uri="{FF2B5EF4-FFF2-40B4-BE49-F238E27FC236}">
                <a16:creationId xmlns:a16="http://schemas.microsoft.com/office/drawing/2014/main" id="{B50789B0-0119-8803-988F-D68ACBE84899}"/>
              </a:ext>
            </a:extLst>
          </p:cNvPr>
          <p:cNvSpPr>
            <a:spLocks noGrp="1"/>
          </p:cNvSpPr>
          <p:nvPr>
            <p:ph idx="1"/>
          </p:nvPr>
        </p:nvSpPr>
        <p:spPr>
          <a:xfrm>
            <a:off x="590550" y="1697983"/>
            <a:ext cx="11010900" cy="4063625"/>
          </a:xfrm>
        </p:spPr>
        <p:txBody>
          <a:bodyPr>
            <a:normAutofit fontScale="92500"/>
          </a:bodyPr>
          <a:lstStyle/>
          <a:p>
            <a:pPr algn="l" rtl="0" fontAlgn="base">
              <a:spcBef>
                <a:spcPts val="1200"/>
              </a:spcBef>
              <a:buFont typeface="Arial" panose="020B0604020202020204" pitchFamily="34" charset="0"/>
              <a:buChar char="•"/>
            </a:pPr>
            <a:r>
              <a:rPr lang="en-US" dirty="0">
                <a:solidFill>
                  <a:srgbClr val="000000"/>
                </a:solidFill>
              </a:rPr>
              <a:t>S</a:t>
            </a:r>
            <a:r>
              <a:rPr lang="en-US" i="0" u="none" strike="noStrike" dirty="0">
                <a:solidFill>
                  <a:srgbClr val="000000"/>
                </a:solidFill>
                <a:effectLst/>
              </a:rPr>
              <a:t>equences maintain primarily avian genetic characteristics and lack changes that would make the virus better adapted to infect or spread among humans</a:t>
            </a:r>
          </a:p>
          <a:p>
            <a:pPr algn="l" rtl="0" fontAlgn="base">
              <a:spcBef>
                <a:spcPts val="1200"/>
              </a:spcBef>
              <a:buFont typeface="Arial" panose="020B0604020202020204" pitchFamily="34" charset="0"/>
              <a:buChar char="•"/>
            </a:pPr>
            <a:r>
              <a:rPr lang="en-US" b="1" i="0" u="none" strike="noStrike" dirty="0">
                <a:solidFill>
                  <a:srgbClr val="000000"/>
                </a:solidFill>
                <a:effectLst/>
              </a:rPr>
              <a:t>Diagnostics</a:t>
            </a:r>
            <a:r>
              <a:rPr lang="en-US" i="0" u="none" strike="noStrike" dirty="0">
                <a:solidFill>
                  <a:srgbClr val="000000"/>
                </a:solidFill>
                <a:effectLst/>
              </a:rPr>
              <a:t>: N</a:t>
            </a:r>
            <a:r>
              <a:rPr lang="en-US" b="0" i="0" u="none" strike="noStrike" dirty="0">
                <a:solidFill>
                  <a:srgbClr val="000000"/>
                </a:solidFill>
                <a:effectLst/>
              </a:rPr>
              <a:t>o impact to current CDC influenza diagnostic assay's ability to detect A(H5N1) viruses </a:t>
            </a:r>
            <a:r>
              <a:rPr lang="en-US" b="0" i="0" dirty="0">
                <a:solidFill>
                  <a:srgbClr val="000000"/>
                </a:solidFill>
                <a:effectLst/>
              </a:rPr>
              <a:t>​</a:t>
            </a:r>
          </a:p>
          <a:p>
            <a:pPr algn="l" rtl="0" fontAlgn="base">
              <a:spcBef>
                <a:spcPts val="1200"/>
              </a:spcBef>
              <a:buFont typeface="Arial" panose="020B0604020202020204" pitchFamily="34" charset="0"/>
              <a:buChar char="•"/>
            </a:pPr>
            <a:r>
              <a:rPr lang="en-US" b="1" i="0" u="none" strike="noStrike" dirty="0">
                <a:solidFill>
                  <a:srgbClr val="000000"/>
                </a:solidFill>
                <a:effectLst/>
              </a:rPr>
              <a:t>Treatments</a:t>
            </a:r>
            <a:r>
              <a:rPr lang="en-US" i="0" u="none" strike="noStrike" dirty="0">
                <a:solidFill>
                  <a:srgbClr val="000000"/>
                </a:solidFill>
                <a:effectLst/>
              </a:rPr>
              <a:t>: N</a:t>
            </a:r>
            <a:r>
              <a:rPr lang="en-US" b="0" i="0" u="none" strike="noStrike" dirty="0">
                <a:solidFill>
                  <a:srgbClr val="000000"/>
                </a:solidFill>
                <a:effectLst/>
              </a:rPr>
              <a:t>o known markers of resistance to FDA approved and recommended antiviral drugs </a:t>
            </a:r>
            <a:r>
              <a:rPr lang="en-US" b="0" i="0" dirty="0">
                <a:solidFill>
                  <a:srgbClr val="000000"/>
                </a:solidFill>
                <a:effectLst/>
              </a:rPr>
              <a:t>​</a:t>
            </a:r>
          </a:p>
          <a:p>
            <a:pPr algn="l" rtl="0" fontAlgn="base">
              <a:spcBef>
                <a:spcPts val="1200"/>
              </a:spcBef>
              <a:buFont typeface="Arial" panose="020B0604020202020204" pitchFamily="34" charset="0"/>
              <a:buChar char="•"/>
            </a:pPr>
            <a:r>
              <a:rPr lang="en-US" b="1" i="0" u="none" strike="noStrike" dirty="0">
                <a:solidFill>
                  <a:srgbClr val="000000"/>
                </a:solidFill>
                <a:effectLst/>
              </a:rPr>
              <a:t>Candidate Vaccine Viruses</a:t>
            </a:r>
            <a:r>
              <a:rPr lang="en-US" b="0" i="0" u="none" strike="noStrike" dirty="0">
                <a:solidFill>
                  <a:srgbClr val="000000"/>
                </a:solidFill>
                <a:effectLst/>
              </a:rPr>
              <a:t> (CVVs)</a:t>
            </a:r>
            <a:r>
              <a:rPr lang="en-US" b="0" i="0" dirty="0">
                <a:solidFill>
                  <a:srgbClr val="000000"/>
                </a:solidFill>
                <a:effectLst/>
              </a:rPr>
              <a:t>​</a:t>
            </a:r>
          </a:p>
          <a:p>
            <a:pPr lvl="1" fontAlgn="base">
              <a:spcBef>
                <a:spcPts val="600"/>
              </a:spcBef>
            </a:pPr>
            <a:r>
              <a:rPr lang="en-US" b="0" i="0" u="none" strike="noStrike" dirty="0">
                <a:solidFill>
                  <a:srgbClr val="000000"/>
                </a:solidFill>
                <a:effectLst/>
              </a:rPr>
              <a:t>HA of human influenza virus very closely related to </a:t>
            </a:r>
            <a:r>
              <a:rPr lang="en-US" b="1" i="0" u="none" strike="noStrike" dirty="0">
                <a:solidFill>
                  <a:srgbClr val="000000"/>
                </a:solidFill>
                <a:effectLst/>
              </a:rPr>
              <a:t>two available CVVs</a:t>
            </a:r>
            <a:r>
              <a:rPr lang="en-US" b="0" i="0" dirty="0">
                <a:solidFill>
                  <a:srgbClr val="000000"/>
                </a:solidFill>
                <a:effectLst/>
              </a:rPr>
              <a:t>​</a:t>
            </a:r>
          </a:p>
          <a:p>
            <a:pPr lvl="1" fontAlgn="base">
              <a:spcBef>
                <a:spcPts val="600"/>
              </a:spcBef>
            </a:pPr>
            <a:r>
              <a:rPr lang="en-US" b="0" i="0" u="none" strike="noStrike" dirty="0">
                <a:solidFill>
                  <a:srgbClr val="000000"/>
                </a:solidFill>
                <a:effectLst/>
              </a:rPr>
              <a:t>Vaccines made with CVVs would be expected to provide good protection against this virus</a:t>
            </a:r>
            <a:r>
              <a:rPr lang="en-US" b="0" i="0" dirty="0">
                <a:solidFill>
                  <a:srgbClr val="000000"/>
                </a:solidFill>
                <a:effectLst/>
              </a:rPr>
              <a:t>​</a:t>
            </a:r>
          </a:p>
        </p:txBody>
      </p:sp>
      <p:sp>
        <p:nvSpPr>
          <p:cNvPr id="4" name="TextBox 3">
            <a:extLst>
              <a:ext uri="{FF2B5EF4-FFF2-40B4-BE49-F238E27FC236}">
                <a16:creationId xmlns:a16="http://schemas.microsoft.com/office/drawing/2014/main" id="{226CAF98-AF3A-3953-DD2B-7EEC64897BB4}"/>
              </a:ext>
            </a:extLst>
          </p:cNvPr>
          <p:cNvSpPr txBox="1"/>
          <p:nvPr/>
        </p:nvSpPr>
        <p:spPr>
          <a:xfrm>
            <a:off x="1214845" y="6419646"/>
            <a:ext cx="10112829"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How CDC is monitoring influenza data among people to better understand the current avian influenza A (H5N1) situation | Bird Flu | CDC</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099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68013D-49E6-3324-4C39-DE39EE32BE11}"/>
              </a:ext>
            </a:extLst>
          </p:cNvPr>
          <p:cNvSpPr>
            <a:spLocks noGrp="1"/>
          </p:cNvSpPr>
          <p:nvPr>
            <p:ph type="body" sz="quarter" idx="10"/>
          </p:nvPr>
        </p:nvSpPr>
        <p:spPr>
          <a:xfrm>
            <a:off x="573023" y="1449977"/>
            <a:ext cx="7720077" cy="5154023"/>
          </a:xfrm>
        </p:spPr>
        <p:txBody>
          <a:bodyPr vert="horz" lIns="91440" tIns="45720" rIns="91440" bIns="45720" rtlCol="0" anchor="t">
            <a:normAutofit/>
          </a:bodyPr>
          <a:lstStyle/>
          <a:p>
            <a:pPr>
              <a:lnSpc>
                <a:spcPct val="100000"/>
              </a:lnSpc>
            </a:pPr>
            <a:r>
              <a:rPr lang="en-US" i="0" dirty="0">
                <a:solidFill>
                  <a:srgbClr val="1C1D1F"/>
                </a:solidFill>
                <a:effectLst/>
                <a:latin typeface="Calibri" panose="020F0502020204030204" pitchFamily="34" charset="0"/>
                <a:cs typeface="Calibri" panose="020F0502020204030204" pitchFamily="34" charset="0"/>
              </a:rPr>
              <a:t>All people with direct or close exposure to infected animals </a:t>
            </a:r>
            <a:r>
              <a:rPr lang="en-US" b="1" i="0" dirty="0">
                <a:solidFill>
                  <a:srgbClr val="1C1D1F"/>
                </a:solidFill>
                <a:effectLst/>
                <a:latin typeface="Calibri" panose="020F0502020204030204" pitchFamily="34" charset="0"/>
                <a:cs typeface="Calibri" panose="020F0502020204030204" pitchFamily="34" charset="0"/>
              </a:rPr>
              <a:t>should be monitored for illness during exposure and for 10 days after their last exposure.</a:t>
            </a:r>
          </a:p>
          <a:p>
            <a:pPr>
              <a:lnSpc>
                <a:spcPct val="100000"/>
              </a:lnSpc>
            </a:pPr>
            <a:r>
              <a:rPr lang="en-US" i="0" dirty="0">
                <a:solidFill>
                  <a:srgbClr val="1C1D1F"/>
                </a:solidFill>
                <a:effectLst/>
                <a:latin typeface="Calibri" panose="020F0502020204030204" pitchFamily="34" charset="0"/>
                <a:cs typeface="Calibri" panose="020F0502020204030204" pitchFamily="34" charset="0"/>
              </a:rPr>
              <a:t>Signs/symptoms </a:t>
            </a:r>
            <a:r>
              <a:rPr lang="en-US" b="0" i="0" dirty="0">
                <a:solidFill>
                  <a:srgbClr val="1C1D1F"/>
                </a:solidFill>
                <a:effectLst/>
                <a:latin typeface="Calibri" panose="020F0502020204030204" pitchFamily="34" charset="0"/>
                <a:cs typeface="Calibri" panose="020F0502020204030204" pitchFamily="34" charset="0"/>
              </a:rPr>
              <a:t>may include: </a:t>
            </a:r>
          </a:p>
          <a:p>
            <a:pPr marL="857250" lvl="1" indent="-342900">
              <a:lnSpc>
                <a:spcPct val="110000"/>
              </a:lnSpc>
              <a:buFont typeface="Arial" panose="020B0604020202020204" pitchFamily="34" charset="0"/>
              <a:buChar char="•"/>
            </a:pPr>
            <a:r>
              <a:rPr lang="en-US" sz="2000" b="0" i="0" dirty="0">
                <a:solidFill>
                  <a:srgbClr val="1C1D1F"/>
                </a:solidFill>
                <a:effectLst/>
                <a:latin typeface="Calibri" panose="020F0502020204030204" pitchFamily="34" charset="0"/>
                <a:cs typeface="Calibri" panose="020F0502020204030204" pitchFamily="34" charset="0"/>
              </a:rPr>
              <a:t>feeling feverish, cough, sore throat, runny or stuffy nose, muscle or body aches, headaches</a:t>
            </a:r>
            <a:r>
              <a:rPr lang="en-US" sz="2000" dirty="0">
                <a:solidFill>
                  <a:srgbClr val="1C1D1F"/>
                </a:solidFill>
                <a:latin typeface="Calibri" panose="020F0502020204030204" pitchFamily="34" charset="0"/>
                <a:cs typeface="Calibri" panose="020F0502020204030204" pitchFamily="34" charset="0"/>
              </a:rPr>
              <a:t>, </a:t>
            </a:r>
            <a:r>
              <a:rPr lang="en-US" sz="2000" b="0" i="0" dirty="0">
                <a:solidFill>
                  <a:srgbClr val="1C1D1F"/>
                </a:solidFill>
                <a:effectLst/>
                <a:latin typeface="Calibri" panose="020F0502020204030204" pitchFamily="34" charset="0"/>
                <a:cs typeface="Calibri" panose="020F0502020204030204" pitchFamily="34" charset="0"/>
              </a:rPr>
              <a:t>fatigue</a:t>
            </a:r>
            <a:r>
              <a:rPr lang="en-US" sz="2000" dirty="0">
                <a:solidFill>
                  <a:srgbClr val="1C1D1F"/>
                </a:solidFill>
                <a:latin typeface="Calibri" panose="020F0502020204030204" pitchFamily="34" charset="0"/>
                <a:cs typeface="Calibri" panose="020F0502020204030204" pitchFamily="34" charset="0"/>
              </a:rPr>
              <a:t>, </a:t>
            </a:r>
            <a:r>
              <a:rPr lang="en-US" sz="2000" b="1" i="0" dirty="0">
                <a:solidFill>
                  <a:srgbClr val="1C1D1F"/>
                </a:solidFill>
                <a:effectLst/>
                <a:latin typeface="Calibri" panose="020F0502020204030204" pitchFamily="34" charset="0"/>
                <a:cs typeface="Calibri" panose="020F0502020204030204" pitchFamily="34" charset="0"/>
              </a:rPr>
              <a:t>eye redness (or conjunctivitis)</a:t>
            </a:r>
            <a:r>
              <a:rPr lang="en-US" sz="2000" b="0" i="0" dirty="0">
                <a:solidFill>
                  <a:srgbClr val="1C1D1F"/>
                </a:solidFill>
                <a:effectLst/>
                <a:latin typeface="Calibri" panose="020F0502020204030204" pitchFamily="34" charset="0"/>
                <a:cs typeface="Calibri" panose="020F0502020204030204" pitchFamily="34" charset="0"/>
              </a:rPr>
              <a:t>, shortness of breath or difficulty breathing</a:t>
            </a:r>
          </a:p>
          <a:p>
            <a:pPr lvl="1">
              <a:lnSpc>
                <a:spcPct val="100000"/>
              </a:lnSpc>
              <a:buFont typeface="Arial" panose="020B0604020202020204" pitchFamily="34" charset="0"/>
              <a:buChar char="•"/>
            </a:pPr>
            <a:r>
              <a:rPr lang="en-US" sz="2000" i="0" dirty="0">
                <a:solidFill>
                  <a:srgbClr val="1C1D1F"/>
                </a:solidFill>
                <a:effectLst/>
                <a:latin typeface="Calibri" panose="020F0502020204030204" pitchFamily="34" charset="0"/>
                <a:cs typeface="Calibri" panose="020F0502020204030204" pitchFamily="34" charset="0"/>
              </a:rPr>
              <a:t>less commonly, </a:t>
            </a:r>
            <a:r>
              <a:rPr lang="en-US" sz="2000" b="0" i="0" dirty="0">
                <a:solidFill>
                  <a:srgbClr val="1C1D1F"/>
                </a:solidFill>
                <a:effectLst/>
                <a:latin typeface="Calibri" panose="020F0502020204030204" pitchFamily="34" charset="0"/>
                <a:cs typeface="Calibri" panose="020F0502020204030204" pitchFamily="34" charset="0"/>
              </a:rPr>
              <a:t>diarrhea, nausea, vomiting, or seizures</a:t>
            </a:r>
            <a:endParaRPr lang="en-US" sz="2000" dirty="0">
              <a:solidFill>
                <a:srgbClr val="1C1D1F"/>
              </a:solidFill>
              <a:latin typeface="Calibri" panose="020F0502020204030204" pitchFamily="34" charset="0"/>
              <a:cs typeface="Calibri" panose="020F0502020204030204" pitchFamily="34" charset="0"/>
            </a:endParaRPr>
          </a:p>
          <a:p>
            <a:pPr>
              <a:lnSpc>
                <a:spcPct val="100000"/>
              </a:lnSpc>
            </a:pPr>
            <a:r>
              <a:rPr lang="en-US" dirty="0">
                <a:latin typeface="Calibri" panose="020F0502020204030204" pitchFamily="34" charset="0"/>
                <a:cs typeface="Calibri" panose="020F0502020204030204" pitchFamily="34" charset="0"/>
              </a:rPr>
              <a:t>If signs/symptoms develop, seek medical care and testing</a:t>
            </a:r>
          </a:p>
          <a:p>
            <a:pPr>
              <a:lnSpc>
                <a:spcPct val="100000"/>
              </a:lnSpc>
            </a:pPr>
            <a:r>
              <a:rPr lang="en-US" dirty="0">
                <a:solidFill>
                  <a:srgbClr val="1C1D1F"/>
                </a:solidFill>
                <a:latin typeface="Calibri" panose="020F0502020204030204" pitchFamily="34" charset="0"/>
                <a:cs typeface="Calibri" panose="020F0502020204030204" pitchFamily="34" charset="0"/>
              </a:rPr>
              <a:t>State and local h</a:t>
            </a:r>
            <a:r>
              <a:rPr lang="en-US" i="0" dirty="0">
                <a:solidFill>
                  <a:srgbClr val="1C1D1F"/>
                </a:solidFill>
                <a:effectLst/>
                <a:latin typeface="Calibri" panose="020F0502020204030204" pitchFamily="34" charset="0"/>
                <a:cs typeface="Calibri" panose="020F0502020204030204" pitchFamily="34" charset="0"/>
              </a:rPr>
              <a:t>ealth de</a:t>
            </a:r>
            <a:r>
              <a:rPr lang="en-US" dirty="0">
                <a:solidFill>
                  <a:srgbClr val="1C1D1F"/>
                </a:solidFill>
                <a:latin typeface="Calibri" panose="020F0502020204030204" pitchFamily="34" charset="0"/>
                <a:cs typeface="Calibri" panose="020F0502020204030204" pitchFamily="34" charset="0"/>
              </a:rPr>
              <a:t>partments are monitoring workers on impacted farms and </a:t>
            </a:r>
            <a:r>
              <a:rPr lang="en-US" b="1" dirty="0">
                <a:solidFill>
                  <a:srgbClr val="1C1D1F"/>
                </a:solidFill>
                <a:latin typeface="Calibri" panose="020F0502020204030204" pitchFamily="34" charset="0"/>
                <a:cs typeface="Calibri" panose="020F0502020204030204" pitchFamily="34" charset="0"/>
              </a:rPr>
              <a:t>can facilitate testing and treatment</a:t>
            </a:r>
            <a:endParaRPr lang="en-US" b="1" i="0" dirty="0">
              <a:solidFill>
                <a:srgbClr val="1C1D1F"/>
              </a:solidFill>
              <a:effectLst/>
              <a:latin typeface="Calibri" panose="020F0502020204030204" pitchFamily="34" charset="0"/>
              <a:cs typeface="Calibri" panose="020F0502020204030204" pitchFamily="34" charset="0"/>
            </a:endParaRPr>
          </a:p>
          <a:p>
            <a:pPr>
              <a:lnSpc>
                <a:spcPct val="100000"/>
              </a:lnSpc>
            </a:pPr>
            <a:endParaRPr lang="en-US" dirty="0">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endParaRPr lang="en-US" b="0" i="0" dirty="0">
              <a:solidFill>
                <a:srgbClr val="1C1D1F"/>
              </a:solidFill>
              <a:effectLst/>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91A9D63C-03DD-8BC8-64C3-AA4598D5869A}"/>
              </a:ext>
            </a:extLst>
          </p:cNvPr>
          <p:cNvSpPr>
            <a:spLocks noGrp="1"/>
          </p:cNvSpPr>
          <p:nvPr>
            <p:ph type="title"/>
          </p:nvPr>
        </p:nvSpPr>
        <p:spPr>
          <a:xfrm>
            <a:off x="573023" y="0"/>
            <a:ext cx="10972800" cy="1143000"/>
          </a:xfrm>
        </p:spPr>
        <p:txBody>
          <a:bodyPr>
            <a:normAutofit/>
          </a:bodyPr>
          <a:lstStyle/>
          <a:p>
            <a:pPr>
              <a:lnSpc>
                <a:spcPct val="132485"/>
              </a:lnSpc>
            </a:pPr>
            <a:r>
              <a:rPr lang="en-US" sz="3700" dirty="0">
                <a:solidFill>
                  <a:srgbClr val="002060"/>
                </a:solidFill>
                <a:latin typeface="Calibri"/>
                <a:cs typeface="Calibri"/>
              </a:rPr>
              <a:t>Symptom Monitoring Recommendations </a:t>
            </a:r>
            <a:endParaRPr lang="en-US" sz="3700" dirty="0">
              <a:solidFill>
                <a:srgbClr val="002060"/>
              </a:solidFill>
              <a:cs typeface="Calibri"/>
            </a:endParaRPr>
          </a:p>
        </p:txBody>
      </p:sp>
      <p:pic>
        <p:nvPicPr>
          <p:cNvPr id="1026" name="Picture 2" descr="Bird flu symptoms include fever, sore throat, cough, stuffy or runny nose, fatigue, muscle aches, digestive issues and more.">
            <a:extLst>
              <a:ext uri="{FF2B5EF4-FFF2-40B4-BE49-F238E27FC236}">
                <a16:creationId xmlns:a16="http://schemas.microsoft.com/office/drawing/2014/main" id="{0DF9B94A-ED4A-0B48-1D5C-41871DE139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4184" y="195590"/>
            <a:ext cx="3082149" cy="62103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7AD0A2-CC2F-95FF-B2DB-4F1C73EC61EB}"/>
              </a:ext>
            </a:extLst>
          </p:cNvPr>
          <p:cNvSpPr txBox="1"/>
          <p:nvPr/>
        </p:nvSpPr>
        <p:spPr>
          <a:xfrm>
            <a:off x="8647880" y="6488584"/>
            <a:ext cx="397713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0B0004020202020204"/>
                <a:ea typeface="+mn-ea"/>
                <a:cs typeface="+mn-cs"/>
                <a:hlinkClick r:id="rId4"/>
              </a:rPr>
              <a:t>https://my.clevelandclinic.org/health/diseases/22401-bird-flu</a:t>
            </a:r>
            <a:endParaRPr kumimoji="0" lang="en-US" sz="10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367316967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0F1B3-6DF3-2039-9E10-069218A7BC84}"/>
              </a:ext>
            </a:extLst>
          </p:cNvPr>
          <p:cNvSpPr>
            <a:spLocks noGrp="1"/>
          </p:cNvSpPr>
          <p:nvPr>
            <p:ph sz="quarter" idx="14"/>
          </p:nvPr>
        </p:nvSpPr>
        <p:spPr>
          <a:xfrm>
            <a:off x="185110" y="1424417"/>
            <a:ext cx="6661510" cy="5233086"/>
          </a:xfrm>
        </p:spPr>
        <p:txBody>
          <a:bodyPr vert="horz" lIns="91440" tIns="45720" rIns="91440" bIns="45720" rtlCol="0" anchor="t">
            <a:noAutofit/>
          </a:bodyPr>
          <a:lstStyle/>
          <a:p>
            <a:pPr algn="l"/>
            <a:r>
              <a:rPr lang="en-US" sz="2200" b="0" i="0" dirty="0">
                <a:solidFill>
                  <a:srgbClr val="1C1D1F"/>
                </a:solidFill>
                <a:effectLst/>
              </a:rPr>
              <a:t>CDC is continuing to support state and local health departments monitoring exposed people during and for 10 days after last exposure</a:t>
            </a:r>
          </a:p>
          <a:p>
            <a:pPr marL="0" indent="0" algn="l">
              <a:buNone/>
            </a:pPr>
            <a:endParaRPr lang="en-US" sz="2200" b="1" dirty="0">
              <a:solidFill>
                <a:srgbClr val="1C1D1F"/>
              </a:solidFill>
            </a:endParaRPr>
          </a:p>
          <a:p>
            <a:pPr algn="l"/>
            <a:r>
              <a:rPr lang="en-US" sz="2200" b="1" i="0" dirty="0">
                <a:solidFill>
                  <a:srgbClr val="1C1D1F"/>
                </a:solidFill>
                <a:effectLst/>
              </a:rPr>
              <a:t>Since March 24, 2024 </a:t>
            </a:r>
            <a:r>
              <a:rPr lang="en-US" sz="2200" b="0" i="0" dirty="0">
                <a:solidFill>
                  <a:srgbClr val="1C1D1F"/>
                </a:solidFill>
                <a:effectLst/>
              </a:rPr>
              <a:t>there have been:</a:t>
            </a:r>
            <a:endParaRPr lang="en-US" sz="2200" b="0" i="0" dirty="0">
              <a:solidFill>
                <a:srgbClr val="1C1D1F"/>
              </a:solidFill>
              <a:effectLst/>
              <a:cs typeface="Calibri"/>
            </a:endParaRPr>
          </a:p>
          <a:p>
            <a:pPr lvl="1">
              <a:buSzPct val="70000"/>
              <a:buFont typeface="Courier New" panose="02070309020205020404" pitchFamily="49" charset="0"/>
              <a:buChar char="o"/>
            </a:pPr>
            <a:r>
              <a:rPr lang="en-US" sz="2200" b="0" i="0" dirty="0">
                <a:solidFill>
                  <a:srgbClr val="1C1D1F"/>
                </a:solidFill>
                <a:effectLst/>
              </a:rPr>
              <a:t>At least 4,500 </a:t>
            </a:r>
            <a:r>
              <a:rPr lang="en-US" sz="2200" b="1" i="0" dirty="0">
                <a:solidFill>
                  <a:srgbClr val="1C1D1F"/>
                </a:solidFill>
                <a:effectLst/>
              </a:rPr>
              <a:t>people monitored</a:t>
            </a:r>
            <a:endParaRPr lang="en-US" sz="2200" b="1" i="0" dirty="0">
              <a:solidFill>
                <a:srgbClr val="1C1D1F"/>
              </a:solidFill>
              <a:effectLst/>
              <a:cs typeface="Calibri"/>
            </a:endParaRPr>
          </a:p>
          <a:p>
            <a:pPr lvl="2">
              <a:buFont typeface="Wingdings" panose="05000000000000000000" pitchFamily="2" charset="2"/>
              <a:buChar char="§"/>
            </a:pPr>
            <a:r>
              <a:rPr lang="en-US" sz="2200" b="0" i="0" dirty="0">
                <a:solidFill>
                  <a:srgbClr val="1C1D1F"/>
                </a:solidFill>
                <a:effectLst/>
              </a:rPr>
              <a:t>1,980 with exposures to dairy cows</a:t>
            </a:r>
            <a:endParaRPr lang="en-US" sz="2200" b="0" i="0" dirty="0">
              <a:solidFill>
                <a:srgbClr val="1C1D1F"/>
              </a:solidFill>
              <a:effectLst/>
              <a:cs typeface="Calibri"/>
            </a:endParaRPr>
          </a:p>
          <a:p>
            <a:pPr lvl="2">
              <a:buFont typeface="Wingdings" panose="05000000000000000000" pitchFamily="2" charset="2"/>
              <a:buChar char="§"/>
            </a:pPr>
            <a:r>
              <a:rPr lang="en-US" sz="2200" b="0" i="0" dirty="0">
                <a:solidFill>
                  <a:srgbClr val="1C1D1F"/>
                </a:solidFill>
                <a:effectLst/>
              </a:rPr>
              <a:t>2,600 with exposures to birds and other animals including poultry (non-dairy cow source)</a:t>
            </a:r>
            <a:endParaRPr lang="en-US" sz="2200" b="0" i="0" dirty="0">
              <a:solidFill>
                <a:srgbClr val="1C1D1F"/>
              </a:solidFill>
              <a:effectLst/>
              <a:cs typeface="Calibri"/>
            </a:endParaRPr>
          </a:p>
          <a:p>
            <a:pPr lvl="1">
              <a:buSzPct val="70000"/>
              <a:buFont typeface="Courier New" panose="02070309020205020404" pitchFamily="49" charset="0"/>
              <a:buChar char="o"/>
            </a:pPr>
            <a:r>
              <a:rPr lang="en-US" sz="2200" b="0" i="0" dirty="0">
                <a:solidFill>
                  <a:srgbClr val="1C1D1F"/>
                </a:solidFill>
                <a:effectLst/>
              </a:rPr>
              <a:t>At least 230 persons </a:t>
            </a:r>
            <a:r>
              <a:rPr lang="en-US" sz="2200" b="1" i="0" dirty="0">
                <a:solidFill>
                  <a:srgbClr val="1C1D1F"/>
                </a:solidFill>
                <a:effectLst/>
              </a:rPr>
              <a:t>tested for novel influenza A</a:t>
            </a:r>
            <a:endParaRPr lang="en-US" sz="2200" b="1" i="0" dirty="0">
              <a:solidFill>
                <a:srgbClr val="1C1D1F"/>
              </a:solidFill>
              <a:effectLst/>
              <a:cs typeface="Calibri"/>
            </a:endParaRPr>
          </a:p>
          <a:p>
            <a:pPr lvl="2">
              <a:buFont typeface="Wingdings" panose="05000000000000000000" pitchFamily="2" charset="2"/>
              <a:buChar char="§"/>
            </a:pPr>
            <a:r>
              <a:rPr lang="en-US" sz="2200" b="0" i="0" dirty="0">
                <a:solidFill>
                  <a:srgbClr val="1C1D1F"/>
                </a:solidFill>
                <a:effectLst/>
              </a:rPr>
              <a:t>72 with exposures to dairy cows</a:t>
            </a:r>
            <a:endParaRPr lang="en-US" sz="2200" b="0" i="0" dirty="0">
              <a:solidFill>
                <a:srgbClr val="1C1D1F"/>
              </a:solidFill>
              <a:effectLst/>
              <a:cs typeface="Calibri"/>
            </a:endParaRPr>
          </a:p>
          <a:p>
            <a:pPr lvl="2">
              <a:buFont typeface="Wingdings" panose="05000000000000000000" pitchFamily="2" charset="2"/>
              <a:buChar char="§"/>
            </a:pPr>
            <a:r>
              <a:rPr lang="en-US" sz="2200" b="0" i="0" dirty="0">
                <a:solidFill>
                  <a:srgbClr val="1C1D1F"/>
                </a:solidFill>
                <a:effectLst/>
              </a:rPr>
              <a:t>160 with exposures to birds and other animals including poultry (non-dairy cow source)</a:t>
            </a:r>
          </a:p>
          <a:p>
            <a:pPr lvl="1"/>
            <a:endParaRPr lang="en-US" sz="2000" dirty="0">
              <a:solidFill>
                <a:srgbClr val="1C1D1F"/>
              </a:solidFill>
              <a:highlight>
                <a:srgbClr val="FFFF00"/>
              </a:highlight>
              <a:cs typeface="Calibri"/>
            </a:endParaRPr>
          </a:p>
          <a:p>
            <a:pPr marL="457200" lvl="1" indent="0">
              <a:buNone/>
            </a:pPr>
            <a:endParaRPr lang="en-US" sz="2000" b="0" i="0" dirty="0">
              <a:solidFill>
                <a:srgbClr val="1C1D1F"/>
              </a:solidFill>
              <a:effectLst/>
              <a:cs typeface="Calibri" panose="020F0502020204030204"/>
            </a:endParaRPr>
          </a:p>
        </p:txBody>
      </p:sp>
      <p:sp>
        <p:nvSpPr>
          <p:cNvPr id="3" name="Title 2">
            <a:extLst>
              <a:ext uri="{FF2B5EF4-FFF2-40B4-BE49-F238E27FC236}">
                <a16:creationId xmlns:a16="http://schemas.microsoft.com/office/drawing/2014/main" id="{B4B587E2-B604-DF6E-863F-0150ED118F07}"/>
              </a:ext>
            </a:extLst>
          </p:cNvPr>
          <p:cNvSpPr>
            <a:spLocks noGrp="1"/>
          </p:cNvSpPr>
          <p:nvPr>
            <p:ph type="title"/>
          </p:nvPr>
        </p:nvSpPr>
        <p:spPr>
          <a:xfrm>
            <a:off x="398505" y="200497"/>
            <a:ext cx="11394989" cy="1325563"/>
          </a:xfrm>
        </p:spPr>
        <p:txBody>
          <a:bodyPr>
            <a:normAutofit/>
          </a:bodyPr>
          <a:lstStyle/>
          <a:p>
            <a:r>
              <a:rPr lang="en-US" sz="4000" b="1" dirty="0">
                <a:solidFill>
                  <a:srgbClr val="002060"/>
                </a:solidFill>
                <a:latin typeface="+mn-lt"/>
              </a:rPr>
              <a:t>Ongoing Human Monitoring</a:t>
            </a:r>
          </a:p>
        </p:txBody>
      </p:sp>
      <p:pic>
        <p:nvPicPr>
          <p:cNvPr id="7" name="Picture 6">
            <a:extLst>
              <a:ext uri="{FF2B5EF4-FFF2-40B4-BE49-F238E27FC236}">
                <a16:creationId xmlns:a16="http://schemas.microsoft.com/office/drawing/2014/main" id="{F1B9AA7D-7F44-E3AF-8B6C-9C126544C680}"/>
              </a:ext>
            </a:extLst>
          </p:cNvPr>
          <p:cNvPicPr>
            <a:picLocks noChangeAspect="1"/>
          </p:cNvPicPr>
          <p:nvPr/>
        </p:nvPicPr>
        <p:blipFill>
          <a:blip r:embed="rId3"/>
          <a:stretch>
            <a:fillRect/>
          </a:stretch>
        </p:blipFill>
        <p:spPr>
          <a:xfrm>
            <a:off x="6949856" y="1689481"/>
            <a:ext cx="4873134" cy="1678979"/>
          </a:xfrm>
          <a:prstGeom prst="rect">
            <a:avLst/>
          </a:prstGeom>
          <a:ln>
            <a:noFill/>
          </a:ln>
        </p:spPr>
      </p:pic>
      <p:sp>
        <p:nvSpPr>
          <p:cNvPr id="9" name="Rectangle 8">
            <a:extLst>
              <a:ext uri="{FF2B5EF4-FFF2-40B4-BE49-F238E27FC236}">
                <a16:creationId xmlns:a16="http://schemas.microsoft.com/office/drawing/2014/main" id="{4D49DEF3-2CA2-040E-E7AE-CAA6B0233344}"/>
              </a:ext>
            </a:extLst>
          </p:cNvPr>
          <p:cNvSpPr/>
          <p:nvPr/>
        </p:nvSpPr>
        <p:spPr>
          <a:xfrm>
            <a:off x="6876116" y="1526061"/>
            <a:ext cx="4946874" cy="3657205"/>
          </a:xfrm>
          <a:prstGeom prst="rect">
            <a:avLst/>
          </a:prstGeom>
          <a:no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7C738F-D6BE-E6BD-7D27-FF4F81B8CD5A}"/>
              </a:ext>
            </a:extLst>
          </p:cNvPr>
          <p:cNvPicPr>
            <a:picLocks noChangeAspect="1"/>
          </p:cNvPicPr>
          <p:nvPr/>
        </p:nvPicPr>
        <p:blipFill>
          <a:blip r:embed="rId4"/>
          <a:stretch>
            <a:fillRect/>
          </a:stretch>
        </p:blipFill>
        <p:spPr>
          <a:xfrm>
            <a:off x="6949855" y="3327046"/>
            <a:ext cx="4873135" cy="1834270"/>
          </a:xfrm>
          <a:prstGeom prst="rect">
            <a:avLst/>
          </a:prstGeom>
          <a:ln>
            <a:noFill/>
          </a:ln>
        </p:spPr>
      </p:pic>
    </p:spTree>
    <p:extLst>
      <p:ext uri="{BB962C8B-B14F-4D97-AF65-F5344CB8AC3E}">
        <p14:creationId xmlns:p14="http://schemas.microsoft.com/office/powerpoint/2010/main" val="220017694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2EF3B4-F45C-1AB1-9283-63EA33E78FB3}"/>
              </a:ext>
            </a:extLst>
          </p:cNvPr>
          <p:cNvPicPr>
            <a:picLocks noChangeAspect="1"/>
          </p:cNvPicPr>
          <p:nvPr/>
        </p:nvPicPr>
        <p:blipFill>
          <a:blip r:embed="rId3"/>
          <a:stretch>
            <a:fillRect/>
          </a:stretch>
        </p:blipFill>
        <p:spPr>
          <a:xfrm>
            <a:off x="1764491" y="4412370"/>
            <a:ext cx="3834068" cy="2215534"/>
          </a:xfrm>
          <a:prstGeom prst="rect">
            <a:avLst/>
          </a:prstGeom>
        </p:spPr>
      </p:pic>
      <p:sp>
        <p:nvSpPr>
          <p:cNvPr id="3" name="Content Placeholder 2">
            <a:extLst>
              <a:ext uri="{FF2B5EF4-FFF2-40B4-BE49-F238E27FC236}">
                <a16:creationId xmlns:a16="http://schemas.microsoft.com/office/drawing/2014/main" id="{9020F1B1-3C8B-2A62-FC70-938F0F2A3B98}"/>
              </a:ext>
            </a:extLst>
          </p:cNvPr>
          <p:cNvSpPr>
            <a:spLocks noGrp="1"/>
          </p:cNvSpPr>
          <p:nvPr>
            <p:ph sz="quarter" idx="14"/>
          </p:nvPr>
        </p:nvSpPr>
        <p:spPr>
          <a:xfrm>
            <a:off x="398689" y="1096033"/>
            <a:ext cx="11687175" cy="661915"/>
          </a:xfrm>
        </p:spPr>
        <p:txBody>
          <a:bodyPr vert="horz" lIns="91440" tIns="45720" rIns="91440" bIns="45720" rtlCol="0" anchor="t">
            <a:noAutofit/>
          </a:bodyPr>
          <a:lstStyle/>
          <a:p>
            <a:pPr marL="243205" indent="-243205">
              <a:spcBef>
                <a:spcPts val="600"/>
              </a:spcBef>
            </a:pPr>
            <a:r>
              <a:rPr lang="en-US" sz="2400" dirty="0">
                <a:solidFill>
                  <a:schemeClr val="tx1"/>
                </a:solidFill>
                <a:cs typeface="Calibri"/>
              </a:rPr>
              <a:t>Since February 2024, public health laboratory monitoring includes testing of more than </a:t>
            </a:r>
            <a:r>
              <a:rPr lang="en-US" sz="2400" b="1" dirty="0">
                <a:solidFill>
                  <a:schemeClr val="tx1"/>
                </a:solidFill>
                <a:cs typeface="Calibri"/>
              </a:rPr>
              <a:t>43,000 specimens </a:t>
            </a:r>
            <a:r>
              <a:rPr lang="en-US" sz="2400" dirty="0">
                <a:solidFill>
                  <a:schemeClr val="tx1"/>
                </a:solidFill>
                <a:cs typeface="Calibri"/>
              </a:rPr>
              <a:t>using a protocol that would have detected H5</a:t>
            </a:r>
          </a:p>
        </p:txBody>
      </p:sp>
      <p:sp>
        <p:nvSpPr>
          <p:cNvPr id="2" name="Title 1">
            <a:extLst>
              <a:ext uri="{FF2B5EF4-FFF2-40B4-BE49-F238E27FC236}">
                <a16:creationId xmlns:a16="http://schemas.microsoft.com/office/drawing/2014/main" id="{85D8420D-ED7F-846D-7DF7-10FC38EBA20F}"/>
              </a:ext>
            </a:extLst>
          </p:cNvPr>
          <p:cNvSpPr>
            <a:spLocks noGrp="1"/>
          </p:cNvSpPr>
          <p:nvPr>
            <p:ph type="title"/>
          </p:nvPr>
        </p:nvSpPr>
        <p:spPr>
          <a:xfrm>
            <a:off x="509556" y="133350"/>
            <a:ext cx="10704982" cy="706942"/>
          </a:xfrm>
        </p:spPr>
        <p:txBody>
          <a:bodyPr>
            <a:normAutofit/>
          </a:bodyPr>
          <a:lstStyle/>
          <a:p>
            <a:pPr>
              <a:lnSpc>
                <a:spcPct val="92824"/>
              </a:lnSpc>
            </a:pPr>
            <a:r>
              <a:rPr lang="en-US" sz="3600" b="1" dirty="0">
                <a:solidFill>
                  <a:srgbClr val="002060"/>
                </a:solidFill>
                <a:latin typeface="+mn-lt"/>
              </a:rPr>
              <a:t>Surveillance, Human Monitoring, and Testing </a:t>
            </a:r>
          </a:p>
        </p:txBody>
      </p:sp>
      <p:sp>
        <p:nvSpPr>
          <p:cNvPr id="10" name="TextBox 9">
            <a:extLst>
              <a:ext uri="{FF2B5EF4-FFF2-40B4-BE49-F238E27FC236}">
                <a16:creationId xmlns:a16="http://schemas.microsoft.com/office/drawing/2014/main" id="{CF3A6647-95D8-ED9C-6A15-0A1E027B41F6}"/>
              </a:ext>
            </a:extLst>
          </p:cNvPr>
          <p:cNvSpPr txBox="1"/>
          <p:nvPr/>
        </p:nvSpPr>
        <p:spPr>
          <a:xfrm>
            <a:off x="854529" y="6634281"/>
            <a:ext cx="1077549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4"/>
              </a:rPr>
              <a:t>How CDC is monitoring influenza data among people to better understand the current avian influenza A (H5N1) situation | Bird Flu | CDC</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5"/>
              </a:rPr>
              <a:t>Weekly U.S. Influenza Surveillance Report | CDC</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629FE27D-07F7-F4FD-E281-293CB90FAC4D}"/>
              </a:ext>
            </a:extLst>
          </p:cNvPr>
          <p:cNvSpPr txBox="1">
            <a:spLocks/>
          </p:cNvSpPr>
          <p:nvPr/>
        </p:nvSpPr>
        <p:spPr>
          <a:xfrm>
            <a:off x="11730587" y="6407379"/>
            <a:ext cx="443089" cy="3432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B11AF8B-AA4A-4143-91D6-A716333E3D61}" type="slidenum">
              <a:rPr kumimoji="0" lang="en-US"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FBBC924-2780-0070-3FC7-09C040A7B36E}"/>
              </a:ext>
            </a:extLst>
          </p:cNvPr>
          <p:cNvPicPr>
            <a:picLocks noChangeAspect="1"/>
          </p:cNvPicPr>
          <p:nvPr/>
        </p:nvPicPr>
        <p:blipFill rotWithShape="1">
          <a:blip r:embed="rId6"/>
          <a:srcRect l="20217" t="22814" r="26270" b="21433"/>
          <a:stretch/>
        </p:blipFill>
        <p:spPr>
          <a:xfrm>
            <a:off x="6918890" y="4418747"/>
            <a:ext cx="3914583" cy="2209157"/>
          </a:xfrm>
          <a:prstGeom prst="rect">
            <a:avLst/>
          </a:prstGeom>
        </p:spPr>
      </p:pic>
      <p:pic>
        <p:nvPicPr>
          <p:cNvPr id="12" name="Picture 11">
            <a:extLst>
              <a:ext uri="{FF2B5EF4-FFF2-40B4-BE49-F238E27FC236}">
                <a16:creationId xmlns:a16="http://schemas.microsoft.com/office/drawing/2014/main" id="{35385AC5-1EFD-1848-1AD7-4B4759AB6204}"/>
              </a:ext>
            </a:extLst>
          </p:cNvPr>
          <p:cNvPicPr>
            <a:picLocks noChangeAspect="1"/>
          </p:cNvPicPr>
          <p:nvPr/>
        </p:nvPicPr>
        <p:blipFill rotWithShape="1">
          <a:blip r:embed="rId7"/>
          <a:srcRect l="20373" t="22842" r="22913" b="20949"/>
          <a:stretch/>
        </p:blipFill>
        <p:spPr>
          <a:xfrm>
            <a:off x="6918890" y="2094846"/>
            <a:ext cx="4148742" cy="2227226"/>
          </a:xfrm>
          <a:prstGeom prst="rect">
            <a:avLst/>
          </a:prstGeom>
        </p:spPr>
      </p:pic>
      <p:pic>
        <p:nvPicPr>
          <p:cNvPr id="14" name="Picture 13">
            <a:extLst>
              <a:ext uri="{FF2B5EF4-FFF2-40B4-BE49-F238E27FC236}">
                <a16:creationId xmlns:a16="http://schemas.microsoft.com/office/drawing/2014/main" id="{44DA4728-F10C-C7AA-F611-8FAB3F27496A}"/>
              </a:ext>
            </a:extLst>
          </p:cNvPr>
          <p:cNvPicPr>
            <a:picLocks noChangeAspect="1"/>
          </p:cNvPicPr>
          <p:nvPr/>
        </p:nvPicPr>
        <p:blipFill rotWithShape="1">
          <a:blip r:embed="rId8"/>
          <a:srcRect l="20781" t="20882" r="22656" b="23606"/>
          <a:stretch/>
        </p:blipFill>
        <p:spPr>
          <a:xfrm>
            <a:off x="1695033" y="2148521"/>
            <a:ext cx="4034254" cy="2144617"/>
          </a:xfrm>
          <a:prstGeom prst="rect">
            <a:avLst/>
          </a:prstGeom>
        </p:spPr>
      </p:pic>
      <p:sp>
        <p:nvSpPr>
          <p:cNvPr id="9" name="Content Placeholder 2">
            <a:extLst>
              <a:ext uri="{FF2B5EF4-FFF2-40B4-BE49-F238E27FC236}">
                <a16:creationId xmlns:a16="http://schemas.microsoft.com/office/drawing/2014/main" id="{96B7B08A-B77B-14BF-0287-64B9BF721742}"/>
              </a:ext>
            </a:extLst>
          </p:cNvPr>
          <p:cNvSpPr txBox="1">
            <a:spLocks/>
          </p:cNvSpPr>
          <p:nvPr/>
        </p:nvSpPr>
        <p:spPr>
          <a:xfrm>
            <a:off x="2715904" y="3029803"/>
            <a:ext cx="7246961" cy="1510967"/>
          </a:xfrm>
          <a:prstGeom prst="rect">
            <a:avLst/>
          </a:prstGeom>
          <a:solidFill>
            <a:schemeClr val="bg2">
              <a:lumMod val="90000"/>
              <a:alpha val="75000"/>
            </a:schemeClr>
          </a:solidFill>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 indicators of unusual influenza activity in people, including avian influenza A(H5N1)</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463223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w of samples for medical testing">
            <a:extLst>
              <a:ext uri="{FF2B5EF4-FFF2-40B4-BE49-F238E27FC236}">
                <a16:creationId xmlns:a16="http://schemas.microsoft.com/office/drawing/2014/main" id="{28599627-750A-B647-924D-F46A46C82896}"/>
              </a:ext>
            </a:extLst>
          </p:cNvPr>
          <p:cNvPicPr>
            <a:picLocks noChangeAspect="1"/>
          </p:cNvPicPr>
          <p:nvPr/>
        </p:nvPicPr>
        <p:blipFill>
          <a:blip r:embed="rId3">
            <a:extLst>
              <a:ext uri="{28A0092B-C50C-407E-A947-70E740481C1C}">
                <a14:useLocalDpi xmlns:a14="http://schemas.microsoft.com/office/drawing/2010/main" val="0"/>
              </a:ext>
            </a:extLst>
          </a:blip>
          <a:srcRect l="41757"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7" name="Picture 6">
            <a:extLst>
              <a:ext uri="{FF2B5EF4-FFF2-40B4-BE49-F238E27FC236}">
                <a16:creationId xmlns:a16="http://schemas.microsoft.com/office/drawing/2014/main" id="{65D1986F-0A53-B4E3-855C-099E3D4857A8}"/>
              </a:ext>
            </a:extLst>
          </p:cNvPr>
          <p:cNvPicPr>
            <a:picLocks noChangeAspect="1"/>
          </p:cNvPicPr>
          <p:nvPr/>
        </p:nvPicPr>
        <p:blipFill>
          <a:blip r:embed="rId4"/>
          <a:stretch>
            <a:fillRect/>
          </a:stretch>
        </p:blipFill>
        <p:spPr>
          <a:xfrm>
            <a:off x="-1" y="6297229"/>
            <a:ext cx="666750" cy="609600"/>
          </a:xfrm>
          <a:prstGeom prst="rect">
            <a:avLst/>
          </a:prstGeom>
        </p:spPr>
      </p:pic>
      <p:sp>
        <p:nvSpPr>
          <p:cNvPr id="11" name="Title 2">
            <a:extLst>
              <a:ext uri="{FF2B5EF4-FFF2-40B4-BE49-F238E27FC236}">
                <a16:creationId xmlns:a16="http://schemas.microsoft.com/office/drawing/2014/main" id="{EC36D4EA-3838-3B60-6C7F-7405AF9BB375}"/>
              </a:ext>
            </a:extLst>
          </p:cNvPr>
          <p:cNvSpPr txBox="1">
            <a:spLocks/>
          </p:cNvSpPr>
          <p:nvPr/>
        </p:nvSpPr>
        <p:spPr>
          <a:xfrm>
            <a:off x="288099" y="0"/>
            <a:ext cx="6569697" cy="1708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j-ea"/>
                <a:cs typeface="+mj-cs"/>
              </a:rPr>
              <a:t>Michigan Seroprevalence Study</a:t>
            </a:r>
          </a:p>
        </p:txBody>
      </p:sp>
      <p:sp>
        <p:nvSpPr>
          <p:cNvPr id="12" name="Content Placeholder 1">
            <a:extLst>
              <a:ext uri="{FF2B5EF4-FFF2-40B4-BE49-F238E27FC236}">
                <a16:creationId xmlns:a16="http://schemas.microsoft.com/office/drawing/2014/main" id="{861E4A7E-E27D-8AB5-95F3-001738201666}"/>
              </a:ext>
            </a:extLst>
          </p:cNvPr>
          <p:cNvSpPr txBox="1">
            <a:spLocks/>
          </p:cNvSpPr>
          <p:nvPr/>
        </p:nvSpPr>
        <p:spPr>
          <a:xfrm>
            <a:off x="288098" y="1633512"/>
            <a:ext cx="6387022" cy="5131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133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133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133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133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 June 2024, Michigan Department of Health collected blood samples from 35 dairy workers</a:t>
            </a:r>
          </a:p>
          <a:p>
            <a:pPr marL="685800" marR="0" lvl="1"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had varying roles, but most worked with infected cows</a:t>
            </a:r>
          </a:p>
          <a:p>
            <a:pPr marL="685800" marR="0" lvl="1" indent="-228600" algn="l" defTabSz="9144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less than half reported using masks or goggles</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Samples were tested for antibodies against H5N1 virus and a seasonal influenza virus</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None of the participants showed neutralizing antibodies specific to avian influenza A(H5N1) virus, although many showed antibody responses to seasonal influenza</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This suggests that these people were not previously infected with H5N1 despite high risk of exposure</a:t>
            </a:r>
          </a:p>
        </p:txBody>
      </p:sp>
    </p:spTree>
    <p:extLst>
      <p:ext uri="{BB962C8B-B14F-4D97-AF65-F5344CB8AC3E}">
        <p14:creationId xmlns:p14="http://schemas.microsoft.com/office/powerpoint/2010/main" val="102737390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908" y="109326"/>
            <a:ext cx="10515600" cy="1325563"/>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CDC Influenza Risk Assessment Tool (IRAT)</a:t>
            </a:r>
          </a:p>
        </p:txBody>
      </p:sp>
      <p:sp>
        <p:nvSpPr>
          <p:cNvPr id="29" name="Content Placeholder 28"/>
          <p:cNvSpPr>
            <a:spLocks noGrp="1"/>
          </p:cNvSpPr>
          <p:nvPr>
            <p:ph idx="1"/>
          </p:nvPr>
        </p:nvSpPr>
        <p:spPr>
          <a:xfrm>
            <a:off x="-133213" y="1458458"/>
            <a:ext cx="4239025" cy="4769701"/>
          </a:xfrm>
        </p:spPr>
        <p:txBody>
          <a:bodyPr>
            <a:normAutofit lnSpcReduction="10000"/>
          </a:bodyPr>
          <a:lstStyle/>
          <a:p>
            <a:pPr lvl="1"/>
            <a:r>
              <a:rPr lang="en-US" sz="2000" b="1"/>
              <a:t>Evaluative tool for prioritizing resources for pandemic preparedness</a:t>
            </a:r>
          </a:p>
          <a:p>
            <a:pPr lvl="1"/>
            <a:r>
              <a:rPr lang="en-US" sz="2000" b="1"/>
              <a:t>Emergence</a:t>
            </a:r>
            <a:r>
              <a:rPr lang="en-US" sz="2000"/>
              <a:t> is the risk of a novel influenza virus acquiring the ability to spread easily and efficiently in people</a:t>
            </a:r>
          </a:p>
          <a:p>
            <a:pPr lvl="1"/>
            <a:r>
              <a:rPr lang="en-US" sz="2000" b="1"/>
              <a:t>Public health impact </a:t>
            </a:r>
            <a:r>
              <a:rPr lang="en-US" sz="2000"/>
              <a:t>is the potential severity of human disease caused by the virus, the burden on society if a novel influenza virus were to begin spreading efficiently and sustainably among people</a:t>
            </a:r>
          </a:p>
          <a:p>
            <a:pPr lvl="1"/>
            <a:r>
              <a:rPr lang="en-US" sz="2000"/>
              <a:t>Viruses scored using 10 risk elements by USG SMEs for emergence and public health impact</a:t>
            </a:r>
          </a:p>
        </p:txBody>
      </p:sp>
      <p:grpSp>
        <p:nvGrpSpPr>
          <p:cNvPr id="28" name="Group 27"/>
          <p:cNvGrpSpPr/>
          <p:nvPr/>
        </p:nvGrpSpPr>
        <p:grpSpPr>
          <a:xfrm>
            <a:off x="4245002" y="1704334"/>
            <a:ext cx="7717436" cy="4558252"/>
            <a:chOff x="152400" y="1524000"/>
            <a:chExt cx="7717436" cy="4558252"/>
          </a:xfrm>
        </p:grpSpPr>
        <p:sp>
          <p:nvSpPr>
            <p:cNvPr id="16" name="Rectangle 15"/>
            <p:cNvSpPr/>
            <p:nvPr/>
          </p:nvSpPr>
          <p:spPr>
            <a:xfrm>
              <a:off x="152400" y="4621965"/>
              <a:ext cx="7717436" cy="1460287"/>
            </a:xfrm>
            <a:prstGeom prst="rect">
              <a:avLst/>
            </a:prstGeom>
            <a:solidFill>
              <a:srgbClr val="33CCFF">
                <a:alpha val="50000"/>
              </a:srgbClr>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p:cNvSpPr/>
            <p:nvPr/>
          </p:nvSpPr>
          <p:spPr>
            <a:xfrm>
              <a:off x="152400" y="3186653"/>
              <a:ext cx="7717436" cy="1435313"/>
            </a:xfrm>
            <a:prstGeom prst="rect">
              <a:avLst/>
            </a:prstGeom>
            <a:solidFill>
              <a:schemeClr val="accent4">
                <a:lumMod val="40000"/>
                <a:lumOff val="60000"/>
                <a:alpha val="50000"/>
              </a:schemeClr>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p:cNvSpPr/>
            <p:nvPr/>
          </p:nvSpPr>
          <p:spPr>
            <a:xfrm>
              <a:off x="152400" y="1524000"/>
              <a:ext cx="7717436" cy="1664732"/>
            </a:xfrm>
            <a:prstGeom prst="rect">
              <a:avLst/>
            </a:prstGeom>
            <a:solidFill>
              <a:schemeClr val="bg1">
                <a:lumMod val="20000"/>
                <a:lumOff val="80000"/>
                <a:alpha val="50000"/>
              </a:schemeClr>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Content Placeholder 1"/>
            <p:cNvSpPr txBox="1">
              <a:spLocks/>
            </p:cNvSpPr>
            <p:nvPr/>
          </p:nvSpPr>
          <p:spPr bwMode="auto">
            <a:xfrm>
              <a:off x="1444840" y="1524000"/>
              <a:ext cx="6380026"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0000"/>
                <a:buFont typeface="Wingdings" pitchFamily="2" charset="2"/>
                <a:buChar char="q"/>
                <a:defRPr sz="2400" b="1" baseline="0">
                  <a:solidFill>
                    <a:schemeClr val="bg2"/>
                  </a:solidFill>
                  <a:latin typeface="+mn-lt"/>
                  <a:ea typeface="+mn-ea"/>
                  <a:cs typeface="+mn-cs"/>
                </a:defRPr>
              </a:lvl1pPr>
              <a:lvl2pPr marL="742950" indent="-285750" algn="l" rtl="0" fontAlgn="base">
                <a:spcBef>
                  <a:spcPct val="20000"/>
                </a:spcBef>
                <a:spcAft>
                  <a:spcPct val="0"/>
                </a:spcAft>
                <a:buClr>
                  <a:schemeClr val="tx1"/>
                </a:buClr>
                <a:buSzPct val="100000"/>
                <a:buFont typeface="Wingdings" pitchFamily="2" charset="2"/>
                <a:buChar char="§"/>
                <a:defRPr sz="2000">
                  <a:solidFill>
                    <a:schemeClr val="bg2"/>
                  </a:solidFill>
                  <a:latin typeface="+mn-lt"/>
                </a:defRPr>
              </a:lvl2pPr>
              <a:lvl3pPr marL="1143000" indent="-228600" algn="l" rtl="0" fontAlgn="base">
                <a:spcBef>
                  <a:spcPct val="20000"/>
                </a:spcBef>
                <a:spcAft>
                  <a:spcPct val="0"/>
                </a:spcAft>
                <a:buClr>
                  <a:schemeClr val="tx1"/>
                </a:buClr>
                <a:buSzPct val="100000"/>
                <a:buFont typeface="Arial" pitchFamily="34" charset="0"/>
                <a:buChar char="•"/>
                <a:defRPr sz="1800">
                  <a:solidFill>
                    <a:schemeClr val="bg2"/>
                  </a:solidFill>
                  <a:latin typeface="+mn-lt"/>
                </a:defRPr>
              </a:lvl3pPr>
              <a:lvl4pPr marL="1600200" indent="-228600" algn="l" rtl="0" fontAlgn="base">
                <a:spcBef>
                  <a:spcPct val="20000"/>
                </a:spcBef>
                <a:spcAft>
                  <a:spcPct val="0"/>
                </a:spcAft>
                <a:buClr>
                  <a:schemeClr val="tx1"/>
                </a:buClr>
                <a:buSzPct val="70000"/>
                <a:buFont typeface="Courier New" pitchFamily="49" charset="0"/>
                <a:buChar char="o"/>
                <a:defRPr sz="1800" baseline="0">
                  <a:solidFill>
                    <a:schemeClr val="bg2"/>
                  </a:solidFill>
                  <a:latin typeface="+mn-lt"/>
                </a:defRPr>
              </a:lvl4pPr>
              <a:lvl5pPr marL="2057400" indent="-228600" algn="l" rtl="0" fontAlgn="base">
                <a:spcBef>
                  <a:spcPct val="20000"/>
                </a:spcBef>
                <a:spcAft>
                  <a:spcPct val="0"/>
                </a:spcAft>
                <a:buClr>
                  <a:schemeClr val="tx1"/>
                </a:buClr>
                <a:buSzPct val="70000"/>
                <a:buFont typeface="Arial" pitchFamily="34" charset="0"/>
                <a:buChar char="•"/>
                <a:defRPr sz="1800">
                  <a:solidFill>
                    <a:schemeClr val="bg2"/>
                  </a:solidFill>
                  <a:latin typeface="+mn-lt"/>
                </a:defRPr>
              </a:lvl5pPr>
              <a:lvl6pPr marL="2514600" indent="-228600" algn="l" rtl="0" fontAlgn="base">
                <a:spcBef>
                  <a:spcPct val="20000"/>
                </a:spcBef>
                <a:spcAft>
                  <a:spcPct val="0"/>
                </a:spcAft>
                <a:buClr>
                  <a:srgbClr val="EA5F00"/>
                </a:buClr>
                <a:buChar char="»"/>
                <a:defRPr sz="1200">
                  <a:solidFill>
                    <a:schemeClr val="tx1"/>
                  </a:solidFill>
                  <a:latin typeface="+mn-lt"/>
                </a:defRPr>
              </a:lvl6pPr>
              <a:lvl7pPr marL="2971800" indent="-228600" algn="l" rtl="0" fontAlgn="base">
                <a:spcBef>
                  <a:spcPct val="20000"/>
                </a:spcBef>
                <a:spcAft>
                  <a:spcPct val="0"/>
                </a:spcAft>
                <a:buClr>
                  <a:srgbClr val="EA5F00"/>
                </a:buClr>
                <a:buChar char="»"/>
                <a:defRPr sz="1200">
                  <a:solidFill>
                    <a:schemeClr val="tx1"/>
                  </a:solidFill>
                  <a:latin typeface="+mn-lt"/>
                </a:defRPr>
              </a:lvl7pPr>
              <a:lvl8pPr marL="3429000" indent="-228600" algn="l" rtl="0" fontAlgn="base">
                <a:spcBef>
                  <a:spcPct val="20000"/>
                </a:spcBef>
                <a:spcAft>
                  <a:spcPct val="0"/>
                </a:spcAft>
                <a:buClr>
                  <a:srgbClr val="EA5F00"/>
                </a:buClr>
                <a:buChar char="»"/>
                <a:defRPr sz="1200">
                  <a:solidFill>
                    <a:schemeClr val="tx1"/>
                  </a:solidFill>
                  <a:latin typeface="+mn-lt"/>
                </a:defRPr>
              </a:lvl8pPr>
              <a:lvl9pPr marL="3886200" indent="-228600" algn="l" rtl="0" fontAlgn="base">
                <a:spcBef>
                  <a:spcPct val="20000"/>
                </a:spcBef>
                <a:spcAft>
                  <a:spcPct val="0"/>
                </a:spcAft>
                <a:buClr>
                  <a:srgbClr val="EA5F00"/>
                </a:buClr>
                <a:buChar char="»"/>
                <a:defRPr sz="1200">
                  <a:solidFill>
                    <a:schemeClr val="tx1"/>
                  </a:solidFill>
                  <a:latin typeface="+mn-lt"/>
                </a:defRPr>
              </a:lvl9pPr>
            </a:lstStyle>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Genomic variation </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Receptor binding</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Transmission in Laboratory animals</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Antivirals and Treatment Options</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endParaRPr kumimoji="0" lang="en-US" sz="2000" b="1" i="0" u="none" strike="noStrike" kern="0" cap="none" spc="0" normalizeH="0" baseline="0" noProof="0">
                <a:ln>
                  <a:noFill/>
                </a:ln>
                <a:solidFill>
                  <a:srgbClr val="000000"/>
                </a:solidFill>
                <a:effectLst/>
                <a:uLnTx/>
                <a:uFillTx/>
                <a:latin typeface="Arial" panose="020B0604020202020204"/>
                <a:ea typeface="+mn-ea"/>
                <a:cs typeface="+mn-cs"/>
              </a:endParaRP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Existing Population Immunity</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Disease Severity and Pathogenesis</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Antigenic Relationship to Vaccine Candidates</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endParaRPr kumimoji="0" lang="en-US" sz="2000" b="1" i="0" u="none" strike="noStrike" kern="0" cap="none" spc="0" normalizeH="0" baseline="0" noProof="0">
                <a:ln>
                  <a:noFill/>
                </a:ln>
                <a:solidFill>
                  <a:srgbClr val="000000"/>
                </a:solidFill>
                <a:effectLst/>
                <a:uLnTx/>
                <a:uFillTx/>
                <a:latin typeface="Arial" panose="020B0604020202020204"/>
                <a:ea typeface="+mn-ea"/>
                <a:cs typeface="+mn-cs"/>
              </a:endParaRP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Global Geographic Distribution</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Infection in Animals, Human Risk of Infection</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r>
                <a:rPr kumimoji="0" lang="en-US" sz="2000" b="1" i="0" u="none" strike="noStrike" kern="0" cap="none" spc="0" normalizeH="0" baseline="0" noProof="0">
                  <a:ln>
                    <a:noFill/>
                  </a:ln>
                  <a:solidFill>
                    <a:srgbClr val="000000"/>
                  </a:solidFill>
                  <a:effectLst/>
                  <a:uLnTx/>
                  <a:uFillTx/>
                  <a:latin typeface="Arial" panose="020B0604020202020204"/>
                  <a:ea typeface="+mn-ea"/>
                  <a:cs typeface="+mn-cs"/>
                </a:rPr>
                <a:t>Human Infections and Transmission</a:t>
              </a:r>
            </a:p>
            <a:p>
              <a:pPr marL="457200" marR="0" lvl="0" indent="-457200" algn="l" defTabSz="914400" rtl="0" eaLnBrk="1" fontAlgn="base" latinLnBrk="0" hangingPunct="1">
                <a:lnSpc>
                  <a:spcPct val="100000"/>
                </a:lnSpc>
                <a:spcBef>
                  <a:spcPct val="20000"/>
                </a:spcBef>
                <a:spcAft>
                  <a:spcPct val="0"/>
                </a:spcAft>
                <a:buClr>
                  <a:srgbClr val="000000"/>
                </a:buClr>
                <a:buSzPct val="70000"/>
                <a:buFont typeface="+mj-lt"/>
                <a:buAutoNum type="arabicPeriod"/>
                <a:tabLst/>
                <a:defRPr/>
              </a:pPr>
              <a:endParaRPr kumimoji="0" lang="en-US" sz="2400" b="1"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57" y="1781816"/>
              <a:ext cx="952030" cy="952030"/>
            </a:xfrm>
            <a:prstGeom prst="rect">
              <a:avLst/>
            </a:prstGeom>
          </p:spPr>
        </p:pic>
        <p:sp>
          <p:nvSpPr>
            <p:cNvPr id="21" name="TextBox 20"/>
            <p:cNvSpPr txBox="1"/>
            <p:nvPr/>
          </p:nvSpPr>
          <p:spPr>
            <a:xfrm>
              <a:off x="457200" y="2819400"/>
              <a:ext cx="757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Virus</a:t>
              </a:r>
            </a:p>
          </p:txBody>
        </p:sp>
        <p:pic>
          <p:nvPicPr>
            <p:cNvPr id="22" name="Picture 2" descr="C:\Documents and Settings\sct1\Local Settings\Temporary Internet Files\Content.IE5\QF43C9NI\MC910216363[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52" t="1112" r="16670" b="20627"/>
            <a:stretch/>
          </p:blipFill>
          <p:spPr bwMode="auto">
            <a:xfrm>
              <a:off x="481273" y="3369736"/>
              <a:ext cx="809621" cy="829089"/>
            </a:xfrm>
            <a:prstGeom prst="rect">
              <a:avLst/>
            </a:prstGeom>
            <a:solidFill>
              <a:srgbClr val="FFFFFF"/>
            </a:solidFill>
          </p:spPr>
        </p:pic>
        <p:sp>
          <p:nvSpPr>
            <p:cNvPr id="23" name="TextBox 22"/>
            <p:cNvSpPr txBox="1"/>
            <p:nvPr/>
          </p:nvSpPr>
          <p:spPr>
            <a:xfrm>
              <a:off x="222900" y="4198825"/>
              <a:ext cx="1377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Population</a:t>
              </a:r>
            </a:p>
          </p:txBody>
        </p:sp>
        <p:grpSp>
          <p:nvGrpSpPr>
            <p:cNvPr id="24" name="Group 23"/>
            <p:cNvGrpSpPr/>
            <p:nvPr/>
          </p:nvGrpSpPr>
          <p:grpSpPr>
            <a:xfrm>
              <a:off x="405284" y="4706196"/>
              <a:ext cx="987059" cy="874607"/>
              <a:chOff x="533400" y="4240147"/>
              <a:chExt cx="1596659" cy="1398653"/>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644710"/>
                <a:ext cx="1034237" cy="99409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95252" y="4240147"/>
                <a:ext cx="934807" cy="898520"/>
              </a:xfrm>
              <a:prstGeom prst="rect">
                <a:avLst/>
              </a:prstGeom>
            </p:spPr>
          </p:pic>
        </p:grpSp>
        <p:sp>
          <p:nvSpPr>
            <p:cNvPr id="27" name="TextBox 26"/>
            <p:cNvSpPr txBox="1"/>
            <p:nvPr/>
          </p:nvSpPr>
          <p:spPr>
            <a:xfrm>
              <a:off x="326064" y="5498068"/>
              <a:ext cx="1082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Ecology</a:t>
              </a:r>
            </a:p>
          </p:txBody>
        </p:sp>
      </p:grpSp>
      <p:sp>
        <p:nvSpPr>
          <p:cNvPr id="3" name="TextBox 2"/>
          <p:cNvSpPr txBox="1"/>
          <p:nvPr/>
        </p:nvSpPr>
        <p:spPr>
          <a:xfrm>
            <a:off x="7460042" y="6471588"/>
            <a:ext cx="78909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7"/>
              </a:rPr>
              <a:t>Influenza Risk Assessment Tool (IRAT) | Pandemic Flu | CDC</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66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C4147F3A-22EB-74A4-A3EE-2C235BAFF87F}"/>
              </a:ext>
            </a:extLst>
          </p:cNvPr>
          <p:cNvGraphicFramePr>
            <a:graphicFrameLocks/>
          </p:cNvGraphicFramePr>
          <p:nvPr/>
        </p:nvGraphicFramePr>
        <p:xfrm>
          <a:off x="-52551" y="1057390"/>
          <a:ext cx="7315201" cy="57567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DC40B74-EEB6-4675-9939-3E2B30CA1DE4}"/>
              </a:ext>
            </a:extLst>
          </p:cNvPr>
          <p:cNvSpPr>
            <a:spLocks noGrp="1"/>
          </p:cNvSpPr>
          <p:nvPr>
            <p:ph type="title"/>
          </p:nvPr>
        </p:nvSpPr>
        <p:spPr>
          <a:xfrm>
            <a:off x="465447" y="0"/>
            <a:ext cx="11292047" cy="1325563"/>
          </a:xfrm>
        </p:spPr>
        <p:txBody>
          <a:bodyPr>
            <a:normAutofit/>
          </a:bodyPr>
          <a:lstStyle/>
          <a:p>
            <a:r>
              <a:rPr lang="en-US" sz="3200" dirty="0">
                <a:solidFill>
                  <a:srgbClr val="44546A"/>
                </a:solidFill>
                <a:latin typeface="+mn-lt"/>
                <a:ea typeface="+mn-ea"/>
                <a:cs typeface="+mn-cs"/>
              </a:rPr>
              <a:t>IRAT Virus Emergence and Impact – Comparison of Risk Scores</a:t>
            </a:r>
          </a:p>
        </p:txBody>
      </p:sp>
      <p:sp>
        <p:nvSpPr>
          <p:cNvPr id="8" name="Content Placeholder 6">
            <a:extLst>
              <a:ext uri="{FF2B5EF4-FFF2-40B4-BE49-F238E27FC236}">
                <a16:creationId xmlns:a16="http://schemas.microsoft.com/office/drawing/2014/main" id="{5F4C795A-948E-DFC7-2FD8-B36EDAEBAC2A}"/>
              </a:ext>
            </a:extLst>
          </p:cNvPr>
          <p:cNvSpPr txBox="1">
            <a:spLocks/>
          </p:cNvSpPr>
          <p:nvPr/>
        </p:nvSpPr>
        <p:spPr>
          <a:xfrm>
            <a:off x="465447" y="5003674"/>
            <a:ext cx="7746776" cy="1957610"/>
          </a:xfrm>
          <a:prstGeom prst="rect">
            <a:avLst/>
          </a:prstGeom>
        </p:spPr>
        <p:txBody>
          <a:bodyPr vert="horz" lIns="91440" tIns="45720" rIns="91440" bIns="45720" rtlCol="0" anchor="t">
            <a:noAutofit/>
          </a:bodyPr>
          <a:lstStyle>
            <a:lvl1pPr marL="342900" marR="0" indent="-342900" algn="l" defTabSz="457200" rtl="0" eaLnBrk="1" fontAlgn="auto" latinLnBrk="0" hangingPunct="1">
              <a:lnSpc>
                <a:spcPct val="100000"/>
              </a:lnSpc>
              <a:spcBef>
                <a:spcPct val="20000"/>
              </a:spcBef>
              <a:spcAft>
                <a:spcPts val="0"/>
              </a:spcAft>
              <a:buClr>
                <a:srgbClr val="0070C0"/>
              </a:buClr>
              <a:buSzTx/>
              <a:buFont typeface="Arial"/>
              <a:buChar char="•"/>
              <a:tabLst/>
              <a:defRPr lang="en-US" sz="3200" kern="1200" noProof="0" dirty="0" smtClean="0">
                <a:solidFill>
                  <a:schemeClr val="tx1"/>
                </a:solidFill>
                <a:latin typeface="Arial" panose="020B0604020202020204" pitchFamily="34" charset="0"/>
                <a:ea typeface="+mn-ea"/>
                <a:cs typeface="Arial" panose="020B0604020202020204" pitchFamily="34" charset="0"/>
              </a:defRPr>
            </a:lvl1pPr>
            <a:lvl2pPr marL="742950" marR="0" indent="-285750" algn="l" defTabSz="457200" rtl="0" eaLnBrk="1" fontAlgn="auto" latinLnBrk="0" hangingPunct="1">
              <a:lnSpc>
                <a:spcPct val="100000"/>
              </a:lnSpc>
              <a:spcBef>
                <a:spcPct val="20000"/>
              </a:spcBef>
              <a:spcAft>
                <a:spcPts val="0"/>
              </a:spcAft>
              <a:buClr>
                <a:srgbClr val="333399"/>
              </a:buClr>
              <a:buSzTx/>
              <a:buFont typeface="Courier New" panose="02070309020205020404" pitchFamily="49" charset="0"/>
              <a:buChar char="­"/>
              <a:tabLst/>
              <a:defRPr lang="en-US" sz="2800" kern="1200" noProof="0" dirty="0" smtClean="0">
                <a:solidFill>
                  <a:schemeClr val="tx1"/>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rgbClr val="174C7D"/>
              </a:buClr>
              <a:buSzTx/>
              <a:buFont typeface="Arial"/>
              <a:buChar char="•"/>
              <a:tabLst/>
              <a:defRPr lang="en-US" sz="2400" kern="1200" noProof="0" dirty="0" smtClean="0">
                <a:solidFill>
                  <a:schemeClr val="tx1"/>
                </a:solidFill>
                <a:latin typeface="Arial" panose="020B0604020202020204" pitchFamily="34" charset="0"/>
                <a:ea typeface="+mn-ea"/>
                <a:cs typeface="Arial" panose="020B0604020202020204" pitchFamily="34" charset="0"/>
              </a:defRPr>
            </a:lvl3pPr>
            <a:lvl4pPr marL="1600200" marR="0" indent="-228600" algn="l" defTabSz="457200" rtl="0" eaLnBrk="1" fontAlgn="auto" latinLnBrk="0" hangingPunct="1">
              <a:lnSpc>
                <a:spcPct val="100000"/>
              </a:lnSpc>
              <a:spcBef>
                <a:spcPct val="20000"/>
              </a:spcBef>
              <a:spcAft>
                <a:spcPts val="0"/>
              </a:spcAft>
              <a:buClr>
                <a:schemeClr val="accent6"/>
              </a:buClr>
              <a:buSzTx/>
              <a:buFont typeface="Arial"/>
              <a:buChar char="–"/>
              <a:tabLst/>
              <a:defRPr lang="en-US" sz="2000" kern="1200" noProof="0" dirty="0" smtClean="0">
                <a:solidFill>
                  <a:schemeClr val="tx1"/>
                </a:solidFill>
                <a:latin typeface="Arial" panose="020B0604020202020204" pitchFamily="34" charset="0"/>
                <a:ea typeface="+mn-ea"/>
                <a:cs typeface="Arial" panose="020B0604020202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6"/>
              </a:buClr>
              <a:buSzPct val="80000"/>
              <a:buFont typeface="Wingdings" charset="2"/>
              <a:buChar char="§"/>
              <a:tabLst/>
              <a:defRPr lang="en-US" sz="1600" kern="1200" noProof="0" dirty="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ct val="20000"/>
              </a:spcBef>
              <a:spcAft>
                <a:spcPts val="0"/>
              </a:spcAft>
              <a:buClr>
                <a:srgbClr val="333399"/>
              </a:buClr>
              <a:buSzTx/>
              <a:buFont typeface="Courier New" panose="02070309020205020404" pitchFamily="49" charset="0"/>
              <a:buChar char="­"/>
              <a:tabLst/>
              <a:defRPr/>
            </a:pP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742950" marR="0" lvl="1" indent="-285750" algn="l" defTabSz="457200" rtl="0" eaLnBrk="1" fontAlgn="auto" latinLnBrk="0" hangingPunct="1">
              <a:lnSpc>
                <a:spcPct val="100000"/>
              </a:lnSpc>
              <a:spcBef>
                <a:spcPct val="20000"/>
              </a:spcBef>
              <a:spcAft>
                <a:spcPts val="0"/>
              </a:spcAft>
              <a:buClr>
                <a:srgbClr val="333399"/>
              </a:buClr>
              <a:buSzTx/>
              <a:buFont typeface="Courier New" panose="02070309020205020404" pitchFamily="49" charset="0"/>
              <a:buChar char="­"/>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0070C0"/>
              </a:buClr>
              <a:buSzTx/>
              <a:buFont typeface="Arial"/>
              <a:buChar char="•"/>
              <a:tabLst/>
              <a:defRPr/>
            </a:pPr>
            <a:endParaRPr kumimoji="0" lang="en-US" sz="1400" b="0" i="0" u="none" strike="noStrike" kern="1200" cap="none" spc="0" normalizeH="0" baseline="0" noProof="0">
              <a:ln>
                <a:noFill/>
              </a:ln>
              <a:solidFill>
                <a:srgbClr val="0000FF"/>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DAADEC91-8BD5-E8DD-7544-9A531D838871}"/>
              </a:ext>
            </a:extLst>
          </p:cNvPr>
          <p:cNvSpPr txBox="1"/>
          <p:nvPr/>
        </p:nvSpPr>
        <p:spPr>
          <a:xfrm>
            <a:off x="1609947" y="6529474"/>
            <a:ext cx="4757531" cy="2846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prstClr val="black"/>
                </a:solidFill>
                <a:effectLst/>
                <a:uLnTx/>
                <a:uFillTx/>
                <a:latin typeface="Calibri" panose="020F0502020204030204"/>
                <a:ea typeface="+mn-ea"/>
                <a:cs typeface="+mn-cs"/>
                <a:hlinkClick r:id="rId4"/>
              </a:rPr>
              <a:t>Influenza Risk Assessment Tool (IRAT) | Pandemic Influenza (Flu) | CDC</a:t>
            </a:r>
            <a:endParaRPr kumimoji="0" lang="en-US" sz="12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6">
            <a:extLst>
              <a:ext uri="{FF2B5EF4-FFF2-40B4-BE49-F238E27FC236}">
                <a16:creationId xmlns:a16="http://schemas.microsoft.com/office/drawing/2014/main" id="{6F389E8E-0A73-D045-D2B6-48E15850BADD}"/>
              </a:ext>
            </a:extLst>
          </p:cNvPr>
          <p:cNvSpPr txBox="1">
            <a:spLocks/>
          </p:cNvSpPr>
          <p:nvPr/>
        </p:nvSpPr>
        <p:spPr>
          <a:xfrm>
            <a:off x="7026262" y="5101182"/>
            <a:ext cx="5861077" cy="1371775"/>
          </a:xfrm>
          <a:prstGeom prst="rect">
            <a:avLst/>
          </a:prstGeom>
        </p:spPr>
        <p:txBody>
          <a:bodyPr vert="horz" lIns="91440" tIns="45720" rIns="91440" bIns="45720" rtlCol="0" anchor="t">
            <a:noAutofit/>
          </a:bodyPr>
          <a:lstStyle>
            <a:lvl1pPr marL="342900" marR="0" indent="-342900" algn="l" defTabSz="457200" rtl="0" eaLnBrk="1" fontAlgn="auto" latinLnBrk="0" hangingPunct="1">
              <a:lnSpc>
                <a:spcPct val="100000"/>
              </a:lnSpc>
              <a:spcBef>
                <a:spcPct val="20000"/>
              </a:spcBef>
              <a:spcAft>
                <a:spcPts val="0"/>
              </a:spcAft>
              <a:buClr>
                <a:srgbClr val="0070C0"/>
              </a:buClr>
              <a:buSzTx/>
              <a:buFont typeface="Arial"/>
              <a:buChar char="•"/>
              <a:tabLst/>
              <a:defRPr lang="en-US" sz="3200" kern="1200" noProof="0" dirty="0" smtClean="0">
                <a:solidFill>
                  <a:schemeClr val="tx1"/>
                </a:solidFill>
                <a:latin typeface="Arial" panose="020B0604020202020204" pitchFamily="34" charset="0"/>
                <a:ea typeface="+mn-ea"/>
                <a:cs typeface="Arial" panose="020B0604020202020204" pitchFamily="34" charset="0"/>
              </a:defRPr>
            </a:lvl1pPr>
            <a:lvl2pPr marL="742950" marR="0" indent="-285750" algn="l" defTabSz="457200" rtl="0" eaLnBrk="1" fontAlgn="auto" latinLnBrk="0" hangingPunct="1">
              <a:lnSpc>
                <a:spcPct val="100000"/>
              </a:lnSpc>
              <a:spcBef>
                <a:spcPct val="20000"/>
              </a:spcBef>
              <a:spcAft>
                <a:spcPts val="0"/>
              </a:spcAft>
              <a:buClr>
                <a:srgbClr val="333399"/>
              </a:buClr>
              <a:buSzTx/>
              <a:buFont typeface="Courier New" panose="02070309020205020404" pitchFamily="49" charset="0"/>
              <a:buChar char="­"/>
              <a:tabLst/>
              <a:defRPr lang="en-US" sz="2800" kern="1200" noProof="0" dirty="0" smtClean="0">
                <a:solidFill>
                  <a:schemeClr val="tx1"/>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rgbClr val="174C7D"/>
              </a:buClr>
              <a:buSzTx/>
              <a:buFont typeface="Arial"/>
              <a:buChar char="•"/>
              <a:tabLst/>
              <a:defRPr lang="en-US" sz="2400" kern="1200" noProof="0" dirty="0" smtClean="0">
                <a:solidFill>
                  <a:schemeClr val="tx1"/>
                </a:solidFill>
                <a:latin typeface="Arial" panose="020B0604020202020204" pitchFamily="34" charset="0"/>
                <a:ea typeface="+mn-ea"/>
                <a:cs typeface="Arial" panose="020B0604020202020204" pitchFamily="34" charset="0"/>
              </a:defRPr>
            </a:lvl3pPr>
            <a:lvl4pPr marL="1600200" marR="0" indent="-228600" algn="l" defTabSz="457200" rtl="0" eaLnBrk="1" fontAlgn="auto" latinLnBrk="0" hangingPunct="1">
              <a:lnSpc>
                <a:spcPct val="100000"/>
              </a:lnSpc>
              <a:spcBef>
                <a:spcPct val="20000"/>
              </a:spcBef>
              <a:spcAft>
                <a:spcPts val="0"/>
              </a:spcAft>
              <a:buClr>
                <a:schemeClr val="accent6"/>
              </a:buClr>
              <a:buSzTx/>
              <a:buFont typeface="Arial"/>
              <a:buChar char="–"/>
              <a:tabLst/>
              <a:defRPr lang="en-US" sz="2000" kern="1200" noProof="0" dirty="0" smtClean="0">
                <a:solidFill>
                  <a:schemeClr val="tx1"/>
                </a:solidFill>
                <a:latin typeface="Arial" panose="020B0604020202020204" pitchFamily="34" charset="0"/>
                <a:ea typeface="+mn-ea"/>
                <a:cs typeface="Arial" panose="020B0604020202020204" pitchFamily="34" charset="0"/>
              </a:defRPr>
            </a:lvl4pPr>
            <a:lvl5pPr marL="2057400" marR="0" indent="-228600" algn="l" defTabSz="457200" rtl="0" eaLnBrk="1" fontAlgn="auto" latinLnBrk="0" hangingPunct="1">
              <a:lnSpc>
                <a:spcPct val="100000"/>
              </a:lnSpc>
              <a:spcBef>
                <a:spcPct val="20000"/>
              </a:spcBef>
              <a:spcAft>
                <a:spcPts val="0"/>
              </a:spcAft>
              <a:buClr>
                <a:schemeClr val="accent6"/>
              </a:buClr>
              <a:buSzPct val="80000"/>
              <a:buFont typeface="Wingdings" charset="2"/>
              <a:buChar char="§"/>
              <a:tabLst/>
              <a:defRPr lang="en-US" sz="1600" kern="1200" noProof="0" dirty="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0070C0"/>
              </a:buClr>
              <a:buSzTx/>
              <a:buFont typeface="Arial"/>
              <a:buChar char="•"/>
              <a:tabLst/>
              <a:defRPr/>
            </a:pPr>
            <a:r>
              <a:rPr kumimoji="0" lang="en-US" sz="1400" b="1" i="0" u="none" strike="noStrike" kern="1200" cap="none" spc="0" normalizeH="0" baseline="0" noProof="0">
                <a:ln>
                  <a:noFill/>
                </a:ln>
                <a:solidFill>
                  <a:srgbClr val="FF0000"/>
                </a:solidFill>
                <a:effectLst/>
                <a:uLnTx/>
                <a:uFillTx/>
                <a:latin typeface="Calibri" panose="020F0502020204030204"/>
                <a:ea typeface="+mn-ea"/>
                <a:cs typeface="Arial"/>
              </a:rPr>
              <a:t>X:</a:t>
            </a:r>
            <a:r>
              <a:rPr kumimoji="0" lang="en-US" sz="1400" b="0" i="0" u="none" strike="noStrike" kern="1200" cap="none" spc="0" normalizeH="0" baseline="0" noProof="0">
                <a:ln>
                  <a:noFill/>
                </a:ln>
                <a:solidFill>
                  <a:srgbClr val="FF0000"/>
                </a:solidFill>
                <a:effectLst/>
                <a:uLnTx/>
                <a:uFillTx/>
                <a:latin typeface="Calibri" panose="020F0502020204030204"/>
                <a:ea typeface="+mn-ea"/>
                <a:cs typeface="Arial"/>
              </a:rPr>
              <a:t> </a:t>
            </a:r>
            <a:r>
              <a:rPr kumimoji="0" lang="en-US" sz="1400" b="1" i="0" u="none" strike="noStrike" kern="1200" cap="none" spc="0" normalizeH="0" baseline="0" noProof="0">
                <a:ln>
                  <a:noFill/>
                </a:ln>
                <a:solidFill>
                  <a:srgbClr val="FF0000"/>
                </a:solidFill>
                <a:effectLst/>
                <a:uLnTx/>
                <a:uFillTx/>
                <a:latin typeface="Calibri" panose="020F0502020204030204"/>
                <a:ea typeface="+mn-ea"/>
                <a:cs typeface="Arial"/>
              </a:rPr>
              <a:t>H5N1 clade 2.3.4.4b </a:t>
            </a:r>
            <a:r>
              <a:rPr kumimoji="0" lang="pt-BR" sz="1400" b="1" i="0" u="none" strike="noStrike" kern="1200" cap="none" spc="0" normalizeH="0" baseline="0" noProof="0">
                <a:ln>
                  <a:noFill/>
                </a:ln>
                <a:solidFill>
                  <a:srgbClr val="FF0000"/>
                </a:solidFill>
                <a:effectLst/>
                <a:uLnTx/>
                <a:uFillTx/>
                <a:latin typeface="Calibri" panose="020F0502020204030204"/>
                <a:ea typeface="+mn-ea"/>
                <a:cs typeface="Arial"/>
              </a:rPr>
              <a:t>[A/Texas/37/2024ª] (X)</a:t>
            </a:r>
          </a:p>
          <a:p>
            <a:pPr marL="457200" marR="0" lvl="1" indent="0" algn="l" defTabSz="457200" rtl="0" eaLnBrk="1" fontAlgn="auto" latinLnBrk="0" hangingPunct="1">
              <a:lnSpc>
                <a:spcPct val="100000"/>
              </a:lnSpc>
              <a:spcBef>
                <a:spcPct val="20000"/>
              </a:spcBef>
              <a:spcAft>
                <a:spcPts val="0"/>
              </a:spcAft>
              <a:buClr>
                <a:srgbClr val="333399"/>
              </a:buClr>
              <a:buSzTx/>
              <a:buFont typeface="Courier New" panose="02070309020205020404" pitchFamily="49" charset="0"/>
              <a:buNone/>
              <a:tabLst/>
              <a:defRPr/>
            </a:pPr>
            <a:r>
              <a:rPr kumimoji="0" lang="en-US" sz="1400" b="1" i="0" u="none" strike="noStrike" kern="1200" cap="none" spc="0" normalizeH="0" baseline="0" noProof="0">
                <a:ln>
                  <a:noFill/>
                </a:ln>
                <a:solidFill>
                  <a:srgbClr val="FF0000"/>
                </a:solidFill>
                <a:effectLst/>
                <a:uLnTx/>
                <a:uFillTx/>
                <a:latin typeface="Calibri" panose="020F0502020204030204"/>
                <a:ea typeface="+mn-ea"/>
                <a:cs typeface="Arial"/>
              </a:rPr>
              <a:t>Emergence = 5.8, Impact = 6.1</a:t>
            </a:r>
            <a:endParaRPr kumimoji="0" lang="en-US" sz="1400" b="1"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0070C0"/>
              </a:buClr>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a:rPr>
              <a:t>A: Highest emergence score Eurasian Avian/swine H1N1 in China</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400050" marR="0" lvl="1" indent="0" algn="l" defTabSz="457200" rtl="0" eaLnBrk="1" fontAlgn="auto" latinLnBrk="0" hangingPunct="1">
              <a:lnSpc>
                <a:spcPct val="100000"/>
              </a:lnSpc>
              <a:spcBef>
                <a:spcPct val="20000"/>
              </a:spcBef>
              <a:spcAft>
                <a:spcPts val="0"/>
              </a:spcAft>
              <a:buClr>
                <a:srgbClr val="0070C0"/>
              </a:buClr>
              <a:buSzTx/>
              <a:buFont typeface="Courier New" panose="02070309020205020404" pitchFamily="49" charset="0"/>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a:rPr>
              <a:t>Emergence = 7.5, Impact = 6.9</a:t>
            </a:r>
          </a:p>
          <a:p>
            <a:pPr marL="342900" marR="0" lvl="0" indent="-342900" algn="l" defTabSz="457200" rtl="0" eaLnBrk="1" fontAlgn="auto" latinLnBrk="0" hangingPunct="1">
              <a:lnSpc>
                <a:spcPct val="100000"/>
              </a:lnSpc>
              <a:spcBef>
                <a:spcPct val="20000"/>
              </a:spcBef>
              <a:spcAft>
                <a:spcPts val="0"/>
              </a:spcAft>
              <a:buClr>
                <a:srgbClr val="0070C0"/>
              </a:buClr>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a:rPr>
              <a:t>C: Highest Impact score avian H7N9 in China </a:t>
            </a:r>
          </a:p>
          <a:p>
            <a:pPr marL="0" marR="0" lvl="0" indent="0" algn="l" defTabSz="457200" rtl="0" eaLnBrk="1" fontAlgn="auto" latinLnBrk="0" hangingPunct="1">
              <a:lnSpc>
                <a:spcPct val="100000"/>
              </a:lnSpc>
              <a:spcBef>
                <a:spcPct val="20000"/>
              </a:spcBef>
              <a:spcAft>
                <a:spcPts val="0"/>
              </a:spcAft>
              <a:buClr>
                <a:srgbClr val="0070C0"/>
              </a:buClr>
              <a:buSzTx/>
              <a:buFont typeface="Arial"/>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a:rPr>
              <a:t>	Emergence = 6.5, Impact = 7.5</a:t>
            </a:r>
          </a:p>
          <a:p>
            <a:pPr marL="0" marR="0" lvl="0" indent="0" algn="l" defTabSz="457200" rtl="0" eaLnBrk="1" fontAlgn="auto" latinLnBrk="0" hangingPunct="1">
              <a:lnSpc>
                <a:spcPct val="100000"/>
              </a:lnSpc>
              <a:spcBef>
                <a:spcPct val="20000"/>
              </a:spcBef>
              <a:spcAft>
                <a:spcPts val="0"/>
              </a:spcAft>
              <a:buClr>
                <a:srgbClr val="0070C0"/>
              </a:buClr>
              <a:buSzTx/>
              <a:buFont typeface="Arial"/>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742950" marR="0" lvl="1" indent="-285750" algn="l" defTabSz="457200" rtl="0" eaLnBrk="1" fontAlgn="auto" latinLnBrk="0" hangingPunct="1">
              <a:lnSpc>
                <a:spcPct val="100000"/>
              </a:lnSpc>
              <a:spcBef>
                <a:spcPct val="20000"/>
              </a:spcBef>
              <a:spcAft>
                <a:spcPts val="0"/>
              </a:spcAft>
              <a:buClr>
                <a:srgbClr val="333399"/>
              </a:buClr>
              <a:buSzTx/>
              <a:buFont typeface="Courier New" panose="02070309020205020404" pitchFamily="49" charset="0"/>
              <a:buChar char="­"/>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rgbClr val="0070C0"/>
              </a:buClr>
              <a:buSzTx/>
              <a:buFont typeface="Arial"/>
              <a:buChar char="•"/>
              <a:tabLst/>
              <a:defRPr/>
            </a:pPr>
            <a:endParaRPr kumimoji="0" lang="en-US" sz="1400" b="0" i="0" u="none" strike="noStrike" kern="1200" cap="none" spc="0" normalizeH="0" baseline="0" noProof="0">
              <a:ln>
                <a:noFill/>
              </a:ln>
              <a:solidFill>
                <a:srgbClr val="0000FF"/>
              </a:solidFill>
              <a:effectLst/>
              <a:uLnTx/>
              <a:uFillTx/>
              <a:latin typeface="Calibri" panose="020F0502020204030204"/>
              <a:ea typeface="+mn-ea"/>
              <a:cs typeface="Arial" panose="020B0604020202020204" pitchFamily="34" charset="0"/>
            </a:endParaRPr>
          </a:p>
        </p:txBody>
      </p:sp>
      <p:graphicFrame>
        <p:nvGraphicFramePr>
          <p:cNvPr id="26" name="Table 25">
            <a:extLst>
              <a:ext uri="{FF2B5EF4-FFF2-40B4-BE49-F238E27FC236}">
                <a16:creationId xmlns:a16="http://schemas.microsoft.com/office/drawing/2014/main" id="{BB70E917-5872-BD54-D57E-730CFB6253DB}"/>
              </a:ext>
            </a:extLst>
          </p:cNvPr>
          <p:cNvGraphicFramePr>
            <a:graphicFrameLocks noGrp="1"/>
          </p:cNvGraphicFramePr>
          <p:nvPr/>
        </p:nvGraphicFramePr>
        <p:xfrm>
          <a:off x="7091487" y="1057391"/>
          <a:ext cx="4882399" cy="3977640"/>
        </p:xfrm>
        <a:graphic>
          <a:graphicData uri="http://schemas.openxmlformats.org/drawingml/2006/table">
            <a:tbl>
              <a:tblPr>
                <a:tableStyleId>{5940675A-B579-460E-94D1-54222C63F5DA}</a:tableStyleId>
              </a:tblPr>
              <a:tblGrid>
                <a:gridCol w="469348">
                  <a:extLst>
                    <a:ext uri="{9D8B030D-6E8A-4147-A177-3AD203B41FA5}">
                      <a16:colId xmlns:a16="http://schemas.microsoft.com/office/drawing/2014/main" val="3137485139"/>
                    </a:ext>
                  </a:extLst>
                </a:gridCol>
                <a:gridCol w="2902776">
                  <a:extLst>
                    <a:ext uri="{9D8B030D-6E8A-4147-A177-3AD203B41FA5}">
                      <a16:colId xmlns:a16="http://schemas.microsoft.com/office/drawing/2014/main" val="3993974285"/>
                    </a:ext>
                  </a:extLst>
                </a:gridCol>
                <a:gridCol w="706670">
                  <a:extLst>
                    <a:ext uri="{9D8B030D-6E8A-4147-A177-3AD203B41FA5}">
                      <a16:colId xmlns:a16="http://schemas.microsoft.com/office/drawing/2014/main" val="604424448"/>
                    </a:ext>
                  </a:extLst>
                </a:gridCol>
                <a:gridCol w="803605">
                  <a:extLst>
                    <a:ext uri="{9D8B030D-6E8A-4147-A177-3AD203B41FA5}">
                      <a16:colId xmlns:a16="http://schemas.microsoft.com/office/drawing/2014/main" val="3264977316"/>
                    </a:ext>
                  </a:extLst>
                </a:gridCol>
              </a:tblGrid>
              <a:tr h="393700">
                <a:tc>
                  <a:txBody>
                    <a:bodyPr/>
                    <a:lstStyle/>
                    <a:p>
                      <a:pPr algn="ctr" fontAlgn="ctr"/>
                      <a:r>
                        <a:rPr lang="en-US" sz="1100" u="none" strike="noStrike">
                          <a:effectLst/>
                        </a:rPr>
                        <a:t>Data label</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200" u="none" strike="noStrike">
                          <a:effectLst/>
                        </a:rPr>
                        <a:t>Influenza Virus</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Emergence Score</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Impact Score</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78223230"/>
                  </a:ext>
                </a:extLst>
              </a:tr>
              <a:tr h="196850">
                <a:tc>
                  <a:txBody>
                    <a:bodyPr/>
                    <a:lstStyle/>
                    <a:p>
                      <a:pPr algn="ctr" fontAlgn="b"/>
                      <a:r>
                        <a:rPr lang="en-US" sz="1100" u="none" strike="noStrike">
                          <a:effectLst/>
                        </a:rPr>
                        <a:t>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A(H1N1) [A/swine/Shandong/1207/2016]</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7.5</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6.9</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513372708"/>
                  </a:ext>
                </a:extLst>
              </a:tr>
              <a:tr h="196850">
                <a:tc>
                  <a:txBody>
                    <a:bodyPr/>
                    <a:lstStyle/>
                    <a:p>
                      <a:pPr algn="ctr" fontAlgn="b"/>
                      <a:r>
                        <a:rPr lang="en-US" sz="1100" u="none" strike="noStrike">
                          <a:effectLst/>
                        </a:rPr>
                        <a:t>B</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A(H3N2) variant [A/Ohio/13/2017]</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6.6</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5.8</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423842322"/>
                  </a:ext>
                </a:extLst>
              </a:tr>
              <a:tr h="196850">
                <a:tc>
                  <a:txBody>
                    <a:bodyPr/>
                    <a:lstStyle/>
                    <a:p>
                      <a:pPr algn="ctr" fontAlgn="b"/>
                      <a:r>
                        <a:rPr lang="en-US" sz="1100" u="none" strike="noStrike">
                          <a:effectLst/>
                        </a:rPr>
                        <a:t>C</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A(H7N9) [A/Hong Kong/125/2017]</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6.5</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7.5</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179961053"/>
                  </a:ext>
                </a:extLst>
              </a:tr>
              <a:tr h="196850">
                <a:tc>
                  <a:txBody>
                    <a:bodyPr/>
                    <a:lstStyle/>
                    <a:p>
                      <a:pPr algn="ctr" fontAlgn="b"/>
                      <a:r>
                        <a:rPr lang="en-US" sz="1100" u="none" strike="noStrike">
                          <a:effectLst/>
                        </a:rPr>
                        <a:t>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A(H9N2) Y280 lineage [A/Anhui-Lujiang/13/2018]</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6.2</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5.9</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643863521"/>
                  </a:ext>
                </a:extLst>
              </a:tr>
              <a:tr h="196850">
                <a:tc>
                  <a:txBody>
                    <a:bodyPr/>
                    <a:lstStyle/>
                    <a:p>
                      <a:pPr algn="ctr" fontAlgn="b"/>
                      <a:r>
                        <a:rPr lang="en-US" sz="1100" u="none" strike="noStrike">
                          <a:effectLst/>
                        </a:rPr>
                        <a:t>F</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A(H3N2) variant [A/Indiana/08/2011]</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6.0</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4.5</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301903512"/>
                  </a:ext>
                </a:extLst>
              </a:tr>
              <a:tr h="196850">
                <a:tc>
                  <a:txBody>
                    <a:bodyPr/>
                    <a:lstStyle/>
                    <a:p>
                      <a:pPr algn="ctr" fontAlgn="b"/>
                      <a:r>
                        <a:rPr lang="en-US" sz="1100" b="1" u="none" strike="noStrike">
                          <a:solidFill>
                            <a:srgbClr val="FF0000"/>
                          </a:solidFill>
                          <a:effectLst/>
                        </a:rPr>
                        <a:t>X</a:t>
                      </a:r>
                      <a:endParaRPr lang="en-US" sz="1100" b="1" i="0" u="none" strike="noStrike">
                        <a:solidFill>
                          <a:srgbClr val="FF0000"/>
                        </a:solidFill>
                        <a:effectLst/>
                        <a:latin typeface="Calibri" panose="020F0502020204030204" pitchFamily="34" charset="0"/>
                      </a:endParaRPr>
                    </a:p>
                  </a:txBody>
                  <a:tcPr marL="6350" marR="6350" marT="6350" marB="0" anchor="b"/>
                </a:tc>
                <a:tc>
                  <a:txBody>
                    <a:bodyPr/>
                    <a:lstStyle/>
                    <a:p>
                      <a:pPr algn="l" fontAlgn="t"/>
                      <a:r>
                        <a:rPr lang="pt-BR" sz="1100" b="1" u="none" strike="noStrike">
                          <a:solidFill>
                            <a:srgbClr val="FF0000"/>
                          </a:solidFill>
                          <a:effectLst/>
                        </a:rPr>
                        <a:t> A(H5N1) clade 2.3.4.4b [A/Texas/37/2024A]</a:t>
                      </a:r>
                      <a:endParaRPr lang="pt-BR" sz="1100" b="1" i="0" u="none" strike="noStrike">
                        <a:solidFill>
                          <a:srgbClr val="FF0000"/>
                        </a:solidFill>
                        <a:effectLst/>
                        <a:latin typeface="Arial" panose="020B0604020202020204" pitchFamily="34" charset="0"/>
                      </a:endParaRPr>
                    </a:p>
                  </a:txBody>
                  <a:tcPr marL="6350" marR="6350" marT="6350" marB="0"/>
                </a:tc>
                <a:tc>
                  <a:txBody>
                    <a:bodyPr/>
                    <a:lstStyle/>
                    <a:p>
                      <a:pPr algn="ctr" fontAlgn="ctr"/>
                      <a:r>
                        <a:rPr lang="en-US" sz="1200" b="1" u="none" strike="noStrike">
                          <a:solidFill>
                            <a:srgbClr val="FF0000"/>
                          </a:solidFill>
                          <a:effectLst/>
                        </a:rPr>
                        <a:t>5.8</a:t>
                      </a:r>
                      <a:endParaRPr lang="en-US" sz="1200" b="1" i="0" u="none" strike="noStrike">
                        <a:solidFill>
                          <a:srgbClr val="FF0000"/>
                        </a:solidFill>
                        <a:effectLst/>
                        <a:latin typeface="Arial" panose="020B0604020202020204" pitchFamily="34" charset="0"/>
                      </a:endParaRPr>
                    </a:p>
                  </a:txBody>
                  <a:tcPr marL="6350" marR="6350" marT="6350" marB="0" anchor="ctr"/>
                </a:tc>
                <a:tc>
                  <a:txBody>
                    <a:bodyPr/>
                    <a:lstStyle/>
                    <a:p>
                      <a:pPr algn="ctr" fontAlgn="ctr"/>
                      <a:r>
                        <a:rPr lang="en-US" sz="1200" b="1" u="none" strike="noStrike">
                          <a:solidFill>
                            <a:srgbClr val="FF0000"/>
                          </a:solidFill>
                          <a:effectLst/>
                        </a:rPr>
                        <a:t>6.1</a:t>
                      </a:r>
                      <a:endParaRPr lang="en-US" sz="1200" b="1" i="0" u="none" strike="noStrike">
                        <a:solidFill>
                          <a:srgbClr val="FF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493206359"/>
                  </a:ext>
                </a:extLst>
              </a:tr>
              <a:tr h="196850">
                <a:tc>
                  <a:txBody>
                    <a:bodyPr/>
                    <a:lstStyle/>
                    <a:p>
                      <a:pPr algn="ctr" fontAlgn="b"/>
                      <a:r>
                        <a:rPr lang="en-US" sz="1100" u="none" strike="noStrike">
                          <a:effectLst/>
                        </a:rPr>
                        <a:t>G</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A(H1N2) variant [A/California/62/2018]</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5.8</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5.7</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35434005"/>
                  </a:ext>
                </a:extLst>
              </a:tr>
              <a:tr h="196850">
                <a:tc>
                  <a:txBody>
                    <a:bodyPr/>
                    <a:lstStyle/>
                    <a:p>
                      <a:pPr algn="ctr" fontAlgn="b"/>
                      <a:r>
                        <a:rPr lang="en-US" sz="1100" u="none" strike="noStrike">
                          <a:effectLst/>
                        </a:rPr>
                        <a:t>I</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A(H5N6) clade 2.3.4.4b [A/Sichuan/06681/2021]</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5.3</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6.3</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412848979"/>
                  </a:ext>
                </a:extLst>
              </a:tr>
              <a:tr h="196850">
                <a:tc>
                  <a:txBody>
                    <a:bodyPr/>
                    <a:lstStyle/>
                    <a:p>
                      <a:pPr algn="ctr" fontAlgn="b"/>
                      <a:r>
                        <a:rPr lang="en-US" sz="1100" u="none" strike="noStrike">
                          <a:effectLst/>
                        </a:rPr>
                        <a:t>J</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A(H5N1) Clade 1 [A/Vietnam/1203/2004]</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5.2</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6.6</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899187524"/>
                  </a:ext>
                </a:extLst>
              </a:tr>
              <a:tr h="196850">
                <a:tc>
                  <a:txBody>
                    <a:bodyPr/>
                    <a:lstStyle/>
                    <a:p>
                      <a:pPr algn="ctr" fontAlgn="b"/>
                      <a:r>
                        <a:rPr lang="en-US" sz="1100" u="none" strike="noStrike">
                          <a:solidFill>
                            <a:schemeClr val="accent2">
                              <a:lumMod val="75000"/>
                            </a:schemeClr>
                          </a:solidFill>
                          <a:effectLst/>
                        </a:rPr>
                        <a:t>K</a:t>
                      </a:r>
                      <a:endParaRPr lang="en-US" sz="1100" b="0" i="0" u="none" strike="noStrike">
                        <a:solidFill>
                          <a:schemeClr val="accent2">
                            <a:lumMod val="75000"/>
                          </a:schemeClr>
                        </a:solidFill>
                        <a:effectLst/>
                        <a:latin typeface="Calibri" panose="020F0502020204030204" pitchFamily="34" charset="0"/>
                      </a:endParaRPr>
                    </a:p>
                  </a:txBody>
                  <a:tcPr marL="6350" marR="6350" marT="6350" marB="0" anchor="b"/>
                </a:tc>
                <a:tc>
                  <a:txBody>
                    <a:bodyPr/>
                    <a:lstStyle/>
                    <a:p>
                      <a:pPr algn="l" fontAlgn="t"/>
                      <a:r>
                        <a:rPr lang="pt-BR" sz="1100" u="none" strike="noStrike">
                          <a:solidFill>
                            <a:schemeClr val="accent2">
                              <a:lumMod val="75000"/>
                            </a:schemeClr>
                          </a:solidFill>
                          <a:effectLst/>
                        </a:rPr>
                        <a:t> A(H5N1) Clade 2.3.4.4b [A/mink/Spain/3691- 8_22VIR10586-10/2022]</a:t>
                      </a:r>
                      <a:endParaRPr lang="pt-BR" sz="1100" b="0" i="0" u="none" strike="noStrike">
                        <a:solidFill>
                          <a:schemeClr val="accent2">
                            <a:lumMod val="75000"/>
                          </a:schemeClr>
                        </a:solidFill>
                        <a:effectLst/>
                        <a:latin typeface="Arial" panose="020B0604020202020204" pitchFamily="34" charset="0"/>
                      </a:endParaRPr>
                    </a:p>
                  </a:txBody>
                  <a:tcPr marL="6350" marR="6350" marT="6350" marB="0"/>
                </a:tc>
                <a:tc>
                  <a:txBody>
                    <a:bodyPr/>
                    <a:lstStyle/>
                    <a:p>
                      <a:pPr algn="ctr" fontAlgn="ctr"/>
                      <a:r>
                        <a:rPr lang="en-US" sz="1200" u="none" strike="noStrike">
                          <a:solidFill>
                            <a:schemeClr val="accent2">
                              <a:lumMod val="75000"/>
                            </a:schemeClr>
                          </a:solidFill>
                          <a:effectLst/>
                        </a:rPr>
                        <a:t>5.1</a:t>
                      </a:r>
                      <a:endParaRPr lang="en-US" sz="1200" b="0" i="0" u="none" strike="noStrike">
                        <a:solidFill>
                          <a:schemeClr val="accent2">
                            <a:lumMod val="75000"/>
                          </a:schemeClr>
                        </a:solidFill>
                        <a:effectLst/>
                        <a:latin typeface="Arial" panose="020B0604020202020204" pitchFamily="34" charset="0"/>
                      </a:endParaRPr>
                    </a:p>
                  </a:txBody>
                  <a:tcPr marL="6350" marR="6350" marT="6350" marB="0" anchor="ctr"/>
                </a:tc>
                <a:tc>
                  <a:txBody>
                    <a:bodyPr/>
                    <a:lstStyle/>
                    <a:p>
                      <a:pPr algn="ctr" fontAlgn="ctr"/>
                      <a:r>
                        <a:rPr lang="en-US" sz="1200" u="none" strike="noStrike">
                          <a:solidFill>
                            <a:schemeClr val="accent2">
                              <a:lumMod val="75000"/>
                            </a:schemeClr>
                          </a:solidFill>
                          <a:effectLst/>
                        </a:rPr>
                        <a:t>6.2</a:t>
                      </a:r>
                      <a:endParaRPr lang="en-US" sz="1200" b="0" i="0" u="none" strike="noStrike">
                        <a:solidFill>
                          <a:schemeClr val="accent2">
                            <a:lumMod val="75000"/>
                          </a:schemeClr>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471145895"/>
                  </a:ext>
                </a:extLst>
              </a:tr>
              <a:tr h="196850">
                <a:tc>
                  <a:txBody>
                    <a:bodyPr/>
                    <a:lstStyle/>
                    <a:p>
                      <a:pPr algn="ctr" fontAlgn="b"/>
                      <a:r>
                        <a:rPr lang="en-US" sz="1100" u="none" strike="noStrike">
                          <a:effectLst/>
                        </a:rPr>
                        <a:t>L</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A(H5N6) [A/Yunnan/14564/2015] – like</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5.0</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6.6</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606845902"/>
                  </a:ext>
                </a:extLst>
              </a:tr>
              <a:tr h="196850">
                <a:tc>
                  <a:txBody>
                    <a:bodyPr/>
                    <a:lstStyle/>
                    <a:p>
                      <a:pPr algn="ctr" fontAlgn="b"/>
                      <a:r>
                        <a:rPr lang="en-US" sz="1100" u="none" strike="noStrike">
                          <a:effectLst/>
                        </a:rPr>
                        <a:t>N</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A(H5N8) clade 2.3.4.4b [A/Astrakhan/3212/2020]</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4.6</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5.2</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913911194"/>
                  </a:ext>
                </a:extLst>
              </a:tr>
              <a:tr h="196850">
                <a:tc>
                  <a:txBody>
                    <a:bodyPr/>
                    <a:lstStyle/>
                    <a:p>
                      <a:pPr algn="ctr" fontAlgn="b"/>
                      <a:r>
                        <a:rPr lang="en-US" sz="1100" u="none" strike="noStrike">
                          <a:solidFill>
                            <a:srgbClr val="00B050"/>
                          </a:solidFill>
                          <a:effectLst/>
                        </a:rPr>
                        <a:t>O</a:t>
                      </a:r>
                      <a:endParaRPr lang="en-US" sz="1100" b="0" i="0" u="none" strike="noStrike">
                        <a:solidFill>
                          <a:srgbClr val="00B050"/>
                        </a:solidFill>
                        <a:effectLst/>
                        <a:latin typeface="Calibri" panose="020F0502020204030204" pitchFamily="34" charset="0"/>
                      </a:endParaRPr>
                    </a:p>
                  </a:txBody>
                  <a:tcPr marL="6350" marR="6350" marT="6350" marB="0" anchor="b"/>
                </a:tc>
                <a:tc>
                  <a:txBody>
                    <a:bodyPr/>
                    <a:lstStyle/>
                    <a:p>
                      <a:pPr algn="l" fontAlgn="t"/>
                      <a:r>
                        <a:rPr lang="en-US" sz="1100" u="none" strike="noStrike">
                          <a:solidFill>
                            <a:srgbClr val="00B050"/>
                          </a:solidFill>
                          <a:effectLst/>
                        </a:rPr>
                        <a:t> A(H5N1) clade 2.3.4.4b [A/American  wigeon/South Carolina/AH0195145/2021]</a:t>
                      </a:r>
                      <a:endParaRPr lang="en-US" sz="1100" b="0" i="0" u="none" strike="noStrike">
                        <a:solidFill>
                          <a:srgbClr val="00B050"/>
                        </a:solidFill>
                        <a:effectLst/>
                        <a:latin typeface="Arial" panose="020B0604020202020204" pitchFamily="34" charset="0"/>
                      </a:endParaRPr>
                    </a:p>
                  </a:txBody>
                  <a:tcPr marL="6350" marR="6350" marT="6350" marB="0"/>
                </a:tc>
                <a:tc>
                  <a:txBody>
                    <a:bodyPr/>
                    <a:lstStyle/>
                    <a:p>
                      <a:pPr algn="ctr" fontAlgn="ctr"/>
                      <a:r>
                        <a:rPr lang="en-US" sz="1200" u="none" strike="noStrike">
                          <a:solidFill>
                            <a:srgbClr val="00B050"/>
                          </a:solidFill>
                          <a:effectLst/>
                        </a:rPr>
                        <a:t>4.4</a:t>
                      </a:r>
                      <a:endParaRPr lang="en-US" sz="1200" b="0" i="0" u="none" strike="noStrike">
                        <a:solidFill>
                          <a:srgbClr val="00B050"/>
                        </a:solidFill>
                        <a:effectLst/>
                        <a:latin typeface="Arial" panose="020B0604020202020204" pitchFamily="34" charset="0"/>
                      </a:endParaRPr>
                    </a:p>
                  </a:txBody>
                  <a:tcPr marL="6350" marR="6350" marT="6350" marB="0" anchor="ctr"/>
                </a:tc>
                <a:tc>
                  <a:txBody>
                    <a:bodyPr/>
                    <a:lstStyle/>
                    <a:p>
                      <a:pPr algn="ctr" fontAlgn="ctr"/>
                      <a:r>
                        <a:rPr lang="en-US" sz="1200" u="none" strike="noStrike">
                          <a:solidFill>
                            <a:srgbClr val="00B050"/>
                          </a:solidFill>
                          <a:effectLst/>
                        </a:rPr>
                        <a:t>5.1</a:t>
                      </a:r>
                      <a:endParaRPr lang="en-US" sz="1200" b="0" i="0" u="none" strike="noStrike">
                        <a:solidFill>
                          <a:srgbClr val="00B05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878655804"/>
                  </a:ext>
                </a:extLst>
              </a:tr>
              <a:tr h="196850">
                <a:tc>
                  <a:txBody>
                    <a:bodyPr/>
                    <a:lstStyle/>
                    <a:p>
                      <a:pPr algn="ctr" fontAlgn="b"/>
                      <a:r>
                        <a:rPr lang="en-US" sz="1100" u="none" strike="noStrike">
                          <a:effectLst/>
                        </a:rPr>
                        <a:t>Q</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A(H5N8) [A/gyrfalcon/Washington/41088/2014]</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4.2</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4.6</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371492580"/>
                  </a:ext>
                </a:extLst>
              </a:tr>
              <a:tr h="196850">
                <a:tc>
                  <a:txBody>
                    <a:bodyPr/>
                    <a:lstStyle/>
                    <a:p>
                      <a:pPr algn="ctr" fontAlgn="b"/>
                      <a:r>
                        <a:rPr lang="en-US" sz="1100" u="none" strike="noStrike">
                          <a:effectLst/>
                        </a:rPr>
                        <a:t>U</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A(H7N8) [A/turkey/Indiana/1573-2/2016]</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3.4</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3.9</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837386687"/>
                  </a:ext>
                </a:extLst>
              </a:tr>
              <a:tr h="196850">
                <a:tc>
                  <a:txBody>
                    <a:bodyPr/>
                    <a:lstStyle/>
                    <a:p>
                      <a:pPr algn="ctr" fontAlgn="b"/>
                      <a:r>
                        <a:rPr lang="en-US" sz="1100" u="none" strike="noStrike">
                          <a:effectLst/>
                        </a:rPr>
                        <a:t>V</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t"/>
                      <a:r>
                        <a:rPr lang="pt-BR" sz="1100" u="none" strike="noStrike">
                          <a:effectLst/>
                        </a:rPr>
                        <a:t> A(H7N9) [A/chicken/Tennessee/17-007431-3/2017]</a:t>
                      </a:r>
                      <a:endParaRPr lang="pt-BR" sz="1100" b="0" i="0" u="none" strike="noStrike">
                        <a:solidFill>
                          <a:srgbClr val="000000"/>
                        </a:solidFill>
                        <a:effectLst/>
                        <a:latin typeface="Arial" panose="020B0604020202020204" pitchFamily="34" charset="0"/>
                      </a:endParaRPr>
                    </a:p>
                  </a:txBody>
                  <a:tcPr marL="6350" marR="6350" marT="6350" marB="0"/>
                </a:tc>
                <a:tc>
                  <a:txBody>
                    <a:bodyPr/>
                    <a:lstStyle/>
                    <a:p>
                      <a:pPr algn="ctr" fontAlgn="ctr"/>
                      <a:r>
                        <a:rPr lang="en-US" sz="1200" u="none" strike="noStrike">
                          <a:effectLst/>
                        </a:rPr>
                        <a:t>3.1</a:t>
                      </a:r>
                      <a:endParaRPr lang="en-US" sz="12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200" u="none" strike="noStrike">
                          <a:effectLst/>
                        </a:rPr>
                        <a:t>3.5</a:t>
                      </a:r>
                      <a:endParaRPr lang="en-US"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035093712"/>
                  </a:ext>
                </a:extLst>
              </a:tr>
            </a:tbl>
          </a:graphicData>
        </a:graphic>
      </p:graphicFrame>
      <p:cxnSp>
        <p:nvCxnSpPr>
          <p:cNvPr id="4" name="Straight Arrow Connector 3">
            <a:extLst>
              <a:ext uri="{FF2B5EF4-FFF2-40B4-BE49-F238E27FC236}">
                <a16:creationId xmlns:a16="http://schemas.microsoft.com/office/drawing/2014/main" id="{437BDF95-8B0F-894D-6959-DF7D80A4184A}"/>
              </a:ext>
            </a:extLst>
          </p:cNvPr>
          <p:cNvCxnSpPr/>
          <p:nvPr/>
        </p:nvCxnSpPr>
        <p:spPr>
          <a:xfrm>
            <a:off x="3997761" y="2348845"/>
            <a:ext cx="233916" cy="7761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FB9CFE-105D-E625-FFA9-618E0CD986EB}"/>
              </a:ext>
            </a:extLst>
          </p:cNvPr>
          <p:cNvSpPr txBox="1"/>
          <p:nvPr/>
        </p:nvSpPr>
        <p:spPr>
          <a:xfrm>
            <a:off x="3657771" y="2058278"/>
            <a:ext cx="16189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Calibri" panose="020F0502020204030204"/>
                <a:ea typeface="+mn-ea"/>
                <a:cs typeface="+mn-cs"/>
              </a:rPr>
              <a:t>X: Texas H5N1 2024</a:t>
            </a:r>
          </a:p>
        </p:txBody>
      </p:sp>
      <p:cxnSp>
        <p:nvCxnSpPr>
          <p:cNvPr id="6" name="Straight Arrow Connector 5">
            <a:extLst>
              <a:ext uri="{FF2B5EF4-FFF2-40B4-BE49-F238E27FC236}">
                <a16:creationId xmlns:a16="http://schemas.microsoft.com/office/drawing/2014/main" id="{9D6371FE-FAA2-483F-6774-7B8239A01D04}"/>
              </a:ext>
            </a:extLst>
          </p:cNvPr>
          <p:cNvCxnSpPr>
            <a:cxnSpLocks/>
          </p:cNvCxnSpPr>
          <p:nvPr/>
        </p:nvCxnSpPr>
        <p:spPr>
          <a:xfrm>
            <a:off x="2629517" y="2769172"/>
            <a:ext cx="1118869" cy="27699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68C67E-0832-7CC3-DF82-0F3F23A43DAC}"/>
              </a:ext>
            </a:extLst>
          </p:cNvPr>
          <p:cNvSpPr txBox="1"/>
          <p:nvPr/>
        </p:nvSpPr>
        <p:spPr>
          <a:xfrm>
            <a:off x="1393408" y="2525828"/>
            <a:ext cx="20701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K: mink/Spain H5N1 2022</a:t>
            </a:r>
          </a:p>
        </p:txBody>
      </p:sp>
      <p:cxnSp>
        <p:nvCxnSpPr>
          <p:cNvPr id="14" name="Straight Arrow Connector 13">
            <a:extLst>
              <a:ext uri="{FF2B5EF4-FFF2-40B4-BE49-F238E27FC236}">
                <a16:creationId xmlns:a16="http://schemas.microsoft.com/office/drawing/2014/main" id="{8670A680-0793-D50C-D83E-BB3C9446D081}"/>
              </a:ext>
            </a:extLst>
          </p:cNvPr>
          <p:cNvCxnSpPr>
            <a:cxnSpLocks/>
          </p:cNvCxnSpPr>
          <p:nvPr/>
        </p:nvCxnSpPr>
        <p:spPr>
          <a:xfrm>
            <a:off x="2091181" y="3292735"/>
            <a:ext cx="1181100" cy="26770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CEB9CC-2C3E-7B5B-A57D-E5045E0AAD8F}"/>
              </a:ext>
            </a:extLst>
          </p:cNvPr>
          <p:cNvSpPr txBox="1"/>
          <p:nvPr/>
        </p:nvSpPr>
        <p:spPr>
          <a:xfrm>
            <a:off x="708581" y="3091837"/>
            <a:ext cx="20701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alibri" panose="020F0502020204030204"/>
                <a:ea typeface="+mn-ea"/>
                <a:cs typeface="+mn-cs"/>
              </a:rPr>
              <a:t>O: wigeon/SC H5N1 2021</a:t>
            </a:r>
          </a:p>
        </p:txBody>
      </p:sp>
    </p:spTree>
    <p:extLst>
      <p:ext uri="{BB962C8B-B14F-4D97-AF65-F5344CB8AC3E}">
        <p14:creationId xmlns:p14="http://schemas.microsoft.com/office/powerpoint/2010/main" val="55153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a:extLst>
            <a:ext uri="{FF2B5EF4-FFF2-40B4-BE49-F238E27FC236}">
              <a16:creationId xmlns:a16="http://schemas.microsoft.com/office/drawing/2014/main" id="{1A1A83B9-2FE8-7329-9148-A37017010DDB}"/>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6EE038B2-8488-0107-98FC-A73A0E034525}"/>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1B82BE42-BC4F-1621-AE57-A5C957701EF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4FC5D6C-8A03-FC62-2977-0E0BBE7AA2EA}"/>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116F4E8-5092-1EE2-7CFC-0C07B47102BB}"/>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F663171-48FC-C0E3-AB67-021FC712E94E}"/>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CACF02-5950-845C-3D27-EE9E7603AB38}"/>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38FA7265-4C00-7624-6B55-7AC2E86B7BDE}"/>
              </a:ext>
            </a:extLst>
          </p:cNvPr>
          <p:cNvSpPr txBox="1">
            <a:spLocks/>
          </p:cNvSpPr>
          <p:nvPr/>
        </p:nvSpPr>
        <p:spPr>
          <a:xfrm>
            <a:off x="1485163" y="3942130"/>
            <a:ext cx="4460328" cy="1831106"/>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ctr"/>
            <a:r>
              <a:rPr lang="en-US" sz="2000" b="1" dirty="0">
                <a:effectLst/>
                <a:latin typeface="Noah Reg"/>
              </a:rPr>
              <a:t>Vivien Dugan, PhD</a:t>
            </a:r>
          </a:p>
          <a:p>
            <a:pPr algn="ctr"/>
            <a:r>
              <a:rPr lang="en-US" sz="2000" dirty="0">
                <a:latin typeface="Noah Reg"/>
              </a:rPr>
              <a:t>Director, Influenza Division, </a:t>
            </a:r>
          </a:p>
          <a:p>
            <a:pPr algn="ctr"/>
            <a:r>
              <a:rPr lang="en-US" sz="2000" dirty="0">
                <a:latin typeface="Noah Reg"/>
              </a:rPr>
              <a:t>National Center for Immunization and Respiratory Diseases,</a:t>
            </a:r>
          </a:p>
          <a:p>
            <a:pPr algn="ctr"/>
            <a:r>
              <a:rPr lang="en-US" sz="2000" b="1" dirty="0">
                <a:effectLst/>
                <a:latin typeface="Noah Reg"/>
              </a:rPr>
              <a:t>Centers for Disease Control and Prevention</a:t>
            </a:r>
          </a:p>
          <a:p>
            <a:pPr algn="ctr"/>
            <a:endParaRPr lang="en-US" sz="2000" dirty="0">
              <a:effectLst/>
              <a:latin typeface="Noah Reg"/>
            </a:endParaRPr>
          </a:p>
        </p:txBody>
      </p:sp>
      <p:pic>
        <p:nvPicPr>
          <p:cNvPr id="11" name="Picture Placeholder 6">
            <a:extLst>
              <a:ext uri="{FF2B5EF4-FFF2-40B4-BE49-F238E27FC236}">
                <a16:creationId xmlns:a16="http://schemas.microsoft.com/office/drawing/2014/main" id="{FAC4DBFC-4C73-A778-942C-186140D3A964}"/>
              </a:ext>
            </a:extLst>
          </p:cNvPr>
          <p:cNvPicPr>
            <a:picLocks noChangeAspect="1"/>
          </p:cNvPicPr>
          <p:nvPr/>
        </p:nvPicPr>
        <p:blipFill>
          <a:blip r:embed="rId3">
            <a:extLst>
              <a:ext uri="{28A0092B-C50C-407E-A947-70E740481C1C}">
                <a14:useLocalDpi xmlns:a14="http://schemas.microsoft.com/office/drawing/2010/main" val="0"/>
              </a:ext>
            </a:extLst>
          </a:blip>
          <a:srcRect t="2687" b="2687"/>
          <a:stretch/>
        </p:blipFill>
        <p:spPr>
          <a:xfrm>
            <a:off x="2446642" y="1349326"/>
            <a:ext cx="2537370" cy="2519790"/>
          </a:xfrm>
          <a:prstGeom prst="flowChartConnector">
            <a:avLst/>
          </a:prstGeom>
          <a:effectLst>
            <a:innerShdw blurRad="114300" dist="25400">
              <a:prstClr val="black"/>
            </a:innerShdw>
          </a:effectLst>
        </p:spPr>
      </p:pic>
      <p:sp>
        <p:nvSpPr>
          <p:cNvPr id="5" name="Title 2">
            <a:extLst>
              <a:ext uri="{FF2B5EF4-FFF2-40B4-BE49-F238E27FC236}">
                <a16:creationId xmlns:a16="http://schemas.microsoft.com/office/drawing/2014/main" id="{01CA066D-3B5C-A26F-C96F-90CEB3BF7275}"/>
              </a:ext>
            </a:extLst>
          </p:cNvPr>
          <p:cNvSpPr txBox="1">
            <a:spLocks/>
          </p:cNvSpPr>
          <p:nvPr/>
        </p:nvSpPr>
        <p:spPr>
          <a:xfrm>
            <a:off x="6038289" y="3942130"/>
            <a:ext cx="4460328" cy="1831106"/>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rtl="0"/>
            <a:r>
              <a:rPr lang="en-US" sz="2000" dirty="0">
                <a:solidFill>
                  <a:schemeClr val="bg1"/>
                </a:solidFill>
                <a:latin typeface="Noah Reg"/>
              </a:rPr>
              <a:t>Aspen Hammond, VMD, MPH, </a:t>
            </a:r>
          </a:p>
          <a:p>
            <a:pPr rtl="0"/>
            <a:r>
              <a:rPr lang="en-US" sz="2000" dirty="0">
                <a:solidFill>
                  <a:schemeClr val="bg1"/>
                </a:solidFill>
                <a:latin typeface="Noah Reg"/>
              </a:rPr>
              <a:t>Technical Officer, </a:t>
            </a:r>
          </a:p>
          <a:p>
            <a:pPr rtl="0"/>
            <a:r>
              <a:rPr lang="en-US" sz="2000" dirty="0">
                <a:solidFill>
                  <a:schemeClr val="bg1"/>
                </a:solidFill>
                <a:latin typeface="Noah Reg"/>
              </a:rPr>
              <a:t>Global Influenza Program, </a:t>
            </a:r>
          </a:p>
          <a:p>
            <a:pPr rtl="0"/>
            <a:r>
              <a:rPr lang="en-US" sz="2000" dirty="0">
                <a:solidFill>
                  <a:schemeClr val="bg1"/>
                </a:solidFill>
                <a:latin typeface="Noah Reg"/>
              </a:rPr>
              <a:t>World Health Organization </a:t>
            </a:r>
            <a:endParaRPr lang="en-US" sz="2000" b="1" i="0" dirty="0">
              <a:solidFill>
                <a:schemeClr val="bg1"/>
              </a:solidFill>
              <a:effectLst/>
              <a:latin typeface="Noah Reg"/>
            </a:endParaRPr>
          </a:p>
          <a:p>
            <a:pPr algn="l" rtl="0"/>
            <a:endParaRPr lang="en-US" sz="1050" dirty="0">
              <a:solidFill>
                <a:srgbClr val="000000"/>
              </a:solidFill>
              <a:highlight>
                <a:srgbClr val="FFFFFF"/>
              </a:highlight>
              <a:latin typeface="inherit"/>
            </a:endParaRPr>
          </a:p>
          <a:p>
            <a:pPr algn="l" rtl="0"/>
            <a:endParaRPr lang="en-US" sz="1050" b="1" i="0" dirty="0">
              <a:solidFill>
                <a:srgbClr val="000000"/>
              </a:solidFill>
              <a:effectLst/>
              <a:highlight>
                <a:srgbClr val="FFFFFF"/>
              </a:highlight>
              <a:latin typeface="inherit"/>
            </a:endParaRPr>
          </a:p>
        </p:txBody>
      </p:sp>
      <p:pic>
        <p:nvPicPr>
          <p:cNvPr id="6" name="Picture Placeholder 6">
            <a:extLst>
              <a:ext uri="{FF2B5EF4-FFF2-40B4-BE49-F238E27FC236}">
                <a16:creationId xmlns:a16="http://schemas.microsoft.com/office/drawing/2014/main" id="{11E57CA9-604F-A8F7-12D6-50CF8CBF015A}"/>
              </a:ext>
            </a:extLst>
          </p:cNvPr>
          <p:cNvPicPr>
            <a:picLocks noChangeAspect="1"/>
          </p:cNvPicPr>
          <p:nvPr/>
        </p:nvPicPr>
        <p:blipFill rotWithShape="1">
          <a:blip r:embed="rId4">
            <a:extLst>
              <a:ext uri="{28A0092B-C50C-407E-A947-70E740481C1C}">
                <a14:useLocalDpi xmlns:a14="http://schemas.microsoft.com/office/drawing/2010/main" val="0"/>
              </a:ext>
            </a:extLst>
          </a:blip>
          <a:srcRect l="-18048" r="-11348" b="5159"/>
          <a:stretch/>
        </p:blipFill>
        <p:spPr>
          <a:xfrm>
            <a:off x="6850912" y="1242514"/>
            <a:ext cx="2560217" cy="2614406"/>
          </a:xfrm>
          <a:prstGeom prst="flowChartConnector">
            <a:avLst/>
          </a:prstGeom>
          <a:solidFill>
            <a:schemeClr val="accent3">
              <a:lumMod val="40000"/>
              <a:lumOff val="60000"/>
            </a:schemeClr>
          </a:solidFill>
          <a:effectLst>
            <a:innerShdw blurRad="114300" dist="25400">
              <a:prstClr val="black"/>
            </a:innerShdw>
          </a:effectLst>
        </p:spPr>
      </p:pic>
    </p:spTree>
    <p:extLst>
      <p:ext uri="{BB962C8B-B14F-4D97-AF65-F5344CB8AC3E}">
        <p14:creationId xmlns:p14="http://schemas.microsoft.com/office/powerpoint/2010/main" val="751147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420D-ED7F-846D-7DF7-10FC38EBA20F}"/>
              </a:ext>
            </a:extLst>
          </p:cNvPr>
          <p:cNvSpPr>
            <a:spLocks noGrp="1"/>
          </p:cNvSpPr>
          <p:nvPr>
            <p:ph type="title"/>
          </p:nvPr>
        </p:nvSpPr>
        <p:spPr>
          <a:xfrm>
            <a:off x="469175" y="155956"/>
            <a:ext cx="10587082" cy="1266948"/>
          </a:xfrm>
        </p:spPr>
        <p:txBody>
          <a:bodyPr/>
          <a:lstStyle/>
          <a:p>
            <a:r>
              <a:rPr lang="en-US" dirty="0">
                <a:latin typeface="+mn-lt"/>
                <a:cs typeface="Arial" panose="020B0604020202020204" pitchFamily="34" charset="0"/>
              </a:rPr>
              <a:t>Public Health Risk</a:t>
            </a:r>
          </a:p>
        </p:txBody>
      </p:sp>
      <p:sp>
        <p:nvSpPr>
          <p:cNvPr id="3" name="Content Placeholder 2">
            <a:extLst>
              <a:ext uri="{FF2B5EF4-FFF2-40B4-BE49-F238E27FC236}">
                <a16:creationId xmlns:a16="http://schemas.microsoft.com/office/drawing/2014/main" id="{9020F1B1-3C8B-2A62-FC70-938F0F2A3B98}"/>
              </a:ext>
            </a:extLst>
          </p:cNvPr>
          <p:cNvSpPr>
            <a:spLocks noGrp="1"/>
          </p:cNvSpPr>
          <p:nvPr>
            <p:ph idx="1"/>
          </p:nvPr>
        </p:nvSpPr>
        <p:spPr>
          <a:xfrm>
            <a:off x="473641" y="1596829"/>
            <a:ext cx="6167246" cy="3872444"/>
          </a:xfrm>
        </p:spPr>
        <p:txBody>
          <a:bodyPr vert="horz" lIns="91440" tIns="45720" rIns="91440" bIns="45720" rtlCol="0" anchor="t">
            <a:normAutofit/>
          </a:bodyPr>
          <a:lstStyle/>
          <a:p>
            <a:pPr marL="0" indent="-274320">
              <a:lnSpc>
                <a:spcPct val="100000"/>
              </a:lnSpc>
              <a:spcBef>
                <a:spcPts val="1800"/>
              </a:spcBef>
            </a:pPr>
            <a:r>
              <a:rPr lang="en-US" sz="2600">
                <a:cs typeface="Arial"/>
              </a:rPr>
              <a:t>Overall risk to the public remains </a:t>
            </a:r>
            <a:r>
              <a:rPr lang="en-US" sz="2600" b="1">
                <a:cs typeface="Arial"/>
              </a:rPr>
              <a:t>low</a:t>
            </a:r>
          </a:p>
          <a:p>
            <a:pPr marL="274320" indent="-274320">
              <a:lnSpc>
                <a:spcPct val="100000"/>
              </a:lnSpc>
              <a:spcBef>
                <a:spcPts val="1800"/>
              </a:spcBef>
            </a:pPr>
            <a:r>
              <a:rPr lang="en-US" sz="2600">
                <a:cs typeface="Arial" panose="020B0604020202020204" pitchFamily="34" charset="0"/>
              </a:rPr>
              <a:t>Increased risk with exposure to infected animals or environment – occupational, recreational</a:t>
            </a:r>
          </a:p>
          <a:p>
            <a:pPr marL="274320" indent="-274320">
              <a:lnSpc>
                <a:spcPct val="100000"/>
              </a:lnSpc>
              <a:spcBef>
                <a:spcPts val="1800"/>
              </a:spcBef>
            </a:pPr>
            <a:r>
              <a:rPr lang="en-US" sz="2600">
                <a:cs typeface="Arial"/>
              </a:rPr>
              <a:t>Exposed individuals should monitor for symptoms after first exposure and for 10 days after last exposure</a:t>
            </a:r>
            <a:endParaRPr lang="en-US" sz="2600">
              <a:cs typeface="Arial" panose="020B0604020202020204" pitchFamily="34" charset="0"/>
            </a:endParaRPr>
          </a:p>
          <a:p>
            <a:pPr indent="-274320">
              <a:lnSpc>
                <a:spcPct val="100000"/>
              </a:lnSpc>
              <a:spcBef>
                <a:spcPts val="1800"/>
              </a:spcBef>
            </a:pPr>
            <a:endParaRPr lang="en-US" sz="2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F313A51-2453-006C-75D4-930294B14D67}"/>
              </a:ext>
            </a:extLst>
          </p:cNvPr>
          <p:cNvSpPr txBox="1"/>
          <p:nvPr/>
        </p:nvSpPr>
        <p:spPr>
          <a:xfrm>
            <a:off x="856785" y="6236743"/>
            <a:ext cx="111354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Highly Pathogenic Avian Influenza A(H5N1) Virus in Animals: Interim Recommendations for Prevention, Monitoring, and Public Health Investigations | Avian Influenza (Flu) (cdc.gov)</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B0B291-C4E1-B2F4-39A7-0682165BCEB3}"/>
              </a:ext>
            </a:extLst>
          </p:cNvPr>
          <p:cNvPicPr>
            <a:picLocks noChangeAspect="1"/>
          </p:cNvPicPr>
          <p:nvPr/>
        </p:nvPicPr>
        <p:blipFill>
          <a:blip r:embed="rId4"/>
          <a:stretch>
            <a:fillRect/>
          </a:stretch>
        </p:blipFill>
        <p:spPr>
          <a:xfrm>
            <a:off x="6983119" y="705970"/>
            <a:ext cx="5206059" cy="5206059"/>
          </a:xfrm>
          <a:prstGeom prst="rect">
            <a:avLst/>
          </a:prstGeom>
        </p:spPr>
      </p:pic>
    </p:spTree>
    <p:extLst>
      <p:ext uri="{BB962C8B-B14F-4D97-AF65-F5344CB8AC3E}">
        <p14:creationId xmlns:p14="http://schemas.microsoft.com/office/powerpoint/2010/main" val="3865054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420D-ED7F-846D-7DF7-10FC38EBA20F}"/>
              </a:ext>
            </a:extLst>
          </p:cNvPr>
          <p:cNvSpPr>
            <a:spLocks noGrp="1"/>
          </p:cNvSpPr>
          <p:nvPr>
            <p:ph type="title"/>
          </p:nvPr>
        </p:nvSpPr>
        <p:spPr>
          <a:xfrm>
            <a:off x="331305" y="-230666"/>
            <a:ext cx="5939241" cy="1708242"/>
          </a:xfrm>
        </p:spPr>
        <p:txBody>
          <a:bodyPr anchor="ctr">
            <a:normAutofit/>
          </a:bodyPr>
          <a:lstStyle/>
          <a:p>
            <a:r>
              <a:rPr lang="en-US" dirty="0">
                <a:latin typeface="Arial" panose="020B0604020202020204" pitchFamily="34" charset="0"/>
                <a:cs typeface="Arial" panose="020B0604020202020204" pitchFamily="34" charset="0"/>
              </a:rPr>
              <a:t>Resources from CDC</a:t>
            </a:r>
          </a:p>
        </p:txBody>
      </p:sp>
      <p:sp>
        <p:nvSpPr>
          <p:cNvPr id="3" name="Content Placeholder 2">
            <a:extLst>
              <a:ext uri="{FF2B5EF4-FFF2-40B4-BE49-F238E27FC236}">
                <a16:creationId xmlns:a16="http://schemas.microsoft.com/office/drawing/2014/main" id="{9020F1B1-3C8B-2A62-FC70-938F0F2A3B98}"/>
              </a:ext>
            </a:extLst>
          </p:cNvPr>
          <p:cNvSpPr>
            <a:spLocks noGrp="1"/>
          </p:cNvSpPr>
          <p:nvPr>
            <p:ph idx="1"/>
          </p:nvPr>
        </p:nvSpPr>
        <p:spPr>
          <a:xfrm>
            <a:off x="156754" y="1208314"/>
            <a:ext cx="6288344" cy="5026231"/>
          </a:xfrm>
        </p:spPr>
        <p:txBody>
          <a:bodyPr vert="horz" lIns="91440" tIns="45720" rIns="91440" bIns="45720" rtlCol="0" anchor="ctr">
            <a:noAutofit/>
          </a:bodyPr>
          <a:lstStyle/>
          <a:p>
            <a:pPr lvl="1">
              <a:buFont typeface="Calibri" panose="020F0502020204030204" pitchFamily="34" charset="0"/>
              <a:buChar char="―"/>
            </a:pPr>
            <a:r>
              <a:rPr lang="en-US" sz="1800" b="1">
                <a:latin typeface="Arial" panose="020B0604020202020204" pitchFamily="34" charset="0"/>
                <a:cs typeface="Arial" panose="020B0604020202020204" pitchFamily="34" charset="0"/>
              </a:rPr>
              <a:t>Situation Updates</a:t>
            </a:r>
            <a:r>
              <a:rPr lang="en-US" sz="1800" b="1">
                <a:solidFill>
                  <a:srgbClr val="0563C1"/>
                </a:solidFill>
                <a:latin typeface="Arial" panose="020B0604020202020204" pitchFamily="34" charset="0"/>
                <a:cs typeface="Arial" panose="020B0604020202020204" pitchFamily="34" charset="0"/>
              </a:rPr>
              <a:t>:</a:t>
            </a:r>
          </a:p>
          <a:p>
            <a:pPr lvl="2">
              <a:buFont typeface="Calibri" panose="020F0502020204030204" pitchFamily="34" charset="0"/>
              <a:buChar char="―"/>
            </a:pPr>
            <a:r>
              <a:rPr lang="pt-BR" sz="1800">
                <a:latin typeface="Arial" panose="020B0604020202020204" pitchFamily="34" charset="0"/>
                <a:cs typeface="Arial" panose="020B0604020202020204" pitchFamily="34" charset="0"/>
                <a:hlinkClick r:id="rId3"/>
              </a:rPr>
              <a:t>CDC A(H5N1) Bird Flu Response Update | Avian Influenza (Flu)</a:t>
            </a:r>
            <a:endParaRPr lang="en-US" sz="180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lvl="1">
              <a:buFont typeface="Calibri" panose="020F0502020204030204" pitchFamily="34" charset="0"/>
              <a:buChar char="―"/>
            </a:pPr>
            <a:r>
              <a:rPr lang="en-US" sz="1800" b="1">
                <a:latin typeface="Arial" panose="020B0604020202020204" pitchFamily="34" charset="0"/>
                <a:cs typeface="Arial" panose="020B0604020202020204" pitchFamily="34" charset="0"/>
              </a:rPr>
              <a:t>Surveillance Updates</a:t>
            </a:r>
            <a:endParaRPr lang="en-US" sz="1800" b="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lvl="2">
              <a:buFont typeface="Calibri" panose="020F0502020204030204" pitchFamily="34" charset="0"/>
              <a:buChar char="―"/>
            </a:pPr>
            <a:r>
              <a:rPr lang="en-US" sz="1800">
                <a:latin typeface="Arial" panose="020B0604020202020204" pitchFamily="34" charset="0"/>
                <a:cs typeface="Arial" panose="020B0604020202020204" pitchFamily="34" charset="0"/>
                <a:hlinkClick r:id="rId5"/>
              </a:rPr>
              <a:t>How CDC is monitoring influenza data among people to better understand the current avian influenza A (H5N1) situation | Avian Influenza (Flu)</a:t>
            </a:r>
            <a:endParaRPr lang="en-US" sz="1800">
              <a:latin typeface="Arial" panose="020B0604020202020204" pitchFamily="34" charset="0"/>
              <a:cs typeface="Arial" panose="020B0604020202020204" pitchFamily="34" charset="0"/>
            </a:endParaRPr>
          </a:p>
          <a:p>
            <a:pPr lvl="1">
              <a:buFont typeface="Calibri" panose="020F0502020204030204" pitchFamily="34" charset="0"/>
              <a:buChar char="―"/>
            </a:pPr>
            <a:r>
              <a:rPr lang="en-US" sz="1800" b="1">
                <a:latin typeface="Arial" panose="020B0604020202020204" pitchFamily="34" charset="0"/>
                <a:cs typeface="Arial" panose="020B0604020202020204" pitchFamily="34" charset="0"/>
              </a:rPr>
              <a:t>Technical Report</a:t>
            </a:r>
            <a:endParaRPr lang="en-US" sz="1800" b="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lvl="2">
              <a:buFont typeface="Calibri" panose="020F0502020204030204" pitchFamily="34" charset="0"/>
              <a:buChar char="―"/>
            </a:pPr>
            <a:r>
              <a:rPr lang="en-US" sz="1800">
                <a:latin typeface="Arial" panose="020B0604020202020204" pitchFamily="34" charset="0"/>
                <a:cs typeface="Arial" panose="020B0604020202020204" pitchFamily="34" charset="0"/>
                <a:hlinkClick r:id="rId6"/>
              </a:rPr>
              <a:t>Technical Report: Highly Pathogenic Avian Influenza A(H5N1) Viruses | Avian Influenza (Flu) (cdc.gov)</a:t>
            </a:r>
            <a:endParaRPr lang="en-US" sz="180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lvl="1">
              <a:buFont typeface="Calibri" panose="020F0502020204030204" pitchFamily="34" charset="0"/>
              <a:buChar char="―"/>
            </a:pPr>
            <a:r>
              <a:rPr lang="en-US" sz="1800" b="1">
                <a:latin typeface="Arial" panose="020B0604020202020204" pitchFamily="34" charset="0"/>
                <a:cs typeface="Arial" panose="020B0604020202020204" pitchFamily="34" charset="0"/>
              </a:rPr>
              <a:t>Updated Recommendations</a:t>
            </a:r>
            <a:endParaRPr lang="en-US" sz="1800" b="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lvl="2">
              <a:buFont typeface="Calibri" panose="020F0502020204030204" pitchFamily="34" charset="0"/>
              <a:buChar char="―"/>
            </a:pPr>
            <a:r>
              <a:rPr lang="en-US" sz="180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Highly Pathogenic Avian Influenza A(H5N1) Virus in Animals: Interim Recommendations for Prevention, Monitoring, and Public Health Investigations </a:t>
            </a:r>
            <a:endParaRPr lang="en-US" sz="1800">
              <a:latin typeface="Arial" panose="020B0604020202020204" pitchFamily="34" charset="0"/>
              <a:cs typeface="Arial" panose="020B0604020202020204" pitchFamily="34" charset="0"/>
            </a:endParaRPr>
          </a:p>
          <a:p>
            <a:pPr lvl="2">
              <a:buFont typeface="Calibri" panose="020F0502020204030204" pitchFamily="34" charset="0"/>
              <a:buChar char="―"/>
            </a:pPr>
            <a:r>
              <a:rPr lang="en-US" sz="1800">
                <a:latin typeface="Arial" panose="020B0604020202020204" pitchFamily="34" charset="0"/>
                <a:cs typeface="Arial" panose="020B0604020202020204" pitchFamily="34" charset="0"/>
                <a:hlinkClick r:id="rId7"/>
              </a:rPr>
              <a:t>Recommendations for Worker Protection and Use of Personal Protective Equipment (PPE) to Reduce Exposure to Novel Influenza A Viruses Associated with Severe Disease in Humans</a:t>
            </a:r>
            <a:endParaRPr lang="en-US" sz="18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E583237-8F54-E4F3-B3AE-FCE0BF6CC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1AF8B-AA4A-4143-91D6-A716333E3D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469ABA-8DD5-AD04-61EB-2B0802912BAA}"/>
              </a:ext>
            </a:extLst>
          </p:cNvPr>
          <p:cNvPicPr>
            <a:picLocks noChangeAspect="1"/>
          </p:cNvPicPr>
          <p:nvPr/>
        </p:nvPicPr>
        <p:blipFill>
          <a:blip r:embed="rId8"/>
          <a:stretch>
            <a:fillRect/>
          </a:stretch>
        </p:blipFill>
        <p:spPr>
          <a:xfrm>
            <a:off x="7261711" y="826510"/>
            <a:ext cx="4421251" cy="5204980"/>
          </a:xfrm>
          <a:prstGeom prst="rect">
            <a:avLst/>
          </a:prstGeom>
          <a:ln>
            <a:solidFill>
              <a:schemeClr val="bg2"/>
            </a:solidFill>
          </a:ln>
        </p:spPr>
      </p:pic>
    </p:spTree>
    <p:extLst>
      <p:ext uri="{BB962C8B-B14F-4D97-AF65-F5344CB8AC3E}">
        <p14:creationId xmlns:p14="http://schemas.microsoft.com/office/powerpoint/2010/main" val="3142197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847113-874A-F6CD-A1B3-08C811B2C8D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734218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a:t>Q&amp;A</a:t>
            </a:r>
          </a:p>
        </p:txBody>
      </p:sp>
    </p:spTree>
    <p:extLst>
      <p:ext uri="{BB962C8B-B14F-4D97-AF65-F5344CB8AC3E}">
        <p14:creationId xmlns:p14="http://schemas.microsoft.com/office/powerpoint/2010/main" val="205089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a:t>This webinar recording and slides will be posted on </a:t>
            </a:r>
            <a:r>
              <a:rPr lang="en-US" sz="3200" b="1">
                <a:highlight>
                  <a:srgbClr val="975CA5"/>
                </a:highlight>
              </a:rPr>
              <a:t>www.icap.columbia.edu</a:t>
            </a:r>
            <a:endParaRPr lang="en-US" sz="4400" b="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a:t>Thank</a:t>
            </a:r>
            <a:r>
              <a:rPr lang="en-US" sz="13600"/>
              <a:t> </a:t>
            </a:r>
            <a:r>
              <a:rPr lang="en-US" sz="11300"/>
              <a:t>you</a:t>
            </a:r>
            <a:endParaRPr lang="en-US" sz="13600"/>
          </a:p>
        </p:txBody>
      </p:sp>
    </p:spTree>
    <p:extLst>
      <p:ext uri="{BB962C8B-B14F-4D97-AF65-F5344CB8AC3E}">
        <p14:creationId xmlns:p14="http://schemas.microsoft.com/office/powerpoint/2010/main" val="358379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BDB3CED-E5BD-4C6A-EA07-5B53856F2C7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5" name="think-cell data - do not delete" hidden="1">
                        <a:extLst>
                          <a:ext uri="{FF2B5EF4-FFF2-40B4-BE49-F238E27FC236}">
                            <a16:creationId xmlns:a16="http://schemas.microsoft.com/office/drawing/2014/main" id="{4BDB3CED-E5BD-4C6A-EA07-5B53856F2C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3E16AE2-9B6E-9C78-0E3C-62973A50CB8F}"/>
              </a:ext>
            </a:extLst>
          </p:cNvPr>
          <p:cNvSpPr>
            <a:spLocks noGrp="1"/>
          </p:cNvSpPr>
          <p:nvPr>
            <p:ph type="ctrTitle"/>
          </p:nvPr>
        </p:nvSpPr>
        <p:spPr>
          <a:xfrm>
            <a:off x="457199" y="685419"/>
            <a:ext cx="10958513" cy="2387600"/>
          </a:xfrm>
        </p:spPr>
        <p:txBody>
          <a:bodyPr vert="horz">
            <a:normAutofit fontScale="90000"/>
          </a:bodyPr>
          <a:lstStyle/>
          <a:p>
            <a:pPr algn="l"/>
            <a:br>
              <a:rPr lang="en-GB" sz="1800" b="0" i="0" u="none" strike="noStrike" baseline="0" dirty="0">
                <a:solidFill>
                  <a:srgbClr val="000000"/>
                </a:solidFill>
                <a:latin typeface="Calibri" panose="020F0502020204030204" pitchFamily="34" charset="0"/>
              </a:rPr>
            </a:br>
            <a:r>
              <a:rPr lang="en-US" sz="5300" b="1" i="0" u="none" strike="noStrike" baseline="0" dirty="0">
                <a:latin typeface="Calibri" panose="020F0502020204030204" pitchFamily="34" charset="0"/>
              </a:rPr>
              <a:t> Global overview of avian influenza A(H5)</a:t>
            </a:r>
            <a:br>
              <a:rPr lang="en-US" dirty="0"/>
            </a:br>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87FDBEEF-AD6A-76DC-C239-9DC1B6D9361E}"/>
              </a:ext>
            </a:extLst>
          </p:cNvPr>
          <p:cNvSpPr>
            <a:spLocks noGrp="1"/>
          </p:cNvSpPr>
          <p:nvPr>
            <p:ph type="subTitle" idx="1"/>
          </p:nvPr>
        </p:nvSpPr>
        <p:spPr>
          <a:xfrm>
            <a:off x="457199" y="3429000"/>
            <a:ext cx="8963864" cy="1655762"/>
          </a:xfrm>
        </p:spPr>
        <p:txBody>
          <a:bodyPr vert="horz" lIns="0" tIns="0" rIns="0" bIns="0" rtlCol="0" anchor="t">
            <a:normAutofit/>
          </a:bodyPr>
          <a:lstStyle/>
          <a:p>
            <a:r>
              <a:rPr lang="en-US" dirty="0"/>
              <a:t>Aspen Hammond</a:t>
            </a:r>
          </a:p>
          <a:p>
            <a:endParaRPr lang="en-US" sz="1800" dirty="0"/>
          </a:p>
          <a:p>
            <a:r>
              <a:rPr lang="en-US" sz="1800" dirty="0"/>
              <a:t>ICAP Ground Rounds</a:t>
            </a:r>
          </a:p>
          <a:p>
            <a:r>
              <a:rPr lang="en-US" sz="1800" dirty="0"/>
              <a:t>27 August 2024</a:t>
            </a:r>
            <a:endParaRPr lang="en-US" sz="1800" dirty="0">
              <a:cs typeface="Calibri"/>
            </a:endParaRPr>
          </a:p>
        </p:txBody>
      </p:sp>
    </p:spTree>
    <p:extLst>
      <p:ext uri="{BB962C8B-B14F-4D97-AF65-F5344CB8AC3E}">
        <p14:creationId xmlns:p14="http://schemas.microsoft.com/office/powerpoint/2010/main" val="4233165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Influenza A viruses</a:t>
            </a:r>
          </a:p>
        </p:txBody>
      </p:sp>
      <p:sp>
        <p:nvSpPr>
          <p:cNvPr id="4" name="Content Placeholder 3"/>
          <p:cNvSpPr>
            <a:spLocks noGrp="1"/>
          </p:cNvSpPr>
          <p:nvPr>
            <p:ph idx="1"/>
          </p:nvPr>
        </p:nvSpPr>
        <p:spPr>
          <a:xfrm>
            <a:off x="419100" y="1600200"/>
            <a:ext cx="7909615" cy="4705350"/>
          </a:xfrm>
        </p:spPr>
        <p:txBody>
          <a:bodyPr>
            <a:normAutofit/>
          </a:bodyPr>
          <a:lstStyle/>
          <a:p>
            <a:pPr>
              <a:spcBef>
                <a:spcPts val="0"/>
              </a:spcBef>
              <a:spcAft>
                <a:spcPts val="600"/>
              </a:spcAft>
            </a:pPr>
            <a:r>
              <a:rPr lang="en-US" sz="2000" dirty="0"/>
              <a:t>Subtyped based on surface proteins</a:t>
            </a:r>
          </a:p>
          <a:p>
            <a:pPr lvl="1">
              <a:spcAft>
                <a:spcPts val="600"/>
              </a:spcAft>
            </a:pPr>
            <a:r>
              <a:rPr lang="en-US" sz="2000" dirty="0"/>
              <a:t>Hemagglutinin (H) and neuraminidase (N)</a:t>
            </a:r>
          </a:p>
          <a:p>
            <a:pPr lvl="1">
              <a:spcAft>
                <a:spcPts val="600"/>
              </a:spcAft>
            </a:pPr>
            <a:r>
              <a:rPr lang="en-US" sz="2000" dirty="0"/>
              <a:t>Current human (seasonal) subtypes:  H1N1 &amp; H3N2</a:t>
            </a:r>
          </a:p>
          <a:p>
            <a:pPr>
              <a:spcBef>
                <a:spcPts val="1200"/>
              </a:spcBef>
            </a:pPr>
            <a:r>
              <a:rPr lang="en-US" sz="2000" dirty="0"/>
              <a:t>Birds = natural reservoir for all subtypes</a:t>
            </a:r>
          </a:p>
          <a:p>
            <a:pPr>
              <a:spcBef>
                <a:spcPts val="1200"/>
              </a:spcBef>
              <a:spcAft>
                <a:spcPts val="600"/>
              </a:spcAft>
            </a:pPr>
            <a:r>
              <a:rPr lang="en-US" sz="2000" dirty="0"/>
              <a:t>Wide host range = infects multiple species</a:t>
            </a:r>
          </a:p>
          <a:p>
            <a:pPr lvl="1">
              <a:spcAft>
                <a:spcPts val="600"/>
              </a:spcAft>
            </a:pPr>
            <a:r>
              <a:rPr lang="en-US" sz="2000" dirty="0"/>
              <a:t>Swine, horses, dogs, cats, whales, seals, reptiles</a:t>
            </a:r>
            <a:r>
              <a:rPr lang="en-US" sz="2000" i="1" dirty="0"/>
              <a:t>, livestock</a:t>
            </a:r>
            <a:r>
              <a:rPr lang="en-US" sz="2000" dirty="0"/>
              <a:t>...</a:t>
            </a:r>
          </a:p>
          <a:p>
            <a:pPr lvl="1">
              <a:spcAft>
                <a:spcPts val="600"/>
              </a:spcAft>
            </a:pPr>
            <a:r>
              <a:rPr lang="en-US" sz="2000" dirty="0"/>
              <a:t>Capacity for ‘species jumping’</a:t>
            </a:r>
          </a:p>
          <a:p>
            <a:pPr>
              <a:spcBef>
                <a:spcPts val="1800"/>
              </a:spcBef>
            </a:pPr>
            <a:r>
              <a:rPr lang="en-US" sz="2000" dirty="0"/>
              <a:t>Capable of epidemics and pandemics</a:t>
            </a:r>
          </a:p>
          <a:p>
            <a:pPr marL="0" indent="0">
              <a:buNone/>
            </a:pP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124" y="1060704"/>
            <a:ext cx="3069818" cy="3088768"/>
          </a:xfrm>
          <a:prstGeom prst="rect">
            <a:avLst/>
          </a:prstGeom>
        </p:spPr>
      </p:pic>
    </p:spTree>
    <p:extLst>
      <p:ext uri="{BB962C8B-B14F-4D97-AF65-F5344CB8AC3E}">
        <p14:creationId xmlns:p14="http://schemas.microsoft.com/office/powerpoint/2010/main" val="1649111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E09B-AC97-CAC8-3A6F-DF1284467CF3}"/>
              </a:ext>
            </a:extLst>
          </p:cNvPr>
          <p:cNvSpPr>
            <a:spLocks noGrp="1"/>
          </p:cNvSpPr>
          <p:nvPr>
            <p:ph type="title"/>
          </p:nvPr>
        </p:nvSpPr>
        <p:spPr>
          <a:xfrm>
            <a:off x="457200" y="648477"/>
            <a:ext cx="11277600" cy="1004888"/>
          </a:xfrm>
        </p:spPr>
        <p:txBody>
          <a:bodyPr/>
          <a:lstStyle/>
          <a:p>
            <a:r>
              <a:rPr lang="en-US" sz="3200" dirty="0"/>
              <a:t>Seasonal, pandemic, zoonotic influenza</a:t>
            </a:r>
            <a:endParaRPr lang="en-US" dirty="0"/>
          </a:p>
        </p:txBody>
      </p:sp>
      <p:sp>
        <p:nvSpPr>
          <p:cNvPr id="6" name="Text Placeholder 5">
            <a:extLst>
              <a:ext uri="{FF2B5EF4-FFF2-40B4-BE49-F238E27FC236}">
                <a16:creationId xmlns:a16="http://schemas.microsoft.com/office/drawing/2014/main" id="{DAFF824D-E9D4-D293-207D-DE40B5F439C7}"/>
              </a:ext>
            </a:extLst>
          </p:cNvPr>
          <p:cNvSpPr>
            <a:spLocks noGrp="1"/>
          </p:cNvSpPr>
          <p:nvPr>
            <p:ph type="body" sz="quarter" idx="13"/>
          </p:nvPr>
        </p:nvSpPr>
        <p:spPr>
          <a:xfrm>
            <a:off x="8981458" y="1356980"/>
            <a:ext cx="3001346" cy="4144039"/>
          </a:xfrm>
          <a:solidFill>
            <a:schemeClr val="tx2"/>
          </a:solidFill>
        </p:spPr>
        <p:txBody>
          <a:bodyPr vert="horz" lIns="182880" tIns="182880" rIns="182880" bIns="182880" rtlCol="0" anchor="t">
            <a:normAutofit/>
          </a:bodyPr>
          <a:lstStyle/>
          <a:p>
            <a:r>
              <a:rPr lang="en-US" sz="2400" b="1" dirty="0">
                <a:solidFill>
                  <a:srgbClr val="FF0000"/>
                </a:solidFill>
              </a:rPr>
              <a:t>Need for: </a:t>
            </a:r>
          </a:p>
          <a:p>
            <a:pPr marL="285750" indent="-285750">
              <a:buFont typeface="Arial" panose="020B0604020202020204" pitchFamily="34" charset="0"/>
              <a:buChar char="•"/>
            </a:pPr>
            <a:r>
              <a:rPr lang="en-US" dirty="0">
                <a:solidFill>
                  <a:schemeClr val="bg1"/>
                </a:solidFill>
              </a:rPr>
              <a:t>Global approach to monitor, prevent, and control seasonal influenza, detect and respond to novel and pandemic influenza</a:t>
            </a:r>
            <a:endParaRPr lang="en-US" dirty="0">
              <a:solidFill>
                <a:schemeClr val="bg1"/>
              </a:solidFill>
              <a:cs typeface="Calibri"/>
            </a:endParaRPr>
          </a:p>
          <a:p>
            <a:pPr marL="285750" indent="-285750">
              <a:buFont typeface="Arial" panose="020B0604020202020204" pitchFamily="34" charset="0"/>
              <a:buChar char="•"/>
            </a:pPr>
            <a:r>
              <a:rPr lang="en-US" dirty="0">
                <a:solidFill>
                  <a:schemeClr val="bg1"/>
                </a:solidFill>
              </a:rPr>
              <a:t>Monitoring the interface between humans and animals</a:t>
            </a:r>
          </a:p>
        </p:txBody>
      </p:sp>
      <p:graphicFrame>
        <p:nvGraphicFramePr>
          <p:cNvPr id="10" name="Diagram 9">
            <a:extLst>
              <a:ext uri="{FF2B5EF4-FFF2-40B4-BE49-F238E27FC236}">
                <a16:creationId xmlns:a16="http://schemas.microsoft.com/office/drawing/2014/main" id="{A90228B4-2B9E-FC45-5429-E4F5373961E9}"/>
              </a:ext>
            </a:extLst>
          </p:cNvPr>
          <p:cNvGraphicFramePr/>
          <p:nvPr/>
        </p:nvGraphicFramePr>
        <p:xfrm>
          <a:off x="343436" y="1603618"/>
          <a:ext cx="8390016" cy="4144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9650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Pandemic potential</a:t>
            </a:r>
            <a:br>
              <a:rPr lang="en-US" dirty="0"/>
            </a:br>
            <a:r>
              <a:rPr lang="en-US" i="1" dirty="0"/>
              <a:t>Necessary factors for a pandemic</a:t>
            </a:r>
            <a:br>
              <a:rPr lang="en-US" dirty="0"/>
            </a:br>
            <a:endParaRPr lang="en-US" dirty="0"/>
          </a:p>
        </p:txBody>
      </p:sp>
      <p:grpSp>
        <p:nvGrpSpPr>
          <p:cNvPr id="23" name="Group 22"/>
          <p:cNvGrpSpPr/>
          <p:nvPr/>
        </p:nvGrpSpPr>
        <p:grpSpPr>
          <a:xfrm>
            <a:off x="2089976" y="4823862"/>
            <a:ext cx="8199464" cy="1001503"/>
            <a:chOff x="6802129" y="4973783"/>
            <a:chExt cx="8199464" cy="1001503"/>
          </a:xfrm>
        </p:grpSpPr>
        <p:sp>
          <p:nvSpPr>
            <p:cNvPr id="24" name="Rounded Rectangle 23"/>
            <p:cNvSpPr/>
            <p:nvPr/>
          </p:nvSpPr>
          <p:spPr>
            <a:xfrm>
              <a:off x="6802129" y="4973783"/>
              <a:ext cx="8199464" cy="1001503"/>
            </a:xfrm>
            <a:prstGeom prst="roundRect">
              <a:avLst>
                <a:gd name="adj" fmla="val 7645"/>
              </a:avLst>
            </a:prstGeom>
            <a:solidFill>
              <a:schemeClr val="bg1"/>
            </a:solidFill>
            <a:ln w="19050">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TextBox 24"/>
            <p:cNvSpPr txBox="1"/>
            <p:nvPr/>
          </p:nvSpPr>
          <p:spPr>
            <a:xfrm>
              <a:off x="7571235" y="5064679"/>
              <a:ext cx="7430358"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Note: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It is clear that little changes of amino acids of the virus can cause a pandemic</a:t>
              </a:r>
              <a:endParaRPr kumimoji="0" lang="en-GB" sz="2400" b="0" i="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grpSp>
          <p:nvGrpSpPr>
            <p:cNvPr id="26" name="Group 25"/>
            <p:cNvGrpSpPr/>
            <p:nvPr/>
          </p:nvGrpSpPr>
          <p:grpSpPr>
            <a:xfrm>
              <a:off x="6802130" y="4973783"/>
              <a:ext cx="645846" cy="1001503"/>
              <a:chOff x="6802130" y="4973783"/>
              <a:chExt cx="645846" cy="1001503"/>
            </a:xfrm>
          </p:grpSpPr>
          <p:sp>
            <p:nvSpPr>
              <p:cNvPr id="27" name="Rounded Rectangle 26"/>
              <p:cNvSpPr/>
              <p:nvPr/>
            </p:nvSpPr>
            <p:spPr>
              <a:xfrm>
                <a:off x="6802130" y="4973783"/>
                <a:ext cx="645846" cy="1001503"/>
              </a:xfrm>
              <a:prstGeom prst="roundRect">
                <a:avLst>
                  <a:gd name="adj" fmla="val 7645"/>
                </a:avLst>
              </a:prstGeom>
              <a:solidFill>
                <a:srgbClr val="AAAAAA"/>
              </a:solidFill>
              <a:ln w="19050">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8575" y="5260032"/>
                <a:ext cx="399328" cy="474877"/>
              </a:xfrm>
              <a:prstGeom prst="rect">
                <a:avLst/>
              </a:prstGeom>
              <a:ln>
                <a:solidFill>
                  <a:srgbClr val="AAAAAA"/>
                </a:solidFill>
              </a:ln>
            </p:spPr>
          </p:pic>
        </p:grpSp>
      </p:grpSp>
      <p:sp>
        <p:nvSpPr>
          <p:cNvPr id="6" name="Text Placeholder 19">
            <a:extLst>
              <a:ext uri="{FF2B5EF4-FFF2-40B4-BE49-F238E27FC236}">
                <a16:creationId xmlns:a16="http://schemas.microsoft.com/office/drawing/2014/main" id="{CF42FE86-B12B-3724-91BF-FA41D9282CB5}"/>
              </a:ext>
            </a:extLst>
          </p:cNvPr>
          <p:cNvSpPr txBox="1">
            <a:spLocks/>
          </p:cNvSpPr>
          <p:nvPr/>
        </p:nvSpPr>
        <p:spPr>
          <a:xfrm>
            <a:off x="381445" y="1856491"/>
            <a:ext cx="3555331" cy="2215780"/>
          </a:xfrm>
          <a:prstGeom prst="rect">
            <a:avLst/>
          </a:prstGeom>
          <a:solidFill>
            <a:schemeClr val="tx2"/>
          </a:solidFill>
        </p:spPr>
        <p:txBody>
          <a:bodyPr vert="horz" lIns="0" tIns="0" rIns="0" bIns="0" rtlCol="0" anchor="t" anchorCtr="0"/>
          <a:lstStyle>
            <a:defPPr>
              <a:defRPr lang="en-US"/>
            </a:defPPr>
            <a:lvl1pPr marL="0" algn="r" defTabSz="457200" rtl="0" eaLnBrk="1" latinLnBrk="0" hangingPunct="1">
              <a:defRPr sz="900" b="0" i="0" kern="1200">
                <a:solidFill>
                  <a:srgbClr val="00205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New avian or zoonotic influenza virus emerges.</a:t>
            </a:r>
          </a:p>
        </p:txBody>
      </p:sp>
      <p:sp>
        <p:nvSpPr>
          <p:cNvPr id="7" name="Text Placeholder 20">
            <a:extLst>
              <a:ext uri="{FF2B5EF4-FFF2-40B4-BE49-F238E27FC236}">
                <a16:creationId xmlns:a16="http://schemas.microsoft.com/office/drawing/2014/main" id="{60DFF2FF-5BE7-D377-3794-E5EBA6A5D3DC}"/>
              </a:ext>
            </a:extLst>
          </p:cNvPr>
          <p:cNvSpPr txBox="1">
            <a:spLocks/>
          </p:cNvSpPr>
          <p:nvPr/>
        </p:nvSpPr>
        <p:spPr>
          <a:xfrm>
            <a:off x="4272685" y="1856491"/>
            <a:ext cx="3555331" cy="2215780"/>
          </a:xfrm>
          <a:prstGeom prst="rect">
            <a:avLst/>
          </a:prstGeom>
          <a:solidFill>
            <a:schemeClr val="tx2"/>
          </a:solidFill>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Virus has ability to cause sustained human-human transmission.</a:t>
            </a:r>
          </a:p>
        </p:txBody>
      </p:sp>
      <p:sp>
        <p:nvSpPr>
          <p:cNvPr id="8" name="Text Placeholder 21">
            <a:extLst>
              <a:ext uri="{FF2B5EF4-FFF2-40B4-BE49-F238E27FC236}">
                <a16:creationId xmlns:a16="http://schemas.microsoft.com/office/drawing/2014/main" id="{E44A8E9C-0E68-BCF2-544B-4E026AE33379}"/>
              </a:ext>
            </a:extLst>
          </p:cNvPr>
          <p:cNvSpPr txBox="1">
            <a:spLocks/>
          </p:cNvSpPr>
          <p:nvPr/>
        </p:nvSpPr>
        <p:spPr>
          <a:xfrm>
            <a:off x="8179469" y="1856491"/>
            <a:ext cx="3555331" cy="2215780"/>
          </a:xfrm>
          <a:prstGeom prst="rect">
            <a:avLst/>
          </a:prstGeom>
          <a:solidFill>
            <a:schemeClr val="tx2"/>
          </a:solidFill>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Human population has little or no immunity to the virus.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96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4FF4-87B8-A4B6-77D3-F3D3681CE3D5}"/>
              </a:ext>
            </a:extLst>
          </p:cNvPr>
          <p:cNvSpPr>
            <a:spLocks noGrp="1"/>
          </p:cNvSpPr>
          <p:nvPr>
            <p:ph type="title"/>
          </p:nvPr>
        </p:nvSpPr>
        <p:spPr/>
        <p:txBody>
          <a:bodyPr/>
          <a:lstStyle/>
          <a:p>
            <a:r>
              <a:rPr lang="en-US" dirty="0">
                <a:solidFill>
                  <a:schemeClr val="tx2"/>
                </a:solidFill>
              </a:rPr>
              <a:t>WHO approach to influenza since 1952 </a:t>
            </a:r>
            <a:r>
              <a:rPr lang="en-US" dirty="0">
                <a:solidFill>
                  <a:schemeClr val="accent2"/>
                </a:solidFill>
              </a:rPr>
              <a:t>- GISRS</a:t>
            </a:r>
          </a:p>
        </p:txBody>
      </p:sp>
      <p:sp>
        <p:nvSpPr>
          <p:cNvPr id="7" name="Content Placeholder 6">
            <a:extLst>
              <a:ext uri="{FF2B5EF4-FFF2-40B4-BE49-F238E27FC236}">
                <a16:creationId xmlns:a16="http://schemas.microsoft.com/office/drawing/2014/main" id="{48270E34-EF4D-32A6-9F83-B5127E8DF915}"/>
              </a:ext>
            </a:extLst>
          </p:cNvPr>
          <p:cNvSpPr>
            <a:spLocks noGrp="1"/>
          </p:cNvSpPr>
          <p:nvPr>
            <p:ph idx="1"/>
          </p:nvPr>
        </p:nvSpPr>
        <p:spPr>
          <a:xfrm>
            <a:off x="457200" y="4115525"/>
            <a:ext cx="5281627" cy="1078644"/>
          </a:xfrm>
          <a:solidFill>
            <a:srgbClr val="002060"/>
          </a:solidFill>
        </p:spPr>
        <p:txBody>
          <a:bodyPr>
            <a:normAutofit fontScale="92500"/>
          </a:bodyPr>
          <a:lstStyle/>
          <a:p>
            <a:pPr marL="0" indent="0" algn="ctr">
              <a:buNone/>
            </a:pPr>
            <a:r>
              <a:rPr lang="en-US" sz="2000">
                <a:solidFill>
                  <a:srgbClr val="FFC000"/>
                </a:solidFill>
                <a:latin typeface="Arial Rounded MT Bold" panose="020F0704030504030204" pitchFamily="34" charset="0"/>
              </a:rPr>
              <a:t>Enormous commitment from Member States </a:t>
            </a:r>
          </a:p>
          <a:p>
            <a:pPr marL="0" indent="0" algn="ctr">
              <a:buNone/>
            </a:pPr>
            <a:r>
              <a:rPr lang="en-US" sz="2000">
                <a:solidFill>
                  <a:srgbClr val="FFC000"/>
                </a:solidFill>
                <a:latin typeface="Arial Rounded MT Bold" panose="020F0704030504030204" pitchFamily="34" charset="0"/>
              </a:rPr>
              <a:t>Enormous support from international agencies &amp; partners</a:t>
            </a:r>
          </a:p>
          <a:p>
            <a:pPr marL="0" indent="0" algn="ctr">
              <a:buNone/>
            </a:pPr>
            <a:endParaRPr lang="en-US" sz="2000">
              <a:solidFill>
                <a:srgbClr val="FFC000"/>
              </a:solidFill>
              <a:latin typeface="Arial Rounded MT Bold" panose="020F0704030504030204" pitchFamily="34" charset="0"/>
            </a:endParaRPr>
          </a:p>
        </p:txBody>
      </p:sp>
      <p:sp>
        <p:nvSpPr>
          <p:cNvPr id="5" name="TextBox 4">
            <a:extLst>
              <a:ext uri="{FF2B5EF4-FFF2-40B4-BE49-F238E27FC236}">
                <a16:creationId xmlns:a16="http://schemas.microsoft.com/office/drawing/2014/main" id="{5832BDF2-EF58-8015-DA92-54AF699143B9}"/>
              </a:ext>
            </a:extLst>
          </p:cNvPr>
          <p:cNvSpPr txBox="1"/>
          <p:nvPr/>
        </p:nvSpPr>
        <p:spPr>
          <a:xfrm>
            <a:off x="461030" y="1455720"/>
            <a:ext cx="3893270" cy="230832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For over 70 years, the </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Global Influenza Surveillance and Response System (GISRS)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has been the foundation for influenza surveillance, preparedness and response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1026" name="Picture 2">
            <a:extLst>
              <a:ext uri="{FF2B5EF4-FFF2-40B4-BE49-F238E27FC236}">
                <a16:creationId xmlns:a16="http://schemas.microsoft.com/office/drawing/2014/main" id="{32BEA713-8506-0645-717F-934AA3DA6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793" y="1520713"/>
            <a:ext cx="5837209" cy="412780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0C7116-50A3-43DD-6693-7A30A1739EEB}"/>
              </a:ext>
            </a:extLst>
          </p:cNvPr>
          <p:cNvSpPr txBox="1"/>
          <p:nvPr/>
        </p:nvSpPr>
        <p:spPr>
          <a:xfrm>
            <a:off x="1138921" y="5594970"/>
            <a:ext cx="332444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hlinkClick r:id="rId4"/>
              </a:rPr>
              <a:t>https://www.who.int/initiatives/global-influenza-surveillance-and-response-system</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1236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Fp2EmPrA0qkrvaO5t4BC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AP_powerpoint_lightblue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ICAP Logo with Blue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lcf76f155ced4ddcb4097134ff3c332f xmlns="2636c69e-d6b9-4f6b-a248-45fd91a90b4d">
      <Terms xmlns="http://schemas.microsoft.com/office/infopath/2007/PartnerControls"/>
    </lcf76f155ced4ddcb4097134ff3c332f>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22" ma:contentTypeDescription="NGO Document content type" ma:contentTypeScope="" ma:versionID="f19d96c1150b4c6609d46581b842896a">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19c5eafe5fc09fd3b1b0eac109e61502"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Location" ma:index="3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16BB1F-8881-4FD7-ABF9-8D9FDA44ADFA}">
  <ds:schemaRefs>
    <ds:schemaRef ds:uri="http://schemas.microsoft.com/sharepoint/v3/contenttype/forms"/>
  </ds:schemaRefs>
</ds:datastoreItem>
</file>

<file path=customXml/itemProps2.xml><?xml version="1.0" encoding="utf-8"?>
<ds:datastoreItem xmlns:ds="http://schemas.openxmlformats.org/officeDocument/2006/customXml" ds:itemID="{1B2F795F-2D3D-4322-92F2-4FFCDA24AD50}">
  <ds:schemaRefs>
    <ds:schemaRef ds:uri="http://schemas.microsoft.com/office/2006/documentManagement/types"/>
    <ds:schemaRef ds:uri="http://schemas.microsoft.com/office/2006/metadata/properties"/>
    <ds:schemaRef ds:uri="c629780e-db83-45bc-a257-7c8c4fd6b9cb"/>
    <ds:schemaRef ds:uri="http://purl.org/dc/terms/"/>
    <ds:schemaRef ds:uri="http://purl.org/dc/dcmitype/"/>
    <ds:schemaRef ds:uri="http://purl.org/dc/elements/1.1/"/>
    <ds:schemaRef ds:uri="http://schemas.openxmlformats.org/package/2006/metadata/core-properties"/>
    <ds:schemaRef ds:uri="2636c69e-d6b9-4f6b-a248-45fd91a90b4d"/>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F2D637E-B71B-42FD-A1C8-AA33E2078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636c69e-d6b9-4f6b-a248-45fd91a90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114</TotalTime>
  <Words>4231</Words>
  <Application>Microsoft Office PowerPoint</Application>
  <PresentationFormat>Widescreen</PresentationFormat>
  <Paragraphs>448</Paragraphs>
  <Slides>45</Slides>
  <Notes>39</Notes>
  <HiddenSlides>0</HiddenSlides>
  <MMClips>0</MMClips>
  <ScaleCrop>false</ScaleCrop>
  <HeadingPairs>
    <vt:vector size="8" baseType="variant">
      <vt:variant>
        <vt:lpstr>Fonts Used</vt:lpstr>
      </vt:variant>
      <vt:variant>
        <vt:i4>28</vt:i4>
      </vt:variant>
      <vt:variant>
        <vt:lpstr>Theme</vt:lpstr>
      </vt:variant>
      <vt:variant>
        <vt:i4>7</vt:i4>
      </vt:variant>
      <vt:variant>
        <vt:lpstr>Embedded OLE Servers</vt:lpstr>
      </vt:variant>
      <vt:variant>
        <vt:i4>1</vt:i4>
      </vt:variant>
      <vt:variant>
        <vt:lpstr>Slide Titles</vt:lpstr>
      </vt:variant>
      <vt:variant>
        <vt:i4>45</vt:i4>
      </vt:variant>
    </vt:vector>
  </HeadingPairs>
  <TitlesOfParts>
    <vt:vector size="81" baseType="lpstr">
      <vt:lpstr>-apple-system</vt:lpstr>
      <vt:lpstr>Aptos</vt:lpstr>
      <vt:lpstr>Aptos Display</vt:lpstr>
      <vt:lpstr>Arial</vt:lpstr>
      <vt:lpstr>Arial Rounded MT Bold</vt:lpstr>
      <vt:lpstr>Atkinson Hyperlegible</vt:lpstr>
      <vt:lpstr>BlinkMacSystemFont</vt:lpstr>
      <vt:lpstr>Calibri</vt:lpstr>
      <vt:lpstr>Calibri Light</vt:lpstr>
      <vt:lpstr>Century Gothic</vt:lpstr>
      <vt:lpstr>Corbel</vt:lpstr>
      <vt:lpstr>Courier New</vt:lpstr>
      <vt:lpstr>DIN Mittelschrift Std</vt:lpstr>
      <vt:lpstr>Garamond</vt:lpstr>
      <vt:lpstr>Helvetica Neue</vt:lpstr>
      <vt:lpstr>inherit</vt:lpstr>
      <vt:lpstr>Leelawadee</vt:lpstr>
      <vt:lpstr>Myriad Web Pro</vt:lpstr>
      <vt:lpstr>Nexa Black</vt:lpstr>
      <vt:lpstr>Nexus Sans Pro</vt:lpstr>
      <vt:lpstr>Noah Reg</vt:lpstr>
      <vt:lpstr>Noah W05 Regular</vt:lpstr>
      <vt:lpstr>Open Sans</vt:lpstr>
      <vt:lpstr>Poppins</vt:lpstr>
      <vt:lpstr>Roboto</vt:lpstr>
      <vt:lpstr>Segoe UI</vt:lpstr>
      <vt:lpstr>Symbol</vt:lpstr>
      <vt:lpstr>Wingdings</vt:lpstr>
      <vt:lpstr>Office Theme</vt:lpstr>
      <vt:lpstr>ICAP_powerpoint_lightbluebackground</vt:lpstr>
      <vt:lpstr>6_ICAP Logo with Blue Header</vt:lpstr>
      <vt:lpstr>NCEH_ATSDR_combined</vt:lpstr>
      <vt:lpstr>1_Office Theme</vt:lpstr>
      <vt:lpstr>2_Office Theme</vt:lpstr>
      <vt:lpstr>3_office theme</vt:lpstr>
      <vt:lpstr>think-cell Slide</vt:lpstr>
      <vt:lpstr>Is the Next Pandemic Already Here? The Looming Threat of H5N1   Co-sponsored by ICAP and the New York City Pandemic Response Institute (PRI)      </vt:lpstr>
      <vt:lpstr>PowerPoint Presentation</vt:lpstr>
      <vt:lpstr>PowerPoint Presentation</vt:lpstr>
      <vt:lpstr>PowerPoint Presentation</vt:lpstr>
      <vt:lpstr>  Global overview of avian influenza A(H5)    </vt:lpstr>
      <vt:lpstr>Influenza A viruses</vt:lpstr>
      <vt:lpstr>Seasonal, pandemic, zoonotic influenza</vt:lpstr>
      <vt:lpstr>Pandemic potential Necessary factors for a pandemic </vt:lpstr>
      <vt:lpstr>WHO approach to influenza since 1952 - GISRS</vt:lpstr>
      <vt:lpstr>GISRS monitoring of zoonotic influenza, 2003-2024</vt:lpstr>
      <vt:lpstr>GISRS monitoring of zoonotic influenza, 2003-2024</vt:lpstr>
      <vt:lpstr>PowerPoint Presentation</vt:lpstr>
      <vt:lpstr>Clade 2.3.4.4b viruses have consistently expanded since 2020 </vt:lpstr>
      <vt:lpstr>Ongoing FAO-WHO-WOAH avian influenza risk assessments</vt:lpstr>
      <vt:lpstr>Risk assessment: Tool for Influenza Pandemic Risk Assessment</vt:lpstr>
      <vt:lpstr>Candidate vaccine virus development for pandemic preparedness</vt:lpstr>
      <vt:lpstr>Surveillance</vt:lpstr>
      <vt:lpstr>Surveillance</vt:lpstr>
      <vt:lpstr>Investigations</vt:lpstr>
      <vt:lpstr>Diagnosis and virus characterization</vt:lpstr>
      <vt:lpstr>Clinical management</vt:lpstr>
      <vt:lpstr>Reducing exposure</vt:lpstr>
      <vt:lpstr>Risk communication</vt:lpstr>
      <vt:lpstr>Summary of current situation</vt:lpstr>
      <vt:lpstr>Thank you</vt:lpstr>
      <vt:lpstr>Highly Pathogenic Avian Influenza A(H5N1) Virus</vt:lpstr>
      <vt:lpstr>HPAI A(H5N1) Cases Since 1997*</vt:lpstr>
      <vt:lpstr>Historical Human Exposures to HPAI A(H5N1) Viruses</vt:lpstr>
      <vt:lpstr>HPAI A(H5N1) in Dairy Cattle: Current Situation and Response Updates</vt:lpstr>
      <vt:lpstr>CDC’s Priorities </vt:lpstr>
      <vt:lpstr>H5N1 Situation Update – Dairy Herds</vt:lpstr>
      <vt:lpstr>HPAI A(H5) Human Cases, United States, 2022-2024 </vt:lpstr>
      <vt:lpstr>H5 Human Cases– Virus Sequences to Date</vt:lpstr>
      <vt:lpstr>Symptom Monitoring Recommendations </vt:lpstr>
      <vt:lpstr>Ongoing Human Monitoring</vt:lpstr>
      <vt:lpstr>Surveillance, Human Monitoring, and Testing </vt:lpstr>
      <vt:lpstr>PowerPoint Presentation</vt:lpstr>
      <vt:lpstr>CDC Influenza Risk Assessment Tool (IRAT)</vt:lpstr>
      <vt:lpstr>IRAT Virus Emergence and Impact – Comparison of Risk Scores</vt:lpstr>
      <vt:lpstr>Public Health Risk</vt:lpstr>
      <vt:lpstr>Resources from CDC</vt:lpstr>
      <vt:lpstr>Thank you</vt:lpstr>
      <vt:lpstr>Q&amp;A</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Mental Health, and Beyond: How Research Could Protect Youth in a Rapidly Changing World</dc:title>
  <dc:creator>Hendery, Sara E.</dc:creator>
  <cp:lastModifiedBy>Hendery, Sara E.</cp:lastModifiedBy>
  <cp:revision>2</cp:revision>
  <dcterms:created xsi:type="dcterms:W3CDTF">2023-09-11T19:32:12Z</dcterms:created>
  <dcterms:modified xsi:type="dcterms:W3CDTF">2024-08-27T12:13:16Z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MediaServiceImageTags">
    <vt:lpwstr/>
  </property>
  <property fmtid="{D5CDD505-2E9C-101B-9397-08002B2CF9AE}" pid="4" name="NGOOnlineKeywords">
    <vt:lpwstr/>
  </property>
  <property fmtid="{D5CDD505-2E9C-101B-9397-08002B2CF9AE}" pid="5" name="NGOOnlineDocumentType">
    <vt:lpwstr/>
  </property>
</Properties>
</file>