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93" r:id="rId6"/>
    <p:sldMasterId id="2147483700" r:id="rId7"/>
  </p:sldMasterIdLst>
  <p:notesMasterIdLst>
    <p:notesMasterId r:id="rId49"/>
  </p:notesMasterIdLst>
  <p:sldIdLst>
    <p:sldId id="3255" r:id="rId8"/>
    <p:sldId id="2145706926" r:id="rId9"/>
    <p:sldId id="3260" r:id="rId10"/>
    <p:sldId id="2146847026" r:id="rId11"/>
    <p:sldId id="2146846997" r:id="rId12"/>
    <p:sldId id="2146847025" r:id="rId13"/>
    <p:sldId id="2146846998" r:id="rId14"/>
    <p:sldId id="2146846995" r:id="rId15"/>
    <p:sldId id="2145705903" r:id="rId16"/>
    <p:sldId id="2146846936" r:id="rId17"/>
    <p:sldId id="2146846847" r:id="rId18"/>
    <p:sldId id="2146846860" r:id="rId19"/>
    <p:sldId id="2146846937" r:id="rId20"/>
    <p:sldId id="2146846836" r:id="rId21"/>
    <p:sldId id="2146846971" r:id="rId22"/>
    <p:sldId id="2146846999" r:id="rId23"/>
    <p:sldId id="2146846996" r:id="rId24"/>
    <p:sldId id="2146846992" r:id="rId25"/>
    <p:sldId id="2146847006" r:id="rId26"/>
    <p:sldId id="2146847024" r:id="rId27"/>
    <p:sldId id="2146846991" r:id="rId28"/>
    <p:sldId id="2146846946" r:id="rId29"/>
    <p:sldId id="2146846973" r:id="rId30"/>
    <p:sldId id="2145706792" r:id="rId31"/>
    <p:sldId id="2146846945" r:id="rId32"/>
    <p:sldId id="2146846970" r:id="rId33"/>
    <p:sldId id="2146847023" r:id="rId34"/>
    <p:sldId id="256" r:id="rId35"/>
    <p:sldId id="257" r:id="rId36"/>
    <p:sldId id="258" r:id="rId37"/>
    <p:sldId id="259" r:id="rId38"/>
    <p:sldId id="260" r:id="rId39"/>
    <p:sldId id="261" r:id="rId40"/>
    <p:sldId id="262" r:id="rId41"/>
    <p:sldId id="263" r:id="rId42"/>
    <p:sldId id="264" r:id="rId43"/>
    <p:sldId id="265" r:id="rId44"/>
    <p:sldId id="5067" r:id="rId45"/>
    <p:sldId id="2145706927" r:id="rId46"/>
    <p:sldId id="5057" r:id="rId47"/>
    <p:sldId id="506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F08611-B5F8-E9D4-4720-A5BEC2E4B2A6}" name="Hugh Siegel" initials="HS" userId="S::hs3000@ICAPatColumbia.onmicrosoft.com::f7d9b961-affa-41ce-aea5-6773f49b7deb" providerId="AD"/>
  <p188:author id="{7A44171B-A6A9-FD31-980D-71D3FF1321E3}" name="Sara Hendery" initials="SH" userId="S::sh4267@icapatcolumbia.onmicrosoft.com::f325871a-63f3-4f08-ae16-74c23a15e324" providerId="AD"/>
  <p188:author id="{33B58338-84EF-A056-E21E-2CA1A91CD043}" name="Hendery, Sara E." initials="SH" userId="S::sh4267@cumc.columbia.edu::16b337ac-3e46-4492-bfe1-1439cfc44d58" providerId="AD"/>
  <p188:author id="{A7C88A6D-E8C8-5241-0104-B18DF2310F81}" name="Andrea Howard" initials="AH" userId="S::aah2138@icapatcolumbia.onmicrosoft.com::22239ad5-38c0-40df-9c2d-c8c92c8063c4" providerId="AD"/>
  <p188:author id="{AB99717E-C95B-2947-B53D-CFD828EA5B9F}" name="Heyi (Allison) Liu" initials="HL" userId="S::hl3641@icapatcolumbia.onmicrosoft.com::923267be-3983-4255-9097-bfe8a15a29e8" providerId="AD"/>
  <p188:author id="{96E1D58F-4806-8A6C-EA40-78C57A3C5C05}" name="Suzue Saito" initials="SS" userId="S::ss1117@icapatcolumbia.onmicrosoft.com::77c79040-86ea-415b-8f8f-1d7303f404a1" providerId="AD"/>
  <p188:author id="{53FEDFBB-820C-6188-ECD1-F0EBC3CA404B}" name="Sara Hendery" initials="SH" userId="S::sh4267@ICAPatColumbia.onmicrosoft.com::f325871a-63f3-4f08-ae16-74c23a15e3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Radi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534CB-0029-4D56-92B9-3AF1EF0344B8}" v="4" dt="2025-08-18T15:37:37.864"/>
    <p1510:client id="{A428105C-658C-43E8-A3C3-938CEE367C8F}" v="8" dt="2025-08-19T12:51:01.0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8/10/relationships/authors" Target="authors.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05754-E492-46FC-993F-623E982BF0EA}"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63D3C-D1F6-4149-85E9-D09915E0C92D}" type="slidenum">
              <a:rPr lang="en-US" smtClean="0"/>
              <a:t>‹#›</a:t>
            </a:fld>
            <a:endParaRPr lang="en-US"/>
          </a:p>
        </p:txBody>
      </p:sp>
    </p:spTree>
    <p:extLst>
      <p:ext uri="{BB962C8B-B14F-4D97-AF65-F5344CB8AC3E}">
        <p14:creationId xmlns:p14="http://schemas.microsoft.com/office/powerpoint/2010/main" val="3221202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jci.org/articles/view/83111#T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8A90D8-2647-4560-8208-F58DCE3DB525}" type="slidenum">
              <a:rPr lang="en-US" smtClean="0"/>
              <a:t>1</a:t>
            </a:fld>
            <a:endParaRPr lang="en-US"/>
          </a:p>
        </p:txBody>
      </p:sp>
    </p:spTree>
    <p:extLst>
      <p:ext uri="{BB962C8B-B14F-4D97-AF65-F5344CB8AC3E}">
        <p14:creationId xmlns:p14="http://schemas.microsoft.com/office/powerpoint/2010/main" val="159654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dirty="0"/>
              <a:t>84 individuals 38 survivors 46 </a:t>
            </a:r>
            <a:r>
              <a:rPr lang="en-US" sz="5400" dirty="0" err="1"/>
              <a:t>nonsurvivors</a:t>
            </a:r>
            <a:endParaRPr lang="en-US" sz="5400" dirty="0"/>
          </a:p>
          <a:p>
            <a:endParaRPr lang="en-US" sz="5400" dirty="0"/>
          </a:p>
          <a:p>
            <a:r>
              <a:rPr lang="en-US" sz="5400" dirty="0"/>
              <a:t>Mean</a:t>
            </a:r>
          </a:p>
          <a:p>
            <a:endParaRPr lang="en-US" sz="5400" dirty="0"/>
          </a:p>
          <a:p>
            <a:r>
              <a:rPr lang="en-US" sz="5400" b="0" i="0" u="none" strike="noStrike" dirty="0">
                <a:solidFill>
                  <a:srgbClr val="000000"/>
                </a:solidFill>
                <a:effectLst/>
                <a:latin typeface="Helvetica Neue" panose="02000503000000020004" pitchFamily="2" charset="0"/>
              </a:rPr>
              <a:t>At day 2 after onset of symptoms (which represents the model intercept), viremia levels were significantly higher in </a:t>
            </a:r>
            <a:r>
              <a:rPr lang="en-US" sz="5400" b="0" i="0" u="none" strike="noStrike" dirty="0" err="1">
                <a:solidFill>
                  <a:srgbClr val="000000"/>
                </a:solidFill>
                <a:effectLst/>
                <a:latin typeface="Helvetica Neue" panose="02000503000000020004" pitchFamily="2" charset="0"/>
              </a:rPr>
              <a:t>nonsurvivors</a:t>
            </a:r>
            <a:r>
              <a:rPr lang="en-US" sz="5400" b="0" i="0" u="none" strike="noStrike" dirty="0">
                <a:solidFill>
                  <a:srgbClr val="000000"/>
                </a:solidFill>
                <a:effectLst/>
                <a:latin typeface="Helvetica Neue" panose="02000503000000020004" pitchFamily="2" charset="0"/>
              </a:rPr>
              <a:t> compared with survivors (0.94 log cp/ml [95% CI, 0.21–1.67]; </a:t>
            </a:r>
            <a:r>
              <a:rPr lang="en-US" sz="5400" b="0" i="1" u="none" strike="noStrike" dirty="0">
                <a:solidFill>
                  <a:srgbClr val="000000"/>
                </a:solidFill>
                <a:effectLst/>
                <a:latin typeface="Helvetica Neue" panose="02000503000000020004" pitchFamily="2" charset="0"/>
              </a:rPr>
              <a:t>P</a:t>
            </a:r>
            <a:r>
              <a:rPr lang="en-US" sz="5400" b="0" i="0" u="none" strike="noStrike" dirty="0">
                <a:solidFill>
                  <a:srgbClr val="000000"/>
                </a:solidFill>
                <a:effectLst/>
                <a:latin typeface="Helvetica Neue" panose="02000503000000020004" pitchFamily="2" charset="0"/>
              </a:rPr>
              <a:t> = 0.011). This difference increased to 1.50 log cp/ml (95% CI, 0.99–2.01; </a:t>
            </a:r>
            <a:r>
              <a:rPr lang="en-US" sz="5400" b="0" i="1" u="none" strike="noStrike" dirty="0">
                <a:solidFill>
                  <a:srgbClr val="000000"/>
                </a:solidFill>
                <a:effectLst/>
                <a:latin typeface="Helvetica Neue" panose="02000503000000020004" pitchFamily="2" charset="0"/>
              </a:rPr>
              <a:t>P</a:t>
            </a:r>
            <a:r>
              <a:rPr lang="en-US" sz="5400" b="0" i="0" u="none" strike="noStrike" dirty="0">
                <a:solidFill>
                  <a:srgbClr val="000000"/>
                </a:solidFill>
                <a:effectLst/>
                <a:latin typeface="Helvetica Neue" panose="02000503000000020004" pitchFamily="2" charset="0"/>
              </a:rPr>
              <a:t> &lt; 0.001) and 4.94 log cp/ml (95% CI, 3.63–6.25; </a:t>
            </a:r>
            <a:r>
              <a:rPr lang="en-US" sz="5400" b="0" i="1" u="none" strike="noStrike" dirty="0">
                <a:solidFill>
                  <a:srgbClr val="000000"/>
                </a:solidFill>
                <a:effectLst/>
                <a:latin typeface="Helvetica Neue" panose="02000503000000020004" pitchFamily="2" charset="0"/>
              </a:rPr>
              <a:t>P</a:t>
            </a:r>
            <a:r>
              <a:rPr lang="en-US" sz="5400" b="0" i="0" u="none" strike="noStrike" dirty="0">
                <a:solidFill>
                  <a:srgbClr val="000000"/>
                </a:solidFill>
                <a:effectLst/>
                <a:latin typeface="Helvetica Neue" panose="02000503000000020004" pitchFamily="2" charset="0"/>
              </a:rPr>
              <a:t> &lt; 0.001) at day 7 and day 13 after the onset of symptoms, respectively (</a:t>
            </a:r>
            <a:r>
              <a:rPr lang="en-US" sz="5400" b="0" i="0" u="none" strike="noStrike" dirty="0">
                <a:solidFill>
                  <a:srgbClr val="015486"/>
                </a:solidFill>
                <a:effectLst/>
                <a:latin typeface="Helvetica Neue" panose="02000503000000020004" pitchFamily="2" charset="0"/>
                <a:hlinkClick r:id="rId3"/>
              </a:rPr>
              <a:t>Table 4</a:t>
            </a:r>
            <a:r>
              <a:rPr lang="en-US" sz="5400" b="0" i="0" u="none" strike="noStrike" dirty="0">
                <a:solidFill>
                  <a:srgbClr val="000000"/>
                </a:solidFill>
                <a:effectLst/>
                <a:latin typeface="Helvetica Neue" panose="02000503000000020004" pitchFamily="2" charset="0"/>
              </a:rPr>
              <a:t>).</a:t>
            </a:r>
          </a:p>
          <a:p>
            <a:endParaRPr lang="en-US" sz="5400" b="0" i="0" u="none" strike="noStrike" dirty="0">
              <a:solidFill>
                <a:srgbClr val="000000"/>
              </a:solidFill>
              <a:effectLst/>
              <a:latin typeface="Helvetica Neue" panose="02000503000000020004" pitchFamily="2" charset="0"/>
            </a:endParaRPr>
          </a:p>
          <a:p>
            <a:r>
              <a:rPr lang="en-US" sz="5400" b="0" i="0" u="none" strike="noStrike" dirty="0">
                <a:solidFill>
                  <a:srgbClr val="000000"/>
                </a:solidFill>
                <a:effectLst/>
                <a:latin typeface="Helvetica Neue" panose="02000503000000020004" pitchFamily="2" charset="0"/>
              </a:rPr>
              <a:t>Goderich emergency</a:t>
            </a:r>
            <a:endParaRPr lang="en-US" sz="5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126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auto">
              <a:lnSpc>
                <a:spcPct val="100000"/>
              </a:lnSpc>
              <a:spcBef>
                <a:spcPts val="300"/>
              </a:spcBef>
              <a:spcAft>
                <a:spcPts val="300"/>
              </a:spcAft>
              <a:buClrTx/>
              <a:buSzTx/>
              <a:buNone/>
              <a:tabLst/>
              <a:defRPr/>
            </a:pPr>
            <a:r>
              <a:rPr lang="en-US" sz="8000" b="1" dirty="0">
                <a:solidFill>
                  <a:prstClr val="black"/>
                </a:solidFill>
                <a:latin typeface="+mj-lt"/>
                <a:sym typeface="Wingdings" panose="05000000000000000000" pitchFamily="2" charset="2"/>
              </a:rPr>
              <a:t>FDA approval</a:t>
            </a:r>
          </a:p>
          <a:p>
            <a:pPr lvl="1">
              <a:lnSpc>
                <a:spcPct val="100000"/>
              </a:lnSpc>
              <a:spcBef>
                <a:spcPts val="300"/>
              </a:spcBef>
              <a:spcAft>
                <a:spcPts val="300"/>
              </a:spcAft>
              <a:buFont typeface="Wingdings" panose="05000000000000000000" pitchFamily="2" charset="2"/>
              <a:buChar char="§"/>
              <a:defRPr/>
            </a:pPr>
            <a:r>
              <a:rPr lang="en-US" sz="7200" dirty="0">
                <a:solidFill>
                  <a:prstClr val="black"/>
                </a:solidFill>
                <a:latin typeface="+mj-lt"/>
                <a:sym typeface="Wingdings" panose="05000000000000000000" pitchFamily="2" charset="2"/>
              </a:rPr>
              <a:t>MAb114 [</a:t>
            </a:r>
            <a:r>
              <a:rPr lang="en-US" sz="7200" dirty="0" err="1">
                <a:solidFill>
                  <a:prstClr val="black"/>
                </a:solidFill>
                <a:latin typeface="+mj-lt"/>
                <a:sym typeface="Wingdings" panose="05000000000000000000" pitchFamily="2" charset="2"/>
              </a:rPr>
              <a:t>ansuvimab-zykl</a:t>
            </a:r>
            <a:r>
              <a:rPr lang="en-US" sz="7200" dirty="0">
                <a:solidFill>
                  <a:prstClr val="black"/>
                </a:solidFill>
                <a:latin typeface="+mj-lt"/>
                <a:sym typeface="Wingdings" panose="05000000000000000000" pitchFamily="2" charset="2"/>
              </a:rPr>
              <a:t> (</a:t>
            </a:r>
            <a:r>
              <a:rPr lang="en-US" sz="7200" i="1" dirty="0" err="1">
                <a:solidFill>
                  <a:prstClr val="black"/>
                </a:solidFill>
                <a:latin typeface="+mj-lt"/>
                <a:sym typeface="Wingdings" panose="05000000000000000000" pitchFamily="2" charset="2"/>
              </a:rPr>
              <a:t>Ebanga</a:t>
            </a:r>
            <a:r>
              <a:rPr lang="en-US" sz="7200" dirty="0">
                <a:solidFill>
                  <a:prstClr val="black"/>
                </a:solidFill>
                <a:latin typeface="+mj-lt"/>
                <a:sym typeface="Wingdings" panose="05000000000000000000" pitchFamily="2" charset="2"/>
              </a:rPr>
              <a:t>)]</a:t>
            </a:r>
          </a:p>
          <a:p>
            <a:pPr lvl="1">
              <a:lnSpc>
                <a:spcPct val="100000"/>
              </a:lnSpc>
              <a:spcBef>
                <a:spcPts val="300"/>
              </a:spcBef>
              <a:spcAft>
                <a:spcPts val="300"/>
              </a:spcAft>
              <a:buFont typeface="Wingdings" panose="05000000000000000000" pitchFamily="2" charset="2"/>
              <a:buChar char="§"/>
              <a:defRPr/>
            </a:pPr>
            <a:r>
              <a:rPr lang="en-US" sz="7200" dirty="0">
                <a:solidFill>
                  <a:prstClr val="black"/>
                </a:solidFill>
                <a:latin typeface="+mj-lt"/>
                <a:sym typeface="Wingdings" panose="05000000000000000000" pitchFamily="2" charset="2"/>
              </a:rPr>
              <a:t>REGN-EB3 [</a:t>
            </a:r>
            <a:r>
              <a:rPr lang="en-US" sz="7200" dirty="0" err="1">
                <a:solidFill>
                  <a:prstClr val="black"/>
                </a:solidFill>
                <a:latin typeface="+mj-lt"/>
                <a:sym typeface="Wingdings" panose="05000000000000000000" pitchFamily="2" charset="2"/>
              </a:rPr>
              <a:t>atoltivimab</a:t>
            </a:r>
            <a:r>
              <a:rPr lang="en-US" sz="7200" dirty="0">
                <a:solidFill>
                  <a:prstClr val="black"/>
                </a:solidFill>
                <a:latin typeface="+mj-lt"/>
                <a:sym typeface="Wingdings" panose="05000000000000000000" pitchFamily="2" charset="2"/>
              </a:rPr>
              <a:t>, </a:t>
            </a:r>
            <a:r>
              <a:rPr lang="en-US" sz="7200" dirty="0" err="1">
                <a:solidFill>
                  <a:prstClr val="black"/>
                </a:solidFill>
                <a:latin typeface="+mj-lt"/>
                <a:sym typeface="Wingdings" panose="05000000000000000000" pitchFamily="2" charset="2"/>
              </a:rPr>
              <a:t>maftivimab</a:t>
            </a:r>
            <a:r>
              <a:rPr lang="en-US" sz="7200" dirty="0">
                <a:solidFill>
                  <a:prstClr val="black"/>
                </a:solidFill>
                <a:latin typeface="+mj-lt"/>
                <a:sym typeface="Wingdings" panose="05000000000000000000" pitchFamily="2" charset="2"/>
              </a:rPr>
              <a:t> and </a:t>
            </a:r>
            <a:r>
              <a:rPr lang="en-US" sz="7200" dirty="0" err="1">
                <a:solidFill>
                  <a:prstClr val="black"/>
                </a:solidFill>
                <a:latin typeface="+mj-lt"/>
                <a:sym typeface="Wingdings" panose="05000000000000000000" pitchFamily="2" charset="2"/>
              </a:rPr>
              <a:t>odesivimab-ebgn</a:t>
            </a:r>
            <a:r>
              <a:rPr lang="en-US" sz="7200" dirty="0">
                <a:solidFill>
                  <a:prstClr val="black"/>
                </a:solidFill>
                <a:latin typeface="+mj-lt"/>
                <a:sym typeface="Wingdings" panose="05000000000000000000" pitchFamily="2" charset="2"/>
              </a:rPr>
              <a:t> (</a:t>
            </a:r>
            <a:r>
              <a:rPr lang="en-US" sz="7200" i="1" dirty="0" err="1">
                <a:solidFill>
                  <a:prstClr val="black"/>
                </a:solidFill>
                <a:latin typeface="+mj-lt"/>
                <a:sym typeface="Wingdings" panose="05000000000000000000" pitchFamily="2" charset="2"/>
              </a:rPr>
              <a:t>Inmazeb</a:t>
            </a:r>
            <a:r>
              <a:rPr lang="en-US" sz="7200" dirty="0">
                <a:solidFill>
                  <a:prstClr val="black"/>
                </a:solidFill>
                <a:latin typeface="+mj-lt"/>
                <a:sym typeface="Wingdings" panose="05000000000000000000" pitchFamily="2" charset="2"/>
              </a:rPr>
              <a:t>)]</a:t>
            </a:r>
          </a:p>
          <a:p>
            <a:endParaRPr lang="en-US" sz="6600" dirty="0"/>
          </a:p>
          <a:p>
            <a:r>
              <a:rPr lang="en-US" sz="6600" dirty="0"/>
              <a:t>Because of this trial two therapeutics have been approved.</a:t>
            </a:r>
          </a:p>
          <a:p>
            <a:endParaRPr lang="en-US" sz="6600" dirty="0"/>
          </a:p>
          <a:p>
            <a:r>
              <a:rPr lang="en-US" sz="6600" dirty="0"/>
              <a:t>CT</a:t>
            </a:r>
            <a:r>
              <a:rPr lang="en-US" sz="6600" u="sng" dirty="0"/>
              <a:t>&lt;</a:t>
            </a:r>
            <a:r>
              <a:rPr lang="en-US" sz="6600" dirty="0"/>
              <a:t>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807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06DA3-84CF-7EC8-5C1F-24862388A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4BA76-ABF6-878C-3AD0-BA1D63C5C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334CE-1E27-EAB4-4302-9568C1DC80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dirty="0">
                <a:effectLst/>
                <a:latin typeface="Times"/>
              </a:rPr>
              <a:t>The degree of organ failure on admission in the MEURI and PALM data suggests that filovirus-specific therapeutics cannot be uncoupled from critical supportive care that is the foundation of treatment for all severe infections.</a:t>
            </a:r>
            <a:endParaRPr lang="en-US" sz="8000" dirty="0"/>
          </a:p>
          <a:p>
            <a:endParaRPr lang="en-US" sz="8000" dirty="0"/>
          </a:p>
          <a:p>
            <a:r>
              <a:rPr lang="en-US" sz="8000" dirty="0"/>
              <a:t>Patients enrolled a mean 5.5 days from symptom onset</a:t>
            </a:r>
          </a:p>
          <a:p>
            <a:pPr lvl="1"/>
            <a:r>
              <a:rPr lang="en-US" sz="6000" dirty="0">
                <a:sym typeface="Wingdings" pitchFamily="2" charset="2"/>
              </a:rPr>
              <a:t> highest viral load</a:t>
            </a:r>
          </a:p>
          <a:p>
            <a:pPr lvl="1"/>
            <a:r>
              <a:rPr lang="en-US" sz="6000" dirty="0">
                <a:sym typeface="Wingdings" pitchFamily="2" charset="2"/>
              </a:rPr>
              <a:t> organ failure</a:t>
            </a:r>
          </a:p>
          <a:p>
            <a:r>
              <a:rPr lang="en-US" sz="8000" dirty="0">
                <a:sym typeface="Wingdings" pitchFamily="2" charset="2"/>
              </a:rPr>
              <a:t>Filovirus-specific therapy cannot be uncoupled from optimized supportive care (</a:t>
            </a:r>
            <a:r>
              <a:rPr lang="en-US" sz="8000" dirty="0" err="1">
                <a:sym typeface="Wingdings" pitchFamily="2" charset="2"/>
              </a:rPr>
              <a:t>oSOC</a:t>
            </a:r>
            <a:r>
              <a:rPr lang="en-US" dirty="0">
                <a:sym typeface="Wingdings" pitchFamily="2" charset="2"/>
              </a:rPr>
              <a:t>)</a:t>
            </a:r>
          </a:p>
          <a:p>
            <a:endParaRPr lang="en-US" dirty="0"/>
          </a:p>
        </p:txBody>
      </p:sp>
      <p:sp>
        <p:nvSpPr>
          <p:cNvPr id="4" name="Slide Number Placeholder 3">
            <a:extLst>
              <a:ext uri="{FF2B5EF4-FFF2-40B4-BE49-F238E27FC236}">
                <a16:creationId xmlns:a16="http://schemas.microsoft.com/office/drawing/2014/main" id="{6D6056C2-D207-D471-B4DB-79F8B603A1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701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F011A-32A9-64EB-E3E3-E42AB7698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FD4B0-FE9C-096D-B415-EEBDC2631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9EF0F-A9E9-BBF0-07BF-3D3704A62D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effectLst/>
                <a:latin typeface="Times"/>
              </a:rPr>
              <a:t>The degree of organ failure on admission in the MEURI and PALM data suggests that filovirus-specific therapeutics cannot be uncoupled from critical supportive care that is the foundation of treatment for all severe infections.</a:t>
            </a:r>
            <a:endParaRPr lang="en-US" sz="7200" dirty="0"/>
          </a:p>
          <a:p>
            <a:endParaRPr lang="en-US" sz="7200" dirty="0"/>
          </a:p>
          <a:p>
            <a:r>
              <a:rPr lang="en-US" sz="7200" dirty="0"/>
              <a:t>Patients enrolled a mean 5.5 days from symptom onset</a:t>
            </a:r>
          </a:p>
          <a:p>
            <a:pPr lvl="1"/>
            <a:r>
              <a:rPr lang="en-US" sz="7200" dirty="0">
                <a:sym typeface="Wingdings" pitchFamily="2" charset="2"/>
              </a:rPr>
              <a:t> highest viral load</a:t>
            </a:r>
          </a:p>
          <a:p>
            <a:pPr lvl="1"/>
            <a:r>
              <a:rPr lang="en-US" sz="7200" dirty="0">
                <a:sym typeface="Wingdings" pitchFamily="2" charset="2"/>
              </a:rPr>
              <a:t> organ failure</a:t>
            </a:r>
          </a:p>
          <a:p>
            <a:r>
              <a:rPr lang="en-US" sz="7200" dirty="0">
                <a:sym typeface="Wingdings" pitchFamily="2" charset="2"/>
              </a:rPr>
              <a:t>Filovirus-specific therapy cannot be uncoupled from optimized supportive care (</a:t>
            </a:r>
            <a:r>
              <a:rPr lang="en-US" sz="7200" dirty="0" err="1">
                <a:sym typeface="Wingdings" pitchFamily="2" charset="2"/>
              </a:rPr>
              <a:t>oSOC</a:t>
            </a:r>
            <a:r>
              <a:rPr lang="en-US" sz="7200" dirty="0">
                <a:sym typeface="Wingdings" pitchFamily="2" charset="2"/>
              </a:rPr>
              <a:t>)</a:t>
            </a:r>
          </a:p>
          <a:p>
            <a:endParaRPr lang="en-US" dirty="0"/>
          </a:p>
        </p:txBody>
      </p:sp>
      <p:sp>
        <p:nvSpPr>
          <p:cNvPr id="4" name="Slide Number Placeholder 3">
            <a:extLst>
              <a:ext uri="{FF2B5EF4-FFF2-40B4-BE49-F238E27FC236}">
                <a16:creationId xmlns:a16="http://schemas.microsoft.com/office/drawing/2014/main" id="{AE54206A-37E1-469F-AF3D-E8C88EEB1F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865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community engagement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895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works against 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77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51F0F-F0AB-019B-B85C-6B846891D1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FE2D1-7646-C121-076B-F185941541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5608A-C890-1B3B-9717-99376B126FED}"/>
              </a:ext>
            </a:extLst>
          </p:cNvPr>
          <p:cNvSpPr>
            <a:spLocks noGrp="1"/>
          </p:cNvSpPr>
          <p:nvPr>
            <p:ph type="body" idx="1"/>
          </p:nvPr>
        </p:nvSpPr>
        <p:spPr/>
        <p:txBody>
          <a:bodyPr/>
          <a:lstStyle/>
          <a:p>
            <a:endParaRPr lang="en-US" sz="6000" dirty="0"/>
          </a:p>
          <a:p>
            <a:r>
              <a:rPr lang="en-US" sz="9600" dirty="0"/>
              <a:t>Between September 22 and 28 26 cases were reported in HCWs at two hospitals in Kigali.</a:t>
            </a:r>
          </a:p>
          <a:p>
            <a:endParaRPr lang="en-US" sz="9600" dirty="0"/>
          </a:p>
          <a:p>
            <a:r>
              <a:rPr lang="en-US" sz="9600" dirty="0"/>
              <a:t>Genetic sequencing identified 3-4 clusters including</a:t>
            </a:r>
          </a:p>
          <a:p>
            <a:r>
              <a:rPr lang="en-US" sz="9600" dirty="0"/>
              <a:t>	1. a cluster of eight identical sequences the majority of which were isolated from HCWs at Hospital 1 with symptom onset as early as mid Sept.  This cluster also contained a sample from a HCW at Hospital 2 at the end of September suggesting dissemination between the two healthcare facilities.  Among these are healthcare workers that work at both Hospital 1 and 2.</a:t>
            </a:r>
          </a:p>
          <a:p>
            <a:r>
              <a:rPr lang="en-US" sz="9600" dirty="0"/>
              <a:t>	2. Cluster two consists of two healthcare workers from Hospitals 1 and 2 respectively</a:t>
            </a:r>
          </a:p>
          <a:p>
            <a:r>
              <a:rPr lang="en-US" sz="9600" dirty="0"/>
              <a:t>	3. Cluster 3 consists of 7 identical sequences sampled between Hospitals 1 and 2; C002 is a HCW employed at both H1 an dH2 and is believed to have acquired the infection at Hospital 1 and became the index case at H2 leading to a nosocomial cluster at H2</a:t>
            </a:r>
          </a:p>
          <a:p>
            <a:endParaRPr lang="en-US" sz="6000" dirty="0"/>
          </a:p>
          <a:p>
            <a:endParaRPr lang="en-US" sz="6000" dirty="0"/>
          </a:p>
        </p:txBody>
      </p:sp>
      <p:sp>
        <p:nvSpPr>
          <p:cNvPr id="4" name="Slide Number Placeholder 3">
            <a:extLst>
              <a:ext uri="{FF2B5EF4-FFF2-40B4-BE49-F238E27FC236}">
                <a16:creationId xmlns:a16="http://schemas.microsoft.com/office/drawing/2014/main" id="{A1DB0004-A9B1-A896-C5DA-EAA5CE1716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356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69CE9-A17F-5E23-297D-120FC7AC1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BCC5A-E147-D519-274F-63B05DCBE3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85DCE-4256-6C4A-E83A-70653813FB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t>A team of clinicians and epidemiologists conducted a retrospective chart review of patients admitted to the ICU at Hospital 1 between July and September looking for patients with a temperature &gt;38 and at least one other symptom suggestive of VHF.</a:t>
            </a:r>
          </a:p>
          <a:p>
            <a:endParaRPr lang="en-US" sz="7200" dirty="0"/>
          </a:p>
          <a:p>
            <a:endParaRPr lang="en-US" sz="7200" dirty="0"/>
          </a:p>
          <a:p>
            <a:r>
              <a:rPr lang="en-US" sz="7200" dirty="0"/>
              <a:t>25 </a:t>
            </a:r>
            <a:r>
              <a:rPr lang="en-US" sz="7200" dirty="0" err="1"/>
              <a:t>yo</a:t>
            </a:r>
            <a:r>
              <a:rPr lang="en-US" sz="7200" dirty="0"/>
              <a:t> F transferred to Hospital 1 on August 26 s/p </a:t>
            </a:r>
            <a:r>
              <a:rPr lang="en-US" sz="7200" dirty="0" err="1"/>
              <a:t>Csection</a:t>
            </a:r>
            <a:r>
              <a:rPr lang="en-US" sz="7200" dirty="0"/>
              <a:t> concerning for HELLP syndrome – had ARF, coagulopathy, and respiratory failure but died within 24 hours.  The first confirmed patient was admitted with DKA to the ICU bed next to hers.</a:t>
            </a:r>
          </a:p>
          <a:p>
            <a:endParaRPr lang="en-US" sz="7200" dirty="0"/>
          </a:p>
          <a:p>
            <a:r>
              <a:rPr lang="en-US" sz="7200" dirty="0"/>
              <a:t>The deceased woman’s husband is a 27 </a:t>
            </a:r>
            <a:r>
              <a:rPr lang="en-US" sz="7200" dirty="0" err="1"/>
              <a:t>yo</a:t>
            </a:r>
            <a:r>
              <a:rPr lang="en-US" sz="7200" dirty="0"/>
              <a:t> miner who had a fever, headache and fatigue in August but recovered without seeking care.  His wife developed similar </a:t>
            </a:r>
            <a:r>
              <a:rPr lang="en-US" sz="7200" dirty="0" err="1"/>
              <a:t>sx</a:t>
            </a:r>
            <a:r>
              <a:rPr lang="en-US" sz="7200" dirty="0"/>
              <a:t> in mid august, their baby died of an unexplained febrile illness one week after birth.  Testing of the man revealed high titer IgG and no IgM</a:t>
            </a:r>
          </a:p>
          <a:p>
            <a:endParaRPr lang="en-US" sz="7200" dirty="0"/>
          </a:p>
          <a:p>
            <a:endParaRPr lang="en-US" sz="7200" dirty="0"/>
          </a:p>
          <a:p>
            <a:endParaRPr lang="en-US" sz="7200" dirty="0"/>
          </a:p>
          <a:p>
            <a:r>
              <a:rPr lang="en-US" sz="7200" dirty="0"/>
              <a:t>Case investigation found the wife of a miner was admitted to Hospital 1 at the end of August</a:t>
            </a:r>
          </a:p>
          <a:p>
            <a:pPr lvl="1"/>
            <a:r>
              <a:rPr lang="en-US" sz="7200" dirty="0"/>
              <a:t>The husband (miner) was MARV IgG positive</a:t>
            </a:r>
          </a:p>
          <a:p>
            <a:pPr lvl="1"/>
            <a:r>
              <a:rPr lang="en-US" sz="7200" dirty="0"/>
              <a:t>3 contacts of the minor were MARV IgG positive</a:t>
            </a:r>
          </a:p>
          <a:p>
            <a:endParaRPr lang="en-US" sz="7200" dirty="0"/>
          </a:p>
        </p:txBody>
      </p:sp>
      <p:sp>
        <p:nvSpPr>
          <p:cNvPr id="4" name="Slide Number Placeholder 3">
            <a:extLst>
              <a:ext uri="{FF2B5EF4-FFF2-40B4-BE49-F238E27FC236}">
                <a16:creationId xmlns:a16="http://schemas.microsoft.com/office/drawing/2014/main" id="{45BCE1F7-97DC-6BCD-5C57-C9845A9506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736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8C97A-3531-EA23-2815-2F9CA5F20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50F23C-530F-AE59-06B6-6094F431F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DCA73-2B1B-1E0D-7C04-3E155258E5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7CF8DB-69C4-B93F-2AD9-DC37820474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085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dirty="0"/>
              <a:t>Collected every 4-6 weeks if negative and every 2 weeks if positive</a:t>
            </a:r>
          </a:p>
          <a:p>
            <a:endParaRPr lang="en-US" sz="11500" dirty="0"/>
          </a:p>
          <a:p>
            <a:r>
              <a:rPr lang="en-US" sz="11500" dirty="0"/>
              <a:t>No correlation between persistence of viral RNA in seen and presence of symptoms or plasma levels of </a:t>
            </a:r>
            <a:r>
              <a:rPr lang="en-US" sz="11500" dirty="0" err="1"/>
              <a:t>ddimer</a:t>
            </a:r>
            <a:r>
              <a:rPr lang="en-US" sz="11500" dirty="0"/>
              <a:t>.</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6600" dirty="0"/>
              <a:t>The second study is from Prevail and is the largest to report on outcomes of semen testing including 267 male survivors over the age of 18 from Liberia using the GeneXpert Assay developed by Jamie Pettit and Lisa Hensley and validated by Saturday </a:t>
            </a:r>
            <a:r>
              <a:rPr lang="en-US" sz="6600" dirty="0" err="1"/>
              <a:t>Quellie</a:t>
            </a:r>
            <a:r>
              <a:rPr lang="en-US" sz="6600" dirty="0"/>
              <a:t> and Amy James Loftis from our group.  This is important because that assay’s probit limit of detection meaning the level that could be detected 95% of the time was 1000cp/ml.  This really brought home the idea that a not detected result is not the same as a negative result.  Samples were collected every 4-6 weeks for participants that tested negative and every 2 weeks for participants that tested positive. The figure shows model-based estimates of the probability of testing positive for individual samples. The black piece-wise linear curve I believe represents observed sample proportions whereas the red curve represents a model-based population trend for the probability of a sample testing positive.  This model suggests much higher </a:t>
            </a:r>
            <a:r>
              <a:rPr lang="en-US" sz="6600" dirty="0" err="1"/>
              <a:t>pcr</a:t>
            </a:r>
            <a:r>
              <a:rPr lang="en-US" sz="6600" dirty="0"/>
              <a:t> positivity at 1 year of around 20-35% and approaches zero at closer to two years.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124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AF1D5-75F8-E23F-F8D5-08E286B0D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64F1F-583B-3043-2267-09E616CEE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8C057-605B-1961-0F41-0081A8539A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00B8F9-FCDF-84B3-9180-50D9E6E3F050}"/>
              </a:ext>
            </a:extLst>
          </p:cNvPr>
          <p:cNvSpPr>
            <a:spLocks noGrp="1"/>
          </p:cNvSpPr>
          <p:nvPr>
            <p:ph type="sldNum" sz="quarter" idx="5"/>
          </p:nvPr>
        </p:nvSpPr>
        <p:spPr/>
        <p:txBody>
          <a:bodyPr/>
          <a:lstStyle/>
          <a:p>
            <a:fld id="{B78A90D8-2647-4560-8208-F58DCE3DB525}" type="slidenum">
              <a:rPr lang="en-US" smtClean="0"/>
              <a:t>2</a:t>
            </a:fld>
            <a:endParaRPr lang="en-US"/>
          </a:p>
        </p:txBody>
      </p:sp>
    </p:spTree>
    <p:extLst>
      <p:ext uri="{BB962C8B-B14F-4D97-AF65-F5344CB8AC3E}">
        <p14:creationId xmlns:p14="http://schemas.microsoft.com/office/powerpoint/2010/main" val="276798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200" dirty="0">
                <a:solidFill>
                  <a:srgbClr val="000000"/>
                </a:solidFill>
                <a:effectLst/>
                <a:latin typeface="Helvetica" pitchFamily="2" charset="0"/>
              </a:rPr>
              <a:t>On 29 December 2015, the World Health Organization declared</a:t>
            </a:r>
          </a:p>
          <a:p>
            <a:r>
              <a:rPr lang="en-US" sz="7200" dirty="0">
                <a:solidFill>
                  <a:srgbClr val="000000"/>
                </a:solidFill>
                <a:effectLst/>
                <a:latin typeface="Helvetica" pitchFamily="2" charset="0"/>
              </a:rPr>
              <a:t>the end of Ebola virus (EBOV) transmission in the Republic of</a:t>
            </a:r>
          </a:p>
          <a:p>
            <a:r>
              <a:rPr lang="en-US" sz="7200" dirty="0">
                <a:solidFill>
                  <a:srgbClr val="000000"/>
                </a:solidFill>
                <a:effectLst/>
                <a:latin typeface="Helvetica" pitchFamily="2" charset="0"/>
              </a:rPr>
              <a:t>Guinea. On 16 March 2016, the health authorities of </a:t>
            </a:r>
            <a:r>
              <a:rPr lang="en-US" sz="7200" dirty="0" err="1">
                <a:solidFill>
                  <a:srgbClr val="000000"/>
                </a:solidFill>
                <a:effectLst/>
                <a:latin typeface="Helvetica" pitchFamily="2" charset="0"/>
              </a:rPr>
              <a:t>Nzerekore</a:t>
            </a:r>
            <a:r>
              <a:rPr lang="en-US" sz="7200" dirty="0">
                <a:solidFill>
                  <a:srgbClr val="000000"/>
                </a:solidFill>
                <a:effectLst/>
                <a:latin typeface="Helvetica" pitchFamily="2" charset="0"/>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72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7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7200" baseline="0" dirty="0"/>
              <a:t>Blood samples from the cases were sequenced in Conakry using </a:t>
            </a:r>
            <a:r>
              <a:rPr lang="en-US" sz="7200" baseline="0" dirty="0" err="1"/>
              <a:t>MinIon</a:t>
            </a:r>
            <a:r>
              <a:rPr lang="en-US" sz="7200" baseline="0" dirty="0"/>
              <a:t> technology and confirmed using the Ion torrent platform in SL.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7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7200" baseline="0" dirty="0"/>
              <a:t>These sequences were then compared with a database of 1066 previously sequenced EBOV genomes in order to place the sequences into geographical and historical context.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7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7200" baseline="0" dirty="0"/>
              <a:t>They were closely related to viruses from the 2014-2016 outbreak ruling out a new introduction from an animal reservoir.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7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7200" baseline="0" dirty="0"/>
              <a:t>The viruses did not belong to the GN1 or SL3 lineages that were circulating in Guinea in the second half of 2015 but instead belonged to a cluster of cases from </a:t>
            </a:r>
            <a:r>
              <a:rPr lang="en-US" sz="7200" baseline="0" dirty="0" err="1"/>
              <a:t>N’zerekore</a:t>
            </a:r>
            <a:r>
              <a:rPr lang="en-US" sz="7200" baseline="0" dirty="0"/>
              <a:t> and </a:t>
            </a:r>
            <a:r>
              <a:rPr lang="en-US" sz="7200" baseline="0" dirty="0" err="1"/>
              <a:t>Macenta</a:t>
            </a:r>
            <a:r>
              <a:rPr lang="en-US" sz="7200" baseline="0" dirty="0"/>
              <a:t> that was detected in 2014.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7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7200" baseline="0" dirty="0"/>
              <a:t>The most closely related sequence in the database had been obtained from a male patient on admission to the ETU in </a:t>
            </a:r>
            <a:r>
              <a:rPr lang="en-US" sz="7200" baseline="0" dirty="0" err="1"/>
              <a:t>Gueckedou</a:t>
            </a:r>
            <a:r>
              <a:rPr lang="en-US" sz="7200" baseline="0" dirty="0"/>
              <a:t> in November 2014 – he survived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72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72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7200" baseline="0" dirty="0"/>
              <a:t>Epidemiologic investigation identified the same survivor as the likely source of the new cluster.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7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7200" baseline="0" dirty="0"/>
              <a:t>The investigation revealed that case 1 had sexual intercourse with a male EVD survivor from the village of </a:t>
            </a:r>
            <a:r>
              <a:rPr lang="en-US" sz="7200" baseline="0" dirty="0" err="1"/>
              <a:t>Koropara</a:t>
            </a:r>
            <a:r>
              <a:rPr lang="en-US" sz="7200" baseline="0" dirty="0"/>
              <a:t> Centre.  This survivor reported sexual abstinence from November through August as recommended by WHO (initially 3 months).  From September 2015 he had occasional sexual intercourse with various partners including Case 1 at the end of January.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7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7200" baseline="0" dirty="0"/>
              <a:t>Except for asthenia he reported no post-EVD complications.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7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7200" baseline="0" dirty="0"/>
              <a:t>The virus in seminal fluid from 21 March was sequenced and revealed it was </a:t>
            </a:r>
            <a:r>
              <a:rPr lang="en-US" sz="7200" baseline="0" dirty="0" err="1"/>
              <a:t>identifcal</a:t>
            </a:r>
            <a:r>
              <a:rPr lang="en-US" sz="7200" baseline="0" dirty="0"/>
              <a:t> to cases 4 and 5 </a:t>
            </a:r>
            <a:r>
              <a:rPr lang="en-US" sz="7200" baseline="0" dirty="0" err="1"/>
              <a:t>suporting</a:t>
            </a:r>
            <a:r>
              <a:rPr lang="en-US" sz="7200" baseline="0" dirty="0"/>
              <a:t> the epidemiologic evidence of sexual </a:t>
            </a:r>
            <a:r>
              <a:rPr lang="en-US" sz="7200" baseline="0" dirty="0" err="1"/>
              <a:t>tranmssion</a:t>
            </a:r>
            <a:r>
              <a:rPr lang="en-US" sz="7200" baseline="0"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7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7200" baseline="0" dirty="0"/>
              <a:t>Additional sequencing confirmed that the entire cluster is linked with the survivor.  The sequences are either identical to or only differ by up to 1 nucleotide from that of the survivors semen.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7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7200" dirty="0"/>
              <a:t>The EBOV genome</a:t>
            </a:r>
            <a:r>
              <a:rPr lang="en-US" sz="7200" baseline="0" dirty="0"/>
              <a:t> </a:t>
            </a:r>
            <a:r>
              <a:rPr lang="en-US" sz="7200" baseline="0" dirty="0" err="1"/>
              <a:t>substitiution</a:t>
            </a:r>
            <a:r>
              <a:rPr lang="en-US" sz="7200" baseline="0" dirty="0"/>
              <a:t> rate in the </a:t>
            </a:r>
            <a:r>
              <a:rPr lang="en-US" sz="7200" baseline="0" dirty="0" err="1"/>
              <a:t>Makona</a:t>
            </a:r>
            <a:r>
              <a:rPr lang="en-US" sz="7200" baseline="0" dirty="0"/>
              <a:t> strain has been estimated at between 0.87x10^-3 and 1.42x10^-3 mutations per site per year.  This is equivalent to 16-27 mutations in each genome, meaning that sequences diverge rapidly enough to identify distinct sub-lineages during a prolonged epidemic.</a:t>
            </a:r>
            <a:endParaRPr lang="en-US" sz="7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888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0" i="0" u="none" strike="noStrike" dirty="0">
                <a:solidFill>
                  <a:srgbClr val="2A2A2A"/>
                </a:solidFill>
                <a:effectLst/>
                <a:latin typeface="Merriweather" pitchFamily="2" charset="77"/>
              </a:rPr>
              <a:t>Men with persistent seminal Ebola RNA were recruited in Liberia and Guinea. </a:t>
            </a:r>
          </a:p>
          <a:p>
            <a:endParaRPr lang="en-US" sz="4400" b="0" i="0" u="none" strike="noStrike" dirty="0">
              <a:solidFill>
                <a:srgbClr val="2A2A2A"/>
              </a:solidFill>
              <a:effectLst/>
              <a:latin typeface="Merriweather" pitchFamily="2" charset="77"/>
            </a:endParaRPr>
          </a:p>
          <a:p>
            <a:r>
              <a:rPr lang="en-US" sz="4400" b="0" i="0" u="none" strike="noStrike" dirty="0">
                <a:solidFill>
                  <a:srgbClr val="2A2A2A"/>
                </a:solidFill>
                <a:effectLst/>
                <a:latin typeface="Merriweather" pitchFamily="2" charset="77"/>
              </a:rPr>
              <a:t>Participants were randomized 1:1 to receive intravenous remdesivir (GS-5734; Gilead Sciences) or matching placebo administered once daily by intravenous infusion over 1 hour on 5 consecutive days. </a:t>
            </a:r>
          </a:p>
          <a:p>
            <a:endParaRPr lang="en-US" sz="4400" b="0" i="0" u="none" strike="noStrike" dirty="0">
              <a:solidFill>
                <a:srgbClr val="2A2A2A"/>
              </a:solidFill>
              <a:effectLst/>
              <a:latin typeface="Merriweather" pitchFamily="2" charset="77"/>
            </a:endParaRPr>
          </a:p>
          <a:p>
            <a:r>
              <a:rPr lang="en-US" sz="4400" b="0" i="0" u="none" strike="noStrike" dirty="0">
                <a:solidFill>
                  <a:srgbClr val="2A2A2A"/>
                </a:solidFill>
                <a:effectLst/>
                <a:latin typeface="Merriweather" pitchFamily="2" charset="77"/>
              </a:rPr>
              <a:t>Stratification was by country and number of positive (1 or 2) </a:t>
            </a:r>
            <a:r>
              <a:rPr lang="en-US" sz="4400" b="0" i="0" u="none" strike="noStrike" dirty="0" err="1">
                <a:solidFill>
                  <a:srgbClr val="2A2A2A"/>
                </a:solidFill>
                <a:effectLst/>
                <a:latin typeface="Merriweather" pitchFamily="2" charset="77"/>
              </a:rPr>
              <a:t>preenrollment</a:t>
            </a:r>
            <a:r>
              <a:rPr lang="en-US" sz="4400" b="0" i="0" u="none" strike="noStrike" dirty="0">
                <a:solidFill>
                  <a:srgbClr val="2A2A2A"/>
                </a:solidFill>
                <a:effectLst/>
                <a:latin typeface="Merriweather" pitchFamily="2" charset="77"/>
              </a:rPr>
              <a:t> semen tests. </a:t>
            </a:r>
          </a:p>
          <a:p>
            <a:endParaRPr lang="en-US" sz="4400" b="0" i="0" u="none" strike="noStrike" dirty="0">
              <a:solidFill>
                <a:srgbClr val="2A2A2A"/>
              </a:solidFill>
              <a:effectLst/>
              <a:latin typeface="Merriweather" pitchFamily="2" charset="77"/>
            </a:endParaRPr>
          </a:p>
          <a:p>
            <a:r>
              <a:rPr lang="en-US" sz="4400" b="0" i="0" u="none" strike="noStrike" dirty="0">
                <a:solidFill>
                  <a:srgbClr val="2A2A2A"/>
                </a:solidFill>
                <a:effectLst/>
                <a:latin typeface="Merriweather" pitchFamily="2" charset="77"/>
              </a:rPr>
              <a:t>We evaluated the difference in mean assay negativity rate (ANR), that is, the proportion of negative tests for each participant in each group in the treatment (days 1–28) and follow-up (months 2–6) phases on an intention-to-treat basis.</a:t>
            </a:r>
          </a:p>
          <a:p>
            <a:endParaRPr lang="en-US" sz="4400" b="0" i="0" u="none" strike="noStrike" dirty="0">
              <a:solidFill>
                <a:srgbClr val="2A2A2A"/>
              </a:solidFill>
              <a:effectLst/>
              <a:latin typeface="Merriweather" pitchFamily="2" charset="77"/>
            </a:endParaRPr>
          </a:p>
          <a:p>
            <a:r>
              <a:rPr lang="en-US" sz="4400" b="0" i="0" u="none" strike="noStrike" dirty="0">
                <a:solidFill>
                  <a:srgbClr val="2A2A2A"/>
                </a:solidFill>
                <a:effectLst/>
                <a:latin typeface="Merriweather" pitchFamily="2" charset="77"/>
              </a:rPr>
              <a:t>Planned enrollment was 60-120.</a:t>
            </a:r>
            <a:endParaRPr lang="en-US" sz="4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24D18-2824-3E46-9973-F5467BAA9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838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5400" dirty="0"/>
              <a:t>Isolation in some situations can reduce and stop transmission but it comes with a human cost</a:t>
            </a:r>
          </a:p>
          <a:p>
            <a:pPr lvl="1"/>
            <a:endParaRPr lang="en-US" sz="5400" dirty="0"/>
          </a:p>
          <a:p>
            <a:pPr lvl="1"/>
            <a:r>
              <a:rPr lang="en-US" sz="5400" dirty="0"/>
              <a:t>Optimized supportive care must be determined by the patient and disease not by </a:t>
            </a:r>
            <a:r>
              <a:rPr lang="en-US" sz="5400" dirty="0" err="1"/>
              <a:t>whats</a:t>
            </a:r>
            <a:r>
              <a:rPr lang="en-US" sz="5400" dirty="0"/>
              <a:t> </a:t>
            </a:r>
            <a:r>
              <a:rPr lang="en-US" sz="5400" dirty="0" err="1"/>
              <a:t>avialble</a:t>
            </a:r>
            <a:r>
              <a:rPr lang="en-US" sz="5400" dirty="0"/>
              <a:t>.</a:t>
            </a:r>
          </a:p>
          <a:p>
            <a:pPr lvl="1"/>
            <a:endParaRPr lang="en-US" sz="5400" dirty="0"/>
          </a:p>
          <a:p>
            <a:pPr lvl="1"/>
            <a:r>
              <a:rPr lang="en-US" sz="5400" dirty="0"/>
              <a:t>Drivers of pathogenesis.</a:t>
            </a:r>
          </a:p>
          <a:p>
            <a:pPr lvl="1"/>
            <a:endParaRPr lang="en-US" sz="5400" dirty="0"/>
          </a:p>
          <a:p>
            <a:pPr lvl="1"/>
            <a:endParaRPr lang="en-US" sz="5400" dirty="0"/>
          </a:p>
          <a:p>
            <a:pPr lvl="1"/>
            <a:r>
              <a:rPr lang="en-US" sz="5400" dirty="0"/>
              <a:t>Role of immune response in pathogenesis</a:t>
            </a:r>
          </a:p>
          <a:p>
            <a:pPr lvl="1"/>
            <a:r>
              <a:rPr lang="en-US" sz="5400" dirty="0"/>
              <a:t>Mechanisms underlying organ dysfunction</a:t>
            </a:r>
          </a:p>
          <a:p>
            <a:pPr lvl="1"/>
            <a:r>
              <a:rPr lang="en-US" sz="5400" dirty="0"/>
              <a:t>Efficacy of combination therapy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864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Epidemic response must evolve from crisis  response to integrated cycles of preparedness, response and recovery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858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B9A2BE-0E9F-854B-BA28-58096B3658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136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2573a7c7110459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2573a7c7110459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g12573a7c7110459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c8fcd05511b1fba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c8fcd05511b1fba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gc8fcd05511b1fba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c8fcd05511b1fba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c8fcd05511b1fba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gc8fcd05511b1fba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indent="-1371600">
              <a:buAutoNum type="arabicPeriod"/>
            </a:pPr>
            <a:r>
              <a:rPr lang="en-US" sz="8000" dirty="0"/>
              <a:t>Filoviruses once among the most feared diseases are now treatable infections</a:t>
            </a:r>
          </a:p>
          <a:p>
            <a:pPr marL="1371600" indent="-1371600">
              <a:buAutoNum type="arabicPeriod"/>
            </a:pPr>
            <a:r>
              <a:rPr lang="en-US" sz="8000" dirty="0"/>
              <a:t>Clinical care needed to improve survival is not hard but its complicated and it requires more than a good clinician</a:t>
            </a:r>
          </a:p>
          <a:p>
            <a:pPr marL="1371600" indent="-1371600">
              <a:buAutoNum type="arabicPeriod"/>
            </a:pPr>
            <a:r>
              <a:rPr lang="en-US" sz="8000" dirty="0"/>
              <a:t>The reservoir of these infections may be changing and as a result these outbreaks will happen again but we must move faster and more comprehensively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341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40</a:t>
            </a:fld>
            <a:endParaRPr lang="en-US"/>
          </a:p>
        </p:txBody>
      </p:sp>
    </p:spTree>
    <p:extLst>
      <p:ext uri="{BB962C8B-B14F-4D97-AF65-F5344CB8AC3E}">
        <p14:creationId xmlns:p14="http://schemas.microsoft.com/office/powerpoint/2010/main" val="4061313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000" dirty="0"/>
              <a:t>Since Marburg virus and Ebola virus were first identified in 1967 and 1976 respectively, we’ve seen an increase in the frequency and size of outbreaks.  This figure is adapted from one made for the Financial times during the 2018 Ebola virus disease outbreak in N. Kivu.  Superimposed on it are Marburg virus outbreaks in purple.  </a:t>
            </a:r>
          </a:p>
          <a:p>
            <a:endParaRPr lang="en-US" sz="6000" dirty="0"/>
          </a:p>
          <a:p>
            <a:r>
              <a:rPr lang="en-US" sz="6000" dirty="0"/>
              <a:t>The problem with this figure is that this is NOT due to an increase in surveillance, but more likely represents an increase in spillover events.</a:t>
            </a:r>
          </a:p>
          <a:p>
            <a:endParaRPr lang="en-US" sz="6000" dirty="0"/>
          </a:p>
          <a:p>
            <a:r>
              <a:rPr lang="en-US" sz="6000" dirty="0"/>
              <a:t>So what was once thought of as a rare tropical disease has really emerged into a global public health threat.</a:t>
            </a:r>
          </a:p>
          <a:p>
            <a:endParaRPr lang="en-US" sz="6000" dirty="0"/>
          </a:p>
          <a:p>
            <a:endParaRPr lang="en-US" sz="6000" dirty="0"/>
          </a:p>
          <a:p>
            <a:endParaRPr lang="en-US" sz="6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399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BBFDC-CA07-BE3A-8CFF-C76C6AC62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63D46-612B-9EEF-8DAB-79C669997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BF964-75EF-97E0-953D-F15E41E4B533}"/>
              </a:ext>
            </a:extLst>
          </p:cNvPr>
          <p:cNvSpPr>
            <a:spLocks noGrp="1"/>
          </p:cNvSpPr>
          <p:nvPr>
            <p:ph type="body" idx="1"/>
          </p:nvPr>
        </p:nvSpPr>
        <p:spPr/>
        <p:txBody>
          <a:bodyPr/>
          <a:lstStyle/>
          <a:p>
            <a:endParaRPr lang="en-US" sz="8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0" dirty="0"/>
              <a:t>Observational data consistently pointed to these three factors as independent risk fac tors for mortality which provides the roadmap for what is needed by the patient and the disease process</a:t>
            </a:r>
            <a:endParaRPr lang="en-US" sz="71400" dirty="0"/>
          </a:p>
          <a:p>
            <a:endParaRPr lang="en-US" sz="4400" dirty="0"/>
          </a:p>
          <a:p>
            <a:endParaRPr lang="en-US" sz="8000" dirty="0"/>
          </a:p>
          <a:p>
            <a:r>
              <a:rPr lang="en-US" sz="8000" dirty="0"/>
              <a:t>These are complications we know how to take care</a:t>
            </a:r>
          </a:p>
          <a:p>
            <a:endParaRPr lang="en-US" sz="4400" dirty="0"/>
          </a:p>
          <a:p>
            <a:endParaRPr lang="en-US" sz="4400" dirty="0"/>
          </a:p>
          <a:p>
            <a:endParaRPr lang="en-US" dirty="0"/>
          </a:p>
        </p:txBody>
      </p:sp>
      <p:sp>
        <p:nvSpPr>
          <p:cNvPr id="4" name="Slide Number Placeholder 3">
            <a:extLst>
              <a:ext uri="{FF2B5EF4-FFF2-40B4-BE49-F238E27FC236}">
                <a16:creationId xmlns:a16="http://schemas.microsoft.com/office/drawing/2014/main" id="{137013D8-A564-8895-4A5D-2885AF61F3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980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0" dirty="0"/>
              <a:t>Outbreak response centered on isolation sustains high mortality, fuels mistrust, and impairs learning.</a:t>
            </a:r>
          </a:p>
          <a:p>
            <a:endParaRPr lang="en-US" sz="8000" dirty="0"/>
          </a:p>
          <a:p>
            <a:endParaRPr lang="en-US" sz="8000" dirty="0"/>
          </a:p>
          <a:p>
            <a:r>
              <a:rPr lang="en-US" sz="8000" dirty="0"/>
              <a:t>for the forty years that we knew about the virus the treatment paradigm has been– identify the infected patient, isolate the infected patient, and then track all contacts of the infected patient so that we can isolate them when they become symptomatic – identify, isolate and track and this identify isolate and track paradigm has been incredibly effective at stopping outbreaks because patients with acute EVD are thought not to be infectious until they become symptomatic (caveat is some survivors that harbor in immune privileged sites) and for forty years this has worked really well at stopping transmission</a:t>
            </a:r>
          </a:p>
          <a:p>
            <a:endParaRPr lang="en-US" sz="8000" dirty="0"/>
          </a:p>
          <a:p>
            <a:r>
              <a:rPr lang="en-US" sz="8000" dirty="0"/>
              <a:t>But a paradigm based on isolation comes at a cost – by creating distance between providers and patients  it has the potential to sustain high mortality and impair learning and by separating patients from their communities it has the potential to fuel mistrust.</a:t>
            </a:r>
          </a:p>
          <a:p>
            <a:endParaRPr lang="en-US" sz="8000" dirty="0"/>
          </a:p>
          <a:p>
            <a:r>
              <a:rPr lang="en-US" sz="8000" dirty="0"/>
              <a:t>We’ve seen this similar story play out in responses to other high consequence pathogens including HIV, including SARS, SARSCoV2, and including MPOX </a:t>
            </a:r>
          </a:p>
          <a:p>
            <a:endParaRPr lang="en-US" sz="80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142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205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600" dirty="0"/>
              <a:t>Staffing ratio of one or more </a:t>
            </a:r>
            <a:r>
              <a:rPr lang="en-US" sz="6600" dirty="0" err="1"/>
              <a:t>clinicans</a:t>
            </a:r>
            <a:r>
              <a:rPr lang="en-US" sz="6600" dirty="0"/>
              <a:t> for four EVD patients</a:t>
            </a:r>
          </a:p>
          <a:p>
            <a:r>
              <a:rPr lang="en-US" sz="6600" dirty="0"/>
              <a:t>Assessment performed at least 3 times per 24 hours</a:t>
            </a:r>
          </a:p>
          <a:p>
            <a:r>
              <a:rPr lang="en-US" sz="6600" dirty="0"/>
              <a:t>Oral rehydration in patients who can drink</a:t>
            </a:r>
          </a:p>
          <a:p>
            <a:r>
              <a:rPr lang="en-US" sz="6600" dirty="0"/>
              <a:t>Parenteral to those who are unable to drink or who have severe dehydration or shock</a:t>
            </a:r>
          </a:p>
          <a:p>
            <a:r>
              <a:rPr lang="en-US" sz="6600" dirty="0"/>
              <a:t>Daily biochemistry labs during acute phase of illness and hematology as needed</a:t>
            </a:r>
          </a:p>
          <a:p>
            <a:r>
              <a:rPr lang="en-US" sz="6600" dirty="0"/>
              <a:t>Serum glucose checked at least 3 times a day with vital signs</a:t>
            </a:r>
          </a:p>
          <a:p>
            <a:r>
              <a:rPr lang="en-US" sz="6600" dirty="0"/>
              <a:t>Treatment of potential co-infections </a:t>
            </a:r>
          </a:p>
          <a:p>
            <a:r>
              <a:rPr lang="en-US" sz="6600" dirty="0"/>
              <a:t>Provide enteral nutrition</a:t>
            </a:r>
          </a:p>
          <a:p>
            <a:r>
              <a:rPr lang="en-US" sz="6600" dirty="0"/>
              <a:t>Symptomatic care of fever, pain and nausea</a:t>
            </a:r>
          </a:p>
          <a:p>
            <a:r>
              <a:rPr lang="en-US" sz="6600" dirty="0"/>
              <a:t>Prevention of </a:t>
            </a:r>
            <a:r>
              <a:rPr lang="en-US" sz="6600" dirty="0" err="1"/>
              <a:t>catether</a:t>
            </a:r>
            <a:r>
              <a:rPr lang="en-US" sz="6600" dirty="0"/>
              <a:t> associated infections and pressure ulcers.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093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00" b="1" dirty="0"/>
              <a:t>Roadmap for Change</a:t>
            </a:r>
          </a:p>
          <a:p>
            <a:endParaRPr lang="en-US" sz="8800" b="1" dirty="0"/>
          </a:p>
          <a:p>
            <a:r>
              <a:rPr lang="en-US" sz="8800" b="1" dirty="0"/>
              <a:t>C.U.B.E</a:t>
            </a:r>
            <a:br>
              <a:rPr lang="en-US" sz="8800" b="1" dirty="0"/>
            </a:br>
            <a:r>
              <a:rPr lang="en-US" sz="8800" dirty="0"/>
              <a:t>Chambre </a:t>
            </a:r>
            <a:r>
              <a:rPr lang="en-US" sz="8800" dirty="0" err="1"/>
              <a:t>d’urgence</a:t>
            </a:r>
            <a:r>
              <a:rPr lang="en-US" sz="8800" dirty="0"/>
              <a:t> </a:t>
            </a:r>
            <a:r>
              <a:rPr lang="en-US" sz="8800" dirty="0" err="1"/>
              <a:t>Biosecurite</a:t>
            </a:r>
            <a:r>
              <a:rPr lang="en-US" sz="8800" dirty="0"/>
              <a:t> des epidemies</a:t>
            </a:r>
          </a:p>
          <a:p>
            <a:r>
              <a:rPr lang="en-US" sz="8800" dirty="0"/>
              <a:t>Individual isolation of suspect, confirmed, and/or critically ill patients</a:t>
            </a:r>
          </a:p>
          <a:p>
            <a:r>
              <a:rPr lang="en-US" sz="8800" dirty="0"/>
              <a:t>Allows continuous monitoring</a:t>
            </a:r>
          </a:p>
          <a:p>
            <a:r>
              <a:rPr lang="en-US" sz="8800" dirty="0"/>
              <a:t>Easy access to provide care quickly</a:t>
            </a:r>
          </a:p>
          <a:p>
            <a:r>
              <a:rPr lang="en-US" sz="8800" dirty="0"/>
              <a:t>Bio-secure space for high risk interventions (critically ill patients, child birth, surgery,)</a:t>
            </a:r>
          </a:p>
          <a:p>
            <a:r>
              <a:rPr lang="en-US" sz="8800" dirty="0"/>
              <a:t>Maintain contact and visibility between patient and family</a:t>
            </a:r>
          </a:p>
          <a:p>
            <a:r>
              <a:rPr lang="en-US" sz="8800" dirty="0"/>
              <a:t>Facilitates learning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19B61-7D87-EE4C-B90C-DFBD91ACD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123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jpe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9.jpe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FD68-9B9A-016D-3523-159AFEA55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4DF022-5D8F-CEB0-C3EE-3821A57CDC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0791AE-556E-FA88-3D3E-149CEAB90034}"/>
              </a:ext>
            </a:extLst>
          </p:cNvPr>
          <p:cNvSpPr>
            <a:spLocks noGrp="1"/>
          </p:cNvSpPr>
          <p:nvPr>
            <p:ph type="dt" sz="half" idx="10"/>
          </p:nvPr>
        </p:nvSpPr>
        <p:spPr/>
        <p:txBody>
          <a:bodyPr/>
          <a:lstStyle/>
          <a:p>
            <a:fld id="{A4DFAF99-672D-4536-B69E-619E30BDF832}" type="datetimeFigureOut">
              <a:rPr lang="en-US" smtClean="0"/>
              <a:t>8/19/2025</a:t>
            </a:fld>
            <a:endParaRPr lang="en-US"/>
          </a:p>
        </p:txBody>
      </p:sp>
      <p:sp>
        <p:nvSpPr>
          <p:cNvPr id="5" name="Footer Placeholder 4">
            <a:extLst>
              <a:ext uri="{FF2B5EF4-FFF2-40B4-BE49-F238E27FC236}">
                <a16:creationId xmlns:a16="http://schemas.microsoft.com/office/drawing/2014/main" id="{2060A19F-7ECA-B94B-E436-7BC63F5C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9C2B8-9B5F-8ADF-AACA-5FC790922DB7}"/>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379654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6E50-FDD8-3A17-C5D4-1ACA9EFC56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2A4A8B-1C89-C568-55C6-8B81378CC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0A97B-C223-5660-0112-F96E866AAC1B}"/>
              </a:ext>
            </a:extLst>
          </p:cNvPr>
          <p:cNvSpPr>
            <a:spLocks noGrp="1"/>
          </p:cNvSpPr>
          <p:nvPr>
            <p:ph type="dt" sz="half" idx="10"/>
          </p:nvPr>
        </p:nvSpPr>
        <p:spPr/>
        <p:txBody>
          <a:bodyPr/>
          <a:lstStyle/>
          <a:p>
            <a:fld id="{A4DFAF99-672D-4536-B69E-619E30BDF832}" type="datetimeFigureOut">
              <a:rPr lang="en-US" smtClean="0"/>
              <a:t>8/19/2025</a:t>
            </a:fld>
            <a:endParaRPr lang="en-US"/>
          </a:p>
        </p:txBody>
      </p:sp>
      <p:sp>
        <p:nvSpPr>
          <p:cNvPr id="5" name="Footer Placeholder 4">
            <a:extLst>
              <a:ext uri="{FF2B5EF4-FFF2-40B4-BE49-F238E27FC236}">
                <a16:creationId xmlns:a16="http://schemas.microsoft.com/office/drawing/2014/main" id="{1C7EE688-3927-D094-90FB-E00855F6A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7D29F-23ED-6AD4-6045-5B5C0E9021B9}"/>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10052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F23551-61BE-9C82-FC01-E89B382E9D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603F98-3A5E-60CC-57A1-971FAB9246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ED6F2-1B93-3ED7-8B44-7C3935DB023A}"/>
              </a:ext>
            </a:extLst>
          </p:cNvPr>
          <p:cNvSpPr>
            <a:spLocks noGrp="1"/>
          </p:cNvSpPr>
          <p:nvPr>
            <p:ph type="dt" sz="half" idx="10"/>
          </p:nvPr>
        </p:nvSpPr>
        <p:spPr/>
        <p:txBody>
          <a:bodyPr/>
          <a:lstStyle/>
          <a:p>
            <a:fld id="{A4DFAF99-672D-4536-B69E-619E30BDF832}" type="datetimeFigureOut">
              <a:rPr lang="en-US" smtClean="0"/>
              <a:t>8/19/2025</a:t>
            </a:fld>
            <a:endParaRPr lang="en-US"/>
          </a:p>
        </p:txBody>
      </p:sp>
      <p:sp>
        <p:nvSpPr>
          <p:cNvPr id="5" name="Footer Placeholder 4">
            <a:extLst>
              <a:ext uri="{FF2B5EF4-FFF2-40B4-BE49-F238E27FC236}">
                <a16:creationId xmlns:a16="http://schemas.microsoft.com/office/drawing/2014/main" id="{F33A1570-7C3B-F5C8-678E-5CD715D15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24B8-10B9-4BDC-4435-AF2A2741001C}"/>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242726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Patter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CF7E90A8-0493-42EE-8E0B-C014E85EF5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9" y="2257017"/>
            <a:ext cx="7229040"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6" name="Picture 5" descr="Logo&#10;&#10;Description automatically generated">
            <a:extLst>
              <a:ext uri="{FF2B5EF4-FFF2-40B4-BE49-F238E27FC236}">
                <a16:creationId xmlns:a16="http://schemas.microsoft.com/office/drawing/2014/main" id="{51414F3B-9F39-46C8-8531-4585C500F6F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35052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vider">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40083F7-3379-4899-89F4-8EA4E9927D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title" hasCustomPrompt="1"/>
          </p:nvPr>
        </p:nvSpPr>
        <p:spPr>
          <a:xfrm>
            <a:off x="1827816" y="3894910"/>
            <a:ext cx="8467016" cy="702080"/>
          </a:xfrm>
        </p:spPr>
        <p:txBody>
          <a:bodyPr anchor="t"/>
          <a:lstStyle>
            <a:lvl1pPr algn="ctr">
              <a:defRPr sz="2800" b="1">
                <a:solidFill>
                  <a:srgbClr val="FFFFFF"/>
                </a:solidFill>
              </a:defRPr>
            </a:lvl1pPr>
          </a:lstStyle>
          <a:p>
            <a:r>
              <a:rPr lang="en-US"/>
              <a:t>CLICK TO EDIT</a:t>
            </a:r>
          </a:p>
        </p:txBody>
      </p:sp>
      <p:sp>
        <p:nvSpPr>
          <p:cNvPr id="10" name="Picture Placeholder 4">
            <a:extLst>
              <a:ext uri="{FF2B5EF4-FFF2-40B4-BE49-F238E27FC236}">
                <a16:creationId xmlns:a16="http://schemas.microsoft.com/office/drawing/2014/main" id="{2C2F3741-424D-4C8A-B7AC-6BE4DECF5C4F}"/>
              </a:ext>
            </a:extLst>
          </p:cNvPr>
          <p:cNvSpPr>
            <a:spLocks noGrp="1"/>
          </p:cNvSpPr>
          <p:nvPr>
            <p:ph type="pic" sz="quarter" idx="10"/>
          </p:nvPr>
        </p:nvSpPr>
        <p:spPr>
          <a:xfrm>
            <a:off x="4902149" y="1126749"/>
            <a:ext cx="2318349" cy="2302251"/>
          </a:xfrm>
          <a:prstGeom prst="flowChartConnector">
            <a:avLst/>
          </a:prstGeom>
        </p:spPr>
        <p:txBody>
          <a:bodyPr>
            <a:normAutofit/>
          </a:bodyPr>
          <a:lstStyle>
            <a:lvl1pPr marL="0" indent="0" algn="ctr">
              <a:buNone/>
              <a:defRPr sz="2800" b="1"/>
            </a:lvl1pPr>
          </a:lstStyle>
          <a:p>
            <a:endParaRPr lang="en-US"/>
          </a:p>
        </p:txBody>
      </p:sp>
      <p:pic>
        <p:nvPicPr>
          <p:cNvPr id="7" name="Picture 6" descr="Logo&#10;&#10;Description automatically generated">
            <a:extLst>
              <a:ext uri="{FF2B5EF4-FFF2-40B4-BE49-F238E27FC236}">
                <a16:creationId xmlns:a16="http://schemas.microsoft.com/office/drawing/2014/main" id="{2B8C7A97-EDBE-489F-A1A8-BA5CCCE1BA5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927202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ntent 2_text &amp; sideba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C6DB5F6-42D0-45D5-BCE5-D4E1616D891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7212834" y="0"/>
            <a:ext cx="4979166" cy="6858000"/>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descr="Logo&#10;&#10;Description automatically generated">
            <a:extLst>
              <a:ext uri="{FF2B5EF4-FFF2-40B4-BE49-F238E27FC236}">
                <a16:creationId xmlns:a16="http://schemas.microsoft.com/office/drawing/2014/main" id="{8F2AF8A2-97D1-47BA-80DB-118A745C3F2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94775" y="6196111"/>
            <a:ext cx="710945" cy="415908"/>
          </a:xfrm>
          <a:prstGeom prst="rect">
            <a:avLst/>
          </a:prstGeom>
        </p:spPr>
      </p:pic>
    </p:spTree>
    <p:extLst>
      <p:ext uri="{BB962C8B-B14F-4D97-AF65-F5344CB8AC3E}">
        <p14:creationId xmlns:p14="http://schemas.microsoft.com/office/powerpoint/2010/main" val="1751320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5A8C5EDA-24B5-0741-ACB5-FD2963A79433}"/>
              </a:ext>
            </a:extLst>
          </p:cNvPr>
          <p:cNvSpPr>
            <a:spLocks noGrp="1"/>
          </p:cNvSpPr>
          <p:nvPr>
            <p:ph type="title"/>
          </p:nvPr>
        </p:nvSpPr>
        <p:spPr>
          <a:xfrm>
            <a:off x="495299" y="568036"/>
            <a:ext cx="11229085" cy="2732526"/>
          </a:xfrm>
        </p:spPr>
        <p:txBody>
          <a:bodyPr anchor="b">
            <a:noAutofit/>
          </a:bodyPr>
          <a:lstStyle>
            <a:lvl1pPr>
              <a:defRPr sz="6000">
                <a:solidFill>
                  <a:schemeClr val="tx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E0E13BC2-FE3D-D741-92C1-85468157E1B2}"/>
              </a:ext>
            </a:extLst>
          </p:cNvPr>
          <p:cNvSpPr>
            <a:spLocks noGrp="1"/>
          </p:cNvSpPr>
          <p:nvPr>
            <p:ph type="body" idx="1"/>
          </p:nvPr>
        </p:nvSpPr>
        <p:spPr>
          <a:xfrm>
            <a:off x="495300" y="3401841"/>
            <a:ext cx="11229084"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7AE0C547-4417-664E-BCC6-F3A268490154}"/>
              </a:ext>
            </a:extLst>
          </p:cNvPr>
          <p:cNvSpPr/>
          <p:nvPr userDrawn="1"/>
        </p:nvSpPr>
        <p:spPr>
          <a:xfrm>
            <a:off x="-1" y="5167744"/>
            <a:ext cx="12192001" cy="1690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BC55ADDC-EE74-C346-9B58-0A560E3D8490}"/>
              </a:ext>
            </a:extLst>
          </p:cNvPr>
          <p:cNvSpPr/>
          <p:nvPr userDrawn="1"/>
        </p:nvSpPr>
        <p:spPr>
          <a:xfrm>
            <a:off x="-2" y="5093421"/>
            <a:ext cx="12192001" cy="1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with low confidence">
            <a:extLst>
              <a:ext uri="{FF2B5EF4-FFF2-40B4-BE49-F238E27FC236}">
                <a16:creationId xmlns:a16="http://schemas.microsoft.com/office/drawing/2014/main" id="{9C377363-5EA7-A743-952C-997D397F1B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299" y="5660651"/>
            <a:ext cx="4011388" cy="704439"/>
          </a:xfrm>
          <a:prstGeom prst="rect">
            <a:avLst/>
          </a:prstGeom>
        </p:spPr>
      </p:pic>
    </p:spTree>
    <p:extLst>
      <p:ext uri="{BB962C8B-B14F-4D97-AF65-F5344CB8AC3E}">
        <p14:creationId xmlns:p14="http://schemas.microsoft.com/office/powerpoint/2010/main" val="823359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05BA2C-810F-7B4A-9DD8-3C2291891AA9}"/>
              </a:ext>
            </a:extLst>
          </p:cNvPr>
          <p:cNvSpPr/>
          <p:nvPr userDrawn="1"/>
        </p:nvSpPr>
        <p:spPr>
          <a:xfrm rot="16200000">
            <a:off x="3512127" y="-3512128"/>
            <a:ext cx="5167743"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A6DD89-12F2-0D4E-BAA0-70D0A99AD50F}"/>
              </a:ext>
            </a:extLst>
          </p:cNvPr>
          <p:cNvSpPr/>
          <p:nvPr userDrawn="1"/>
        </p:nvSpPr>
        <p:spPr>
          <a:xfrm>
            <a:off x="-2" y="5093421"/>
            <a:ext cx="12192001" cy="1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5">
            <a:extLst>
              <a:ext uri="{FF2B5EF4-FFF2-40B4-BE49-F238E27FC236}">
                <a16:creationId xmlns:a16="http://schemas.microsoft.com/office/drawing/2014/main" id="{B972F740-C034-4942-9F67-1C3D8FC51F0B}"/>
              </a:ext>
            </a:extLst>
          </p:cNvPr>
          <p:cNvSpPr>
            <a:spLocks noGrp="1"/>
          </p:cNvSpPr>
          <p:nvPr>
            <p:ph type="title"/>
          </p:nvPr>
        </p:nvSpPr>
        <p:spPr>
          <a:xfrm>
            <a:off x="495299" y="568036"/>
            <a:ext cx="11229085" cy="2732526"/>
          </a:xfrm>
        </p:spPr>
        <p:txBody>
          <a:bodyPr anchor="b">
            <a:noAutofit/>
          </a:bodyPr>
          <a:lstStyle>
            <a:lvl1pPr>
              <a:defRPr sz="6000">
                <a:solidFill>
                  <a:schemeClr val="bg1"/>
                </a:solidFill>
              </a:defRPr>
            </a:lvl1pPr>
          </a:lstStyle>
          <a:p>
            <a:r>
              <a:rPr lang="en-US" dirty="0"/>
              <a:t>Click to edit Master title style</a:t>
            </a:r>
          </a:p>
        </p:txBody>
      </p:sp>
      <p:sp>
        <p:nvSpPr>
          <p:cNvPr id="14" name="Text Placeholder 2">
            <a:extLst>
              <a:ext uri="{FF2B5EF4-FFF2-40B4-BE49-F238E27FC236}">
                <a16:creationId xmlns:a16="http://schemas.microsoft.com/office/drawing/2014/main" id="{ADA69BE4-FC62-A64B-B8FA-EDCF7B6D829A}"/>
              </a:ext>
            </a:extLst>
          </p:cNvPr>
          <p:cNvSpPr>
            <a:spLocks noGrp="1"/>
          </p:cNvSpPr>
          <p:nvPr>
            <p:ph type="body" idx="1"/>
          </p:nvPr>
        </p:nvSpPr>
        <p:spPr>
          <a:xfrm>
            <a:off x="495300" y="3401841"/>
            <a:ext cx="11229084"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3" name="Picture 2" descr="A picture containing text, gauge&#10;&#10;Description automatically generated">
            <a:extLst>
              <a:ext uri="{FF2B5EF4-FFF2-40B4-BE49-F238E27FC236}">
                <a16:creationId xmlns:a16="http://schemas.microsoft.com/office/drawing/2014/main" id="{C654C5F3-6F06-D246-85A4-0A6B35AF03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299" y="5657199"/>
            <a:ext cx="3997054" cy="701922"/>
          </a:xfrm>
          <a:prstGeom prst="rect">
            <a:avLst/>
          </a:prstGeom>
        </p:spPr>
      </p:pic>
    </p:spTree>
    <p:extLst>
      <p:ext uri="{BB962C8B-B14F-4D97-AF65-F5344CB8AC3E}">
        <p14:creationId xmlns:p14="http://schemas.microsoft.com/office/powerpoint/2010/main" val="2179179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C">
    <p:spTree>
      <p:nvGrpSpPr>
        <p:cNvPr id="1" name=""/>
        <p:cNvGrpSpPr/>
        <p:nvPr/>
      </p:nvGrpSpPr>
      <p:grpSpPr>
        <a:xfrm>
          <a:off x="0" y="0"/>
          <a:ext cx="0" cy="0"/>
          <a:chOff x="0" y="0"/>
          <a:chExt cx="0" cy="0"/>
        </a:xfrm>
      </p:grpSpPr>
      <p:sp>
        <p:nvSpPr>
          <p:cNvPr id="9" name="Rectangle 8"/>
          <p:cNvSpPr/>
          <p:nvPr userDrawn="1"/>
        </p:nvSpPr>
        <p:spPr>
          <a:xfrm>
            <a:off x="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05424" y="2646947"/>
            <a:ext cx="6224308" cy="1576136"/>
          </a:xfrm>
        </p:spPr>
        <p:txBody>
          <a:bodyPr anchor="ctr">
            <a:noAutofit/>
          </a:bodyPr>
          <a:lstStyle>
            <a:lvl1pPr algn="l" fontAlgn="ctr">
              <a:defRPr sz="60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6D6E361B-DFCA-824D-BA63-ADCED3B41986}" type="slidenum">
              <a:rPr lang="en-US" smtClean="0"/>
              <a:t>‹#›</a:t>
            </a:fld>
            <a:endParaRPr lang="en-US"/>
          </a:p>
        </p:txBody>
      </p:sp>
      <p:sp>
        <p:nvSpPr>
          <p:cNvPr id="4" name="Rectangle 3">
            <a:extLst>
              <a:ext uri="{FF2B5EF4-FFF2-40B4-BE49-F238E27FC236}">
                <a16:creationId xmlns:a16="http://schemas.microsoft.com/office/drawing/2014/main" id="{A7CDC0D6-0DF3-584E-9BD1-628F059B307F}"/>
              </a:ext>
            </a:extLst>
          </p:cNvPr>
          <p:cNvSpPr/>
          <p:nvPr userDrawn="1"/>
        </p:nvSpPr>
        <p:spPr>
          <a:xfrm>
            <a:off x="2400300" y="2646947"/>
            <a:ext cx="1600200" cy="15941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with low confidence">
            <a:extLst>
              <a:ext uri="{FF2B5EF4-FFF2-40B4-BE49-F238E27FC236}">
                <a16:creationId xmlns:a16="http://schemas.microsoft.com/office/drawing/2014/main" id="{CD894702-783E-CE46-B064-F919EBF37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3112" y="3021530"/>
            <a:ext cx="1254576" cy="814939"/>
          </a:xfrm>
          <a:prstGeom prst="rect">
            <a:avLst/>
          </a:prstGeom>
        </p:spPr>
      </p:pic>
      <p:sp>
        <p:nvSpPr>
          <p:cNvPr id="8" name="Text Placeholder 2">
            <a:extLst>
              <a:ext uri="{FF2B5EF4-FFF2-40B4-BE49-F238E27FC236}">
                <a16:creationId xmlns:a16="http://schemas.microsoft.com/office/drawing/2014/main" id="{0914635A-33E2-9649-9F5E-B5E0A3297EA0}"/>
              </a:ext>
            </a:extLst>
          </p:cNvPr>
          <p:cNvSpPr>
            <a:spLocks noGrp="1"/>
          </p:cNvSpPr>
          <p:nvPr>
            <p:ph type="body" idx="1"/>
          </p:nvPr>
        </p:nvSpPr>
        <p:spPr>
          <a:xfrm>
            <a:off x="4505424" y="4549456"/>
            <a:ext cx="6224308"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08398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sp>
        <p:nvSpPr>
          <p:cNvPr id="9" name="Rectangle 8"/>
          <p:cNvSpPr/>
          <p:nvPr userDrawn="1"/>
        </p:nvSpPr>
        <p:spPr>
          <a:xfrm>
            <a:off x="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05424" y="2646947"/>
            <a:ext cx="6224308" cy="1576136"/>
          </a:xfrm>
        </p:spPr>
        <p:txBody>
          <a:bodyPr anchor="ctr">
            <a:noAutofit/>
          </a:bodyPr>
          <a:lstStyle>
            <a:lvl1pPr algn="l" fontAlgn="ctr">
              <a:defRPr sz="60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6D6E361B-DFCA-824D-BA63-ADCED3B41986}" type="slidenum">
              <a:rPr lang="en-US" smtClean="0"/>
              <a:t>‹#›</a:t>
            </a:fld>
            <a:endParaRPr lang="en-US"/>
          </a:p>
        </p:txBody>
      </p:sp>
      <p:sp>
        <p:nvSpPr>
          <p:cNvPr id="4" name="Rectangle 3">
            <a:extLst>
              <a:ext uri="{FF2B5EF4-FFF2-40B4-BE49-F238E27FC236}">
                <a16:creationId xmlns:a16="http://schemas.microsoft.com/office/drawing/2014/main" id="{A7CDC0D6-0DF3-584E-9BD1-628F059B307F}"/>
              </a:ext>
            </a:extLst>
          </p:cNvPr>
          <p:cNvSpPr/>
          <p:nvPr userDrawn="1"/>
        </p:nvSpPr>
        <p:spPr>
          <a:xfrm>
            <a:off x="2400300" y="2646947"/>
            <a:ext cx="1600200" cy="15941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with low confidence">
            <a:extLst>
              <a:ext uri="{FF2B5EF4-FFF2-40B4-BE49-F238E27FC236}">
                <a16:creationId xmlns:a16="http://schemas.microsoft.com/office/drawing/2014/main" id="{CD894702-783E-CE46-B064-F919EBF37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3112" y="3021530"/>
            <a:ext cx="1254576" cy="814939"/>
          </a:xfrm>
          <a:prstGeom prst="rect">
            <a:avLst/>
          </a:prstGeom>
        </p:spPr>
      </p:pic>
    </p:spTree>
    <p:extLst>
      <p:ext uri="{BB962C8B-B14F-4D97-AF65-F5344CB8AC3E}">
        <p14:creationId xmlns:p14="http://schemas.microsoft.com/office/powerpoint/2010/main" val="2941523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bg1"/>
                </a:solidFill>
              </a:defRPr>
            </a:lvl1pPr>
          </a:lstStyle>
          <a:p>
            <a:r>
              <a:rPr lang="en-US" dirty="0"/>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13" name="Group 12">
            <a:extLst>
              <a:ext uri="{FF2B5EF4-FFF2-40B4-BE49-F238E27FC236}">
                <a16:creationId xmlns:a16="http://schemas.microsoft.com/office/drawing/2014/main" id="{893ECAEA-0967-2E4D-ADF5-3D32D4D511AE}"/>
              </a:ext>
            </a:extLst>
          </p:cNvPr>
          <p:cNvGrpSpPr/>
          <p:nvPr userDrawn="1"/>
        </p:nvGrpSpPr>
        <p:grpSpPr>
          <a:xfrm>
            <a:off x="3888377" y="0"/>
            <a:ext cx="4415246" cy="1149531"/>
            <a:chOff x="3888377" y="0"/>
            <a:chExt cx="4415246" cy="1149531"/>
          </a:xfrm>
        </p:grpSpPr>
        <p:sp>
          <p:nvSpPr>
            <p:cNvPr id="12" name="Rectangle 11">
              <a:extLst>
                <a:ext uri="{FF2B5EF4-FFF2-40B4-BE49-F238E27FC236}">
                  <a16:creationId xmlns:a16="http://schemas.microsoft.com/office/drawing/2014/main" id="{CE8C6C45-97F8-B449-A111-801B3B44B89A}"/>
                </a:ext>
              </a:extLst>
            </p:cNvPr>
            <p:cNvSpPr/>
            <p:nvPr userDrawn="1"/>
          </p:nvSpPr>
          <p:spPr>
            <a:xfrm>
              <a:off x="3888377" y="0"/>
              <a:ext cx="4415246" cy="114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low confidence">
              <a:extLst>
                <a:ext uri="{FF2B5EF4-FFF2-40B4-BE49-F238E27FC236}">
                  <a16:creationId xmlns:a16="http://schemas.microsoft.com/office/drawing/2014/main" id="{CA56A32D-68C7-A14C-8743-381591F74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0759" y="247063"/>
              <a:ext cx="3670481" cy="644572"/>
            </a:xfrm>
            <a:prstGeom prst="rect">
              <a:avLst/>
            </a:prstGeom>
          </p:spPr>
        </p:pic>
      </p:grpSp>
    </p:spTree>
    <p:extLst>
      <p:ext uri="{BB962C8B-B14F-4D97-AF65-F5344CB8AC3E}">
        <p14:creationId xmlns:p14="http://schemas.microsoft.com/office/powerpoint/2010/main" val="3650139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0545-E5E2-FA71-5456-7813A1C79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E1C97-62FE-36C6-EB08-6D34216241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C7AF-001E-67B4-8A0B-5F01FBBC9CEB}"/>
              </a:ext>
            </a:extLst>
          </p:cNvPr>
          <p:cNvSpPr>
            <a:spLocks noGrp="1"/>
          </p:cNvSpPr>
          <p:nvPr>
            <p:ph type="dt" sz="half" idx="10"/>
          </p:nvPr>
        </p:nvSpPr>
        <p:spPr/>
        <p:txBody>
          <a:bodyPr/>
          <a:lstStyle/>
          <a:p>
            <a:fld id="{A4DFAF99-672D-4536-B69E-619E30BDF832}" type="datetimeFigureOut">
              <a:rPr lang="en-US" smtClean="0"/>
              <a:t>8/19/2025</a:t>
            </a:fld>
            <a:endParaRPr lang="en-US"/>
          </a:p>
        </p:txBody>
      </p:sp>
      <p:sp>
        <p:nvSpPr>
          <p:cNvPr id="5" name="Footer Placeholder 4">
            <a:extLst>
              <a:ext uri="{FF2B5EF4-FFF2-40B4-BE49-F238E27FC236}">
                <a16:creationId xmlns:a16="http://schemas.microsoft.com/office/drawing/2014/main" id="{8A453AAD-600A-9105-2B7D-57210F648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E6C8D-7B3F-FF52-9F73-5FF7E63AFE24}"/>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055741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C">
    <p:spTree>
      <p:nvGrpSpPr>
        <p:cNvPr id="1" name=""/>
        <p:cNvGrpSpPr/>
        <p:nvPr/>
      </p:nvGrpSpPr>
      <p:grpSpPr>
        <a:xfrm>
          <a:off x="0" y="0"/>
          <a:ext cx="0" cy="0"/>
          <a:chOff x="0" y="0"/>
          <a:chExt cx="0" cy="0"/>
        </a:xfrm>
      </p:grpSpPr>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tx1"/>
                </a:solidFill>
              </a:defRPr>
            </a:lvl1pPr>
          </a:lstStyle>
          <a:p>
            <a:r>
              <a:rPr lang="en-US" dirty="0"/>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12" name="Group 11">
            <a:extLst>
              <a:ext uri="{FF2B5EF4-FFF2-40B4-BE49-F238E27FC236}">
                <a16:creationId xmlns:a16="http://schemas.microsoft.com/office/drawing/2014/main" id="{79233ED5-05E2-CD43-9A7D-6F8C4777F1A3}"/>
              </a:ext>
            </a:extLst>
          </p:cNvPr>
          <p:cNvGrpSpPr/>
          <p:nvPr userDrawn="1"/>
        </p:nvGrpSpPr>
        <p:grpSpPr>
          <a:xfrm>
            <a:off x="3888377" y="0"/>
            <a:ext cx="4415246" cy="1149531"/>
            <a:chOff x="3888377" y="0"/>
            <a:chExt cx="4415246" cy="1149531"/>
          </a:xfrm>
        </p:grpSpPr>
        <p:sp>
          <p:nvSpPr>
            <p:cNvPr id="13" name="Rectangle 12">
              <a:extLst>
                <a:ext uri="{FF2B5EF4-FFF2-40B4-BE49-F238E27FC236}">
                  <a16:creationId xmlns:a16="http://schemas.microsoft.com/office/drawing/2014/main" id="{28BCECF9-4935-3740-84A5-EFABC930BFFD}"/>
                </a:ext>
              </a:extLst>
            </p:cNvPr>
            <p:cNvSpPr/>
            <p:nvPr userDrawn="1"/>
          </p:nvSpPr>
          <p:spPr>
            <a:xfrm>
              <a:off x="3888377" y="0"/>
              <a:ext cx="4415246" cy="114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ack and white logo&#10;&#10;Description automatically generated with low confidence">
              <a:extLst>
                <a:ext uri="{FF2B5EF4-FFF2-40B4-BE49-F238E27FC236}">
                  <a16:creationId xmlns:a16="http://schemas.microsoft.com/office/drawing/2014/main" id="{964ED6BF-D575-7842-B7A8-03ACB61033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0759" y="247063"/>
              <a:ext cx="3670481" cy="644572"/>
            </a:xfrm>
            <a:prstGeom prst="rect">
              <a:avLst/>
            </a:prstGeom>
          </p:spPr>
        </p:pic>
      </p:grpSp>
    </p:spTree>
    <p:extLst>
      <p:ext uri="{BB962C8B-B14F-4D97-AF65-F5344CB8AC3E}">
        <p14:creationId xmlns:p14="http://schemas.microsoft.com/office/powerpoint/2010/main" val="285592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D">
    <p:spTree>
      <p:nvGrpSpPr>
        <p:cNvPr id="1" name=""/>
        <p:cNvGrpSpPr/>
        <p:nvPr/>
      </p:nvGrpSpPr>
      <p:grpSpPr>
        <a:xfrm>
          <a:off x="0" y="0"/>
          <a:ext cx="0" cy="0"/>
          <a:chOff x="0" y="0"/>
          <a:chExt cx="0" cy="0"/>
        </a:xfrm>
      </p:grpSpPr>
      <p:sp>
        <p:nvSpPr>
          <p:cNvPr id="5" name="Rectangle 4"/>
          <p:cNvSpPr/>
          <p:nvPr userDrawn="1"/>
        </p:nvSpPr>
        <p:spPr>
          <a:xfrm>
            <a:off x="-412" y="1"/>
            <a:ext cx="7624118"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6" name="Title 5"/>
          <p:cNvSpPr>
            <a:spLocks noGrp="1"/>
          </p:cNvSpPr>
          <p:nvPr>
            <p:ph type="title"/>
          </p:nvPr>
        </p:nvSpPr>
        <p:spPr>
          <a:xfrm>
            <a:off x="495300" y="1759602"/>
            <a:ext cx="5097780" cy="2423160"/>
          </a:xfrm>
        </p:spPr>
        <p:txBody>
          <a:bodyPr anchor="b">
            <a:noAutofit/>
          </a:bodyPr>
          <a:lstStyle>
            <a:lvl1pPr>
              <a:defRPr sz="6000">
                <a:solidFill>
                  <a:schemeClr val="bg1"/>
                </a:solidFill>
              </a:defRPr>
            </a:lvl1pPr>
          </a:lstStyle>
          <a:p>
            <a:r>
              <a:rPr lang="en-US" dirty="0"/>
              <a:t>Click to edit Master title style</a:t>
            </a:r>
          </a:p>
        </p:txBody>
      </p:sp>
      <p:sp>
        <p:nvSpPr>
          <p:cNvPr id="8" name="Text Placeholder 2"/>
          <p:cNvSpPr>
            <a:spLocks noGrp="1"/>
          </p:cNvSpPr>
          <p:nvPr>
            <p:ph type="body" idx="1"/>
          </p:nvPr>
        </p:nvSpPr>
        <p:spPr>
          <a:xfrm>
            <a:off x="495300" y="4284041"/>
            <a:ext cx="5097780" cy="1239430"/>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3706" y="0"/>
            <a:ext cx="4566411" cy="6858001"/>
          </a:xfrm>
          <a:prstGeom prst="rect">
            <a:avLst/>
          </a:prstGeom>
        </p:spPr>
      </p:pic>
      <p:pic>
        <p:nvPicPr>
          <p:cNvPr id="13" name="Picture 12" descr="Text&#10;&#10;Description automatically generated">
            <a:extLst>
              <a:ext uri="{FF2B5EF4-FFF2-40B4-BE49-F238E27FC236}">
                <a16:creationId xmlns:a16="http://schemas.microsoft.com/office/drawing/2014/main" id="{C54A6762-151C-6C48-80A7-AF0C7C6CF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5300" y="0"/>
            <a:ext cx="1435100" cy="1193800"/>
          </a:xfrm>
          <a:prstGeom prst="rect">
            <a:avLst/>
          </a:prstGeom>
        </p:spPr>
      </p:pic>
    </p:spTree>
    <p:extLst>
      <p:ext uri="{BB962C8B-B14F-4D97-AF65-F5344CB8AC3E}">
        <p14:creationId xmlns:p14="http://schemas.microsoft.com/office/powerpoint/2010/main" val="2755680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7" name="Content Placeholder 6"/>
          <p:cNvSpPr>
            <a:spLocks noGrp="1"/>
          </p:cNvSpPr>
          <p:nvPr>
            <p:ph sz="quarter" idx="11"/>
          </p:nvPr>
        </p:nvSpPr>
        <p:spPr>
          <a:xfrm>
            <a:off x="502919" y="1714575"/>
            <a:ext cx="5341827" cy="389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1462" y="686572"/>
            <a:ext cx="441608" cy="548640"/>
          </a:xfrm>
          <a:prstGeom prst="rect">
            <a:avLst/>
          </a:prstGeom>
        </p:spPr>
      </p:pic>
      <p:sp>
        <p:nvSpPr>
          <p:cNvPr id="15" name="Content Placeholder 6">
            <a:extLst>
              <a:ext uri="{FF2B5EF4-FFF2-40B4-BE49-F238E27FC236}">
                <a16:creationId xmlns:a16="http://schemas.microsoft.com/office/drawing/2014/main" id="{B524402D-B165-B142-8D8A-44B028C6B295}"/>
              </a:ext>
            </a:extLst>
          </p:cNvPr>
          <p:cNvSpPr>
            <a:spLocks noGrp="1"/>
          </p:cNvSpPr>
          <p:nvPr>
            <p:ph sz="quarter" idx="12"/>
          </p:nvPr>
        </p:nvSpPr>
        <p:spPr>
          <a:xfrm>
            <a:off x="6310271" y="1714500"/>
            <a:ext cx="5341827" cy="3921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4" name="Rectangle 3">
            <a:extLst>
              <a:ext uri="{FF2B5EF4-FFF2-40B4-BE49-F238E27FC236}">
                <a16:creationId xmlns:a16="http://schemas.microsoft.com/office/drawing/2014/main" id="{213BE342-3836-3341-81C8-862F68AC2129}"/>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3831B93-8F7A-0146-B29B-2866B87DEE16}"/>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grpSp>
        <p:nvGrpSpPr>
          <p:cNvPr id="19" name="Group 18">
            <a:extLst>
              <a:ext uri="{FF2B5EF4-FFF2-40B4-BE49-F238E27FC236}">
                <a16:creationId xmlns:a16="http://schemas.microsoft.com/office/drawing/2014/main" id="{78C7FE5F-8FE1-524D-8B1D-EA240D3FFF2B}"/>
              </a:ext>
            </a:extLst>
          </p:cNvPr>
          <p:cNvGrpSpPr>
            <a:grpSpLocks noChangeAspect="1"/>
          </p:cNvGrpSpPr>
          <p:nvPr userDrawn="1"/>
        </p:nvGrpSpPr>
        <p:grpSpPr>
          <a:xfrm>
            <a:off x="11003280" y="0"/>
            <a:ext cx="1188720" cy="1188720"/>
            <a:chOff x="2402304" y="2628900"/>
            <a:chExt cx="1600200" cy="1600200"/>
          </a:xfrm>
        </p:grpSpPr>
        <p:sp>
          <p:nvSpPr>
            <p:cNvPr id="20" name="Rectangle 19">
              <a:extLst>
                <a:ext uri="{FF2B5EF4-FFF2-40B4-BE49-F238E27FC236}">
                  <a16:creationId xmlns:a16="http://schemas.microsoft.com/office/drawing/2014/main" id="{159CFD57-94EB-0742-A60F-A5D3F89ADDC2}"/>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93F1A31-F1B7-324E-A1C2-C67B713A2E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8E868332-B306-E041-98D3-1D604BD40FFA}"/>
              </a:ext>
            </a:extLst>
          </p:cNvPr>
          <p:cNvSpPr>
            <a:spLocks noGrp="1"/>
          </p:cNvSpPr>
          <p:nvPr>
            <p:ph type="ftr" sz="quarter" idx="13"/>
          </p:nvPr>
        </p:nvSpPr>
        <p:spPr/>
        <p:txBody>
          <a:bodyPr/>
          <a:lstStyle/>
          <a:p>
            <a:endParaRPr lang="en-US"/>
          </a:p>
        </p:txBody>
      </p:sp>
      <p:grpSp>
        <p:nvGrpSpPr>
          <p:cNvPr id="12" name="Group 11">
            <a:extLst>
              <a:ext uri="{FF2B5EF4-FFF2-40B4-BE49-F238E27FC236}">
                <a16:creationId xmlns:a16="http://schemas.microsoft.com/office/drawing/2014/main" id="{3D898DA8-D108-B84A-856A-BB1BAD4B4926}"/>
              </a:ext>
            </a:extLst>
          </p:cNvPr>
          <p:cNvGrpSpPr/>
          <p:nvPr userDrawn="1"/>
        </p:nvGrpSpPr>
        <p:grpSpPr>
          <a:xfrm>
            <a:off x="11003279" y="0"/>
            <a:ext cx="1188720" cy="1188720"/>
            <a:chOff x="5501640" y="0"/>
            <a:chExt cx="1188720" cy="1188720"/>
          </a:xfrm>
        </p:grpSpPr>
        <p:sp>
          <p:nvSpPr>
            <p:cNvPr id="13" name="Rectangle 12">
              <a:extLst>
                <a:ext uri="{FF2B5EF4-FFF2-40B4-BE49-F238E27FC236}">
                  <a16:creationId xmlns:a16="http://schemas.microsoft.com/office/drawing/2014/main" id="{231EA477-2E96-B748-993B-C4DF3F503B20}"/>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with low confidence">
              <a:extLst>
                <a:ext uri="{FF2B5EF4-FFF2-40B4-BE49-F238E27FC236}">
                  <a16:creationId xmlns:a16="http://schemas.microsoft.com/office/drawing/2014/main" id="{1E3FA20B-A66D-4142-9BB8-CB64C2D2A0D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72583" y="254363"/>
              <a:ext cx="1046833" cy="679994"/>
            </a:xfrm>
            <a:prstGeom prst="rect">
              <a:avLst/>
            </a:prstGeom>
          </p:spPr>
        </p:pic>
      </p:grpSp>
      <p:pic>
        <p:nvPicPr>
          <p:cNvPr id="8" name="Picture 7" descr="Text&#10;&#10;Description automatically generated">
            <a:extLst>
              <a:ext uri="{FF2B5EF4-FFF2-40B4-BE49-F238E27FC236}">
                <a16:creationId xmlns:a16="http://schemas.microsoft.com/office/drawing/2014/main" id="{9DFC4A8C-10D5-274F-A607-E0523A79C9A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737128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46ABCC-A007-8646-9C8E-4F96B5CF566B}"/>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7" name="Content Placeholder 6"/>
          <p:cNvSpPr>
            <a:spLocks noGrp="1"/>
          </p:cNvSpPr>
          <p:nvPr>
            <p:ph sz="quarter" idx="11"/>
          </p:nvPr>
        </p:nvSpPr>
        <p:spPr>
          <a:xfrm>
            <a:off x="502920" y="1714500"/>
            <a:ext cx="11186160" cy="3924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20"/>
          <p:cNvSpPr>
            <a:spLocks noGrp="1"/>
          </p:cNvSpPr>
          <p:nvPr>
            <p:ph type="title"/>
          </p:nvPr>
        </p:nvSpPr>
        <p:spPr/>
        <p:txBody>
          <a:bodyPr/>
          <a:lstStyle>
            <a:lvl1pPr>
              <a:defRPr>
                <a:solidFill>
                  <a:schemeClr val="bg1"/>
                </a:solidFill>
              </a:defRPr>
            </a:lvl1pPr>
          </a:lstStyle>
          <a:p>
            <a:r>
              <a:rPr lang="en-US" dirty="0"/>
              <a:t>Click to edit Master title style</a:t>
            </a:r>
          </a:p>
        </p:txBody>
      </p:sp>
      <p:grpSp>
        <p:nvGrpSpPr>
          <p:cNvPr id="10" name="Group 9">
            <a:extLst>
              <a:ext uri="{FF2B5EF4-FFF2-40B4-BE49-F238E27FC236}">
                <a16:creationId xmlns:a16="http://schemas.microsoft.com/office/drawing/2014/main" id="{BEB269C8-6555-704C-87B8-FF6214A5A22D}"/>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16379FD-5881-8248-9DBA-1CB285BC2B85}"/>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517F7B6-BB6C-0646-9A21-FFD4F04B0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18F6B42A-EE48-BE4A-B573-3F9B7A816618}"/>
              </a:ext>
            </a:extLst>
          </p:cNvPr>
          <p:cNvSpPr>
            <a:spLocks noGrp="1"/>
          </p:cNvSpPr>
          <p:nvPr>
            <p:ph type="ftr" sz="quarter" idx="12"/>
          </p:nvPr>
        </p:nvSpPr>
        <p:spPr/>
        <p:txBody>
          <a:bodyPr/>
          <a:lstStyle/>
          <a:p>
            <a:endParaRPr lang="en-US"/>
          </a:p>
        </p:txBody>
      </p:sp>
      <p:grpSp>
        <p:nvGrpSpPr>
          <p:cNvPr id="12" name="Group 11">
            <a:extLst>
              <a:ext uri="{FF2B5EF4-FFF2-40B4-BE49-F238E27FC236}">
                <a16:creationId xmlns:a16="http://schemas.microsoft.com/office/drawing/2014/main" id="{CFD4E778-E7B5-364B-86D3-696C53A063C4}"/>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48C85170-8E6D-E144-8312-FB0BB4F23314}"/>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D6EC363D-AA0D-9A40-96C8-26035139F8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0F06B4F8-66BE-1C47-8C76-2E4D749CBDF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3375425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0CFA1E-F52C-7347-AF20-A0F900F9E9BD}"/>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grpSp>
        <p:nvGrpSpPr>
          <p:cNvPr id="10" name="Group 9">
            <a:extLst>
              <a:ext uri="{FF2B5EF4-FFF2-40B4-BE49-F238E27FC236}">
                <a16:creationId xmlns:a16="http://schemas.microsoft.com/office/drawing/2014/main" id="{0B82D859-C11F-6742-8CAA-C1FD136F7B15}"/>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F44F5DC4-F7BE-B843-A846-7A7A649D7D2B}"/>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FB429C-A4CD-8548-A953-15CC4E3591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5627" y="3004800"/>
              <a:ext cx="693553" cy="861646"/>
            </a:xfrm>
            <a:prstGeom prst="rect">
              <a:avLst/>
            </a:prstGeom>
          </p:spPr>
        </p:pic>
      </p:grpSp>
      <p:sp>
        <p:nvSpPr>
          <p:cNvPr id="4" name="Footer Placeholder 3">
            <a:extLst>
              <a:ext uri="{FF2B5EF4-FFF2-40B4-BE49-F238E27FC236}">
                <a16:creationId xmlns:a16="http://schemas.microsoft.com/office/drawing/2014/main" id="{AC464F10-C715-9244-9AC6-2C9BD4B29334}"/>
              </a:ext>
            </a:extLst>
          </p:cNvPr>
          <p:cNvSpPr>
            <a:spLocks noGrp="1"/>
          </p:cNvSpPr>
          <p:nvPr>
            <p:ph type="ftr" sz="quarter" idx="11"/>
          </p:nvPr>
        </p:nvSpPr>
        <p:spPr/>
        <p:txBody>
          <a:bodyPr/>
          <a:lstStyle/>
          <a:p>
            <a:endParaRPr lang="en-US"/>
          </a:p>
        </p:txBody>
      </p:sp>
      <p:sp>
        <p:nvSpPr>
          <p:cNvPr id="13" name="Content Placeholder 6"/>
          <p:cNvSpPr>
            <a:spLocks noGrp="1"/>
          </p:cNvSpPr>
          <p:nvPr>
            <p:ph sz="quarter" idx="12"/>
          </p:nvPr>
        </p:nvSpPr>
        <p:spPr>
          <a:xfrm>
            <a:off x="981484" y="1791487"/>
            <a:ext cx="5341827" cy="38992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lvl1pPr>
            <a:lvl5pPr>
              <a:defRPr/>
            </a:lvl5pPr>
          </a:lstStyle>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a:extLst>
              <a:ext uri="{FF2B5EF4-FFF2-40B4-BE49-F238E27FC236}">
                <a16:creationId xmlns:a16="http://schemas.microsoft.com/office/drawing/2014/main" id="{5449D3CE-1A26-D447-A448-536EBC8E98F7}"/>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8149D545-3192-AA42-BC57-9698D8D9243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F1D66F15-B882-B64C-8A85-A97426F0CB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F111BC6F-70D9-B74E-A147-315F8556EEF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56900" y="-2540"/>
            <a:ext cx="1435100" cy="1193800"/>
          </a:xfrm>
          <a:prstGeom prst="rect">
            <a:avLst/>
          </a:prstGeom>
        </p:spPr>
      </p:pic>
      <p:sp>
        <p:nvSpPr>
          <p:cNvPr id="18" name="Title Placeholder 1">
            <a:extLst>
              <a:ext uri="{FF2B5EF4-FFF2-40B4-BE49-F238E27FC236}">
                <a16:creationId xmlns:a16="http://schemas.microsoft.com/office/drawing/2014/main" id="{BEB2C4BB-C9ED-5742-A100-6B407D413546}"/>
              </a:ext>
            </a:extLst>
          </p:cNvPr>
          <p:cNvSpPr>
            <a:spLocks noGrp="1"/>
          </p:cNvSpPr>
          <p:nvPr>
            <p:ph type="title"/>
          </p:nvPr>
        </p:nvSpPr>
        <p:spPr>
          <a:xfrm>
            <a:off x="502920" y="253701"/>
            <a:ext cx="9769612" cy="620404"/>
          </a:xfrm>
          <a:prstGeom prst="rect">
            <a:avLst/>
          </a:prstGeom>
        </p:spPr>
        <p:txBody>
          <a:bodyPr vert="horz" lIns="91440" tIns="45720" rIns="91440" bIns="45720" rtlCol="0" anchor="ctr">
            <a:no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01351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now, Share, D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0CFA1E-F52C-7347-AF20-A0F900F9E9BD}"/>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grpSp>
        <p:nvGrpSpPr>
          <p:cNvPr id="10" name="Group 9">
            <a:extLst>
              <a:ext uri="{FF2B5EF4-FFF2-40B4-BE49-F238E27FC236}">
                <a16:creationId xmlns:a16="http://schemas.microsoft.com/office/drawing/2014/main" id="{0B82D859-C11F-6742-8CAA-C1FD136F7B15}"/>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F44F5DC4-F7BE-B843-A846-7A7A649D7D2B}"/>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FB429C-A4CD-8548-A953-15CC4E3591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5627" y="3004800"/>
              <a:ext cx="693553" cy="861646"/>
            </a:xfrm>
            <a:prstGeom prst="rect">
              <a:avLst/>
            </a:prstGeom>
          </p:spPr>
        </p:pic>
      </p:grpSp>
      <p:sp>
        <p:nvSpPr>
          <p:cNvPr id="4" name="Footer Placeholder 3">
            <a:extLst>
              <a:ext uri="{FF2B5EF4-FFF2-40B4-BE49-F238E27FC236}">
                <a16:creationId xmlns:a16="http://schemas.microsoft.com/office/drawing/2014/main" id="{AC464F10-C715-9244-9AC6-2C9BD4B29334}"/>
              </a:ext>
            </a:extLst>
          </p:cNvPr>
          <p:cNvSpPr>
            <a:spLocks noGrp="1"/>
          </p:cNvSpPr>
          <p:nvPr>
            <p:ph type="ftr" sz="quarter" idx="11"/>
          </p:nvPr>
        </p:nvSpPr>
        <p:spPr/>
        <p:txBody>
          <a:bodyPr/>
          <a:lstStyle/>
          <a:p>
            <a:endParaRPr lang="en-US"/>
          </a:p>
        </p:txBody>
      </p:sp>
      <p:sp>
        <p:nvSpPr>
          <p:cNvPr id="13" name="Content Placeholder 6"/>
          <p:cNvSpPr>
            <a:spLocks noGrp="1"/>
          </p:cNvSpPr>
          <p:nvPr>
            <p:ph sz="quarter" idx="12" hasCustomPrompt="1"/>
          </p:nvPr>
        </p:nvSpPr>
        <p:spPr>
          <a:xfrm>
            <a:off x="981484" y="1791487"/>
            <a:ext cx="5341827" cy="3899250"/>
          </a:xfrm>
        </p:spPr>
        <p:txBody>
          <a:bodyPr/>
          <a:lstStyle>
            <a:lvl1pPr>
              <a:defRPr baseline="0"/>
            </a:lvl1pPr>
            <a:lvl5pPr>
              <a:defRPr/>
            </a:lvl5pPr>
          </a:lstStyle>
          <a:p>
            <a:pPr lvl="0"/>
            <a:r>
              <a:rPr lang="en-US" dirty="0"/>
              <a:t>Know</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Share</a:t>
            </a:r>
          </a:p>
          <a:p>
            <a:pPr lvl="0"/>
            <a:r>
              <a:rPr lang="en-US" dirty="0"/>
              <a:t>Do</a:t>
            </a:r>
          </a:p>
        </p:txBody>
      </p:sp>
      <p:grpSp>
        <p:nvGrpSpPr>
          <p:cNvPr id="14" name="Group 13">
            <a:extLst>
              <a:ext uri="{FF2B5EF4-FFF2-40B4-BE49-F238E27FC236}">
                <a16:creationId xmlns:a16="http://schemas.microsoft.com/office/drawing/2014/main" id="{5449D3CE-1A26-D447-A448-536EBC8E98F7}"/>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8149D545-3192-AA42-BC57-9698D8D9243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F1D66F15-B882-B64C-8A85-A97426F0CB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F111BC6F-70D9-B74E-A147-315F8556EEF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56900" y="-2540"/>
            <a:ext cx="1435100" cy="1193800"/>
          </a:xfrm>
          <a:prstGeom prst="rect">
            <a:avLst/>
          </a:prstGeom>
        </p:spPr>
      </p:pic>
      <p:sp>
        <p:nvSpPr>
          <p:cNvPr id="18" name="Title Placeholder 1">
            <a:extLst>
              <a:ext uri="{FF2B5EF4-FFF2-40B4-BE49-F238E27FC236}">
                <a16:creationId xmlns:a16="http://schemas.microsoft.com/office/drawing/2014/main" id="{BEB2C4BB-C9ED-5742-A100-6B407D413546}"/>
              </a:ext>
            </a:extLst>
          </p:cNvPr>
          <p:cNvSpPr>
            <a:spLocks noGrp="1"/>
          </p:cNvSpPr>
          <p:nvPr>
            <p:ph type="title" hasCustomPrompt="1"/>
          </p:nvPr>
        </p:nvSpPr>
        <p:spPr>
          <a:xfrm>
            <a:off x="502920" y="253701"/>
            <a:ext cx="9769612" cy="620404"/>
          </a:xfrm>
          <a:prstGeom prst="rect">
            <a:avLst/>
          </a:prstGeom>
        </p:spPr>
        <p:txBody>
          <a:bodyPr vert="horz" lIns="91440" tIns="45720" rIns="91440" bIns="45720" rtlCol="0" anchor="ctr">
            <a:noAutofit/>
          </a:bodyPr>
          <a:lstStyle>
            <a:lvl1pPr>
              <a:defRPr>
                <a:solidFill>
                  <a:schemeClr val="bg1"/>
                </a:solidFill>
              </a:defRPr>
            </a:lvl1pPr>
          </a:lstStyle>
          <a:p>
            <a:r>
              <a:rPr lang="en-US" dirty="0"/>
              <a:t>Know, Share, Do</a:t>
            </a:r>
          </a:p>
        </p:txBody>
      </p:sp>
    </p:spTree>
    <p:extLst>
      <p:ext uri="{BB962C8B-B14F-4D97-AF65-F5344CB8AC3E}">
        <p14:creationId xmlns:p14="http://schemas.microsoft.com/office/powerpoint/2010/main" val="1211214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14" name="Content Placeholder 6"/>
          <p:cNvSpPr>
            <a:spLocks noGrp="1"/>
          </p:cNvSpPr>
          <p:nvPr>
            <p:ph sz="quarter" idx="12"/>
          </p:nvPr>
        </p:nvSpPr>
        <p:spPr>
          <a:xfrm>
            <a:off x="3703320" y="1714500"/>
            <a:ext cx="7985760" cy="3924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4D60ADF1-B8EF-7642-A4EF-70527152ABF5}"/>
              </a:ext>
            </a:extLst>
          </p:cNvPr>
          <p:cNvSpPr/>
          <p:nvPr userDrawn="1"/>
        </p:nvSpPr>
        <p:spPr>
          <a:xfrm>
            <a:off x="3200400" y="0"/>
            <a:ext cx="78028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0C0101-9281-C049-BAE7-9D060EEB9363}"/>
              </a:ext>
            </a:extLst>
          </p:cNvPr>
          <p:cNvSpPr>
            <a:spLocks noGrp="1"/>
          </p:cNvSpPr>
          <p:nvPr>
            <p:ph type="title"/>
          </p:nvPr>
        </p:nvSpPr>
        <p:spPr>
          <a:xfrm>
            <a:off x="3703320" y="253701"/>
            <a:ext cx="6569212" cy="620404"/>
          </a:xfrm>
        </p:spPr>
        <p:txBody>
          <a:bodyPr/>
          <a:lstStyle>
            <a:lvl1pPr>
              <a:defRPr>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9AC66C60-4659-5A40-B026-87CD18E519D4}"/>
              </a:ext>
            </a:extLst>
          </p:cNvPr>
          <p:cNvGrpSpPr>
            <a:grpSpLocks noChangeAspect="1"/>
          </p:cNvGrpSpPr>
          <p:nvPr userDrawn="1"/>
        </p:nvGrpSpPr>
        <p:grpSpPr>
          <a:xfrm>
            <a:off x="11003280" y="0"/>
            <a:ext cx="1188720" cy="1188720"/>
            <a:chOff x="2402304" y="2628900"/>
            <a:chExt cx="1600200" cy="1600200"/>
          </a:xfrm>
        </p:grpSpPr>
        <p:sp>
          <p:nvSpPr>
            <p:cNvPr id="13" name="Rectangle 12">
              <a:extLst>
                <a:ext uri="{FF2B5EF4-FFF2-40B4-BE49-F238E27FC236}">
                  <a16:creationId xmlns:a16="http://schemas.microsoft.com/office/drawing/2014/main" id="{3891D621-F91C-7D43-99F6-D1B09350066F}"/>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7CA7B32-F52F-9544-B7DC-905FB7BE83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5627" y="3004800"/>
              <a:ext cx="693553" cy="861646"/>
            </a:xfrm>
            <a:prstGeom prst="rect">
              <a:avLst/>
            </a:prstGeom>
          </p:spPr>
        </p:pic>
      </p:grpSp>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270422" cy="6858000"/>
          </a:xfrm>
          <a:prstGeom prst="rect">
            <a:avLst/>
          </a:prstGeom>
        </p:spPr>
      </p:pic>
      <p:grpSp>
        <p:nvGrpSpPr>
          <p:cNvPr id="16" name="Group 15">
            <a:extLst>
              <a:ext uri="{FF2B5EF4-FFF2-40B4-BE49-F238E27FC236}">
                <a16:creationId xmlns:a16="http://schemas.microsoft.com/office/drawing/2014/main" id="{6709819D-F6F5-734F-BE5B-DBE09B82A42A}"/>
              </a:ext>
            </a:extLst>
          </p:cNvPr>
          <p:cNvGrpSpPr/>
          <p:nvPr userDrawn="1"/>
        </p:nvGrpSpPr>
        <p:grpSpPr>
          <a:xfrm>
            <a:off x="11003279" y="0"/>
            <a:ext cx="1188720" cy="1188720"/>
            <a:chOff x="5501640" y="0"/>
            <a:chExt cx="1188720" cy="1188720"/>
          </a:xfrm>
        </p:grpSpPr>
        <p:sp>
          <p:nvSpPr>
            <p:cNvPr id="17" name="Rectangle 16">
              <a:extLst>
                <a:ext uri="{FF2B5EF4-FFF2-40B4-BE49-F238E27FC236}">
                  <a16:creationId xmlns:a16="http://schemas.microsoft.com/office/drawing/2014/main" id="{EE96138B-2CC4-7745-A0F6-35D5ECD04B5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10;&#10;Description automatically generated with low confidence">
              <a:extLst>
                <a:ext uri="{FF2B5EF4-FFF2-40B4-BE49-F238E27FC236}">
                  <a16:creationId xmlns:a16="http://schemas.microsoft.com/office/drawing/2014/main" id="{43628FD9-BEE8-4B4B-BB0E-78C63DB55B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72583" y="254363"/>
              <a:ext cx="1046833" cy="679994"/>
            </a:xfrm>
            <a:prstGeom prst="rect">
              <a:avLst/>
            </a:prstGeom>
          </p:spPr>
        </p:pic>
      </p:grpSp>
      <p:pic>
        <p:nvPicPr>
          <p:cNvPr id="19" name="Picture 18" descr="Text&#10;&#10;Description automatically generated">
            <a:extLst>
              <a:ext uri="{FF2B5EF4-FFF2-40B4-BE49-F238E27FC236}">
                <a16:creationId xmlns:a16="http://schemas.microsoft.com/office/drawing/2014/main" id="{48EAD53F-E2E0-0747-BE50-497E943855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684908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F36B6A-1D1D-D641-84FD-F34EAE465D73}"/>
              </a:ext>
            </a:extLst>
          </p:cNvPr>
          <p:cNvSpPr/>
          <p:nvPr userDrawn="1"/>
        </p:nvSpPr>
        <p:spPr>
          <a:xfrm>
            <a:off x="0" y="0"/>
            <a:ext cx="89916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6D6E361B-DFCA-824D-BA63-ADCED3B41986}" type="slidenum">
              <a:rPr lang="en-US" smtClean="0"/>
              <a:pPr/>
              <a:t>‹#›</a:t>
            </a:fld>
            <a:endParaRPr lang="en-US"/>
          </a:p>
        </p:txBody>
      </p:sp>
      <p:sp>
        <p:nvSpPr>
          <p:cNvPr id="14" name="Content Placeholder 6"/>
          <p:cNvSpPr>
            <a:spLocks noGrp="1"/>
          </p:cNvSpPr>
          <p:nvPr>
            <p:ph sz="quarter" idx="12"/>
          </p:nvPr>
        </p:nvSpPr>
        <p:spPr>
          <a:xfrm>
            <a:off x="502920" y="1714500"/>
            <a:ext cx="7985760" cy="3924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E0D8BD74-E0FF-F744-8A12-2845F0468C61}"/>
              </a:ext>
            </a:extLst>
          </p:cNvPr>
          <p:cNvSpPr>
            <a:spLocks noGrp="1"/>
          </p:cNvSpPr>
          <p:nvPr>
            <p:ph type="title"/>
          </p:nvPr>
        </p:nvSpPr>
        <p:spPr>
          <a:xfrm>
            <a:off x="502920" y="253701"/>
            <a:ext cx="7985760" cy="620404"/>
          </a:xfrm>
        </p:spPr>
        <p:txBody>
          <a:bodyPr/>
          <a:lstStyle>
            <a:lvl1pPr>
              <a:defRPr>
                <a:solidFill>
                  <a:schemeClr val="bg1"/>
                </a:solidFill>
              </a:defRPr>
            </a:lvl1pPr>
          </a:lstStyle>
          <a:p>
            <a:r>
              <a:rPr lang="en-US" dirty="0"/>
              <a:t>Click to edit Master title style</a:t>
            </a:r>
          </a:p>
        </p:txBody>
      </p:sp>
      <p:sp>
        <p:nvSpPr>
          <p:cNvPr id="2" name="Footer Placeholder 1">
            <a:extLst>
              <a:ext uri="{FF2B5EF4-FFF2-40B4-BE49-F238E27FC236}">
                <a16:creationId xmlns:a16="http://schemas.microsoft.com/office/drawing/2014/main" id="{1712AA60-D7BD-1B48-A5F0-3315A389CCB2}"/>
              </a:ext>
            </a:extLst>
          </p:cNvPr>
          <p:cNvSpPr>
            <a:spLocks noGrp="1"/>
          </p:cNvSpPr>
          <p:nvPr>
            <p:ph type="ftr" sz="quarter" idx="13"/>
          </p:nvPr>
        </p:nvSpPr>
        <p:spPr/>
        <p:txBody>
          <a:bodyPr/>
          <a:lstStyle/>
          <a:p>
            <a:endParaRPr lang="en-US"/>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921578" y="0"/>
            <a:ext cx="3270422" cy="6919784"/>
          </a:xfrm>
          <a:prstGeom prst="rect">
            <a:avLst/>
          </a:prstGeom>
        </p:spPr>
      </p:pic>
    </p:spTree>
    <p:extLst>
      <p:ext uri="{BB962C8B-B14F-4D97-AF65-F5344CB8AC3E}">
        <p14:creationId xmlns:p14="http://schemas.microsoft.com/office/powerpoint/2010/main" val="3128729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4" name="Rectangle 3"/>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p:cNvSpPr>
            <a:spLocks noGrp="1"/>
          </p:cNvSpPr>
          <p:nvPr>
            <p:ph type="title"/>
          </p:nvPr>
        </p:nvSpPr>
        <p:spPr>
          <a:xfrm>
            <a:off x="502920" y="633437"/>
            <a:ext cx="5101735" cy="620404"/>
          </a:xfrm>
        </p:spPr>
        <p:txBody>
          <a:bodyPr/>
          <a:lstStyle/>
          <a:p>
            <a:r>
              <a:rPr lang="en-US" dirty="0"/>
              <a:t>Click to edit Master title style</a:t>
            </a:r>
          </a:p>
        </p:txBody>
      </p:sp>
      <p:sp>
        <p:nvSpPr>
          <p:cNvPr id="6" name="Content Placeholder 2"/>
          <p:cNvSpPr>
            <a:spLocks noGrp="1"/>
          </p:cNvSpPr>
          <p:nvPr>
            <p:ph idx="1"/>
          </p:nvPr>
        </p:nvSpPr>
        <p:spPr>
          <a:xfrm>
            <a:off x="502919" y="2199190"/>
            <a:ext cx="5101273" cy="4155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2C7876E7-1B38-0B44-B134-11D40D46B16B}"/>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EE05C40-1377-6045-98D3-1361801A2C02}"/>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94FF116-3EAE-1D45-A4B8-F9E0F42606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5627" y="3004800"/>
              <a:ext cx="693553" cy="861646"/>
            </a:xfrm>
            <a:prstGeom prst="rect">
              <a:avLst/>
            </a:prstGeom>
          </p:spPr>
        </p:pic>
      </p:grpSp>
      <p:sp>
        <p:nvSpPr>
          <p:cNvPr id="9" name="Content Placeholder 2">
            <a:extLst>
              <a:ext uri="{FF2B5EF4-FFF2-40B4-BE49-F238E27FC236}">
                <a16:creationId xmlns:a16="http://schemas.microsoft.com/office/drawing/2014/main" id="{BBD04562-D0D0-A44D-9397-C966DEA40576}"/>
              </a:ext>
            </a:extLst>
          </p:cNvPr>
          <p:cNvSpPr>
            <a:spLocks noGrp="1"/>
          </p:cNvSpPr>
          <p:nvPr>
            <p:ph idx="11"/>
          </p:nvPr>
        </p:nvSpPr>
        <p:spPr>
          <a:xfrm>
            <a:off x="6593363" y="2199190"/>
            <a:ext cx="5101273" cy="4155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Text&#10;&#10;Description automatically generated">
            <a:extLst>
              <a:ext uri="{FF2B5EF4-FFF2-40B4-BE49-F238E27FC236}">
                <a16:creationId xmlns:a16="http://schemas.microsoft.com/office/drawing/2014/main" id="{A81F219C-1B1B-6F43-AB68-97EE3BC8EF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453702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4" name="Rectangle 3"/>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2858A64F-42C3-6C49-A31F-68436957A254}"/>
              </a:ext>
            </a:extLst>
          </p:cNvPr>
          <p:cNvSpPr>
            <a:spLocks noGrp="1"/>
          </p:cNvSpPr>
          <p:nvPr>
            <p:ph type="title"/>
          </p:nvPr>
        </p:nvSpPr>
        <p:spPr>
          <a:xfrm>
            <a:off x="502920" y="633437"/>
            <a:ext cx="5101735" cy="620404"/>
          </a:xfrm>
        </p:spPr>
        <p:txBody>
          <a:bodyPr/>
          <a:lstStyle>
            <a:lvl1pPr>
              <a:defRPr>
                <a:solidFill>
                  <a:schemeClr val="bg1"/>
                </a:solidFill>
              </a:defRPr>
            </a:lvl1pPr>
          </a:lstStyle>
          <a:p>
            <a:r>
              <a:rPr lang="en-US" dirty="0"/>
              <a:t>Click to edit Master title style</a:t>
            </a:r>
          </a:p>
        </p:txBody>
      </p:sp>
      <p:sp>
        <p:nvSpPr>
          <p:cNvPr id="16" name="Content Placeholder 2">
            <a:extLst>
              <a:ext uri="{FF2B5EF4-FFF2-40B4-BE49-F238E27FC236}">
                <a16:creationId xmlns:a16="http://schemas.microsoft.com/office/drawing/2014/main" id="{D582D1DF-8379-744D-A710-DB257FC77715}"/>
              </a:ext>
            </a:extLst>
          </p:cNvPr>
          <p:cNvSpPr>
            <a:spLocks noGrp="1"/>
          </p:cNvSpPr>
          <p:nvPr>
            <p:ph idx="1"/>
          </p:nvPr>
        </p:nvSpPr>
        <p:spPr>
          <a:xfrm>
            <a:off x="502919" y="2199190"/>
            <a:ext cx="5101273" cy="4155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35FCC09A-2D55-AA4A-8CED-9C2EA5A135CE}"/>
              </a:ext>
            </a:extLst>
          </p:cNvPr>
          <p:cNvGrpSpPr>
            <a:grpSpLocks noChangeAspect="1"/>
          </p:cNvGrpSpPr>
          <p:nvPr userDrawn="1"/>
        </p:nvGrpSpPr>
        <p:grpSpPr>
          <a:xfrm>
            <a:off x="11003280" y="0"/>
            <a:ext cx="1188720" cy="1188720"/>
            <a:chOff x="2402304" y="2628900"/>
            <a:chExt cx="1600200" cy="1600200"/>
          </a:xfrm>
        </p:grpSpPr>
        <p:sp>
          <p:nvSpPr>
            <p:cNvPr id="12" name="Rectangle 11">
              <a:extLst>
                <a:ext uri="{FF2B5EF4-FFF2-40B4-BE49-F238E27FC236}">
                  <a16:creationId xmlns:a16="http://schemas.microsoft.com/office/drawing/2014/main" id="{2F6E5CCC-CC0A-024C-8BC9-490EA9FC1FB7}"/>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B7F2877-1544-D74C-9566-1FADCC5345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5627" y="3004800"/>
              <a:ext cx="693553" cy="861646"/>
            </a:xfrm>
            <a:prstGeom prst="rect">
              <a:avLst/>
            </a:prstGeom>
          </p:spPr>
        </p:pic>
      </p:grpSp>
      <p:sp>
        <p:nvSpPr>
          <p:cNvPr id="9" name="Content Placeholder 2">
            <a:extLst>
              <a:ext uri="{FF2B5EF4-FFF2-40B4-BE49-F238E27FC236}">
                <a16:creationId xmlns:a16="http://schemas.microsoft.com/office/drawing/2014/main" id="{2169FB3B-052F-7A41-9C5E-26EE4EF278DA}"/>
              </a:ext>
            </a:extLst>
          </p:cNvPr>
          <p:cNvSpPr>
            <a:spLocks noGrp="1"/>
          </p:cNvSpPr>
          <p:nvPr>
            <p:ph idx="11"/>
          </p:nvPr>
        </p:nvSpPr>
        <p:spPr>
          <a:xfrm>
            <a:off x="6623112" y="2211547"/>
            <a:ext cx="5101273" cy="4155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Text&#10;&#10;Description automatically generated">
            <a:extLst>
              <a:ext uri="{FF2B5EF4-FFF2-40B4-BE49-F238E27FC236}">
                <a16:creationId xmlns:a16="http://schemas.microsoft.com/office/drawing/2014/main" id="{CCBC432E-AEDF-404D-9C65-4C5B80953D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390372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E974-2A7F-C586-6E81-4CCC34ED87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435512-7743-CF3B-8BCC-5E1AD01D3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5EC6B4-2E8C-659F-11BC-C4EF08799283}"/>
              </a:ext>
            </a:extLst>
          </p:cNvPr>
          <p:cNvSpPr>
            <a:spLocks noGrp="1"/>
          </p:cNvSpPr>
          <p:nvPr>
            <p:ph type="dt" sz="half" idx="10"/>
          </p:nvPr>
        </p:nvSpPr>
        <p:spPr/>
        <p:txBody>
          <a:bodyPr/>
          <a:lstStyle/>
          <a:p>
            <a:fld id="{A4DFAF99-672D-4536-B69E-619E30BDF832}" type="datetimeFigureOut">
              <a:rPr lang="en-US" smtClean="0"/>
              <a:t>8/19/2025</a:t>
            </a:fld>
            <a:endParaRPr lang="en-US"/>
          </a:p>
        </p:txBody>
      </p:sp>
      <p:sp>
        <p:nvSpPr>
          <p:cNvPr id="5" name="Footer Placeholder 4">
            <a:extLst>
              <a:ext uri="{FF2B5EF4-FFF2-40B4-BE49-F238E27FC236}">
                <a16:creationId xmlns:a16="http://schemas.microsoft.com/office/drawing/2014/main" id="{07FAA3F5-7FD8-A836-6225-A30151F14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851DB-41D8-82B2-BEED-658AF54749F6}"/>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18185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502920" y="633437"/>
            <a:ext cx="5101735" cy="620404"/>
          </a:xfrm>
        </p:spPr>
        <p:txBody>
          <a:bodyPr/>
          <a:lstStyle/>
          <a:p>
            <a:r>
              <a:rPr lang="en-US" dirty="0"/>
              <a:t>Click to edit Master title style</a:t>
            </a:r>
          </a:p>
        </p:txBody>
      </p:sp>
      <p:sp>
        <p:nvSpPr>
          <p:cNvPr id="9" name="Content Placeholder 2"/>
          <p:cNvSpPr>
            <a:spLocks noGrp="1"/>
          </p:cNvSpPr>
          <p:nvPr>
            <p:ph idx="1"/>
          </p:nvPr>
        </p:nvSpPr>
        <p:spPr>
          <a:xfrm>
            <a:off x="502919" y="2199190"/>
            <a:ext cx="5101273" cy="3405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5A4E4B8A-A926-D04F-9D00-C476C71125C4}"/>
              </a:ext>
            </a:extLst>
          </p:cNvPr>
          <p:cNvSpPr>
            <a:spLocks noGrp="1"/>
          </p:cNvSpPr>
          <p:nvPr>
            <p:ph type="sldNum" sz="quarter" idx="11"/>
          </p:nvPr>
        </p:nvSpPr>
        <p:spPr/>
        <p:txBody>
          <a:bodyPr/>
          <a:lstStyle/>
          <a:p>
            <a:fld id="{6D6E361B-DFCA-824D-BA63-ADCED3B41986}" type="slidenum">
              <a:rPr lang="en-US" smtClean="0"/>
              <a:pPr/>
              <a:t>‹#›</a:t>
            </a:fld>
            <a:endParaRPr lang="en-US"/>
          </a:p>
        </p:txBody>
      </p:sp>
      <p:sp>
        <p:nvSpPr>
          <p:cNvPr id="6" name="Footer Placeholder 5">
            <a:extLst>
              <a:ext uri="{FF2B5EF4-FFF2-40B4-BE49-F238E27FC236}">
                <a16:creationId xmlns:a16="http://schemas.microsoft.com/office/drawing/2014/main" id="{54C392EC-5E54-D744-B2A1-08A31D5BA3FD}"/>
              </a:ext>
            </a:extLst>
          </p:cNvPr>
          <p:cNvSpPr>
            <a:spLocks noGrp="1"/>
          </p:cNvSpPr>
          <p:nvPr>
            <p:ph type="ftr" sz="quarter" idx="12"/>
          </p:nvPr>
        </p:nvSpPr>
        <p:spPr/>
        <p:txBody>
          <a:bodyPr/>
          <a:lstStyle/>
          <a:p>
            <a:endParaRPr lang="en-US"/>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3203" y="0"/>
            <a:ext cx="6098797" cy="6858000"/>
          </a:xfrm>
          <a:prstGeom prst="rect">
            <a:avLst/>
          </a:prstGeom>
        </p:spPr>
      </p:pic>
    </p:spTree>
    <p:extLst>
      <p:ext uri="{BB962C8B-B14F-4D97-AF65-F5344CB8AC3E}">
        <p14:creationId xmlns:p14="http://schemas.microsoft.com/office/powerpoint/2010/main" val="1643236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8689F-8346-BF40-ABBC-76436AE05D5B}"/>
              </a:ext>
            </a:extLst>
          </p:cNvPr>
          <p:cNvSpPr/>
          <p:nvPr userDrawn="1"/>
        </p:nvSpPr>
        <p:spPr>
          <a:xfrm>
            <a:off x="899160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3DC3B044-024F-2148-BE1D-51CEDA7D8048}"/>
              </a:ext>
            </a:extLst>
          </p:cNvPr>
          <p:cNvSpPr>
            <a:spLocks noGrp="1"/>
          </p:cNvSpPr>
          <p:nvPr>
            <p:ph type="title"/>
          </p:nvPr>
        </p:nvSpPr>
        <p:spPr>
          <a:xfrm>
            <a:off x="502920" y="633437"/>
            <a:ext cx="5101735" cy="620404"/>
          </a:xfrm>
        </p:spPr>
        <p:txBody>
          <a:bodyPr/>
          <a:lstStyle/>
          <a:p>
            <a:r>
              <a:rPr lang="en-US" dirty="0"/>
              <a:t>Click to edit Master title style</a:t>
            </a:r>
          </a:p>
        </p:txBody>
      </p:sp>
      <p:sp>
        <p:nvSpPr>
          <p:cNvPr id="10" name="Content Placeholder 2">
            <a:extLst>
              <a:ext uri="{FF2B5EF4-FFF2-40B4-BE49-F238E27FC236}">
                <a16:creationId xmlns:a16="http://schemas.microsoft.com/office/drawing/2014/main" id="{EFA0DB62-CB0F-0444-A628-1AE6C0386A0E}"/>
              </a:ext>
            </a:extLst>
          </p:cNvPr>
          <p:cNvSpPr>
            <a:spLocks noGrp="1"/>
          </p:cNvSpPr>
          <p:nvPr>
            <p:ph idx="1"/>
          </p:nvPr>
        </p:nvSpPr>
        <p:spPr>
          <a:xfrm>
            <a:off x="502919" y="2199191"/>
            <a:ext cx="5101273" cy="3394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55E4175-8B93-1F41-B741-C394B55E9A09}"/>
              </a:ext>
            </a:extLst>
          </p:cNvPr>
          <p:cNvSpPr>
            <a:spLocks noGrp="1"/>
          </p:cNvSpPr>
          <p:nvPr>
            <p:ph type="ftr" sz="quarter" idx="12"/>
          </p:nvPr>
        </p:nvSpPr>
        <p:spPr/>
        <p:txBody>
          <a:bodyPr/>
          <a:lstStyle/>
          <a:p>
            <a:endParaRPr lang="en-US"/>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86989" y="462636"/>
            <a:ext cx="5607062" cy="5932727"/>
          </a:xfrm>
          <a:prstGeom prst="rect">
            <a:avLst/>
          </a:prstGeom>
        </p:spPr>
      </p:pic>
    </p:spTree>
    <p:extLst>
      <p:ext uri="{BB962C8B-B14F-4D97-AF65-F5344CB8AC3E}">
        <p14:creationId xmlns:p14="http://schemas.microsoft.com/office/powerpoint/2010/main" val="3118229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8" name="Text Placeholder 6"/>
          <p:cNvSpPr>
            <a:spLocks noGrp="1"/>
          </p:cNvSpPr>
          <p:nvPr>
            <p:ph type="body" sz="quarter" idx="13" hasCustomPrompt="1"/>
          </p:nvPr>
        </p:nvSpPr>
        <p:spPr>
          <a:xfrm>
            <a:off x="502920" y="3931920"/>
            <a:ext cx="11186160" cy="1706880"/>
          </a:xfrm>
        </p:spPr>
        <p:txBody>
          <a:bodyPr anchor="ctr">
            <a:noAutofit/>
          </a:bodyPr>
          <a:lstStyle>
            <a:lvl1pPr marL="0" indent="0" algn="ctr">
              <a:buNone/>
              <a:defRPr sz="3000"/>
            </a:lvl1pPr>
            <a:lvl2pPr marL="457200" indent="0" algn="ctr">
              <a:buNone/>
              <a:defRPr sz="3000"/>
            </a:lvl2pPr>
            <a:lvl3pPr marL="914400" indent="0" algn="ctr">
              <a:buNone/>
              <a:defRPr sz="3000"/>
            </a:lvl3pPr>
            <a:lvl4pPr marL="1371600" indent="0" algn="ctr">
              <a:buNone/>
              <a:defRPr sz="3000"/>
            </a:lvl4pPr>
            <a:lvl5pPr marL="1828800" indent="0" algn="ctr">
              <a:buNone/>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CFBF3631-0E76-AF4A-BDE9-B48BBD37631E}"/>
              </a:ext>
            </a:extLst>
          </p:cNvPr>
          <p:cNvSpPr>
            <a:spLocks noGrp="1"/>
          </p:cNvSpPr>
          <p:nvPr>
            <p:ph type="ftr" sz="quarter" idx="14"/>
          </p:nvPr>
        </p:nvSpPr>
        <p:spPr/>
        <p:txBody>
          <a:bodyPr/>
          <a:lstStyle/>
          <a:p>
            <a:endParaRPr lang="en-US"/>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49665" cy="3463697"/>
          </a:xfrm>
          <a:prstGeom prst="rect">
            <a:avLst/>
          </a:prstGeom>
        </p:spPr>
      </p:pic>
    </p:spTree>
    <p:extLst>
      <p:ext uri="{BB962C8B-B14F-4D97-AF65-F5344CB8AC3E}">
        <p14:creationId xmlns:p14="http://schemas.microsoft.com/office/powerpoint/2010/main" val="647064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E1A23-7010-4545-852D-5927AFED60BD}"/>
              </a:ext>
            </a:extLst>
          </p:cNvPr>
          <p:cNvSpPr/>
          <p:nvPr userDrawn="1"/>
        </p:nvSpPr>
        <p:spPr>
          <a:xfrm rot="16200000">
            <a:off x="4381500" y="-4381500"/>
            <a:ext cx="34290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6032" y="462887"/>
            <a:ext cx="11252475" cy="5896723"/>
          </a:xfrm>
          <a:prstGeom prst="rect">
            <a:avLst/>
          </a:prstGeom>
        </p:spPr>
      </p:pic>
    </p:spTree>
    <p:extLst>
      <p:ext uri="{BB962C8B-B14F-4D97-AF65-F5344CB8AC3E}">
        <p14:creationId xmlns:p14="http://schemas.microsoft.com/office/powerpoint/2010/main" val="3735634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52676" cy="6919784"/>
          </a:xfrm>
          <a:prstGeom prst="rect">
            <a:avLst/>
          </a:prstGeom>
        </p:spPr>
      </p:pic>
    </p:spTree>
    <p:extLst>
      <p:ext uri="{BB962C8B-B14F-4D97-AF65-F5344CB8AC3E}">
        <p14:creationId xmlns:p14="http://schemas.microsoft.com/office/powerpoint/2010/main" val="25315875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06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3F9D-2533-2844-8155-13291185DFC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7AF70C7-1E9E-BA48-A61B-08B14FE61B81}"/>
              </a:ext>
            </a:extLst>
          </p:cNvPr>
          <p:cNvSpPr>
            <a:spLocks noGrp="1"/>
          </p:cNvSpPr>
          <p:nvPr>
            <p:ph type="sldNum" sz="quarter" idx="10"/>
          </p:nvPr>
        </p:nvSpPr>
        <p:spPr/>
        <p:txBody>
          <a:bodyPr/>
          <a:lstStyle/>
          <a:p>
            <a:fld id="{6D6E361B-DFCA-824D-BA63-ADCED3B41986}" type="slidenum">
              <a:rPr lang="en-US" smtClean="0"/>
              <a:pPr/>
              <a:t>‹#›</a:t>
            </a:fld>
            <a:endParaRPr lang="en-US"/>
          </a:p>
        </p:txBody>
      </p:sp>
      <p:sp>
        <p:nvSpPr>
          <p:cNvPr id="4" name="Footer Placeholder 3">
            <a:extLst>
              <a:ext uri="{FF2B5EF4-FFF2-40B4-BE49-F238E27FC236}">
                <a16:creationId xmlns:a16="http://schemas.microsoft.com/office/drawing/2014/main" id="{F496D4CC-DE52-4048-AC50-3030CEEE369E}"/>
              </a:ext>
            </a:extLst>
          </p:cNvPr>
          <p:cNvSpPr>
            <a:spLocks noGrp="1"/>
          </p:cNvSpPr>
          <p:nvPr>
            <p:ph type="ftr" sz="quarter" idx="11"/>
          </p:nvPr>
        </p:nvSpPr>
        <p:spPr/>
        <p:txBody>
          <a:bodyPr/>
          <a:lstStyle/>
          <a:p>
            <a:endParaRPr lang="en-US"/>
          </a:p>
        </p:txBody>
      </p:sp>
      <p:sp>
        <p:nvSpPr>
          <p:cNvPr id="5" name="Content Placeholder 2">
            <a:extLst>
              <a:ext uri="{FF2B5EF4-FFF2-40B4-BE49-F238E27FC236}">
                <a16:creationId xmlns:a16="http://schemas.microsoft.com/office/drawing/2014/main" id="{D2085ADE-B60F-3046-83A0-36760BCFBF8A}"/>
              </a:ext>
            </a:extLst>
          </p:cNvPr>
          <p:cNvSpPr>
            <a:spLocks noGrp="1"/>
          </p:cNvSpPr>
          <p:nvPr>
            <p:ph idx="1"/>
          </p:nvPr>
        </p:nvSpPr>
        <p:spPr>
          <a:xfrm>
            <a:off x="502919" y="1282262"/>
            <a:ext cx="9769612" cy="43229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1791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EF04-7093-E84D-BADD-06ED74B1EFED}"/>
              </a:ext>
            </a:extLst>
          </p:cNvPr>
          <p:cNvSpPr/>
          <p:nvPr userDrawn="1"/>
        </p:nvSpPr>
        <p:spPr>
          <a:xfrm rot="16200000">
            <a:off x="2667000" y="-2667000"/>
            <a:ext cx="68580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066BC06-2DD0-3247-8458-F7AAE1158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20980" y="2888392"/>
            <a:ext cx="3950040" cy="1081216"/>
          </a:xfrm>
          <a:prstGeom prst="rect">
            <a:avLst/>
          </a:prstGeom>
        </p:spPr>
      </p:pic>
      <p:pic>
        <p:nvPicPr>
          <p:cNvPr id="3" name="Picture 2"/>
          <p:cNvPicPr>
            <a:picLocks noChangeAspect="1"/>
          </p:cNvPicPr>
          <p:nvPr userDrawn="1"/>
        </p:nvPicPr>
        <p:blipFill>
          <a:blip r:embed="rId3"/>
          <a:stretch>
            <a:fillRect/>
          </a:stretch>
        </p:blipFill>
        <p:spPr>
          <a:xfrm>
            <a:off x="3271837" y="2419350"/>
            <a:ext cx="5648325" cy="201930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77420" y="2948382"/>
            <a:ext cx="5442742" cy="961233"/>
          </a:xfrm>
          <a:prstGeom prst="rect">
            <a:avLst/>
          </a:prstGeom>
        </p:spPr>
      </p:pic>
    </p:spTree>
    <p:extLst>
      <p:ext uri="{BB962C8B-B14F-4D97-AF65-F5344CB8AC3E}">
        <p14:creationId xmlns:p14="http://schemas.microsoft.com/office/powerpoint/2010/main" val="3138219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EF04-7093-E84D-BADD-06ED74B1EFED}"/>
              </a:ext>
            </a:extLst>
          </p:cNvPr>
          <p:cNvSpPr/>
          <p:nvPr userDrawn="1"/>
        </p:nvSpPr>
        <p:spPr>
          <a:xfrm rot="16200000">
            <a:off x="2667000" y="-2667000"/>
            <a:ext cx="6858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066BC06-2DD0-3247-8458-F7AAE1158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20980" y="2888392"/>
            <a:ext cx="3950040" cy="1081216"/>
          </a:xfrm>
          <a:prstGeom prst="rect">
            <a:avLst/>
          </a:prstGeom>
        </p:spPr>
      </p:pic>
      <p:pic>
        <p:nvPicPr>
          <p:cNvPr id="3" name="Picture 2"/>
          <p:cNvPicPr>
            <a:picLocks noChangeAspect="1"/>
          </p:cNvPicPr>
          <p:nvPr userDrawn="1"/>
        </p:nvPicPr>
        <p:blipFill>
          <a:blip r:embed="rId3"/>
          <a:stretch>
            <a:fillRect/>
          </a:stretch>
        </p:blipFill>
        <p:spPr>
          <a:xfrm>
            <a:off x="3448050" y="2390775"/>
            <a:ext cx="5295900" cy="207645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77420" y="2948382"/>
            <a:ext cx="5442742" cy="961233"/>
          </a:xfrm>
          <a:prstGeom prst="rect">
            <a:avLst/>
          </a:prstGeom>
        </p:spPr>
      </p:pic>
    </p:spTree>
    <p:extLst>
      <p:ext uri="{BB962C8B-B14F-4D97-AF65-F5344CB8AC3E}">
        <p14:creationId xmlns:p14="http://schemas.microsoft.com/office/powerpoint/2010/main" val="519902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629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BE34-D7D8-E3DE-AC1A-260729353E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73386E-2233-922D-CAB1-FEB5992040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0ED4A-2560-5971-3A1C-DC62832717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F1881B-31B6-C2B1-2F3D-4A45F8AE7036}"/>
              </a:ext>
            </a:extLst>
          </p:cNvPr>
          <p:cNvSpPr>
            <a:spLocks noGrp="1"/>
          </p:cNvSpPr>
          <p:nvPr>
            <p:ph type="dt" sz="half" idx="10"/>
          </p:nvPr>
        </p:nvSpPr>
        <p:spPr/>
        <p:txBody>
          <a:bodyPr/>
          <a:lstStyle/>
          <a:p>
            <a:fld id="{A4DFAF99-672D-4536-B69E-619E30BDF832}" type="datetimeFigureOut">
              <a:rPr lang="en-US" smtClean="0"/>
              <a:t>8/19/2025</a:t>
            </a:fld>
            <a:endParaRPr lang="en-US"/>
          </a:p>
        </p:txBody>
      </p:sp>
      <p:sp>
        <p:nvSpPr>
          <p:cNvPr id="6" name="Footer Placeholder 5">
            <a:extLst>
              <a:ext uri="{FF2B5EF4-FFF2-40B4-BE49-F238E27FC236}">
                <a16:creationId xmlns:a16="http://schemas.microsoft.com/office/drawing/2014/main" id="{BDD93B25-EBDC-A833-3174-9DFE62AF1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825726-F2FA-5F61-1B7C-713A26068F3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347908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24117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Footnot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0B7680-2216-4ECC-A98F-4DA7C72991DD}"/>
              </a:ext>
            </a:extLst>
          </p:cNvPr>
          <p:cNvSpPr/>
          <p:nvPr userDrawn="1"/>
        </p:nvSpPr>
        <p:spPr>
          <a:xfrm>
            <a:off x="683172" y="6411310"/>
            <a:ext cx="1397876" cy="446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p:cNvSpPr>
            <a:spLocks noGrp="1"/>
          </p:cNvSpPr>
          <p:nvPr>
            <p:ph type="body" sz="quarter" idx="10" hasCustomPrompt="1"/>
          </p:nvPr>
        </p:nvSpPr>
        <p:spPr>
          <a:xfrm>
            <a:off x="766762" y="6646862"/>
            <a:ext cx="9217026" cy="138499"/>
          </a:xfrm>
        </p:spPr>
        <p:txBody>
          <a:bodyPr wrap="square" lIns="0" tIns="0" rIns="0" bIns="0" anchor="b">
            <a:spAutoFit/>
          </a:bodyPr>
          <a:lstStyle>
            <a:lvl1pPr marL="0" indent="0">
              <a:lnSpc>
                <a:spcPct val="90000"/>
              </a:lnSpc>
              <a:spcBef>
                <a:spcPts val="0"/>
              </a:spcBef>
              <a:spcAft>
                <a:spcPts val="0"/>
              </a:spcAft>
              <a:buNone/>
              <a:defRPr sz="1000" b="0">
                <a:solidFill>
                  <a:schemeClr val="tx1"/>
                </a:solidFill>
              </a:defRPr>
            </a:lvl1pPr>
            <a:lvl2pPr marL="609585" indent="0">
              <a:buNone/>
              <a:defRPr sz="1467"/>
            </a:lvl2pPr>
            <a:lvl3pPr marL="1219170" indent="0">
              <a:buNone/>
              <a:defRPr sz="1467"/>
            </a:lvl3pPr>
            <a:lvl4pPr marL="1828754" indent="0">
              <a:buNone/>
              <a:defRPr sz="1467"/>
            </a:lvl4pPr>
            <a:lvl5pPr marL="2438339" indent="0">
              <a:buNone/>
              <a:defRPr sz="1467"/>
            </a:lvl5pPr>
          </a:lstStyle>
          <a:p>
            <a:pPr lvl="0"/>
            <a:r>
              <a:rPr lang="en-US" dirty="0"/>
              <a:t>Click to edit footer</a:t>
            </a:r>
          </a:p>
        </p:txBody>
      </p:sp>
      <p:sp>
        <p:nvSpPr>
          <p:cNvPr id="4" name="Content Placeholder 3"/>
          <p:cNvSpPr>
            <a:spLocks noGrp="1"/>
          </p:cNvSpPr>
          <p:nvPr>
            <p:ph sz="quarter" idx="12"/>
          </p:nvPr>
        </p:nvSpPr>
        <p:spPr>
          <a:xfrm>
            <a:off x="766763" y="1916113"/>
            <a:ext cx="11088688" cy="3889376"/>
          </a:xfrm>
        </p:spPr>
        <p:txBody>
          <a:bodyPr/>
          <a:lstStyle>
            <a:lvl2pPr marL="542925" indent="-276225">
              <a:buFont typeface="Arial" panose="020B0604020202020204" pitchFamily="34" charset="0"/>
              <a:buChar char="–"/>
              <a:defRPr/>
            </a:lvl2pPr>
            <a:lvl3pPr marL="809625" indent="-266700">
              <a:buFont typeface="Arial" panose="020B0604020202020204" pitchFamily="34" charset="0"/>
              <a:buChar char="•"/>
              <a:defRPr/>
            </a:lvl3pPr>
            <a:lvl4pPr marL="1162050" indent="-266700">
              <a:buFont typeface="Arial" panose="020B0604020202020204" pitchFamily="34" charset="0"/>
              <a:buChar char="–"/>
              <a:defRPr/>
            </a:lvl4pPr>
            <a:lvl5pPr marL="1438275" indent="-276225">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7151D5CF-B296-420B-BDD2-C89663EFA4C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8547599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 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C4F1E4-1687-DF46-BD66-1D43678AC254}"/>
              </a:ext>
            </a:extLst>
          </p:cNvPr>
          <p:cNvSpPr/>
          <p:nvPr userDrawn="1"/>
        </p:nvSpPr>
        <p:spPr>
          <a:xfrm>
            <a:off x="1" y="1"/>
            <a:ext cx="12192000" cy="6858000"/>
          </a:xfrm>
          <a:prstGeom prst="rect">
            <a:avLst/>
          </a:prstGeom>
          <a:solidFill>
            <a:srgbClr val="355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D4433A-34D5-0342-91E3-89AECD6652A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885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ontent 1col">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fld id="{B9BD39B7-684D-4423-8BB6-5C8BA622930A}" type="slidenum">
              <a:rPr lang="en-US" smtClean="0"/>
              <a:t>‹#›</a:t>
            </a:fld>
            <a:endParaRPr lang="en-US"/>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609599" y="1584324"/>
            <a:ext cx="10972800"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A75E391-5DF6-8A45-9113-02BCED9771F0}"/>
              </a:ext>
            </a:extLst>
          </p:cNvPr>
          <p:cNvSpPr>
            <a:spLocks noGrp="1"/>
          </p:cNvSpPr>
          <p:nvPr>
            <p:ph type="title"/>
          </p:nvPr>
        </p:nvSpPr>
        <p:spPr>
          <a:xfrm>
            <a:off x="609599" y="342900"/>
            <a:ext cx="10972800" cy="723900"/>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22CD5F2E-8E58-A14B-B80C-9B6594482EB6}"/>
              </a:ext>
            </a:extLst>
          </p:cNvPr>
          <p:cNvCxnSpPr/>
          <p:nvPr/>
        </p:nvCxnSpPr>
        <p:spPr>
          <a:xfrm>
            <a:off x="609600" y="1325563"/>
            <a:ext cx="109728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Date Placeholder 13">
            <a:extLst>
              <a:ext uri="{FF2B5EF4-FFF2-40B4-BE49-F238E27FC236}">
                <a16:creationId xmlns:a16="http://schemas.microsoft.com/office/drawing/2014/main" id="{A73E81F0-30EC-604C-95CA-DB8CC6CADABA}"/>
              </a:ext>
            </a:extLst>
          </p:cNvPr>
          <p:cNvSpPr>
            <a:spLocks noGrp="1"/>
          </p:cNvSpPr>
          <p:nvPr>
            <p:ph type="dt" sz="half" idx="2"/>
          </p:nvPr>
        </p:nvSpPr>
        <p:spPr>
          <a:xfrm>
            <a:off x="1033993" y="6400970"/>
            <a:ext cx="1070187" cy="208758"/>
          </a:xfrm>
          <a:prstGeom prst="rect">
            <a:avLst/>
          </a:prstGeom>
        </p:spPr>
        <p:txBody>
          <a:bodyPr vert="horz" lIns="0" tIns="0" rIns="0" bIns="0" rtlCol="0" anchor="b" anchorCtr="0"/>
          <a:lstStyle>
            <a:lvl1pPr algn="ctr">
              <a:defRPr sz="800">
                <a:solidFill>
                  <a:schemeClr val="accent1"/>
                </a:solidFill>
              </a:defRPr>
            </a:lvl1pPr>
            <a:lvl2pPr marL="0" algn="ctr">
              <a:defRPr sz="800">
                <a:solidFill>
                  <a:schemeClr val="accent1"/>
                </a:solidFill>
              </a:defRPr>
            </a:lvl2pPr>
            <a:lvl3pPr marL="0" algn="ctr">
              <a:defRPr sz="800">
                <a:solidFill>
                  <a:schemeClr val="accent1"/>
                </a:solidFill>
              </a:defRPr>
            </a:lvl3pPr>
            <a:lvl4pPr marL="0" algn="ctr">
              <a:defRPr sz="800">
                <a:solidFill>
                  <a:schemeClr val="accent1"/>
                </a:solidFill>
              </a:defRPr>
            </a:lvl4pPr>
            <a:lvl5pPr marL="0" algn="ctr">
              <a:defRPr sz="800">
                <a:solidFill>
                  <a:schemeClr val="accent1"/>
                </a:solidFill>
              </a:defRPr>
            </a:lvl5pPr>
            <a:lvl6pPr marL="0" algn="ctr">
              <a:defRPr sz="800">
                <a:solidFill>
                  <a:schemeClr val="accent1"/>
                </a:solidFill>
              </a:defRPr>
            </a:lvl6pPr>
            <a:lvl7pPr marL="0" algn="ctr">
              <a:defRPr sz="800">
                <a:solidFill>
                  <a:schemeClr val="accent1"/>
                </a:solidFill>
              </a:defRPr>
            </a:lvl7pPr>
            <a:lvl8pPr marL="0" algn="ctr">
              <a:defRPr sz="800">
                <a:solidFill>
                  <a:schemeClr val="accent1"/>
                </a:solidFill>
              </a:defRPr>
            </a:lvl8pPr>
            <a:lvl9pPr marL="0" algn="ctr">
              <a:defRPr sz="800">
                <a:solidFill>
                  <a:schemeClr val="accent1"/>
                </a:solidFill>
              </a:defRPr>
            </a:lvl9pPr>
          </a:lstStyle>
          <a:p>
            <a:endParaRPr lang="en-US"/>
          </a:p>
        </p:txBody>
      </p:sp>
    </p:spTree>
    <p:extLst>
      <p:ext uri="{BB962C8B-B14F-4D97-AF65-F5344CB8AC3E}">
        <p14:creationId xmlns:p14="http://schemas.microsoft.com/office/powerpoint/2010/main" val="64597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20"/>
        <p:cNvGrpSpPr/>
        <p:nvPr/>
      </p:nvGrpSpPr>
      <p:grpSpPr>
        <a:xfrm>
          <a:off x="0" y="0"/>
          <a:ext cx="0" cy="0"/>
          <a:chOff x="0" y="0"/>
          <a:chExt cx="0" cy="0"/>
        </a:xfrm>
      </p:grpSpPr>
      <p:pic>
        <p:nvPicPr>
          <p:cNvPr id="21" name="Google Shape;21;p10"/>
          <p:cNvPicPr preferRelativeResize="0"/>
          <p:nvPr/>
        </p:nvPicPr>
        <p:blipFill rotWithShape="1">
          <a:blip r:embed="rId2">
            <a:alphaModFix amt="5000"/>
          </a:blip>
          <a:srcRect/>
          <a:stretch/>
        </p:blipFill>
        <p:spPr>
          <a:xfrm>
            <a:off x="0" y="-9223"/>
            <a:ext cx="12192000" cy="6021287"/>
          </a:xfrm>
          <a:prstGeom prst="rect">
            <a:avLst/>
          </a:prstGeom>
          <a:noFill/>
          <a:ln>
            <a:noFill/>
          </a:ln>
        </p:spPr>
      </p:pic>
      <p:sp>
        <p:nvSpPr>
          <p:cNvPr id="22" name="Google Shape;22;p10"/>
          <p:cNvSpPr txBox="1">
            <a:spLocks noGrp="1"/>
          </p:cNvSpPr>
          <p:nvPr>
            <p:ph type="ctrTitle"/>
          </p:nvPr>
        </p:nvSpPr>
        <p:spPr>
          <a:xfrm>
            <a:off x="1524000" y="1681006"/>
            <a:ext cx="9144000" cy="272498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Quattrocento Sans"/>
              <a:buNone/>
              <a:defRPr sz="4800" b="1" u="none">
                <a:solidFill>
                  <a:schemeClr val="dk1"/>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0"/>
          <p:cNvSpPr txBox="1">
            <a:spLocks noGrp="1"/>
          </p:cNvSpPr>
          <p:nvPr>
            <p:ph type="subTitle" idx="1"/>
          </p:nvPr>
        </p:nvSpPr>
        <p:spPr>
          <a:xfrm>
            <a:off x="1524000" y="4934706"/>
            <a:ext cx="9144000" cy="54864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200"/>
              <a:buNone/>
              <a:defRPr sz="3200">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0"/>
          <p:cNvSpPr txBox="1">
            <a:spLocks noGrp="1"/>
          </p:cNvSpPr>
          <p:nvPr>
            <p:ph type="dt" idx="10"/>
          </p:nvPr>
        </p:nvSpPr>
        <p:spPr>
          <a:xfrm>
            <a:off x="5722342" y="6225950"/>
            <a:ext cx="14759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400"/>
              <a:buFont typeface="Calibri"/>
              <a:buNone/>
              <a:defRPr>
                <a:solidFill>
                  <a:schemeClr val="dk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Tree>
    <p:extLst>
      <p:ext uri="{BB962C8B-B14F-4D97-AF65-F5344CB8AC3E}">
        <p14:creationId xmlns:p14="http://schemas.microsoft.com/office/powerpoint/2010/main" val="34034548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25"/>
        <p:cNvGrpSpPr/>
        <p:nvPr/>
      </p:nvGrpSpPr>
      <p:grpSpPr>
        <a:xfrm>
          <a:off x="0" y="0"/>
          <a:ext cx="0" cy="0"/>
          <a:chOff x="0" y="0"/>
          <a:chExt cx="0" cy="0"/>
        </a:xfrm>
      </p:grpSpPr>
      <p:sp>
        <p:nvSpPr>
          <p:cNvPr id="26" name="Google Shape;26;p11"/>
          <p:cNvSpPr txBox="1">
            <a:spLocks noGrp="1"/>
          </p:cNvSpPr>
          <p:nvPr>
            <p:ph type="title"/>
          </p:nvPr>
        </p:nvSpPr>
        <p:spPr>
          <a:xfrm>
            <a:off x="440634" y="79375"/>
            <a:ext cx="11257879" cy="10979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Quattrocento Sans"/>
              <a:buNone/>
              <a:defRPr sz="4000" b="1">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1"/>
          <p:cNvSpPr txBox="1">
            <a:spLocks noGrp="1"/>
          </p:cNvSpPr>
          <p:nvPr>
            <p:ph type="body" idx="1"/>
          </p:nvPr>
        </p:nvSpPr>
        <p:spPr>
          <a:xfrm>
            <a:off x="440635" y="1437004"/>
            <a:ext cx="11257878" cy="444944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1"/>
          <p:cNvSpPr txBox="1">
            <a:spLocks noGrp="1"/>
          </p:cNvSpPr>
          <p:nvPr>
            <p:ph type="dt" idx="10"/>
          </p:nvPr>
        </p:nvSpPr>
        <p:spPr>
          <a:xfrm>
            <a:off x="5627370" y="6216673"/>
            <a:ext cx="14337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400"/>
              <a:buFont typeface="Calibri"/>
              <a:buNone/>
              <a:defRPr>
                <a:solidFill>
                  <a:schemeClr val="dk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Tree>
    <p:extLst>
      <p:ext uri="{BB962C8B-B14F-4D97-AF65-F5344CB8AC3E}">
        <p14:creationId xmlns:p14="http://schemas.microsoft.com/office/powerpoint/2010/main" val="357583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4400"/>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2400">
                <a:solidFill>
                  <a:srgbClr val="888888"/>
                </a:solidFill>
              </a:defRPr>
            </a:lvl1pPr>
            <a:lvl2pPr marL="914400" lvl="1" indent="-228600" algn="l">
              <a:lnSpc>
                <a:spcPct val="90000"/>
              </a:lnSpc>
              <a:spcBef>
                <a:spcPts val="500"/>
              </a:spcBef>
              <a:spcAft>
                <a:spcPts val="0"/>
              </a:spcAft>
              <a:buSzPts val="2400"/>
              <a:buNone/>
              <a:defRPr sz="2000">
                <a:solidFill>
                  <a:srgbClr val="888888"/>
                </a:solidFill>
              </a:defRPr>
            </a:lvl2pPr>
            <a:lvl3pPr marL="1371600" lvl="2" indent="-228600" algn="l">
              <a:lnSpc>
                <a:spcPct val="90000"/>
              </a:lnSpc>
              <a:spcBef>
                <a:spcPts val="500"/>
              </a:spcBef>
              <a:spcAft>
                <a:spcPts val="0"/>
              </a:spcAft>
              <a:buSzPts val="2000"/>
              <a:buNone/>
              <a:defRPr sz="1800">
                <a:solidFill>
                  <a:srgbClr val="888888"/>
                </a:solidFill>
              </a:defRPr>
            </a:lvl3pPr>
            <a:lvl4pPr marL="1828800" lvl="3" indent="-228600" algn="l">
              <a:lnSpc>
                <a:spcPct val="90000"/>
              </a:lnSpc>
              <a:spcBef>
                <a:spcPts val="500"/>
              </a:spcBef>
              <a:spcAft>
                <a:spcPts val="0"/>
              </a:spcAft>
              <a:buSzPts val="1800"/>
              <a:buNone/>
              <a:defRPr sz="1600">
                <a:solidFill>
                  <a:srgbClr val="888888"/>
                </a:solidFill>
              </a:defRPr>
            </a:lvl4pPr>
            <a:lvl5pPr marL="2286000" lvl="4" indent="-228600" algn="l">
              <a:lnSpc>
                <a:spcPct val="90000"/>
              </a:lnSpc>
              <a:spcBef>
                <a:spcPts val="500"/>
              </a:spcBef>
              <a:spcAft>
                <a:spcPts val="0"/>
              </a:spcAft>
              <a:buSzPts val="1800"/>
              <a:buNone/>
              <a:defRPr sz="1600">
                <a:solidFill>
                  <a:srgbClr val="888888"/>
                </a:solidFill>
              </a:defRPr>
            </a:lvl5pPr>
            <a:lvl6pPr marL="2743200" lvl="5" indent="-228600" algn="l">
              <a:lnSpc>
                <a:spcPct val="90000"/>
              </a:lnSpc>
              <a:spcBef>
                <a:spcPts val="500"/>
              </a:spcBef>
              <a:spcAft>
                <a:spcPts val="0"/>
              </a:spcAft>
              <a:buSzPts val="1800"/>
              <a:buNone/>
              <a:defRPr sz="1600">
                <a:solidFill>
                  <a:srgbClr val="888888"/>
                </a:solidFill>
              </a:defRPr>
            </a:lvl6pPr>
            <a:lvl7pPr marL="3200400" lvl="6" indent="-228600" algn="l">
              <a:lnSpc>
                <a:spcPct val="90000"/>
              </a:lnSpc>
              <a:spcBef>
                <a:spcPts val="500"/>
              </a:spcBef>
              <a:spcAft>
                <a:spcPts val="0"/>
              </a:spcAft>
              <a:buSzPts val="1800"/>
              <a:buNone/>
              <a:defRPr sz="1600">
                <a:solidFill>
                  <a:srgbClr val="888888"/>
                </a:solidFill>
              </a:defRPr>
            </a:lvl7pPr>
            <a:lvl8pPr marL="3657600" lvl="7" indent="-228600" algn="l">
              <a:lnSpc>
                <a:spcPct val="90000"/>
              </a:lnSpc>
              <a:spcBef>
                <a:spcPts val="500"/>
              </a:spcBef>
              <a:spcAft>
                <a:spcPts val="0"/>
              </a:spcAft>
              <a:buSzPts val="1800"/>
              <a:buNone/>
              <a:defRPr sz="1600">
                <a:solidFill>
                  <a:srgbClr val="888888"/>
                </a:solidFill>
              </a:defRPr>
            </a:lvl8pPr>
            <a:lvl9pPr marL="4114800" lvl="8" indent="-228600" algn="l">
              <a:lnSpc>
                <a:spcPct val="90000"/>
              </a:lnSpc>
              <a:spcBef>
                <a:spcPts val="500"/>
              </a:spcBef>
              <a:spcAft>
                <a:spcPts val="0"/>
              </a:spcAft>
              <a:buSzPts val="1800"/>
              <a:buNone/>
              <a:defRPr sz="1600">
                <a:solidFill>
                  <a:srgbClr val="888888"/>
                </a:solidFill>
              </a:defRPr>
            </a:lvl9pPr>
          </a:lstStyle>
          <a:p>
            <a:endParaRPr/>
          </a:p>
        </p:txBody>
      </p:sp>
      <p:sp>
        <p:nvSpPr>
          <p:cNvPr id="32" name="Google Shape;32;p14"/>
          <p:cNvSpPr txBox="1">
            <a:spLocks noGrp="1"/>
          </p:cNvSpPr>
          <p:nvPr>
            <p:ph type="dt" idx="10"/>
          </p:nvPr>
        </p:nvSpPr>
        <p:spPr>
          <a:xfrm>
            <a:off x="5934033" y="6243906"/>
            <a:ext cx="130132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33" name="Google Shape;33;p1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 name="Google Shape;3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888888"/>
              </a:buClr>
              <a:buSzPts val="1200"/>
              <a:buFont typeface="Calibri"/>
              <a:buNone/>
              <a:defRPr/>
            </a:lvl1pPr>
            <a:lvl2pPr marL="0" marR="0" lvl="1" indent="0" algn="r">
              <a:spcBef>
                <a:spcPts val="0"/>
              </a:spcBef>
              <a:buClr>
                <a:srgbClr val="888888"/>
              </a:buClr>
              <a:buSzPts val="1200"/>
              <a:buFont typeface="Calibri"/>
              <a:buNone/>
              <a:defRPr/>
            </a:lvl2pPr>
            <a:lvl3pPr marL="0" marR="0" lvl="2" indent="0" algn="r">
              <a:spcBef>
                <a:spcPts val="0"/>
              </a:spcBef>
              <a:buClr>
                <a:srgbClr val="888888"/>
              </a:buClr>
              <a:buSzPts val="1200"/>
              <a:buFont typeface="Calibri"/>
              <a:buNone/>
              <a:defRPr/>
            </a:lvl3pPr>
            <a:lvl4pPr marL="0" marR="0" lvl="3" indent="0" algn="r">
              <a:spcBef>
                <a:spcPts val="0"/>
              </a:spcBef>
              <a:buClr>
                <a:srgbClr val="888888"/>
              </a:buClr>
              <a:buSzPts val="1200"/>
              <a:buFont typeface="Calibri"/>
              <a:buNone/>
              <a:defRPr/>
            </a:lvl4pPr>
            <a:lvl5pPr marL="0" marR="0" lvl="4" indent="0" algn="r">
              <a:spcBef>
                <a:spcPts val="0"/>
              </a:spcBef>
              <a:buClr>
                <a:srgbClr val="888888"/>
              </a:buClr>
              <a:buSzPts val="1200"/>
              <a:buFont typeface="Calibri"/>
              <a:buNone/>
              <a:defRPr/>
            </a:lvl5pPr>
            <a:lvl6pPr marL="0" marR="0" lvl="5" indent="0" algn="r">
              <a:spcBef>
                <a:spcPts val="0"/>
              </a:spcBef>
              <a:buClr>
                <a:srgbClr val="888888"/>
              </a:buClr>
              <a:buSzPts val="1200"/>
              <a:buFont typeface="Calibri"/>
              <a:buNone/>
              <a:defRPr/>
            </a:lvl6pPr>
            <a:lvl7pPr marL="0" marR="0" lvl="6" indent="0" algn="r">
              <a:spcBef>
                <a:spcPts val="0"/>
              </a:spcBef>
              <a:buClr>
                <a:srgbClr val="888888"/>
              </a:buClr>
              <a:buSzPts val="1200"/>
              <a:buFont typeface="Calibri"/>
              <a:buNone/>
              <a:defRPr/>
            </a:lvl7pPr>
            <a:lvl8pPr marL="0" marR="0" lvl="7" indent="0" algn="r">
              <a:spcBef>
                <a:spcPts val="0"/>
              </a:spcBef>
              <a:buClr>
                <a:srgbClr val="888888"/>
              </a:buClr>
              <a:buSzPts val="1200"/>
              <a:buFont typeface="Calibri"/>
              <a:buNone/>
              <a:defRPr/>
            </a:lvl8pPr>
            <a:lvl9pPr marL="0" marR="0" lvl="8" indent="0" algn="r">
              <a:spcBef>
                <a:spcPts val="0"/>
              </a:spcBef>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5215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35"/>
        <p:cNvGrpSpPr/>
        <p:nvPr/>
      </p:nvGrpSpPr>
      <p:grpSpPr>
        <a:xfrm>
          <a:off x="0" y="0"/>
          <a:ext cx="0" cy="0"/>
          <a:chOff x="0" y="0"/>
          <a:chExt cx="0" cy="0"/>
        </a:xfrm>
      </p:grpSpPr>
      <p:sp>
        <p:nvSpPr>
          <p:cNvPr id="36" name="Google Shape;36;p15"/>
          <p:cNvSpPr txBox="1">
            <a:spLocks noGrp="1"/>
          </p:cNvSpPr>
          <p:nvPr>
            <p:ph type="title"/>
          </p:nvPr>
        </p:nvSpPr>
        <p:spPr>
          <a:xfrm>
            <a:off x="383342" y="90806"/>
            <a:ext cx="11543013" cy="10439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354"/>
              <a:buFont typeface="Quattrocento Sans"/>
              <a:buNone/>
              <a:defRPr sz="4354" b="1">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5"/>
          <p:cNvSpPr txBox="1">
            <a:spLocks noGrp="1"/>
          </p:cNvSpPr>
          <p:nvPr>
            <p:ph type="body" idx="1"/>
          </p:nvPr>
        </p:nvSpPr>
        <p:spPr>
          <a:xfrm>
            <a:off x="383342" y="1459865"/>
            <a:ext cx="5712657"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5"/>
          <p:cNvSpPr txBox="1">
            <a:spLocks noGrp="1"/>
          </p:cNvSpPr>
          <p:nvPr>
            <p:ph type="body" idx="2"/>
          </p:nvPr>
        </p:nvSpPr>
        <p:spPr>
          <a:xfrm>
            <a:off x="6308333" y="1459865"/>
            <a:ext cx="561802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5"/>
          <p:cNvSpPr txBox="1">
            <a:spLocks noGrp="1"/>
          </p:cNvSpPr>
          <p:nvPr>
            <p:ph type="dt" idx="10"/>
          </p:nvPr>
        </p:nvSpPr>
        <p:spPr>
          <a:xfrm>
            <a:off x="5651580" y="6208446"/>
            <a:ext cx="157851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400"/>
              <a:buFont typeface="Calibri"/>
              <a:buNone/>
              <a:defRPr sz="1600">
                <a:solidFill>
                  <a:schemeClr val="dk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Tree>
    <p:extLst>
      <p:ext uri="{BB962C8B-B14F-4D97-AF65-F5344CB8AC3E}">
        <p14:creationId xmlns:p14="http://schemas.microsoft.com/office/powerpoint/2010/main" val="17104933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Bulleted text">
  <p:cSld name="1_Bulleted text">
    <p:spTree>
      <p:nvGrpSpPr>
        <p:cNvPr id="1" name="Shape 40"/>
        <p:cNvGrpSpPr/>
        <p:nvPr/>
      </p:nvGrpSpPr>
      <p:grpSpPr>
        <a:xfrm>
          <a:off x="0" y="0"/>
          <a:ext cx="0" cy="0"/>
          <a:chOff x="0" y="0"/>
          <a:chExt cx="0" cy="0"/>
        </a:xfrm>
      </p:grpSpPr>
      <p:sp>
        <p:nvSpPr>
          <p:cNvPr id="41" name="Google Shape;41;p16"/>
          <p:cNvSpPr txBox="1">
            <a:spLocks noGrp="1"/>
          </p:cNvSpPr>
          <p:nvPr>
            <p:ph type="title"/>
          </p:nvPr>
        </p:nvSpPr>
        <p:spPr>
          <a:xfrm>
            <a:off x="613569" y="964825"/>
            <a:ext cx="10515600" cy="64633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4400"/>
              <a:buNone/>
              <a:defRPr sz="3600" b="1">
                <a:solidFill>
                  <a:srgbClr val="008DD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6"/>
          <p:cNvSpPr txBox="1">
            <a:spLocks noGrp="1"/>
          </p:cNvSpPr>
          <p:nvPr>
            <p:ph type="body" idx="1"/>
          </p:nvPr>
        </p:nvSpPr>
        <p:spPr>
          <a:xfrm>
            <a:off x="613569" y="1640416"/>
            <a:ext cx="9799638" cy="59093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800"/>
              <a:buFont typeface="Arial"/>
              <a:buNone/>
              <a:defRPr sz="2400" b="1">
                <a:solidFill>
                  <a:srgbClr val="E9832F"/>
                </a:solidFill>
                <a:latin typeface="Arial"/>
                <a:ea typeface="Arial"/>
                <a:cs typeface="Arial"/>
                <a:sym typeface="Arial"/>
              </a:defRPr>
            </a:lvl1pPr>
            <a:lvl2pPr marL="914400" lvl="1" indent="-228600" algn="l">
              <a:lnSpc>
                <a:spcPct val="90000"/>
              </a:lnSpc>
              <a:spcBef>
                <a:spcPts val="500"/>
              </a:spcBef>
              <a:spcAft>
                <a:spcPts val="0"/>
              </a:spcAft>
              <a:buSzPts val="2400"/>
              <a:buFont typeface="Arial"/>
              <a:buNone/>
              <a:defRPr sz="2400" b="1">
                <a:solidFill>
                  <a:srgbClr val="E9832F"/>
                </a:solidFill>
                <a:latin typeface="Arial"/>
                <a:ea typeface="Arial"/>
                <a:cs typeface="Arial"/>
                <a:sym typeface="Arial"/>
              </a:defRPr>
            </a:lvl2pPr>
            <a:lvl3pPr marL="1371600" lvl="2" indent="-228600" algn="l">
              <a:lnSpc>
                <a:spcPct val="90000"/>
              </a:lnSpc>
              <a:spcBef>
                <a:spcPts val="500"/>
              </a:spcBef>
              <a:spcAft>
                <a:spcPts val="0"/>
              </a:spcAft>
              <a:buSzPts val="2000"/>
              <a:buFont typeface="Arial"/>
              <a:buNone/>
              <a:defRPr sz="2400" b="1">
                <a:solidFill>
                  <a:srgbClr val="E9832F"/>
                </a:solidFill>
                <a:latin typeface="Arial"/>
                <a:ea typeface="Arial"/>
                <a:cs typeface="Arial"/>
                <a:sym typeface="Arial"/>
              </a:defRPr>
            </a:lvl3pPr>
            <a:lvl4pPr marL="1828800" lvl="3" indent="-228600" algn="l">
              <a:lnSpc>
                <a:spcPct val="90000"/>
              </a:lnSpc>
              <a:spcBef>
                <a:spcPts val="500"/>
              </a:spcBef>
              <a:spcAft>
                <a:spcPts val="0"/>
              </a:spcAft>
              <a:buSzPts val="1800"/>
              <a:buFont typeface="Arial"/>
              <a:buNone/>
              <a:defRPr sz="2400" b="1">
                <a:solidFill>
                  <a:srgbClr val="E9832F"/>
                </a:solidFill>
                <a:latin typeface="Arial"/>
                <a:ea typeface="Arial"/>
                <a:cs typeface="Arial"/>
                <a:sym typeface="Arial"/>
              </a:defRPr>
            </a:lvl4pPr>
            <a:lvl5pPr marL="2286000" lvl="4" indent="-228600" algn="l">
              <a:lnSpc>
                <a:spcPct val="90000"/>
              </a:lnSpc>
              <a:spcBef>
                <a:spcPts val="500"/>
              </a:spcBef>
              <a:spcAft>
                <a:spcPts val="0"/>
              </a:spcAft>
              <a:buSzPts val="1800"/>
              <a:buFont typeface="Arial"/>
              <a:buNone/>
              <a:defRPr sz="2400" b="1">
                <a:solidFill>
                  <a:srgbClr val="E9832F"/>
                </a:solidFill>
                <a:latin typeface="Arial"/>
                <a:ea typeface="Arial"/>
                <a:cs typeface="Arial"/>
                <a:sym typeface="Aria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3" name="Google Shape;43;p16"/>
          <p:cNvSpPr txBox="1">
            <a:spLocks noGrp="1"/>
          </p:cNvSpPr>
          <p:nvPr>
            <p:ph type="body" idx="2"/>
          </p:nvPr>
        </p:nvSpPr>
        <p:spPr>
          <a:xfrm>
            <a:off x="613569" y="2831889"/>
            <a:ext cx="10066338" cy="129222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0"/>
              </a:spcBef>
              <a:spcAft>
                <a:spcPts val="0"/>
              </a:spcAft>
              <a:buClr>
                <a:srgbClr val="008DD1"/>
              </a:buClr>
              <a:buSzPts val="2800"/>
              <a:buChar char="•"/>
              <a:defRPr sz="2000">
                <a:solidFill>
                  <a:srgbClr val="1B4376"/>
                </a:solidFill>
                <a:latin typeface="Arial"/>
                <a:ea typeface="Arial"/>
                <a:cs typeface="Arial"/>
                <a:sym typeface="Arial"/>
              </a:defRPr>
            </a:lvl1pPr>
            <a:lvl2pPr marL="914400" lvl="1" indent="-381000" algn="l">
              <a:lnSpc>
                <a:spcPct val="90000"/>
              </a:lnSpc>
              <a:spcBef>
                <a:spcPts val="1800"/>
              </a:spcBef>
              <a:spcAft>
                <a:spcPts val="0"/>
              </a:spcAft>
              <a:buSzPts val="2400"/>
              <a:buChar char="•"/>
              <a:defRPr sz="1800">
                <a:solidFill>
                  <a:srgbClr val="1B4376"/>
                </a:solidFill>
                <a:latin typeface="Arial"/>
                <a:ea typeface="Arial"/>
                <a:cs typeface="Arial"/>
                <a:sym typeface="Arial"/>
              </a:defRPr>
            </a:lvl2pPr>
            <a:lvl3pPr marL="1371600" lvl="2" indent="-355600" algn="l">
              <a:lnSpc>
                <a:spcPct val="90000"/>
              </a:lnSpc>
              <a:spcBef>
                <a:spcPts val="18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455258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4"/>
        <p:cNvGrpSpPr/>
        <p:nvPr/>
      </p:nvGrpSpPr>
      <p:grpSpPr>
        <a:xfrm>
          <a:off x="0" y="0"/>
          <a:ext cx="0" cy="0"/>
          <a:chOff x="0" y="0"/>
          <a:chExt cx="0" cy="0"/>
        </a:xfrm>
      </p:grpSpPr>
      <p:sp>
        <p:nvSpPr>
          <p:cNvPr id="45" name="Google Shape;45;p17"/>
          <p:cNvSpPr txBox="1">
            <a:spLocks noGrp="1"/>
          </p:cNvSpPr>
          <p:nvPr>
            <p:ph type="title"/>
          </p:nvPr>
        </p:nvSpPr>
        <p:spPr>
          <a:xfrm>
            <a:off x="825912" y="90806"/>
            <a:ext cx="10515600" cy="104393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7"/>
          <p:cNvSpPr txBox="1">
            <a:spLocks noGrp="1"/>
          </p:cNvSpPr>
          <p:nvPr>
            <p:ph type="body" idx="1"/>
          </p:nvPr>
        </p:nvSpPr>
        <p:spPr>
          <a:xfrm>
            <a:off x="838203" y="1924053"/>
            <a:ext cx="10515600" cy="427196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1468716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7BEA-FCBC-1C94-599A-65690C87A9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786CBA-C617-FF80-43CE-6C988FB06E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82EBB-366D-119D-08B9-911FD48BDC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C7CAF-6651-22F0-7FC5-CEFC8FADF6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9D833C-A4D6-2EA8-393B-F6DCF463DE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BEF26A-B74F-203A-B2D8-4ADBFCECB649}"/>
              </a:ext>
            </a:extLst>
          </p:cNvPr>
          <p:cNvSpPr>
            <a:spLocks noGrp="1"/>
          </p:cNvSpPr>
          <p:nvPr>
            <p:ph type="dt" sz="half" idx="10"/>
          </p:nvPr>
        </p:nvSpPr>
        <p:spPr/>
        <p:txBody>
          <a:bodyPr/>
          <a:lstStyle/>
          <a:p>
            <a:fld id="{A4DFAF99-672D-4536-B69E-619E30BDF832}" type="datetimeFigureOut">
              <a:rPr lang="en-US" smtClean="0"/>
              <a:t>8/19/2025</a:t>
            </a:fld>
            <a:endParaRPr lang="en-US"/>
          </a:p>
        </p:txBody>
      </p:sp>
      <p:sp>
        <p:nvSpPr>
          <p:cNvPr id="8" name="Footer Placeholder 7">
            <a:extLst>
              <a:ext uri="{FF2B5EF4-FFF2-40B4-BE49-F238E27FC236}">
                <a16:creationId xmlns:a16="http://schemas.microsoft.com/office/drawing/2014/main" id="{904863AC-678D-B2E8-172F-2AC3FD1A0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E99B1A-0578-1AC9-1BCE-E82FC3EF4C42}"/>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059104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440634" y="79375"/>
            <a:ext cx="11257879" cy="10979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Quattrocento Sans"/>
              <a:buNone/>
              <a:defRPr sz="4000" b="1">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body" idx="1"/>
          </p:nvPr>
        </p:nvSpPr>
        <p:spPr>
          <a:xfrm>
            <a:off x="440635" y="1437004"/>
            <a:ext cx="11257878" cy="444944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3"/>
          <p:cNvSpPr txBox="1">
            <a:spLocks noGrp="1"/>
          </p:cNvSpPr>
          <p:nvPr>
            <p:ph type="dt" idx="10"/>
          </p:nvPr>
        </p:nvSpPr>
        <p:spPr>
          <a:xfrm>
            <a:off x="5627370" y="6216673"/>
            <a:ext cx="14337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400"/>
              <a:buFont typeface="Calibri"/>
              <a:buNone/>
              <a:defRPr>
                <a:solidFill>
                  <a:schemeClr val="dk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Tree>
    <p:extLst>
      <p:ext uri="{BB962C8B-B14F-4D97-AF65-F5344CB8AC3E}">
        <p14:creationId xmlns:p14="http://schemas.microsoft.com/office/powerpoint/2010/main" val="4779580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62"/>
        <p:cNvGrpSpPr/>
        <p:nvPr/>
      </p:nvGrpSpPr>
      <p:grpSpPr>
        <a:xfrm>
          <a:off x="0" y="0"/>
          <a:ext cx="0" cy="0"/>
          <a:chOff x="0" y="0"/>
          <a:chExt cx="0" cy="0"/>
        </a:xfrm>
      </p:grpSpPr>
      <p:pic>
        <p:nvPicPr>
          <p:cNvPr id="63" name="Google Shape;63;p18"/>
          <p:cNvPicPr preferRelativeResize="0"/>
          <p:nvPr/>
        </p:nvPicPr>
        <p:blipFill rotWithShape="1">
          <a:blip r:embed="rId2">
            <a:alphaModFix amt="5000"/>
          </a:blip>
          <a:srcRect/>
          <a:stretch/>
        </p:blipFill>
        <p:spPr>
          <a:xfrm>
            <a:off x="0" y="-9223"/>
            <a:ext cx="12192000" cy="6021287"/>
          </a:xfrm>
          <a:prstGeom prst="rect">
            <a:avLst/>
          </a:prstGeom>
          <a:noFill/>
          <a:ln>
            <a:noFill/>
          </a:ln>
        </p:spPr>
      </p:pic>
      <p:sp>
        <p:nvSpPr>
          <p:cNvPr id="64" name="Google Shape;64;p18"/>
          <p:cNvSpPr txBox="1">
            <a:spLocks noGrp="1"/>
          </p:cNvSpPr>
          <p:nvPr>
            <p:ph type="ctrTitle"/>
          </p:nvPr>
        </p:nvSpPr>
        <p:spPr>
          <a:xfrm>
            <a:off x="1524000" y="1681006"/>
            <a:ext cx="9144000" cy="272498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Quattrocento Sans"/>
              <a:buNone/>
              <a:defRPr sz="4800" b="1" u="none">
                <a:solidFill>
                  <a:schemeClr val="dk1"/>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8"/>
          <p:cNvSpPr txBox="1">
            <a:spLocks noGrp="1"/>
          </p:cNvSpPr>
          <p:nvPr>
            <p:ph type="subTitle" idx="1"/>
          </p:nvPr>
        </p:nvSpPr>
        <p:spPr>
          <a:xfrm>
            <a:off x="1524000" y="4934706"/>
            <a:ext cx="9144000" cy="54864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200"/>
              <a:buNone/>
              <a:defRPr sz="3200">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6" name="Google Shape;66;p18"/>
          <p:cNvSpPr txBox="1">
            <a:spLocks noGrp="1"/>
          </p:cNvSpPr>
          <p:nvPr>
            <p:ph type="dt" idx="10"/>
          </p:nvPr>
        </p:nvSpPr>
        <p:spPr>
          <a:xfrm>
            <a:off x="5722342" y="6225950"/>
            <a:ext cx="14759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400"/>
              <a:buFont typeface="Calibri"/>
              <a:buNone/>
              <a:defRPr>
                <a:solidFill>
                  <a:schemeClr val="dk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Tree>
    <p:extLst>
      <p:ext uri="{BB962C8B-B14F-4D97-AF65-F5344CB8AC3E}">
        <p14:creationId xmlns:p14="http://schemas.microsoft.com/office/powerpoint/2010/main" val="13471545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383342" y="90806"/>
            <a:ext cx="11543013" cy="10439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354"/>
              <a:buFont typeface="Quattrocento Sans"/>
              <a:buNone/>
              <a:defRPr sz="4354" b="1">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9"/>
          <p:cNvSpPr txBox="1">
            <a:spLocks noGrp="1"/>
          </p:cNvSpPr>
          <p:nvPr>
            <p:ph type="body" idx="1"/>
          </p:nvPr>
        </p:nvSpPr>
        <p:spPr>
          <a:xfrm>
            <a:off x="383342" y="1459865"/>
            <a:ext cx="5712657"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9"/>
          <p:cNvSpPr txBox="1">
            <a:spLocks noGrp="1"/>
          </p:cNvSpPr>
          <p:nvPr>
            <p:ph type="body" idx="2"/>
          </p:nvPr>
        </p:nvSpPr>
        <p:spPr>
          <a:xfrm>
            <a:off x="6308333" y="1459865"/>
            <a:ext cx="561802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5651580" y="6208446"/>
            <a:ext cx="157851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400"/>
              <a:buFont typeface="Calibri"/>
              <a:buNone/>
              <a:defRPr sz="1600">
                <a:solidFill>
                  <a:schemeClr val="dk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Tree>
    <p:extLst>
      <p:ext uri="{BB962C8B-B14F-4D97-AF65-F5344CB8AC3E}">
        <p14:creationId xmlns:p14="http://schemas.microsoft.com/office/powerpoint/2010/main" val="19844855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Bulleted text">
  <p:cSld name="1_Bulleted text">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613569" y="964825"/>
            <a:ext cx="10515600" cy="64633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4400"/>
              <a:buNone/>
              <a:defRPr sz="3600" b="1">
                <a:solidFill>
                  <a:srgbClr val="008DD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0"/>
          <p:cNvSpPr txBox="1">
            <a:spLocks noGrp="1"/>
          </p:cNvSpPr>
          <p:nvPr>
            <p:ph type="body" idx="1"/>
          </p:nvPr>
        </p:nvSpPr>
        <p:spPr>
          <a:xfrm>
            <a:off x="613569" y="1640416"/>
            <a:ext cx="9799638" cy="59093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800"/>
              <a:buFont typeface="Arial"/>
              <a:buNone/>
              <a:defRPr sz="2400" b="1">
                <a:solidFill>
                  <a:srgbClr val="E9832F"/>
                </a:solidFill>
                <a:latin typeface="Arial"/>
                <a:ea typeface="Arial"/>
                <a:cs typeface="Arial"/>
                <a:sym typeface="Arial"/>
              </a:defRPr>
            </a:lvl1pPr>
            <a:lvl2pPr marL="914400" lvl="1" indent="-228600" algn="l">
              <a:lnSpc>
                <a:spcPct val="90000"/>
              </a:lnSpc>
              <a:spcBef>
                <a:spcPts val="500"/>
              </a:spcBef>
              <a:spcAft>
                <a:spcPts val="0"/>
              </a:spcAft>
              <a:buSzPts val="2400"/>
              <a:buFont typeface="Arial"/>
              <a:buNone/>
              <a:defRPr sz="2400" b="1">
                <a:solidFill>
                  <a:srgbClr val="E9832F"/>
                </a:solidFill>
                <a:latin typeface="Arial"/>
                <a:ea typeface="Arial"/>
                <a:cs typeface="Arial"/>
                <a:sym typeface="Arial"/>
              </a:defRPr>
            </a:lvl2pPr>
            <a:lvl3pPr marL="1371600" lvl="2" indent="-228600" algn="l">
              <a:lnSpc>
                <a:spcPct val="90000"/>
              </a:lnSpc>
              <a:spcBef>
                <a:spcPts val="500"/>
              </a:spcBef>
              <a:spcAft>
                <a:spcPts val="0"/>
              </a:spcAft>
              <a:buSzPts val="2000"/>
              <a:buFont typeface="Arial"/>
              <a:buNone/>
              <a:defRPr sz="2400" b="1">
                <a:solidFill>
                  <a:srgbClr val="E9832F"/>
                </a:solidFill>
                <a:latin typeface="Arial"/>
                <a:ea typeface="Arial"/>
                <a:cs typeface="Arial"/>
                <a:sym typeface="Arial"/>
              </a:defRPr>
            </a:lvl3pPr>
            <a:lvl4pPr marL="1828800" lvl="3" indent="-228600" algn="l">
              <a:lnSpc>
                <a:spcPct val="90000"/>
              </a:lnSpc>
              <a:spcBef>
                <a:spcPts val="500"/>
              </a:spcBef>
              <a:spcAft>
                <a:spcPts val="0"/>
              </a:spcAft>
              <a:buSzPts val="1800"/>
              <a:buFont typeface="Arial"/>
              <a:buNone/>
              <a:defRPr sz="2400" b="1">
                <a:solidFill>
                  <a:srgbClr val="E9832F"/>
                </a:solidFill>
                <a:latin typeface="Arial"/>
                <a:ea typeface="Arial"/>
                <a:cs typeface="Arial"/>
                <a:sym typeface="Arial"/>
              </a:defRPr>
            </a:lvl4pPr>
            <a:lvl5pPr marL="2286000" lvl="4" indent="-228600" algn="l">
              <a:lnSpc>
                <a:spcPct val="90000"/>
              </a:lnSpc>
              <a:spcBef>
                <a:spcPts val="500"/>
              </a:spcBef>
              <a:spcAft>
                <a:spcPts val="0"/>
              </a:spcAft>
              <a:buSzPts val="1800"/>
              <a:buFont typeface="Arial"/>
              <a:buNone/>
              <a:defRPr sz="2400" b="1">
                <a:solidFill>
                  <a:srgbClr val="E9832F"/>
                </a:solidFill>
                <a:latin typeface="Arial"/>
                <a:ea typeface="Arial"/>
                <a:cs typeface="Arial"/>
                <a:sym typeface="Aria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5" name="Google Shape;75;p20"/>
          <p:cNvSpPr txBox="1">
            <a:spLocks noGrp="1"/>
          </p:cNvSpPr>
          <p:nvPr>
            <p:ph type="body" idx="2"/>
          </p:nvPr>
        </p:nvSpPr>
        <p:spPr>
          <a:xfrm>
            <a:off x="613569" y="2831889"/>
            <a:ext cx="10066338" cy="129222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0"/>
              </a:spcBef>
              <a:spcAft>
                <a:spcPts val="0"/>
              </a:spcAft>
              <a:buClr>
                <a:srgbClr val="008DD1"/>
              </a:buClr>
              <a:buSzPts val="2800"/>
              <a:buChar char="•"/>
              <a:defRPr sz="2000">
                <a:solidFill>
                  <a:srgbClr val="1B4376"/>
                </a:solidFill>
                <a:latin typeface="Arial"/>
                <a:ea typeface="Arial"/>
                <a:cs typeface="Arial"/>
                <a:sym typeface="Arial"/>
              </a:defRPr>
            </a:lvl1pPr>
            <a:lvl2pPr marL="914400" lvl="1" indent="-381000" algn="l">
              <a:lnSpc>
                <a:spcPct val="90000"/>
              </a:lnSpc>
              <a:spcBef>
                <a:spcPts val="1800"/>
              </a:spcBef>
              <a:spcAft>
                <a:spcPts val="0"/>
              </a:spcAft>
              <a:buSzPts val="2400"/>
              <a:buChar char="•"/>
              <a:defRPr sz="1800">
                <a:solidFill>
                  <a:srgbClr val="1B4376"/>
                </a:solidFill>
                <a:latin typeface="Arial"/>
                <a:ea typeface="Arial"/>
                <a:cs typeface="Arial"/>
                <a:sym typeface="Arial"/>
              </a:defRPr>
            </a:lvl2pPr>
            <a:lvl3pPr marL="1371600" lvl="2" indent="-355600" algn="l">
              <a:lnSpc>
                <a:spcPct val="90000"/>
              </a:lnSpc>
              <a:spcBef>
                <a:spcPts val="18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31377131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a:off x="825912" y="90806"/>
            <a:ext cx="10515600" cy="104393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1"/>
          <p:cNvSpPr txBox="1">
            <a:spLocks noGrp="1"/>
          </p:cNvSpPr>
          <p:nvPr>
            <p:ph type="body" idx="1"/>
          </p:nvPr>
        </p:nvSpPr>
        <p:spPr>
          <a:xfrm>
            <a:off x="838203" y="1924053"/>
            <a:ext cx="10515600" cy="427196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3844903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D2D8-A927-FF30-78C7-C18C11867B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B2531D-56C4-A6AA-A613-EB9489F5BBF0}"/>
              </a:ext>
            </a:extLst>
          </p:cNvPr>
          <p:cNvSpPr>
            <a:spLocks noGrp="1"/>
          </p:cNvSpPr>
          <p:nvPr>
            <p:ph type="dt" sz="half" idx="10"/>
          </p:nvPr>
        </p:nvSpPr>
        <p:spPr/>
        <p:txBody>
          <a:bodyPr/>
          <a:lstStyle/>
          <a:p>
            <a:fld id="{A4DFAF99-672D-4536-B69E-619E30BDF832}" type="datetimeFigureOut">
              <a:rPr lang="en-US" smtClean="0"/>
              <a:t>8/19/2025</a:t>
            </a:fld>
            <a:endParaRPr lang="en-US"/>
          </a:p>
        </p:txBody>
      </p:sp>
      <p:sp>
        <p:nvSpPr>
          <p:cNvPr id="4" name="Footer Placeholder 3">
            <a:extLst>
              <a:ext uri="{FF2B5EF4-FFF2-40B4-BE49-F238E27FC236}">
                <a16:creationId xmlns:a16="http://schemas.microsoft.com/office/drawing/2014/main" id="{248B9BE3-6D88-28F1-10AF-79E0C9F336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9A57E-851B-600D-876B-BD344D5955D0}"/>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554475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EFD222-227B-86D9-DF4C-C78F88C22FCD}"/>
              </a:ext>
            </a:extLst>
          </p:cNvPr>
          <p:cNvSpPr>
            <a:spLocks noGrp="1"/>
          </p:cNvSpPr>
          <p:nvPr>
            <p:ph type="dt" sz="half" idx="10"/>
          </p:nvPr>
        </p:nvSpPr>
        <p:spPr/>
        <p:txBody>
          <a:bodyPr/>
          <a:lstStyle/>
          <a:p>
            <a:fld id="{A4DFAF99-672D-4536-B69E-619E30BDF832}" type="datetimeFigureOut">
              <a:rPr lang="en-US" smtClean="0"/>
              <a:t>8/19/2025</a:t>
            </a:fld>
            <a:endParaRPr lang="en-US"/>
          </a:p>
        </p:txBody>
      </p:sp>
      <p:sp>
        <p:nvSpPr>
          <p:cNvPr id="3" name="Footer Placeholder 2">
            <a:extLst>
              <a:ext uri="{FF2B5EF4-FFF2-40B4-BE49-F238E27FC236}">
                <a16:creationId xmlns:a16="http://schemas.microsoft.com/office/drawing/2014/main" id="{260342B9-325B-4C2C-BC13-9013F438E0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EE55F1-E49D-FEEB-24BD-D8CDB62C3BF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74022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86B9-3ED0-9715-3F94-AE64FA57C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D52F88-FAB2-4244-6B2D-F94FC84203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9306DB-AD54-8B0C-896C-E1CC5A6D8D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E94B01-1F4A-0119-BCFD-AB89307BDEC0}"/>
              </a:ext>
            </a:extLst>
          </p:cNvPr>
          <p:cNvSpPr>
            <a:spLocks noGrp="1"/>
          </p:cNvSpPr>
          <p:nvPr>
            <p:ph type="dt" sz="half" idx="10"/>
          </p:nvPr>
        </p:nvSpPr>
        <p:spPr/>
        <p:txBody>
          <a:bodyPr/>
          <a:lstStyle/>
          <a:p>
            <a:fld id="{A4DFAF99-672D-4536-B69E-619E30BDF832}" type="datetimeFigureOut">
              <a:rPr lang="en-US" smtClean="0"/>
              <a:t>8/19/2025</a:t>
            </a:fld>
            <a:endParaRPr lang="en-US"/>
          </a:p>
        </p:txBody>
      </p:sp>
      <p:sp>
        <p:nvSpPr>
          <p:cNvPr id="6" name="Footer Placeholder 5">
            <a:extLst>
              <a:ext uri="{FF2B5EF4-FFF2-40B4-BE49-F238E27FC236}">
                <a16:creationId xmlns:a16="http://schemas.microsoft.com/office/drawing/2014/main" id="{079A571F-ACBB-B796-816B-63CB91E2B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0FBB5-F719-4677-F7EC-D73D0C404FEA}"/>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913275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87D8-AEA2-DDDE-5A07-9B4A15EDDC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C9AA52-2B10-77D3-2639-2853499FBE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FE7D7C-E12B-1219-0BA5-15DB215DC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D1C8A-5837-E5A5-2C5F-DCE9D34EA5DE}"/>
              </a:ext>
            </a:extLst>
          </p:cNvPr>
          <p:cNvSpPr>
            <a:spLocks noGrp="1"/>
          </p:cNvSpPr>
          <p:nvPr>
            <p:ph type="dt" sz="half" idx="10"/>
          </p:nvPr>
        </p:nvSpPr>
        <p:spPr/>
        <p:txBody>
          <a:bodyPr/>
          <a:lstStyle/>
          <a:p>
            <a:fld id="{A4DFAF99-672D-4536-B69E-619E30BDF832}" type="datetimeFigureOut">
              <a:rPr lang="en-US" smtClean="0"/>
              <a:t>8/19/2025</a:t>
            </a:fld>
            <a:endParaRPr lang="en-US"/>
          </a:p>
        </p:txBody>
      </p:sp>
      <p:sp>
        <p:nvSpPr>
          <p:cNvPr id="6" name="Footer Placeholder 5">
            <a:extLst>
              <a:ext uri="{FF2B5EF4-FFF2-40B4-BE49-F238E27FC236}">
                <a16:creationId xmlns:a16="http://schemas.microsoft.com/office/drawing/2014/main" id="{BC7660C7-1CB0-57EE-3C6C-7A3A273D9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E08A2-1E57-0C29-BBA6-8525B7A34D8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299019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6.xml"/><Relationship Id="rId7"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26.png"/><Relationship Id="rId5" Type="http://schemas.openxmlformats.org/officeDocument/2006/relationships/slideLayout" Target="../slideLayouts/slideLayout48.xml"/><Relationship Id="rId10" Type="http://schemas.openxmlformats.org/officeDocument/2006/relationships/image" Target="../media/image25.jpg"/><Relationship Id="rId4" Type="http://schemas.openxmlformats.org/officeDocument/2006/relationships/slideLayout" Target="../slideLayouts/slideLayout47.xml"/><Relationship Id="rId9" Type="http://schemas.openxmlformats.org/officeDocument/2006/relationships/image" Target="../media/image2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52.xml"/><Relationship Id="rId7" Type="http://schemas.openxmlformats.org/officeDocument/2006/relationships/image" Target="../media/image23.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4.xml"/><Relationship Id="rId5" Type="http://schemas.openxmlformats.org/officeDocument/2006/relationships/slideLayout" Target="../slideLayouts/slideLayout54.xml"/><Relationship Id="rId10" Type="http://schemas.openxmlformats.org/officeDocument/2006/relationships/image" Target="../media/image26.png"/><Relationship Id="rId4" Type="http://schemas.openxmlformats.org/officeDocument/2006/relationships/slideLayout" Target="../slideLayouts/slideLayout53.xml"/><Relationship Id="rId9" Type="http://schemas.openxmlformats.org/officeDocument/2006/relationships/image" Target="../media/image2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CE37A7-398F-9F8F-F659-01C2C7078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66142F-E00C-E5FD-E30D-C094F7234F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E5E94-6B2D-6954-7F0C-671EFF11A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FAF99-672D-4536-B69E-619E30BDF832}" type="datetimeFigureOut">
              <a:rPr lang="en-US" smtClean="0"/>
              <a:t>8/19/2025</a:t>
            </a:fld>
            <a:endParaRPr lang="en-US"/>
          </a:p>
        </p:txBody>
      </p:sp>
      <p:sp>
        <p:nvSpPr>
          <p:cNvPr id="5" name="Footer Placeholder 4">
            <a:extLst>
              <a:ext uri="{FF2B5EF4-FFF2-40B4-BE49-F238E27FC236}">
                <a16:creationId xmlns:a16="http://schemas.microsoft.com/office/drawing/2014/main" id="{493ED833-9E8E-4723-5BE3-9EBC11DC37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8DE64C-7F01-EDFE-ABA7-D85C5B6D74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92B91-5C3A-407C-8D38-F29469363295}" type="slidenum">
              <a:rPr lang="en-US" smtClean="0"/>
              <a:t>‹#›</a:t>
            </a:fld>
            <a:endParaRPr lang="en-US"/>
          </a:p>
        </p:txBody>
      </p:sp>
    </p:spTree>
    <p:extLst>
      <p:ext uri="{BB962C8B-B14F-4D97-AF65-F5344CB8AC3E}">
        <p14:creationId xmlns:p14="http://schemas.microsoft.com/office/powerpoint/2010/main" val="1173556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53701"/>
            <a:ext cx="9769612" cy="62040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02920" y="1714500"/>
            <a:ext cx="11186160" cy="38978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981185" y="6115261"/>
            <a:ext cx="2743200" cy="232651"/>
          </a:xfrm>
          <a:prstGeom prst="rect">
            <a:avLst/>
          </a:prstGeom>
        </p:spPr>
        <p:txBody>
          <a:bodyPr vert="horz" lIns="91440" tIns="45720" rIns="91440" bIns="45720" rtlCol="0" anchor="ctr"/>
          <a:lstStyle>
            <a:lvl1pPr algn="r">
              <a:defRPr sz="1400">
                <a:solidFill>
                  <a:schemeClr val="bg1">
                    <a:lumMod val="65000"/>
                  </a:schemeClr>
                </a:solidFill>
              </a:defRPr>
            </a:lvl1pPr>
          </a:lstStyle>
          <a:p>
            <a:fld id="{6D6E361B-DFCA-824D-BA63-ADCED3B41986}" type="slidenum">
              <a:rPr lang="en-US" smtClean="0"/>
              <a:pPr/>
              <a:t>‹#›</a:t>
            </a:fld>
            <a:endParaRPr lang="en-US"/>
          </a:p>
        </p:txBody>
      </p:sp>
      <p:sp>
        <p:nvSpPr>
          <p:cNvPr id="4" name="Footer Placeholder 3">
            <a:extLst>
              <a:ext uri="{FF2B5EF4-FFF2-40B4-BE49-F238E27FC236}">
                <a16:creationId xmlns:a16="http://schemas.microsoft.com/office/drawing/2014/main" id="{ED213DE1-AFF1-EC4C-A399-F187F8B96A9B}"/>
              </a:ext>
            </a:extLst>
          </p:cNvPr>
          <p:cNvSpPr>
            <a:spLocks noGrp="1"/>
          </p:cNvSpPr>
          <p:nvPr>
            <p:ph type="ftr" sz="quarter" idx="3"/>
          </p:nvPr>
        </p:nvSpPr>
        <p:spPr>
          <a:xfrm>
            <a:off x="502920" y="6115261"/>
            <a:ext cx="5102352" cy="232651"/>
          </a:xfrm>
          <a:prstGeom prst="rect">
            <a:avLst/>
          </a:prstGeom>
        </p:spPr>
        <p:txBody>
          <a:bodyPr vert="horz" lIns="91440" tIns="45720" rIns="91440" bIns="45720" rtlCol="0" anchor="ctr"/>
          <a:lstStyle>
            <a:lvl1pPr algn="l">
              <a:defRPr sz="1200">
                <a:solidFill>
                  <a:schemeClr val="bg1">
                    <a:lumMod val="65000"/>
                  </a:schemeClr>
                </a:solidFill>
              </a:defRPr>
            </a:lvl1pPr>
          </a:lstStyle>
          <a:p>
            <a:endParaRPr lang="en-US"/>
          </a:p>
        </p:txBody>
      </p:sp>
    </p:spTree>
    <p:extLst>
      <p:ext uri="{BB962C8B-B14F-4D97-AF65-F5344CB8AC3E}">
        <p14:creationId xmlns:p14="http://schemas.microsoft.com/office/powerpoint/2010/main" val="377328187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Lst>
  <p:txStyles>
    <p:titleStyle>
      <a:lvl1pPr algn="l" defTabSz="914400" rtl="0" eaLnBrk="1" fontAlgn="base" latinLnBrk="0" hangingPunct="1">
        <a:lnSpc>
          <a:spcPct val="90000"/>
        </a:lnSpc>
        <a:spcBef>
          <a:spcPct val="0"/>
        </a:spcBef>
        <a:buNone/>
        <a:defRPr sz="4200" b="1"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3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pos="3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825912" y="90806"/>
            <a:ext cx="10515600" cy="104393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
          <p:cNvSpPr txBox="1">
            <a:spLocks noGrp="1"/>
          </p:cNvSpPr>
          <p:nvPr>
            <p:ph type="body" idx="1"/>
          </p:nvPr>
        </p:nvSpPr>
        <p:spPr>
          <a:xfrm>
            <a:off x="838200" y="142557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
          <p:cNvSpPr txBox="1">
            <a:spLocks noGrp="1"/>
          </p:cNvSpPr>
          <p:nvPr>
            <p:ph type="dt" idx="10"/>
          </p:nvPr>
        </p:nvSpPr>
        <p:spPr>
          <a:xfrm>
            <a:off x="5934033" y="6243906"/>
            <a:ext cx="130132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9"/>
          <p:cNvSpPr/>
          <p:nvPr/>
        </p:nvSpPr>
        <p:spPr>
          <a:xfrm>
            <a:off x="-12288" y="-16359"/>
            <a:ext cx="12215718" cy="1196817"/>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5" name="Google Shape;15;p9"/>
          <p:cNvCxnSpPr/>
          <p:nvPr/>
        </p:nvCxnSpPr>
        <p:spPr>
          <a:xfrm>
            <a:off x="-12288" y="6021288"/>
            <a:ext cx="12204288" cy="0"/>
          </a:xfrm>
          <a:prstGeom prst="straightConnector1">
            <a:avLst/>
          </a:prstGeom>
          <a:noFill/>
          <a:ln w="12700" cap="flat" cmpd="sng">
            <a:solidFill>
              <a:schemeClr val="accent1"/>
            </a:solidFill>
            <a:prstDash val="solid"/>
            <a:miter lim="800000"/>
            <a:headEnd type="none" w="sm" len="sm"/>
            <a:tailEnd type="none" w="sm" len="sm"/>
          </a:ln>
        </p:spPr>
      </p:cxnSp>
      <p:pic>
        <p:nvPicPr>
          <p:cNvPr id="16" name="Google Shape;16;p9"/>
          <p:cNvPicPr preferRelativeResize="0"/>
          <p:nvPr/>
        </p:nvPicPr>
        <p:blipFill rotWithShape="1">
          <a:blip r:embed="rId8">
            <a:alphaModFix/>
          </a:blip>
          <a:srcRect/>
          <a:stretch/>
        </p:blipFill>
        <p:spPr>
          <a:xfrm>
            <a:off x="8349174" y="6059222"/>
            <a:ext cx="3585708" cy="696542"/>
          </a:xfrm>
          <a:prstGeom prst="rect">
            <a:avLst/>
          </a:prstGeom>
          <a:noFill/>
          <a:ln>
            <a:noFill/>
          </a:ln>
        </p:spPr>
      </p:pic>
      <p:pic>
        <p:nvPicPr>
          <p:cNvPr id="17" name="Google Shape;17;p9" descr="Partners | Makerere University Lung Institute"/>
          <p:cNvPicPr preferRelativeResize="0"/>
          <p:nvPr/>
        </p:nvPicPr>
        <p:blipFill rotWithShape="1">
          <a:blip r:embed="rId9">
            <a:alphaModFix/>
          </a:blip>
          <a:srcRect/>
          <a:stretch/>
        </p:blipFill>
        <p:spPr>
          <a:xfrm>
            <a:off x="320214" y="6183331"/>
            <a:ext cx="4612641" cy="538141"/>
          </a:xfrm>
          <a:prstGeom prst="rect">
            <a:avLst/>
          </a:prstGeom>
          <a:noFill/>
          <a:ln>
            <a:noFill/>
          </a:ln>
        </p:spPr>
      </p:pic>
      <p:pic>
        <p:nvPicPr>
          <p:cNvPr id="18" name="Google Shape;18;p9" descr="Makerere University Jobs 2022 - 2 Fresher Laboratory Technicians - Fresher  Jobs Uganda"/>
          <p:cNvPicPr preferRelativeResize="0"/>
          <p:nvPr/>
        </p:nvPicPr>
        <p:blipFill rotWithShape="1">
          <a:blip r:embed="rId10">
            <a:alphaModFix/>
          </a:blip>
          <a:srcRect/>
          <a:stretch/>
        </p:blipFill>
        <p:spPr>
          <a:xfrm>
            <a:off x="7449819" y="6149912"/>
            <a:ext cx="684897" cy="557906"/>
          </a:xfrm>
          <a:prstGeom prst="rect">
            <a:avLst/>
          </a:prstGeom>
          <a:noFill/>
          <a:ln>
            <a:noFill/>
          </a:ln>
        </p:spPr>
      </p:pic>
      <p:pic>
        <p:nvPicPr>
          <p:cNvPr id="19" name="Google Shape;19;p9"/>
          <p:cNvPicPr preferRelativeResize="0"/>
          <p:nvPr/>
        </p:nvPicPr>
        <p:blipFill rotWithShape="1">
          <a:blip r:embed="rId11">
            <a:alphaModFix/>
          </a:blip>
          <a:srcRect/>
          <a:stretch/>
        </p:blipFill>
        <p:spPr>
          <a:xfrm>
            <a:off x="4884889" y="6259135"/>
            <a:ext cx="684897" cy="374440"/>
          </a:xfrm>
          <a:prstGeom prst="rect">
            <a:avLst/>
          </a:prstGeom>
          <a:noFill/>
          <a:ln>
            <a:noFill/>
          </a:ln>
        </p:spPr>
      </p:pic>
    </p:spTree>
    <p:extLst>
      <p:ext uri="{BB962C8B-B14F-4D97-AF65-F5344CB8AC3E}">
        <p14:creationId xmlns:p14="http://schemas.microsoft.com/office/powerpoint/2010/main" val="3270904661"/>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
        <p:cNvGrpSpPr/>
        <p:nvPr/>
      </p:nvGrpSpPr>
      <p:grpSpPr>
        <a:xfrm>
          <a:off x="0" y="0"/>
          <a:ext cx="0" cy="0"/>
          <a:chOff x="0" y="0"/>
          <a:chExt cx="0" cy="0"/>
        </a:xfrm>
      </p:grpSpPr>
      <p:sp>
        <p:nvSpPr>
          <p:cNvPr id="48" name="Google Shape;48;p12"/>
          <p:cNvSpPr txBox="1">
            <a:spLocks noGrp="1"/>
          </p:cNvSpPr>
          <p:nvPr>
            <p:ph type="title"/>
          </p:nvPr>
        </p:nvSpPr>
        <p:spPr>
          <a:xfrm>
            <a:off x="825912" y="90806"/>
            <a:ext cx="10515600" cy="104393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12"/>
          <p:cNvSpPr txBox="1">
            <a:spLocks noGrp="1"/>
          </p:cNvSpPr>
          <p:nvPr>
            <p:ph type="body" idx="1"/>
          </p:nvPr>
        </p:nvSpPr>
        <p:spPr>
          <a:xfrm>
            <a:off x="838200" y="142557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12"/>
          <p:cNvSpPr txBox="1">
            <a:spLocks noGrp="1"/>
          </p:cNvSpPr>
          <p:nvPr>
            <p:ph type="dt" idx="10"/>
          </p:nvPr>
        </p:nvSpPr>
        <p:spPr>
          <a:xfrm>
            <a:off x="5934033" y="6243906"/>
            <a:ext cx="130132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12"/>
          <p:cNvSpPr/>
          <p:nvPr/>
        </p:nvSpPr>
        <p:spPr>
          <a:xfrm>
            <a:off x="-12288" y="-16359"/>
            <a:ext cx="12215718" cy="1196817"/>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53" name="Google Shape;53;p12"/>
          <p:cNvCxnSpPr/>
          <p:nvPr/>
        </p:nvCxnSpPr>
        <p:spPr>
          <a:xfrm>
            <a:off x="-12288" y="6021288"/>
            <a:ext cx="12204288" cy="0"/>
          </a:xfrm>
          <a:prstGeom prst="straightConnector1">
            <a:avLst/>
          </a:prstGeom>
          <a:noFill/>
          <a:ln w="12700" cap="flat" cmpd="sng">
            <a:solidFill>
              <a:schemeClr val="accent1"/>
            </a:solidFill>
            <a:prstDash val="solid"/>
            <a:miter lim="800000"/>
            <a:headEnd type="none" w="sm" len="sm"/>
            <a:tailEnd type="none" w="sm" len="sm"/>
          </a:ln>
        </p:spPr>
      </p:cxnSp>
      <p:pic>
        <p:nvPicPr>
          <p:cNvPr id="54" name="Google Shape;54;p12"/>
          <p:cNvPicPr preferRelativeResize="0"/>
          <p:nvPr/>
        </p:nvPicPr>
        <p:blipFill rotWithShape="1">
          <a:blip r:embed="rId7">
            <a:alphaModFix/>
          </a:blip>
          <a:srcRect/>
          <a:stretch/>
        </p:blipFill>
        <p:spPr>
          <a:xfrm>
            <a:off x="8349174" y="6059222"/>
            <a:ext cx="3585708" cy="696542"/>
          </a:xfrm>
          <a:prstGeom prst="rect">
            <a:avLst/>
          </a:prstGeom>
          <a:noFill/>
          <a:ln>
            <a:noFill/>
          </a:ln>
        </p:spPr>
      </p:pic>
      <p:pic>
        <p:nvPicPr>
          <p:cNvPr id="55" name="Google Shape;55;p12" descr="Partners | Makerere University Lung Institute"/>
          <p:cNvPicPr preferRelativeResize="0"/>
          <p:nvPr/>
        </p:nvPicPr>
        <p:blipFill rotWithShape="1">
          <a:blip r:embed="rId8">
            <a:alphaModFix/>
          </a:blip>
          <a:srcRect/>
          <a:stretch/>
        </p:blipFill>
        <p:spPr>
          <a:xfrm>
            <a:off x="320214" y="6183331"/>
            <a:ext cx="4612641" cy="538141"/>
          </a:xfrm>
          <a:prstGeom prst="rect">
            <a:avLst/>
          </a:prstGeom>
          <a:noFill/>
          <a:ln>
            <a:noFill/>
          </a:ln>
        </p:spPr>
      </p:pic>
      <p:pic>
        <p:nvPicPr>
          <p:cNvPr id="56" name="Google Shape;56;p12" descr="Makerere University Jobs 2022 - 2 Fresher Laboratory Technicians - Fresher  Jobs Uganda"/>
          <p:cNvPicPr preferRelativeResize="0"/>
          <p:nvPr/>
        </p:nvPicPr>
        <p:blipFill rotWithShape="1">
          <a:blip r:embed="rId9">
            <a:alphaModFix/>
          </a:blip>
          <a:srcRect/>
          <a:stretch/>
        </p:blipFill>
        <p:spPr>
          <a:xfrm>
            <a:off x="7449819" y="6149912"/>
            <a:ext cx="684897" cy="557906"/>
          </a:xfrm>
          <a:prstGeom prst="rect">
            <a:avLst/>
          </a:prstGeom>
          <a:noFill/>
          <a:ln>
            <a:noFill/>
          </a:ln>
        </p:spPr>
      </p:pic>
      <p:pic>
        <p:nvPicPr>
          <p:cNvPr id="57" name="Google Shape;57;p12"/>
          <p:cNvPicPr preferRelativeResize="0"/>
          <p:nvPr/>
        </p:nvPicPr>
        <p:blipFill rotWithShape="1">
          <a:blip r:embed="rId10">
            <a:alphaModFix/>
          </a:blip>
          <a:srcRect/>
          <a:stretch/>
        </p:blipFill>
        <p:spPr>
          <a:xfrm>
            <a:off x="4884889" y="6259135"/>
            <a:ext cx="684897" cy="374440"/>
          </a:xfrm>
          <a:prstGeom prst="rect">
            <a:avLst/>
          </a:prstGeom>
          <a:noFill/>
          <a:ln>
            <a:noFill/>
          </a:ln>
        </p:spPr>
      </p:pic>
    </p:spTree>
    <p:extLst>
      <p:ext uri="{BB962C8B-B14F-4D97-AF65-F5344CB8AC3E}">
        <p14:creationId xmlns:p14="http://schemas.microsoft.com/office/powerpoint/2010/main" val="294315453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39.xml"/><Relationship Id="rId5" Type="http://schemas.openxmlformats.org/officeDocument/2006/relationships/image" Target="../media/image82.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50.xml"/><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1F4989-6A39-455E-9C10-50A2987551CD}"/>
              </a:ext>
            </a:extLst>
          </p:cNvPr>
          <p:cNvPicPr>
            <a:picLocks/>
          </p:cNvPicPr>
          <p:nvPr/>
        </p:nvPicPr>
        <p:blipFill>
          <a:blip r:embed="rId3" cstate="screen">
            <a:extLst>
              <a:ext uri="{28A0092B-C50C-407E-A947-70E740481C1C}">
                <a14:useLocalDpi xmlns:a14="http://schemas.microsoft.com/office/drawing/2010/main" val="0"/>
              </a:ext>
            </a:extLst>
          </a:blip>
          <a:srcRect l="10399" r="10399"/>
          <a:stretch/>
        </p:blipFill>
        <p:spPr>
          <a:xfrm>
            <a:off x="-18854" y="0"/>
            <a:ext cx="7248155" cy="6863542"/>
          </a:xfrm>
          <a:prstGeom prst="rect">
            <a:avLst/>
          </a:prstGeom>
        </p:spPr>
      </p:pic>
      <p:sp>
        <p:nvSpPr>
          <p:cNvPr id="223" name="Title 222">
            <a:extLst>
              <a:ext uri="{FF2B5EF4-FFF2-40B4-BE49-F238E27FC236}">
                <a16:creationId xmlns:a16="http://schemas.microsoft.com/office/drawing/2014/main" id="{80D8679A-2C93-4711-A590-CAD021EDF5FD}"/>
              </a:ext>
            </a:extLst>
          </p:cNvPr>
          <p:cNvSpPr>
            <a:spLocks noGrp="1"/>
          </p:cNvSpPr>
          <p:nvPr>
            <p:ph type="title"/>
          </p:nvPr>
        </p:nvSpPr>
        <p:spPr>
          <a:xfrm>
            <a:off x="7584536" y="992221"/>
            <a:ext cx="4312938" cy="2706476"/>
          </a:xfrm>
          <a:noFill/>
        </p:spPr>
        <p:txBody>
          <a:bodyPr/>
          <a:lstStyle/>
          <a:p>
            <a:pPr algn="ctr"/>
            <a:r>
              <a:rPr lang="en-US" sz="3200" b="1" dirty="0">
                <a:latin typeface="Noah Reg"/>
              </a:rPr>
              <a:t>Marburg and Beyond: The Viral Hemorrhagic Fever Threat</a:t>
            </a:r>
            <a:endParaRPr lang="en-US" sz="3400" spc="100" dirty="0">
              <a:solidFill>
                <a:schemeClr val="bg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248D6B2-DE89-4576-98A3-B38B920848E5}"/>
              </a:ext>
            </a:extLst>
          </p:cNvPr>
          <p:cNvSpPr/>
          <p:nvPr/>
        </p:nvSpPr>
        <p:spPr>
          <a:xfrm>
            <a:off x="539524" y="341607"/>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a:solidFill>
                  <a:schemeClr val="bg1"/>
                </a:solidFill>
                <a:latin typeface="Century Gothic" panose="020B0502020202020204" pitchFamily="34" charset="0"/>
              </a:rPr>
              <a:t>ICAP GRAND ROUNDS</a:t>
            </a:r>
          </a:p>
        </p:txBody>
      </p:sp>
      <p:sp>
        <p:nvSpPr>
          <p:cNvPr id="7" name="Rectangle: Rounded Corners 6">
            <a:extLst>
              <a:ext uri="{FF2B5EF4-FFF2-40B4-BE49-F238E27FC236}">
                <a16:creationId xmlns:a16="http://schemas.microsoft.com/office/drawing/2014/main" id="{9E364E1A-06BE-44A8-BA33-4F626F1D6775}"/>
              </a:ext>
            </a:extLst>
          </p:cNvPr>
          <p:cNvSpPr/>
          <p:nvPr/>
        </p:nvSpPr>
        <p:spPr>
          <a:xfrm>
            <a:off x="8084337" y="4017840"/>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dirty="0">
                <a:solidFill>
                  <a:schemeClr val="bg1"/>
                </a:solidFill>
                <a:latin typeface="Century Gothic" panose="020B0502020202020204" pitchFamily="34" charset="0"/>
              </a:rPr>
              <a:t>August 19, 2025</a:t>
            </a:r>
          </a:p>
        </p:txBody>
      </p:sp>
    </p:spTree>
    <p:extLst>
      <p:ext uri="{BB962C8B-B14F-4D97-AF65-F5344CB8AC3E}">
        <p14:creationId xmlns:p14="http://schemas.microsoft.com/office/powerpoint/2010/main" val="3491193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3DE60C-5FB9-A96B-6181-74B997ABC71D}"/>
              </a:ext>
            </a:extLst>
          </p:cNvPr>
          <p:cNvSpPr>
            <a:spLocks noGrp="1"/>
          </p:cNvSpPr>
          <p:nvPr>
            <p:ph sz="quarter" idx="11"/>
          </p:nvPr>
        </p:nvSpPr>
        <p:spPr>
          <a:xfrm>
            <a:off x="383324" y="1590039"/>
            <a:ext cx="6507125" cy="4075938"/>
          </a:xfrm>
        </p:spPr>
        <p:txBody>
          <a:bodyPr>
            <a:normAutofit/>
          </a:bodyPr>
          <a:lstStyle/>
          <a:p>
            <a:pPr marL="342900" indent="-342900">
              <a:buFont typeface="Wingdings" panose="05000000000000000000" pitchFamily="2" charset="2"/>
              <a:buChar char="§"/>
              <a:defRPr/>
            </a:pPr>
            <a:r>
              <a:rPr lang="en-US" sz="3200" b="1">
                <a:solidFill>
                  <a:prstClr val="black"/>
                </a:solidFill>
              </a:rPr>
              <a:t>Increased HCW-patient ratio</a:t>
            </a:r>
          </a:p>
          <a:p>
            <a:pPr marL="342900" indent="-342900">
              <a:buFont typeface="Wingdings" panose="05000000000000000000" pitchFamily="2" charset="2"/>
              <a:buChar char="§"/>
              <a:defRPr/>
            </a:pPr>
            <a:r>
              <a:rPr lang="en-US" sz="3200" b="1">
                <a:solidFill>
                  <a:prstClr val="black"/>
                </a:solidFill>
              </a:rPr>
              <a:t>IV access: 100%</a:t>
            </a:r>
          </a:p>
          <a:p>
            <a:pPr marL="342900" indent="-342900">
              <a:buFont typeface="Wingdings" panose="05000000000000000000" pitchFamily="2" charset="2"/>
              <a:buChar char="§"/>
              <a:defRPr/>
            </a:pPr>
            <a:r>
              <a:rPr lang="en-US" sz="3200" b="1">
                <a:solidFill>
                  <a:prstClr val="black"/>
                </a:solidFill>
              </a:rPr>
              <a:t>Supplemental Oxygen: 70%</a:t>
            </a:r>
          </a:p>
          <a:p>
            <a:pPr marL="342900" indent="-342900">
              <a:buFont typeface="Wingdings" panose="05000000000000000000" pitchFamily="2" charset="2"/>
              <a:buChar char="§"/>
              <a:defRPr/>
            </a:pPr>
            <a:r>
              <a:rPr lang="en-US" sz="3200" b="1">
                <a:solidFill>
                  <a:prstClr val="black"/>
                </a:solidFill>
              </a:rPr>
              <a:t>Vasopressors: 30%</a:t>
            </a:r>
          </a:p>
          <a:p>
            <a:pPr marL="342900" indent="-342900">
              <a:buFont typeface="Wingdings" panose="05000000000000000000" pitchFamily="2" charset="2"/>
              <a:buChar char="§"/>
              <a:defRPr/>
            </a:pPr>
            <a:r>
              <a:rPr lang="en-US" sz="3200" b="1">
                <a:solidFill>
                  <a:prstClr val="black"/>
                </a:solidFill>
              </a:rPr>
              <a:t>Renal replacement therapy: 19%</a:t>
            </a:r>
          </a:p>
          <a:p>
            <a:pPr marL="342900" indent="-342900">
              <a:buFont typeface="Wingdings" panose="05000000000000000000" pitchFamily="2" charset="2"/>
              <a:buChar char="§"/>
              <a:defRPr/>
            </a:pPr>
            <a:r>
              <a:rPr lang="en-US" sz="3200" b="1">
                <a:solidFill>
                  <a:prstClr val="black"/>
                </a:solidFill>
              </a:rPr>
              <a:t>Received at least 1 dose of an investigational therapeutic: 85%</a:t>
            </a:r>
          </a:p>
          <a:p>
            <a:endParaRPr lang="en-US"/>
          </a:p>
        </p:txBody>
      </p:sp>
      <p:sp>
        <p:nvSpPr>
          <p:cNvPr id="4" name="Title 3">
            <a:extLst>
              <a:ext uri="{FF2B5EF4-FFF2-40B4-BE49-F238E27FC236}">
                <a16:creationId xmlns:a16="http://schemas.microsoft.com/office/drawing/2014/main" id="{B65F1937-06C3-8A70-8B7A-0F55DBFC6CBA}"/>
              </a:ext>
            </a:extLst>
          </p:cNvPr>
          <p:cNvSpPr>
            <a:spLocks noGrp="1"/>
          </p:cNvSpPr>
          <p:nvPr>
            <p:ph type="title"/>
          </p:nvPr>
        </p:nvSpPr>
        <p:spPr>
          <a:xfrm>
            <a:off x="76201" y="253701"/>
            <a:ext cx="10796020" cy="620404"/>
          </a:xfrm>
        </p:spPr>
        <p:txBody>
          <a:bodyPr/>
          <a:lstStyle/>
          <a:p>
            <a:r>
              <a:rPr lang="en-US" sz="4000" dirty="0"/>
              <a:t>Preparation + Resources </a:t>
            </a:r>
            <a:r>
              <a:rPr lang="en-US" sz="4000" dirty="0">
                <a:sym typeface="Wingdings" pitchFamily="2" charset="2"/>
              </a:rPr>
              <a:t> Better Outcomes</a:t>
            </a:r>
            <a:endParaRPr lang="en-US" sz="4000" dirty="0"/>
          </a:p>
        </p:txBody>
      </p:sp>
      <p:pic>
        <p:nvPicPr>
          <p:cNvPr id="5" name="Picture 4">
            <a:extLst>
              <a:ext uri="{FF2B5EF4-FFF2-40B4-BE49-F238E27FC236}">
                <a16:creationId xmlns:a16="http://schemas.microsoft.com/office/drawing/2014/main" id="{3E545451-9CA5-57FA-E7C6-4F516EC88E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73772" y="2570469"/>
            <a:ext cx="4304735" cy="4075938"/>
          </a:xfrm>
          <a:prstGeom prst="rect">
            <a:avLst/>
          </a:prstGeom>
        </p:spPr>
      </p:pic>
      <p:sp>
        <p:nvSpPr>
          <p:cNvPr id="6" name="Rectangle 5">
            <a:extLst>
              <a:ext uri="{FF2B5EF4-FFF2-40B4-BE49-F238E27FC236}">
                <a16:creationId xmlns:a16="http://schemas.microsoft.com/office/drawing/2014/main" id="{19BEF0B3-3539-7C6B-13A6-B8DCE2162443}"/>
              </a:ext>
            </a:extLst>
          </p:cNvPr>
          <p:cNvSpPr/>
          <p:nvPr/>
        </p:nvSpPr>
        <p:spPr>
          <a:xfrm>
            <a:off x="10017746" y="2695202"/>
            <a:ext cx="778275" cy="40366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108EBFA-FAE9-6777-F6C5-2FB5B9572DB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6231"/>
          <a:stretch/>
        </p:blipFill>
        <p:spPr>
          <a:xfrm>
            <a:off x="6660280" y="1192023"/>
            <a:ext cx="5531720" cy="1314651"/>
          </a:xfrm>
          <a:prstGeom prst="rect">
            <a:avLst/>
          </a:prstGeom>
        </p:spPr>
      </p:pic>
      <p:sp>
        <p:nvSpPr>
          <p:cNvPr id="8" name="TextBox 7">
            <a:extLst>
              <a:ext uri="{FF2B5EF4-FFF2-40B4-BE49-F238E27FC236}">
                <a16:creationId xmlns:a16="http://schemas.microsoft.com/office/drawing/2014/main" id="{2A0CDE73-F95E-6628-F376-95F51CE6F888}"/>
              </a:ext>
            </a:extLst>
          </p:cNvPr>
          <p:cNvSpPr txBox="1"/>
          <p:nvPr/>
        </p:nvSpPr>
        <p:spPr>
          <a:xfrm>
            <a:off x="1315360" y="5642588"/>
            <a:ext cx="4149774" cy="584775"/>
          </a:xfrm>
          <a:prstGeom prst="rect">
            <a:avLst/>
          </a:prstGeom>
          <a:noFill/>
          <a:ln>
            <a:solidFill>
              <a:schemeClr val="tx1"/>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1200" cap="none" spc="0" normalizeH="0" baseline="0" noProof="0">
                <a:ln>
                  <a:noFill/>
                </a:ln>
                <a:solidFill>
                  <a:prstClr val="black"/>
                </a:solidFill>
                <a:effectLst/>
                <a:uLnTx/>
                <a:uFillTx/>
                <a:latin typeface="Franklin Gothic Medium" panose="020B0603020102020204"/>
                <a:ea typeface="+mn-ea"/>
                <a:cs typeface="+mn-cs"/>
              </a:rPr>
              <a:t>CFR</a:t>
            </a:r>
            <a:r>
              <a:rPr kumimoji="0" lang="en-US" sz="3200" b="0" i="0" u="none" strike="noStrike" kern="1200" cap="none" spc="0" normalizeH="0" baseline="0" noProof="0">
                <a:ln>
                  <a:noFill/>
                </a:ln>
                <a:solidFill>
                  <a:prstClr val="black"/>
                </a:solidFill>
                <a:effectLst/>
                <a:uLnTx/>
                <a:uFillTx/>
                <a:latin typeface="Franklin Gothic Medium" panose="020B0603020102020204"/>
                <a:ea typeface="+mn-ea"/>
                <a:cs typeface="+mn-cs"/>
              </a:rPr>
              <a:t>: </a:t>
            </a:r>
            <a:r>
              <a:rPr kumimoji="0" lang="en-US" sz="3200" b="1" i="0" u="none" strike="noStrike" kern="1200" cap="none" spc="0" normalizeH="0" baseline="0" noProof="0">
                <a:ln>
                  <a:noFill/>
                </a:ln>
                <a:solidFill>
                  <a:srgbClr val="FF0000"/>
                </a:solidFill>
                <a:effectLst/>
                <a:uLnTx/>
                <a:uFillTx/>
                <a:latin typeface="Franklin Gothic Medium" panose="020B0603020102020204"/>
                <a:ea typeface="+mn-ea"/>
                <a:cs typeface="+mn-cs"/>
              </a:rPr>
              <a:t>18.5%</a:t>
            </a:r>
            <a:r>
              <a:rPr kumimoji="0" lang="en-US" sz="3200" b="0" i="0" u="none" strike="noStrike" kern="1200" cap="none" spc="0" normalizeH="0" baseline="0" noProof="0">
                <a:ln>
                  <a:noFill/>
                </a:ln>
                <a:solidFill>
                  <a:prstClr val="black"/>
                </a:solidFill>
                <a:effectLst/>
                <a:uLnTx/>
                <a:uFillTx/>
                <a:latin typeface="Franklin Gothic Medium" panose="020B0603020102020204"/>
                <a:ea typeface="+mn-ea"/>
                <a:cs typeface="+mn-cs"/>
              </a:rPr>
              <a:t> (5/27)</a:t>
            </a:r>
          </a:p>
        </p:txBody>
      </p:sp>
      <p:sp>
        <p:nvSpPr>
          <p:cNvPr id="9" name="TextBox 8">
            <a:extLst>
              <a:ext uri="{FF2B5EF4-FFF2-40B4-BE49-F238E27FC236}">
                <a16:creationId xmlns:a16="http://schemas.microsoft.com/office/drawing/2014/main" id="{6057E16F-2C5A-9642-EADF-F168F7AB8841}"/>
              </a:ext>
            </a:extLst>
          </p:cNvPr>
          <p:cNvSpPr txBox="1"/>
          <p:nvPr/>
        </p:nvSpPr>
        <p:spPr>
          <a:xfrm>
            <a:off x="0" y="6310349"/>
            <a:ext cx="119623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13284B"/>
                </a:solidFill>
                <a:effectLst/>
                <a:uLnTx/>
                <a:uFillTx/>
                <a:latin typeface="Franklin Gothic Book" panose="020B0503020102020204"/>
                <a:ea typeface="+mn-ea"/>
                <a:cs typeface="+mn-cs"/>
              </a:rPr>
              <a:t>Uyeki</a:t>
            </a:r>
            <a:r>
              <a:rPr kumimoji="0" lang="en-US" sz="1600" b="0" i="0" u="none" strike="noStrike" kern="1200" cap="none" spc="0" normalizeH="0" baseline="0" noProof="0">
                <a:ln>
                  <a:noFill/>
                </a:ln>
                <a:solidFill>
                  <a:srgbClr val="13284B"/>
                </a:solidFill>
                <a:effectLst/>
                <a:uLnTx/>
                <a:uFillTx/>
                <a:latin typeface="Franklin Gothic Book" panose="020B0503020102020204"/>
                <a:ea typeface="+mn-ea"/>
                <a:cs typeface="+mn-cs"/>
              </a:rPr>
              <a:t>, T. et al. NEJM 2016</a:t>
            </a:r>
          </a:p>
        </p:txBody>
      </p:sp>
    </p:spTree>
    <p:extLst>
      <p:ext uri="{BB962C8B-B14F-4D97-AF65-F5344CB8AC3E}">
        <p14:creationId xmlns:p14="http://schemas.microsoft.com/office/powerpoint/2010/main" val="363587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4D3DCD-209E-3FFB-425F-E158E1F5ECB7}"/>
              </a:ext>
            </a:extLst>
          </p:cNvPr>
          <p:cNvSpPr>
            <a:spLocks noGrp="1"/>
          </p:cNvSpPr>
          <p:nvPr>
            <p:ph type="title"/>
          </p:nvPr>
        </p:nvSpPr>
        <p:spPr/>
        <p:txBody>
          <a:bodyPr/>
          <a:lstStyle/>
          <a:p>
            <a:r>
              <a:rPr lang="en-US"/>
              <a:t>Optimized Supportive Care for EVD</a:t>
            </a:r>
          </a:p>
        </p:txBody>
      </p:sp>
      <p:sp>
        <p:nvSpPr>
          <p:cNvPr id="5" name="Content Placeholder 3">
            <a:extLst>
              <a:ext uri="{FF2B5EF4-FFF2-40B4-BE49-F238E27FC236}">
                <a16:creationId xmlns:a16="http://schemas.microsoft.com/office/drawing/2014/main" id="{64087C33-2854-CDEC-83C2-59786D278F53}"/>
              </a:ext>
            </a:extLst>
          </p:cNvPr>
          <p:cNvSpPr>
            <a:spLocks noGrp="1"/>
          </p:cNvSpPr>
          <p:nvPr>
            <p:ph sz="quarter" idx="12"/>
          </p:nvPr>
        </p:nvSpPr>
        <p:spPr>
          <a:xfrm>
            <a:off x="3360786" y="1250302"/>
            <a:ext cx="8831213" cy="5607698"/>
          </a:xfrm>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Assessment and reassessment: </a:t>
            </a:r>
            <a:r>
              <a:rPr kumimoji="0" lang="en-US" sz="2400" i="0" u="none" strike="noStrike" kern="1200" cap="none" spc="0" normalizeH="0" baseline="0" noProof="0" dirty="0">
                <a:ln>
                  <a:noFill/>
                </a:ln>
                <a:solidFill>
                  <a:prstClr val="black"/>
                </a:solidFill>
                <a:effectLst/>
                <a:uLnTx/>
                <a:uFillTx/>
                <a:latin typeface="+mj-lt"/>
                <a:ea typeface="+mn-ea"/>
                <a:cs typeface="+mn-cs"/>
              </a:rPr>
              <a:t>staffing ratio </a:t>
            </a:r>
            <a:r>
              <a:rPr lang="en-US" sz="2400" dirty="0">
                <a:solidFill>
                  <a:prstClr val="black"/>
                </a:solidFill>
                <a:latin typeface="+mj-lt"/>
              </a:rPr>
              <a:t>1:4</a:t>
            </a:r>
            <a:endParaRPr kumimoji="0" lang="en-US" sz="2400" i="0"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prstClr val="black"/>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GI loss (diarrhea/vomiting)</a:t>
            </a:r>
            <a:r>
              <a:rPr kumimoji="0" lang="en-US" sz="2400" b="0" i="0" u="none" strike="noStrike" kern="1200" cap="none" spc="0" normalizeH="0" baseline="0" noProof="0" dirty="0">
                <a:ln>
                  <a:noFill/>
                </a:ln>
                <a:solidFill>
                  <a:prstClr val="black"/>
                </a:solidFill>
                <a:effectLst/>
                <a:uLnTx/>
                <a:uFillTx/>
                <a:latin typeface="+mj-lt"/>
                <a:ea typeface="+mn-ea"/>
                <a:cs typeface="+mn-cs"/>
                <a:sym typeface="Wingdings" panose="05000000000000000000" pitchFamily="2" charset="2"/>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mn-ea"/>
                <a:cs typeface="+mn-cs"/>
                <a:sym typeface="Wingdings" panose="05000000000000000000" pitchFamily="2" charset="2"/>
              </a:rPr>
              <a:t>administer fluids to keep up with losses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Septic shock physiology:</a:t>
            </a:r>
            <a:endParaRPr kumimoji="0" lang="en-US" sz="2400" b="1" i="0" u="none" strike="noStrike" kern="1200" cap="none" spc="0" normalizeH="0" baseline="0" noProof="0" dirty="0">
              <a:ln>
                <a:noFill/>
              </a:ln>
              <a:solidFill>
                <a:prstClr val="black"/>
              </a:solidFill>
              <a:effectLst/>
              <a:uLnTx/>
              <a:uFillTx/>
              <a:latin typeface="+mj-lt"/>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mj-lt"/>
              </a:rPr>
              <a:t>Volume resuscitation </a:t>
            </a:r>
            <a:r>
              <a:rPr kumimoji="0" lang="en-US" sz="2400" b="0" i="0" u="none" strike="noStrike" kern="1200" cap="none" spc="0" normalizeH="0" baseline="0" noProof="0" dirty="0">
                <a:ln>
                  <a:noFill/>
                </a:ln>
                <a:solidFill>
                  <a:prstClr val="black"/>
                </a:solidFill>
                <a:effectLst/>
                <a:uLnTx/>
                <a:uFillTx/>
                <a:latin typeface="+mj-lt"/>
                <a:ea typeface="+mn-ea"/>
                <a:cs typeface="+mn-cs"/>
              </a:rPr>
              <a:t>(monitor for vascular leak/ pulmonary edema)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Electrolyte abnormalities (GI losses and renal failure):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mn-ea"/>
                <a:cs typeface="+mn-cs"/>
              </a:rPr>
              <a:t>Monitoring (e.g., Laboratory)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mn-ea"/>
                <a:cs typeface="+mn-cs"/>
              </a:rPr>
              <a:t>Oral or IV replacement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mn-ea"/>
                <a:cs typeface="+mn-cs"/>
              </a:rPr>
              <a:t>K+, glucose, HCO3-</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mn-ea"/>
                <a:cs typeface="+mn-cs"/>
              </a:rPr>
              <a:t>May be proximal cause of death (arrhythmia, cardiac arrest, seizure)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Symptomatic management </a:t>
            </a:r>
            <a:r>
              <a:rPr kumimoji="0" lang="en-US" sz="2400" b="0" i="0" u="none" strike="noStrike" kern="1200" cap="none" spc="0" normalizeH="0" baseline="0" noProof="0" dirty="0">
                <a:ln>
                  <a:noFill/>
                </a:ln>
                <a:solidFill>
                  <a:prstClr val="black"/>
                </a:solidFill>
                <a:effectLst/>
                <a:uLnTx/>
                <a:uFillTx/>
                <a:latin typeface="+mj-lt"/>
                <a:ea typeface="+mn-ea"/>
                <a:cs typeface="+mn-cs"/>
              </a:rPr>
              <a:t>of nausea, vomiting, diarrhea, seizures, myalgia, abdominal pain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Prophylactic antibiotic </a:t>
            </a:r>
            <a:r>
              <a:rPr kumimoji="0" lang="en-US" sz="2400" b="0" i="0" u="none" strike="noStrike" kern="1200" cap="none" spc="0" normalizeH="0" baseline="0" noProof="0" dirty="0">
                <a:ln>
                  <a:noFill/>
                </a:ln>
                <a:solidFill>
                  <a:prstClr val="black"/>
                </a:solidFill>
                <a:effectLst/>
                <a:uLnTx/>
                <a:uFillTx/>
                <a:latin typeface="+mj-lt"/>
                <a:ea typeface="+mn-ea"/>
                <a:cs typeface="+mn-cs"/>
              </a:rPr>
              <a:t>use for possible gut translocation of bacteria and sepsis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Special considerations: </a:t>
            </a:r>
            <a:r>
              <a:rPr kumimoji="0" lang="en-US" sz="2400" b="0" i="0" u="none" strike="noStrike" kern="1200" cap="none" spc="0" normalizeH="0" baseline="0" noProof="0" dirty="0">
                <a:ln>
                  <a:noFill/>
                </a:ln>
                <a:solidFill>
                  <a:prstClr val="black"/>
                </a:solidFill>
                <a:effectLst/>
                <a:uLnTx/>
                <a:uFillTx/>
                <a:latin typeface="+mj-lt"/>
                <a:ea typeface="+mn-ea"/>
                <a:cs typeface="+mn-cs"/>
              </a:rPr>
              <a:t>pediatric, obstetrics, nutrition</a:t>
            </a:r>
          </a:p>
        </p:txBody>
      </p:sp>
      <p:pic>
        <p:nvPicPr>
          <p:cNvPr id="6" name="Content Placeholder 9">
            <a:extLst>
              <a:ext uri="{FF2B5EF4-FFF2-40B4-BE49-F238E27FC236}">
                <a16:creationId xmlns:a16="http://schemas.microsoft.com/office/drawing/2014/main" id="{E33BF2C8-FBF5-FB33-37A0-3171629FD09C}"/>
              </a:ext>
            </a:extLst>
          </p:cNvPr>
          <p:cNvPicPr>
            <a:picLocks noGrp="1" noChangeAspect="1"/>
          </p:cNvPicPr>
          <p:nvPr>
            <p:ph sz="quarter" idx="11"/>
          </p:nvPr>
        </p:nvPicPr>
        <p:blipFill>
          <a:blip r:embed="rId3" cstate="screen">
            <a:extLst>
              <a:ext uri="{28A0092B-C50C-407E-A947-70E740481C1C}">
                <a14:useLocalDpi xmlns:a14="http://schemas.microsoft.com/office/drawing/2010/main"/>
              </a:ext>
            </a:extLst>
          </a:blip>
          <a:stretch>
            <a:fillRect/>
          </a:stretch>
        </p:blipFill>
        <p:spPr>
          <a:xfrm>
            <a:off x="92378" y="2031741"/>
            <a:ext cx="3119120" cy="3898900"/>
          </a:xfrm>
          <a:prstGeom prst="rect">
            <a:avLst/>
          </a:prstGeom>
        </p:spPr>
      </p:pic>
    </p:spTree>
    <p:extLst>
      <p:ext uri="{BB962C8B-B14F-4D97-AF65-F5344CB8AC3E}">
        <p14:creationId xmlns:p14="http://schemas.microsoft.com/office/powerpoint/2010/main" val="553340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18CD8C-83BE-784B-A05C-C529DE823AC9}"/>
              </a:ext>
            </a:extLst>
          </p:cNvPr>
          <p:cNvSpPr>
            <a:spLocks noGrp="1"/>
          </p:cNvSpPr>
          <p:nvPr>
            <p:ph type="title"/>
          </p:nvPr>
        </p:nvSpPr>
        <p:spPr>
          <a:xfrm>
            <a:off x="107157" y="253701"/>
            <a:ext cx="10669700" cy="620404"/>
          </a:xfrm>
        </p:spPr>
        <p:txBody>
          <a:bodyPr/>
          <a:lstStyle/>
          <a:p>
            <a:r>
              <a:rPr lang="en-US" sz="3600"/>
              <a:t>Patient Centric Response Involves Increased Provider-Patient Access</a:t>
            </a:r>
          </a:p>
        </p:txBody>
      </p:sp>
      <p:pic>
        <p:nvPicPr>
          <p:cNvPr id="9" name="Content Placeholder 4">
            <a:extLst>
              <a:ext uri="{FF2B5EF4-FFF2-40B4-BE49-F238E27FC236}">
                <a16:creationId xmlns:a16="http://schemas.microsoft.com/office/drawing/2014/main" id="{BE0FEA64-BE01-400B-1506-60F28E62E6A4}"/>
              </a:ext>
            </a:extLst>
          </p:cNvPr>
          <p:cNvPicPr>
            <a:picLocks noGrp="1" noChangeAspect="1"/>
          </p:cNvPicPr>
          <p:nvPr>
            <p:ph sz="quarter" idx="12"/>
          </p:nvPr>
        </p:nvPicPr>
        <p:blipFill rotWithShape="1">
          <a:blip r:embed="rId3" cstate="screen">
            <a:extLst>
              <a:ext uri="{28A0092B-C50C-407E-A947-70E740481C1C}">
                <a14:useLocalDpi xmlns:a14="http://schemas.microsoft.com/office/drawing/2010/main"/>
              </a:ext>
            </a:extLst>
          </a:blip>
          <a:srcRect r="-2"/>
          <a:stretch/>
        </p:blipFill>
        <p:spPr>
          <a:xfrm>
            <a:off x="6203081" y="1926630"/>
            <a:ext cx="5876131" cy="4173008"/>
          </a:xfrm>
          <a:prstGeom prst="rect">
            <a:avLst/>
          </a:prstGeom>
        </p:spPr>
      </p:pic>
      <p:pic>
        <p:nvPicPr>
          <p:cNvPr id="10" name="Picture 9">
            <a:extLst>
              <a:ext uri="{FF2B5EF4-FFF2-40B4-BE49-F238E27FC236}">
                <a16:creationId xmlns:a16="http://schemas.microsoft.com/office/drawing/2014/main" id="{3C94BB4D-7388-CECD-923C-4F4A1A2B79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481" y="2556374"/>
            <a:ext cx="5839519" cy="1211365"/>
          </a:xfrm>
          <a:prstGeom prst="rect">
            <a:avLst/>
          </a:prstGeom>
        </p:spPr>
      </p:pic>
      <p:pic>
        <p:nvPicPr>
          <p:cNvPr id="11" name="Picture 10">
            <a:extLst>
              <a:ext uri="{FF2B5EF4-FFF2-40B4-BE49-F238E27FC236}">
                <a16:creationId xmlns:a16="http://schemas.microsoft.com/office/drawing/2014/main" id="{56A7A667-212C-44ED-DD14-7879363F2A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6481" y="1741781"/>
            <a:ext cx="5839519" cy="670042"/>
          </a:xfrm>
          <a:prstGeom prst="rect">
            <a:avLst/>
          </a:prstGeom>
        </p:spPr>
      </p:pic>
      <p:pic>
        <p:nvPicPr>
          <p:cNvPr id="4" name="Picture 3">
            <a:extLst>
              <a:ext uri="{FF2B5EF4-FFF2-40B4-BE49-F238E27FC236}">
                <a16:creationId xmlns:a16="http://schemas.microsoft.com/office/drawing/2014/main" id="{7B53C94C-5ABC-F278-F788-BCDF60F13D01}"/>
              </a:ext>
            </a:extLst>
          </p:cNvPr>
          <p:cNvPicPr>
            <a:picLocks noChangeAspect="1"/>
          </p:cNvPicPr>
          <p:nvPr/>
        </p:nvPicPr>
        <p:blipFill>
          <a:blip r:embed="rId6"/>
          <a:stretch>
            <a:fillRect/>
          </a:stretch>
        </p:blipFill>
        <p:spPr>
          <a:xfrm>
            <a:off x="107157" y="4169238"/>
            <a:ext cx="6096000" cy="1930400"/>
          </a:xfrm>
          <a:prstGeom prst="rect">
            <a:avLst/>
          </a:prstGeom>
        </p:spPr>
      </p:pic>
    </p:spTree>
    <p:extLst>
      <p:ext uri="{BB962C8B-B14F-4D97-AF65-F5344CB8AC3E}">
        <p14:creationId xmlns:p14="http://schemas.microsoft.com/office/powerpoint/2010/main" val="1018178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F8CF71-7A8B-F268-86FC-587B484A331D}"/>
              </a:ext>
            </a:extLst>
          </p:cNvPr>
          <p:cNvSpPr>
            <a:spLocks noGrp="1"/>
          </p:cNvSpPr>
          <p:nvPr>
            <p:ph type="title"/>
          </p:nvPr>
        </p:nvSpPr>
        <p:spPr>
          <a:xfrm>
            <a:off x="142240" y="253701"/>
            <a:ext cx="10910608" cy="620404"/>
          </a:xfrm>
        </p:spPr>
        <p:txBody>
          <a:bodyPr/>
          <a:lstStyle/>
          <a:p>
            <a:r>
              <a:rPr lang="en-US" sz="3200"/>
              <a:t>EBOV Viral Kinetics Are Strongly Associated with Mortality</a:t>
            </a:r>
          </a:p>
        </p:txBody>
      </p:sp>
      <p:pic>
        <p:nvPicPr>
          <p:cNvPr id="7" name="Content Placeholder 6">
            <a:extLst>
              <a:ext uri="{FF2B5EF4-FFF2-40B4-BE49-F238E27FC236}">
                <a16:creationId xmlns:a16="http://schemas.microsoft.com/office/drawing/2014/main" id="{BC868FCF-8617-8674-9C24-ECAC477FF072}"/>
              </a:ext>
            </a:extLst>
          </p:cNvPr>
          <p:cNvPicPr>
            <a:picLocks noChangeAspect="1"/>
          </p:cNvPicPr>
          <p:nvPr/>
        </p:nvPicPr>
        <p:blipFill>
          <a:blip r:embed="rId3"/>
          <a:stretch>
            <a:fillRect/>
          </a:stretch>
        </p:blipFill>
        <p:spPr>
          <a:xfrm>
            <a:off x="643467" y="1192922"/>
            <a:ext cx="10905066" cy="4934541"/>
          </a:xfrm>
          <a:prstGeom prst="rect">
            <a:avLst/>
          </a:prstGeom>
        </p:spPr>
      </p:pic>
      <p:sp>
        <p:nvSpPr>
          <p:cNvPr id="8" name="TextBox 7">
            <a:extLst>
              <a:ext uri="{FF2B5EF4-FFF2-40B4-BE49-F238E27FC236}">
                <a16:creationId xmlns:a16="http://schemas.microsoft.com/office/drawing/2014/main" id="{FA5E8613-B29F-E6CF-880E-112EE579B04E}"/>
              </a:ext>
            </a:extLst>
          </p:cNvPr>
          <p:cNvSpPr txBox="1"/>
          <p:nvPr/>
        </p:nvSpPr>
        <p:spPr>
          <a:xfrm>
            <a:off x="721253" y="5914337"/>
            <a:ext cx="109727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284B"/>
                </a:solidFill>
                <a:effectLst/>
                <a:uLnTx/>
                <a:uFillTx/>
                <a:latin typeface="Franklin Gothic Book" panose="020B0503020102020204"/>
                <a:ea typeface="+mn-ea"/>
                <a:cs typeface="+mn-cs"/>
              </a:rPr>
              <a:t>Survivors n = 38           5           5          6          11        15         13        13        12         12         6           8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284B"/>
                </a:solidFill>
                <a:effectLst/>
                <a:uLnTx/>
                <a:uFillTx/>
                <a:latin typeface="Franklin Gothic Book" panose="020B0503020102020204"/>
                <a:ea typeface="+mn-ea"/>
                <a:cs typeface="+mn-cs"/>
              </a:rPr>
              <a:t>Non-survivors n = 46    9          7          14         17        20        16        21         19         16         9           8            5</a:t>
            </a:r>
          </a:p>
        </p:txBody>
      </p:sp>
      <p:sp>
        <p:nvSpPr>
          <p:cNvPr id="9" name="Footer Placeholder 1">
            <a:extLst>
              <a:ext uri="{FF2B5EF4-FFF2-40B4-BE49-F238E27FC236}">
                <a16:creationId xmlns:a16="http://schemas.microsoft.com/office/drawing/2014/main" id="{873E83CF-3F6F-00EB-5B02-64940376218F}"/>
              </a:ext>
            </a:extLst>
          </p:cNvPr>
          <p:cNvSpPr txBox="1">
            <a:spLocks/>
          </p:cNvSpPr>
          <p:nvPr/>
        </p:nvSpPr>
        <p:spPr>
          <a:xfrm>
            <a:off x="497946" y="6485693"/>
            <a:ext cx="10972800" cy="365125"/>
          </a:xfrm>
          <a:prstGeom prst="rect">
            <a:avLst/>
          </a:prstGeom>
        </p:spPr>
        <p:txBody>
          <a:bodyPr vert="horz" lIns="91440" tIns="45720" rIns="91440" bIns="45720" rtlCol="0" anchor="ctr">
            <a:normAutofit/>
          </a:bodyPr>
          <a:lstStyle>
            <a:defPPr>
              <a:defRPr lang="en-US"/>
            </a:defPPr>
            <a:lvl1pPr marL="0" indent="-457200" algn="ctr" defTabSz="914400" rtl="0" eaLnBrk="1" latinLnBrk="0" hangingPunct="1">
              <a:lnSpc>
                <a:spcPct val="90000"/>
              </a:lnSpc>
              <a:spcBef>
                <a:spcPts val="1000"/>
              </a:spcBef>
              <a:buClr>
                <a:schemeClr val="accent1"/>
              </a:buClr>
              <a:buFont typeface="Arial" panose="020B0604020202020204" pitchFamily="34" charset="0"/>
              <a:buChar char="•"/>
              <a:defRPr sz="1200" kern="1200">
                <a:solidFill>
                  <a:schemeClr val="tx1">
                    <a:tint val="75000"/>
                  </a:schemeClr>
                </a:solidFill>
                <a:latin typeface="+mn-lt"/>
                <a:ea typeface="+mn-ea"/>
                <a:cs typeface="+mn-cs"/>
              </a:defRPr>
            </a:lvl1pPr>
            <a:lvl2pPr marL="457200" indent="-4572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914400" indent="-3429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371600" indent="-3429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828800" indent="-3429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B9CD3"/>
              </a:buClr>
              <a:buSzTx/>
              <a:buFont typeface="Arial" panose="020B0604020202020204" pitchFamily="34" charset="0"/>
              <a:buNone/>
              <a:tabLst/>
              <a:defRPr/>
            </a:pPr>
            <a:r>
              <a:rPr kumimoji="0" lang="en-US" sz="1800" b="0" i="0" u="none" strike="noStrike" kern="1200" cap="none" spc="0" normalizeH="0" baseline="0" noProof="0">
                <a:ln>
                  <a:noFill/>
                </a:ln>
                <a:solidFill>
                  <a:srgbClr val="13284B"/>
                </a:solidFill>
                <a:effectLst/>
                <a:uLnTx/>
                <a:uFillTx/>
                <a:latin typeface="Franklin Gothic Book" panose="020B0503020102020204"/>
                <a:ea typeface="+mn-ea"/>
                <a:cs typeface="+mn-cs"/>
              </a:rPr>
              <a:t>Graph generated using data from </a:t>
            </a:r>
            <a:r>
              <a:rPr kumimoji="0" lang="en-US" sz="1800" b="0" i="0" u="none" strike="noStrike" kern="1200" cap="none" spc="0" normalizeH="0" baseline="0" noProof="0" err="1">
                <a:ln>
                  <a:noFill/>
                </a:ln>
                <a:solidFill>
                  <a:srgbClr val="13284B"/>
                </a:solidFill>
                <a:effectLst/>
                <a:uLnTx/>
                <a:uFillTx/>
                <a:latin typeface="Franklin Gothic Book" panose="020B0503020102020204"/>
                <a:ea typeface="+mn-ea"/>
                <a:cs typeface="+mn-cs"/>
              </a:rPr>
              <a:t>Lanini</a:t>
            </a:r>
            <a:r>
              <a:rPr kumimoji="0" lang="en-US" sz="1800" b="0" i="0" u="none" strike="noStrike" kern="1200" cap="none" spc="0" normalizeH="0" baseline="0" noProof="0">
                <a:ln>
                  <a:noFill/>
                </a:ln>
                <a:solidFill>
                  <a:srgbClr val="13284B"/>
                </a:solidFill>
                <a:effectLst/>
                <a:uLnTx/>
                <a:uFillTx/>
                <a:latin typeface="Franklin Gothic Book" panose="020B0503020102020204"/>
                <a:ea typeface="+mn-ea"/>
                <a:cs typeface="+mn-cs"/>
              </a:rPr>
              <a:t>, S. et al. JCI 2015</a:t>
            </a:r>
          </a:p>
        </p:txBody>
      </p:sp>
      <p:sp>
        <p:nvSpPr>
          <p:cNvPr id="2" name="TextBox 1">
            <a:extLst>
              <a:ext uri="{FF2B5EF4-FFF2-40B4-BE49-F238E27FC236}">
                <a16:creationId xmlns:a16="http://schemas.microsoft.com/office/drawing/2014/main" id="{323F96C3-F428-A23B-BBD6-6329D3AF1C15}"/>
              </a:ext>
            </a:extLst>
          </p:cNvPr>
          <p:cNvSpPr txBox="1"/>
          <p:nvPr/>
        </p:nvSpPr>
        <p:spPr>
          <a:xfrm>
            <a:off x="1797803" y="2739211"/>
            <a:ext cx="2931956" cy="646331"/>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284B"/>
                </a:solidFill>
                <a:effectLst/>
                <a:uLnTx/>
                <a:uFillTx/>
                <a:latin typeface="Franklin Gothic Book" panose="020B0503020102020204"/>
                <a:ea typeface="+mn-ea"/>
                <a:cs typeface="+mn-cs"/>
              </a:rPr>
              <a:t>Day 2</a:t>
            </a:r>
            <a:r>
              <a:rPr kumimoji="0" lang="en-US" sz="1800" b="0" i="0" u="none" strike="noStrike" kern="1200" cap="none" spc="0" normalizeH="0" baseline="0" noProof="0">
                <a:ln>
                  <a:noFill/>
                </a:ln>
                <a:solidFill>
                  <a:srgbClr val="13284B"/>
                </a:solidFill>
                <a:effectLst/>
                <a:uLnTx/>
                <a:uFillTx/>
                <a:latin typeface="Franklin Gothic Book" panose="020B0503020102020204"/>
                <a:ea typeface="+mn-ea"/>
                <a:cs typeface="+mn-cs"/>
              </a:rPr>
              <a:t>: 0.94 log cp/ml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284B"/>
                </a:solidFill>
                <a:effectLst/>
                <a:uLnTx/>
                <a:uFillTx/>
                <a:latin typeface="Franklin Gothic Book" panose="020B0503020102020204"/>
                <a:ea typeface="+mn-ea"/>
                <a:cs typeface="+mn-cs"/>
              </a:rPr>
              <a:t>(95%CI 0.21-1.67; p=0.011)</a:t>
            </a:r>
          </a:p>
        </p:txBody>
      </p:sp>
      <p:sp>
        <p:nvSpPr>
          <p:cNvPr id="4" name="TextBox 3">
            <a:extLst>
              <a:ext uri="{FF2B5EF4-FFF2-40B4-BE49-F238E27FC236}">
                <a16:creationId xmlns:a16="http://schemas.microsoft.com/office/drawing/2014/main" id="{AD3F91DB-6D2F-F453-BCD8-9156429A6072}"/>
              </a:ext>
            </a:extLst>
          </p:cNvPr>
          <p:cNvSpPr txBox="1"/>
          <p:nvPr/>
        </p:nvSpPr>
        <p:spPr>
          <a:xfrm>
            <a:off x="5318577" y="3583982"/>
            <a:ext cx="2994794" cy="646331"/>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284B"/>
                </a:solidFill>
                <a:effectLst/>
                <a:uLnTx/>
                <a:uFillTx/>
                <a:latin typeface="Franklin Gothic Book" panose="020B0503020102020204"/>
                <a:ea typeface="+mn-ea"/>
                <a:cs typeface="+mn-cs"/>
              </a:rPr>
              <a:t>Day 7</a:t>
            </a:r>
            <a:r>
              <a:rPr kumimoji="0" lang="en-US" sz="1800" b="0" i="0" u="none" strike="noStrike" kern="1200" cap="none" spc="0" normalizeH="0" baseline="0" noProof="0">
                <a:ln>
                  <a:noFill/>
                </a:ln>
                <a:solidFill>
                  <a:srgbClr val="13284B"/>
                </a:solidFill>
                <a:effectLst/>
                <a:uLnTx/>
                <a:uFillTx/>
                <a:latin typeface="Franklin Gothic Book" panose="020B0503020102020204"/>
                <a:ea typeface="+mn-ea"/>
                <a:cs typeface="+mn-cs"/>
              </a:rPr>
              <a:t>: 1.5 log cp/ml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284B"/>
                </a:solidFill>
                <a:effectLst/>
                <a:uLnTx/>
                <a:uFillTx/>
                <a:latin typeface="Franklin Gothic Book" panose="020B0503020102020204"/>
                <a:ea typeface="+mn-ea"/>
                <a:cs typeface="+mn-cs"/>
              </a:rPr>
              <a:t>(95% CI 0.99-2.01; p&lt;0.001)</a:t>
            </a:r>
          </a:p>
        </p:txBody>
      </p:sp>
      <p:sp>
        <p:nvSpPr>
          <p:cNvPr id="6" name="TextBox 5">
            <a:extLst>
              <a:ext uri="{FF2B5EF4-FFF2-40B4-BE49-F238E27FC236}">
                <a16:creationId xmlns:a16="http://schemas.microsoft.com/office/drawing/2014/main" id="{ED8382B7-CCAC-A601-36A7-80281BFEA27F}"/>
              </a:ext>
            </a:extLst>
          </p:cNvPr>
          <p:cNvSpPr txBox="1"/>
          <p:nvPr/>
        </p:nvSpPr>
        <p:spPr>
          <a:xfrm>
            <a:off x="9004515" y="4326774"/>
            <a:ext cx="3003579" cy="646331"/>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284B"/>
                </a:solidFill>
                <a:effectLst/>
                <a:uLnTx/>
                <a:uFillTx/>
                <a:latin typeface="Franklin Gothic Book" panose="020B0503020102020204"/>
                <a:ea typeface="+mn-ea"/>
                <a:cs typeface="+mn-cs"/>
              </a:rPr>
              <a:t>Day 13</a:t>
            </a:r>
            <a:r>
              <a:rPr kumimoji="0" lang="en-US" sz="1800" b="0" i="0" u="none" strike="noStrike" kern="1200" cap="none" spc="0" normalizeH="0" baseline="0" noProof="0">
                <a:ln>
                  <a:noFill/>
                </a:ln>
                <a:solidFill>
                  <a:srgbClr val="13284B"/>
                </a:solidFill>
                <a:effectLst/>
                <a:uLnTx/>
                <a:uFillTx/>
                <a:latin typeface="Franklin Gothic Book" panose="020B0503020102020204"/>
                <a:ea typeface="+mn-ea"/>
                <a:cs typeface="+mn-cs"/>
              </a:rPr>
              <a:t>: 4.94 log cp/ml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284B"/>
                </a:solidFill>
                <a:effectLst/>
                <a:uLnTx/>
                <a:uFillTx/>
                <a:latin typeface="Franklin Gothic Book" panose="020B0503020102020204"/>
                <a:ea typeface="+mn-ea"/>
                <a:cs typeface="+mn-cs"/>
              </a:rPr>
              <a:t>(95% CI 3.63-6.25; p&lt;0.001)</a:t>
            </a:r>
          </a:p>
        </p:txBody>
      </p:sp>
    </p:spTree>
    <p:extLst>
      <p:ext uri="{BB962C8B-B14F-4D97-AF65-F5344CB8AC3E}">
        <p14:creationId xmlns:p14="http://schemas.microsoft.com/office/powerpoint/2010/main" val="3764408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1E33C9-FC54-CE24-12B6-900DEE24BA29}"/>
              </a:ext>
            </a:extLst>
          </p:cNvPr>
          <p:cNvSpPr>
            <a:spLocks noGrp="1"/>
          </p:cNvSpPr>
          <p:nvPr>
            <p:ph type="title"/>
          </p:nvPr>
        </p:nvSpPr>
        <p:spPr>
          <a:xfrm>
            <a:off x="364375" y="253700"/>
            <a:ext cx="10698480" cy="632373"/>
          </a:xfrm>
        </p:spPr>
        <p:txBody>
          <a:bodyPr/>
          <a:lstStyle/>
          <a:p>
            <a:r>
              <a:rPr lang="en-US" sz="4000" dirty="0"/>
              <a:t>Controlling viral replication reduces mortality</a:t>
            </a:r>
          </a:p>
        </p:txBody>
      </p:sp>
      <p:graphicFrame>
        <p:nvGraphicFramePr>
          <p:cNvPr id="7" name="Table 6">
            <a:extLst>
              <a:ext uri="{FF2B5EF4-FFF2-40B4-BE49-F238E27FC236}">
                <a16:creationId xmlns:a16="http://schemas.microsoft.com/office/drawing/2014/main" id="{6541D9FB-07E2-2F0A-0B4B-C8DA7335A982}"/>
              </a:ext>
            </a:extLst>
          </p:cNvPr>
          <p:cNvGraphicFramePr>
            <a:graphicFrameLocks noGrp="1"/>
          </p:cNvGraphicFramePr>
          <p:nvPr/>
        </p:nvGraphicFramePr>
        <p:xfrm>
          <a:off x="5146426" y="2419986"/>
          <a:ext cx="6931132" cy="3736890"/>
        </p:xfrm>
        <a:graphic>
          <a:graphicData uri="http://schemas.openxmlformats.org/drawingml/2006/table">
            <a:tbl>
              <a:tblPr firstRow="1" bandRow="1">
                <a:tableStyleId>{5C22544A-7EE6-4342-B048-85BDC9FD1C3A}</a:tableStyleId>
              </a:tblPr>
              <a:tblGrid>
                <a:gridCol w="1754148">
                  <a:extLst>
                    <a:ext uri="{9D8B030D-6E8A-4147-A177-3AD203B41FA5}">
                      <a16:colId xmlns:a16="http://schemas.microsoft.com/office/drawing/2014/main" val="2822569996"/>
                    </a:ext>
                  </a:extLst>
                </a:gridCol>
                <a:gridCol w="1115114">
                  <a:extLst>
                    <a:ext uri="{9D8B030D-6E8A-4147-A177-3AD203B41FA5}">
                      <a16:colId xmlns:a16="http://schemas.microsoft.com/office/drawing/2014/main" val="4139923866"/>
                    </a:ext>
                  </a:extLst>
                </a:gridCol>
                <a:gridCol w="1539064">
                  <a:extLst>
                    <a:ext uri="{9D8B030D-6E8A-4147-A177-3AD203B41FA5}">
                      <a16:colId xmlns:a16="http://schemas.microsoft.com/office/drawing/2014/main" val="2086040722"/>
                    </a:ext>
                  </a:extLst>
                </a:gridCol>
                <a:gridCol w="1212227">
                  <a:extLst>
                    <a:ext uri="{9D8B030D-6E8A-4147-A177-3AD203B41FA5}">
                      <a16:colId xmlns:a16="http://schemas.microsoft.com/office/drawing/2014/main" val="992726226"/>
                    </a:ext>
                  </a:extLst>
                </a:gridCol>
                <a:gridCol w="1310579">
                  <a:extLst>
                    <a:ext uri="{9D8B030D-6E8A-4147-A177-3AD203B41FA5}">
                      <a16:colId xmlns:a16="http://schemas.microsoft.com/office/drawing/2014/main" val="2865842290"/>
                    </a:ext>
                  </a:extLst>
                </a:gridCol>
              </a:tblGrid>
              <a:tr h="1174697">
                <a:tc>
                  <a:txBody>
                    <a:bodyPr/>
                    <a:lstStyle/>
                    <a:p>
                      <a:pPr algn="ctr"/>
                      <a:r>
                        <a:rPr lang="en-US" sz="2400">
                          <a:solidFill>
                            <a:schemeClr val="tx1"/>
                          </a:solidFill>
                          <a:latin typeface="+mj-lt"/>
                        </a:rPr>
                        <a:t>Mortality</a:t>
                      </a:r>
                    </a:p>
                  </a:txBody>
                  <a:tcPr>
                    <a:noFill/>
                  </a:tcPr>
                </a:tc>
                <a:tc>
                  <a:txBody>
                    <a:bodyPr/>
                    <a:lstStyle/>
                    <a:p>
                      <a:r>
                        <a:rPr lang="en-US">
                          <a:solidFill>
                            <a:schemeClr val="bg1"/>
                          </a:solidFill>
                          <a:latin typeface="+mj-lt"/>
                        </a:rPr>
                        <a:t>ZMapp</a:t>
                      </a:r>
                    </a:p>
                  </a:txBody>
                  <a:tcPr>
                    <a:solidFill>
                      <a:srgbClr val="44453D"/>
                    </a:solidFill>
                  </a:tcPr>
                </a:tc>
                <a:tc>
                  <a:txBody>
                    <a:bodyPr/>
                    <a:lstStyle/>
                    <a:p>
                      <a:r>
                        <a:rPr lang="en-US" err="1">
                          <a:solidFill>
                            <a:schemeClr val="bg1"/>
                          </a:solidFill>
                          <a:latin typeface="+mj-lt"/>
                        </a:rPr>
                        <a:t>Remdesivir</a:t>
                      </a:r>
                      <a:endParaRPr lang="en-US">
                        <a:solidFill>
                          <a:schemeClr val="bg1"/>
                        </a:solidFill>
                        <a:latin typeface="+mj-lt"/>
                      </a:endParaRPr>
                    </a:p>
                  </a:txBody>
                  <a:tcPr>
                    <a:solidFill>
                      <a:srgbClr val="A5A5A3"/>
                    </a:solidFill>
                  </a:tcPr>
                </a:tc>
                <a:tc>
                  <a:txBody>
                    <a:bodyPr/>
                    <a:lstStyle/>
                    <a:p>
                      <a:r>
                        <a:rPr lang="en-US">
                          <a:solidFill>
                            <a:schemeClr val="bg1"/>
                          </a:solidFill>
                          <a:latin typeface="+mj-lt"/>
                        </a:rPr>
                        <a:t>MAb114</a:t>
                      </a:r>
                    </a:p>
                  </a:txBody>
                  <a:tcPr>
                    <a:solidFill>
                      <a:srgbClr val="FF5050"/>
                    </a:solidFill>
                  </a:tcPr>
                </a:tc>
                <a:tc>
                  <a:txBody>
                    <a:bodyPr/>
                    <a:lstStyle/>
                    <a:p>
                      <a:r>
                        <a:rPr lang="en-US" dirty="0">
                          <a:solidFill>
                            <a:schemeClr val="bg1"/>
                          </a:solidFill>
                          <a:latin typeface="+mj-lt"/>
                        </a:rPr>
                        <a:t>REGN-EB3</a:t>
                      </a:r>
                    </a:p>
                  </a:txBody>
                  <a:tcPr>
                    <a:solidFill>
                      <a:srgbClr val="FF9999"/>
                    </a:solidFill>
                  </a:tcPr>
                </a:tc>
                <a:extLst>
                  <a:ext uri="{0D108BD9-81ED-4DB2-BD59-A6C34878D82A}">
                    <a16:rowId xmlns:a16="http://schemas.microsoft.com/office/drawing/2014/main" val="2758625566"/>
                  </a:ext>
                </a:extLst>
              </a:tr>
              <a:tr h="638010">
                <a:tc>
                  <a:txBody>
                    <a:bodyPr/>
                    <a:lstStyle/>
                    <a:p>
                      <a:pPr algn="r"/>
                      <a:r>
                        <a:rPr lang="en-US" sz="2400" b="1">
                          <a:solidFill>
                            <a:schemeClr val="tx1"/>
                          </a:solidFill>
                          <a:latin typeface="+mj-lt"/>
                        </a:rPr>
                        <a:t>Overall</a:t>
                      </a:r>
                    </a:p>
                  </a:txBody>
                  <a:tcPr anchor="ctr">
                    <a:noFill/>
                  </a:tcPr>
                </a:tc>
                <a:tc>
                  <a:txBody>
                    <a:bodyPr/>
                    <a:lstStyle/>
                    <a:p>
                      <a:pPr algn="ctr"/>
                      <a:r>
                        <a:rPr lang="en-US" sz="2400">
                          <a:solidFill>
                            <a:schemeClr val="tx1"/>
                          </a:solidFill>
                          <a:latin typeface="+mj-lt"/>
                        </a:rPr>
                        <a:t>49.7%</a:t>
                      </a:r>
                    </a:p>
                  </a:txBody>
                  <a:tcPr anchor="ctr">
                    <a:noFill/>
                  </a:tcPr>
                </a:tc>
                <a:tc>
                  <a:txBody>
                    <a:bodyPr/>
                    <a:lstStyle/>
                    <a:p>
                      <a:pPr algn="ctr"/>
                      <a:r>
                        <a:rPr lang="en-US" sz="2400">
                          <a:solidFill>
                            <a:schemeClr val="tx1"/>
                          </a:solidFill>
                          <a:latin typeface="+mj-lt"/>
                        </a:rPr>
                        <a:t>53.1%</a:t>
                      </a:r>
                    </a:p>
                  </a:txBody>
                  <a:tcPr anchor="ctr">
                    <a:noFill/>
                  </a:tcPr>
                </a:tc>
                <a:tc>
                  <a:txBody>
                    <a:bodyPr/>
                    <a:lstStyle/>
                    <a:p>
                      <a:pPr algn="ctr"/>
                      <a:r>
                        <a:rPr lang="en-US" sz="2400">
                          <a:solidFill>
                            <a:schemeClr val="tx1"/>
                          </a:solidFill>
                          <a:latin typeface="+mj-lt"/>
                        </a:rPr>
                        <a:t>35.1%</a:t>
                      </a:r>
                    </a:p>
                  </a:txBody>
                  <a:tcPr anchor="ctr">
                    <a:noFill/>
                  </a:tcPr>
                </a:tc>
                <a:tc>
                  <a:txBody>
                    <a:bodyPr/>
                    <a:lstStyle/>
                    <a:p>
                      <a:pPr algn="ctr"/>
                      <a:r>
                        <a:rPr lang="en-US" sz="2400">
                          <a:solidFill>
                            <a:schemeClr val="tx1"/>
                          </a:solidFill>
                          <a:latin typeface="+mj-lt"/>
                        </a:rPr>
                        <a:t>33.5%</a:t>
                      </a:r>
                    </a:p>
                  </a:txBody>
                  <a:tcPr anchor="ctr">
                    <a:noFill/>
                  </a:tcPr>
                </a:tc>
                <a:extLst>
                  <a:ext uri="{0D108BD9-81ED-4DB2-BD59-A6C34878D82A}">
                    <a16:rowId xmlns:a16="http://schemas.microsoft.com/office/drawing/2014/main" val="3963698073"/>
                  </a:ext>
                </a:extLst>
              </a:tr>
              <a:tr h="638010">
                <a:tc>
                  <a:txBody>
                    <a:bodyPr/>
                    <a:lstStyle/>
                    <a:p>
                      <a:pPr algn="r"/>
                      <a:r>
                        <a:rPr lang="en-US" sz="2400" b="1" dirty="0">
                          <a:solidFill>
                            <a:schemeClr val="tx1"/>
                          </a:solidFill>
                          <a:latin typeface="+mj-lt"/>
                        </a:rPr>
                        <a:t>“low viral load”</a:t>
                      </a:r>
                    </a:p>
                  </a:txBody>
                  <a:tcPr anchor="ctr">
                    <a:noFill/>
                  </a:tcPr>
                </a:tc>
                <a:tc>
                  <a:txBody>
                    <a:bodyPr/>
                    <a:lstStyle/>
                    <a:p>
                      <a:pPr algn="ctr"/>
                      <a:r>
                        <a:rPr lang="en-US" sz="2400">
                          <a:solidFill>
                            <a:schemeClr val="tx1"/>
                          </a:solidFill>
                          <a:latin typeface="+mj-lt"/>
                        </a:rPr>
                        <a:t>24.5%</a:t>
                      </a:r>
                    </a:p>
                  </a:txBody>
                  <a:tcPr anchor="ctr">
                    <a:noFill/>
                  </a:tcPr>
                </a:tc>
                <a:tc>
                  <a:txBody>
                    <a:bodyPr/>
                    <a:lstStyle/>
                    <a:p>
                      <a:pPr algn="ctr"/>
                      <a:r>
                        <a:rPr lang="en-US" sz="2400">
                          <a:solidFill>
                            <a:schemeClr val="tx1"/>
                          </a:solidFill>
                          <a:latin typeface="+mj-lt"/>
                        </a:rPr>
                        <a:t>29%</a:t>
                      </a:r>
                    </a:p>
                  </a:txBody>
                  <a:tcPr anchor="ctr">
                    <a:noFill/>
                  </a:tcPr>
                </a:tc>
                <a:tc>
                  <a:txBody>
                    <a:bodyPr/>
                    <a:lstStyle/>
                    <a:p>
                      <a:pPr algn="ctr"/>
                      <a:r>
                        <a:rPr lang="en-US" sz="2400">
                          <a:solidFill>
                            <a:schemeClr val="tx1"/>
                          </a:solidFill>
                          <a:latin typeface="+mj-lt"/>
                        </a:rPr>
                        <a:t>9.9%</a:t>
                      </a:r>
                    </a:p>
                  </a:txBody>
                  <a:tcPr anchor="ctr">
                    <a:noFill/>
                  </a:tcPr>
                </a:tc>
                <a:tc>
                  <a:txBody>
                    <a:bodyPr/>
                    <a:lstStyle/>
                    <a:p>
                      <a:pPr algn="ctr"/>
                      <a:r>
                        <a:rPr lang="en-US" sz="2400">
                          <a:solidFill>
                            <a:schemeClr val="tx1"/>
                          </a:solidFill>
                          <a:latin typeface="+mj-lt"/>
                        </a:rPr>
                        <a:t>11.2%</a:t>
                      </a:r>
                    </a:p>
                  </a:txBody>
                  <a:tcPr anchor="ctr">
                    <a:noFill/>
                  </a:tcPr>
                </a:tc>
                <a:extLst>
                  <a:ext uri="{0D108BD9-81ED-4DB2-BD59-A6C34878D82A}">
                    <a16:rowId xmlns:a16="http://schemas.microsoft.com/office/drawing/2014/main" val="1810848955"/>
                  </a:ext>
                </a:extLst>
              </a:tr>
              <a:tr h="1101223">
                <a:tc>
                  <a:txBody>
                    <a:bodyPr/>
                    <a:lstStyle/>
                    <a:p>
                      <a:pPr algn="r"/>
                      <a:r>
                        <a:rPr lang="en-US" sz="2400" b="1">
                          <a:solidFill>
                            <a:schemeClr val="tx1"/>
                          </a:solidFill>
                          <a:latin typeface="+mj-lt"/>
                        </a:rPr>
                        <a:t>“high viral load”</a:t>
                      </a:r>
                    </a:p>
                  </a:txBody>
                  <a:tcPr anchor="ctr">
                    <a:noFill/>
                  </a:tcPr>
                </a:tc>
                <a:tc>
                  <a:txBody>
                    <a:bodyPr/>
                    <a:lstStyle/>
                    <a:p>
                      <a:pPr algn="ctr"/>
                      <a:r>
                        <a:rPr lang="en-US" sz="2400">
                          <a:solidFill>
                            <a:schemeClr val="tx1"/>
                          </a:solidFill>
                          <a:latin typeface="+mj-lt"/>
                        </a:rPr>
                        <a:t>84.5%</a:t>
                      </a:r>
                    </a:p>
                  </a:txBody>
                  <a:tcPr anchor="ctr">
                    <a:noFill/>
                  </a:tcPr>
                </a:tc>
                <a:tc>
                  <a:txBody>
                    <a:bodyPr/>
                    <a:lstStyle/>
                    <a:p>
                      <a:pPr algn="ctr"/>
                      <a:r>
                        <a:rPr lang="en-US" sz="2400">
                          <a:solidFill>
                            <a:schemeClr val="tx1"/>
                          </a:solidFill>
                          <a:latin typeface="+mj-lt"/>
                        </a:rPr>
                        <a:t>85.3%</a:t>
                      </a:r>
                    </a:p>
                  </a:txBody>
                  <a:tcPr anchor="ctr">
                    <a:noFill/>
                  </a:tcPr>
                </a:tc>
                <a:tc>
                  <a:txBody>
                    <a:bodyPr/>
                    <a:lstStyle/>
                    <a:p>
                      <a:pPr algn="ctr"/>
                      <a:r>
                        <a:rPr lang="en-US" sz="2400">
                          <a:solidFill>
                            <a:schemeClr val="tx1"/>
                          </a:solidFill>
                          <a:latin typeface="+mj-lt"/>
                        </a:rPr>
                        <a:t>69.9%</a:t>
                      </a:r>
                    </a:p>
                  </a:txBody>
                  <a:tcPr anchor="ctr">
                    <a:noFill/>
                  </a:tcPr>
                </a:tc>
                <a:tc>
                  <a:txBody>
                    <a:bodyPr/>
                    <a:lstStyle/>
                    <a:p>
                      <a:pPr algn="ctr"/>
                      <a:r>
                        <a:rPr lang="en-US" sz="2400" dirty="0">
                          <a:solidFill>
                            <a:schemeClr val="tx1"/>
                          </a:solidFill>
                          <a:latin typeface="+mj-lt"/>
                        </a:rPr>
                        <a:t>63.6%</a:t>
                      </a:r>
                    </a:p>
                  </a:txBody>
                  <a:tcPr anchor="ctr">
                    <a:noFill/>
                  </a:tcPr>
                </a:tc>
                <a:extLst>
                  <a:ext uri="{0D108BD9-81ED-4DB2-BD59-A6C34878D82A}">
                    <a16:rowId xmlns:a16="http://schemas.microsoft.com/office/drawing/2014/main" val="4159076277"/>
                  </a:ext>
                </a:extLst>
              </a:tr>
            </a:tbl>
          </a:graphicData>
        </a:graphic>
      </p:graphicFrame>
      <p:pic>
        <p:nvPicPr>
          <p:cNvPr id="13" name="Content Placeholder 5">
            <a:extLst>
              <a:ext uri="{FF2B5EF4-FFF2-40B4-BE49-F238E27FC236}">
                <a16:creationId xmlns:a16="http://schemas.microsoft.com/office/drawing/2014/main" id="{78C689C9-3A13-0E43-ABD3-02E5E3204BDA}"/>
              </a:ext>
            </a:extLst>
          </p:cNvPr>
          <p:cNvPicPr>
            <a:picLocks noGrp="1" noChangeAspect="1"/>
          </p:cNvPicPr>
          <p:nvPr>
            <p:ph sz="quarter" idx="11"/>
          </p:nvPr>
        </p:nvPicPr>
        <p:blipFill>
          <a:blip r:embed="rId3"/>
          <a:stretch>
            <a:fillRect/>
          </a:stretch>
        </p:blipFill>
        <p:spPr>
          <a:xfrm>
            <a:off x="38242" y="2073026"/>
            <a:ext cx="5108184" cy="3898900"/>
          </a:xfrm>
          <a:prstGeom prst="rect">
            <a:avLst/>
          </a:prstGeom>
        </p:spPr>
      </p:pic>
      <p:sp>
        <p:nvSpPr>
          <p:cNvPr id="8" name="TextBox 7">
            <a:extLst>
              <a:ext uri="{FF2B5EF4-FFF2-40B4-BE49-F238E27FC236}">
                <a16:creationId xmlns:a16="http://schemas.microsoft.com/office/drawing/2014/main" id="{94C5A5B6-7268-9AA5-240B-BA4D14E806A6}"/>
              </a:ext>
            </a:extLst>
          </p:cNvPr>
          <p:cNvSpPr txBox="1"/>
          <p:nvPr/>
        </p:nvSpPr>
        <p:spPr>
          <a:xfrm>
            <a:off x="2876550" y="2158376"/>
            <a:ext cx="12462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3284B"/>
                </a:solidFill>
                <a:effectLst/>
                <a:uLnTx/>
                <a:uFillTx/>
                <a:latin typeface="Franklin Gothic Book" panose="020B0503020102020204"/>
                <a:ea typeface="+mn-ea"/>
                <a:cs typeface="+mn-cs"/>
              </a:rPr>
              <a:t>N=681</a:t>
            </a:r>
          </a:p>
        </p:txBody>
      </p:sp>
      <p:sp>
        <p:nvSpPr>
          <p:cNvPr id="10" name="Rectangle 9">
            <a:extLst>
              <a:ext uri="{FF2B5EF4-FFF2-40B4-BE49-F238E27FC236}">
                <a16:creationId xmlns:a16="http://schemas.microsoft.com/office/drawing/2014/main" id="{5276EC1B-30D9-DCE0-CA3B-FE04BC75759E}"/>
              </a:ext>
            </a:extLst>
          </p:cNvPr>
          <p:cNvSpPr/>
          <p:nvPr/>
        </p:nvSpPr>
        <p:spPr>
          <a:xfrm>
            <a:off x="9544050" y="3638550"/>
            <a:ext cx="2495408" cy="590550"/>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Rectangle 10">
            <a:extLst>
              <a:ext uri="{FF2B5EF4-FFF2-40B4-BE49-F238E27FC236}">
                <a16:creationId xmlns:a16="http://schemas.microsoft.com/office/drawing/2014/main" id="{7E7DF665-BEEC-18E6-67AA-9259BEB70FAC}"/>
              </a:ext>
            </a:extLst>
          </p:cNvPr>
          <p:cNvSpPr/>
          <p:nvPr/>
        </p:nvSpPr>
        <p:spPr>
          <a:xfrm>
            <a:off x="9544050" y="4345263"/>
            <a:ext cx="2495408" cy="590550"/>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 name="Rectangle 11">
            <a:extLst>
              <a:ext uri="{FF2B5EF4-FFF2-40B4-BE49-F238E27FC236}">
                <a16:creationId xmlns:a16="http://schemas.microsoft.com/office/drawing/2014/main" id="{890B22DF-46A4-6BE7-B62A-447C5A33374D}"/>
              </a:ext>
            </a:extLst>
          </p:cNvPr>
          <p:cNvSpPr/>
          <p:nvPr/>
        </p:nvSpPr>
        <p:spPr>
          <a:xfrm>
            <a:off x="9544050" y="5313809"/>
            <a:ext cx="2495408" cy="59055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 name="TextBox 1">
            <a:extLst>
              <a:ext uri="{FF2B5EF4-FFF2-40B4-BE49-F238E27FC236}">
                <a16:creationId xmlns:a16="http://schemas.microsoft.com/office/drawing/2014/main" id="{E9A723C0-5EDB-E6DB-8125-5AB1AF748C3A}"/>
              </a:ext>
            </a:extLst>
          </p:cNvPr>
          <p:cNvSpPr txBox="1"/>
          <p:nvPr/>
        </p:nvSpPr>
        <p:spPr>
          <a:xfrm>
            <a:off x="0" y="6310349"/>
            <a:ext cx="119623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Mulangu</a:t>
            </a:r>
            <a:r>
              <a:rPr kumimoji="0" lang="en-US" sz="1600" b="0" i="0" u="none" strike="noStrike" kern="1200" cap="none" spc="0" normalizeH="0" baseline="0" noProof="0" dirty="0">
                <a:ln>
                  <a:noFill/>
                </a:ln>
                <a:solidFill>
                  <a:srgbClr val="13284B"/>
                </a:solidFill>
                <a:effectLst/>
                <a:uLnTx/>
                <a:uFillTx/>
                <a:latin typeface="Franklin Gothic Book" panose="020B0503020102020204"/>
                <a:ea typeface="+mn-ea"/>
                <a:cs typeface="+mn-cs"/>
              </a:rPr>
              <a:t>, S. et al. NEJM 2019</a:t>
            </a:r>
          </a:p>
        </p:txBody>
      </p:sp>
      <p:sp>
        <p:nvSpPr>
          <p:cNvPr id="3" name="Rectangle 2">
            <a:extLst>
              <a:ext uri="{FF2B5EF4-FFF2-40B4-BE49-F238E27FC236}">
                <a16:creationId xmlns:a16="http://schemas.microsoft.com/office/drawing/2014/main" id="{795524CD-7B95-D09B-4352-BD492F0D0708}"/>
              </a:ext>
            </a:extLst>
          </p:cNvPr>
          <p:cNvSpPr/>
          <p:nvPr/>
        </p:nvSpPr>
        <p:spPr>
          <a:xfrm>
            <a:off x="5256414" y="4291781"/>
            <a:ext cx="6897343" cy="22035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55551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49DD7-223E-0EE5-5E17-9D177FA022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22740D-DEAC-A344-6D6D-CF7407A79880}"/>
              </a:ext>
            </a:extLst>
          </p:cNvPr>
          <p:cNvSpPr>
            <a:spLocks noGrp="1"/>
          </p:cNvSpPr>
          <p:nvPr>
            <p:ph type="title"/>
          </p:nvPr>
        </p:nvSpPr>
        <p:spPr>
          <a:xfrm>
            <a:off x="246706" y="253701"/>
            <a:ext cx="10478444" cy="620404"/>
          </a:xfrm>
        </p:spPr>
        <p:txBody>
          <a:bodyPr/>
          <a:lstStyle/>
          <a:p>
            <a:r>
              <a:rPr lang="en-US" sz="4000" dirty="0"/>
              <a:t>Delays in Treatment Increases Mortality</a:t>
            </a:r>
          </a:p>
        </p:txBody>
      </p:sp>
      <p:pic>
        <p:nvPicPr>
          <p:cNvPr id="10" name="Picture 9">
            <a:extLst>
              <a:ext uri="{FF2B5EF4-FFF2-40B4-BE49-F238E27FC236}">
                <a16:creationId xmlns:a16="http://schemas.microsoft.com/office/drawing/2014/main" id="{6291C27B-9053-DDB2-F40D-5BDD0AA9314C}"/>
              </a:ext>
            </a:extLst>
          </p:cNvPr>
          <p:cNvPicPr>
            <a:picLocks noChangeAspect="1"/>
          </p:cNvPicPr>
          <p:nvPr/>
        </p:nvPicPr>
        <p:blipFill>
          <a:blip r:embed="rId3"/>
          <a:stretch>
            <a:fillRect/>
          </a:stretch>
        </p:blipFill>
        <p:spPr>
          <a:xfrm>
            <a:off x="571665" y="1527957"/>
            <a:ext cx="4216400" cy="4406900"/>
          </a:xfrm>
          <a:prstGeom prst="rect">
            <a:avLst/>
          </a:prstGeom>
        </p:spPr>
      </p:pic>
      <p:sp>
        <p:nvSpPr>
          <p:cNvPr id="12" name="TextBox 11">
            <a:extLst>
              <a:ext uri="{FF2B5EF4-FFF2-40B4-BE49-F238E27FC236}">
                <a16:creationId xmlns:a16="http://schemas.microsoft.com/office/drawing/2014/main" id="{19CB24F6-05D8-06DC-BF46-580F74E05A25}"/>
              </a:ext>
            </a:extLst>
          </p:cNvPr>
          <p:cNvSpPr txBox="1"/>
          <p:nvPr/>
        </p:nvSpPr>
        <p:spPr>
          <a:xfrm>
            <a:off x="0" y="6310349"/>
            <a:ext cx="73533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Mulangu</a:t>
            </a:r>
            <a:r>
              <a:rPr kumimoji="0" lang="en-US" sz="1400" b="0" i="0" u="none" strike="noStrike" kern="1200" cap="none" spc="0" normalizeH="0" baseline="0" noProof="0" dirty="0">
                <a:ln>
                  <a:noFill/>
                </a:ln>
                <a:solidFill>
                  <a:srgbClr val="13284B"/>
                </a:solidFill>
                <a:effectLst/>
                <a:uLnTx/>
                <a:uFillTx/>
                <a:latin typeface="Franklin Gothic Book" panose="020B0503020102020204"/>
                <a:ea typeface="+mn-ea"/>
                <a:cs typeface="+mn-cs"/>
              </a:rPr>
              <a:t>, S. et al. NEJM 2019; Figure adapted from Cross, R. et al JCI Insight 2022 and Kuang, E. et al https://</a:t>
            </a:r>
            <a:r>
              <a:rPr kumimoji="0" lang="en-US" sz="14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www.biorxiv.org</a:t>
            </a:r>
            <a:r>
              <a:rPr kumimoji="0" lang="en-US" sz="1400" b="0" i="0" u="none" strike="noStrike" kern="1200" cap="none" spc="0" normalizeH="0" baseline="0" noProof="0" dirty="0">
                <a:ln>
                  <a:noFill/>
                </a:ln>
                <a:solidFill>
                  <a:srgbClr val="13284B"/>
                </a:solidFill>
                <a:effectLst/>
                <a:uLnTx/>
                <a:uFillTx/>
                <a:latin typeface="Franklin Gothic Book" panose="020B0503020102020204"/>
                <a:ea typeface="+mn-ea"/>
                <a:cs typeface="+mn-cs"/>
              </a:rPr>
              <a:t>/content/10.1101/2022.01.06.475142v1.full.pdf</a:t>
            </a:r>
          </a:p>
        </p:txBody>
      </p:sp>
      <p:pic>
        <p:nvPicPr>
          <p:cNvPr id="7" name="Picture 6">
            <a:extLst>
              <a:ext uri="{FF2B5EF4-FFF2-40B4-BE49-F238E27FC236}">
                <a16:creationId xmlns:a16="http://schemas.microsoft.com/office/drawing/2014/main" id="{51CB83E1-A857-8171-48A5-6C31ECCB6F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0786" y="1527607"/>
            <a:ext cx="1200727" cy="4440551"/>
          </a:xfrm>
          <a:prstGeom prst="rect">
            <a:avLst/>
          </a:prstGeom>
        </p:spPr>
      </p:pic>
      <p:sp>
        <p:nvSpPr>
          <p:cNvPr id="8" name="Rectangle 7">
            <a:extLst>
              <a:ext uri="{FF2B5EF4-FFF2-40B4-BE49-F238E27FC236}">
                <a16:creationId xmlns:a16="http://schemas.microsoft.com/office/drawing/2014/main" id="{C07D5469-4B9E-058E-B1FA-C303208BF024}"/>
              </a:ext>
            </a:extLst>
          </p:cNvPr>
          <p:cNvSpPr/>
          <p:nvPr/>
        </p:nvSpPr>
        <p:spPr>
          <a:xfrm>
            <a:off x="571665" y="3747882"/>
            <a:ext cx="5389848" cy="661884"/>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 name="Rectangle 4">
            <a:extLst>
              <a:ext uri="{FF2B5EF4-FFF2-40B4-BE49-F238E27FC236}">
                <a16:creationId xmlns:a16="http://schemas.microsoft.com/office/drawing/2014/main" id="{C6037E69-97FD-3543-606A-0EEF78857C5E}"/>
              </a:ext>
            </a:extLst>
          </p:cNvPr>
          <p:cNvSpPr/>
          <p:nvPr/>
        </p:nvSpPr>
        <p:spPr>
          <a:xfrm>
            <a:off x="8259222" y="5658156"/>
            <a:ext cx="2204245" cy="10154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5" name="TextBox 14">
            <a:extLst>
              <a:ext uri="{FF2B5EF4-FFF2-40B4-BE49-F238E27FC236}">
                <a16:creationId xmlns:a16="http://schemas.microsoft.com/office/drawing/2014/main" id="{AA60A551-7291-4893-4869-C20838F0EAC2}"/>
              </a:ext>
            </a:extLst>
          </p:cNvPr>
          <p:cNvSpPr txBox="1"/>
          <p:nvPr/>
        </p:nvSpPr>
        <p:spPr>
          <a:xfrm>
            <a:off x="6095043" y="2559290"/>
            <a:ext cx="5989982" cy="2800767"/>
          </a:xfrm>
          <a:prstGeom prst="rect">
            <a:avLst/>
          </a:prstGeom>
          <a:no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3284B"/>
                </a:solidFill>
                <a:effectLst/>
                <a:uLnTx/>
                <a:uFillTx/>
                <a:latin typeface="Franklin Gothic Book" panose="020B0503020102020204"/>
                <a:ea typeface="+mn-ea"/>
                <a:cs typeface="+mn-cs"/>
              </a:rPr>
              <a:t>11% increase in mortality for every day from symptom onset to treatment</a:t>
            </a:r>
          </a:p>
        </p:txBody>
      </p:sp>
    </p:spTree>
    <p:extLst>
      <p:ext uri="{BB962C8B-B14F-4D97-AF65-F5344CB8AC3E}">
        <p14:creationId xmlns:p14="http://schemas.microsoft.com/office/powerpoint/2010/main" val="336088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9FF33F-DF80-7D07-0793-76C012DB8D5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8A78E9-C511-5926-A237-DC1418FA2C70}"/>
              </a:ext>
            </a:extLst>
          </p:cNvPr>
          <p:cNvSpPr>
            <a:spLocks noGrp="1"/>
          </p:cNvSpPr>
          <p:nvPr>
            <p:ph type="title"/>
          </p:nvPr>
        </p:nvSpPr>
        <p:spPr>
          <a:xfrm>
            <a:off x="246706" y="253701"/>
            <a:ext cx="10478444" cy="620404"/>
          </a:xfrm>
        </p:spPr>
        <p:txBody>
          <a:bodyPr/>
          <a:lstStyle/>
          <a:p>
            <a:r>
              <a:rPr lang="en-US" sz="3600" dirty="0" err="1"/>
              <a:t>mAbs</a:t>
            </a:r>
            <a:r>
              <a:rPr lang="en-US" sz="3600" dirty="0"/>
              <a:t> have a Modifiable therapeutic window</a:t>
            </a:r>
          </a:p>
        </p:txBody>
      </p:sp>
      <p:pic>
        <p:nvPicPr>
          <p:cNvPr id="10" name="Picture 9">
            <a:extLst>
              <a:ext uri="{FF2B5EF4-FFF2-40B4-BE49-F238E27FC236}">
                <a16:creationId xmlns:a16="http://schemas.microsoft.com/office/drawing/2014/main" id="{4F4FD791-2DBD-B387-AD0C-7659408E32EA}"/>
              </a:ext>
            </a:extLst>
          </p:cNvPr>
          <p:cNvPicPr>
            <a:picLocks noChangeAspect="1"/>
          </p:cNvPicPr>
          <p:nvPr/>
        </p:nvPicPr>
        <p:blipFill>
          <a:blip r:embed="rId3"/>
          <a:stretch>
            <a:fillRect/>
          </a:stretch>
        </p:blipFill>
        <p:spPr>
          <a:xfrm>
            <a:off x="571665" y="1527957"/>
            <a:ext cx="4216400" cy="4406900"/>
          </a:xfrm>
          <a:prstGeom prst="rect">
            <a:avLst/>
          </a:prstGeom>
        </p:spPr>
      </p:pic>
      <p:sp>
        <p:nvSpPr>
          <p:cNvPr id="12" name="TextBox 11">
            <a:extLst>
              <a:ext uri="{FF2B5EF4-FFF2-40B4-BE49-F238E27FC236}">
                <a16:creationId xmlns:a16="http://schemas.microsoft.com/office/drawing/2014/main" id="{FC55DF35-3CB1-5BA7-4EE8-706E6C8AF7E3}"/>
              </a:ext>
            </a:extLst>
          </p:cNvPr>
          <p:cNvSpPr txBox="1"/>
          <p:nvPr/>
        </p:nvSpPr>
        <p:spPr>
          <a:xfrm>
            <a:off x="0" y="6310349"/>
            <a:ext cx="73533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Mulangu</a:t>
            </a:r>
            <a:r>
              <a:rPr kumimoji="0" lang="en-US" sz="1400" b="0" i="0" u="none" strike="noStrike" kern="1200" cap="none" spc="0" normalizeH="0" baseline="0" noProof="0" dirty="0">
                <a:ln>
                  <a:noFill/>
                </a:ln>
                <a:solidFill>
                  <a:srgbClr val="13284B"/>
                </a:solidFill>
                <a:effectLst/>
                <a:uLnTx/>
                <a:uFillTx/>
                <a:latin typeface="Franklin Gothic Book" panose="020B0503020102020204"/>
                <a:ea typeface="+mn-ea"/>
                <a:cs typeface="+mn-cs"/>
              </a:rPr>
              <a:t>, S. et al. NEJM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3284B"/>
                </a:solidFill>
                <a:effectLst/>
                <a:uLnTx/>
                <a:uFillTx/>
                <a:latin typeface="Franklin Gothic Book" panose="020B0503020102020204"/>
                <a:ea typeface="+mn-ea"/>
                <a:cs typeface="+mn-cs"/>
              </a:rPr>
              <a:t>Cross, R. et al Nature Communications 2021</a:t>
            </a:r>
          </a:p>
        </p:txBody>
      </p:sp>
      <p:pic>
        <p:nvPicPr>
          <p:cNvPr id="7" name="Picture 6">
            <a:extLst>
              <a:ext uri="{FF2B5EF4-FFF2-40B4-BE49-F238E27FC236}">
                <a16:creationId xmlns:a16="http://schemas.microsoft.com/office/drawing/2014/main" id="{3575B204-1F44-783F-34E8-47280D98C2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0786" y="1527607"/>
            <a:ext cx="1200727" cy="4440551"/>
          </a:xfrm>
          <a:prstGeom prst="rect">
            <a:avLst/>
          </a:prstGeom>
        </p:spPr>
      </p:pic>
      <p:sp>
        <p:nvSpPr>
          <p:cNvPr id="8" name="Rectangle 7">
            <a:extLst>
              <a:ext uri="{FF2B5EF4-FFF2-40B4-BE49-F238E27FC236}">
                <a16:creationId xmlns:a16="http://schemas.microsoft.com/office/drawing/2014/main" id="{EA75816B-DEAE-75D0-5A96-190C4E5C41C6}"/>
              </a:ext>
            </a:extLst>
          </p:cNvPr>
          <p:cNvSpPr/>
          <p:nvPr/>
        </p:nvSpPr>
        <p:spPr>
          <a:xfrm>
            <a:off x="571665" y="3747882"/>
            <a:ext cx="5389848" cy="661884"/>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13" name="Picture 12">
            <a:extLst>
              <a:ext uri="{FF2B5EF4-FFF2-40B4-BE49-F238E27FC236}">
                <a16:creationId xmlns:a16="http://schemas.microsoft.com/office/drawing/2014/main" id="{78742A09-F700-51E5-0621-F46570920D58}"/>
              </a:ext>
            </a:extLst>
          </p:cNvPr>
          <p:cNvPicPr>
            <a:picLocks noChangeAspect="1"/>
          </p:cNvPicPr>
          <p:nvPr/>
        </p:nvPicPr>
        <p:blipFill>
          <a:blip r:embed="rId5"/>
          <a:stretch>
            <a:fillRect/>
          </a:stretch>
        </p:blipFill>
        <p:spPr>
          <a:xfrm>
            <a:off x="8329597" y="1346570"/>
            <a:ext cx="3291151" cy="2584575"/>
          </a:xfrm>
          <a:prstGeom prst="rect">
            <a:avLst/>
          </a:prstGeom>
        </p:spPr>
      </p:pic>
      <p:pic>
        <p:nvPicPr>
          <p:cNvPr id="15" name="Picture 14">
            <a:extLst>
              <a:ext uri="{FF2B5EF4-FFF2-40B4-BE49-F238E27FC236}">
                <a16:creationId xmlns:a16="http://schemas.microsoft.com/office/drawing/2014/main" id="{28DA62EB-BCB2-DF6B-1496-44C789674182}"/>
              </a:ext>
            </a:extLst>
          </p:cNvPr>
          <p:cNvPicPr>
            <a:picLocks noChangeAspect="1"/>
          </p:cNvPicPr>
          <p:nvPr/>
        </p:nvPicPr>
        <p:blipFill>
          <a:blip r:embed="rId6"/>
          <a:stretch>
            <a:fillRect/>
          </a:stretch>
        </p:blipFill>
        <p:spPr>
          <a:xfrm>
            <a:off x="8504550" y="4078824"/>
            <a:ext cx="2941244" cy="2704592"/>
          </a:xfrm>
          <a:prstGeom prst="rect">
            <a:avLst/>
          </a:prstGeom>
        </p:spPr>
      </p:pic>
      <p:sp>
        <p:nvSpPr>
          <p:cNvPr id="16" name="TextBox 15">
            <a:extLst>
              <a:ext uri="{FF2B5EF4-FFF2-40B4-BE49-F238E27FC236}">
                <a16:creationId xmlns:a16="http://schemas.microsoft.com/office/drawing/2014/main" id="{7274C978-3ACB-4B9A-63C1-D9B07F2E59BB}"/>
              </a:ext>
            </a:extLst>
          </p:cNvPr>
          <p:cNvSpPr txBox="1"/>
          <p:nvPr/>
        </p:nvSpPr>
        <p:spPr>
          <a:xfrm>
            <a:off x="6245598" y="1992526"/>
            <a:ext cx="195034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284B"/>
                </a:solidFill>
                <a:effectLst/>
                <a:uLnTx/>
                <a:uFillTx/>
                <a:latin typeface="Franklin Gothic Book" panose="020B0503020102020204"/>
                <a:ea typeface="+mn-ea"/>
                <a:cs typeface="+mn-cs"/>
              </a:rPr>
              <a:t>5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284B"/>
                </a:solidFill>
                <a:effectLst/>
                <a:uLnTx/>
                <a:uFillTx/>
                <a:latin typeface="Franklin Gothic Book" panose="020B0503020102020204"/>
                <a:ea typeface="+mn-ea"/>
                <a:cs typeface="+mn-cs"/>
              </a:rPr>
              <a:t>Post Infection</a:t>
            </a:r>
          </a:p>
        </p:txBody>
      </p:sp>
      <p:sp>
        <p:nvSpPr>
          <p:cNvPr id="17" name="TextBox 16">
            <a:extLst>
              <a:ext uri="{FF2B5EF4-FFF2-40B4-BE49-F238E27FC236}">
                <a16:creationId xmlns:a16="http://schemas.microsoft.com/office/drawing/2014/main" id="{FC1A8882-46BE-1723-D5FF-850423248CFE}"/>
              </a:ext>
            </a:extLst>
          </p:cNvPr>
          <p:cNvSpPr txBox="1"/>
          <p:nvPr/>
        </p:nvSpPr>
        <p:spPr>
          <a:xfrm>
            <a:off x="6245598" y="4390561"/>
            <a:ext cx="195034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284B"/>
                </a:solidFill>
                <a:effectLst/>
                <a:uLnTx/>
                <a:uFillTx/>
                <a:latin typeface="Franklin Gothic Book" panose="020B0503020102020204"/>
                <a:ea typeface="+mn-ea"/>
                <a:cs typeface="+mn-cs"/>
              </a:rPr>
              <a:t>6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284B"/>
                </a:solidFill>
                <a:effectLst/>
                <a:uLnTx/>
                <a:uFillTx/>
                <a:latin typeface="Franklin Gothic Book" panose="020B0503020102020204"/>
                <a:ea typeface="+mn-ea"/>
                <a:cs typeface="+mn-cs"/>
              </a:rPr>
              <a:t>Post Infection</a:t>
            </a:r>
          </a:p>
        </p:txBody>
      </p:sp>
    </p:spTree>
    <p:extLst>
      <p:ext uri="{BB962C8B-B14F-4D97-AF65-F5344CB8AC3E}">
        <p14:creationId xmlns:p14="http://schemas.microsoft.com/office/powerpoint/2010/main" val="369267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C0F61E-A8E7-B296-3206-4F75C5772BE0}"/>
              </a:ext>
            </a:extLst>
          </p:cNvPr>
          <p:cNvSpPr>
            <a:spLocks noGrp="1"/>
          </p:cNvSpPr>
          <p:nvPr>
            <p:ph sz="quarter" idx="11"/>
          </p:nvPr>
        </p:nvSpPr>
        <p:spPr>
          <a:xfrm>
            <a:off x="502920" y="3321720"/>
            <a:ext cx="5341827" cy="2729161"/>
          </a:xfrm>
        </p:spPr>
        <p:txBody>
          <a:bodyPr>
            <a:normAutofit lnSpcReduction="10000"/>
          </a:bodyPr>
          <a:lstStyle/>
          <a:p>
            <a:r>
              <a:rPr lang="en-US" dirty="0"/>
              <a:t>Increases transparency and understanding about:</a:t>
            </a:r>
          </a:p>
          <a:p>
            <a:pPr lvl="1">
              <a:buFont typeface="Wingdings" pitchFamily="2" charset="2"/>
              <a:buChar char="Ø"/>
            </a:pPr>
            <a:r>
              <a:rPr lang="en-US" dirty="0"/>
              <a:t>Importance of timing</a:t>
            </a:r>
          </a:p>
          <a:p>
            <a:pPr lvl="1">
              <a:buFont typeface="Wingdings" pitchFamily="2" charset="2"/>
              <a:buChar char="Ø"/>
            </a:pPr>
            <a:r>
              <a:rPr lang="en-US" dirty="0"/>
              <a:t>Supportive care</a:t>
            </a:r>
          </a:p>
          <a:p>
            <a:pPr lvl="1">
              <a:buFont typeface="Wingdings" pitchFamily="2" charset="2"/>
              <a:buChar char="Ø"/>
            </a:pPr>
            <a:r>
              <a:rPr lang="en-US" dirty="0"/>
              <a:t>Investigational interventions</a:t>
            </a:r>
          </a:p>
          <a:p>
            <a:pPr lvl="1">
              <a:buFont typeface="Wingdings" pitchFamily="2" charset="2"/>
              <a:buChar char="Ø"/>
            </a:pPr>
            <a:r>
              <a:rPr lang="en-US" dirty="0"/>
              <a:t>Prevention</a:t>
            </a:r>
          </a:p>
          <a:p>
            <a:pPr lvl="1">
              <a:buFont typeface="Wingdings" pitchFamily="2" charset="2"/>
              <a:buChar char="Ø"/>
            </a:pPr>
            <a:r>
              <a:rPr lang="en-US" dirty="0"/>
              <a:t>Diagnostics</a:t>
            </a:r>
          </a:p>
          <a:p>
            <a:pPr marL="0" indent="0">
              <a:buNone/>
            </a:pPr>
            <a:endParaRPr lang="en-US" dirty="0"/>
          </a:p>
        </p:txBody>
      </p:sp>
      <p:sp>
        <p:nvSpPr>
          <p:cNvPr id="4" name="Title 3">
            <a:extLst>
              <a:ext uri="{FF2B5EF4-FFF2-40B4-BE49-F238E27FC236}">
                <a16:creationId xmlns:a16="http://schemas.microsoft.com/office/drawing/2014/main" id="{E3CA1E6C-FB0E-A667-409E-EBFDB1999063}"/>
              </a:ext>
            </a:extLst>
          </p:cNvPr>
          <p:cNvSpPr>
            <a:spLocks noGrp="1"/>
          </p:cNvSpPr>
          <p:nvPr>
            <p:ph type="title"/>
          </p:nvPr>
        </p:nvSpPr>
        <p:spPr>
          <a:xfrm>
            <a:off x="502919" y="253701"/>
            <a:ext cx="10269855" cy="620404"/>
          </a:xfrm>
        </p:spPr>
        <p:txBody>
          <a:bodyPr/>
          <a:lstStyle/>
          <a:p>
            <a:r>
              <a:rPr lang="en-US" dirty="0"/>
              <a:t>Outbreaks begin and end in communities</a:t>
            </a:r>
          </a:p>
        </p:txBody>
      </p:sp>
      <p:pic>
        <p:nvPicPr>
          <p:cNvPr id="5" name="Picture 4">
            <a:extLst>
              <a:ext uri="{FF2B5EF4-FFF2-40B4-BE49-F238E27FC236}">
                <a16:creationId xmlns:a16="http://schemas.microsoft.com/office/drawing/2014/main" id="{1AD6CDB9-38B6-29E5-0C23-7A950BF77C26}"/>
              </a:ext>
            </a:extLst>
          </p:cNvPr>
          <p:cNvPicPr>
            <a:picLocks noChangeAspect="1"/>
          </p:cNvPicPr>
          <p:nvPr/>
        </p:nvPicPr>
        <p:blipFill>
          <a:blip r:embed="rId3"/>
          <a:stretch>
            <a:fillRect/>
          </a:stretch>
        </p:blipFill>
        <p:spPr>
          <a:xfrm>
            <a:off x="802957" y="1360891"/>
            <a:ext cx="4411866" cy="1960829"/>
          </a:xfrm>
          <a:prstGeom prst="rect">
            <a:avLst/>
          </a:prstGeom>
        </p:spPr>
      </p:pic>
      <p:pic>
        <p:nvPicPr>
          <p:cNvPr id="8" name="Content Placeholder 6">
            <a:extLst>
              <a:ext uri="{FF2B5EF4-FFF2-40B4-BE49-F238E27FC236}">
                <a16:creationId xmlns:a16="http://schemas.microsoft.com/office/drawing/2014/main" id="{F4BF462E-1712-81EC-5A20-5281079E6988}"/>
              </a:ext>
            </a:extLst>
          </p:cNvPr>
          <p:cNvPicPr>
            <a:picLocks noGrp="1" noChangeAspect="1"/>
          </p:cNvPicPr>
          <p:nvPr>
            <p:ph sz="quarter" idx="12"/>
          </p:nvPr>
        </p:nvPicPr>
        <p:blipFill>
          <a:blip r:embed="rId4" cstate="screen">
            <a:extLst>
              <a:ext uri="{28A0092B-C50C-407E-A947-70E740481C1C}">
                <a14:useLocalDpi xmlns:a14="http://schemas.microsoft.com/office/drawing/2010/main"/>
              </a:ext>
            </a:extLst>
          </a:blip>
          <a:stretch>
            <a:fillRect/>
          </a:stretch>
        </p:blipFill>
        <p:spPr>
          <a:xfrm>
            <a:off x="6365081" y="1922462"/>
            <a:ext cx="5232400" cy="3505200"/>
          </a:xfrm>
          <a:prstGeom prst="rect">
            <a:avLst/>
          </a:prstGeom>
        </p:spPr>
      </p:pic>
      <p:sp>
        <p:nvSpPr>
          <p:cNvPr id="9" name="TextBox 8">
            <a:extLst>
              <a:ext uri="{FF2B5EF4-FFF2-40B4-BE49-F238E27FC236}">
                <a16:creationId xmlns:a16="http://schemas.microsoft.com/office/drawing/2014/main" id="{087605A0-3718-51BD-31E7-A0C331897327}"/>
              </a:ext>
            </a:extLst>
          </p:cNvPr>
          <p:cNvSpPr txBox="1"/>
          <p:nvPr/>
        </p:nvSpPr>
        <p:spPr>
          <a:xfrm>
            <a:off x="502919" y="6419633"/>
            <a:ext cx="42067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https://</a:t>
            </a:r>
            <a:r>
              <a:rPr kumimoji="0" lang="en-US" sz="18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www.afro.who.int</a:t>
            </a: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a:t>
            </a:r>
            <a:r>
              <a:rPr kumimoji="0" lang="en-US" sz="18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fr</a:t>
            </a: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/node/16724</a:t>
            </a:r>
          </a:p>
        </p:txBody>
      </p:sp>
    </p:spTree>
    <p:extLst>
      <p:ext uri="{BB962C8B-B14F-4D97-AF65-F5344CB8AC3E}">
        <p14:creationId xmlns:p14="http://schemas.microsoft.com/office/powerpoint/2010/main" val="2605685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9181C25-9505-DD37-4755-66F88DE76072}"/>
              </a:ext>
            </a:extLst>
          </p:cNvPr>
          <p:cNvPicPr>
            <a:picLocks noGrp="1" noChangeAspect="1"/>
          </p:cNvPicPr>
          <p:nvPr>
            <p:ph sz="quarter" idx="11"/>
          </p:nvPr>
        </p:nvPicPr>
        <p:blipFill>
          <a:blip r:embed="rId3"/>
          <a:srcRect b="1703"/>
          <a:stretch/>
        </p:blipFill>
        <p:spPr>
          <a:xfrm>
            <a:off x="2172383" y="1210267"/>
            <a:ext cx="7847235" cy="5647733"/>
          </a:xfrm>
          <a:prstGeom prst="rect">
            <a:avLst/>
          </a:prstGeom>
        </p:spPr>
      </p:pic>
      <p:sp>
        <p:nvSpPr>
          <p:cNvPr id="5" name="Title 4">
            <a:extLst>
              <a:ext uri="{FF2B5EF4-FFF2-40B4-BE49-F238E27FC236}">
                <a16:creationId xmlns:a16="http://schemas.microsoft.com/office/drawing/2014/main" id="{83987E1F-6EAA-B4B4-7F8E-C40C603F0159}"/>
              </a:ext>
            </a:extLst>
          </p:cNvPr>
          <p:cNvSpPr>
            <a:spLocks noGrp="1"/>
          </p:cNvSpPr>
          <p:nvPr>
            <p:ph type="title"/>
          </p:nvPr>
        </p:nvSpPr>
        <p:spPr>
          <a:xfrm>
            <a:off x="0" y="253701"/>
            <a:ext cx="11152682" cy="620404"/>
          </a:xfrm>
        </p:spPr>
        <p:txBody>
          <a:bodyPr/>
          <a:lstStyle/>
          <a:p>
            <a:r>
              <a:rPr lang="en-US" sz="3800" dirty="0"/>
              <a:t>Early Isolation Reduces Community Transmission</a:t>
            </a:r>
          </a:p>
        </p:txBody>
      </p:sp>
      <p:sp>
        <p:nvSpPr>
          <p:cNvPr id="8" name="TextBox 7">
            <a:extLst>
              <a:ext uri="{FF2B5EF4-FFF2-40B4-BE49-F238E27FC236}">
                <a16:creationId xmlns:a16="http://schemas.microsoft.com/office/drawing/2014/main" id="{087835A9-42C0-4278-6236-D30B9D6425A3}"/>
              </a:ext>
            </a:extLst>
          </p:cNvPr>
          <p:cNvSpPr txBox="1"/>
          <p:nvPr/>
        </p:nvSpPr>
        <p:spPr>
          <a:xfrm>
            <a:off x="203200" y="6515100"/>
            <a:ext cx="28969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Malvy</a:t>
            </a: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 D. et al. Lancet 2019</a:t>
            </a:r>
          </a:p>
        </p:txBody>
      </p:sp>
      <p:cxnSp>
        <p:nvCxnSpPr>
          <p:cNvPr id="10" name="Straight Arrow Connector 9">
            <a:extLst>
              <a:ext uri="{FF2B5EF4-FFF2-40B4-BE49-F238E27FC236}">
                <a16:creationId xmlns:a16="http://schemas.microsoft.com/office/drawing/2014/main" id="{4762B8DA-2A82-BC17-CB00-06FDC650017C}"/>
              </a:ext>
            </a:extLst>
          </p:cNvPr>
          <p:cNvCxnSpPr>
            <a:cxnSpLocks/>
          </p:cNvCxnSpPr>
          <p:nvPr/>
        </p:nvCxnSpPr>
        <p:spPr>
          <a:xfrm>
            <a:off x="3334479" y="5661285"/>
            <a:ext cx="2456721" cy="0"/>
          </a:xfrm>
          <a:prstGeom prst="straightConnector1">
            <a:avLst/>
          </a:prstGeom>
          <a:ln w="698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237E80E-A205-2F52-9C89-05E5FD2CBA13}"/>
              </a:ext>
            </a:extLst>
          </p:cNvPr>
          <p:cNvSpPr/>
          <p:nvPr/>
        </p:nvSpPr>
        <p:spPr>
          <a:xfrm>
            <a:off x="6604000" y="1659466"/>
            <a:ext cx="3268133" cy="50800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63590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73AF312-9925-C0C1-E562-F0786C9A45E1}"/>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7CC1A4-0103-AED3-BF03-91ED2453C51B}"/>
              </a:ext>
            </a:extLst>
          </p:cNvPr>
          <p:cNvPicPr>
            <a:picLocks noGrp="1" noChangeAspect="1"/>
          </p:cNvPicPr>
          <p:nvPr>
            <p:ph sz="quarter" idx="12"/>
          </p:nvPr>
        </p:nvPicPr>
        <p:blipFill>
          <a:blip r:embed="rId3"/>
          <a:stretch>
            <a:fillRect/>
          </a:stretch>
        </p:blipFill>
        <p:spPr>
          <a:xfrm>
            <a:off x="951914" y="1432418"/>
            <a:ext cx="7016334" cy="4842258"/>
          </a:xfrm>
          <a:prstGeom prst="rect">
            <a:avLst/>
          </a:prstGeom>
        </p:spPr>
      </p:pic>
      <p:sp>
        <p:nvSpPr>
          <p:cNvPr id="4" name="Title 3">
            <a:extLst>
              <a:ext uri="{FF2B5EF4-FFF2-40B4-BE49-F238E27FC236}">
                <a16:creationId xmlns:a16="http://schemas.microsoft.com/office/drawing/2014/main" id="{FFB8F5E7-87AE-37B4-6C2C-BEB4ABE31EDD}"/>
              </a:ext>
            </a:extLst>
          </p:cNvPr>
          <p:cNvSpPr>
            <a:spLocks noGrp="1"/>
          </p:cNvSpPr>
          <p:nvPr>
            <p:ph type="title"/>
          </p:nvPr>
        </p:nvSpPr>
        <p:spPr/>
        <p:txBody>
          <a:bodyPr/>
          <a:lstStyle/>
          <a:p>
            <a:r>
              <a:rPr lang="en-US" dirty="0"/>
              <a:t>MVD Outbreak Rwanda 2024</a:t>
            </a:r>
          </a:p>
        </p:txBody>
      </p:sp>
      <p:pic>
        <p:nvPicPr>
          <p:cNvPr id="6" name="Picture 5">
            <a:extLst>
              <a:ext uri="{FF2B5EF4-FFF2-40B4-BE49-F238E27FC236}">
                <a16:creationId xmlns:a16="http://schemas.microsoft.com/office/drawing/2014/main" id="{41C7C36B-0EB9-672F-FB2C-A91C706E3F1B}"/>
              </a:ext>
            </a:extLst>
          </p:cNvPr>
          <p:cNvPicPr>
            <a:picLocks noChangeAspect="1"/>
          </p:cNvPicPr>
          <p:nvPr/>
        </p:nvPicPr>
        <p:blipFill>
          <a:blip r:embed="rId4"/>
          <a:srcRect r="6096"/>
          <a:stretch/>
        </p:blipFill>
        <p:spPr>
          <a:xfrm>
            <a:off x="240323" y="4823063"/>
            <a:ext cx="836637" cy="989948"/>
          </a:xfrm>
          <a:prstGeom prst="rect">
            <a:avLst/>
          </a:prstGeom>
        </p:spPr>
      </p:pic>
      <p:sp>
        <p:nvSpPr>
          <p:cNvPr id="7" name="TextBox 6">
            <a:extLst>
              <a:ext uri="{FF2B5EF4-FFF2-40B4-BE49-F238E27FC236}">
                <a16:creationId xmlns:a16="http://schemas.microsoft.com/office/drawing/2014/main" id="{6FB3BABA-DF45-3DC2-D650-306F30696718}"/>
              </a:ext>
            </a:extLst>
          </p:cNvPr>
          <p:cNvSpPr txBox="1"/>
          <p:nvPr/>
        </p:nvSpPr>
        <p:spPr>
          <a:xfrm>
            <a:off x="536028" y="6274676"/>
            <a:ext cx="47856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Butera, Y et al. Nature Medicine February 2025</a:t>
            </a:r>
          </a:p>
        </p:txBody>
      </p:sp>
      <p:sp>
        <p:nvSpPr>
          <p:cNvPr id="9" name="TextBox 8">
            <a:extLst>
              <a:ext uri="{FF2B5EF4-FFF2-40B4-BE49-F238E27FC236}">
                <a16:creationId xmlns:a16="http://schemas.microsoft.com/office/drawing/2014/main" id="{941EF5F2-7830-15B9-C200-59B952122050}"/>
              </a:ext>
            </a:extLst>
          </p:cNvPr>
          <p:cNvSpPr txBox="1"/>
          <p:nvPr/>
        </p:nvSpPr>
        <p:spPr>
          <a:xfrm>
            <a:off x="7611787" y="4520349"/>
            <a:ext cx="3931919"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3284B"/>
                </a:solidFill>
                <a:effectLst/>
                <a:uLnTx/>
                <a:uFillTx/>
                <a:latin typeface="Franklin Gothic Book" panose="020B0503020102020204"/>
                <a:ea typeface="+mn-ea"/>
                <a:cs typeface="+mn-cs"/>
              </a:rPr>
              <a:t>Cluster 1</a:t>
            </a: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 8 identical sequences mostly from HCWs from Hospital 1 and 1 from Hospital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 </a:t>
            </a:r>
          </a:p>
        </p:txBody>
      </p:sp>
      <p:sp>
        <p:nvSpPr>
          <p:cNvPr id="10" name="TextBox 9">
            <a:extLst>
              <a:ext uri="{FF2B5EF4-FFF2-40B4-BE49-F238E27FC236}">
                <a16:creationId xmlns:a16="http://schemas.microsoft.com/office/drawing/2014/main" id="{83946D9B-13E0-3B08-75D6-35F6011B5CE6}"/>
              </a:ext>
            </a:extLst>
          </p:cNvPr>
          <p:cNvSpPr txBox="1"/>
          <p:nvPr/>
        </p:nvSpPr>
        <p:spPr>
          <a:xfrm>
            <a:off x="7611786" y="3429000"/>
            <a:ext cx="393191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3284B"/>
                </a:solidFill>
                <a:effectLst/>
                <a:uLnTx/>
                <a:uFillTx/>
                <a:latin typeface="Franklin Gothic Book" panose="020B0503020102020204"/>
                <a:ea typeface="+mn-ea"/>
                <a:cs typeface="+mn-cs"/>
              </a:rPr>
              <a:t>Cluster 2</a:t>
            </a: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 </a:t>
            </a: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2 HCWs who worked in both Hospital 1 and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5B3B60FF-FEDF-0A95-1D50-E753FE3BC8A3}"/>
              </a:ext>
            </a:extLst>
          </p:cNvPr>
          <p:cNvSpPr txBox="1"/>
          <p:nvPr/>
        </p:nvSpPr>
        <p:spPr>
          <a:xfrm>
            <a:off x="7611785" y="2316480"/>
            <a:ext cx="416365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3284B"/>
                </a:solidFill>
                <a:effectLst/>
                <a:uLnTx/>
                <a:uFillTx/>
                <a:latin typeface="Franklin Gothic Book" panose="020B0503020102020204"/>
                <a:ea typeface="+mn-ea"/>
                <a:cs typeface="+mn-cs"/>
              </a:rPr>
              <a:t>Cluster 4</a:t>
            </a: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 7 identical sequences from HCWs at both Hospital 1 and 2 (C002)</a:t>
            </a:r>
          </a:p>
        </p:txBody>
      </p:sp>
    </p:spTree>
    <p:extLst>
      <p:ext uri="{BB962C8B-B14F-4D97-AF65-F5344CB8AC3E}">
        <p14:creationId xmlns:p14="http://schemas.microsoft.com/office/powerpoint/2010/main" val="3168330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A83B9-2FE8-7329-9148-A37017010DDB}"/>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6EE038B2-8488-0107-98FC-A73A0E034525}"/>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1B82BE42-BC4F-1621-AE57-A5C957701EF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4FC5D6C-8A03-FC62-2977-0E0BBE7AA2EA}"/>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116F4E8-5092-1EE2-7CFC-0C07B47102BB}"/>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F663171-48FC-C0E3-AB67-021FC712E94E}"/>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1CACF02-5950-845C-3D27-EE9E7603AB38}"/>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38FA7265-4C00-7624-6B55-7AC2E86B7BDE}"/>
              </a:ext>
            </a:extLst>
          </p:cNvPr>
          <p:cNvSpPr txBox="1">
            <a:spLocks/>
          </p:cNvSpPr>
          <p:nvPr/>
        </p:nvSpPr>
        <p:spPr>
          <a:xfrm>
            <a:off x="3856519" y="4390361"/>
            <a:ext cx="4513571" cy="183110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2400" b="1" i="0" dirty="0">
                <a:solidFill>
                  <a:schemeClr val="bg1"/>
                </a:solidFill>
                <a:effectLst/>
                <a:latin typeface="Noah W05 Regular"/>
              </a:rPr>
              <a:t>Jessica Justman, MD</a:t>
            </a:r>
          </a:p>
          <a:p>
            <a:r>
              <a:rPr lang="en-US" sz="2400" dirty="0">
                <a:solidFill>
                  <a:schemeClr val="bg1"/>
                </a:solidFill>
                <a:latin typeface="Noah W05 Regular"/>
              </a:rPr>
              <a:t>Senior Technical Director</a:t>
            </a:r>
            <a:r>
              <a:rPr lang="en-US" sz="2400" b="1" i="0" dirty="0">
                <a:solidFill>
                  <a:schemeClr val="bg1"/>
                </a:solidFill>
                <a:effectLst/>
                <a:latin typeface="Noah W05 Regular"/>
              </a:rPr>
              <a:t>,</a:t>
            </a:r>
          </a:p>
          <a:p>
            <a:r>
              <a:rPr lang="en-US" sz="2400" b="1" i="0" dirty="0">
                <a:solidFill>
                  <a:schemeClr val="bg1"/>
                </a:solidFill>
                <a:effectLst/>
                <a:latin typeface="Noah W05 Regular"/>
              </a:rPr>
              <a:t>ICAP at Columbia University</a:t>
            </a:r>
            <a:endParaRPr lang="en-US" sz="2400" i="0" dirty="0">
              <a:solidFill>
                <a:schemeClr val="bg1"/>
              </a:solidFill>
              <a:effectLst/>
              <a:latin typeface="+mn-lt"/>
            </a:endParaRPr>
          </a:p>
        </p:txBody>
      </p:sp>
      <p:pic>
        <p:nvPicPr>
          <p:cNvPr id="11" name="Picture Placeholder 6">
            <a:extLst>
              <a:ext uri="{FF2B5EF4-FFF2-40B4-BE49-F238E27FC236}">
                <a16:creationId xmlns:a16="http://schemas.microsoft.com/office/drawing/2014/main" id="{FAC4DBFC-4C73-A778-942C-186140D3A964}"/>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495348" y="960155"/>
            <a:ext cx="3201303" cy="3179123"/>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2197060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3550C-5DB0-594E-BA22-16AAC6D14C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D809A02-7B27-F8F3-74AE-B728393FC030}"/>
              </a:ext>
            </a:extLst>
          </p:cNvPr>
          <p:cNvSpPr>
            <a:spLocks noGrp="1"/>
          </p:cNvSpPr>
          <p:nvPr>
            <p:ph type="title"/>
          </p:nvPr>
        </p:nvSpPr>
        <p:spPr>
          <a:xfrm>
            <a:off x="139700" y="253701"/>
            <a:ext cx="10579100" cy="620404"/>
          </a:xfrm>
        </p:spPr>
        <p:txBody>
          <a:bodyPr/>
          <a:lstStyle/>
          <a:p>
            <a:r>
              <a:rPr lang="en-US" sz="3600" dirty="0"/>
              <a:t>Marburg virus in Rwanda – a different response</a:t>
            </a:r>
          </a:p>
        </p:txBody>
      </p:sp>
      <p:sp>
        <p:nvSpPr>
          <p:cNvPr id="6" name="TextBox 5">
            <a:extLst>
              <a:ext uri="{FF2B5EF4-FFF2-40B4-BE49-F238E27FC236}">
                <a16:creationId xmlns:a16="http://schemas.microsoft.com/office/drawing/2014/main" id="{79B28EA5-0833-4B63-EAF5-077006EF85CB}"/>
              </a:ext>
            </a:extLst>
          </p:cNvPr>
          <p:cNvSpPr txBox="1"/>
          <p:nvPr/>
        </p:nvSpPr>
        <p:spPr>
          <a:xfrm>
            <a:off x="342900" y="6419633"/>
            <a:ext cx="69191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https://</a:t>
            </a:r>
            <a:r>
              <a:rPr kumimoji="0" lang="en-US" sz="18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apps.who.int</a:t>
            </a: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a:t>
            </a:r>
            <a:r>
              <a:rPr kumimoji="0" lang="en-US" sz="18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gb</a:t>
            </a: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/COVID-19/</a:t>
            </a:r>
            <a:r>
              <a:rPr kumimoji="0" lang="en-US" sz="18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pdf_files</a:t>
            </a: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/2024/24_10/Item1.pdf</a:t>
            </a:r>
          </a:p>
        </p:txBody>
      </p:sp>
      <p:sp>
        <p:nvSpPr>
          <p:cNvPr id="11" name="Content Placeholder 10">
            <a:extLst>
              <a:ext uri="{FF2B5EF4-FFF2-40B4-BE49-F238E27FC236}">
                <a16:creationId xmlns:a16="http://schemas.microsoft.com/office/drawing/2014/main" id="{5B16F907-9C83-CF7F-6B3E-0168230F0211}"/>
              </a:ext>
            </a:extLst>
          </p:cNvPr>
          <p:cNvSpPr>
            <a:spLocks noGrp="1"/>
          </p:cNvSpPr>
          <p:nvPr>
            <p:ph sz="quarter" idx="11"/>
          </p:nvPr>
        </p:nvSpPr>
        <p:spPr>
          <a:xfrm>
            <a:off x="125409" y="2457450"/>
            <a:ext cx="6108700" cy="3829049"/>
          </a:xfrm>
        </p:spPr>
        <p:txBody>
          <a:bodyPr>
            <a:normAutofit/>
          </a:bodyPr>
          <a:lstStyle/>
          <a:p>
            <a:r>
              <a:rPr lang="en-US" dirty="0"/>
              <a:t>Use of near real-time sequencing to identify index case</a:t>
            </a:r>
          </a:p>
          <a:p>
            <a:r>
              <a:rPr lang="en-US" dirty="0"/>
              <a:t>Quarantine of high-risk contacts</a:t>
            </a:r>
          </a:p>
          <a:p>
            <a:r>
              <a:rPr lang="en-US" dirty="0"/>
              <a:t>Early and rapid diagnostic testing</a:t>
            </a:r>
          </a:p>
          <a:p>
            <a:r>
              <a:rPr lang="en-US" dirty="0"/>
              <a:t>Designation of a hospital as the National Treatment Center</a:t>
            </a:r>
          </a:p>
          <a:p>
            <a:endParaRPr lang="en-US" dirty="0"/>
          </a:p>
        </p:txBody>
      </p:sp>
      <p:pic>
        <p:nvPicPr>
          <p:cNvPr id="12" name="Content Placeholder 6">
            <a:extLst>
              <a:ext uri="{FF2B5EF4-FFF2-40B4-BE49-F238E27FC236}">
                <a16:creationId xmlns:a16="http://schemas.microsoft.com/office/drawing/2014/main" id="{2975657E-DA91-DC63-FC18-AE11CDA590FC}"/>
              </a:ext>
            </a:extLst>
          </p:cNvPr>
          <p:cNvPicPr>
            <a:picLocks noGrp="1" noChangeAspect="1"/>
          </p:cNvPicPr>
          <p:nvPr>
            <p:ph sz="quarter" idx="12"/>
          </p:nvPr>
        </p:nvPicPr>
        <p:blipFill>
          <a:blip r:embed="rId3"/>
          <a:stretch>
            <a:fillRect/>
          </a:stretch>
        </p:blipFill>
        <p:spPr>
          <a:xfrm>
            <a:off x="6119029" y="1302781"/>
            <a:ext cx="5724505" cy="4744562"/>
          </a:xfrm>
          <a:prstGeom prst="rect">
            <a:avLst/>
          </a:prstGeom>
        </p:spPr>
      </p:pic>
      <p:cxnSp>
        <p:nvCxnSpPr>
          <p:cNvPr id="14" name="Straight Connector 13">
            <a:extLst>
              <a:ext uri="{FF2B5EF4-FFF2-40B4-BE49-F238E27FC236}">
                <a16:creationId xmlns:a16="http://schemas.microsoft.com/office/drawing/2014/main" id="{7D85395D-A416-BF24-FD6B-0CCC691C662F}"/>
              </a:ext>
            </a:extLst>
          </p:cNvPr>
          <p:cNvCxnSpPr>
            <a:cxnSpLocks/>
          </p:cNvCxnSpPr>
          <p:nvPr/>
        </p:nvCxnSpPr>
        <p:spPr>
          <a:xfrm>
            <a:off x="8458200" y="4165600"/>
            <a:ext cx="863600" cy="17907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FACDAEA-F469-1F17-C8A2-629E6478B43A}"/>
              </a:ext>
            </a:extLst>
          </p:cNvPr>
          <p:cNvSpPr/>
          <p:nvPr/>
        </p:nvSpPr>
        <p:spPr>
          <a:xfrm>
            <a:off x="9093200" y="5956300"/>
            <a:ext cx="558800" cy="4633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17" name="Straight Connector 16">
            <a:extLst>
              <a:ext uri="{FF2B5EF4-FFF2-40B4-BE49-F238E27FC236}">
                <a16:creationId xmlns:a16="http://schemas.microsoft.com/office/drawing/2014/main" id="{34221A4C-4C50-CA8F-4089-D56E29BA7398}"/>
              </a:ext>
            </a:extLst>
          </p:cNvPr>
          <p:cNvCxnSpPr>
            <a:stCxn id="15" idx="6"/>
          </p:cNvCxnSpPr>
          <p:nvPr/>
        </p:nvCxnSpPr>
        <p:spPr>
          <a:xfrm flipV="1">
            <a:off x="9652000" y="6187966"/>
            <a:ext cx="1155700" cy="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041B7B88-BFCB-6FA3-68AB-ABDCDC1EC837}"/>
              </a:ext>
            </a:extLst>
          </p:cNvPr>
          <p:cNvSpPr/>
          <p:nvPr/>
        </p:nvSpPr>
        <p:spPr>
          <a:xfrm>
            <a:off x="10807700" y="5956300"/>
            <a:ext cx="558800" cy="4633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9" name="TextBox 18">
            <a:extLst>
              <a:ext uri="{FF2B5EF4-FFF2-40B4-BE49-F238E27FC236}">
                <a16:creationId xmlns:a16="http://schemas.microsoft.com/office/drawing/2014/main" id="{E56A28C3-1462-C7DD-DC0C-6DC9A778FE10}"/>
              </a:ext>
            </a:extLst>
          </p:cNvPr>
          <p:cNvSpPr txBox="1"/>
          <p:nvPr/>
        </p:nvSpPr>
        <p:spPr>
          <a:xfrm>
            <a:off x="8193863" y="6047343"/>
            <a:ext cx="9124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Spouse</a:t>
            </a:r>
          </a:p>
        </p:txBody>
      </p:sp>
      <p:sp>
        <p:nvSpPr>
          <p:cNvPr id="20" name="TextBox 19">
            <a:extLst>
              <a:ext uri="{FF2B5EF4-FFF2-40B4-BE49-F238E27FC236}">
                <a16:creationId xmlns:a16="http://schemas.microsoft.com/office/drawing/2014/main" id="{70EF67D3-F591-DA1A-8645-6C210241BEAB}"/>
              </a:ext>
            </a:extLst>
          </p:cNvPr>
          <p:cNvSpPr txBox="1"/>
          <p:nvPr/>
        </p:nvSpPr>
        <p:spPr>
          <a:xfrm>
            <a:off x="10820278" y="6419633"/>
            <a:ext cx="7064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Index</a:t>
            </a:r>
          </a:p>
        </p:txBody>
      </p:sp>
      <p:pic>
        <p:nvPicPr>
          <p:cNvPr id="2" name="Content Placeholder 16">
            <a:extLst>
              <a:ext uri="{FF2B5EF4-FFF2-40B4-BE49-F238E27FC236}">
                <a16:creationId xmlns:a16="http://schemas.microsoft.com/office/drawing/2014/main" id="{63968F7E-40E4-0AD3-4F2F-24EB792D6621}"/>
              </a:ext>
            </a:extLst>
          </p:cNvPr>
          <p:cNvPicPr>
            <a:picLocks noChangeAspect="1"/>
          </p:cNvPicPr>
          <p:nvPr/>
        </p:nvPicPr>
        <p:blipFill>
          <a:blip r:embed="rId4"/>
          <a:stretch>
            <a:fillRect/>
          </a:stretch>
        </p:blipFill>
        <p:spPr>
          <a:xfrm>
            <a:off x="6486204" y="1557635"/>
            <a:ext cx="5671192" cy="4258042"/>
          </a:xfrm>
          <a:prstGeom prst="rect">
            <a:avLst/>
          </a:prstGeom>
        </p:spPr>
      </p:pic>
    </p:spTree>
    <p:extLst>
      <p:ext uri="{BB962C8B-B14F-4D97-AF65-F5344CB8AC3E}">
        <p14:creationId xmlns:p14="http://schemas.microsoft.com/office/powerpoint/2010/main" val="671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392F5-B4B6-C4DA-B0D0-98EA11864E2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E1B1DBE-9FCF-8055-2716-FF5C4C53A0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7786" y="3578489"/>
            <a:ext cx="6654214" cy="2718255"/>
          </a:xfrm>
          <a:prstGeom prst="rect">
            <a:avLst/>
          </a:prstGeom>
        </p:spPr>
      </p:pic>
      <p:pic>
        <p:nvPicPr>
          <p:cNvPr id="5" name="Content Placeholder 4">
            <a:extLst>
              <a:ext uri="{FF2B5EF4-FFF2-40B4-BE49-F238E27FC236}">
                <a16:creationId xmlns:a16="http://schemas.microsoft.com/office/drawing/2014/main" id="{D1FC7F70-AB75-6CFE-9F58-B7C7E1ED59EB}"/>
              </a:ext>
            </a:extLst>
          </p:cNvPr>
          <p:cNvPicPr>
            <a:picLocks noGrp="1" noChangeAspect="1"/>
          </p:cNvPicPr>
          <p:nvPr>
            <p:ph sz="quarter" idx="12"/>
          </p:nvPr>
        </p:nvPicPr>
        <p:blipFill>
          <a:blip r:embed="rId4" cstate="screen">
            <a:extLst>
              <a:ext uri="{28A0092B-C50C-407E-A947-70E740481C1C}">
                <a14:useLocalDpi xmlns:a14="http://schemas.microsoft.com/office/drawing/2010/main"/>
              </a:ext>
            </a:extLst>
          </a:blip>
          <a:stretch>
            <a:fillRect/>
          </a:stretch>
        </p:blipFill>
        <p:spPr>
          <a:xfrm>
            <a:off x="5633021" y="1780687"/>
            <a:ext cx="6463744" cy="1617807"/>
          </a:xfrm>
          <a:prstGeom prst="rect">
            <a:avLst/>
          </a:prstGeom>
        </p:spPr>
      </p:pic>
      <p:sp>
        <p:nvSpPr>
          <p:cNvPr id="4" name="Title 3">
            <a:extLst>
              <a:ext uri="{FF2B5EF4-FFF2-40B4-BE49-F238E27FC236}">
                <a16:creationId xmlns:a16="http://schemas.microsoft.com/office/drawing/2014/main" id="{E70799B6-D96F-C3C9-3CD9-798ACFDD3678}"/>
              </a:ext>
            </a:extLst>
          </p:cNvPr>
          <p:cNvSpPr>
            <a:spLocks noGrp="1"/>
          </p:cNvSpPr>
          <p:nvPr>
            <p:ph type="title"/>
          </p:nvPr>
        </p:nvSpPr>
        <p:spPr>
          <a:xfrm>
            <a:off x="174171" y="253701"/>
            <a:ext cx="10098361" cy="620404"/>
          </a:xfrm>
        </p:spPr>
        <p:txBody>
          <a:bodyPr/>
          <a:lstStyle/>
          <a:p>
            <a:r>
              <a:rPr lang="en-US" dirty="0"/>
              <a:t>Early diagnostics + patient-centric care </a:t>
            </a:r>
          </a:p>
        </p:txBody>
      </p:sp>
      <p:sp>
        <p:nvSpPr>
          <p:cNvPr id="13" name="TextBox 12">
            <a:extLst>
              <a:ext uri="{FF2B5EF4-FFF2-40B4-BE49-F238E27FC236}">
                <a16:creationId xmlns:a16="http://schemas.microsoft.com/office/drawing/2014/main" id="{2DBC081C-6195-1C6D-9B8D-30FCED010BCC}"/>
              </a:ext>
            </a:extLst>
          </p:cNvPr>
          <p:cNvSpPr txBox="1"/>
          <p:nvPr/>
        </p:nvSpPr>
        <p:spPr>
          <a:xfrm>
            <a:off x="174171" y="6433457"/>
            <a:ext cx="77142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Shared with permission from Dr. Eric </a:t>
            </a:r>
            <a:r>
              <a:rPr kumimoji="0" lang="en-US" sz="18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Seruyange</a:t>
            </a: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 </a:t>
            </a:r>
            <a:r>
              <a:rPr kumimoji="0" lang="en-US" sz="18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Seruyange</a:t>
            </a: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 E. et al Lancet ID</a:t>
            </a:r>
          </a:p>
        </p:txBody>
      </p:sp>
      <p:grpSp>
        <p:nvGrpSpPr>
          <p:cNvPr id="3" name="Group 2">
            <a:extLst>
              <a:ext uri="{FF2B5EF4-FFF2-40B4-BE49-F238E27FC236}">
                <a16:creationId xmlns:a16="http://schemas.microsoft.com/office/drawing/2014/main" id="{12F4BA92-0090-CAA8-8DC3-6C1A5A2D0380}"/>
              </a:ext>
            </a:extLst>
          </p:cNvPr>
          <p:cNvGrpSpPr/>
          <p:nvPr/>
        </p:nvGrpSpPr>
        <p:grpSpPr>
          <a:xfrm>
            <a:off x="35282" y="1930400"/>
            <a:ext cx="5527904" cy="3690331"/>
            <a:chOff x="35282" y="1930400"/>
            <a:chExt cx="5527904" cy="3690331"/>
          </a:xfrm>
        </p:grpSpPr>
        <p:grpSp>
          <p:nvGrpSpPr>
            <p:cNvPr id="9" name="Group 8">
              <a:extLst>
                <a:ext uri="{FF2B5EF4-FFF2-40B4-BE49-F238E27FC236}">
                  <a16:creationId xmlns:a16="http://schemas.microsoft.com/office/drawing/2014/main" id="{C6A6E07A-9C49-61AE-B09F-62CBA4705C36}"/>
                </a:ext>
              </a:extLst>
            </p:cNvPr>
            <p:cNvGrpSpPr/>
            <p:nvPr/>
          </p:nvGrpSpPr>
          <p:grpSpPr>
            <a:xfrm>
              <a:off x="35282" y="1930400"/>
              <a:ext cx="5527904" cy="3690331"/>
              <a:chOff x="2209800" y="834641"/>
              <a:chExt cx="7772400" cy="5188717"/>
            </a:xfrm>
          </p:grpSpPr>
          <p:sp>
            <p:nvSpPr>
              <p:cNvPr id="11" name="Rectangle 10">
                <a:extLst>
                  <a:ext uri="{FF2B5EF4-FFF2-40B4-BE49-F238E27FC236}">
                    <a16:creationId xmlns:a16="http://schemas.microsoft.com/office/drawing/2014/main" id="{378B839F-01FD-E2AE-4DF4-0590DC955FED}"/>
                  </a:ext>
                </a:extLst>
              </p:cNvPr>
              <p:cNvSpPr/>
              <p:nvPr/>
            </p:nvSpPr>
            <p:spPr>
              <a:xfrm>
                <a:off x="3918857" y="3570514"/>
                <a:ext cx="696686" cy="145143"/>
              </a:xfrm>
              <a:prstGeom prst="rect">
                <a:avLst/>
              </a:prstGeom>
              <a:solidFill>
                <a:srgbClr val="8FC8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10" name="Picture 9">
                <a:extLst>
                  <a:ext uri="{FF2B5EF4-FFF2-40B4-BE49-F238E27FC236}">
                    <a16:creationId xmlns:a16="http://schemas.microsoft.com/office/drawing/2014/main" id="{2B69E244-1716-26AA-19EA-6E117201AB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09800" y="834641"/>
                <a:ext cx="7772400" cy="5188717"/>
              </a:xfrm>
              <a:prstGeom prst="rect">
                <a:avLst/>
              </a:prstGeom>
            </p:spPr>
          </p:pic>
        </p:grpSp>
        <p:sp>
          <p:nvSpPr>
            <p:cNvPr id="2" name="Rectangle 1">
              <a:extLst>
                <a:ext uri="{FF2B5EF4-FFF2-40B4-BE49-F238E27FC236}">
                  <a16:creationId xmlns:a16="http://schemas.microsoft.com/office/drawing/2014/main" id="{5347CB62-C86F-67B0-C21F-883525820DA5}"/>
                </a:ext>
              </a:extLst>
            </p:cNvPr>
            <p:cNvSpPr/>
            <p:nvPr/>
          </p:nvSpPr>
          <p:spPr>
            <a:xfrm>
              <a:off x="1250801" y="3775565"/>
              <a:ext cx="495499" cy="203878"/>
            </a:xfrm>
            <a:prstGeom prst="rect">
              <a:avLst/>
            </a:prstGeom>
            <a:solidFill>
              <a:srgbClr val="018DD1"/>
            </a:solidFill>
            <a:ln>
              <a:solidFill>
                <a:srgbClr val="018D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sp>
        <p:nvSpPr>
          <p:cNvPr id="6" name="TextBox 5">
            <a:extLst>
              <a:ext uri="{FF2B5EF4-FFF2-40B4-BE49-F238E27FC236}">
                <a16:creationId xmlns:a16="http://schemas.microsoft.com/office/drawing/2014/main" id="{417BE525-FF7D-C835-C815-EABB8B993FDD}"/>
              </a:ext>
            </a:extLst>
          </p:cNvPr>
          <p:cNvSpPr txBox="1"/>
          <p:nvPr/>
        </p:nvSpPr>
        <p:spPr>
          <a:xfrm>
            <a:off x="1734804" y="5780325"/>
            <a:ext cx="2103461" cy="584775"/>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3284B"/>
                </a:solidFill>
                <a:effectLst/>
                <a:uLnTx/>
                <a:uFillTx/>
                <a:latin typeface="Franklin Gothic Book" panose="020B0503020102020204"/>
                <a:ea typeface="+mn-ea"/>
                <a:cs typeface="+mn-cs"/>
              </a:rPr>
              <a:t>CFR 22.7%</a:t>
            </a:r>
          </a:p>
        </p:txBody>
      </p:sp>
    </p:spTree>
    <p:extLst>
      <p:ext uri="{BB962C8B-B14F-4D97-AF65-F5344CB8AC3E}">
        <p14:creationId xmlns:p14="http://schemas.microsoft.com/office/powerpoint/2010/main" val="878097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EA5DB7-6844-34C6-E61B-F42F0EA996C4}"/>
              </a:ext>
            </a:extLst>
          </p:cNvPr>
          <p:cNvSpPr>
            <a:spLocks noGrp="1"/>
          </p:cNvSpPr>
          <p:nvPr>
            <p:ph sz="quarter" idx="11"/>
          </p:nvPr>
        </p:nvSpPr>
        <p:spPr>
          <a:xfrm>
            <a:off x="337930" y="1672047"/>
            <a:ext cx="5702296" cy="4562920"/>
          </a:xfrm>
        </p:spPr>
        <p:txBody>
          <a:bodyPr>
            <a:normAutofit fontScale="92500"/>
          </a:bodyPr>
          <a:lstStyle/>
          <a:p>
            <a:r>
              <a:rPr lang="en-US" dirty="0"/>
              <a:t>N=267 Ab+ Male survivors</a:t>
            </a:r>
          </a:p>
          <a:p>
            <a:pPr lvl="1"/>
            <a:r>
              <a:rPr lang="en-US" dirty="0"/>
              <a:t>Median Age (IQR) 33 years (26, 41)</a:t>
            </a:r>
          </a:p>
          <a:p>
            <a:pPr lvl="1"/>
            <a:r>
              <a:rPr lang="en-US" dirty="0"/>
              <a:t>Median time from symptom onset to first collection – 551 days</a:t>
            </a:r>
          </a:p>
          <a:p>
            <a:r>
              <a:rPr lang="en-US" dirty="0"/>
              <a:t>GeneXpert Assay</a:t>
            </a:r>
          </a:p>
          <a:p>
            <a:pPr lvl="1"/>
            <a:r>
              <a:rPr lang="en-US" b="1" u="sng" dirty="0" err="1"/>
              <a:t>LoD</a:t>
            </a:r>
            <a:r>
              <a:rPr lang="en-US" b="1" u="sng" dirty="0"/>
              <a:t> 1,000cp/ml</a:t>
            </a:r>
          </a:p>
          <a:p>
            <a:r>
              <a:rPr lang="en-US" dirty="0"/>
              <a:t>Detection in 81 (30%)</a:t>
            </a:r>
          </a:p>
          <a:p>
            <a:r>
              <a:rPr lang="en-US" dirty="0"/>
              <a:t>Intermittent detection 31%</a:t>
            </a:r>
          </a:p>
          <a:p>
            <a:r>
              <a:rPr lang="en-US" dirty="0"/>
              <a:t>Longest time from acute illness to detection – 40 months</a:t>
            </a:r>
          </a:p>
        </p:txBody>
      </p:sp>
      <p:pic>
        <p:nvPicPr>
          <p:cNvPr id="5" name="Content Placeholder 4">
            <a:extLst>
              <a:ext uri="{FF2B5EF4-FFF2-40B4-BE49-F238E27FC236}">
                <a16:creationId xmlns:a16="http://schemas.microsoft.com/office/drawing/2014/main" id="{E4EC5DFE-83BC-A812-B91B-600B1E1C15D1}"/>
              </a:ext>
            </a:extLst>
          </p:cNvPr>
          <p:cNvPicPr>
            <a:picLocks noGrp="1" noChangeAspect="1"/>
          </p:cNvPicPr>
          <p:nvPr>
            <p:ph sz="quarter" idx="12"/>
          </p:nvPr>
        </p:nvPicPr>
        <p:blipFill>
          <a:blip r:embed="rId3"/>
          <a:srcRect t="1913"/>
          <a:stretch/>
        </p:blipFill>
        <p:spPr>
          <a:xfrm>
            <a:off x="6040226" y="1259840"/>
            <a:ext cx="6044671" cy="5631122"/>
          </a:xfrm>
          <a:prstGeom prst="rect">
            <a:avLst/>
          </a:prstGeom>
        </p:spPr>
      </p:pic>
      <p:sp>
        <p:nvSpPr>
          <p:cNvPr id="4" name="Title 3">
            <a:extLst>
              <a:ext uri="{FF2B5EF4-FFF2-40B4-BE49-F238E27FC236}">
                <a16:creationId xmlns:a16="http://schemas.microsoft.com/office/drawing/2014/main" id="{97A05E1E-D281-1A97-061F-74349960DF57}"/>
              </a:ext>
            </a:extLst>
          </p:cNvPr>
          <p:cNvSpPr>
            <a:spLocks noGrp="1"/>
          </p:cNvSpPr>
          <p:nvPr>
            <p:ph type="title"/>
          </p:nvPr>
        </p:nvSpPr>
        <p:spPr/>
        <p:txBody>
          <a:bodyPr/>
          <a:lstStyle/>
          <a:p>
            <a:r>
              <a:rPr lang="en-US" dirty="0"/>
              <a:t>EBOV Persistence in Semen</a:t>
            </a:r>
          </a:p>
        </p:txBody>
      </p:sp>
      <p:sp>
        <p:nvSpPr>
          <p:cNvPr id="8" name="TextBox 7">
            <a:extLst>
              <a:ext uri="{FF2B5EF4-FFF2-40B4-BE49-F238E27FC236}">
                <a16:creationId xmlns:a16="http://schemas.microsoft.com/office/drawing/2014/main" id="{F2E33554-3C77-9D5C-49A5-AFA4BC3CC1C0}"/>
              </a:ext>
            </a:extLst>
          </p:cNvPr>
          <p:cNvSpPr txBox="1"/>
          <p:nvPr/>
        </p:nvSpPr>
        <p:spPr>
          <a:xfrm>
            <a:off x="502920" y="6234967"/>
            <a:ext cx="24183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PREVAIL III NEJM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Loftis, A et al. JID 2016</a:t>
            </a:r>
          </a:p>
        </p:txBody>
      </p:sp>
    </p:spTree>
    <p:extLst>
      <p:ext uri="{BB962C8B-B14F-4D97-AF65-F5344CB8AC3E}">
        <p14:creationId xmlns:p14="http://schemas.microsoft.com/office/powerpoint/2010/main" val="3778285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0D02B3-6F36-DE73-3811-D0255C300C0C}"/>
              </a:ext>
            </a:extLst>
          </p:cNvPr>
          <p:cNvPicPr>
            <a:picLocks noGrp="1" noChangeAspect="1"/>
          </p:cNvPicPr>
          <p:nvPr>
            <p:ph sz="quarter" idx="11"/>
          </p:nvPr>
        </p:nvPicPr>
        <p:blipFill>
          <a:blip r:embed="rId3"/>
          <a:stretch>
            <a:fillRect/>
          </a:stretch>
        </p:blipFill>
        <p:spPr>
          <a:xfrm>
            <a:off x="0" y="1893106"/>
            <a:ext cx="6463744" cy="3564564"/>
          </a:xfrm>
          <a:prstGeom prst="rect">
            <a:avLst/>
          </a:prstGeom>
        </p:spPr>
      </p:pic>
      <p:pic>
        <p:nvPicPr>
          <p:cNvPr id="7" name="Content Placeholder 6">
            <a:extLst>
              <a:ext uri="{FF2B5EF4-FFF2-40B4-BE49-F238E27FC236}">
                <a16:creationId xmlns:a16="http://schemas.microsoft.com/office/drawing/2014/main" id="{7FC5F8C3-E352-B104-38CE-80B2164A7C1E}"/>
              </a:ext>
            </a:extLst>
          </p:cNvPr>
          <p:cNvPicPr>
            <a:picLocks noGrp="1" noChangeAspect="1"/>
          </p:cNvPicPr>
          <p:nvPr>
            <p:ph sz="quarter" idx="12"/>
          </p:nvPr>
        </p:nvPicPr>
        <p:blipFill>
          <a:blip r:embed="rId4"/>
          <a:stretch>
            <a:fillRect/>
          </a:stretch>
        </p:blipFill>
        <p:spPr>
          <a:xfrm>
            <a:off x="6610350" y="2024346"/>
            <a:ext cx="5341937" cy="3302083"/>
          </a:xfrm>
          <a:prstGeom prst="rect">
            <a:avLst/>
          </a:prstGeom>
        </p:spPr>
      </p:pic>
      <p:sp>
        <p:nvSpPr>
          <p:cNvPr id="4" name="Title 3">
            <a:extLst>
              <a:ext uri="{FF2B5EF4-FFF2-40B4-BE49-F238E27FC236}">
                <a16:creationId xmlns:a16="http://schemas.microsoft.com/office/drawing/2014/main" id="{B95D191C-6837-536F-B313-DEACD32159B6}"/>
              </a:ext>
            </a:extLst>
          </p:cNvPr>
          <p:cNvSpPr>
            <a:spLocks noGrp="1"/>
          </p:cNvSpPr>
          <p:nvPr>
            <p:ph type="title"/>
          </p:nvPr>
        </p:nvSpPr>
        <p:spPr>
          <a:xfrm>
            <a:off x="242888" y="253701"/>
            <a:ext cx="10501312" cy="620404"/>
          </a:xfrm>
        </p:spPr>
        <p:txBody>
          <a:bodyPr/>
          <a:lstStyle/>
          <a:p>
            <a:r>
              <a:rPr lang="en-US" dirty="0"/>
              <a:t>Molecular Evidence of Sexual Transmission</a:t>
            </a:r>
          </a:p>
        </p:txBody>
      </p:sp>
      <p:sp>
        <p:nvSpPr>
          <p:cNvPr id="6" name="Rectangle 5">
            <a:extLst>
              <a:ext uri="{FF2B5EF4-FFF2-40B4-BE49-F238E27FC236}">
                <a16:creationId xmlns:a16="http://schemas.microsoft.com/office/drawing/2014/main" id="{436BA7C7-39F2-4B5A-3853-FB7B0079B4E0}"/>
              </a:ext>
            </a:extLst>
          </p:cNvPr>
          <p:cNvSpPr/>
          <p:nvPr/>
        </p:nvSpPr>
        <p:spPr>
          <a:xfrm>
            <a:off x="0" y="4243392"/>
            <a:ext cx="3800475" cy="2000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8" name="Picture 7">
            <a:extLst>
              <a:ext uri="{FF2B5EF4-FFF2-40B4-BE49-F238E27FC236}">
                <a16:creationId xmlns:a16="http://schemas.microsoft.com/office/drawing/2014/main" id="{B239FC70-AB94-2613-D434-1ECBDC1BEA53}"/>
              </a:ext>
            </a:extLst>
          </p:cNvPr>
          <p:cNvPicPr>
            <a:picLocks noChangeAspect="1"/>
          </p:cNvPicPr>
          <p:nvPr/>
        </p:nvPicPr>
        <p:blipFill>
          <a:blip r:embed="rId5"/>
          <a:stretch>
            <a:fillRect/>
          </a:stretch>
        </p:blipFill>
        <p:spPr>
          <a:xfrm>
            <a:off x="968732" y="4563590"/>
            <a:ext cx="2263140" cy="1788160"/>
          </a:xfrm>
          <a:prstGeom prst="rect">
            <a:avLst/>
          </a:prstGeom>
        </p:spPr>
      </p:pic>
      <p:sp>
        <p:nvSpPr>
          <p:cNvPr id="9" name="Rectangle 8">
            <a:extLst>
              <a:ext uri="{FF2B5EF4-FFF2-40B4-BE49-F238E27FC236}">
                <a16:creationId xmlns:a16="http://schemas.microsoft.com/office/drawing/2014/main" id="{A282CEB8-D865-4E97-7B93-EA61C3892370}"/>
              </a:ext>
            </a:extLst>
          </p:cNvPr>
          <p:cNvSpPr/>
          <p:nvPr/>
        </p:nvSpPr>
        <p:spPr>
          <a:xfrm>
            <a:off x="2100302" y="4100513"/>
            <a:ext cx="585748" cy="628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0" name="TextBox 9">
            <a:extLst>
              <a:ext uri="{FF2B5EF4-FFF2-40B4-BE49-F238E27FC236}">
                <a16:creationId xmlns:a16="http://schemas.microsoft.com/office/drawing/2014/main" id="{A797CD13-7331-FABC-E2B7-E1DDF5DA3CF4}"/>
              </a:ext>
            </a:extLst>
          </p:cNvPr>
          <p:cNvSpPr txBox="1"/>
          <p:nvPr/>
        </p:nvSpPr>
        <p:spPr>
          <a:xfrm>
            <a:off x="242888" y="6386521"/>
            <a:ext cx="25040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Diallo, B et al. CID 2016</a:t>
            </a:r>
          </a:p>
        </p:txBody>
      </p:sp>
    </p:spTree>
    <p:extLst>
      <p:ext uri="{BB962C8B-B14F-4D97-AF65-F5344CB8AC3E}">
        <p14:creationId xmlns:p14="http://schemas.microsoft.com/office/powerpoint/2010/main" val="2870970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8A28051-7A43-F1F4-D93D-717B60593044}"/>
              </a:ext>
            </a:extLst>
          </p:cNvPr>
          <p:cNvPicPr>
            <a:picLocks noGrp="1" noChangeAspect="1"/>
          </p:cNvPicPr>
          <p:nvPr>
            <p:ph idx="1"/>
          </p:nvPr>
        </p:nvPicPr>
        <p:blipFill>
          <a:blip r:embed="rId3"/>
          <a:stretch>
            <a:fillRect/>
          </a:stretch>
        </p:blipFill>
        <p:spPr>
          <a:xfrm>
            <a:off x="228405" y="3149461"/>
            <a:ext cx="6705600" cy="3143250"/>
          </a:xfrm>
          <a:prstGeom prst="rect">
            <a:avLst/>
          </a:prstGeom>
        </p:spPr>
      </p:pic>
      <p:pic>
        <p:nvPicPr>
          <p:cNvPr id="6" name="Picture 5">
            <a:extLst>
              <a:ext uri="{FF2B5EF4-FFF2-40B4-BE49-F238E27FC236}">
                <a16:creationId xmlns:a16="http://schemas.microsoft.com/office/drawing/2014/main" id="{1AC7A58E-D0C5-4E25-F528-FE4B560028D1}"/>
              </a:ext>
            </a:extLst>
          </p:cNvPr>
          <p:cNvPicPr>
            <a:picLocks noChangeAspect="1"/>
          </p:cNvPicPr>
          <p:nvPr/>
        </p:nvPicPr>
        <p:blipFill>
          <a:blip r:embed="rId4"/>
          <a:stretch>
            <a:fillRect/>
          </a:stretch>
        </p:blipFill>
        <p:spPr>
          <a:xfrm>
            <a:off x="8508524" y="5361"/>
            <a:ext cx="3346933" cy="1697891"/>
          </a:xfrm>
          <a:prstGeom prst="rect">
            <a:avLst/>
          </a:prstGeom>
        </p:spPr>
      </p:pic>
      <p:pic>
        <p:nvPicPr>
          <p:cNvPr id="7" name="Picture 6">
            <a:extLst>
              <a:ext uri="{FF2B5EF4-FFF2-40B4-BE49-F238E27FC236}">
                <a16:creationId xmlns:a16="http://schemas.microsoft.com/office/drawing/2014/main" id="{ECE2C07D-48EC-B9D7-A4A3-5BD0D0AC70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2828" y="3671499"/>
            <a:ext cx="4870083" cy="2099174"/>
          </a:xfrm>
          <a:prstGeom prst="rect">
            <a:avLst/>
          </a:prstGeom>
        </p:spPr>
      </p:pic>
      <p:pic>
        <p:nvPicPr>
          <p:cNvPr id="8" name="Picture 7">
            <a:extLst>
              <a:ext uri="{FF2B5EF4-FFF2-40B4-BE49-F238E27FC236}">
                <a16:creationId xmlns:a16="http://schemas.microsoft.com/office/drawing/2014/main" id="{5C0402EC-E082-409B-5E79-48C043834B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527" y="1239371"/>
            <a:ext cx="8549640" cy="1683736"/>
          </a:xfrm>
          <a:prstGeom prst="rect">
            <a:avLst/>
          </a:prstGeom>
        </p:spPr>
      </p:pic>
      <p:pic>
        <p:nvPicPr>
          <p:cNvPr id="9" name="Picture 8">
            <a:extLst>
              <a:ext uri="{FF2B5EF4-FFF2-40B4-BE49-F238E27FC236}">
                <a16:creationId xmlns:a16="http://schemas.microsoft.com/office/drawing/2014/main" id="{261BB118-C74D-2EBC-4086-9F0B2ADC25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8077" y="250448"/>
            <a:ext cx="8549640" cy="743837"/>
          </a:xfrm>
          <a:prstGeom prst="rect">
            <a:avLst/>
          </a:prstGeom>
        </p:spPr>
      </p:pic>
      <p:sp>
        <p:nvSpPr>
          <p:cNvPr id="2" name="TextBox 1">
            <a:extLst>
              <a:ext uri="{FF2B5EF4-FFF2-40B4-BE49-F238E27FC236}">
                <a16:creationId xmlns:a16="http://schemas.microsoft.com/office/drawing/2014/main" id="{00F647AB-14D8-0BC4-B4DE-F10126CD9459}"/>
              </a:ext>
            </a:extLst>
          </p:cNvPr>
          <p:cNvSpPr txBox="1"/>
          <p:nvPr/>
        </p:nvSpPr>
        <p:spPr>
          <a:xfrm>
            <a:off x="2657475" y="6299775"/>
            <a:ext cx="24141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284B"/>
                </a:solidFill>
                <a:effectLst/>
                <a:uLnTx/>
                <a:uFillTx/>
                <a:latin typeface="Franklin Gothic Book" panose="020B0503020102020204"/>
                <a:ea typeface="+mn-ea"/>
                <a:cs typeface="+mn-cs"/>
              </a:rPr>
              <a:t>Days 4, 8, 11, 16, 24, and 28</a:t>
            </a:r>
          </a:p>
        </p:txBody>
      </p:sp>
      <p:sp>
        <p:nvSpPr>
          <p:cNvPr id="3" name="TextBox 2">
            <a:extLst>
              <a:ext uri="{FF2B5EF4-FFF2-40B4-BE49-F238E27FC236}">
                <a16:creationId xmlns:a16="http://schemas.microsoft.com/office/drawing/2014/main" id="{44574CC9-2E27-6C63-0712-4C54D4EAB69C}"/>
              </a:ext>
            </a:extLst>
          </p:cNvPr>
          <p:cNvSpPr txBox="1"/>
          <p:nvPr/>
        </p:nvSpPr>
        <p:spPr>
          <a:xfrm>
            <a:off x="5136917" y="6286418"/>
            <a:ext cx="20610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284B"/>
                </a:solidFill>
                <a:effectLst/>
                <a:uLnTx/>
                <a:uFillTx/>
                <a:latin typeface="Franklin Gothic Book" panose="020B0503020102020204"/>
                <a:ea typeface="+mn-ea"/>
                <a:cs typeface="+mn-cs"/>
              </a:rPr>
              <a:t>Weeks 8, 12, 16, and 24</a:t>
            </a:r>
          </a:p>
        </p:txBody>
      </p:sp>
      <p:sp>
        <p:nvSpPr>
          <p:cNvPr id="5" name="Rectangle 4">
            <a:extLst>
              <a:ext uri="{FF2B5EF4-FFF2-40B4-BE49-F238E27FC236}">
                <a16:creationId xmlns:a16="http://schemas.microsoft.com/office/drawing/2014/main" id="{7CF067FF-3CE4-B994-E434-75AFBAEE5895}"/>
              </a:ext>
            </a:extLst>
          </p:cNvPr>
          <p:cNvSpPr/>
          <p:nvPr/>
        </p:nvSpPr>
        <p:spPr>
          <a:xfrm>
            <a:off x="7142828" y="5212080"/>
            <a:ext cx="4796623" cy="457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10" name="Picture 9">
            <a:extLst>
              <a:ext uri="{FF2B5EF4-FFF2-40B4-BE49-F238E27FC236}">
                <a16:creationId xmlns:a16="http://schemas.microsoft.com/office/drawing/2014/main" id="{46738B47-27E9-2A1A-80AE-8D91930E5AA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486"/>
          <a:stretch/>
        </p:blipFill>
        <p:spPr>
          <a:xfrm>
            <a:off x="7533221" y="2534193"/>
            <a:ext cx="4562987" cy="4199181"/>
          </a:xfrm>
          <a:prstGeom prst="rect">
            <a:avLst/>
          </a:prstGeom>
        </p:spPr>
      </p:pic>
    </p:spTree>
    <p:extLst>
      <p:ext uri="{BB962C8B-B14F-4D97-AF65-F5344CB8AC3E}">
        <p14:creationId xmlns:p14="http://schemas.microsoft.com/office/powerpoint/2010/main" val="85306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6AFAC7-738F-2D42-BF36-3CD67829CA21}"/>
              </a:ext>
            </a:extLst>
          </p:cNvPr>
          <p:cNvSpPr>
            <a:spLocks noGrp="1"/>
          </p:cNvSpPr>
          <p:nvPr>
            <p:ph sz="quarter" idx="11"/>
          </p:nvPr>
        </p:nvSpPr>
        <p:spPr>
          <a:xfrm>
            <a:off x="353060" y="1283482"/>
            <a:ext cx="11485880" cy="5574518"/>
          </a:xfrm>
        </p:spPr>
        <p:txBody>
          <a:bodyPr>
            <a:normAutofit fontScale="77500" lnSpcReduction="20000"/>
          </a:bodyPr>
          <a:lstStyle/>
          <a:p>
            <a:r>
              <a:rPr lang="en-US" sz="3400" b="1" u="sng" dirty="0">
                <a:sym typeface="Wingdings" pitchFamily="2" charset="2"/>
              </a:rPr>
              <a:t>Shifting from isolation to patient/disease-centric care saves lives + ends outbreaks</a:t>
            </a:r>
          </a:p>
          <a:p>
            <a:pPr>
              <a:buFont typeface="Wingdings" pitchFamily="2" charset="2"/>
              <a:buChar char="à"/>
            </a:pPr>
            <a:r>
              <a:rPr lang="en-US" sz="2800" dirty="0">
                <a:sym typeface="Wingdings" pitchFamily="2" charset="2"/>
              </a:rPr>
              <a:t>Early identification reduces community transmission and improves outcomes</a:t>
            </a:r>
          </a:p>
          <a:p>
            <a:pPr>
              <a:buFont typeface="Wingdings" pitchFamily="2" charset="2"/>
              <a:buChar char="à"/>
            </a:pPr>
            <a:r>
              <a:rPr lang="en-US" sz="2800" dirty="0">
                <a:sym typeface="Wingdings" pitchFamily="2" charset="2"/>
              </a:rPr>
              <a:t>This will require international collaboration*, community engagement, screening*, and </a:t>
            </a:r>
            <a:r>
              <a:rPr lang="en-US" sz="2800" u="sng" dirty="0">
                <a:sym typeface="Wingdings" pitchFamily="2" charset="2"/>
              </a:rPr>
              <a:t>decentralized</a:t>
            </a:r>
            <a:r>
              <a:rPr lang="en-US" sz="2800" dirty="0">
                <a:sym typeface="Wingdings" pitchFamily="2" charset="2"/>
              </a:rPr>
              <a:t>* diagnostics</a:t>
            </a:r>
          </a:p>
          <a:p>
            <a:pPr>
              <a:buFont typeface="Wingdings" pitchFamily="2" charset="2"/>
              <a:buChar char="à"/>
            </a:pPr>
            <a:r>
              <a:rPr lang="en-US" sz="2800" dirty="0">
                <a:sym typeface="Wingdings" pitchFamily="2" charset="2"/>
              </a:rPr>
              <a:t>Supportive care + critical care + pathogen-specific therapeutics</a:t>
            </a:r>
          </a:p>
          <a:p>
            <a:pPr marL="0" indent="0">
              <a:buNone/>
            </a:pPr>
            <a:endParaRPr lang="en-US" sz="2600" b="1" dirty="0"/>
          </a:p>
          <a:p>
            <a:r>
              <a:rPr lang="en-US" sz="3400" b="1" u="sng" dirty="0">
                <a:sym typeface="Wingdings" pitchFamily="2" charset="2"/>
              </a:rPr>
              <a:t>Filovirus persistence creates a human reservoir</a:t>
            </a:r>
          </a:p>
          <a:p>
            <a:pPr marL="0" indent="0">
              <a:buNone/>
            </a:pPr>
            <a:r>
              <a:rPr lang="en-US" b="1" dirty="0">
                <a:solidFill>
                  <a:srgbClr val="4B9DD3"/>
                </a:solidFill>
                <a:sym typeface="Wingdings" pitchFamily="2" charset="2"/>
              </a:rPr>
              <a:t></a:t>
            </a:r>
            <a:r>
              <a:rPr lang="en-US" b="1" dirty="0">
                <a:sym typeface="Wingdings" pitchFamily="2" charset="2"/>
              </a:rPr>
              <a:t>  </a:t>
            </a:r>
            <a:r>
              <a:rPr lang="en-US" sz="2800" dirty="0">
                <a:sym typeface="Wingdings" pitchFamily="2" charset="2"/>
              </a:rPr>
              <a:t>We need therapeutics that can eradicate compartmental replication*</a:t>
            </a:r>
          </a:p>
          <a:p>
            <a:endParaRPr lang="en-US" b="1" dirty="0">
              <a:sym typeface="Wingdings" pitchFamily="2" charset="2"/>
            </a:endParaRPr>
          </a:p>
          <a:p>
            <a:r>
              <a:rPr lang="en-US" sz="3400" b="1" u="sng" dirty="0">
                <a:sym typeface="Wingdings" pitchFamily="2" charset="2"/>
              </a:rPr>
              <a:t>Clinical research prepares us for this and the next emerging pathogen </a:t>
            </a:r>
            <a:endParaRPr lang="en-US" sz="3400" b="1" u="sng" dirty="0"/>
          </a:p>
          <a:p>
            <a:pPr>
              <a:buFont typeface="Wingdings" pitchFamily="2" charset="2"/>
              <a:buChar char="à"/>
            </a:pPr>
            <a:r>
              <a:rPr lang="en-US" sz="2800" dirty="0">
                <a:sym typeface="Wingdings" pitchFamily="2" charset="2"/>
              </a:rPr>
              <a:t>Rules of the pathogen</a:t>
            </a:r>
          </a:p>
          <a:p>
            <a:pPr>
              <a:buFont typeface="Wingdings" pitchFamily="2" charset="2"/>
              <a:buChar char="à"/>
            </a:pPr>
            <a:r>
              <a:rPr lang="en-US" sz="2800" dirty="0">
                <a:sym typeface="Wingdings" pitchFamily="2" charset="2"/>
              </a:rPr>
              <a:t>Risk factors for severe disease</a:t>
            </a:r>
          </a:p>
          <a:p>
            <a:pPr>
              <a:buFont typeface="Wingdings" pitchFamily="2" charset="2"/>
              <a:buChar char="à"/>
            </a:pPr>
            <a:r>
              <a:rPr lang="en-US" sz="2800" dirty="0">
                <a:sym typeface="Wingdings" pitchFamily="2" charset="2"/>
              </a:rPr>
              <a:t>Randomized controlled trials to identify safe and effective therapeutics*</a:t>
            </a:r>
          </a:p>
          <a:p>
            <a:pPr>
              <a:buFont typeface="Wingdings" pitchFamily="2" charset="2"/>
              <a:buChar char="à"/>
            </a:pPr>
            <a:r>
              <a:rPr lang="en-US" sz="2800" dirty="0"/>
              <a:t>Viral persistence</a:t>
            </a:r>
          </a:p>
          <a:p>
            <a:pPr marL="0" indent="0">
              <a:buNone/>
            </a:pPr>
            <a:endParaRPr lang="en-US" sz="2800" dirty="0"/>
          </a:p>
        </p:txBody>
      </p:sp>
      <p:sp>
        <p:nvSpPr>
          <p:cNvPr id="3" name="Title 2">
            <a:extLst>
              <a:ext uri="{FF2B5EF4-FFF2-40B4-BE49-F238E27FC236}">
                <a16:creationId xmlns:a16="http://schemas.microsoft.com/office/drawing/2014/main" id="{1D85C28D-77DB-EA48-8F60-C7DC94D65ACE}"/>
              </a:ext>
            </a:extLst>
          </p:cNvPr>
          <p:cNvSpPr>
            <a:spLocks noGrp="1"/>
          </p:cNvSpPr>
          <p:nvPr>
            <p:ph type="title"/>
          </p:nvPr>
        </p:nvSpPr>
        <p:spPr/>
        <p:txBody>
          <a:bodyPr/>
          <a:lstStyle/>
          <a:p>
            <a:r>
              <a:rPr lang="en-US" dirty="0"/>
              <a:t>We are Not Moving Fast Enough</a:t>
            </a:r>
          </a:p>
        </p:txBody>
      </p:sp>
      <p:sp>
        <p:nvSpPr>
          <p:cNvPr id="4" name="TextBox 3">
            <a:extLst>
              <a:ext uri="{FF2B5EF4-FFF2-40B4-BE49-F238E27FC236}">
                <a16:creationId xmlns:a16="http://schemas.microsoft.com/office/drawing/2014/main" id="{3B938524-2DB7-4118-8EE4-A83194E1D2A5}"/>
              </a:ext>
            </a:extLst>
          </p:cNvPr>
          <p:cNvSpPr txBox="1"/>
          <p:nvPr/>
        </p:nvSpPr>
        <p:spPr>
          <a:xfrm>
            <a:off x="9848537" y="6211669"/>
            <a:ext cx="2252540"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3284B"/>
                </a:solidFill>
                <a:effectLst/>
                <a:uLnTx/>
                <a:uFillTx/>
                <a:latin typeface="Franklin Gothic Book" panose="020B0503020102020204"/>
                <a:ea typeface="+mn-ea"/>
                <a:cs typeface="+mn-cs"/>
                <a:sym typeface="Wingdings" pitchFamily="2" charset="2"/>
              </a:rPr>
              <a:t>(*critical gap)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651397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8AFDE03-BE70-898B-BB85-7D2E5DDB4815}"/>
              </a:ext>
            </a:extLst>
          </p:cNvPr>
          <p:cNvPicPr>
            <a:picLocks noGrp="1" noChangeAspect="1"/>
          </p:cNvPicPr>
          <p:nvPr>
            <p:ph idx="1"/>
          </p:nvPr>
        </p:nvPicPr>
        <p:blipFill>
          <a:blip r:embed="rId3" cstate="screen">
            <a:alphaModFix/>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5" name="TextBox 4">
            <a:extLst>
              <a:ext uri="{FF2B5EF4-FFF2-40B4-BE49-F238E27FC236}">
                <a16:creationId xmlns:a16="http://schemas.microsoft.com/office/drawing/2014/main" id="{89C7DF88-0045-CD62-C457-2F51C806129E}"/>
              </a:ext>
            </a:extLst>
          </p:cNvPr>
          <p:cNvSpPr txBox="1"/>
          <p:nvPr/>
        </p:nvSpPr>
        <p:spPr>
          <a:xfrm>
            <a:off x="2910590" y="659567"/>
            <a:ext cx="63708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Franklin Gothic Book" panose="020B0503020102020204"/>
                <a:ea typeface="+mn-ea"/>
                <a:cs typeface="+mn-cs"/>
              </a:rPr>
              <a:t>This will happen again.</a:t>
            </a:r>
          </a:p>
        </p:txBody>
      </p:sp>
    </p:spTree>
    <p:extLst>
      <p:ext uri="{BB962C8B-B14F-4D97-AF65-F5344CB8AC3E}">
        <p14:creationId xmlns:p14="http://schemas.microsoft.com/office/powerpoint/2010/main" val="2893812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646" y="-107439"/>
            <a:ext cx="8229600" cy="1143000"/>
          </a:xfrm>
        </p:spPr>
        <p:txBody>
          <a:bodyPr>
            <a:normAutofit/>
          </a:bodyPr>
          <a:lstStyle/>
          <a:p>
            <a:pPr algn="ctr"/>
            <a:r>
              <a:rPr lang="en-US" sz="4800" dirty="0">
                <a:solidFill>
                  <a:srgbClr val="000000"/>
                </a:solidFill>
              </a:rPr>
              <a:t>Thank You</a:t>
            </a:r>
          </a:p>
        </p:txBody>
      </p:sp>
      <p:sp>
        <p:nvSpPr>
          <p:cNvPr id="7" name="TextBox 6"/>
          <p:cNvSpPr txBox="1"/>
          <p:nvPr/>
        </p:nvSpPr>
        <p:spPr>
          <a:xfrm>
            <a:off x="66932" y="883794"/>
            <a:ext cx="2550699" cy="470898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3284B"/>
                </a:solidFill>
                <a:effectLst/>
                <a:uLnTx/>
                <a:uFillTx/>
                <a:latin typeface="Franklin Gothic Book" panose="020B0503020102020204"/>
                <a:ea typeface="+mn-ea"/>
                <a:cs typeface="+mn-cs"/>
              </a:rPr>
              <a:t>UNC</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Mike Cohen</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David Wohl</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Shannon Carson</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Joe Eron</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Tim Sheahan</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Diana Stanley</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McKenzie Colt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Thomas </a:t>
            </a:r>
            <a:r>
              <a:rPr kumimoji="0" lang="en-US" sz="20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Remont</a:t>
            </a:r>
            <a:endPar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Hanan </a:t>
            </a:r>
            <a:r>
              <a:rPr kumimoji="0" lang="en-US" sz="20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Shuayto</a:t>
            </a:r>
            <a:endPar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Katie </a:t>
            </a:r>
            <a:r>
              <a:rPr kumimoji="0" lang="en-US" sz="20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Mollan</a:t>
            </a:r>
            <a:endPar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Jean DeMarco</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Rosie Watts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Amy Loftis James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sng" strike="noStrike" kern="1200" cap="none" spc="0" normalizeH="0" baseline="0" noProof="0" dirty="0">
                <a:ln>
                  <a:noFill/>
                </a:ln>
                <a:solidFill>
                  <a:srgbClr val="13284B"/>
                </a:solidFill>
                <a:effectLst/>
                <a:uLnTx/>
                <a:uFillTx/>
                <a:latin typeface="Franklin Gothic Book" panose="020B0503020102020204"/>
                <a:ea typeface="+mn-ea"/>
                <a:cs typeface="+mn-cs"/>
              </a:rPr>
              <a:t>Many Others</a:t>
            </a:r>
          </a:p>
        </p:txBody>
      </p:sp>
      <p:sp>
        <p:nvSpPr>
          <p:cNvPr id="18" name="TextBox 17">
            <a:extLst>
              <a:ext uri="{FF2B5EF4-FFF2-40B4-BE49-F238E27FC236}">
                <a16:creationId xmlns:a16="http://schemas.microsoft.com/office/drawing/2014/main" id="{3437BF02-8BB3-1C44-A740-19C2D00355AF}"/>
              </a:ext>
            </a:extLst>
          </p:cNvPr>
          <p:cNvSpPr txBox="1"/>
          <p:nvPr/>
        </p:nvSpPr>
        <p:spPr>
          <a:xfrm>
            <a:off x="2371708" y="4619822"/>
            <a:ext cx="3122515"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3284B"/>
                </a:solidFill>
                <a:effectLst/>
                <a:uLnTx/>
                <a:uFillTx/>
                <a:latin typeface="Franklin Gothic Book" panose="020B0503020102020204"/>
                <a:ea typeface="+mn-ea"/>
                <a:cs typeface="+mn-cs"/>
              </a:rPr>
              <a:t>CDC</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Sherif Zaki</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Christina </a:t>
            </a:r>
            <a:r>
              <a:rPr kumimoji="0" lang="en-US" sz="18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Spiropoulou</a:t>
            </a:r>
            <a:endPar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Stuart Nichol</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Pierre Rollin</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Joel Montgomery</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sng" strike="noStrike" kern="1200" cap="none" spc="0" normalizeH="0" baseline="0" noProof="0" dirty="0">
                <a:ln>
                  <a:noFill/>
                </a:ln>
                <a:solidFill>
                  <a:srgbClr val="13284B"/>
                </a:solidFill>
                <a:effectLst/>
                <a:uLnTx/>
                <a:uFillTx/>
                <a:latin typeface="Franklin Gothic Book" panose="020B0503020102020204"/>
                <a:ea typeface="+mn-ea"/>
                <a:cs typeface="+mn-cs"/>
              </a:rPr>
              <a:t>Many others</a:t>
            </a:r>
          </a:p>
        </p:txBody>
      </p:sp>
      <p:pic>
        <p:nvPicPr>
          <p:cNvPr id="5" name="Picture 4">
            <a:extLst>
              <a:ext uri="{FF2B5EF4-FFF2-40B4-BE49-F238E27FC236}">
                <a16:creationId xmlns:a16="http://schemas.microsoft.com/office/drawing/2014/main" id="{33500A7A-B1A9-0395-AABC-3E7CD2A2C5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1267" y="2590867"/>
            <a:ext cx="3625882" cy="2041371"/>
          </a:xfrm>
          <a:prstGeom prst="rect">
            <a:avLst/>
          </a:prstGeom>
        </p:spPr>
      </p:pic>
      <p:sp>
        <p:nvSpPr>
          <p:cNvPr id="12" name="TextBox 11">
            <a:extLst>
              <a:ext uri="{FF2B5EF4-FFF2-40B4-BE49-F238E27FC236}">
                <a16:creationId xmlns:a16="http://schemas.microsoft.com/office/drawing/2014/main" id="{87F9E487-519F-9BA3-E857-1CE63F8A6CB5}"/>
              </a:ext>
            </a:extLst>
          </p:cNvPr>
          <p:cNvSpPr txBox="1"/>
          <p:nvPr/>
        </p:nvSpPr>
        <p:spPr>
          <a:xfrm>
            <a:off x="-32122" y="5660678"/>
            <a:ext cx="25506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3284B"/>
                </a:solidFill>
                <a:effectLst/>
                <a:uLnTx/>
                <a:uFillTx/>
                <a:latin typeface="Franklin Gothic Book" panose="020B0503020102020204"/>
                <a:ea typeface="+mn-ea"/>
                <a:cs typeface="+mn-cs"/>
              </a:rPr>
              <a:t>ALIMA</a:t>
            </a: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Richard </a:t>
            </a:r>
            <a:r>
              <a:rPr kumimoji="0" lang="en-US" sz="18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Kojan</a:t>
            </a:r>
            <a:endPar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Hans Joerg</a:t>
            </a:r>
          </a:p>
        </p:txBody>
      </p:sp>
      <p:pic>
        <p:nvPicPr>
          <p:cNvPr id="6" name="Picture 5">
            <a:extLst>
              <a:ext uri="{FF2B5EF4-FFF2-40B4-BE49-F238E27FC236}">
                <a16:creationId xmlns:a16="http://schemas.microsoft.com/office/drawing/2014/main" id="{2A1BD614-215D-957F-F3EF-5E59CD3622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1267" y="149145"/>
            <a:ext cx="3625882" cy="2335739"/>
          </a:xfrm>
          <a:prstGeom prst="rect">
            <a:avLst/>
          </a:prstGeom>
        </p:spPr>
      </p:pic>
      <p:sp>
        <p:nvSpPr>
          <p:cNvPr id="8" name="TextBox 7">
            <a:extLst>
              <a:ext uri="{FF2B5EF4-FFF2-40B4-BE49-F238E27FC236}">
                <a16:creationId xmlns:a16="http://schemas.microsoft.com/office/drawing/2014/main" id="{F1453A62-3874-51CA-6874-09F8A8E54A62}"/>
              </a:ext>
            </a:extLst>
          </p:cNvPr>
          <p:cNvSpPr txBox="1"/>
          <p:nvPr/>
        </p:nvSpPr>
        <p:spPr>
          <a:xfrm>
            <a:off x="5206430" y="2669637"/>
            <a:ext cx="383731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13284B"/>
                </a:solidFill>
                <a:effectLst/>
                <a:uLnTx/>
                <a:uFillTx/>
                <a:latin typeface="Franklin Gothic Book" panose="020B0503020102020204"/>
                <a:ea typeface="+mn-ea"/>
                <a:cs typeface="+mn-cs"/>
              </a:rPr>
              <a:t>MSF</a:t>
            </a: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Kerry </a:t>
            </a:r>
            <a:r>
              <a:rPr kumimoji="0" lang="en-US" sz="20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Dierberg</a:t>
            </a:r>
            <a:endPar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a:t>
            </a:r>
            <a:r>
              <a:rPr kumimoji="0" lang="en-US" sz="20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Sascheeven</a:t>
            </a: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 Singh</a:t>
            </a: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Armand Sprecher</a:t>
            </a: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Ruggero Giuliani</a:t>
            </a: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rgbClr val="13284B"/>
                </a:solidFill>
                <a:effectLst/>
                <a:uLnTx/>
                <a:uFillTx/>
                <a:latin typeface="Franklin Gothic Book" panose="020B0503020102020204"/>
                <a:ea typeface="+mn-ea"/>
                <a:cs typeface="+mn-cs"/>
              </a:rPr>
              <a:t>Many others</a:t>
            </a:r>
          </a:p>
        </p:txBody>
      </p:sp>
      <p:sp>
        <p:nvSpPr>
          <p:cNvPr id="9" name="TextBox 8">
            <a:extLst>
              <a:ext uri="{FF2B5EF4-FFF2-40B4-BE49-F238E27FC236}">
                <a16:creationId xmlns:a16="http://schemas.microsoft.com/office/drawing/2014/main" id="{BB68A39A-F23F-78C0-B9C1-B05E447FC482}"/>
              </a:ext>
            </a:extLst>
          </p:cNvPr>
          <p:cNvSpPr txBox="1"/>
          <p:nvPr/>
        </p:nvSpPr>
        <p:spPr>
          <a:xfrm>
            <a:off x="4960507" y="4596071"/>
            <a:ext cx="4258308"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3284B"/>
                </a:solidFill>
                <a:effectLst/>
                <a:uLnTx/>
                <a:uFillTx/>
                <a:latin typeface="Franklin Gothic Book" panose="020B0503020102020204"/>
                <a:ea typeface="+mn-ea"/>
                <a:cs typeface="+mn-cs"/>
              </a:rPr>
              <a:t>INRB</a:t>
            </a: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Jean Jacque </a:t>
            </a:r>
            <a:r>
              <a:rPr kumimoji="0" lang="en-US" sz="20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Muyembe</a:t>
            </a:r>
            <a:endPar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Placide Mbala</a:t>
            </a: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Olivier </a:t>
            </a:r>
            <a:r>
              <a:rPr kumimoji="0" lang="en-US" sz="20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Tshiani</a:t>
            </a:r>
            <a:endPar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a:t>
            </a:r>
            <a:r>
              <a:rPr kumimoji="0" lang="en-US" sz="20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Sabue</a:t>
            </a: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 </a:t>
            </a:r>
            <a:r>
              <a:rPr kumimoji="0" lang="en-US" sz="20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Mulangu</a:t>
            </a:r>
            <a:endPar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Daniel  </a:t>
            </a:r>
            <a:r>
              <a:rPr kumimoji="0" lang="en-US" sz="20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Murkadi</a:t>
            </a:r>
            <a:endPar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rgbClr val="13284B"/>
                </a:solidFill>
                <a:effectLst/>
                <a:uLnTx/>
                <a:uFillTx/>
                <a:latin typeface="Franklin Gothic Book" panose="020B0503020102020204"/>
                <a:ea typeface="+mn-ea"/>
                <a:cs typeface="+mn-cs"/>
              </a:rPr>
              <a:t>Many others</a:t>
            </a:r>
          </a:p>
        </p:txBody>
      </p:sp>
      <p:sp>
        <p:nvSpPr>
          <p:cNvPr id="10" name="TextBox 9">
            <a:extLst>
              <a:ext uri="{FF2B5EF4-FFF2-40B4-BE49-F238E27FC236}">
                <a16:creationId xmlns:a16="http://schemas.microsoft.com/office/drawing/2014/main" id="{A22E0D3A-50C4-5B5C-FF87-E2E8C7344B11}"/>
              </a:ext>
            </a:extLst>
          </p:cNvPr>
          <p:cNvSpPr txBox="1"/>
          <p:nvPr/>
        </p:nvSpPr>
        <p:spPr>
          <a:xfrm>
            <a:off x="2373165" y="1035561"/>
            <a:ext cx="3582093"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3284B"/>
                </a:solidFill>
                <a:effectLst/>
                <a:uLnTx/>
                <a:uFillTx/>
                <a:latin typeface="Franklin Gothic Book" panose="020B0503020102020204"/>
                <a:ea typeface="+mn-ea"/>
                <a:cs typeface="+mn-cs"/>
              </a:rPr>
              <a:t>WHO</a:t>
            </a:r>
            <a:endParaRPr kumimoji="0" lang="en-US" sz="2400" b="1" i="0" u="sng" strike="noStrike" kern="1200" cap="none" spc="0" normalizeH="0" baseline="0" noProof="0" dirty="0">
              <a:ln>
                <a:noFill/>
              </a:ln>
              <a:solidFill>
                <a:srgbClr val="13284B"/>
              </a:solidFill>
              <a:effectLst/>
              <a:uLnTx/>
              <a:uFillTx/>
              <a:latin typeface="Franklin Gothic Book" panose="020B05030201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Mike Ryan</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Janet Diaz</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Tom Fletcher</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Ian Crozier</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Marta Lado</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Daniel </a:t>
            </a:r>
            <a:r>
              <a:rPr kumimoji="0" lang="en-US" sz="20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Youkee</a:t>
            </a:r>
            <a:endPar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Ana-Maria Restrepo</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Pierre </a:t>
            </a:r>
            <a:r>
              <a:rPr kumimoji="0" lang="en-US" sz="20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Formenty</a:t>
            </a:r>
            <a:endPar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sng" strike="noStrike" kern="1200" cap="none" spc="0" normalizeH="0" baseline="0" noProof="0" dirty="0">
                <a:ln>
                  <a:noFill/>
                </a:ln>
                <a:solidFill>
                  <a:srgbClr val="13284B"/>
                </a:solidFill>
                <a:effectLst/>
                <a:uLnTx/>
                <a:uFillTx/>
                <a:latin typeface="Franklin Gothic Book" panose="020B0503020102020204"/>
                <a:ea typeface="+mn-ea"/>
                <a:cs typeface="+mn-cs"/>
              </a:rPr>
              <a:t>Many others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FA0A6EBC-E7E3-6E7E-8BC9-661EBE6AF18C}"/>
              </a:ext>
            </a:extLst>
          </p:cNvPr>
          <p:cNvSpPr txBox="1"/>
          <p:nvPr/>
        </p:nvSpPr>
        <p:spPr>
          <a:xfrm>
            <a:off x="4781757" y="657127"/>
            <a:ext cx="3837318"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3284B"/>
                </a:solidFill>
                <a:effectLst/>
                <a:uLnTx/>
                <a:uFillTx/>
                <a:latin typeface="Franklin Gothic Book" panose="020B0503020102020204"/>
                <a:ea typeface="+mn-ea"/>
                <a:cs typeface="+mn-cs"/>
              </a:rPr>
              <a:t>Rwandan Medical Team</a:t>
            </a: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Eric </a:t>
            </a:r>
            <a:r>
              <a:rPr kumimoji="0" lang="en-US" sz="20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Seruyange</a:t>
            </a:r>
            <a:endPar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a:t>
            </a:r>
            <a:r>
              <a:rPr kumimoji="0" lang="en-US" sz="20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Theogen</a:t>
            </a: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 </a:t>
            </a:r>
            <a:r>
              <a:rPr kumimoji="0" lang="en-US" sz="20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Twagirumugabe</a:t>
            </a:r>
            <a:endPar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Menelas Nkeshimana</a:t>
            </a: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Dr. David </a:t>
            </a:r>
            <a:r>
              <a:rPr kumimoji="0" lang="en-US" sz="20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Turatsinze</a:t>
            </a:r>
            <a:endPar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284B"/>
                </a:solidFill>
                <a:effectLst/>
                <a:uLnTx/>
                <a:uFillTx/>
                <a:latin typeface="Franklin Gothic Book" panose="020B0503020102020204"/>
                <a:ea typeface="+mn-ea"/>
                <a:cs typeface="+mn-cs"/>
              </a:rPr>
              <a:t>Bosco</a:t>
            </a:r>
          </a:p>
          <a:p>
            <a:pPr marL="53181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rgbClr val="13284B"/>
                </a:solidFill>
                <a:effectLst/>
                <a:uLnTx/>
                <a:uFillTx/>
                <a:latin typeface="Franklin Gothic Book" panose="020B0503020102020204"/>
                <a:ea typeface="+mn-ea"/>
                <a:cs typeface="+mn-cs"/>
              </a:rPr>
              <a:t>Many others</a:t>
            </a:r>
          </a:p>
        </p:txBody>
      </p:sp>
      <p:pic>
        <p:nvPicPr>
          <p:cNvPr id="14" name="Picture 13">
            <a:extLst>
              <a:ext uri="{FF2B5EF4-FFF2-40B4-BE49-F238E27FC236}">
                <a16:creationId xmlns:a16="http://schemas.microsoft.com/office/drawing/2014/main" id="{ED8B25C5-521A-A1C3-5909-A82C6F95FD4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05838" y="4738221"/>
            <a:ext cx="3625882" cy="2033656"/>
          </a:xfrm>
          <a:prstGeom prst="rect">
            <a:avLst/>
          </a:prstGeom>
        </p:spPr>
      </p:pic>
    </p:spTree>
    <p:extLst>
      <p:ext uri="{BB962C8B-B14F-4D97-AF65-F5344CB8AC3E}">
        <p14:creationId xmlns:p14="http://schemas.microsoft.com/office/powerpoint/2010/main" val="3509800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
          <p:cNvSpPr txBox="1">
            <a:spLocks noGrp="1"/>
          </p:cNvSpPr>
          <p:nvPr>
            <p:ph type="ctrTitle"/>
          </p:nvPr>
        </p:nvSpPr>
        <p:spPr>
          <a:xfrm>
            <a:off x="946484" y="2071494"/>
            <a:ext cx="10539664"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800"/>
              <a:buFont typeface="Quattrocento Sans"/>
              <a:buNone/>
            </a:pPr>
            <a:r>
              <a:rPr lang="en-US" sz="4800" b="1">
                <a:latin typeface="Century Gothic"/>
                <a:ea typeface="Century Gothic"/>
                <a:cs typeface="Century Gothic"/>
                <a:sym typeface="Century Gothic"/>
              </a:rPr>
              <a:t>IMPLEMENTING AN INTRA-OUTBREAK EBOLA SUDAN RING VACCINATION TRIAL IN UGANDA: EXPERIENCES AND FUTURE PERSPECTIVES </a:t>
            </a:r>
            <a:endParaRPr sz="4800" b="1">
              <a:latin typeface="Century Gothic"/>
              <a:ea typeface="Century Gothic"/>
              <a:cs typeface="Century Gothic"/>
              <a:sym typeface="Century Gothic"/>
            </a:endParaRPr>
          </a:p>
        </p:txBody>
      </p:sp>
      <p:sp>
        <p:nvSpPr>
          <p:cNvPr id="84" name="Google Shape;84;p1"/>
          <p:cNvSpPr txBox="1">
            <a:spLocks noGrp="1"/>
          </p:cNvSpPr>
          <p:nvPr>
            <p:ph type="subTitle" idx="1"/>
          </p:nvPr>
        </p:nvSpPr>
        <p:spPr>
          <a:xfrm>
            <a:off x="1644316" y="4459094"/>
            <a:ext cx="9144000" cy="568910"/>
          </a:xfrm>
          <a:prstGeom prst="rect">
            <a:avLst/>
          </a:prstGeom>
          <a:noFill/>
          <a:ln>
            <a:noFill/>
          </a:ln>
        </p:spPr>
        <p:txBody>
          <a:bodyPr spcFirstLastPara="1" wrap="square" lIns="91425" tIns="45700" rIns="91425" bIns="45700" anchor="t" anchorCtr="0">
            <a:normAutofit lnSpcReduction="10000"/>
          </a:bodyPr>
          <a:lstStyle/>
          <a:p>
            <a:pPr marL="457200" lvl="0" indent="-406400" algn="ctr" rtl="0">
              <a:lnSpc>
                <a:spcPct val="90000"/>
              </a:lnSpc>
              <a:spcBef>
                <a:spcPts val="1000"/>
              </a:spcBef>
              <a:spcAft>
                <a:spcPts val="0"/>
              </a:spcAft>
              <a:buClr>
                <a:schemeClr val="dk1"/>
              </a:buClr>
              <a:buSzPts val="3200"/>
              <a:buNone/>
            </a:pPr>
            <a:r>
              <a:rPr lang="en-US" sz="2800">
                <a:latin typeface="Century Gothic"/>
                <a:ea typeface="Century Gothic"/>
                <a:cs typeface="Century Gothic"/>
                <a:sym typeface="Century Gothic"/>
              </a:rPr>
              <a:t>DR. MISAKI WAYENGERA</a:t>
            </a:r>
            <a:endParaRPr/>
          </a:p>
          <a:p>
            <a:pPr marL="457200" lvl="0" indent="-406400" algn="ctr" rtl="0">
              <a:lnSpc>
                <a:spcPct val="90000"/>
              </a:lnSpc>
              <a:spcBef>
                <a:spcPts val="1000"/>
              </a:spcBef>
              <a:spcAft>
                <a:spcPts val="0"/>
              </a:spcAft>
              <a:buClr>
                <a:schemeClr val="dk1"/>
              </a:buClr>
              <a:buSzPts val="3200"/>
              <a:buNone/>
            </a:pPr>
            <a:endParaRPr/>
          </a:p>
          <a:p>
            <a:pPr marL="457200" lvl="0" indent="-406400" algn="ctr" rtl="0">
              <a:lnSpc>
                <a:spcPct val="90000"/>
              </a:lnSpc>
              <a:spcBef>
                <a:spcPts val="1000"/>
              </a:spcBef>
              <a:spcAft>
                <a:spcPts val="0"/>
              </a:spcAft>
              <a:buClr>
                <a:schemeClr val="dk1"/>
              </a:buClr>
              <a:buSzPts val="3200"/>
              <a:buNone/>
            </a:pPr>
            <a:endParaRPr/>
          </a:p>
        </p:txBody>
      </p:sp>
      <p:pic>
        <p:nvPicPr>
          <p:cNvPr id="85" name="Google Shape;85;p1"/>
          <p:cNvPicPr preferRelativeResize="0"/>
          <p:nvPr/>
        </p:nvPicPr>
        <p:blipFill rotWithShape="1">
          <a:blip r:embed="rId3">
            <a:alphaModFix/>
          </a:blip>
          <a:srcRect/>
          <a:stretch/>
        </p:blipFill>
        <p:spPr>
          <a:xfrm>
            <a:off x="9518513" y="5335913"/>
            <a:ext cx="2673487" cy="69218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12573a7c71104594_0"/>
          <p:cNvSpPr txBox="1">
            <a:spLocks noGrp="1"/>
          </p:cNvSpPr>
          <p:nvPr>
            <p:ph type="title"/>
          </p:nvPr>
        </p:nvSpPr>
        <p:spPr>
          <a:xfrm>
            <a:off x="440634" y="79375"/>
            <a:ext cx="11257800" cy="1098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Uganda SUDV HotSpot</a:t>
            </a:r>
            <a:endParaRPr/>
          </a:p>
        </p:txBody>
      </p:sp>
      <p:sp>
        <p:nvSpPr>
          <p:cNvPr id="92" name="Google Shape;92;g12573a7c71104594_0"/>
          <p:cNvSpPr txBox="1">
            <a:spLocks noGrp="1"/>
          </p:cNvSpPr>
          <p:nvPr>
            <p:ph type="body" idx="1"/>
          </p:nvPr>
        </p:nvSpPr>
        <p:spPr>
          <a:xfrm>
            <a:off x="440635" y="1437004"/>
            <a:ext cx="11257800" cy="4449300"/>
          </a:xfrm>
          <a:prstGeom prst="rect">
            <a:avLst/>
          </a:prstGeom>
        </p:spPr>
        <p:txBody>
          <a:bodyPr spcFirstLastPara="1" wrap="square" lIns="91425" tIns="45700" rIns="91425" bIns="45700" anchor="t" anchorCtr="0">
            <a:normAutofit fontScale="92500" lnSpcReduction="20000"/>
          </a:bodyPr>
          <a:lstStyle/>
          <a:p>
            <a:pPr marL="457200" lvl="0" indent="-393065" algn="l" rtl="0">
              <a:spcBef>
                <a:spcPts val="1000"/>
              </a:spcBef>
              <a:spcAft>
                <a:spcPts val="0"/>
              </a:spcAft>
              <a:buSzPct val="100000"/>
              <a:buChar char="-"/>
            </a:pPr>
            <a:r>
              <a:rPr lang="en-US"/>
              <a:t>6 of the last 8 outbreaks of SUDV on Continent</a:t>
            </a:r>
            <a:endParaRPr/>
          </a:p>
          <a:p>
            <a:pPr marL="457200" lvl="0" indent="-393065" algn="l" rtl="0">
              <a:spcBef>
                <a:spcPts val="0"/>
              </a:spcBef>
              <a:spcAft>
                <a:spcPts val="0"/>
              </a:spcAft>
              <a:buSzPct val="100000"/>
              <a:buChar char="-"/>
            </a:pPr>
            <a:r>
              <a:rPr lang="en-US"/>
              <a:t>2022 outbreak with 142 cases and 56 (39.4% ) fatalities revealed major gaps in global filovirus and EVD vaccine R &amp; D landscape  </a:t>
            </a:r>
            <a:endParaRPr/>
          </a:p>
          <a:p>
            <a:pPr marL="0" lvl="0" indent="0" algn="l" rtl="0">
              <a:spcBef>
                <a:spcPts val="1000"/>
              </a:spcBef>
              <a:spcAft>
                <a:spcPts val="0"/>
              </a:spcAft>
              <a:buNone/>
            </a:pPr>
            <a:r>
              <a:rPr lang="en-US"/>
              <a:t>No approved Vaccines for SUDV</a:t>
            </a:r>
            <a:endParaRPr/>
          </a:p>
          <a:p>
            <a:pPr marL="0" lvl="0" indent="0" algn="l" rtl="0">
              <a:spcBef>
                <a:spcPts val="1000"/>
              </a:spcBef>
              <a:spcAft>
                <a:spcPts val="0"/>
              </a:spcAft>
              <a:buNone/>
            </a:pPr>
            <a:r>
              <a:rPr lang="en-US"/>
              <a:t>No </a:t>
            </a:r>
            <a:r>
              <a:rPr lang="en-US" sz="2300"/>
              <a:t>prior concerted global efforts to evaluate for licensure—existing candidates</a:t>
            </a:r>
            <a:endParaRPr sz="2300"/>
          </a:p>
          <a:p>
            <a:pPr marL="0" lvl="0" indent="0" algn="l" rtl="0">
              <a:spcBef>
                <a:spcPts val="1000"/>
              </a:spcBef>
              <a:spcAft>
                <a:spcPts val="0"/>
              </a:spcAft>
              <a:buNone/>
            </a:pPr>
            <a:endParaRPr sz="2300"/>
          </a:p>
          <a:p>
            <a:pPr marL="457200" lvl="0" indent="-375443" algn="l" rtl="0">
              <a:spcBef>
                <a:spcPts val="1000"/>
              </a:spcBef>
              <a:spcAft>
                <a:spcPts val="0"/>
              </a:spcAft>
              <a:buSzPct val="100000"/>
              <a:buChar char="-"/>
            </a:pPr>
            <a:r>
              <a:rPr lang="en-US" sz="2500"/>
              <a:t>Efforts to implement similar ring vaccination trials as was done in West Africa for EBOV, faced </a:t>
            </a:r>
            <a:r>
              <a:rPr lang="en-US" sz="2500">
                <a:latin typeface="Arial"/>
                <a:ea typeface="Arial"/>
                <a:cs typeface="Arial"/>
                <a:sym typeface="Arial"/>
              </a:rPr>
              <a:t>Bottlenecks in </a:t>
            </a:r>
            <a:r>
              <a:rPr lang="en-US" sz="2500" b="1">
                <a:latin typeface="Arial"/>
                <a:ea typeface="Arial"/>
                <a:cs typeface="Arial"/>
                <a:sym typeface="Arial"/>
              </a:rPr>
              <a:t>A</a:t>
            </a:r>
            <a:r>
              <a:rPr lang="en-US" sz="2500">
                <a:latin typeface="Arial"/>
                <a:ea typeface="Arial"/>
                <a:cs typeface="Arial"/>
                <a:sym typeface="Arial"/>
              </a:rPr>
              <a:t>. administrative, </a:t>
            </a:r>
            <a:r>
              <a:rPr lang="en-US" sz="2500" b="1">
                <a:latin typeface="Arial"/>
                <a:ea typeface="Arial"/>
                <a:cs typeface="Arial"/>
                <a:sym typeface="Arial"/>
              </a:rPr>
              <a:t>R</a:t>
            </a:r>
            <a:r>
              <a:rPr lang="en-US" sz="2500">
                <a:latin typeface="Arial"/>
                <a:ea typeface="Arial"/>
                <a:cs typeface="Arial"/>
                <a:sym typeface="Arial"/>
              </a:rPr>
              <a:t>. regulatory and </a:t>
            </a:r>
            <a:r>
              <a:rPr lang="en-US" sz="2500" b="1">
                <a:latin typeface="Arial"/>
                <a:ea typeface="Arial"/>
                <a:cs typeface="Arial"/>
                <a:sym typeface="Arial"/>
              </a:rPr>
              <a:t>L</a:t>
            </a:r>
            <a:r>
              <a:rPr lang="en-US" sz="2500">
                <a:latin typeface="Arial"/>
                <a:ea typeface="Arial"/>
                <a:cs typeface="Arial"/>
                <a:sym typeface="Arial"/>
              </a:rPr>
              <a:t>.logistics frameworks to allow for timely deployment </a:t>
            </a:r>
            <a:endParaRPr sz="2500">
              <a:latin typeface="Arial"/>
              <a:ea typeface="Arial"/>
              <a:cs typeface="Arial"/>
              <a:sym typeface="Arial"/>
            </a:endParaRPr>
          </a:p>
          <a:p>
            <a:pPr marL="0" lvl="0" indent="0" algn="l" rtl="0">
              <a:spcBef>
                <a:spcPts val="1000"/>
              </a:spcBef>
              <a:spcAft>
                <a:spcPts val="0"/>
              </a:spcAft>
              <a:buNone/>
            </a:pPr>
            <a:endParaRPr sz="2500">
              <a:latin typeface="Arial"/>
              <a:ea typeface="Arial"/>
              <a:cs typeface="Arial"/>
              <a:sym typeface="Arial"/>
            </a:endParaRPr>
          </a:p>
          <a:p>
            <a:pPr marL="457200" lvl="0" indent="-375443" algn="l" rtl="0">
              <a:spcBef>
                <a:spcPts val="1000"/>
              </a:spcBef>
              <a:spcAft>
                <a:spcPts val="0"/>
              </a:spcAft>
              <a:buSzPct val="100000"/>
              <a:buChar char="-"/>
            </a:pPr>
            <a:r>
              <a:rPr lang="en-US" sz="2500">
                <a:latin typeface="Arial"/>
                <a:ea typeface="Arial"/>
                <a:cs typeface="Arial"/>
                <a:sym typeface="Arial"/>
              </a:rPr>
              <a:t>Despite these early shortcomings, opted to uphold protocol and keep it alive; adopt it to integrate bridging immunogenicity work; keep the only un withdrawn  IP in appropriate storage   </a:t>
            </a:r>
            <a:endParaRPr sz="2500">
              <a:latin typeface="Arial"/>
              <a:ea typeface="Arial"/>
              <a:cs typeface="Arial"/>
              <a:sym typeface="Arial"/>
            </a:endParaRPr>
          </a:p>
          <a:p>
            <a:pPr marL="0" lvl="0" indent="0" algn="l" rtl="0">
              <a:lnSpc>
                <a:spcPct val="115000"/>
              </a:lnSpc>
              <a:spcBef>
                <a:spcPts val="0"/>
              </a:spcBef>
              <a:spcAft>
                <a:spcPts val="0"/>
              </a:spcAft>
              <a:buNone/>
            </a:pPr>
            <a:r>
              <a:rPr lang="en-US" sz="100">
                <a:latin typeface="Arial"/>
                <a:ea typeface="Arial"/>
                <a:cs typeface="Arial"/>
                <a:sym typeface="Arial"/>
              </a:rPr>
              <a:t>Thus, we opted to do 2 things</a:t>
            </a:r>
            <a:endParaRPr sz="100">
              <a:latin typeface="Arial"/>
              <a:ea typeface="Arial"/>
              <a:cs typeface="Arial"/>
              <a:sym typeface="Arial"/>
            </a:endParaRPr>
          </a:p>
          <a:p>
            <a:pPr marL="0" lvl="0" indent="0" algn="l" rtl="0">
              <a:lnSpc>
                <a:spcPct val="115000"/>
              </a:lnSpc>
              <a:spcBef>
                <a:spcPts val="0"/>
              </a:spcBef>
              <a:spcAft>
                <a:spcPts val="0"/>
              </a:spcAft>
              <a:buNone/>
            </a:pPr>
            <a:endParaRPr sz="100">
              <a:latin typeface="Arial"/>
              <a:ea typeface="Arial"/>
              <a:cs typeface="Arial"/>
              <a:sym typeface="Arial"/>
            </a:endParaRPr>
          </a:p>
          <a:p>
            <a:pPr marL="457200" lvl="0" indent="-234473" algn="l" rtl="0">
              <a:lnSpc>
                <a:spcPct val="115000"/>
              </a:lnSpc>
              <a:spcBef>
                <a:spcPts val="0"/>
              </a:spcBef>
              <a:spcAft>
                <a:spcPts val="0"/>
              </a:spcAft>
              <a:buSzPct val="100000"/>
              <a:buChar char="-"/>
            </a:pPr>
            <a:r>
              <a:rPr lang="en-US" sz="100">
                <a:latin typeface="Arial"/>
                <a:ea typeface="Arial"/>
                <a:cs typeface="Arial"/>
                <a:sym typeface="Arial"/>
              </a:rPr>
              <a:t>Not only keep the ring vaccination trial protocol alive; but adapt it to include bridging safety and immunogenicity arm.</a:t>
            </a:r>
            <a:endParaRPr sz="100">
              <a:latin typeface="Arial"/>
              <a:ea typeface="Arial"/>
              <a:cs typeface="Arial"/>
              <a:sym typeface="Arial"/>
            </a:endParaRPr>
          </a:p>
          <a:p>
            <a:pPr marL="0" lvl="0" indent="0" algn="l" rtl="0">
              <a:lnSpc>
                <a:spcPct val="115000"/>
              </a:lnSpc>
              <a:spcBef>
                <a:spcPts val="0"/>
              </a:spcBef>
              <a:spcAft>
                <a:spcPts val="0"/>
              </a:spcAft>
              <a:buNone/>
            </a:pPr>
            <a:endParaRPr sz="100">
              <a:latin typeface="Arial"/>
              <a:ea typeface="Arial"/>
              <a:cs typeface="Arial"/>
              <a:sym typeface="Arial"/>
            </a:endParaRPr>
          </a:p>
          <a:p>
            <a:pPr marL="457200" lvl="0" indent="-234473" algn="l" rtl="0">
              <a:lnSpc>
                <a:spcPct val="115000"/>
              </a:lnSpc>
              <a:spcBef>
                <a:spcPts val="0"/>
              </a:spcBef>
              <a:spcAft>
                <a:spcPts val="0"/>
              </a:spcAft>
              <a:buSzPct val="100000"/>
              <a:buChar char="-"/>
            </a:pPr>
            <a:r>
              <a:rPr lang="en-US" sz="100">
                <a:latin typeface="Arial"/>
                <a:ea typeface="Arial"/>
                <a:cs typeface="Arial"/>
                <a:sym typeface="Arial"/>
              </a:rPr>
              <a:t>Despite withdrawal of 2 of the other candidate vaccines (Oxford ChAd, GSK-Ad5); maintained in country storage of the available IAVI-rVSV vaccine</a:t>
            </a:r>
            <a:endParaRPr sz="100">
              <a:latin typeface="Arial"/>
              <a:ea typeface="Arial"/>
              <a:cs typeface="Arial"/>
              <a:sym typeface="Arial"/>
            </a:endParaRPr>
          </a:p>
          <a:p>
            <a:pPr marL="0" lvl="0" indent="0" algn="l" rtl="0">
              <a:lnSpc>
                <a:spcPct val="115000"/>
              </a:lnSpc>
              <a:spcBef>
                <a:spcPts val="0"/>
              </a:spcBef>
              <a:spcAft>
                <a:spcPts val="0"/>
              </a:spcAft>
              <a:buNone/>
            </a:pPr>
            <a:endParaRPr sz="100">
              <a:latin typeface="Arial"/>
              <a:ea typeface="Arial"/>
              <a:cs typeface="Arial"/>
              <a:sym typeface="Arial"/>
            </a:endParaRPr>
          </a:p>
          <a:p>
            <a:pPr marL="0" lvl="0" indent="0" algn="l" rtl="0">
              <a:lnSpc>
                <a:spcPct val="115000"/>
              </a:lnSpc>
              <a:spcBef>
                <a:spcPts val="0"/>
              </a:spcBef>
              <a:spcAft>
                <a:spcPts val="0"/>
              </a:spcAft>
              <a:buNone/>
            </a:pPr>
            <a:r>
              <a:rPr lang="en-US" sz="100">
                <a:latin typeface="Arial"/>
                <a:ea typeface="Arial"/>
                <a:cs typeface="Arial"/>
                <a:sym typeface="Arial"/>
              </a:rPr>
              <a:t>These strategic decisions underlie the ability to rapidly deploy. </a:t>
            </a:r>
            <a:r>
              <a:rPr lang="en-US" sz="100" i="1">
                <a:latin typeface="Arial"/>
                <a:ea typeface="Arial"/>
                <a:cs typeface="Arial"/>
                <a:sym typeface="Arial"/>
              </a:rPr>
              <a:t>WHO and partners supplemented these ef</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51DE75-A6AA-4449-B8D1-417320094695}"/>
              </a:ext>
            </a:extLst>
          </p:cNvPr>
          <p:cNvSpPr>
            <a:spLocks noGrp="1"/>
          </p:cNvSpPr>
          <p:nvPr>
            <p:ph type="body" sz="half" idx="2"/>
          </p:nvPr>
        </p:nvSpPr>
        <p:spPr>
          <a:xfrm>
            <a:off x="8289055" y="1507034"/>
            <a:ext cx="3156018" cy="4448381"/>
          </a:xfrm>
        </p:spPr>
        <p:txBody>
          <a:bodyPr/>
          <a:lstStyle/>
          <a:p>
            <a:pPr algn="ctr">
              <a:lnSpc>
                <a:spcPct val="100000"/>
              </a:lnSpc>
            </a:pPr>
            <a:r>
              <a:rPr lang="en-US"/>
              <a:t>For questions to the panelists, use the </a:t>
            </a:r>
            <a:r>
              <a:rPr lang="en-US" b="1">
                <a:highlight>
                  <a:srgbClr val="975CA5"/>
                </a:highlight>
              </a:rPr>
              <a:t>Q&amp;A box</a:t>
            </a:r>
            <a:r>
              <a:rPr lang="en-US" b="1"/>
              <a:t> </a:t>
            </a:r>
          </a:p>
          <a:p>
            <a:pPr algn="ctr">
              <a:lnSpc>
                <a:spcPct val="100000"/>
              </a:lnSpc>
            </a:pPr>
            <a:endParaRPr lang="en-US"/>
          </a:p>
          <a:p>
            <a:pPr algn="ctr">
              <a:lnSpc>
                <a:spcPct val="100000"/>
              </a:lnSpc>
            </a:pPr>
            <a:r>
              <a:rPr lang="en-US"/>
              <a:t>The webinar recording and slides will be posted on </a:t>
            </a:r>
            <a:r>
              <a:rPr lang="en-US" b="1">
                <a:highlight>
                  <a:srgbClr val="975CA5"/>
                </a:highlight>
              </a:rPr>
              <a:t>www.icap.columbia.edu </a:t>
            </a:r>
          </a:p>
          <a:p>
            <a:pPr algn="ctr">
              <a:lnSpc>
                <a:spcPct val="100000"/>
              </a:lnSpc>
            </a:pPr>
            <a:r>
              <a:rPr lang="en-US"/>
              <a:t>  </a:t>
            </a:r>
          </a:p>
        </p:txBody>
      </p:sp>
      <p:sp>
        <p:nvSpPr>
          <p:cNvPr id="4" name="Text Placeholder 3">
            <a:extLst>
              <a:ext uri="{FF2B5EF4-FFF2-40B4-BE49-F238E27FC236}">
                <a16:creationId xmlns:a16="http://schemas.microsoft.com/office/drawing/2014/main" id="{A627A441-E390-4145-BA50-E8B716710C63}"/>
              </a:ext>
            </a:extLst>
          </p:cNvPr>
          <p:cNvSpPr>
            <a:spLocks noGrp="1"/>
          </p:cNvSpPr>
          <p:nvPr>
            <p:ph type="body" sz="half" idx="13"/>
          </p:nvPr>
        </p:nvSpPr>
        <p:spPr>
          <a:xfrm>
            <a:off x="590169" y="4040372"/>
            <a:ext cx="10276305" cy="1915043"/>
          </a:xfrm>
        </p:spPr>
        <p:txBody>
          <a:bodyPr vert="horz" lIns="91440" tIns="45720" rIns="91440" bIns="45720" numCol="2" spcCol="457200" rtlCol="0" anchor="t">
            <a:normAutofit/>
          </a:bodyPr>
          <a:lstStyle/>
          <a:p>
            <a:pPr>
              <a:lnSpc>
                <a:spcPct val="100000"/>
              </a:lnSpc>
              <a:spcBef>
                <a:spcPts val="0"/>
              </a:spcBef>
            </a:pPr>
            <a:r>
              <a:rPr lang="en-US" sz="1800" b="1" dirty="0">
                <a:solidFill>
                  <a:schemeClr val="tx1"/>
                </a:solidFill>
              </a:rPr>
              <a:t>2. WEBINAR: </a:t>
            </a:r>
          </a:p>
          <a:p>
            <a:pPr>
              <a:lnSpc>
                <a:spcPct val="100000"/>
              </a:lnSpc>
              <a:spcBef>
                <a:spcPts val="0"/>
              </a:spcBef>
            </a:pPr>
            <a:r>
              <a:rPr lang="en-US" sz="1800" b="1" dirty="0">
                <a:solidFill>
                  <a:schemeClr val="tx1"/>
                </a:solidFill>
              </a:rPr>
              <a:t>Welcome and Introduction – Presentation</a:t>
            </a:r>
          </a:p>
          <a:p>
            <a:pPr>
              <a:lnSpc>
                <a:spcPct val="100000"/>
              </a:lnSpc>
              <a:spcBef>
                <a:spcPts val="0"/>
              </a:spcBef>
            </a:pPr>
            <a:endParaRPr lang="en-US" sz="1800" b="1" dirty="0">
              <a:solidFill>
                <a:schemeClr val="tx1"/>
              </a:solidFill>
            </a:endParaRPr>
          </a:p>
          <a:p>
            <a:pPr>
              <a:lnSpc>
                <a:spcPct val="100000"/>
              </a:lnSpc>
              <a:spcBef>
                <a:spcPts val="0"/>
              </a:spcBef>
            </a:pPr>
            <a:r>
              <a:rPr lang="en-US" sz="1800" b="1" dirty="0">
                <a:solidFill>
                  <a:schemeClr val="tx1"/>
                </a:solidFill>
              </a:rPr>
              <a:t>Announcements</a:t>
            </a:r>
          </a:p>
          <a:p>
            <a:pPr>
              <a:lnSpc>
                <a:spcPct val="100000"/>
              </a:lnSpc>
              <a:spcBef>
                <a:spcPts val="0"/>
              </a:spcBef>
            </a:pPr>
            <a:endParaRPr lang="en-US" sz="1800" b="1" i="1" dirty="0">
              <a:solidFill>
                <a:srgbClr val="975CA5"/>
              </a:solidFill>
            </a:endParaRPr>
          </a:p>
          <a:p>
            <a:pPr>
              <a:lnSpc>
                <a:spcPct val="100000"/>
              </a:lnSpc>
              <a:spcBef>
                <a:spcPts val="0"/>
              </a:spcBef>
            </a:pPr>
            <a:r>
              <a:rPr lang="en-US" sz="1800" b="1" dirty="0">
                <a:solidFill>
                  <a:schemeClr val="tx1"/>
                </a:solidFill>
              </a:rPr>
              <a:t>Q &amp; A</a:t>
            </a:r>
          </a:p>
          <a:p>
            <a:pPr>
              <a:lnSpc>
                <a:spcPct val="100000"/>
              </a:lnSpc>
              <a:spcBef>
                <a:spcPts val="0"/>
              </a:spcBef>
            </a:pPr>
            <a:endParaRPr lang="en-US" sz="1800" b="1" dirty="0">
              <a:solidFill>
                <a:schemeClr val="tx1"/>
              </a:solidFill>
            </a:endParaRPr>
          </a:p>
          <a:p>
            <a:pPr>
              <a:lnSpc>
                <a:spcPct val="100000"/>
              </a:lnSpc>
              <a:spcBef>
                <a:spcPts val="0"/>
              </a:spcBef>
            </a:pPr>
            <a:endParaRPr lang="en-US" sz="1800" b="1" dirty="0">
              <a:solidFill>
                <a:schemeClr val="tx1"/>
              </a:solidFill>
            </a:endParaRPr>
          </a:p>
          <a:p>
            <a:pPr>
              <a:lnSpc>
                <a:spcPct val="100000"/>
              </a:lnSpc>
              <a:spcBef>
                <a:spcPts val="0"/>
              </a:spcBef>
            </a:pPr>
            <a:endParaRPr lang="en-US" sz="1800" b="1" dirty="0">
              <a:solidFill>
                <a:schemeClr val="tx1"/>
              </a:solidFill>
            </a:endParaRPr>
          </a:p>
          <a:p>
            <a:pPr>
              <a:lnSpc>
                <a:spcPct val="100000"/>
              </a:lnSpc>
              <a:spcBef>
                <a:spcPts val="0"/>
              </a:spcBef>
            </a:pPr>
            <a:endParaRPr lang="en-US" sz="1800" b="1" dirty="0">
              <a:solidFill>
                <a:schemeClr val="tx1"/>
              </a:solidFill>
            </a:endParaRPr>
          </a:p>
          <a:p>
            <a:pPr>
              <a:lnSpc>
                <a:spcPct val="100000"/>
              </a:lnSpc>
              <a:spcBef>
                <a:spcPts val="0"/>
              </a:spcBef>
            </a:pPr>
            <a:endParaRPr lang="en-US" sz="1800" b="1" dirty="0">
              <a:solidFill>
                <a:schemeClr val="tx1"/>
              </a:solidFill>
            </a:endParaRPr>
          </a:p>
          <a:p>
            <a:pPr>
              <a:lnSpc>
                <a:spcPct val="100000"/>
              </a:lnSpc>
              <a:spcBef>
                <a:spcPts val="0"/>
              </a:spcBef>
            </a:pPr>
            <a:endParaRPr lang="en-US" sz="1800" dirty="0">
              <a:solidFill>
                <a:schemeClr val="tx1"/>
              </a:solidFill>
            </a:endParaRPr>
          </a:p>
        </p:txBody>
      </p:sp>
      <p:sp>
        <p:nvSpPr>
          <p:cNvPr id="7" name="Title 3">
            <a:extLst>
              <a:ext uri="{FF2B5EF4-FFF2-40B4-BE49-F238E27FC236}">
                <a16:creationId xmlns:a16="http://schemas.microsoft.com/office/drawing/2014/main" id="{16BB6EF0-844D-4DB3-B275-55AEF13E2225}"/>
              </a:ext>
            </a:extLst>
          </p:cNvPr>
          <p:cNvSpPr txBox="1">
            <a:spLocks/>
          </p:cNvSpPr>
          <p:nvPr/>
        </p:nvSpPr>
        <p:spPr>
          <a:xfrm>
            <a:off x="590169" y="455773"/>
            <a:ext cx="3551163" cy="70208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l"/>
            <a:r>
              <a:rPr lang="pt-PT" sz="3200" spc="100">
                <a:solidFill>
                  <a:schemeClr val="tx2">
                    <a:lumMod val="75000"/>
                  </a:schemeClr>
                </a:solidFill>
              </a:rPr>
              <a:t>Agenda</a:t>
            </a:r>
            <a:endParaRPr lang="en-US" sz="3200" spc="100">
              <a:solidFill>
                <a:schemeClr val="tx2">
                  <a:lumMod val="75000"/>
                </a:schemeClr>
              </a:solidFill>
            </a:endParaRPr>
          </a:p>
        </p:txBody>
      </p:sp>
      <p:sp>
        <p:nvSpPr>
          <p:cNvPr id="8" name="Rectangle 7">
            <a:extLst>
              <a:ext uri="{FF2B5EF4-FFF2-40B4-BE49-F238E27FC236}">
                <a16:creationId xmlns:a16="http://schemas.microsoft.com/office/drawing/2014/main" id="{C5110406-54C5-4447-892E-A3EE1D20DA56}"/>
              </a:ext>
            </a:extLst>
          </p:cNvPr>
          <p:cNvSpPr/>
          <p:nvPr/>
        </p:nvSpPr>
        <p:spPr>
          <a:xfrm>
            <a:off x="0" y="1156407"/>
            <a:ext cx="4141332"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19DA1DB9-8019-4136-8206-4F286B49D863}"/>
              </a:ext>
            </a:extLst>
          </p:cNvPr>
          <p:cNvSpPr txBox="1">
            <a:spLocks/>
          </p:cNvSpPr>
          <p:nvPr/>
        </p:nvSpPr>
        <p:spPr>
          <a:xfrm>
            <a:off x="8289055" y="806814"/>
            <a:ext cx="3156018" cy="419714"/>
          </a:xfrm>
          <a:prstGeom prst="rect">
            <a:avLst/>
          </a:prstGeom>
        </p:spPr>
        <p:txBody>
          <a:bodyPr vert="horz" lIns="91440" tIns="45720" rIns="91440" bIns="45720" rtlCol="0">
            <a:normAutofit/>
          </a:bodyPr>
          <a:lstStyle>
            <a:lvl1pPr marL="0" indent="0" algn="l" defTabSz="457200" rtl="0" eaLnBrk="1" latinLnBrk="0" hangingPunct="1">
              <a:lnSpc>
                <a:spcPct val="140000"/>
              </a:lnSpc>
              <a:spcBef>
                <a:spcPct val="20000"/>
              </a:spcBef>
              <a:buFont typeface="Arial"/>
              <a:buNone/>
              <a:defRPr sz="1800" kern="1200">
                <a:solidFill>
                  <a:srgbClr val="FFFFFF"/>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lnSpc>
                <a:spcPct val="100000"/>
              </a:lnSpc>
            </a:pPr>
            <a:r>
              <a:rPr lang="en-US" b="1" spc="100">
                <a:solidFill>
                  <a:schemeClr val="tx2"/>
                </a:solidFill>
                <a:latin typeface="Century Gothic" panose="020B0502020202020204" pitchFamily="34" charset="0"/>
              </a:rPr>
              <a:t>Reminders:</a:t>
            </a:r>
          </a:p>
        </p:txBody>
      </p:sp>
      <p:sp>
        <p:nvSpPr>
          <p:cNvPr id="10" name="Rectangle 9">
            <a:extLst>
              <a:ext uri="{FF2B5EF4-FFF2-40B4-BE49-F238E27FC236}">
                <a16:creationId xmlns:a16="http://schemas.microsoft.com/office/drawing/2014/main" id="{EEC7C172-2641-4045-B27F-7FA0768AC533}"/>
              </a:ext>
            </a:extLst>
          </p:cNvPr>
          <p:cNvSpPr/>
          <p:nvPr/>
        </p:nvSpPr>
        <p:spPr>
          <a:xfrm>
            <a:off x="9434423" y="1156407"/>
            <a:ext cx="865281"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7EEFF2FC-6282-D2C7-5549-2DBE214AEF8A}"/>
              </a:ext>
            </a:extLst>
          </p:cNvPr>
          <p:cNvSpPr txBox="1">
            <a:spLocks/>
          </p:cNvSpPr>
          <p:nvPr/>
        </p:nvSpPr>
        <p:spPr>
          <a:xfrm>
            <a:off x="590168" y="1347791"/>
            <a:ext cx="11403357" cy="2273307"/>
          </a:xfrm>
          <a:prstGeom prst="rect">
            <a:avLst/>
          </a:prstGeom>
        </p:spPr>
        <p:txBody>
          <a:bodyPr vert="horz" lIns="91440" tIns="45720" rIns="91440" bIns="45720" numCol="2" spcCol="45720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9pPr>
          </a:lstStyle>
          <a:p>
            <a:pPr>
              <a:lnSpc>
                <a:spcPct val="100000"/>
              </a:lnSpc>
              <a:spcBef>
                <a:spcPts val="0"/>
              </a:spcBef>
            </a:pPr>
            <a:r>
              <a:rPr lang="en-US" sz="1800" b="1" dirty="0">
                <a:solidFill>
                  <a:schemeClr val="tx1"/>
                </a:solidFill>
              </a:rPr>
              <a:t>1. TRANSLATION: If you would like to hear the French translation of this webinar, please turn on the French channel by clicking on “Interpretation” at the bottom of the screen, which looks like this:</a:t>
            </a:r>
          </a:p>
          <a:p>
            <a:pPr>
              <a:lnSpc>
                <a:spcPct val="100000"/>
              </a:lnSpc>
              <a:spcBef>
                <a:spcPts val="0"/>
              </a:spcBef>
            </a:pPr>
            <a:endParaRPr lang="en-US" sz="1800" b="1" dirty="0">
              <a:solidFill>
                <a:schemeClr val="tx1"/>
              </a:solidFill>
            </a:endParaRPr>
          </a:p>
          <a:p>
            <a:pPr>
              <a:lnSpc>
                <a:spcPct val="100000"/>
              </a:lnSpc>
              <a:spcBef>
                <a:spcPts val="0"/>
              </a:spcBef>
            </a:pPr>
            <a:endParaRPr lang="en-US" sz="1800" b="1" dirty="0">
              <a:solidFill>
                <a:schemeClr val="tx1"/>
              </a:solidFill>
            </a:endParaRPr>
          </a:p>
          <a:p>
            <a:pPr>
              <a:lnSpc>
                <a:spcPct val="100000"/>
              </a:lnSpc>
              <a:spcBef>
                <a:spcPts val="0"/>
              </a:spcBef>
            </a:pPr>
            <a:r>
              <a:rPr lang="en-US" sz="1800" b="1" dirty="0">
                <a:solidFill>
                  <a:schemeClr val="tx1"/>
                </a:solidFill>
              </a:rPr>
              <a:t>Then, select “French.”</a:t>
            </a:r>
          </a:p>
          <a:p>
            <a:pPr>
              <a:lnSpc>
                <a:spcPct val="100000"/>
              </a:lnSpc>
              <a:spcBef>
                <a:spcPts val="0"/>
              </a:spcBef>
            </a:pPr>
            <a:endParaRPr lang="en-US" sz="1800" b="1" dirty="0">
              <a:solidFill>
                <a:schemeClr val="tx1"/>
              </a:solidFill>
            </a:endParaRPr>
          </a:p>
        </p:txBody>
      </p:sp>
      <p:pic>
        <p:nvPicPr>
          <p:cNvPr id="5" name="Picture 4">
            <a:extLst>
              <a:ext uri="{FF2B5EF4-FFF2-40B4-BE49-F238E27FC236}">
                <a16:creationId xmlns:a16="http://schemas.microsoft.com/office/drawing/2014/main" id="{2B63723A-98EB-B859-F3AA-03176C796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750" y="2521281"/>
            <a:ext cx="2016844" cy="409010"/>
          </a:xfrm>
          <a:prstGeom prst="rect">
            <a:avLst/>
          </a:prstGeom>
        </p:spPr>
      </p:pic>
    </p:spTree>
    <p:extLst>
      <p:ext uri="{BB962C8B-B14F-4D97-AF65-F5344CB8AC3E}">
        <p14:creationId xmlns:p14="http://schemas.microsoft.com/office/powerpoint/2010/main" val="2086185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c8fcd05511b1fba_0"/>
          <p:cNvSpPr txBox="1">
            <a:spLocks noGrp="1"/>
          </p:cNvSpPr>
          <p:nvPr>
            <p:ph type="title"/>
          </p:nvPr>
        </p:nvSpPr>
        <p:spPr>
          <a:xfrm>
            <a:off x="440634" y="79375"/>
            <a:ext cx="11257800" cy="1098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2025 SUDV outbreak: Clusters</a:t>
            </a:r>
            <a:endParaRPr/>
          </a:p>
        </p:txBody>
      </p:sp>
      <p:pic>
        <p:nvPicPr>
          <p:cNvPr id="99" name="Google Shape;99;gc8fcd05511b1fba_0"/>
          <p:cNvPicPr preferRelativeResize="0"/>
          <p:nvPr/>
        </p:nvPicPr>
        <p:blipFill>
          <a:blip r:embed="rId3">
            <a:alphaModFix/>
          </a:blip>
          <a:stretch>
            <a:fillRect/>
          </a:stretch>
        </p:blipFill>
        <p:spPr>
          <a:xfrm>
            <a:off x="2252450" y="1298626"/>
            <a:ext cx="8224099" cy="45900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c8fcd05511b1fba_6"/>
          <p:cNvSpPr txBox="1">
            <a:spLocks noGrp="1"/>
          </p:cNvSpPr>
          <p:nvPr>
            <p:ph type="title"/>
          </p:nvPr>
        </p:nvSpPr>
        <p:spPr>
          <a:xfrm>
            <a:off x="440634" y="79375"/>
            <a:ext cx="11257800" cy="1098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Geographic Spread</a:t>
            </a:r>
            <a:endParaRPr/>
          </a:p>
        </p:txBody>
      </p:sp>
      <p:pic>
        <p:nvPicPr>
          <p:cNvPr id="106" name="Google Shape;106;gc8fcd05511b1fba_6"/>
          <p:cNvPicPr preferRelativeResize="0"/>
          <p:nvPr/>
        </p:nvPicPr>
        <p:blipFill>
          <a:blip r:embed="rId3">
            <a:alphaModFix/>
          </a:blip>
          <a:stretch>
            <a:fillRect/>
          </a:stretch>
        </p:blipFill>
        <p:spPr>
          <a:xfrm>
            <a:off x="3201682" y="1177375"/>
            <a:ext cx="6348355" cy="47756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txBox="1">
            <a:spLocks noGrp="1"/>
          </p:cNvSpPr>
          <p:nvPr>
            <p:ph type="title"/>
          </p:nvPr>
        </p:nvSpPr>
        <p:spPr>
          <a:xfrm>
            <a:off x="625361" y="1420697"/>
            <a:ext cx="5470639" cy="109791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Quattrocento Sans"/>
              <a:buNone/>
            </a:pPr>
            <a:r>
              <a:rPr lang="en-US" sz="5400">
                <a:solidFill>
                  <a:schemeClr val="accent1"/>
                </a:solidFill>
              </a:rPr>
              <a:t>Ring vaccination trial</a:t>
            </a:r>
            <a:endParaRPr sz="5400">
              <a:solidFill>
                <a:schemeClr val="accent1"/>
              </a:solidFill>
            </a:endParaRPr>
          </a:p>
        </p:txBody>
      </p:sp>
      <p:pic>
        <p:nvPicPr>
          <p:cNvPr id="112" name="Google Shape;112;p3"/>
          <p:cNvPicPr preferRelativeResize="0"/>
          <p:nvPr/>
        </p:nvPicPr>
        <p:blipFill rotWithShape="1">
          <a:blip r:embed="rId3">
            <a:alphaModFix/>
          </a:blip>
          <a:srcRect/>
          <a:stretch/>
        </p:blipFill>
        <p:spPr>
          <a:xfrm>
            <a:off x="6358515" y="1667063"/>
            <a:ext cx="5088329" cy="3807593"/>
          </a:xfrm>
          <a:prstGeom prst="rect">
            <a:avLst/>
          </a:prstGeom>
          <a:noFill/>
          <a:ln>
            <a:noFill/>
          </a:ln>
        </p:spPr>
      </p:pic>
      <p:sp>
        <p:nvSpPr>
          <p:cNvPr id="113" name="Google Shape;113;p3"/>
          <p:cNvSpPr/>
          <p:nvPr/>
        </p:nvSpPr>
        <p:spPr>
          <a:xfrm>
            <a:off x="330056" y="2897304"/>
            <a:ext cx="5765944" cy="3041730"/>
          </a:xfrm>
          <a:prstGeom prst="rect">
            <a:avLst/>
          </a:prstGeom>
          <a:noFill/>
          <a:ln>
            <a:noFill/>
          </a:ln>
        </p:spPr>
        <p:txBody>
          <a:bodyPr spcFirstLastPara="1" wrap="square" lIns="91425" tIns="45700" rIns="91425" bIns="45700" anchor="t" anchorCtr="0">
            <a:spAutoFit/>
          </a:bodyPr>
          <a:lstStyle/>
          <a:p>
            <a:pPr marL="8255" marR="635" lvl="0" indent="0" algn="just" defTabSz="914400" rtl="0" eaLnBrk="1" fontAlgn="auto" latinLnBrk="0" hangingPunct="1">
              <a:lnSpc>
                <a:spcPct val="101000"/>
              </a:lnSpc>
              <a:spcBef>
                <a:spcPts val="0"/>
              </a:spcBef>
              <a:spcAft>
                <a:spcPts val="0"/>
              </a:spcAft>
              <a:buClr>
                <a:srgbClr val="000000"/>
              </a:buClr>
              <a:buSzPts val="3200"/>
              <a:buFont typeface="Arial"/>
              <a:buNone/>
              <a:tabLst/>
              <a:defRPr/>
            </a:pPr>
            <a:r>
              <a:rPr kumimoji="0" lang="en-US" sz="3200" b="1" i="0" u="none" strike="noStrike" kern="0" cap="none" spc="0" normalizeH="0" baseline="0" noProof="0">
                <a:ln>
                  <a:noFill/>
                </a:ln>
                <a:solidFill>
                  <a:srgbClr val="B75555"/>
                </a:solidFill>
                <a:effectLst/>
                <a:uLnTx/>
                <a:uFillTx/>
                <a:latin typeface="Century Gothic"/>
                <a:ea typeface="Century Gothic"/>
                <a:cs typeface="Century Gothic"/>
                <a:sym typeface="Century Gothic"/>
              </a:rPr>
              <a:t>Ring vaccination trial to evaluate the efficacy, safety &amp; immunogenicity of a Sudan ebolavirus vaccine in Uganda – Tokomeza Ebola</a:t>
            </a:r>
            <a:endParaRPr kumimoji="0" sz="3200" b="1" i="0" u="none" strike="noStrike" kern="0" cap="none" spc="0" normalizeH="0" baseline="0" noProof="0">
              <a:ln>
                <a:noFill/>
              </a:ln>
              <a:solidFill>
                <a:srgbClr val="B75555"/>
              </a:solidFill>
              <a:effectLst/>
              <a:uLnTx/>
              <a:uFillTx/>
              <a:latin typeface="Century Gothic"/>
              <a:ea typeface="Century Gothic"/>
              <a:cs typeface="Century Gothic"/>
              <a:sym typeface="Century Gothic"/>
            </a:endParaRPr>
          </a:p>
        </p:txBody>
      </p:sp>
      <p:pic>
        <p:nvPicPr>
          <p:cNvPr id="114" name="Google Shape;114;p3"/>
          <p:cNvPicPr preferRelativeResize="0"/>
          <p:nvPr/>
        </p:nvPicPr>
        <p:blipFill rotWithShape="1">
          <a:blip r:embed="rId4">
            <a:alphaModFix/>
          </a:blip>
          <a:srcRect/>
          <a:stretch/>
        </p:blipFill>
        <p:spPr>
          <a:xfrm>
            <a:off x="9518513" y="5326487"/>
            <a:ext cx="2673487" cy="69218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4"/>
          <p:cNvSpPr txBox="1">
            <a:spLocks noGrp="1"/>
          </p:cNvSpPr>
          <p:nvPr>
            <p:ph type="title"/>
          </p:nvPr>
        </p:nvSpPr>
        <p:spPr>
          <a:xfrm>
            <a:off x="440634" y="79375"/>
            <a:ext cx="11257879" cy="109791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Quattrocento Sans"/>
              <a:buNone/>
            </a:pPr>
            <a:r>
              <a:rPr lang="en-US" b="1"/>
              <a:t>REASONS FOR SWIFT IMPLEMENTATION</a:t>
            </a:r>
            <a:endParaRPr b="1"/>
          </a:p>
        </p:txBody>
      </p:sp>
      <p:sp>
        <p:nvSpPr>
          <p:cNvPr id="120" name="Google Shape;120;p4"/>
          <p:cNvSpPr txBox="1">
            <a:spLocks noGrp="1"/>
          </p:cNvSpPr>
          <p:nvPr>
            <p:ph type="body" idx="1"/>
          </p:nvPr>
        </p:nvSpPr>
        <p:spPr>
          <a:xfrm>
            <a:off x="440635" y="1437004"/>
            <a:ext cx="11257878" cy="4449445"/>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Clr>
                <a:schemeClr val="dk1"/>
              </a:buClr>
              <a:buSzPts val="2800"/>
              <a:buChar char="•"/>
            </a:pPr>
            <a:r>
              <a:rPr lang="en-US"/>
              <a:t>Stewardship from sponsors (WHO and MOH) during the 2022 and 2025 EVD outbreaks</a:t>
            </a:r>
            <a:endParaRPr/>
          </a:p>
          <a:p>
            <a:pPr marL="457200" lvl="0" indent="-406400" algn="l" rtl="0">
              <a:lnSpc>
                <a:spcPct val="90000"/>
              </a:lnSpc>
              <a:spcBef>
                <a:spcPts val="1000"/>
              </a:spcBef>
              <a:spcAft>
                <a:spcPts val="0"/>
              </a:spcAft>
              <a:buClr>
                <a:schemeClr val="dk1"/>
              </a:buClr>
              <a:buSzPts val="2800"/>
              <a:buChar char="•"/>
            </a:pPr>
            <a:r>
              <a:rPr lang="en-US"/>
              <a:t>Ability of the implementing institutes to prefinance the trial while awaiting funds from the sponsor</a:t>
            </a:r>
            <a:endParaRPr/>
          </a:p>
          <a:p>
            <a:pPr marL="457200" lvl="0" indent="-406400" algn="l" rtl="0">
              <a:lnSpc>
                <a:spcPct val="90000"/>
              </a:lnSpc>
              <a:spcBef>
                <a:spcPts val="1000"/>
              </a:spcBef>
              <a:spcAft>
                <a:spcPts val="0"/>
              </a:spcAft>
              <a:buClr>
                <a:schemeClr val="dk1"/>
              </a:buClr>
              <a:buSzPts val="2800"/>
              <a:buChar char="•"/>
            </a:pPr>
            <a:r>
              <a:rPr lang="en-US"/>
              <a:t>A pre-developed and approved trial protocol kept alive through annual renewals</a:t>
            </a:r>
            <a:endParaRPr/>
          </a:p>
          <a:p>
            <a:pPr marL="457200" lvl="0" indent="-406400" algn="l" rtl="0">
              <a:lnSpc>
                <a:spcPct val="90000"/>
              </a:lnSpc>
              <a:spcBef>
                <a:spcPts val="1000"/>
              </a:spcBef>
              <a:spcAft>
                <a:spcPts val="0"/>
              </a:spcAft>
              <a:buClr>
                <a:schemeClr val="dk1"/>
              </a:buClr>
              <a:buSzPts val="2800"/>
              <a:buChar char="•"/>
            </a:pPr>
            <a:r>
              <a:rPr lang="en-US"/>
              <a:t>In country availability of the rVSV vaccine manufactured by IAVI</a:t>
            </a:r>
            <a:endParaRPr/>
          </a:p>
          <a:p>
            <a:pPr marL="457200" lvl="0" indent="-406400" algn="l" rtl="0">
              <a:lnSpc>
                <a:spcPct val="90000"/>
              </a:lnSpc>
              <a:spcBef>
                <a:spcPts val="1000"/>
              </a:spcBef>
              <a:spcAft>
                <a:spcPts val="0"/>
              </a:spcAft>
              <a:buClr>
                <a:schemeClr val="dk1"/>
              </a:buClr>
              <a:buSzPts val="2800"/>
              <a:buChar char="•"/>
            </a:pPr>
            <a:r>
              <a:rPr lang="en-US"/>
              <a:t>South-south collaboration - technical team that conducted a similar trial in West Africa worked with Ugandan scientists</a:t>
            </a:r>
            <a:endParaRPr/>
          </a:p>
        </p:txBody>
      </p:sp>
      <p:pic>
        <p:nvPicPr>
          <p:cNvPr id="121" name="Google Shape;121;p4"/>
          <p:cNvPicPr preferRelativeResize="0"/>
          <p:nvPr/>
        </p:nvPicPr>
        <p:blipFill rotWithShape="1">
          <a:blip r:embed="rId3">
            <a:alphaModFix/>
          </a:blip>
          <a:srcRect/>
          <a:stretch/>
        </p:blipFill>
        <p:spPr>
          <a:xfrm>
            <a:off x="9518513" y="5335913"/>
            <a:ext cx="2673487" cy="69218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5"/>
          <p:cNvSpPr txBox="1">
            <a:spLocks noGrp="1"/>
          </p:cNvSpPr>
          <p:nvPr>
            <p:ph type="title"/>
          </p:nvPr>
        </p:nvSpPr>
        <p:spPr>
          <a:xfrm>
            <a:off x="440634" y="79375"/>
            <a:ext cx="11257879" cy="109791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Quattrocento Sans"/>
              <a:buNone/>
            </a:pPr>
            <a:endParaRPr/>
          </a:p>
        </p:txBody>
      </p:sp>
      <p:sp>
        <p:nvSpPr>
          <p:cNvPr id="127" name="Google Shape;127;p5"/>
          <p:cNvSpPr txBox="1">
            <a:spLocks noGrp="1"/>
          </p:cNvSpPr>
          <p:nvPr>
            <p:ph type="body" idx="1"/>
          </p:nvPr>
        </p:nvSpPr>
        <p:spPr>
          <a:xfrm>
            <a:off x="440635" y="1437004"/>
            <a:ext cx="11257878" cy="4449445"/>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Clr>
                <a:schemeClr val="dk1"/>
              </a:buClr>
              <a:buSzPts val="2800"/>
              <a:buChar char="•"/>
            </a:pPr>
            <a:r>
              <a:rPr lang="en-US"/>
              <a:t>Supportive ethics/ regulatory systems</a:t>
            </a:r>
            <a:endParaRPr/>
          </a:p>
          <a:p>
            <a:pPr marL="457200" lvl="0" indent="-406400" algn="l" rtl="0">
              <a:lnSpc>
                <a:spcPct val="90000"/>
              </a:lnSpc>
              <a:spcBef>
                <a:spcPts val="1000"/>
              </a:spcBef>
              <a:spcAft>
                <a:spcPts val="0"/>
              </a:spcAft>
              <a:buClr>
                <a:schemeClr val="dk1"/>
              </a:buClr>
              <a:buSzPts val="2800"/>
              <a:buChar char="•"/>
            </a:pPr>
            <a:r>
              <a:rPr lang="en-US"/>
              <a:t>Research capacity established during 2022 – trained a trial team that could be called upon</a:t>
            </a:r>
            <a:endParaRPr/>
          </a:p>
          <a:p>
            <a:pPr marL="457200" lvl="0" indent="-406400" algn="l" rtl="0">
              <a:lnSpc>
                <a:spcPct val="90000"/>
              </a:lnSpc>
              <a:spcBef>
                <a:spcPts val="1000"/>
              </a:spcBef>
              <a:spcAft>
                <a:spcPts val="0"/>
              </a:spcAft>
              <a:buClr>
                <a:schemeClr val="dk1"/>
              </a:buClr>
              <a:buSzPts val="2800"/>
              <a:buChar char="•"/>
            </a:pPr>
            <a:r>
              <a:rPr lang="en-US"/>
              <a:t>Close collaborations between investigators and MOH response teams</a:t>
            </a:r>
            <a:endParaRPr/>
          </a:p>
          <a:p>
            <a:pPr marL="457200" lvl="0" indent="-406400" algn="l" rtl="0">
              <a:lnSpc>
                <a:spcPct val="90000"/>
              </a:lnSpc>
              <a:spcBef>
                <a:spcPts val="1000"/>
              </a:spcBef>
              <a:spcAft>
                <a:spcPts val="0"/>
              </a:spcAft>
              <a:buClr>
                <a:schemeClr val="dk1"/>
              </a:buClr>
              <a:buSzPts val="2800"/>
              <a:buChar char="•"/>
            </a:pPr>
            <a:r>
              <a:rPr lang="en-US"/>
              <a:t>Maintenance of  logistics from 2022 outbreak and good standing with service providers</a:t>
            </a:r>
            <a:endParaRPr/>
          </a:p>
        </p:txBody>
      </p:sp>
      <p:pic>
        <p:nvPicPr>
          <p:cNvPr id="128" name="Google Shape;128;p5"/>
          <p:cNvPicPr preferRelativeResize="0"/>
          <p:nvPr/>
        </p:nvPicPr>
        <p:blipFill rotWithShape="1">
          <a:blip r:embed="rId3">
            <a:alphaModFix/>
          </a:blip>
          <a:srcRect/>
          <a:stretch/>
        </p:blipFill>
        <p:spPr>
          <a:xfrm>
            <a:off x="9518513" y="5326486"/>
            <a:ext cx="2673487" cy="69218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440634" y="79375"/>
            <a:ext cx="11257879" cy="109791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Quattrocento Sans"/>
              <a:buNone/>
            </a:pPr>
            <a:r>
              <a:rPr lang="en-US" b="1"/>
              <a:t>CHALLENGES</a:t>
            </a:r>
            <a:endParaRPr b="1"/>
          </a:p>
        </p:txBody>
      </p:sp>
      <p:sp>
        <p:nvSpPr>
          <p:cNvPr id="134" name="Google Shape;134;p6"/>
          <p:cNvSpPr txBox="1">
            <a:spLocks noGrp="1"/>
          </p:cNvSpPr>
          <p:nvPr>
            <p:ph type="body" idx="1"/>
          </p:nvPr>
        </p:nvSpPr>
        <p:spPr>
          <a:xfrm>
            <a:off x="440635" y="1437004"/>
            <a:ext cx="11257878" cy="4449445"/>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Clr>
                <a:schemeClr val="dk1"/>
              </a:buClr>
              <a:buSzPts val="2800"/>
              <a:buChar char="•"/>
            </a:pPr>
            <a:r>
              <a:rPr lang="en-US"/>
              <a:t>Vaccine hesitancy – especially among health workers</a:t>
            </a:r>
            <a:endParaRPr/>
          </a:p>
          <a:p>
            <a:pPr marL="457200" lvl="0" indent="-406400" algn="l" rtl="0">
              <a:lnSpc>
                <a:spcPct val="90000"/>
              </a:lnSpc>
              <a:spcBef>
                <a:spcPts val="1000"/>
              </a:spcBef>
              <a:spcAft>
                <a:spcPts val="0"/>
              </a:spcAft>
              <a:buClr>
                <a:schemeClr val="dk1"/>
              </a:buClr>
              <a:buSzPts val="2800"/>
              <a:buChar char="•"/>
            </a:pPr>
            <a:r>
              <a:rPr lang="en-US"/>
              <a:t>Some cases had moved over wide geographical areas – identifying all contacts took longer than anticipated</a:t>
            </a:r>
            <a:endParaRPr/>
          </a:p>
          <a:p>
            <a:pPr marL="457200" lvl="0" indent="-406400" algn="l" rtl="0">
              <a:lnSpc>
                <a:spcPct val="90000"/>
              </a:lnSpc>
              <a:spcBef>
                <a:spcPts val="1000"/>
              </a:spcBef>
              <a:spcAft>
                <a:spcPts val="0"/>
              </a:spcAft>
              <a:buClr>
                <a:schemeClr val="dk1"/>
              </a:buClr>
              <a:buSzPts val="2800"/>
              <a:buChar char="•"/>
            </a:pPr>
            <a:r>
              <a:rPr lang="en-US"/>
              <a:t>Samples had to be transported over long distances to processing laboratory</a:t>
            </a:r>
            <a:endParaRPr/>
          </a:p>
          <a:p>
            <a:pPr marL="457200" lvl="0" indent="-406400" algn="l" rtl="0">
              <a:lnSpc>
                <a:spcPct val="90000"/>
              </a:lnSpc>
              <a:spcBef>
                <a:spcPts val="1000"/>
              </a:spcBef>
              <a:spcAft>
                <a:spcPts val="0"/>
              </a:spcAft>
              <a:buClr>
                <a:schemeClr val="dk1"/>
              </a:buClr>
              <a:buSzPts val="2800"/>
              <a:buChar char="•"/>
            </a:pPr>
            <a:r>
              <a:rPr lang="en-US"/>
              <a:t>High volumes of blood collected caused fear among some participants </a:t>
            </a:r>
            <a:endParaRPr/>
          </a:p>
        </p:txBody>
      </p:sp>
      <p:pic>
        <p:nvPicPr>
          <p:cNvPr id="135" name="Google Shape;135;p6"/>
          <p:cNvPicPr preferRelativeResize="0"/>
          <p:nvPr/>
        </p:nvPicPr>
        <p:blipFill rotWithShape="1">
          <a:blip r:embed="rId3">
            <a:alphaModFix/>
          </a:blip>
          <a:srcRect/>
          <a:stretch/>
        </p:blipFill>
        <p:spPr>
          <a:xfrm>
            <a:off x="9518513" y="5326486"/>
            <a:ext cx="2673487" cy="69218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7"/>
          <p:cNvSpPr txBox="1">
            <a:spLocks noGrp="1"/>
          </p:cNvSpPr>
          <p:nvPr>
            <p:ph type="title"/>
          </p:nvPr>
        </p:nvSpPr>
        <p:spPr>
          <a:xfrm>
            <a:off x="440634" y="79375"/>
            <a:ext cx="11257879" cy="109791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Quattrocento Sans"/>
              <a:buNone/>
            </a:pPr>
            <a:r>
              <a:rPr lang="en-US" b="1"/>
              <a:t>CONCLUSION</a:t>
            </a:r>
            <a:endParaRPr b="1"/>
          </a:p>
        </p:txBody>
      </p:sp>
      <p:sp>
        <p:nvSpPr>
          <p:cNvPr id="141" name="Google Shape;141;p7"/>
          <p:cNvSpPr txBox="1">
            <a:spLocks noGrp="1"/>
          </p:cNvSpPr>
          <p:nvPr>
            <p:ph type="body" idx="1"/>
          </p:nvPr>
        </p:nvSpPr>
        <p:spPr>
          <a:xfrm>
            <a:off x="440635" y="1437004"/>
            <a:ext cx="11257878" cy="4449445"/>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Clr>
                <a:schemeClr val="dk1"/>
              </a:buClr>
              <a:buSzPts val="2800"/>
              <a:buChar char="•"/>
            </a:pPr>
            <a:r>
              <a:rPr lang="en-US"/>
              <a:t>Lessons will be consolidated as part of research capacity strengthening for both intra and inter-outbreak periods</a:t>
            </a:r>
            <a:endParaRPr/>
          </a:p>
          <a:p>
            <a:pPr marL="457200" lvl="0" indent="-406400" algn="l" rtl="0">
              <a:lnSpc>
                <a:spcPct val="90000"/>
              </a:lnSpc>
              <a:spcBef>
                <a:spcPts val="1000"/>
              </a:spcBef>
              <a:spcAft>
                <a:spcPts val="0"/>
              </a:spcAft>
              <a:buClr>
                <a:schemeClr val="dk1"/>
              </a:buClr>
              <a:buSzPts val="2800"/>
              <a:buChar char="•"/>
            </a:pPr>
            <a:r>
              <a:rPr lang="en-US"/>
              <a:t>Strong collaborations, pre-existing research capacity and agile ethical approval processes are key in timely execution of clinical trials in an outbreak </a:t>
            </a:r>
            <a:endParaRPr/>
          </a:p>
          <a:p>
            <a:pPr marL="457200" lvl="0" indent="-406400" algn="l" rtl="0">
              <a:lnSpc>
                <a:spcPct val="90000"/>
              </a:lnSpc>
              <a:spcBef>
                <a:spcPts val="1000"/>
              </a:spcBef>
              <a:spcAft>
                <a:spcPts val="0"/>
              </a:spcAft>
              <a:buClr>
                <a:schemeClr val="dk1"/>
              </a:buClr>
              <a:buSzPts val="2800"/>
              <a:buChar char="•"/>
            </a:pPr>
            <a:r>
              <a:rPr lang="en-US"/>
              <a:t>Mobile research laboratories with capacity to do safety tests and PBMC isolation could help overcome the challenge of distance.</a:t>
            </a:r>
            <a:endParaRPr/>
          </a:p>
        </p:txBody>
      </p:sp>
      <p:pic>
        <p:nvPicPr>
          <p:cNvPr id="142" name="Google Shape;142;p7"/>
          <p:cNvPicPr preferRelativeResize="0"/>
          <p:nvPr/>
        </p:nvPicPr>
        <p:blipFill rotWithShape="1">
          <a:blip r:embed="rId3">
            <a:alphaModFix/>
          </a:blip>
          <a:srcRect/>
          <a:stretch/>
        </p:blipFill>
        <p:spPr>
          <a:xfrm>
            <a:off x="9518513" y="5307633"/>
            <a:ext cx="2673487" cy="69218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831850" y="1709739"/>
            <a:ext cx="10515600" cy="191577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4400"/>
              <a:buNone/>
            </a:pPr>
            <a:r>
              <a:rPr lang="en-US" sz="6600" b="1">
                <a:solidFill>
                  <a:srgbClr val="3F3F3F"/>
                </a:solidFill>
              </a:rPr>
              <a:t>THANK YOU</a:t>
            </a:r>
            <a:endParaRPr sz="6600" b="1">
              <a:solidFill>
                <a:srgbClr val="3F3F3F"/>
              </a:solidFill>
            </a:endParaRPr>
          </a:p>
        </p:txBody>
      </p:sp>
      <p:sp>
        <p:nvSpPr>
          <p:cNvPr id="148" name="Google Shape;148;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149" name="Google Shape;149;p8"/>
          <p:cNvPicPr preferRelativeResize="0"/>
          <p:nvPr/>
        </p:nvPicPr>
        <p:blipFill rotWithShape="1">
          <a:blip r:embed="rId3">
            <a:alphaModFix/>
          </a:blip>
          <a:srcRect/>
          <a:stretch/>
        </p:blipFill>
        <p:spPr>
          <a:xfrm>
            <a:off x="9518513" y="5273568"/>
            <a:ext cx="2673487" cy="69218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393914"/>
            <a:ext cx="8467016" cy="1677754"/>
          </a:xfrm>
        </p:spPr>
        <p:txBody>
          <a:bodyPr>
            <a:noAutofit/>
          </a:bodyPr>
          <a:lstStyle/>
          <a:p>
            <a:r>
              <a:rPr lang="en-US" sz="13600"/>
              <a:t>Q&amp;A</a:t>
            </a:r>
          </a:p>
        </p:txBody>
      </p:sp>
    </p:spTree>
    <p:extLst>
      <p:ext uri="{BB962C8B-B14F-4D97-AF65-F5344CB8AC3E}">
        <p14:creationId xmlns:p14="http://schemas.microsoft.com/office/powerpoint/2010/main" val="205089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BE472-63EA-87F3-675C-6A9E59447C2C}"/>
              </a:ext>
            </a:extLst>
          </p:cNvPr>
          <p:cNvSpPr>
            <a:spLocks noGrp="1"/>
          </p:cNvSpPr>
          <p:nvPr>
            <p:ph type="title"/>
          </p:nvPr>
        </p:nvSpPr>
        <p:spPr>
          <a:xfrm>
            <a:off x="1862492" y="1326808"/>
            <a:ext cx="8467016" cy="702080"/>
          </a:xfrm>
        </p:spPr>
        <p:txBody>
          <a:bodyPr>
            <a:noAutofit/>
          </a:bodyPr>
          <a:lstStyle/>
          <a:p>
            <a:r>
              <a:rPr lang="en-US" sz="3600" dirty="0">
                <a:latin typeface="Century Gothic" panose="020B0502020202020204" pitchFamily="34" charset="0"/>
              </a:rPr>
              <a:t>Save the Date: </a:t>
            </a:r>
            <a:br>
              <a:rPr lang="en-US" sz="3600" dirty="0">
                <a:latin typeface="Century Gothic" panose="020B0502020202020204" pitchFamily="34" charset="0"/>
              </a:rPr>
            </a:br>
            <a:br>
              <a:rPr lang="en-US" sz="3600" dirty="0">
                <a:latin typeface="Century Gothic" panose="020B0502020202020204" pitchFamily="34" charset="0"/>
              </a:rPr>
            </a:br>
            <a:r>
              <a:rPr lang="en-US" sz="3600" dirty="0">
                <a:latin typeface="Century Gothic" panose="020B0502020202020204" pitchFamily="34" charset="0"/>
              </a:rPr>
              <a:t>OCTOBER 14 (in-person and online) –</a:t>
            </a:r>
            <a:br>
              <a:rPr lang="en-US" sz="3600" dirty="0">
                <a:latin typeface="Century Gothic" panose="020B0502020202020204" pitchFamily="34" charset="0"/>
              </a:rPr>
            </a:br>
            <a:r>
              <a:rPr lang="en-US" sz="3600" dirty="0">
                <a:latin typeface="Century Gothic" panose="020B0502020202020204" pitchFamily="34" charset="0"/>
              </a:rPr>
              <a:t> </a:t>
            </a:r>
            <a:br>
              <a:rPr lang="en-US" sz="3600" dirty="0">
                <a:latin typeface="Century Gothic" panose="020B0502020202020204" pitchFamily="34" charset="0"/>
              </a:rPr>
            </a:br>
            <a:r>
              <a:rPr lang="en-US" sz="3600" dirty="0">
                <a:latin typeface="Century Gothic" panose="020B0502020202020204" pitchFamily="34" charset="0"/>
              </a:rPr>
              <a:t>The New Frontier in HIV Pre-exposure Prophylaxis: </a:t>
            </a:r>
            <a:r>
              <a:rPr lang="en-US" sz="3600" dirty="0" err="1">
                <a:latin typeface="Century Gothic" panose="020B0502020202020204" pitchFamily="34" charset="0"/>
              </a:rPr>
              <a:t>Lenacapavir</a:t>
            </a:r>
            <a:r>
              <a:rPr lang="en-US" sz="3600" dirty="0">
                <a:latin typeface="Century Gothic" panose="020B0502020202020204" pitchFamily="34" charset="0"/>
              </a:rPr>
              <a:t> Update</a:t>
            </a:r>
          </a:p>
        </p:txBody>
      </p:sp>
    </p:spTree>
    <p:extLst>
      <p:ext uri="{BB962C8B-B14F-4D97-AF65-F5344CB8AC3E}">
        <p14:creationId xmlns:p14="http://schemas.microsoft.com/office/powerpoint/2010/main" val="3877067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9AC0B59-7221-6220-D05E-0E4B037CBEF6}"/>
              </a:ext>
            </a:extLst>
          </p:cNvPr>
          <p:cNvSpPr txBox="1">
            <a:spLocks/>
          </p:cNvSpPr>
          <p:nvPr/>
        </p:nvSpPr>
        <p:spPr>
          <a:xfrm>
            <a:off x="677385" y="4252138"/>
            <a:ext cx="4513571" cy="183110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2300" dirty="0">
                <a:latin typeface="Noah W05 Regular"/>
              </a:rPr>
              <a:t>Misaki </a:t>
            </a:r>
            <a:r>
              <a:rPr lang="en-US" sz="2300" dirty="0" err="1">
                <a:latin typeface="Noah W05 Regular"/>
              </a:rPr>
              <a:t>Wayengera</a:t>
            </a:r>
            <a:r>
              <a:rPr lang="en-US" sz="2300" dirty="0">
                <a:latin typeface="Noah W05 Regular"/>
              </a:rPr>
              <a:t>, PhD, </a:t>
            </a:r>
          </a:p>
          <a:p>
            <a:r>
              <a:rPr lang="en-US" sz="2300" dirty="0">
                <a:latin typeface="Noah W05 Regular"/>
              </a:rPr>
              <a:t>Senior Lecturer &amp; Chief Scientist, Uganda Ministry of Health</a:t>
            </a:r>
            <a:endParaRPr lang="en-US" sz="2300" i="0" dirty="0">
              <a:solidFill>
                <a:schemeClr val="bg1"/>
              </a:solidFill>
              <a:effectLst/>
              <a:latin typeface="Noah W05 Regular"/>
            </a:endParaRPr>
          </a:p>
        </p:txBody>
      </p:sp>
      <p:pic>
        <p:nvPicPr>
          <p:cNvPr id="5" name="Picture Placeholder 6">
            <a:extLst>
              <a:ext uri="{FF2B5EF4-FFF2-40B4-BE49-F238E27FC236}">
                <a16:creationId xmlns:a16="http://schemas.microsoft.com/office/drawing/2014/main" id="{86D6DA93-4E88-3260-9E70-CD834A4B8777}"/>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1316214" y="821932"/>
            <a:ext cx="3201303" cy="3179123"/>
          </a:xfrm>
          <a:prstGeom prst="flowChartConnector">
            <a:avLst/>
          </a:prstGeom>
          <a:effectLst>
            <a:innerShdw blurRad="114300" dist="25400">
              <a:prstClr val="black"/>
            </a:innerShdw>
          </a:effectLst>
        </p:spPr>
      </p:pic>
      <p:sp>
        <p:nvSpPr>
          <p:cNvPr id="6" name="Title 2">
            <a:extLst>
              <a:ext uri="{FF2B5EF4-FFF2-40B4-BE49-F238E27FC236}">
                <a16:creationId xmlns:a16="http://schemas.microsoft.com/office/drawing/2014/main" id="{AB9A5073-602E-986C-DDB2-3656AF88C8DE}"/>
              </a:ext>
            </a:extLst>
          </p:cNvPr>
          <p:cNvSpPr txBox="1">
            <a:spLocks/>
          </p:cNvSpPr>
          <p:nvPr/>
        </p:nvSpPr>
        <p:spPr>
          <a:xfrm>
            <a:off x="5457171" y="4252138"/>
            <a:ext cx="4513571" cy="1831106"/>
          </a:xfrm>
          <a:prstGeom prst="rect">
            <a:avLst/>
          </a:prstGeom>
        </p:spPr>
        <p:txBody>
          <a:bodyPr vert="horz" lIns="91440" tIns="45720" rIns="91440" bIns="45720" rtlCol="0" anchor="t">
            <a:no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2300" b="1" i="0" dirty="0">
                <a:solidFill>
                  <a:schemeClr val="bg1"/>
                </a:solidFill>
                <a:effectLst/>
                <a:latin typeface="Noah W05 Regular"/>
              </a:rPr>
              <a:t>William Fischer II, MD, </a:t>
            </a:r>
          </a:p>
          <a:p>
            <a:r>
              <a:rPr lang="en-US" sz="2300" b="1" i="0" dirty="0">
                <a:solidFill>
                  <a:schemeClr val="bg1"/>
                </a:solidFill>
                <a:effectLst/>
                <a:latin typeface="Noah W05 Regular"/>
              </a:rPr>
              <a:t>Director, Emerging Pathogens, The Institute of Global Health and Infectious Diseases</a:t>
            </a:r>
            <a:r>
              <a:rPr lang="en-US" sz="2300" b="1" i="0">
                <a:solidFill>
                  <a:schemeClr val="bg1"/>
                </a:solidFill>
                <a:effectLst/>
                <a:latin typeface="Noah W05 Regular"/>
              </a:rPr>
              <a:t>, University </a:t>
            </a:r>
            <a:r>
              <a:rPr lang="en-US" sz="2300" b="1" i="0" dirty="0">
                <a:solidFill>
                  <a:schemeClr val="bg1"/>
                </a:solidFill>
                <a:effectLst/>
                <a:latin typeface="Noah W05 Regular"/>
              </a:rPr>
              <a:t>of North Carolina at Chapel Hill </a:t>
            </a:r>
            <a:endParaRPr lang="en-US" sz="2300" i="0" dirty="0">
              <a:solidFill>
                <a:schemeClr val="bg1"/>
              </a:solidFill>
              <a:effectLst/>
              <a:latin typeface="+mn-lt"/>
            </a:endParaRPr>
          </a:p>
        </p:txBody>
      </p:sp>
      <p:pic>
        <p:nvPicPr>
          <p:cNvPr id="7" name="Picture Placeholder 6">
            <a:extLst>
              <a:ext uri="{FF2B5EF4-FFF2-40B4-BE49-F238E27FC236}">
                <a16:creationId xmlns:a16="http://schemas.microsoft.com/office/drawing/2014/main" id="{4B71AC6D-EC5C-8B7C-78E5-B6B2BF65ED58}"/>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6096000" y="821932"/>
            <a:ext cx="3201303" cy="3179123"/>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926630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0" y="2735504"/>
            <a:ext cx="12192000" cy="214129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3200" dirty="0"/>
              <a:t>This webinar recording and slides will be posted on </a:t>
            </a:r>
            <a:r>
              <a:rPr lang="en-US" sz="3200" b="1" dirty="0">
                <a:highlight>
                  <a:srgbClr val="975CA5"/>
                </a:highlight>
              </a:rPr>
              <a:t>www.icap.columbia.edu</a:t>
            </a:r>
            <a:endParaRPr lang="en-US" sz="4400" b="0" dirty="0">
              <a:solidFill>
                <a:schemeClr val="tx2"/>
              </a:solidFill>
              <a:latin typeface="+mn-lt"/>
            </a:endParaRPr>
          </a:p>
        </p:txBody>
      </p:sp>
    </p:spTree>
    <p:extLst>
      <p:ext uri="{BB962C8B-B14F-4D97-AF65-F5344CB8AC3E}">
        <p14:creationId xmlns:p14="http://schemas.microsoft.com/office/powerpoint/2010/main" val="3817473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186880"/>
            <a:ext cx="8467016" cy="1677754"/>
          </a:xfrm>
        </p:spPr>
        <p:txBody>
          <a:bodyPr>
            <a:noAutofit/>
          </a:bodyPr>
          <a:lstStyle/>
          <a:p>
            <a:r>
              <a:rPr lang="en-US" sz="11300"/>
              <a:t>Thank</a:t>
            </a:r>
            <a:r>
              <a:rPr lang="en-US" sz="13600"/>
              <a:t> </a:t>
            </a:r>
            <a:r>
              <a:rPr lang="en-US" sz="11300"/>
              <a:t>you</a:t>
            </a:r>
            <a:endParaRPr lang="en-US" sz="13600"/>
          </a:p>
        </p:txBody>
      </p:sp>
    </p:spTree>
    <p:extLst>
      <p:ext uri="{BB962C8B-B14F-4D97-AF65-F5344CB8AC3E}">
        <p14:creationId xmlns:p14="http://schemas.microsoft.com/office/powerpoint/2010/main" val="3583792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5B05-3943-3045-81B5-F357A14C70FF}"/>
              </a:ext>
            </a:extLst>
          </p:cNvPr>
          <p:cNvSpPr>
            <a:spLocks noGrp="1"/>
          </p:cNvSpPr>
          <p:nvPr>
            <p:ph type="title"/>
          </p:nvPr>
        </p:nvSpPr>
        <p:spPr>
          <a:xfrm>
            <a:off x="785402" y="469620"/>
            <a:ext cx="11229085" cy="1832264"/>
          </a:xfrm>
        </p:spPr>
        <p:txBody>
          <a:bodyPr/>
          <a:lstStyle/>
          <a:p>
            <a:pPr algn="r"/>
            <a:r>
              <a:rPr lang="en-US" sz="2800" i="1" dirty="0"/>
              <a:t>Changing the Paradigm from Isolation to Patient-centric care</a:t>
            </a:r>
          </a:p>
        </p:txBody>
      </p:sp>
      <p:sp>
        <p:nvSpPr>
          <p:cNvPr id="3" name="Text Placeholder 2">
            <a:extLst>
              <a:ext uri="{FF2B5EF4-FFF2-40B4-BE49-F238E27FC236}">
                <a16:creationId xmlns:a16="http://schemas.microsoft.com/office/drawing/2014/main" id="{9FC099E4-8D02-0D4A-AD9F-29A8B871BCF9}"/>
              </a:ext>
            </a:extLst>
          </p:cNvPr>
          <p:cNvSpPr>
            <a:spLocks noGrp="1"/>
          </p:cNvSpPr>
          <p:nvPr>
            <p:ph type="body" idx="1"/>
          </p:nvPr>
        </p:nvSpPr>
        <p:spPr>
          <a:xfrm>
            <a:off x="192702" y="2944906"/>
            <a:ext cx="11229084" cy="2043953"/>
          </a:xfrm>
        </p:spPr>
        <p:txBody>
          <a:bodyPr>
            <a:normAutofit fontScale="92500" lnSpcReduction="20000"/>
          </a:bodyPr>
          <a:lstStyle/>
          <a:p>
            <a:pPr>
              <a:lnSpc>
                <a:spcPct val="100000"/>
              </a:lnSpc>
              <a:spcBef>
                <a:spcPts val="400"/>
              </a:spcBef>
            </a:pPr>
            <a:r>
              <a:rPr lang="en-US" sz="2400" dirty="0"/>
              <a:t>William A Fischer, MD</a:t>
            </a:r>
          </a:p>
          <a:p>
            <a:pPr>
              <a:lnSpc>
                <a:spcPct val="100000"/>
              </a:lnSpc>
              <a:spcBef>
                <a:spcPts val="400"/>
              </a:spcBef>
            </a:pPr>
            <a:r>
              <a:rPr lang="en-US" sz="2400" dirty="0"/>
              <a:t>Division of Pulmonary and Critical Care Medicine</a:t>
            </a:r>
          </a:p>
          <a:p>
            <a:pPr>
              <a:lnSpc>
                <a:spcPct val="100000"/>
              </a:lnSpc>
              <a:spcBef>
                <a:spcPts val="400"/>
              </a:spcBef>
            </a:pPr>
            <a:r>
              <a:rPr lang="en-US" sz="2400" dirty="0"/>
              <a:t>Director of Emerging Pathogens</a:t>
            </a:r>
          </a:p>
          <a:p>
            <a:pPr>
              <a:lnSpc>
                <a:spcPct val="100000"/>
              </a:lnSpc>
              <a:spcBef>
                <a:spcPts val="400"/>
              </a:spcBef>
            </a:pPr>
            <a:r>
              <a:rPr lang="en-US" sz="2400" dirty="0"/>
              <a:t>Director UNC Special Pathogens Response Center</a:t>
            </a:r>
          </a:p>
          <a:p>
            <a:pPr>
              <a:lnSpc>
                <a:spcPct val="100000"/>
              </a:lnSpc>
              <a:spcBef>
                <a:spcPts val="400"/>
              </a:spcBef>
            </a:pPr>
            <a:r>
              <a:rPr lang="en-US" sz="2400" i="1" dirty="0"/>
              <a:t>Institute of Global Health and Infectious Diseases</a:t>
            </a:r>
          </a:p>
          <a:p>
            <a:pPr>
              <a:lnSpc>
                <a:spcPct val="100000"/>
              </a:lnSpc>
              <a:spcBef>
                <a:spcPts val="400"/>
              </a:spcBef>
            </a:pPr>
            <a:r>
              <a:rPr lang="en-US" sz="2400" i="1" dirty="0"/>
              <a:t>The University of North Carolina at Chapel Hill</a:t>
            </a:r>
          </a:p>
        </p:txBody>
      </p:sp>
      <p:sp>
        <p:nvSpPr>
          <p:cNvPr id="4" name="Title 1">
            <a:extLst>
              <a:ext uri="{FF2B5EF4-FFF2-40B4-BE49-F238E27FC236}">
                <a16:creationId xmlns:a16="http://schemas.microsoft.com/office/drawing/2014/main" id="{36B0D93D-3674-FE40-BCFA-74E70FE093EC}"/>
              </a:ext>
            </a:extLst>
          </p:cNvPr>
          <p:cNvSpPr txBox="1">
            <a:spLocks/>
          </p:cNvSpPr>
          <p:nvPr/>
        </p:nvSpPr>
        <p:spPr>
          <a:xfrm>
            <a:off x="1083734" y="971811"/>
            <a:ext cx="10160000" cy="827882"/>
          </a:xfrm>
          <a:prstGeom prst="rect">
            <a:avLst/>
          </a:prstGeom>
        </p:spPr>
        <p:txBody>
          <a:bodyPr vert="horz" lIns="91440" tIns="45720" rIns="91440" bIns="45720" rtlCol="0" anchor="b">
            <a:noAutofit/>
          </a:bodyPr>
          <a:lstStyle>
            <a:lvl1pPr algn="l" defTabSz="914400" rtl="0" eaLnBrk="1" fontAlgn="base"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3284B"/>
                </a:solidFill>
                <a:effectLst/>
                <a:uLnTx/>
                <a:uFillTx/>
                <a:latin typeface="Franklin Gothic Medium" panose="020B0603020102020204"/>
                <a:ea typeface="+mj-ea"/>
                <a:cs typeface="+mj-cs"/>
              </a:rPr>
              <a:t>Advancing Care in Filovirus Outbreaks</a:t>
            </a:r>
            <a:endParaRPr kumimoji="0" lang="en-US" sz="6600" b="1" i="0" u="none" strike="noStrike" kern="1200" cap="none" spc="0" normalizeH="0" baseline="0" noProof="0" dirty="0">
              <a:ln>
                <a:noFill/>
              </a:ln>
              <a:solidFill>
                <a:srgbClr val="13284B"/>
              </a:solidFill>
              <a:effectLst/>
              <a:uLnTx/>
              <a:uFillTx/>
              <a:latin typeface="Franklin Gothic Medium" panose="020B0603020102020204"/>
              <a:ea typeface="+mj-ea"/>
              <a:cs typeface="+mj-cs"/>
            </a:endParaRPr>
          </a:p>
        </p:txBody>
      </p:sp>
      <p:pic>
        <p:nvPicPr>
          <p:cNvPr id="9" name="Picture 8">
            <a:extLst>
              <a:ext uri="{FF2B5EF4-FFF2-40B4-BE49-F238E27FC236}">
                <a16:creationId xmlns:a16="http://schemas.microsoft.com/office/drawing/2014/main" id="{A02329AD-696A-D0CE-FBD3-96094632F6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04752" y="2312104"/>
            <a:ext cx="2138319" cy="1290422"/>
          </a:xfrm>
          <a:prstGeom prst="rect">
            <a:avLst/>
          </a:prstGeom>
        </p:spPr>
      </p:pic>
      <p:pic>
        <p:nvPicPr>
          <p:cNvPr id="5" name="Picture 4">
            <a:extLst>
              <a:ext uri="{FF2B5EF4-FFF2-40B4-BE49-F238E27FC236}">
                <a16:creationId xmlns:a16="http://schemas.microsoft.com/office/drawing/2014/main" id="{69851198-83CA-0023-3CE4-3DD0024062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04752" y="3643607"/>
            <a:ext cx="2138319" cy="1414382"/>
          </a:xfrm>
          <a:prstGeom prst="rect">
            <a:avLst/>
          </a:prstGeom>
        </p:spPr>
      </p:pic>
      <p:pic>
        <p:nvPicPr>
          <p:cNvPr id="6" name="Picture 5">
            <a:extLst>
              <a:ext uri="{FF2B5EF4-FFF2-40B4-BE49-F238E27FC236}">
                <a16:creationId xmlns:a16="http://schemas.microsoft.com/office/drawing/2014/main" id="{C1229A73-0A49-B0BB-18BB-88607D6B0F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r="783" b="42285"/>
          <a:stretch/>
        </p:blipFill>
        <p:spPr>
          <a:xfrm>
            <a:off x="9489107" y="2301884"/>
            <a:ext cx="2172153" cy="1300642"/>
          </a:xfrm>
          <a:prstGeom prst="rect">
            <a:avLst/>
          </a:prstGeom>
        </p:spPr>
      </p:pic>
      <p:pic>
        <p:nvPicPr>
          <p:cNvPr id="7" name="Picture 6">
            <a:extLst>
              <a:ext uri="{FF2B5EF4-FFF2-40B4-BE49-F238E27FC236}">
                <a16:creationId xmlns:a16="http://schemas.microsoft.com/office/drawing/2014/main" id="{1ADAD66B-AE7C-3003-365D-9A9195BBB99B}"/>
              </a:ext>
            </a:extLst>
          </p:cNvPr>
          <p:cNvPicPr>
            <a:picLocks noChangeAspect="1"/>
          </p:cNvPicPr>
          <p:nvPr/>
        </p:nvPicPr>
        <p:blipFill>
          <a:blip r:embed="rId6"/>
          <a:stretch>
            <a:fillRect/>
          </a:stretch>
        </p:blipFill>
        <p:spPr>
          <a:xfrm>
            <a:off x="9489107" y="3643607"/>
            <a:ext cx="2172153" cy="1383583"/>
          </a:xfrm>
          <a:prstGeom prst="rect">
            <a:avLst/>
          </a:prstGeom>
        </p:spPr>
      </p:pic>
    </p:spTree>
    <p:extLst>
      <p:ext uri="{BB962C8B-B14F-4D97-AF65-F5344CB8AC3E}">
        <p14:creationId xmlns:p14="http://schemas.microsoft.com/office/powerpoint/2010/main" val="3661423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47A65C-1B80-BC79-CC39-C7E9689E6D17}"/>
              </a:ext>
            </a:extLst>
          </p:cNvPr>
          <p:cNvSpPr>
            <a:spLocks noGrp="1"/>
          </p:cNvSpPr>
          <p:nvPr>
            <p:ph sz="quarter" idx="11"/>
          </p:nvPr>
        </p:nvSpPr>
        <p:spPr/>
        <p:txBody>
          <a:bodyPr/>
          <a:lstStyle/>
          <a:p>
            <a:r>
              <a:rPr lang="en-US" dirty="0"/>
              <a:t>1. Filovirus disease are TREATABLE infections</a:t>
            </a:r>
          </a:p>
          <a:p>
            <a:r>
              <a:rPr lang="en-US" dirty="0"/>
              <a:t>2. Shifting from facility- to patient-centric care will improve outbreak response</a:t>
            </a:r>
          </a:p>
          <a:p>
            <a:r>
              <a:rPr lang="en-US" dirty="0"/>
              <a:t>3. We will see this again</a:t>
            </a:r>
          </a:p>
        </p:txBody>
      </p:sp>
      <p:sp>
        <p:nvSpPr>
          <p:cNvPr id="3" name="Title 2">
            <a:extLst>
              <a:ext uri="{FF2B5EF4-FFF2-40B4-BE49-F238E27FC236}">
                <a16:creationId xmlns:a16="http://schemas.microsoft.com/office/drawing/2014/main" id="{ED01DB75-79D7-A5CF-5CD3-78B2DEBADE33}"/>
              </a:ext>
            </a:extLst>
          </p:cNvPr>
          <p:cNvSpPr>
            <a:spLocks noGrp="1"/>
          </p:cNvSpPr>
          <p:nvPr>
            <p:ph type="title"/>
          </p:nvPr>
        </p:nvSpPr>
        <p:spPr/>
        <p:txBody>
          <a:bodyPr/>
          <a:lstStyle/>
          <a:p>
            <a:r>
              <a:rPr lang="en-US" dirty="0"/>
              <a:t>Key messages</a:t>
            </a:r>
          </a:p>
        </p:txBody>
      </p:sp>
    </p:spTree>
    <p:extLst>
      <p:ext uri="{BB962C8B-B14F-4D97-AF65-F5344CB8AC3E}">
        <p14:creationId xmlns:p14="http://schemas.microsoft.com/office/powerpoint/2010/main" val="2048056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ECC6E1C-532F-358A-7A9C-BE5293AF06D6}"/>
              </a:ext>
            </a:extLst>
          </p:cNvPr>
          <p:cNvPicPr>
            <a:picLocks noGrp="1" noChangeAspect="1"/>
          </p:cNvPicPr>
          <p:nvPr>
            <p:ph sz="quarter" idx="11"/>
          </p:nvPr>
        </p:nvPicPr>
        <p:blipFill>
          <a:blip r:embed="rId3"/>
          <a:stretch>
            <a:fillRect/>
          </a:stretch>
        </p:blipFill>
        <p:spPr>
          <a:xfrm>
            <a:off x="1012534" y="1267160"/>
            <a:ext cx="10166933" cy="5223243"/>
          </a:xfrm>
          <a:prstGeom prst="rect">
            <a:avLst/>
          </a:prstGeom>
        </p:spPr>
      </p:pic>
      <p:sp>
        <p:nvSpPr>
          <p:cNvPr id="3" name="Title 2">
            <a:extLst>
              <a:ext uri="{FF2B5EF4-FFF2-40B4-BE49-F238E27FC236}">
                <a16:creationId xmlns:a16="http://schemas.microsoft.com/office/drawing/2014/main" id="{F7EA76FD-D49F-58F7-002C-C3985B5E98CE}"/>
              </a:ext>
            </a:extLst>
          </p:cNvPr>
          <p:cNvSpPr>
            <a:spLocks noGrp="1"/>
          </p:cNvSpPr>
          <p:nvPr>
            <p:ph type="title"/>
          </p:nvPr>
        </p:nvSpPr>
        <p:spPr>
          <a:xfrm>
            <a:off x="7353" y="253701"/>
            <a:ext cx="10841913" cy="620404"/>
          </a:xfrm>
        </p:spPr>
        <p:txBody>
          <a:bodyPr/>
          <a:lstStyle/>
          <a:p>
            <a:r>
              <a:rPr lang="en-US" sz="3400" dirty="0"/>
              <a:t>Filovirus Outbreaks are Increasing in Scale + Frequency </a:t>
            </a:r>
          </a:p>
        </p:txBody>
      </p:sp>
      <p:sp>
        <p:nvSpPr>
          <p:cNvPr id="5" name="TextBox 4">
            <a:extLst>
              <a:ext uri="{FF2B5EF4-FFF2-40B4-BE49-F238E27FC236}">
                <a16:creationId xmlns:a16="http://schemas.microsoft.com/office/drawing/2014/main" id="{E960DE50-BDCB-8B40-D99D-D0A8A0A8F646}"/>
              </a:ext>
            </a:extLst>
          </p:cNvPr>
          <p:cNvSpPr txBox="1"/>
          <p:nvPr/>
        </p:nvSpPr>
        <p:spPr>
          <a:xfrm>
            <a:off x="96253" y="6488668"/>
            <a:ext cx="79880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Adapted from https://</a:t>
            </a:r>
            <a:r>
              <a:rPr kumimoji="0" lang="en-US" sz="18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www.behance.net</a:t>
            </a:r>
            <a:r>
              <a:rPr kumimoji="0" lang="en-US" sz="1800" b="0" i="0" u="none" strike="noStrike" kern="1200" cap="none" spc="0" normalizeH="0" baseline="0" noProof="0" dirty="0">
                <a:ln>
                  <a:noFill/>
                </a:ln>
                <a:solidFill>
                  <a:srgbClr val="13284B"/>
                </a:solidFill>
                <a:effectLst/>
                <a:uLnTx/>
                <a:uFillTx/>
                <a:latin typeface="Franklin Gothic Book" panose="020B0503020102020204"/>
                <a:ea typeface="+mn-ea"/>
                <a:cs typeface="+mn-cs"/>
              </a:rPr>
              <a:t>/gallery/86026221/Ebola-timeline-for-FT</a:t>
            </a:r>
          </a:p>
        </p:txBody>
      </p:sp>
      <p:sp>
        <p:nvSpPr>
          <p:cNvPr id="2" name="Oval 1">
            <a:extLst>
              <a:ext uri="{FF2B5EF4-FFF2-40B4-BE49-F238E27FC236}">
                <a16:creationId xmlns:a16="http://schemas.microsoft.com/office/drawing/2014/main" id="{CA03EF5C-389B-C1FC-587C-A68CD0D82051}"/>
              </a:ext>
            </a:extLst>
          </p:cNvPr>
          <p:cNvSpPr/>
          <p:nvPr/>
        </p:nvSpPr>
        <p:spPr>
          <a:xfrm>
            <a:off x="1469733" y="5308600"/>
            <a:ext cx="270167" cy="24414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6" name="Oval 5">
            <a:extLst>
              <a:ext uri="{FF2B5EF4-FFF2-40B4-BE49-F238E27FC236}">
                <a16:creationId xmlns:a16="http://schemas.microsoft.com/office/drawing/2014/main" id="{984BCAFF-16A4-3887-31D4-1B2C3D4F8E8D}"/>
              </a:ext>
            </a:extLst>
          </p:cNvPr>
          <p:cNvSpPr/>
          <p:nvPr/>
        </p:nvSpPr>
        <p:spPr>
          <a:xfrm>
            <a:off x="6188286" y="3314700"/>
            <a:ext cx="403014" cy="37487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7" name="Oval 6">
            <a:extLst>
              <a:ext uri="{FF2B5EF4-FFF2-40B4-BE49-F238E27FC236}">
                <a16:creationId xmlns:a16="http://schemas.microsoft.com/office/drawing/2014/main" id="{1CD3BDC9-0C72-02EC-51F4-4CB5679DCEF7}"/>
              </a:ext>
            </a:extLst>
          </p:cNvPr>
          <p:cNvSpPr/>
          <p:nvPr/>
        </p:nvSpPr>
        <p:spPr>
          <a:xfrm>
            <a:off x="7553033" y="3015180"/>
            <a:ext cx="371770" cy="35689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8" name="Oval 7">
            <a:extLst>
              <a:ext uri="{FF2B5EF4-FFF2-40B4-BE49-F238E27FC236}">
                <a16:creationId xmlns:a16="http://schemas.microsoft.com/office/drawing/2014/main" id="{A2CC585C-F00D-656E-92A4-6B4F1652C14B}"/>
              </a:ext>
            </a:extLst>
          </p:cNvPr>
          <p:cNvSpPr/>
          <p:nvPr/>
        </p:nvSpPr>
        <p:spPr>
          <a:xfrm>
            <a:off x="11619348" y="5224630"/>
            <a:ext cx="275935" cy="24414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9" name="Oval 8">
            <a:extLst>
              <a:ext uri="{FF2B5EF4-FFF2-40B4-BE49-F238E27FC236}">
                <a16:creationId xmlns:a16="http://schemas.microsoft.com/office/drawing/2014/main" id="{9C89B5B6-8190-290A-40AB-ACD9B90610A9}"/>
              </a:ext>
            </a:extLst>
          </p:cNvPr>
          <p:cNvSpPr/>
          <p:nvPr/>
        </p:nvSpPr>
        <p:spPr>
          <a:xfrm>
            <a:off x="11319167" y="3886200"/>
            <a:ext cx="161633" cy="165451"/>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0" name="Oval 9">
            <a:extLst>
              <a:ext uri="{FF2B5EF4-FFF2-40B4-BE49-F238E27FC236}">
                <a16:creationId xmlns:a16="http://schemas.microsoft.com/office/drawing/2014/main" id="{B9C56B9B-7615-BCA4-656F-9409AA16E9CD}"/>
              </a:ext>
            </a:extLst>
          </p:cNvPr>
          <p:cNvSpPr/>
          <p:nvPr/>
        </p:nvSpPr>
        <p:spPr>
          <a:xfrm>
            <a:off x="11306467" y="3517900"/>
            <a:ext cx="187033" cy="191496"/>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Oval 10">
            <a:extLst>
              <a:ext uri="{FF2B5EF4-FFF2-40B4-BE49-F238E27FC236}">
                <a16:creationId xmlns:a16="http://schemas.microsoft.com/office/drawing/2014/main" id="{3E48ECF7-247E-6BF5-883A-C83F19FC44A5}"/>
              </a:ext>
            </a:extLst>
          </p:cNvPr>
          <p:cNvSpPr/>
          <p:nvPr/>
        </p:nvSpPr>
        <p:spPr>
          <a:xfrm>
            <a:off x="11102035" y="3916881"/>
            <a:ext cx="128231" cy="12700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 name="Oval 11">
            <a:extLst>
              <a:ext uri="{FF2B5EF4-FFF2-40B4-BE49-F238E27FC236}">
                <a16:creationId xmlns:a16="http://schemas.microsoft.com/office/drawing/2014/main" id="{33D143C7-8782-5B67-AF1C-0D15F7D8539D}"/>
              </a:ext>
            </a:extLst>
          </p:cNvPr>
          <p:cNvSpPr/>
          <p:nvPr/>
        </p:nvSpPr>
        <p:spPr>
          <a:xfrm>
            <a:off x="10886135" y="2920999"/>
            <a:ext cx="86665" cy="94181"/>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3" name="Oval 12">
            <a:extLst>
              <a:ext uri="{FF2B5EF4-FFF2-40B4-BE49-F238E27FC236}">
                <a16:creationId xmlns:a16="http://schemas.microsoft.com/office/drawing/2014/main" id="{EF60D917-5AD9-9D56-A63C-E0233990BF1F}"/>
              </a:ext>
            </a:extLst>
          </p:cNvPr>
          <p:cNvSpPr/>
          <p:nvPr/>
        </p:nvSpPr>
        <p:spPr>
          <a:xfrm>
            <a:off x="10187635" y="3543300"/>
            <a:ext cx="150165" cy="144981"/>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4" name="TextBox 13">
            <a:extLst>
              <a:ext uri="{FF2B5EF4-FFF2-40B4-BE49-F238E27FC236}">
                <a16:creationId xmlns:a16="http://schemas.microsoft.com/office/drawing/2014/main" id="{D8B361D4-411D-177B-8E19-F10F9C5E9B24}"/>
              </a:ext>
            </a:extLst>
          </p:cNvPr>
          <p:cNvSpPr txBox="1"/>
          <p:nvPr/>
        </p:nvSpPr>
        <p:spPr>
          <a:xfrm>
            <a:off x="11529298" y="5918200"/>
            <a:ext cx="5370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284B"/>
                </a:solidFill>
                <a:effectLst/>
                <a:uLnTx/>
                <a:uFillTx/>
                <a:latin typeface="Franklin Gothic Book" panose="020B0503020102020204"/>
                <a:ea typeface="+mn-ea"/>
                <a:cs typeface="+mn-cs"/>
              </a:rPr>
              <a:t>2024</a:t>
            </a:r>
            <a:endParaRPr kumimoji="0" lang="en-US" sz="1400" b="0" i="0" u="none" strike="noStrike" kern="1200" cap="none" spc="0" normalizeH="0" baseline="0" noProof="0" dirty="0">
              <a:ln>
                <a:noFill/>
              </a:ln>
              <a:solidFill>
                <a:srgbClr val="13284B"/>
              </a:solidFill>
              <a:effectLst/>
              <a:uLnTx/>
              <a:uFillTx/>
              <a:latin typeface="Franklin Gothic Book" panose="020B0503020102020204"/>
              <a:ea typeface="+mn-ea"/>
              <a:cs typeface="+mn-cs"/>
            </a:endParaRPr>
          </a:p>
        </p:txBody>
      </p:sp>
      <p:sp>
        <p:nvSpPr>
          <p:cNvPr id="16" name="Oval 15">
            <a:extLst>
              <a:ext uri="{FF2B5EF4-FFF2-40B4-BE49-F238E27FC236}">
                <a16:creationId xmlns:a16="http://schemas.microsoft.com/office/drawing/2014/main" id="{B3955399-96AD-7AF0-399C-43F8FC2CBFC4}"/>
              </a:ext>
            </a:extLst>
          </p:cNvPr>
          <p:cNvSpPr/>
          <p:nvPr/>
        </p:nvSpPr>
        <p:spPr>
          <a:xfrm>
            <a:off x="11801767" y="2895600"/>
            <a:ext cx="187033" cy="191496"/>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7" name="Oval 16">
            <a:extLst>
              <a:ext uri="{FF2B5EF4-FFF2-40B4-BE49-F238E27FC236}">
                <a16:creationId xmlns:a16="http://schemas.microsoft.com/office/drawing/2014/main" id="{04BB99DF-5D5C-F6C4-A656-BE7B6D611A4F}"/>
              </a:ext>
            </a:extLst>
          </p:cNvPr>
          <p:cNvSpPr/>
          <p:nvPr/>
        </p:nvSpPr>
        <p:spPr>
          <a:xfrm>
            <a:off x="9971735" y="2920999"/>
            <a:ext cx="86665" cy="94181"/>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8" name="Oval 17">
            <a:extLst>
              <a:ext uri="{FF2B5EF4-FFF2-40B4-BE49-F238E27FC236}">
                <a16:creationId xmlns:a16="http://schemas.microsoft.com/office/drawing/2014/main" id="{69BB03A2-A7C5-68F0-6DE2-740F8E0EC76C}"/>
              </a:ext>
            </a:extLst>
          </p:cNvPr>
          <p:cNvSpPr/>
          <p:nvPr/>
        </p:nvSpPr>
        <p:spPr>
          <a:xfrm>
            <a:off x="9311335" y="4678881"/>
            <a:ext cx="128231" cy="12700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9" name="Oval 18">
            <a:extLst>
              <a:ext uri="{FF2B5EF4-FFF2-40B4-BE49-F238E27FC236}">
                <a16:creationId xmlns:a16="http://schemas.microsoft.com/office/drawing/2014/main" id="{89CF7BAB-D51C-166D-D3BE-3BC33CCA22A5}"/>
              </a:ext>
            </a:extLst>
          </p:cNvPr>
          <p:cNvSpPr/>
          <p:nvPr/>
        </p:nvSpPr>
        <p:spPr>
          <a:xfrm>
            <a:off x="8181035" y="5097981"/>
            <a:ext cx="128231" cy="12700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0" name="Rectangle 19">
            <a:extLst>
              <a:ext uri="{FF2B5EF4-FFF2-40B4-BE49-F238E27FC236}">
                <a16:creationId xmlns:a16="http://schemas.microsoft.com/office/drawing/2014/main" id="{E416D795-3607-2226-F1E9-4E121AE82FC8}"/>
              </a:ext>
            </a:extLst>
          </p:cNvPr>
          <p:cNvSpPr/>
          <p:nvPr/>
        </p:nvSpPr>
        <p:spPr>
          <a:xfrm>
            <a:off x="1206500" y="2616200"/>
            <a:ext cx="263233" cy="139700"/>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1" name="TextBox 20">
            <a:extLst>
              <a:ext uri="{FF2B5EF4-FFF2-40B4-BE49-F238E27FC236}">
                <a16:creationId xmlns:a16="http://schemas.microsoft.com/office/drawing/2014/main" id="{A9952887-CDDC-11EE-B1E7-C063B473CC7F}"/>
              </a:ext>
            </a:extLst>
          </p:cNvPr>
          <p:cNvSpPr txBox="1"/>
          <p:nvPr/>
        </p:nvSpPr>
        <p:spPr>
          <a:xfrm>
            <a:off x="1465123" y="2544861"/>
            <a:ext cx="8258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3284B"/>
                </a:solidFill>
                <a:effectLst/>
                <a:uLnTx/>
                <a:uFillTx/>
                <a:latin typeface="Franklin Gothic Book" panose="020B0503020102020204"/>
                <a:ea typeface="+mn-ea"/>
                <a:cs typeface="+mn-cs"/>
              </a:rPr>
              <a:t>Marburg</a:t>
            </a:r>
          </a:p>
        </p:txBody>
      </p:sp>
      <p:sp>
        <p:nvSpPr>
          <p:cNvPr id="23" name="Oval 22">
            <a:extLst>
              <a:ext uri="{FF2B5EF4-FFF2-40B4-BE49-F238E27FC236}">
                <a16:creationId xmlns:a16="http://schemas.microsoft.com/office/drawing/2014/main" id="{9D5D3E17-6DE4-E28F-39A4-20F8F4F8EC92}"/>
              </a:ext>
            </a:extLst>
          </p:cNvPr>
          <p:cNvSpPr/>
          <p:nvPr/>
        </p:nvSpPr>
        <p:spPr>
          <a:xfrm>
            <a:off x="4180535" y="3124199"/>
            <a:ext cx="86665" cy="94181"/>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4" name="Oval 23">
            <a:extLst>
              <a:ext uri="{FF2B5EF4-FFF2-40B4-BE49-F238E27FC236}">
                <a16:creationId xmlns:a16="http://schemas.microsoft.com/office/drawing/2014/main" id="{657B11EE-8434-6D00-635B-6097986E96A9}"/>
              </a:ext>
            </a:extLst>
          </p:cNvPr>
          <p:cNvSpPr/>
          <p:nvPr/>
        </p:nvSpPr>
        <p:spPr>
          <a:xfrm>
            <a:off x="2643835" y="4483099"/>
            <a:ext cx="86665" cy="94181"/>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5" name="Oval 24">
            <a:extLst>
              <a:ext uri="{FF2B5EF4-FFF2-40B4-BE49-F238E27FC236}">
                <a16:creationId xmlns:a16="http://schemas.microsoft.com/office/drawing/2014/main" id="{D20D1B03-118B-1961-72EF-FEEF8693E70A}"/>
              </a:ext>
            </a:extLst>
          </p:cNvPr>
          <p:cNvSpPr/>
          <p:nvPr/>
        </p:nvSpPr>
        <p:spPr>
          <a:xfrm>
            <a:off x="1704035" y="4876800"/>
            <a:ext cx="86665" cy="9418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5" name="Oval 14">
            <a:extLst>
              <a:ext uri="{FF2B5EF4-FFF2-40B4-BE49-F238E27FC236}">
                <a16:creationId xmlns:a16="http://schemas.microsoft.com/office/drawing/2014/main" id="{FC9B896B-542A-4979-2A50-BE6BA5B23AE3}"/>
              </a:ext>
            </a:extLst>
          </p:cNvPr>
          <p:cNvSpPr/>
          <p:nvPr/>
        </p:nvSpPr>
        <p:spPr>
          <a:xfrm>
            <a:off x="9633603" y="5478989"/>
            <a:ext cx="128231" cy="127000"/>
          </a:xfrm>
          <a:prstGeom prst="ellipse">
            <a:avLst/>
          </a:prstGeom>
          <a:solidFill>
            <a:schemeClr val="accent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2" name="Rectangle 21">
            <a:extLst>
              <a:ext uri="{FF2B5EF4-FFF2-40B4-BE49-F238E27FC236}">
                <a16:creationId xmlns:a16="http://schemas.microsoft.com/office/drawing/2014/main" id="{A29B940C-FA4A-712F-494E-C21AABE4CC8D}"/>
              </a:ext>
            </a:extLst>
          </p:cNvPr>
          <p:cNvSpPr/>
          <p:nvPr/>
        </p:nvSpPr>
        <p:spPr>
          <a:xfrm>
            <a:off x="9387762" y="6406118"/>
            <a:ext cx="263233" cy="139700"/>
          </a:xfrm>
          <a:prstGeom prst="rect">
            <a:avLst/>
          </a:prstGeom>
          <a:solidFill>
            <a:schemeClr val="accent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6" name="TextBox 25">
            <a:extLst>
              <a:ext uri="{FF2B5EF4-FFF2-40B4-BE49-F238E27FC236}">
                <a16:creationId xmlns:a16="http://schemas.microsoft.com/office/drawing/2014/main" id="{3D92F655-E3FE-FE9D-02E4-86CC6BABAC72}"/>
              </a:ext>
            </a:extLst>
          </p:cNvPr>
          <p:cNvSpPr txBox="1"/>
          <p:nvPr/>
        </p:nvSpPr>
        <p:spPr>
          <a:xfrm>
            <a:off x="9646385" y="6334779"/>
            <a:ext cx="15503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EVD in US/Europe</a:t>
            </a:r>
          </a:p>
        </p:txBody>
      </p:sp>
      <p:sp>
        <p:nvSpPr>
          <p:cNvPr id="27" name="Oval 26">
            <a:extLst>
              <a:ext uri="{FF2B5EF4-FFF2-40B4-BE49-F238E27FC236}">
                <a16:creationId xmlns:a16="http://schemas.microsoft.com/office/drawing/2014/main" id="{6F5C1C4B-52EC-FD76-6FE9-1A063A537151}"/>
              </a:ext>
            </a:extLst>
          </p:cNvPr>
          <p:cNvSpPr/>
          <p:nvPr/>
        </p:nvSpPr>
        <p:spPr>
          <a:xfrm>
            <a:off x="11319167" y="4212800"/>
            <a:ext cx="537005" cy="487881"/>
          </a:xfrm>
          <a:prstGeom prst="ellipse">
            <a:avLst/>
          </a:prstGeom>
          <a:solidFill>
            <a:srgbClr val="8EAAC5"/>
          </a:solidFill>
          <a:ln>
            <a:solidFill>
              <a:srgbClr val="8EA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132006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5AF4C-9333-4D1C-3CE8-E1703983D5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E0AF5A-9305-1F75-E7CF-1484E91508A5}"/>
              </a:ext>
            </a:extLst>
          </p:cNvPr>
          <p:cNvSpPr>
            <a:spLocks noGrp="1"/>
          </p:cNvSpPr>
          <p:nvPr>
            <p:ph type="title"/>
          </p:nvPr>
        </p:nvSpPr>
        <p:spPr/>
        <p:txBody>
          <a:bodyPr/>
          <a:lstStyle/>
          <a:p>
            <a:r>
              <a:rPr lang="en-US" dirty="0"/>
              <a:t>Independent Predictors of EVD Mortality</a:t>
            </a:r>
          </a:p>
        </p:txBody>
      </p:sp>
      <p:pic>
        <p:nvPicPr>
          <p:cNvPr id="10" name="Picture 9">
            <a:extLst>
              <a:ext uri="{FF2B5EF4-FFF2-40B4-BE49-F238E27FC236}">
                <a16:creationId xmlns:a16="http://schemas.microsoft.com/office/drawing/2014/main" id="{D99A77E9-152B-3847-C854-FBE84C69E6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7356" y="2050278"/>
            <a:ext cx="2150645" cy="1505451"/>
          </a:xfrm>
          <a:prstGeom prst="rect">
            <a:avLst/>
          </a:prstGeom>
        </p:spPr>
      </p:pic>
      <p:pic>
        <p:nvPicPr>
          <p:cNvPr id="20" name="Picture 19">
            <a:extLst>
              <a:ext uri="{FF2B5EF4-FFF2-40B4-BE49-F238E27FC236}">
                <a16:creationId xmlns:a16="http://schemas.microsoft.com/office/drawing/2014/main" id="{E342784C-FB21-C973-4789-D8839D2346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0410" y="1812827"/>
            <a:ext cx="2108715" cy="1870173"/>
          </a:xfrm>
          <a:prstGeom prst="rect">
            <a:avLst/>
          </a:prstGeom>
        </p:spPr>
      </p:pic>
      <p:sp>
        <p:nvSpPr>
          <p:cNvPr id="24" name="TextBox 23">
            <a:extLst>
              <a:ext uri="{FF2B5EF4-FFF2-40B4-BE49-F238E27FC236}">
                <a16:creationId xmlns:a16="http://schemas.microsoft.com/office/drawing/2014/main" id="{B3B038D4-65DB-784E-A018-2AE978ECAA9D}"/>
              </a:ext>
            </a:extLst>
          </p:cNvPr>
          <p:cNvSpPr txBox="1"/>
          <p:nvPr/>
        </p:nvSpPr>
        <p:spPr>
          <a:xfrm>
            <a:off x="274320" y="6551676"/>
            <a:ext cx="26527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Jaspard</a:t>
            </a:r>
            <a:r>
              <a:rPr kumimoji="0" lang="en-US" sz="1400" b="0" i="0" u="none" strike="noStrike" kern="1200" cap="none" spc="0" normalizeH="0" baseline="0" noProof="0" dirty="0">
                <a:ln>
                  <a:noFill/>
                </a:ln>
                <a:solidFill>
                  <a:srgbClr val="13284B"/>
                </a:solidFill>
                <a:effectLst/>
                <a:uLnTx/>
                <a:uFillTx/>
                <a:latin typeface="Franklin Gothic Book" panose="020B0503020102020204"/>
                <a:ea typeface="+mn-ea"/>
                <a:cs typeface="+mn-cs"/>
              </a:rPr>
              <a:t>, M et al. </a:t>
            </a:r>
            <a:r>
              <a:rPr kumimoji="0" lang="en-US" sz="1400" b="0" i="0" u="none" strike="noStrike" kern="1200" cap="none" spc="0" normalizeH="0" baseline="0" noProof="0" dirty="0" err="1">
                <a:ln>
                  <a:noFill/>
                </a:ln>
                <a:solidFill>
                  <a:srgbClr val="13284B"/>
                </a:solidFill>
                <a:effectLst/>
                <a:uLnTx/>
                <a:uFillTx/>
                <a:latin typeface="Franklin Gothic Book" panose="020B0503020102020204"/>
                <a:ea typeface="+mn-ea"/>
                <a:cs typeface="+mn-cs"/>
              </a:rPr>
              <a:t>eClinMed</a:t>
            </a:r>
            <a:r>
              <a:rPr kumimoji="0" lang="en-US" sz="1400" b="0" i="0" u="none" strike="noStrike" kern="1200" cap="none" spc="0" normalizeH="0" baseline="0" noProof="0" dirty="0">
                <a:ln>
                  <a:noFill/>
                </a:ln>
                <a:solidFill>
                  <a:srgbClr val="13284B"/>
                </a:solidFill>
                <a:effectLst/>
                <a:uLnTx/>
                <a:uFillTx/>
                <a:latin typeface="Franklin Gothic Book" panose="020B0503020102020204"/>
                <a:ea typeface="+mn-ea"/>
                <a:cs typeface="+mn-cs"/>
              </a:rPr>
              <a:t> 2022</a:t>
            </a:r>
          </a:p>
        </p:txBody>
      </p:sp>
      <p:grpSp>
        <p:nvGrpSpPr>
          <p:cNvPr id="30" name="Group 29">
            <a:extLst>
              <a:ext uri="{FF2B5EF4-FFF2-40B4-BE49-F238E27FC236}">
                <a16:creationId xmlns:a16="http://schemas.microsoft.com/office/drawing/2014/main" id="{C3571553-0159-80ED-D549-7FB98EA68834}"/>
              </a:ext>
            </a:extLst>
          </p:cNvPr>
          <p:cNvGrpSpPr/>
          <p:nvPr/>
        </p:nvGrpSpPr>
        <p:grpSpPr>
          <a:xfrm>
            <a:off x="4287054" y="3907654"/>
            <a:ext cx="3439733" cy="2739085"/>
            <a:chOff x="4135120" y="3647653"/>
            <a:chExt cx="3439733" cy="2739085"/>
          </a:xfrm>
        </p:grpSpPr>
        <p:pic>
          <p:nvPicPr>
            <p:cNvPr id="17" name="Picture 16">
              <a:extLst>
                <a:ext uri="{FF2B5EF4-FFF2-40B4-BE49-F238E27FC236}">
                  <a16:creationId xmlns:a16="http://schemas.microsoft.com/office/drawing/2014/main" id="{BA008E17-AC87-0D24-0BEE-5F90660F00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6634" y="3657813"/>
              <a:ext cx="3368219" cy="2728925"/>
            </a:xfrm>
            <a:prstGeom prst="rect">
              <a:avLst/>
            </a:prstGeom>
          </p:spPr>
        </p:pic>
        <p:sp>
          <p:nvSpPr>
            <p:cNvPr id="27" name="Rectangle 26">
              <a:extLst>
                <a:ext uri="{FF2B5EF4-FFF2-40B4-BE49-F238E27FC236}">
                  <a16:creationId xmlns:a16="http://schemas.microsoft.com/office/drawing/2014/main" id="{8CE108D9-6462-380A-D662-C9A73D6F36AE}"/>
                </a:ext>
              </a:extLst>
            </p:cNvPr>
            <p:cNvSpPr/>
            <p:nvPr/>
          </p:nvSpPr>
          <p:spPr>
            <a:xfrm>
              <a:off x="4135120" y="3647653"/>
              <a:ext cx="213360" cy="1725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grpSp>
        <p:nvGrpSpPr>
          <p:cNvPr id="34" name="Group 33">
            <a:extLst>
              <a:ext uri="{FF2B5EF4-FFF2-40B4-BE49-F238E27FC236}">
                <a16:creationId xmlns:a16="http://schemas.microsoft.com/office/drawing/2014/main" id="{0E7BE361-8F42-EE07-942E-417FEC384EDE}"/>
              </a:ext>
            </a:extLst>
          </p:cNvPr>
          <p:cNvGrpSpPr/>
          <p:nvPr/>
        </p:nvGrpSpPr>
        <p:grpSpPr>
          <a:xfrm>
            <a:off x="7970225" y="3901197"/>
            <a:ext cx="3558069" cy="2826204"/>
            <a:chOff x="38840" y="3559916"/>
            <a:chExt cx="3558069" cy="2826204"/>
          </a:xfrm>
        </p:grpSpPr>
        <p:pic>
          <p:nvPicPr>
            <p:cNvPr id="31" name="Picture 30">
              <a:extLst>
                <a:ext uri="{FF2B5EF4-FFF2-40B4-BE49-F238E27FC236}">
                  <a16:creationId xmlns:a16="http://schemas.microsoft.com/office/drawing/2014/main" id="{7D73026B-9FFE-82DB-788C-99723E27FE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690" y="3647653"/>
              <a:ext cx="3368219" cy="2738467"/>
            </a:xfrm>
            <a:prstGeom prst="rect">
              <a:avLst/>
            </a:prstGeom>
          </p:spPr>
        </p:pic>
        <p:sp>
          <p:nvSpPr>
            <p:cNvPr id="33" name="Rectangle 32">
              <a:extLst>
                <a:ext uri="{FF2B5EF4-FFF2-40B4-BE49-F238E27FC236}">
                  <a16:creationId xmlns:a16="http://schemas.microsoft.com/office/drawing/2014/main" id="{4932A4F8-460C-906A-8BF5-D0D5F705EF4A}"/>
                </a:ext>
              </a:extLst>
            </p:cNvPr>
            <p:cNvSpPr/>
            <p:nvPr/>
          </p:nvSpPr>
          <p:spPr>
            <a:xfrm>
              <a:off x="38840" y="3559916"/>
              <a:ext cx="322893" cy="2704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sp>
        <p:nvSpPr>
          <p:cNvPr id="3" name="TextBox 2">
            <a:extLst>
              <a:ext uri="{FF2B5EF4-FFF2-40B4-BE49-F238E27FC236}">
                <a16:creationId xmlns:a16="http://schemas.microsoft.com/office/drawing/2014/main" id="{D5A7F1BF-4E11-DFF9-67A6-F0DE13BFFA84}"/>
              </a:ext>
            </a:extLst>
          </p:cNvPr>
          <p:cNvSpPr txBox="1"/>
          <p:nvPr/>
        </p:nvSpPr>
        <p:spPr>
          <a:xfrm>
            <a:off x="5053463" y="1233660"/>
            <a:ext cx="1978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3284B"/>
                </a:solidFill>
                <a:effectLst/>
                <a:uLnTx/>
                <a:uFillTx/>
                <a:latin typeface="Franklin Gothic Book" panose="020B0503020102020204"/>
                <a:ea typeface="+mn-ea"/>
                <a:cs typeface="+mn-cs"/>
              </a:rPr>
              <a:t>Viral Load</a:t>
            </a:r>
          </a:p>
        </p:txBody>
      </p:sp>
      <p:sp>
        <p:nvSpPr>
          <p:cNvPr id="5" name="TextBox 4">
            <a:extLst>
              <a:ext uri="{FF2B5EF4-FFF2-40B4-BE49-F238E27FC236}">
                <a16:creationId xmlns:a16="http://schemas.microsoft.com/office/drawing/2014/main" id="{B181D33E-BA71-910A-1480-5FFA78B141A0}"/>
              </a:ext>
            </a:extLst>
          </p:cNvPr>
          <p:cNvSpPr txBox="1"/>
          <p:nvPr/>
        </p:nvSpPr>
        <p:spPr>
          <a:xfrm>
            <a:off x="9315032" y="1227659"/>
            <a:ext cx="10583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3284B"/>
                </a:solidFill>
                <a:effectLst/>
                <a:uLnTx/>
                <a:uFillTx/>
                <a:latin typeface="Franklin Gothic Book" panose="020B0503020102020204"/>
                <a:ea typeface="+mn-ea"/>
                <a:cs typeface="+mn-cs"/>
              </a:rPr>
              <a:t>Time</a:t>
            </a:r>
          </a:p>
        </p:txBody>
      </p:sp>
      <p:pic>
        <p:nvPicPr>
          <p:cNvPr id="2" name="Picture 1">
            <a:extLst>
              <a:ext uri="{FF2B5EF4-FFF2-40B4-BE49-F238E27FC236}">
                <a16:creationId xmlns:a16="http://schemas.microsoft.com/office/drawing/2014/main" id="{3513AA7B-F217-B113-A519-2EC0CBD63EAF}"/>
              </a:ext>
            </a:extLst>
          </p:cNvPr>
          <p:cNvPicPr>
            <a:picLocks noChangeAspect="1"/>
          </p:cNvPicPr>
          <p:nvPr/>
        </p:nvPicPr>
        <p:blipFill>
          <a:blip r:embed="rId7"/>
          <a:stretch>
            <a:fillRect/>
          </a:stretch>
        </p:blipFill>
        <p:spPr>
          <a:xfrm>
            <a:off x="1183665" y="1661614"/>
            <a:ext cx="1270000" cy="2260600"/>
          </a:xfrm>
          <a:prstGeom prst="rect">
            <a:avLst/>
          </a:prstGeom>
        </p:spPr>
      </p:pic>
      <p:grpSp>
        <p:nvGrpSpPr>
          <p:cNvPr id="12" name="Group 11">
            <a:extLst>
              <a:ext uri="{FF2B5EF4-FFF2-40B4-BE49-F238E27FC236}">
                <a16:creationId xmlns:a16="http://schemas.microsoft.com/office/drawing/2014/main" id="{03A2ACCD-6AA2-6AC9-3F65-FF3D5BC6AB41}"/>
              </a:ext>
            </a:extLst>
          </p:cNvPr>
          <p:cNvGrpSpPr/>
          <p:nvPr/>
        </p:nvGrpSpPr>
        <p:grpSpPr>
          <a:xfrm>
            <a:off x="44203" y="3901197"/>
            <a:ext cx="3449529" cy="2728927"/>
            <a:chOff x="8184578" y="3657813"/>
            <a:chExt cx="3449529" cy="2728927"/>
          </a:xfrm>
        </p:grpSpPr>
        <p:pic>
          <p:nvPicPr>
            <p:cNvPr id="13" name="Picture 12">
              <a:extLst>
                <a:ext uri="{FF2B5EF4-FFF2-40B4-BE49-F238E27FC236}">
                  <a16:creationId xmlns:a16="http://schemas.microsoft.com/office/drawing/2014/main" id="{3B3E567F-6B0A-5F0B-51CD-6D993099CA8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75430" y="3657815"/>
              <a:ext cx="3358677" cy="2728925"/>
            </a:xfrm>
            <a:prstGeom prst="rect">
              <a:avLst/>
            </a:prstGeom>
          </p:spPr>
        </p:pic>
        <p:sp>
          <p:nvSpPr>
            <p:cNvPr id="14" name="Rectangle 13">
              <a:extLst>
                <a:ext uri="{FF2B5EF4-FFF2-40B4-BE49-F238E27FC236}">
                  <a16:creationId xmlns:a16="http://schemas.microsoft.com/office/drawing/2014/main" id="{F7131A28-076A-52DB-A180-781BC436989D}"/>
                </a:ext>
              </a:extLst>
            </p:cNvPr>
            <p:cNvSpPr/>
            <p:nvPr/>
          </p:nvSpPr>
          <p:spPr>
            <a:xfrm>
              <a:off x="8184578" y="3657813"/>
              <a:ext cx="213360" cy="1725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sp>
        <p:nvSpPr>
          <p:cNvPr id="15" name="TextBox 14">
            <a:extLst>
              <a:ext uri="{FF2B5EF4-FFF2-40B4-BE49-F238E27FC236}">
                <a16:creationId xmlns:a16="http://schemas.microsoft.com/office/drawing/2014/main" id="{FC0CB2D7-3833-CDE2-58F6-BD470634168C}"/>
              </a:ext>
            </a:extLst>
          </p:cNvPr>
          <p:cNvSpPr txBox="1"/>
          <p:nvPr/>
        </p:nvSpPr>
        <p:spPr>
          <a:xfrm>
            <a:off x="513491" y="1227659"/>
            <a:ext cx="26018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3284B"/>
                </a:solidFill>
                <a:effectLst/>
                <a:uLnTx/>
                <a:uFillTx/>
                <a:latin typeface="Franklin Gothic Book" panose="020B0503020102020204"/>
                <a:ea typeface="+mn-ea"/>
                <a:cs typeface="+mn-cs"/>
              </a:rPr>
              <a:t>Organ Failure</a:t>
            </a:r>
          </a:p>
        </p:txBody>
      </p:sp>
    </p:spTree>
    <p:extLst>
      <p:ext uri="{BB962C8B-B14F-4D97-AF65-F5344CB8AC3E}">
        <p14:creationId xmlns:p14="http://schemas.microsoft.com/office/powerpoint/2010/main" val="1531875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57F6F5-5804-174E-A2C6-B0CE7C84FA30}"/>
              </a:ext>
            </a:extLst>
          </p:cNvPr>
          <p:cNvSpPr>
            <a:spLocks noGrp="1"/>
          </p:cNvSpPr>
          <p:nvPr>
            <p:ph type="title"/>
          </p:nvPr>
        </p:nvSpPr>
        <p:spPr>
          <a:xfrm>
            <a:off x="53921" y="640219"/>
            <a:ext cx="7138679" cy="1103313"/>
          </a:xfrm>
        </p:spPr>
        <p:txBody>
          <a:bodyPr/>
          <a:lstStyle/>
          <a:p>
            <a:pPr algn="ctr"/>
            <a:r>
              <a:rPr lang="en-US" dirty="0"/>
              <a:t>Outbreak response centered on isolation sustains high mortality</a:t>
            </a:r>
          </a:p>
        </p:txBody>
      </p:sp>
      <p:sp>
        <p:nvSpPr>
          <p:cNvPr id="11" name="TextBox 10">
            <a:extLst>
              <a:ext uri="{FF2B5EF4-FFF2-40B4-BE49-F238E27FC236}">
                <a16:creationId xmlns:a16="http://schemas.microsoft.com/office/drawing/2014/main" id="{35609E85-CB3D-3649-ACDB-18A03385B29F}"/>
              </a:ext>
            </a:extLst>
          </p:cNvPr>
          <p:cNvSpPr txBox="1"/>
          <p:nvPr/>
        </p:nvSpPr>
        <p:spPr>
          <a:xfrm>
            <a:off x="7328421" y="3882636"/>
            <a:ext cx="4863579" cy="26776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3284B"/>
                </a:solidFill>
                <a:effectLst/>
                <a:uLnTx/>
                <a:uFillTx/>
                <a:latin typeface="Franklin Gothic Book" panose="020B0503020102020204"/>
                <a:ea typeface="+mn-ea"/>
                <a:cs typeface="+mn-cs"/>
              </a:rPr>
              <a:t>Limits access to patients by HCWs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3284B"/>
                </a:solidFill>
                <a:effectLst/>
                <a:uLnTx/>
                <a:uFillTx/>
                <a:latin typeface="Franklin Gothic Book" panose="020B0503020102020204"/>
                <a:ea typeface="+mn-ea"/>
                <a:cs typeface="+mn-cs"/>
              </a:rPr>
              <a:t>Restricts capacity to deliver advanced care + therapeutics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3284B"/>
                </a:solidFill>
                <a:effectLst/>
                <a:uLnTx/>
                <a:uFillTx/>
                <a:latin typeface="Franklin Gothic Book" panose="020B0503020102020204"/>
                <a:ea typeface="+mn-ea"/>
                <a:cs typeface="+mn-cs"/>
              </a:rPr>
              <a:t>Increases resistance of patients + families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3284B"/>
                </a:solidFill>
                <a:effectLst/>
                <a:uLnTx/>
                <a:uFillTx/>
                <a:latin typeface="Franklin Gothic Book" panose="020B0503020102020204"/>
                <a:ea typeface="+mn-ea"/>
                <a:cs typeface="+mn-cs"/>
              </a:rPr>
              <a:t>Prevents continuous observation and learning</a:t>
            </a:r>
          </a:p>
        </p:txBody>
      </p:sp>
      <p:pic>
        <p:nvPicPr>
          <p:cNvPr id="9" name="Content Placeholder 3">
            <a:extLst>
              <a:ext uri="{FF2B5EF4-FFF2-40B4-BE49-F238E27FC236}">
                <a16:creationId xmlns:a16="http://schemas.microsoft.com/office/drawing/2014/main" id="{DDDDE8C5-F3CC-D74A-91D5-41D81F9CE7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08191" y="138820"/>
            <a:ext cx="4870845" cy="3579888"/>
          </a:xfrm>
          <a:prstGeom prst="rect">
            <a:avLst/>
          </a:prstGeom>
        </p:spPr>
      </p:pic>
      <p:pic>
        <p:nvPicPr>
          <p:cNvPr id="4" name="Picture 3">
            <a:extLst>
              <a:ext uri="{FF2B5EF4-FFF2-40B4-BE49-F238E27FC236}">
                <a16:creationId xmlns:a16="http://schemas.microsoft.com/office/drawing/2014/main" id="{C98851E6-EA00-46F2-F0D4-51FD523689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6538" y="2838061"/>
            <a:ext cx="6882055" cy="3870439"/>
          </a:xfrm>
          <a:prstGeom prst="rect">
            <a:avLst/>
          </a:prstGeom>
        </p:spPr>
      </p:pic>
    </p:spTree>
    <p:extLst>
      <p:ext uri="{BB962C8B-B14F-4D97-AF65-F5344CB8AC3E}">
        <p14:creationId xmlns:p14="http://schemas.microsoft.com/office/powerpoint/2010/main" val="3276709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UNC Expanded">
      <a:dk1>
        <a:srgbClr val="13284B"/>
      </a:dk1>
      <a:lt1>
        <a:srgbClr val="FFFFFF"/>
      </a:lt1>
      <a:dk2>
        <a:srgbClr val="000000"/>
      </a:dk2>
      <a:lt2>
        <a:srgbClr val="E1E1E1"/>
      </a:lt2>
      <a:accent1>
        <a:srgbClr val="4B9CD3"/>
      </a:accent1>
      <a:accent2>
        <a:srgbClr val="13294B"/>
      </a:accent2>
      <a:accent3>
        <a:srgbClr val="5958CA"/>
      </a:accent3>
      <a:accent4>
        <a:srgbClr val="E52820"/>
      </a:accent4>
      <a:accent5>
        <a:srgbClr val="FFD200"/>
      </a:accent5>
      <a:accent6>
        <a:srgbClr val="46A549"/>
      </a:accent6>
      <a:hlink>
        <a:srgbClr val="007FAE"/>
      </a:hlink>
      <a:folHlink>
        <a:srgbClr val="007FA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AFE50C597308CB40BCA7E320ED70E337" ma:contentTypeVersion="22" ma:contentTypeDescription="NGO Document content type" ma:contentTypeScope="" ma:versionID="f19d96c1150b4c6609d46581b842896a">
  <xsd:schema xmlns:xsd="http://www.w3.org/2001/XMLSchema" xmlns:xs="http://www.w3.org/2001/XMLSchema" xmlns:p="http://schemas.microsoft.com/office/2006/metadata/properties" xmlns:ns2="c629780e-db83-45bc-a257-7c8c4fd6b9cb" xmlns:ns3="2636c69e-d6b9-4f6b-a248-45fd91a90b4d" targetNamespace="http://schemas.microsoft.com/office/2006/metadata/properties" ma:root="true" ma:fieldsID="19c5eafe5fc09fd3b1b0eac109e61502" ns2:_="" ns3:_="">
    <xsd:import namespace="c629780e-db83-45bc-a257-7c8c4fd6b9cb"/>
    <xsd:import namespace="2636c69e-d6b9-4f6b-a248-45fd91a90b4d"/>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2:SharedWithUsers" minOccurs="0"/>
                <xsd:element ref="ns2:SharedWithDetails" minOccurs="0"/>
                <xsd:element ref="ns3:MediaLengthInSeconds" minOccurs="0"/>
                <xsd:element ref="ns3:lcf76f155ced4ddcb4097134ff3c332f"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36c69e-d6b9-4f6b-a248-45fd91a90b4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Location" ma:index="3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lcf76f155ced4ddcb4097134ff3c332f xmlns="2636c69e-d6b9-4f6b-a248-45fd91a90b4d">
      <Terms xmlns="http://schemas.microsoft.com/office/infopath/2007/PartnerControls"/>
    </lcf76f155ced4ddcb4097134ff3c332f>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documentManagement>
</p:properties>
</file>

<file path=customXml/itemProps1.xml><?xml version="1.0" encoding="utf-8"?>
<ds:datastoreItem xmlns:ds="http://schemas.openxmlformats.org/officeDocument/2006/customXml" ds:itemID="{DF2D637E-B71B-42FD-A1C8-AA33E2078934}">
  <ds:schemaRefs>
    <ds:schemaRef ds:uri="2636c69e-d6b9-4f6b-a248-45fd91a90b4d"/>
    <ds:schemaRef ds:uri="c629780e-db83-45bc-a257-7c8c4fd6b9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E16BB1F-8881-4FD7-ABF9-8D9FDA44ADFA}">
  <ds:schemaRefs>
    <ds:schemaRef ds:uri="http://schemas.microsoft.com/sharepoint/v3/contenttype/forms"/>
  </ds:schemaRefs>
</ds:datastoreItem>
</file>

<file path=customXml/itemProps3.xml><?xml version="1.0" encoding="utf-8"?>
<ds:datastoreItem xmlns:ds="http://schemas.openxmlformats.org/officeDocument/2006/customXml" ds:itemID="{1B2F795F-2D3D-4322-92F2-4FFCDA24AD50}">
  <ds:schemaRefs>
    <ds:schemaRef ds:uri="http://schemas.openxmlformats.org/package/2006/metadata/core-properties"/>
    <ds:schemaRef ds:uri="http://purl.org/dc/elements/1.1/"/>
    <ds:schemaRef ds:uri="http://schemas.microsoft.com/office/2006/metadata/properties"/>
    <ds:schemaRef ds:uri="http://www.w3.org/XML/1998/namespace"/>
    <ds:schemaRef ds:uri="http://purl.org/dc/terms/"/>
    <ds:schemaRef ds:uri="http://schemas.microsoft.com/office/infopath/2007/PartnerControls"/>
    <ds:schemaRef ds:uri="http://schemas.microsoft.com/office/2006/documentManagement/types"/>
    <ds:schemaRef ds:uri="2636c69e-d6b9-4f6b-a248-45fd91a90b4d"/>
    <ds:schemaRef ds:uri="c629780e-db83-45bc-a257-7c8c4fd6b9cb"/>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300</TotalTime>
  <Words>3789</Words>
  <Application>Microsoft Office PowerPoint</Application>
  <PresentationFormat>Widescreen</PresentationFormat>
  <Paragraphs>462</Paragraphs>
  <Slides>41</Slides>
  <Notes>35</Notes>
  <HiddenSlides>5</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41</vt:i4>
      </vt:variant>
    </vt:vector>
  </HeadingPairs>
  <TitlesOfParts>
    <vt:vector size="59" baseType="lpstr">
      <vt:lpstr>Arial</vt:lpstr>
      <vt:lpstr>Calibri</vt:lpstr>
      <vt:lpstr>Calibri Light</vt:lpstr>
      <vt:lpstr>Century Gothic</vt:lpstr>
      <vt:lpstr>Franklin Gothic Book</vt:lpstr>
      <vt:lpstr>Franklin Gothic Medium</vt:lpstr>
      <vt:lpstr>Helvetica</vt:lpstr>
      <vt:lpstr>Helvetica Neue</vt:lpstr>
      <vt:lpstr>Merriweather</vt:lpstr>
      <vt:lpstr>Noah Reg</vt:lpstr>
      <vt:lpstr>Noah W05 Regular</vt:lpstr>
      <vt:lpstr>Quattrocento Sans</vt:lpstr>
      <vt:lpstr>Times</vt:lpstr>
      <vt:lpstr>Wingdings</vt:lpstr>
      <vt:lpstr>Office Theme</vt:lpstr>
      <vt:lpstr>Custom Design</vt:lpstr>
      <vt:lpstr>Thème Office</vt:lpstr>
      <vt:lpstr>1_Thème Office</vt:lpstr>
      <vt:lpstr>Marburg and Beyond: The Viral Hemorrhagic Fever Threat</vt:lpstr>
      <vt:lpstr>PowerPoint Presentation</vt:lpstr>
      <vt:lpstr>PowerPoint Presentation</vt:lpstr>
      <vt:lpstr>PowerPoint Presentation</vt:lpstr>
      <vt:lpstr>Changing the Paradigm from Isolation to Patient-centric care</vt:lpstr>
      <vt:lpstr>Key messages</vt:lpstr>
      <vt:lpstr>Filovirus Outbreaks are Increasing in Scale + Frequency </vt:lpstr>
      <vt:lpstr>Independent Predictors of EVD Mortality</vt:lpstr>
      <vt:lpstr>Outbreak response centered on isolation sustains high mortality</vt:lpstr>
      <vt:lpstr>Preparation + Resources  Better Outcomes</vt:lpstr>
      <vt:lpstr>Optimized Supportive Care for EVD</vt:lpstr>
      <vt:lpstr>Patient Centric Response Involves Increased Provider-Patient Access</vt:lpstr>
      <vt:lpstr>EBOV Viral Kinetics Are Strongly Associated with Mortality</vt:lpstr>
      <vt:lpstr>Controlling viral replication reduces mortality</vt:lpstr>
      <vt:lpstr>Delays in Treatment Increases Mortality</vt:lpstr>
      <vt:lpstr>mAbs have a Modifiable therapeutic window</vt:lpstr>
      <vt:lpstr>Outbreaks begin and end in communities</vt:lpstr>
      <vt:lpstr>Early Isolation Reduces Community Transmission</vt:lpstr>
      <vt:lpstr>MVD Outbreak Rwanda 2024</vt:lpstr>
      <vt:lpstr>Marburg virus in Rwanda – a different response</vt:lpstr>
      <vt:lpstr>Early diagnostics + patient-centric care </vt:lpstr>
      <vt:lpstr>EBOV Persistence in Semen</vt:lpstr>
      <vt:lpstr>Molecular Evidence of Sexual Transmission</vt:lpstr>
      <vt:lpstr>PowerPoint Presentation</vt:lpstr>
      <vt:lpstr>We are Not Moving Fast Enough</vt:lpstr>
      <vt:lpstr>PowerPoint Presentation</vt:lpstr>
      <vt:lpstr>Thank You</vt:lpstr>
      <vt:lpstr>IMPLEMENTING AN INTRA-OUTBREAK EBOLA SUDAN RING VACCINATION TRIAL IN UGANDA: EXPERIENCES AND FUTURE PERSPECTIVES </vt:lpstr>
      <vt:lpstr>Uganda SUDV HotSpot</vt:lpstr>
      <vt:lpstr>2025 SUDV outbreak: Clusters</vt:lpstr>
      <vt:lpstr>Geographic Spread</vt:lpstr>
      <vt:lpstr>Ring vaccination trial</vt:lpstr>
      <vt:lpstr>REASONS FOR SWIFT IMPLEMENTATION</vt:lpstr>
      <vt:lpstr>PowerPoint Presentation</vt:lpstr>
      <vt:lpstr>CHALLENGES</vt:lpstr>
      <vt:lpstr>CONCLUSION</vt:lpstr>
      <vt:lpstr>THANK YOU</vt:lpstr>
      <vt:lpstr>Q&amp;A</vt:lpstr>
      <vt:lpstr>Save the Date:   OCTOBER 14 (in-person and online) –   The New Frontier in HIV Pre-exposure Prophylaxis: Lenacapavir Update</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Mental Health, and Beyond: How Research Could Protect Youth in a Rapidly Changing World</dc:title>
  <dc:creator>Hendery, Sara E.</dc:creator>
  <cp:lastModifiedBy>Sara Hendery</cp:lastModifiedBy>
  <cp:revision>4</cp:revision>
  <dcterms:created xsi:type="dcterms:W3CDTF">2023-09-11T19:32:12Z</dcterms:created>
  <dcterms:modified xsi:type="dcterms:W3CDTF">2025-08-19T12:51:01Z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0x01010033CF86A3E53F48B7ADBBC140A8AF8FA700AFE50C597308CB40BCA7E320ED70E337</vt:lpwstr>
  </property>
  <property fmtid="{D5CDD505-2E9C-101B-9397-08002B2CF9AE}" pid="3" name="MediaServiceImageTags">
    <vt:lpwstr/>
  </property>
  <property fmtid="{D5CDD505-2E9C-101B-9397-08002B2CF9AE}" pid="4" name="NGOOnlineKeywords">
    <vt:lpwstr/>
  </property>
  <property fmtid="{D5CDD505-2E9C-101B-9397-08002B2CF9AE}" pid="5" name="NGOOnlineDocumentType">
    <vt:lpwstr/>
  </property>
</Properties>
</file>