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91" r:id="rId6"/>
    <p:sldMasterId id="2147483699" r:id="rId7"/>
  </p:sldMasterIdLst>
  <p:notesMasterIdLst>
    <p:notesMasterId r:id="rId43"/>
  </p:notesMasterIdLst>
  <p:sldIdLst>
    <p:sldId id="3255" r:id="rId8"/>
    <p:sldId id="2145706924" r:id="rId9"/>
    <p:sldId id="3260" r:id="rId10"/>
    <p:sldId id="2145706923" r:id="rId11"/>
    <p:sldId id="257" r:id="rId12"/>
    <p:sldId id="2147375266" r:id="rId13"/>
    <p:sldId id="2147469247" r:id="rId14"/>
    <p:sldId id="2147469275" r:id="rId15"/>
    <p:sldId id="2147469378" r:id="rId16"/>
    <p:sldId id="2147469379" r:id="rId17"/>
    <p:sldId id="2147469280" r:id="rId18"/>
    <p:sldId id="2147469292" r:id="rId19"/>
    <p:sldId id="2147469224" r:id="rId20"/>
    <p:sldId id="2147469281" r:id="rId21"/>
    <p:sldId id="2147469225" r:id="rId22"/>
    <p:sldId id="2147469285" r:id="rId23"/>
    <p:sldId id="2147469260" r:id="rId24"/>
    <p:sldId id="2147469287" r:id="rId25"/>
    <p:sldId id="2147469288" r:id="rId26"/>
    <p:sldId id="2147469270" r:id="rId27"/>
    <p:sldId id="2147469290" r:id="rId28"/>
    <p:sldId id="2147469289" r:id="rId29"/>
    <p:sldId id="2147469252" r:id="rId30"/>
    <p:sldId id="2147469283" r:id="rId31"/>
    <p:sldId id="2147469271" r:id="rId32"/>
    <p:sldId id="2147469291" r:id="rId33"/>
    <p:sldId id="2147469384" r:id="rId34"/>
    <p:sldId id="2147469380" r:id="rId35"/>
    <p:sldId id="2147469382" r:id="rId36"/>
    <p:sldId id="2147469381" r:id="rId37"/>
    <p:sldId id="2147469040" r:id="rId38"/>
    <p:sldId id="5067" r:id="rId39"/>
    <p:sldId id="5057" r:id="rId40"/>
    <p:sldId id="5066" r:id="rId41"/>
    <p:sldId id="506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4DA2B-09FF-4EB9-BD98-E54FAFC0784C}" v="2" dt="2024-04-16T12:24:37.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7" d="100"/>
          <a:sy n="67" d="100"/>
        </p:scale>
        <p:origin x="5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Hendery" userId="f325871a-63f3-4f08-ae16-74c23a15e324" providerId="ADAL" clId="{60D4DA2B-09FF-4EB9-BD98-E54FAFC0784C}"/>
    <pc:docChg chg="addSld delSld modSld">
      <pc:chgData name="Sara Hendery" userId="f325871a-63f3-4f08-ae16-74c23a15e324" providerId="ADAL" clId="{60D4DA2B-09FF-4EB9-BD98-E54FAFC0784C}" dt="2024-04-16T12:24:58.144" v="29" actId="113"/>
      <pc:docMkLst>
        <pc:docMk/>
      </pc:docMkLst>
      <pc:sldChg chg="del">
        <pc:chgData name="Sara Hendery" userId="f325871a-63f3-4f08-ae16-74c23a15e324" providerId="ADAL" clId="{60D4DA2B-09FF-4EB9-BD98-E54FAFC0784C}" dt="2024-04-16T12:24:32.810" v="27" actId="2696"/>
        <pc:sldMkLst>
          <pc:docMk/>
          <pc:sldMk cId="2086185903" sldId="3260"/>
        </pc:sldMkLst>
      </pc:sldChg>
      <pc:sldChg chg="add">
        <pc:chgData name="Sara Hendery" userId="f325871a-63f3-4f08-ae16-74c23a15e324" providerId="ADAL" clId="{60D4DA2B-09FF-4EB9-BD98-E54FAFC0784C}" dt="2024-04-16T12:24:37.998" v="28"/>
        <pc:sldMkLst>
          <pc:docMk/>
          <pc:sldMk cId="3504110825" sldId="3260"/>
        </pc:sldMkLst>
      </pc:sldChg>
      <pc:sldChg chg="modSp mod">
        <pc:chgData name="Sara Hendery" userId="f325871a-63f3-4f08-ae16-74c23a15e324" providerId="ADAL" clId="{60D4DA2B-09FF-4EB9-BD98-E54FAFC0784C}" dt="2024-04-16T12:24:58.144" v="29" actId="113"/>
        <pc:sldMkLst>
          <pc:docMk/>
          <pc:sldMk cId="3147780374" sldId="5066"/>
        </pc:sldMkLst>
        <pc:spChg chg="mod">
          <ac:chgData name="Sara Hendery" userId="f325871a-63f3-4f08-ae16-74c23a15e324" providerId="ADAL" clId="{60D4DA2B-09FF-4EB9-BD98-E54FAFC0784C}" dt="2024-04-16T12:24:58.144" v="29" actId="113"/>
          <ac:spMkLst>
            <pc:docMk/>
            <pc:sldMk cId="3147780374" sldId="5066"/>
            <ac:spMk id="10" creationId="{E4F6294E-2AC1-4D9B-A9B7-FFA167971553}"/>
          </ac:spMkLst>
        </pc:spChg>
      </pc:sldChg>
      <pc:sldMasterChg chg="delSldLayout">
        <pc:chgData name="Sara Hendery" userId="f325871a-63f3-4f08-ae16-74c23a15e324" providerId="ADAL" clId="{60D4DA2B-09FF-4EB9-BD98-E54FAFC0784C}" dt="2024-04-16T12:24:32.810" v="27" actId="2696"/>
        <pc:sldMasterMkLst>
          <pc:docMk/>
          <pc:sldMasterMk cId="1173556593" sldId="2147483648"/>
        </pc:sldMasterMkLst>
        <pc:sldLayoutChg chg="del">
          <pc:chgData name="Sara Hendery" userId="f325871a-63f3-4f08-ae16-74c23a15e324" providerId="ADAL" clId="{60D4DA2B-09FF-4EB9-BD98-E54FAFC0784C}" dt="2024-04-16T12:24:32.810" v="27" actId="2696"/>
          <pc:sldLayoutMkLst>
            <pc:docMk/>
            <pc:sldMasterMk cId="1173556593" sldId="2147483648"/>
            <pc:sldLayoutMk cId="1751320748" sldId="2147483662"/>
          </pc:sldLayoutMkLst>
        </pc:sldLayoutChg>
      </pc:sldMasterChg>
    </pc:docChg>
  </pc:docChgLst>
  <pc:docChgLst>
    <pc:chgData name="Hendery, Sara E." userId="16b337ac-3e46-4492-bfe1-1439cfc44d58" providerId="ADAL" clId="{CD751202-8AFE-4361-9505-A09630C124F0}"/>
    <pc:docChg chg="undo custSel addSld modSld sldOrd">
      <pc:chgData name="Hendery, Sara E." userId="16b337ac-3e46-4492-bfe1-1439cfc44d58" providerId="ADAL" clId="{CD751202-8AFE-4361-9505-A09630C124F0}" dt="2024-04-09T19:17:36.435" v="385" actId="20577"/>
      <pc:docMkLst>
        <pc:docMk/>
      </pc:docMkLst>
      <pc:sldChg chg="modSp mod">
        <pc:chgData name="Hendery, Sara E." userId="16b337ac-3e46-4492-bfe1-1439cfc44d58" providerId="ADAL" clId="{CD751202-8AFE-4361-9505-A09630C124F0}" dt="2024-04-09T18:51:50.612" v="73" actId="14100"/>
        <pc:sldMkLst>
          <pc:docMk/>
          <pc:sldMk cId="3491193050" sldId="3255"/>
        </pc:sldMkLst>
        <pc:spChg chg="mod">
          <ac:chgData name="Hendery, Sara E." userId="16b337ac-3e46-4492-bfe1-1439cfc44d58" providerId="ADAL" clId="{CD751202-8AFE-4361-9505-A09630C124F0}" dt="2024-04-09T18:50:12.003" v="10" actId="6549"/>
          <ac:spMkLst>
            <pc:docMk/>
            <pc:sldMk cId="3491193050" sldId="3255"/>
            <ac:spMk id="7" creationId="{9E364E1A-06BE-44A8-BA33-4F626F1D6775}"/>
          </ac:spMkLst>
        </pc:spChg>
        <pc:spChg chg="mod">
          <ac:chgData name="Hendery, Sara E." userId="16b337ac-3e46-4492-bfe1-1439cfc44d58" providerId="ADAL" clId="{CD751202-8AFE-4361-9505-A09630C124F0}" dt="2024-04-09T18:50:30.109" v="60" actId="20577"/>
          <ac:spMkLst>
            <pc:docMk/>
            <pc:sldMk cId="3491193050" sldId="3255"/>
            <ac:spMk id="223" creationId="{80D8679A-2C93-4711-A590-CAD021EDF5FD}"/>
          </ac:spMkLst>
        </pc:spChg>
        <pc:picChg chg="mod">
          <ac:chgData name="Hendery, Sara E." userId="16b337ac-3e46-4492-bfe1-1439cfc44d58" providerId="ADAL" clId="{CD751202-8AFE-4361-9505-A09630C124F0}" dt="2024-04-09T18:51:50.612" v="73" actId="14100"/>
          <ac:picMkLst>
            <pc:docMk/>
            <pc:sldMk cId="3491193050" sldId="3255"/>
            <ac:picMk id="5" creationId="{371F4989-6A39-455E-9C10-50A2987551CD}"/>
          </ac:picMkLst>
        </pc:picChg>
      </pc:sldChg>
      <pc:sldChg chg="modSp mod">
        <pc:chgData name="Hendery, Sara E." userId="16b337ac-3e46-4492-bfe1-1439cfc44d58" providerId="ADAL" clId="{CD751202-8AFE-4361-9505-A09630C124F0}" dt="2024-04-09T19:17:36.435" v="385" actId="20577"/>
        <pc:sldMkLst>
          <pc:docMk/>
          <pc:sldMk cId="3147780374" sldId="5066"/>
        </pc:sldMkLst>
        <pc:spChg chg="mod">
          <ac:chgData name="Hendery, Sara E." userId="16b337ac-3e46-4492-bfe1-1439cfc44d58" providerId="ADAL" clId="{CD751202-8AFE-4361-9505-A09630C124F0}" dt="2024-04-09T19:17:36.435" v="385" actId="20577"/>
          <ac:spMkLst>
            <pc:docMk/>
            <pc:sldMk cId="3147780374" sldId="5066"/>
            <ac:spMk id="10" creationId="{E4F6294E-2AC1-4D9B-A9B7-FFA167971553}"/>
          </ac:spMkLst>
        </pc:spChg>
      </pc:sldChg>
      <pc:sldChg chg="modSp mod">
        <pc:chgData name="Hendery, Sara E." userId="16b337ac-3e46-4492-bfe1-1439cfc44d58" providerId="ADAL" clId="{CD751202-8AFE-4361-9505-A09630C124F0}" dt="2024-04-09T19:01:17.728" v="185" actId="20577"/>
        <pc:sldMkLst>
          <pc:docMk/>
          <pc:sldMk cId="1070381645" sldId="2145706923"/>
        </pc:sldMkLst>
        <pc:spChg chg="mod">
          <ac:chgData name="Hendery, Sara E." userId="16b337ac-3e46-4492-bfe1-1439cfc44d58" providerId="ADAL" clId="{CD751202-8AFE-4361-9505-A09630C124F0}" dt="2024-04-09T19:01:17.728" v="185" actId="20577"/>
          <ac:spMkLst>
            <pc:docMk/>
            <pc:sldMk cId="1070381645" sldId="2145706923"/>
            <ac:spMk id="3" creationId="{82B802EC-3AFC-29D7-8149-26656894C193}"/>
          </ac:spMkLst>
        </pc:spChg>
        <pc:spChg chg="mod">
          <ac:chgData name="Hendery, Sara E." userId="16b337ac-3e46-4492-bfe1-1439cfc44d58" providerId="ADAL" clId="{CD751202-8AFE-4361-9505-A09630C124F0}" dt="2024-04-09T18:59:22.381" v="162" actId="20577"/>
          <ac:spMkLst>
            <pc:docMk/>
            <pc:sldMk cId="1070381645" sldId="2145706923"/>
            <ac:spMk id="10" creationId="{E4F6294E-2AC1-4D9B-A9B7-FFA167971553}"/>
          </ac:spMkLst>
        </pc:spChg>
        <pc:picChg chg="mod modCrop">
          <ac:chgData name="Hendery, Sara E." userId="16b337ac-3e46-4492-bfe1-1439cfc44d58" providerId="ADAL" clId="{CD751202-8AFE-4361-9505-A09630C124F0}" dt="2024-04-09T18:57:29.496" v="143" actId="1076"/>
          <ac:picMkLst>
            <pc:docMk/>
            <pc:sldMk cId="1070381645" sldId="2145706923"/>
            <ac:picMk id="2" creationId="{DA30452C-AEE5-DCED-B651-925C9E09EDD5}"/>
          </ac:picMkLst>
        </pc:picChg>
        <pc:picChg chg="mod modCrop">
          <ac:chgData name="Hendery, Sara E." userId="16b337ac-3e46-4492-bfe1-1439cfc44d58" providerId="ADAL" clId="{CD751202-8AFE-4361-9505-A09630C124F0}" dt="2024-04-09T18:57:24.542" v="142" actId="1076"/>
          <ac:picMkLst>
            <pc:docMk/>
            <pc:sldMk cId="1070381645" sldId="2145706923"/>
            <ac:picMk id="11" creationId="{2F0DA287-0B22-46A5-AEF8-6491DA9C80F1}"/>
          </ac:picMkLst>
        </pc:picChg>
      </pc:sldChg>
      <pc:sldChg chg="delSp modSp add mod ord">
        <pc:chgData name="Hendery, Sara E." userId="16b337ac-3e46-4492-bfe1-1439cfc44d58" providerId="ADAL" clId="{CD751202-8AFE-4361-9505-A09630C124F0}" dt="2024-04-09T19:09:17.848" v="372" actId="1076"/>
        <pc:sldMkLst>
          <pc:docMk/>
          <pc:sldMk cId="751147512" sldId="2145706924"/>
        </pc:sldMkLst>
        <pc:spChg chg="del">
          <ac:chgData name="Hendery, Sara E." userId="16b337ac-3e46-4492-bfe1-1439cfc44d58" providerId="ADAL" clId="{CD751202-8AFE-4361-9505-A09630C124F0}" dt="2024-04-09T19:05:17.838" v="190" actId="478"/>
          <ac:spMkLst>
            <pc:docMk/>
            <pc:sldMk cId="751147512" sldId="2145706924"/>
            <ac:spMk id="3" creationId="{E4BD7F30-0414-58A9-4623-632CC789F383}"/>
          </ac:spMkLst>
        </pc:spChg>
        <pc:spChg chg="mod">
          <ac:chgData name="Hendery, Sara E." userId="16b337ac-3e46-4492-bfe1-1439cfc44d58" providerId="ADAL" clId="{CD751202-8AFE-4361-9505-A09630C124F0}" dt="2024-04-09T19:09:17.848" v="372" actId="1076"/>
          <ac:spMkLst>
            <pc:docMk/>
            <pc:sldMk cId="751147512" sldId="2145706924"/>
            <ac:spMk id="10" creationId="{38FA7265-4C00-7624-6B55-7AC2E86B7BDE}"/>
          </ac:spMkLst>
        </pc:spChg>
        <pc:picChg chg="del">
          <ac:chgData name="Hendery, Sara E." userId="16b337ac-3e46-4492-bfe1-1439cfc44d58" providerId="ADAL" clId="{CD751202-8AFE-4361-9505-A09630C124F0}" dt="2024-04-09T19:05:14.481" v="189" actId="478"/>
          <ac:picMkLst>
            <pc:docMk/>
            <pc:sldMk cId="751147512" sldId="2145706924"/>
            <ac:picMk id="2" creationId="{5945A8F7-106B-03EA-45CE-BF69ECA767D1}"/>
          </ac:picMkLst>
        </pc:picChg>
        <pc:picChg chg="mod modCrop">
          <ac:chgData name="Hendery, Sara E." userId="16b337ac-3e46-4492-bfe1-1439cfc44d58" providerId="ADAL" clId="{CD751202-8AFE-4361-9505-A09630C124F0}" dt="2024-04-09T19:07:03.228" v="197" actId="1076"/>
          <ac:picMkLst>
            <pc:docMk/>
            <pc:sldMk cId="751147512" sldId="2145706924"/>
            <ac:picMk id="11" creationId="{FAC4DBFC-4C73-A778-942C-186140D3A96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E35BEE-1EDE-4003-A5DD-4BBA5A3A681F}"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7633F0A1-A028-413E-A8F1-E22E875CD80D}">
      <dgm:prSet phldrT="[Text]" custT="1"/>
      <dgm:spPr/>
      <dgm:t>
        <a:bodyPr/>
        <a:lstStyle/>
        <a:p>
          <a:r>
            <a:rPr lang="en-US" sz="1200" b="1" dirty="0">
              <a:latin typeface="Corbel" panose="020B0503020204020204" pitchFamily="34" charset="0"/>
            </a:rPr>
            <a:t>Integrated Vector Management </a:t>
          </a:r>
        </a:p>
      </dgm:t>
    </dgm:pt>
    <dgm:pt modelId="{A7F286CA-C3F8-421D-B808-D88302A05011}" type="parTrans" cxnId="{7CAEDAFA-5223-4830-AB7C-D4F4398D0223}">
      <dgm:prSet/>
      <dgm:spPr/>
      <dgm:t>
        <a:bodyPr/>
        <a:lstStyle/>
        <a:p>
          <a:endParaRPr lang="en-US" sz="1200">
            <a:latin typeface="Corbel" panose="020B0503020204020204" pitchFamily="34" charset="0"/>
          </a:endParaRPr>
        </a:p>
      </dgm:t>
    </dgm:pt>
    <dgm:pt modelId="{3648EA55-5C1C-4508-9319-69B26FD8CB77}" type="sibTrans" cxnId="{7CAEDAFA-5223-4830-AB7C-D4F4398D0223}">
      <dgm:prSet/>
      <dgm:spPr/>
      <dgm:t>
        <a:bodyPr/>
        <a:lstStyle/>
        <a:p>
          <a:endParaRPr lang="en-US" sz="1200">
            <a:latin typeface="Corbel" panose="020B0503020204020204" pitchFamily="34" charset="0"/>
          </a:endParaRPr>
        </a:p>
      </dgm:t>
    </dgm:pt>
    <dgm:pt modelId="{A499E785-1EF1-457F-935C-57C1DF2B730A}">
      <dgm:prSet phldrT="[Text]" custT="1"/>
      <dgm:spPr/>
      <dgm:t>
        <a:bodyPr/>
        <a:lstStyle/>
        <a:p>
          <a:r>
            <a:rPr lang="en-US" sz="1200" dirty="0">
              <a:latin typeface="Corbel" panose="020B0503020204020204" pitchFamily="34" charset="0"/>
            </a:rPr>
            <a:t>ITN Distribution (mass and routine)</a:t>
          </a:r>
        </a:p>
      </dgm:t>
    </dgm:pt>
    <dgm:pt modelId="{04A843FF-FA2A-4349-AFBE-A4D4C529E5FD}" type="parTrans" cxnId="{B5D74D8C-7F72-478C-A2CC-A6F8D7B136BD}">
      <dgm:prSet/>
      <dgm:spPr/>
      <dgm:t>
        <a:bodyPr/>
        <a:lstStyle/>
        <a:p>
          <a:endParaRPr lang="en-US" sz="1200">
            <a:latin typeface="Corbel" panose="020B0503020204020204" pitchFamily="34" charset="0"/>
          </a:endParaRPr>
        </a:p>
      </dgm:t>
    </dgm:pt>
    <dgm:pt modelId="{DE3B6BC0-2C52-4356-BA6D-79C186A9C776}" type="sibTrans" cxnId="{B5D74D8C-7F72-478C-A2CC-A6F8D7B136BD}">
      <dgm:prSet/>
      <dgm:spPr/>
      <dgm:t>
        <a:bodyPr/>
        <a:lstStyle/>
        <a:p>
          <a:endParaRPr lang="en-US" sz="1200">
            <a:latin typeface="Corbel" panose="020B0503020204020204" pitchFamily="34" charset="0"/>
          </a:endParaRPr>
        </a:p>
      </dgm:t>
    </dgm:pt>
    <dgm:pt modelId="{8CED1D3E-0A44-4564-9F72-3F497631A2D3}">
      <dgm:prSet phldrT="[Text]" custT="1"/>
      <dgm:spPr/>
      <dgm:t>
        <a:bodyPr/>
        <a:lstStyle/>
        <a:p>
          <a:r>
            <a:rPr lang="en-US" sz="1200" dirty="0">
              <a:latin typeface="Corbel" panose="020B0503020204020204" pitchFamily="34" charset="0"/>
            </a:rPr>
            <a:t>IRS</a:t>
          </a:r>
        </a:p>
      </dgm:t>
    </dgm:pt>
    <dgm:pt modelId="{72C3010B-C9E7-4042-9BA3-2156C488DB9F}" type="parTrans" cxnId="{3E9696B5-FBC9-41C7-8D28-90CA3F0E8B49}">
      <dgm:prSet/>
      <dgm:spPr/>
      <dgm:t>
        <a:bodyPr/>
        <a:lstStyle/>
        <a:p>
          <a:endParaRPr lang="en-US" sz="1200">
            <a:latin typeface="Corbel" panose="020B0503020204020204" pitchFamily="34" charset="0"/>
          </a:endParaRPr>
        </a:p>
      </dgm:t>
    </dgm:pt>
    <dgm:pt modelId="{13664BDB-2CDA-438B-B098-78C992ACD72B}" type="sibTrans" cxnId="{3E9696B5-FBC9-41C7-8D28-90CA3F0E8B49}">
      <dgm:prSet/>
      <dgm:spPr/>
      <dgm:t>
        <a:bodyPr/>
        <a:lstStyle/>
        <a:p>
          <a:endParaRPr lang="en-US" sz="1200">
            <a:latin typeface="Corbel" panose="020B0503020204020204" pitchFamily="34" charset="0"/>
          </a:endParaRPr>
        </a:p>
      </dgm:t>
    </dgm:pt>
    <dgm:pt modelId="{9D0209A2-0C2E-4197-97B5-B8E9CD579B02}">
      <dgm:prSet phldrT="[Text]" custT="1"/>
      <dgm:spPr/>
      <dgm:t>
        <a:bodyPr/>
        <a:lstStyle/>
        <a:p>
          <a:r>
            <a:rPr lang="en-US" sz="1200" b="1" dirty="0">
              <a:latin typeface="Corbel" panose="020B0503020204020204" pitchFamily="34" charset="0"/>
            </a:rPr>
            <a:t>Case Management</a:t>
          </a:r>
        </a:p>
      </dgm:t>
    </dgm:pt>
    <dgm:pt modelId="{E25D9624-469A-447E-B371-99BE0DBFFC0B}" type="parTrans" cxnId="{A36C8D78-DD08-43A9-943D-8A5438DF0B9B}">
      <dgm:prSet/>
      <dgm:spPr/>
      <dgm:t>
        <a:bodyPr/>
        <a:lstStyle/>
        <a:p>
          <a:endParaRPr lang="en-US" sz="1200">
            <a:latin typeface="Corbel" panose="020B0503020204020204" pitchFamily="34" charset="0"/>
          </a:endParaRPr>
        </a:p>
      </dgm:t>
    </dgm:pt>
    <dgm:pt modelId="{20E64D81-E45E-4C77-A7B2-E03577D43E47}" type="sibTrans" cxnId="{A36C8D78-DD08-43A9-943D-8A5438DF0B9B}">
      <dgm:prSet/>
      <dgm:spPr/>
      <dgm:t>
        <a:bodyPr/>
        <a:lstStyle/>
        <a:p>
          <a:endParaRPr lang="en-US" sz="1200">
            <a:latin typeface="Corbel" panose="020B0503020204020204" pitchFamily="34" charset="0"/>
          </a:endParaRPr>
        </a:p>
      </dgm:t>
    </dgm:pt>
    <dgm:pt modelId="{33E1CAFC-E14C-4571-AE00-A7857F4DE087}">
      <dgm:prSet phldrT="[Text]" custT="1"/>
      <dgm:spPr/>
      <dgm:t>
        <a:bodyPr/>
        <a:lstStyle/>
        <a:p>
          <a:r>
            <a:rPr lang="en-US" sz="1200" dirty="0">
              <a:latin typeface="Corbel" panose="020B0503020204020204" pitchFamily="34" charset="0"/>
            </a:rPr>
            <a:t>Prompt diagnosis with mRDTs, Microscopy</a:t>
          </a:r>
        </a:p>
      </dgm:t>
    </dgm:pt>
    <dgm:pt modelId="{55E36F39-6C23-4B47-8A73-9AB9898C86CB}" type="parTrans" cxnId="{5C621884-0AD3-48FD-90A0-2E8C1F530B29}">
      <dgm:prSet/>
      <dgm:spPr/>
      <dgm:t>
        <a:bodyPr/>
        <a:lstStyle/>
        <a:p>
          <a:endParaRPr lang="en-US" sz="1200">
            <a:latin typeface="Corbel" panose="020B0503020204020204" pitchFamily="34" charset="0"/>
          </a:endParaRPr>
        </a:p>
      </dgm:t>
    </dgm:pt>
    <dgm:pt modelId="{8323EC42-DCC3-41FA-AB3A-DD3A93A59824}" type="sibTrans" cxnId="{5C621884-0AD3-48FD-90A0-2E8C1F530B29}">
      <dgm:prSet/>
      <dgm:spPr/>
      <dgm:t>
        <a:bodyPr/>
        <a:lstStyle/>
        <a:p>
          <a:endParaRPr lang="en-US" sz="1200">
            <a:latin typeface="Corbel" panose="020B0503020204020204" pitchFamily="34" charset="0"/>
          </a:endParaRPr>
        </a:p>
      </dgm:t>
    </dgm:pt>
    <dgm:pt modelId="{2E0DDBFA-1E7D-4BDA-9785-37629FEC72F0}">
      <dgm:prSet phldrT="[Text]" custT="1"/>
      <dgm:spPr/>
      <dgm:t>
        <a:bodyPr/>
        <a:lstStyle/>
        <a:p>
          <a:r>
            <a:rPr lang="en-US" sz="1200" dirty="0">
              <a:latin typeface="Corbel" panose="020B0503020204020204" pitchFamily="34" charset="0"/>
            </a:rPr>
            <a:t>Treatment with AL, AA, </a:t>
          </a:r>
          <a:r>
            <a:rPr lang="en-US" sz="1200" dirty="0" err="1">
              <a:latin typeface="Corbel" panose="020B0503020204020204" pitchFamily="34" charset="0"/>
            </a:rPr>
            <a:t>Inj</a:t>
          </a:r>
          <a:r>
            <a:rPr lang="en-US" sz="1200" dirty="0">
              <a:latin typeface="Corbel" panose="020B0503020204020204" pitchFamily="34" charset="0"/>
            </a:rPr>
            <a:t> AS</a:t>
          </a:r>
        </a:p>
      </dgm:t>
    </dgm:pt>
    <dgm:pt modelId="{4C07840D-4319-4EE6-978E-2548C9CD6271}" type="parTrans" cxnId="{E489690B-E347-4CC3-8354-B22F787BAAE2}">
      <dgm:prSet/>
      <dgm:spPr/>
      <dgm:t>
        <a:bodyPr/>
        <a:lstStyle/>
        <a:p>
          <a:endParaRPr lang="en-US" sz="1200">
            <a:latin typeface="Corbel" panose="020B0503020204020204" pitchFamily="34" charset="0"/>
          </a:endParaRPr>
        </a:p>
      </dgm:t>
    </dgm:pt>
    <dgm:pt modelId="{30173DB1-EEA7-45C7-B345-E03FAE008201}" type="sibTrans" cxnId="{E489690B-E347-4CC3-8354-B22F787BAAE2}">
      <dgm:prSet/>
      <dgm:spPr/>
      <dgm:t>
        <a:bodyPr/>
        <a:lstStyle/>
        <a:p>
          <a:endParaRPr lang="en-US" sz="1200">
            <a:latin typeface="Corbel" panose="020B0503020204020204" pitchFamily="34" charset="0"/>
          </a:endParaRPr>
        </a:p>
      </dgm:t>
    </dgm:pt>
    <dgm:pt modelId="{21DD2D15-D425-4879-B835-3A030B610E4B}">
      <dgm:prSet phldrT="[Text]" custT="1"/>
      <dgm:spPr/>
      <dgm:t>
        <a:bodyPr/>
        <a:lstStyle/>
        <a:p>
          <a:r>
            <a:rPr lang="en-US" sz="1200" b="1" dirty="0">
              <a:latin typeface="Corbel" panose="020B0503020204020204" pitchFamily="34" charset="0"/>
            </a:rPr>
            <a:t>Prevention/Chemoprophylaxis</a:t>
          </a:r>
        </a:p>
      </dgm:t>
    </dgm:pt>
    <dgm:pt modelId="{506777E7-E28D-4D7C-9844-9395D4F5FC65}" type="parTrans" cxnId="{856CD1FC-DC00-4BCC-9509-0E18D234A5FA}">
      <dgm:prSet/>
      <dgm:spPr/>
      <dgm:t>
        <a:bodyPr/>
        <a:lstStyle/>
        <a:p>
          <a:endParaRPr lang="en-US" sz="1200">
            <a:latin typeface="Corbel" panose="020B0503020204020204" pitchFamily="34" charset="0"/>
          </a:endParaRPr>
        </a:p>
      </dgm:t>
    </dgm:pt>
    <dgm:pt modelId="{FE436622-5E1F-45F8-A693-07BDBD3E3AC5}" type="sibTrans" cxnId="{856CD1FC-DC00-4BCC-9509-0E18D234A5FA}">
      <dgm:prSet/>
      <dgm:spPr/>
      <dgm:t>
        <a:bodyPr/>
        <a:lstStyle/>
        <a:p>
          <a:endParaRPr lang="en-US" sz="1200">
            <a:latin typeface="Corbel" panose="020B0503020204020204" pitchFamily="34" charset="0"/>
          </a:endParaRPr>
        </a:p>
      </dgm:t>
    </dgm:pt>
    <dgm:pt modelId="{F13A488A-8452-491A-856C-F8A197588EF0}">
      <dgm:prSet phldrT="[Text]" custT="1"/>
      <dgm:spPr/>
      <dgm:t>
        <a:bodyPr/>
        <a:lstStyle/>
        <a:p>
          <a:r>
            <a:rPr lang="en-US" sz="1200" dirty="0">
              <a:latin typeface="Corbel" panose="020B0503020204020204" pitchFamily="34" charset="0"/>
            </a:rPr>
            <a:t>IPTp</a:t>
          </a:r>
        </a:p>
      </dgm:t>
    </dgm:pt>
    <dgm:pt modelId="{ADA80CA4-1003-446A-B42E-656E7314A518}" type="parTrans" cxnId="{80CE18E4-B5B1-41F5-9C21-032A1D8EF800}">
      <dgm:prSet/>
      <dgm:spPr/>
      <dgm:t>
        <a:bodyPr/>
        <a:lstStyle/>
        <a:p>
          <a:endParaRPr lang="en-US" sz="1200">
            <a:latin typeface="Corbel" panose="020B0503020204020204" pitchFamily="34" charset="0"/>
          </a:endParaRPr>
        </a:p>
      </dgm:t>
    </dgm:pt>
    <dgm:pt modelId="{7780E3C5-2E14-4848-A25A-4A7B2423155F}" type="sibTrans" cxnId="{80CE18E4-B5B1-41F5-9C21-032A1D8EF800}">
      <dgm:prSet/>
      <dgm:spPr/>
      <dgm:t>
        <a:bodyPr/>
        <a:lstStyle/>
        <a:p>
          <a:endParaRPr lang="en-US" sz="1200">
            <a:latin typeface="Corbel" panose="020B0503020204020204" pitchFamily="34" charset="0"/>
          </a:endParaRPr>
        </a:p>
      </dgm:t>
    </dgm:pt>
    <dgm:pt modelId="{3F2C86CB-9B30-4DAB-8618-9005AF2258D9}">
      <dgm:prSet phldrT="[Text]" custT="1"/>
      <dgm:spPr/>
      <dgm:t>
        <a:bodyPr/>
        <a:lstStyle/>
        <a:p>
          <a:r>
            <a:rPr lang="en-US" sz="1200" dirty="0">
              <a:latin typeface="Corbel" panose="020B0503020204020204" pitchFamily="34" charset="0"/>
            </a:rPr>
            <a:t>IPTi (</a:t>
          </a:r>
          <a:r>
            <a:rPr lang="en-US" sz="1200" i="1" dirty="0">
              <a:latin typeface="Corbel" panose="020B0503020204020204" pitchFamily="34" charset="0"/>
            </a:rPr>
            <a:t>now PMC</a:t>
          </a:r>
          <a:r>
            <a:rPr lang="en-US" sz="1200" dirty="0">
              <a:latin typeface="Corbel" panose="020B0503020204020204" pitchFamily="34" charset="0"/>
            </a:rPr>
            <a:t>)</a:t>
          </a:r>
        </a:p>
      </dgm:t>
    </dgm:pt>
    <dgm:pt modelId="{D5E2EBBE-8F61-4C24-8AE6-6C99FC22D19D}" type="parTrans" cxnId="{22063CF0-F1F9-463C-9A3C-48AADDD91B5F}">
      <dgm:prSet/>
      <dgm:spPr/>
      <dgm:t>
        <a:bodyPr/>
        <a:lstStyle/>
        <a:p>
          <a:endParaRPr lang="en-US" sz="1200">
            <a:latin typeface="Corbel" panose="020B0503020204020204" pitchFamily="34" charset="0"/>
          </a:endParaRPr>
        </a:p>
      </dgm:t>
    </dgm:pt>
    <dgm:pt modelId="{774EB8F1-94CA-4EE4-A3FB-FA3AF2166540}" type="sibTrans" cxnId="{22063CF0-F1F9-463C-9A3C-48AADDD91B5F}">
      <dgm:prSet/>
      <dgm:spPr/>
      <dgm:t>
        <a:bodyPr/>
        <a:lstStyle/>
        <a:p>
          <a:endParaRPr lang="en-US" sz="1200">
            <a:latin typeface="Corbel" panose="020B0503020204020204" pitchFamily="34" charset="0"/>
          </a:endParaRPr>
        </a:p>
      </dgm:t>
    </dgm:pt>
    <dgm:pt modelId="{4DAFB16B-32C3-4C9A-8523-A621616782FA}">
      <dgm:prSet phldrT="[Text]" custT="1"/>
      <dgm:spPr/>
      <dgm:t>
        <a:bodyPr/>
        <a:lstStyle/>
        <a:p>
          <a:r>
            <a:rPr lang="en-US" sz="1400" b="1" dirty="0">
              <a:solidFill>
                <a:srgbClr val="C00000"/>
              </a:solidFill>
              <a:latin typeface="Corbel" panose="020B0503020204020204" pitchFamily="34" charset="0"/>
            </a:rPr>
            <a:t>Malaria Vaccine</a:t>
          </a:r>
        </a:p>
      </dgm:t>
    </dgm:pt>
    <dgm:pt modelId="{43955C2A-367B-4418-AC50-7A5431EA0205}" type="parTrans" cxnId="{11E0AF06-365E-4A4D-995F-9DAC91B3F9A3}">
      <dgm:prSet/>
      <dgm:spPr/>
      <dgm:t>
        <a:bodyPr/>
        <a:lstStyle/>
        <a:p>
          <a:endParaRPr lang="en-US" sz="1200">
            <a:latin typeface="Corbel" panose="020B0503020204020204" pitchFamily="34" charset="0"/>
          </a:endParaRPr>
        </a:p>
      </dgm:t>
    </dgm:pt>
    <dgm:pt modelId="{604F30C6-E167-42CD-BE9D-534F44AC3C34}" type="sibTrans" cxnId="{11E0AF06-365E-4A4D-995F-9DAC91B3F9A3}">
      <dgm:prSet/>
      <dgm:spPr/>
      <dgm:t>
        <a:bodyPr/>
        <a:lstStyle/>
        <a:p>
          <a:endParaRPr lang="en-US" sz="1200">
            <a:latin typeface="Corbel" panose="020B0503020204020204" pitchFamily="34" charset="0"/>
          </a:endParaRPr>
        </a:p>
      </dgm:t>
    </dgm:pt>
    <dgm:pt modelId="{C1C674CC-5581-4397-BAF0-2D382708A134}">
      <dgm:prSet phldrT="[Text]" custT="1"/>
      <dgm:spPr/>
      <dgm:t>
        <a:bodyPr/>
        <a:lstStyle/>
        <a:p>
          <a:r>
            <a:rPr lang="en-US" sz="1200" dirty="0">
              <a:latin typeface="Corbel" panose="020B0503020204020204" pitchFamily="34" charset="0"/>
            </a:rPr>
            <a:t>Therapeutic Efficacy Studies</a:t>
          </a:r>
        </a:p>
      </dgm:t>
    </dgm:pt>
    <dgm:pt modelId="{A9CE5CDF-665F-40F1-97DF-C0C51EE67027}" type="parTrans" cxnId="{DD64893F-3D87-4C51-96E3-7FD7C6EFBF3A}">
      <dgm:prSet/>
      <dgm:spPr/>
      <dgm:t>
        <a:bodyPr/>
        <a:lstStyle/>
        <a:p>
          <a:endParaRPr lang="en-US" sz="1200">
            <a:latin typeface="Corbel" panose="020B0503020204020204" pitchFamily="34" charset="0"/>
          </a:endParaRPr>
        </a:p>
      </dgm:t>
    </dgm:pt>
    <dgm:pt modelId="{ACF04D32-5F2E-4D59-AC12-CF5EB9936756}" type="sibTrans" cxnId="{DD64893F-3D87-4C51-96E3-7FD7C6EFBF3A}">
      <dgm:prSet/>
      <dgm:spPr/>
      <dgm:t>
        <a:bodyPr/>
        <a:lstStyle/>
        <a:p>
          <a:endParaRPr lang="en-US" sz="1200">
            <a:latin typeface="Corbel" panose="020B0503020204020204" pitchFamily="34" charset="0"/>
          </a:endParaRPr>
        </a:p>
      </dgm:t>
    </dgm:pt>
    <dgm:pt modelId="{0C74AAC3-1B4F-4BF9-97CE-65B316A45F29}">
      <dgm:prSet phldrT="[Text]" custT="1"/>
      <dgm:spPr/>
      <dgm:t>
        <a:bodyPr/>
        <a:lstStyle/>
        <a:p>
          <a:r>
            <a:rPr lang="en-US" sz="1200" dirty="0">
              <a:latin typeface="Corbel" panose="020B0503020204020204" pitchFamily="34" charset="0"/>
            </a:rPr>
            <a:t>Insecticide Resistance Monitoring</a:t>
          </a:r>
        </a:p>
      </dgm:t>
    </dgm:pt>
    <dgm:pt modelId="{6DFACD55-506F-4979-A2D5-CCA0622E92F6}" type="parTrans" cxnId="{9D8F535A-2B82-448C-AF7A-F0DF98F5FC35}">
      <dgm:prSet/>
      <dgm:spPr/>
      <dgm:t>
        <a:bodyPr/>
        <a:lstStyle/>
        <a:p>
          <a:endParaRPr lang="en-US" sz="1200">
            <a:latin typeface="Corbel" panose="020B0503020204020204" pitchFamily="34" charset="0"/>
          </a:endParaRPr>
        </a:p>
      </dgm:t>
    </dgm:pt>
    <dgm:pt modelId="{D1C1CFEF-6846-4866-9949-A036628A2A34}" type="sibTrans" cxnId="{9D8F535A-2B82-448C-AF7A-F0DF98F5FC35}">
      <dgm:prSet/>
      <dgm:spPr/>
      <dgm:t>
        <a:bodyPr/>
        <a:lstStyle/>
        <a:p>
          <a:endParaRPr lang="en-US" sz="1200">
            <a:latin typeface="Corbel" panose="020B0503020204020204" pitchFamily="34" charset="0"/>
          </a:endParaRPr>
        </a:p>
      </dgm:t>
    </dgm:pt>
    <dgm:pt modelId="{7266BBF5-95E9-479E-B135-2DCE57AEC7DE}">
      <dgm:prSet phldrT="[Text]" custT="1"/>
      <dgm:spPr/>
      <dgm:t>
        <a:bodyPr/>
        <a:lstStyle/>
        <a:p>
          <a:r>
            <a:rPr lang="en-US" sz="1200" dirty="0">
              <a:latin typeface="Corbel" panose="020B0503020204020204" pitchFamily="34" charset="0"/>
            </a:rPr>
            <a:t>Community case management by CPBs (now CHWs)</a:t>
          </a:r>
        </a:p>
      </dgm:t>
    </dgm:pt>
    <dgm:pt modelId="{5BC74F4C-7EDF-4C92-A2FF-F725E1037172}" type="parTrans" cxnId="{79446565-4FD3-4B4B-9208-B8B782973FF9}">
      <dgm:prSet/>
      <dgm:spPr/>
      <dgm:t>
        <a:bodyPr/>
        <a:lstStyle/>
        <a:p>
          <a:endParaRPr lang="en-US" sz="1200">
            <a:latin typeface="Corbel" panose="020B0503020204020204" pitchFamily="34" charset="0"/>
          </a:endParaRPr>
        </a:p>
      </dgm:t>
    </dgm:pt>
    <dgm:pt modelId="{7D3C6663-7497-44B9-8420-6810DFA7F358}" type="sibTrans" cxnId="{79446565-4FD3-4B4B-9208-B8B782973FF9}">
      <dgm:prSet/>
      <dgm:spPr/>
      <dgm:t>
        <a:bodyPr/>
        <a:lstStyle/>
        <a:p>
          <a:endParaRPr lang="en-US" sz="1200">
            <a:latin typeface="Corbel" panose="020B0503020204020204" pitchFamily="34" charset="0"/>
          </a:endParaRPr>
        </a:p>
      </dgm:t>
    </dgm:pt>
    <dgm:pt modelId="{272D3511-EDAC-4882-B758-90F46E890E31}" type="pres">
      <dgm:prSet presAssocID="{A9E35BEE-1EDE-4003-A5DD-4BBA5A3A681F}" presName="layout" presStyleCnt="0">
        <dgm:presLayoutVars>
          <dgm:chMax/>
          <dgm:chPref/>
          <dgm:dir/>
          <dgm:resizeHandles/>
        </dgm:presLayoutVars>
      </dgm:prSet>
      <dgm:spPr/>
    </dgm:pt>
    <dgm:pt modelId="{B6E62341-3E79-4CA5-B14D-DA1B1BC0399B}" type="pres">
      <dgm:prSet presAssocID="{7633F0A1-A028-413E-A8F1-E22E875CD80D}" presName="root" presStyleCnt="0">
        <dgm:presLayoutVars>
          <dgm:chMax/>
          <dgm:chPref/>
        </dgm:presLayoutVars>
      </dgm:prSet>
      <dgm:spPr/>
    </dgm:pt>
    <dgm:pt modelId="{0626EB2D-785F-40A0-989E-668CBC29DC0F}" type="pres">
      <dgm:prSet presAssocID="{7633F0A1-A028-413E-A8F1-E22E875CD80D}" presName="rootComposite" presStyleCnt="0">
        <dgm:presLayoutVars/>
      </dgm:prSet>
      <dgm:spPr/>
    </dgm:pt>
    <dgm:pt modelId="{FE95AE14-C85E-469D-879B-4AEBEE6EF864}" type="pres">
      <dgm:prSet presAssocID="{7633F0A1-A028-413E-A8F1-E22E875CD80D}" presName="ParentAccent" presStyleLbl="alignNode1" presStyleIdx="0" presStyleCnt="3"/>
      <dgm:spPr/>
    </dgm:pt>
    <dgm:pt modelId="{EED83069-B771-4287-ACE6-AFA33C3E6F56}" type="pres">
      <dgm:prSet presAssocID="{7633F0A1-A028-413E-A8F1-E22E875CD80D}" presName="ParentSmallAccent" presStyleLbl="fgAcc1" presStyleIdx="0" presStyleCnt="3"/>
      <dgm:spPr/>
    </dgm:pt>
    <dgm:pt modelId="{3C201793-103A-4307-B8CA-42A682AD5327}" type="pres">
      <dgm:prSet presAssocID="{7633F0A1-A028-413E-A8F1-E22E875CD80D}" presName="Parent" presStyleLbl="revTx" presStyleIdx="0" presStyleCnt="13">
        <dgm:presLayoutVars>
          <dgm:chMax/>
          <dgm:chPref val="4"/>
          <dgm:bulletEnabled val="1"/>
        </dgm:presLayoutVars>
      </dgm:prSet>
      <dgm:spPr/>
    </dgm:pt>
    <dgm:pt modelId="{B03336FB-1C65-4535-B98E-B65D813A277B}" type="pres">
      <dgm:prSet presAssocID="{7633F0A1-A028-413E-A8F1-E22E875CD80D}" presName="childShape" presStyleCnt="0">
        <dgm:presLayoutVars>
          <dgm:chMax val="0"/>
          <dgm:chPref val="0"/>
        </dgm:presLayoutVars>
      </dgm:prSet>
      <dgm:spPr/>
    </dgm:pt>
    <dgm:pt modelId="{0A6D7014-62A2-4E55-97B7-682A0F98F4BD}" type="pres">
      <dgm:prSet presAssocID="{A499E785-1EF1-457F-935C-57C1DF2B730A}" presName="childComposite" presStyleCnt="0">
        <dgm:presLayoutVars>
          <dgm:chMax val="0"/>
          <dgm:chPref val="0"/>
        </dgm:presLayoutVars>
      </dgm:prSet>
      <dgm:spPr/>
    </dgm:pt>
    <dgm:pt modelId="{7092C9E3-E500-4913-BDB1-F698694D230D}" type="pres">
      <dgm:prSet presAssocID="{A499E785-1EF1-457F-935C-57C1DF2B730A}" presName="ChildAccent" presStyleLbl="solidFgAcc1" presStyleIdx="0" presStyleCnt="10"/>
      <dgm:spPr/>
    </dgm:pt>
    <dgm:pt modelId="{1D24AB04-5ADE-4EA5-AA10-763AF41C75D3}" type="pres">
      <dgm:prSet presAssocID="{A499E785-1EF1-457F-935C-57C1DF2B730A}" presName="Child" presStyleLbl="revTx" presStyleIdx="1" presStyleCnt="13">
        <dgm:presLayoutVars>
          <dgm:chMax val="0"/>
          <dgm:chPref val="0"/>
          <dgm:bulletEnabled val="1"/>
        </dgm:presLayoutVars>
      </dgm:prSet>
      <dgm:spPr/>
    </dgm:pt>
    <dgm:pt modelId="{16362CFC-83BD-4C73-844C-1D7BD74C68BD}" type="pres">
      <dgm:prSet presAssocID="{8CED1D3E-0A44-4564-9F72-3F497631A2D3}" presName="childComposite" presStyleCnt="0">
        <dgm:presLayoutVars>
          <dgm:chMax val="0"/>
          <dgm:chPref val="0"/>
        </dgm:presLayoutVars>
      </dgm:prSet>
      <dgm:spPr/>
    </dgm:pt>
    <dgm:pt modelId="{56B6D668-3A2C-4877-BB59-32A89611DD3E}" type="pres">
      <dgm:prSet presAssocID="{8CED1D3E-0A44-4564-9F72-3F497631A2D3}" presName="ChildAccent" presStyleLbl="solidFgAcc1" presStyleIdx="1" presStyleCnt="10"/>
      <dgm:spPr/>
    </dgm:pt>
    <dgm:pt modelId="{3A2C9F09-E94C-43D9-9DE1-C187313CE110}" type="pres">
      <dgm:prSet presAssocID="{8CED1D3E-0A44-4564-9F72-3F497631A2D3}" presName="Child" presStyleLbl="revTx" presStyleIdx="2" presStyleCnt="13">
        <dgm:presLayoutVars>
          <dgm:chMax val="0"/>
          <dgm:chPref val="0"/>
          <dgm:bulletEnabled val="1"/>
        </dgm:presLayoutVars>
      </dgm:prSet>
      <dgm:spPr/>
    </dgm:pt>
    <dgm:pt modelId="{B5D9AB26-F722-4B23-A1C6-B5C76994CAD0}" type="pres">
      <dgm:prSet presAssocID="{0C74AAC3-1B4F-4BF9-97CE-65B316A45F29}" presName="childComposite" presStyleCnt="0">
        <dgm:presLayoutVars>
          <dgm:chMax val="0"/>
          <dgm:chPref val="0"/>
        </dgm:presLayoutVars>
      </dgm:prSet>
      <dgm:spPr/>
    </dgm:pt>
    <dgm:pt modelId="{B4ED00D9-A20D-4A61-B9CD-1228691F70D5}" type="pres">
      <dgm:prSet presAssocID="{0C74AAC3-1B4F-4BF9-97CE-65B316A45F29}" presName="ChildAccent" presStyleLbl="solidFgAcc1" presStyleIdx="2" presStyleCnt="10"/>
      <dgm:spPr/>
    </dgm:pt>
    <dgm:pt modelId="{73D768AD-17D2-423A-A6BC-EDABFD7BCFD9}" type="pres">
      <dgm:prSet presAssocID="{0C74AAC3-1B4F-4BF9-97CE-65B316A45F29}" presName="Child" presStyleLbl="revTx" presStyleIdx="3" presStyleCnt="13">
        <dgm:presLayoutVars>
          <dgm:chMax val="0"/>
          <dgm:chPref val="0"/>
          <dgm:bulletEnabled val="1"/>
        </dgm:presLayoutVars>
      </dgm:prSet>
      <dgm:spPr/>
    </dgm:pt>
    <dgm:pt modelId="{331CF918-DF46-4458-93A4-DC7464005B71}" type="pres">
      <dgm:prSet presAssocID="{9D0209A2-0C2E-4197-97B5-B8E9CD579B02}" presName="root" presStyleCnt="0">
        <dgm:presLayoutVars>
          <dgm:chMax/>
          <dgm:chPref/>
        </dgm:presLayoutVars>
      </dgm:prSet>
      <dgm:spPr/>
    </dgm:pt>
    <dgm:pt modelId="{3481874A-11A6-49BB-9E0D-070C7A6AD5A8}" type="pres">
      <dgm:prSet presAssocID="{9D0209A2-0C2E-4197-97B5-B8E9CD579B02}" presName="rootComposite" presStyleCnt="0">
        <dgm:presLayoutVars/>
      </dgm:prSet>
      <dgm:spPr/>
    </dgm:pt>
    <dgm:pt modelId="{8845CAFD-ADEF-4AB7-8798-511E942A7822}" type="pres">
      <dgm:prSet presAssocID="{9D0209A2-0C2E-4197-97B5-B8E9CD579B02}" presName="ParentAccent" presStyleLbl="alignNode1" presStyleIdx="1" presStyleCnt="3"/>
      <dgm:spPr/>
    </dgm:pt>
    <dgm:pt modelId="{84DBBDCD-2198-481F-A37A-926780250B8E}" type="pres">
      <dgm:prSet presAssocID="{9D0209A2-0C2E-4197-97B5-B8E9CD579B02}" presName="ParentSmallAccent" presStyleLbl="fgAcc1" presStyleIdx="1" presStyleCnt="3"/>
      <dgm:spPr/>
    </dgm:pt>
    <dgm:pt modelId="{2F40980A-7845-4178-9134-B5016713ABBD}" type="pres">
      <dgm:prSet presAssocID="{9D0209A2-0C2E-4197-97B5-B8E9CD579B02}" presName="Parent" presStyleLbl="revTx" presStyleIdx="4" presStyleCnt="13">
        <dgm:presLayoutVars>
          <dgm:chMax/>
          <dgm:chPref val="4"/>
          <dgm:bulletEnabled val="1"/>
        </dgm:presLayoutVars>
      </dgm:prSet>
      <dgm:spPr/>
    </dgm:pt>
    <dgm:pt modelId="{04621903-B82D-494C-B12C-FC702BA8873E}" type="pres">
      <dgm:prSet presAssocID="{9D0209A2-0C2E-4197-97B5-B8E9CD579B02}" presName="childShape" presStyleCnt="0">
        <dgm:presLayoutVars>
          <dgm:chMax val="0"/>
          <dgm:chPref val="0"/>
        </dgm:presLayoutVars>
      </dgm:prSet>
      <dgm:spPr/>
    </dgm:pt>
    <dgm:pt modelId="{BA3A3BC6-175F-471D-B2A6-920D764454E0}" type="pres">
      <dgm:prSet presAssocID="{33E1CAFC-E14C-4571-AE00-A7857F4DE087}" presName="childComposite" presStyleCnt="0">
        <dgm:presLayoutVars>
          <dgm:chMax val="0"/>
          <dgm:chPref val="0"/>
        </dgm:presLayoutVars>
      </dgm:prSet>
      <dgm:spPr/>
    </dgm:pt>
    <dgm:pt modelId="{28F1DF90-07C7-48EC-A96D-7933E2403486}" type="pres">
      <dgm:prSet presAssocID="{33E1CAFC-E14C-4571-AE00-A7857F4DE087}" presName="ChildAccent" presStyleLbl="solidFgAcc1" presStyleIdx="3" presStyleCnt="10"/>
      <dgm:spPr/>
    </dgm:pt>
    <dgm:pt modelId="{49B1DE43-2118-48AA-A72E-39D622401662}" type="pres">
      <dgm:prSet presAssocID="{33E1CAFC-E14C-4571-AE00-A7857F4DE087}" presName="Child" presStyleLbl="revTx" presStyleIdx="5" presStyleCnt="13">
        <dgm:presLayoutVars>
          <dgm:chMax val="0"/>
          <dgm:chPref val="0"/>
          <dgm:bulletEnabled val="1"/>
        </dgm:presLayoutVars>
      </dgm:prSet>
      <dgm:spPr/>
    </dgm:pt>
    <dgm:pt modelId="{513048A5-A001-47FB-85D8-E1540E9FF165}" type="pres">
      <dgm:prSet presAssocID="{2E0DDBFA-1E7D-4BDA-9785-37629FEC72F0}" presName="childComposite" presStyleCnt="0">
        <dgm:presLayoutVars>
          <dgm:chMax val="0"/>
          <dgm:chPref val="0"/>
        </dgm:presLayoutVars>
      </dgm:prSet>
      <dgm:spPr/>
    </dgm:pt>
    <dgm:pt modelId="{95756648-DBFF-4B34-97B9-C60DFD4629B1}" type="pres">
      <dgm:prSet presAssocID="{2E0DDBFA-1E7D-4BDA-9785-37629FEC72F0}" presName="ChildAccent" presStyleLbl="solidFgAcc1" presStyleIdx="4" presStyleCnt="10"/>
      <dgm:spPr/>
    </dgm:pt>
    <dgm:pt modelId="{EAF0A5F8-BD3C-483A-B558-65F0AB081894}" type="pres">
      <dgm:prSet presAssocID="{2E0DDBFA-1E7D-4BDA-9785-37629FEC72F0}" presName="Child" presStyleLbl="revTx" presStyleIdx="6" presStyleCnt="13">
        <dgm:presLayoutVars>
          <dgm:chMax val="0"/>
          <dgm:chPref val="0"/>
          <dgm:bulletEnabled val="1"/>
        </dgm:presLayoutVars>
      </dgm:prSet>
      <dgm:spPr/>
    </dgm:pt>
    <dgm:pt modelId="{349A43DB-A4DF-43E5-9972-015A46026CF9}" type="pres">
      <dgm:prSet presAssocID="{C1C674CC-5581-4397-BAF0-2D382708A134}" presName="childComposite" presStyleCnt="0">
        <dgm:presLayoutVars>
          <dgm:chMax val="0"/>
          <dgm:chPref val="0"/>
        </dgm:presLayoutVars>
      </dgm:prSet>
      <dgm:spPr/>
    </dgm:pt>
    <dgm:pt modelId="{3858EE8F-D7E2-4B90-8624-EF22B2082FD4}" type="pres">
      <dgm:prSet presAssocID="{C1C674CC-5581-4397-BAF0-2D382708A134}" presName="ChildAccent" presStyleLbl="solidFgAcc1" presStyleIdx="5" presStyleCnt="10"/>
      <dgm:spPr/>
    </dgm:pt>
    <dgm:pt modelId="{9EBB7F19-2D43-488D-B74C-D8BE0549C372}" type="pres">
      <dgm:prSet presAssocID="{C1C674CC-5581-4397-BAF0-2D382708A134}" presName="Child" presStyleLbl="revTx" presStyleIdx="7" presStyleCnt="13">
        <dgm:presLayoutVars>
          <dgm:chMax val="0"/>
          <dgm:chPref val="0"/>
          <dgm:bulletEnabled val="1"/>
        </dgm:presLayoutVars>
      </dgm:prSet>
      <dgm:spPr/>
    </dgm:pt>
    <dgm:pt modelId="{F5D3A7CC-2314-4CF7-8F8C-FAFD085EAEC9}" type="pres">
      <dgm:prSet presAssocID="{7266BBF5-95E9-479E-B135-2DCE57AEC7DE}" presName="childComposite" presStyleCnt="0">
        <dgm:presLayoutVars>
          <dgm:chMax val="0"/>
          <dgm:chPref val="0"/>
        </dgm:presLayoutVars>
      </dgm:prSet>
      <dgm:spPr/>
    </dgm:pt>
    <dgm:pt modelId="{B19DF8FF-27C5-4419-AD91-3C2CE6B91016}" type="pres">
      <dgm:prSet presAssocID="{7266BBF5-95E9-479E-B135-2DCE57AEC7DE}" presName="ChildAccent" presStyleLbl="solidFgAcc1" presStyleIdx="6" presStyleCnt="10"/>
      <dgm:spPr/>
    </dgm:pt>
    <dgm:pt modelId="{62FB48C8-1B6F-40FE-BE77-7142DDDBD98D}" type="pres">
      <dgm:prSet presAssocID="{7266BBF5-95E9-479E-B135-2DCE57AEC7DE}" presName="Child" presStyleLbl="revTx" presStyleIdx="8" presStyleCnt="13">
        <dgm:presLayoutVars>
          <dgm:chMax val="0"/>
          <dgm:chPref val="0"/>
          <dgm:bulletEnabled val="1"/>
        </dgm:presLayoutVars>
      </dgm:prSet>
      <dgm:spPr/>
    </dgm:pt>
    <dgm:pt modelId="{4C2DD2C7-CF43-4B11-B930-2685AFEA24DE}" type="pres">
      <dgm:prSet presAssocID="{21DD2D15-D425-4879-B835-3A030B610E4B}" presName="root" presStyleCnt="0">
        <dgm:presLayoutVars>
          <dgm:chMax/>
          <dgm:chPref/>
        </dgm:presLayoutVars>
      </dgm:prSet>
      <dgm:spPr/>
    </dgm:pt>
    <dgm:pt modelId="{3D777481-3A58-4A99-ACBE-8D2FBDF8A17D}" type="pres">
      <dgm:prSet presAssocID="{21DD2D15-D425-4879-B835-3A030B610E4B}" presName="rootComposite" presStyleCnt="0">
        <dgm:presLayoutVars/>
      </dgm:prSet>
      <dgm:spPr/>
    </dgm:pt>
    <dgm:pt modelId="{7B9BF35C-8114-43FE-8A25-B3819E0A6A29}" type="pres">
      <dgm:prSet presAssocID="{21DD2D15-D425-4879-B835-3A030B610E4B}" presName="ParentAccent" presStyleLbl="alignNode1" presStyleIdx="2" presStyleCnt="3"/>
      <dgm:spPr/>
    </dgm:pt>
    <dgm:pt modelId="{16F168E6-EF2B-4CF4-9F27-7536B2239CD6}" type="pres">
      <dgm:prSet presAssocID="{21DD2D15-D425-4879-B835-3A030B610E4B}" presName="ParentSmallAccent" presStyleLbl="fgAcc1" presStyleIdx="2" presStyleCnt="3"/>
      <dgm:spPr/>
    </dgm:pt>
    <dgm:pt modelId="{3E781847-0692-44D7-8EBA-8E5998E66326}" type="pres">
      <dgm:prSet presAssocID="{21DD2D15-D425-4879-B835-3A030B610E4B}" presName="Parent" presStyleLbl="revTx" presStyleIdx="9" presStyleCnt="13">
        <dgm:presLayoutVars>
          <dgm:chMax/>
          <dgm:chPref val="4"/>
          <dgm:bulletEnabled val="1"/>
        </dgm:presLayoutVars>
      </dgm:prSet>
      <dgm:spPr/>
    </dgm:pt>
    <dgm:pt modelId="{CF19730F-C1C1-495D-B39F-737ECDC4FF85}" type="pres">
      <dgm:prSet presAssocID="{21DD2D15-D425-4879-B835-3A030B610E4B}" presName="childShape" presStyleCnt="0">
        <dgm:presLayoutVars>
          <dgm:chMax val="0"/>
          <dgm:chPref val="0"/>
        </dgm:presLayoutVars>
      </dgm:prSet>
      <dgm:spPr/>
    </dgm:pt>
    <dgm:pt modelId="{8FB766B7-A0E0-4382-AF1E-1C14E458E042}" type="pres">
      <dgm:prSet presAssocID="{F13A488A-8452-491A-856C-F8A197588EF0}" presName="childComposite" presStyleCnt="0">
        <dgm:presLayoutVars>
          <dgm:chMax val="0"/>
          <dgm:chPref val="0"/>
        </dgm:presLayoutVars>
      </dgm:prSet>
      <dgm:spPr/>
    </dgm:pt>
    <dgm:pt modelId="{DA00576D-C721-43E8-A3A8-1C72976A6070}" type="pres">
      <dgm:prSet presAssocID="{F13A488A-8452-491A-856C-F8A197588EF0}" presName="ChildAccent" presStyleLbl="solidFgAcc1" presStyleIdx="7" presStyleCnt="10"/>
      <dgm:spPr/>
    </dgm:pt>
    <dgm:pt modelId="{3EF2ECA8-9363-44D1-B789-C59DA4590857}" type="pres">
      <dgm:prSet presAssocID="{F13A488A-8452-491A-856C-F8A197588EF0}" presName="Child" presStyleLbl="revTx" presStyleIdx="10" presStyleCnt="13">
        <dgm:presLayoutVars>
          <dgm:chMax val="0"/>
          <dgm:chPref val="0"/>
          <dgm:bulletEnabled val="1"/>
        </dgm:presLayoutVars>
      </dgm:prSet>
      <dgm:spPr/>
    </dgm:pt>
    <dgm:pt modelId="{87DE2AC0-CEBB-463B-B072-6E460FA2D45B}" type="pres">
      <dgm:prSet presAssocID="{3F2C86CB-9B30-4DAB-8618-9005AF2258D9}" presName="childComposite" presStyleCnt="0">
        <dgm:presLayoutVars>
          <dgm:chMax val="0"/>
          <dgm:chPref val="0"/>
        </dgm:presLayoutVars>
      </dgm:prSet>
      <dgm:spPr/>
    </dgm:pt>
    <dgm:pt modelId="{281B0B44-A404-45E7-9D48-8EBB0F3D93AE}" type="pres">
      <dgm:prSet presAssocID="{3F2C86CB-9B30-4DAB-8618-9005AF2258D9}" presName="ChildAccent" presStyleLbl="solidFgAcc1" presStyleIdx="8" presStyleCnt="10"/>
      <dgm:spPr/>
    </dgm:pt>
    <dgm:pt modelId="{1CE63EBE-EE41-4E9B-962A-D06C04C41FCC}" type="pres">
      <dgm:prSet presAssocID="{3F2C86CB-9B30-4DAB-8618-9005AF2258D9}" presName="Child" presStyleLbl="revTx" presStyleIdx="11" presStyleCnt="13">
        <dgm:presLayoutVars>
          <dgm:chMax val="0"/>
          <dgm:chPref val="0"/>
          <dgm:bulletEnabled val="1"/>
        </dgm:presLayoutVars>
      </dgm:prSet>
      <dgm:spPr/>
    </dgm:pt>
    <dgm:pt modelId="{759FDAA3-3BFA-4F3D-8D18-AB6E031B16AE}" type="pres">
      <dgm:prSet presAssocID="{4DAFB16B-32C3-4C9A-8523-A621616782FA}" presName="childComposite" presStyleCnt="0">
        <dgm:presLayoutVars>
          <dgm:chMax val="0"/>
          <dgm:chPref val="0"/>
        </dgm:presLayoutVars>
      </dgm:prSet>
      <dgm:spPr/>
    </dgm:pt>
    <dgm:pt modelId="{FA38ABED-EC97-4D0E-949C-9AAEDDE8FDDA}" type="pres">
      <dgm:prSet presAssocID="{4DAFB16B-32C3-4C9A-8523-A621616782FA}" presName="ChildAccent" presStyleLbl="solidFgAcc1" presStyleIdx="9" presStyleCnt="10"/>
      <dgm:spPr/>
    </dgm:pt>
    <dgm:pt modelId="{DAF4014F-9256-4D3A-A86C-93F7B4741604}" type="pres">
      <dgm:prSet presAssocID="{4DAFB16B-32C3-4C9A-8523-A621616782FA}" presName="Child" presStyleLbl="revTx" presStyleIdx="12" presStyleCnt="13" custScaleX="89498" custLinFactNeighborX="-3133" custLinFactNeighborY="-9829">
        <dgm:presLayoutVars>
          <dgm:chMax val="0"/>
          <dgm:chPref val="0"/>
          <dgm:bulletEnabled val="1"/>
        </dgm:presLayoutVars>
      </dgm:prSet>
      <dgm:spPr/>
    </dgm:pt>
  </dgm:ptLst>
  <dgm:cxnLst>
    <dgm:cxn modelId="{11E0AF06-365E-4A4D-995F-9DAC91B3F9A3}" srcId="{21DD2D15-D425-4879-B835-3A030B610E4B}" destId="{4DAFB16B-32C3-4C9A-8523-A621616782FA}" srcOrd="2" destOrd="0" parTransId="{43955C2A-367B-4418-AC50-7A5431EA0205}" sibTransId="{604F30C6-E167-42CD-BE9D-534F44AC3C34}"/>
    <dgm:cxn modelId="{E489690B-E347-4CC3-8354-B22F787BAAE2}" srcId="{9D0209A2-0C2E-4197-97B5-B8E9CD579B02}" destId="{2E0DDBFA-1E7D-4BDA-9785-37629FEC72F0}" srcOrd="1" destOrd="0" parTransId="{4C07840D-4319-4EE6-978E-2548C9CD6271}" sibTransId="{30173DB1-EEA7-45C7-B345-E03FAE008201}"/>
    <dgm:cxn modelId="{2750B41E-8761-40AD-8AAA-4771720202C6}" type="presOf" srcId="{0C74AAC3-1B4F-4BF9-97CE-65B316A45F29}" destId="{73D768AD-17D2-423A-A6BC-EDABFD7BCFD9}" srcOrd="0" destOrd="0" presId="urn:microsoft.com/office/officeart/2008/layout/SquareAccentList"/>
    <dgm:cxn modelId="{CA7D9E22-CF7C-4AD9-9845-A542C4668000}" type="presOf" srcId="{4DAFB16B-32C3-4C9A-8523-A621616782FA}" destId="{DAF4014F-9256-4D3A-A86C-93F7B4741604}" srcOrd="0" destOrd="0" presId="urn:microsoft.com/office/officeart/2008/layout/SquareAccentList"/>
    <dgm:cxn modelId="{CE538532-3160-4BB0-8B60-A7DA7238BA28}" type="presOf" srcId="{8CED1D3E-0A44-4564-9F72-3F497631A2D3}" destId="{3A2C9F09-E94C-43D9-9DE1-C187313CE110}" srcOrd="0" destOrd="0" presId="urn:microsoft.com/office/officeart/2008/layout/SquareAccentList"/>
    <dgm:cxn modelId="{DD64893F-3D87-4C51-96E3-7FD7C6EFBF3A}" srcId="{9D0209A2-0C2E-4197-97B5-B8E9CD579B02}" destId="{C1C674CC-5581-4397-BAF0-2D382708A134}" srcOrd="2" destOrd="0" parTransId="{A9CE5CDF-665F-40F1-97DF-C0C51EE67027}" sibTransId="{ACF04D32-5F2E-4D59-AC12-CF5EB9936756}"/>
    <dgm:cxn modelId="{FE9AD45C-2414-40AA-B873-F6D28EB06BB8}" type="presOf" srcId="{21DD2D15-D425-4879-B835-3A030B610E4B}" destId="{3E781847-0692-44D7-8EBA-8E5998E66326}" srcOrd="0" destOrd="0" presId="urn:microsoft.com/office/officeart/2008/layout/SquareAccentList"/>
    <dgm:cxn modelId="{79446565-4FD3-4B4B-9208-B8B782973FF9}" srcId="{9D0209A2-0C2E-4197-97B5-B8E9CD579B02}" destId="{7266BBF5-95E9-479E-B135-2DCE57AEC7DE}" srcOrd="3" destOrd="0" parTransId="{5BC74F4C-7EDF-4C92-A2FF-F725E1037172}" sibTransId="{7D3C6663-7497-44B9-8420-6810DFA7F358}"/>
    <dgm:cxn modelId="{6CDAE373-22D4-4E14-93FF-C82BEBC14B67}" type="presOf" srcId="{C1C674CC-5581-4397-BAF0-2D382708A134}" destId="{9EBB7F19-2D43-488D-B74C-D8BE0549C372}" srcOrd="0" destOrd="0" presId="urn:microsoft.com/office/officeart/2008/layout/SquareAccentList"/>
    <dgm:cxn modelId="{B6769F55-B989-4572-A1D2-AEF14AE00FD2}" type="presOf" srcId="{A499E785-1EF1-457F-935C-57C1DF2B730A}" destId="{1D24AB04-5ADE-4EA5-AA10-763AF41C75D3}" srcOrd="0" destOrd="0" presId="urn:microsoft.com/office/officeart/2008/layout/SquareAccentList"/>
    <dgm:cxn modelId="{A36C8D78-DD08-43A9-943D-8A5438DF0B9B}" srcId="{A9E35BEE-1EDE-4003-A5DD-4BBA5A3A681F}" destId="{9D0209A2-0C2E-4197-97B5-B8E9CD579B02}" srcOrd="1" destOrd="0" parTransId="{E25D9624-469A-447E-B371-99BE0DBFFC0B}" sibTransId="{20E64D81-E45E-4C77-A7B2-E03577D43E47}"/>
    <dgm:cxn modelId="{FBB8F878-F17E-4130-9C48-755640078E24}" type="presOf" srcId="{33E1CAFC-E14C-4571-AE00-A7857F4DE087}" destId="{49B1DE43-2118-48AA-A72E-39D622401662}" srcOrd="0" destOrd="0" presId="urn:microsoft.com/office/officeart/2008/layout/SquareAccentList"/>
    <dgm:cxn modelId="{9D8F535A-2B82-448C-AF7A-F0DF98F5FC35}" srcId="{7633F0A1-A028-413E-A8F1-E22E875CD80D}" destId="{0C74AAC3-1B4F-4BF9-97CE-65B316A45F29}" srcOrd="2" destOrd="0" parTransId="{6DFACD55-506F-4979-A2D5-CCA0622E92F6}" sibTransId="{D1C1CFEF-6846-4866-9949-A036628A2A34}"/>
    <dgm:cxn modelId="{B5E7E283-0F6D-4056-8434-4E1426EFCD48}" type="presOf" srcId="{2E0DDBFA-1E7D-4BDA-9785-37629FEC72F0}" destId="{EAF0A5F8-BD3C-483A-B558-65F0AB081894}" srcOrd="0" destOrd="0" presId="urn:microsoft.com/office/officeart/2008/layout/SquareAccentList"/>
    <dgm:cxn modelId="{5C621884-0AD3-48FD-90A0-2E8C1F530B29}" srcId="{9D0209A2-0C2E-4197-97B5-B8E9CD579B02}" destId="{33E1CAFC-E14C-4571-AE00-A7857F4DE087}" srcOrd="0" destOrd="0" parTransId="{55E36F39-6C23-4B47-8A73-9AB9898C86CB}" sibTransId="{8323EC42-DCC3-41FA-AB3A-DD3A93A59824}"/>
    <dgm:cxn modelId="{B5D74D8C-7F72-478C-A2CC-A6F8D7B136BD}" srcId="{7633F0A1-A028-413E-A8F1-E22E875CD80D}" destId="{A499E785-1EF1-457F-935C-57C1DF2B730A}" srcOrd="0" destOrd="0" parTransId="{04A843FF-FA2A-4349-AFBE-A4D4C529E5FD}" sibTransId="{DE3B6BC0-2C52-4356-BA6D-79C186A9C776}"/>
    <dgm:cxn modelId="{12662F97-E6A6-4C4D-A1F8-0B2C3502C482}" type="presOf" srcId="{F13A488A-8452-491A-856C-F8A197588EF0}" destId="{3EF2ECA8-9363-44D1-B789-C59DA4590857}" srcOrd="0" destOrd="0" presId="urn:microsoft.com/office/officeart/2008/layout/SquareAccentList"/>
    <dgm:cxn modelId="{3F803399-A20E-452F-859A-CC725EADAA70}" type="presOf" srcId="{3F2C86CB-9B30-4DAB-8618-9005AF2258D9}" destId="{1CE63EBE-EE41-4E9B-962A-D06C04C41FCC}" srcOrd="0" destOrd="0" presId="urn:microsoft.com/office/officeart/2008/layout/SquareAccentList"/>
    <dgm:cxn modelId="{EF5CA6AB-7156-48F9-A3F2-9C1BCE360479}" type="presOf" srcId="{7633F0A1-A028-413E-A8F1-E22E875CD80D}" destId="{3C201793-103A-4307-B8CA-42A682AD5327}" srcOrd="0" destOrd="0" presId="urn:microsoft.com/office/officeart/2008/layout/SquareAccentList"/>
    <dgm:cxn modelId="{3E9696B5-FBC9-41C7-8D28-90CA3F0E8B49}" srcId="{7633F0A1-A028-413E-A8F1-E22E875CD80D}" destId="{8CED1D3E-0A44-4564-9F72-3F497631A2D3}" srcOrd="1" destOrd="0" parTransId="{72C3010B-C9E7-4042-9BA3-2156C488DB9F}" sibTransId="{13664BDB-2CDA-438B-B098-78C992ACD72B}"/>
    <dgm:cxn modelId="{B8191CC7-5E34-4B6C-9803-28E15641693E}" type="presOf" srcId="{9D0209A2-0C2E-4197-97B5-B8E9CD579B02}" destId="{2F40980A-7845-4178-9134-B5016713ABBD}" srcOrd="0" destOrd="0" presId="urn:microsoft.com/office/officeart/2008/layout/SquareAccentList"/>
    <dgm:cxn modelId="{80CE18E4-B5B1-41F5-9C21-032A1D8EF800}" srcId="{21DD2D15-D425-4879-B835-3A030B610E4B}" destId="{F13A488A-8452-491A-856C-F8A197588EF0}" srcOrd="0" destOrd="0" parTransId="{ADA80CA4-1003-446A-B42E-656E7314A518}" sibTransId="{7780E3C5-2E14-4848-A25A-4A7B2423155F}"/>
    <dgm:cxn modelId="{22063CF0-F1F9-463C-9A3C-48AADDD91B5F}" srcId="{21DD2D15-D425-4879-B835-3A030B610E4B}" destId="{3F2C86CB-9B30-4DAB-8618-9005AF2258D9}" srcOrd="1" destOrd="0" parTransId="{D5E2EBBE-8F61-4C24-8AE6-6C99FC22D19D}" sibTransId="{774EB8F1-94CA-4EE4-A3FB-FA3AF2166540}"/>
    <dgm:cxn modelId="{7CAEDAFA-5223-4830-AB7C-D4F4398D0223}" srcId="{A9E35BEE-1EDE-4003-A5DD-4BBA5A3A681F}" destId="{7633F0A1-A028-413E-A8F1-E22E875CD80D}" srcOrd="0" destOrd="0" parTransId="{A7F286CA-C3F8-421D-B808-D88302A05011}" sibTransId="{3648EA55-5C1C-4508-9319-69B26FD8CB77}"/>
    <dgm:cxn modelId="{C3C82CFB-AFF5-4A30-A99A-FBB5EE876C89}" type="presOf" srcId="{7266BBF5-95E9-479E-B135-2DCE57AEC7DE}" destId="{62FB48C8-1B6F-40FE-BE77-7142DDDBD98D}" srcOrd="0" destOrd="0" presId="urn:microsoft.com/office/officeart/2008/layout/SquareAccentList"/>
    <dgm:cxn modelId="{D4FBD2FB-01B3-46FA-BAE1-9F10E78E3F0E}" type="presOf" srcId="{A9E35BEE-1EDE-4003-A5DD-4BBA5A3A681F}" destId="{272D3511-EDAC-4882-B758-90F46E890E31}" srcOrd="0" destOrd="0" presId="urn:microsoft.com/office/officeart/2008/layout/SquareAccentList"/>
    <dgm:cxn modelId="{856CD1FC-DC00-4BCC-9509-0E18D234A5FA}" srcId="{A9E35BEE-1EDE-4003-A5DD-4BBA5A3A681F}" destId="{21DD2D15-D425-4879-B835-3A030B610E4B}" srcOrd="2" destOrd="0" parTransId="{506777E7-E28D-4D7C-9844-9395D4F5FC65}" sibTransId="{FE436622-5E1F-45F8-A693-07BDBD3E3AC5}"/>
    <dgm:cxn modelId="{CFD43D9E-F282-418B-BC98-ABC5E91D07D9}" type="presParOf" srcId="{272D3511-EDAC-4882-B758-90F46E890E31}" destId="{B6E62341-3E79-4CA5-B14D-DA1B1BC0399B}" srcOrd="0" destOrd="0" presId="urn:microsoft.com/office/officeart/2008/layout/SquareAccentList"/>
    <dgm:cxn modelId="{F9962DAD-FC75-46CB-98F6-E79065136D1B}" type="presParOf" srcId="{B6E62341-3E79-4CA5-B14D-DA1B1BC0399B}" destId="{0626EB2D-785F-40A0-989E-668CBC29DC0F}" srcOrd="0" destOrd="0" presId="urn:microsoft.com/office/officeart/2008/layout/SquareAccentList"/>
    <dgm:cxn modelId="{B81E3CD4-943F-4D49-97F1-53CEE2074E89}" type="presParOf" srcId="{0626EB2D-785F-40A0-989E-668CBC29DC0F}" destId="{FE95AE14-C85E-469D-879B-4AEBEE6EF864}" srcOrd="0" destOrd="0" presId="urn:microsoft.com/office/officeart/2008/layout/SquareAccentList"/>
    <dgm:cxn modelId="{EB3BF551-2358-489A-BE4A-D9EBC910A8DC}" type="presParOf" srcId="{0626EB2D-785F-40A0-989E-668CBC29DC0F}" destId="{EED83069-B771-4287-ACE6-AFA33C3E6F56}" srcOrd="1" destOrd="0" presId="urn:microsoft.com/office/officeart/2008/layout/SquareAccentList"/>
    <dgm:cxn modelId="{C6524DF8-AEE8-43BA-A8BA-DEFE3DB5D001}" type="presParOf" srcId="{0626EB2D-785F-40A0-989E-668CBC29DC0F}" destId="{3C201793-103A-4307-B8CA-42A682AD5327}" srcOrd="2" destOrd="0" presId="urn:microsoft.com/office/officeart/2008/layout/SquareAccentList"/>
    <dgm:cxn modelId="{47A4C01C-FC24-4AD7-8BD5-DE10A144478B}" type="presParOf" srcId="{B6E62341-3E79-4CA5-B14D-DA1B1BC0399B}" destId="{B03336FB-1C65-4535-B98E-B65D813A277B}" srcOrd="1" destOrd="0" presId="urn:microsoft.com/office/officeart/2008/layout/SquareAccentList"/>
    <dgm:cxn modelId="{48E89874-5BC9-4DB9-8E46-25AA6465B9D3}" type="presParOf" srcId="{B03336FB-1C65-4535-B98E-B65D813A277B}" destId="{0A6D7014-62A2-4E55-97B7-682A0F98F4BD}" srcOrd="0" destOrd="0" presId="urn:microsoft.com/office/officeart/2008/layout/SquareAccentList"/>
    <dgm:cxn modelId="{DB6BB7FB-5C55-4CA1-9010-282CBFB1B2AE}" type="presParOf" srcId="{0A6D7014-62A2-4E55-97B7-682A0F98F4BD}" destId="{7092C9E3-E500-4913-BDB1-F698694D230D}" srcOrd="0" destOrd="0" presId="urn:microsoft.com/office/officeart/2008/layout/SquareAccentList"/>
    <dgm:cxn modelId="{D411E67B-B0B7-4995-967B-C3CD9AF21D6E}" type="presParOf" srcId="{0A6D7014-62A2-4E55-97B7-682A0F98F4BD}" destId="{1D24AB04-5ADE-4EA5-AA10-763AF41C75D3}" srcOrd="1" destOrd="0" presId="urn:microsoft.com/office/officeart/2008/layout/SquareAccentList"/>
    <dgm:cxn modelId="{F61B3787-5BDF-4014-8BA6-E0736D6183D6}" type="presParOf" srcId="{B03336FB-1C65-4535-B98E-B65D813A277B}" destId="{16362CFC-83BD-4C73-844C-1D7BD74C68BD}" srcOrd="1" destOrd="0" presId="urn:microsoft.com/office/officeart/2008/layout/SquareAccentList"/>
    <dgm:cxn modelId="{282121DD-A2E2-4A90-8CF6-1E333AD3B9FD}" type="presParOf" srcId="{16362CFC-83BD-4C73-844C-1D7BD74C68BD}" destId="{56B6D668-3A2C-4877-BB59-32A89611DD3E}" srcOrd="0" destOrd="0" presId="urn:microsoft.com/office/officeart/2008/layout/SquareAccentList"/>
    <dgm:cxn modelId="{E4CDAD5D-FF41-443F-8DAF-FBE6202A4D8F}" type="presParOf" srcId="{16362CFC-83BD-4C73-844C-1D7BD74C68BD}" destId="{3A2C9F09-E94C-43D9-9DE1-C187313CE110}" srcOrd="1" destOrd="0" presId="urn:microsoft.com/office/officeart/2008/layout/SquareAccentList"/>
    <dgm:cxn modelId="{D009FBF7-72E6-4AC3-B6EE-85E87D5B2322}" type="presParOf" srcId="{B03336FB-1C65-4535-B98E-B65D813A277B}" destId="{B5D9AB26-F722-4B23-A1C6-B5C76994CAD0}" srcOrd="2" destOrd="0" presId="urn:microsoft.com/office/officeart/2008/layout/SquareAccentList"/>
    <dgm:cxn modelId="{8E859578-6BC6-4584-9949-B2EA1C4B5D54}" type="presParOf" srcId="{B5D9AB26-F722-4B23-A1C6-B5C76994CAD0}" destId="{B4ED00D9-A20D-4A61-B9CD-1228691F70D5}" srcOrd="0" destOrd="0" presId="urn:microsoft.com/office/officeart/2008/layout/SquareAccentList"/>
    <dgm:cxn modelId="{7522216C-FA12-4CA4-8922-6E35E9D64DA9}" type="presParOf" srcId="{B5D9AB26-F722-4B23-A1C6-B5C76994CAD0}" destId="{73D768AD-17D2-423A-A6BC-EDABFD7BCFD9}" srcOrd="1" destOrd="0" presId="urn:microsoft.com/office/officeart/2008/layout/SquareAccentList"/>
    <dgm:cxn modelId="{03C29399-419A-4E91-B76F-D5CE00AC2E25}" type="presParOf" srcId="{272D3511-EDAC-4882-B758-90F46E890E31}" destId="{331CF918-DF46-4458-93A4-DC7464005B71}" srcOrd="1" destOrd="0" presId="urn:microsoft.com/office/officeart/2008/layout/SquareAccentList"/>
    <dgm:cxn modelId="{FE722693-1884-4450-B42D-5C0D868CD8CF}" type="presParOf" srcId="{331CF918-DF46-4458-93A4-DC7464005B71}" destId="{3481874A-11A6-49BB-9E0D-070C7A6AD5A8}" srcOrd="0" destOrd="0" presId="urn:microsoft.com/office/officeart/2008/layout/SquareAccentList"/>
    <dgm:cxn modelId="{DD2802BD-D1EB-493F-9B8E-FD8A531A63C5}" type="presParOf" srcId="{3481874A-11A6-49BB-9E0D-070C7A6AD5A8}" destId="{8845CAFD-ADEF-4AB7-8798-511E942A7822}" srcOrd="0" destOrd="0" presId="urn:microsoft.com/office/officeart/2008/layout/SquareAccentList"/>
    <dgm:cxn modelId="{6246F324-1A53-44C0-9C89-42441484E712}" type="presParOf" srcId="{3481874A-11A6-49BB-9E0D-070C7A6AD5A8}" destId="{84DBBDCD-2198-481F-A37A-926780250B8E}" srcOrd="1" destOrd="0" presId="urn:microsoft.com/office/officeart/2008/layout/SquareAccentList"/>
    <dgm:cxn modelId="{EC494ED2-BAA5-4381-A845-5613A30B294A}" type="presParOf" srcId="{3481874A-11A6-49BB-9E0D-070C7A6AD5A8}" destId="{2F40980A-7845-4178-9134-B5016713ABBD}" srcOrd="2" destOrd="0" presId="urn:microsoft.com/office/officeart/2008/layout/SquareAccentList"/>
    <dgm:cxn modelId="{85B5FCAC-960C-4C9D-AF62-EA78BF099F6B}" type="presParOf" srcId="{331CF918-DF46-4458-93A4-DC7464005B71}" destId="{04621903-B82D-494C-B12C-FC702BA8873E}" srcOrd="1" destOrd="0" presId="urn:microsoft.com/office/officeart/2008/layout/SquareAccentList"/>
    <dgm:cxn modelId="{1F4F7995-6AD4-446A-910C-BC26919B01AA}" type="presParOf" srcId="{04621903-B82D-494C-B12C-FC702BA8873E}" destId="{BA3A3BC6-175F-471D-B2A6-920D764454E0}" srcOrd="0" destOrd="0" presId="urn:microsoft.com/office/officeart/2008/layout/SquareAccentList"/>
    <dgm:cxn modelId="{B4A1D654-CC9A-49D8-BA63-9DF50BB1D16C}" type="presParOf" srcId="{BA3A3BC6-175F-471D-B2A6-920D764454E0}" destId="{28F1DF90-07C7-48EC-A96D-7933E2403486}" srcOrd="0" destOrd="0" presId="urn:microsoft.com/office/officeart/2008/layout/SquareAccentList"/>
    <dgm:cxn modelId="{F33F9C9E-FDC9-456D-B72C-D11B8AF2ACF1}" type="presParOf" srcId="{BA3A3BC6-175F-471D-B2A6-920D764454E0}" destId="{49B1DE43-2118-48AA-A72E-39D622401662}" srcOrd="1" destOrd="0" presId="urn:microsoft.com/office/officeart/2008/layout/SquareAccentList"/>
    <dgm:cxn modelId="{B9A1016E-1971-4425-87A8-204B41A19343}" type="presParOf" srcId="{04621903-B82D-494C-B12C-FC702BA8873E}" destId="{513048A5-A001-47FB-85D8-E1540E9FF165}" srcOrd="1" destOrd="0" presId="urn:microsoft.com/office/officeart/2008/layout/SquareAccentList"/>
    <dgm:cxn modelId="{6C1C87AC-8578-40A1-B502-90EED4B2E884}" type="presParOf" srcId="{513048A5-A001-47FB-85D8-E1540E9FF165}" destId="{95756648-DBFF-4B34-97B9-C60DFD4629B1}" srcOrd="0" destOrd="0" presId="urn:microsoft.com/office/officeart/2008/layout/SquareAccentList"/>
    <dgm:cxn modelId="{9DC37FF4-8BBE-4FD2-B42C-4477B0CE77E4}" type="presParOf" srcId="{513048A5-A001-47FB-85D8-E1540E9FF165}" destId="{EAF0A5F8-BD3C-483A-B558-65F0AB081894}" srcOrd="1" destOrd="0" presId="urn:microsoft.com/office/officeart/2008/layout/SquareAccentList"/>
    <dgm:cxn modelId="{C754EB98-5960-4BD6-A4CF-51F9E4B9A7B1}" type="presParOf" srcId="{04621903-B82D-494C-B12C-FC702BA8873E}" destId="{349A43DB-A4DF-43E5-9972-015A46026CF9}" srcOrd="2" destOrd="0" presId="urn:microsoft.com/office/officeart/2008/layout/SquareAccentList"/>
    <dgm:cxn modelId="{C9C7B3F9-CFBA-4A84-8FE2-4C5F5C35AEE1}" type="presParOf" srcId="{349A43DB-A4DF-43E5-9972-015A46026CF9}" destId="{3858EE8F-D7E2-4B90-8624-EF22B2082FD4}" srcOrd="0" destOrd="0" presId="urn:microsoft.com/office/officeart/2008/layout/SquareAccentList"/>
    <dgm:cxn modelId="{ADDCC558-B236-414A-8DB1-06A6C8C1FC69}" type="presParOf" srcId="{349A43DB-A4DF-43E5-9972-015A46026CF9}" destId="{9EBB7F19-2D43-488D-B74C-D8BE0549C372}" srcOrd="1" destOrd="0" presId="urn:microsoft.com/office/officeart/2008/layout/SquareAccentList"/>
    <dgm:cxn modelId="{454AF4C0-E95C-4A8D-A774-5601E160A468}" type="presParOf" srcId="{04621903-B82D-494C-B12C-FC702BA8873E}" destId="{F5D3A7CC-2314-4CF7-8F8C-FAFD085EAEC9}" srcOrd="3" destOrd="0" presId="urn:microsoft.com/office/officeart/2008/layout/SquareAccentList"/>
    <dgm:cxn modelId="{379245BF-C327-4600-ACA5-6D158607C719}" type="presParOf" srcId="{F5D3A7CC-2314-4CF7-8F8C-FAFD085EAEC9}" destId="{B19DF8FF-27C5-4419-AD91-3C2CE6B91016}" srcOrd="0" destOrd="0" presId="urn:microsoft.com/office/officeart/2008/layout/SquareAccentList"/>
    <dgm:cxn modelId="{E9B9C3C0-C351-43C9-9C58-60C40663F9F9}" type="presParOf" srcId="{F5D3A7CC-2314-4CF7-8F8C-FAFD085EAEC9}" destId="{62FB48C8-1B6F-40FE-BE77-7142DDDBD98D}" srcOrd="1" destOrd="0" presId="urn:microsoft.com/office/officeart/2008/layout/SquareAccentList"/>
    <dgm:cxn modelId="{7BCED859-E8A7-4DDF-8A71-11E95D53783B}" type="presParOf" srcId="{272D3511-EDAC-4882-B758-90F46E890E31}" destId="{4C2DD2C7-CF43-4B11-B930-2685AFEA24DE}" srcOrd="2" destOrd="0" presId="urn:microsoft.com/office/officeart/2008/layout/SquareAccentList"/>
    <dgm:cxn modelId="{2D7E3F30-4886-47D2-A4C4-C068D5AE3036}" type="presParOf" srcId="{4C2DD2C7-CF43-4B11-B930-2685AFEA24DE}" destId="{3D777481-3A58-4A99-ACBE-8D2FBDF8A17D}" srcOrd="0" destOrd="0" presId="urn:microsoft.com/office/officeart/2008/layout/SquareAccentList"/>
    <dgm:cxn modelId="{2DFE7048-B1B4-450B-8A0D-42E25D00CAFF}" type="presParOf" srcId="{3D777481-3A58-4A99-ACBE-8D2FBDF8A17D}" destId="{7B9BF35C-8114-43FE-8A25-B3819E0A6A29}" srcOrd="0" destOrd="0" presId="urn:microsoft.com/office/officeart/2008/layout/SquareAccentList"/>
    <dgm:cxn modelId="{FE54AC0C-DFB2-43DE-9E9E-BF22CAA92944}" type="presParOf" srcId="{3D777481-3A58-4A99-ACBE-8D2FBDF8A17D}" destId="{16F168E6-EF2B-4CF4-9F27-7536B2239CD6}" srcOrd="1" destOrd="0" presId="urn:microsoft.com/office/officeart/2008/layout/SquareAccentList"/>
    <dgm:cxn modelId="{403886FC-3A85-4666-ACE1-DA218096839F}" type="presParOf" srcId="{3D777481-3A58-4A99-ACBE-8D2FBDF8A17D}" destId="{3E781847-0692-44D7-8EBA-8E5998E66326}" srcOrd="2" destOrd="0" presId="urn:microsoft.com/office/officeart/2008/layout/SquareAccentList"/>
    <dgm:cxn modelId="{CB617C3B-BC64-4E14-B453-8DA4950E8723}" type="presParOf" srcId="{4C2DD2C7-CF43-4B11-B930-2685AFEA24DE}" destId="{CF19730F-C1C1-495D-B39F-737ECDC4FF85}" srcOrd="1" destOrd="0" presId="urn:microsoft.com/office/officeart/2008/layout/SquareAccentList"/>
    <dgm:cxn modelId="{2E636812-9590-41DD-9E3F-A1C6FB0BD895}" type="presParOf" srcId="{CF19730F-C1C1-495D-B39F-737ECDC4FF85}" destId="{8FB766B7-A0E0-4382-AF1E-1C14E458E042}" srcOrd="0" destOrd="0" presId="urn:microsoft.com/office/officeart/2008/layout/SquareAccentList"/>
    <dgm:cxn modelId="{89130BC6-ECFC-4BE0-9C13-701F81CC17D1}" type="presParOf" srcId="{8FB766B7-A0E0-4382-AF1E-1C14E458E042}" destId="{DA00576D-C721-43E8-A3A8-1C72976A6070}" srcOrd="0" destOrd="0" presId="urn:microsoft.com/office/officeart/2008/layout/SquareAccentList"/>
    <dgm:cxn modelId="{1F6C7CD8-7C1D-4874-AD47-5CB7A8DD17A7}" type="presParOf" srcId="{8FB766B7-A0E0-4382-AF1E-1C14E458E042}" destId="{3EF2ECA8-9363-44D1-B789-C59DA4590857}" srcOrd="1" destOrd="0" presId="urn:microsoft.com/office/officeart/2008/layout/SquareAccentList"/>
    <dgm:cxn modelId="{C8DD5EC2-9021-490D-9BCB-2D5E92CDB0F0}" type="presParOf" srcId="{CF19730F-C1C1-495D-B39F-737ECDC4FF85}" destId="{87DE2AC0-CEBB-463B-B072-6E460FA2D45B}" srcOrd="1" destOrd="0" presId="urn:microsoft.com/office/officeart/2008/layout/SquareAccentList"/>
    <dgm:cxn modelId="{328402E9-CD23-40CB-A46C-487E75E9B67F}" type="presParOf" srcId="{87DE2AC0-CEBB-463B-B072-6E460FA2D45B}" destId="{281B0B44-A404-45E7-9D48-8EBB0F3D93AE}" srcOrd="0" destOrd="0" presId="urn:microsoft.com/office/officeart/2008/layout/SquareAccentList"/>
    <dgm:cxn modelId="{7FD960C6-FDDA-4C0E-833B-5B1588FBB931}" type="presParOf" srcId="{87DE2AC0-CEBB-463B-B072-6E460FA2D45B}" destId="{1CE63EBE-EE41-4E9B-962A-D06C04C41FCC}" srcOrd="1" destOrd="0" presId="urn:microsoft.com/office/officeart/2008/layout/SquareAccentList"/>
    <dgm:cxn modelId="{C15B1422-2367-4C84-8A44-DDA461784F33}" type="presParOf" srcId="{CF19730F-C1C1-495D-B39F-737ECDC4FF85}" destId="{759FDAA3-3BFA-4F3D-8D18-AB6E031B16AE}" srcOrd="2" destOrd="0" presId="urn:microsoft.com/office/officeart/2008/layout/SquareAccentList"/>
    <dgm:cxn modelId="{B2AAAFFD-407D-43F4-ACB7-1AD1BC689BE8}" type="presParOf" srcId="{759FDAA3-3BFA-4F3D-8D18-AB6E031B16AE}" destId="{FA38ABED-EC97-4D0E-949C-9AAEDDE8FDDA}" srcOrd="0" destOrd="0" presId="urn:microsoft.com/office/officeart/2008/layout/SquareAccentList"/>
    <dgm:cxn modelId="{2698BFF1-4D8B-4F17-AFB0-E39E1B354352}" type="presParOf" srcId="{759FDAA3-3BFA-4F3D-8D18-AB6E031B16AE}" destId="{DAF4014F-9256-4D3A-A86C-93F7B4741604}" srcOrd="1" destOrd="0" presId="urn:microsoft.com/office/officeart/2008/layout/SquareAccentList"/>
  </dgm:cxnLst>
  <dgm:bg>
    <a:noFill/>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5AE14-C85E-469D-879B-4AEBEE6EF864}">
      <dsp:nvSpPr>
        <dsp:cNvPr id="0" name=""/>
        <dsp:cNvSpPr/>
      </dsp:nvSpPr>
      <dsp:spPr>
        <a:xfrm>
          <a:off x="2707" y="422063"/>
          <a:ext cx="1997047" cy="2349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83069-B771-4287-ACE6-AFA33C3E6F56}">
      <dsp:nvSpPr>
        <dsp:cNvPr id="0" name=""/>
        <dsp:cNvSpPr/>
      </dsp:nvSpPr>
      <dsp:spPr>
        <a:xfrm>
          <a:off x="2707" y="510299"/>
          <a:ext cx="146710" cy="14671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201793-103A-4307-B8CA-42A682AD5327}">
      <dsp:nvSpPr>
        <dsp:cNvPr id="0" name=""/>
        <dsp:cNvSpPr/>
      </dsp:nvSpPr>
      <dsp:spPr>
        <a:xfrm>
          <a:off x="2707" y="0"/>
          <a:ext cx="1997047" cy="4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Corbel" panose="020B0503020204020204" pitchFamily="34" charset="0"/>
            </a:rPr>
            <a:t>Integrated Vector Management </a:t>
          </a:r>
        </a:p>
      </dsp:txBody>
      <dsp:txXfrm>
        <a:off x="2707" y="0"/>
        <a:ext cx="1997047" cy="422063"/>
      </dsp:txXfrm>
    </dsp:sp>
    <dsp:sp modelId="{7092C9E3-E500-4913-BDB1-F698694D230D}">
      <dsp:nvSpPr>
        <dsp:cNvPr id="0" name=""/>
        <dsp:cNvSpPr/>
      </dsp:nvSpPr>
      <dsp:spPr>
        <a:xfrm>
          <a:off x="2707" y="852277"/>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24AB04-5ADE-4EA5-AA10-763AF41C75D3}">
      <dsp:nvSpPr>
        <dsp:cNvPr id="0" name=""/>
        <dsp:cNvSpPr/>
      </dsp:nvSpPr>
      <dsp:spPr>
        <a:xfrm>
          <a:off x="142501" y="754643"/>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ITN Distribution (mass and routine)</a:t>
          </a:r>
        </a:p>
      </dsp:txBody>
      <dsp:txXfrm>
        <a:off x="142501" y="754643"/>
        <a:ext cx="1857254" cy="341973"/>
      </dsp:txXfrm>
    </dsp:sp>
    <dsp:sp modelId="{56B6D668-3A2C-4877-BB59-32A89611DD3E}">
      <dsp:nvSpPr>
        <dsp:cNvPr id="0" name=""/>
        <dsp:cNvSpPr/>
      </dsp:nvSpPr>
      <dsp:spPr>
        <a:xfrm>
          <a:off x="2707" y="1194250"/>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2C9F09-E94C-43D9-9DE1-C187313CE110}">
      <dsp:nvSpPr>
        <dsp:cNvPr id="0" name=""/>
        <dsp:cNvSpPr/>
      </dsp:nvSpPr>
      <dsp:spPr>
        <a:xfrm>
          <a:off x="142501" y="1096617"/>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IRS</a:t>
          </a:r>
        </a:p>
      </dsp:txBody>
      <dsp:txXfrm>
        <a:off x="142501" y="1096617"/>
        <a:ext cx="1857254" cy="341973"/>
      </dsp:txXfrm>
    </dsp:sp>
    <dsp:sp modelId="{B4ED00D9-A20D-4A61-B9CD-1228691F70D5}">
      <dsp:nvSpPr>
        <dsp:cNvPr id="0" name=""/>
        <dsp:cNvSpPr/>
      </dsp:nvSpPr>
      <dsp:spPr>
        <a:xfrm>
          <a:off x="2707" y="1536224"/>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768AD-17D2-423A-A6BC-EDABFD7BCFD9}">
      <dsp:nvSpPr>
        <dsp:cNvPr id="0" name=""/>
        <dsp:cNvSpPr/>
      </dsp:nvSpPr>
      <dsp:spPr>
        <a:xfrm>
          <a:off x="142501" y="1438591"/>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Insecticide Resistance Monitoring</a:t>
          </a:r>
        </a:p>
      </dsp:txBody>
      <dsp:txXfrm>
        <a:off x="142501" y="1438591"/>
        <a:ext cx="1857254" cy="341973"/>
      </dsp:txXfrm>
    </dsp:sp>
    <dsp:sp modelId="{8845CAFD-ADEF-4AB7-8798-511E942A7822}">
      <dsp:nvSpPr>
        <dsp:cNvPr id="0" name=""/>
        <dsp:cNvSpPr/>
      </dsp:nvSpPr>
      <dsp:spPr>
        <a:xfrm>
          <a:off x="2099608" y="422063"/>
          <a:ext cx="1997047" cy="2349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BBDCD-2198-481F-A37A-926780250B8E}">
      <dsp:nvSpPr>
        <dsp:cNvPr id="0" name=""/>
        <dsp:cNvSpPr/>
      </dsp:nvSpPr>
      <dsp:spPr>
        <a:xfrm>
          <a:off x="2099608" y="510299"/>
          <a:ext cx="146710" cy="14671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40980A-7845-4178-9134-B5016713ABBD}">
      <dsp:nvSpPr>
        <dsp:cNvPr id="0" name=""/>
        <dsp:cNvSpPr/>
      </dsp:nvSpPr>
      <dsp:spPr>
        <a:xfrm>
          <a:off x="2099608" y="0"/>
          <a:ext cx="1997047" cy="4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Corbel" panose="020B0503020204020204" pitchFamily="34" charset="0"/>
            </a:rPr>
            <a:t>Case Management</a:t>
          </a:r>
        </a:p>
      </dsp:txBody>
      <dsp:txXfrm>
        <a:off x="2099608" y="0"/>
        <a:ext cx="1997047" cy="422063"/>
      </dsp:txXfrm>
    </dsp:sp>
    <dsp:sp modelId="{28F1DF90-07C7-48EC-A96D-7933E2403486}">
      <dsp:nvSpPr>
        <dsp:cNvPr id="0" name=""/>
        <dsp:cNvSpPr/>
      </dsp:nvSpPr>
      <dsp:spPr>
        <a:xfrm>
          <a:off x="2099608" y="852277"/>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B1DE43-2118-48AA-A72E-39D622401662}">
      <dsp:nvSpPr>
        <dsp:cNvPr id="0" name=""/>
        <dsp:cNvSpPr/>
      </dsp:nvSpPr>
      <dsp:spPr>
        <a:xfrm>
          <a:off x="2239401" y="754643"/>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Prompt diagnosis with mRDTs, Microscopy</a:t>
          </a:r>
        </a:p>
      </dsp:txBody>
      <dsp:txXfrm>
        <a:off x="2239401" y="754643"/>
        <a:ext cx="1857254" cy="341973"/>
      </dsp:txXfrm>
    </dsp:sp>
    <dsp:sp modelId="{95756648-DBFF-4B34-97B9-C60DFD4629B1}">
      <dsp:nvSpPr>
        <dsp:cNvPr id="0" name=""/>
        <dsp:cNvSpPr/>
      </dsp:nvSpPr>
      <dsp:spPr>
        <a:xfrm>
          <a:off x="2099608" y="1194250"/>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0A5F8-BD3C-483A-B558-65F0AB081894}">
      <dsp:nvSpPr>
        <dsp:cNvPr id="0" name=""/>
        <dsp:cNvSpPr/>
      </dsp:nvSpPr>
      <dsp:spPr>
        <a:xfrm>
          <a:off x="2239401" y="1096617"/>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Treatment with AL, AA, </a:t>
          </a:r>
          <a:r>
            <a:rPr lang="en-US" sz="1200" kern="1200" dirty="0" err="1">
              <a:latin typeface="Corbel" panose="020B0503020204020204" pitchFamily="34" charset="0"/>
            </a:rPr>
            <a:t>Inj</a:t>
          </a:r>
          <a:r>
            <a:rPr lang="en-US" sz="1200" kern="1200" dirty="0">
              <a:latin typeface="Corbel" panose="020B0503020204020204" pitchFamily="34" charset="0"/>
            </a:rPr>
            <a:t> AS</a:t>
          </a:r>
        </a:p>
      </dsp:txBody>
      <dsp:txXfrm>
        <a:off x="2239401" y="1096617"/>
        <a:ext cx="1857254" cy="341973"/>
      </dsp:txXfrm>
    </dsp:sp>
    <dsp:sp modelId="{3858EE8F-D7E2-4B90-8624-EF22B2082FD4}">
      <dsp:nvSpPr>
        <dsp:cNvPr id="0" name=""/>
        <dsp:cNvSpPr/>
      </dsp:nvSpPr>
      <dsp:spPr>
        <a:xfrm>
          <a:off x="2099608" y="1536224"/>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BB7F19-2D43-488D-B74C-D8BE0549C372}">
      <dsp:nvSpPr>
        <dsp:cNvPr id="0" name=""/>
        <dsp:cNvSpPr/>
      </dsp:nvSpPr>
      <dsp:spPr>
        <a:xfrm>
          <a:off x="2239401" y="1438591"/>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Therapeutic Efficacy Studies</a:t>
          </a:r>
        </a:p>
      </dsp:txBody>
      <dsp:txXfrm>
        <a:off x="2239401" y="1438591"/>
        <a:ext cx="1857254" cy="341973"/>
      </dsp:txXfrm>
    </dsp:sp>
    <dsp:sp modelId="{B19DF8FF-27C5-4419-AD91-3C2CE6B91016}">
      <dsp:nvSpPr>
        <dsp:cNvPr id="0" name=""/>
        <dsp:cNvSpPr/>
      </dsp:nvSpPr>
      <dsp:spPr>
        <a:xfrm>
          <a:off x="2099608" y="1878198"/>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FB48C8-1B6F-40FE-BE77-7142DDDBD98D}">
      <dsp:nvSpPr>
        <dsp:cNvPr id="0" name=""/>
        <dsp:cNvSpPr/>
      </dsp:nvSpPr>
      <dsp:spPr>
        <a:xfrm>
          <a:off x="2239401" y="1780564"/>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Community case management by CPBs (now CHWs)</a:t>
          </a:r>
        </a:p>
      </dsp:txBody>
      <dsp:txXfrm>
        <a:off x="2239401" y="1780564"/>
        <a:ext cx="1857254" cy="341973"/>
      </dsp:txXfrm>
    </dsp:sp>
    <dsp:sp modelId="{7B9BF35C-8114-43FE-8A25-B3819E0A6A29}">
      <dsp:nvSpPr>
        <dsp:cNvPr id="0" name=""/>
        <dsp:cNvSpPr/>
      </dsp:nvSpPr>
      <dsp:spPr>
        <a:xfrm>
          <a:off x="4196508" y="422063"/>
          <a:ext cx="1997047" cy="2349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168E6-EF2B-4CF4-9F27-7536B2239CD6}">
      <dsp:nvSpPr>
        <dsp:cNvPr id="0" name=""/>
        <dsp:cNvSpPr/>
      </dsp:nvSpPr>
      <dsp:spPr>
        <a:xfrm>
          <a:off x="4196508" y="510299"/>
          <a:ext cx="146710" cy="14671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781847-0692-44D7-8EBA-8E5998E66326}">
      <dsp:nvSpPr>
        <dsp:cNvPr id="0" name=""/>
        <dsp:cNvSpPr/>
      </dsp:nvSpPr>
      <dsp:spPr>
        <a:xfrm>
          <a:off x="4196508" y="0"/>
          <a:ext cx="1997047" cy="4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Corbel" panose="020B0503020204020204" pitchFamily="34" charset="0"/>
            </a:rPr>
            <a:t>Prevention/Chemoprophylaxis</a:t>
          </a:r>
        </a:p>
      </dsp:txBody>
      <dsp:txXfrm>
        <a:off x="4196508" y="0"/>
        <a:ext cx="1997047" cy="422063"/>
      </dsp:txXfrm>
    </dsp:sp>
    <dsp:sp modelId="{DA00576D-C721-43E8-A3A8-1C72976A6070}">
      <dsp:nvSpPr>
        <dsp:cNvPr id="0" name=""/>
        <dsp:cNvSpPr/>
      </dsp:nvSpPr>
      <dsp:spPr>
        <a:xfrm>
          <a:off x="4196508" y="852277"/>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2ECA8-9363-44D1-B789-C59DA4590857}">
      <dsp:nvSpPr>
        <dsp:cNvPr id="0" name=""/>
        <dsp:cNvSpPr/>
      </dsp:nvSpPr>
      <dsp:spPr>
        <a:xfrm>
          <a:off x="4336301" y="754643"/>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IPTp</a:t>
          </a:r>
        </a:p>
      </dsp:txBody>
      <dsp:txXfrm>
        <a:off x="4336301" y="754643"/>
        <a:ext cx="1857254" cy="341973"/>
      </dsp:txXfrm>
    </dsp:sp>
    <dsp:sp modelId="{281B0B44-A404-45E7-9D48-8EBB0F3D93AE}">
      <dsp:nvSpPr>
        <dsp:cNvPr id="0" name=""/>
        <dsp:cNvSpPr/>
      </dsp:nvSpPr>
      <dsp:spPr>
        <a:xfrm>
          <a:off x="4196508" y="1194250"/>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E63EBE-EE41-4E9B-962A-D06C04C41FCC}">
      <dsp:nvSpPr>
        <dsp:cNvPr id="0" name=""/>
        <dsp:cNvSpPr/>
      </dsp:nvSpPr>
      <dsp:spPr>
        <a:xfrm>
          <a:off x="4336301" y="1096617"/>
          <a:ext cx="1857254"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orbel" panose="020B0503020204020204" pitchFamily="34" charset="0"/>
            </a:rPr>
            <a:t>IPTi (</a:t>
          </a:r>
          <a:r>
            <a:rPr lang="en-US" sz="1200" i="1" kern="1200" dirty="0">
              <a:latin typeface="Corbel" panose="020B0503020204020204" pitchFamily="34" charset="0"/>
            </a:rPr>
            <a:t>now PMC</a:t>
          </a:r>
          <a:r>
            <a:rPr lang="en-US" sz="1200" kern="1200" dirty="0">
              <a:latin typeface="Corbel" panose="020B0503020204020204" pitchFamily="34" charset="0"/>
            </a:rPr>
            <a:t>)</a:t>
          </a:r>
        </a:p>
      </dsp:txBody>
      <dsp:txXfrm>
        <a:off x="4336301" y="1096617"/>
        <a:ext cx="1857254" cy="341973"/>
      </dsp:txXfrm>
    </dsp:sp>
    <dsp:sp modelId="{FA38ABED-EC97-4D0E-949C-9AAEDDE8FDDA}">
      <dsp:nvSpPr>
        <dsp:cNvPr id="0" name=""/>
        <dsp:cNvSpPr/>
      </dsp:nvSpPr>
      <dsp:spPr>
        <a:xfrm>
          <a:off x="4294032" y="1536224"/>
          <a:ext cx="146706" cy="1467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4014F-9256-4D3A-A86C-93F7B4741604}">
      <dsp:nvSpPr>
        <dsp:cNvPr id="0" name=""/>
        <dsp:cNvSpPr/>
      </dsp:nvSpPr>
      <dsp:spPr>
        <a:xfrm>
          <a:off x="4473162" y="1404978"/>
          <a:ext cx="1662205" cy="34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C00000"/>
              </a:solidFill>
              <a:latin typeface="Corbel" panose="020B0503020204020204" pitchFamily="34" charset="0"/>
            </a:rPr>
            <a:t>Malaria Vaccine</a:t>
          </a:r>
        </a:p>
      </dsp:txBody>
      <dsp:txXfrm>
        <a:off x="4473162" y="1404978"/>
        <a:ext cx="1662205" cy="341973"/>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F1D5-75F8-E23F-F8D5-08E286B0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4F1F-583B-3043-2267-09E616CE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8C057-605B-1961-0F41-0081A8539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0B8F9-FCDF-84B3-9180-50D9E6E3F050}"/>
              </a:ext>
            </a:extLst>
          </p:cNvPr>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121526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104776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a:p>
        </p:txBody>
      </p:sp>
    </p:spTree>
    <p:extLst>
      <p:ext uri="{BB962C8B-B14F-4D97-AF65-F5344CB8AC3E}">
        <p14:creationId xmlns:p14="http://schemas.microsoft.com/office/powerpoint/2010/main" val="311715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87204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48120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174078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C36-1D14-469C-A2B5-1FA6E49D0E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866C08-D2E5-4C6B-B442-3730F7AE49A6}"/>
              </a:ext>
            </a:extLst>
          </p:cNvPr>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56158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839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8075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395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_1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C5C66-F5FF-401A-A64C-C9C432894E54}"/>
              </a:ext>
            </a:extLst>
          </p:cNvPr>
          <p:cNvSpPr/>
          <p:nvPr userDrawn="1"/>
        </p:nvSpPr>
        <p:spPr>
          <a:xfrm rot="10800000">
            <a:off x="5391152" y="0"/>
            <a:ext cx="6800847" cy="6858000"/>
          </a:xfrm>
          <a:prstGeom prst="rect">
            <a:avLst/>
          </a:prstGeom>
          <a:gradFill flip="none" rotWithShape="1">
            <a:gsLst>
              <a:gs pos="86000">
                <a:srgbClr val="73B4E2"/>
              </a:gs>
              <a:gs pos="0">
                <a:srgbClr val="B0DFDB"/>
              </a:gs>
            </a:gsLst>
            <a:path path="circle">
              <a:fillToRect l="100000" t="100000"/>
            </a:path>
            <a:tileRect r="-100000" b="-100000"/>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2AB2F2-7576-41D7-A56A-53F41A21E441}"/>
              </a:ext>
            </a:extLst>
          </p:cNvPr>
          <p:cNvSpPr/>
          <p:nvPr userDrawn="1"/>
        </p:nvSpPr>
        <p:spPr>
          <a:xfrm>
            <a:off x="0" y="0"/>
            <a:ext cx="53911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1F9D298-3334-4809-95DB-ABE2548F0825}"/>
              </a:ext>
            </a:extLst>
          </p:cNvPr>
          <p:cNvSpPr>
            <a:spLocks noGrp="1"/>
          </p:cNvSpPr>
          <p:nvPr>
            <p:ph idx="1"/>
          </p:nvPr>
        </p:nvSpPr>
        <p:spPr>
          <a:xfrm>
            <a:off x="341375" y="1416725"/>
            <a:ext cx="4649725" cy="4995835"/>
          </a:xfrm>
          <a:prstGeom prst="rect">
            <a:avLst/>
          </a:prstGeom>
        </p:spPr>
        <p:txBody>
          <a:bodyPr>
            <a:normAutofit/>
          </a:bodyPr>
          <a:lstStyle>
            <a:lvl1pPr marL="0" indent="0">
              <a:buClr>
                <a:schemeClr val="tx1"/>
              </a:buClr>
              <a:buSzPct val="80000"/>
              <a:buFont typeface="Arial" panose="020B0604020202020204" pitchFamily="34" charset="0"/>
              <a:buNone/>
              <a:defRPr sz="2400" b="0">
                <a:solidFill>
                  <a:schemeClr val="tx1"/>
                </a:solidFill>
                <a:latin typeface="+mn-lt"/>
                <a:cs typeface="Arial" panose="020B0604020202020204" pitchFamily="34" charset="0"/>
              </a:defRPr>
            </a:lvl1pPr>
            <a:lvl2pPr>
              <a:buClr>
                <a:schemeClr val="tx1"/>
              </a:buClr>
              <a:buSzPct val="80000"/>
              <a:buFont typeface="Arial" panose="020B0604020202020204" pitchFamily="34" charset="0"/>
              <a:buChar char="•"/>
              <a:defRPr sz="2000">
                <a:solidFill>
                  <a:schemeClr val="tx1"/>
                </a:solidFill>
                <a:latin typeface="+mn-lt"/>
                <a:cs typeface="Arial" panose="020B0604020202020204" pitchFamily="34" charset="0"/>
              </a:defRPr>
            </a:lvl2pPr>
            <a:lvl3pPr>
              <a:buClr>
                <a:schemeClr val="tx1"/>
              </a:buClr>
              <a:buSzPct val="80000"/>
              <a:buFont typeface="Arial" panose="020B0604020202020204" pitchFamily="34" charset="0"/>
              <a:buChar char="•"/>
              <a:defRPr sz="1800">
                <a:solidFill>
                  <a:schemeClr val="tx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1D6F17A-A57F-4293-B8E9-FE3630FDA4C9}"/>
              </a:ext>
            </a:extLst>
          </p:cNvPr>
          <p:cNvSpPr>
            <a:spLocks noGrp="1"/>
          </p:cNvSpPr>
          <p:nvPr>
            <p:ph type="title"/>
          </p:nvPr>
        </p:nvSpPr>
        <p:spPr>
          <a:xfrm>
            <a:off x="341376" y="210094"/>
            <a:ext cx="4649725" cy="971285"/>
          </a:xfrm>
          <a:prstGeom prst="rect">
            <a:avLst/>
          </a:prstGeom>
        </p:spPr>
        <p:txBody>
          <a:bodyPr anchor="ctr">
            <a:noAutofit/>
          </a:bodyPr>
          <a:lstStyle>
            <a:lvl1pPr>
              <a:defRPr sz="2800" b="1" i="0">
                <a:solidFill>
                  <a:srgbClr val="4B545B"/>
                </a:solidFill>
                <a:latin typeface="+mn-lt"/>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7098C026-E8D4-4D85-A22C-80D753270CEE}"/>
              </a:ext>
            </a:extLst>
          </p:cNvPr>
          <p:cNvSpPr>
            <a:spLocks noGrp="1"/>
          </p:cNvSpPr>
          <p:nvPr>
            <p:ph idx="10"/>
          </p:nvPr>
        </p:nvSpPr>
        <p:spPr>
          <a:xfrm>
            <a:off x="6096000" y="1416725"/>
            <a:ext cx="4649725" cy="4995835"/>
          </a:xfrm>
          <a:prstGeom prst="rect">
            <a:avLst/>
          </a:prstGeom>
        </p:spPr>
        <p:txBody>
          <a:bodyPr>
            <a:normAutofit/>
          </a:bodyPr>
          <a:lstStyle>
            <a:lvl1pPr marL="0" indent="0">
              <a:buClr>
                <a:srgbClr val="093552"/>
              </a:buClr>
              <a:buSzPct val="80000"/>
              <a:buNone/>
              <a:defRPr sz="2400" b="1">
                <a:solidFill>
                  <a:schemeClr val="bg1"/>
                </a:solidFill>
                <a:latin typeface="+mn-lt"/>
                <a:cs typeface="Arial" panose="020B0604020202020204" pitchFamily="34" charset="0"/>
              </a:defRPr>
            </a:lvl1pPr>
            <a:lvl2pPr>
              <a:buClr>
                <a:schemeClr val="bg1"/>
              </a:buClr>
              <a:buSzPct val="80000"/>
              <a:defRPr sz="2000">
                <a:solidFill>
                  <a:schemeClr val="bg1"/>
                </a:solidFill>
                <a:latin typeface="+mn-lt"/>
                <a:cs typeface="Arial" panose="020B0604020202020204" pitchFamily="34" charset="0"/>
              </a:defRPr>
            </a:lvl2pPr>
            <a:lvl3pPr>
              <a:buClr>
                <a:schemeClr val="bg1"/>
              </a:buClr>
              <a:buSzPct val="80000"/>
              <a:defRPr sz="1800">
                <a:solidFill>
                  <a:schemeClr val="bg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7D4FD47-481A-4624-90C3-B594AFE379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479" y="6458935"/>
            <a:ext cx="1678009" cy="344491"/>
          </a:xfrm>
          <a:prstGeom prst="rect">
            <a:avLst/>
          </a:prstGeom>
        </p:spPr>
      </p:pic>
      <p:cxnSp>
        <p:nvCxnSpPr>
          <p:cNvPr id="17" name="Straight Connector 16">
            <a:extLst>
              <a:ext uri="{FF2B5EF4-FFF2-40B4-BE49-F238E27FC236}">
                <a16:creationId xmlns:a16="http://schemas.microsoft.com/office/drawing/2014/main" id="{D988A843-91EF-48DF-A156-C1593678D68C}"/>
              </a:ext>
            </a:extLst>
          </p:cNvPr>
          <p:cNvCxnSpPr/>
          <p:nvPr userDrawn="1"/>
        </p:nvCxnSpPr>
        <p:spPr>
          <a:xfrm>
            <a:off x="414794" y="1181379"/>
            <a:ext cx="1594216" cy="0"/>
          </a:xfrm>
          <a:prstGeom prst="line">
            <a:avLst/>
          </a:prstGeom>
          <a:ln w="12700">
            <a:solidFill>
              <a:srgbClr val="B0DF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38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91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1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21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27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74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32810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i="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1089846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CDA7-086E-460F-AF4F-9B4BB9451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2C3FEC-87DB-4284-87B8-8B4B32AC8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8950E5-88B3-4002-9C0E-0B6A97C52D16}"/>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5" name="Footer Placeholder 4">
            <a:extLst>
              <a:ext uri="{FF2B5EF4-FFF2-40B4-BE49-F238E27FC236}">
                <a16:creationId xmlns:a16="http://schemas.microsoft.com/office/drawing/2014/main" id="{62DCBDF5-EB5A-4C93-AABA-5DCBBB40A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880D6-EFD3-4EEA-9386-5B417E180C86}"/>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45259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DD9D-4340-42AA-816D-F9C163EC6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2678D-8739-4AD9-81B3-5B1F17934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38AC7-76A8-4A92-8DBA-5E2AC56AE0A1}"/>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5" name="Footer Placeholder 4">
            <a:extLst>
              <a:ext uri="{FF2B5EF4-FFF2-40B4-BE49-F238E27FC236}">
                <a16:creationId xmlns:a16="http://schemas.microsoft.com/office/drawing/2014/main" id="{EE08069F-C8F8-4D24-8102-71F8817CA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F1FD5-9495-4638-A709-ABC0042018F0}"/>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2358721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7E93-9B6B-45D3-A0E3-085B5DAAF4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DD1CCD-4B2D-465A-AE4D-DB22E4FF0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0E59E-FB47-4605-AF56-2C709BE4B5DA}"/>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5" name="Footer Placeholder 4">
            <a:extLst>
              <a:ext uri="{FF2B5EF4-FFF2-40B4-BE49-F238E27FC236}">
                <a16:creationId xmlns:a16="http://schemas.microsoft.com/office/drawing/2014/main" id="{A5AF3AB7-8122-42C7-A84E-6042C8F9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0AD21-57D5-481A-A64D-E7B209C45862}"/>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15042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185A-2A46-480B-8142-D82A3D32F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F291C-60C3-411B-8540-F5FB235E80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A9B2-9B89-4B0C-BF57-C15E1ADCC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8F44A-A273-4450-AA4A-41F3CC40DE82}"/>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6" name="Footer Placeholder 5">
            <a:extLst>
              <a:ext uri="{FF2B5EF4-FFF2-40B4-BE49-F238E27FC236}">
                <a16:creationId xmlns:a16="http://schemas.microsoft.com/office/drawing/2014/main" id="{27163E7F-106A-4342-B062-1CE97317A1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FCEA0-6699-4FA7-8BD8-C041CFCC0EC1}"/>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1978948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BCD4-08D8-442B-AD42-A064F1B6E4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92130-F43E-41FF-99C2-79286BFF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2EA2FF-E367-4D87-A462-EC56290972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A0CC51-F883-45A3-AF9D-3BBB1556F3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CC57AC-E554-424B-AFC3-1F520ABEA8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96A466-A7B7-4D1E-B383-8A9B163E6345}"/>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8" name="Footer Placeholder 7">
            <a:extLst>
              <a:ext uri="{FF2B5EF4-FFF2-40B4-BE49-F238E27FC236}">
                <a16:creationId xmlns:a16="http://schemas.microsoft.com/office/drawing/2014/main" id="{44813D9E-E46E-44B4-A7E8-5DD821C3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B7EE5B-E69D-43AA-8E8A-614E8137CA38}"/>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3789132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5DB6B-1F85-4280-A77F-3766A58BE9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CE9E7-7D2F-494F-896C-30A92078E0E0}"/>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4" name="Footer Placeholder 3">
            <a:extLst>
              <a:ext uri="{FF2B5EF4-FFF2-40B4-BE49-F238E27FC236}">
                <a16:creationId xmlns:a16="http://schemas.microsoft.com/office/drawing/2014/main" id="{1BC69F36-9D43-4E24-BBA2-0CD83407F6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97D60-E54C-4F82-A70D-C52281025024}"/>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2259450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CD0BA-A149-4420-A70F-B24FE13C2B35}"/>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3" name="Footer Placeholder 2">
            <a:extLst>
              <a:ext uri="{FF2B5EF4-FFF2-40B4-BE49-F238E27FC236}">
                <a16:creationId xmlns:a16="http://schemas.microsoft.com/office/drawing/2014/main" id="{D30207BA-C13F-436E-BB04-C2FF434F3C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4BBA7E-3161-4EF3-AA1E-9240064B3F34}"/>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3428207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E503-71D7-4337-8E58-CE641AFED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B3A329-075B-4280-90AA-481249DB43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D5147E-3019-4A54-B901-3788E5A15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EC131-294C-49B7-90D4-F02EEC4EBBD2}"/>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6" name="Footer Placeholder 5">
            <a:extLst>
              <a:ext uri="{FF2B5EF4-FFF2-40B4-BE49-F238E27FC236}">
                <a16:creationId xmlns:a16="http://schemas.microsoft.com/office/drawing/2014/main" id="{5BE92981-6A24-4FDB-91A2-5951A2419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95134-E0A5-4719-B856-1763144EB87F}"/>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2982513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15CE-69C5-49A4-89C5-D9C6D979D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DF45E5-E796-41D1-8C18-6438F3666E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3C7C11-73B7-4235-8F14-BB59B5431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433D5-B2AC-4341-9920-DA73316603D0}"/>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6" name="Footer Placeholder 5">
            <a:extLst>
              <a:ext uri="{FF2B5EF4-FFF2-40B4-BE49-F238E27FC236}">
                <a16:creationId xmlns:a16="http://schemas.microsoft.com/office/drawing/2014/main" id="{B3740A37-9D0C-4992-B455-ABE61DFCD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E3CCF-9F90-48C9-9C2E-EAC823E8A9F5}"/>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244051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EF0B-839B-451E-8229-6D9214102C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29C65-F81A-41FC-942F-DEF480559B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1582C-490B-417F-B8D8-6CCA5CDE683F}"/>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5" name="Footer Placeholder 4">
            <a:extLst>
              <a:ext uri="{FF2B5EF4-FFF2-40B4-BE49-F238E27FC236}">
                <a16:creationId xmlns:a16="http://schemas.microsoft.com/office/drawing/2014/main" id="{F4FF1F61-F5C6-4501-B409-81F8982DB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ADB16-B780-422D-8184-96957889933A}"/>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1206418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EDC98B-03D2-4317-8801-A6FA3267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DCBB68-42EA-47CE-A0EE-607B6CD6D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95456-295F-4F53-B796-91873C1FA9D5}"/>
              </a:ext>
            </a:extLst>
          </p:cNvPr>
          <p:cNvSpPr>
            <a:spLocks noGrp="1"/>
          </p:cNvSpPr>
          <p:nvPr>
            <p:ph type="dt" sz="half" idx="10"/>
          </p:nvPr>
        </p:nvSpPr>
        <p:spPr/>
        <p:txBody>
          <a:bodyPr/>
          <a:lstStyle/>
          <a:p>
            <a:fld id="{FA9718F1-6A12-4614-84CB-67DB6D2BC814}" type="datetimeFigureOut">
              <a:rPr lang="en-US" smtClean="0"/>
              <a:t>4/16/2024</a:t>
            </a:fld>
            <a:endParaRPr lang="en-US"/>
          </a:p>
        </p:txBody>
      </p:sp>
      <p:sp>
        <p:nvSpPr>
          <p:cNvPr id="5" name="Footer Placeholder 4">
            <a:extLst>
              <a:ext uri="{FF2B5EF4-FFF2-40B4-BE49-F238E27FC236}">
                <a16:creationId xmlns:a16="http://schemas.microsoft.com/office/drawing/2014/main" id="{06D47EEF-CBA3-4B3D-AAE1-87AF1F05C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1C36F-C9F6-4E1D-B45E-C7FEFDFBDCDA}"/>
              </a:ext>
            </a:extLst>
          </p:cNvPr>
          <p:cNvSpPr>
            <a:spLocks noGrp="1"/>
          </p:cNvSpPr>
          <p:nvPr>
            <p:ph type="sldNum" sz="quarter" idx="12"/>
          </p:nvPr>
        </p:nvSpPr>
        <p:spPr/>
        <p:txBody>
          <a:bodyPr/>
          <a:lstStyle/>
          <a:p>
            <a:fld id="{40E59E50-2A93-451B-A3B1-C3B4762E8F5A}" type="slidenum">
              <a:rPr lang="en-US" smtClean="0"/>
              <a:t>‹#›</a:t>
            </a:fld>
            <a:endParaRPr lang="en-US"/>
          </a:p>
        </p:txBody>
      </p:sp>
    </p:spTree>
    <p:extLst>
      <p:ext uri="{BB962C8B-B14F-4D97-AF65-F5344CB8AC3E}">
        <p14:creationId xmlns:p14="http://schemas.microsoft.com/office/powerpoint/2010/main" val="417973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9" name="Rectangle 8"/>
          <p:cNvSpPr/>
          <p:nvPr userDrawn="1"/>
        </p:nvSpPr>
        <p:spPr>
          <a:xfrm>
            <a:off x="1" y="5799147"/>
            <a:ext cx="12192000" cy="200025"/>
          </a:xfrm>
          <a:prstGeom prst="rect">
            <a:avLst/>
          </a:prstGeom>
          <a:solidFill>
            <a:srgbClr val="4F81BD"/>
          </a:solidFill>
          <a:ln w="25400" cap="flat" cmpd="sng" algn="ctr">
            <a:noFill/>
            <a:prstDash val="solid"/>
          </a:ln>
          <a:effectLst/>
        </p:spPr>
        <p:txBody>
          <a:bodyPr rot="0" spcFirstLastPara="0" vert="horz" wrap="square" lIns="98388" tIns="49195" rIns="98388" bIns="49195" numCol="1" spcCol="0" rtlCol="0" fromWordArt="0" anchor="ctr" anchorCtr="0" forceAA="0" compatLnSpc="1">
            <a:prstTxWarp prst="textNoShape">
              <a:avLst/>
            </a:prstTxWarp>
            <a:noAutofit/>
          </a:bodyPr>
          <a:lstStyle/>
          <a:p>
            <a:pPr marL="0" marR="0" algn="ctr">
              <a:lnSpc>
                <a:spcPct val="115000"/>
              </a:lnSpc>
              <a:spcBef>
                <a:spcPts val="0"/>
              </a:spcBef>
              <a:spcAft>
                <a:spcPts val="0"/>
              </a:spcAft>
            </a:pPr>
            <a:r>
              <a:rPr lang="en-GB" sz="900" kern="1200" dirty="0">
                <a:solidFill>
                  <a:srgbClr val="FFFFFF"/>
                </a:solidFill>
                <a:effectLst/>
                <a:latin typeface="Gill Sans MT"/>
                <a:ea typeface="Calibri"/>
              </a:rPr>
              <a:t> </a:t>
            </a:r>
            <a:endParaRPr lang="en-US" sz="1300" dirty="0">
              <a:solidFill>
                <a:srgbClr val="000000"/>
              </a:solidFill>
              <a:effectLst/>
              <a:latin typeface="Times New Roman"/>
              <a:ea typeface="Calibri"/>
            </a:endParaRPr>
          </a:p>
          <a:p>
            <a:pPr marL="0" marR="0">
              <a:lnSpc>
                <a:spcPct val="115000"/>
              </a:lnSpc>
              <a:spcBef>
                <a:spcPts val="1291"/>
              </a:spcBef>
              <a:spcAft>
                <a:spcPts val="1076"/>
              </a:spcAft>
            </a:pPr>
            <a:r>
              <a:rPr lang="en-GB" sz="1100" kern="1200" dirty="0">
                <a:solidFill>
                  <a:srgbClr val="000000"/>
                </a:solidFill>
                <a:effectLst/>
                <a:latin typeface="Calibri"/>
                <a:ea typeface="Calibri"/>
              </a:rPr>
              <a:t> </a:t>
            </a:r>
            <a:endParaRPr lang="en-US" sz="1300" dirty="0">
              <a:solidFill>
                <a:srgbClr val="000000"/>
              </a:solidFill>
              <a:effectLst/>
              <a:latin typeface="Times New Roman"/>
              <a:ea typeface="Calibri"/>
            </a:endParaRPr>
          </a:p>
        </p:txBody>
      </p:sp>
      <p:sp>
        <p:nvSpPr>
          <p:cNvPr id="13" name="Text Placeholder 12"/>
          <p:cNvSpPr>
            <a:spLocks noGrp="1"/>
          </p:cNvSpPr>
          <p:nvPr>
            <p:ph type="body" sz="quarter" idx="12" hasCustomPrompt="1"/>
          </p:nvPr>
        </p:nvSpPr>
        <p:spPr>
          <a:xfrm>
            <a:off x="2652187" y="4557035"/>
            <a:ext cx="6887635" cy="769939"/>
          </a:xfrm>
          <a:prstGeom prst="rect">
            <a:avLst/>
          </a:prstGeom>
        </p:spPr>
        <p:txBody>
          <a:bodyPr lIns="98388" tIns="49195" rIns="98388" bIns="49195" anchor="ctr"/>
          <a:lstStyle>
            <a:lvl1pPr marL="0" indent="0" algn="ctr">
              <a:buNone/>
              <a:defRPr b="1" baseline="0">
                <a:solidFill>
                  <a:schemeClr val="tx2"/>
                </a:solidFill>
              </a:defRPr>
            </a:lvl1pPr>
          </a:lstStyle>
          <a:p>
            <a:pPr lvl="0"/>
            <a:r>
              <a:rPr lang="en-US" dirty="0"/>
              <a:t>&lt;Insert Title&gt; </a:t>
            </a:r>
          </a:p>
        </p:txBody>
      </p:sp>
      <p:pic>
        <p:nvPicPr>
          <p:cNvPr id="19458" name="Picture 2" descr="C:\Users\Boston IT\Pictures\Picture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
            <a:ext cx="12192000" cy="41814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2"/>
          <p:cNvSpPr>
            <a:spLocks noGrp="1"/>
          </p:cNvSpPr>
          <p:nvPr>
            <p:ph type="body" sz="quarter" idx="13" hasCustomPrompt="1"/>
          </p:nvPr>
        </p:nvSpPr>
        <p:spPr>
          <a:xfrm>
            <a:off x="358926" y="6226631"/>
            <a:ext cx="6887635" cy="542472"/>
          </a:xfrm>
          <a:prstGeom prst="rect">
            <a:avLst/>
          </a:prstGeom>
        </p:spPr>
        <p:txBody>
          <a:bodyPr lIns="98388" tIns="49195" rIns="98388" bIns="49195" anchor="ctr"/>
          <a:lstStyle>
            <a:lvl1pPr marL="0" indent="0" algn="l">
              <a:buNone/>
              <a:defRPr sz="2200" b="0" baseline="0">
                <a:solidFill>
                  <a:schemeClr val="tx2"/>
                </a:solidFill>
              </a:defRPr>
            </a:lvl1pPr>
          </a:lstStyle>
          <a:p>
            <a:pPr lvl="0"/>
            <a:r>
              <a:rPr lang="en-US" dirty="0"/>
              <a:t>Place, Date </a:t>
            </a:r>
          </a:p>
        </p:txBody>
      </p:sp>
    </p:spTree>
    <p:extLst>
      <p:ext uri="{BB962C8B-B14F-4D97-AF65-F5344CB8AC3E}">
        <p14:creationId xmlns:p14="http://schemas.microsoft.com/office/powerpoint/2010/main" val="161952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p:cNvSpPr/>
          <p:nvPr userDrawn="1"/>
        </p:nvSpPr>
        <p:spPr>
          <a:xfrm>
            <a:off x="1" y="6314678"/>
            <a:ext cx="12192000" cy="54332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388" tIns="49195" rIns="98388" bIns="49195" rtlCol="0" anchor="ctr"/>
          <a:lstStyle/>
          <a:p>
            <a:pPr marL="0" marR="0" lvl="0" indent="0" algn="ctr" defTabSz="98388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Straight Connector 12"/>
          <p:cNvCxnSpPr/>
          <p:nvPr userDrawn="1"/>
        </p:nvCxnSpPr>
        <p:spPr>
          <a:xfrm>
            <a:off x="1" y="6298911"/>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8000" y="468316"/>
            <a:ext cx="11074400" cy="655639"/>
          </a:xfrm>
          <a:prstGeom prst="rect">
            <a:avLst/>
          </a:prstGeom>
        </p:spPr>
        <p:txBody>
          <a:bodyPr lIns="0" tIns="49193" rIns="98382" bIns="49193">
            <a:noAutofit/>
          </a:bodyPr>
          <a:lstStyle>
            <a:lvl1pPr algn="l">
              <a:defRPr sz="2600" b="1">
                <a:solidFill>
                  <a:schemeClr val="tx2"/>
                </a:solidFill>
                <a:latin typeface="+mn-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83816" y="1228733"/>
            <a:ext cx="11127618" cy="4683561"/>
          </a:xfrm>
          <a:prstGeom prst="rect">
            <a:avLst/>
          </a:prstGeom>
        </p:spPr>
        <p:txBody>
          <a:bodyPr lIns="0" tIns="49193" rIns="98382" bIns="49193">
            <a:noAutofit/>
          </a:bodyPr>
          <a:lstStyle>
            <a:lvl1pPr>
              <a:defRPr sz="2200"/>
            </a:lvl1pPr>
            <a:lvl2pPr marL="737875" indent="-245959">
              <a:buFont typeface="Calibri" panose="020F0502020204030204" pitchFamily="34" charset="0"/>
              <a:buChar cha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33"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52100" y="97843"/>
            <a:ext cx="1464277" cy="3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4"/>
          <p:cNvSpPr>
            <a:spLocks noGrp="1"/>
          </p:cNvSpPr>
          <p:nvPr>
            <p:ph type="ftr" sz="quarter" idx="17"/>
          </p:nvPr>
        </p:nvSpPr>
        <p:spPr>
          <a:xfrm>
            <a:off x="502567" y="6339469"/>
            <a:ext cx="10546441" cy="485983"/>
          </a:xfrm>
          <a:prstGeom prst="rect">
            <a:avLst/>
          </a:prstGeom>
        </p:spPr>
        <p:txBody>
          <a:bodyPr lIns="98382" tIns="49193" rIns="98382" bIns="49193" anchor="ctr"/>
          <a:lstStyle>
            <a:lvl1pPr algn="l">
              <a:defRPr sz="1000">
                <a:solidFill>
                  <a:schemeClr val="bg1">
                    <a:lumMod val="50000"/>
                  </a:schemeClr>
                </a:solidFill>
                <a:latin typeface="+mn-lt"/>
                <a:cs typeface="Arial" panose="020B0604020202020204" pitchFamily="34" charset="0"/>
              </a:defRPr>
            </a:lvl1pPr>
          </a:lstStyle>
          <a:p>
            <a:pPr defTabSz="983832">
              <a:defRPr/>
            </a:pPr>
            <a:endParaRPr lang="en-US" dirty="0">
              <a:solidFill>
                <a:prstClr val="white">
                  <a:lumMod val="50000"/>
                </a:prstClr>
              </a:solidFill>
            </a:endParaRPr>
          </a:p>
        </p:txBody>
      </p:sp>
      <p:sp>
        <p:nvSpPr>
          <p:cNvPr id="14" name="Slide Number Placeholder 5"/>
          <p:cNvSpPr>
            <a:spLocks noGrp="1"/>
          </p:cNvSpPr>
          <p:nvPr>
            <p:ph type="sldNum" sz="quarter" idx="14"/>
          </p:nvPr>
        </p:nvSpPr>
        <p:spPr>
          <a:xfrm>
            <a:off x="11074402" y="6420373"/>
            <a:ext cx="500445" cy="331932"/>
          </a:xfrm>
          <a:prstGeom prst="rect">
            <a:avLst/>
          </a:prstGeom>
        </p:spPr>
        <p:txBody>
          <a:bodyPr lIns="98382" tIns="49193" rIns="98382" bIns="49193" anchor="b"/>
          <a:lstStyle>
            <a:lvl1pPr algn="r">
              <a:defRPr sz="1300">
                <a:solidFill>
                  <a:schemeClr val="bg1">
                    <a:lumMod val="50000"/>
                  </a:schemeClr>
                </a:solidFill>
                <a:latin typeface="+mn-lt"/>
                <a:cs typeface="Arial" panose="020B0604020202020204" pitchFamily="34" charset="0"/>
              </a:defRPr>
            </a:lvl1pPr>
          </a:lstStyle>
          <a:p>
            <a:pPr defTabSz="983832">
              <a:defRPr/>
            </a:pPr>
            <a:fld id="{48F63A3B-78C7-47BE-AE5E-E10140E04643}" type="slidenum">
              <a:rPr lang="en-US" smtClean="0">
                <a:solidFill>
                  <a:prstClr val="white">
                    <a:lumMod val="50000"/>
                  </a:prstClr>
                </a:solidFill>
              </a:rPr>
              <a:pPr defTabSz="983832">
                <a:defRPr/>
              </a:pPr>
              <a:t>‹#›</a:t>
            </a:fld>
            <a:endParaRPr lang="en-US" dirty="0">
              <a:solidFill>
                <a:prstClr val="white">
                  <a:lumMod val="50000"/>
                </a:prstClr>
              </a:solidFill>
            </a:endParaRPr>
          </a:p>
        </p:txBody>
      </p:sp>
    </p:spTree>
    <p:extLst>
      <p:ext uri="{BB962C8B-B14F-4D97-AF65-F5344CB8AC3E}">
        <p14:creationId xmlns:p14="http://schemas.microsoft.com/office/powerpoint/2010/main" val="284748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4/16/2024</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4/16/2024</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1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17F13-D66F-48DE-A1EA-03575FB96D04}" type="slidenum">
              <a:rPr lang="en-US" smtClean="0"/>
              <a:t>‹#›</a:t>
            </a:fld>
            <a:endParaRPr lang="en-US"/>
          </a:p>
        </p:txBody>
      </p:sp>
    </p:spTree>
    <p:extLst>
      <p:ext uri="{BB962C8B-B14F-4D97-AF65-F5344CB8AC3E}">
        <p14:creationId xmlns:p14="http://schemas.microsoft.com/office/powerpoint/2010/main" val="35320643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2619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sldNum="0"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7F13C-507B-4B58-A66C-DC7019324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BB0E42-98C9-4845-99C9-FDE28D07F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B5740-DB65-4BDA-8A9A-01284684C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718F1-6A12-4614-84CB-67DB6D2BC814}" type="datetimeFigureOut">
              <a:rPr lang="en-US" smtClean="0"/>
              <a:t>4/16/2024</a:t>
            </a:fld>
            <a:endParaRPr lang="en-US"/>
          </a:p>
        </p:txBody>
      </p:sp>
      <p:sp>
        <p:nvSpPr>
          <p:cNvPr id="5" name="Footer Placeholder 4">
            <a:extLst>
              <a:ext uri="{FF2B5EF4-FFF2-40B4-BE49-F238E27FC236}">
                <a16:creationId xmlns:a16="http://schemas.microsoft.com/office/drawing/2014/main" id="{FAB43002-4B2E-4298-9881-D89F5622BF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A93B91-C7CB-4E67-A1BC-DD9F7505C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59E50-2A93-451B-A3B1-C3B4762E8F5A}" type="slidenum">
              <a:rPr lang="en-US" smtClean="0"/>
              <a:t>‹#›</a:t>
            </a:fld>
            <a:endParaRPr lang="en-US"/>
          </a:p>
        </p:txBody>
      </p:sp>
    </p:spTree>
    <p:extLst>
      <p:ext uri="{BB962C8B-B14F-4D97-AF65-F5344CB8AC3E}">
        <p14:creationId xmlns:p14="http://schemas.microsoft.com/office/powerpoint/2010/main" val="3787411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1.xml"/><Relationship Id="rId5" Type="http://schemas.openxmlformats.org/officeDocument/2006/relationships/image" Target="../media/image30.gi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1.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4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1.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1.xml"/><Relationship Id="rId5" Type="http://schemas.openxmlformats.org/officeDocument/2006/relationships/image" Target="../media/image57.jp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4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p:cNvPicPr>
          <p:nvPr/>
        </p:nvPicPr>
        <p:blipFill>
          <a:blip r:embed="rId3">
            <a:extLst>
              <a:ext uri="{28A0092B-C50C-407E-A947-70E740481C1C}">
                <a14:useLocalDpi xmlns:a14="http://schemas.microsoft.com/office/drawing/2010/main" val="0"/>
              </a:ext>
            </a:extLst>
          </a:blip>
          <a:srcRect l="14699" r="14699"/>
          <a:stretch/>
        </p:blipFill>
        <p:spPr>
          <a:xfrm>
            <a:off x="1" y="0"/>
            <a:ext cx="7248155" cy="6863542"/>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564890"/>
            <a:ext cx="4312938" cy="3133807"/>
          </a:xfrm>
          <a:noFill/>
        </p:spPr>
        <p:txBody>
          <a:bodyPr/>
          <a:lstStyle/>
          <a:p>
            <a:r>
              <a:rPr lang="en-GB" sz="3200" cap="all" spc="-60" dirty="0" err="1">
                <a:solidFill>
                  <a:schemeClr val="bg1"/>
                </a:solidFill>
                <a:latin typeface="+mn-lt"/>
              </a:rPr>
              <a:t>MALAria</a:t>
            </a:r>
            <a:r>
              <a:rPr lang="en-GB" sz="3200" cap="all" spc="-60" dirty="0">
                <a:solidFill>
                  <a:schemeClr val="bg1"/>
                </a:solidFill>
                <a:latin typeface="+mn-lt"/>
              </a:rPr>
              <a:t> vaccine implementation in </a:t>
            </a:r>
            <a:r>
              <a:rPr lang="en-GB" sz="3200" cap="all" spc="-60" dirty="0" err="1">
                <a:solidFill>
                  <a:schemeClr val="bg1"/>
                </a:solidFill>
                <a:latin typeface="+mn-lt"/>
              </a:rPr>
              <a:t>sierra</a:t>
            </a:r>
            <a:r>
              <a:rPr lang="en-GB" sz="3200" cap="all" spc="-60" dirty="0">
                <a:solidFill>
                  <a:schemeClr val="bg1"/>
                </a:solidFill>
                <a:latin typeface="+mn-lt"/>
              </a:rPr>
              <a:t> </a:t>
            </a:r>
            <a:r>
              <a:rPr lang="en-GB" sz="3200" cap="all" spc="-60" dirty="0" err="1">
                <a:solidFill>
                  <a:schemeClr val="bg1"/>
                </a:solidFill>
                <a:latin typeface="+mn-lt"/>
              </a:rPr>
              <a:t>leone</a:t>
            </a:r>
            <a:br>
              <a:rPr lang="en-US" sz="800" b="1" i="0" u="none" strike="noStrike" dirty="0">
                <a:solidFill>
                  <a:srgbClr val="383838"/>
                </a:solidFill>
                <a:effectLst/>
                <a:latin typeface="Noah Reg"/>
              </a:rPr>
            </a:br>
            <a:br>
              <a:rPr lang="en-US" sz="800" b="1" i="0" u="none" strike="noStrike" dirty="0">
                <a:solidFill>
                  <a:srgbClr val="383838"/>
                </a:solidFill>
                <a:effectLst/>
                <a:latin typeface="Noah Reg"/>
              </a:rPr>
            </a:br>
            <a:br>
              <a:rPr lang="en-US" sz="1400" b="1" i="0" u="none" strike="noStrike" dirty="0">
                <a:solidFill>
                  <a:srgbClr val="383838"/>
                </a:solidFill>
                <a:effectLst/>
                <a:latin typeface="Noah Reg"/>
              </a:rPr>
            </a:b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April 16, 2024</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22591D-12C8-E98A-B929-F93BA7C6CFBA}"/>
              </a:ext>
            </a:extLst>
          </p:cNvPr>
          <p:cNvSpPr txBox="1">
            <a:spLocks/>
          </p:cNvSpPr>
          <p:nvPr/>
        </p:nvSpPr>
        <p:spPr>
          <a:xfrm>
            <a:off x="5913120" y="2069739"/>
            <a:ext cx="6024440" cy="1978559"/>
          </a:xfrm>
          <a:prstGeom prst="rect">
            <a:avLst/>
          </a:prstGeom>
          <a:solidFill>
            <a:srgbClr val="002060"/>
          </a:solidFill>
          <a:ln>
            <a:solidFill>
              <a:srgbClr val="002060"/>
            </a:solidFill>
          </a:ln>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Early Lessons and Experiences</a:t>
            </a:r>
            <a:endParaRPr kumimoji="0" lang="en-US" sz="32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4" name="Picture 3">
            <a:extLst>
              <a:ext uri="{FF2B5EF4-FFF2-40B4-BE49-F238E27FC236}">
                <a16:creationId xmlns:a16="http://schemas.microsoft.com/office/drawing/2014/main" id="{BAA5E342-24BA-FA38-CD30-4085CD34680B}"/>
              </a:ext>
            </a:extLst>
          </p:cNvPr>
          <p:cNvPicPr>
            <a:picLocks noChangeAspect="1"/>
          </p:cNvPicPr>
          <p:nvPr/>
        </p:nvPicPr>
        <p:blipFill>
          <a:blip r:embed="rId2"/>
          <a:stretch>
            <a:fillRect/>
          </a:stretch>
        </p:blipFill>
        <p:spPr>
          <a:xfrm>
            <a:off x="3150870" y="1850881"/>
            <a:ext cx="2762250" cy="2657475"/>
          </a:xfrm>
          <a:prstGeom prst="rect">
            <a:avLst/>
          </a:prstGeom>
        </p:spPr>
      </p:pic>
    </p:spTree>
    <p:extLst>
      <p:ext uri="{BB962C8B-B14F-4D97-AF65-F5344CB8AC3E}">
        <p14:creationId xmlns:p14="http://schemas.microsoft.com/office/powerpoint/2010/main" val="374045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7BECE-B49B-F13E-3A11-11719F20FD9C}"/>
              </a:ext>
            </a:extLst>
          </p:cNvPr>
          <p:cNvSpPr txBox="1">
            <a:spLocks/>
          </p:cNvSpPr>
          <p:nvPr/>
        </p:nvSpPr>
        <p:spPr>
          <a:xfrm>
            <a:off x="71560" y="445075"/>
            <a:ext cx="12048880" cy="693989"/>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Prioritization of moderate to high transmission areas guided the  phased approach to the Malaria Vaccines introduction</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sp>
        <p:nvSpPr>
          <p:cNvPr id="4" name="Content Placeholder 3">
            <a:extLst>
              <a:ext uri="{FF2B5EF4-FFF2-40B4-BE49-F238E27FC236}">
                <a16:creationId xmlns:a16="http://schemas.microsoft.com/office/drawing/2014/main" id="{4B2AFC61-C49C-BF04-3B46-29A6E927D14E}"/>
              </a:ext>
            </a:extLst>
          </p:cNvPr>
          <p:cNvSpPr txBox="1">
            <a:spLocks noGrp="1"/>
          </p:cNvSpPr>
          <p:nvPr>
            <p:ph idx="1"/>
          </p:nvPr>
        </p:nvSpPr>
        <p:spPr>
          <a:xfrm>
            <a:off x="55317" y="1204890"/>
            <a:ext cx="5644402" cy="5174237"/>
          </a:xfrm>
          <a:prstGeom prst="rect">
            <a:avLst/>
          </a:prstGeom>
          <a:solidFill>
            <a:schemeClr val="accent5">
              <a:lumMod val="50000"/>
            </a:schemeClr>
          </a:solidFill>
          <a:ln w="28575">
            <a:noFill/>
          </a:ln>
        </p:spPr>
        <p:txBody>
          <a:bodyPr wrap="square" lIns="91440" tIns="45720" rIns="91440" bIns="45720" rtlCol="0" anchor="t">
            <a:spAutoFit/>
          </a:bodyPr>
          <a:lstStyle/>
          <a:p>
            <a:pPr marL="0" indent="0" algn="l" rtl="0" fontAlgn="base">
              <a:buNone/>
            </a:pPr>
            <a:r>
              <a:rPr lang="en-US" sz="2400" b="0" i="0" u="none" strike="noStrike" dirty="0">
                <a:solidFill>
                  <a:schemeClr val="bg1"/>
                </a:solidFill>
                <a:effectLst/>
                <a:latin typeface="Corbel" panose="020B0503020204020204" pitchFamily="34" charset="0"/>
                <a:cs typeface="Calibri"/>
              </a:rPr>
              <a:t>Two </a:t>
            </a:r>
            <a:r>
              <a:rPr lang="en-US" sz="2400" dirty="0">
                <a:solidFill>
                  <a:schemeClr val="bg1"/>
                </a:solidFill>
                <a:latin typeface="Corbel" panose="020B0503020204020204" pitchFamily="34" charset="0"/>
                <a:cs typeface="Calibri"/>
              </a:rPr>
              <a:t>indicators guided the prioritization of districts </a:t>
            </a:r>
          </a:p>
          <a:p>
            <a:pPr marL="457200" lvl="1" indent="-457200" fontAlgn="base">
              <a:lnSpc>
                <a:spcPct val="100000"/>
              </a:lnSpc>
              <a:spcBef>
                <a:spcPts val="0"/>
              </a:spcBef>
              <a:spcAft>
                <a:spcPts val="800"/>
              </a:spcAft>
              <a:buFont typeface="Wingdings" panose="05000000000000000000" pitchFamily="2" charset="2"/>
              <a:buChar char="§"/>
            </a:pPr>
            <a:r>
              <a:rPr lang="en-US" b="1" dirty="0">
                <a:solidFill>
                  <a:schemeClr val="bg1"/>
                </a:solidFill>
                <a:latin typeface="Corbel" panose="020B0503020204020204" pitchFamily="34" charset="0"/>
              </a:rPr>
              <a:t>All cause under 5 mortality (HDS 2017)</a:t>
            </a:r>
          </a:p>
          <a:p>
            <a:pPr marL="795025" lvl="1" indent="-285750" fontAlgn="base"/>
            <a:r>
              <a:rPr lang="en-US" sz="2000" dirty="0">
                <a:solidFill>
                  <a:schemeClr val="bg1"/>
                </a:solidFill>
                <a:latin typeface="Corbel" panose="020B0503020204020204" pitchFamily="34" charset="0"/>
                <a:cs typeface="Calibri"/>
              </a:rPr>
              <a:t>All districts, except Western Area Urban (WAU), were considered high</a:t>
            </a:r>
          </a:p>
          <a:p>
            <a:pPr marL="795025" lvl="1" indent="-285750" fontAlgn="base"/>
            <a:endParaRPr lang="en-US" sz="2000" dirty="0">
              <a:solidFill>
                <a:schemeClr val="bg1"/>
              </a:solidFill>
              <a:latin typeface="Corbel" panose="020B0503020204020204" pitchFamily="34" charset="0"/>
              <a:cs typeface="Calibri"/>
            </a:endParaRPr>
          </a:p>
          <a:p>
            <a:pPr fontAlgn="base">
              <a:buFont typeface="Wingdings" panose="05000000000000000000" pitchFamily="2" charset="2"/>
              <a:buChar char="§"/>
            </a:pPr>
            <a:r>
              <a:rPr lang="pt-BR" b="1" dirty="0">
                <a:solidFill>
                  <a:schemeClr val="bg1"/>
                </a:solidFill>
                <a:latin typeface="Corbel" panose="020B0503020204020204" pitchFamily="34" charset="0"/>
              </a:rPr>
              <a:t>Plasmodium falciparum parasite rate (PfPR) </a:t>
            </a:r>
            <a:r>
              <a:rPr lang="en-US" sz="2400" dirty="0">
                <a:solidFill>
                  <a:schemeClr val="bg1"/>
                </a:solidFill>
                <a:latin typeface="Corbel" panose="020B0503020204020204" pitchFamily="34" charset="0"/>
                <a:cs typeface="Calibri"/>
              </a:rPr>
              <a:t>(</a:t>
            </a:r>
            <a:r>
              <a:rPr lang="en-US" sz="2400" b="0" i="0" u="none" strike="noStrike" dirty="0">
                <a:solidFill>
                  <a:schemeClr val="bg1"/>
                </a:solidFill>
                <a:effectLst/>
                <a:latin typeface="Corbel" panose="020B0503020204020204" pitchFamily="34" charset="0"/>
                <a:cs typeface="Calibri"/>
              </a:rPr>
              <a:t>Malaria Indicator Survey 2021). </a:t>
            </a:r>
          </a:p>
          <a:p>
            <a:pPr marL="795025" lvl="1" indent="-285750" fontAlgn="base"/>
            <a:r>
              <a:rPr lang="en-US" sz="2000" dirty="0">
                <a:solidFill>
                  <a:schemeClr val="bg1"/>
                </a:solidFill>
                <a:latin typeface="Corbel" panose="020B0503020204020204" pitchFamily="34" charset="0"/>
                <a:cs typeface="Calibri"/>
              </a:rPr>
              <a:t>13 districts have a prevalence rate of 20 – 30%</a:t>
            </a:r>
          </a:p>
          <a:p>
            <a:pPr marL="509275" lvl="1" indent="0" fontAlgn="base">
              <a:buNone/>
            </a:pPr>
            <a:endParaRPr lang="en-US" sz="2000" dirty="0">
              <a:solidFill>
                <a:schemeClr val="bg1"/>
              </a:solidFill>
              <a:latin typeface="Corbel" panose="020B0503020204020204" pitchFamily="34" charset="0"/>
              <a:cs typeface="Calibri"/>
            </a:endParaRPr>
          </a:p>
          <a:p>
            <a:pPr marL="795025" lvl="1" indent="-285750" fontAlgn="base"/>
            <a:r>
              <a:rPr lang="en-US" sz="2000" dirty="0">
                <a:solidFill>
                  <a:schemeClr val="bg1"/>
                </a:solidFill>
                <a:latin typeface="Corbel" panose="020B0503020204020204" pitchFamily="34" charset="0"/>
                <a:cs typeface="Calibri"/>
              </a:rPr>
              <a:t>2 districts, </a:t>
            </a:r>
            <a:r>
              <a:rPr lang="en-US" sz="2000" dirty="0" err="1">
                <a:solidFill>
                  <a:schemeClr val="bg1"/>
                </a:solidFill>
                <a:latin typeface="Corbel" panose="020B0503020204020204" pitchFamily="34" charset="0"/>
                <a:cs typeface="Calibri"/>
              </a:rPr>
              <a:t>Bombali</a:t>
            </a:r>
            <a:r>
              <a:rPr lang="en-US" sz="2000" dirty="0">
                <a:solidFill>
                  <a:schemeClr val="bg1"/>
                </a:solidFill>
                <a:latin typeface="Corbel" panose="020B0503020204020204" pitchFamily="34" charset="0"/>
                <a:cs typeface="Calibri"/>
              </a:rPr>
              <a:t> &amp; Western Area Rural, had a prevalence rate of 10 – 20%</a:t>
            </a:r>
          </a:p>
          <a:p>
            <a:pPr marL="509275" lvl="1" indent="0" fontAlgn="base">
              <a:buNone/>
            </a:pPr>
            <a:endParaRPr lang="en-US" sz="2000" dirty="0">
              <a:solidFill>
                <a:schemeClr val="bg1"/>
              </a:solidFill>
              <a:latin typeface="Corbel" panose="020B0503020204020204" pitchFamily="34" charset="0"/>
              <a:cs typeface="Calibri"/>
            </a:endParaRPr>
          </a:p>
          <a:p>
            <a:pPr marL="795025" lvl="1" indent="-285750" fontAlgn="base"/>
            <a:r>
              <a:rPr lang="en-US" sz="2000" dirty="0">
                <a:solidFill>
                  <a:schemeClr val="bg1"/>
                </a:solidFill>
                <a:latin typeface="Corbel" panose="020B0503020204020204" pitchFamily="34" charset="0"/>
                <a:cs typeface="Calibri"/>
              </a:rPr>
              <a:t> WAU had a prevalence of &lt; 10%</a:t>
            </a:r>
          </a:p>
        </p:txBody>
      </p:sp>
      <p:pic>
        <p:nvPicPr>
          <p:cNvPr id="7" name="Picture 10">
            <a:extLst>
              <a:ext uri="{FF2B5EF4-FFF2-40B4-BE49-F238E27FC236}">
                <a16:creationId xmlns:a16="http://schemas.microsoft.com/office/drawing/2014/main" id="{33E3B3E9-C944-FDE7-5EBD-CBAE030B3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37" t="2318" r="13085" b="1553"/>
          <a:stretch/>
        </p:blipFill>
        <p:spPr bwMode="auto">
          <a:xfrm>
            <a:off x="5816843" y="1725772"/>
            <a:ext cx="2144397" cy="2144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82EB74-121A-3120-74BF-52046AF4D42C}"/>
              </a:ext>
            </a:extLst>
          </p:cNvPr>
          <p:cNvSpPr txBox="1"/>
          <p:nvPr/>
        </p:nvSpPr>
        <p:spPr>
          <a:xfrm>
            <a:off x="5828352" y="1219159"/>
            <a:ext cx="238325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a:rPr>
              <a:t>All cause U-5 mortality (2017)</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10" name="Picture 6">
            <a:extLst>
              <a:ext uri="{FF2B5EF4-FFF2-40B4-BE49-F238E27FC236}">
                <a16:creationId xmlns:a16="http://schemas.microsoft.com/office/drawing/2014/main" id="{5E43062D-44FC-83C0-1953-B484840AA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353" y="4095910"/>
            <a:ext cx="2104979" cy="21530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1B9881D-127B-B248-2F57-AE76371FB71C}"/>
              </a:ext>
            </a:extLst>
          </p:cNvPr>
          <p:cNvGrpSpPr/>
          <p:nvPr/>
        </p:nvGrpSpPr>
        <p:grpSpPr>
          <a:xfrm>
            <a:off x="8027402" y="1714268"/>
            <a:ext cx="4060298" cy="3860988"/>
            <a:chOff x="6857581" y="1230514"/>
            <a:chExt cx="5131509" cy="5288637"/>
          </a:xfrm>
        </p:grpSpPr>
        <p:pic>
          <p:nvPicPr>
            <p:cNvPr id="13" name="Picture 12">
              <a:extLst>
                <a:ext uri="{FF2B5EF4-FFF2-40B4-BE49-F238E27FC236}">
                  <a16:creationId xmlns:a16="http://schemas.microsoft.com/office/drawing/2014/main" id="{BD80801F-AB36-F648-44DD-9A9820157204}"/>
                </a:ext>
              </a:extLst>
            </p:cNvPr>
            <p:cNvPicPr>
              <a:picLocks noChangeAspect="1"/>
            </p:cNvPicPr>
            <p:nvPr/>
          </p:nvPicPr>
          <p:blipFill rotWithShape="1">
            <a:blip r:embed="rId4">
              <a:extLst>
                <a:ext uri="{28A0092B-C50C-407E-A947-70E740481C1C}">
                  <a14:useLocalDpi xmlns:a14="http://schemas.microsoft.com/office/drawing/2010/main" val="0"/>
                </a:ext>
              </a:extLst>
            </a:blip>
            <a:srcRect l="1685" t="1269" r="2701" b="2508"/>
            <a:stretch/>
          </p:blipFill>
          <p:spPr>
            <a:xfrm>
              <a:off x="6857581" y="1230514"/>
              <a:ext cx="5131509" cy="5288636"/>
            </a:xfrm>
            <a:prstGeom prst="rect">
              <a:avLst/>
            </a:prstGeom>
            <a:ln>
              <a:solidFill>
                <a:schemeClr val="tx1"/>
              </a:solidFill>
            </a:ln>
          </p:spPr>
        </p:pic>
        <p:pic>
          <p:nvPicPr>
            <p:cNvPr id="14" name="Picture 13" descr="Categories for RTSs allocation according to GAVI framework">
              <a:extLst>
                <a:ext uri="{FF2B5EF4-FFF2-40B4-BE49-F238E27FC236}">
                  <a16:creationId xmlns:a16="http://schemas.microsoft.com/office/drawing/2014/main" id="{1A12692B-B0EF-A66F-5C02-6BC1D9DA43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415" t="77498"/>
            <a:stretch/>
          </p:blipFill>
          <p:spPr bwMode="auto">
            <a:xfrm>
              <a:off x="10945379" y="5486605"/>
              <a:ext cx="1043711" cy="1032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0745887D-ADF5-D406-8869-772EBECF5567}"/>
              </a:ext>
            </a:extLst>
          </p:cNvPr>
          <p:cNvSpPr txBox="1"/>
          <p:nvPr/>
        </p:nvSpPr>
        <p:spPr>
          <a:xfrm>
            <a:off x="5544867" y="3792009"/>
            <a:ext cx="3088284" cy="3539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Arial"/>
              </a:rPr>
              <a:t>    </a:t>
            </a:r>
            <a:r>
              <a:rPr kumimoji="0" lang="en-US" sz="1600" b="1"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a:rPr>
              <a:t>PfPR</a:t>
            </a: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a:rPr>
              <a:t> estimates (2021)</a:t>
            </a:r>
          </a:p>
        </p:txBody>
      </p:sp>
      <p:sp>
        <p:nvSpPr>
          <p:cNvPr id="16" name="TextBox 15">
            <a:extLst>
              <a:ext uri="{FF2B5EF4-FFF2-40B4-BE49-F238E27FC236}">
                <a16:creationId xmlns:a16="http://schemas.microsoft.com/office/drawing/2014/main" id="{27197A07-8590-6035-8A78-F05951AED45C}"/>
              </a:ext>
            </a:extLst>
          </p:cNvPr>
          <p:cNvSpPr txBox="1"/>
          <p:nvPr/>
        </p:nvSpPr>
        <p:spPr>
          <a:xfrm>
            <a:off x="8211608" y="1233890"/>
            <a:ext cx="39088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rPr>
              <a:t>Combination of the two indicators</a:t>
            </a:r>
            <a:endPar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A8AA704B-7AE4-990E-3BD8-EE02EE29EBA7}"/>
              </a:ext>
            </a:extLst>
          </p:cNvPr>
          <p:cNvSpPr/>
          <p:nvPr/>
        </p:nvSpPr>
        <p:spPr>
          <a:xfrm>
            <a:off x="5804957" y="5070000"/>
            <a:ext cx="382627" cy="16240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2620E8F-3FD0-9A79-791E-06D79C2107B5}"/>
              </a:ext>
            </a:extLst>
          </p:cNvPr>
          <p:cNvSpPr/>
          <p:nvPr/>
        </p:nvSpPr>
        <p:spPr>
          <a:xfrm>
            <a:off x="8027402" y="3505061"/>
            <a:ext cx="421258" cy="2794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2B86609-2FB3-1CC4-FA8F-5477EA7DC4B7}"/>
              </a:ext>
            </a:extLst>
          </p:cNvPr>
          <p:cNvSpPr/>
          <p:nvPr/>
        </p:nvSpPr>
        <p:spPr>
          <a:xfrm>
            <a:off x="5735401" y="2727982"/>
            <a:ext cx="382627" cy="16240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1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225B-FCE9-4C0A-A2F1-1C6F76B83116}"/>
              </a:ext>
            </a:extLst>
          </p:cNvPr>
          <p:cNvSpPr>
            <a:spLocks noGrp="1"/>
          </p:cNvSpPr>
          <p:nvPr>
            <p:ph type="title"/>
          </p:nvPr>
        </p:nvSpPr>
        <p:spPr/>
        <p:txBody>
          <a:bodyPr vert="horz" lIns="91440" tIns="45720" rIns="91440" bIns="45720" rtlCol="0" anchor="ctr">
            <a:noAutofit/>
          </a:bodyPr>
          <a:lstStyle/>
          <a:p>
            <a:pPr algn="ctr"/>
            <a:r>
              <a:rPr lang="en-US" sz="2800" b="1" kern="1200" dirty="0">
                <a:solidFill>
                  <a:schemeClr val="bg1"/>
                </a:solidFill>
                <a:latin typeface="Corbel" panose="020B0503020204020204" pitchFamily="34" charset="0"/>
                <a:cs typeface="+mj-cs"/>
              </a:rPr>
              <a:t>COVID-19 vaccination daily trends, Sierra Leone, March 2021-August 17, 2022</a:t>
            </a:r>
            <a:endParaRPr lang="en-US" sz="2800" kern="1200" dirty="0">
              <a:solidFill>
                <a:schemeClr val="bg1"/>
              </a:solidFill>
              <a:latin typeface="Corbel" panose="020B0503020204020204" pitchFamily="34" charset="0"/>
              <a:cs typeface="+mj-cs"/>
            </a:endParaRPr>
          </a:p>
        </p:txBody>
      </p:sp>
      <p:sp>
        <p:nvSpPr>
          <p:cNvPr id="3" name="Title 1">
            <a:extLst>
              <a:ext uri="{FF2B5EF4-FFF2-40B4-BE49-F238E27FC236}">
                <a16:creationId xmlns:a16="http://schemas.microsoft.com/office/drawing/2014/main" id="{44A2CE01-1CA7-13DA-C227-D38AB677052D}"/>
              </a:ext>
            </a:extLst>
          </p:cNvPr>
          <p:cNvSpPr txBox="1">
            <a:spLocks/>
          </p:cNvSpPr>
          <p:nvPr/>
        </p:nvSpPr>
        <p:spPr>
          <a:xfrm>
            <a:off x="71560" y="433123"/>
            <a:ext cx="12048880" cy="783893"/>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Creation of Malaria Vaccine  TWGs at national and district levels strengthened the designing, implementation, monitoring, and reporting </a:t>
            </a:r>
          </a:p>
        </p:txBody>
      </p:sp>
      <p:pic>
        <p:nvPicPr>
          <p:cNvPr id="5" name="Picture 4" descr="A group of people sitting at a table with laptops&#10;&#10;Description automatically generated">
            <a:extLst>
              <a:ext uri="{FF2B5EF4-FFF2-40B4-BE49-F238E27FC236}">
                <a16:creationId xmlns:a16="http://schemas.microsoft.com/office/drawing/2014/main" id="{C88AE9EF-23E3-6B87-141F-45555AEB2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0" y="1348461"/>
            <a:ext cx="5916913" cy="4437685"/>
          </a:xfrm>
          <a:prstGeom prst="rect">
            <a:avLst/>
          </a:prstGeom>
        </p:spPr>
      </p:pic>
      <p:sp>
        <p:nvSpPr>
          <p:cNvPr id="8" name="Content Placeholder 2">
            <a:extLst>
              <a:ext uri="{FF2B5EF4-FFF2-40B4-BE49-F238E27FC236}">
                <a16:creationId xmlns:a16="http://schemas.microsoft.com/office/drawing/2014/main" id="{691C92C0-C019-0313-CBF3-3032C33A4AD5}"/>
              </a:ext>
            </a:extLst>
          </p:cNvPr>
          <p:cNvSpPr>
            <a:spLocks noGrp="1"/>
          </p:cNvSpPr>
          <p:nvPr>
            <p:ph idx="1"/>
          </p:nvPr>
        </p:nvSpPr>
        <p:spPr>
          <a:xfrm>
            <a:off x="6096000" y="1329267"/>
            <a:ext cx="5985813" cy="4456880"/>
          </a:xfrm>
          <a:solidFill>
            <a:schemeClr val="accent5">
              <a:lumMod val="50000"/>
            </a:schemeClr>
          </a:solidFill>
        </p:spPr>
        <p:txBody>
          <a:bodyPr vert="horz" lIns="91440" tIns="45720" rIns="91440" bIns="45720" rtlCol="0">
            <a:normAutofit/>
          </a:bodyPr>
          <a:lstStyle/>
          <a:p>
            <a:pPr marL="57150" marR="0" lvl="0" indent="0" fontAlgn="auto">
              <a:spcBef>
                <a:spcPts val="0"/>
              </a:spcBef>
              <a:spcAft>
                <a:spcPts val="0"/>
              </a:spcAft>
              <a:buClrTx/>
              <a:buSzTx/>
              <a:buNone/>
              <a:tabLst/>
              <a:defRPr/>
            </a:pPr>
            <a:r>
              <a:rPr lang="en-US" sz="2400" dirty="0">
                <a:solidFill>
                  <a:schemeClr val="bg1"/>
                </a:solidFill>
                <a:latin typeface="Corbel" panose="020B0503020204020204" pitchFamily="34" charset="0"/>
              </a:rPr>
              <a:t>Malaria Vaccine TWGs provided a platform for reviewing implementation progress, identification of gaps and development of corrective action plans, and monitoring their implementation</a:t>
            </a:r>
          </a:p>
          <a:p>
            <a:pPr marL="514350" marR="0" lvl="0" indent="-457200" fontAlgn="auto">
              <a:spcBef>
                <a:spcPts val="0"/>
              </a:spcBef>
              <a:spcAft>
                <a:spcPts val="0"/>
              </a:spcAft>
              <a:buClrTx/>
              <a:buSzTx/>
              <a:buFont typeface="Wingdings" panose="05000000000000000000" pitchFamily="2" charset="2"/>
              <a:buChar char="§"/>
              <a:tabLst/>
              <a:defRPr/>
            </a:pPr>
            <a:r>
              <a:rPr lang="en-US" dirty="0">
                <a:solidFill>
                  <a:schemeClr val="bg1"/>
                </a:solidFill>
                <a:latin typeface="Corbel" panose="020B0503020204020204" pitchFamily="34" charset="0"/>
              </a:rPr>
              <a:t>At national level, meetings were held weekly (twice weekly in the last month) </a:t>
            </a:r>
          </a:p>
          <a:p>
            <a:pPr marL="57150" marR="0" lvl="0" indent="0" fontAlgn="auto">
              <a:spcBef>
                <a:spcPts val="0"/>
              </a:spcBef>
              <a:spcAft>
                <a:spcPts val="0"/>
              </a:spcAft>
              <a:buClrTx/>
              <a:buSzTx/>
              <a:buNone/>
              <a:tabLst/>
              <a:defRPr/>
            </a:pPr>
            <a:endParaRPr lang="en-US" dirty="0">
              <a:solidFill>
                <a:schemeClr val="bg1"/>
              </a:solidFill>
              <a:latin typeface="Corbel" panose="020B0503020204020204" pitchFamily="34" charset="0"/>
            </a:endParaRPr>
          </a:p>
          <a:p>
            <a:pPr marL="514350" marR="0" lvl="0" indent="-457200" fontAlgn="auto">
              <a:spcBef>
                <a:spcPts val="0"/>
              </a:spcBef>
              <a:spcAft>
                <a:spcPts val="0"/>
              </a:spcAft>
              <a:buClrTx/>
              <a:buSzTx/>
              <a:buFont typeface="Wingdings" panose="05000000000000000000" pitchFamily="2" charset="2"/>
              <a:buChar char="§"/>
              <a:tabLst/>
              <a:defRPr/>
            </a:pPr>
            <a:r>
              <a:rPr lang="en-US" dirty="0">
                <a:solidFill>
                  <a:schemeClr val="bg1"/>
                </a:solidFill>
                <a:latin typeface="Corbel" panose="020B0503020204020204" pitchFamily="34" charset="0"/>
              </a:rPr>
              <a:t>At district level, meetings were weekly</a:t>
            </a:r>
            <a:endParaRPr kumimoji="0" lang="en-US" b="0" i="0" u="none" strike="noStrike" cap="none" spc="0" normalizeH="0" baseline="0" noProof="0" dirty="0">
              <a:ln>
                <a:noFill/>
              </a:ln>
              <a:effectLst/>
              <a:uLnTx/>
              <a:uFillTx/>
              <a:latin typeface="Corbel" panose="020B0503020204020204" pitchFamily="34" charset="0"/>
            </a:endParaRPr>
          </a:p>
          <a:p>
            <a:endParaRPr lang="en-US" sz="1300" dirty="0"/>
          </a:p>
        </p:txBody>
      </p:sp>
      <p:sp>
        <p:nvSpPr>
          <p:cNvPr id="9" name="TextBox 8">
            <a:extLst>
              <a:ext uri="{FF2B5EF4-FFF2-40B4-BE49-F238E27FC236}">
                <a16:creationId xmlns:a16="http://schemas.microsoft.com/office/drawing/2014/main" id="{3FDB8A61-5E14-9E3F-4F30-1DA789D2E429}"/>
              </a:ext>
            </a:extLst>
          </p:cNvPr>
          <p:cNvSpPr txBox="1"/>
          <p:nvPr/>
        </p:nvSpPr>
        <p:spPr>
          <a:xfrm>
            <a:off x="110187" y="5922221"/>
            <a:ext cx="5878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Malaria Vaccine TWG meeting session at Port Loko District</a:t>
            </a:r>
          </a:p>
        </p:txBody>
      </p:sp>
    </p:spTree>
    <p:extLst>
      <p:ext uri="{BB962C8B-B14F-4D97-AF65-F5344CB8AC3E}">
        <p14:creationId xmlns:p14="http://schemas.microsoft.com/office/powerpoint/2010/main" val="22535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D681-1574-370E-FA55-268E9A246A1F}"/>
              </a:ext>
            </a:extLst>
          </p:cNvPr>
          <p:cNvSpPr>
            <a:spLocks noGrp="1"/>
          </p:cNvSpPr>
          <p:nvPr>
            <p:ph type="title"/>
          </p:nvPr>
        </p:nvSpPr>
        <p:spPr/>
        <p:txBody>
          <a:bodyPr vert="horz" lIns="91440" tIns="45720" rIns="91440" bIns="45720" rtlCol="0" anchor="ctr">
            <a:normAutofit fontScale="90000"/>
          </a:bodyPr>
          <a:lstStyle/>
          <a:p>
            <a:pPr algn="ctr"/>
            <a:r>
              <a:rPr lang="en-US" sz="3200" b="1" kern="1200" dirty="0">
                <a:solidFill>
                  <a:schemeClr val="bg1"/>
                </a:solidFill>
                <a:latin typeface="Corbel" panose="020B0503020204020204" pitchFamily="34" charset="0"/>
                <a:cs typeface="+mj-cs"/>
              </a:rPr>
              <a:t>COVID-19 vaccination Coverages, Sierra Leone, March 2021-August </a:t>
            </a:r>
            <a:r>
              <a:rPr lang="en-US" sz="3200" dirty="0">
                <a:solidFill>
                  <a:schemeClr val="bg1"/>
                </a:solidFill>
                <a:latin typeface="Corbel" panose="020B0503020204020204" pitchFamily="34" charset="0"/>
                <a:cs typeface="+mj-cs"/>
              </a:rPr>
              <a:t>29</a:t>
            </a:r>
            <a:r>
              <a:rPr lang="en-US" sz="3200" b="1" kern="1200" dirty="0">
                <a:solidFill>
                  <a:schemeClr val="bg1"/>
                </a:solidFill>
                <a:latin typeface="Corbel" panose="020B0503020204020204" pitchFamily="34" charset="0"/>
                <a:cs typeface="+mj-cs"/>
              </a:rPr>
              <a:t>, 2022</a:t>
            </a:r>
            <a:endParaRPr lang="en-US" sz="3200" kern="1200" dirty="0">
              <a:solidFill>
                <a:schemeClr val="bg1"/>
              </a:solidFill>
              <a:latin typeface="Corbel" panose="020B0503020204020204" pitchFamily="34" charset="0"/>
              <a:cs typeface="+mj-cs"/>
            </a:endParaRPr>
          </a:p>
        </p:txBody>
      </p:sp>
      <p:sp>
        <p:nvSpPr>
          <p:cNvPr id="3" name="Title 1">
            <a:extLst>
              <a:ext uri="{FF2B5EF4-FFF2-40B4-BE49-F238E27FC236}">
                <a16:creationId xmlns:a16="http://schemas.microsoft.com/office/drawing/2014/main" id="{CB4A7736-6FEC-7C72-8BAA-1775623353C2}"/>
              </a:ext>
            </a:extLst>
          </p:cNvPr>
          <p:cNvSpPr txBox="1">
            <a:spLocks/>
          </p:cNvSpPr>
          <p:nvPr/>
        </p:nvSpPr>
        <p:spPr>
          <a:xfrm>
            <a:off x="71560" y="425686"/>
            <a:ext cx="12048880" cy="698269"/>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Robust electronic case-based data monitoring systems using DHIS2 to         fast-track vaccinees </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9" name="Picture 8">
            <a:extLst>
              <a:ext uri="{FF2B5EF4-FFF2-40B4-BE49-F238E27FC236}">
                <a16:creationId xmlns:a16="http://schemas.microsoft.com/office/drawing/2014/main" id="{5A9D6E30-F40C-8BAD-1F38-28A79FAA13FE}"/>
              </a:ext>
            </a:extLst>
          </p:cNvPr>
          <p:cNvPicPr>
            <a:picLocks noChangeAspect="1"/>
          </p:cNvPicPr>
          <p:nvPr/>
        </p:nvPicPr>
        <p:blipFill>
          <a:blip r:embed="rId2"/>
          <a:stretch>
            <a:fillRect/>
          </a:stretch>
        </p:blipFill>
        <p:spPr>
          <a:xfrm>
            <a:off x="129749" y="1207368"/>
            <a:ext cx="6611873" cy="5058940"/>
          </a:xfrm>
          <a:prstGeom prst="rect">
            <a:avLst/>
          </a:prstGeom>
          <a:ln>
            <a:solidFill>
              <a:srgbClr val="000000"/>
            </a:solidFill>
          </a:ln>
        </p:spPr>
      </p:pic>
      <p:sp>
        <p:nvSpPr>
          <p:cNvPr id="10" name="TextBox 9">
            <a:extLst>
              <a:ext uri="{FF2B5EF4-FFF2-40B4-BE49-F238E27FC236}">
                <a16:creationId xmlns:a16="http://schemas.microsoft.com/office/drawing/2014/main" id="{FCD8E4CC-F589-AAA4-34A2-EF4186A8906E}"/>
              </a:ext>
            </a:extLst>
          </p:cNvPr>
          <p:cNvSpPr txBox="1"/>
          <p:nvPr/>
        </p:nvSpPr>
        <p:spPr>
          <a:xfrm>
            <a:off x="6978971" y="5447145"/>
            <a:ext cx="50832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Malaria Vaccination case-based data capture in dhis2 has provided a platform for piloting the long-awaited electronic  routine vaccination registry </a:t>
            </a:r>
          </a:p>
        </p:txBody>
      </p:sp>
      <p:pic>
        <p:nvPicPr>
          <p:cNvPr id="12" name="Picture 11">
            <a:extLst>
              <a:ext uri="{FF2B5EF4-FFF2-40B4-BE49-F238E27FC236}">
                <a16:creationId xmlns:a16="http://schemas.microsoft.com/office/drawing/2014/main" id="{15F80F35-BC62-C99F-ADA2-19130320C604}"/>
              </a:ext>
            </a:extLst>
          </p:cNvPr>
          <p:cNvPicPr>
            <a:picLocks noChangeAspect="1"/>
          </p:cNvPicPr>
          <p:nvPr/>
        </p:nvPicPr>
        <p:blipFill>
          <a:blip r:embed="rId3"/>
          <a:stretch>
            <a:fillRect/>
          </a:stretch>
        </p:blipFill>
        <p:spPr>
          <a:xfrm>
            <a:off x="7316538" y="1207368"/>
            <a:ext cx="3894387" cy="4156364"/>
          </a:xfrm>
          <a:prstGeom prst="rect">
            <a:avLst/>
          </a:prstGeom>
          <a:ln>
            <a:solidFill>
              <a:srgbClr val="000000"/>
            </a:solidFill>
          </a:ln>
        </p:spPr>
      </p:pic>
      <p:sp>
        <p:nvSpPr>
          <p:cNvPr id="13" name="TextBox 12">
            <a:extLst>
              <a:ext uri="{FF2B5EF4-FFF2-40B4-BE49-F238E27FC236}">
                <a16:creationId xmlns:a16="http://schemas.microsoft.com/office/drawing/2014/main" id="{40F76671-00FA-D1F1-7BFE-385ED219B2CF}"/>
              </a:ext>
            </a:extLst>
          </p:cNvPr>
          <p:cNvSpPr txBox="1"/>
          <p:nvPr/>
        </p:nvSpPr>
        <p:spPr>
          <a:xfrm>
            <a:off x="129749" y="5842759"/>
            <a:ext cx="65287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Electronic case-based immunization registry infrastructure</a:t>
            </a:r>
          </a:p>
        </p:txBody>
      </p:sp>
      <p:sp>
        <p:nvSpPr>
          <p:cNvPr id="14" name="Oval 13">
            <a:extLst>
              <a:ext uri="{FF2B5EF4-FFF2-40B4-BE49-F238E27FC236}">
                <a16:creationId xmlns:a16="http://schemas.microsoft.com/office/drawing/2014/main" id="{E1BBD702-521B-994F-C211-6DA3B6A3FA81}"/>
              </a:ext>
            </a:extLst>
          </p:cNvPr>
          <p:cNvSpPr/>
          <p:nvPr/>
        </p:nvSpPr>
        <p:spPr>
          <a:xfrm>
            <a:off x="6840193" y="1820487"/>
            <a:ext cx="2680418" cy="6982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6729CF5C-D9D5-5E15-F50F-4A12D54C9C2E}"/>
              </a:ext>
            </a:extLst>
          </p:cNvPr>
          <p:cNvSpPr/>
          <p:nvPr/>
        </p:nvSpPr>
        <p:spPr>
          <a:xfrm>
            <a:off x="8727182" y="3131875"/>
            <a:ext cx="2680418" cy="6982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7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D681-1574-370E-FA55-268E9A246A1F}"/>
              </a:ext>
            </a:extLst>
          </p:cNvPr>
          <p:cNvSpPr>
            <a:spLocks noGrp="1"/>
          </p:cNvSpPr>
          <p:nvPr>
            <p:ph type="title"/>
          </p:nvPr>
        </p:nvSpPr>
        <p:spPr/>
        <p:txBody>
          <a:bodyPr vert="horz" lIns="91440" tIns="45720" rIns="91440" bIns="45720" rtlCol="0" anchor="ctr">
            <a:normAutofit fontScale="90000"/>
          </a:bodyPr>
          <a:lstStyle/>
          <a:p>
            <a:pPr algn="ctr"/>
            <a:r>
              <a:rPr lang="en-US" sz="3200" b="1" kern="1200" dirty="0">
                <a:solidFill>
                  <a:schemeClr val="bg1"/>
                </a:solidFill>
                <a:latin typeface="Corbel" panose="020B0503020204020204" pitchFamily="34" charset="0"/>
                <a:cs typeface="+mj-cs"/>
              </a:rPr>
              <a:t>COVID-19 vaccination Coverages, Sierra Leone, March 2021-August </a:t>
            </a:r>
            <a:r>
              <a:rPr lang="en-US" sz="3200" dirty="0">
                <a:solidFill>
                  <a:schemeClr val="bg1"/>
                </a:solidFill>
                <a:latin typeface="Corbel" panose="020B0503020204020204" pitchFamily="34" charset="0"/>
                <a:cs typeface="+mj-cs"/>
              </a:rPr>
              <a:t>29</a:t>
            </a:r>
            <a:r>
              <a:rPr lang="en-US" sz="3200" b="1" kern="1200" dirty="0">
                <a:solidFill>
                  <a:schemeClr val="bg1"/>
                </a:solidFill>
                <a:latin typeface="Corbel" panose="020B0503020204020204" pitchFamily="34" charset="0"/>
                <a:cs typeface="+mj-cs"/>
              </a:rPr>
              <a:t>, 2022</a:t>
            </a:r>
            <a:endParaRPr lang="en-US" sz="3200" kern="1200" dirty="0">
              <a:solidFill>
                <a:schemeClr val="bg1"/>
              </a:solidFill>
              <a:latin typeface="Corbel" panose="020B0503020204020204" pitchFamily="34" charset="0"/>
              <a:cs typeface="+mj-cs"/>
            </a:endParaRPr>
          </a:p>
        </p:txBody>
      </p:sp>
      <p:sp>
        <p:nvSpPr>
          <p:cNvPr id="6" name="Title 1">
            <a:extLst>
              <a:ext uri="{FF2B5EF4-FFF2-40B4-BE49-F238E27FC236}">
                <a16:creationId xmlns:a16="http://schemas.microsoft.com/office/drawing/2014/main" id="{3A25D77A-AA93-83B4-8D84-E87577BBC9AF}"/>
              </a:ext>
            </a:extLst>
          </p:cNvPr>
          <p:cNvSpPr txBox="1">
            <a:spLocks/>
          </p:cNvSpPr>
          <p:nvPr/>
        </p:nvSpPr>
        <p:spPr>
          <a:xfrm>
            <a:off x="71560" y="468316"/>
            <a:ext cx="12048880" cy="454397"/>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Succinct  vaccination targets set at subnational level guided microplanning</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sp>
        <p:nvSpPr>
          <p:cNvPr id="4" name="TextBox 3">
            <a:extLst>
              <a:ext uri="{FF2B5EF4-FFF2-40B4-BE49-F238E27FC236}">
                <a16:creationId xmlns:a16="http://schemas.microsoft.com/office/drawing/2014/main" id="{8E6C4ABD-7E16-5F18-2FBE-81DCD5912638}"/>
              </a:ext>
            </a:extLst>
          </p:cNvPr>
          <p:cNvSpPr txBox="1"/>
          <p:nvPr/>
        </p:nvSpPr>
        <p:spPr>
          <a:xfrm>
            <a:off x="71559" y="1123955"/>
            <a:ext cx="6368998" cy="3416320"/>
          </a:xfrm>
          <a:prstGeom prst="rect">
            <a:avLst/>
          </a:prstGeom>
          <a:solidFill>
            <a:schemeClr val="accent5">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Population-based target setting based on surviving infants at district and Chiefdom levels has facilitated effective microplanning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During the first year, 95% of 286,253 targeted infants in 15 districts will receive 3 vaccine doses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group of people sitting around a table with computers&#10;&#10;Description automatically generated">
            <a:extLst>
              <a:ext uri="{FF2B5EF4-FFF2-40B4-BE49-F238E27FC236}">
                <a16:creationId xmlns:a16="http://schemas.microsoft.com/office/drawing/2014/main" id="{A80EA1F7-526D-1F51-7D99-E04FC983DFD2}"/>
              </a:ext>
            </a:extLst>
          </p:cNvPr>
          <p:cNvPicPr>
            <a:picLocks noChangeAspect="1"/>
          </p:cNvPicPr>
          <p:nvPr/>
        </p:nvPicPr>
        <p:blipFill rotWithShape="1">
          <a:blip r:embed="rId2">
            <a:extLst>
              <a:ext uri="{28A0092B-C50C-407E-A947-70E740481C1C}">
                <a14:useLocalDpi xmlns:a14="http://schemas.microsoft.com/office/drawing/2010/main" val="0"/>
              </a:ext>
            </a:extLst>
          </a:blip>
          <a:srcRect l="1" t="23636" r="-152"/>
          <a:stretch/>
        </p:blipFill>
        <p:spPr>
          <a:xfrm>
            <a:off x="6538312" y="1123955"/>
            <a:ext cx="5044088" cy="2884516"/>
          </a:xfrm>
          <a:prstGeom prst="rect">
            <a:avLst/>
          </a:prstGeom>
        </p:spPr>
      </p:pic>
      <p:sp>
        <p:nvSpPr>
          <p:cNvPr id="9" name="TextBox 8">
            <a:extLst>
              <a:ext uri="{FF2B5EF4-FFF2-40B4-BE49-F238E27FC236}">
                <a16:creationId xmlns:a16="http://schemas.microsoft.com/office/drawing/2014/main" id="{9667679B-DDED-5BE4-B59B-93A325434FE1}"/>
              </a:ext>
            </a:extLst>
          </p:cNvPr>
          <p:cNvSpPr txBox="1"/>
          <p:nvPr/>
        </p:nvSpPr>
        <p:spPr>
          <a:xfrm>
            <a:off x="6683433" y="4206240"/>
            <a:ext cx="44971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Microplanning session at DHMT, January 2024 </a:t>
            </a:r>
          </a:p>
        </p:txBody>
      </p:sp>
    </p:spTree>
    <p:extLst>
      <p:ext uri="{BB962C8B-B14F-4D97-AF65-F5344CB8AC3E}">
        <p14:creationId xmlns:p14="http://schemas.microsoft.com/office/powerpoint/2010/main" val="4059278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351E-8F46-C648-F16B-859FFA950A36}"/>
              </a:ext>
            </a:extLst>
          </p:cNvPr>
          <p:cNvSpPr>
            <a:spLocks noGrp="1"/>
          </p:cNvSpPr>
          <p:nvPr>
            <p:ph type="title"/>
          </p:nvPr>
        </p:nvSpPr>
        <p:spPr/>
        <p:txBody>
          <a:bodyPr vert="horz" lIns="91440" tIns="45720" rIns="91440" bIns="45720" rtlCol="0" anchor="ctr">
            <a:noAutofit/>
          </a:bodyPr>
          <a:lstStyle/>
          <a:p>
            <a:pPr algn="ctr"/>
            <a:r>
              <a:rPr lang="en-US" sz="2800" b="1" kern="1200">
                <a:solidFill>
                  <a:schemeClr val="bg1"/>
                </a:solidFill>
                <a:latin typeface="Corbel" panose="020B0503020204020204" pitchFamily="34" charset="0"/>
                <a:cs typeface="+mj-cs"/>
              </a:rPr>
              <a:t>Full COVID-19 vaccination coverage, Sierra Leone, </a:t>
            </a:r>
            <a:r>
              <a:rPr lang="en-US" sz="2800" kern="1200">
                <a:solidFill>
                  <a:schemeClr val="bg1"/>
                </a:solidFill>
                <a:latin typeface="Corbel" panose="020B0503020204020204" pitchFamily="34" charset="0"/>
                <a:cs typeface="+mj-cs"/>
              </a:rPr>
              <a:t>August</a:t>
            </a:r>
            <a:r>
              <a:rPr lang="en-US" sz="2800" b="1" kern="1200">
                <a:solidFill>
                  <a:schemeClr val="bg1"/>
                </a:solidFill>
                <a:latin typeface="Corbel" panose="020B0503020204020204" pitchFamily="34" charset="0"/>
                <a:cs typeface="+mj-cs"/>
              </a:rPr>
              <a:t> </a:t>
            </a:r>
            <a:r>
              <a:rPr lang="en-US" sz="2800">
                <a:solidFill>
                  <a:schemeClr val="bg1"/>
                </a:solidFill>
                <a:latin typeface="Corbel" panose="020B0503020204020204" pitchFamily="34" charset="0"/>
                <a:cs typeface="+mj-cs"/>
              </a:rPr>
              <a:t>29</a:t>
            </a:r>
            <a:r>
              <a:rPr lang="en-US" sz="2800" b="1" kern="1200">
                <a:solidFill>
                  <a:schemeClr val="bg1"/>
                </a:solidFill>
                <a:latin typeface="Corbel" panose="020B0503020204020204" pitchFamily="34" charset="0"/>
                <a:cs typeface="+mj-cs"/>
              </a:rPr>
              <a:t>,2022</a:t>
            </a:r>
            <a:endParaRPr lang="en-US" sz="2800" kern="1200" dirty="0">
              <a:solidFill>
                <a:schemeClr val="bg1"/>
              </a:solidFill>
              <a:latin typeface="Corbel" panose="020B0503020204020204" pitchFamily="34" charset="0"/>
              <a:cs typeface="+mj-cs"/>
            </a:endParaRPr>
          </a:p>
        </p:txBody>
      </p:sp>
      <p:sp>
        <p:nvSpPr>
          <p:cNvPr id="13" name="Title 1">
            <a:extLst>
              <a:ext uri="{FF2B5EF4-FFF2-40B4-BE49-F238E27FC236}">
                <a16:creationId xmlns:a16="http://schemas.microsoft.com/office/drawing/2014/main" id="{15AA31E7-996E-ACB7-382A-21B16BD5A546}"/>
              </a:ext>
            </a:extLst>
          </p:cNvPr>
          <p:cNvSpPr txBox="1">
            <a:spLocks/>
          </p:cNvSpPr>
          <p:nvPr/>
        </p:nvSpPr>
        <p:spPr>
          <a:xfrm>
            <a:off x="232446" y="468316"/>
            <a:ext cx="11837194" cy="1127728"/>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Effective public health communication tools for disseminating accurate information to the public to address common queries, concerns, and misconceptions</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5" name="Picture 4">
            <a:extLst>
              <a:ext uri="{FF2B5EF4-FFF2-40B4-BE49-F238E27FC236}">
                <a16:creationId xmlns:a16="http://schemas.microsoft.com/office/drawing/2014/main" id="{2C175843-2DA4-5584-4C90-C1247182A3A9}"/>
              </a:ext>
            </a:extLst>
          </p:cNvPr>
          <p:cNvPicPr>
            <a:picLocks noChangeAspect="1"/>
          </p:cNvPicPr>
          <p:nvPr/>
        </p:nvPicPr>
        <p:blipFill>
          <a:blip r:embed="rId2"/>
          <a:stretch>
            <a:fillRect/>
          </a:stretch>
        </p:blipFill>
        <p:spPr>
          <a:xfrm>
            <a:off x="6918836" y="1703972"/>
            <a:ext cx="4837735" cy="3399372"/>
          </a:xfrm>
          <a:prstGeom prst="rect">
            <a:avLst/>
          </a:prstGeom>
          <a:ln>
            <a:solidFill>
              <a:schemeClr val="tx1"/>
            </a:solidFill>
          </a:ln>
        </p:spPr>
      </p:pic>
      <p:pic>
        <p:nvPicPr>
          <p:cNvPr id="8" name="Picture 7">
            <a:extLst>
              <a:ext uri="{FF2B5EF4-FFF2-40B4-BE49-F238E27FC236}">
                <a16:creationId xmlns:a16="http://schemas.microsoft.com/office/drawing/2014/main" id="{A4278000-6F97-17EF-BE3A-B27E3756E036}"/>
              </a:ext>
            </a:extLst>
          </p:cNvPr>
          <p:cNvPicPr>
            <a:picLocks noChangeAspect="1"/>
          </p:cNvPicPr>
          <p:nvPr/>
        </p:nvPicPr>
        <p:blipFill>
          <a:blip r:embed="rId3"/>
          <a:stretch>
            <a:fillRect/>
          </a:stretch>
        </p:blipFill>
        <p:spPr>
          <a:xfrm>
            <a:off x="3538979" y="1703972"/>
            <a:ext cx="3257409" cy="4541790"/>
          </a:xfrm>
          <a:prstGeom prst="rect">
            <a:avLst/>
          </a:prstGeom>
          <a:ln>
            <a:solidFill>
              <a:schemeClr val="tx1"/>
            </a:solidFill>
          </a:ln>
        </p:spPr>
      </p:pic>
      <p:pic>
        <p:nvPicPr>
          <p:cNvPr id="10" name="Picture 9">
            <a:extLst>
              <a:ext uri="{FF2B5EF4-FFF2-40B4-BE49-F238E27FC236}">
                <a16:creationId xmlns:a16="http://schemas.microsoft.com/office/drawing/2014/main" id="{9196B789-788F-AA53-9030-AD0978C219B4}"/>
              </a:ext>
            </a:extLst>
          </p:cNvPr>
          <p:cNvPicPr>
            <a:picLocks noChangeAspect="1"/>
          </p:cNvPicPr>
          <p:nvPr/>
        </p:nvPicPr>
        <p:blipFill>
          <a:blip r:embed="rId4"/>
          <a:stretch>
            <a:fillRect/>
          </a:stretch>
        </p:blipFill>
        <p:spPr>
          <a:xfrm>
            <a:off x="232446" y="1692394"/>
            <a:ext cx="3184085" cy="4573396"/>
          </a:xfrm>
          <a:prstGeom prst="rect">
            <a:avLst/>
          </a:prstGeom>
          <a:ln>
            <a:solidFill>
              <a:schemeClr val="tx1"/>
            </a:solidFill>
          </a:ln>
        </p:spPr>
      </p:pic>
      <p:pic>
        <p:nvPicPr>
          <p:cNvPr id="12" name="Google Shape;423;p1" descr="sucker2">
            <a:extLst>
              <a:ext uri="{FF2B5EF4-FFF2-40B4-BE49-F238E27FC236}">
                <a16:creationId xmlns:a16="http://schemas.microsoft.com/office/drawing/2014/main" id="{5D56B789-2AA4-69A5-A747-2D67A5C2C15F}"/>
              </a:ext>
            </a:extLst>
          </p:cNvPr>
          <p:cNvPicPr preferRelativeResize="0"/>
          <p:nvPr/>
        </p:nvPicPr>
        <p:blipFill rotWithShape="1">
          <a:blip r:embed="rId5">
            <a:alphaModFix/>
          </a:blip>
          <a:srcRect/>
          <a:stretch/>
        </p:blipFill>
        <p:spPr>
          <a:xfrm flipH="1">
            <a:off x="7295687" y="4663921"/>
            <a:ext cx="4460884" cy="1453850"/>
          </a:xfrm>
          <a:prstGeom prst="rect">
            <a:avLst/>
          </a:prstGeom>
          <a:noFill/>
          <a:ln>
            <a:noFill/>
          </a:ln>
        </p:spPr>
      </p:pic>
    </p:spTree>
    <p:extLst>
      <p:ext uri="{BB962C8B-B14F-4D97-AF65-F5344CB8AC3E}">
        <p14:creationId xmlns:p14="http://schemas.microsoft.com/office/powerpoint/2010/main" val="3325384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marL="0" marR="0">
              <a:spcBef>
                <a:spcPts val="0"/>
              </a:spcBef>
              <a:spcAft>
                <a:spcPts val="0"/>
              </a:spcAft>
            </a:pPr>
            <a:r>
              <a:rPr lang="en-US" sz="280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Effective coordination of COVID-19 vaccine deployment,                   Sierra Leone</a:t>
            </a:r>
          </a:p>
        </p:txBody>
      </p:sp>
      <p:pic>
        <p:nvPicPr>
          <p:cNvPr id="6" name="Picture 5" descr="A group of people sitting in a room with laptops&#10;&#10;Description automatically generated with low confidence">
            <a:extLst>
              <a:ext uri="{FF2B5EF4-FFF2-40B4-BE49-F238E27FC236}">
                <a16:creationId xmlns:a16="http://schemas.microsoft.com/office/drawing/2014/main" id="{9992CA41-2BD7-C692-3246-395FE12FFC72}"/>
              </a:ext>
            </a:extLst>
          </p:cNvPr>
          <p:cNvPicPr>
            <a:picLocks noChangeAspect="1"/>
          </p:cNvPicPr>
          <p:nvPr/>
        </p:nvPicPr>
        <p:blipFill rotWithShape="1">
          <a:blip r:embed="rId2">
            <a:extLst>
              <a:ext uri="{28A0092B-C50C-407E-A947-70E740481C1C}">
                <a14:useLocalDpi xmlns:a14="http://schemas.microsoft.com/office/drawing/2010/main" val="0"/>
              </a:ext>
            </a:extLst>
          </a:blip>
          <a:srcRect t="30407" r="935"/>
          <a:stretch/>
        </p:blipFill>
        <p:spPr>
          <a:xfrm>
            <a:off x="8386460" y="3589830"/>
            <a:ext cx="3666985" cy="1932051"/>
          </a:xfrm>
          <a:prstGeom prst="rect">
            <a:avLst/>
          </a:prstGeom>
          <a:ln>
            <a:solidFill>
              <a:schemeClr val="tx1"/>
            </a:solidFill>
          </a:ln>
        </p:spPr>
      </p:pic>
      <p:sp>
        <p:nvSpPr>
          <p:cNvPr id="7" name="TextBox 6">
            <a:extLst>
              <a:ext uri="{FF2B5EF4-FFF2-40B4-BE49-F238E27FC236}">
                <a16:creationId xmlns:a16="http://schemas.microsoft.com/office/drawing/2014/main" id="{EF055759-1D87-1DB3-4BDB-A3708D715C63}"/>
              </a:ext>
            </a:extLst>
          </p:cNvPr>
          <p:cNvSpPr txBox="1"/>
          <p:nvPr/>
        </p:nvSpPr>
        <p:spPr>
          <a:xfrm>
            <a:off x="71560" y="1259075"/>
            <a:ext cx="8176347" cy="5016758"/>
          </a:xfrm>
          <a:prstGeom prst="rect">
            <a:avLst/>
          </a:prstGeom>
          <a:solidFill>
            <a:schemeClr val="accent5">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Engaging stakeholders through regular coordination meetings to foster dialogue among shareholders, mobilize resources,  and create synergies on Malaria Vaccine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Inter-agency Coordination Committee technical meetings chaired by the Hon. Minister for Health have been a cornerstone for mobilizing funding for the introduction phase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Technical coordination committees (TCC) chaired by the EPI Program manager brought together technical agencies and MOH technical staff to develop overarching implementation plans, monitor their implementation, and identify gaps for corrective action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Times New Roman" panose="02020603050405020304" pitchFamily="18" charset="0"/>
            </a:endParaRPr>
          </a:p>
        </p:txBody>
      </p:sp>
      <p:sp>
        <p:nvSpPr>
          <p:cNvPr id="4" name="Title 1">
            <a:extLst>
              <a:ext uri="{FF2B5EF4-FFF2-40B4-BE49-F238E27FC236}">
                <a16:creationId xmlns:a16="http://schemas.microsoft.com/office/drawing/2014/main" id="{1C15C4AB-382D-753B-FC12-6EE0EEDF59FB}"/>
              </a:ext>
            </a:extLst>
          </p:cNvPr>
          <p:cNvSpPr txBox="1">
            <a:spLocks/>
          </p:cNvSpPr>
          <p:nvPr/>
        </p:nvSpPr>
        <p:spPr>
          <a:xfrm>
            <a:off x="71560" y="468317"/>
            <a:ext cx="12048880" cy="720404"/>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Inclusive routine immunization coordination platforms improved planning and resource mobilization</a:t>
            </a:r>
          </a:p>
        </p:txBody>
      </p:sp>
      <p:sp>
        <p:nvSpPr>
          <p:cNvPr id="5" name="TextBox 4">
            <a:extLst>
              <a:ext uri="{FF2B5EF4-FFF2-40B4-BE49-F238E27FC236}">
                <a16:creationId xmlns:a16="http://schemas.microsoft.com/office/drawing/2014/main" id="{1155E32F-AD0E-3FAF-EA2D-199481218E86}"/>
              </a:ext>
            </a:extLst>
          </p:cNvPr>
          <p:cNvSpPr txBox="1"/>
          <p:nvPr/>
        </p:nvSpPr>
        <p:spPr>
          <a:xfrm>
            <a:off x="8373090" y="5549083"/>
            <a:ext cx="37473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TCC meeting sessions at                                  EPI Conference Hall</a:t>
            </a:r>
          </a:p>
        </p:txBody>
      </p:sp>
      <p:pic>
        <p:nvPicPr>
          <p:cNvPr id="9" name="Picture 8" descr="A group of people in a room&#10;&#10;Description automatically generated">
            <a:extLst>
              <a:ext uri="{FF2B5EF4-FFF2-40B4-BE49-F238E27FC236}">
                <a16:creationId xmlns:a16="http://schemas.microsoft.com/office/drawing/2014/main" id="{BE80DCFB-8C77-9450-E725-C119755EA09B}"/>
              </a:ext>
            </a:extLst>
          </p:cNvPr>
          <p:cNvPicPr>
            <a:picLocks noChangeAspect="1"/>
          </p:cNvPicPr>
          <p:nvPr/>
        </p:nvPicPr>
        <p:blipFill rotWithShape="1">
          <a:blip r:embed="rId3">
            <a:extLst>
              <a:ext uri="{28A0092B-C50C-407E-A947-70E740481C1C}">
                <a14:useLocalDpi xmlns:a14="http://schemas.microsoft.com/office/drawing/2010/main" val="0"/>
              </a:ext>
            </a:extLst>
          </a:blip>
          <a:srcRect l="243" t="25938"/>
          <a:stretch/>
        </p:blipFill>
        <p:spPr>
          <a:xfrm>
            <a:off x="8386461" y="1336119"/>
            <a:ext cx="3666984" cy="2041843"/>
          </a:xfrm>
          <a:prstGeom prst="rect">
            <a:avLst/>
          </a:prstGeom>
          <a:ln>
            <a:solidFill>
              <a:schemeClr val="tx1"/>
            </a:solidFill>
          </a:ln>
        </p:spPr>
      </p:pic>
    </p:spTree>
    <p:extLst>
      <p:ext uri="{BB962C8B-B14F-4D97-AF65-F5344CB8AC3E}">
        <p14:creationId xmlns:p14="http://schemas.microsoft.com/office/powerpoint/2010/main" val="3412754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A2F84F-F9BA-C351-4219-3836961DB078}"/>
              </a:ext>
            </a:extLst>
          </p:cNvPr>
          <p:cNvSpPr txBox="1">
            <a:spLocks/>
          </p:cNvSpPr>
          <p:nvPr/>
        </p:nvSpPr>
        <p:spPr>
          <a:xfrm>
            <a:off x="71560" y="468316"/>
            <a:ext cx="12048880" cy="721026"/>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Effective community engagement builds trust and feedback for new vaccine introduction</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3" name="Picture 2">
            <a:extLst>
              <a:ext uri="{FF2B5EF4-FFF2-40B4-BE49-F238E27FC236}">
                <a16:creationId xmlns:a16="http://schemas.microsoft.com/office/drawing/2014/main" id="{3B2DB1DC-2DBC-C8B9-2D41-E205620B8F17}"/>
              </a:ext>
            </a:extLst>
          </p:cNvPr>
          <p:cNvPicPr>
            <a:picLocks noChangeAspect="1"/>
          </p:cNvPicPr>
          <p:nvPr/>
        </p:nvPicPr>
        <p:blipFill>
          <a:blip r:embed="rId2"/>
          <a:stretch>
            <a:fillRect/>
          </a:stretch>
        </p:blipFill>
        <p:spPr>
          <a:xfrm>
            <a:off x="6234924" y="1423113"/>
            <a:ext cx="5986259" cy="3603379"/>
          </a:xfrm>
          <a:prstGeom prst="rect">
            <a:avLst/>
          </a:prstGeom>
        </p:spPr>
      </p:pic>
      <p:pic>
        <p:nvPicPr>
          <p:cNvPr id="5" name="Picture 4">
            <a:extLst>
              <a:ext uri="{FF2B5EF4-FFF2-40B4-BE49-F238E27FC236}">
                <a16:creationId xmlns:a16="http://schemas.microsoft.com/office/drawing/2014/main" id="{A4B3FE11-E2FF-1C59-478D-AD4C618CDCDC}"/>
              </a:ext>
            </a:extLst>
          </p:cNvPr>
          <p:cNvPicPr>
            <a:picLocks noChangeAspect="1"/>
          </p:cNvPicPr>
          <p:nvPr/>
        </p:nvPicPr>
        <p:blipFill>
          <a:blip r:embed="rId3"/>
          <a:stretch>
            <a:fillRect/>
          </a:stretch>
        </p:blipFill>
        <p:spPr>
          <a:xfrm>
            <a:off x="71560" y="1423113"/>
            <a:ext cx="5885518" cy="3603379"/>
          </a:xfrm>
          <a:prstGeom prst="rect">
            <a:avLst/>
          </a:prstGeom>
        </p:spPr>
      </p:pic>
      <p:sp>
        <p:nvSpPr>
          <p:cNvPr id="9" name="TextBox 8">
            <a:extLst>
              <a:ext uri="{FF2B5EF4-FFF2-40B4-BE49-F238E27FC236}">
                <a16:creationId xmlns:a16="http://schemas.microsoft.com/office/drawing/2014/main" id="{72267DAC-EADA-1343-6CCC-C81B396A65ED}"/>
              </a:ext>
            </a:extLst>
          </p:cNvPr>
          <p:cNvSpPr txBox="1"/>
          <p:nvPr/>
        </p:nvSpPr>
        <p:spPr>
          <a:xfrm>
            <a:off x="6234922" y="5260263"/>
            <a:ext cx="58855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Regional training for community healthcare workers on Malaria Vaccine Implementation</a:t>
            </a:r>
          </a:p>
        </p:txBody>
      </p:sp>
      <p:sp>
        <p:nvSpPr>
          <p:cNvPr id="10" name="TextBox 9">
            <a:extLst>
              <a:ext uri="{FF2B5EF4-FFF2-40B4-BE49-F238E27FC236}">
                <a16:creationId xmlns:a16="http://schemas.microsoft.com/office/drawing/2014/main" id="{B91139A6-0630-1418-B9EB-771C7619C87E}"/>
              </a:ext>
            </a:extLst>
          </p:cNvPr>
          <p:cNvSpPr txBox="1"/>
          <p:nvPr/>
        </p:nvSpPr>
        <p:spPr>
          <a:xfrm>
            <a:off x="71560" y="5260263"/>
            <a:ext cx="58855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National Engagement Meeting with the National Council of Paramount Chiefs on Malaria Vaccine Introduction</a:t>
            </a:r>
          </a:p>
        </p:txBody>
      </p:sp>
    </p:spTree>
    <p:extLst>
      <p:ext uri="{BB962C8B-B14F-4D97-AF65-F5344CB8AC3E}">
        <p14:creationId xmlns:p14="http://schemas.microsoft.com/office/powerpoint/2010/main" val="4233233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1BA291-430C-BAD6-F02F-DF79485B786C}"/>
              </a:ext>
            </a:extLst>
          </p:cNvPr>
          <p:cNvSpPr txBox="1">
            <a:spLocks/>
          </p:cNvSpPr>
          <p:nvPr/>
        </p:nvSpPr>
        <p:spPr>
          <a:xfrm>
            <a:off x="100364" y="441662"/>
            <a:ext cx="12048880" cy="738745"/>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Fostering relationships through electronic media platforms to promote rapid dissemination of information on malaria vaccines within and outside program</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8" name="Picture 7">
            <a:extLst>
              <a:ext uri="{FF2B5EF4-FFF2-40B4-BE49-F238E27FC236}">
                <a16:creationId xmlns:a16="http://schemas.microsoft.com/office/drawing/2014/main" id="{ECA452BB-F790-38F4-9870-8B6A38F35AE4}"/>
              </a:ext>
            </a:extLst>
          </p:cNvPr>
          <p:cNvPicPr>
            <a:picLocks noChangeAspect="1"/>
          </p:cNvPicPr>
          <p:nvPr/>
        </p:nvPicPr>
        <p:blipFill>
          <a:blip r:embed="rId2"/>
          <a:stretch>
            <a:fillRect/>
          </a:stretch>
        </p:blipFill>
        <p:spPr>
          <a:xfrm>
            <a:off x="153604" y="1423743"/>
            <a:ext cx="4555280" cy="3429000"/>
          </a:xfrm>
          <a:prstGeom prst="rect">
            <a:avLst/>
          </a:prstGeom>
          <a:ln>
            <a:solidFill>
              <a:schemeClr val="tx1"/>
            </a:solidFill>
          </a:ln>
        </p:spPr>
      </p:pic>
      <p:sp>
        <p:nvSpPr>
          <p:cNvPr id="10" name="TextBox 9">
            <a:extLst>
              <a:ext uri="{FF2B5EF4-FFF2-40B4-BE49-F238E27FC236}">
                <a16:creationId xmlns:a16="http://schemas.microsoft.com/office/drawing/2014/main" id="{AAAF5194-ED11-6A23-E8DF-758D6F5FFE86}"/>
              </a:ext>
            </a:extLst>
          </p:cNvPr>
          <p:cNvSpPr txBox="1"/>
          <p:nvPr/>
        </p:nvSpPr>
        <p:spPr>
          <a:xfrm>
            <a:off x="153604" y="4964486"/>
            <a:ext cx="4617901" cy="9961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Health facility Malaria Vaccine introduction supportive supervision checklist in Kobo Collect tool allows timely identification of issues for correction in real time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12" name="Picture 11">
            <a:extLst>
              <a:ext uri="{FF2B5EF4-FFF2-40B4-BE49-F238E27FC236}">
                <a16:creationId xmlns:a16="http://schemas.microsoft.com/office/drawing/2014/main" id="{4BD96985-A0F3-F752-4378-12331AA7925E}"/>
              </a:ext>
            </a:extLst>
          </p:cNvPr>
          <p:cNvPicPr>
            <a:picLocks noChangeAspect="1"/>
          </p:cNvPicPr>
          <p:nvPr/>
        </p:nvPicPr>
        <p:blipFill>
          <a:blip r:embed="rId3"/>
          <a:stretch>
            <a:fillRect/>
          </a:stretch>
        </p:blipFill>
        <p:spPr>
          <a:xfrm>
            <a:off x="4771505" y="1423743"/>
            <a:ext cx="5265228" cy="3429000"/>
          </a:xfrm>
          <a:prstGeom prst="rect">
            <a:avLst/>
          </a:prstGeom>
          <a:ln>
            <a:solidFill>
              <a:schemeClr val="tx1"/>
            </a:solidFill>
          </a:ln>
        </p:spPr>
      </p:pic>
      <p:sp>
        <p:nvSpPr>
          <p:cNvPr id="14" name="Content Placeholder 13">
            <a:extLst>
              <a:ext uri="{FF2B5EF4-FFF2-40B4-BE49-F238E27FC236}">
                <a16:creationId xmlns:a16="http://schemas.microsoft.com/office/drawing/2014/main" id="{E944F27F-3A60-C454-646E-70B9DC430899}"/>
              </a:ext>
            </a:extLst>
          </p:cNvPr>
          <p:cNvSpPr>
            <a:spLocks noGrp="1"/>
          </p:cNvSpPr>
          <p:nvPr>
            <p:ph idx="1"/>
          </p:nvPr>
        </p:nvSpPr>
        <p:spPr>
          <a:xfrm>
            <a:off x="4771505" y="4921511"/>
            <a:ext cx="5265228" cy="872460"/>
          </a:xfrm>
        </p:spPr>
        <p:txBody>
          <a:bodyPr/>
          <a:lstStyle/>
          <a:p>
            <a:pPr marL="0" indent="0">
              <a:buNone/>
            </a:pPr>
            <a:r>
              <a:rPr lang="en-US" sz="1400" i="1" dirty="0">
                <a:latin typeface="Corbel" panose="020B0503020204020204" pitchFamily="34" charset="0"/>
              </a:rPr>
              <a:t>Ministry of Health social media channel for prompt dissemination of news through social media handlers </a:t>
            </a:r>
            <a:r>
              <a:rPr lang="en-US" sz="1400" i="1" dirty="0">
                <a:solidFill>
                  <a:srgbClr val="0070C0"/>
                </a:solidFill>
                <a:latin typeface="Corbel" panose="020B0503020204020204" pitchFamily="34" charset="0"/>
              </a:rPr>
              <a:t>https://surge-eoc.mohs.gov.sl/2024/04/12/the-light-of-hope-mariama-jalloh-receives-the-first-who-approved-malaria-vaccine/</a:t>
            </a:r>
          </a:p>
        </p:txBody>
      </p:sp>
      <p:pic>
        <p:nvPicPr>
          <p:cNvPr id="16" name="Picture 15">
            <a:extLst>
              <a:ext uri="{FF2B5EF4-FFF2-40B4-BE49-F238E27FC236}">
                <a16:creationId xmlns:a16="http://schemas.microsoft.com/office/drawing/2014/main" id="{1B36C450-D638-BEE2-1E64-F32A4D22239E}"/>
              </a:ext>
            </a:extLst>
          </p:cNvPr>
          <p:cNvPicPr>
            <a:picLocks noChangeAspect="1"/>
          </p:cNvPicPr>
          <p:nvPr/>
        </p:nvPicPr>
        <p:blipFill>
          <a:blip r:embed="rId4"/>
          <a:stretch>
            <a:fillRect/>
          </a:stretch>
        </p:blipFill>
        <p:spPr>
          <a:xfrm>
            <a:off x="10099354" y="1423743"/>
            <a:ext cx="2025094" cy="4206426"/>
          </a:xfrm>
          <a:prstGeom prst="rect">
            <a:avLst/>
          </a:prstGeom>
          <a:ln>
            <a:solidFill>
              <a:schemeClr val="tx1"/>
            </a:solidFill>
          </a:ln>
        </p:spPr>
      </p:pic>
    </p:spTree>
    <p:extLst>
      <p:ext uri="{BB962C8B-B14F-4D97-AF65-F5344CB8AC3E}">
        <p14:creationId xmlns:p14="http://schemas.microsoft.com/office/powerpoint/2010/main" val="1610156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b="1" dirty="0">
                <a:solidFill>
                  <a:schemeClr val="bg1"/>
                </a:solidFill>
                <a:latin typeface="Corbel" panose="020B0503020204020204" pitchFamily="34" charset="0"/>
                <a:cs typeface="+mj-cs"/>
              </a:rPr>
              <a:t>Other Achievements</a:t>
            </a:r>
            <a:r>
              <a:rPr lang="en-US" sz="2800" b="1" kern="1200" dirty="0">
                <a:solidFill>
                  <a:schemeClr val="bg1"/>
                </a:solidFill>
                <a:latin typeface="Corbel" panose="020B0503020204020204" pitchFamily="34" charset="0"/>
                <a:cs typeface="+mj-cs"/>
              </a:rPr>
              <a:t> </a:t>
            </a:r>
          </a:p>
        </p:txBody>
      </p:sp>
      <p:sp>
        <p:nvSpPr>
          <p:cNvPr id="3" name="Title 1">
            <a:extLst>
              <a:ext uri="{FF2B5EF4-FFF2-40B4-BE49-F238E27FC236}">
                <a16:creationId xmlns:a16="http://schemas.microsoft.com/office/drawing/2014/main" id="{61549BE1-90EB-4A50-AA30-3B591913DAAD}"/>
              </a:ext>
            </a:extLst>
          </p:cNvPr>
          <p:cNvSpPr txBox="1">
            <a:spLocks/>
          </p:cNvSpPr>
          <p:nvPr/>
        </p:nvSpPr>
        <p:spPr>
          <a:xfrm>
            <a:off x="100364" y="441662"/>
            <a:ext cx="12048880" cy="1112817"/>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Timely adaptation of existing guidelines, protocols, and tools has led to effective and efficient integration of Malaria Vaccines into routine immunization </a:t>
            </a:r>
          </a:p>
        </p:txBody>
      </p:sp>
      <p:sp>
        <p:nvSpPr>
          <p:cNvPr id="8" name="TextBox 7">
            <a:extLst>
              <a:ext uri="{FF2B5EF4-FFF2-40B4-BE49-F238E27FC236}">
                <a16:creationId xmlns:a16="http://schemas.microsoft.com/office/drawing/2014/main" id="{7E969408-AA06-DB08-3AEF-3C768571B699}"/>
              </a:ext>
            </a:extLst>
          </p:cNvPr>
          <p:cNvSpPr txBox="1"/>
          <p:nvPr/>
        </p:nvSpPr>
        <p:spPr>
          <a:xfrm>
            <a:off x="4305993" y="1664164"/>
            <a:ext cx="7727454" cy="4524315"/>
          </a:xfrm>
          <a:prstGeom prst="rect">
            <a:avLst/>
          </a:prstGeom>
          <a:solidFill>
            <a:schemeClr val="accent5">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Adapted existing policies, guidelines, SOPs, and tools for routine immunization to include Malaria vaccination in the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Missed Opportunity for Vaccination and Catch-up Policy – guides the implementation of approaches for missed vaccination(s) and other child health interventions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Monitoring and evaluation tools have been reviewed and updated to include Malaria Vaccine data elements to facilitate harmonized national and global reporting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7" name="Picture 6">
            <a:extLst>
              <a:ext uri="{FF2B5EF4-FFF2-40B4-BE49-F238E27FC236}">
                <a16:creationId xmlns:a16="http://schemas.microsoft.com/office/drawing/2014/main" id="{935710FB-FB59-6047-CD13-79CFFE0919B6}"/>
              </a:ext>
            </a:extLst>
          </p:cNvPr>
          <p:cNvPicPr>
            <a:picLocks noChangeAspect="1"/>
          </p:cNvPicPr>
          <p:nvPr/>
        </p:nvPicPr>
        <p:blipFill>
          <a:blip r:embed="rId2"/>
          <a:stretch>
            <a:fillRect/>
          </a:stretch>
        </p:blipFill>
        <p:spPr>
          <a:xfrm>
            <a:off x="100364" y="1664164"/>
            <a:ext cx="4136827" cy="4616648"/>
          </a:xfrm>
          <a:prstGeom prst="rect">
            <a:avLst/>
          </a:prstGeom>
          <a:ln>
            <a:solidFill>
              <a:schemeClr val="tx1"/>
            </a:solidFill>
          </a:ln>
        </p:spPr>
      </p:pic>
    </p:spTree>
    <p:extLst>
      <p:ext uri="{BB962C8B-B14F-4D97-AF65-F5344CB8AC3E}">
        <p14:creationId xmlns:p14="http://schemas.microsoft.com/office/powerpoint/2010/main" val="279862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83B9-2FE8-7329-9148-A37017010DD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EE038B2-8488-0107-98FC-A73A0E03452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1B82BE42-BC4F-1621-AE57-A5C957701EF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FC5D6C-8A03-FC62-2977-0E0BBE7AA2EA}"/>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116F4E8-5092-1EE2-7CFC-0C07B47102BB}"/>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63171-48FC-C0E3-AB67-021FC712E94E}"/>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CACF02-5950-845C-3D27-EE9E7603AB3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38FA7265-4C00-7624-6B55-7AC2E86B7BDE}"/>
              </a:ext>
            </a:extLst>
          </p:cNvPr>
          <p:cNvSpPr txBox="1">
            <a:spLocks/>
          </p:cNvSpPr>
          <p:nvPr/>
        </p:nvSpPr>
        <p:spPr>
          <a:xfrm>
            <a:off x="3395077" y="3705546"/>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dirty="0">
                <a:solidFill>
                  <a:schemeClr val="bg1"/>
                </a:solidFill>
                <a:effectLst/>
                <a:latin typeface="Noah W05 Regular"/>
              </a:rPr>
              <a:t>Susan Michaels-Strasser, PhD, MPH, RN, FAAN</a:t>
            </a:r>
          </a:p>
          <a:p>
            <a:r>
              <a:rPr lang="en-US" sz="1800" b="1" i="0" dirty="0">
                <a:solidFill>
                  <a:schemeClr val="bg1"/>
                </a:solidFill>
                <a:effectLst/>
                <a:latin typeface="Noah W05 Regular"/>
              </a:rPr>
              <a:t>Senior Director, </a:t>
            </a:r>
          </a:p>
          <a:p>
            <a:r>
              <a:rPr lang="en-US" sz="1800" b="1" i="0" dirty="0">
                <a:solidFill>
                  <a:schemeClr val="bg1"/>
                </a:solidFill>
                <a:effectLst/>
                <a:latin typeface="Noah W05 Regular"/>
              </a:rPr>
              <a:t>Human Resources for Health Development, </a:t>
            </a:r>
          </a:p>
          <a:p>
            <a:r>
              <a:rPr lang="en-US" sz="1800" b="1" i="0" dirty="0">
                <a:solidFill>
                  <a:schemeClr val="bg1"/>
                </a:solidFill>
                <a:effectLst/>
                <a:latin typeface="Noah W05 Regular"/>
              </a:rPr>
              <a:t>ICAP at Columbia University</a:t>
            </a:r>
            <a:endParaRPr lang="en-US" sz="1800" i="0" dirty="0">
              <a:solidFill>
                <a:schemeClr val="bg1"/>
              </a:solidFill>
              <a:effectLst/>
              <a:latin typeface="+mn-lt"/>
            </a:endParaRPr>
          </a:p>
        </p:txBody>
      </p:sp>
      <p:pic>
        <p:nvPicPr>
          <p:cNvPr id="11" name="Picture Placeholder 6">
            <a:extLst>
              <a:ext uri="{FF2B5EF4-FFF2-40B4-BE49-F238E27FC236}">
                <a16:creationId xmlns:a16="http://schemas.microsoft.com/office/drawing/2014/main" id="{FAC4DBFC-4C73-A778-942C-186140D3A964}"/>
              </a:ext>
            </a:extLst>
          </p:cNvPr>
          <p:cNvPicPr>
            <a:picLocks noChangeAspect="1"/>
          </p:cNvPicPr>
          <p:nvPr/>
        </p:nvPicPr>
        <p:blipFill rotWithShape="1">
          <a:blip r:embed="rId3">
            <a:extLst>
              <a:ext uri="{28A0092B-C50C-407E-A947-70E740481C1C}">
                <a14:useLocalDpi xmlns:a14="http://schemas.microsoft.com/office/drawing/2010/main" val="0"/>
              </a:ext>
            </a:extLst>
          </a:blip>
          <a:srcRect l="10406" t="5587" r="1084" b="6515"/>
          <a:stretch/>
        </p:blipFill>
        <p:spPr>
          <a:xfrm>
            <a:off x="4383178" y="1043254"/>
            <a:ext cx="2537370" cy="2519790"/>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751147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b="1" dirty="0">
                <a:solidFill>
                  <a:schemeClr val="bg1"/>
                </a:solidFill>
                <a:latin typeface="Corbel" panose="020B0503020204020204" pitchFamily="34" charset="0"/>
                <a:cs typeface="+mj-cs"/>
              </a:rPr>
              <a:t>Other Achievements</a:t>
            </a:r>
            <a:r>
              <a:rPr lang="en-US" sz="2800" b="1" kern="1200" dirty="0">
                <a:solidFill>
                  <a:schemeClr val="bg1"/>
                </a:solidFill>
                <a:latin typeface="Corbel" panose="020B0503020204020204" pitchFamily="34" charset="0"/>
                <a:cs typeface="+mj-cs"/>
              </a:rPr>
              <a:t> </a:t>
            </a:r>
          </a:p>
        </p:txBody>
      </p:sp>
      <p:sp>
        <p:nvSpPr>
          <p:cNvPr id="5" name="Title 1">
            <a:extLst>
              <a:ext uri="{FF2B5EF4-FFF2-40B4-BE49-F238E27FC236}">
                <a16:creationId xmlns:a16="http://schemas.microsoft.com/office/drawing/2014/main" id="{CDF93089-0AA0-B779-D6ED-8E8AA5970785}"/>
              </a:ext>
            </a:extLst>
          </p:cNvPr>
          <p:cNvSpPr txBox="1">
            <a:spLocks/>
          </p:cNvSpPr>
          <p:nvPr/>
        </p:nvSpPr>
        <p:spPr>
          <a:xfrm>
            <a:off x="71560" y="463267"/>
            <a:ext cx="12048880" cy="781333"/>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Leveraged existing information on the vaccine supply chain to bolster the country’s capacity to meet additional cold chain requirements</a:t>
            </a:r>
          </a:p>
        </p:txBody>
      </p:sp>
      <p:sp>
        <p:nvSpPr>
          <p:cNvPr id="10" name="TextBox 9">
            <a:extLst>
              <a:ext uri="{FF2B5EF4-FFF2-40B4-BE49-F238E27FC236}">
                <a16:creationId xmlns:a16="http://schemas.microsoft.com/office/drawing/2014/main" id="{D97DD774-11C3-F9FF-656D-23C9C5A297A4}"/>
              </a:ext>
            </a:extLst>
          </p:cNvPr>
          <p:cNvSpPr txBox="1"/>
          <p:nvPr/>
        </p:nvSpPr>
        <p:spPr>
          <a:xfrm>
            <a:off x="71560" y="1262163"/>
            <a:ext cx="6445197" cy="4985980"/>
          </a:xfrm>
          <a:prstGeom prst="rect">
            <a:avLst/>
          </a:prstGeom>
          <a:solidFill>
            <a:schemeClr val="accent5">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Scaled-up cold chain infrastructure at central, district, and Health facility levels based on the </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Effective Vaccine Management Assessment (EVMA)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Repair of non-functional refrigerators and substitution of low for higher volume refrigerators have been implemented to promote vaccine availability at the service delivery point by maintaining efficient immunization supply chain systems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038649-4840-FBCD-2D52-FDAC186F3D57}"/>
              </a:ext>
            </a:extLst>
          </p:cNvPr>
          <p:cNvPicPr>
            <a:picLocks noChangeAspect="1"/>
          </p:cNvPicPr>
          <p:nvPr/>
        </p:nvPicPr>
        <p:blipFill>
          <a:blip r:embed="rId2"/>
          <a:stretch>
            <a:fillRect/>
          </a:stretch>
        </p:blipFill>
        <p:spPr>
          <a:xfrm>
            <a:off x="6581629" y="1283688"/>
            <a:ext cx="2384568" cy="2577388"/>
          </a:xfrm>
          <a:prstGeom prst="rect">
            <a:avLst/>
          </a:prstGeom>
          <a:ln>
            <a:solidFill>
              <a:schemeClr val="tx1"/>
            </a:solidFill>
          </a:ln>
        </p:spPr>
      </p:pic>
      <p:pic>
        <p:nvPicPr>
          <p:cNvPr id="9" name="Picture 8" descr="A person kneeling on the floor using a computer&#10;&#10;Description automatically generated">
            <a:extLst>
              <a:ext uri="{FF2B5EF4-FFF2-40B4-BE49-F238E27FC236}">
                <a16:creationId xmlns:a16="http://schemas.microsoft.com/office/drawing/2014/main" id="{64D9DB5D-10B5-87EE-2512-6EC35E02E33B}"/>
              </a:ext>
            </a:extLst>
          </p:cNvPr>
          <p:cNvPicPr>
            <a:picLocks noChangeAspect="1"/>
          </p:cNvPicPr>
          <p:nvPr/>
        </p:nvPicPr>
        <p:blipFill rotWithShape="1">
          <a:blip r:embed="rId3">
            <a:extLst>
              <a:ext uri="{28A0092B-C50C-407E-A947-70E740481C1C}">
                <a14:useLocalDpi xmlns:a14="http://schemas.microsoft.com/office/drawing/2010/main" val="0"/>
              </a:ext>
            </a:extLst>
          </a:blip>
          <a:srcRect l="518" t="19312" r="10759" b="11330"/>
          <a:stretch/>
        </p:blipFill>
        <p:spPr>
          <a:xfrm>
            <a:off x="9031069" y="1291165"/>
            <a:ext cx="2529067" cy="4503413"/>
          </a:xfrm>
          <a:prstGeom prst="rect">
            <a:avLst/>
          </a:prstGeom>
          <a:ln>
            <a:solidFill>
              <a:srgbClr val="000000"/>
            </a:solidFill>
          </a:ln>
        </p:spPr>
      </p:pic>
      <p:sp>
        <p:nvSpPr>
          <p:cNvPr id="11" name="TextBox 10">
            <a:extLst>
              <a:ext uri="{FF2B5EF4-FFF2-40B4-BE49-F238E27FC236}">
                <a16:creationId xmlns:a16="http://schemas.microsoft.com/office/drawing/2014/main" id="{4EA1AA44-65E9-FBE2-E31F-50A685644FA5}"/>
              </a:ext>
            </a:extLst>
          </p:cNvPr>
          <p:cNvSpPr txBox="1"/>
          <p:nvPr/>
        </p:nvSpPr>
        <p:spPr>
          <a:xfrm>
            <a:off x="8966200" y="5841143"/>
            <a:ext cx="2616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Technicians undertake repair and maintenance in the PHU</a:t>
            </a:r>
          </a:p>
        </p:txBody>
      </p:sp>
      <p:pic>
        <p:nvPicPr>
          <p:cNvPr id="13" name="Picture 12" descr="A person wearing a blue shirt and black pants&#10;&#10;Description automatically generated">
            <a:extLst>
              <a:ext uri="{FF2B5EF4-FFF2-40B4-BE49-F238E27FC236}">
                <a16:creationId xmlns:a16="http://schemas.microsoft.com/office/drawing/2014/main" id="{BF0935DF-E7C9-3927-254D-376331D10C86}"/>
              </a:ext>
            </a:extLst>
          </p:cNvPr>
          <p:cNvPicPr>
            <a:picLocks noChangeAspect="1"/>
          </p:cNvPicPr>
          <p:nvPr/>
        </p:nvPicPr>
        <p:blipFill rotWithShape="1">
          <a:blip r:embed="rId4">
            <a:extLst>
              <a:ext uri="{28A0092B-C50C-407E-A947-70E740481C1C}">
                <a14:useLocalDpi xmlns:a14="http://schemas.microsoft.com/office/drawing/2010/main" val="0"/>
              </a:ext>
            </a:extLst>
          </a:blip>
          <a:srcRect t="16389" r="1470" b="41212"/>
          <a:stretch/>
        </p:blipFill>
        <p:spPr>
          <a:xfrm>
            <a:off x="6581629" y="3967904"/>
            <a:ext cx="2384571" cy="2280239"/>
          </a:xfrm>
          <a:prstGeom prst="rect">
            <a:avLst/>
          </a:prstGeom>
          <a:ln>
            <a:solidFill>
              <a:srgbClr val="000000"/>
            </a:solidFill>
          </a:ln>
        </p:spPr>
      </p:pic>
    </p:spTree>
    <p:extLst>
      <p:ext uri="{BB962C8B-B14F-4D97-AF65-F5344CB8AC3E}">
        <p14:creationId xmlns:p14="http://schemas.microsoft.com/office/powerpoint/2010/main" val="174462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b="1" dirty="0">
                <a:solidFill>
                  <a:schemeClr val="bg1"/>
                </a:solidFill>
                <a:latin typeface="Corbel" panose="020B0503020204020204" pitchFamily="34" charset="0"/>
                <a:cs typeface="+mj-cs"/>
              </a:rPr>
              <a:t>Other Achievements</a:t>
            </a:r>
            <a:r>
              <a:rPr lang="en-US" sz="2800" b="1" kern="1200" dirty="0">
                <a:solidFill>
                  <a:schemeClr val="bg1"/>
                </a:solidFill>
                <a:latin typeface="Corbel" panose="020B0503020204020204" pitchFamily="34" charset="0"/>
                <a:cs typeface="+mj-cs"/>
              </a:rPr>
              <a:t> </a:t>
            </a:r>
          </a:p>
        </p:txBody>
      </p:sp>
      <p:sp>
        <p:nvSpPr>
          <p:cNvPr id="3" name="Title 1">
            <a:extLst>
              <a:ext uri="{FF2B5EF4-FFF2-40B4-BE49-F238E27FC236}">
                <a16:creationId xmlns:a16="http://schemas.microsoft.com/office/drawing/2014/main" id="{32270A88-09AC-7504-203C-B162CD07EBBB}"/>
              </a:ext>
            </a:extLst>
          </p:cNvPr>
          <p:cNvSpPr txBox="1">
            <a:spLocks/>
          </p:cNvSpPr>
          <p:nvPr/>
        </p:nvSpPr>
        <p:spPr>
          <a:xfrm>
            <a:off x="120911" y="468316"/>
            <a:ext cx="12048880" cy="407324"/>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Workforce development</a:t>
            </a:r>
          </a:p>
        </p:txBody>
      </p:sp>
      <p:sp>
        <p:nvSpPr>
          <p:cNvPr id="9" name="TextBox 8">
            <a:extLst>
              <a:ext uri="{FF2B5EF4-FFF2-40B4-BE49-F238E27FC236}">
                <a16:creationId xmlns:a16="http://schemas.microsoft.com/office/drawing/2014/main" id="{F81C6ACD-713B-9896-15C6-CF1E0C84AE7F}"/>
              </a:ext>
            </a:extLst>
          </p:cNvPr>
          <p:cNvSpPr txBox="1"/>
          <p:nvPr/>
        </p:nvSpPr>
        <p:spPr>
          <a:xfrm>
            <a:off x="6691746" y="982176"/>
            <a:ext cx="5379344" cy="4647426"/>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Developed Malaria Vaccine introduction curriculum and supportive supervision tools based on WHO guidance, vaccine efficacy, and safety data from manufacturers and pilot countries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1,503 </a:t>
            </a: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teams trained in vaccine administration and handling, data management, risk communication, and safety management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64 national supervisors are currently deployed in each of the 15 to ensure an effective and efficient vaccine introduction process</a:t>
            </a:r>
          </a:p>
        </p:txBody>
      </p:sp>
      <p:pic>
        <p:nvPicPr>
          <p:cNvPr id="12" name="Picture 11" descr="A group of people sitting in a room&#10;&#10;Description automatically generated with low confidence">
            <a:extLst>
              <a:ext uri="{FF2B5EF4-FFF2-40B4-BE49-F238E27FC236}">
                <a16:creationId xmlns:a16="http://schemas.microsoft.com/office/drawing/2014/main" id="{1FB3706D-23E5-E189-EAFD-2B7B42CCD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11" y="973741"/>
            <a:ext cx="6506329" cy="4720477"/>
          </a:xfrm>
          <a:prstGeom prst="rect">
            <a:avLst/>
          </a:prstGeom>
        </p:spPr>
      </p:pic>
    </p:spTree>
    <p:extLst>
      <p:ext uri="{BB962C8B-B14F-4D97-AF65-F5344CB8AC3E}">
        <p14:creationId xmlns:p14="http://schemas.microsoft.com/office/powerpoint/2010/main" val="3987988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b="1" dirty="0">
                <a:solidFill>
                  <a:schemeClr val="bg1"/>
                </a:solidFill>
                <a:latin typeface="Corbel" panose="020B0503020204020204" pitchFamily="34" charset="0"/>
                <a:cs typeface="+mj-cs"/>
              </a:rPr>
              <a:t>Other Achievements</a:t>
            </a:r>
            <a:r>
              <a:rPr lang="en-US" sz="2800" b="1" kern="1200" dirty="0">
                <a:solidFill>
                  <a:schemeClr val="bg1"/>
                </a:solidFill>
                <a:latin typeface="Corbel" panose="020B0503020204020204" pitchFamily="34" charset="0"/>
                <a:cs typeface="+mj-cs"/>
              </a:rPr>
              <a:t> </a:t>
            </a:r>
          </a:p>
        </p:txBody>
      </p:sp>
      <p:sp>
        <p:nvSpPr>
          <p:cNvPr id="8" name="Title 1">
            <a:extLst>
              <a:ext uri="{FF2B5EF4-FFF2-40B4-BE49-F238E27FC236}">
                <a16:creationId xmlns:a16="http://schemas.microsoft.com/office/drawing/2014/main" id="{9CE62E40-F49C-9536-4C32-E9652D00B93F}"/>
              </a:ext>
            </a:extLst>
          </p:cNvPr>
          <p:cNvSpPr txBox="1">
            <a:spLocks/>
          </p:cNvSpPr>
          <p:nvPr/>
        </p:nvSpPr>
        <p:spPr>
          <a:xfrm>
            <a:off x="100364" y="468315"/>
            <a:ext cx="12048880" cy="754731"/>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Continuous assessment of internal capacities for improvement throughout the malaria vaccine pre-introduction period</a:t>
            </a:r>
          </a:p>
        </p:txBody>
      </p:sp>
      <p:pic>
        <p:nvPicPr>
          <p:cNvPr id="4" name="Picture 3">
            <a:extLst>
              <a:ext uri="{FF2B5EF4-FFF2-40B4-BE49-F238E27FC236}">
                <a16:creationId xmlns:a16="http://schemas.microsoft.com/office/drawing/2014/main" id="{734601DD-B7AD-23A4-CB2B-55BCCC160101}"/>
              </a:ext>
            </a:extLst>
          </p:cNvPr>
          <p:cNvPicPr>
            <a:picLocks noChangeAspect="1"/>
          </p:cNvPicPr>
          <p:nvPr/>
        </p:nvPicPr>
        <p:blipFill>
          <a:blip r:embed="rId2"/>
          <a:stretch>
            <a:fillRect/>
          </a:stretch>
        </p:blipFill>
        <p:spPr>
          <a:xfrm>
            <a:off x="100364" y="1346923"/>
            <a:ext cx="4693243" cy="3325644"/>
          </a:xfrm>
          <a:prstGeom prst="rect">
            <a:avLst/>
          </a:prstGeom>
          <a:ln>
            <a:solidFill>
              <a:schemeClr val="tx1"/>
            </a:solidFill>
          </a:ln>
        </p:spPr>
      </p:pic>
      <p:pic>
        <p:nvPicPr>
          <p:cNvPr id="7" name="Picture 6">
            <a:extLst>
              <a:ext uri="{FF2B5EF4-FFF2-40B4-BE49-F238E27FC236}">
                <a16:creationId xmlns:a16="http://schemas.microsoft.com/office/drawing/2014/main" id="{F6D71853-D044-BE6E-F653-08E58BC05AAC}"/>
              </a:ext>
            </a:extLst>
          </p:cNvPr>
          <p:cNvPicPr>
            <a:picLocks noChangeAspect="1"/>
          </p:cNvPicPr>
          <p:nvPr/>
        </p:nvPicPr>
        <p:blipFill>
          <a:blip r:embed="rId3"/>
          <a:stretch>
            <a:fillRect/>
          </a:stretch>
        </p:blipFill>
        <p:spPr>
          <a:xfrm>
            <a:off x="4871258" y="1346924"/>
            <a:ext cx="7032351" cy="3325644"/>
          </a:xfrm>
          <a:prstGeom prst="rect">
            <a:avLst/>
          </a:prstGeom>
          <a:ln>
            <a:solidFill>
              <a:srgbClr val="000000"/>
            </a:solidFill>
          </a:ln>
        </p:spPr>
      </p:pic>
      <p:sp>
        <p:nvSpPr>
          <p:cNvPr id="9" name="TextBox 8">
            <a:extLst>
              <a:ext uri="{FF2B5EF4-FFF2-40B4-BE49-F238E27FC236}">
                <a16:creationId xmlns:a16="http://schemas.microsoft.com/office/drawing/2014/main" id="{0AAB43D5-6008-2381-0AEC-6509F5250BC2}"/>
              </a:ext>
            </a:extLst>
          </p:cNvPr>
          <p:cNvSpPr txBox="1"/>
          <p:nvPr/>
        </p:nvSpPr>
        <p:spPr>
          <a:xfrm>
            <a:off x="4871258" y="4767162"/>
            <a:ext cx="70323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Tends of national-level readiness assessment results four the last four rounds</a:t>
            </a:r>
          </a:p>
        </p:txBody>
      </p:sp>
      <p:sp>
        <p:nvSpPr>
          <p:cNvPr id="10" name="TextBox 9">
            <a:extLst>
              <a:ext uri="{FF2B5EF4-FFF2-40B4-BE49-F238E27FC236}">
                <a16:creationId xmlns:a16="http://schemas.microsoft.com/office/drawing/2014/main" id="{D4FD894E-F6C4-DB67-2977-04DA2113403A}"/>
              </a:ext>
            </a:extLst>
          </p:cNvPr>
          <p:cNvSpPr txBox="1"/>
          <p:nvPr/>
        </p:nvSpPr>
        <p:spPr>
          <a:xfrm>
            <a:off x="100363" y="4796444"/>
            <a:ext cx="46932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National level readiness assessment results, 3 days to   vaccine introduction</a:t>
            </a:r>
          </a:p>
        </p:txBody>
      </p:sp>
    </p:spTree>
    <p:extLst>
      <p:ext uri="{BB962C8B-B14F-4D97-AF65-F5344CB8AC3E}">
        <p14:creationId xmlns:p14="http://schemas.microsoft.com/office/powerpoint/2010/main" val="330102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marL="285750" marR="0" lvl="0" fontAlgn="auto">
              <a:spcBef>
                <a:spcPts val="0"/>
              </a:spcBef>
              <a:spcAft>
                <a:spcPts val="0"/>
              </a:spcAft>
              <a:buClrTx/>
              <a:buSzTx/>
              <a:tabLst/>
              <a:defRPr/>
            </a:pPr>
            <a:r>
              <a:rPr lang="en-US" sz="2800" dirty="0">
                <a:solidFill>
                  <a:schemeClr val="bg1"/>
                </a:solidFill>
                <a:latin typeface="Corbel" panose="020B0503020204020204" pitchFamily="34" charset="0"/>
              </a:rPr>
              <a:t>Political commitment for COVID-19 vaccination</a:t>
            </a:r>
            <a:endParaRPr kumimoji="0" lang="en-US" sz="2800" i="0" u="none" strike="noStrike" cap="none" spc="0" normalizeH="0" baseline="0" noProof="0" dirty="0">
              <a:ln>
                <a:noFill/>
              </a:ln>
              <a:solidFill>
                <a:schemeClr val="bg1"/>
              </a:solidFill>
              <a:effectLst/>
              <a:uLnTx/>
              <a:uFillTx/>
              <a:latin typeface="Corbel" panose="020B0503020204020204" pitchFamily="34" charset="0"/>
            </a:endParaRPr>
          </a:p>
        </p:txBody>
      </p:sp>
      <p:sp>
        <p:nvSpPr>
          <p:cNvPr id="3" name="Content Placeholder 2">
            <a:extLst>
              <a:ext uri="{FF2B5EF4-FFF2-40B4-BE49-F238E27FC236}">
                <a16:creationId xmlns:a16="http://schemas.microsoft.com/office/drawing/2014/main" id="{96240AC3-F814-31D8-D650-314DAD59C680}"/>
              </a:ext>
            </a:extLst>
          </p:cNvPr>
          <p:cNvSpPr>
            <a:spLocks noGrp="1"/>
          </p:cNvSpPr>
          <p:nvPr>
            <p:ph idx="1"/>
          </p:nvPr>
        </p:nvSpPr>
        <p:spPr>
          <a:xfrm>
            <a:off x="6741623" y="1305098"/>
            <a:ext cx="5340190" cy="4898653"/>
          </a:xfrm>
          <a:solidFill>
            <a:schemeClr val="accent5">
              <a:lumMod val="50000"/>
            </a:schemeClr>
          </a:solidFill>
        </p:spPr>
        <p:txBody>
          <a:bodyPr vert="horz" lIns="91440" tIns="45720" rIns="91440" bIns="45720" rtlCol="0">
            <a:normAutofit lnSpcReduction="10000"/>
          </a:bodyPr>
          <a:lstStyle/>
          <a:p>
            <a:pPr marL="57150" marR="0" lvl="0" indent="0" fontAlgn="auto">
              <a:spcBef>
                <a:spcPts val="0"/>
              </a:spcBef>
              <a:spcAft>
                <a:spcPts val="0"/>
              </a:spcAft>
              <a:buClrTx/>
              <a:buSzTx/>
              <a:buNone/>
              <a:tabLst/>
              <a:defRPr/>
            </a:pPr>
            <a:r>
              <a:rPr lang="en-US" sz="2400" dirty="0">
                <a:solidFill>
                  <a:schemeClr val="bg1"/>
                </a:solidFill>
                <a:latin typeface="Corbel" panose="020B0503020204020204" pitchFamily="34" charset="0"/>
              </a:rPr>
              <a:t>N</a:t>
            </a:r>
            <a:r>
              <a:rPr kumimoji="0" lang="en-US" sz="2400" b="0" i="0" u="none" strike="noStrike" cap="none" spc="0" normalizeH="0" baseline="0" noProof="0" dirty="0" err="1">
                <a:ln>
                  <a:noFill/>
                </a:ln>
                <a:solidFill>
                  <a:schemeClr val="bg1"/>
                </a:solidFill>
                <a:effectLst/>
                <a:uLnTx/>
                <a:uFillTx/>
                <a:latin typeface="Corbel" panose="020B0503020204020204" pitchFamily="34" charset="0"/>
              </a:rPr>
              <a:t>ational</a:t>
            </a:r>
            <a:r>
              <a:rPr kumimoji="0" lang="en-US" sz="2400" b="0" i="0" u="none" strike="noStrike" cap="none" spc="0" normalizeH="0" baseline="0" noProof="0" dirty="0">
                <a:ln>
                  <a:noFill/>
                </a:ln>
                <a:solidFill>
                  <a:schemeClr val="bg1"/>
                </a:solidFill>
                <a:effectLst/>
                <a:uLnTx/>
                <a:uFillTx/>
                <a:latin typeface="Corbel" panose="020B0503020204020204" pitchFamily="34" charset="0"/>
              </a:rPr>
              <a:t> and district leaders have been engaged throughout the vaccine application and introduction process.</a:t>
            </a:r>
          </a:p>
          <a:p>
            <a:pPr marL="514350" marR="0" lvl="0" indent="-457200" fontAlgn="auto">
              <a:spcBef>
                <a:spcPts val="0"/>
              </a:spcBef>
              <a:spcAft>
                <a:spcPts val="0"/>
              </a:spcAft>
              <a:buClrTx/>
              <a:buSzTx/>
              <a:buFont typeface="Wingdings" panose="05000000000000000000" pitchFamily="2" charset="2"/>
              <a:buChar char="§"/>
              <a:tabLst/>
              <a:defRPr/>
            </a:pPr>
            <a:r>
              <a:rPr lang="en-US" dirty="0">
                <a:solidFill>
                  <a:schemeClr val="bg1"/>
                </a:solidFill>
                <a:latin typeface="Corbel" panose="020B0503020204020204" pitchFamily="34" charset="0"/>
              </a:rPr>
              <a:t>Talking points based on information needs developed and shared are guiding the unified messaging process</a:t>
            </a:r>
          </a:p>
          <a:p>
            <a:pPr marL="57150" marR="0" lvl="0" indent="0" fontAlgn="auto">
              <a:spcBef>
                <a:spcPts val="0"/>
              </a:spcBef>
              <a:spcAft>
                <a:spcPts val="0"/>
              </a:spcAft>
              <a:buClrTx/>
              <a:buSzTx/>
              <a:buNone/>
              <a:tabLst/>
              <a:defRPr/>
            </a:pPr>
            <a:endParaRPr lang="en-US" dirty="0">
              <a:solidFill>
                <a:schemeClr val="bg1"/>
              </a:solidFill>
              <a:latin typeface="Corbel" panose="020B0503020204020204" pitchFamily="34" charset="0"/>
            </a:endParaRPr>
          </a:p>
          <a:p>
            <a:pPr marL="514350" marR="0" lvl="0" indent="-457200" fontAlgn="auto">
              <a:spcBef>
                <a:spcPts val="0"/>
              </a:spcBef>
              <a:spcAft>
                <a:spcPts val="0"/>
              </a:spcAft>
              <a:buClrTx/>
              <a:buSzTx/>
              <a:buFont typeface="Wingdings" panose="05000000000000000000" pitchFamily="2" charset="2"/>
              <a:buChar char="§"/>
              <a:tabLst/>
              <a:defRPr/>
            </a:pPr>
            <a:r>
              <a:rPr lang="en-US" dirty="0">
                <a:solidFill>
                  <a:schemeClr val="bg1"/>
                </a:solidFill>
                <a:latin typeface="Corbel" panose="020B0503020204020204" pitchFamily="34" charset="0"/>
              </a:rPr>
              <a:t>Sub-nationwide launch and vaccination demonstrations held in each of the 15 districts have fortified the momentum for vaccine uptake</a:t>
            </a:r>
          </a:p>
          <a:p>
            <a:pPr marL="57150" marR="0" lvl="0" indent="0" fontAlgn="auto">
              <a:spcBef>
                <a:spcPts val="0"/>
              </a:spcBef>
              <a:spcAft>
                <a:spcPts val="0"/>
              </a:spcAft>
              <a:buClrTx/>
              <a:buSzTx/>
              <a:buNone/>
              <a:tabLst/>
              <a:defRPr/>
            </a:pPr>
            <a:endParaRPr lang="en-US" dirty="0">
              <a:solidFill>
                <a:schemeClr val="bg1"/>
              </a:solidFill>
              <a:latin typeface="Corbel" panose="020B0503020204020204" pitchFamily="34" charset="0"/>
            </a:endParaRPr>
          </a:p>
          <a:p>
            <a:pPr marL="514350" marR="0" lvl="0" indent="-457200" fontAlgn="auto">
              <a:spcBef>
                <a:spcPts val="0"/>
              </a:spcBef>
              <a:spcAft>
                <a:spcPts val="0"/>
              </a:spcAft>
              <a:buClrTx/>
              <a:buSzTx/>
              <a:buFont typeface="Wingdings" panose="05000000000000000000" pitchFamily="2" charset="2"/>
              <a:buChar char="§"/>
              <a:tabLst/>
              <a:defRPr/>
            </a:pPr>
            <a:r>
              <a:rPr lang="en-US" dirty="0">
                <a:solidFill>
                  <a:schemeClr val="bg1"/>
                </a:solidFill>
                <a:latin typeface="Corbel" panose="020B0503020204020204" pitchFamily="34" charset="0"/>
              </a:rPr>
              <a:t>A national launch officiated by H.E the President of Sierra Leone, scheduled for April 25, 2024, will further provide synergy to the current vaccine uptake drive</a:t>
            </a:r>
          </a:p>
          <a:p>
            <a:pPr marL="57150" marR="0" lvl="0" indent="0" fontAlgn="auto">
              <a:spcBef>
                <a:spcPts val="0"/>
              </a:spcBef>
              <a:spcAft>
                <a:spcPts val="0"/>
              </a:spcAft>
              <a:buClrTx/>
              <a:buSzTx/>
              <a:buNone/>
              <a:tabLst/>
              <a:defRPr/>
            </a:pPr>
            <a:endParaRPr kumimoji="0" lang="en-US" sz="2400" b="0" i="0" u="none" strike="noStrike" cap="none" spc="0" normalizeH="0" baseline="0" noProof="0" dirty="0">
              <a:ln>
                <a:noFill/>
              </a:ln>
              <a:effectLst/>
              <a:uLnTx/>
              <a:uFillTx/>
              <a:latin typeface="Corbel" panose="020B0503020204020204" pitchFamily="34" charset="0"/>
            </a:endParaRPr>
          </a:p>
          <a:p>
            <a:endParaRPr lang="en-US" sz="1300" dirty="0"/>
          </a:p>
        </p:txBody>
      </p:sp>
      <p:sp>
        <p:nvSpPr>
          <p:cNvPr id="4" name="Title 1">
            <a:extLst>
              <a:ext uri="{FF2B5EF4-FFF2-40B4-BE49-F238E27FC236}">
                <a16:creationId xmlns:a16="http://schemas.microsoft.com/office/drawing/2014/main" id="{643BD276-1BBC-A734-4FE1-7912E5627257}"/>
              </a:ext>
            </a:extLst>
          </p:cNvPr>
          <p:cNvSpPr txBox="1">
            <a:spLocks/>
          </p:cNvSpPr>
          <p:nvPr/>
        </p:nvSpPr>
        <p:spPr>
          <a:xfrm>
            <a:off x="110188" y="462807"/>
            <a:ext cx="11971624" cy="761711"/>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Trust in the country’s leadership and the information they provide has been essential in addressing vaccine safety concerns</a:t>
            </a:r>
          </a:p>
        </p:txBody>
      </p:sp>
      <p:sp>
        <p:nvSpPr>
          <p:cNvPr id="6" name="TextBox 5">
            <a:extLst>
              <a:ext uri="{FF2B5EF4-FFF2-40B4-BE49-F238E27FC236}">
                <a16:creationId xmlns:a16="http://schemas.microsoft.com/office/drawing/2014/main" id="{FC144D1F-5AC7-03C2-C471-1351E5556F9E}"/>
              </a:ext>
            </a:extLst>
          </p:cNvPr>
          <p:cNvSpPr txBox="1"/>
          <p:nvPr/>
        </p:nvSpPr>
        <p:spPr>
          <a:xfrm>
            <a:off x="1055716" y="2086495"/>
            <a:ext cx="3532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 of leadership and Launch</a:t>
            </a:r>
          </a:p>
        </p:txBody>
      </p:sp>
      <p:pic>
        <p:nvPicPr>
          <p:cNvPr id="13" name="Picture 12">
            <a:extLst>
              <a:ext uri="{FF2B5EF4-FFF2-40B4-BE49-F238E27FC236}">
                <a16:creationId xmlns:a16="http://schemas.microsoft.com/office/drawing/2014/main" id="{AACBE1C6-8D76-CC3D-971B-10F65BA82BC8}"/>
              </a:ext>
            </a:extLst>
          </p:cNvPr>
          <p:cNvPicPr>
            <a:picLocks noChangeAspect="1"/>
          </p:cNvPicPr>
          <p:nvPr/>
        </p:nvPicPr>
        <p:blipFill>
          <a:blip r:embed="rId2"/>
          <a:stretch>
            <a:fillRect/>
          </a:stretch>
        </p:blipFill>
        <p:spPr>
          <a:xfrm>
            <a:off x="99301" y="1347417"/>
            <a:ext cx="6563229" cy="2774751"/>
          </a:xfrm>
          <a:prstGeom prst="rect">
            <a:avLst/>
          </a:prstGeom>
        </p:spPr>
      </p:pic>
      <p:pic>
        <p:nvPicPr>
          <p:cNvPr id="11" name="Picture 10">
            <a:extLst>
              <a:ext uri="{FF2B5EF4-FFF2-40B4-BE49-F238E27FC236}">
                <a16:creationId xmlns:a16="http://schemas.microsoft.com/office/drawing/2014/main" id="{9535ABCD-E7F2-72A3-4158-060F10AE3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235" y="3367758"/>
            <a:ext cx="3628295" cy="2721221"/>
          </a:xfrm>
          <a:prstGeom prst="rect">
            <a:avLst/>
          </a:prstGeom>
        </p:spPr>
      </p:pic>
      <p:pic>
        <p:nvPicPr>
          <p:cNvPr id="15" name="Picture 14">
            <a:extLst>
              <a:ext uri="{FF2B5EF4-FFF2-40B4-BE49-F238E27FC236}">
                <a16:creationId xmlns:a16="http://schemas.microsoft.com/office/drawing/2014/main" id="{97D544F8-0C3B-A401-7079-AE3AAB79426C}"/>
              </a:ext>
            </a:extLst>
          </p:cNvPr>
          <p:cNvPicPr>
            <a:picLocks noChangeAspect="1"/>
          </p:cNvPicPr>
          <p:nvPr/>
        </p:nvPicPr>
        <p:blipFill>
          <a:blip r:embed="rId4"/>
          <a:stretch>
            <a:fillRect/>
          </a:stretch>
        </p:blipFill>
        <p:spPr>
          <a:xfrm>
            <a:off x="85203" y="3367758"/>
            <a:ext cx="2891757" cy="2835993"/>
          </a:xfrm>
          <a:prstGeom prst="rect">
            <a:avLst/>
          </a:prstGeom>
        </p:spPr>
      </p:pic>
      <p:sp>
        <p:nvSpPr>
          <p:cNvPr id="16" name="TextBox 15">
            <a:extLst>
              <a:ext uri="{FF2B5EF4-FFF2-40B4-BE49-F238E27FC236}">
                <a16:creationId xmlns:a16="http://schemas.microsoft.com/office/drawing/2014/main" id="{DA6E04C5-B68D-2F6B-9280-E631E62C18F7}"/>
              </a:ext>
            </a:extLst>
          </p:cNvPr>
          <p:cNvSpPr txBox="1"/>
          <p:nvPr/>
        </p:nvSpPr>
        <p:spPr>
          <a:xfrm>
            <a:off x="3075710" y="5619289"/>
            <a:ext cx="3665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Witnessing the Sub-national launch and demonstration in WAR district</a:t>
            </a:r>
          </a:p>
        </p:txBody>
      </p:sp>
    </p:spTree>
    <p:extLst>
      <p:ext uri="{BB962C8B-B14F-4D97-AF65-F5344CB8AC3E}">
        <p14:creationId xmlns:p14="http://schemas.microsoft.com/office/powerpoint/2010/main" val="3210198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kern="1200" dirty="0">
                <a:solidFill>
                  <a:schemeClr val="bg1"/>
                </a:solidFill>
                <a:latin typeface="Corbel" panose="020B0503020204020204" pitchFamily="34" charset="0"/>
                <a:cs typeface="+mj-cs"/>
              </a:rPr>
              <a:t>Proportion of  COVID-19 vaccine doses received by source </a:t>
            </a:r>
            <a:r>
              <a:rPr lang="en-US" sz="2800" b="1" kern="1200" dirty="0">
                <a:solidFill>
                  <a:schemeClr val="bg1"/>
                </a:solidFill>
                <a:latin typeface="Corbel" panose="020B0503020204020204" pitchFamily="34" charset="0"/>
                <a:cs typeface="+mj-cs"/>
              </a:rPr>
              <a:t>, Sierra Leone, March 2022 – </a:t>
            </a:r>
            <a:r>
              <a:rPr lang="en-US" sz="2800" kern="1200" dirty="0">
                <a:solidFill>
                  <a:schemeClr val="bg1"/>
                </a:solidFill>
                <a:latin typeface="Corbel" panose="020B0503020204020204" pitchFamily="34" charset="0"/>
                <a:cs typeface="+mj-cs"/>
              </a:rPr>
              <a:t>August </a:t>
            </a:r>
            <a:r>
              <a:rPr lang="en-US" sz="2800" dirty="0">
                <a:solidFill>
                  <a:schemeClr val="bg1"/>
                </a:solidFill>
                <a:latin typeface="Corbel" panose="020B0503020204020204" pitchFamily="34" charset="0"/>
                <a:cs typeface="+mj-cs"/>
              </a:rPr>
              <a:t>29</a:t>
            </a:r>
            <a:r>
              <a:rPr lang="en-US" sz="2800" kern="1200" dirty="0">
                <a:solidFill>
                  <a:schemeClr val="bg1"/>
                </a:solidFill>
                <a:latin typeface="Corbel" panose="020B0503020204020204" pitchFamily="34" charset="0"/>
                <a:cs typeface="+mj-cs"/>
              </a:rPr>
              <a:t>,</a:t>
            </a:r>
            <a:r>
              <a:rPr lang="en-US" sz="2800" b="1" kern="1200" dirty="0">
                <a:solidFill>
                  <a:schemeClr val="bg1"/>
                </a:solidFill>
                <a:latin typeface="Corbel" panose="020B0503020204020204" pitchFamily="34" charset="0"/>
                <a:cs typeface="+mj-cs"/>
              </a:rPr>
              <a:t> 2022 </a:t>
            </a:r>
          </a:p>
        </p:txBody>
      </p:sp>
      <p:sp>
        <p:nvSpPr>
          <p:cNvPr id="6" name="Title 1">
            <a:extLst>
              <a:ext uri="{FF2B5EF4-FFF2-40B4-BE49-F238E27FC236}">
                <a16:creationId xmlns:a16="http://schemas.microsoft.com/office/drawing/2014/main" id="{9AC2A2F9-84E3-5E87-5AE8-A7A900EF769B}"/>
              </a:ext>
            </a:extLst>
          </p:cNvPr>
          <p:cNvSpPr txBox="1">
            <a:spLocks/>
          </p:cNvSpPr>
          <p:nvPr/>
        </p:nvSpPr>
        <p:spPr>
          <a:xfrm>
            <a:off x="71560" y="468316"/>
            <a:ext cx="12048880" cy="871185"/>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Four Malaria Vaccination visits, an opportunity to improve coverage of other vaccines and to provide other childhood health interventions</a:t>
            </a:r>
          </a:p>
        </p:txBody>
      </p:sp>
      <p:pic>
        <p:nvPicPr>
          <p:cNvPr id="5" name="Picture 4">
            <a:extLst>
              <a:ext uri="{FF2B5EF4-FFF2-40B4-BE49-F238E27FC236}">
                <a16:creationId xmlns:a16="http://schemas.microsoft.com/office/drawing/2014/main" id="{A48EA1F0-6B96-FCA7-D504-C869A1ADFC10}"/>
              </a:ext>
            </a:extLst>
          </p:cNvPr>
          <p:cNvPicPr>
            <a:picLocks noChangeAspect="1"/>
          </p:cNvPicPr>
          <p:nvPr/>
        </p:nvPicPr>
        <p:blipFill>
          <a:blip r:embed="rId2"/>
          <a:stretch>
            <a:fillRect/>
          </a:stretch>
        </p:blipFill>
        <p:spPr>
          <a:xfrm>
            <a:off x="71560" y="1428230"/>
            <a:ext cx="6655576" cy="3872640"/>
          </a:xfrm>
          <a:prstGeom prst="rect">
            <a:avLst/>
          </a:prstGeom>
          <a:ln>
            <a:solidFill>
              <a:schemeClr val="tx1"/>
            </a:solidFill>
          </a:ln>
        </p:spPr>
      </p:pic>
      <p:sp>
        <p:nvSpPr>
          <p:cNvPr id="9" name="TextBox 8">
            <a:extLst>
              <a:ext uri="{FF2B5EF4-FFF2-40B4-BE49-F238E27FC236}">
                <a16:creationId xmlns:a16="http://schemas.microsoft.com/office/drawing/2014/main" id="{A47DF61E-B169-6DE7-B35B-B5EBA13A7456}"/>
              </a:ext>
            </a:extLst>
          </p:cNvPr>
          <p:cNvSpPr txBox="1"/>
          <p:nvPr/>
        </p:nvSpPr>
        <p:spPr>
          <a:xfrm>
            <a:off x="6833063" y="1428230"/>
            <a:ext cx="5212080" cy="4718215"/>
          </a:xfrm>
          <a:prstGeom prst="rect">
            <a:avLst/>
          </a:prstGeom>
          <a:solidFill>
            <a:schemeClr val="accent5">
              <a:lumMod val="50000"/>
            </a:schemeClr>
          </a:solidFill>
        </p:spPr>
        <p:txBody>
          <a:bodyPr wrap="square" rtlCol="0">
            <a:spAutoFit/>
          </a:bodyPr>
          <a:lstStyle/>
          <a:p>
            <a:pPr marL="5715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all visits, healthcare workers have an opportunity to:</a:t>
            </a:r>
          </a:p>
          <a:p>
            <a:pPr marL="51435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Remind caregivers about upcoming vaccinations for both childhood and adult (Td, HPV, and COVID-19) </a:t>
            </a:r>
          </a:p>
          <a:p>
            <a:pPr marL="51435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51435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Remind caregivers of the importance of using other malaria prevention such as ITN and </a:t>
            </a:r>
            <a:r>
              <a:rPr kumimoji="0" lang="en-US" sz="2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IPTi</a:t>
            </a: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(Perennial Malaria Chemoprevention-PMC)</a:t>
            </a:r>
          </a:p>
          <a:p>
            <a:pPr marL="51435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51435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Provide canceling for reproductive health interventions, including family planning, STIs, and cervical cancer screening </a:t>
            </a:r>
          </a:p>
        </p:txBody>
      </p:sp>
    </p:spTree>
    <p:extLst>
      <p:ext uri="{BB962C8B-B14F-4D97-AF65-F5344CB8AC3E}">
        <p14:creationId xmlns:p14="http://schemas.microsoft.com/office/powerpoint/2010/main" val="64761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b="1" dirty="0">
                <a:solidFill>
                  <a:schemeClr val="bg1"/>
                </a:solidFill>
                <a:latin typeface="Corbel" panose="020B0503020204020204" pitchFamily="34" charset="0"/>
                <a:cs typeface="+mj-cs"/>
              </a:rPr>
              <a:t>Other Achievements</a:t>
            </a:r>
            <a:r>
              <a:rPr lang="en-US" sz="2800" b="1" kern="1200" dirty="0">
                <a:solidFill>
                  <a:schemeClr val="bg1"/>
                </a:solidFill>
                <a:latin typeface="Corbel" panose="020B0503020204020204" pitchFamily="34" charset="0"/>
                <a:cs typeface="+mj-cs"/>
              </a:rPr>
              <a:t> </a:t>
            </a:r>
          </a:p>
        </p:txBody>
      </p:sp>
      <p:sp>
        <p:nvSpPr>
          <p:cNvPr id="9" name="Title 1">
            <a:extLst>
              <a:ext uri="{FF2B5EF4-FFF2-40B4-BE49-F238E27FC236}">
                <a16:creationId xmlns:a16="http://schemas.microsoft.com/office/drawing/2014/main" id="{055C04AC-3EC9-8B54-85C9-E5424B019684}"/>
              </a:ext>
            </a:extLst>
          </p:cNvPr>
          <p:cNvSpPr txBox="1">
            <a:spLocks/>
          </p:cNvSpPr>
          <p:nvPr/>
        </p:nvSpPr>
        <p:spPr>
          <a:xfrm>
            <a:off x="100364" y="441663"/>
            <a:ext cx="12048880" cy="539240"/>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Challenges and solutions during the pre-implementation phase</a:t>
            </a:r>
          </a:p>
        </p:txBody>
      </p:sp>
      <p:graphicFrame>
        <p:nvGraphicFramePr>
          <p:cNvPr id="10" name="Table 10">
            <a:extLst>
              <a:ext uri="{FF2B5EF4-FFF2-40B4-BE49-F238E27FC236}">
                <a16:creationId xmlns:a16="http://schemas.microsoft.com/office/drawing/2014/main" id="{E20DDEF7-2664-0B0E-3A25-7C0EFBF312A0}"/>
              </a:ext>
            </a:extLst>
          </p:cNvPr>
          <p:cNvGraphicFramePr>
            <a:graphicFrameLocks noGrp="1"/>
          </p:cNvGraphicFramePr>
          <p:nvPr/>
        </p:nvGraphicFramePr>
        <p:xfrm>
          <a:off x="118075" y="1123955"/>
          <a:ext cx="11955850" cy="4185966"/>
        </p:xfrm>
        <a:graphic>
          <a:graphicData uri="http://schemas.openxmlformats.org/drawingml/2006/table">
            <a:tbl>
              <a:tblPr firstRow="1" bandRow="1">
                <a:tableStyleId>{5940675A-B579-460E-94D1-54222C63F5DA}</a:tableStyleId>
              </a:tblPr>
              <a:tblGrid>
                <a:gridCol w="496254">
                  <a:extLst>
                    <a:ext uri="{9D8B030D-6E8A-4147-A177-3AD203B41FA5}">
                      <a16:colId xmlns:a16="http://schemas.microsoft.com/office/drawing/2014/main" val="4032720459"/>
                    </a:ext>
                  </a:extLst>
                </a:gridCol>
                <a:gridCol w="4611481">
                  <a:extLst>
                    <a:ext uri="{9D8B030D-6E8A-4147-A177-3AD203B41FA5}">
                      <a16:colId xmlns:a16="http://schemas.microsoft.com/office/drawing/2014/main" val="1369751194"/>
                    </a:ext>
                  </a:extLst>
                </a:gridCol>
                <a:gridCol w="6848115">
                  <a:extLst>
                    <a:ext uri="{9D8B030D-6E8A-4147-A177-3AD203B41FA5}">
                      <a16:colId xmlns:a16="http://schemas.microsoft.com/office/drawing/2014/main" val="28903579"/>
                    </a:ext>
                  </a:extLst>
                </a:gridCol>
              </a:tblGrid>
              <a:tr h="390812">
                <a:tc>
                  <a:txBody>
                    <a:bodyPr/>
                    <a:lstStyle/>
                    <a:p>
                      <a:pPr marL="0" marR="0">
                        <a:lnSpc>
                          <a:spcPct val="100000"/>
                        </a:lnSpc>
                        <a:spcBef>
                          <a:spcPts val="0"/>
                        </a:spcBef>
                        <a:spcAft>
                          <a:spcPts val="0"/>
                        </a:spcAft>
                      </a:pPr>
                      <a:r>
                        <a:rPr lang="en-US" sz="1800" b="1" dirty="0">
                          <a:solidFill>
                            <a:schemeClr val="bg1"/>
                          </a:solidFill>
                          <a:effectLst/>
                          <a:latin typeface="Corbel" panose="020B0503020204020204" pitchFamily="34" charset="0"/>
                          <a:ea typeface="Arial" panose="020B0604020202020204" pitchFamily="34" charset="0"/>
                          <a:cs typeface="Times New Roman" panose="02020603050405020304" pitchFamily="18" charset="0"/>
                        </a:rPr>
                        <a:t>#</a:t>
                      </a:r>
                    </a:p>
                  </a:txBody>
                  <a:tcPr marL="68580" marR="68580" marT="0" marB="0" anchor="ctr">
                    <a:solidFill>
                      <a:srgbClr val="002060"/>
                    </a:solidFill>
                  </a:tcPr>
                </a:tc>
                <a:tc>
                  <a:txBody>
                    <a:bodyPr/>
                    <a:lstStyle/>
                    <a:p>
                      <a:pPr marL="0" marR="0">
                        <a:lnSpc>
                          <a:spcPct val="100000"/>
                        </a:lnSpc>
                        <a:spcBef>
                          <a:spcPts val="0"/>
                        </a:spcBef>
                        <a:spcAft>
                          <a:spcPts val="0"/>
                        </a:spcAft>
                      </a:pPr>
                      <a:r>
                        <a:rPr lang="en-US" sz="18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Challenges</a:t>
                      </a:r>
                      <a:endParaRPr lang="en-US" sz="1800" b="1" dirty="0">
                        <a:solidFill>
                          <a:schemeClr val="bg1"/>
                        </a:solidFill>
                        <a:effectLst/>
                        <a:latin typeface="Corbel" panose="020B0503020204020204" pitchFamily="34" charset="0"/>
                        <a:ea typeface="Arial" panose="020B060402020202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nSpc>
                          <a:spcPct val="100000"/>
                        </a:lnSpc>
                        <a:spcBef>
                          <a:spcPts val="0"/>
                        </a:spcBef>
                        <a:spcAft>
                          <a:spcPts val="0"/>
                        </a:spcAft>
                      </a:pPr>
                      <a:r>
                        <a:rPr lang="en-US" sz="18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Solutions</a:t>
                      </a:r>
                      <a:endParaRPr lang="en-US" sz="1800" b="1" dirty="0">
                        <a:solidFill>
                          <a:schemeClr val="bg1"/>
                        </a:solidFill>
                        <a:effectLst/>
                        <a:latin typeface="Corbel" panose="020B0503020204020204" pitchFamily="34" charset="0"/>
                        <a:ea typeface="Arial" panose="020B0604020202020204" pitchFamily="34" charset="0"/>
                        <a:cs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2143961275"/>
                  </a:ext>
                </a:extLst>
              </a:tr>
              <a:tr h="1897577">
                <a:tc>
                  <a:txBody>
                    <a:bodyPr/>
                    <a:lstStyle/>
                    <a:p>
                      <a:pPr>
                        <a:lnSpc>
                          <a:spcPct val="100000"/>
                        </a:lnSpc>
                      </a:pPr>
                      <a:r>
                        <a:rPr lang="en-US" sz="1800" dirty="0">
                          <a:latin typeface="Corbel" panose="020B0503020204020204" pitchFamily="34" charset="0"/>
                        </a:rPr>
                        <a:t>1</a:t>
                      </a:r>
                    </a:p>
                  </a:txBody>
                  <a:tcPr anchor="ctr"/>
                </a:tc>
                <a:tc>
                  <a:txBody>
                    <a:bodyPr/>
                    <a:lstStyle/>
                    <a:p>
                      <a:pPr marL="285750" marR="0" indent="-285750">
                        <a:lnSpc>
                          <a:spcPct val="100000"/>
                        </a:lnSpc>
                        <a:spcBef>
                          <a:spcPts val="0"/>
                        </a:spcBef>
                        <a:spcAft>
                          <a:spcPts val="0"/>
                        </a:spcAft>
                        <a:buFont typeface="Wingdings" panose="05000000000000000000" pitchFamily="2" charset="2"/>
                        <a:buChar char="§"/>
                      </a:pPr>
                      <a:endParaRPr lang="en-US" sz="1800" dirty="0">
                        <a:effectLst/>
                        <a:latin typeface="Corbel" panose="020B0503020204020204" pitchFamily="34" charset="0"/>
                        <a:ea typeface="Calibri" panose="020F0502020204030204" pitchFamily="34" charset="0"/>
                        <a:cs typeface="Calibri" panose="020F0502020204030204" pitchFamily="34" charset="0"/>
                      </a:endParaRPr>
                    </a:p>
                    <a:p>
                      <a:pPr marL="285750" marR="0" indent="-285750">
                        <a:lnSpc>
                          <a:spcPct val="100000"/>
                        </a:lnSpc>
                        <a:spcBef>
                          <a:spcPts val="0"/>
                        </a:spcBef>
                        <a:spcAft>
                          <a:spcPts val="0"/>
                        </a:spcAft>
                        <a:buFont typeface="Wingdings" panose="05000000000000000000" pitchFamily="2" charset="2"/>
                        <a:buChar char="§"/>
                      </a:pPr>
                      <a:r>
                        <a:rPr lang="en-US" sz="1800" dirty="0">
                          <a:effectLst/>
                          <a:latin typeface="Corbel" panose="020B0503020204020204" pitchFamily="34" charset="0"/>
                          <a:ea typeface="Calibri" panose="020F0502020204030204" pitchFamily="34" charset="0"/>
                          <a:cs typeface="Calibri" panose="020F0502020204030204" pitchFamily="34" charset="0"/>
                        </a:rPr>
                        <a:t>Sub-optimal funding for some of the critical components of the introduction process</a:t>
                      </a:r>
                      <a:endParaRPr lang="en-US" sz="1800" dirty="0">
                        <a:effectLst/>
                        <a:latin typeface="Corbel" panose="020B0503020204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285750" marR="0" indent="-285750" algn="l" defTabSz="914400" rtl="0" eaLnBrk="1" latinLnBrk="0" hangingPunct="1">
                        <a:lnSpc>
                          <a:spcPct val="100000"/>
                        </a:lnSpc>
                        <a:spcBef>
                          <a:spcPts val="0"/>
                        </a:spcBef>
                        <a:spcAft>
                          <a:spcPts val="0"/>
                        </a:spcAft>
                        <a:buFont typeface="Wingdings" panose="05000000000000000000" pitchFamily="2" charset="2"/>
                        <a:buChar char="§"/>
                      </a:pPr>
                      <a:r>
                        <a:rPr lang="en-US" sz="1800" kern="1200" dirty="0">
                          <a:solidFill>
                            <a:schemeClr val="tx1"/>
                          </a:solidFill>
                          <a:effectLst/>
                          <a:latin typeface="Corbel" panose="020B0503020204020204" pitchFamily="34" charset="0"/>
                          <a:ea typeface="+mn-ea"/>
                          <a:cs typeface="Calibri" panose="020F0502020204030204" pitchFamily="34" charset="0"/>
                        </a:rPr>
                        <a:t>Government of Sierra Leone, in collaboration with Health Development Partners (HDPs), through the ICC Mobilized additional funding for some of the prioritized underfunded activities </a:t>
                      </a:r>
                    </a:p>
                    <a:p>
                      <a:pPr marL="0" marR="0">
                        <a:lnSpc>
                          <a:spcPct val="100000"/>
                        </a:lnSpc>
                        <a:spcBef>
                          <a:spcPts val="0"/>
                        </a:spcBef>
                        <a:spcAft>
                          <a:spcPts val="0"/>
                        </a:spcAft>
                      </a:pPr>
                      <a:endParaRPr lang="en-US" sz="1800" dirty="0">
                        <a:effectLst/>
                        <a:latin typeface="Corbel" panose="020B0503020204020204" pitchFamily="34" charset="0"/>
                        <a:ea typeface="Calibri" panose="020F0502020204030204" pitchFamily="34" charset="0"/>
                        <a:cs typeface="Calibri" panose="020F0502020204030204" pitchFamily="34" charset="0"/>
                      </a:endParaRPr>
                    </a:p>
                    <a:p>
                      <a:pPr marL="285750" marR="0" indent="-285750">
                        <a:lnSpc>
                          <a:spcPct val="100000"/>
                        </a:lnSpc>
                        <a:spcBef>
                          <a:spcPts val="0"/>
                        </a:spcBef>
                        <a:spcAft>
                          <a:spcPts val="0"/>
                        </a:spcAft>
                        <a:buFont typeface="Wingdings" panose="05000000000000000000" pitchFamily="2" charset="2"/>
                        <a:buChar char="§"/>
                      </a:pPr>
                      <a:r>
                        <a:rPr lang="en-US" sz="1800" dirty="0">
                          <a:effectLst/>
                          <a:latin typeface="Corbel" panose="020B0503020204020204" pitchFamily="34" charset="0"/>
                          <a:ea typeface="Calibri" panose="020F0502020204030204" pitchFamily="34" charset="0"/>
                          <a:cs typeface="Calibri" panose="020F0502020204030204" pitchFamily="34" charset="0"/>
                        </a:rPr>
                        <a:t>Integrating activities to with other funded activities – for example microplanning and vaccine distribution and reverse logistics</a:t>
                      </a:r>
                      <a:endParaRPr lang="en-US" sz="1800" dirty="0">
                        <a:effectLst/>
                        <a:latin typeface="Corbel" panose="020B0503020204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9095572"/>
                  </a:ext>
                </a:extLst>
              </a:tr>
              <a:tr h="1897577">
                <a:tc>
                  <a:txBody>
                    <a:bodyPr/>
                    <a:lstStyle/>
                    <a:p>
                      <a:pPr>
                        <a:lnSpc>
                          <a:spcPct val="100000"/>
                        </a:lnSpc>
                      </a:pPr>
                      <a:r>
                        <a:rPr lang="en-US" sz="1800" dirty="0">
                          <a:latin typeface="Corbel" panose="020B0503020204020204" pitchFamily="34" charset="0"/>
                        </a:rPr>
                        <a:t>2</a:t>
                      </a:r>
                    </a:p>
                  </a:txBody>
                  <a:tcPr anchor="ctr"/>
                </a:tc>
                <a:tc>
                  <a:txBody>
                    <a:bodyPr/>
                    <a:lstStyle/>
                    <a:p>
                      <a:pPr marL="285750" marR="0" indent="-285750">
                        <a:lnSpc>
                          <a:spcPct val="100000"/>
                        </a:lnSpc>
                        <a:spcBef>
                          <a:spcPts val="0"/>
                        </a:spcBef>
                        <a:spcAft>
                          <a:spcPts val="0"/>
                        </a:spcAft>
                        <a:buFont typeface="Wingdings" panose="05000000000000000000" pitchFamily="2" charset="2"/>
                        <a:buChar char="§"/>
                      </a:pPr>
                      <a:r>
                        <a:rPr lang="en-US" sz="1800" dirty="0">
                          <a:effectLst/>
                          <a:latin typeface="Corbel" panose="020B0503020204020204" pitchFamily="34" charset="0"/>
                          <a:ea typeface="Arial" panose="020B0604020202020204" pitchFamily="34" charset="0"/>
                          <a:cs typeface="Calibri" panose="020F0502020204030204" pitchFamily="34" charset="0"/>
                        </a:rPr>
                        <a:t>Emerging public health challenges, including the circulating vaccine-derived Polio Virus 2 (cVDPV2) outbreak</a:t>
                      </a:r>
                      <a:endParaRPr lang="en-US" sz="1800" dirty="0">
                        <a:effectLst/>
                        <a:latin typeface="Corbel" panose="020B0503020204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285750" marR="0" indent="-285750" algn="just">
                        <a:lnSpc>
                          <a:spcPct val="100000"/>
                        </a:lnSpc>
                        <a:spcBef>
                          <a:spcPts val="0"/>
                        </a:spcBef>
                        <a:spcAft>
                          <a:spcPts val="0"/>
                        </a:spcAft>
                        <a:buFont typeface="Wingdings" panose="05000000000000000000" pitchFamily="2" charset="2"/>
                        <a:buChar char="§"/>
                      </a:pPr>
                      <a:r>
                        <a:rPr lang="en-US" sz="1800" dirty="0">
                          <a:effectLst/>
                          <a:latin typeface="Corbel" panose="020B0503020204020204" pitchFamily="34" charset="0"/>
                          <a:ea typeface="Calibri" panose="020F0502020204030204" pitchFamily="34" charset="0"/>
                          <a:cs typeface="Calibri" panose="020F0502020204030204" pitchFamily="34" charset="0"/>
                        </a:rPr>
                        <a:t>Oral Polio Vaccine 2 supplemental immunization activities (SIAs) have been integrated into the Malaria Vaccine introduction workplan – for example, the first round of OPV 2 readiness assessment has been jointly conducted with the last round of Malaria vaccine readiness assessment </a:t>
                      </a:r>
                    </a:p>
                    <a:p>
                      <a:pPr marL="0" marR="0" algn="just">
                        <a:lnSpc>
                          <a:spcPct val="100000"/>
                        </a:lnSpc>
                        <a:spcBef>
                          <a:spcPts val="0"/>
                        </a:spcBef>
                        <a:spcAft>
                          <a:spcPts val="0"/>
                        </a:spcAft>
                      </a:pPr>
                      <a:endParaRPr lang="en-US" sz="1800" dirty="0">
                        <a:effectLst/>
                        <a:latin typeface="Corbel" panose="020B0503020204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81291002"/>
                  </a:ext>
                </a:extLst>
              </a:tr>
            </a:tbl>
          </a:graphicData>
        </a:graphic>
      </p:graphicFrame>
    </p:spTree>
    <p:extLst>
      <p:ext uri="{BB962C8B-B14F-4D97-AF65-F5344CB8AC3E}">
        <p14:creationId xmlns:p14="http://schemas.microsoft.com/office/powerpoint/2010/main" val="379524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b="1" dirty="0">
                <a:solidFill>
                  <a:schemeClr val="bg1"/>
                </a:solidFill>
                <a:latin typeface="Corbel" panose="020B0503020204020204" pitchFamily="34" charset="0"/>
                <a:cs typeface="+mj-cs"/>
              </a:rPr>
              <a:t>Other Achievements</a:t>
            </a:r>
            <a:r>
              <a:rPr lang="en-US" sz="2800" b="1" kern="1200" dirty="0">
                <a:solidFill>
                  <a:schemeClr val="bg1"/>
                </a:solidFill>
                <a:latin typeface="Corbel" panose="020B0503020204020204" pitchFamily="34" charset="0"/>
                <a:cs typeface="+mj-cs"/>
              </a:rPr>
              <a:t> </a:t>
            </a:r>
          </a:p>
        </p:txBody>
      </p:sp>
      <p:sp>
        <p:nvSpPr>
          <p:cNvPr id="3" name="Title 1">
            <a:extLst>
              <a:ext uri="{FF2B5EF4-FFF2-40B4-BE49-F238E27FC236}">
                <a16:creationId xmlns:a16="http://schemas.microsoft.com/office/drawing/2014/main" id="{C9513E22-6A18-9D8E-3893-69CF7BDC84AC}"/>
              </a:ext>
            </a:extLst>
          </p:cNvPr>
          <p:cNvSpPr txBox="1">
            <a:spLocks/>
          </p:cNvSpPr>
          <p:nvPr/>
        </p:nvSpPr>
        <p:spPr>
          <a:xfrm>
            <a:off x="100364" y="441663"/>
            <a:ext cx="12048880" cy="539240"/>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Looking forward</a:t>
            </a:r>
          </a:p>
        </p:txBody>
      </p:sp>
      <p:sp>
        <p:nvSpPr>
          <p:cNvPr id="5" name="TextBox 4">
            <a:extLst>
              <a:ext uri="{FF2B5EF4-FFF2-40B4-BE49-F238E27FC236}">
                <a16:creationId xmlns:a16="http://schemas.microsoft.com/office/drawing/2014/main" id="{5EE0430B-5AB2-0DFC-B7FF-5AB172C03ED2}"/>
              </a:ext>
            </a:extLst>
          </p:cNvPr>
          <p:cNvSpPr txBox="1"/>
          <p:nvPr/>
        </p:nvSpPr>
        <p:spPr>
          <a:xfrm>
            <a:off x="100365" y="1150608"/>
            <a:ext cx="12048880" cy="2000548"/>
          </a:xfrm>
          <a:prstGeom prst="rect">
            <a:avLst/>
          </a:prstGeom>
          <a:noFill/>
          <a:ln>
            <a:solidFill>
              <a:schemeClr val="accent5">
                <a:lumMod val="75000"/>
              </a:schemeClr>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Study case-based malaria vaccination data to document progress, vaccine safety, and identification of early forms of inequities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Enhance learning through post-introduction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00150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22591D-12C8-E98A-B929-F93BA7C6CFBA}"/>
              </a:ext>
            </a:extLst>
          </p:cNvPr>
          <p:cNvSpPr txBox="1">
            <a:spLocks/>
          </p:cNvSpPr>
          <p:nvPr/>
        </p:nvSpPr>
        <p:spPr>
          <a:xfrm>
            <a:off x="124691" y="2069739"/>
            <a:ext cx="11812869" cy="1978559"/>
          </a:xfrm>
          <a:prstGeom prst="rect">
            <a:avLst/>
          </a:prstGeom>
          <a:solidFill>
            <a:srgbClr val="002060"/>
          </a:solidFill>
          <a:ln>
            <a:solidFill>
              <a:srgbClr val="002060"/>
            </a:solidFill>
          </a:ln>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Partner support for immunization services</a:t>
            </a:r>
            <a:endParaRPr kumimoji="0" lang="en-US" sz="32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2229591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kern="1200" dirty="0">
                <a:solidFill>
                  <a:schemeClr val="bg1"/>
                </a:solidFill>
                <a:latin typeface="Corbel" panose="020B0503020204020204" pitchFamily="34" charset="0"/>
                <a:cs typeface="+mj-cs"/>
              </a:rPr>
              <a:t>Proportion of  COVID-19 vaccine doses received by source </a:t>
            </a:r>
            <a:r>
              <a:rPr lang="en-US" sz="2800" b="1" kern="1200" dirty="0">
                <a:solidFill>
                  <a:schemeClr val="bg1"/>
                </a:solidFill>
                <a:latin typeface="Corbel" panose="020B0503020204020204" pitchFamily="34" charset="0"/>
                <a:cs typeface="+mj-cs"/>
              </a:rPr>
              <a:t>, Sierra Leone, March 2022 – </a:t>
            </a:r>
            <a:r>
              <a:rPr lang="en-US" sz="2800" kern="1200" dirty="0">
                <a:solidFill>
                  <a:schemeClr val="bg1"/>
                </a:solidFill>
                <a:latin typeface="Corbel" panose="020B0503020204020204" pitchFamily="34" charset="0"/>
                <a:cs typeface="+mj-cs"/>
              </a:rPr>
              <a:t>August </a:t>
            </a:r>
            <a:r>
              <a:rPr lang="en-US" sz="2800" dirty="0">
                <a:solidFill>
                  <a:schemeClr val="bg1"/>
                </a:solidFill>
                <a:latin typeface="Corbel" panose="020B0503020204020204" pitchFamily="34" charset="0"/>
                <a:cs typeface="+mj-cs"/>
              </a:rPr>
              <a:t>29</a:t>
            </a:r>
            <a:r>
              <a:rPr lang="en-US" sz="2800" kern="1200" dirty="0">
                <a:solidFill>
                  <a:schemeClr val="bg1"/>
                </a:solidFill>
                <a:latin typeface="Corbel" panose="020B0503020204020204" pitchFamily="34" charset="0"/>
                <a:cs typeface="+mj-cs"/>
              </a:rPr>
              <a:t>,</a:t>
            </a:r>
            <a:r>
              <a:rPr lang="en-US" sz="2800" b="1" kern="1200" dirty="0">
                <a:solidFill>
                  <a:schemeClr val="bg1"/>
                </a:solidFill>
                <a:latin typeface="Corbel" panose="020B0503020204020204" pitchFamily="34" charset="0"/>
                <a:cs typeface="+mj-cs"/>
              </a:rPr>
              <a:t> 2022 </a:t>
            </a:r>
          </a:p>
        </p:txBody>
      </p:sp>
      <p:sp>
        <p:nvSpPr>
          <p:cNvPr id="6" name="Title 1">
            <a:extLst>
              <a:ext uri="{FF2B5EF4-FFF2-40B4-BE49-F238E27FC236}">
                <a16:creationId xmlns:a16="http://schemas.microsoft.com/office/drawing/2014/main" id="{9AC2A2F9-84E3-5E87-5AE8-A7A900EF769B}"/>
              </a:ext>
            </a:extLst>
          </p:cNvPr>
          <p:cNvSpPr txBox="1">
            <a:spLocks/>
          </p:cNvSpPr>
          <p:nvPr/>
        </p:nvSpPr>
        <p:spPr>
          <a:xfrm>
            <a:off x="71560" y="290946"/>
            <a:ext cx="12048880" cy="1288472"/>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Building credible partnerships: Collaborations with health development partners have been key in ensuring the availability of vaccines within the country </a:t>
            </a:r>
            <a:endParaRPr kumimoji="0" lang="en-US" sz="32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5" name="Picture 4" descr="A couple of men shaking hands in front of a banner&#10;&#10;Description automatically generated">
            <a:extLst>
              <a:ext uri="{FF2B5EF4-FFF2-40B4-BE49-F238E27FC236}">
                <a16:creationId xmlns:a16="http://schemas.microsoft.com/office/drawing/2014/main" id="{D055D32B-8EE2-9699-F826-D29EE7310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0" y="1685621"/>
            <a:ext cx="3374373" cy="2530780"/>
          </a:xfrm>
          <a:prstGeom prst="rect">
            <a:avLst/>
          </a:prstGeom>
        </p:spPr>
      </p:pic>
      <p:pic>
        <p:nvPicPr>
          <p:cNvPr id="9" name="Picture 8" descr="A group of people holding a banner&#10;&#10;Description automatically generated">
            <a:extLst>
              <a:ext uri="{FF2B5EF4-FFF2-40B4-BE49-F238E27FC236}">
                <a16:creationId xmlns:a16="http://schemas.microsoft.com/office/drawing/2014/main" id="{CA781CA2-14F1-A70C-EA31-D92226E982A5}"/>
              </a:ext>
            </a:extLst>
          </p:cNvPr>
          <p:cNvPicPr>
            <a:picLocks noChangeAspect="1"/>
          </p:cNvPicPr>
          <p:nvPr/>
        </p:nvPicPr>
        <p:blipFill rotWithShape="1">
          <a:blip r:embed="rId3">
            <a:extLst>
              <a:ext uri="{28A0092B-C50C-407E-A947-70E740481C1C}">
                <a14:useLocalDpi xmlns:a14="http://schemas.microsoft.com/office/drawing/2010/main" val="0"/>
              </a:ext>
            </a:extLst>
          </a:blip>
          <a:srcRect l="6309" t="16389" b="10000"/>
          <a:stretch/>
        </p:blipFill>
        <p:spPr>
          <a:xfrm>
            <a:off x="3635829" y="1721205"/>
            <a:ext cx="4174052" cy="2459612"/>
          </a:xfrm>
          <a:prstGeom prst="rect">
            <a:avLst/>
          </a:prstGeom>
        </p:spPr>
      </p:pic>
      <p:pic>
        <p:nvPicPr>
          <p:cNvPr id="10" name="Picture 9" descr="A group of men in suits&#10;&#10;Description automatically generated with low confidence">
            <a:extLst>
              <a:ext uri="{FF2B5EF4-FFF2-40B4-BE49-F238E27FC236}">
                <a16:creationId xmlns:a16="http://schemas.microsoft.com/office/drawing/2014/main" id="{0B0EE1FD-1D53-46E4-68F5-53DB79D2E86B}"/>
              </a:ext>
            </a:extLst>
          </p:cNvPr>
          <p:cNvPicPr>
            <a:picLocks noChangeAspect="1"/>
          </p:cNvPicPr>
          <p:nvPr/>
        </p:nvPicPr>
        <p:blipFill rotWithShape="1">
          <a:blip r:embed="rId4"/>
          <a:srcRect l="14130" t="3907" b="5153"/>
          <a:stretch/>
        </p:blipFill>
        <p:spPr>
          <a:xfrm>
            <a:off x="8094133" y="1721204"/>
            <a:ext cx="3374373" cy="2500073"/>
          </a:xfrm>
          <a:prstGeom prst="rect">
            <a:avLst/>
          </a:prstGeom>
          <a:ln>
            <a:solidFill>
              <a:srgbClr val="00B0F0"/>
            </a:solidFill>
          </a:ln>
        </p:spPr>
      </p:pic>
      <p:sp>
        <p:nvSpPr>
          <p:cNvPr id="11" name="TextBox 10">
            <a:extLst>
              <a:ext uri="{FF2B5EF4-FFF2-40B4-BE49-F238E27FC236}">
                <a16:creationId xmlns:a16="http://schemas.microsoft.com/office/drawing/2014/main" id="{E141F38E-289C-9803-84D9-2A98FC1534DA}"/>
              </a:ext>
            </a:extLst>
          </p:cNvPr>
          <p:cNvSpPr txBox="1"/>
          <p:nvPr/>
        </p:nvSpPr>
        <p:spPr>
          <a:xfrm>
            <a:off x="7809880" y="4363063"/>
            <a:ext cx="3658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Symbolic ceremony: Handover of vaccines to MoH </a:t>
            </a:r>
          </a:p>
        </p:txBody>
      </p:sp>
      <p:sp>
        <p:nvSpPr>
          <p:cNvPr id="12" name="TextBox 11">
            <a:extLst>
              <a:ext uri="{FF2B5EF4-FFF2-40B4-BE49-F238E27FC236}">
                <a16:creationId xmlns:a16="http://schemas.microsoft.com/office/drawing/2014/main" id="{EA8C9901-6A20-AE60-40D9-39959724A274}"/>
              </a:ext>
            </a:extLst>
          </p:cNvPr>
          <p:cNvSpPr txBox="1"/>
          <p:nvPr/>
        </p:nvSpPr>
        <p:spPr>
          <a:xfrm>
            <a:off x="142238" y="4382829"/>
            <a:ext cx="73018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Sierra Leone receives the first Malaria Vaccines in December 2023</a:t>
            </a:r>
          </a:p>
        </p:txBody>
      </p:sp>
    </p:spTree>
    <p:extLst>
      <p:ext uri="{BB962C8B-B14F-4D97-AF65-F5344CB8AC3E}">
        <p14:creationId xmlns:p14="http://schemas.microsoft.com/office/powerpoint/2010/main" val="1250085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kern="1200" dirty="0">
                <a:solidFill>
                  <a:schemeClr val="bg1"/>
                </a:solidFill>
                <a:latin typeface="Corbel" panose="020B0503020204020204" pitchFamily="34" charset="0"/>
                <a:cs typeface="+mj-cs"/>
              </a:rPr>
              <a:t>Proportion of  COVID-19 vaccine doses received by source </a:t>
            </a:r>
            <a:r>
              <a:rPr lang="en-US" sz="2800" b="1" kern="1200" dirty="0">
                <a:solidFill>
                  <a:schemeClr val="bg1"/>
                </a:solidFill>
                <a:latin typeface="Corbel" panose="020B0503020204020204" pitchFamily="34" charset="0"/>
                <a:cs typeface="+mj-cs"/>
              </a:rPr>
              <a:t>, Sierra Leone, March 2022 – </a:t>
            </a:r>
            <a:r>
              <a:rPr lang="en-US" sz="2800" kern="1200" dirty="0">
                <a:solidFill>
                  <a:schemeClr val="bg1"/>
                </a:solidFill>
                <a:latin typeface="Corbel" panose="020B0503020204020204" pitchFamily="34" charset="0"/>
                <a:cs typeface="+mj-cs"/>
              </a:rPr>
              <a:t>August </a:t>
            </a:r>
            <a:r>
              <a:rPr lang="en-US" sz="2800" dirty="0">
                <a:solidFill>
                  <a:schemeClr val="bg1"/>
                </a:solidFill>
                <a:latin typeface="Corbel" panose="020B0503020204020204" pitchFamily="34" charset="0"/>
                <a:cs typeface="+mj-cs"/>
              </a:rPr>
              <a:t>29</a:t>
            </a:r>
            <a:r>
              <a:rPr lang="en-US" sz="2800" kern="1200" dirty="0">
                <a:solidFill>
                  <a:schemeClr val="bg1"/>
                </a:solidFill>
                <a:latin typeface="Corbel" panose="020B0503020204020204" pitchFamily="34" charset="0"/>
                <a:cs typeface="+mj-cs"/>
              </a:rPr>
              <a:t>,</a:t>
            </a:r>
            <a:r>
              <a:rPr lang="en-US" sz="2800" b="1" kern="1200" dirty="0">
                <a:solidFill>
                  <a:schemeClr val="bg1"/>
                </a:solidFill>
                <a:latin typeface="Corbel" panose="020B0503020204020204" pitchFamily="34" charset="0"/>
                <a:cs typeface="+mj-cs"/>
              </a:rPr>
              <a:t> 2022 </a:t>
            </a:r>
          </a:p>
        </p:txBody>
      </p:sp>
      <p:sp>
        <p:nvSpPr>
          <p:cNvPr id="6" name="Title 1">
            <a:extLst>
              <a:ext uri="{FF2B5EF4-FFF2-40B4-BE49-F238E27FC236}">
                <a16:creationId xmlns:a16="http://schemas.microsoft.com/office/drawing/2014/main" id="{9AC2A2F9-84E3-5E87-5AE8-A7A900EF769B}"/>
              </a:ext>
            </a:extLst>
          </p:cNvPr>
          <p:cNvSpPr txBox="1">
            <a:spLocks/>
          </p:cNvSpPr>
          <p:nvPr/>
        </p:nvSpPr>
        <p:spPr>
          <a:xfrm>
            <a:off x="71560" y="468316"/>
            <a:ext cx="12048880" cy="1001255"/>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Building credible partnerships: Ensuring optimal cold chain maintenance for safe and efficacious vaccines throughout the country</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3" name="Picture 2" descr="A group of people standing around a blue box&#10;&#10;Description automatically generated">
            <a:extLst>
              <a:ext uri="{FF2B5EF4-FFF2-40B4-BE49-F238E27FC236}">
                <a16:creationId xmlns:a16="http://schemas.microsoft.com/office/drawing/2014/main" id="{49096125-F099-FBF6-DB05-CF5ACE241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0" y="1824522"/>
            <a:ext cx="4457424" cy="2969759"/>
          </a:xfrm>
          <a:prstGeom prst="rect">
            <a:avLst/>
          </a:prstGeom>
        </p:spPr>
      </p:pic>
      <p:pic>
        <p:nvPicPr>
          <p:cNvPr id="4" name="image15.png">
            <a:extLst>
              <a:ext uri="{FF2B5EF4-FFF2-40B4-BE49-F238E27FC236}">
                <a16:creationId xmlns:a16="http://schemas.microsoft.com/office/drawing/2014/main" id="{C01C8713-2268-F461-7720-1A1681F2B5EF}"/>
              </a:ext>
            </a:extLst>
          </p:cNvPr>
          <p:cNvPicPr/>
          <p:nvPr/>
        </p:nvPicPr>
        <p:blipFill>
          <a:blip r:embed="rId3">
            <a:extLst>
              <a:ext uri="{28A0092B-C50C-407E-A947-70E740481C1C}">
                <a14:useLocalDpi xmlns:a14="http://schemas.microsoft.com/office/drawing/2010/main" val="0"/>
              </a:ext>
            </a:extLst>
          </a:blip>
          <a:srcRect/>
          <a:stretch>
            <a:fillRect/>
          </a:stretch>
        </p:blipFill>
        <p:spPr>
          <a:xfrm>
            <a:off x="4884852" y="1885833"/>
            <a:ext cx="5445691" cy="2969759"/>
          </a:xfrm>
          <a:prstGeom prst="rect">
            <a:avLst/>
          </a:prstGeom>
          <a:ln/>
        </p:spPr>
      </p:pic>
      <p:sp>
        <p:nvSpPr>
          <p:cNvPr id="7" name="TextBox 6">
            <a:extLst>
              <a:ext uri="{FF2B5EF4-FFF2-40B4-BE49-F238E27FC236}">
                <a16:creationId xmlns:a16="http://schemas.microsoft.com/office/drawing/2014/main" id="{91338080-348A-B947-0A71-5BC35122988E}"/>
              </a:ext>
            </a:extLst>
          </p:cNvPr>
          <p:cNvSpPr txBox="1"/>
          <p:nvPr/>
        </p:nvSpPr>
        <p:spPr>
          <a:xfrm>
            <a:off x="0" y="4964565"/>
            <a:ext cx="45289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Handover ceremony for solar powered refrigerators </a:t>
            </a:r>
          </a:p>
        </p:txBody>
      </p:sp>
      <p:sp>
        <p:nvSpPr>
          <p:cNvPr id="8" name="TextBox 7">
            <a:extLst>
              <a:ext uri="{FF2B5EF4-FFF2-40B4-BE49-F238E27FC236}">
                <a16:creationId xmlns:a16="http://schemas.microsoft.com/office/drawing/2014/main" id="{AB634A61-4B8D-C926-C549-4A5A5D1B957B}"/>
              </a:ext>
            </a:extLst>
          </p:cNvPr>
          <p:cNvSpPr txBox="1"/>
          <p:nvPr/>
        </p:nvSpPr>
        <p:spPr>
          <a:xfrm>
            <a:off x="4884852" y="4995141"/>
            <a:ext cx="45289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Expansion of cold chain at national vaccine store </a:t>
            </a:r>
          </a:p>
        </p:txBody>
      </p:sp>
    </p:spTree>
    <p:extLst>
      <p:ext uri="{BB962C8B-B14F-4D97-AF65-F5344CB8AC3E}">
        <p14:creationId xmlns:p14="http://schemas.microsoft.com/office/powerpoint/2010/main" val="518696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and Introduction – </a:t>
            </a:r>
            <a:endParaRPr lang="en-US" sz="1800" i="1" dirty="0">
              <a:solidFill>
                <a:schemeClr val="tx1"/>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a:t>
            </a: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110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US" sz="2800" kern="1200" dirty="0">
                <a:solidFill>
                  <a:schemeClr val="bg1"/>
                </a:solidFill>
                <a:latin typeface="Corbel" panose="020B0503020204020204" pitchFamily="34" charset="0"/>
                <a:cs typeface="+mj-cs"/>
              </a:rPr>
              <a:t>Proportion of  COVID-19 vaccine doses received by source </a:t>
            </a:r>
            <a:r>
              <a:rPr lang="en-US" sz="2800" b="1" kern="1200" dirty="0">
                <a:solidFill>
                  <a:schemeClr val="bg1"/>
                </a:solidFill>
                <a:latin typeface="Corbel" panose="020B0503020204020204" pitchFamily="34" charset="0"/>
                <a:cs typeface="+mj-cs"/>
              </a:rPr>
              <a:t>, Sierra Leone, March 2022 – </a:t>
            </a:r>
            <a:r>
              <a:rPr lang="en-US" sz="2800" kern="1200" dirty="0">
                <a:solidFill>
                  <a:schemeClr val="bg1"/>
                </a:solidFill>
                <a:latin typeface="Corbel" panose="020B0503020204020204" pitchFamily="34" charset="0"/>
                <a:cs typeface="+mj-cs"/>
              </a:rPr>
              <a:t>August </a:t>
            </a:r>
            <a:r>
              <a:rPr lang="en-US" sz="2800" dirty="0">
                <a:solidFill>
                  <a:schemeClr val="bg1"/>
                </a:solidFill>
                <a:latin typeface="Corbel" panose="020B0503020204020204" pitchFamily="34" charset="0"/>
                <a:cs typeface="+mj-cs"/>
              </a:rPr>
              <a:t>29</a:t>
            </a:r>
            <a:r>
              <a:rPr lang="en-US" sz="2800" kern="1200" dirty="0">
                <a:solidFill>
                  <a:schemeClr val="bg1"/>
                </a:solidFill>
                <a:latin typeface="Corbel" panose="020B0503020204020204" pitchFamily="34" charset="0"/>
                <a:cs typeface="+mj-cs"/>
              </a:rPr>
              <a:t>,</a:t>
            </a:r>
            <a:r>
              <a:rPr lang="en-US" sz="2800" b="1" kern="1200" dirty="0">
                <a:solidFill>
                  <a:schemeClr val="bg1"/>
                </a:solidFill>
                <a:latin typeface="Corbel" panose="020B0503020204020204" pitchFamily="34" charset="0"/>
                <a:cs typeface="+mj-cs"/>
              </a:rPr>
              <a:t> 2022 </a:t>
            </a:r>
          </a:p>
        </p:txBody>
      </p:sp>
      <p:sp>
        <p:nvSpPr>
          <p:cNvPr id="6" name="Title 1">
            <a:extLst>
              <a:ext uri="{FF2B5EF4-FFF2-40B4-BE49-F238E27FC236}">
                <a16:creationId xmlns:a16="http://schemas.microsoft.com/office/drawing/2014/main" id="{9AC2A2F9-84E3-5E87-5AE8-A7A900EF769B}"/>
              </a:ext>
            </a:extLst>
          </p:cNvPr>
          <p:cNvSpPr txBox="1">
            <a:spLocks/>
          </p:cNvSpPr>
          <p:nvPr/>
        </p:nvSpPr>
        <p:spPr>
          <a:xfrm>
            <a:off x="20760" y="468316"/>
            <a:ext cx="12048880" cy="1348841"/>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Building credible partnerships: Facilitating national and subnational level immunization activity coordination has been key in achieving equitable last-mile vaccine access</a:t>
            </a:r>
            <a:endParaRPr kumimoji="0" lang="en-US" sz="2800" b="1" i="0" u="none" strike="noStrike" kern="1200" cap="none" spc="0" normalizeH="0" baseline="0" noProof="0" dirty="0">
              <a:ln>
                <a:noFill/>
              </a:ln>
              <a:solidFill>
                <a:srgbClr val="FFC000"/>
              </a:solidFill>
              <a:effectLst/>
              <a:uLnTx/>
              <a:uFillTx/>
              <a:latin typeface="Calibri" panose="020F0502020204030204"/>
              <a:ea typeface="+mj-ea"/>
              <a:cs typeface="Arial" panose="020B0604020202020204" pitchFamily="34" charset="0"/>
            </a:endParaRPr>
          </a:p>
        </p:txBody>
      </p:sp>
      <p:pic>
        <p:nvPicPr>
          <p:cNvPr id="4" name="Picture 3" descr="A group of people shaking hands&#10;&#10;Description automatically generated">
            <a:extLst>
              <a:ext uri="{FF2B5EF4-FFF2-40B4-BE49-F238E27FC236}">
                <a16:creationId xmlns:a16="http://schemas.microsoft.com/office/drawing/2014/main" id="{CB88F872-78B4-543E-813E-7F1C4A5C5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8" y="2097214"/>
            <a:ext cx="4620182" cy="2079081"/>
          </a:xfrm>
          <a:prstGeom prst="rect">
            <a:avLst/>
          </a:prstGeom>
        </p:spPr>
      </p:pic>
      <p:sp>
        <p:nvSpPr>
          <p:cNvPr id="8" name="AutoShape 2" descr="Sierra Leone: the last mile of COVID-19 vaccine delivery">
            <a:extLst>
              <a:ext uri="{FF2B5EF4-FFF2-40B4-BE49-F238E27FC236}">
                <a16:creationId xmlns:a16="http://schemas.microsoft.com/office/drawing/2014/main" id="{96F98D36-73FE-C690-1ABE-F8CBF89B3F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49EC9CA-BB00-BC2E-BBBE-719DFC606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920" y="2012397"/>
            <a:ext cx="5675778" cy="3854067"/>
          </a:xfrm>
          <a:prstGeom prst="rect">
            <a:avLst/>
          </a:prstGeom>
        </p:spPr>
      </p:pic>
      <p:pic>
        <p:nvPicPr>
          <p:cNvPr id="17" name="Picture 16" descr="A motorcycle parked next to a box&#10;&#10;Description automatically generated">
            <a:extLst>
              <a:ext uri="{FF2B5EF4-FFF2-40B4-BE49-F238E27FC236}">
                <a16:creationId xmlns:a16="http://schemas.microsoft.com/office/drawing/2014/main" id="{4BE8B802-B73D-6B49-0B25-EF397C74A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18" y="4251958"/>
            <a:ext cx="2399497" cy="1598665"/>
          </a:xfrm>
          <a:prstGeom prst="rect">
            <a:avLst/>
          </a:prstGeom>
        </p:spPr>
      </p:pic>
      <p:pic>
        <p:nvPicPr>
          <p:cNvPr id="19" name="Picture 18" descr="A white car parked next to blue plastic containers&#10;&#10;Description automatically generated">
            <a:extLst>
              <a:ext uri="{FF2B5EF4-FFF2-40B4-BE49-F238E27FC236}">
                <a16:creationId xmlns:a16="http://schemas.microsoft.com/office/drawing/2014/main" id="{A84DEE3A-DF62-0B14-9BC1-34F6CCE67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732" y="4298534"/>
            <a:ext cx="2121011" cy="1567930"/>
          </a:xfrm>
          <a:prstGeom prst="rect">
            <a:avLst/>
          </a:prstGeom>
        </p:spPr>
      </p:pic>
      <p:sp>
        <p:nvSpPr>
          <p:cNvPr id="20" name="TextBox 19">
            <a:extLst>
              <a:ext uri="{FF2B5EF4-FFF2-40B4-BE49-F238E27FC236}">
                <a16:creationId xmlns:a16="http://schemas.microsoft.com/office/drawing/2014/main" id="{AFFB3AD4-326D-F05A-0727-0C1369E085A6}"/>
              </a:ext>
            </a:extLst>
          </p:cNvPr>
          <p:cNvSpPr txBox="1"/>
          <p:nvPr/>
        </p:nvSpPr>
        <p:spPr>
          <a:xfrm>
            <a:off x="0" y="5850623"/>
            <a:ext cx="5584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MOH receives transportation facilities, including mini refrigerated vans, motorbikes and Land </a:t>
            </a:r>
            <a:r>
              <a:rPr kumimoji="0" lang="en-US" sz="1400" b="0" i="1"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Cruizers</a:t>
            </a: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Partners</a:t>
            </a:r>
          </a:p>
        </p:txBody>
      </p:sp>
      <p:sp>
        <p:nvSpPr>
          <p:cNvPr id="21" name="TextBox 20">
            <a:extLst>
              <a:ext uri="{FF2B5EF4-FFF2-40B4-BE49-F238E27FC236}">
                <a16:creationId xmlns:a16="http://schemas.microsoft.com/office/drawing/2014/main" id="{BA28EFE5-4782-CBA2-4C0C-9CE0A4A821CF}"/>
              </a:ext>
            </a:extLst>
          </p:cNvPr>
          <p:cNvSpPr txBox="1"/>
          <p:nvPr/>
        </p:nvSpPr>
        <p:spPr>
          <a:xfrm>
            <a:off x="5314624" y="5866464"/>
            <a:ext cx="5584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vaccination team moving to a hard-to-reach community to deliver vaccines</a:t>
            </a:r>
          </a:p>
        </p:txBody>
      </p:sp>
    </p:spTree>
    <p:extLst>
      <p:ext uri="{BB962C8B-B14F-4D97-AF65-F5344CB8AC3E}">
        <p14:creationId xmlns:p14="http://schemas.microsoft.com/office/powerpoint/2010/main" val="2444859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9E98-F6DD-4144-AB42-6B8DDA51E187}"/>
              </a:ext>
            </a:extLst>
          </p:cNvPr>
          <p:cNvSpPr>
            <a:spLocks noGrp="1"/>
          </p:cNvSpPr>
          <p:nvPr>
            <p:ph type="title"/>
          </p:nvPr>
        </p:nvSpPr>
        <p:spPr>
          <a:xfrm>
            <a:off x="17696" y="465062"/>
            <a:ext cx="11877971" cy="476753"/>
          </a:xfrm>
          <a:solidFill>
            <a:srgbClr val="002060"/>
          </a:solidFill>
        </p:spPr>
        <p:txBody>
          <a:bodyPr/>
          <a:lstStyle/>
          <a:p>
            <a:pPr algn="ctr"/>
            <a:r>
              <a:rPr lang="en-US" sz="3200" dirty="0">
                <a:solidFill>
                  <a:srgbClr val="FFC000"/>
                </a:solidFill>
                <a:latin typeface="Corbel" panose="020B0503020204020204" pitchFamily="34" charset="0"/>
              </a:rPr>
              <a:t>Acknowledgments</a:t>
            </a:r>
          </a:p>
        </p:txBody>
      </p:sp>
      <p:pic>
        <p:nvPicPr>
          <p:cNvPr id="7" name="Picture 6">
            <a:extLst>
              <a:ext uri="{FF2B5EF4-FFF2-40B4-BE49-F238E27FC236}">
                <a16:creationId xmlns:a16="http://schemas.microsoft.com/office/drawing/2014/main" id="{0B92A960-0D29-4F58-907E-7A9DB722F6E9}"/>
              </a:ext>
            </a:extLst>
          </p:cNvPr>
          <p:cNvPicPr>
            <a:picLocks noChangeAspect="1"/>
          </p:cNvPicPr>
          <p:nvPr/>
        </p:nvPicPr>
        <p:blipFill>
          <a:blip r:embed="rId2"/>
          <a:stretch>
            <a:fillRect/>
          </a:stretch>
        </p:blipFill>
        <p:spPr>
          <a:xfrm>
            <a:off x="4058709" y="1418654"/>
            <a:ext cx="2162175" cy="704850"/>
          </a:xfrm>
          <a:prstGeom prst="rect">
            <a:avLst/>
          </a:prstGeom>
        </p:spPr>
      </p:pic>
      <p:pic>
        <p:nvPicPr>
          <p:cNvPr id="9" name="Picture 8">
            <a:extLst>
              <a:ext uri="{FF2B5EF4-FFF2-40B4-BE49-F238E27FC236}">
                <a16:creationId xmlns:a16="http://schemas.microsoft.com/office/drawing/2014/main" id="{BAB31723-6B5E-4394-8103-431807DE174F}"/>
              </a:ext>
            </a:extLst>
          </p:cNvPr>
          <p:cNvPicPr>
            <a:picLocks noChangeAspect="1"/>
          </p:cNvPicPr>
          <p:nvPr/>
        </p:nvPicPr>
        <p:blipFill>
          <a:blip r:embed="rId3"/>
          <a:stretch>
            <a:fillRect/>
          </a:stretch>
        </p:blipFill>
        <p:spPr>
          <a:xfrm>
            <a:off x="6669304" y="1407012"/>
            <a:ext cx="1001818" cy="1017890"/>
          </a:xfrm>
          <a:prstGeom prst="rect">
            <a:avLst/>
          </a:prstGeom>
        </p:spPr>
      </p:pic>
      <p:pic>
        <p:nvPicPr>
          <p:cNvPr id="11" name="Picture 10">
            <a:extLst>
              <a:ext uri="{FF2B5EF4-FFF2-40B4-BE49-F238E27FC236}">
                <a16:creationId xmlns:a16="http://schemas.microsoft.com/office/drawing/2014/main" id="{EB3507FD-FD99-4AB1-873D-589ED1553506}"/>
              </a:ext>
            </a:extLst>
          </p:cNvPr>
          <p:cNvPicPr>
            <a:picLocks noChangeAspect="1"/>
          </p:cNvPicPr>
          <p:nvPr/>
        </p:nvPicPr>
        <p:blipFill>
          <a:blip r:embed="rId4"/>
          <a:stretch>
            <a:fillRect/>
          </a:stretch>
        </p:blipFill>
        <p:spPr>
          <a:xfrm>
            <a:off x="2132013" y="1414442"/>
            <a:ext cx="1785337" cy="752475"/>
          </a:xfrm>
          <a:prstGeom prst="rect">
            <a:avLst/>
          </a:prstGeom>
        </p:spPr>
      </p:pic>
      <p:pic>
        <p:nvPicPr>
          <p:cNvPr id="13" name="Picture 12">
            <a:extLst>
              <a:ext uri="{FF2B5EF4-FFF2-40B4-BE49-F238E27FC236}">
                <a16:creationId xmlns:a16="http://schemas.microsoft.com/office/drawing/2014/main" id="{510E825E-0692-4954-9F7B-80DC083428D5}"/>
              </a:ext>
            </a:extLst>
          </p:cNvPr>
          <p:cNvPicPr>
            <a:picLocks noChangeAspect="1"/>
          </p:cNvPicPr>
          <p:nvPr/>
        </p:nvPicPr>
        <p:blipFill>
          <a:blip r:embed="rId5"/>
          <a:stretch>
            <a:fillRect/>
          </a:stretch>
        </p:blipFill>
        <p:spPr>
          <a:xfrm>
            <a:off x="2862264" y="2765263"/>
            <a:ext cx="2933700" cy="828675"/>
          </a:xfrm>
          <a:prstGeom prst="rect">
            <a:avLst/>
          </a:prstGeom>
        </p:spPr>
      </p:pic>
      <p:pic>
        <p:nvPicPr>
          <p:cNvPr id="15" name="Picture 14">
            <a:extLst>
              <a:ext uri="{FF2B5EF4-FFF2-40B4-BE49-F238E27FC236}">
                <a16:creationId xmlns:a16="http://schemas.microsoft.com/office/drawing/2014/main" id="{455657FF-57AC-47AC-8D67-DEF8E6B4E74E}"/>
              </a:ext>
            </a:extLst>
          </p:cNvPr>
          <p:cNvPicPr>
            <a:picLocks noChangeAspect="1"/>
          </p:cNvPicPr>
          <p:nvPr/>
        </p:nvPicPr>
        <p:blipFill>
          <a:blip r:embed="rId6"/>
          <a:stretch>
            <a:fillRect/>
          </a:stretch>
        </p:blipFill>
        <p:spPr>
          <a:xfrm>
            <a:off x="8421669" y="1460366"/>
            <a:ext cx="2762250" cy="876300"/>
          </a:xfrm>
          <a:prstGeom prst="rect">
            <a:avLst/>
          </a:prstGeom>
        </p:spPr>
      </p:pic>
      <p:pic>
        <p:nvPicPr>
          <p:cNvPr id="17" name="Picture 16">
            <a:extLst>
              <a:ext uri="{FF2B5EF4-FFF2-40B4-BE49-F238E27FC236}">
                <a16:creationId xmlns:a16="http://schemas.microsoft.com/office/drawing/2014/main" id="{DFF11849-4667-482C-B109-A3936C68C40C}"/>
              </a:ext>
            </a:extLst>
          </p:cNvPr>
          <p:cNvPicPr>
            <a:picLocks noChangeAspect="1"/>
          </p:cNvPicPr>
          <p:nvPr/>
        </p:nvPicPr>
        <p:blipFill>
          <a:blip r:embed="rId7"/>
          <a:stretch>
            <a:fillRect/>
          </a:stretch>
        </p:blipFill>
        <p:spPr>
          <a:xfrm>
            <a:off x="5843499" y="2771774"/>
            <a:ext cx="2543175" cy="752475"/>
          </a:xfrm>
          <a:prstGeom prst="rect">
            <a:avLst/>
          </a:prstGeom>
        </p:spPr>
      </p:pic>
      <p:pic>
        <p:nvPicPr>
          <p:cNvPr id="19" name="Picture 18">
            <a:extLst>
              <a:ext uri="{FF2B5EF4-FFF2-40B4-BE49-F238E27FC236}">
                <a16:creationId xmlns:a16="http://schemas.microsoft.com/office/drawing/2014/main" id="{0B39A280-A5E3-41CC-81EB-D33115B833BB}"/>
              </a:ext>
            </a:extLst>
          </p:cNvPr>
          <p:cNvPicPr>
            <a:picLocks noChangeAspect="1"/>
          </p:cNvPicPr>
          <p:nvPr/>
        </p:nvPicPr>
        <p:blipFill>
          <a:blip r:embed="rId8"/>
          <a:stretch>
            <a:fillRect/>
          </a:stretch>
        </p:blipFill>
        <p:spPr>
          <a:xfrm>
            <a:off x="7716819" y="3524249"/>
            <a:ext cx="1409700" cy="885825"/>
          </a:xfrm>
          <a:prstGeom prst="rect">
            <a:avLst/>
          </a:prstGeom>
        </p:spPr>
      </p:pic>
      <p:pic>
        <p:nvPicPr>
          <p:cNvPr id="21" name="Picture 20">
            <a:extLst>
              <a:ext uri="{FF2B5EF4-FFF2-40B4-BE49-F238E27FC236}">
                <a16:creationId xmlns:a16="http://schemas.microsoft.com/office/drawing/2014/main" id="{06D4DE8F-986A-4BEB-A08C-0E970B54DB0C}"/>
              </a:ext>
            </a:extLst>
          </p:cNvPr>
          <p:cNvPicPr>
            <a:picLocks noChangeAspect="1"/>
          </p:cNvPicPr>
          <p:nvPr/>
        </p:nvPicPr>
        <p:blipFill>
          <a:blip r:embed="rId9"/>
          <a:stretch>
            <a:fillRect/>
          </a:stretch>
        </p:blipFill>
        <p:spPr>
          <a:xfrm>
            <a:off x="2882126" y="3676650"/>
            <a:ext cx="2162175" cy="828675"/>
          </a:xfrm>
          <a:prstGeom prst="rect">
            <a:avLst/>
          </a:prstGeom>
        </p:spPr>
      </p:pic>
      <p:pic>
        <p:nvPicPr>
          <p:cNvPr id="23" name="Picture 22">
            <a:extLst>
              <a:ext uri="{FF2B5EF4-FFF2-40B4-BE49-F238E27FC236}">
                <a16:creationId xmlns:a16="http://schemas.microsoft.com/office/drawing/2014/main" id="{A8836A6B-4852-42C3-B1B6-5406276F2C8D}"/>
              </a:ext>
            </a:extLst>
          </p:cNvPr>
          <p:cNvPicPr>
            <a:picLocks noChangeAspect="1"/>
          </p:cNvPicPr>
          <p:nvPr/>
        </p:nvPicPr>
        <p:blipFill>
          <a:blip r:embed="rId10"/>
          <a:stretch>
            <a:fillRect/>
          </a:stretch>
        </p:blipFill>
        <p:spPr>
          <a:xfrm>
            <a:off x="309280" y="3766910"/>
            <a:ext cx="2162175" cy="709968"/>
          </a:xfrm>
          <a:prstGeom prst="rect">
            <a:avLst/>
          </a:prstGeom>
        </p:spPr>
      </p:pic>
      <p:pic>
        <p:nvPicPr>
          <p:cNvPr id="25" name="Picture 24">
            <a:extLst>
              <a:ext uri="{FF2B5EF4-FFF2-40B4-BE49-F238E27FC236}">
                <a16:creationId xmlns:a16="http://schemas.microsoft.com/office/drawing/2014/main" id="{C06272F8-881A-4820-A689-3DB788C598B9}"/>
              </a:ext>
            </a:extLst>
          </p:cNvPr>
          <p:cNvPicPr>
            <a:picLocks noChangeAspect="1"/>
          </p:cNvPicPr>
          <p:nvPr/>
        </p:nvPicPr>
        <p:blipFill>
          <a:blip r:embed="rId11"/>
          <a:stretch>
            <a:fillRect/>
          </a:stretch>
        </p:blipFill>
        <p:spPr>
          <a:xfrm>
            <a:off x="-3444" y="1382752"/>
            <a:ext cx="2113536" cy="578249"/>
          </a:xfrm>
          <a:prstGeom prst="rect">
            <a:avLst/>
          </a:prstGeom>
        </p:spPr>
      </p:pic>
      <p:pic>
        <p:nvPicPr>
          <p:cNvPr id="27" name="Picture 26">
            <a:extLst>
              <a:ext uri="{FF2B5EF4-FFF2-40B4-BE49-F238E27FC236}">
                <a16:creationId xmlns:a16="http://schemas.microsoft.com/office/drawing/2014/main" id="{D568871F-4E56-46AA-B00A-B24B08168659}"/>
              </a:ext>
            </a:extLst>
          </p:cNvPr>
          <p:cNvPicPr>
            <a:picLocks noChangeAspect="1"/>
          </p:cNvPicPr>
          <p:nvPr/>
        </p:nvPicPr>
        <p:blipFill>
          <a:blip r:embed="rId12"/>
          <a:stretch>
            <a:fillRect/>
          </a:stretch>
        </p:blipFill>
        <p:spPr>
          <a:xfrm>
            <a:off x="9065314" y="2712903"/>
            <a:ext cx="2314575" cy="631033"/>
          </a:xfrm>
          <a:prstGeom prst="rect">
            <a:avLst/>
          </a:prstGeom>
        </p:spPr>
      </p:pic>
      <p:pic>
        <p:nvPicPr>
          <p:cNvPr id="29" name="Picture 28">
            <a:extLst>
              <a:ext uri="{FF2B5EF4-FFF2-40B4-BE49-F238E27FC236}">
                <a16:creationId xmlns:a16="http://schemas.microsoft.com/office/drawing/2014/main" id="{0CE4D8AE-2EBC-4029-ABAE-77ED15D28F5A}"/>
              </a:ext>
            </a:extLst>
          </p:cNvPr>
          <p:cNvPicPr>
            <a:picLocks noChangeAspect="1"/>
          </p:cNvPicPr>
          <p:nvPr/>
        </p:nvPicPr>
        <p:blipFill>
          <a:blip r:embed="rId13"/>
          <a:stretch>
            <a:fillRect/>
          </a:stretch>
        </p:blipFill>
        <p:spPr>
          <a:xfrm>
            <a:off x="9481326" y="3429000"/>
            <a:ext cx="2238375" cy="1076325"/>
          </a:xfrm>
          <a:prstGeom prst="rect">
            <a:avLst/>
          </a:prstGeom>
        </p:spPr>
      </p:pic>
      <p:pic>
        <p:nvPicPr>
          <p:cNvPr id="31" name="Picture 30">
            <a:extLst>
              <a:ext uri="{FF2B5EF4-FFF2-40B4-BE49-F238E27FC236}">
                <a16:creationId xmlns:a16="http://schemas.microsoft.com/office/drawing/2014/main" id="{B907EC19-24EE-4AF2-8940-9D13E4089FC9}"/>
              </a:ext>
            </a:extLst>
          </p:cNvPr>
          <p:cNvPicPr>
            <a:picLocks noChangeAspect="1"/>
          </p:cNvPicPr>
          <p:nvPr/>
        </p:nvPicPr>
        <p:blipFill>
          <a:blip r:embed="rId14"/>
          <a:stretch>
            <a:fillRect/>
          </a:stretch>
        </p:blipFill>
        <p:spPr>
          <a:xfrm>
            <a:off x="5221705" y="3643085"/>
            <a:ext cx="2181225" cy="752475"/>
          </a:xfrm>
          <a:prstGeom prst="rect">
            <a:avLst/>
          </a:prstGeom>
        </p:spPr>
      </p:pic>
      <p:pic>
        <p:nvPicPr>
          <p:cNvPr id="33" name="Picture 32">
            <a:extLst>
              <a:ext uri="{FF2B5EF4-FFF2-40B4-BE49-F238E27FC236}">
                <a16:creationId xmlns:a16="http://schemas.microsoft.com/office/drawing/2014/main" id="{78549D79-447F-4DBC-AD65-A66FF1B96D63}"/>
              </a:ext>
            </a:extLst>
          </p:cNvPr>
          <p:cNvPicPr>
            <a:picLocks noChangeAspect="1"/>
          </p:cNvPicPr>
          <p:nvPr/>
        </p:nvPicPr>
        <p:blipFill>
          <a:blip r:embed="rId15"/>
          <a:stretch>
            <a:fillRect/>
          </a:stretch>
        </p:blipFill>
        <p:spPr>
          <a:xfrm>
            <a:off x="4362916" y="4587959"/>
            <a:ext cx="2306388" cy="1658853"/>
          </a:xfrm>
          <a:prstGeom prst="rect">
            <a:avLst/>
          </a:prstGeom>
        </p:spPr>
      </p:pic>
      <p:pic>
        <p:nvPicPr>
          <p:cNvPr id="8" name="Picture 7">
            <a:extLst>
              <a:ext uri="{FF2B5EF4-FFF2-40B4-BE49-F238E27FC236}">
                <a16:creationId xmlns:a16="http://schemas.microsoft.com/office/drawing/2014/main" id="{B2060ECA-6765-D9C0-B19B-AF4B44DE7BBB}"/>
              </a:ext>
            </a:extLst>
          </p:cNvPr>
          <p:cNvPicPr>
            <a:picLocks noChangeAspect="1"/>
          </p:cNvPicPr>
          <p:nvPr/>
        </p:nvPicPr>
        <p:blipFill>
          <a:blip r:embed="rId16"/>
          <a:stretch>
            <a:fillRect/>
          </a:stretch>
        </p:blipFill>
        <p:spPr>
          <a:xfrm>
            <a:off x="411284" y="2184397"/>
            <a:ext cx="2403445" cy="1547423"/>
          </a:xfrm>
          <a:prstGeom prst="rect">
            <a:avLst/>
          </a:prstGeom>
        </p:spPr>
      </p:pic>
    </p:spTree>
    <p:extLst>
      <p:ext uri="{BB962C8B-B14F-4D97-AF65-F5344CB8AC3E}">
        <p14:creationId xmlns:p14="http://schemas.microsoft.com/office/powerpoint/2010/main" val="1092177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a:t>This webinar recording and slides will be posted on </a:t>
            </a:r>
            <a:r>
              <a:rPr lang="en-US" sz="3200" b="1">
                <a:highlight>
                  <a:srgbClr val="975CA5"/>
                </a:highlight>
              </a:rPr>
              <a:t>www.icap.columbia.edu</a:t>
            </a:r>
            <a:endParaRPr lang="en-US" sz="4400" b="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466164" y="380999"/>
            <a:ext cx="11259671" cy="5572125"/>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endParaRPr lang="en-US" sz="4000" i="0" dirty="0">
              <a:solidFill>
                <a:schemeClr val="bg1"/>
              </a:solidFill>
              <a:effectLst/>
              <a:latin typeface="Calibri" panose="020F0502020204030204" pitchFamily="34" charset="0"/>
            </a:endParaRPr>
          </a:p>
          <a:p>
            <a:endParaRPr lang="en-US" sz="4000" dirty="0">
              <a:solidFill>
                <a:schemeClr val="bg1"/>
              </a:solidFill>
              <a:latin typeface="Calibri" panose="020F0502020204030204" pitchFamily="34" charset="0"/>
            </a:endParaRPr>
          </a:p>
          <a:p>
            <a:r>
              <a:rPr lang="en-US" sz="4000" b="0" i="0" dirty="0">
                <a:solidFill>
                  <a:schemeClr val="bg1"/>
                </a:solidFill>
                <a:effectLst/>
                <a:latin typeface="Calibri" panose="020F0502020204030204" pitchFamily="34" charset="0"/>
              </a:rPr>
              <a:t>Please join us for next month’s Grand Rounds on</a:t>
            </a:r>
          </a:p>
          <a:p>
            <a:r>
              <a:rPr lang="en-US" sz="4000" b="0" dirty="0">
                <a:solidFill>
                  <a:schemeClr val="bg1"/>
                </a:solidFill>
                <a:latin typeface="Calibri" panose="020F0502020204030204" pitchFamily="34" charset="0"/>
              </a:rPr>
              <a:t>MAY 21, 2024</a:t>
            </a:r>
            <a:endParaRPr lang="en-US" sz="4000" b="0" i="0" dirty="0">
              <a:solidFill>
                <a:schemeClr val="bg1"/>
              </a:solidFill>
              <a:effectLst/>
              <a:latin typeface="Calibri" panose="020F0502020204030204" pitchFamily="34" charset="0"/>
            </a:endParaRPr>
          </a:p>
          <a:p>
            <a:endParaRPr lang="en-US" sz="4000" b="0" dirty="0">
              <a:solidFill>
                <a:schemeClr val="bg1"/>
              </a:solidFill>
              <a:latin typeface="Calibri" panose="020F0502020204030204" pitchFamily="34" charset="0"/>
            </a:endParaRPr>
          </a:p>
          <a:p>
            <a:r>
              <a:rPr lang="en-US" sz="4000" i="0" dirty="0">
                <a:solidFill>
                  <a:schemeClr val="bg1"/>
                </a:solidFill>
                <a:effectLst/>
                <a:latin typeface="+mn-lt"/>
              </a:rPr>
              <a:t>Intervention Approaches in Global </a:t>
            </a:r>
            <a:r>
              <a:rPr lang="en-US" sz="4000" dirty="0">
                <a:solidFill>
                  <a:schemeClr val="bg1"/>
                </a:solidFill>
                <a:latin typeface="+mn-lt"/>
              </a:rPr>
              <a:t>M</a:t>
            </a:r>
            <a:r>
              <a:rPr lang="en-US" sz="4000" i="0" dirty="0">
                <a:solidFill>
                  <a:schemeClr val="bg1"/>
                </a:solidFill>
                <a:effectLst/>
                <a:latin typeface="+mn-lt"/>
              </a:rPr>
              <a:t>ental </a:t>
            </a:r>
            <a:r>
              <a:rPr lang="en-US" sz="4000" dirty="0">
                <a:solidFill>
                  <a:schemeClr val="bg1"/>
                </a:solidFill>
                <a:latin typeface="+mn-lt"/>
              </a:rPr>
              <a:t>H</a:t>
            </a:r>
            <a:r>
              <a:rPr lang="en-US" sz="4000" i="0" dirty="0">
                <a:solidFill>
                  <a:schemeClr val="bg1"/>
                </a:solidFill>
                <a:effectLst/>
                <a:latin typeface="+mn-lt"/>
              </a:rPr>
              <a:t>ealth: Current </a:t>
            </a:r>
            <a:r>
              <a:rPr lang="en-US" sz="4000" dirty="0">
                <a:solidFill>
                  <a:schemeClr val="bg1"/>
                </a:solidFill>
                <a:latin typeface="+mn-lt"/>
              </a:rPr>
              <a:t>S</a:t>
            </a:r>
            <a:r>
              <a:rPr lang="en-US" sz="4000" i="0" dirty="0">
                <a:solidFill>
                  <a:schemeClr val="bg1"/>
                </a:solidFill>
                <a:effectLst/>
                <a:latin typeface="+mn-lt"/>
              </a:rPr>
              <a:t>trategies and </a:t>
            </a:r>
            <a:r>
              <a:rPr lang="en-US" sz="4000" dirty="0">
                <a:solidFill>
                  <a:schemeClr val="bg1"/>
                </a:solidFill>
                <a:latin typeface="+mn-lt"/>
              </a:rPr>
              <a:t>F</a:t>
            </a:r>
            <a:r>
              <a:rPr lang="en-US" sz="4000" i="0" dirty="0">
                <a:solidFill>
                  <a:schemeClr val="bg1"/>
                </a:solidFill>
                <a:effectLst/>
                <a:latin typeface="+mn-lt"/>
              </a:rPr>
              <a:t>uture </a:t>
            </a:r>
            <a:r>
              <a:rPr lang="en-US" sz="4000" dirty="0">
                <a:solidFill>
                  <a:schemeClr val="bg1"/>
                </a:solidFill>
                <a:latin typeface="+mn-lt"/>
              </a:rPr>
              <a:t>D</a:t>
            </a:r>
            <a:r>
              <a:rPr lang="en-US" sz="4000" i="0" dirty="0">
                <a:solidFill>
                  <a:schemeClr val="bg1"/>
                </a:solidFill>
                <a:effectLst/>
                <a:latin typeface="+mn-lt"/>
              </a:rPr>
              <a:t>irections</a:t>
            </a:r>
            <a:br>
              <a:rPr lang="en-US" sz="4000" b="0" dirty="0">
                <a:latin typeface="+mn-lt"/>
              </a:rPr>
            </a:br>
            <a:endParaRPr lang="en-US" sz="4000" b="0" dirty="0">
              <a:solidFill>
                <a:schemeClr val="bg1"/>
              </a:solidFill>
              <a:latin typeface="+mn-lt"/>
            </a:endParaRPr>
          </a:p>
        </p:txBody>
      </p:sp>
    </p:spTree>
    <p:extLst>
      <p:ext uri="{BB962C8B-B14F-4D97-AF65-F5344CB8AC3E}">
        <p14:creationId xmlns:p14="http://schemas.microsoft.com/office/powerpoint/2010/main" val="3147780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1862757" y="3754407"/>
            <a:ext cx="4099517"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dirty="0">
                <a:solidFill>
                  <a:schemeClr val="bg1"/>
                </a:solidFill>
                <a:effectLst/>
                <a:latin typeface="Noah W05 Regular"/>
              </a:rPr>
              <a:t>Desmond </a:t>
            </a:r>
            <a:r>
              <a:rPr lang="en-US" sz="2500" b="1" i="0" dirty="0" err="1">
                <a:solidFill>
                  <a:schemeClr val="bg1"/>
                </a:solidFill>
                <a:effectLst/>
                <a:latin typeface="Noah W05 Regular"/>
              </a:rPr>
              <a:t>Maada</a:t>
            </a:r>
            <a:r>
              <a:rPr lang="en-US" sz="2500" b="1" i="0" dirty="0">
                <a:solidFill>
                  <a:schemeClr val="bg1"/>
                </a:solidFill>
                <a:effectLst/>
                <a:latin typeface="Noah W05 Regular"/>
              </a:rPr>
              <a:t> </a:t>
            </a:r>
            <a:r>
              <a:rPr lang="en-US" sz="2500" b="1" i="0" dirty="0" err="1">
                <a:solidFill>
                  <a:schemeClr val="bg1"/>
                </a:solidFill>
                <a:effectLst/>
                <a:latin typeface="Noah W05 Regular"/>
              </a:rPr>
              <a:t>Kangbai</a:t>
            </a:r>
            <a:r>
              <a:rPr lang="en-US" sz="1800" b="1" i="0" dirty="0">
                <a:solidFill>
                  <a:schemeClr val="bg1"/>
                </a:solidFill>
                <a:effectLst/>
                <a:latin typeface="Noah W05 Regular"/>
              </a:rPr>
              <a:t>, </a:t>
            </a:r>
          </a:p>
          <a:p>
            <a:r>
              <a:rPr lang="en-US" sz="1800" b="1" i="0" dirty="0">
                <a:solidFill>
                  <a:schemeClr val="bg1"/>
                </a:solidFill>
                <a:effectLst/>
                <a:latin typeface="Noah W05 Regular"/>
              </a:rPr>
              <a:t>Program Manager, </a:t>
            </a:r>
          </a:p>
          <a:p>
            <a:r>
              <a:rPr lang="en-US" sz="1800" b="1" i="0" dirty="0">
                <a:solidFill>
                  <a:schemeClr val="bg1"/>
                </a:solidFill>
                <a:effectLst/>
                <a:latin typeface="Noah W05 Regular"/>
              </a:rPr>
              <a:t>Expanded Program on Immunization, </a:t>
            </a:r>
          </a:p>
          <a:p>
            <a:r>
              <a:rPr lang="en-US" sz="1800" b="1" i="0" dirty="0">
                <a:solidFill>
                  <a:schemeClr val="bg1"/>
                </a:solidFill>
                <a:effectLst/>
                <a:latin typeface="Noah W05 Regular"/>
              </a:rPr>
              <a:t>Ministry of Health and Sanitation, Government of Sierra Leone</a:t>
            </a:r>
            <a:endParaRPr lang="en-US" sz="1800" i="0" dirty="0">
              <a:solidFill>
                <a:schemeClr val="bg1"/>
              </a:solidFill>
              <a:effectLst/>
              <a:latin typeface="+mn-lt"/>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rotWithShape="1">
          <a:blip r:embed="rId3">
            <a:extLst>
              <a:ext uri="{28A0092B-C50C-407E-A947-70E740481C1C}">
                <a14:useLocalDpi xmlns:a14="http://schemas.microsoft.com/office/drawing/2010/main" val="0"/>
              </a:ext>
            </a:extLst>
          </a:blip>
          <a:srcRect l="22777" t="21611" r="23818" b="39712"/>
          <a:stretch/>
        </p:blipFill>
        <p:spPr>
          <a:xfrm>
            <a:off x="2923522" y="1364556"/>
            <a:ext cx="2198022" cy="2182793"/>
          </a:xfrm>
          <a:prstGeom prst="flowChartConnector">
            <a:avLst/>
          </a:prstGeom>
          <a:effectLst>
            <a:innerShdw blurRad="114300" dist="25400">
              <a:prstClr val="black"/>
            </a:innerShdw>
          </a:effectLst>
        </p:spPr>
      </p:pic>
      <p:pic>
        <p:nvPicPr>
          <p:cNvPr id="2" name="Picture Placeholder 6">
            <a:extLst>
              <a:ext uri="{FF2B5EF4-FFF2-40B4-BE49-F238E27FC236}">
                <a16:creationId xmlns:a16="http://schemas.microsoft.com/office/drawing/2014/main" id="{DA30452C-AEE5-DCED-B651-925C9E09EDD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0000"/>
                    </a14:imgEffect>
                    <a14:imgEffect>
                      <a14:brightnessContrast bright="6000" contrast="15000"/>
                    </a14:imgEffect>
                  </a14:imgLayer>
                </a14:imgProps>
              </a:ext>
              <a:ext uri="{28A0092B-C50C-407E-A947-70E740481C1C}">
                <a14:useLocalDpi xmlns:a14="http://schemas.microsoft.com/office/drawing/2010/main" val="0"/>
              </a:ext>
            </a:extLst>
          </a:blip>
          <a:srcRect l="24031" t="373" r="11746" b="17815"/>
          <a:stretch/>
        </p:blipFill>
        <p:spPr>
          <a:xfrm>
            <a:off x="7063267" y="1453550"/>
            <a:ext cx="2205211" cy="2182792"/>
          </a:xfrm>
          <a:prstGeom prst="flowChartConnector">
            <a:avLst/>
          </a:prstGeom>
          <a:effectLst>
            <a:innerShdw blurRad="114300" dist="25400">
              <a:prstClr val="black"/>
            </a:innerShdw>
          </a:effectLst>
        </p:spPr>
      </p:pic>
      <p:sp>
        <p:nvSpPr>
          <p:cNvPr id="3" name="Title 2">
            <a:extLst>
              <a:ext uri="{FF2B5EF4-FFF2-40B4-BE49-F238E27FC236}">
                <a16:creationId xmlns:a16="http://schemas.microsoft.com/office/drawing/2014/main" id="{82B802EC-3AFC-29D7-8149-26656894C193}"/>
              </a:ext>
            </a:extLst>
          </p:cNvPr>
          <p:cNvSpPr txBox="1">
            <a:spLocks/>
          </p:cNvSpPr>
          <p:nvPr/>
        </p:nvSpPr>
        <p:spPr>
          <a:xfrm>
            <a:off x="6229728" y="3773834"/>
            <a:ext cx="3752473" cy="2250718"/>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dirty="0" err="1">
                <a:solidFill>
                  <a:schemeClr val="bg1"/>
                </a:solidFill>
                <a:effectLst/>
                <a:latin typeface="Noah W05 Regular"/>
              </a:rPr>
              <a:t>Baboucarr</a:t>
            </a:r>
            <a:r>
              <a:rPr lang="en-US" sz="2500" b="1" i="0" dirty="0">
                <a:solidFill>
                  <a:schemeClr val="bg1"/>
                </a:solidFill>
                <a:effectLst/>
                <a:latin typeface="Noah W05 Regular"/>
              </a:rPr>
              <a:t> </a:t>
            </a:r>
            <a:r>
              <a:rPr lang="en-US" sz="2500" b="1" i="0" dirty="0" err="1">
                <a:solidFill>
                  <a:schemeClr val="bg1"/>
                </a:solidFill>
                <a:effectLst/>
                <a:latin typeface="Noah W05 Regular"/>
              </a:rPr>
              <a:t>Boye</a:t>
            </a:r>
            <a:r>
              <a:rPr lang="en-US" sz="2500" b="1" i="0" dirty="0">
                <a:solidFill>
                  <a:schemeClr val="bg1"/>
                </a:solidFill>
                <a:effectLst/>
                <a:latin typeface="Noah W05 Regular"/>
              </a:rPr>
              <a:t>, </a:t>
            </a:r>
          </a:p>
          <a:p>
            <a:r>
              <a:rPr lang="en-US" sz="1800" b="1" i="0" dirty="0">
                <a:solidFill>
                  <a:schemeClr val="bg1"/>
                </a:solidFill>
                <a:effectLst/>
                <a:latin typeface="Noah W05 Regular"/>
              </a:rPr>
              <a:t>Immunization Specialist, </a:t>
            </a:r>
          </a:p>
          <a:p>
            <a:r>
              <a:rPr lang="en-US" sz="1800" b="1" i="0" dirty="0">
                <a:solidFill>
                  <a:schemeClr val="bg1"/>
                </a:solidFill>
                <a:effectLst/>
                <a:latin typeface="Noah W05 Regular"/>
              </a:rPr>
              <a:t>UNICEF</a:t>
            </a:r>
            <a:r>
              <a:rPr lang="en-US" sz="1800" b="1" dirty="0">
                <a:solidFill>
                  <a:schemeClr val="bg1"/>
                </a:solidFill>
                <a:latin typeface="Noah W05 Regular"/>
              </a:rPr>
              <a:t>, </a:t>
            </a:r>
          </a:p>
          <a:p>
            <a:r>
              <a:rPr lang="en-US" sz="1800" b="1" dirty="0">
                <a:solidFill>
                  <a:schemeClr val="bg1"/>
                </a:solidFill>
                <a:latin typeface="Noah W05 Regular"/>
              </a:rPr>
              <a:t>Sierra Leone</a:t>
            </a:r>
            <a:r>
              <a:rPr lang="en-US" sz="1800" i="0" dirty="0">
                <a:solidFill>
                  <a:schemeClr val="bg1"/>
                </a:solidFill>
                <a:effectLst/>
                <a:latin typeface="Noah W05 Regular"/>
              </a:rPr>
              <a:t> </a:t>
            </a:r>
            <a:endParaRPr lang="en-US" sz="1800" i="0" dirty="0">
              <a:solidFill>
                <a:schemeClr val="bg1"/>
              </a:solidFill>
              <a:effectLst/>
              <a:latin typeface="+mn-lt"/>
            </a:endParaRPr>
          </a:p>
        </p:txBody>
      </p:sp>
    </p:spTree>
    <p:extLst>
      <p:ext uri="{BB962C8B-B14F-4D97-AF65-F5344CB8AC3E}">
        <p14:creationId xmlns:p14="http://schemas.microsoft.com/office/powerpoint/2010/main" val="1070381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08114" y="4383157"/>
            <a:ext cx="11797518" cy="806125"/>
          </a:xfrm>
        </p:spPr>
        <p:txBody>
          <a:bodyPr>
            <a:noAutofit/>
          </a:bodyPr>
          <a:lstStyle/>
          <a:p>
            <a:pPr algn="r"/>
            <a:r>
              <a:rPr lang="en-US" sz="3200" i="0" dirty="0">
                <a:solidFill>
                  <a:srgbClr val="002060"/>
                </a:solidFill>
                <a:effectLst/>
                <a:latin typeface="Corbel" panose="020B0503020204020204" pitchFamily="34" charset="0"/>
              </a:rPr>
              <a:t>Introduction and Rollout of Malaria Vaccines in Sierra Leone:    Early Lessons and Experiences, April 2024</a:t>
            </a:r>
            <a:endParaRPr lang="en-US" sz="3200" dirty="0">
              <a:solidFill>
                <a:srgbClr val="002060"/>
              </a:solidFill>
              <a:latin typeface="Corbel" panose="020B0503020204020204" pitchFamily="34" charset="0"/>
            </a:endParaRPr>
          </a:p>
        </p:txBody>
      </p:sp>
      <p:sp>
        <p:nvSpPr>
          <p:cNvPr id="3" name="Text Placeholder 2"/>
          <p:cNvSpPr>
            <a:spLocks noGrp="1"/>
          </p:cNvSpPr>
          <p:nvPr>
            <p:ph type="body" sz="quarter" idx="13"/>
          </p:nvPr>
        </p:nvSpPr>
        <p:spPr>
          <a:xfrm>
            <a:off x="1588" y="6051877"/>
            <a:ext cx="2334107" cy="418498"/>
          </a:xfrm>
        </p:spPr>
        <p:txBody>
          <a:bodyPr>
            <a:normAutofit/>
          </a:bodyPr>
          <a:lstStyle/>
          <a:p>
            <a:pPr algn="ctr" defTabSz="983881">
              <a:spcBef>
                <a:spcPts val="1076"/>
              </a:spcBef>
            </a:pPr>
            <a:r>
              <a:rPr lang="en-US" sz="2000" b="1" dirty="0">
                <a:solidFill>
                  <a:srgbClr val="002060"/>
                </a:solidFill>
                <a:latin typeface="Corbel" panose="020B0503020204020204" pitchFamily="34" charset="0"/>
              </a:rPr>
              <a:t>April 16, 2024</a:t>
            </a:r>
          </a:p>
        </p:txBody>
      </p:sp>
      <p:sp>
        <p:nvSpPr>
          <p:cNvPr id="4" name="Text Placeholder 2">
            <a:extLst>
              <a:ext uri="{FF2B5EF4-FFF2-40B4-BE49-F238E27FC236}">
                <a16:creationId xmlns:a16="http://schemas.microsoft.com/office/drawing/2014/main" id="{412B3FD1-11FC-4920-BCDE-24E200BEACBD}"/>
              </a:ext>
            </a:extLst>
          </p:cNvPr>
          <p:cNvSpPr txBox="1">
            <a:spLocks/>
          </p:cNvSpPr>
          <p:nvPr/>
        </p:nvSpPr>
        <p:spPr>
          <a:xfrm>
            <a:off x="8000417" y="6051877"/>
            <a:ext cx="4211016" cy="348924"/>
          </a:xfrm>
          <a:prstGeom prst="rect">
            <a:avLst/>
          </a:prstGeom>
        </p:spPr>
        <p:txBody>
          <a:bodyPr lIns="98388" tIns="49195" rIns="98388" bIns="49195" anchor="ctr"/>
          <a:lstStyle>
            <a:lvl1pPr marL="0" indent="0" algn="l" defTabSz="983881" rtl="0" eaLnBrk="1" latinLnBrk="0" hangingPunct="1">
              <a:lnSpc>
                <a:spcPct val="90000"/>
              </a:lnSpc>
              <a:spcBef>
                <a:spcPts val="1076"/>
              </a:spcBef>
              <a:buFont typeface="Arial" panose="020B0604020202020204" pitchFamily="34" charset="0"/>
              <a:buNone/>
              <a:defRPr sz="2200" b="0" kern="1200" baseline="0">
                <a:solidFill>
                  <a:schemeClr val="tx2"/>
                </a:solidFill>
                <a:latin typeface="+mn-lt"/>
                <a:ea typeface="+mn-ea"/>
                <a:cs typeface="+mn-cs"/>
              </a:defRPr>
            </a:lvl1pPr>
            <a:lvl2pPr marL="737911" indent="-245971" algn="l" defTabSz="983881" rtl="0" eaLnBrk="1" latinLnBrk="0" hangingPunct="1">
              <a:lnSpc>
                <a:spcPct val="90000"/>
              </a:lnSpc>
              <a:spcBef>
                <a:spcPts val="538"/>
              </a:spcBef>
              <a:buFont typeface="Arial" panose="020B0604020202020204" pitchFamily="34" charset="0"/>
              <a:buChar char="•"/>
              <a:defRPr sz="2600" kern="1200">
                <a:solidFill>
                  <a:schemeClr val="tx1"/>
                </a:solidFill>
                <a:latin typeface="+mn-lt"/>
                <a:ea typeface="+mn-ea"/>
                <a:cs typeface="+mn-cs"/>
              </a:defRPr>
            </a:lvl2pPr>
            <a:lvl3pPr marL="1229852" indent="-245971" algn="l" defTabSz="983881" rtl="0" eaLnBrk="1" latinLnBrk="0" hangingPunct="1">
              <a:lnSpc>
                <a:spcPct val="90000"/>
              </a:lnSpc>
              <a:spcBef>
                <a:spcPts val="538"/>
              </a:spcBef>
              <a:buFont typeface="Arial" panose="020B0604020202020204" pitchFamily="34" charset="0"/>
              <a:buChar char="•"/>
              <a:defRPr sz="2200" kern="1200">
                <a:solidFill>
                  <a:schemeClr val="tx1"/>
                </a:solidFill>
                <a:latin typeface="+mn-lt"/>
                <a:ea typeface="+mn-ea"/>
                <a:cs typeface="+mn-cs"/>
              </a:defRPr>
            </a:lvl3pPr>
            <a:lvl4pPr marL="1721792" indent="-245971" algn="l" defTabSz="983881" rtl="0" eaLnBrk="1" latinLnBrk="0" hangingPunct="1">
              <a:lnSpc>
                <a:spcPct val="90000"/>
              </a:lnSpc>
              <a:spcBef>
                <a:spcPts val="538"/>
              </a:spcBef>
              <a:buFont typeface="Arial" panose="020B0604020202020204" pitchFamily="34" charset="0"/>
              <a:buChar char="•"/>
              <a:defRPr sz="1900" kern="1200">
                <a:solidFill>
                  <a:schemeClr val="tx1"/>
                </a:solidFill>
                <a:latin typeface="+mn-lt"/>
                <a:ea typeface="+mn-ea"/>
                <a:cs typeface="+mn-cs"/>
              </a:defRPr>
            </a:lvl4pPr>
            <a:lvl5pPr marL="2213734" indent="-245971" algn="l" defTabSz="983881" rtl="0" eaLnBrk="1" latinLnBrk="0" hangingPunct="1">
              <a:lnSpc>
                <a:spcPct val="90000"/>
              </a:lnSpc>
              <a:spcBef>
                <a:spcPts val="538"/>
              </a:spcBef>
              <a:buFont typeface="Arial" panose="020B0604020202020204" pitchFamily="34" charset="0"/>
              <a:buChar char="•"/>
              <a:defRPr sz="1900" kern="1200">
                <a:solidFill>
                  <a:schemeClr val="tx1"/>
                </a:solidFill>
                <a:latin typeface="+mn-lt"/>
                <a:ea typeface="+mn-ea"/>
                <a:cs typeface="+mn-cs"/>
              </a:defRPr>
            </a:lvl5pPr>
            <a:lvl6pPr marL="2705674" indent="-245971" algn="l" defTabSz="983881" rtl="0" eaLnBrk="1" latinLnBrk="0" hangingPunct="1">
              <a:lnSpc>
                <a:spcPct val="90000"/>
              </a:lnSpc>
              <a:spcBef>
                <a:spcPts val="538"/>
              </a:spcBef>
              <a:buFont typeface="Arial" panose="020B0604020202020204" pitchFamily="34" charset="0"/>
              <a:buChar char="•"/>
              <a:defRPr sz="1900" kern="1200">
                <a:solidFill>
                  <a:schemeClr val="tx1"/>
                </a:solidFill>
                <a:latin typeface="+mn-lt"/>
                <a:ea typeface="+mn-ea"/>
                <a:cs typeface="+mn-cs"/>
              </a:defRPr>
            </a:lvl6pPr>
            <a:lvl7pPr marL="3197615" indent="-245971" algn="l" defTabSz="983881" rtl="0" eaLnBrk="1" latinLnBrk="0" hangingPunct="1">
              <a:lnSpc>
                <a:spcPct val="90000"/>
              </a:lnSpc>
              <a:spcBef>
                <a:spcPts val="538"/>
              </a:spcBef>
              <a:buFont typeface="Arial" panose="020B0604020202020204" pitchFamily="34" charset="0"/>
              <a:buChar char="•"/>
              <a:defRPr sz="1900" kern="1200">
                <a:solidFill>
                  <a:schemeClr val="tx1"/>
                </a:solidFill>
                <a:latin typeface="+mn-lt"/>
                <a:ea typeface="+mn-ea"/>
                <a:cs typeface="+mn-cs"/>
              </a:defRPr>
            </a:lvl7pPr>
            <a:lvl8pPr marL="3689556" indent="-245971" algn="l" defTabSz="983881" rtl="0" eaLnBrk="1" latinLnBrk="0" hangingPunct="1">
              <a:lnSpc>
                <a:spcPct val="90000"/>
              </a:lnSpc>
              <a:spcBef>
                <a:spcPts val="538"/>
              </a:spcBef>
              <a:buFont typeface="Arial" panose="020B0604020202020204" pitchFamily="34" charset="0"/>
              <a:buChar char="•"/>
              <a:defRPr sz="1900" kern="1200">
                <a:solidFill>
                  <a:schemeClr val="tx1"/>
                </a:solidFill>
                <a:latin typeface="+mn-lt"/>
                <a:ea typeface="+mn-ea"/>
                <a:cs typeface="+mn-cs"/>
              </a:defRPr>
            </a:lvl8pPr>
            <a:lvl9pPr marL="4181496" indent="-245971" algn="l" defTabSz="983881" rtl="0" eaLnBrk="1" latinLnBrk="0" hangingPunct="1">
              <a:lnSpc>
                <a:spcPct val="90000"/>
              </a:lnSpc>
              <a:spcBef>
                <a:spcPts val="538"/>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983881" rtl="0" eaLnBrk="1" fontAlgn="auto" latinLnBrk="0" hangingPunct="1">
              <a:lnSpc>
                <a:spcPct val="90000"/>
              </a:lnSpc>
              <a:spcBef>
                <a:spcPts val="1076"/>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orbel" panose="020B0503020204020204" pitchFamily="34" charset="0"/>
                <a:ea typeface="+mn-ea"/>
                <a:cs typeface="+mn-cs"/>
              </a:rPr>
              <a:t>EPI Program </a:t>
            </a:r>
          </a:p>
        </p:txBody>
      </p:sp>
    </p:spTree>
    <p:extLst>
      <p:ext uri="{BB962C8B-B14F-4D97-AF65-F5344CB8AC3E}">
        <p14:creationId xmlns:p14="http://schemas.microsoft.com/office/powerpoint/2010/main" val="70310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42E0A758-1286-4346-B861-EAA278A198DD}"/>
              </a:ext>
            </a:extLst>
          </p:cNvPr>
          <p:cNvPicPr>
            <a:picLocks noGrp="1" noChangeAspect="1"/>
          </p:cNvPicPr>
          <p:nvPr>
            <p:ph idx="1"/>
          </p:nvPr>
        </p:nvPicPr>
        <p:blipFill>
          <a:blip r:embed="rId2"/>
          <a:stretch>
            <a:fillRect/>
          </a:stretch>
        </p:blipFill>
        <p:spPr>
          <a:xfrm>
            <a:off x="207373" y="1543235"/>
            <a:ext cx="2060539" cy="2226177"/>
          </a:xfrm>
        </p:spPr>
      </p:pic>
      <p:cxnSp>
        <p:nvCxnSpPr>
          <p:cNvPr id="21" name="Straight Connector 20">
            <a:extLst>
              <a:ext uri="{FF2B5EF4-FFF2-40B4-BE49-F238E27FC236}">
                <a16:creationId xmlns:a16="http://schemas.microsoft.com/office/drawing/2014/main" id="{0C53A739-7290-4EF8-8265-4949D3A39286}"/>
              </a:ext>
            </a:extLst>
          </p:cNvPr>
          <p:cNvCxnSpPr>
            <a:cxnSpLocks/>
          </p:cNvCxnSpPr>
          <p:nvPr/>
        </p:nvCxnSpPr>
        <p:spPr>
          <a:xfrm flipV="1">
            <a:off x="595901" y="1396922"/>
            <a:ext cx="2242992" cy="9722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9EB1B-46B5-4719-9475-70113D5D7109}"/>
              </a:ext>
            </a:extLst>
          </p:cNvPr>
          <p:cNvCxnSpPr>
            <a:cxnSpLocks/>
          </p:cNvCxnSpPr>
          <p:nvPr/>
        </p:nvCxnSpPr>
        <p:spPr>
          <a:xfrm>
            <a:off x="595901" y="2452220"/>
            <a:ext cx="2242992" cy="33808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3C4C9F5-D912-4695-9498-07E048444CDB}"/>
              </a:ext>
            </a:extLst>
          </p:cNvPr>
          <p:cNvSpPr/>
          <p:nvPr/>
        </p:nvSpPr>
        <p:spPr>
          <a:xfrm>
            <a:off x="370153" y="1130495"/>
            <a:ext cx="7253555" cy="49690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150501B-A6E6-217C-CFDE-22125BEE8439}"/>
              </a:ext>
            </a:extLst>
          </p:cNvPr>
          <p:cNvPicPr>
            <a:picLocks noChangeAspect="1"/>
          </p:cNvPicPr>
          <p:nvPr/>
        </p:nvPicPr>
        <p:blipFill>
          <a:blip r:embed="rId3"/>
          <a:stretch>
            <a:fillRect/>
          </a:stretch>
        </p:blipFill>
        <p:spPr>
          <a:xfrm>
            <a:off x="2838893" y="1396922"/>
            <a:ext cx="4622035" cy="4436185"/>
          </a:xfrm>
          <a:prstGeom prst="rect">
            <a:avLst/>
          </a:prstGeom>
          <a:ln w="12700">
            <a:solidFill>
              <a:schemeClr val="tx1"/>
            </a:solidFill>
          </a:ln>
        </p:spPr>
      </p:pic>
      <p:sp>
        <p:nvSpPr>
          <p:cNvPr id="3" name="TextBox 2">
            <a:extLst>
              <a:ext uri="{FF2B5EF4-FFF2-40B4-BE49-F238E27FC236}">
                <a16:creationId xmlns:a16="http://schemas.microsoft.com/office/drawing/2014/main" id="{7F6925EF-F72C-6900-EF1D-D2D841196490}"/>
              </a:ext>
            </a:extLst>
          </p:cNvPr>
          <p:cNvSpPr txBox="1"/>
          <p:nvPr/>
        </p:nvSpPr>
        <p:spPr>
          <a:xfrm>
            <a:off x="7731969" y="1130495"/>
            <a:ext cx="4405512" cy="4893647"/>
          </a:xfrm>
          <a:prstGeom prst="rect">
            <a:avLst/>
          </a:prstGeom>
          <a:solidFill>
            <a:schemeClr val="accent5">
              <a:lumMod val="50000"/>
            </a:schemeClr>
          </a:solid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Location: Western Coast of West Africa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Area: </a:t>
            </a:r>
            <a:r>
              <a:rPr kumimoji="0" 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71,740 </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sq KM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Total Population: </a:t>
            </a:r>
            <a:r>
              <a:rPr kumimoji="0" 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8,078,687 </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people (</a:t>
            </a:r>
            <a:r>
              <a:rPr kumimoji="0" lang="en-US" sz="1400" b="0"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Statistic SL Mid-term Census 2021</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Infant mortality: 78.3 deaths per 1000 live births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Under five mortality: 104.7 deaths per 1000 live births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endParaRPr>
          </a:p>
        </p:txBody>
      </p:sp>
      <p:sp>
        <p:nvSpPr>
          <p:cNvPr id="10" name="Title 1">
            <a:extLst>
              <a:ext uri="{FF2B5EF4-FFF2-40B4-BE49-F238E27FC236}">
                <a16:creationId xmlns:a16="http://schemas.microsoft.com/office/drawing/2014/main" id="{548480C4-85A8-BE90-52D2-379747B019E9}"/>
              </a:ext>
            </a:extLst>
          </p:cNvPr>
          <p:cNvSpPr>
            <a:spLocks noGrp="1"/>
          </p:cNvSpPr>
          <p:nvPr>
            <p:ph type="title"/>
          </p:nvPr>
        </p:nvSpPr>
        <p:spPr>
          <a:xfrm>
            <a:off x="370152" y="438968"/>
            <a:ext cx="11767329" cy="623713"/>
          </a:xfrm>
          <a:solidFill>
            <a:srgbClr val="002060"/>
          </a:solidFill>
        </p:spPr>
        <p:txBody>
          <a:bodyPr/>
          <a:lstStyle/>
          <a:p>
            <a:r>
              <a:rPr lang="en-US" sz="2800" dirty="0">
                <a:solidFill>
                  <a:srgbClr val="FFC000"/>
                </a:solidFill>
                <a:latin typeface="Corbel" panose="020B0503020204020204" pitchFamily="34" charset="0"/>
              </a:rPr>
              <a:t>Sierra Leone country profile</a:t>
            </a:r>
            <a:endParaRPr lang="en-US" sz="2800" dirty="0">
              <a:solidFill>
                <a:srgbClr val="FFC000"/>
              </a:solidFill>
            </a:endParaRPr>
          </a:p>
        </p:txBody>
      </p:sp>
    </p:spTree>
    <p:extLst>
      <p:ext uri="{BB962C8B-B14F-4D97-AF65-F5344CB8AC3E}">
        <p14:creationId xmlns:p14="http://schemas.microsoft.com/office/powerpoint/2010/main" val="206952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12E4-26B2-1DB1-51B0-D83894ED929E}"/>
              </a:ext>
            </a:extLst>
          </p:cNvPr>
          <p:cNvSpPr>
            <a:spLocks noGrp="1"/>
          </p:cNvSpPr>
          <p:nvPr>
            <p:ph type="title"/>
          </p:nvPr>
        </p:nvSpPr>
        <p:spPr>
          <a:prstGeom prst="ellipse">
            <a:avLst/>
          </a:prstGeom>
        </p:spPr>
        <p:txBody>
          <a:bodyPr vert="horz" lIns="91440" tIns="45720" rIns="91440" bIns="45720" rtlCol="0" anchor="ctr">
            <a:noAutofit/>
          </a:bodyPr>
          <a:lstStyle/>
          <a:p>
            <a:pPr algn="ctr"/>
            <a:r>
              <a:rPr lang="en-GB" sz="2800" b="1" dirty="0">
                <a:solidFill>
                  <a:schemeClr val="bg1"/>
                </a:solidFill>
                <a:latin typeface="Arial" panose="020B0604020202020204" pitchFamily="34" charset="0"/>
                <a:cs typeface="Arial" panose="020B0604020202020204" pitchFamily="34" charset="0"/>
              </a:rPr>
              <a:t>COVID-19 Country Situation, August 25, 2022</a:t>
            </a:r>
            <a:endParaRPr lang="en-US" sz="2800" b="1" kern="1200" dirty="0">
              <a:solidFill>
                <a:schemeClr val="bg1"/>
              </a:solidFill>
              <a:latin typeface="Corbel" panose="020B0503020204020204" pitchFamily="34" charset="0"/>
              <a:cs typeface="+mj-cs"/>
            </a:endParaRPr>
          </a:p>
        </p:txBody>
      </p:sp>
      <p:sp>
        <p:nvSpPr>
          <p:cNvPr id="9" name="Content Placeholder 10">
            <a:extLst>
              <a:ext uri="{FF2B5EF4-FFF2-40B4-BE49-F238E27FC236}">
                <a16:creationId xmlns:a16="http://schemas.microsoft.com/office/drawing/2014/main" id="{5EAEE7A5-23C4-88CB-F50B-D82383247AE9}"/>
              </a:ext>
            </a:extLst>
          </p:cNvPr>
          <p:cNvSpPr txBox="1">
            <a:spLocks/>
          </p:cNvSpPr>
          <p:nvPr/>
        </p:nvSpPr>
        <p:spPr>
          <a:xfrm>
            <a:off x="71560" y="1153303"/>
            <a:ext cx="6102486" cy="5099216"/>
          </a:xfrm>
          <a:prstGeom prst="rect">
            <a:avLst/>
          </a:prstGeom>
          <a:solidFill>
            <a:schemeClr val="accent5">
              <a:lumMod val="50000"/>
            </a:schemeClr>
          </a:solidFill>
          <a:ln>
            <a:solidFill>
              <a:schemeClr val="bg1"/>
            </a:solidFill>
          </a:ln>
        </p:spPr>
        <p:txBody>
          <a:bodyPr vert="horz" lIns="0" tIns="49193" rIns="98382" bIns="4919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737875" indent="-245959" algn="l" defTabSz="914400"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Malaria remains the leading cause of morbidity and mortality. </a:t>
            </a:r>
          </a:p>
          <a:p>
            <a:pPr marL="457200" marR="0" lvl="1" indent="-45720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Prevalence of malaria is almost two times higher in rural areas (25.6%) than in urban areas (14.2%)</a:t>
            </a:r>
          </a:p>
          <a:p>
            <a:pPr marL="457200" marR="0" lvl="1" indent="-45720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Segoe UI" panose="020B0502040204020203" pitchFamily="34" charset="0"/>
                <a:cs typeface="+mn-cs"/>
              </a:rPr>
              <a:t> </a:t>
            </a: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Accounts for:</a:t>
            </a:r>
          </a:p>
          <a:p>
            <a:pPr marL="795025" marR="0" lvl="1" indent="-285750" algn="l" defTabSz="914400" rtl="0" eaLnBrk="1" fontAlgn="base" latinLnBrk="0" hangingPunct="1">
              <a:lnSpc>
                <a:spcPct val="90000"/>
              </a:lnSpc>
              <a:spcBef>
                <a:spcPts val="500"/>
              </a:spcBef>
              <a:spcAft>
                <a:spcPts val="800"/>
              </a:spcAft>
              <a:buClrTx/>
              <a:buSzTx/>
              <a:buFont typeface="Calibri" panose="020F0502020204030204" pitchFamily="34" charset="0"/>
              <a:buChar char="̶"/>
              <a:tabLst/>
              <a:defRPr/>
            </a:pPr>
            <a:r>
              <a:rPr kumimoji="0" lang="en-CA" sz="2000" b="0" i="0" u="none" strike="noStrike" kern="1200" cap="none" spc="0" normalizeH="0" baseline="0" noProof="0" dirty="0">
                <a:ln>
                  <a:noFill/>
                </a:ln>
                <a:solidFill>
                  <a:prstClr val="white"/>
                </a:solidFill>
                <a:effectLst/>
                <a:uLnTx/>
                <a:uFillTx/>
                <a:latin typeface="Corbel" panose="020B0503020204020204" pitchFamily="34" charset="0"/>
                <a:ea typeface="+mn-ea"/>
                <a:cs typeface="Calibri"/>
              </a:rPr>
              <a:t>20% of children under 5 mortalities</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Calibri"/>
            </a:endParaRPr>
          </a:p>
          <a:p>
            <a:pPr marL="795025" marR="0" lvl="1" indent="-285750" algn="l" defTabSz="914400" rtl="0" eaLnBrk="1" fontAlgn="base" latinLnBrk="0" hangingPunct="1">
              <a:lnSpc>
                <a:spcPct val="90000"/>
              </a:lnSpc>
              <a:spcBef>
                <a:spcPts val="500"/>
              </a:spcBef>
              <a:spcAft>
                <a:spcPts val="80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Calibri"/>
              </a:rPr>
              <a:t>40.3% of outpatient attendance for all ages  </a:t>
            </a:r>
          </a:p>
          <a:p>
            <a:pPr marL="795025" marR="0" lvl="1" indent="-285750" algn="l" defTabSz="914400" rtl="0" eaLnBrk="1" fontAlgn="base" latinLnBrk="0" hangingPunct="1">
              <a:lnSpc>
                <a:spcPct val="90000"/>
              </a:lnSpc>
              <a:spcBef>
                <a:spcPts val="500"/>
              </a:spcBef>
              <a:spcAft>
                <a:spcPts val="80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Calibri"/>
              </a:rPr>
              <a:t>37.6% of hospitalized cases for all ages </a:t>
            </a:r>
          </a:p>
          <a:p>
            <a:pPr marL="457200" marR="0" lvl="1" indent="-45720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Over the last years, with the implementation of comprehensive disease control measures, case incidence due to malaria has gradually reduced</a:t>
            </a:r>
          </a:p>
        </p:txBody>
      </p:sp>
      <p:sp>
        <p:nvSpPr>
          <p:cNvPr id="5" name="Title 1">
            <a:extLst>
              <a:ext uri="{FF2B5EF4-FFF2-40B4-BE49-F238E27FC236}">
                <a16:creationId xmlns:a16="http://schemas.microsoft.com/office/drawing/2014/main" id="{C6AEFEDA-9D52-37A7-2040-73D4398AEA2E}"/>
              </a:ext>
            </a:extLst>
          </p:cNvPr>
          <p:cNvSpPr txBox="1">
            <a:spLocks/>
          </p:cNvSpPr>
          <p:nvPr/>
        </p:nvSpPr>
        <p:spPr>
          <a:xfrm>
            <a:off x="71560" y="487899"/>
            <a:ext cx="12048880" cy="623713"/>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Corble"/>
                <a:ea typeface="+mj-ea"/>
                <a:cs typeface="Arial" panose="020B0604020202020204" pitchFamily="34" charset="0"/>
              </a:rPr>
              <a:t>Malaria disease burden in Sierra Leone</a:t>
            </a:r>
            <a:endParaRPr kumimoji="0" lang="en-US" sz="2800" b="1" i="0" u="none" strike="noStrike" kern="1200" cap="none" spc="0" normalizeH="0" baseline="0" noProof="0" dirty="0">
              <a:ln>
                <a:noFill/>
              </a:ln>
              <a:solidFill>
                <a:srgbClr val="FFC000"/>
              </a:solidFill>
              <a:effectLst/>
              <a:uLnTx/>
              <a:uFillTx/>
              <a:latin typeface="Corble"/>
              <a:ea typeface="+mj-ea"/>
              <a:cs typeface="Arial" panose="020B0604020202020204" pitchFamily="34" charset="0"/>
            </a:endParaRPr>
          </a:p>
        </p:txBody>
      </p:sp>
      <p:pic>
        <p:nvPicPr>
          <p:cNvPr id="26" name="Picture 25">
            <a:extLst>
              <a:ext uri="{FF2B5EF4-FFF2-40B4-BE49-F238E27FC236}">
                <a16:creationId xmlns:a16="http://schemas.microsoft.com/office/drawing/2014/main" id="{EC220D60-4044-2DB9-C1D9-3555E3AFDF7E}"/>
              </a:ext>
            </a:extLst>
          </p:cNvPr>
          <p:cNvPicPr>
            <a:picLocks noChangeAspect="1"/>
          </p:cNvPicPr>
          <p:nvPr/>
        </p:nvPicPr>
        <p:blipFill rotWithShape="1">
          <a:blip r:embed="rId2"/>
          <a:srcRect t="10028"/>
          <a:stretch/>
        </p:blipFill>
        <p:spPr>
          <a:xfrm>
            <a:off x="6273117" y="1748961"/>
            <a:ext cx="2191824" cy="2020211"/>
          </a:xfrm>
          <a:prstGeom prst="rect">
            <a:avLst/>
          </a:prstGeom>
          <a:ln>
            <a:solidFill>
              <a:schemeClr val="tx1"/>
            </a:solidFill>
          </a:ln>
        </p:spPr>
      </p:pic>
      <p:pic>
        <p:nvPicPr>
          <p:cNvPr id="27" name="Picture 26">
            <a:extLst>
              <a:ext uri="{FF2B5EF4-FFF2-40B4-BE49-F238E27FC236}">
                <a16:creationId xmlns:a16="http://schemas.microsoft.com/office/drawing/2014/main" id="{7A66180C-EC93-0834-F081-D8B390D5FE3F}"/>
              </a:ext>
            </a:extLst>
          </p:cNvPr>
          <p:cNvPicPr>
            <a:picLocks noChangeAspect="1"/>
          </p:cNvPicPr>
          <p:nvPr/>
        </p:nvPicPr>
        <p:blipFill rotWithShape="1">
          <a:blip r:embed="rId3"/>
          <a:srcRect t="10357"/>
          <a:stretch/>
        </p:blipFill>
        <p:spPr>
          <a:xfrm>
            <a:off x="8905724" y="1730522"/>
            <a:ext cx="2240023" cy="2057088"/>
          </a:xfrm>
          <a:prstGeom prst="rect">
            <a:avLst/>
          </a:prstGeom>
          <a:ln>
            <a:solidFill>
              <a:schemeClr val="tx1"/>
            </a:solidFill>
          </a:ln>
        </p:spPr>
      </p:pic>
      <p:pic>
        <p:nvPicPr>
          <p:cNvPr id="28" name="Picture 27">
            <a:extLst>
              <a:ext uri="{FF2B5EF4-FFF2-40B4-BE49-F238E27FC236}">
                <a16:creationId xmlns:a16="http://schemas.microsoft.com/office/drawing/2014/main" id="{8C68471D-737C-0995-E792-88AA2BC4B3FF}"/>
              </a:ext>
            </a:extLst>
          </p:cNvPr>
          <p:cNvPicPr>
            <a:picLocks noChangeAspect="1"/>
          </p:cNvPicPr>
          <p:nvPr/>
        </p:nvPicPr>
        <p:blipFill rotWithShape="1">
          <a:blip r:embed="rId4"/>
          <a:srcRect t="10522"/>
          <a:stretch/>
        </p:blipFill>
        <p:spPr>
          <a:xfrm>
            <a:off x="6222445" y="4238500"/>
            <a:ext cx="2240024" cy="2014019"/>
          </a:xfrm>
          <a:prstGeom prst="rect">
            <a:avLst/>
          </a:prstGeom>
          <a:ln>
            <a:solidFill>
              <a:schemeClr val="tx1"/>
            </a:solidFill>
          </a:ln>
        </p:spPr>
      </p:pic>
      <p:pic>
        <p:nvPicPr>
          <p:cNvPr id="29" name="Picture 28">
            <a:extLst>
              <a:ext uri="{FF2B5EF4-FFF2-40B4-BE49-F238E27FC236}">
                <a16:creationId xmlns:a16="http://schemas.microsoft.com/office/drawing/2014/main" id="{F32D9B7D-0BDF-0665-FED4-15B4BEA0998A}"/>
              </a:ext>
            </a:extLst>
          </p:cNvPr>
          <p:cNvPicPr>
            <a:picLocks noChangeAspect="1"/>
          </p:cNvPicPr>
          <p:nvPr/>
        </p:nvPicPr>
        <p:blipFill rotWithShape="1">
          <a:blip r:embed="rId5"/>
          <a:srcRect t="15126"/>
          <a:stretch/>
        </p:blipFill>
        <p:spPr>
          <a:xfrm>
            <a:off x="8905724" y="4238499"/>
            <a:ext cx="2240024" cy="2014020"/>
          </a:xfrm>
          <a:prstGeom prst="rect">
            <a:avLst/>
          </a:prstGeom>
          <a:ln>
            <a:solidFill>
              <a:schemeClr val="tx1"/>
            </a:solidFill>
          </a:ln>
        </p:spPr>
      </p:pic>
      <p:sp>
        <p:nvSpPr>
          <p:cNvPr id="30" name="TextBox 29">
            <a:extLst>
              <a:ext uri="{FF2B5EF4-FFF2-40B4-BE49-F238E27FC236}">
                <a16:creationId xmlns:a16="http://schemas.microsoft.com/office/drawing/2014/main" id="{311E31E6-FD65-E1EC-3275-DFB5EC4DDE50}"/>
              </a:ext>
            </a:extLst>
          </p:cNvPr>
          <p:cNvSpPr txBox="1"/>
          <p:nvPr/>
        </p:nvSpPr>
        <p:spPr>
          <a:xfrm>
            <a:off x="6538292" y="1430697"/>
            <a:ext cx="804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31" name="TextBox 30">
            <a:extLst>
              <a:ext uri="{FF2B5EF4-FFF2-40B4-BE49-F238E27FC236}">
                <a16:creationId xmlns:a16="http://schemas.microsoft.com/office/drawing/2014/main" id="{5AB2CCFA-1EB8-70D7-0EC2-846D37E015BA}"/>
              </a:ext>
            </a:extLst>
          </p:cNvPr>
          <p:cNvSpPr txBox="1"/>
          <p:nvPr/>
        </p:nvSpPr>
        <p:spPr>
          <a:xfrm>
            <a:off x="9623652" y="1397688"/>
            <a:ext cx="804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32" name="TextBox 31">
            <a:extLst>
              <a:ext uri="{FF2B5EF4-FFF2-40B4-BE49-F238E27FC236}">
                <a16:creationId xmlns:a16="http://schemas.microsoft.com/office/drawing/2014/main" id="{C6AC9482-4A73-D517-82E6-95EA663C9269}"/>
              </a:ext>
            </a:extLst>
          </p:cNvPr>
          <p:cNvSpPr txBox="1"/>
          <p:nvPr/>
        </p:nvSpPr>
        <p:spPr>
          <a:xfrm>
            <a:off x="6916175" y="3839545"/>
            <a:ext cx="804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33" name="TextBox 32">
            <a:extLst>
              <a:ext uri="{FF2B5EF4-FFF2-40B4-BE49-F238E27FC236}">
                <a16:creationId xmlns:a16="http://schemas.microsoft.com/office/drawing/2014/main" id="{72D4D5AE-8676-0912-A27E-5B738AC33B8D}"/>
              </a:ext>
            </a:extLst>
          </p:cNvPr>
          <p:cNvSpPr txBox="1"/>
          <p:nvPr/>
        </p:nvSpPr>
        <p:spPr>
          <a:xfrm>
            <a:off x="9710175" y="3815237"/>
            <a:ext cx="804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Tree>
    <p:extLst>
      <p:ext uri="{BB962C8B-B14F-4D97-AF65-F5344CB8AC3E}">
        <p14:creationId xmlns:p14="http://schemas.microsoft.com/office/powerpoint/2010/main" val="116399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67FD9D-A291-295C-DC7B-9A4E8C4967CA}"/>
              </a:ext>
            </a:extLst>
          </p:cNvPr>
          <p:cNvSpPr txBox="1">
            <a:spLocks/>
          </p:cNvSpPr>
          <p:nvPr/>
        </p:nvSpPr>
        <p:spPr>
          <a:xfrm>
            <a:off x="71560" y="427384"/>
            <a:ext cx="12048880" cy="546283"/>
          </a:xfrm>
          <a:prstGeom prst="rect">
            <a:avLst/>
          </a:prstGeom>
          <a:solidFill>
            <a:srgbClr val="002060"/>
          </a:solidFill>
        </p:spPr>
        <p:txBody>
          <a:bodyPr vert="horz" lIns="0" tIns="49193" rIns="98382" bIns="49193" rtlCol="0" anchor="ctr">
            <a:noAutofit/>
          </a:bodyPr>
          <a:lstStyle>
            <a:lvl1pPr algn="l" defTabSz="914400" rtl="0" eaLnBrk="1" latinLnBrk="0" hangingPunct="1">
              <a:lnSpc>
                <a:spcPct val="90000"/>
              </a:lnSpc>
              <a:spcBef>
                <a:spcPct val="0"/>
              </a:spcBef>
              <a:buNone/>
              <a:defRPr sz="2600" b="1" kern="1200">
                <a:solidFill>
                  <a:schemeClr val="tx2"/>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orbel" panose="020B0503020204020204" pitchFamily="34" charset="0"/>
                <a:ea typeface="+mj-ea"/>
                <a:cs typeface="Arial" panose="020B0604020202020204" pitchFamily="34" charset="0"/>
              </a:rPr>
              <a:t>National malaria control strategies</a:t>
            </a:r>
          </a:p>
        </p:txBody>
      </p:sp>
      <p:graphicFrame>
        <p:nvGraphicFramePr>
          <p:cNvPr id="2" name="Diagram 1">
            <a:extLst>
              <a:ext uri="{FF2B5EF4-FFF2-40B4-BE49-F238E27FC236}">
                <a16:creationId xmlns:a16="http://schemas.microsoft.com/office/drawing/2014/main" id="{1DE365A6-9FC6-21E8-B298-0A6F197AEBBD}"/>
              </a:ext>
            </a:extLst>
          </p:cNvPr>
          <p:cNvGraphicFramePr/>
          <p:nvPr/>
        </p:nvGraphicFramePr>
        <p:xfrm>
          <a:off x="5757922" y="4115921"/>
          <a:ext cx="6196264" cy="2187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98;p22">
            <a:extLst>
              <a:ext uri="{FF2B5EF4-FFF2-40B4-BE49-F238E27FC236}">
                <a16:creationId xmlns:a16="http://schemas.microsoft.com/office/drawing/2014/main" id="{7927ED0F-B65B-FDE6-DA69-63B876B6F40A}"/>
              </a:ext>
            </a:extLst>
          </p:cNvPr>
          <p:cNvSpPr/>
          <p:nvPr/>
        </p:nvSpPr>
        <p:spPr>
          <a:xfrm>
            <a:off x="6434667" y="1168520"/>
            <a:ext cx="5016796" cy="998991"/>
          </a:xfrm>
          <a:prstGeom prst="wedgeRoundRectCallout">
            <a:avLst>
              <a:gd name="adj1" fmla="val -7893"/>
              <a:gd name="adj2" fmla="val 88696"/>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rbel" panose="020B0503020204020204" pitchFamily="34" charset="0"/>
                <a:ea typeface="Calibri"/>
                <a:cs typeface="Calibri"/>
                <a:sym typeface="Calibri"/>
              </a:rPr>
              <a:t>Vision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is to accelerate the implementation of Malaria Control Interventions toward a Malaria-free Sierra Leone.</a:t>
            </a:r>
            <a:endParaRPr kumimoji="0" sz="1800"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p:txBody>
      </p:sp>
      <p:sp>
        <p:nvSpPr>
          <p:cNvPr id="5" name="Google Shape;99;p22">
            <a:extLst>
              <a:ext uri="{FF2B5EF4-FFF2-40B4-BE49-F238E27FC236}">
                <a16:creationId xmlns:a16="http://schemas.microsoft.com/office/drawing/2014/main" id="{C22EE3A3-51FC-4BFE-4816-BA1A6836BB23}"/>
              </a:ext>
            </a:extLst>
          </p:cNvPr>
          <p:cNvSpPr/>
          <p:nvPr/>
        </p:nvSpPr>
        <p:spPr>
          <a:xfrm>
            <a:off x="6250744" y="2562788"/>
            <a:ext cx="5520107" cy="1553133"/>
          </a:xfrm>
          <a:prstGeom prst="flowChartMagneticDisk">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rbel" panose="020B0503020204020204" pitchFamily="34" charset="0"/>
                <a:ea typeface="Calibri"/>
                <a:cs typeface="Calibri"/>
                <a:sym typeface="Calibri"/>
              </a:rPr>
              <a:t>Goal</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by the end of 2025, to contribute significantly to the improvement of the well-being of the population by reducing the malaria burden.</a:t>
            </a:r>
            <a:endParaRPr kumimoji="0" sz="1800"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p:txBody>
      </p:sp>
      <p:pic>
        <p:nvPicPr>
          <p:cNvPr id="7" name="Google Shape;97;p22">
            <a:extLst>
              <a:ext uri="{FF2B5EF4-FFF2-40B4-BE49-F238E27FC236}">
                <a16:creationId xmlns:a16="http://schemas.microsoft.com/office/drawing/2014/main" id="{3A3596B8-8789-3682-213C-1F54AE1B5592}"/>
              </a:ext>
            </a:extLst>
          </p:cNvPr>
          <p:cNvPicPr preferRelativeResize="0"/>
          <p:nvPr/>
        </p:nvPicPr>
        <p:blipFill rotWithShape="1">
          <a:blip r:embed="rId7">
            <a:alphaModFix/>
          </a:blip>
          <a:srcRect/>
          <a:stretch/>
        </p:blipFill>
        <p:spPr>
          <a:xfrm>
            <a:off x="71559" y="1075267"/>
            <a:ext cx="5520107" cy="5228551"/>
          </a:xfrm>
          <a:prstGeom prst="rect">
            <a:avLst/>
          </a:prstGeom>
          <a:noFill/>
          <a:ln>
            <a:solidFill>
              <a:schemeClr val="tx1"/>
            </a:solidFill>
          </a:ln>
        </p:spPr>
      </p:pic>
      <p:sp>
        <p:nvSpPr>
          <p:cNvPr id="3" name="Oval 2">
            <a:extLst>
              <a:ext uri="{FF2B5EF4-FFF2-40B4-BE49-F238E27FC236}">
                <a16:creationId xmlns:a16="http://schemas.microsoft.com/office/drawing/2014/main" id="{90B8BF16-2746-30FB-CE49-2F6C71241431}"/>
              </a:ext>
            </a:extLst>
          </p:cNvPr>
          <p:cNvSpPr/>
          <p:nvPr/>
        </p:nvSpPr>
        <p:spPr>
          <a:xfrm>
            <a:off x="9551324" y="5436524"/>
            <a:ext cx="2294312" cy="51538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5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D7ED-9963-C16F-2B8F-F888C7043B72}"/>
              </a:ext>
            </a:extLst>
          </p:cNvPr>
          <p:cNvSpPr>
            <a:spLocks noGrp="1"/>
          </p:cNvSpPr>
          <p:nvPr>
            <p:ph type="title"/>
          </p:nvPr>
        </p:nvSpPr>
        <p:spPr>
          <a:xfrm>
            <a:off x="59273" y="438866"/>
            <a:ext cx="12061096" cy="518149"/>
          </a:xfrm>
          <a:solidFill>
            <a:srgbClr val="002060"/>
          </a:solidFill>
        </p:spPr>
        <p:txBody>
          <a:bodyPr/>
          <a:lstStyle/>
          <a:p>
            <a:br>
              <a:rPr lang="en-US" sz="3600" dirty="0">
                <a:solidFill>
                  <a:schemeClr val="bg1"/>
                </a:solidFill>
                <a:latin typeface="Corbel" panose="020B0503020204020204" pitchFamily="34" charset="0"/>
                <a:sym typeface="Arial"/>
              </a:rPr>
            </a:br>
            <a:br>
              <a:rPr lang="en-US" sz="3600" dirty="0">
                <a:solidFill>
                  <a:schemeClr val="bg1"/>
                </a:solidFill>
                <a:latin typeface="Corbel" panose="020B0503020204020204" pitchFamily="34" charset="0"/>
                <a:sym typeface="Arial"/>
              </a:rPr>
            </a:br>
            <a:r>
              <a:rPr lang="en-US" sz="2800" dirty="0">
                <a:solidFill>
                  <a:srgbClr val="FFC000"/>
                </a:solidFill>
                <a:latin typeface="Corbel" panose="020B0503020204020204" pitchFamily="34" charset="0"/>
                <a:sym typeface="Arial"/>
              </a:rPr>
              <a:t>Malaria Vaccine introduction</a:t>
            </a:r>
            <a:r>
              <a:rPr lang="en-US" sz="2800" dirty="0">
                <a:solidFill>
                  <a:srgbClr val="FFC000"/>
                </a:solidFill>
                <a:latin typeface="Corbel" panose="020B0503020204020204" pitchFamily="34" charset="0"/>
              </a:rPr>
              <a:t> roadmap in Sierra Leone</a:t>
            </a:r>
            <a:br>
              <a:rPr kumimoji="0" lang="en-US" sz="3600" b="1" i="0" u="none" strike="noStrike" kern="0" cap="none" spc="0" normalizeH="0" baseline="0" noProof="0" dirty="0">
                <a:ln>
                  <a:noFill/>
                </a:ln>
                <a:solidFill>
                  <a:srgbClr val="FFFFFF"/>
                </a:solidFill>
                <a:effectLst/>
                <a:uLnTx/>
                <a:uFillTx/>
                <a:latin typeface="Corbel" panose="020B0503020204020204" pitchFamily="34" charset="0"/>
                <a:ea typeface="+mn-ea"/>
                <a:cs typeface="Arial"/>
                <a:sym typeface="Arial"/>
              </a:rPr>
            </a:br>
            <a:br>
              <a:rPr kumimoji="0" lang="en-US" sz="3600" b="1" i="0" u="none" strike="noStrike" kern="0" cap="none" spc="0" normalizeH="0" baseline="0" noProof="0" dirty="0">
                <a:ln>
                  <a:noFill/>
                </a:ln>
                <a:solidFill>
                  <a:schemeClr val="bg1"/>
                </a:solidFill>
                <a:effectLst/>
                <a:uLnTx/>
                <a:uFillTx/>
                <a:latin typeface="Corbel" panose="020B0503020204020204" pitchFamily="34" charset="0"/>
                <a:ea typeface="+mn-ea"/>
                <a:cs typeface="Arial"/>
                <a:sym typeface="Arial"/>
              </a:rPr>
            </a:br>
            <a:endParaRPr lang="en-US" sz="3600" dirty="0">
              <a:solidFill>
                <a:schemeClr val="bg1"/>
              </a:solidFill>
              <a:latin typeface="Corbel" panose="020B0503020204020204" pitchFamily="34" charset="0"/>
            </a:endParaRPr>
          </a:p>
        </p:txBody>
      </p:sp>
      <p:cxnSp>
        <p:nvCxnSpPr>
          <p:cNvPr id="8" name="Straight Connector 7">
            <a:extLst>
              <a:ext uri="{FF2B5EF4-FFF2-40B4-BE49-F238E27FC236}">
                <a16:creationId xmlns:a16="http://schemas.microsoft.com/office/drawing/2014/main" id="{D59F95EC-3F4A-4621-D0D3-E840C716A7EA}"/>
              </a:ext>
            </a:extLst>
          </p:cNvPr>
          <p:cNvCxnSpPr>
            <a:cxnSpLocks/>
          </p:cNvCxnSpPr>
          <p:nvPr/>
        </p:nvCxnSpPr>
        <p:spPr>
          <a:xfrm>
            <a:off x="222069" y="4370903"/>
            <a:ext cx="11656703" cy="159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9D8CF08-DA55-0F88-629B-D3601E3C7DA9}"/>
              </a:ext>
            </a:extLst>
          </p:cNvPr>
          <p:cNvSpPr/>
          <p:nvPr/>
        </p:nvSpPr>
        <p:spPr>
          <a:xfrm>
            <a:off x="711267" y="4156988"/>
            <a:ext cx="378360" cy="446429"/>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084268A2-8A4C-A4B6-0135-B0956978BDD1}"/>
              </a:ext>
            </a:extLst>
          </p:cNvPr>
          <p:cNvSpPr/>
          <p:nvPr/>
        </p:nvSpPr>
        <p:spPr>
          <a:xfrm>
            <a:off x="2705933" y="4118551"/>
            <a:ext cx="378360" cy="461647"/>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D6D9A9D-1098-DC65-9FF7-A0062CB6EE12}"/>
              </a:ext>
            </a:extLst>
          </p:cNvPr>
          <p:cNvSpPr txBox="1"/>
          <p:nvPr/>
        </p:nvSpPr>
        <p:spPr>
          <a:xfrm>
            <a:off x="341862" y="4762335"/>
            <a:ext cx="1381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Nov 2023</a:t>
            </a:r>
          </a:p>
        </p:txBody>
      </p:sp>
      <p:sp>
        <p:nvSpPr>
          <p:cNvPr id="19" name="TextBox 18">
            <a:extLst>
              <a:ext uri="{FF2B5EF4-FFF2-40B4-BE49-F238E27FC236}">
                <a16:creationId xmlns:a16="http://schemas.microsoft.com/office/drawing/2014/main" id="{5771D607-9D1F-68EF-22F1-33D894811FEC}"/>
              </a:ext>
            </a:extLst>
          </p:cNvPr>
          <p:cNvSpPr txBox="1"/>
          <p:nvPr/>
        </p:nvSpPr>
        <p:spPr>
          <a:xfrm>
            <a:off x="2393523" y="4781964"/>
            <a:ext cx="1381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Dec 2023</a:t>
            </a:r>
          </a:p>
        </p:txBody>
      </p:sp>
      <p:sp>
        <p:nvSpPr>
          <p:cNvPr id="20" name="TextBox 19">
            <a:extLst>
              <a:ext uri="{FF2B5EF4-FFF2-40B4-BE49-F238E27FC236}">
                <a16:creationId xmlns:a16="http://schemas.microsoft.com/office/drawing/2014/main" id="{5D86A2E4-A397-DA65-B7EB-D521ECB26979}"/>
              </a:ext>
            </a:extLst>
          </p:cNvPr>
          <p:cNvSpPr txBox="1"/>
          <p:nvPr/>
        </p:nvSpPr>
        <p:spPr>
          <a:xfrm>
            <a:off x="6857095" y="4762335"/>
            <a:ext cx="1381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Feb 2024</a:t>
            </a:r>
          </a:p>
        </p:txBody>
      </p:sp>
      <p:sp>
        <p:nvSpPr>
          <p:cNvPr id="21" name="TextBox 20">
            <a:extLst>
              <a:ext uri="{FF2B5EF4-FFF2-40B4-BE49-F238E27FC236}">
                <a16:creationId xmlns:a16="http://schemas.microsoft.com/office/drawing/2014/main" id="{3FB090D0-D0E2-0BC4-7807-78B80B282BA1}"/>
              </a:ext>
            </a:extLst>
          </p:cNvPr>
          <p:cNvSpPr txBox="1"/>
          <p:nvPr/>
        </p:nvSpPr>
        <p:spPr>
          <a:xfrm>
            <a:off x="8808977" y="4756588"/>
            <a:ext cx="1381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Mar 2024</a:t>
            </a:r>
          </a:p>
        </p:txBody>
      </p:sp>
      <p:sp>
        <p:nvSpPr>
          <p:cNvPr id="25" name="TextBox 24">
            <a:extLst>
              <a:ext uri="{FF2B5EF4-FFF2-40B4-BE49-F238E27FC236}">
                <a16:creationId xmlns:a16="http://schemas.microsoft.com/office/drawing/2014/main" id="{F98A13A1-55A9-37B7-49EA-F1E9AC89F84B}"/>
              </a:ext>
            </a:extLst>
          </p:cNvPr>
          <p:cNvSpPr txBox="1"/>
          <p:nvPr/>
        </p:nvSpPr>
        <p:spPr>
          <a:xfrm>
            <a:off x="10318720" y="4721514"/>
            <a:ext cx="1381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April 2024</a:t>
            </a:r>
          </a:p>
        </p:txBody>
      </p:sp>
      <p:sp>
        <p:nvSpPr>
          <p:cNvPr id="28" name="Oval 27">
            <a:extLst>
              <a:ext uri="{FF2B5EF4-FFF2-40B4-BE49-F238E27FC236}">
                <a16:creationId xmlns:a16="http://schemas.microsoft.com/office/drawing/2014/main" id="{A6FB19C8-2383-6009-6538-7D119D035CB7}"/>
              </a:ext>
            </a:extLst>
          </p:cNvPr>
          <p:cNvSpPr/>
          <p:nvPr/>
        </p:nvSpPr>
        <p:spPr>
          <a:xfrm>
            <a:off x="4919654" y="4186115"/>
            <a:ext cx="378360" cy="461647"/>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A3F200A-EA59-DF30-416A-0C71177AEE75}"/>
              </a:ext>
            </a:extLst>
          </p:cNvPr>
          <p:cNvSpPr/>
          <p:nvPr/>
        </p:nvSpPr>
        <p:spPr>
          <a:xfrm>
            <a:off x="9039140" y="4156988"/>
            <a:ext cx="378360" cy="461647"/>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781E714-E6A8-9D37-B2EA-8A1F98C937BE}"/>
              </a:ext>
            </a:extLst>
          </p:cNvPr>
          <p:cNvSpPr txBox="1"/>
          <p:nvPr/>
        </p:nvSpPr>
        <p:spPr>
          <a:xfrm>
            <a:off x="882847" y="1570184"/>
            <a:ext cx="1669375" cy="1923604"/>
          </a:xfrm>
          <a:prstGeom prst="rect">
            <a:avLst/>
          </a:prstGeom>
          <a:noFill/>
        </p:spPr>
        <p:txBody>
          <a:bodyPr wrap="square" rtlCol="0">
            <a:spAutoFit/>
          </a:bodyPr>
          <a:lstStyle/>
          <a:p>
            <a:pPr marL="341630" marR="0" lvl="0" indent="-285750" algn="l" defTabSz="914400" rtl="0" eaLnBrk="1" fontAlgn="auto" latinLnBrk="0" hangingPunct="1">
              <a:lnSpc>
                <a:spcPct val="100000"/>
              </a:lnSpc>
              <a:spcBef>
                <a:spcPts val="59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PBSL Clearance on Vaccines</a:t>
            </a:r>
          </a:p>
          <a:p>
            <a:pPr marL="341630" marR="0" lvl="0" indent="-285750" algn="l" defTabSz="914400" rtl="0" eaLnBrk="1" fontAlgn="auto" latinLnBrk="0" hangingPunct="1">
              <a:lnSpc>
                <a:spcPct val="100000"/>
              </a:lnSpc>
              <a:spcBef>
                <a:spcPts val="59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NITAG SL Recommendation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619EDA9-351D-C313-8F25-86DBDC4C408D}"/>
              </a:ext>
            </a:extLst>
          </p:cNvPr>
          <p:cNvSpPr txBox="1"/>
          <p:nvPr/>
        </p:nvSpPr>
        <p:spPr>
          <a:xfrm>
            <a:off x="2876003" y="1564472"/>
            <a:ext cx="2145550" cy="2215991"/>
          </a:xfrm>
          <a:prstGeom prst="rect">
            <a:avLst/>
          </a:prstGeom>
          <a:noFill/>
        </p:spPr>
        <p:txBody>
          <a:bodyPr wrap="square" rtlCol="0">
            <a:spAutoFit/>
          </a:bodyPr>
          <a:lstStyle/>
          <a:p>
            <a:pPr marL="341630" marR="0" lvl="0" indent="-285750" algn="l" defTabSz="914400" rtl="0" eaLnBrk="1" fontAlgn="auto" latinLnBrk="0" hangingPunct="1">
              <a:lnSpc>
                <a:spcPct val="100000"/>
              </a:lnSpc>
              <a:spcBef>
                <a:spcPts val="59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MT"/>
              </a:rPr>
              <a:t>550,000 Vaccine doses Arrive in the country</a:t>
            </a:r>
          </a:p>
          <a:p>
            <a:pPr marL="341630" marR="0" lvl="0" indent="-285750" algn="l" defTabSz="914400" rtl="0" eaLnBrk="1" fontAlgn="auto" latinLnBrk="0" hangingPunct="1">
              <a:lnSpc>
                <a:spcPct val="100000"/>
              </a:lnSpc>
              <a:spcBef>
                <a:spcPts val="59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MT"/>
              </a:rPr>
              <a:t>Development of communication strategy</a:t>
            </a:r>
          </a:p>
          <a:p>
            <a:pPr marL="341630" marR="0" lvl="0" indent="-285750" algn="l" defTabSz="914400" rtl="0" eaLnBrk="1" fontAlgn="auto" latinLnBrk="0" hangingPunct="1">
              <a:lnSpc>
                <a:spcPct val="100000"/>
              </a:lnSpc>
              <a:spcBef>
                <a:spcPts val="59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MT"/>
              </a:rPr>
              <a:t>First readiness Assessment</a:t>
            </a:r>
          </a:p>
        </p:txBody>
      </p:sp>
      <p:sp>
        <p:nvSpPr>
          <p:cNvPr id="37" name="TextBox 36">
            <a:extLst>
              <a:ext uri="{FF2B5EF4-FFF2-40B4-BE49-F238E27FC236}">
                <a16:creationId xmlns:a16="http://schemas.microsoft.com/office/drawing/2014/main" id="{9FD57CA9-5AB7-0393-1DFA-A3E06CDD68EC}"/>
              </a:ext>
            </a:extLst>
          </p:cNvPr>
          <p:cNvSpPr txBox="1"/>
          <p:nvPr/>
        </p:nvSpPr>
        <p:spPr>
          <a:xfrm>
            <a:off x="5081941" y="1598039"/>
            <a:ext cx="2145549"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Microplanning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Formation of district TWGs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8" name="TextBox 37">
            <a:extLst>
              <a:ext uri="{FF2B5EF4-FFF2-40B4-BE49-F238E27FC236}">
                <a16:creationId xmlns:a16="http://schemas.microsoft.com/office/drawing/2014/main" id="{85FFC1E7-970A-E0AA-3B64-4808E0D10C7A}"/>
              </a:ext>
            </a:extLst>
          </p:cNvPr>
          <p:cNvSpPr txBox="1"/>
          <p:nvPr/>
        </p:nvSpPr>
        <p:spPr>
          <a:xfrm>
            <a:off x="9187706" y="1692766"/>
            <a:ext cx="1749362"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Vaccine distribution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Training of supervisors and vaccination</a:t>
            </a:r>
          </a:p>
        </p:txBody>
      </p:sp>
      <p:sp>
        <p:nvSpPr>
          <p:cNvPr id="40" name="TextBox 39">
            <a:extLst>
              <a:ext uri="{FF2B5EF4-FFF2-40B4-BE49-F238E27FC236}">
                <a16:creationId xmlns:a16="http://schemas.microsoft.com/office/drawing/2014/main" id="{9F3A0CD6-20DD-EF01-08BD-3B7A4EF94A2D}"/>
              </a:ext>
            </a:extLst>
          </p:cNvPr>
          <p:cNvSpPr txBox="1"/>
          <p:nvPr/>
        </p:nvSpPr>
        <p:spPr>
          <a:xfrm>
            <a:off x="11098663" y="1537127"/>
            <a:ext cx="13155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Vaccination launch and rollout</a:t>
            </a:r>
          </a:p>
        </p:txBody>
      </p:sp>
      <p:cxnSp>
        <p:nvCxnSpPr>
          <p:cNvPr id="42" name="Straight Arrow Connector 41">
            <a:extLst>
              <a:ext uri="{FF2B5EF4-FFF2-40B4-BE49-F238E27FC236}">
                <a16:creationId xmlns:a16="http://schemas.microsoft.com/office/drawing/2014/main" id="{0D769262-3274-63DD-316E-B70C782E6BBE}"/>
              </a:ext>
            </a:extLst>
          </p:cNvPr>
          <p:cNvCxnSpPr>
            <a:cxnSpLocks/>
          </p:cNvCxnSpPr>
          <p:nvPr/>
        </p:nvCxnSpPr>
        <p:spPr>
          <a:xfrm>
            <a:off x="900128" y="1659442"/>
            <a:ext cx="0" cy="24975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CD9D307-A8B3-A091-4212-F75D51AD2126}"/>
              </a:ext>
            </a:extLst>
          </p:cNvPr>
          <p:cNvCxnSpPr>
            <a:cxnSpLocks/>
          </p:cNvCxnSpPr>
          <p:nvPr/>
        </p:nvCxnSpPr>
        <p:spPr>
          <a:xfrm>
            <a:off x="5108834" y="1634310"/>
            <a:ext cx="0" cy="2547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ED11AE9-D350-34F9-2CB4-7416B35693F7}"/>
              </a:ext>
            </a:extLst>
          </p:cNvPr>
          <p:cNvCxnSpPr>
            <a:cxnSpLocks/>
          </p:cNvCxnSpPr>
          <p:nvPr/>
        </p:nvCxnSpPr>
        <p:spPr>
          <a:xfrm>
            <a:off x="2895113" y="1639734"/>
            <a:ext cx="0" cy="2478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B40D0B2-2412-FFA4-05F0-0E5E0727CCDF}"/>
              </a:ext>
            </a:extLst>
          </p:cNvPr>
          <p:cNvCxnSpPr>
            <a:cxnSpLocks/>
          </p:cNvCxnSpPr>
          <p:nvPr/>
        </p:nvCxnSpPr>
        <p:spPr>
          <a:xfrm>
            <a:off x="11126248" y="1491886"/>
            <a:ext cx="0" cy="269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A0597A4-E379-7E6A-BDA9-E2365A3FB065}"/>
              </a:ext>
            </a:extLst>
          </p:cNvPr>
          <p:cNvSpPr/>
          <p:nvPr/>
        </p:nvSpPr>
        <p:spPr>
          <a:xfrm>
            <a:off x="7014598" y="4182120"/>
            <a:ext cx="378360" cy="461647"/>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669126DD-1669-2EED-E0F7-DBF0053D2959}"/>
              </a:ext>
            </a:extLst>
          </p:cNvPr>
          <p:cNvCxnSpPr>
            <a:cxnSpLocks/>
          </p:cNvCxnSpPr>
          <p:nvPr/>
        </p:nvCxnSpPr>
        <p:spPr>
          <a:xfrm>
            <a:off x="9228320" y="1666757"/>
            <a:ext cx="0" cy="2482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DB2833CD-C9CC-02B6-8C9F-05A436BA8DCE}"/>
              </a:ext>
            </a:extLst>
          </p:cNvPr>
          <p:cNvSpPr/>
          <p:nvPr/>
        </p:nvSpPr>
        <p:spPr>
          <a:xfrm>
            <a:off x="11850138" y="4228552"/>
            <a:ext cx="270230" cy="342818"/>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8394749-6C85-BF2F-3B95-2074CD5EAE4A}"/>
              </a:ext>
            </a:extLst>
          </p:cNvPr>
          <p:cNvSpPr/>
          <p:nvPr/>
        </p:nvSpPr>
        <p:spPr>
          <a:xfrm>
            <a:off x="10937068" y="4169137"/>
            <a:ext cx="378360" cy="461647"/>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C98D0A33-3163-9871-3117-765552347A0B}"/>
              </a:ext>
            </a:extLst>
          </p:cNvPr>
          <p:cNvCxnSpPr>
            <a:cxnSpLocks/>
          </p:cNvCxnSpPr>
          <p:nvPr/>
        </p:nvCxnSpPr>
        <p:spPr>
          <a:xfrm>
            <a:off x="7203778" y="1634310"/>
            <a:ext cx="0" cy="2547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2E02EC5-A62F-D786-926B-44262C32E3F8}"/>
              </a:ext>
            </a:extLst>
          </p:cNvPr>
          <p:cNvSpPr txBox="1"/>
          <p:nvPr/>
        </p:nvSpPr>
        <p:spPr>
          <a:xfrm>
            <a:off x="7244327" y="1692766"/>
            <a:ext cx="2145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Development and validation of training Materials</a:t>
            </a:r>
          </a:p>
        </p:txBody>
      </p:sp>
      <p:sp>
        <p:nvSpPr>
          <p:cNvPr id="47" name="TextBox 46">
            <a:extLst>
              <a:ext uri="{FF2B5EF4-FFF2-40B4-BE49-F238E27FC236}">
                <a16:creationId xmlns:a16="http://schemas.microsoft.com/office/drawing/2014/main" id="{811DC042-6411-E60F-090E-717171799725}"/>
              </a:ext>
            </a:extLst>
          </p:cNvPr>
          <p:cNvSpPr txBox="1"/>
          <p:nvPr/>
        </p:nvSpPr>
        <p:spPr>
          <a:xfrm>
            <a:off x="4607244" y="4768618"/>
            <a:ext cx="1381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Jan 2024</a:t>
            </a:r>
          </a:p>
        </p:txBody>
      </p:sp>
    </p:spTree>
    <p:extLst>
      <p:ext uri="{BB962C8B-B14F-4D97-AF65-F5344CB8AC3E}">
        <p14:creationId xmlns:p14="http://schemas.microsoft.com/office/powerpoint/2010/main" val="4212265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AP_powerpoint_lightblu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ICAP Logo with Blue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1" ma:contentTypeDescription="NGO Document content type" ma:contentTypeScope="" ma:versionID="e63b89470fe57da074579f98df0adf5d">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4865acd4e12714af64ec65f2440f6a3d"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C8D5EC-1783-4C0A-A8CD-581187073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636c69e-d6b9-4f6b-a248-45fd91a9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2F795F-2D3D-4322-92F2-4FFCDA24AD50}">
  <ds:schemaRefs>
    <ds:schemaRef ds:uri="2636c69e-d6b9-4f6b-a248-45fd91a90b4d"/>
    <ds:schemaRef ds:uri="c629780e-db83-45bc-a257-7c8c4fd6b9cb"/>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dcmitype/"/>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EE16BB1F-8881-4FD7-ABF9-8D9FDA44A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3085</TotalTime>
  <Words>1901</Words>
  <Application>Microsoft Office PowerPoint</Application>
  <PresentationFormat>Widescreen</PresentationFormat>
  <Paragraphs>223</Paragraphs>
  <Slides>35</Slides>
  <Notes>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35</vt:i4>
      </vt:variant>
    </vt:vector>
  </HeadingPairs>
  <TitlesOfParts>
    <vt:vector size="51" baseType="lpstr">
      <vt:lpstr>Arial</vt:lpstr>
      <vt:lpstr>Calibri</vt:lpstr>
      <vt:lpstr>Calibri Light</vt:lpstr>
      <vt:lpstr>Century Gothic</vt:lpstr>
      <vt:lpstr>Corbel</vt:lpstr>
      <vt:lpstr>Corble</vt:lpstr>
      <vt:lpstr>Garamond</vt:lpstr>
      <vt:lpstr>Gill Sans MT</vt:lpstr>
      <vt:lpstr>Noah Reg</vt:lpstr>
      <vt:lpstr>Noah W05 Regular</vt:lpstr>
      <vt:lpstr>Times New Roman</vt:lpstr>
      <vt:lpstr>Wingdings</vt:lpstr>
      <vt:lpstr>Office Theme</vt:lpstr>
      <vt:lpstr>ICAP_powerpoint_lightbluebackground</vt:lpstr>
      <vt:lpstr>6_ICAP Logo with Blue Header</vt:lpstr>
      <vt:lpstr>1_Office Theme</vt:lpstr>
      <vt:lpstr>MALAria vaccine implementation in sierra leone   </vt:lpstr>
      <vt:lpstr>PowerPoint Presentation</vt:lpstr>
      <vt:lpstr>PowerPoint Presentation</vt:lpstr>
      <vt:lpstr>PowerPoint Presentation</vt:lpstr>
      <vt:lpstr>PowerPoint Presentation</vt:lpstr>
      <vt:lpstr>Sierra Leone country profile</vt:lpstr>
      <vt:lpstr>COVID-19 Country Situation, August 25, 2022</vt:lpstr>
      <vt:lpstr>PowerPoint Presentation</vt:lpstr>
      <vt:lpstr>  Malaria Vaccine introduction roadmap in Sierra Leone  </vt:lpstr>
      <vt:lpstr>PowerPoint Presentation</vt:lpstr>
      <vt:lpstr>PowerPoint Presentation</vt:lpstr>
      <vt:lpstr>COVID-19 vaccination daily trends, Sierra Leone, March 2021-August 17, 2022</vt:lpstr>
      <vt:lpstr>COVID-19 vaccination Coverages, Sierra Leone, March 2021-August 29, 2022</vt:lpstr>
      <vt:lpstr>COVID-19 vaccination Coverages, Sierra Leone, March 2021-August 29, 2022</vt:lpstr>
      <vt:lpstr>Full COVID-19 vaccination coverage, Sierra Leone, August 29,2022</vt:lpstr>
      <vt:lpstr>Effective coordination of COVID-19 vaccine deployment,                   Sierra Leone</vt:lpstr>
      <vt:lpstr>PowerPoint Presentation</vt:lpstr>
      <vt:lpstr>PowerPoint Presentation</vt:lpstr>
      <vt:lpstr>Other Achievements </vt:lpstr>
      <vt:lpstr>Other Achievements </vt:lpstr>
      <vt:lpstr>Other Achievements </vt:lpstr>
      <vt:lpstr>Other Achievements </vt:lpstr>
      <vt:lpstr>Political commitment for COVID-19 vaccination</vt:lpstr>
      <vt:lpstr>Proportion of  COVID-19 vaccine doses received by source , Sierra Leone, March 2022 – August 29, 2022 </vt:lpstr>
      <vt:lpstr>Other Achievements </vt:lpstr>
      <vt:lpstr>Other Achievements </vt:lpstr>
      <vt:lpstr>PowerPoint Presentation</vt:lpstr>
      <vt:lpstr>Proportion of  COVID-19 vaccine doses received by source , Sierra Leone, March 2022 – August 29, 2022 </vt:lpstr>
      <vt:lpstr>Proportion of  COVID-19 vaccine doses received by source , Sierra Leone, March 2022 – August 29, 2022 </vt:lpstr>
      <vt:lpstr>Proportion of  COVID-19 vaccine doses received by source , Sierra Leone, March 2022 – August 29, 2022 </vt:lpstr>
      <vt:lpstr>Acknowledgments</vt:lpstr>
      <vt:lpstr>Q&amp;A</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Hendery, Sara E.</cp:lastModifiedBy>
  <cp:revision>5</cp:revision>
  <dcterms:created xsi:type="dcterms:W3CDTF">2023-09-11T19:32:12Z</dcterms:created>
  <dcterms:modified xsi:type="dcterms:W3CDTF">2024-04-16T12:25:07Z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