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76" r:id="rId4"/>
  </p:sldMasterIdLst>
  <p:notesMasterIdLst>
    <p:notesMasterId r:id="rId53"/>
  </p:notesMasterIdLst>
  <p:sldIdLst>
    <p:sldId id="288" r:id="rId5"/>
    <p:sldId id="289" r:id="rId6"/>
    <p:sldId id="290" r:id="rId7"/>
    <p:sldId id="291" r:id="rId8"/>
    <p:sldId id="292" r:id="rId9"/>
    <p:sldId id="324" r:id="rId10"/>
    <p:sldId id="293" r:id="rId11"/>
    <p:sldId id="294" r:id="rId12"/>
    <p:sldId id="295" r:id="rId13"/>
    <p:sldId id="296" r:id="rId14"/>
    <p:sldId id="297" r:id="rId15"/>
    <p:sldId id="298" r:id="rId16"/>
    <p:sldId id="299" r:id="rId17"/>
    <p:sldId id="300" r:id="rId18"/>
    <p:sldId id="329" r:id="rId19"/>
    <p:sldId id="330" r:id="rId20"/>
    <p:sldId id="258" r:id="rId21"/>
    <p:sldId id="301" r:id="rId22"/>
    <p:sldId id="260" r:id="rId23"/>
    <p:sldId id="302" r:id="rId24"/>
    <p:sldId id="262" r:id="rId25"/>
    <p:sldId id="303" r:id="rId26"/>
    <p:sldId id="332" r:id="rId27"/>
    <p:sldId id="305" r:id="rId28"/>
    <p:sldId id="334" r:id="rId29"/>
    <p:sldId id="333" r:id="rId30"/>
    <p:sldId id="307" r:id="rId31"/>
    <p:sldId id="268" r:id="rId32"/>
    <p:sldId id="308" r:id="rId33"/>
    <p:sldId id="309" r:id="rId34"/>
    <p:sldId id="310" r:id="rId35"/>
    <p:sldId id="311" r:id="rId36"/>
    <p:sldId id="312" r:id="rId37"/>
    <p:sldId id="274" r:id="rId38"/>
    <p:sldId id="315" r:id="rId39"/>
    <p:sldId id="314" r:id="rId40"/>
    <p:sldId id="313" r:id="rId41"/>
    <p:sldId id="278" r:id="rId42"/>
    <p:sldId id="316" r:id="rId43"/>
    <p:sldId id="317" r:id="rId44"/>
    <p:sldId id="319" r:id="rId45"/>
    <p:sldId id="282" r:id="rId46"/>
    <p:sldId id="318" r:id="rId47"/>
    <p:sldId id="284" r:id="rId48"/>
    <p:sldId id="320" r:id="rId49"/>
    <p:sldId id="286" r:id="rId50"/>
    <p:sldId id="321" r:id="rId51"/>
    <p:sldId id="331" r:id="rId52"/>
  </p:sldIdLst>
  <p:sldSz cx="9144000" cy="6858000" type="screen4x3"/>
  <p:notesSz cx="6858000" cy="9144000"/>
  <p:defaultText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 Rebecca L." initials="RLW" lastIdx="2" clrIdx="0"/>
  <p:cmAuthor id="1" name="Mejia, Alberto A." initials="MAA" lastIdx="1" clrIdx="1">
    <p:extLst>
      <p:ext uri="{19B8F6BF-5375-455C-9EA6-DF929625EA0E}">
        <p15:presenceInfo xmlns:p15="http://schemas.microsoft.com/office/powerpoint/2012/main" userId="S::am3539@cumc.columbia.edu::35bf8bf8-83de-4b63-9f54-dc5b2e6294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CC"/>
    <a:srgbClr val="FF0066"/>
    <a:srgbClr val="FFCC66"/>
    <a:srgbClr val="FF6600"/>
    <a:srgbClr val="99FF33"/>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7AA57-DDA0-41F8-91A0-A5FFCA4936E1}" v="24" dt="2020-09-26T14:39:38.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3899" autoAdjust="0"/>
  </p:normalViewPr>
  <p:slideViewPr>
    <p:cSldViewPr>
      <p:cViewPr varScale="1">
        <p:scale>
          <a:sx n="69" d="100"/>
          <a:sy n="69" d="100"/>
        </p:scale>
        <p:origin x="456" y="66"/>
      </p:cViewPr>
      <p:guideLst>
        <p:guide orient="horz" pos="2160"/>
        <p:guide pos="2880"/>
      </p:guideLst>
    </p:cSldViewPr>
  </p:slideViewPr>
  <p:outlineViewPr>
    <p:cViewPr>
      <p:scale>
        <a:sx n="33" d="100"/>
        <a:sy n="33" d="100"/>
      </p:scale>
      <p:origin x="0" y="-1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Teresa Bermudes" userId="76a2f13cae316870" providerId="LiveId" clId="{DFD7AA57-DDA0-41F8-91A0-A5FFCA4936E1}"/>
    <pc:docChg chg="undo redo custSel addSld delSld modSld sldOrd">
      <pc:chgData name="Maria Teresa Bermudes" userId="76a2f13cae316870" providerId="LiveId" clId="{DFD7AA57-DDA0-41F8-91A0-A5FFCA4936E1}" dt="2020-09-28T09:57:34.870" v="9611"/>
      <pc:docMkLst>
        <pc:docMk/>
      </pc:docMkLst>
      <pc:sldChg chg="modSp mod">
        <pc:chgData name="Maria Teresa Bermudes" userId="76a2f13cae316870" providerId="LiveId" clId="{DFD7AA57-DDA0-41F8-91A0-A5FFCA4936E1}" dt="2020-09-24T11:45:56.950" v="5464" actId="20577"/>
        <pc:sldMkLst>
          <pc:docMk/>
          <pc:sldMk cId="157919962" sldId="258"/>
        </pc:sldMkLst>
        <pc:spChg chg="mod">
          <ac:chgData name="Maria Teresa Bermudes" userId="76a2f13cae316870" providerId="LiveId" clId="{DFD7AA57-DDA0-41F8-91A0-A5FFCA4936E1}" dt="2020-09-24T11:45:56.950" v="5464" actId="20577"/>
          <ac:spMkLst>
            <pc:docMk/>
            <pc:sldMk cId="157919962" sldId="258"/>
            <ac:spMk id="4" creationId="{00000000-0000-0000-0000-000000000000}"/>
          </ac:spMkLst>
        </pc:spChg>
        <pc:spChg chg="mod">
          <ac:chgData name="Maria Teresa Bermudes" userId="76a2f13cae316870" providerId="LiveId" clId="{DFD7AA57-DDA0-41F8-91A0-A5FFCA4936E1}" dt="2020-09-24T11:44:23.417" v="5354" actId="20577"/>
          <ac:spMkLst>
            <pc:docMk/>
            <pc:sldMk cId="157919962" sldId="258"/>
            <ac:spMk id="6" creationId="{00000000-0000-0000-0000-000000000000}"/>
          </ac:spMkLst>
        </pc:spChg>
      </pc:sldChg>
      <pc:sldChg chg="modSp mod">
        <pc:chgData name="Maria Teresa Bermudes" userId="76a2f13cae316870" providerId="LiveId" clId="{DFD7AA57-DDA0-41F8-91A0-A5FFCA4936E1}" dt="2020-09-24T12:00:52.768" v="6207" actId="20577"/>
        <pc:sldMkLst>
          <pc:docMk/>
          <pc:sldMk cId="3324579096" sldId="260"/>
        </pc:sldMkLst>
        <pc:spChg chg="mod">
          <ac:chgData name="Maria Teresa Bermudes" userId="76a2f13cae316870" providerId="LiveId" clId="{DFD7AA57-DDA0-41F8-91A0-A5FFCA4936E1}" dt="2020-09-24T11:56:20.744" v="6185" actId="6549"/>
          <ac:spMkLst>
            <pc:docMk/>
            <pc:sldMk cId="3324579096" sldId="260"/>
            <ac:spMk id="4" creationId="{00000000-0000-0000-0000-000000000000}"/>
          </ac:spMkLst>
        </pc:spChg>
        <pc:spChg chg="mod">
          <ac:chgData name="Maria Teresa Bermudes" userId="76a2f13cae316870" providerId="LiveId" clId="{DFD7AA57-DDA0-41F8-91A0-A5FFCA4936E1}" dt="2020-09-24T12:00:52.768" v="6207" actId="20577"/>
          <ac:spMkLst>
            <pc:docMk/>
            <pc:sldMk cId="3324579096" sldId="260"/>
            <ac:spMk id="6" creationId="{00000000-0000-0000-0000-000000000000}"/>
          </ac:spMkLst>
        </pc:spChg>
      </pc:sldChg>
      <pc:sldChg chg="modSp mod">
        <pc:chgData name="Maria Teresa Bermudes" userId="76a2f13cae316870" providerId="LiveId" clId="{DFD7AA57-DDA0-41F8-91A0-A5FFCA4936E1}" dt="2020-09-28T09:10:07.050" v="9600" actId="313"/>
        <pc:sldMkLst>
          <pc:docMk/>
          <pc:sldMk cId="3159829542" sldId="262"/>
        </pc:sldMkLst>
        <pc:spChg chg="mod">
          <ac:chgData name="Maria Teresa Bermudes" userId="76a2f13cae316870" providerId="LiveId" clId="{DFD7AA57-DDA0-41F8-91A0-A5FFCA4936E1}" dt="2020-09-24T11:59:11.199" v="6204" actId="14100"/>
          <ac:spMkLst>
            <pc:docMk/>
            <pc:sldMk cId="3159829542" sldId="262"/>
            <ac:spMk id="4" creationId="{00000000-0000-0000-0000-000000000000}"/>
          </ac:spMkLst>
        </pc:spChg>
        <pc:spChg chg="mod">
          <ac:chgData name="Maria Teresa Bermudes" userId="76a2f13cae316870" providerId="LiveId" clId="{DFD7AA57-DDA0-41F8-91A0-A5FFCA4936E1}" dt="2020-09-28T09:10:07.050" v="9600" actId="313"/>
          <ac:spMkLst>
            <pc:docMk/>
            <pc:sldMk cId="3159829542" sldId="262"/>
            <ac:spMk id="6" creationId="{00000000-0000-0000-0000-000000000000}"/>
          </ac:spMkLst>
        </pc:spChg>
      </pc:sldChg>
      <pc:sldChg chg="modSp mod">
        <pc:chgData name="Maria Teresa Bermudes" userId="76a2f13cae316870" providerId="LiveId" clId="{DFD7AA57-DDA0-41F8-91A0-A5FFCA4936E1}" dt="2020-09-25T13:24:57.403" v="6413" actId="20577"/>
        <pc:sldMkLst>
          <pc:docMk/>
          <pc:sldMk cId="1796167277" sldId="268"/>
        </pc:sldMkLst>
        <pc:spChg chg="mod">
          <ac:chgData name="Maria Teresa Bermudes" userId="76a2f13cae316870" providerId="LiveId" clId="{DFD7AA57-DDA0-41F8-91A0-A5FFCA4936E1}" dt="2020-09-25T13:24:57.403" v="6413" actId="20577"/>
          <ac:spMkLst>
            <pc:docMk/>
            <pc:sldMk cId="1796167277" sldId="268"/>
            <ac:spMk id="6" creationId="{00000000-0000-0000-0000-000000000000}"/>
          </ac:spMkLst>
        </pc:spChg>
      </pc:sldChg>
      <pc:sldChg chg="modSp mod">
        <pc:chgData name="Maria Teresa Bermudes" userId="76a2f13cae316870" providerId="LiveId" clId="{DFD7AA57-DDA0-41F8-91A0-A5FFCA4936E1}" dt="2020-09-25T13:37:40.484" v="6426" actId="20577"/>
        <pc:sldMkLst>
          <pc:docMk/>
          <pc:sldMk cId="3520274972" sldId="274"/>
        </pc:sldMkLst>
        <pc:spChg chg="mod">
          <ac:chgData name="Maria Teresa Bermudes" userId="76a2f13cae316870" providerId="LiveId" clId="{DFD7AA57-DDA0-41F8-91A0-A5FFCA4936E1}" dt="2020-09-25T13:37:40.484" v="6426" actId="20577"/>
          <ac:spMkLst>
            <pc:docMk/>
            <pc:sldMk cId="3520274972" sldId="274"/>
            <ac:spMk id="4" creationId="{00000000-0000-0000-0000-000000000000}"/>
          </ac:spMkLst>
        </pc:spChg>
        <pc:spChg chg="mod">
          <ac:chgData name="Maria Teresa Bermudes" userId="76a2f13cae316870" providerId="LiveId" clId="{DFD7AA57-DDA0-41F8-91A0-A5FFCA4936E1}" dt="2020-09-25T13:37:25.333" v="6425" actId="20577"/>
          <ac:spMkLst>
            <pc:docMk/>
            <pc:sldMk cId="3520274972" sldId="274"/>
            <ac:spMk id="6" creationId="{00000000-0000-0000-0000-000000000000}"/>
          </ac:spMkLst>
        </pc:spChg>
      </pc:sldChg>
      <pc:sldChg chg="modSp mod">
        <pc:chgData name="Maria Teresa Bermudes" userId="76a2f13cae316870" providerId="LiveId" clId="{DFD7AA57-DDA0-41F8-91A0-A5FFCA4936E1}" dt="2020-09-25T13:47:53.342" v="6747" actId="20577"/>
        <pc:sldMkLst>
          <pc:docMk/>
          <pc:sldMk cId="4112523381" sldId="278"/>
        </pc:sldMkLst>
        <pc:spChg chg="mod">
          <ac:chgData name="Maria Teresa Bermudes" userId="76a2f13cae316870" providerId="LiveId" clId="{DFD7AA57-DDA0-41F8-91A0-A5FFCA4936E1}" dt="2020-09-25T13:47:53.342" v="6747" actId="20577"/>
          <ac:spMkLst>
            <pc:docMk/>
            <pc:sldMk cId="4112523381" sldId="278"/>
            <ac:spMk id="6" creationId="{00000000-0000-0000-0000-000000000000}"/>
          </ac:spMkLst>
        </pc:spChg>
      </pc:sldChg>
      <pc:sldChg chg="modSp mod">
        <pc:chgData name="Maria Teresa Bermudes" userId="76a2f13cae316870" providerId="LiveId" clId="{DFD7AA57-DDA0-41F8-91A0-A5FFCA4936E1}" dt="2020-09-25T14:10:10.345" v="6843" actId="20577"/>
        <pc:sldMkLst>
          <pc:docMk/>
          <pc:sldMk cId="1514911519" sldId="282"/>
        </pc:sldMkLst>
        <pc:spChg chg="mod">
          <ac:chgData name="Maria Teresa Bermudes" userId="76a2f13cae316870" providerId="LiveId" clId="{DFD7AA57-DDA0-41F8-91A0-A5FFCA4936E1}" dt="2020-09-25T14:10:10.345" v="6843" actId="20577"/>
          <ac:spMkLst>
            <pc:docMk/>
            <pc:sldMk cId="1514911519" sldId="282"/>
            <ac:spMk id="4" creationId="{00000000-0000-0000-0000-000000000000}"/>
          </ac:spMkLst>
        </pc:spChg>
        <pc:spChg chg="mod">
          <ac:chgData name="Maria Teresa Bermudes" userId="76a2f13cae316870" providerId="LiveId" clId="{DFD7AA57-DDA0-41F8-91A0-A5FFCA4936E1}" dt="2020-09-25T14:08:21.539" v="6772" actId="20577"/>
          <ac:spMkLst>
            <pc:docMk/>
            <pc:sldMk cId="1514911519" sldId="282"/>
            <ac:spMk id="6" creationId="{00000000-0000-0000-0000-000000000000}"/>
          </ac:spMkLst>
        </pc:spChg>
      </pc:sldChg>
      <pc:sldChg chg="modSp mod">
        <pc:chgData name="Maria Teresa Bermudes" userId="76a2f13cae316870" providerId="LiveId" clId="{DFD7AA57-DDA0-41F8-91A0-A5FFCA4936E1}" dt="2020-09-28T09:25:11.143" v="9608" actId="313"/>
        <pc:sldMkLst>
          <pc:docMk/>
          <pc:sldMk cId="3354880424" sldId="284"/>
        </pc:sldMkLst>
        <pc:spChg chg="mod">
          <ac:chgData name="Maria Teresa Bermudes" userId="76a2f13cae316870" providerId="LiveId" clId="{DFD7AA57-DDA0-41F8-91A0-A5FFCA4936E1}" dt="2020-09-25T14:15:35.521" v="6920" actId="20577"/>
          <ac:spMkLst>
            <pc:docMk/>
            <pc:sldMk cId="3354880424" sldId="284"/>
            <ac:spMk id="4" creationId="{00000000-0000-0000-0000-000000000000}"/>
          </ac:spMkLst>
        </pc:spChg>
        <pc:spChg chg="mod">
          <ac:chgData name="Maria Teresa Bermudes" userId="76a2f13cae316870" providerId="LiveId" clId="{DFD7AA57-DDA0-41F8-91A0-A5FFCA4936E1}" dt="2020-09-28T09:25:11.143" v="9608" actId="313"/>
          <ac:spMkLst>
            <pc:docMk/>
            <pc:sldMk cId="3354880424" sldId="284"/>
            <ac:spMk id="6" creationId="{00000000-0000-0000-0000-000000000000}"/>
          </ac:spMkLst>
        </pc:spChg>
      </pc:sldChg>
      <pc:sldChg chg="modSp mod">
        <pc:chgData name="Maria Teresa Bermudes" userId="76a2f13cae316870" providerId="LiveId" clId="{DFD7AA57-DDA0-41F8-91A0-A5FFCA4936E1}" dt="2020-09-25T14:17:28.856" v="6928" actId="20577"/>
        <pc:sldMkLst>
          <pc:docMk/>
          <pc:sldMk cId="2693813485" sldId="286"/>
        </pc:sldMkLst>
        <pc:spChg chg="mod">
          <ac:chgData name="Maria Teresa Bermudes" userId="76a2f13cae316870" providerId="LiveId" clId="{DFD7AA57-DDA0-41F8-91A0-A5FFCA4936E1}" dt="2020-09-25T14:17:28.856" v="6928" actId="20577"/>
          <ac:spMkLst>
            <pc:docMk/>
            <pc:sldMk cId="2693813485" sldId="286"/>
            <ac:spMk id="5" creationId="{00000000-0000-0000-0000-000000000000}"/>
          </ac:spMkLst>
        </pc:spChg>
      </pc:sldChg>
      <pc:sldChg chg="modSp mod">
        <pc:chgData name="Maria Teresa Bermudes" userId="76a2f13cae316870" providerId="LiveId" clId="{DFD7AA57-DDA0-41F8-91A0-A5FFCA4936E1}" dt="2020-09-26T14:39:44.142" v="8889" actId="20577"/>
        <pc:sldMkLst>
          <pc:docMk/>
          <pc:sldMk cId="3410432557" sldId="288"/>
        </pc:sldMkLst>
        <pc:spChg chg="mod">
          <ac:chgData name="Maria Teresa Bermudes" userId="76a2f13cae316870" providerId="LiveId" clId="{DFD7AA57-DDA0-41F8-91A0-A5FFCA4936E1}" dt="2020-09-26T14:39:44.142" v="8889" actId="20577"/>
          <ac:spMkLst>
            <pc:docMk/>
            <pc:sldMk cId="3410432557" sldId="288"/>
            <ac:spMk id="8" creationId="{00000000-0000-0000-0000-000000000000}"/>
          </ac:spMkLst>
        </pc:spChg>
      </pc:sldChg>
      <pc:sldChg chg="modSp">
        <pc:chgData name="Maria Teresa Bermudes" userId="76a2f13cae316870" providerId="LiveId" clId="{DFD7AA57-DDA0-41F8-91A0-A5FFCA4936E1}" dt="2020-09-23T17:04:27.114" v="28"/>
        <pc:sldMkLst>
          <pc:docMk/>
          <pc:sldMk cId="3780243587" sldId="289"/>
        </pc:sldMkLst>
        <pc:spChg chg="mod">
          <ac:chgData name="Maria Teresa Bermudes" userId="76a2f13cae316870" providerId="LiveId" clId="{DFD7AA57-DDA0-41F8-91A0-A5FFCA4936E1}" dt="2020-09-23T17:04:27.114" v="28"/>
          <ac:spMkLst>
            <pc:docMk/>
            <pc:sldMk cId="3780243587" sldId="289"/>
            <ac:spMk id="3" creationId="{00000000-0000-0000-0000-000000000000}"/>
          </ac:spMkLst>
        </pc:spChg>
      </pc:sldChg>
      <pc:sldChg chg="modSp mod">
        <pc:chgData name="Maria Teresa Bermudes" userId="76a2f13cae316870" providerId="LiveId" clId="{DFD7AA57-DDA0-41F8-91A0-A5FFCA4936E1}" dt="2020-09-26T14:39:53.270" v="8903" actId="20577"/>
        <pc:sldMkLst>
          <pc:docMk/>
          <pc:sldMk cId="2605805270" sldId="290"/>
        </pc:sldMkLst>
        <pc:spChg chg="mod">
          <ac:chgData name="Maria Teresa Bermudes" userId="76a2f13cae316870" providerId="LiveId" clId="{DFD7AA57-DDA0-41F8-91A0-A5FFCA4936E1}" dt="2020-09-26T14:39:53.270" v="8903" actId="20577"/>
          <ac:spMkLst>
            <pc:docMk/>
            <pc:sldMk cId="2605805270" sldId="290"/>
            <ac:spMk id="4" creationId="{00000000-0000-0000-0000-000000000000}"/>
          </ac:spMkLst>
        </pc:spChg>
        <pc:spChg chg="mod">
          <ac:chgData name="Maria Teresa Bermudes" userId="76a2f13cae316870" providerId="LiveId" clId="{DFD7AA57-DDA0-41F8-91A0-A5FFCA4936E1}" dt="2020-09-26T14:39:38.709" v="8875"/>
          <ac:spMkLst>
            <pc:docMk/>
            <pc:sldMk cId="2605805270" sldId="290"/>
            <ac:spMk id="5" creationId="{00000000-0000-0000-0000-000000000000}"/>
          </ac:spMkLst>
        </pc:spChg>
      </pc:sldChg>
      <pc:sldChg chg="modSp mod">
        <pc:chgData name="Maria Teresa Bermudes" userId="76a2f13cae316870" providerId="LiveId" clId="{DFD7AA57-DDA0-41F8-91A0-A5FFCA4936E1}" dt="2020-09-23T17:04:27.238" v="29" actId="27636"/>
        <pc:sldMkLst>
          <pc:docMk/>
          <pc:sldMk cId="673227300" sldId="291"/>
        </pc:sldMkLst>
        <pc:spChg chg="mod">
          <ac:chgData name="Maria Teresa Bermudes" userId="76a2f13cae316870" providerId="LiveId" clId="{DFD7AA57-DDA0-41F8-91A0-A5FFCA4936E1}" dt="2020-09-23T17:04:27.114" v="28"/>
          <ac:spMkLst>
            <pc:docMk/>
            <pc:sldMk cId="673227300" sldId="291"/>
            <ac:spMk id="2" creationId="{00000000-0000-0000-0000-000000000000}"/>
          </ac:spMkLst>
        </pc:spChg>
        <pc:spChg chg="mod">
          <ac:chgData name="Maria Teresa Bermudes" userId="76a2f13cae316870" providerId="LiveId" clId="{DFD7AA57-DDA0-41F8-91A0-A5FFCA4936E1}" dt="2020-09-23T17:04:27.114" v="28"/>
          <ac:spMkLst>
            <pc:docMk/>
            <pc:sldMk cId="673227300" sldId="291"/>
            <ac:spMk id="5" creationId="{00000000-0000-0000-0000-000000000000}"/>
          </ac:spMkLst>
        </pc:spChg>
        <pc:spChg chg="mod">
          <ac:chgData name="Maria Teresa Bermudes" userId="76a2f13cae316870" providerId="LiveId" clId="{DFD7AA57-DDA0-41F8-91A0-A5FFCA4936E1}" dt="2020-09-23T17:04:27.114" v="28"/>
          <ac:spMkLst>
            <pc:docMk/>
            <pc:sldMk cId="673227300" sldId="291"/>
            <ac:spMk id="7" creationId="{00000000-0000-0000-0000-000000000000}"/>
          </ac:spMkLst>
        </pc:spChg>
        <pc:spChg chg="mod">
          <ac:chgData name="Maria Teresa Bermudes" userId="76a2f13cae316870" providerId="LiveId" clId="{DFD7AA57-DDA0-41F8-91A0-A5FFCA4936E1}" dt="2020-09-23T17:04:27.238" v="29" actId="27636"/>
          <ac:spMkLst>
            <pc:docMk/>
            <pc:sldMk cId="673227300" sldId="291"/>
            <ac:spMk id="18" creationId="{00000000-0000-0000-0000-000000000000}"/>
          </ac:spMkLst>
        </pc:spChg>
        <pc:spChg chg="mod">
          <ac:chgData name="Maria Teresa Bermudes" userId="76a2f13cae316870" providerId="LiveId" clId="{DFD7AA57-DDA0-41F8-91A0-A5FFCA4936E1}" dt="2020-09-23T17:04:27.114" v="28"/>
          <ac:spMkLst>
            <pc:docMk/>
            <pc:sldMk cId="673227300" sldId="291"/>
            <ac:spMk id="20" creationId="{00000000-0000-0000-0000-000000000000}"/>
          </ac:spMkLst>
        </pc:spChg>
      </pc:sldChg>
      <pc:sldChg chg="addSp delSp modSp mod">
        <pc:chgData name="Maria Teresa Bermudes" userId="76a2f13cae316870" providerId="LiveId" clId="{DFD7AA57-DDA0-41F8-91A0-A5FFCA4936E1}" dt="2020-09-26T14:39:38.709" v="8875"/>
        <pc:sldMkLst>
          <pc:docMk/>
          <pc:sldMk cId="3162495165" sldId="292"/>
        </pc:sldMkLst>
        <pc:spChg chg="mod">
          <ac:chgData name="Maria Teresa Bermudes" userId="76a2f13cae316870" providerId="LiveId" clId="{DFD7AA57-DDA0-41F8-91A0-A5FFCA4936E1}" dt="2020-09-26T14:39:38.709" v="8875"/>
          <ac:spMkLst>
            <pc:docMk/>
            <pc:sldMk cId="3162495165" sldId="292"/>
            <ac:spMk id="4" creationId="{00000000-0000-0000-0000-000000000000}"/>
          </ac:spMkLst>
        </pc:spChg>
        <pc:spChg chg="mod">
          <ac:chgData name="Maria Teresa Bermudes" userId="76a2f13cae316870" providerId="LiveId" clId="{DFD7AA57-DDA0-41F8-91A0-A5FFCA4936E1}" dt="2020-09-26T14:39:38.709" v="8875"/>
          <ac:spMkLst>
            <pc:docMk/>
            <pc:sldMk cId="3162495165" sldId="292"/>
            <ac:spMk id="5" creationId="{00000000-0000-0000-0000-000000000000}"/>
          </ac:spMkLst>
        </pc:spChg>
        <pc:spChg chg="mod">
          <ac:chgData name="Maria Teresa Bermudes" userId="76a2f13cae316870" providerId="LiveId" clId="{DFD7AA57-DDA0-41F8-91A0-A5FFCA4936E1}" dt="2020-09-23T17:17:00.129" v="110" actId="20577"/>
          <ac:spMkLst>
            <pc:docMk/>
            <pc:sldMk cId="3162495165" sldId="292"/>
            <ac:spMk id="6" creationId="{00000000-0000-0000-0000-000000000000}"/>
          </ac:spMkLst>
        </pc:spChg>
        <pc:spChg chg="add del">
          <ac:chgData name="Maria Teresa Bermudes" userId="76a2f13cae316870" providerId="LiveId" clId="{DFD7AA57-DDA0-41F8-91A0-A5FFCA4936E1}" dt="2020-09-23T17:15:16.810" v="101" actId="22"/>
          <ac:spMkLst>
            <pc:docMk/>
            <pc:sldMk cId="3162495165" sldId="292"/>
            <ac:spMk id="7" creationId="{1C7B0576-A15C-4635-BED9-88696E930399}"/>
          </ac:spMkLst>
        </pc:spChg>
      </pc:sldChg>
      <pc:sldChg chg="addSp modSp mod">
        <pc:chgData name="Maria Teresa Bermudes" userId="76a2f13cae316870" providerId="LiveId" clId="{DFD7AA57-DDA0-41F8-91A0-A5FFCA4936E1}" dt="2020-09-28T08:57:01.182" v="9593" actId="6549"/>
        <pc:sldMkLst>
          <pc:docMk/>
          <pc:sldMk cId="3455656284" sldId="293"/>
        </pc:sldMkLst>
        <pc:spChg chg="mod">
          <ac:chgData name="Maria Teresa Bermudes" userId="76a2f13cae316870" providerId="LiveId" clId="{DFD7AA57-DDA0-41F8-91A0-A5FFCA4936E1}" dt="2020-09-26T14:39:38.709" v="8875"/>
          <ac:spMkLst>
            <pc:docMk/>
            <pc:sldMk cId="3455656284" sldId="293"/>
            <ac:spMk id="2" creationId="{00000000-0000-0000-0000-000000000000}"/>
          </ac:spMkLst>
        </pc:spChg>
        <pc:spChg chg="mod">
          <ac:chgData name="Maria Teresa Bermudes" userId="76a2f13cae316870" providerId="LiveId" clId="{DFD7AA57-DDA0-41F8-91A0-A5FFCA4936E1}" dt="2020-09-23T17:20:04.160" v="130"/>
          <ac:spMkLst>
            <pc:docMk/>
            <pc:sldMk cId="3455656284" sldId="293"/>
            <ac:spMk id="20" creationId="{0BAA15C1-2699-47AA-8E9B-42BA559B9E94}"/>
          </ac:spMkLst>
        </pc:spChg>
        <pc:spChg chg="mod">
          <ac:chgData name="Maria Teresa Bermudes" userId="76a2f13cae316870" providerId="LiveId" clId="{DFD7AA57-DDA0-41F8-91A0-A5FFCA4936E1}" dt="2020-09-28T08:53:13.746" v="9361" actId="6549"/>
          <ac:spMkLst>
            <pc:docMk/>
            <pc:sldMk cId="3455656284" sldId="293"/>
            <ac:spMk id="21" creationId="{33D59A27-5CA5-40EA-A70A-97F9B276AE8C}"/>
          </ac:spMkLst>
        </pc:spChg>
        <pc:spChg chg="mod">
          <ac:chgData name="Maria Teresa Bermudes" userId="76a2f13cae316870" providerId="LiveId" clId="{DFD7AA57-DDA0-41F8-91A0-A5FFCA4936E1}" dt="2020-09-23T17:19:22.279" v="127" actId="14100"/>
          <ac:spMkLst>
            <pc:docMk/>
            <pc:sldMk cId="3455656284" sldId="293"/>
            <ac:spMk id="27" creationId="{00000000-0000-0000-0000-000000000000}"/>
          </ac:spMkLst>
        </pc:spChg>
        <pc:spChg chg="mod">
          <ac:chgData name="Maria Teresa Bermudes" userId="76a2f13cae316870" providerId="LiveId" clId="{DFD7AA57-DDA0-41F8-91A0-A5FFCA4936E1}" dt="2020-09-28T08:57:01.182" v="9593" actId="6549"/>
          <ac:spMkLst>
            <pc:docMk/>
            <pc:sldMk cId="3455656284" sldId="293"/>
            <ac:spMk id="43" creationId="{00000000-0000-0000-0000-000000000000}"/>
          </ac:spMkLst>
        </pc:spChg>
        <pc:spChg chg="mod">
          <ac:chgData name="Maria Teresa Bermudes" userId="76a2f13cae316870" providerId="LiveId" clId="{DFD7AA57-DDA0-41F8-91A0-A5FFCA4936E1}" dt="2020-09-28T08:52:57.407" v="9359" actId="20577"/>
          <ac:spMkLst>
            <pc:docMk/>
            <pc:sldMk cId="3455656284" sldId="293"/>
            <ac:spMk id="45" creationId="{00000000-0000-0000-0000-000000000000}"/>
          </ac:spMkLst>
        </pc:spChg>
        <pc:spChg chg="mod">
          <ac:chgData name="Maria Teresa Bermudes" userId="76a2f13cae316870" providerId="LiveId" clId="{DFD7AA57-DDA0-41F8-91A0-A5FFCA4936E1}" dt="2020-09-28T08:49:49.617" v="9032" actId="6549"/>
          <ac:spMkLst>
            <pc:docMk/>
            <pc:sldMk cId="3455656284" sldId="293"/>
            <ac:spMk id="47" creationId="{00000000-0000-0000-0000-000000000000}"/>
          </ac:spMkLst>
        </pc:spChg>
        <pc:spChg chg="mod">
          <ac:chgData name="Maria Teresa Bermudes" userId="76a2f13cae316870" providerId="LiveId" clId="{DFD7AA57-DDA0-41F8-91A0-A5FFCA4936E1}" dt="2020-09-28T08:50:14.688" v="9126" actId="6549"/>
          <ac:spMkLst>
            <pc:docMk/>
            <pc:sldMk cId="3455656284" sldId="293"/>
            <ac:spMk id="49" creationId="{00000000-0000-0000-0000-000000000000}"/>
          </ac:spMkLst>
        </pc:spChg>
        <pc:spChg chg="mod">
          <ac:chgData name="Maria Teresa Bermudes" userId="76a2f13cae316870" providerId="LiveId" clId="{DFD7AA57-DDA0-41F8-91A0-A5FFCA4936E1}" dt="2020-09-23T17:21:23.097" v="232" actId="20577"/>
          <ac:spMkLst>
            <pc:docMk/>
            <pc:sldMk cId="3455656284" sldId="293"/>
            <ac:spMk id="51" creationId="{00000000-0000-0000-0000-000000000000}"/>
          </ac:spMkLst>
        </pc:spChg>
        <pc:spChg chg="mod">
          <ac:chgData name="Maria Teresa Bermudes" userId="76a2f13cae316870" providerId="LiveId" clId="{DFD7AA57-DDA0-41F8-91A0-A5FFCA4936E1}" dt="2020-09-28T08:56:58.594" v="9592" actId="20577"/>
          <ac:spMkLst>
            <pc:docMk/>
            <pc:sldMk cId="3455656284" sldId="293"/>
            <ac:spMk id="53" creationId="{00000000-0000-0000-0000-000000000000}"/>
          </ac:spMkLst>
        </pc:spChg>
        <pc:spChg chg="mod">
          <ac:chgData name="Maria Teresa Bermudes" userId="76a2f13cae316870" providerId="LiveId" clId="{DFD7AA57-DDA0-41F8-91A0-A5FFCA4936E1}" dt="2020-09-28T08:54:40.857" v="9437" actId="6549"/>
          <ac:spMkLst>
            <pc:docMk/>
            <pc:sldMk cId="3455656284" sldId="293"/>
            <ac:spMk id="56" creationId="{00000000-0000-0000-0000-000000000000}"/>
          </ac:spMkLst>
        </pc:spChg>
        <pc:grpChg chg="add mod">
          <ac:chgData name="Maria Teresa Bermudes" userId="76a2f13cae316870" providerId="LiveId" clId="{DFD7AA57-DDA0-41F8-91A0-A5FFCA4936E1}" dt="2020-09-23T17:20:10.256" v="131" actId="1076"/>
          <ac:grpSpMkLst>
            <pc:docMk/>
            <pc:sldMk cId="3455656284" sldId="293"/>
            <ac:grpSpMk id="19" creationId="{9C138666-D6F5-432F-AED7-E3A3598C470C}"/>
          </ac:grpSpMkLst>
        </pc:grpChg>
      </pc:sldChg>
      <pc:sldChg chg="modSp mod">
        <pc:chgData name="Maria Teresa Bermudes" userId="76a2f13cae316870" providerId="LiveId" clId="{DFD7AA57-DDA0-41F8-91A0-A5FFCA4936E1}" dt="2020-09-28T09:25:09.385" v="9607" actId="313"/>
        <pc:sldMkLst>
          <pc:docMk/>
          <pc:sldMk cId="3538848956" sldId="294"/>
        </pc:sldMkLst>
        <pc:spChg chg="mod">
          <ac:chgData name="Maria Teresa Bermudes" userId="76a2f13cae316870" providerId="LiveId" clId="{DFD7AA57-DDA0-41F8-91A0-A5FFCA4936E1}" dt="2020-09-26T14:40:17.222" v="8917" actId="20577"/>
          <ac:spMkLst>
            <pc:docMk/>
            <pc:sldMk cId="3538848956" sldId="294"/>
            <ac:spMk id="2" creationId="{00000000-0000-0000-0000-000000000000}"/>
          </ac:spMkLst>
        </pc:spChg>
        <pc:spChg chg="mod">
          <ac:chgData name="Maria Teresa Bermudes" userId="76a2f13cae316870" providerId="LiveId" clId="{DFD7AA57-DDA0-41F8-91A0-A5FFCA4936E1}" dt="2020-09-28T09:25:09.385" v="9607" actId="313"/>
          <ac:spMkLst>
            <pc:docMk/>
            <pc:sldMk cId="3538848956" sldId="294"/>
            <ac:spMk id="6" creationId="{00000000-0000-0000-0000-000000000000}"/>
          </ac:spMkLst>
        </pc:spChg>
      </pc:sldChg>
      <pc:sldChg chg="modSp mod ord">
        <pc:chgData name="Maria Teresa Bermudes" userId="76a2f13cae316870" providerId="LiveId" clId="{DFD7AA57-DDA0-41F8-91A0-A5FFCA4936E1}" dt="2020-09-28T09:57:34.870" v="9611"/>
        <pc:sldMkLst>
          <pc:docMk/>
          <pc:sldMk cId="2433008064" sldId="295"/>
        </pc:sldMkLst>
        <pc:spChg chg="mod">
          <ac:chgData name="Maria Teresa Bermudes" userId="76a2f13cae316870" providerId="LiveId" clId="{DFD7AA57-DDA0-41F8-91A0-A5FFCA4936E1}" dt="2020-09-23T17:44:56.593" v="530" actId="20577"/>
          <ac:spMkLst>
            <pc:docMk/>
            <pc:sldMk cId="2433008064" sldId="295"/>
            <ac:spMk id="2" creationId="{00000000-0000-0000-0000-000000000000}"/>
          </ac:spMkLst>
        </pc:spChg>
        <pc:spChg chg="mod">
          <ac:chgData name="Maria Teresa Bermudes" userId="76a2f13cae316870" providerId="LiveId" clId="{DFD7AA57-DDA0-41F8-91A0-A5FFCA4936E1}" dt="2020-09-23T17:38:05.945" v="299" actId="20577"/>
          <ac:spMkLst>
            <pc:docMk/>
            <pc:sldMk cId="2433008064" sldId="295"/>
            <ac:spMk id="6" creationId="{00000000-0000-0000-0000-000000000000}"/>
          </ac:spMkLst>
        </pc:spChg>
      </pc:sldChg>
      <pc:sldChg chg="modSp mod">
        <pc:chgData name="Maria Teresa Bermudes" userId="76a2f13cae316870" providerId="LiveId" clId="{DFD7AA57-DDA0-41F8-91A0-A5FFCA4936E1}" dt="2020-09-24T12:17:06.787" v="6386"/>
        <pc:sldMkLst>
          <pc:docMk/>
          <pc:sldMk cId="1033481770" sldId="296"/>
        </pc:sldMkLst>
        <pc:spChg chg="mod">
          <ac:chgData name="Maria Teresa Bermudes" userId="76a2f13cae316870" providerId="LiveId" clId="{DFD7AA57-DDA0-41F8-91A0-A5FFCA4936E1}" dt="2020-09-23T17:57:48.033" v="1580"/>
          <ac:spMkLst>
            <pc:docMk/>
            <pc:sldMk cId="1033481770" sldId="296"/>
            <ac:spMk id="2" creationId="{00000000-0000-0000-0000-000000000000}"/>
          </ac:spMkLst>
        </pc:spChg>
        <pc:spChg chg="mod">
          <ac:chgData name="Maria Teresa Bermudes" userId="76a2f13cae316870" providerId="LiveId" clId="{DFD7AA57-DDA0-41F8-91A0-A5FFCA4936E1}" dt="2020-09-23T17:38:10.728" v="302" actId="20577"/>
          <ac:spMkLst>
            <pc:docMk/>
            <pc:sldMk cId="1033481770" sldId="296"/>
            <ac:spMk id="5" creationId="{00000000-0000-0000-0000-000000000000}"/>
          </ac:spMkLst>
        </pc:spChg>
        <pc:spChg chg="mod">
          <ac:chgData name="Maria Teresa Bermudes" userId="76a2f13cae316870" providerId="LiveId" clId="{DFD7AA57-DDA0-41F8-91A0-A5FFCA4936E1}" dt="2020-09-24T12:17:06.787" v="6386"/>
          <ac:spMkLst>
            <pc:docMk/>
            <pc:sldMk cId="1033481770" sldId="296"/>
            <ac:spMk id="21" creationId="{00000000-0000-0000-0000-000000000000}"/>
          </ac:spMkLst>
        </pc:spChg>
        <pc:picChg chg="mod">
          <ac:chgData name="Maria Teresa Bermudes" userId="76a2f13cae316870" providerId="LiveId" clId="{DFD7AA57-DDA0-41F8-91A0-A5FFCA4936E1}" dt="2020-09-23T17:46:28.977" v="584" actId="1076"/>
          <ac:picMkLst>
            <pc:docMk/>
            <pc:sldMk cId="1033481770" sldId="296"/>
            <ac:picMk id="12" creationId="{00000000-0000-0000-0000-000000000000}"/>
          </ac:picMkLst>
        </pc:picChg>
      </pc:sldChg>
      <pc:sldChg chg="modSp mod">
        <pc:chgData name="Maria Teresa Bermudes" userId="76a2f13cae316870" providerId="LiveId" clId="{DFD7AA57-DDA0-41F8-91A0-A5FFCA4936E1}" dt="2020-09-24T06:41:52.741" v="1825" actId="20577"/>
        <pc:sldMkLst>
          <pc:docMk/>
          <pc:sldMk cId="2568849913" sldId="297"/>
        </pc:sldMkLst>
        <pc:spChg chg="mod">
          <ac:chgData name="Maria Teresa Bermudes" userId="76a2f13cae316870" providerId="LiveId" clId="{DFD7AA57-DDA0-41F8-91A0-A5FFCA4936E1}" dt="2020-09-24T06:41:52.741" v="1825" actId="20577"/>
          <ac:spMkLst>
            <pc:docMk/>
            <pc:sldMk cId="2568849913" sldId="297"/>
            <ac:spMk id="2" creationId="{00000000-0000-0000-0000-000000000000}"/>
          </ac:spMkLst>
        </pc:spChg>
      </pc:sldChg>
      <pc:sldChg chg="modSp mod">
        <pc:chgData name="Maria Teresa Bermudes" userId="76a2f13cae316870" providerId="LiveId" clId="{DFD7AA57-DDA0-41F8-91A0-A5FFCA4936E1}" dt="2020-09-24T07:03:37.997" v="3225" actId="20577"/>
        <pc:sldMkLst>
          <pc:docMk/>
          <pc:sldMk cId="2213731059" sldId="298"/>
        </pc:sldMkLst>
        <pc:spChg chg="mod">
          <ac:chgData name="Maria Teresa Bermudes" userId="76a2f13cae316870" providerId="LiveId" clId="{DFD7AA57-DDA0-41F8-91A0-A5FFCA4936E1}" dt="2020-09-24T06:42:16.481" v="1827"/>
          <ac:spMkLst>
            <pc:docMk/>
            <pc:sldMk cId="2213731059" sldId="298"/>
            <ac:spMk id="2" creationId="{00000000-0000-0000-0000-000000000000}"/>
          </ac:spMkLst>
        </pc:spChg>
        <pc:spChg chg="mod">
          <ac:chgData name="Maria Teresa Bermudes" userId="76a2f13cae316870" providerId="LiveId" clId="{DFD7AA57-DDA0-41F8-91A0-A5FFCA4936E1}" dt="2020-09-24T06:42:30.411" v="1828" actId="20577"/>
          <ac:spMkLst>
            <pc:docMk/>
            <pc:sldMk cId="2213731059" sldId="298"/>
            <ac:spMk id="7" creationId="{00000000-0000-0000-0000-000000000000}"/>
          </ac:spMkLst>
        </pc:spChg>
        <pc:spChg chg="mod">
          <ac:chgData name="Maria Teresa Bermudes" userId="76a2f13cae316870" providerId="LiveId" clId="{DFD7AA57-DDA0-41F8-91A0-A5FFCA4936E1}" dt="2020-09-24T07:03:37.997" v="3225" actId="20577"/>
          <ac:spMkLst>
            <pc:docMk/>
            <pc:sldMk cId="2213731059" sldId="298"/>
            <ac:spMk id="21" creationId="{00000000-0000-0000-0000-000000000000}"/>
          </ac:spMkLst>
        </pc:spChg>
      </pc:sldChg>
      <pc:sldChg chg="modSp mod">
        <pc:chgData name="Maria Teresa Bermudes" userId="76a2f13cae316870" providerId="LiveId" clId="{DFD7AA57-DDA0-41F8-91A0-A5FFCA4936E1}" dt="2020-09-24T11:32:24.555" v="5310" actId="20577"/>
        <pc:sldMkLst>
          <pc:docMk/>
          <pc:sldMk cId="2067378022" sldId="299"/>
        </pc:sldMkLst>
        <pc:spChg chg="mod">
          <ac:chgData name="Maria Teresa Bermudes" userId="76a2f13cae316870" providerId="LiveId" clId="{DFD7AA57-DDA0-41F8-91A0-A5FFCA4936E1}" dt="2020-09-24T07:05:56.741" v="3228" actId="20577"/>
          <ac:spMkLst>
            <pc:docMk/>
            <pc:sldMk cId="2067378022" sldId="299"/>
            <ac:spMk id="2" creationId="{00000000-0000-0000-0000-000000000000}"/>
          </ac:spMkLst>
        </pc:spChg>
        <pc:spChg chg="mod">
          <ac:chgData name="Maria Teresa Bermudes" userId="76a2f13cae316870" providerId="LiveId" clId="{DFD7AA57-DDA0-41F8-91A0-A5FFCA4936E1}" dt="2020-09-24T11:32:24.555" v="5310" actId="20577"/>
          <ac:spMkLst>
            <pc:docMk/>
            <pc:sldMk cId="2067378022" sldId="299"/>
            <ac:spMk id="6" creationId="{00000000-0000-0000-0000-000000000000}"/>
          </ac:spMkLst>
        </pc:spChg>
      </pc:sldChg>
      <pc:sldChg chg="modSp mod">
        <pc:chgData name="Maria Teresa Bermudes" userId="76a2f13cae316870" providerId="LiveId" clId="{DFD7AA57-DDA0-41F8-91A0-A5FFCA4936E1}" dt="2020-09-24T12:17:06.787" v="6386"/>
        <pc:sldMkLst>
          <pc:docMk/>
          <pc:sldMk cId="1697717341" sldId="300"/>
        </pc:sldMkLst>
        <pc:spChg chg="mod">
          <ac:chgData name="Maria Teresa Bermudes" userId="76a2f13cae316870" providerId="LiveId" clId="{DFD7AA57-DDA0-41F8-91A0-A5FFCA4936E1}" dt="2020-09-24T07:06:41.890" v="3231"/>
          <ac:spMkLst>
            <pc:docMk/>
            <pc:sldMk cId="1697717341" sldId="300"/>
            <ac:spMk id="2" creationId="{00000000-0000-0000-0000-000000000000}"/>
          </ac:spMkLst>
        </pc:spChg>
        <pc:spChg chg="mod">
          <ac:chgData name="Maria Teresa Bermudes" userId="76a2f13cae316870" providerId="LiveId" clId="{DFD7AA57-DDA0-41F8-91A0-A5FFCA4936E1}" dt="2020-09-24T11:32:30.365" v="5314" actId="20577"/>
          <ac:spMkLst>
            <pc:docMk/>
            <pc:sldMk cId="1697717341" sldId="300"/>
            <ac:spMk id="12" creationId="{00000000-0000-0000-0000-000000000000}"/>
          </ac:spMkLst>
        </pc:spChg>
        <pc:spChg chg="mod">
          <ac:chgData name="Maria Teresa Bermudes" userId="76a2f13cae316870" providerId="LiveId" clId="{DFD7AA57-DDA0-41F8-91A0-A5FFCA4936E1}" dt="2020-09-24T12:17:06.787" v="6386"/>
          <ac:spMkLst>
            <pc:docMk/>
            <pc:sldMk cId="1697717341" sldId="300"/>
            <ac:spMk id="21" creationId="{00000000-0000-0000-0000-000000000000}"/>
          </ac:spMkLst>
        </pc:spChg>
      </pc:sldChg>
      <pc:sldChg chg="modSp mod">
        <pc:chgData name="Maria Teresa Bermudes" userId="76a2f13cae316870" providerId="LiveId" clId="{DFD7AA57-DDA0-41F8-91A0-A5FFCA4936E1}" dt="2020-09-24T12:17:06.787" v="6386"/>
        <pc:sldMkLst>
          <pc:docMk/>
          <pc:sldMk cId="626330245" sldId="301"/>
        </pc:sldMkLst>
        <pc:spChg chg="mod">
          <ac:chgData name="Maria Teresa Bermudes" userId="76a2f13cae316870" providerId="LiveId" clId="{DFD7AA57-DDA0-41F8-91A0-A5FFCA4936E1}" dt="2020-09-24T11:47:07.903" v="5469" actId="27636"/>
          <ac:spMkLst>
            <pc:docMk/>
            <pc:sldMk cId="626330245" sldId="301"/>
            <ac:spMk id="2" creationId="{00000000-0000-0000-0000-000000000000}"/>
          </ac:spMkLst>
        </pc:spChg>
        <pc:spChg chg="mod">
          <ac:chgData name="Maria Teresa Bermudes" userId="76a2f13cae316870" providerId="LiveId" clId="{DFD7AA57-DDA0-41F8-91A0-A5FFCA4936E1}" dt="2020-09-24T11:54:42.376" v="5971" actId="27636"/>
          <ac:spMkLst>
            <pc:docMk/>
            <pc:sldMk cId="626330245" sldId="301"/>
            <ac:spMk id="7" creationId="{00000000-0000-0000-0000-000000000000}"/>
          </ac:spMkLst>
        </pc:spChg>
        <pc:spChg chg="mod">
          <ac:chgData name="Maria Teresa Bermudes" userId="76a2f13cae316870" providerId="LiveId" clId="{DFD7AA57-DDA0-41F8-91A0-A5FFCA4936E1}" dt="2020-09-24T11:46:06.879" v="5465" actId="20577"/>
          <ac:spMkLst>
            <pc:docMk/>
            <pc:sldMk cId="626330245" sldId="301"/>
            <ac:spMk id="11" creationId="{00000000-0000-0000-0000-000000000000}"/>
          </ac:spMkLst>
        </pc:spChg>
        <pc:spChg chg="mod">
          <ac:chgData name="Maria Teresa Bermudes" userId="76a2f13cae316870" providerId="LiveId" clId="{DFD7AA57-DDA0-41F8-91A0-A5FFCA4936E1}" dt="2020-09-24T12:17:06.787" v="6386"/>
          <ac:spMkLst>
            <pc:docMk/>
            <pc:sldMk cId="626330245" sldId="301"/>
            <ac:spMk id="21" creationId="{00000000-0000-0000-0000-000000000000}"/>
          </ac:spMkLst>
        </pc:spChg>
      </pc:sldChg>
      <pc:sldChg chg="modSp mod">
        <pc:chgData name="Maria Teresa Bermudes" userId="76a2f13cae316870" providerId="LiveId" clId="{DFD7AA57-DDA0-41F8-91A0-A5FFCA4936E1}" dt="2020-09-24T12:00:38.025" v="6206" actId="20577"/>
        <pc:sldMkLst>
          <pc:docMk/>
          <pc:sldMk cId="385980312" sldId="302"/>
        </pc:sldMkLst>
        <pc:spChg chg="mod">
          <ac:chgData name="Maria Teresa Bermudes" userId="76a2f13cae316870" providerId="LiveId" clId="{DFD7AA57-DDA0-41F8-91A0-A5FFCA4936E1}" dt="2020-09-24T11:56:53.348" v="6187"/>
          <ac:spMkLst>
            <pc:docMk/>
            <pc:sldMk cId="385980312" sldId="302"/>
            <ac:spMk id="2" creationId="{00000000-0000-0000-0000-000000000000}"/>
          </ac:spMkLst>
        </pc:spChg>
        <pc:spChg chg="mod">
          <ac:chgData name="Maria Teresa Bermudes" userId="76a2f13cae316870" providerId="LiveId" clId="{DFD7AA57-DDA0-41F8-91A0-A5FFCA4936E1}" dt="2020-09-24T12:00:38.025" v="6206" actId="20577"/>
          <ac:spMkLst>
            <pc:docMk/>
            <pc:sldMk cId="385980312" sldId="302"/>
            <ac:spMk id="14" creationId="{00000000-0000-0000-0000-000000000000}"/>
          </ac:spMkLst>
        </pc:spChg>
        <pc:spChg chg="mod">
          <ac:chgData name="Maria Teresa Bermudes" userId="76a2f13cae316870" providerId="LiveId" clId="{DFD7AA57-DDA0-41F8-91A0-A5FFCA4936E1}" dt="2020-09-24T11:57:26.862" v="6194" actId="20577"/>
          <ac:spMkLst>
            <pc:docMk/>
            <pc:sldMk cId="385980312" sldId="302"/>
            <ac:spMk id="19" creationId="{00000000-0000-0000-0000-000000000000}"/>
          </ac:spMkLst>
        </pc:spChg>
        <pc:spChg chg="mod">
          <ac:chgData name="Maria Teresa Bermudes" userId="76a2f13cae316870" providerId="LiveId" clId="{DFD7AA57-DDA0-41F8-91A0-A5FFCA4936E1}" dt="2020-09-24T11:58:20.695" v="6198" actId="6549"/>
          <ac:spMkLst>
            <pc:docMk/>
            <pc:sldMk cId="385980312" sldId="302"/>
            <ac:spMk id="21" creationId="{00000000-0000-0000-0000-000000000000}"/>
          </ac:spMkLst>
        </pc:spChg>
        <pc:spChg chg="mod">
          <ac:chgData name="Maria Teresa Bermudes" userId="76a2f13cae316870" providerId="LiveId" clId="{DFD7AA57-DDA0-41F8-91A0-A5FFCA4936E1}" dt="2020-09-23T17:22:50.533" v="239"/>
          <ac:spMkLst>
            <pc:docMk/>
            <pc:sldMk cId="385980312" sldId="302"/>
            <ac:spMk id="27" creationId="{00000000-0000-0000-0000-000000000000}"/>
          </ac:spMkLst>
        </pc:spChg>
        <pc:graphicFrameChg chg="mod">
          <ac:chgData name="Maria Teresa Bermudes" userId="76a2f13cae316870" providerId="LiveId" clId="{DFD7AA57-DDA0-41F8-91A0-A5FFCA4936E1}" dt="2020-09-23T17:04:27.114" v="28"/>
          <ac:graphicFrameMkLst>
            <pc:docMk/>
            <pc:sldMk cId="385980312" sldId="302"/>
            <ac:graphicFrameMk id="26" creationId="{00000000-0000-0000-0000-000000000000}"/>
          </ac:graphicFrameMkLst>
        </pc:graphicFrameChg>
      </pc:sldChg>
      <pc:sldChg chg="modSp mod">
        <pc:chgData name="Maria Teresa Bermudes" userId="76a2f13cae316870" providerId="LiveId" clId="{DFD7AA57-DDA0-41F8-91A0-A5FFCA4936E1}" dt="2020-09-28T09:10:09.108" v="9601" actId="313"/>
        <pc:sldMkLst>
          <pc:docMk/>
          <pc:sldMk cId="1676905603" sldId="303"/>
        </pc:sldMkLst>
        <pc:spChg chg="mod">
          <ac:chgData name="Maria Teresa Bermudes" userId="76a2f13cae316870" providerId="LiveId" clId="{DFD7AA57-DDA0-41F8-91A0-A5FFCA4936E1}" dt="2020-09-24T12:01:34.655" v="6213" actId="20577"/>
          <ac:spMkLst>
            <pc:docMk/>
            <pc:sldMk cId="1676905603" sldId="303"/>
            <ac:spMk id="2" creationId="{00000000-0000-0000-0000-000000000000}"/>
          </ac:spMkLst>
        </pc:spChg>
        <pc:spChg chg="mod">
          <ac:chgData name="Maria Teresa Bermudes" userId="76a2f13cae316870" providerId="LiveId" clId="{DFD7AA57-DDA0-41F8-91A0-A5FFCA4936E1}" dt="2020-09-28T09:10:09.108" v="9601" actId="313"/>
          <ac:spMkLst>
            <pc:docMk/>
            <pc:sldMk cId="1676905603" sldId="303"/>
            <ac:spMk id="14" creationId="{00000000-0000-0000-0000-000000000000}"/>
          </ac:spMkLst>
        </pc:spChg>
        <pc:spChg chg="mod">
          <ac:chgData name="Maria Teresa Bermudes" userId="76a2f13cae316870" providerId="LiveId" clId="{DFD7AA57-DDA0-41F8-91A0-A5FFCA4936E1}" dt="2020-09-25T13:27:17.411" v="6419" actId="1076"/>
          <ac:spMkLst>
            <pc:docMk/>
            <pc:sldMk cId="1676905603" sldId="303"/>
            <ac:spMk id="17" creationId="{00000000-0000-0000-0000-000000000000}"/>
          </ac:spMkLst>
        </pc:spChg>
        <pc:spChg chg="mod">
          <ac:chgData name="Maria Teresa Bermudes" userId="76a2f13cae316870" providerId="LiveId" clId="{DFD7AA57-DDA0-41F8-91A0-A5FFCA4936E1}" dt="2020-09-23T17:04:27.114" v="28"/>
          <ac:spMkLst>
            <pc:docMk/>
            <pc:sldMk cId="1676905603" sldId="303"/>
            <ac:spMk id="19" creationId="{00000000-0000-0000-0000-000000000000}"/>
          </ac:spMkLst>
        </pc:spChg>
        <pc:spChg chg="mod">
          <ac:chgData name="Maria Teresa Bermudes" userId="76a2f13cae316870" providerId="LiveId" clId="{DFD7AA57-DDA0-41F8-91A0-A5FFCA4936E1}" dt="2020-09-23T17:04:27.114" v="28"/>
          <ac:spMkLst>
            <pc:docMk/>
            <pc:sldMk cId="1676905603" sldId="303"/>
            <ac:spMk id="26" creationId="{00000000-0000-0000-0000-000000000000}"/>
          </ac:spMkLst>
        </pc:spChg>
        <pc:picChg chg="mod">
          <ac:chgData name="Maria Teresa Bermudes" userId="76a2f13cae316870" providerId="LiveId" clId="{DFD7AA57-DDA0-41F8-91A0-A5FFCA4936E1}" dt="2020-09-24T12:06:08.798" v="6296" actId="1076"/>
          <ac:picMkLst>
            <pc:docMk/>
            <pc:sldMk cId="1676905603" sldId="303"/>
            <ac:picMk id="16" creationId="{00000000-0000-0000-0000-000000000000}"/>
          </ac:picMkLst>
        </pc:picChg>
      </pc:sldChg>
      <pc:sldChg chg="modSp mod">
        <pc:chgData name="Maria Teresa Bermudes" userId="76a2f13cae316870" providerId="LiveId" clId="{DFD7AA57-DDA0-41F8-91A0-A5FFCA4936E1}" dt="2020-09-28T09:10:10.324" v="9602" actId="313"/>
        <pc:sldMkLst>
          <pc:docMk/>
          <pc:sldMk cId="2356731780" sldId="304"/>
        </pc:sldMkLst>
        <pc:spChg chg="mod">
          <ac:chgData name="Maria Teresa Bermudes" userId="76a2f13cae316870" providerId="LiveId" clId="{DFD7AA57-DDA0-41F8-91A0-A5FFCA4936E1}" dt="2020-09-24T12:13:13.344" v="6303" actId="14100"/>
          <ac:spMkLst>
            <pc:docMk/>
            <pc:sldMk cId="2356731780" sldId="304"/>
            <ac:spMk id="4" creationId="{00000000-0000-0000-0000-000000000000}"/>
          </ac:spMkLst>
        </pc:spChg>
        <pc:spChg chg="mod">
          <ac:chgData name="Maria Teresa Bermudes" userId="76a2f13cae316870" providerId="LiveId" clId="{DFD7AA57-DDA0-41F8-91A0-A5FFCA4936E1}" dt="2020-09-28T09:10:10.324" v="9602" actId="313"/>
          <ac:spMkLst>
            <pc:docMk/>
            <pc:sldMk cId="2356731780" sldId="304"/>
            <ac:spMk id="6" creationId="{00000000-0000-0000-0000-000000000000}"/>
          </ac:spMkLst>
        </pc:spChg>
      </pc:sldChg>
      <pc:sldChg chg="modSp mod">
        <pc:chgData name="Maria Teresa Bermudes" userId="76a2f13cae316870" providerId="LiveId" clId="{DFD7AA57-DDA0-41F8-91A0-A5FFCA4936E1}" dt="2020-09-28T09:10:12.125" v="9603" actId="313"/>
        <pc:sldMkLst>
          <pc:docMk/>
          <pc:sldMk cId="2907752004" sldId="305"/>
        </pc:sldMkLst>
        <pc:spChg chg="mod">
          <ac:chgData name="Maria Teresa Bermudes" userId="76a2f13cae316870" providerId="LiveId" clId="{DFD7AA57-DDA0-41F8-91A0-A5FFCA4936E1}" dt="2020-09-24T12:13:33.808" v="6315" actId="14100"/>
          <ac:spMkLst>
            <pc:docMk/>
            <pc:sldMk cId="2907752004" sldId="305"/>
            <ac:spMk id="2" creationId="{00000000-0000-0000-0000-000000000000}"/>
          </ac:spMkLst>
        </pc:spChg>
        <pc:spChg chg="mod">
          <ac:chgData name="Maria Teresa Bermudes" userId="76a2f13cae316870" providerId="LiveId" clId="{DFD7AA57-DDA0-41F8-91A0-A5FFCA4936E1}" dt="2020-09-28T09:10:12.125" v="9603" actId="313"/>
          <ac:spMkLst>
            <pc:docMk/>
            <pc:sldMk cId="2907752004" sldId="305"/>
            <ac:spMk id="14" creationId="{00000000-0000-0000-0000-000000000000}"/>
          </ac:spMkLst>
        </pc:spChg>
        <pc:spChg chg="mod">
          <ac:chgData name="Maria Teresa Bermudes" userId="76a2f13cae316870" providerId="LiveId" clId="{DFD7AA57-DDA0-41F8-91A0-A5FFCA4936E1}" dt="2020-09-23T17:04:27.114" v="28"/>
          <ac:spMkLst>
            <pc:docMk/>
            <pc:sldMk cId="2907752004" sldId="305"/>
            <ac:spMk id="17" creationId="{00000000-0000-0000-0000-000000000000}"/>
          </ac:spMkLst>
        </pc:spChg>
        <pc:spChg chg="mod">
          <ac:chgData name="Maria Teresa Bermudes" userId="76a2f13cae316870" providerId="LiveId" clId="{DFD7AA57-DDA0-41F8-91A0-A5FFCA4936E1}" dt="2020-09-24T12:13:57.777" v="6347" actId="20577"/>
          <ac:spMkLst>
            <pc:docMk/>
            <pc:sldMk cId="2907752004" sldId="305"/>
            <ac:spMk id="21" creationId="{00000000-0000-0000-0000-000000000000}"/>
          </ac:spMkLst>
        </pc:spChg>
        <pc:spChg chg="mod">
          <ac:chgData name="Maria Teresa Bermudes" userId="76a2f13cae316870" providerId="LiveId" clId="{DFD7AA57-DDA0-41F8-91A0-A5FFCA4936E1}" dt="2020-09-23T17:04:27.114" v="28"/>
          <ac:spMkLst>
            <pc:docMk/>
            <pc:sldMk cId="2907752004" sldId="305"/>
            <ac:spMk id="29" creationId="{00000000-0000-0000-0000-000000000000}"/>
          </ac:spMkLst>
        </pc:spChg>
        <pc:graphicFrameChg chg="modGraphic">
          <ac:chgData name="Maria Teresa Bermudes" userId="76a2f13cae316870" providerId="LiveId" clId="{DFD7AA57-DDA0-41F8-91A0-A5FFCA4936E1}" dt="2020-09-24T12:15:46.641" v="6385" actId="20577"/>
          <ac:graphicFrameMkLst>
            <pc:docMk/>
            <pc:sldMk cId="2907752004" sldId="305"/>
            <ac:graphicFrameMk id="26" creationId="{00000000-0000-0000-0000-000000000000}"/>
          </ac:graphicFrameMkLst>
        </pc:graphicFrameChg>
        <pc:picChg chg="mod">
          <ac:chgData name="Maria Teresa Bermudes" userId="76a2f13cae316870" providerId="LiveId" clId="{DFD7AA57-DDA0-41F8-91A0-A5FFCA4936E1}" dt="2020-09-24T12:13:23.840" v="6304" actId="1076"/>
          <ac:picMkLst>
            <pc:docMk/>
            <pc:sldMk cId="2907752004" sldId="305"/>
            <ac:picMk id="16" creationId="{00000000-0000-0000-0000-000000000000}"/>
          </ac:picMkLst>
        </pc:picChg>
      </pc:sldChg>
      <pc:sldChg chg="modSp mod">
        <pc:chgData name="Maria Teresa Bermudes" userId="76a2f13cae316870" providerId="LiveId" clId="{DFD7AA57-DDA0-41F8-91A0-A5FFCA4936E1}" dt="2020-09-28T09:10:14.196" v="9604" actId="313"/>
        <pc:sldMkLst>
          <pc:docMk/>
          <pc:sldMk cId="1289765216" sldId="306"/>
        </pc:sldMkLst>
        <pc:spChg chg="mod">
          <ac:chgData name="Maria Teresa Bermudes" userId="76a2f13cae316870" providerId="LiveId" clId="{DFD7AA57-DDA0-41F8-91A0-A5FFCA4936E1}" dt="2020-09-24T12:19:49.897" v="6410" actId="14100"/>
          <ac:spMkLst>
            <pc:docMk/>
            <pc:sldMk cId="1289765216" sldId="306"/>
            <ac:spMk id="4" creationId="{00000000-0000-0000-0000-000000000000}"/>
          </ac:spMkLst>
        </pc:spChg>
        <pc:spChg chg="mod">
          <ac:chgData name="Maria Teresa Bermudes" userId="76a2f13cae316870" providerId="LiveId" clId="{DFD7AA57-DDA0-41F8-91A0-A5FFCA4936E1}" dt="2020-09-28T09:10:14.196" v="9604" actId="313"/>
          <ac:spMkLst>
            <pc:docMk/>
            <pc:sldMk cId="1289765216" sldId="306"/>
            <ac:spMk id="6" creationId="{00000000-0000-0000-0000-000000000000}"/>
          </ac:spMkLst>
        </pc:spChg>
      </pc:sldChg>
      <pc:sldChg chg="modSp mod">
        <pc:chgData name="Maria Teresa Bermudes" userId="76a2f13cae316870" providerId="LiveId" clId="{DFD7AA57-DDA0-41F8-91A0-A5FFCA4936E1}" dt="2020-09-28T09:10:15.557" v="9605" actId="313"/>
        <pc:sldMkLst>
          <pc:docMk/>
          <pc:sldMk cId="2359459713" sldId="307"/>
        </pc:sldMkLst>
        <pc:spChg chg="mod">
          <ac:chgData name="Maria Teresa Bermudes" userId="76a2f13cae316870" providerId="LiveId" clId="{DFD7AA57-DDA0-41F8-91A0-A5FFCA4936E1}" dt="2020-09-24T12:18:06.937" v="6397" actId="20577"/>
          <ac:spMkLst>
            <pc:docMk/>
            <pc:sldMk cId="2359459713" sldId="307"/>
            <ac:spMk id="2" creationId="{00000000-0000-0000-0000-000000000000}"/>
          </ac:spMkLst>
        </pc:spChg>
        <pc:spChg chg="mod">
          <ac:chgData name="Maria Teresa Bermudes" userId="76a2f13cae316870" providerId="LiveId" clId="{DFD7AA57-DDA0-41F8-91A0-A5FFCA4936E1}" dt="2020-09-28T09:10:15.557" v="9605" actId="313"/>
          <ac:spMkLst>
            <pc:docMk/>
            <pc:sldMk cId="2359459713" sldId="307"/>
            <ac:spMk id="14" creationId="{00000000-0000-0000-0000-000000000000}"/>
          </ac:spMkLst>
        </pc:spChg>
        <pc:spChg chg="mod">
          <ac:chgData name="Maria Teresa Bermudes" userId="76a2f13cae316870" providerId="LiveId" clId="{DFD7AA57-DDA0-41F8-91A0-A5FFCA4936E1}" dt="2020-09-23T17:04:27.114" v="28"/>
          <ac:spMkLst>
            <pc:docMk/>
            <pc:sldMk cId="2359459713" sldId="307"/>
            <ac:spMk id="22" creationId="{00000000-0000-0000-0000-000000000000}"/>
          </ac:spMkLst>
        </pc:spChg>
        <pc:spChg chg="mod">
          <ac:chgData name="Maria Teresa Bermudes" userId="76a2f13cae316870" providerId="LiveId" clId="{DFD7AA57-DDA0-41F8-91A0-A5FFCA4936E1}" dt="2020-09-23T17:04:27.114" v="28"/>
          <ac:spMkLst>
            <pc:docMk/>
            <pc:sldMk cId="2359459713" sldId="307"/>
            <ac:spMk id="29" creationId="{00000000-0000-0000-0000-000000000000}"/>
          </ac:spMkLst>
        </pc:spChg>
        <pc:picChg chg="mod">
          <ac:chgData name="Maria Teresa Bermudes" userId="76a2f13cae316870" providerId="LiveId" clId="{DFD7AA57-DDA0-41F8-91A0-A5FFCA4936E1}" dt="2020-09-24T12:18:01.035" v="6387" actId="1076"/>
          <ac:picMkLst>
            <pc:docMk/>
            <pc:sldMk cId="2359459713" sldId="307"/>
            <ac:picMk id="16" creationId="{00000000-0000-0000-0000-000000000000}"/>
          </ac:picMkLst>
        </pc:picChg>
      </pc:sldChg>
      <pc:sldChg chg="modSp mod">
        <pc:chgData name="Maria Teresa Bermudes" userId="76a2f13cae316870" providerId="LiveId" clId="{DFD7AA57-DDA0-41F8-91A0-A5FFCA4936E1}" dt="2020-09-28T09:10:19.077" v="9606" actId="313"/>
        <pc:sldMkLst>
          <pc:docMk/>
          <pc:sldMk cId="1449307857" sldId="308"/>
        </pc:sldMkLst>
        <pc:spChg chg="mod">
          <ac:chgData name="Maria Teresa Bermudes" userId="76a2f13cae316870" providerId="LiveId" clId="{DFD7AA57-DDA0-41F8-91A0-A5FFCA4936E1}" dt="2020-09-23T17:04:27.114" v="28"/>
          <ac:spMkLst>
            <pc:docMk/>
            <pc:sldMk cId="1449307857" sldId="308"/>
            <ac:spMk id="20" creationId="{00000000-0000-0000-0000-000000000000}"/>
          </ac:spMkLst>
        </pc:spChg>
        <pc:spChg chg="mod">
          <ac:chgData name="Maria Teresa Bermudes" userId="76a2f13cae316870" providerId="LiveId" clId="{DFD7AA57-DDA0-41F8-91A0-A5FFCA4936E1}" dt="2020-09-28T09:10:19.077" v="9606" actId="313"/>
          <ac:spMkLst>
            <pc:docMk/>
            <pc:sldMk cId="1449307857" sldId="308"/>
            <ac:spMk id="21" creationId="{00000000-0000-0000-0000-000000000000}"/>
          </ac:spMkLst>
        </pc:spChg>
        <pc:spChg chg="mod">
          <ac:chgData name="Maria Teresa Bermudes" userId="76a2f13cae316870" providerId="LiveId" clId="{DFD7AA57-DDA0-41F8-91A0-A5FFCA4936E1}" dt="2020-09-25T13:25:13.715" v="6417" actId="20577"/>
          <ac:spMkLst>
            <pc:docMk/>
            <pc:sldMk cId="1449307857" sldId="308"/>
            <ac:spMk id="22" creationId="{00000000-0000-0000-0000-000000000000}"/>
          </ac:spMkLst>
        </pc:spChg>
        <pc:spChg chg="mod">
          <ac:chgData name="Maria Teresa Bermudes" userId="76a2f13cae316870" providerId="LiveId" clId="{DFD7AA57-DDA0-41F8-91A0-A5FFCA4936E1}" dt="2020-09-23T17:04:27.114" v="28"/>
          <ac:spMkLst>
            <pc:docMk/>
            <pc:sldMk cId="1449307857" sldId="308"/>
            <ac:spMk id="31" creationId="{00000000-0000-0000-0000-000000000000}"/>
          </ac:spMkLst>
        </pc:spChg>
      </pc:sldChg>
      <pc:sldChg chg="modSp mod">
        <pc:chgData name="Maria Teresa Bermudes" userId="76a2f13cae316870" providerId="LiveId" clId="{DFD7AA57-DDA0-41F8-91A0-A5FFCA4936E1}" dt="2020-09-25T13:26:05.800" v="6418" actId="20577"/>
        <pc:sldMkLst>
          <pc:docMk/>
          <pc:sldMk cId="47581304" sldId="309"/>
        </pc:sldMkLst>
        <pc:spChg chg="mod">
          <ac:chgData name="Maria Teresa Bermudes" userId="76a2f13cae316870" providerId="LiveId" clId="{DFD7AA57-DDA0-41F8-91A0-A5FFCA4936E1}" dt="2020-09-25T13:26:05.800" v="6418" actId="20577"/>
          <ac:spMkLst>
            <pc:docMk/>
            <pc:sldMk cId="47581304" sldId="309"/>
            <ac:spMk id="6" creationId="{00000000-0000-0000-0000-000000000000}"/>
          </ac:spMkLst>
        </pc:spChg>
      </pc:sldChg>
      <pc:sldChg chg="modSp mod">
        <pc:chgData name="Maria Teresa Bermudes" userId="76a2f13cae316870" providerId="LiveId" clId="{DFD7AA57-DDA0-41F8-91A0-A5FFCA4936E1}" dt="2020-09-25T13:34:33.377" v="6420"/>
        <pc:sldMkLst>
          <pc:docMk/>
          <pc:sldMk cId="3685164025" sldId="310"/>
        </pc:sldMkLst>
        <pc:spChg chg="mod">
          <ac:chgData name="Maria Teresa Bermudes" userId="76a2f13cae316870" providerId="LiveId" clId="{DFD7AA57-DDA0-41F8-91A0-A5FFCA4936E1}" dt="2020-09-25T13:34:33.377" v="6420"/>
          <ac:spMkLst>
            <pc:docMk/>
            <pc:sldMk cId="3685164025" sldId="310"/>
            <ac:spMk id="2" creationId="{00000000-0000-0000-0000-000000000000}"/>
          </ac:spMkLst>
        </pc:spChg>
        <pc:spChg chg="mod">
          <ac:chgData name="Maria Teresa Bermudes" userId="76a2f13cae316870" providerId="LiveId" clId="{DFD7AA57-DDA0-41F8-91A0-A5FFCA4936E1}" dt="2020-09-23T17:04:27.114" v="28"/>
          <ac:spMkLst>
            <pc:docMk/>
            <pc:sldMk cId="3685164025" sldId="310"/>
            <ac:spMk id="16" creationId="{00000000-0000-0000-0000-000000000000}"/>
          </ac:spMkLst>
        </pc:spChg>
        <pc:spChg chg="mod">
          <ac:chgData name="Maria Teresa Bermudes" userId="76a2f13cae316870" providerId="LiveId" clId="{DFD7AA57-DDA0-41F8-91A0-A5FFCA4936E1}" dt="2020-09-23T17:40:08.171" v="340" actId="313"/>
          <ac:spMkLst>
            <pc:docMk/>
            <pc:sldMk cId="3685164025" sldId="310"/>
            <ac:spMk id="22" creationId="{00000000-0000-0000-0000-000000000000}"/>
          </ac:spMkLst>
        </pc:spChg>
        <pc:graphicFrameChg chg="mod">
          <ac:chgData name="Maria Teresa Bermudes" userId="76a2f13cae316870" providerId="LiveId" clId="{DFD7AA57-DDA0-41F8-91A0-A5FFCA4936E1}" dt="2020-09-23T17:04:27.114" v="28"/>
          <ac:graphicFrameMkLst>
            <pc:docMk/>
            <pc:sldMk cId="3685164025" sldId="310"/>
            <ac:graphicFrameMk id="19" creationId="{00000000-0000-0000-0000-000000000000}"/>
          </ac:graphicFrameMkLst>
        </pc:graphicFrameChg>
      </pc:sldChg>
      <pc:sldChg chg="modSp mod">
        <pc:chgData name="Maria Teresa Bermudes" userId="76a2f13cae316870" providerId="LiveId" clId="{DFD7AA57-DDA0-41F8-91A0-A5FFCA4936E1}" dt="2020-09-25T13:34:59.848" v="6422" actId="20577"/>
        <pc:sldMkLst>
          <pc:docMk/>
          <pc:sldMk cId="4242023267" sldId="311"/>
        </pc:sldMkLst>
        <pc:spChg chg="mod">
          <ac:chgData name="Maria Teresa Bermudes" userId="76a2f13cae316870" providerId="LiveId" clId="{DFD7AA57-DDA0-41F8-91A0-A5FFCA4936E1}" dt="2020-09-25T13:34:50.832" v="6421"/>
          <ac:spMkLst>
            <pc:docMk/>
            <pc:sldMk cId="4242023267" sldId="311"/>
            <ac:spMk id="4" creationId="{00000000-0000-0000-0000-000000000000}"/>
          </ac:spMkLst>
        </pc:spChg>
        <pc:spChg chg="mod">
          <ac:chgData name="Maria Teresa Bermudes" userId="76a2f13cae316870" providerId="LiveId" clId="{DFD7AA57-DDA0-41F8-91A0-A5FFCA4936E1}" dt="2020-09-25T13:34:59.848" v="6422" actId="20577"/>
          <ac:spMkLst>
            <pc:docMk/>
            <pc:sldMk cId="4242023267" sldId="311"/>
            <ac:spMk id="6" creationId="{00000000-0000-0000-0000-000000000000}"/>
          </ac:spMkLst>
        </pc:spChg>
      </pc:sldChg>
      <pc:sldChg chg="modSp mod">
        <pc:chgData name="Maria Teresa Bermudes" userId="76a2f13cae316870" providerId="LiveId" clId="{DFD7AA57-DDA0-41F8-91A0-A5FFCA4936E1}" dt="2020-09-25T13:35:14.962" v="6424"/>
        <pc:sldMkLst>
          <pc:docMk/>
          <pc:sldMk cId="3182539493" sldId="312"/>
        </pc:sldMkLst>
        <pc:spChg chg="mod">
          <ac:chgData name="Maria Teresa Bermudes" userId="76a2f13cae316870" providerId="LiveId" clId="{DFD7AA57-DDA0-41F8-91A0-A5FFCA4936E1}" dt="2020-09-25T13:35:14.962" v="6424"/>
          <ac:spMkLst>
            <pc:docMk/>
            <pc:sldMk cId="3182539493" sldId="312"/>
            <ac:spMk id="2" creationId="{00000000-0000-0000-0000-000000000000}"/>
          </ac:spMkLst>
        </pc:spChg>
        <pc:spChg chg="mod">
          <ac:chgData name="Maria Teresa Bermudes" userId="76a2f13cae316870" providerId="LiveId" clId="{DFD7AA57-DDA0-41F8-91A0-A5FFCA4936E1}" dt="2020-09-25T13:35:10.045" v="6423" actId="20577"/>
          <ac:spMkLst>
            <pc:docMk/>
            <pc:sldMk cId="3182539493" sldId="312"/>
            <ac:spMk id="22" creationId="{00000000-0000-0000-0000-000000000000}"/>
          </ac:spMkLst>
        </pc:spChg>
        <pc:spChg chg="mod">
          <ac:chgData name="Maria Teresa Bermudes" userId="76a2f13cae316870" providerId="LiveId" clId="{DFD7AA57-DDA0-41F8-91A0-A5FFCA4936E1}" dt="2020-09-23T17:40:12.650" v="342" actId="313"/>
          <ac:spMkLst>
            <pc:docMk/>
            <pc:sldMk cId="3182539493" sldId="312"/>
            <ac:spMk id="31" creationId="{00000000-0000-0000-0000-000000000000}"/>
          </ac:spMkLst>
        </pc:spChg>
        <pc:spChg chg="mod">
          <ac:chgData name="Maria Teresa Bermudes" userId="76a2f13cae316870" providerId="LiveId" clId="{DFD7AA57-DDA0-41F8-91A0-A5FFCA4936E1}" dt="2020-09-23T17:04:27.114" v="28"/>
          <ac:spMkLst>
            <pc:docMk/>
            <pc:sldMk cId="3182539493" sldId="312"/>
            <ac:spMk id="32" creationId="{00000000-0000-0000-0000-000000000000}"/>
          </ac:spMkLst>
        </pc:spChg>
        <pc:graphicFrameChg chg="mod">
          <ac:chgData name="Maria Teresa Bermudes" userId="76a2f13cae316870" providerId="LiveId" clId="{DFD7AA57-DDA0-41F8-91A0-A5FFCA4936E1}" dt="2020-09-24T12:17:06.787" v="6386"/>
          <ac:graphicFrameMkLst>
            <pc:docMk/>
            <pc:sldMk cId="3182539493" sldId="312"/>
            <ac:graphicFrameMk id="21" creationId="{00000000-0000-0000-0000-000000000000}"/>
          </ac:graphicFrameMkLst>
        </pc:graphicFrameChg>
      </pc:sldChg>
      <pc:sldChg chg="modSp mod">
        <pc:chgData name="Maria Teresa Bermudes" userId="76a2f13cae316870" providerId="LiveId" clId="{DFD7AA57-DDA0-41F8-91A0-A5FFCA4936E1}" dt="2020-09-25T13:47:22.974" v="6746" actId="6549"/>
        <pc:sldMkLst>
          <pc:docMk/>
          <pc:sldMk cId="1665522174" sldId="313"/>
        </pc:sldMkLst>
        <pc:spChg chg="mod">
          <ac:chgData name="Maria Teresa Bermudes" userId="76a2f13cae316870" providerId="LiveId" clId="{DFD7AA57-DDA0-41F8-91A0-A5FFCA4936E1}" dt="2020-09-25T13:43:33.316" v="6654" actId="1076"/>
          <ac:spMkLst>
            <pc:docMk/>
            <pc:sldMk cId="1665522174" sldId="313"/>
            <ac:spMk id="2" creationId="{00000000-0000-0000-0000-000000000000}"/>
          </ac:spMkLst>
        </pc:spChg>
        <pc:spChg chg="mod">
          <ac:chgData name="Maria Teresa Bermudes" userId="76a2f13cae316870" providerId="LiveId" clId="{DFD7AA57-DDA0-41F8-91A0-A5FFCA4936E1}" dt="2020-09-25T13:43:40.028" v="6655" actId="20577"/>
          <ac:spMkLst>
            <pc:docMk/>
            <pc:sldMk cId="1665522174" sldId="313"/>
            <ac:spMk id="11" creationId="{00000000-0000-0000-0000-000000000000}"/>
          </ac:spMkLst>
        </pc:spChg>
        <pc:spChg chg="mod">
          <ac:chgData name="Maria Teresa Bermudes" userId="76a2f13cae316870" providerId="LiveId" clId="{DFD7AA57-DDA0-41F8-91A0-A5FFCA4936E1}" dt="2020-09-25T13:44:45.045" v="6669" actId="20577"/>
          <ac:spMkLst>
            <pc:docMk/>
            <pc:sldMk cId="1665522174" sldId="313"/>
            <ac:spMk id="21" creationId="{00000000-0000-0000-0000-000000000000}"/>
          </ac:spMkLst>
        </pc:spChg>
        <pc:spChg chg="mod">
          <ac:chgData name="Maria Teresa Bermudes" userId="76a2f13cae316870" providerId="LiveId" clId="{DFD7AA57-DDA0-41F8-91A0-A5FFCA4936E1}" dt="2020-09-23T17:04:27.114" v="28"/>
          <ac:spMkLst>
            <pc:docMk/>
            <pc:sldMk cId="1665522174" sldId="313"/>
            <ac:spMk id="29" creationId="{00000000-0000-0000-0000-000000000000}"/>
          </ac:spMkLst>
        </pc:spChg>
        <pc:spChg chg="mod">
          <ac:chgData name="Maria Teresa Bermudes" userId="76a2f13cae316870" providerId="LiveId" clId="{DFD7AA57-DDA0-41F8-91A0-A5FFCA4936E1}" dt="2020-09-25T13:47:22.974" v="6746" actId="6549"/>
          <ac:spMkLst>
            <pc:docMk/>
            <pc:sldMk cId="1665522174" sldId="313"/>
            <ac:spMk id="35" creationId="{00000000-0000-0000-0000-000000000000}"/>
          </ac:spMkLst>
        </pc:spChg>
      </pc:sldChg>
      <pc:sldChg chg="modSp mod">
        <pc:chgData name="Maria Teresa Bermudes" userId="76a2f13cae316870" providerId="LiveId" clId="{DFD7AA57-DDA0-41F8-91A0-A5FFCA4936E1}" dt="2020-09-25T13:42:28.349" v="6650" actId="6549"/>
        <pc:sldMkLst>
          <pc:docMk/>
          <pc:sldMk cId="1294814386" sldId="314"/>
        </pc:sldMkLst>
        <pc:spChg chg="mod">
          <ac:chgData name="Maria Teresa Bermudes" userId="76a2f13cae316870" providerId="LiveId" clId="{DFD7AA57-DDA0-41F8-91A0-A5FFCA4936E1}" dt="2020-09-25T13:41:19.485" v="6457" actId="20577"/>
          <ac:spMkLst>
            <pc:docMk/>
            <pc:sldMk cId="1294814386" sldId="314"/>
            <ac:spMk id="4" creationId="{00000000-0000-0000-0000-000000000000}"/>
          </ac:spMkLst>
        </pc:spChg>
        <pc:spChg chg="mod">
          <ac:chgData name="Maria Teresa Bermudes" userId="76a2f13cae316870" providerId="LiveId" clId="{DFD7AA57-DDA0-41F8-91A0-A5FFCA4936E1}" dt="2020-09-25T13:40:41.209" v="6436" actId="20577"/>
          <ac:spMkLst>
            <pc:docMk/>
            <pc:sldMk cId="1294814386" sldId="314"/>
            <ac:spMk id="6" creationId="{00000000-0000-0000-0000-000000000000}"/>
          </ac:spMkLst>
        </pc:spChg>
        <pc:spChg chg="mod">
          <ac:chgData name="Maria Teresa Bermudes" userId="76a2f13cae316870" providerId="LiveId" clId="{DFD7AA57-DDA0-41F8-91A0-A5FFCA4936E1}" dt="2020-09-25T13:42:28.349" v="6650" actId="6549"/>
          <ac:spMkLst>
            <pc:docMk/>
            <pc:sldMk cId="1294814386" sldId="314"/>
            <ac:spMk id="7" creationId="{00000000-0000-0000-0000-000000000000}"/>
          </ac:spMkLst>
        </pc:spChg>
      </pc:sldChg>
      <pc:sldChg chg="modSp mod">
        <pc:chgData name="Maria Teresa Bermudes" userId="76a2f13cae316870" providerId="LiveId" clId="{DFD7AA57-DDA0-41F8-91A0-A5FFCA4936E1}" dt="2020-09-25T13:39:33.349" v="6435" actId="20577"/>
        <pc:sldMkLst>
          <pc:docMk/>
          <pc:sldMk cId="1327210696" sldId="315"/>
        </pc:sldMkLst>
        <pc:spChg chg="mod">
          <ac:chgData name="Maria Teresa Bermudes" userId="76a2f13cae316870" providerId="LiveId" clId="{DFD7AA57-DDA0-41F8-91A0-A5FFCA4936E1}" dt="2020-09-25T13:37:50.853" v="6431" actId="6549"/>
          <ac:spMkLst>
            <pc:docMk/>
            <pc:sldMk cId="1327210696" sldId="315"/>
            <ac:spMk id="2" creationId="{00000000-0000-0000-0000-000000000000}"/>
          </ac:spMkLst>
        </pc:spChg>
        <pc:spChg chg="mod">
          <ac:chgData name="Maria Teresa Bermudes" userId="76a2f13cae316870" providerId="LiveId" clId="{DFD7AA57-DDA0-41F8-91A0-A5FFCA4936E1}" dt="2020-09-25T13:37:59.064" v="6432" actId="20577"/>
          <ac:spMkLst>
            <pc:docMk/>
            <pc:sldMk cId="1327210696" sldId="315"/>
            <ac:spMk id="11" creationId="{00000000-0000-0000-0000-000000000000}"/>
          </ac:spMkLst>
        </pc:spChg>
        <pc:spChg chg="mod">
          <ac:chgData name="Maria Teresa Bermudes" userId="76a2f13cae316870" providerId="LiveId" clId="{DFD7AA57-DDA0-41F8-91A0-A5FFCA4936E1}" dt="2020-09-25T13:39:33.349" v="6435" actId="20577"/>
          <ac:spMkLst>
            <pc:docMk/>
            <pc:sldMk cId="1327210696" sldId="315"/>
            <ac:spMk id="21" creationId="{00000000-0000-0000-0000-000000000000}"/>
          </ac:spMkLst>
        </pc:spChg>
      </pc:sldChg>
      <pc:sldChg chg="modSp mod">
        <pc:chgData name="Maria Teresa Bermudes" userId="76a2f13cae316870" providerId="LiveId" clId="{DFD7AA57-DDA0-41F8-91A0-A5FFCA4936E1}" dt="2020-09-25T13:48:20.017" v="6748" actId="20577"/>
        <pc:sldMkLst>
          <pc:docMk/>
          <pc:sldMk cId="1493389451" sldId="316"/>
        </pc:sldMkLst>
        <pc:spChg chg="mod">
          <ac:chgData name="Maria Teresa Bermudes" userId="76a2f13cae316870" providerId="LiveId" clId="{DFD7AA57-DDA0-41F8-91A0-A5FFCA4936E1}" dt="2020-09-25T13:48:20.017" v="6748" actId="20577"/>
          <ac:spMkLst>
            <pc:docMk/>
            <pc:sldMk cId="1493389451" sldId="316"/>
            <ac:spMk id="11" creationId="{00000000-0000-0000-0000-000000000000}"/>
          </ac:spMkLst>
        </pc:spChg>
        <pc:spChg chg="mod">
          <ac:chgData name="Maria Teresa Bermudes" userId="76a2f13cae316870" providerId="LiveId" clId="{DFD7AA57-DDA0-41F8-91A0-A5FFCA4936E1}" dt="2020-09-23T17:04:27.114" v="28"/>
          <ac:spMkLst>
            <pc:docMk/>
            <pc:sldMk cId="1493389451" sldId="316"/>
            <ac:spMk id="21" creationId="{00000000-0000-0000-0000-000000000000}"/>
          </ac:spMkLst>
        </pc:spChg>
        <pc:spChg chg="mod">
          <ac:chgData name="Maria Teresa Bermudes" userId="76a2f13cae316870" providerId="LiveId" clId="{DFD7AA57-DDA0-41F8-91A0-A5FFCA4936E1}" dt="2020-09-23T17:04:27.114" v="28"/>
          <ac:spMkLst>
            <pc:docMk/>
            <pc:sldMk cId="1493389451" sldId="316"/>
            <ac:spMk id="29" creationId="{00000000-0000-0000-0000-000000000000}"/>
          </ac:spMkLst>
        </pc:spChg>
        <pc:spChg chg="mod">
          <ac:chgData name="Maria Teresa Bermudes" userId="76a2f13cae316870" providerId="LiveId" clId="{DFD7AA57-DDA0-41F8-91A0-A5FFCA4936E1}" dt="2020-09-23T17:23:55.804" v="266"/>
          <ac:spMkLst>
            <pc:docMk/>
            <pc:sldMk cId="1493389451" sldId="316"/>
            <ac:spMk id="32" creationId="{00000000-0000-0000-0000-000000000000}"/>
          </ac:spMkLst>
        </pc:spChg>
      </pc:sldChg>
      <pc:sldChg chg="modSp mod">
        <pc:chgData name="Maria Teresa Bermudes" userId="76a2f13cae316870" providerId="LiveId" clId="{DFD7AA57-DDA0-41F8-91A0-A5FFCA4936E1}" dt="2020-09-25T13:49:39.702" v="6749" actId="20577"/>
        <pc:sldMkLst>
          <pc:docMk/>
          <pc:sldMk cId="2179164417" sldId="317"/>
        </pc:sldMkLst>
        <pc:spChg chg="mod">
          <ac:chgData name="Maria Teresa Bermudes" userId="76a2f13cae316870" providerId="LiveId" clId="{DFD7AA57-DDA0-41F8-91A0-A5FFCA4936E1}" dt="2020-09-25T13:49:39.702" v="6749" actId="20577"/>
          <ac:spMkLst>
            <pc:docMk/>
            <pc:sldMk cId="2179164417" sldId="317"/>
            <ac:spMk id="6" creationId="{00000000-0000-0000-0000-000000000000}"/>
          </ac:spMkLst>
        </pc:spChg>
      </pc:sldChg>
      <pc:sldChg chg="modSp mod">
        <pc:chgData name="Maria Teresa Bermudes" userId="76a2f13cae316870" providerId="LiveId" clId="{DFD7AA57-DDA0-41F8-91A0-A5FFCA4936E1}" dt="2020-09-25T14:12:52.330" v="6885" actId="6549"/>
        <pc:sldMkLst>
          <pc:docMk/>
          <pc:sldMk cId="2911823043" sldId="318"/>
        </pc:sldMkLst>
        <pc:spChg chg="mod">
          <ac:chgData name="Maria Teresa Bermudes" userId="76a2f13cae316870" providerId="LiveId" clId="{DFD7AA57-DDA0-41F8-91A0-A5FFCA4936E1}" dt="2020-09-25T14:10:58.125" v="6844"/>
          <ac:spMkLst>
            <pc:docMk/>
            <pc:sldMk cId="2911823043" sldId="318"/>
            <ac:spMk id="2" creationId="{00000000-0000-0000-0000-000000000000}"/>
          </ac:spMkLst>
        </pc:spChg>
        <pc:spChg chg="mod">
          <ac:chgData name="Maria Teresa Bermudes" userId="76a2f13cae316870" providerId="LiveId" clId="{DFD7AA57-DDA0-41F8-91A0-A5FFCA4936E1}" dt="2020-09-25T14:11:03.560" v="6845" actId="20577"/>
          <ac:spMkLst>
            <pc:docMk/>
            <pc:sldMk cId="2911823043" sldId="318"/>
            <ac:spMk id="14" creationId="{00000000-0000-0000-0000-000000000000}"/>
          </ac:spMkLst>
        </pc:spChg>
        <pc:spChg chg="mod">
          <ac:chgData name="Maria Teresa Bermudes" userId="76a2f13cae316870" providerId="LiveId" clId="{DFD7AA57-DDA0-41F8-91A0-A5FFCA4936E1}" dt="2020-09-25T14:12:52.330" v="6885" actId="6549"/>
          <ac:spMkLst>
            <pc:docMk/>
            <pc:sldMk cId="2911823043" sldId="318"/>
            <ac:spMk id="18" creationId="{00000000-0000-0000-0000-000000000000}"/>
          </ac:spMkLst>
        </pc:spChg>
        <pc:spChg chg="mod">
          <ac:chgData name="Maria Teresa Bermudes" userId="76a2f13cae316870" providerId="LiveId" clId="{DFD7AA57-DDA0-41F8-91A0-A5FFCA4936E1}" dt="2020-09-23T17:22:50.533" v="239"/>
          <ac:spMkLst>
            <pc:docMk/>
            <pc:sldMk cId="2911823043" sldId="318"/>
            <ac:spMk id="27" creationId="{00000000-0000-0000-0000-000000000000}"/>
          </ac:spMkLst>
        </pc:spChg>
        <pc:graphicFrameChg chg="mod">
          <ac:chgData name="Maria Teresa Bermudes" userId="76a2f13cae316870" providerId="LiveId" clId="{DFD7AA57-DDA0-41F8-91A0-A5FFCA4936E1}" dt="2020-09-23T17:04:27.114" v="28"/>
          <ac:graphicFrameMkLst>
            <pc:docMk/>
            <pc:sldMk cId="2911823043" sldId="318"/>
            <ac:graphicFrameMk id="26" creationId="{00000000-0000-0000-0000-000000000000}"/>
          </ac:graphicFrameMkLst>
        </pc:graphicFrameChg>
      </pc:sldChg>
      <pc:sldChg chg="modSp mod">
        <pc:chgData name="Maria Teresa Bermudes" userId="76a2f13cae316870" providerId="LiveId" clId="{DFD7AA57-DDA0-41F8-91A0-A5FFCA4936E1}" dt="2020-09-25T14:01:14.936" v="6771" actId="20577"/>
        <pc:sldMkLst>
          <pc:docMk/>
          <pc:sldMk cId="673883943" sldId="319"/>
        </pc:sldMkLst>
        <pc:spChg chg="mod">
          <ac:chgData name="Maria Teresa Bermudes" userId="76a2f13cae316870" providerId="LiveId" clId="{DFD7AA57-DDA0-41F8-91A0-A5FFCA4936E1}" dt="2020-09-25T14:00:00.062" v="6750" actId="20577"/>
          <ac:spMkLst>
            <pc:docMk/>
            <pc:sldMk cId="673883943" sldId="319"/>
            <ac:spMk id="11" creationId="{00000000-0000-0000-0000-000000000000}"/>
          </ac:spMkLst>
        </pc:spChg>
        <pc:spChg chg="mod">
          <ac:chgData name="Maria Teresa Bermudes" userId="76a2f13cae316870" providerId="LiveId" clId="{DFD7AA57-DDA0-41F8-91A0-A5FFCA4936E1}" dt="2020-09-25T14:01:14.936" v="6771" actId="20577"/>
          <ac:spMkLst>
            <pc:docMk/>
            <pc:sldMk cId="673883943" sldId="319"/>
            <ac:spMk id="21" creationId="{00000000-0000-0000-0000-000000000000}"/>
          </ac:spMkLst>
        </pc:spChg>
        <pc:spChg chg="mod">
          <ac:chgData name="Maria Teresa Bermudes" userId="76a2f13cae316870" providerId="LiveId" clId="{DFD7AA57-DDA0-41F8-91A0-A5FFCA4936E1}" dt="2020-09-23T17:04:27.114" v="28"/>
          <ac:spMkLst>
            <pc:docMk/>
            <pc:sldMk cId="673883943" sldId="319"/>
            <ac:spMk id="29" creationId="{00000000-0000-0000-0000-000000000000}"/>
          </ac:spMkLst>
        </pc:spChg>
      </pc:sldChg>
      <pc:sldChg chg="modSp mod">
        <pc:chgData name="Maria Teresa Bermudes" userId="76a2f13cae316870" providerId="LiveId" clId="{DFD7AA57-DDA0-41F8-91A0-A5FFCA4936E1}" dt="2020-09-28T09:25:12.158" v="9609" actId="313"/>
        <pc:sldMkLst>
          <pc:docMk/>
          <pc:sldMk cId="196819791" sldId="320"/>
        </pc:sldMkLst>
        <pc:spChg chg="mod">
          <ac:chgData name="Maria Teresa Bermudes" userId="76a2f13cae316870" providerId="LiveId" clId="{DFD7AA57-DDA0-41F8-91A0-A5FFCA4936E1}" dt="2020-09-25T14:15:48.294" v="6921"/>
          <ac:spMkLst>
            <pc:docMk/>
            <pc:sldMk cId="196819791" sldId="320"/>
            <ac:spMk id="2" creationId="{00000000-0000-0000-0000-000000000000}"/>
          </ac:spMkLst>
        </pc:spChg>
        <pc:spChg chg="mod">
          <ac:chgData name="Maria Teresa Bermudes" userId="76a2f13cae316870" providerId="LiveId" clId="{DFD7AA57-DDA0-41F8-91A0-A5FFCA4936E1}" dt="2020-09-28T09:25:12.158" v="9609" actId="313"/>
          <ac:spMkLst>
            <pc:docMk/>
            <pc:sldMk cId="196819791" sldId="320"/>
            <ac:spMk id="12" creationId="{00000000-0000-0000-0000-000000000000}"/>
          </ac:spMkLst>
        </pc:spChg>
        <pc:spChg chg="mod">
          <ac:chgData name="Maria Teresa Bermudes" userId="76a2f13cae316870" providerId="LiveId" clId="{DFD7AA57-DDA0-41F8-91A0-A5FFCA4936E1}" dt="2020-09-23T17:04:27.114" v="28"/>
          <ac:spMkLst>
            <pc:docMk/>
            <pc:sldMk cId="196819791" sldId="320"/>
            <ac:spMk id="21" creationId="{00000000-0000-0000-0000-000000000000}"/>
          </ac:spMkLst>
        </pc:spChg>
      </pc:sldChg>
      <pc:sldChg chg="modSp mod">
        <pc:chgData name="Maria Teresa Bermudes" userId="76a2f13cae316870" providerId="LiveId" clId="{DFD7AA57-DDA0-41F8-91A0-A5FFCA4936E1}" dt="2020-09-28T09:02:17.475" v="9595" actId="313"/>
        <pc:sldMkLst>
          <pc:docMk/>
          <pc:sldMk cId="3692739515" sldId="321"/>
        </pc:sldMkLst>
        <pc:spChg chg="mod">
          <ac:chgData name="Maria Teresa Bermudes" userId="76a2f13cae316870" providerId="LiveId" clId="{DFD7AA57-DDA0-41F8-91A0-A5FFCA4936E1}" dt="2020-09-25T14:18:08.738" v="6935" actId="20577"/>
          <ac:spMkLst>
            <pc:docMk/>
            <pc:sldMk cId="3692739515" sldId="321"/>
            <ac:spMk id="2" creationId="{00000000-0000-0000-0000-000000000000}"/>
          </ac:spMkLst>
        </pc:spChg>
        <pc:spChg chg="mod">
          <ac:chgData name="Maria Teresa Bermudes" userId="76a2f13cae316870" providerId="LiveId" clId="{DFD7AA57-DDA0-41F8-91A0-A5FFCA4936E1}" dt="2020-09-25T14:18:03.181" v="6929" actId="20577"/>
          <ac:spMkLst>
            <pc:docMk/>
            <pc:sldMk cId="3692739515" sldId="321"/>
            <ac:spMk id="17" creationId="{00000000-0000-0000-0000-000000000000}"/>
          </ac:spMkLst>
        </pc:spChg>
        <pc:spChg chg="mod">
          <ac:chgData name="Maria Teresa Bermudes" userId="76a2f13cae316870" providerId="LiveId" clId="{DFD7AA57-DDA0-41F8-91A0-A5FFCA4936E1}" dt="2020-09-25T14:19:00.201" v="6945" actId="20577"/>
          <ac:spMkLst>
            <pc:docMk/>
            <pc:sldMk cId="3692739515" sldId="321"/>
            <ac:spMk id="21" creationId="{00000000-0000-0000-0000-000000000000}"/>
          </ac:spMkLst>
        </pc:spChg>
        <pc:spChg chg="mod">
          <ac:chgData name="Maria Teresa Bermudes" userId="76a2f13cae316870" providerId="LiveId" clId="{DFD7AA57-DDA0-41F8-91A0-A5FFCA4936E1}" dt="2020-09-28T09:02:17.475" v="9595" actId="313"/>
          <ac:spMkLst>
            <pc:docMk/>
            <pc:sldMk cId="3692739515" sldId="321"/>
            <ac:spMk id="22" creationId="{00000000-0000-0000-0000-000000000000}"/>
          </ac:spMkLst>
        </pc:spChg>
        <pc:spChg chg="mod">
          <ac:chgData name="Maria Teresa Bermudes" userId="76a2f13cae316870" providerId="LiveId" clId="{DFD7AA57-DDA0-41F8-91A0-A5FFCA4936E1}" dt="2020-09-25T14:23:31.586" v="7409" actId="1076"/>
          <ac:spMkLst>
            <pc:docMk/>
            <pc:sldMk cId="3692739515" sldId="321"/>
            <ac:spMk id="34" creationId="{00000000-0000-0000-0000-000000000000}"/>
          </ac:spMkLst>
        </pc:spChg>
        <pc:spChg chg="mod">
          <ac:chgData name="Maria Teresa Bermudes" userId="76a2f13cae316870" providerId="LiveId" clId="{DFD7AA57-DDA0-41F8-91A0-A5FFCA4936E1}" dt="2020-09-25T14:25:00.698" v="7441" actId="27636"/>
          <ac:spMkLst>
            <pc:docMk/>
            <pc:sldMk cId="3692739515" sldId="321"/>
            <ac:spMk id="35" creationId="{00000000-0000-0000-0000-000000000000}"/>
          </ac:spMkLst>
        </pc:spChg>
      </pc:sldChg>
      <pc:sldChg chg="del">
        <pc:chgData name="Maria Teresa Bermudes" userId="76a2f13cae316870" providerId="LiveId" clId="{DFD7AA57-DDA0-41F8-91A0-A5FFCA4936E1}" dt="2020-09-25T14:46:27.528" v="7696" actId="2696"/>
        <pc:sldMkLst>
          <pc:docMk/>
          <pc:sldMk cId="408218781" sldId="322"/>
        </pc:sldMkLst>
      </pc:sldChg>
      <pc:sldChg chg="add del">
        <pc:chgData name="Maria Teresa Bermudes" userId="76a2f13cae316870" providerId="LiveId" clId="{DFD7AA57-DDA0-41F8-91A0-A5FFCA4936E1}" dt="2020-09-23T17:16:17.054" v="106" actId="2696"/>
        <pc:sldMkLst>
          <pc:docMk/>
          <pc:sldMk cId="1100350715" sldId="323"/>
        </pc:sldMkLst>
      </pc:sldChg>
      <pc:sldChg chg="add del">
        <pc:chgData name="Maria Teresa Bermudes" userId="76a2f13cae316870" providerId="LiveId" clId="{DFD7AA57-DDA0-41F8-91A0-A5FFCA4936E1}" dt="2020-09-23T17:15:59.064" v="104"/>
        <pc:sldMkLst>
          <pc:docMk/>
          <pc:sldMk cId="1449926581" sldId="324"/>
        </pc:sldMkLst>
      </pc:sldChg>
      <pc:sldChg chg="modSp add mod">
        <pc:chgData name="Maria Teresa Bermudes" userId="76a2f13cae316870" providerId="LiveId" clId="{DFD7AA57-DDA0-41F8-91A0-A5FFCA4936E1}" dt="2020-09-26T14:39:38.709" v="8875"/>
        <pc:sldMkLst>
          <pc:docMk/>
          <pc:sldMk cId="3571147428" sldId="324"/>
        </pc:sldMkLst>
        <pc:spChg chg="mod">
          <ac:chgData name="Maria Teresa Bermudes" userId="76a2f13cae316870" providerId="LiveId" clId="{DFD7AA57-DDA0-41F8-91A0-A5FFCA4936E1}" dt="2020-09-26T14:39:38.709" v="8875"/>
          <ac:spMkLst>
            <pc:docMk/>
            <pc:sldMk cId="3571147428" sldId="324"/>
            <ac:spMk id="4" creationId="{00000000-0000-0000-0000-000000000000}"/>
          </ac:spMkLst>
        </pc:spChg>
        <pc:spChg chg="mod">
          <ac:chgData name="Maria Teresa Bermudes" userId="76a2f13cae316870" providerId="LiveId" clId="{DFD7AA57-DDA0-41F8-91A0-A5FFCA4936E1}" dt="2020-09-23T17:17:53.922" v="116" actId="403"/>
          <ac:spMkLst>
            <pc:docMk/>
            <pc:sldMk cId="3571147428" sldId="324"/>
            <ac:spMk id="5" creationId="{00000000-0000-0000-0000-000000000000}"/>
          </ac:spMkLst>
        </pc:spChg>
        <pc:spChg chg="mod">
          <ac:chgData name="Maria Teresa Bermudes" userId="76a2f13cae316870" providerId="LiveId" clId="{DFD7AA57-DDA0-41F8-91A0-A5FFCA4936E1}" dt="2020-09-23T17:18:15.989" v="119" actId="14100"/>
          <ac:spMkLst>
            <pc:docMk/>
            <pc:sldMk cId="3571147428" sldId="324"/>
            <ac:spMk id="6" creationId="{00000000-0000-0000-0000-000000000000}"/>
          </ac:spMkLst>
        </pc:spChg>
      </pc:sldChg>
      <pc:sldChg chg="modSp add mod">
        <pc:chgData name="Maria Teresa Bermudes" userId="76a2f13cae316870" providerId="LiveId" clId="{DFD7AA57-DDA0-41F8-91A0-A5FFCA4936E1}" dt="2020-09-24T11:32:35.716" v="5318" actId="20577"/>
        <pc:sldMkLst>
          <pc:docMk/>
          <pc:sldMk cId="774184252" sldId="329"/>
        </pc:sldMkLst>
        <pc:spChg chg="mod">
          <ac:chgData name="Maria Teresa Bermudes" userId="76a2f13cae316870" providerId="LiveId" clId="{DFD7AA57-DDA0-41F8-91A0-A5FFCA4936E1}" dt="2020-09-24T11:15:45.834" v="4481" actId="20577"/>
          <ac:spMkLst>
            <pc:docMk/>
            <pc:sldMk cId="774184252" sldId="329"/>
            <ac:spMk id="2" creationId="{00000000-0000-0000-0000-000000000000}"/>
          </ac:spMkLst>
        </pc:spChg>
        <pc:spChg chg="mod">
          <ac:chgData name="Maria Teresa Bermudes" userId="76a2f13cae316870" providerId="LiveId" clId="{DFD7AA57-DDA0-41F8-91A0-A5FFCA4936E1}" dt="2020-09-24T11:32:35.716" v="5318" actId="20577"/>
          <ac:spMkLst>
            <pc:docMk/>
            <pc:sldMk cId="774184252" sldId="329"/>
            <ac:spMk id="6" creationId="{00000000-0000-0000-0000-000000000000}"/>
          </ac:spMkLst>
        </pc:spChg>
      </pc:sldChg>
      <pc:sldChg chg="modSp add mod">
        <pc:chgData name="Maria Teresa Bermudes" userId="76a2f13cae316870" providerId="LiveId" clId="{DFD7AA57-DDA0-41F8-91A0-A5FFCA4936E1}" dt="2020-09-24T11:32:42.190" v="5323" actId="6549"/>
        <pc:sldMkLst>
          <pc:docMk/>
          <pc:sldMk cId="2636998921" sldId="330"/>
        </pc:sldMkLst>
        <pc:spChg chg="mod">
          <ac:chgData name="Maria Teresa Bermudes" userId="76a2f13cae316870" providerId="LiveId" clId="{DFD7AA57-DDA0-41F8-91A0-A5FFCA4936E1}" dt="2020-09-24T11:15:49.890" v="4485" actId="20577"/>
          <ac:spMkLst>
            <pc:docMk/>
            <pc:sldMk cId="2636998921" sldId="330"/>
            <ac:spMk id="2" creationId="{00000000-0000-0000-0000-000000000000}"/>
          </ac:spMkLst>
        </pc:spChg>
        <pc:spChg chg="mod">
          <ac:chgData name="Maria Teresa Bermudes" userId="76a2f13cae316870" providerId="LiveId" clId="{DFD7AA57-DDA0-41F8-91A0-A5FFCA4936E1}" dt="2020-09-24T11:18:10.004" v="4498" actId="20577"/>
          <ac:spMkLst>
            <pc:docMk/>
            <pc:sldMk cId="2636998921" sldId="330"/>
            <ac:spMk id="7" creationId="{00000000-0000-0000-0000-000000000000}"/>
          </ac:spMkLst>
        </pc:spChg>
        <pc:spChg chg="mod">
          <ac:chgData name="Maria Teresa Bermudes" userId="76a2f13cae316870" providerId="LiveId" clId="{DFD7AA57-DDA0-41F8-91A0-A5FFCA4936E1}" dt="2020-09-24T11:18:55.881" v="4518" actId="1076"/>
          <ac:spMkLst>
            <pc:docMk/>
            <pc:sldMk cId="2636998921" sldId="330"/>
            <ac:spMk id="11" creationId="{00000000-0000-0000-0000-000000000000}"/>
          </ac:spMkLst>
        </pc:spChg>
        <pc:spChg chg="mod">
          <ac:chgData name="Maria Teresa Bermudes" userId="76a2f13cae316870" providerId="LiveId" clId="{DFD7AA57-DDA0-41F8-91A0-A5FFCA4936E1}" dt="2020-09-24T11:32:42.190" v="5323" actId="6549"/>
          <ac:spMkLst>
            <pc:docMk/>
            <pc:sldMk cId="2636998921" sldId="330"/>
            <ac:spMk id="12" creationId="{00000000-0000-0000-0000-000000000000}"/>
          </ac:spMkLst>
        </pc:spChg>
        <pc:spChg chg="mod">
          <ac:chgData name="Maria Teresa Bermudes" userId="76a2f13cae316870" providerId="LiveId" clId="{DFD7AA57-DDA0-41F8-91A0-A5FFCA4936E1}" dt="2020-09-24T11:28:35.468" v="5242" actId="6549"/>
          <ac:spMkLst>
            <pc:docMk/>
            <pc:sldMk cId="2636998921" sldId="330"/>
            <ac:spMk id="21" creationId="{00000000-0000-0000-0000-000000000000}"/>
          </ac:spMkLst>
        </pc:spChg>
        <pc:picChg chg="mod">
          <ac:chgData name="Maria Teresa Bermudes" userId="76a2f13cae316870" providerId="LiveId" clId="{DFD7AA57-DDA0-41F8-91A0-A5FFCA4936E1}" dt="2020-09-24T11:18:51.388" v="4517" actId="1076"/>
          <ac:picMkLst>
            <pc:docMk/>
            <pc:sldMk cId="2636998921" sldId="330"/>
            <ac:picMk id="16" creationId="{FDDD7810-14E8-4052-AEBC-3B00C7953970}"/>
          </ac:picMkLst>
        </pc:picChg>
      </pc:sldChg>
      <pc:sldChg chg="modSp add mod">
        <pc:chgData name="Maria Teresa Bermudes" userId="76a2f13cae316870" providerId="LiveId" clId="{DFD7AA57-DDA0-41F8-91A0-A5FFCA4936E1}" dt="2020-09-26T11:03:37.878" v="8819" actId="20577"/>
        <pc:sldMkLst>
          <pc:docMk/>
          <pc:sldMk cId="1972163471" sldId="331"/>
        </pc:sldMkLst>
        <pc:spChg chg="mod">
          <ac:chgData name="Maria Teresa Bermudes" userId="76a2f13cae316870" providerId="LiveId" clId="{DFD7AA57-DDA0-41F8-91A0-A5FFCA4936E1}" dt="2020-09-25T14:46:28.818" v="7697" actId="1076"/>
          <ac:spMkLst>
            <pc:docMk/>
            <pc:sldMk cId="1972163471" sldId="331"/>
            <ac:spMk id="5" creationId="{AA5CDCDB-F317-444F-A46D-D1D8F990EDED}"/>
          </ac:spMkLst>
        </pc:spChg>
        <pc:spChg chg="mod">
          <ac:chgData name="Maria Teresa Bermudes" userId="76a2f13cae316870" providerId="LiveId" clId="{DFD7AA57-DDA0-41F8-91A0-A5FFCA4936E1}" dt="2020-09-26T11:03:37.878" v="8819" actId="20577"/>
          <ac:spMkLst>
            <pc:docMk/>
            <pc:sldMk cId="1972163471" sldId="331"/>
            <ac:spMk id="6" creationId="{8C8AABC5-6EB1-4E0E-AB7F-858092E3EF77}"/>
          </ac:spMkLst>
        </pc:spChg>
      </pc:sldChg>
      <pc:sldChg chg="modSp add del mod">
        <pc:chgData name="Maria Teresa Bermudes" userId="76a2f13cae316870" providerId="LiveId" clId="{DFD7AA57-DDA0-41F8-91A0-A5FFCA4936E1}" dt="2020-09-24T11:12:36.466" v="4395" actId="2696"/>
        <pc:sldMkLst>
          <pc:docMk/>
          <pc:sldMk cId="483372099" sldId="342"/>
        </pc:sldMkLst>
        <pc:spChg chg="mod">
          <ac:chgData name="Maria Teresa Bermudes" userId="76a2f13cae316870" providerId="LiveId" clId="{DFD7AA57-DDA0-41F8-91A0-A5FFCA4936E1}" dt="2020-09-24T11:09:01.277" v="4325"/>
          <ac:spMkLst>
            <pc:docMk/>
            <pc:sldMk cId="483372099" sldId="342"/>
            <ac:spMk id="21"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9-07T18:27:39.853" idx="1">
    <p:pos x="10" y="10"/>
    <p:text>New Slide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41CF8C-908C-45FA-9F51-DE8C689B0CD5}" type="datetimeFigureOut">
              <a:rPr lang="en-US" smtClean="0"/>
              <a:pPr/>
              <a:t>9/30/2020</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4586A-C18D-41D9-A610-58EA97BF6534}" type="slidenum">
              <a:rPr lang="en-US" smtClean="0"/>
              <a:pPr/>
              <a:t>‹Nº›</a:t>
            </a:fld>
            <a:endParaRPr lang="pt-BR"/>
          </a:p>
        </p:txBody>
      </p:sp>
    </p:spTree>
    <p:extLst>
      <p:ext uri="{BB962C8B-B14F-4D97-AF65-F5344CB8AC3E}">
        <p14:creationId xmlns:p14="http://schemas.microsoft.com/office/powerpoint/2010/main" val="916699770"/>
      </p:ext>
    </p:extLst>
  </p:cSld>
  <p:clrMap bg1="lt1" tx1="dk1" bg2="lt2" tx2="dk2" accent1="accent1" accent2="accent2" accent3="accent3" accent4="accent4" accent5="accent5" accent6="accent6" hlink="hlink" folHlink="folHlink"/>
  <p:notesStyle>
    <a:lvl1pPr marL="0" algn="l" defTabSz="913972" rtl="0" eaLnBrk="1" latinLnBrk="0" hangingPunct="1">
      <a:defRPr sz="1200" kern="1200">
        <a:solidFill>
          <a:schemeClr val="tx1"/>
        </a:solidFill>
        <a:latin typeface="+mn-lt"/>
        <a:ea typeface="+mn-ea"/>
        <a:cs typeface="+mn-cs"/>
      </a:defRPr>
    </a:lvl1pPr>
    <a:lvl2pPr marL="456986" algn="l" defTabSz="913972" rtl="0" eaLnBrk="1" latinLnBrk="0" hangingPunct="1">
      <a:defRPr sz="1200" kern="1200">
        <a:solidFill>
          <a:schemeClr val="tx1"/>
        </a:solidFill>
        <a:latin typeface="+mn-lt"/>
        <a:ea typeface="+mn-ea"/>
        <a:cs typeface="+mn-cs"/>
      </a:defRPr>
    </a:lvl2pPr>
    <a:lvl3pPr marL="913972" algn="l" defTabSz="913972" rtl="0" eaLnBrk="1" latinLnBrk="0" hangingPunct="1">
      <a:defRPr sz="1200" kern="1200">
        <a:solidFill>
          <a:schemeClr val="tx1"/>
        </a:solidFill>
        <a:latin typeface="+mn-lt"/>
        <a:ea typeface="+mn-ea"/>
        <a:cs typeface="+mn-cs"/>
      </a:defRPr>
    </a:lvl3pPr>
    <a:lvl4pPr marL="1370959" algn="l" defTabSz="913972" rtl="0" eaLnBrk="1" latinLnBrk="0" hangingPunct="1">
      <a:defRPr sz="1200" kern="1200">
        <a:solidFill>
          <a:schemeClr val="tx1"/>
        </a:solidFill>
        <a:latin typeface="+mn-lt"/>
        <a:ea typeface="+mn-ea"/>
        <a:cs typeface="+mn-cs"/>
      </a:defRPr>
    </a:lvl4pPr>
    <a:lvl5pPr marL="1827945" algn="l" defTabSz="913972" rtl="0" eaLnBrk="1" latinLnBrk="0" hangingPunct="1">
      <a:defRPr sz="1200" kern="1200">
        <a:solidFill>
          <a:schemeClr val="tx1"/>
        </a:solidFill>
        <a:latin typeface="+mn-lt"/>
        <a:ea typeface="+mn-ea"/>
        <a:cs typeface="+mn-cs"/>
      </a:defRPr>
    </a:lvl5pPr>
    <a:lvl6pPr marL="2284932" algn="l" defTabSz="913972" rtl="0" eaLnBrk="1" latinLnBrk="0" hangingPunct="1">
      <a:defRPr sz="1200" kern="1200">
        <a:solidFill>
          <a:schemeClr val="tx1"/>
        </a:solidFill>
        <a:latin typeface="+mn-lt"/>
        <a:ea typeface="+mn-ea"/>
        <a:cs typeface="+mn-cs"/>
      </a:defRPr>
    </a:lvl6pPr>
    <a:lvl7pPr marL="2741916" algn="l" defTabSz="913972" rtl="0" eaLnBrk="1" latinLnBrk="0" hangingPunct="1">
      <a:defRPr sz="1200" kern="1200">
        <a:solidFill>
          <a:schemeClr val="tx1"/>
        </a:solidFill>
        <a:latin typeface="+mn-lt"/>
        <a:ea typeface="+mn-ea"/>
        <a:cs typeface="+mn-cs"/>
      </a:defRPr>
    </a:lvl7pPr>
    <a:lvl8pPr marL="3198904" algn="l" defTabSz="913972" rtl="0" eaLnBrk="1" latinLnBrk="0" hangingPunct="1">
      <a:defRPr sz="1200" kern="1200">
        <a:solidFill>
          <a:schemeClr val="tx1"/>
        </a:solidFill>
        <a:latin typeface="+mn-lt"/>
        <a:ea typeface="+mn-ea"/>
        <a:cs typeface="+mn-cs"/>
      </a:defRPr>
    </a:lvl8pPr>
    <a:lvl9pPr marL="3655888" algn="l" defTabSz="9139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PT" b="0" noProof="0" dirty="0">
                <a:solidFill>
                  <a:srgbClr val="C00000"/>
                </a:solidFill>
              </a:rPr>
              <a:t>Vermelho escuro = primeira consulta mínima </a:t>
            </a:r>
          </a:p>
          <a:p>
            <a:r>
              <a:rPr lang="pt-PT" b="0" baseline="0" noProof="0" dirty="0">
                <a:solidFill>
                  <a:srgbClr val="C00000"/>
                </a:solidFill>
              </a:rPr>
              <a:t>Vermelho = primeira consulta e subsequentes</a:t>
            </a:r>
          </a:p>
          <a:p>
            <a:r>
              <a:rPr lang="pt-PT" b="0" baseline="0" noProof="0" dirty="0">
                <a:solidFill>
                  <a:srgbClr val="C00000"/>
                </a:solidFill>
              </a:rPr>
              <a:t>Laranja = a ser discutido em múltiplos pontos da gestação e pós-parto</a:t>
            </a:r>
          </a:p>
          <a:p>
            <a:r>
              <a:rPr lang="pt-PT" b="0" baseline="0" noProof="0" dirty="0">
                <a:solidFill>
                  <a:srgbClr val="C00000"/>
                </a:solidFill>
              </a:rPr>
              <a:t>Verde 	= consultas a termo e início do pós-parto</a:t>
            </a:r>
          </a:p>
          <a:p>
            <a:r>
              <a:rPr lang="pt-PT" b="0" baseline="0" noProof="0" dirty="0">
                <a:solidFill>
                  <a:srgbClr val="C00000"/>
                </a:solidFill>
              </a:rPr>
              <a:t>Azul 	= consultas de acompanhamento do bebé</a:t>
            </a:r>
          </a:p>
          <a:p>
            <a:r>
              <a:rPr lang="pt-PT" b="0" baseline="0" noProof="0" dirty="0">
                <a:solidFill>
                  <a:srgbClr val="C00000"/>
                </a:solidFill>
              </a:rPr>
              <a:t>Lilás = consultas de apoio à alimentação da criança</a:t>
            </a:r>
          </a:p>
          <a:p>
            <a:r>
              <a:rPr lang="pt-PT" b="0" baseline="0" noProof="0" dirty="0">
                <a:solidFill>
                  <a:srgbClr val="C00000"/>
                </a:solidFill>
              </a:rPr>
              <a:t>Azul escuro =  quando se determina que o bebé está </a:t>
            </a:r>
            <a:r>
              <a:rPr lang="pt-PT" b="0" baseline="0" noProof="0" dirty="0" err="1">
                <a:solidFill>
                  <a:srgbClr val="C00000"/>
                </a:solidFill>
              </a:rPr>
              <a:t>infectado</a:t>
            </a:r>
            <a:r>
              <a:rPr lang="pt-PT" b="0" baseline="0" noProof="0" dirty="0">
                <a:solidFill>
                  <a:srgbClr val="C00000"/>
                </a:solidFill>
              </a:rPr>
              <a:t> com o HIV </a:t>
            </a:r>
            <a:endParaRPr lang="pt-PT" b="0" noProof="0" dirty="0">
              <a:solidFill>
                <a:srgbClr val="C00000"/>
              </a:solidFill>
            </a:endParaRPr>
          </a:p>
          <a:p>
            <a:endParaRPr lang="pt-BR" dirty="0"/>
          </a:p>
        </p:txBody>
      </p:sp>
      <p:sp>
        <p:nvSpPr>
          <p:cNvPr id="4" name="Slide Number Placeholder 3"/>
          <p:cNvSpPr>
            <a:spLocks noGrp="1"/>
          </p:cNvSpPr>
          <p:nvPr>
            <p:ph type="sldNum" sz="quarter" idx="10"/>
          </p:nvPr>
        </p:nvSpPr>
        <p:spPr/>
        <p:txBody>
          <a:bodyPr/>
          <a:lstStyle/>
          <a:p>
            <a:fld id="{8E2694BC-92DF-6D4F-8D29-1019AC2DD57F}" type="slidenum">
              <a:rPr lang="en-US" smtClean="0">
                <a:solidFill>
                  <a:prstClr val="black"/>
                </a:solidFill>
              </a:rPr>
              <a:pPr/>
              <a:t>3</a:t>
            </a:fld>
            <a:endParaRPr lang="pt-BR" dirty="0">
              <a:solidFill>
                <a:prstClr val="black"/>
              </a:solidFill>
            </a:endParaRPr>
          </a:p>
        </p:txBody>
      </p:sp>
    </p:spTree>
    <p:extLst>
      <p:ext uri="{BB962C8B-B14F-4D97-AF65-F5344CB8AC3E}">
        <p14:creationId xmlns:p14="http://schemas.microsoft.com/office/powerpoint/2010/main" val="364058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PT" b="0" noProof="0" dirty="0">
                <a:solidFill>
                  <a:srgbClr val="C00000"/>
                </a:solidFill>
              </a:rPr>
              <a:t>Vermelho escuro = primeira consulta mínima </a:t>
            </a:r>
          </a:p>
          <a:p>
            <a:r>
              <a:rPr lang="pt-PT" b="0" baseline="0" noProof="0" dirty="0">
                <a:solidFill>
                  <a:srgbClr val="C00000"/>
                </a:solidFill>
              </a:rPr>
              <a:t>Vermelho = primeira consulta e subsequentes</a:t>
            </a:r>
          </a:p>
          <a:p>
            <a:r>
              <a:rPr lang="pt-PT" b="0" baseline="0" noProof="0" dirty="0">
                <a:solidFill>
                  <a:srgbClr val="C00000"/>
                </a:solidFill>
              </a:rPr>
              <a:t>Laranja = a ser discutido em múltiplos pontos da gestação e pós-parto</a:t>
            </a:r>
          </a:p>
          <a:p>
            <a:r>
              <a:rPr lang="pt-PT" b="0" baseline="0" noProof="0" dirty="0">
                <a:solidFill>
                  <a:srgbClr val="C00000"/>
                </a:solidFill>
              </a:rPr>
              <a:t>Verde 	= consultas a termo e início do pós-parto</a:t>
            </a:r>
          </a:p>
          <a:p>
            <a:r>
              <a:rPr lang="pt-PT" b="0" baseline="0" noProof="0" dirty="0">
                <a:solidFill>
                  <a:srgbClr val="C00000"/>
                </a:solidFill>
              </a:rPr>
              <a:t>Azul 	= consultas de acompanhamento do bebé</a:t>
            </a:r>
          </a:p>
          <a:p>
            <a:r>
              <a:rPr lang="pt-PT" b="0" baseline="0" noProof="0" dirty="0">
                <a:solidFill>
                  <a:srgbClr val="C00000"/>
                </a:solidFill>
              </a:rPr>
              <a:t>Lilás = consultas de apoio à alimentação da criança</a:t>
            </a:r>
          </a:p>
          <a:p>
            <a:r>
              <a:rPr lang="pt-PT" b="0" baseline="0" noProof="0" dirty="0">
                <a:solidFill>
                  <a:srgbClr val="C00000"/>
                </a:solidFill>
              </a:rPr>
              <a:t>Azul escuro =  quando se determina que o bebé está </a:t>
            </a:r>
            <a:r>
              <a:rPr lang="pt-PT" b="0" baseline="0" noProof="0" dirty="0" err="1">
                <a:solidFill>
                  <a:srgbClr val="C00000"/>
                </a:solidFill>
              </a:rPr>
              <a:t>infectado</a:t>
            </a:r>
            <a:r>
              <a:rPr lang="pt-PT" b="0" baseline="0" noProof="0" dirty="0">
                <a:solidFill>
                  <a:srgbClr val="C00000"/>
                </a:solidFill>
              </a:rPr>
              <a:t> com o HIV </a:t>
            </a:r>
            <a:endParaRPr lang="pt-PT" b="0" noProof="0" dirty="0">
              <a:solidFill>
                <a:srgbClr val="C00000"/>
              </a:solidFill>
            </a:endParaRPr>
          </a:p>
        </p:txBody>
      </p:sp>
      <p:sp>
        <p:nvSpPr>
          <p:cNvPr id="4" name="Slide Number Placeholder 3"/>
          <p:cNvSpPr>
            <a:spLocks noGrp="1"/>
          </p:cNvSpPr>
          <p:nvPr>
            <p:ph type="sldNum" sz="quarter" idx="10"/>
          </p:nvPr>
        </p:nvSpPr>
        <p:spPr/>
        <p:txBody>
          <a:bodyPr/>
          <a:lstStyle/>
          <a:p>
            <a:fld id="{8E2694BC-92DF-6D4F-8D29-1019AC2DD57F}" type="slidenum">
              <a:rPr lang="en-US" smtClean="0">
                <a:solidFill>
                  <a:prstClr val="black"/>
                </a:solidFill>
              </a:rPr>
              <a:pPr/>
              <a:t>5</a:t>
            </a:fld>
            <a:endParaRPr lang="pt-BR" dirty="0">
              <a:solidFill>
                <a:prstClr val="black"/>
              </a:solidFill>
            </a:endParaRPr>
          </a:p>
        </p:txBody>
      </p:sp>
    </p:spTree>
    <p:extLst>
      <p:ext uri="{BB962C8B-B14F-4D97-AF65-F5344CB8AC3E}">
        <p14:creationId xmlns:p14="http://schemas.microsoft.com/office/powerpoint/2010/main" val="364058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PT" b="0" noProof="0" dirty="0">
                <a:solidFill>
                  <a:srgbClr val="C00000"/>
                </a:solidFill>
              </a:rPr>
              <a:t>Vermelho escuro = primeira consulta mínima </a:t>
            </a:r>
          </a:p>
          <a:p>
            <a:r>
              <a:rPr lang="pt-PT" b="0" baseline="0" noProof="0" dirty="0">
                <a:solidFill>
                  <a:srgbClr val="C00000"/>
                </a:solidFill>
              </a:rPr>
              <a:t>Vermelho = primeira consulta e subsequentes</a:t>
            </a:r>
          </a:p>
          <a:p>
            <a:r>
              <a:rPr lang="pt-PT" b="0" baseline="0" noProof="0" dirty="0">
                <a:solidFill>
                  <a:srgbClr val="C00000"/>
                </a:solidFill>
              </a:rPr>
              <a:t>Laranja = a ser discutido em múltiplos pontos da gestação e pós-parto</a:t>
            </a:r>
          </a:p>
          <a:p>
            <a:r>
              <a:rPr lang="pt-PT" b="0" baseline="0" noProof="0" dirty="0">
                <a:solidFill>
                  <a:srgbClr val="C00000"/>
                </a:solidFill>
              </a:rPr>
              <a:t>Verde 	= consultas a termo e início do pós-parto</a:t>
            </a:r>
          </a:p>
          <a:p>
            <a:r>
              <a:rPr lang="pt-PT" b="0" baseline="0" noProof="0" dirty="0">
                <a:solidFill>
                  <a:srgbClr val="C00000"/>
                </a:solidFill>
              </a:rPr>
              <a:t>Azul 	= consultas de acompanhamento do bebé</a:t>
            </a:r>
          </a:p>
          <a:p>
            <a:r>
              <a:rPr lang="pt-PT" b="0" baseline="0" noProof="0" dirty="0">
                <a:solidFill>
                  <a:srgbClr val="C00000"/>
                </a:solidFill>
              </a:rPr>
              <a:t>Lilás = consultas de apoio à alimentação da criança</a:t>
            </a:r>
          </a:p>
          <a:p>
            <a:r>
              <a:rPr lang="pt-PT" b="0" baseline="0" noProof="0" dirty="0">
                <a:solidFill>
                  <a:srgbClr val="C00000"/>
                </a:solidFill>
              </a:rPr>
              <a:t>Azul escuro =  quando se determina que o bebé está </a:t>
            </a:r>
            <a:r>
              <a:rPr lang="pt-PT" b="0" baseline="0" noProof="0" dirty="0" err="1">
                <a:solidFill>
                  <a:srgbClr val="C00000"/>
                </a:solidFill>
              </a:rPr>
              <a:t>infectado</a:t>
            </a:r>
            <a:r>
              <a:rPr lang="pt-PT" b="0" baseline="0" noProof="0" dirty="0">
                <a:solidFill>
                  <a:srgbClr val="C00000"/>
                </a:solidFill>
              </a:rPr>
              <a:t> com o HIV </a:t>
            </a:r>
            <a:endParaRPr lang="pt-PT" b="0" noProof="0" dirty="0">
              <a:solidFill>
                <a:srgbClr val="C00000"/>
              </a:solidFill>
            </a:endParaRPr>
          </a:p>
        </p:txBody>
      </p:sp>
      <p:sp>
        <p:nvSpPr>
          <p:cNvPr id="4" name="Slide Number Placeholder 3"/>
          <p:cNvSpPr>
            <a:spLocks noGrp="1"/>
          </p:cNvSpPr>
          <p:nvPr>
            <p:ph type="sldNum" sz="quarter" idx="10"/>
          </p:nvPr>
        </p:nvSpPr>
        <p:spPr/>
        <p:txBody>
          <a:bodyPr/>
          <a:lstStyle/>
          <a:p>
            <a:fld id="{8E2694BC-92DF-6D4F-8D29-1019AC2DD57F}" type="slidenum">
              <a:rPr lang="en-US" smtClean="0">
                <a:solidFill>
                  <a:prstClr val="black"/>
                </a:solidFill>
              </a:rPr>
              <a:pPr/>
              <a:t>6</a:t>
            </a:fld>
            <a:endParaRPr lang="pt-BR" dirty="0">
              <a:solidFill>
                <a:prstClr val="black"/>
              </a:solidFill>
            </a:endParaRPr>
          </a:p>
        </p:txBody>
      </p:sp>
    </p:spTree>
    <p:extLst>
      <p:ext uri="{BB962C8B-B14F-4D97-AF65-F5344CB8AC3E}">
        <p14:creationId xmlns:p14="http://schemas.microsoft.com/office/powerpoint/2010/main" val="27953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694BC-92DF-6D4F-8D29-1019AC2DD57F}" type="slidenum">
              <a:rPr lang="en-US" smtClean="0"/>
              <a:pPr/>
              <a:t>7</a:t>
            </a:fld>
            <a:endParaRPr lang="pt-BR" dirty="0"/>
          </a:p>
        </p:txBody>
      </p:sp>
    </p:spTree>
    <p:extLst>
      <p:ext uri="{BB962C8B-B14F-4D97-AF65-F5344CB8AC3E}">
        <p14:creationId xmlns:p14="http://schemas.microsoft.com/office/powerpoint/2010/main" val="210262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PT" b="0" noProof="0" dirty="0">
                <a:solidFill>
                  <a:srgbClr val="C00000"/>
                </a:solidFill>
              </a:rPr>
              <a:t>Vermelho escuro = primeira consulta mínima </a:t>
            </a:r>
          </a:p>
          <a:p>
            <a:r>
              <a:rPr lang="pt-PT" b="0" baseline="0" noProof="0" dirty="0">
                <a:solidFill>
                  <a:srgbClr val="C00000"/>
                </a:solidFill>
              </a:rPr>
              <a:t>Vermelho = primeira consulta e subsequentes</a:t>
            </a:r>
          </a:p>
          <a:p>
            <a:r>
              <a:rPr lang="pt-PT" b="0" baseline="0" noProof="0" dirty="0">
                <a:solidFill>
                  <a:srgbClr val="C00000"/>
                </a:solidFill>
              </a:rPr>
              <a:t>Laranja = a ser discutido em múltiplos pontos da gestação e pós-parto</a:t>
            </a:r>
          </a:p>
          <a:p>
            <a:r>
              <a:rPr lang="pt-PT" b="0" baseline="0" noProof="0" dirty="0">
                <a:solidFill>
                  <a:srgbClr val="C00000"/>
                </a:solidFill>
              </a:rPr>
              <a:t>Verde 	= consultas a termo e início do pós-parto</a:t>
            </a:r>
          </a:p>
          <a:p>
            <a:r>
              <a:rPr lang="pt-PT" b="0" baseline="0" noProof="0" dirty="0">
                <a:solidFill>
                  <a:srgbClr val="C00000"/>
                </a:solidFill>
              </a:rPr>
              <a:t>Azul 	= consultas de acompanhamento do bebé</a:t>
            </a:r>
          </a:p>
          <a:p>
            <a:r>
              <a:rPr lang="pt-PT" b="0" baseline="0" noProof="0" dirty="0">
                <a:solidFill>
                  <a:srgbClr val="C00000"/>
                </a:solidFill>
              </a:rPr>
              <a:t>Lilás = consultas de apoio à alimentação da criança</a:t>
            </a:r>
          </a:p>
          <a:p>
            <a:r>
              <a:rPr lang="pt-PT" b="0" baseline="0" noProof="0" dirty="0">
                <a:solidFill>
                  <a:srgbClr val="C00000"/>
                </a:solidFill>
              </a:rPr>
              <a:t>Azul escuro =  quando se determina que o bebé está </a:t>
            </a:r>
            <a:r>
              <a:rPr lang="pt-PT" b="0" baseline="0" noProof="0" dirty="0" err="1">
                <a:solidFill>
                  <a:srgbClr val="C00000"/>
                </a:solidFill>
              </a:rPr>
              <a:t>infectado</a:t>
            </a:r>
            <a:r>
              <a:rPr lang="pt-PT" b="0" baseline="0" noProof="0" dirty="0">
                <a:solidFill>
                  <a:srgbClr val="C00000"/>
                </a:solidFill>
              </a:rPr>
              <a:t> com o HIV </a:t>
            </a:r>
            <a:endParaRPr lang="pt-PT" b="0" noProof="0" dirty="0">
              <a:solidFill>
                <a:srgbClr val="C00000"/>
              </a:solidFill>
            </a:endParaRPr>
          </a:p>
        </p:txBody>
      </p:sp>
      <p:sp>
        <p:nvSpPr>
          <p:cNvPr id="4" name="Slide Number Placeholder 3"/>
          <p:cNvSpPr>
            <a:spLocks noGrp="1"/>
          </p:cNvSpPr>
          <p:nvPr>
            <p:ph type="sldNum" sz="quarter" idx="10"/>
          </p:nvPr>
        </p:nvSpPr>
        <p:spPr/>
        <p:txBody>
          <a:bodyPr/>
          <a:lstStyle/>
          <a:p>
            <a:fld id="{8E2694BC-92DF-6D4F-8D29-1019AC2DD57F}" type="slidenum">
              <a:rPr lang="en-US" smtClean="0"/>
              <a:pPr/>
              <a:t>8</a:t>
            </a:fld>
            <a:endParaRPr lang="pt-BR" dirty="0"/>
          </a:p>
        </p:txBody>
      </p:sp>
    </p:spTree>
    <p:extLst>
      <p:ext uri="{BB962C8B-B14F-4D97-AF65-F5344CB8AC3E}">
        <p14:creationId xmlns:p14="http://schemas.microsoft.com/office/powerpoint/2010/main" val="398384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74586A-C18D-41D9-A610-58EA97BF6534}" type="slidenum">
              <a:rPr lang="en-US" smtClean="0"/>
              <a:pPr/>
              <a:t>47</a:t>
            </a:fld>
            <a:endParaRPr lang="pt-BR"/>
          </a:p>
        </p:txBody>
      </p:sp>
    </p:spTree>
    <p:extLst>
      <p:ext uri="{BB962C8B-B14F-4D97-AF65-F5344CB8AC3E}">
        <p14:creationId xmlns:p14="http://schemas.microsoft.com/office/powerpoint/2010/main" val="339007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54804E-6518-4375-B445-0C4B824B1B3A}"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pPr/>
              <a:t>‹Nº›</a:t>
            </a:fld>
            <a:endParaRPr lang="en-US"/>
          </a:p>
        </p:txBody>
      </p:sp>
    </p:spTree>
    <p:extLst>
      <p:ext uri="{BB962C8B-B14F-4D97-AF65-F5344CB8AC3E}">
        <p14:creationId xmlns:p14="http://schemas.microsoft.com/office/powerpoint/2010/main" val="357285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4804E-6518-4375-B445-0C4B824B1B3A}"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pPr/>
              <a:t>‹Nº›</a:t>
            </a:fld>
            <a:endParaRPr lang="en-US"/>
          </a:p>
        </p:txBody>
      </p:sp>
    </p:spTree>
    <p:extLst>
      <p:ext uri="{BB962C8B-B14F-4D97-AF65-F5344CB8AC3E}">
        <p14:creationId xmlns:p14="http://schemas.microsoft.com/office/powerpoint/2010/main" val="79128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4804E-6518-4375-B445-0C4B824B1B3A}"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pPr/>
              <a:t>‹Nº›</a:t>
            </a:fld>
            <a:endParaRPr lang="en-US"/>
          </a:p>
        </p:txBody>
      </p:sp>
    </p:spTree>
    <p:extLst>
      <p:ext uri="{BB962C8B-B14F-4D97-AF65-F5344CB8AC3E}">
        <p14:creationId xmlns:p14="http://schemas.microsoft.com/office/powerpoint/2010/main" val="273797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2"/>
            <a:ext cx="8229600" cy="848697"/>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326160"/>
            <a:ext cx="8229600" cy="4800004"/>
          </a:xfrm>
        </p:spPr>
        <p:txBody>
          <a:bodyPr>
            <a:normAutofit/>
          </a:bodyPr>
          <a:lstStyle>
            <a:lvl1pPr marL="0" marR="0" indent="0" algn="l" defTabSz="410099"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p:txBody>
      </p:sp>
      <p:sp>
        <p:nvSpPr>
          <p:cNvPr id="6" name="Slide Number Placeholder 5"/>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691946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68"/>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4" name="Content Placeholder 3"/>
          <p:cNvSpPr>
            <a:spLocks noGrp="1"/>
          </p:cNvSpPr>
          <p:nvPr>
            <p:ph sz="half" idx="2"/>
          </p:nvPr>
        </p:nvSpPr>
        <p:spPr>
          <a:xfrm>
            <a:off x="4648200" y="1357368"/>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
        <p:nvSpPr>
          <p:cNvPr id="6" name="Title 1"/>
          <p:cNvSpPr>
            <a:spLocks noGrp="1"/>
          </p:cNvSpPr>
          <p:nvPr>
            <p:ph type="title"/>
          </p:nvPr>
        </p:nvSpPr>
        <p:spPr>
          <a:xfrm>
            <a:off x="457200" y="274642"/>
            <a:ext cx="8229600" cy="848697"/>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043474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5562600" cy="840896"/>
          </a:xfrm>
        </p:spPr>
        <p:txBody>
          <a:bodyPr>
            <a:normAutofit/>
          </a:bodyPr>
          <a:lstStyle>
            <a:lvl1pPr>
              <a:defRPr sz="2900"/>
            </a:lvl1pPr>
          </a:lstStyle>
          <a:p>
            <a:r>
              <a:rPr lang="en-US" dirty="0"/>
              <a:t>Click to edit Master title style</a:t>
            </a:r>
          </a:p>
        </p:txBody>
      </p:sp>
      <p:sp>
        <p:nvSpPr>
          <p:cNvPr id="3" name="Content Placeholder 2"/>
          <p:cNvSpPr>
            <a:spLocks noGrp="1"/>
          </p:cNvSpPr>
          <p:nvPr>
            <p:ph sz="half" idx="1"/>
          </p:nvPr>
        </p:nvSpPr>
        <p:spPr>
          <a:xfrm>
            <a:off x="457200" y="1419772"/>
            <a:ext cx="8229600" cy="4706394"/>
          </a:xfrm>
        </p:spPr>
        <p:txBody>
          <a:bodyPr>
            <a:normAutofit/>
          </a:bodyPr>
          <a:lstStyle>
            <a:lvl1pPr marL="0" marR="0" indent="0" algn="l" defTabSz="410099" rtl="0" eaLnBrk="1" fontAlgn="auto" latinLnBrk="0" hangingPunct="1">
              <a:lnSpc>
                <a:spcPct val="90000"/>
              </a:lnSpc>
              <a:spcBef>
                <a:spcPct val="20000"/>
              </a:spcBef>
              <a:spcAft>
                <a:spcPts val="0"/>
              </a:spcAft>
              <a:buClrTx/>
              <a:buSzTx/>
              <a:buFont typeface="Arial"/>
              <a:buNone/>
              <a:tabLst/>
              <a:defRPr sz="1000"/>
            </a:lvl1pPr>
            <a:lvl2pPr marL="410099" indent="0">
              <a:buNone/>
              <a:defRPr sz="1800"/>
            </a:lvl2pPr>
            <a:lvl3pPr marL="820199" indent="0">
              <a:buNone/>
              <a:defRPr sz="1800"/>
            </a:lvl3pPr>
            <a:lvl4pPr marL="1230298" indent="0">
              <a:buNone/>
              <a:defRPr sz="1800"/>
            </a:lvl4pPr>
            <a:lvl5pPr marL="1640397" indent="0">
              <a:buNone/>
              <a:defRPr sz="18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a:p>
            <a:pPr lvl="0"/>
            <a:endParaRPr lang="en-US" dirty="0"/>
          </a:p>
        </p:txBody>
      </p:sp>
      <p:sp>
        <p:nvSpPr>
          <p:cNvPr id="4" name="Content Placeholder 3"/>
          <p:cNvSpPr>
            <a:spLocks noGrp="1"/>
          </p:cNvSpPr>
          <p:nvPr>
            <p:ph sz="half" idx="2"/>
          </p:nvPr>
        </p:nvSpPr>
        <p:spPr>
          <a:xfrm>
            <a:off x="6208424" y="274643"/>
            <a:ext cx="2478381" cy="1004717"/>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extLst>
      <p:ext uri="{BB962C8B-B14F-4D97-AF65-F5344CB8AC3E}">
        <p14:creationId xmlns:p14="http://schemas.microsoft.com/office/powerpoint/2010/main" val="424696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0099" indent="0">
              <a:buNone/>
              <a:defRPr sz="1800" b="1"/>
            </a:lvl2pPr>
            <a:lvl3pPr marL="820199" indent="0">
              <a:buNone/>
              <a:defRPr sz="1600" b="1"/>
            </a:lvl3pPr>
            <a:lvl4pPr marL="1230298" indent="0">
              <a:buNone/>
              <a:defRPr sz="1400" b="1"/>
            </a:lvl4pPr>
            <a:lvl5pPr marL="1640397" indent="0">
              <a:buNone/>
              <a:defRPr sz="1400" b="1"/>
            </a:lvl5pPr>
            <a:lvl6pPr marL="2050496" indent="0">
              <a:buNone/>
              <a:defRPr sz="1400" b="1"/>
            </a:lvl6pPr>
            <a:lvl7pPr marL="2460597" indent="0">
              <a:buNone/>
              <a:defRPr sz="1400" b="1"/>
            </a:lvl7pPr>
            <a:lvl8pPr marL="2870696" indent="0">
              <a:buNone/>
              <a:defRPr sz="1400" b="1"/>
            </a:lvl8pPr>
            <a:lvl9pPr marL="328079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200" b="1"/>
            </a:lvl1pPr>
            <a:lvl2pPr marL="410099" indent="0">
              <a:buNone/>
              <a:defRPr sz="1800" b="1"/>
            </a:lvl2pPr>
            <a:lvl3pPr marL="820199" indent="0">
              <a:buNone/>
              <a:defRPr sz="1600" b="1"/>
            </a:lvl3pPr>
            <a:lvl4pPr marL="1230298" indent="0">
              <a:buNone/>
              <a:defRPr sz="1400" b="1"/>
            </a:lvl4pPr>
            <a:lvl5pPr marL="1640397" indent="0">
              <a:buNone/>
              <a:defRPr sz="1400" b="1"/>
            </a:lvl5pPr>
            <a:lvl6pPr marL="2050496" indent="0">
              <a:buNone/>
              <a:defRPr sz="1400" b="1"/>
            </a:lvl6pPr>
            <a:lvl7pPr marL="2460597" indent="0">
              <a:buNone/>
              <a:defRPr sz="1400" b="1"/>
            </a:lvl7pPr>
            <a:lvl8pPr marL="2870696" indent="0">
              <a:buNone/>
              <a:defRPr sz="1400" b="1"/>
            </a:lvl8pPr>
            <a:lvl9pPr marL="328079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435421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3"/>
            <a:ext cx="2133600" cy="365126"/>
          </a:xfrm>
          <a:prstGeom prst="rect">
            <a:avLst/>
          </a:prstGeom>
        </p:spPr>
        <p:txBody>
          <a:bodyPr lIns="82021" tIns="41010" rIns="82021" bIns="41010"/>
          <a:lstStyle/>
          <a:p>
            <a:pPr defTabSz="820199"/>
            <a:fld id="{FB786B77-D9B2-7446-A90C-4223681D8129}" type="datetimeFigureOut">
              <a:rPr lang="en-US" sz="1600" smtClean="0">
                <a:solidFill>
                  <a:prstClr val="black"/>
                </a:solidFill>
              </a:rPr>
              <a:pPr defTabSz="820199"/>
              <a:t>9/30/2020</a:t>
            </a:fld>
            <a:endParaRPr lang="en-US" sz="1600" dirty="0">
              <a:solidFill>
                <a:prstClr val="black"/>
              </a:solidFill>
            </a:endParaRPr>
          </a:p>
        </p:txBody>
      </p:sp>
      <p:sp>
        <p:nvSpPr>
          <p:cNvPr id="4" name="Footer Placeholder 3"/>
          <p:cNvSpPr>
            <a:spLocks noGrp="1"/>
          </p:cNvSpPr>
          <p:nvPr>
            <p:ph type="ftr" sz="quarter" idx="11"/>
          </p:nvPr>
        </p:nvSpPr>
        <p:spPr>
          <a:xfrm>
            <a:off x="3124200" y="6356353"/>
            <a:ext cx="2895600" cy="365126"/>
          </a:xfrm>
          <a:prstGeom prst="rect">
            <a:avLst/>
          </a:prstGeom>
        </p:spPr>
        <p:txBody>
          <a:bodyPr lIns="82021" tIns="41010" rIns="82021" bIns="41010"/>
          <a:lstStyle/>
          <a:p>
            <a:pPr defTabSz="820199"/>
            <a:endParaRPr lang="en-US" sz="1600" dirty="0">
              <a:solidFill>
                <a:prstClr val="black"/>
              </a:solidFill>
            </a:endParaRPr>
          </a:p>
        </p:txBody>
      </p:sp>
      <p:sp>
        <p:nvSpPr>
          <p:cNvPr id="5" name="Slide Number Placeholder 4"/>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74916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6"/>
          </a:xfrm>
          <a:prstGeom prst="rect">
            <a:avLst/>
          </a:prstGeom>
        </p:spPr>
        <p:txBody>
          <a:bodyPr lIns="82021" tIns="41010" rIns="82021" bIns="41010"/>
          <a:lstStyle/>
          <a:p>
            <a:pPr defTabSz="820199"/>
            <a:fld id="{FB786B77-D9B2-7446-A90C-4223681D8129}" type="datetimeFigureOut">
              <a:rPr lang="en-US" sz="1600" smtClean="0">
                <a:solidFill>
                  <a:prstClr val="black"/>
                </a:solidFill>
              </a:rPr>
              <a:pPr defTabSz="820199"/>
              <a:t>9/30/2020</a:t>
            </a:fld>
            <a:endParaRPr lang="en-US" sz="1600" dirty="0">
              <a:solidFill>
                <a:prstClr val="black"/>
              </a:solidFill>
            </a:endParaRPr>
          </a:p>
        </p:txBody>
      </p:sp>
      <p:sp>
        <p:nvSpPr>
          <p:cNvPr id="3" name="Footer Placeholder 2"/>
          <p:cNvSpPr>
            <a:spLocks noGrp="1"/>
          </p:cNvSpPr>
          <p:nvPr>
            <p:ph type="ftr" sz="quarter" idx="11"/>
          </p:nvPr>
        </p:nvSpPr>
        <p:spPr>
          <a:xfrm>
            <a:off x="3124200" y="6356353"/>
            <a:ext cx="2895600" cy="365126"/>
          </a:xfrm>
          <a:prstGeom prst="rect">
            <a:avLst/>
          </a:prstGeom>
        </p:spPr>
        <p:txBody>
          <a:bodyPr lIns="82021" tIns="41010" rIns="82021" bIns="41010"/>
          <a:lstStyle/>
          <a:p>
            <a:pPr defTabSz="820199"/>
            <a:endParaRPr lang="en-US" sz="1600" dirty="0">
              <a:solidFill>
                <a:prstClr val="black"/>
              </a:solidFill>
            </a:endParaRPr>
          </a:p>
        </p:txBody>
      </p:sp>
      <p:sp>
        <p:nvSpPr>
          <p:cNvPr id="4" name="Slide Number Placeholder 3"/>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64282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3" y="273050"/>
            <a:ext cx="5111751" cy="585311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300"/>
            </a:lvl1pPr>
            <a:lvl2pPr marL="410099" indent="0">
              <a:buNone/>
              <a:defRPr sz="1100"/>
            </a:lvl2pPr>
            <a:lvl3pPr marL="820199" indent="0">
              <a:buNone/>
              <a:defRPr sz="900"/>
            </a:lvl3pPr>
            <a:lvl4pPr marL="1230298" indent="0">
              <a:buNone/>
              <a:defRPr sz="800"/>
            </a:lvl4pPr>
            <a:lvl5pPr marL="1640397" indent="0">
              <a:buNone/>
              <a:defRPr sz="800"/>
            </a:lvl5pPr>
            <a:lvl6pPr marL="2050496" indent="0">
              <a:buNone/>
              <a:defRPr sz="800"/>
            </a:lvl6pPr>
            <a:lvl7pPr marL="2460597" indent="0">
              <a:buNone/>
              <a:defRPr sz="800"/>
            </a:lvl7pPr>
            <a:lvl8pPr marL="2870696" indent="0">
              <a:buNone/>
              <a:defRPr sz="800"/>
            </a:lvl8pPr>
            <a:lvl9pPr marL="3280795" indent="0">
              <a:buNone/>
              <a:defRPr sz="8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67765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848697"/>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326160"/>
            <a:ext cx="8229600" cy="4800004"/>
          </a:xfrm>
        </p:spPr>
        <p:txBody>
          <a:bodyPr>
            <a:normAutofit/>
          </a:bodyPr>
          <a:lstStyle>
            <a:lvl1pPr marL="0" marR="0" indent="0" algn="l" defTabSz="410195"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p:txBody>
      </p:sp>
      <p:sp>
        <p:nvSpPr>
          <p:cNvPr id="6" name="Slide Number Placeholder 5"/>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69673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4804E-6518-4375-B445-0C4B824B1B3A}"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pPr/>
              <a:t>‹Nº›</a:t>
            </a:fld>
            <a:endParaRPr lang="en-US"/>
          </a:p>
        </p:txBody>
      </p:sp>
    </p:spTree>
    <p:extLst>
      <p:ext uri="{BB962C8B-B14F-4D97-AF65-F5344CB8AC3E}">
        <p14:creationId xmlns:p14="http://schemas.microsoft.com/office/powerpoint/2010/main" val="4081982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66"/>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4" name="Content Placeholder 3"/>
          <p:cNvSpPr>
            <a:spLocks noGrp="1"/>
          </p:cNvSpPr>
          <p:nvPr>
            <p:ph sz="half" idx="2"/>
          </p:nvPr>
        </p:nvSpPr>
        <p:spPr>
          <a:xfrm>
            <a:off x="4648200" y="1357366"/>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
        <p:nvSpPr>
          <p:cNvPr id="6" name="Title 1"/>
          <p:cNvSpPr>
            <a:spLocks noGrp="1"/>
          </p:cNvSpPr>
          <p:nvPr>
            <p:ph type="title"/>
          </p:nvPr>
        </p:nvSpPr>
        <p:spPr>
          <a:xfrm>
            <a:off x="457200" y="274640"/>
            <a:ext cx="8229600" cy="848697"/>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19764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5562600" cy="840896"/>
          </a:xfrm>
        </p:spPr>
        <p:txBody>
          <a:bodyPr>
            <a:normAutofit/>
          </a:bodyPr>
          <a:lstStyle>
            <a:lvl1pPr>
              <a:defRPr sz="2900"/>
            </a:lvl1pPr>
          </a:lstStyle>
          <a:p>
            <a:r>
              <a:rPr lang="en-US" dirty="0"/>
              <a:t>Click to edit Master title style</a:t>
            </a:r>
          </a:p>
        </p:txBody>
      </p:sp>
      <p:sp>
        <p:nvSpPr>
          <p:cNvPr id="3" name="Content Placeholder 2"/>
          <p:cNvSpPr>
            <a:spLocks noGrp="1"/>
          </p:cNvSpPr>
          <p:nvPr>
            <p:ph sz="half" idx="1"/>
          </p:nvPr>
        </p:nvSpPr>
        <p:spPr>
          <a:xfrm>
            <a:off x="457200" y="1419772"/>
            <a:ext cx="8229600" cy="4706394"/>
          </a:xfrm>
        </p:spPr>
        <p:txBody>
          <a:bodyPr>
            <a:normAutofit/>
          </a:bodyPr>
          <a:lstStyle>
            <a:lvl1pPr marL="0" marR="0" indent="0" algn="l" defTabSz="410195" rtl="0" eaLnBrk="1" fontAlgn="auto" latinLnBrk="0" hangingPunct="1">
              <a:lnSpc>
                <a:spcPct val="90000"/>
              </a:lnSpc>
              <a:spcBef>
                <a:spcPct val="20000"/>
              </a:spcBef>
              <a:spcAft>
                <a:spcPts val="0"/>
              </a:spcAft>
              <a:buClrTx/>
              <a:buSzTx/>
              <a:buFont typeface="Arial"/>
              <a:buNone/>
              <a:tabLst/>
              <a:defRPr sz="1000"/>
            </a:lvl1pPr>
            <a:lvl2pPr marL="410195" indent="0">
              <a:buNone/>
              <a:defRPr sz="1800"/>
            </a:lvl2pPr>
            <a:lvl3pPr marL="820391" indent="0">
              <a:buNone/>
              <a:defRPr sz="1800"/>
            </a:lvl3pPr>
            <a:lvl4pPr marL="1230586" indent="0">
              <a:buNone/>
              <a:defRPr sz="1800"/>
            </a:lvl4pPr>
            <a:lvl5pPr marL="1640781" indent="0">
              <a:buNone/>
              <a:defRPr sz="18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a:p>
            <a:pPr lvl="0"/>
            <a:endParaRPr lang="en-US" dirty="0"/>
          </a:p>
        </p:txBody>
      </p:sp>
      <p:sp>
        <p:nvSpPr>
          <p:cNvPr id="4" name="Content Placeholder 3"/>
          <p:cNvSpPr>
            <a:spLocks noGrp="1"/>
          </p:cNvSpPr>
          <p:nvPr>
            <p:ph sz="half" idx="2"/>
          </p:nvPr>
        </p:nvSpPr>
        <p:spPr>
          <a:xfrm>
            <a:off x="6208422" y="274641"/>
            <a:ext cx="2478381" cy="1004717"/>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extLst>
      <p:ext uri="{BB962C8B-B14F-4D97-AF65-F5344CB8AC3E}">
        <p14:creationId xmlns:p14="http://schemas.microsoft.com/office/powerpoint/2010/main" val="569735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023807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3"/>
            <a:ext cx="2133600" cy="365126"/>
          </a:xfrm>
          <a:prstGeom prst="rect">
            <a:avLst/>
          </a:prstGeom>
        </p:spPr>
        <p:txBody>
          <a:bodyPr lIns="82039" tIns="41020" rIns="82039" bIns="41020"/>
          <a:lstStyle/>
          <a:p>
            <a:pPr defTabSz="820391"/>
            <a:fld id="{FB786B77-D9B2-7446-A90C-4223681D8129}" type="datetimeFigureOut">
              <a:rPr lang="en-US" sz="1600" smtClean="0">
                <a:solidFill>
                  <a:prstClr val="black"/>
                </a:solidFill>
              </a:rPr>
              <a:pPr defTabSz="820391"/>
              <a:t>9/30/2020</a:t>
            </a:fld>
            <a:endParaRPr lang="en-US" sz="1600" dirty="0">
              <a:solidFill>
                <a:prstClr val="black"/>
              </a:solidFill>
            </a:endParaRPr>
          </a:p>
        </p:txBody>
      </p:sp>
      <p:sp>
        <p:nvSpPr>
          <p:cNvPr id="4" name="Footer Placeholder 3"/>
          <p:cNvSpPr>
            <a:spLocks noGrp="1"/>
          </p:cNvSpPr>
          <p:nvPr>
            <p:ph type="ftr" sz="quarter" idx="11"/>
          </p:nvPr>
        </p:nvSpPr>
        <p:spPr>
          <a:xfrm>
            <a:off x="3124200" y="6356353"/>
            <a:ext cx="2895600" cy="365126"/>
          </a:xfrm>
          <a:prstGeom prst="rect">
            <a:avLst/>
          </a:prstGeom>
        </p:spPr>
        <p:txBody>
          <a:bodyPr lIns="82039" tIns="41020" rIns="82039" bIns="41020"/>
          <a:lstStyle/>
          <a:p>
            <a:pPr defTabSz="820391"/>
            <a:endParaRPr lang="en-US" sz="1600" dirty="0">
              <a:solidFill>
                <a:prstClr val="black"/>
              </a:solidFill>
            </a:endParaRPr>
          </a:p>
        </p:txBody>
      </p:sp>
      <p:sp>
        <p:nvSpPr>
          <p:cNvPr id="5" name="Slide Number Placeholder 4"/>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66574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6"/>
          </a:xfrm>
          <a:prstGeom prst="rect">
            <a:avLst/>
          </a:prstGeom>
        </p:spPr>
        <p:txBody>
          <a:bodyPr lIns="82039" tIns="41020" rIns="82039" bIns="41020"/>
          <a:lstStyle/>
          <a:p>
            <a:pPr defTabSz="820391"/>
            <a:fld id="{FB786B77-D9B2-7446-A90C-4223681D8129}" type="datetimeFigureOut">
              <a:rPr lang="en-US" sz="1600" smtClean="0">
                <a:solidFill>
                  <a:prstClr val="black"/>
                </a:solidFill>
              </a:rPr>
              <a:pPr defTabSz="820391"/>
              <a:t>9/30/2020</a:t>
            </a:fld>
            <a:endParaRPr lang="en-US" sz="1600" dirty="0">
              <a:solidFill>
                <a:prstClr val="black"/>
              </a:solidFill>
            </a:endParaRPr>
          </a:p>
        </p:txBody>
      </p:sp>
      <p:sp>
        <p:nvSpPr>
          <p:cNvPr id="3" name="Footer Placeholder 2"/>
          <p:cNvSpPr>
            <a:spLocks noGrp="1"/>
          </p:cNvSpPr>
          <p:nvPr>
            <p:ph type="ftr" sz="quarter" idx="11"/>
          </p:nvPr>
        </p:nvSpPr>
        <p:spPr>
          <a:xfrm>
            <a:off x="3124200" y="6356353"/>
            <a:ext cx="2895600" cy="365126"/>
          </a:xfrm>
          <a:prstGeom prst="rect">
            <a:avLst/>
          </a:prstGeom>
        </p:spPr>
        <p:txBody>
          <a:bodyPr lIns="82039" tIns="41020" rIns="82039" bIns="41020"/>
          <a:lstStyle/>
          <a:p>
            <a:pPr defTabSz="820391"/>
            <a:endParaRPr lang="en-US" sz="1600" dirty="0">
              <a:solidFill>
                <a:prstClr val="black"/>
              </a:solidFill>
            </a:endParaRPr>
          </a:p>
        </p:txBody>
      </p:sp>
      <p:sp>
        <p:nvSpPr>
          <p:cNvPr id="4" name="Slide Number Placeholder 3"/>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159856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1" y="273050"/>
            <a:ext cx="5111751" cy="585311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300"/>
            </a:lvl1pPr>
            <a:lvl2pPr marL="410195" indent="0">
              <a:buNone/>
              <a:defRPr sz="1100"/>
            </a:lvl2pPr>
            <a:lvl3pPr marL="820391" indent="0">
              <a:buNone/>
              <a:defRPr sz="900"/>
            </a:lvl3pPr>
            <a:lvl4pPr marL="1230586" indent="0">
              <a:buNone/>
              <a:defRPr sz="800"/>
            </a:lvl4pPr>
            <a:lvl5pPr marL="1640781" indent="0">
              <a:buNone/>
              <a:defRPr sz="800"/>
            </a:lvl5pPr>
            <a:lvl6pPr marL="2050976" indent="0">
              <a:buNone/>
              <a:defRPr sz="800"/>
            </a:lvl6pPr>
            <a:lvl7pPr marL="2461173" indent="0">
              <a:buNone/>
              <a:defRPr sz="800"/>
            </a:lvl7pPr>
            <a:lvl8pPr marL="2871367" indent="0">
              <a:buNone/>
              <a:defRPr sz="800"/>
            </a:lvl8pPr>
            <a:lvl9pPr marL="3281562" indent="0">
              <a:buNone/>
              <a:defRPr sz="8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223922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8697"/>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326160"/>
            <a:ext cx="8229600" cy="4800004"/>
          </a:xfrm>
        </p:spPr>
        <p:txBody>
          <a:bodyPr>
            <a:normAutofit/>
          </a:bodyPr>
          <a:lstStyle>
            <a:lvl1pPr marL="0" marR="0" indent="0" algn="l" defTabSz="410291"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a:p>
            <a:pPr marL="0" marR="0">
              <a:spcBef>
                <a:spcPts val="0"/>
              </a:spcBef>
              <a:spcAft>
                <a:spcPts val="400"/>
              </a:spcAft>
            </a:pPr>
            <a:endParaRPr lang="en-US" sz="1100" dirty="0">
              <a:effectLst/>
              <a:latin typeface="Times New Roman"/>
              <a:ea typeface="Times New Roman"/>
            </a:endParaRPr>
          </a:p>
        </p:txBody>
      </p:sp>
      <p:sp>
        <p:nvSpPr>
          <p:cNvPr id="6" name="Slide Number Placeholder 5"/>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565614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64"/>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4" name="Content Placeholder 3"/>
          <p:cNvSpPr>
            <a:spLocks noGrp="1"/>
          </p:cNvSpPr>
          <p:nvPr>
            <p:ph sz="half" idx="2"/>
          </p:nvPr>
        </p:nvSpPr>
        <p:spPr>
          <a:xfrm>
            <a:off x="4648200" y="1357364"/>
            <a:ext cx="4038600" cy="476880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
        <p:nvSpPr>
          <p:cNvPr id="6" name="Title 1"/>
          <p:cNvSpPr>
            <a:spLocks noGrp="1"/>
          </p:cNvSpPr>
          <p:nvPr>
            <p:ph type="title"/>
          </p:nvPr>
        </p:nvSpPr>
        <p:spPr>
          <a:xfrm>
            <a:off x="457200" y="274638"/>
            <a:ext cx="8229600" cy="848697"/>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63593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5562600" cy="840896"/>
          </a:xfrm>
        </p:spPr>
        <p:txBody>
          <a:bodyPr>
            <a:normAutofit/>
          </a:bodyPr>
          <a:lstStyle>
            <a:lvl1pPr>
              <a:defRPr sz="2900"/>
            </a:lvl1pPr>
          </a:lstStyle>
          <a:p>
            <a:r>
              <a:rPr lang="en-US" dirty="0"/>
              <a:t>Click to edit Master title style</a:t>
            </a:r>
          </a:p>
        </p:txBody>
      </p:sp>
      <p:sp>
        <p:nvSpPr>
          <p:cNvPr id="3" name="Content Placeholder 2"/>
          <p:cNvSpPr>
            <a:spLocks noGrp="1"/>
          </p:cNvSpPr>
          <p:nvPr>
            <p:ph sz="half" idx="1"/>
          </p:nvPr>
        </p:nvSpPr>
        <p:spPr>
          <a:xfrm>
            <a:off x="457200" y="1419771"/>
            <a:ext cx="8229600" cy="4706394"/>
          </a:xfrm>
        </p:spPr>
        <p:txBody>
          <a:bodyPr>
            <a:normAutofit/>
          </a:bodyPr>
          <a:lstStyle>
            <a:lvl1pPr marL="0" marR="0" indent="0" algn="l" defTabSz="410291" rtl="0" eaLnBrk="1" fontAlgn="auto" latinLnBrk="0" hangingPunct="1">
              <a:lnSpc>
                <a:spcPct val="90000"/>
              </a:lnSpc>
              <a:spcBef>
                <a:spcPct val="20000"/>
              </a:spcBef>
              <a:spcAft>
                <a:spcPts val="0"/>
              </a:spcAft>
              <a:buClrTx/>
              <a:buSzTx/>
              <a:buFont typeface="Arial"/>
              <a:buNone/>
              <a:tabLst/>
              <a:defRPr sz="1000"/>
            </a:lvl1pPr>
            <a:lvl2pPr marL="410291" indent="0">
              <a:buNone/>
              <a:defRPr sz="1800"/>
            </a:lvl2pPr>
            <a:lvl3pPr marL="820583" indent="0">
              <a:buNone/>
              <a:defRPr sz="1800"/>
            </a:lvl3pPr>
            <a:lvl4pPr marL="1230874" indent="0">
              <a:buNone/>
              <a:defRPr sz="1800"/>
            </a:lvl4pPr>
            <a:lvl5pPr marL="1641165" indent="0">
              <a:buNone/>
              <a:defRPr sz="18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a:p>
            <a:pPr lvl="0"/>
            <a:endParaRPr lang="en-US" dirty="0"/>
          </a:p>
        </p:txBody>
      </p:sp>
      <p:sp>
        <p:nvSpPr>
          <p:cNvPr id="4" name="Content Placeholder 3"/>
          <p:cNvSpPr>
            <a:spLocks noGrp="1"/>
          </p:cNvSpPr>
          <p:nvPr>
            <p:ph sz="half" idx="2"/>
          </p:nvPr>
        </p:nvSpPr>
        <p:spPr>
          <a:xfrm>
            <a:off x="6208420" y="274639"/>
            <a:ext cx="2478381" cy="1004717"/>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extLst>
      <p:ext uri="{BB962C8B-B14F-4D97-AF65-F5344CB8AC3E}">
        <p14:creationId xmlns:p14="http://schemas.microsoft.com/office/powerpoint/2010/main" val="2360677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80782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4804E-6518-4375-B445-0C4B824B1B3A}"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pPr/>
              <a:t>‹Nº›</a:t>
            </a:fld>
            <a:endParaRPr lang="en-US"/>
          </a:p>
        </p:txBody>
      </p:sp>
    </p:spTree>
    <p:extLst>
      <p:ext uri="{BB962C8B-B14F-4D97-AF65-F5344CB8AC3E}">
        <p14:creationId xmlns:p14="http://schemas.microsoft.com/office/powerpoint/2010/main" val="3637555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6"/>
          </a:xfrm>
          <a:prstGeom prst="rect">
            <a:avLst/>
          </a:prstGeom>
        </p:spPr>
        <p:txBody>
          <a:bodyPr lIns="82058" tIns="41029" rIns="82058" bIns="41029"/>
          <a:lstStyle/>
          <a:p>
            <a:pPr defTabSz="820583"/>
            <a:fld id="{FB786B77-D9B2-7446-A90C-4223681D8129}" type="datetimeFigureOut">
              <a:rPr lang="en-US" sz="1600">
                <a:solidFill>
                  <a:prstClr val="black"/>
                </a:solidFill>
              </a:rPr>
              <a:pPr defTabSz="820583"/>
              <a:t>9/30/2020</a:t>
            </a:fld>
            <a:endParaRPr lang="en-US" sz="1600" dirty="0">
              <a:solidFill>
                <a:prstClr val="black"/>
              </a:solidFill>
            </a:endParaRPr>
          </a:p>
        </p:txBody>
      </p:sp>
      <p:sp>
        <p:nvSpPr>
          <p:cNvPr id="4" name="Footer Placeholder 3"/>
          <p:cNvSpPr>
            <a:spLocks noGrp="1"/>
          </p:cNvSpPr>
          <p:nvPr>
            <p:ph type="ftr" sz="quarter" idx="11"/>
          </p:nvPr>
        </p:nvSpPr>
        <p:spPr>
          <a:xfrm>
            <a:off x="3124200" y="6356351"/>
            <a:ext cx="2895600" cy="365126"/>
          </a:xfrm>
          <a:prstGeom prst="rect">
            <a:avLst/>
          </a:prstGeom>
        </p:spPr>
        <p:txBody>
          <a:bodyPr lIns="82058" tIns="41029" rIns="82058" bIns="41029"/>
          <a:lstStyle/>
          <a:p>
            <a:pPr defTabSz="820583"/>
            <a:endParaRPr lang="en-US" sz="1600" dirty="0">
              <a:solidFill>
                <a:prstClr val="black"/>
              </a:solidFill>
            </a:endParaRPr>
          </a:p>
        </p:txBody>
      </p:sp>
      <p:sp>
        <p:nvSpPr>
          <p:cNvPr id="5" name="Slide Number Placeholder 4"/>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974207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lIns="82058" tIns="41029" rIns="82058" bIns="41029"/>
          <a:lstStyle/>
          <a:p>
            <a:pPr defTabSz="820583"/>
            <a:fld id="{FB786B77-D9B2-7446-A90C-4223681D8129}" type="datetimeFigureOut">
              <a:rPr lang="en-US" sz="1600">
                <a:solidFill>
                  <a:prstClr val="black"/>
                </a:solidFill>
              </a:rPr>
              <a:pPr defTabSz="820583"/>
              <a:t>9/30/2020</a:t>
            </a:fld>
            <a:endParaRPr lang="en-US" sz="1600" dirty="0">
              <a:solidFill>
                <a:prstClr val="black"/>
              </a:solidFill>
            </a:endParaRPr>
          </a:p>
        </p:txBody>
      </p:sp>
      <p:sp>
        <p:nvSpPr>
          <p:cNvPr id="3" name="Footer Placeholder 2"/>
          <p:cNvSpPr>
            <a:spLocks noGrp="1"/>
          </p:cNvSpPr>
          <p:nvPr>
            <p:ph type="ftr" sz="quarter" idx="11"/>
          </p:nvPr>
        </p:nvSpPr>
        <p:spPr>
          <a:xfrm>
            <a:off x="3124200" y="6356351"/>
            <a:ext cx="2895600" cy="365126"/>
          </a:xfrm>
          <a:prstGeom prst="rect">
            <a:avLst/>
          </a:prstGeom>
        </p:spPr>
        <p:txBody>
          <a:bodyPr lIns="82058" tIns="41029" rIns="82058" bIns="41029"/>
          <a:lstStyle/>
          <a:p>
            <a:pPr defTabSz="820583"/>
            <a:endParaRPr lang="en-US" sz="1600" dirty="0">
              <a:solidFill>
                <a:prstClr val="black"/>
              </a:solidFill>
            </a:endParaRPr>
          </a:p>
        </p:txBody>
      </p:sp>
      <p:sp>
        <p:nvSpPr>
          <p:cNvPr id="4" name="Slide Number Placeholder 3"/>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309632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49" y="273050"/>
            <a:ext cx="5111751" cy="585311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2DE450-F54E-7A42-9B45-9373FCBEFAD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83932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54804E-6518-4375-B445-0C4B824B1B3A}"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99A76-21B1-4735-9EB3-F045C660C787}" type="slidenum">
              <a:rPr lang="en-US" smtClean="0"/>
              <a:pPr/>
              <a:t>‹Nº›</a:t>
            </a:fld>
            <a:endParaRPr lang="en-US"/>
          </a:p>
        </p:txBody>
      </p:sp>
    </p:spTree>
    <p:extLst>
      <p:ext uri="{BB962C8B-B14F-4D97-AF65-F5344CB8AC3E}">
        <p14:creationId xmlns:p14="http://schemas.microsoft.com/office/powerpoint/2010/main" val="102059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54804E-6518-4375-B445-0C4B824B1B3A}" type="datetimeFigureOut">
              <a:rPr lang="en-US" smtClean="0"/>
              <a:pPr/>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99A76-21B1-4735-9EB3-F045C660C787}" type="slidenum">
              <a:rPr lang="en-US" smtClean="0"/>
              <a:pPr/>
              <a:t>‹Nº›</a:t>
            </a:fld>
            <a:endParaRPr lang="en-US"/>
          </a:p>
        </p:txBody>
      </p:sp>
    </p:spTree>
    <p:extLst>
      <p:ext uri="{BB962C8B-B14F-4D97-AF65-F5344CB8AC3E}">
        <p14:creationId xmlns:p14="http://schemas.microsoft.com/office/powerpoint/2010/main" val="221282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54804E-6518-4375-B445-0C4B824B1B3A}" type="datetimeFigureOut">
              <a:rPr lang="en-US" smtClean="0"/>
              <a:pPr/>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99A76-21B1-4735-9EB3-F045C660C787}" type="slidenum">
              <a:rPr lang="en-US" smtClean="0"/>
              <a:pPr/>
              <a:t>‹Nº›</a:t>
            </a:fld>
            <a:endParaRPr lang="en-US"/>
          </a:p>
        </p:txBody>
      </p:sp>
    </p:spTree>
    <p:extLst>
      <p:ext uri="{BB962C8B-B14F-4D97-AF65-F5344CB8AC3E}">
        <p14:creationId xmlns:p14="http://schemas.microsoft.com/office/powerpoint/2010/main" val="124639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4804E-6518-4375-B445-0C4B824B1B3A}" type="datetimeFigureOut">
              <a:rPr lang="en-US" smtClean="0"/>
              <a:pPr/>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99A76-21B1-4735-9EB3-F045C660C787}" type="slidenum">
              <a:rPr lang="en-US" smtClean="0"/>
              <a:pPr/>
              <a:t>‹Nº›</a:t>
            </a:fld>
            <a:endParaRPr lang="en-US"/>
          </a:p>
        </p:txBody>
      </p:sp>
    </p:spTree>
    <p:extLst>
      <p:ext uri="{BB962C8B-B14F-4D97-AF65-F5344CB8AC3E}">
        <p14:creationId xmlns:p14="http://schemas.microsoft.com/office/powerpoint/2010/main" val="131163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54804E-6518-4375-B445-0C4B824B1B3A}"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99A76-21B1-4735-9EB3-F045C660C787}" type="slidenum">
              <a:rPr lang="en-US" smtClean="0"/>
              <a:pPr/>
              <a:t>‹Nº›</a:t>
            </a:fld>
            <a:endParaRPr lang="en-US"/>
          </a:p>
        </p:txBody>
      </p:sp>
    </p:spTree>
    <p:extLst>
      <p:ext uri="{BB962C8B-B14F-4D97-AF65-F5344CB8AC3E}">
        <p14:creationId xmlns:p14="http://schemas.microsoft.com/office/powerpoint/2010/main" val="192572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54804E-6518-4375-B445-0C4B824B1B3A}"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99A76-21B1-4735-9EB3-F045C660C787}" type="slidenum">
              <a:rPr lang="en-US" smtClean="0"/>
              <a:pPr/>
              <a:t>‹Nº›</a:t>
            </a:fld>
            <a:endParaRPr lang="en-US"/>
          </a:p>
        </p:txBody>
      </p:sp>
    </p:spTree>
    <p:extLst>
      <p:ext uri="{BB962C8B-B14F-4D97-AF65-F5344CB8AC3E}">
        <p14:creationId xmlns:p14="http://schemas.microsoft.com/office/powerpoint/2010/main" val="219365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7" tIns="45698" rIns="91397" bIns="45698"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397" tIns="45698" rIns="91397" bIns="456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97" tIns="45698" rIns="91397" bIns="45698" rtlCol="0" anchor="ctr"/>
          <a:lstStyle>
            <a:lvl1pPr algn="l">
              <a:defRPr sz="1200">
                <a:solidFill>
                  <a:schemeClr val="tx1">
                    <a:tint val="75000"/>
                  </a:schemeClr>
                </a:solidFill>
              </a:defRPr>
            </a:lvl1pPr>
          </a:lstStyle>
          <a:p>
            <a:fld id="{4F54804E-6518-4375-B445-0C4B824B1B3A}" type="datetimeFigureOut">
              <a:rPr lang="en-US" smtClean="0"/>
              <a:pPr/>
              <a:t>9/30/2020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97" tIns="45698" rIns="91397" bIns="4569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97" tIns="45698" rIns="91397" bIns="45698" rtlCol="0" anchor="ctr"/>
          <a:lstStyle>
            <a:lvl1pPr algn="r">
              <a:defRPr sz="1200">
                <a:solidFill>
                  <a:schemeClr val="tx1">
                    <a:tint val="75000"/>
                  </a:schemeClr>
                </a:solidFill>
              </a:defRPr>
            </a:lvl1pPr>
          </a:lstStyle>
          <a:p>
            <a:fld id="{61199A76-21B1-4735-9EB3-F045C660C787}" type="slidenum">
              <a:rPr lang="en-US" smtClean="0"/>
              <a:pPr/>
              <a:t>‹Nº›</a:t>
            </a:fld>
            <a:endParaRPr lang="en-US"/>
          </a:p>
        </p:txBody>
      </p:sp>
    </p:spTree>
    <p:extLst>
      <p:ext uri="{BB962C8B-B14F-4D97-AF65-F5344CB8AC3E}">
        <p14:creationId xmlns:p14="http://schemas.microsoft.com/office/powerpoint/2010/main" val="389451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72" rtl="0" eaLnBrk="1" latinLnBrk="0" hangingPunct="1">
        <a:spcBef>
          <a:spcPct val="0"/>
        </a:spcBef>
        <a:buNone/>
        <a:defRPr sz="4400" kern="1200">
          <a:solidFill>
            <a:schemeClr val="tx1"/>
          </a:solidFill>
          <a:latin typeface="+mj-lt"/>
          <a:ea typeface="+mj-ea"/>
          <a:cs typeface="+mj-cs"/>
        </a:defRPr>
      </a:lvl1pPr>
    </p:titleStyle>
    <p:body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2021" tIns="41010" rIns="82021" bIns="4101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5"/>
            <a:ext cx="8229600" cy="4525963"/>
          </a:xfrm>
          <a:prstGeom prst="rect">
            <a:avLst/>
          </a:prstGeom>
        </p:spPr>
        <p:txBody>
          <a:bodyPr vert="horz" lIns="82021" tIns="41010" rIns="82021" bIns="4101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3"/>
            <a:ext cx="2133600" cy="365126"/>
          </a:xfrm>
          <a:prstGeom prst="rect">
            <a:avLst/>
          </a:prstGeom>
        </p:spPr>
        <p:txBody>
          <a:bodyPr vert="horz" lIns="82021" tIns="41010" rIns="82021" bIns="41010" rtlCol="0" anchor="ctr"/>
          <a:lstStyle>
            <a:lvl1pPr algn="r">
              <a:defRPr sz="1100">
                <a:solidFill>
                  <a:schemeClr val="tx1">
                    <a:tint val="75000"/>
                  </a:schemeClr>
                </a:solidFill>
              </a:defRPr>
            </a:lvl1pPr>
          </a:lstStyle>
          <a:p>
            <a:pPr defTabSz="820199"/>
            <a:fld id="{3D2DE450-F54E-7A42-9B45-9373FCBEFAD7}" type="slidenum">
              <a:rPr lang="en-US" smtClean="0">
                <a:solidFill>
                  <a:prstClr val="black">
                    <a:tint val="75000"/>
                  </a:prstClr>
                </a:solidFill>
              </a:rPr>
              <a:pPr defTabSz="820199"/>
              <a:t>‹Nº›</a:t>
            </a:fld>
            <a:endParaRPr lang="en-US" dirty="0">
              <a:solidFill>
                <a:prstClr val="black">
                  <a:tint val="75000"/>
                </a:prstClr>
              </a:solidFill>
            </a:endParaRPr>
          </a:p>
        </p:txBody>
      </p:sp>
    </p:spTree>
    <p:extLst>
      <p:ext uri="{BB962C8B-B14F-4D97-AF65-F5344CB8AC3E}">
        <p14:creationId xmlns:p14="http://schemas.microsoft.com/office/powerpoint/2010/main" val="1697161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10099" rtl="0" eaLnBrk="1" latinLnBrk="0" hangingPunct="1">
        <a:spcBef>
          <a:spcPct val="0"/>
        </a:spcBef>
        <a:buNone/>
        <a:defRPr sz="2900" kern="1200">
          <a:solidFill>
            <a:srgbClr val="000090"/>
          </a:solidFill>
          <a:latin typeface="+mj-lt"/>
          <a:ea typeface="+mj-ea"/>
          <a:cs typeface="+mj-cs"/>
        </a:defRPr>
      </a:lvl1pPr>
    </p:titleStyle>
    <p:bodyStyle>
      <a:lvl1pPr marL="0" indent="0" algn="l" defTabSz="410099" rtl="0" eaLnBrk="1" latinLnBrk="0" hangingPunct="1">
        <a:spcBef>
          <a:spcPct val="20000"/>
        </a:spcBef>
        <a:buFont typeface="Arial"/>
        <a:buNone/>
        <a:defRPr sz="2200" kern="1200">
          <a:solidFill>
            <a:schemeClr val="tx1"/>
          </a:solidFill>
          <a:latin typeface="+mn-lt"/>
          <a:ea typeface="+mn-ea"/>
          <a:cs typeface="+mn-cs"/>
        </a:defRPr>
      </a:lvl1pPr>
      <a:lvl2pPr marL="410099" indent="0" algn="l" defTabSz="410099" rtl="0" eaLnBrk="1" latinLnBrk="0" hangingPunct="1">
        <a:spcBef>
          <a:spcPct val="20000"/>
        </a:spcBef>
        <a:buFont typeface="Arial"/>
        <a:buNone/>
        <a:defRPr sz="2200" kern="1200">
          <a:solidFill>
            <a:schemeClr val="tx1"/>
          </a:solidFill>
          <a:latin typeface="+mn-lt"/>
          <a:ea typeface="+mn-ea"/>
          <a:cs typeface="+mn-cs"/>
        </a:defRPr>
      </a:lvl2pPr>
      <a:lvl3pPr marL="820199" indent="0" algn="l" defTabSz="410099" rtl="0" eaLnBrk="1" latinLnBrk="0" hangingPunct="1">
        <a:spcBef>
          <a:spcPct val="20000"/>
        </a:spcBef>
        <a:buFont typeface="Arial"/>
        <a:buNone/>
        <a:defRPr sz="2200" kern="1200">
          <a:solidFill>
            <a:schemeClr val="tx1"/>
          </a:solidFill>
          <a:latin typeface="+mn-lt"/>
          <a:ea typeface="+mn-ea"/>
          <a:cs typeface="+mn-cs"/>
        </a:defRPr>
      </a:lvl3pPr>
      <a:lvl4pPr marL="1230298" indent="0" algn="l" defTabSz="410099" rtl="0" eaLnBrk="1" latinLnBrk="0" hangingPunct="1">
        <a:spcBef>
          <a:spcPct val="20000"/>
        </a:spcBef>
        <a:buFont typeface="Arial"/>
        <a:buNone/>
        <a:defRPr sz="2200" kern="1200">
          <a:solidFill>
            <a:schemeClr val="tx1"/>
          </a:solidFill>
          <a:latin typeface="+mn-lt"/>
          <a:ea typeface="+mn-ea"/>
          <a:cs typeface="+mn-cs"/>
        </a:defRPr>
      </a:lvl4pPr>
      <a:lvl5pPr marL="1640397" indent="0" algn="l" defTabSz="410099" rtl="0" eaLnBrk="1" latinLnBrk="0" hangingPunct="1">
        <a:spcBef>
          <a:spcPct val="20000"/>
        </a:spcBef>
        <a:buFont typeface="Arial"/>
        <a:buNone/>
        <a:defRPr sz="2200" kern="1200">
          <a:solidFill>
            <a:schemeClr val="tx1"/>
          </a:solidFill>
          <a:latin typeface="+mn-lt"/>
          <a:ea typeface="+mn-ea"/>
          <a:cs typeface="+mn-cs"/>
        </a:defRPr>
      </a:lvl5pPr>
      <a:lvl6pPr marL="2255548" indent="-205050" algn="l" defTabSz="410099" rtl="0" eaLnBrk="1" latinLnBrk="0" hangingPunct="1">
        <a:spcBef>
          <a:spcPct val="20000"/>
        </a:spcBef>
        <a:buFont typeface="Arial"/>
        <a:buChar char="•"/>
        <a:defRPr sz="1800" kern="1200">
          <a:solidFill>
            <a:schemeClr val="tx1"/>
          </a:solidFill>
          <a:latin typeface="+mn-lt"/>
          <a:ea typeface="+mn-ea"/>
          <a:cs typeface="+mn-cs"/>
        </a:defRPr>
      </a:lvl6pPr>
      <a:lvl7pPr marL="2665646" indent="-205050" algn="l" defTabSz="410099" rtl="0" eaLnBrk="1" latinLnBrk="0" hangingPunct="1">
        <a:spcBef>
          <a:spcPct val="20000"/>
        </a:spcBef>
        <a:buFont typeface="Arial"/>
        <a:buChar char="•"/>
        <a:defRPr sz="1800" kern="1200">
          <a:solidFill>
            <a:schemeClr val="tx1"/>
          </a:solidFill>
          <a:latin typeface="+mn-lt"/>
          <a:ea typeface="+mn-ea"/>
          <a:cs typeface="+mn-cs"/>
        </a:defRPr>
      </a:lvl7pPr>
      <a:lvl8pPr marL="3075749" indent="-205050" algn="l" defTabSz="410099" rtl="0" eaLnBrk="1" latinLnBrk="0" hangingPunct="1">
        <a:spcBef>
          <a:spcPct val="20000"/>
        </a:spcBef>
        <a:buFont typeface="Arial"/>
        <a:buChar char="•"/>
        <a:defRPr sz="1800" kern="1200">
          <a:solidFill>
            <a:schemeClr val="tx1"/>
          </a:solidFill>
          <a:latin typeface="+mn-lt"/>
          <a:ea typeface="+mn-ea"/>
          <a:cs typeface="+mn-cs"/>
        </a:defRPr>
      </a:lvl8pPr>
      <a:lvl9pPr marL="3485845" indent="-205050" algn="l" defTabSz="410099"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099" rtl="0" eaLnBrk="1" latinLnBrk="0" hangingPunct="1">
        <a:defRPr sz="1600" kern="1200">
          <a:solidFill>
            <a:schemeClr val="tx1"/>
          </a:solidFill>
          <a:latin typeface="+mn-lt"/>
          <a:ea typeface="+mn-ea"/>
          <a:cs typeface="+mn-cs"/>
        </a:defRPr>
      </a:lvl1pPr>
      <a:lvl2pPr marL="410099" algn="l" defTabSz="410099" rtl="0" eaLnBrk="1" latinLnBrk="0" hangingPunct="1">
        <a:defRPr sz="1600" kern="1200">
          <a:solidFill>
            <a:schemeClr val="tx1"/>
          </a:solidFill>
          <a:latin typeface="+mn-lt"/>
          <a:ea typeface="+mn-ea"/>
          <a:cs typeface="+mn-cs"/>
        </a:defRPr>
      </a:lvl2pPr>
      <a:lvl3pPr marL="820199" algn="l" defTabSz="410099" rtl="0" eaLnBrk="1" latinLnBrk="0" hangingPunct="1">
        <a:defRPr sz="1600" kern="1200">
          <a:solidFill>
            <a:schemeClr val="tx1"/>
          </a:solidFill>
          <a:latin typeface="+mn-lt"/>
          <a:ea typeface="+mn-ea"/>
          <a:cs typeface="+mn-cs"/>
        </a:defRPr>
      </a:lvl3pPr>
      <a:lvl4pPr marL="1230298" algn="l" defTabSz="410099" rtl="0" eaLnBrk="1" latinLnBrk="0" hangingPunct="1">
        <a:defRPr sz="1600" kern="1200">
          <a:solidFill>
            <a:schemeClr val="tx1"/>
          </a:solidFill>
          <a:latin typeface="+mn-lt"/>
          <a:ea typeface="+mn-ea"/>
          <a:cs typeface="+mn-cs"/>
        </a:defRPr>
      </a:lvl4pPr>
      <a:lvl5pPr marL="1640397" algn="l" defTabSz="410099" rtl="0" eaLnBrk="1" latinLnBrk="0" hangingPunct="1">
        <a:defRPr sz="1600" kern="1200">
          <a:solidFill>
            <a:schemeClr val="tx1"/>
          </a:solidFill>
          <a:latin typeface="+mn-lt"/>
          <a:ea typeface="+mn-ea"/>
          <a:cs typeface="+mn-cs"/>
        </a:defRPr>
      </a:lvl5pPr>
      <a:lvl6pPr marL="2050496" algn="l" defTabSz="410099" rtl="0" eaLnBrk="1" latinLnBrk="0" hangingPunct="1">
        <a:defRPr sz="1600" kern="1200">
          <a:solidFill>
            <a:schemeClr val="tx1"/>
          </a:solidFill>
          <a:latin typeface="+mn-lt"/>
          <a:ea typeface="+mn-ea"/>
          <a:cs typeface="+mn-cs"/>
        </a:defRPr>
      </a:lvl6pPr>
      <a:lvl7pPr marL="2460597" algn="l" defTabSz="410099" rtl="0" eaLnBrk="1" latinLnBrk="0" hangingPunct="1">
        <a:defRPr sz="1600" kern="1200">
          <a:solidFill>
            <a:schemeClr val="tx1"/>
          </a:solidFill>
          <a:latin typeface="+mn-lt"/>
          <a:ea typeface="+mn-ea"/>
          <a:cs typeface="+mn-cs"/>
        </a:defRPr>
      </a:lvl7pPr>
      <a:lvl8pPr marL="2870696" algn="l" defTabSz="410099" rtl="0" eaLnBrk="1" latinLnBrk="0" hangingPunct="1">
        <a:defRPr sz="1600" kern="1200">
          <a:solidFill>
            <a:schemeClr val="tx1"/>
          </a:solidFill>
          <a:latin typeface="+mn-lt"/>
          <a:ea typeface="+mn-ea"/>
          <a:cs typeface="+mn-cs"/>
        </a:defRPr>
      </a:lvl8pPr>
      <a:lvl9pPr marL="3280795" algn="l" defTabSz="41009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2039" tIns="41020" rIns="82039" bIns="410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82039" tIns="41020" rIns="82039" bIns="410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3"/>
            <a:ext cx="2133600" cy="365126"/>
          </a:xfrm>
          <a:prstGeom prst="rect">
            <a:avLst/>
          </a:prstGeom>
        </p:spPr>
        <p:txBody>
          <a:bodyPr vert="horz" lIns="82039" tIns="41020" rIns="82039" bIns="41020" rtlCol="0" anchor="ctr"/>
          <a:lstStyle>
            <a:lvl1pPr algn="r">
              <a:defRPr sz="1100">
                <a:solidFill>
                  <a:schemeClr val="tx1">
                    <a:tint val="75000"/>
                  </a:schemeClr>
                </a:solidFill>
              </a:defRPr>
            </a:lvl1pPr>
          </a:lstStyle>
          <a:p>
            <a:pPr defTabSz="820391"/>
            <a:fld id="{3D2DE450-F54E-7A42-9B45-9373FCBEFAD7}" type="slidenum">
              <a:rPr lang="en-US" smtClean="0">
                <a:solidFill>
                  <a:prstClr val="black">
                    <a:tint val="75000"/>
                  </a:prstClr>
                </a:solidFill>
              </a:rPr>
              <a:pPr defTabSz="820391"/>
              <a:t>‹Nº›</a:t>
            </a:fld>
            <a:endParaRPr lang="en-US" dirty="0">
              <a:solidFill>
                <a:prstClr val="black">
                  <a:tint val="75000"/>
                </a:prstClr>
              </a:solidFill>
            </a:endParaRPr>
          </a:p>
        </p:txBody>
      </p:sp>
    </p:spTree>
    <p:extLst>
      <p:ext uri="{BB962C8B-B14F-4D97-AF65-F5344CB8AC3E}">
        <p14:creationId xmlns:p14="http://schemas.microsoft.com/office/powerpoint/2010/main" val="15538350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ctr" defTabSz="410195" rtl="0" eaLnBrk="1" latinLnBrk="0" hangingPunct="1">
        <a:spcBef>
          <a:spcPct val="0"/>
        </a:spcBef>
        <a:buNone/>
        <a:defRPr sz="2900" kern="1200">
          <a:solidFill>
            <a:srgbClr val="000090"/>
          </a:solidFill>
          <a:latin typeface="+mj-lt"/>
          <a:ea typeface="+mj-ea"/>
          <a:cs typeface="+mj-cs"/>
        </a:defRPr>
      </a:lvl1pPr>
    </p:titleStyle>
    <p:bodyStyle>
      <a:lvl1pPr marL="0" indent="0" algn="l" defTabSz="410195" rtl="0" eaLnBrk="1" latinLnBrk="0" hangingPunct="1">
        <a:spcBef>
          <a:spcPct val="20000"/>
        </a:spcBef>
        <a:buFont typeface="Arial"/>
        <a:buNone/>
        <a:defRPr sz="2200" kern="1200">
          <a:solidFill>
            <a:schemeClr val="tx1"/>
          </a:solidFill>
          <a:latin typeface="+mn-lt"/>
          <a:ea typeface="+mn-ea"/>
          <a:cs typeface="+mn-cs"/>
        </a:defRPr>
      </a:lvl1pPr>
      <a:lvl2pPr marL="410195" indent="0" algn="l" defTabSz="410195" rtl="0" eaLnBrk="1" latinLnBrk="0" hangingPunct="1">
        <a:spcBef>
          <a:spcPct val="20000"/>
        </a:spcBef>
        <a:buFont typeface="Arial"/>
        <a:buNone/>
        <a:defRPr sz="2200" kern="1200">
          <a:solidFill>
            <a:schemeClr val="tx1"/>
          </a:solidFill>
          <a:latin typeface="+mn-lt"/>
          <a:ea typeface="+mn-ea"/>
          <a:cs typeface="+mn-cs"/>
        </a:defRPr>
      </a:lvl2pPr>
      <a:lvl3pPr marL="820391" indent="0" algn="l" defTabSz="410195" rtl="0" eaLnBrk="1" latinLnBrk="0" hangingPunct="1">
        <a:spcBef>
          <a:spcPct val="20000"/>
        </a:spcBef>
        <a:buFont typeface="Arial"/>
        <a:buNone/>
        <a:defRPr sz="2200" kern="1200">
          <a:solidFill>
            <a:schemeClr val="tx1"/>
          </a:solidFill>
          <a:latin typeface="+mn-lt"/>
          <a:ea typeface="+mn-ea"/>
          <a:cs typeface="+mn-cs"/>
        </a:defRPr>
      </a:lvl3pPr>
      <a:lvl4pPr marL="1230586" indent="0" algn="l" defTabSz="410195" rtl="0" eaLnBrk="1" latinLnBrk="0" hangingPunct="1">
        <a:spcBef>
          <a:spcPct val="20000"/>
        </a:spcBef>
        <a:buFont typeface="Arial"/>
        <a:buNone/>
        <a:defRPr sz="2200" kern="1200">
          <a:solidFill>
            <a:schemeClr val="tx1"/>
          </a:solidFill>
          <a:latin typeface="+mn-lt"/>
          <a:ea typeface="+mn-ea"/>
          <a:cs typeface="+mn-cs"/>
        </a:defRPr>
      </a:lvl4pPr>
      <a:lvl5pPr marL="1640781" indent="0" algn="l" defTabSz="410195" rtl="0" eaLnBrk="1" latinLnBrk="0" hangingPunct="1">
        <a:spcBef>
          <a:spcPct val="20000"/>
        </a:spcBef>
        <a:buFont typeface="Arial"/>
        <a:buNone/>
        <a:defRPr sz="2200" kern="1200">
          <a:solidFill>
            <a:schemeClr val="tx1"/>
          </a:solidFill>
          <a:latin typeface="+mn-lt"/>
          <a:ea typeface="+mn-ea"/>
          <a:cs typeface="+mn-cs"/>
        </a:defRPr>
      </a:lvl5pPr>
      <a:lvl6pPr marL="2256074" indent="-205098" algn="l" defTabSz="410195" rtl="0" eaLnBrk="1" latinLnBrk="0" hangingPunct="1">
        <a:spcBef>
          <a:spcPct val="20000"/>
        </a:spcBef>
        <a:buFont typeface="Arial"/>
        <a:buChar char="•"/>
        <a:defRPr sz="1800" kern="1200">
          <a:solidFill>
            <a:schemeClr val="tx1"/>
          </a:solidFill>
          <a:latin typeface="+mn-lt"/>
          <a:ea typeface="+mn-ea"/>
          <a:cs typeface="+mn-cs"/>
        </a:defRPr>
      </a:lvl6pPr>
      <a:lvl7pPr marL="2666270" indent="-205098" algn="l" defTabSz="410195" rtl="0" eaLnBrk="1" latinLnBrk="0" hangingPunct="1">
        <a:spcBef>
          <a:spcPct val="20000"/>
        </a:spcBef>
        <a:buFont typeface="Arial"/>
        <a:buChar char="•"/>
        <a:defRPr sz="1800" kern="1200">
          <a:solidFill>
            <a:schemeClr val="tx1"/>
          </a:solidFill>
          <a:latin typeface="+mn-lt"/>
          <a:ea typeface="+mn-ea"/>
          <a:cs typeface="+mn-cs"/>
        </a:defRPr>
      </a:lvl7pPr>
      <a:lvl8pPr marL="3076467" indent="-205098" algn="l" defTabSz="410195" rtl="0" eaLnBrk="1" latinLnBrk="0" hangingPunct="1">
        <a:spcBef>
          <a:spcPct val="20000"/>
        </a:spcBef>
        <a:buFont typeface="Arial"/>
        <a:buChar char="•"/>
        <a:defRPr sz="1800" kern="1200">
          <a:solidFill>
            <a:schemeClr val="tx1"/>
          </a:solidFill>
          <a:latin typeface="+mn-lt"/>
          <a:ea typeface="+mn-ea"/>
          <a:cs typeface="+mn-cs"/>
        </a:defRPr>
      </a:lvl8pPr>
      <a:lvl9pPr marL="3486660" indent="-205098" algn="l" defTabSz="410195"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195" rtl="0" eaLnBrk="1" latinLnBrk="0" hangingPunct="1">
        <a:defRPr sz="1600" kern="1200">
          <a:solidFill>
            <a:schemeClr val="tx1"/>
          </a:solidFill>
          <a:latin typeface="+mn-lt"/>
          <a:ea typeface="+mn-ea"/>
          <a:cs typeface="+mn-cs"/>
        </a:defRPr>
      </a:lvl1pPr>
      <a:lvl2pPr marL="410195" algn="l" defTabSz="410195" rtl="0" eaLnBrk="1" latinLnBrk="0" hangingPunct="1">
        <a:defRPr sz="1600" kern="1200">
          <a:solidFill>
            <a:schemeClr val="tx1"/>
          </a:solidFill>
          <a:latin typeface="+mn-lt"/>
          <a:ea typeface="+mn-ea"/>
          <a:cs typeface="+mn-cs"/>
        </a:defRPr>
      </a:lvl2pPr>
      <a:lvl3pPr marL="820391" algn="l" defTabSz="410195" rtl="0" eaLnBrk="1" latinLnBrk="0" hangingPunct="1">
        <a:defRPr sz="1600" kern="1200">
          <a:solidFill>
            <a:schemeClr val="tx1"/>
          </a:solidFill>
          <a:latin typeface="+mn-lt"/>
          <a:ea typeface="+mn-ea"/>
          <a:cs typeface="+mn-cs"/>
        </a:defRPr>
      </a:lvl3pPr>
      <a:lvl4pPr marL="1230586" algn="l" defTabSz="410195" rtl="0" eaLnBrk="1" latinLnBrk="0" hangingPunct="1">
        <a:defRPr sz="1600" kern="1200">
          <a:solidFill>
            <a:schemeClr val="tx1"/>
          </a:solidFill>
          <a:latin typeface="+mn-lt"/>
          <a:ea typeface="+mn-ea"/>
          <a:cs typeface="+mn-cs"/>
        </a:defRPr>
      </a:lvl4pPr>
      <a:lvl5pPr marL="1640781" algn="l" defTabSz="410195" rtl="0" eaLnBrk="1" latinLnBrk="0" hangingPunct="1">
        <a:defRPr sz="1600" kern="1200">
          <a:solidFill>
            <a:schemeClr val="tx1"/>
          </a:solidFill>
          <a:latin typeface="+mn-lt"/>
          <a:ea typeface="+mn-ea"/>
          <a:cs typeface="+mn-cs"/>
        </a:defRPr>
      </a:lvl5pPr>
      <a:lvl6pPr marL="2050976" algn="l" defTabSz="410195" rtl="0" eaLnBrk="1" latinLnBrk="0" hangingPunct="1">
        <a:defRPr sz="1600" kern="1200">
          <a:solidFill>
            <a:schemeClr val="tx1"/>
          </a:solidFill>
          <a:latin typeface="+mn-lt"/>
          <a:ea typeface="+mn-ea"/>
          <a:cs typeface="+mn-cs"/>
        </a:defRPr>
      </a:lvl6pPr>
      <a:lvl7pPr marL="2461173" algn="l" defTabSz="410195" rtl="0" eaLnBrk="1" latinLnBrk="0" hangingPunct="1">
        <a:defRPr sz="1600" kern="1200">
          <a:solidFill>
            <a:schemeClr val="tx1"/>
          </a:solidFill>
          <a:latin typeface="+mn-lt"/>
          <a:ea typeface="+mn-ea"/>
          <a:cs typeface="+mn-cs"/>
        </a:defRPr>
      </a:lvl7pPr>
      <a:lvl8pPr marL="2871367" algn="l" defTabSz="410195" rtl="0" eaLnBrk="1" latinLnBrk="0" hangingPunct="1">
        <a:defRPr sz="1600" kern="1200">
          <a:solidFill>
            <a:schemeClr val="tx1"/>
          </a:solidFill>
          <a:latin typeface="+mn-lt"/>
          <a:ea typeface="+mn-ea"/>
          <a:cs typeface="+mn-cs"/>
        </a:defRPr>
      </a:lvl8pPr>
      <a:lvl9pPr marL="3281562" algn="l" defTabSz="41019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82058" tIns="41029" rIns="82058" bIns="41029"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82058" tIns="41029" rIns="82058" bIns="41029" rtlCol="0" anchor="ctr"/>
          <a:lstStyle>
            <a:lvl1pPr algn="r">
              <a:defRPr sz="1100">
                <a:solidFill>
                  <a:schemeClr val="tx1">
                    <a:tint val="75000"/>
                  </a:schemeClr>
                </a:solidFill>
              </a:defRPr>
            </a:lvl1pPr>
          </a:lstStyle>
          <a:p>
            <a:pPr defTabSz="820583"/>
            <a:fld id="{3D2DE450-F54E-7A42-9B45-9373FCBEFAD7}" type="slidenum">
              <a:rPr lang="en-US" smtClean="0">
                <a:solidFill>
                  <a:prstClr val="black">
                    <a:tint val="75000"/>
                  </a:prstClr>
                </a:solidFill>
              </a:rPr>
              <a:pPr defTabSz="820583"/>
              <a:t>‹Nº›</a:t>
            </a:fld>
            <a:endParaRPr lang="en-US" dirty="0">
              <a:solidFill>
                <a:prstClr val="black">
                  <a:tint val="75000"/>
                </a:prstClr>
              </a:solidFill>
            </a:endParaRPr>
          </a:p>
        </p:txBody>
      </p:sp>
    </p:spTree>
    <p:extLst>
      <p:ext uri="{BB962C8B-B14F-4D97-AF65-F5344CB8AC3E}">
        <p14:creationId xmlns:p14="http://schemas.microsoft.com/office/powerpoint/2010/main" val="11966449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ctr" defTabSz="410291" rtl="0" eaLnBrk="1" latinLnBrk="0" hangingPunct="1">
        <a:spcBef>
          <a:spcPct val="0"/>
        </a:spcBef>
        <a:buNone/>
        <a:defRPr sz="2900" kern="1200">
          <a:solidFill>
            <a:srgbClr val="000090"/>
          </a:solidFill>
          <a:latin typeface="+mj-lt"/>
          <a:ea typeface="+mj-ea"/>
          <a:cs typeface="+mj-cs"/>
        </a:defRPr>
      </a:lvl1pPr>
    </p:titleStyle>
    <p:bodyStyle>
      <a:lvl1pPr marL="0" indent="0" algn="l" defTabSz="410291" rtl="0" eaLnBrk="1" latinLnBrk="0" hangingPunct="1">
        <a:spcBef>
          <a:spcPct val="20000"/>
        </a:spcBef>
        <a:buFont typeface="Arial"/>
        <a:buNone/>
        <a:defRPr sz="2200" kern="1200">
          <a:solidFill>
            <a:schemeClr val="tx1"/>
          </a:solidFill>
          <a:latin typeface="+mn-lt"/>
          <a:ea typeface="+mn-ea"/>
          <a:cs typeface="+mn-cs"/>
        </a:defRPr>
      </a:lvl1pPr>
      <a:lvl2pPr marL="410291" indent="0" algn="l" defTabSz="410291" rtl="0" eaLnBrk="1" latinLnBrk="0" hangingPunct="1">
        <a:spcBef>
          <a:spcPct val="20000"/>
        </a:spcBef>
        <a:buFont typeface="Arial"/>
        <a:buNone/>
        <a:defRPr sz="2200" kern="1200">
          <a:solidFill>
            <a:schemeClr val="tx1"/>
          </a:solidFill>
          <a:latin typeface="+mn-lt"/>
          <a:ea typeface="+mn-ea"/>
          <a:cs typeface="+mn-cs"/>
        </a:defRPr>
      </a:lvl2pPr>
      <a:lvl3pPr marL="820583" indent="0" algn="l" defTabSz="410291" rtl="0" eaLnBrk="1" latinLnBrk="0" hangingPunct="1">
        <a:spcBef>
          <a:spcPct val="20000"/>
        </a:spcBef>
        <a:buFont typeface="Arial"/>
        <a:buNone/>
        <a:defRPr sz="2200" kern="1200">
          <a:solidFill>
            <a:schemeClr val="tx1"/>
          </a:solidFill>
          <a:latin typeface="+mn-lt"/>
          <a:ea typeface="+mn-ea"/>
          <a:cs typeface="+mn-cs"/>
        </a:defRPr>
      </a:lvl3pPr>
      <a:lvl4pPr marL="1230874" indent="0" algn="l" defTabSz="410291" rtl="0" eaLnBrk="1" latinLnBrk="0" hangingPunct="1">
        <a:spcBef>
          <a:spcPct val="20000"/>
        </a:spcBef>
        <a:buFont typeface="Arial"/>
        <a:buNone/>
        <a:defRPr sz="2200" kern="1200">
          <a:solidFill>
            <a:schemeClr val="tx1"/>
          </a:solidFill>
          <a:latin typeface="+mn-lt"/>
          <a:ea typeface="+mn-ea"/>
          <a:cs typeface="+mn-cs"/>
        </a:defRPr>
      </a:lvl4pPr>
      <a:lvl5pPr marL="1641165" indent="0" algn="l" defTabSz="410291" rtl="0" eaLnBrk="1" latinLnBrk="0" hangingPunct="1">
        <a:spcBef>
          <a:spcPct val="20000"/>
        </a:spcBef>
        <a:buFont typeface="Arial"/>
        <a:buNone/>
        <a:defRPr sz="22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4.gif"/><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1.pn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1.pn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1.pn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1.png"/><Relationship Id="rId7" Type="http://schemas.openxmlformats.org/officeDocument/2006/relationships/image" Target="../media/image46.jpeg"/><Relationship Id="rId2"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1.png"/><Relationship Id="rId7" Type="http://schemas.openxmlformats.org/officeDocument/2006/relationships/image" Target="../media/image46.jpeg"/><Relationship Id="rId2"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1.png"/><Relationship Id="rId1" Type="http://schemas.openxmlformats.org/officeDocument/2006/relationships/slideLayout" Target="../slideLayouts/slideLayout20.xml"/><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0.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1.png"/><Relationship Id="rId1" Type="http://schemas.openxmlformats.org/officeDocument/2006/relationships/slideLayout" Target="../slideLayouts/slideLayout20.xml"/><Relationship Id="rId5" Type="http://schemas.openxmlformats.org/officeDocument/2006/relationships/image" Target="../media/image62.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4.png"/><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67.png"/><Relationship Id="rId5" Type="http://schemas.openxmlformats.org/officeDocument/2006/relationships/image" Target="../media/image54.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2" Type="http://schemas.openxmlformats.org/officeDocument/2006/relationships/hyperlink" Target="https://icap.columbia.edu/"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130425"/>
            <a:ext cx="7772400" cy="1470025"/>
          </a:xfrm>
        </p:spPr>
        <p:txBody>
          <a:bodyPr/>
          <a:lstStyle/>
          <a:p>
            <a:endParaRPr lang="pt-PT" noProof="0" dirty="0"/>
          </a:p>
        </p:txBody>
      </p:sp>
      <p:sp>
        <p:nvSpPr>
          <p:cNvPr id="5" name="Subtitle 2"/>
          <p:cNvSpPr>
            <a:spLocks noGrp="1"/>
          </p:cNvSpPr>
          <p:nvPr>
            <p:ph type="subTitle" idx="1"/>
          </p:nvPr>
        </p:nvSpPr>
        <p:spPr>
          <a:xfrm>
            <a:off x="1371600" y="3886200"/>
            <a:ext cx="6400800" cy="1752600"/>
          </a:xfrm>
        </p:spPr>
        <p:txBody>
          <a:bodyPr/>
          <a:lstStyle/>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792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2400" y="0"/>
            <a:ext cx="3505200" cy="5105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8" name="TextBox 7"/>
          <p:cNvSpPr txBox="1"/>
          <p:nvPr/>
        </p:nvSpPr>
        <p:spPr>
          <a:xfrm>
            <a:off x="381000" y="762000"/>
            <a:ext cx="3151163" cy="3477875"/>
          </a:xfrm>
          <a:prstGeom prst="rect">
            <a:avLst/>
          </a:prstGeom>
          <a:solidFill>
            <a:schemeClr val="tx2"/>
          </a:solidFill>
        </p:spPr>
        <p:txBody>
          <a:bodyPr wrap="square" rtlCol="0">
            <a:spAutoFit/>
          </a:bodyPr>
          <a:lstStyle/>
          <a:p>
            <a:r>
              <a:rPr lang="en-US" sz="2800" b="1" dirty="0" err="1">
                <a:solidFill>
                  <a:schemeClr val="bg1"/>
                </a:solidFill>
              </a:rPr>
              <a:t>Papel</a:t>
            </a:r>
            <a:r>
              <a:rPr lang="en-US" sz="2800" b="1" dirty="0">
                <a:solidFill>
                  <a:schemeClr val="bg1"/>
                </a:solidFill>
              </a:rPr>
              <a:t> </a:t>
            </a:r>
            <a:r>
              <a:rPr lang="en-US" sz="2800" b="1" dirty="0" err="1">
                <a:solidFill>
                  <a:schemeClr val="bg1"/>
                </a:solidFill>
              </a:rPr>
              <a:t>Gigante</a:t>
            </a:r>
            <a:r>
              <a:rPr lang="en-US" sz="2800" b="1" dirty="0">
                <a:solidFill>
                  <a:schemeClr val="bg1"/>
                </a:solidFill>
              </a:rPr>
              <a:t> de </a:t>
            </a:r>
            <a:r>
              <a:rPr lang="en-US" sz="2800" b="1" dirty="0" err="1">
                <a:solidFill>
                  <a:schemeClr val="bg1"/>
                </a:solidFill>
              </a:rPr>
              <a:t>Monitorização</a:t>
            </a:r>
            <a:r>
              <a:rPr lang="en-US" sz="2800" b="1" dirty="0">
                <a:solidFill>
                  <a:schemeClr val="bg1"/>
                </a:solidFill>
              </a:rPr>
              <a:t> da Carga Viral e </a:t>
            </a:r>
            <a:r>
              <a:rPr lang="en-US" sz="2800" b="1" dirty="0" err="1">
                <a:solidFill>
                  <a:schemeClr val="bg1"/>
                </a:solidFill>
              </a:rPr>
              <a:t>Aconselhamento</a:t>
            </a:r>
            <a:r>
              <a:rPr lang="en-US" sz="2800" b="1" dirty="0">
                <a:solidFill>
                  <a:schemeClr val="bg1"/>
                </a:solidFill>
              </a:rPr>
              <a:t> para </a:t>
            </a:r>
            <a:r>
              <a:rPr lang="en-US" sz="2800" b="1" dirty="0" err="1">
                <a:solidFill>
                  <a:schemeClr val="bg1"/>
                </a:solidFill>
              </a:rPr>
              <a:t>Maior</a:t>
            </a:r>
            <a:r>
              <a:rPr lang="en-US" sz="2800" b="1" dirty="0">
                <a:solidFill>
                  <a:schemeClr val="bg1"/>
                </a:solidFill>
              </a:rPr>
              <a:t> </a:t>
            </a:r>
            <a:r>
              <a:rPr lang="en-US" sz="2800" b="1" dirty="0" err="1">
                <a:solidFill>
                  <a:schemeClr val="bg1"/>
                </a:solidFill>
              </a:rPr>
              <a:t>Adesão</a:t>
            </a:r>
            <a:endParaRPr lang="en-US" sz="2800" b="1" dirty="0">
              <a:solidFill>
                <a:schemeClr val="bg1"/>
              </a:solidFill>
            </a:endParaRPr>
          </a:p>
          <a:p>
            <a:endParaRPr lang="en-US" sz="2000" b="1" dirty="0">
              <a:solidFill>
                <a:schemeClr val="bg1"/>
              </a:solidFill>
            </a:endParaRPr>
          </a:p>
          <a:p>
            <a:endParaRPr lang="en-US" sz="2000" b="1" dirty="0">
              <a:solidFill>
                <a:schemeClr val="bg1"/>
              </a:solidFill>
            </a:endParaRPr>
          </a:p>
          <a:p>
            <a:r>
              <a:rPr lang="en-US" sz="2000" b="1" dirty="0" err="1">
                <a:solidFill>
                  <a:schemeClr val="bg1"/>
                </a:solidFill>
              </a:rPr>
              <a:t>Adultos</a:t>
            </a:r>
            <a:r>
              <a:rPr lang="en-US" sz="2000" b="1" dirty="0">
                <a:solidFill>
                  <a:schemeClr val="bg1"/>
                </a:solidFill>
              </a:rPr>
              <a:t>, </a:t>
            </a:r>
            <a:r>
              <a:rPr lang="en-US" sz="2000" b="1" dirty="0" err="1">
                <a:solidFill>
                  <a:schemeClr val="bg1"/>
                </a:solidFill>
              </a:rPr>
              <a:t>excluindo</a:t>
            </a:r>
            <a:r>
              <a:rPr lang="en-US" sz="2000" b="1" dirty="0">
                <a:solidFill>
                  <a:schemeClr val="bg1"/>
                </a:solidFill>
              </a:rPr>
              <a:t> as </a:t>
            </a:r>
            <a:r>
              <a:rPr lang="en-US" sz="2000" b="1" dirty="0" err="1">
                <a:solidFill>
                  <a:schemeClr val="bg1"/>
                </a:solidFill>
              </a:rPr>
              <a:t>gestantes</a:t>
            </a:r>
            <a:r>
              <a:rPr lang="en-US" sz="2000" b="1" dirty="0">
                <a:solidFill>
                  <a:schemeClr val="bg1"/>
                </a:solidFill>
              </a:rPr>
              <a:t> e </a:t>
            </a:r>
            <a:r>
              <a:rPr lang="en-US" sz="2000" b="1" dirty="0" err="1">
                <a:solidFill>
                  <a:schemeClr val="bg1"/>
                </a:solidFill>
              </a:rPr>
              <a:t>lactentes</a:t>
            </a:r>
            <a:endParaRPr lang="en-US" sz="2000" b="1" dirty="0">
              <a:solidFill>
                <a:schemeClr val="bg1"/>
              </a:solidFill>
            </a:endParaRPr>
          </a:p>
        </p:txBody>
      </p:sp>
    </p:spTree>
    <p:extLst>
      <p:ext uri="{BB962C8B-B14F-4D97-AF65-F5344CB8AC3E}">
        <p14:creationId xmlns:p14="http://schemas.microsoft.com/office/powerpoint/2010/main" val="341043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4038600"/>
            <a:ext cx="3048000" cy="259079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152400" y="1012962"/>
            <a:ext cx="3200400" cy="5083038"/>
          </a:xfrm>
        </p:spPr>
        <p:txBody>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Os ARVs não deixam o HIV produzir mais vírus, o que faz com que fique mais saudável evita que o vírus lhe faça mal</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É importante tomar os ARVs todos os dias, conforme a receita</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Ao fim de seis meses analisamos a sua carga viral numa análise ao sangue, para ver se os ARVs estão a funcionar bem</a:t>
            </a:r>
            <a:r>
              <a:rPr lang="pt-PT" sz="1600" noProof="0" dirty="0">
                <a:latin typeface="Calibri" panose="020F0502020204030204" pitchFamily="34" charset="0"/>
              </a:rPr>
              <a:t>.</a:t>
            </a:r>
          </a:p>
        </p:txBody>
      </p:sp>
      <p:sp>
        <p:nvSpPr>
          <p:cNvPr id="5" name="Title 1"/>
          <p:cNvSpPr>
            <a:spLocks noGrp="1"/>
          </p:cNvSpPr>
          <p:nvPr>
            <p:ph type="title"/>
          </p:nvPr>
        </p:nvSpPr>
        <p:spPr>
          <a:xfrm>
            <a:off x="-31750" y="-19933"/>
            <a:ext cx="9144000" cy="848697"/>
          </a:xfrm>
          <a:solidFill>
            <a:srgbClr val="0000CC"/>
          </a:solidFill>
        </p:spPr>
        <p:txBody>
          <a:bodyPr>
            <a:noAutofit/>
          </a:bodyPr>
          <a:lstStyle/>
          <a:p>
            <a:pPr algn="l"/>
            <a:r>
              <a:rPr lang="pt-PT" sz="2800" noProof="0" dirty="0">
                <a:solidFill>
                  <a:srgbClr val="FFFFFF"/>
                </a:solidFill>
                <a:latin typeface="Calibri" panose="020F0502020204030204" pitchFamily="34" charset="0"/>
              </a:rPr>
              <a:t>	1. Ao começar a tomar 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sp>
        <p:nvSpPr>
          <p:cNvPr id="7" name="Content Placeholder 1"/>
          <p:cNvSpPr>
            <a:spLocks noGrp="1"/>
          </p:cNvSpPr>
          <p:nvPr>
            <p:ph sz="half" idx="1"/>
          </p:nvPr>
        </p:nvSpPr>
        <p:spPr>
          <a:xfrm>
            <a:off x="609600" y="4131578"/>
            <a:ext cx="2590800" cy="2497822"/>
          </a:xfrm>
        </p:spPr>
        <p:txBody>
          <a:bodyPr>
            <a:normAutofit/>
          </a:bodyPr>
          <a:lstStyle/>
          <a:p>
            <a:r>
              <a:rPr lang="pt-PT" sz="1400" b="1" noProof="0" dirty="0">
                <a:latin typeface="Calibri" panose="020F0502020204030204" pitchFamily="34" charset="0"/>
              </a:rPr>
              <a:t>Revisão:</a:t>
            </a:r>
          </a:p>
          <a:p>
            <a:pPr marL="285750" indent="-285750">
              <a:buFont typeface="Arial" panose="020B0604020202020204" pitchFamily="34" charset="0"/>
              <a:buChar char="•"/>
            </a:pPr>
            <a:r>
              <a:rPr lang="pt-PT" sz="1400" dirty="0">
                <a:latin typeface="Calibri" panose="020F0502020204030204" pitchFamily="34" charset="0"/>
              </a:rPr>
              <a:t>Explique-me, por palavras próprias, como funcionam os </a:t>
            </a:r>
            <a:r>
              <a:rPr lang="pt-PT" sz="1400" dirty="0" err="1">
                <a:latin typeface="Calibri" panose="020F0502020204030204" pitchFamily="34" charset="0"/>
              </a:rPr>
              <a:t>ARVs</a:t>
            </a:r>
            <a:r>
              <a:rPr lang="pt-PT" sz="1400" dirty="0">
                <a:latin typeface="Calibri" panose="020F0502020204030204" pitchFamily="34" charset="0"/>
              </a:rPr>
              <a:t>?</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noProof="0" dirty="0">
                <a:latin typeface="Calibri" panose="020F0502020204030204" pitchFamily="34" charset="0"/>
              </a:rPr>
              <a:t>Quais são os benefícios de tomar </a:t>
            </a:r>
            <a:r>
              <a:rPr lang="pt-PT" sz="1400" noProof="0" dirty="0" err="1">
                <a:latin typeface="Calibri" panose="020F0502020204030204" pitchFamily="34" charset="0"/>
              </a:rPr>
              <a:t>ARVs</a:t>
            </a:r>
            <a:r>
              <a:rPr lang="pt-PT" sz="1400" noProof="0" dirty="0">
                <a:latin typeface="Calibri" panose="020F0502020204030204" pitchFamily="34" charset="0"/>
              </a:rPr>
              <a:t>?</a:t>
            </a:r>
          </a:p>
          <a:p>
            <a:pPr marL="285750" indent="-285750">
              <a:buFont typeface="Arial" panose="020B0604020202020204" pitchFamily="34" charset="0"/>
              <a:buChar char="•"/>
            </a:pPr>
            <a:r>
              <a:rPr lang="pt-PT" sz="1400" dirty="0">
                <a:latin typeface="Calibri" panose="020F0502020204030204" pitchFamily="34" charset="0"/>
              </a:rPr>
              <a:t>O que acha que vai dificultar tomar </a:t>
            </a:r>
            <a:r>
              <a:rPr lang="pt-PT" sz="1400" dirty="0" err="1">
                <a:latin typeface="Calibri" panose="020F0502020204030204" pitchFamily="34" charset="0"/>
              </a:rPr>
              <a:t>ARVs</a:t>
            </a:r>
            <a:r>
              <a:rPr lang="pt-PT" sz="1400" dirty="0">
                <a:latin typeface="Calibri" panose="020F0502020204030204" pitchFamily="34" charset="0"/>
              </a:rPr>
              <a:t> todos os dias?</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noProof="0" dirty="0">
                <a:latin typeface="Calibri" panose="020F0502020204030204" pitchFamily="34" charset="0"/>
              </a:rPr>
              <a:t>Que remédios toma e quando?</a:t>
            </a: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81" y="4114800"/>
            <a:ext cx="410619" cy="604882"/>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429000" y="1066800"/>
            <a:ext cx="5638800" cy="5791200"/>
          </a:xfrm>
        </p:spPr>
        <p:txBody>
          <a:bodyPr>
            <a:normAutofit fontScale="62500" lnSpcReduction="20000"/>
          </a:bodyPr>
          <a:lstStyle/>
          <a:p>
            <a:r>
              <a:rPr lang="pt-PT" sz="2300" b="1" noProof="0" dirty="0">
                <a:latin typeface="Calibri" panose="020F0502020204030204" pitchFamily="34" charset="0"/>
              </a:rPr>
              <a:t>PONTOS A DISCUTIR:</a:t>
            </a:r>
          </a:p>
          <a:p>
            <a:pPr marL="285750" indent="-285750">
              <a:buFont typeface="Arial" panose="020B0604020202020204" pitchFamily="34" charset="0"/>
              <a:buChar char="•"/>
            </a:pPr>
            <a:r>
              <a:rPr lang="pt-PT" dirty="0">
                <a:latin typeface="Calibri" panose="020F0502020204030204" pitchFamily="34" charset="0"/>
              </a:rPr>
              <a:t>O que sabe sobre os </a:t>
            </a:r>
            <a:r>
              <a:rPr lang="pt-PT" dirty="0" err="1">
                <a:latin typeface="Calibri" panose="020F0502020204030204" pitchFamily="34" charset="0"/>
              </a:rPr>
              <a:t>ARVs</a:t>
            </a:r>
            <a:r>
              <a:rPr lang="pt-PT" dirty="0">
                <a:latin typeface="Calibri" panose="020F0502020204030204" pitchFamily="34" charset="0"/>
              </a:rPr>
              <a:t>? </a:t>
            </a:r>
            <a:endParaRPr lang="pt-PT" noProof="0" dirty="0">
              <a:latin typeface="Calibri" panose="020F0502020204030204" pitchFamily="34" charset="0"/>
            </a:endParaRPr>
          </a:p>
          <a:p>
            <a:pPr marL="285750" indent="-285750">
              <a:buFont typeface="Arial" panose="020B0604020202020204" pitchFamily="34" charset="0"/>
              <a:buChar char="•"/>
            </a:pPr>
            <a:r>
              <a:rPr lang="pt-PT" noProof="0" dirty="0">
                <a:latin typeface="Calibri" panose="020F0502020204030204" pitchFamily="34" charset="0"/>
              </a:rPr>
              <a:t>Quando o </a:t>
            </a:r>
            <a:r>
              <a:rPr lang="pt-PT" b="1" noProof="0" dirty="0">
                <a:latin typeface="Calibri" panose="020F0502020204030204" pitchFamily="34" charset="0"/>
              </a:rPr>
              <a:t>HIV</a:t>
            </a:r>
            <a:r>
              <a:rPr lang="pt-PT" noProof="0" dirty="0">
                <a:latin typeface="Calibri" panose="020F0502020204030204" pitchFamily="34" charset="0"/>
              </a:rPr>
              <a:t> está dentro do corpo,                                                             </a:t>
            </a:r>
            <a:r>
              <a:rPr lang="pt-PT" dirty="0">
                <a:latin typeface="Calibri" panose="020F0502020204030204" pitchFamily="34" charset="0"/>
              </a:rPr>
              <a:t> produz </a:t>
            </a:r>
            <a:r>
              <a:rPr lang="pt-PT" b="1" dirty="0">
                <a:latin typeface="Calibri" panose="020F0502020204030204" pitchFamily="34" charset="0"/>
              </a:rPr>
              <a:t>muitos vírus</a:t>
            </a:r>
            <a:r>
              <a:rPr lang="pt-PT" dirty="0">
                <a:latin typeface="Calibri" panose="020F0502020204030204" pitchFamily="34" charset="0"/>
              </a:rPr>
              <a:t> que podem                                                                     </a:t>
            </a:r>
          </a:p>
          <a:p>
            <a:r>
              <a:rPr lang="pt-PT" dirty="0">
                <a:latin typeface="Calibri" panose="020F0502020204030204" pitchFamily="34" charset="0"/>
              </a:rPr>
              <a:t>        com que fique doente e aumentam a probabilidade de </a:t>
            </a:r>
            <a:r>
              <a:rPr lang="pt-PT" b="1" dirty="0">
                <a:latin typeface="Calibri" panose="020F0502020204030204" pitchFamily="34" charset="0"/>
              </a:rPr>
              <a:t>comunicar a doença aos seus parceiros sexuais, </a:t>
            </a:r>
            <a:r>
              <a:rPr lang="pt-PT" dirty="0">
                <a:latin typeface="Calibri" panose="020F0502020204030204" pitchFamily="34" charset="0"/>
              </a:rPr>
              <a:t>ou transmiti-la das mães para os bebés (</a:t>
            </a:r>
            <a:r>
              <a:rPr lang="pt-PT" b="1" dirty="0">
                <a:latin typeface="Calibri" panose="020F0502020204030204" pitchFamily="34" charset="0"/>
              </a:rPr>
              <a:t>TMF</a:t>
            </a:r>
            <a:r>
              <a:rPr lang="pt-PT" dirty="0">
                <a:latin typeface="Calibri" panose="020F0502020204030204" pitchFamily="34" charset="0"/>
              </a:rPr>
              <a:t>) durante a gravidez e a amamentação.</a:t>
            </a:r>
            <a:endParaRPr lang="pt-PT" noProof="0" dirty="0">
              <a:latin typeface="Calibri" panose="020F0502020204030204" pitchFamily="34" charset="0"/>
            </a:endParaRPr>
          </a:p>
          <a:p>
            <a:pPr marL="285750" indent="-285750">
              <a:buFont typeface="Arial" panose="020B0604020202020204" pitchFamily="34" charset="0"/>
              <a:buChar char="•"/>
            </a:pPr>
            <a:r>
              <a:rPr lang="pt-PT" noProof="0" dirty="0"/>
              <a:t>Os </a:t>
            </a:r>
            <a:r>
              <a:rPr lang="pt-PT" b="1" noProof="0" dirty="0" err="1">
                <a:latin typeface="Calibri" panose="020F0502020204030204" pitchFamily="34" charset="0"/>
              </a:rPr>
              <a:t>ARVs</a:t>
            </a:r>
            <a:r>
              <a:rPr lang="pt-PT" b="1" noProof="0" dirty="0">
                <a:latin typeface="Calibri" panose="020F0502020204030204" pitchFamily="34" charset="0"/>
              </a:rPr>
              <a:t> impedem que o HIV</a:t>
            </a:r>
            <a:r>
              <a:rPr lang="pt-PT" noProof="0" dirty="0">
                <a:latin typeface="Calibri" panose="020F0502020204030204" pitchFamily="34" charset="0"/>
              </a:rPr>
              <a:t> produza mais vírus e ajudam a evitar que fique doente.</a:t>
            </a:r>
          </a:p>
          <a:p>
            <a:pPr marL="285750" indent="-285750">
              <a:buFont typeface="Arial" panose="020B0604020202020204" pitchFamily="34" charset="0"/>
              <a:buChar char="•"/>
            </a:pPr>
            <a:r>
              <a:rPr lang="pt-PT" noProof="0" dirty="0">
                <a:latin typeface="Calibri" panose="020F0502020204030204" pitchFamily="34" charset="0"/>
              </a:rPr>
              <a:t>É importante tomar os </a:t>
            </a:r>
            <a:r>
              <a:rPr lang="pt-PT" noProof="0" dirty="0" err="1">
                <a:latin typeface="Calibri" panose="020F0502020204030204" pitchFamily="34" charset="0"/>
              </a:rPr>
              <a:t>ARVs</a:t>
            </a:r>
            <a:r>
              <a:rPr lang="pt-PT" noProof="0" dirty="0">
                <a:latin typeface="Calibri" panose="020F0502020204030204" pitchFamily="34" charset="0"/>
              </a:rPr>
              <a:t> todos os dias, conforme indicado pelo provedor de serviços de saúde, para garantir que funcionem bem e evitar que o HIV lhe faça mal.</a:t>
            </a:r>
          </a:p>
          <a:p>
            <a:pPr marL="285750" indent="-285750">
              <a:buFont typeface="Arial" panose="020B0604020202020204" pitchFamily="34" charset="0"/>
              <a:buChar char="•"/>
            </a:pPr>
            <a:r>
              <a:rPr lang="pt-PT" noProof="0" dirty="0"/>
              <a:t>Os </a:t>
            </a:r>
            <a:r>
              <a:rPr lang="pt-PT" b="1" noProof="0" dirty="0" err="1">
                <a:latin typeface="Calibri" panose="020F0502020204030204" pitchFamily="34" charset="0"/>
              </a:rPr>
              <a:t>ARVs</a:t>
            </a:r>
            <a:r>
              <a:rPr lang="pt-PT" noProof="0" dirty="0">
                <a:latin typeface="Calibri" panose="020F0502020204030204" pitchFamily="34" charset="0"/>
              </a:rPr>
              <a:t> </a:t>
            </a:r>
            <a:r>
              <a:rPr lang="pt-PT" b="1" noProof="0" dirty="0">
                <a:latin typeface="Calibri" panose="020F0502020204030204" pitchFamily="34" charset="0"/>
              </a:rPr>
              <a:t>não curam</a:t>
            </a:r>
            <a:r>
              <a:rPr lang="pt-PT" noProof="0" dirty="0">
                <a:latin typeface="Calibri" panose="020F0502020204030204" pitchFamily="34" charset="0"/>
              </a:rPr>
              <a:t> o HIV, </a:t>
            </a:r>
            <a:r>
              <a:rPr lang="pt-PT" dirty="0">
                <a:latin typeface="Calibri" panose="020F0502020204030204" pitchFamily="34" charset="0"/>
              </a:rPr>
              <a:t>portanto é preciso continuar a tomá-los.</a:t>
            </a:r>
          </a:p>
          <a:p>
            <a:pPr marL="285750" indent="-285750">
              <a:buFont typeface="Arial" panose="020B0604020202020204" pitchFamily="34" charset="0"/>
              <a:buChar char="•"/>
            </a:pPr>
            <a:r>
              <a:rPr lang="pt-PT" noProof="0" dirty="0">
                <a:latin typeface="Calibri" panose="020F0502020204030204" pitchFamily="34" charset="0"/>
              </a:rPr>
              <a:t>É melhor tomar uma dose atrasada do que não tomar uma dose.</a:t>
            </a:r>
          </a:p>
          <a:p>
            <a:pPr marL="285750" indent="-285750">
              <a:buFont typeface="Arial" panose="020B0604020202020204" pitchFamily="34" charset="0"/>
              <a:buChar char="•"/>
            </a:pPr>
            <a:r>
              <a:rPr lang="pt-PT" dirty="0">
                <a:latin typeface="Calibri" panose="020F0502020204030204" pitchFamily="34" charset="0"/>
              </a:rPr>
              <a:t>Dentro de seis meses vamos fazer-lhe um teste, chamado carga viral, para verificar a quantidade de </a:t>
            </a:r>
            <a:r>
              <a:rPr lang="pt-PT" dirty="0" err="1">
                <a:latin typeface="Calibri" panose="020F0502020204030204" pitchFamily="34" charset="0"/>
              </a:rPr>
              <a:t>HIV</a:t>
            </a:r>
            <a:r>
              <a:rPr lang="pt-PT" dirty="0">
                <a:latin typeface="Calibri" panose="020F0502020204030204" pitchFamily="34" charset="0"/>
              </a:rPr>
              <a:t> no seu sangue. Se estiver a tomar </a:t>
            </a:r>
            <a:r>
              <a:rPr lang="pt-PT" dirty="0" err="1">
                <a:latin typeface="Calibri" panose="020F0502020204030204" pitchFamily="34" charset="0"/>
              </a:rPr>
              <a:t>ARVs</a:t>
            </a:r>
            <a:r>
              <a:rPr lang="pt-PT" dirty="0">
                <a:latin typeface="Calibri" panose="020F0502020204030204" pitchFamily="34" charset="0"/>
              </a:rPr>
              <a:t> todos os dias e eles estiverem a funcionar bem, é provável que a quantidade de </a:t>
            </a:r>
            <a:r>
              <a:rPr lang="pt-PT" dirty="0" err="1">
                <a:latin typeface="Calibri" panose="020F0502020204030204" pitchFamily="34" charset="0"/>
              </a:rPr>
              <a:t>HIV</a:t>
            </a:r>
            <a:r>
              <a:rPr lang="pt-PT" dirty="0">
                <a:latin typeface="Calibri" panose="020F0502020204030204" pitchFamily="34" charset="0"/>
              </a:rPr>
              <a:t> (a carga viral) seja baixa  ou até </a:t>
            </a:r>
            <a:r>
              <a:rPr lang="pt-PT" dirty="0" err="1">
                <a:latin typeface="Calibri" panose="020F0502020204030204" pitchFamily="34" charset="0"/>
              </a:rPr>
              <a:t>indetectável</a:t>
            </a:r>
            <a:r>
              <a:rPr lang="pt-PT" dirty="0">
                <a:latin typeface="Calibri" panose="020F0502020204030204" pitchFamily="34" charset="0"/>
              </a:rPr>
              <a:t>. </a:t>
            </a:r>
          </a:p>
          <a:p>
            <a:pPr marL="285750" indent="-285750">
              <a:buFont typeface="Arial" panose="020B0604020202020204" pitchFamily="34" charset="0"/>
              <a:buChar char="•"/>
            </a:pPr>
            <a:r>
              <a:rPr lang="pt-PT" noProof="0" dirty="0" err="1">
                <a:latin typeface="Calibri" panose="020F0502020204030204" pitchFamily="34" charset="0"/>
              </a:rPr>
              <a:t>Indetectável</a:t>
            </a:r>
            <a:r>
              <a:rPr lang="pt-PT" noProof="0" dirty="0">
                <a:latin typeface="Calibri" panose="020F0502020204030204" pitchFamily="34" charset="0"/>
              </a:rPr>
              <a:t> significa que a quantidade de </a:t>
            </a:r>
            <a:r>
              <a:rPr lang="pt-PT" noProof="0" dirty="0" err="1">
                <a:latin typeface="Calibri" panose="020F0502020204030204" pitchFamily="34" charset="0"/>
              </a:rPr>
              <a:t>HIV</a:t>
            </a:r>
            <a:r>
              <a:rPr lang="pt-PT" noProof="0" dirty="0">
                <a:latin typeface="Calibri" panose="020F0502020204030204" pitchFamily="34" charset="0"/>
              </a:rPr>
              <a:t> no seu sangue é tão baixa que é demasiado baixa para ser </a:t>
            </a:r>
            <a:r>
              <a:rPr lang="pt-PT" dirty="0">
                <a:latin typeface="Calibri" panose="020F0502020204030204" pitchFamily="34" charset="0"/>
              </a:rPr>
              <a:t>registada</a:t>
            </a:r>
            <a:r>
              <a:rPr lang="pt-PT" noProof="0" dirty="0">
                <a:latin typeface="Calibri" panose="020F0502020204030204" pitchFamily="34" charset="0"/>
              </a:rPr>
              <a:t> no teste de carga viral </a:t>
            </a:r>
            <a:r>
              <a:rPr lang="pt-PT" dirty="0">
                <a:latin typeface="Calibri" panose="020F0502020204030204" pitchFamily="34" charset="0"/>
              </a:rPr>
              <a:t>no sangue.</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Mais vale tomar uma dose tarde do que nunca.</a:t>
            </a:r>
            <a:endParaRPr lang="pt-PT" noProof="0" dirty="0">
              <a:latin typeface="Calibri" panose="020F0502020204030204" pitchFamily="34" charset="0"/>
            </a:endParaRPr>
          </a:p>
          <a:p>
            <a:pPr marL="285750" indent="-285750">
              <a:buFont typeface="Arial" panose="020B0604020202020204" pitchFamily="34" charset="0"/>
              <a:buChar char="•"/>
            </a:pPr>
            <a:r>
              <a:rPr lang="pt-PT" b="1" noProof="0" dirty="0">
                <a:latin typeface="Calibri" panose="020F0502020204030204" pitchFamily="34" charset="0"/>
              </a:rPr>
              <a:t>Manter níveis baixos do vírus no corpo dá-lhe vários benefícios:</a:t>
            </a:r>
          </a:p>
          <a:p>
            <a:pPr marL="696041" lvl="1" indent="-285750">
              <a:buFont typeface="Arial" panose="020B0604020202020204" pitchFamily="34" charset="0"/>
              <a:buChar char="•"/>
            </a:pPr>
            <a:r>
              <a:rPr lang="pt-PT" noProof="0" dirty="0">
                <a:latin typeface="Calibri" panose="020F0502020204030204" pitchFamily="34" charset="0"/>
              </a:rPr>
              <a:t>Ajuda-o a ter uma vida mais longa.</a:t>
            </a:r>
          </a:p>
          <a:p>
            <a:pPr marL="696041" lvl="1" indent="-285750">
              <a:buFont typeface="Arial" panose="020B0604020202020204" pitchFamily="34" charset="0"/>
              <a:buChar char="•"/>
            </a:pPr>
            <a:r>
              <a:rPr lang="pt-PT" noProof="0" dirty="0">
                <a:latin typeface="Calibri" panose="020F0502020204030204" pitchFamily="34" charset="0"/>
              </a:rPr>
              <a:t>Evita o desenvolvimento de doenças graves. </a:t>
            </a:r>
            <a:r>
              <a:rPr lang="pt-PT" dirty="0">
                <a:latin typeface="Calibri" panose="020F0502020204030204" pitchFamily="34" charset="0"/>
              </a:rPr>
              <a:t>Uma carga viral baixa pode ajudar a evitar que fique doente</a:t>
            </a:r>
            <a:r>
              <a:rPr lang="pt-PT" noProof="0" dirty="0">
                <a:latin typeface="Calibri" panose="020F0502020204030204" pitchFamily="34" charset="0"/>
              </a:rPr>
              <a:t>.</a:t>
            </a:r>
          </a:p>
          <a:p>
            <a:pPr marL="696041" lvl="1" indent="-285750">
              <a:buFont typeface="Arial" panose="020B0604020202020204" pitchFamily="34" charset="0"/>
              <a:buChar char="•"/>
            </a:pPr>
            <a:r>
              <a:rPr lang="pt-PT" noProof="0" dirty="0">
                <a:latin typeface="Calibri" panose="020F0502020204030204" pitchFamily="34" charset="0"/>
              </a:rPr>
              <a:t>Mantém o seu cérebro saudável e a sua memória forte.</a:t>
            </a:r>
          </a:p>
          <a:p>
            <a:pPr marL="696041" lvl="1" indent="-285750">
              <a:buFont typeface="Arial" panose="020B0604020202020204" pitchFamily="34" charset="0"/>
              <a:buChar char="•"/>
            </a:pPr>
            <a:r>
              <a:rPr lang="pt-PT" noProof="0" dirty="0">
                <a:latin typeface="Calibri" panose="020F0502020204030204" pitchFamily="34" charset="0"/>
              </a:rPr>
              <a:t>Evita que tenha que ir mais vezes ao posto de saúde. </a:t>
            </a:r>
          </a:p>
          <a:p>
            <a:pPr marL="696041" lvl="1" indent="-285750">
              <a:buFont typeface="Arial" panose="020B0604020202020204" pitchFamily="34" charset="0"/>
              <a:buChar char="•"/>
            </a:pPr>
            <a:r>
              <a:rPr lang="pt-PT" dirty="0">
                <a:latin typeface="Calibri" panose="020F0502020204030204" pitchFamily="34" charset="0"/>
              </a:rPr>
              <a:t>Quando começar a tomar os </a:t>
            </a:r>
            <a:r>
              <a:rPr lang="pt-PT" dirty="0" err="1">
                <a:latin typeface="Calibri" panose="020F0502020204030204" pitchFamily="34" charset="0"/>
              </a:rPr>
              <a:t>ARVs</a:t>
            </a:r>
            <a:r>
              <a:rPr lang="pt-PT" dirty="0">
                <a:latin typeface="Calibri" panose="020F0502020204030204" pitchFamily="34" charset="0"/>
              </a:rPr>
              <a:t> e antes do vírus se tornar </a:t>
            </a:r>
            <a:r>
              <a:rPr lang="pt-PT" dirty="0" err="1">
                <a:latin typeface="Calibri" panose="020F0502020204030204" pitchFamily="34" charset="0"/>
              </a:rPr>
              <a:t>indetectável</a:t>
            </a:r>
            <a:r>
              <a:rPr lang="pt-PT" dirty="0">
                <a:latin typeface="Calibri" panose="020F0502020204030204" pitchFamily="34" charset="0"/>
              </a:rPr>
              <a:t>, deve usar sempre preservativos, que é a melhor maneira de impedir a transmissão do </a:t>
            </a:r>
            <a:r>
              <a:rPr lang="pt-PT" dirty="0" err="1">
                <a:latin typeface="Calibri" panose="020F0502020204030204" pitchFamily="34" charset="0"/>
              </a:rPr>
              <a:t>HIV</a:t>
            </a:r>
            <a:r>
              <a:rPr lang="pt-PT" dirty="0">
                <a:latin typeface="Calibri" panose="020F0502020204030204" pitchFamily="34" charset="0"/>
              </a:rPr>
              <a:t> para os seus parceiros sexuais e de evitar outras </a:t>
            </a:r>
            <a:r>
              <a:rPr lang="pt-PT" dirty="0" err="1">
                <a:latin typeface="Calibri" panose="020F0502020204030204" pitchFamily="34" charset="0"/>
              </a:rPr>
              <a:t>infecções</a:t>
            </a:r>
            <a:r>
              <a:rPr lang="pt-PT" dirty="0">
                <a:latin typeface="Calibri" panose="020F0502020204030204" pitchFamily="34" charset="0"/>
              </a:rPr>
              <a:t> sexualmente transmitidas. Se tiver uma carga viral baixa, terá mais benefícios</a:t>
            </a:r>
            <a:r>
              <a:rPr lang="pt-PT" noProof="0" dirty="0">
                <a:latin typeface="Calibri" panose="020F0502020204030204" pitchFamily="34" charset="0"/>
              </a:rPr>
              <a:t>.</a:t>
            </a:r>
          </a:p>
          <a:p>
            <a:pPr marL="696041" lvl="1" indent="-285750">
              <a:buFont typeface="Arial" panose="020B0604020202020204" pitchFamily="34" charset="0"/>
              <a:buChar char="•"/>
            </a:pPr>
            <a:r>
              <a:rPr lang="pt-PT" dirty="0">
                <a:latin typeface="Calibri" panose="020F0502020204030204" pitchFamily="34" charset="0"/>
              </a:rPr>
              <a:t>Quando o </a:t>
            </a:r>
            <a:r>
              <a:rPr lang="pt-PT" dirty="0" err="1">
                <a:latin typeface="Calibri" panose="020F0502020204030204" pitchFamily="34" charset="0"/>
              </a:rPr>
              <a:t>HIV</a:t>
            </a:r>
            <a:r>
              <a:rPr lang="pt-PT" dirty="0">
                <a:latin typeface="Calibri" panose="020F0502020204030204" pitchFamily="34" charset="0"/>
              </a:rPr>
              <a:t> no seu sangue se torna e permanece </a:t>
            </a:r>
            <a:r>
              <a:rPr lang="pt-PT" dirty="0" err="1">
                <a:latin typeface="Calibri" panose="020F0502020204030204" pitchFamily="34" charset="0"/>
              </a:rPr>
              <a:t>indetectável</a:t>
            </a:r>
            <a:r>
              <a:rPr lang="pt-PT" dirty="0">
                <a:latin typeface="Calibri" panose="020F0502020204030204" pitchFamily="34" charset="0"/>
              </a:rPr>
              <a:t>, deixa de transmitir o </a:t>
            </a:r>
            <a:r>
              <a:rPr lang="pt-PT" dirty="0" err="1">
                <a:latin typeface="Calibri" panose="020F0502020204030204" pitchFamily="34" charset="0"/>
              </a:rPr>
              <a:t>HIV</a:t>
            </a:r>
            <a:r>
              <a:rPr lang="pt-PT" dirty="0">
                <a:latin typeface="Calibri" panose="020F0502020204030204" pitchFamily="34" charset="0"/>
              </a:rPr>
              <a:t> para os seus parceiros durante o contacto sexual.</a:t>
            </a:r>
            <a:endParaRPr lang="pt-PT" noProof="0" dirty="0">
              <a:latin typeface="Calibri" panose="020F0502020204030204" pitchFamily="34" charset="0"/>
            </a:endParaRPr>
          </a:p>
          <a:p>
            <a:pPr marL="696041" lvl="1" indent="-285750">
              <a:buFont typeface="Arial" panose="020B0604020202020204" pitchFamily="34" charset="0"/>
              <a:buChar char="•"/>
            </a:pPr>
            <a:r>
              <a:rPr lang="pt-PT" dirty="0">
                <a:latin typeface="Calibri" panose="020F0502020204030204" pitchFamily="34" charset="0"/>
              </a:rPr>
              <a:t>Uma carga viral baixa ajuda a impedir a transmissão do </a:t>
            </a:r>
            <a:r>
              <a:rPr lang="pt-PT" dirty="0" err="1">
                <a:latin typeface="Calibri" panose="020F0502020204030204" pitchFamily="34" charset="0"/>
              </a:rPr>
              <a:t>HIV</a:t>
            </a:r>
            <a:r>
              <a:rPr lang="pt-PT" dirty="0">
                <a:latin typeface="Calibri" panose="020F0502020204030204" pitchFamily="34" charset="0"/>
              </a:rPr>
              <a:t> para o seu bebé durante a gravidez ou amamentação, e faz com que o bebé tenha pais fortes e saudáveis</a:t>
            </a:r>
            <a:r>
              <a:rPr lang="pt-PT" noProof="0" dirty="0">
                <a:latin typeface="Calibri" panose="020F0502020204030204" pitchFamily="34" charset="0"/>
              </a:rPr>
              <a:t>.</a:t>
            </a:r>
          </a:p>
          <a:p>
            <a:pPr marL="285750" indent="-285750">
              <a:buFont typeface="Arial" panose="020B0604020202020204" pitchFamily="34" charset="0"/>
              <a:buChar char="•"/>
            </a:pPr>
            <a:endParaRPr lang="pt-PT" b="1" noProof="0" dirty="0">
              <a:latin typeface="Calibri" panose="020F0502020204030204" pitchFamily="34" charset="0"/>
            </a:endParaRPr>
          </a:p>
        </p:txBody>
      </p:sp>
      <p:cxnSp>
        <p:nvCxnSpPr>
          <p:cNvPr id="15" name="Straight Connector 14"/>
          <p:cNvCxnSpPr/>
          <p:nvPr/>
        </p:nvCxnSpPr>
        <p:spPr>
          <a:xfrm>
            <a:off x="3429000" y="1133563"/>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29768"/>
            <a:ext cx="1878012" cy="1302792"/>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3481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rgbClr val="00B050"/>
          </a:solidFill>
        </p:spPr>
        <p:txBody>
          <a:bodyPr>
            <a:noAutofit/>
          </a:bodyPr>
          <a:lstStyle/>
          <a:p>
            <a:pPr algn="l"/>
            <a:r>
              <a:rPr lang="pt-PT" sz="2800" noProof="0" dirty="0">
                <a:solidFill>
                  <a:srgbClr val="FFFFFF"/>
                </a:solidFill>
                <a:latin typeface="Calibri" panose="020F0502020204030204" pitchFamily="34" charset="0"/>
              </a:rPr>
              <a:t>	2. O que é a carga viral?</a:t>
            </a:r>
          </a:p>
        </p:txBody>
      </p:sp>
      <p:sp>
        <p:nvSpPr>
          <p:cNvPr id="2" name="TextBox 1"/>
          <p:cNvSpPr txBox="1"/>
          <p:nvPr/>
        </p:nvSpPr>
        <p:spPr>
          <a:xfrm>
            <a:off x="5257801" y="1073289"/>
            <a:ext cx="3733802" cy="5016758"/>
          </a:xfrm>
          <a:prstGeom prst="rect">
            <a:avLst/>
          </a:prstGeom>
          <a:noFill/>
        </p:spPr>
        <p:txBody>
          <a:bodyPr wrap="square" rtlCol="0">
            <a:spAutoFit/>
          </a:bodyPr>
          <a:lstStyle/>
          <a:p>
            <a:pPr marL="342900" indent="-342900">
              <a:buFont typeface="Wingdings" panose="05000000000000000000" pitchFamily="2" charset="2"/>
              <a:buChar char="Ø"/>
            </a:pPr>
            <a:r>
              <a:rPr lang="pt-BR" sz="1600" dirty="0">
                <a:latin typeface="Calibri" panose="020F0502020204030204" pitchFamily="34" charset="0"/>
              </a:rPr>
              <a:t>Os ARVs não deixam o HIV produzir mais vírus, o que faz com que fique mais saudável evita que o vírus lhe faça mal.</a:t>
            </a:r>
          </a:p>
          <a:p>
            <a:pPr marL="342900" indent="-342900">
              <a:buFont typeface="Wingdings" panose="05000000000000000000" pitchFamily="2" charset="2"/>
              <a:buChar char="Ø"/>
            </a:pPr>
            <a:endParaRPr lang="pt-BR" sz="1600" dirty="0">
              <a:latin typeface="Calibri" panose="020F0502020204030204" pitchFamily="34" charset="0"/>
            </a:endParaRPr>
          </a:p>
          <a:p>
            <a:pPr marL="342900" indent="-342900">
              <a:buFont typeface="Wingdings" panose="05000000000000000000" pitchFamily="2" charset="2"/>
              <a:buChar char="Ø"/>
            </a:pPr>
            <a:r>
              <a:rPr lang="pt-BR" sz="1600" dirty="0">
                <a:latin typeface="Calibri" panose="020F0502020204030204" pitchFamily="34" charset="0"/>
              </a:rPr>
              <a:t>Os testes da carga viral medem a quantidade de HIV no sangue e verificam se os ARVs estão a funcionar bem – o objectivo é ter uma carga viral indetectável.</a:t>
            </a:r>
          </a:p>
          <a:p>
            <a:pPr marL="342900" indent="-342900">
              <a:buFont typeface="Wingdings" panose="05000000000000000000" pitchFamily="2" charset="2"/>
              <a:buChar char="Ø"/>
            </a:pPr>
            <a:endParaRPr lang="pt-BR" sz="1600" dirty="0">
              <a:latin typeface="Calibri" panose="020F0502020204030204" pitchFamily="34" charset="0"/>
            </a:endParaRPr>
          </a:p>
          <a:p>
            <a:pPr marL="342900" indent="-342900">
              <a:buFont typeface="Wingdings" panose="05000000000000000000" pitchFamily="2" charset="2"/>
              <a:buChar char="Ø"/>
            </a:pPr>
            <a:r>
              <a:rPr lang="pt-BR" sz="1600" dirty="0">
                <a:latin typeface="Calibri" panose="020F0502020204030204" pitchFamily="34" charset="0"/>
              </a:rPr>
              <a:t>Os ARVs podem reduzir tanto a carga viral que ela não pode ser transmitida através do contacto sexual, o que protege os seus parceiros contra o HIV.</a:t>
            </a:r>
            <a:endParaRPr lang="pt-PT" sz="1600" noProof="0" dirty="0">
              <a:latin typeface="Calibri" panose="020F0502020204030204" pitchFamily="34" charset="0"/>
            </a:endParaRPr>
          </a:p>
          <a:p>
            <a:r>
              <a:rPr lang="pt-BR" sz="1600" dirty="0">
                <a:latin typeface="Calibri" panose="020F0502020204030204" pitchFamily="34" charset="0"/>
              </a:rPr>
              <a:t>.</a:t>
            </a:r>
          </a:p>
          <a:p>
            <a:pPr marL="342900" indent="-342900">
              <a:buFont typeface="Wingdings" panose="05000000000000000000" pitchFamily="2" charset="2"/>
              <a:buChar char="Ø"/>
            </a:pPr>
            <a:endParaRPr lang="pt-BR" sz="1600" dirty="0">
              <a:latin typeface="Calibri" panose="020F0502020204030204" pitchFamily="34" charset="0"/>
            </a:endParaRPr>
          </a:p>
          <a:p>
            <a:pPr marL="342900" indent="-342900">
              <a:buFont typeface="Wingdings" panose="05000000000000000000" pitchFamily="2" charset="2"/>
              <a:buChar char="Ø"/>
            </a:pPr>
            <a:r>
              <a:rPr lang="pt-BR" sz="1600" dirty="0">
                <a:latin typeface="Calibri" panose="020F0502020204030204" pitchFamily="34" charset="0"/>
              </a:rPr>
              <a:t>É muito importante regressar ao posto de saúde, para receber os resultados da sua carga viral.</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914400"/>
            <a:ext cx="5486400" cy="587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84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4191000"/>
            <a:ext cx="2971800" cy="23622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152400" y="990600"/>
            <a:ext cx="2971800" cy="3200400"/>
          </a:xfrm>
        </p:spPr>
        <p:txBody>
          <a:bodyPr>
            <a:normAutofit fontScale="77500" lnSpcReduction="20000"/>
          </a:bodyPr>
          <a:lstStyle/>
          <a:p>
            <a:r>
              <a:rPr lang="pt-PT" sz="17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Os ARVs não deixam o HIV produzir mais vírus, o que faz com que fique mais saudável evita que o vírus lhe faça mal</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Os testes da carga viral medem a quantidade de HIV no sangue e verificam se os ARVs estão a funcionar bem – o objectivo é ter uma carga viral indetectável</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Os ARVs podem reduzir tanto a carga viral que ela não pode ser transmitida através do contacto sexual, o que protege os seus parceiros contra o HIV.</a:t>
            </a:r>
            <a:endParaRPr lang="pt-PT" sz="1600" noProof="0" dirty="0">
              <a:latin typeface="Calibri" panose="020F0502020204030204" pitchFamily="34" charset="0"/>
            </a:endParaRPr>
          </a:p>
          <a:p>
            <a:pPr marL="285750" indent="-285750">
              <a:buFont typeface="Wingdings" panose="05000000000000000000" pitchFamily="2" charset="2"/>
              <a:buChar char="Ø"/>
            </a:pPr>
            <a:r>
              <a:rPr lang="pt-BR" sz="1600" dirty="0">
                <a:latin typeface="Calibri" panose="020F0502020204030204" pitchFamily="34" charset="0"/>
              </a:rPr>
              <a:t>É muito importante regressar ao posto de saúde, para receber os resultados da sua carga viral</a:t>
            </a:r>
            <a:r>
              <a:rPr lang="pt-PT" sz="1600" noProof="0" dirty="0">
                <a:latin typeface="Calibri" panose="020F0502020204030204" pitchFamily="34" charset="0"/>
              </a:rPr>
              <a:t>.</a:t>
            </a:r>
          </a:p>
        </p:txBody>
      </p:sp>
      <p:sp>
        <p:nvSpPr>
          <p:cNvPr id="7" name="Content Placeholder 1"/>
          <p:cNvSpPr>
            <a:spLocks noGrp="1"/>
          </p:cNvSpPr>
          <p:nvPr>
            <p:ph sz="half" idx="1"/>
          </p:nvPr>
        </p:nvSpPr>
        <p:spPr>
          <a:xfrm>
            <a:off x="636309" y="4191000"/>
            <a:ext cx="2628861" cy="2438400"/>
          </a:xfrm>
        </p:spPr>
        <p:txBody>
          <a:bodyPr>
            <a:normAutofit fontScale="70000" lnSpcReduction="20000"/>
          </a:bodyPr>
          <a:lstStyle/>
          <a:p>
            <a:r>
              <a:rPr lang="pt-PT" sz="2100" b="1" noProof="0" dirty="0">
                <a:latin typeface="Calibri" panose="020F0502020204030204" pitchFamily="34" charset="0"/>
              </a:rPr>
              <a:t>Revisão:</a:t>
            </a:r>
          </a:p>
          <a:p>
            <a:pPr marL="285750" indent="-285750">
              <a:buFont typeface="Arial" panose="020B0604020202020204" pitchFamily="34" charset="0"/>
              <a:buChar char="•"/>
            </a:pPr>
            <a:r>
              <a:rPr lang="pt-PT" noProof="0" dirty="0">
                <a:latin typeface="Calibri" panose="020F0502020204030204" pitchFamily="34" charset="0"/>
              </a:rPr>
              <a:t>Nas suas próprias palavras, o que é a carga viral?</a:t>
            </a:r>
          </a:p>
          <a:p>
            <a:pPr marL="285750" indent="-285750">
              <a:buFont typeface="Arial" panose="020B0604020202020204" pitchFamily="34" charset="0"/>
              <a:buChar char="•"/>
            </a:pPr>
            <a:r>
              <a:rPr lang="pt-PT" noProof="0" dirty="0">
                <a:latin typeface="Calibri" panose="020F0502020204030204" pitchFamily="34" charset="0"/>
              </a:rPr>
              <a:t>O </a:t>
            </a:r>
            <a:r>
              <a:rPr lang="pt-PT" noProof="0" dirty="0" err="1">
                <a:latin typeface="Calibri" panose="020F0502020204030204" pitchFamily="34" charset="0"/>
              </a:rPr>
              <a:t>objectivo</a:t>
            </a:r>
            <a:r>
              <a:rPr lang="pt-PT" noProof="0" dirty="0">
                <a:latin typeface="Calibri" panose="020F0502020204030204" pitchFamily="34" charset="0"/>
              </a:rPr>
              <a:t> é ter uma carga viral alta ou baixa? </a:t>
            </a:r>
          </a:p>
          <a:p>
            <a:pPr marL="285750" indent="-285750">
              <a:buFont typeface="Arial" panose="020B0604020202020204" pitchFamily="34" charset="0"/>
              <a:buChar char="•"/>
            </a:pPr>
            <a:r>
              <a:rPr lang="pt-PT" noProof="0" dirty="0">
                <a:latin typeface="Calibri" panose="020F0502020204030204" pitchFamily="34" charset="0"/>
              </a:rPr>
              <a:t>Quais são os benefícios de conseguir ter uma carga viral baixa? </a:t>
            </a:r>
          </a:p>
          <a:p>
            <a:pPr marL="285750" indent="-285750">
              <a:buFont typeface="Arial" panose="020B0604020202020204" pitchFamily="34" charset="0"/>
              <a:buChar char="•"/>
            </a:pPr>
            <a:r>
              <a:rPr lang="pt-PT" noProof="0" dirty="0">
                <a:latin typeface="Calibri" panose="020F0502020204030204" pitchFamily="34" charset="0"/>
              </a:rPr>
              <a:t>Quando lhe disseram para vir buscar os resultados da sua carga viral? Se for necessário, entraremos em contacto consigo antes dessa data.</a:t>
            </a: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276205"/>
            <a:ext cx="407709" cy="600595"/>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352800" y="1066800"/>
            <a:ext cx="5638800" cy="5715000"/>
          </a:xfrm>
        </p:spPr>
        <p:txBody>
          <a:bodyPr>
            <a:normAutofit fontScale="62500" lnSpcReduction="20000"/>
          </a:bodyPr>
          <a:lstStyle/>
          <a:p>
            <a:r>
              <a:rPr lang="pt-PT" sz="2100" b="1" noProof="0" dirty="0">
                <a:latin typeface="Calibri" panose="020F0502020204030204" pitchFamily="34" charset="0"/>
              </a:rPr>
              <a:t>PONTOS A DISCUTIR:</a:t>
            </a:r>
          </a:p>
          <a:p>
            <a:pPr marL="285750" indent="-285750">
              <a:buFont typeface="Arial" panose="020B0604020202020204" pitchFamily="34" charset="0"/>
              <a:buChar char="•"/>
            </a:pPr>
            <a:r>
              <a:rPr lang="pt-PT" sz="2000" noProof="0" dirty="0">
                <a:latin typeface="Calibri" panose="020F0502020204030204" pitchFamily="34" charset="0"/>
              </a:rPr>
              <a:t>Quando o </a:t>
            </a:r>
            <a:r>
              <a:rPr lang="pt-PT" sz="2000" b="1" noProof="0" dirty="0">
                <a:latin typeface="Calibri" panose="020F0502020204030204" pitchFamily="34" charset="0"/>
              </a:rPr>
              <a:t>HIV</a:t>
            </a:r>
            <a:r>
              <a:rPr lang="pt-PT" sz="2000" noProof="0" dirty="0">
                <a:latin typeface="Calibri" panose="020F0502020204030204" pitchFamily="34" charset="0"/>
              </a:rPr>
              <a:t> está presente num corpo sem                                                             ARVs, produz </a:t>
            </a:r>
            <a:r>
              <a:rPr lang="pt-PT" sz="2000" b="1" noProof="0" dirty="0">
                <a:latin typeface="Calibri" panose="020F0502020204030204" pitchFamily="34" charset="0"/>
              </a:rPr>
              <a:t>muitos vírus</a:t>
            </a:r>
            <a:r>
              <a:rPr lang="pt-PT" sz="2000" noProof="0" dirty="0">
                <a:latin typeface="Calibri" panose="020F0502020204030204" pitchFamily="34" charset="0"/>
              </a:rPr>
              <a:t> </a:t>
            </a:r>
            <a:r>
              <a:rPr lang="pt-PT" sz="2000" dirty="0">
                <a:latin typeface="Calibri" panose="020F0502020204030204" pitchFamily="34" charset="0"/>
              </a:rPr>
              <a:t>que podem fazer                                                                   com que fique doente e aumentar a                                                    probabilidade de </a:t>
            </a:r>
            <a:r>
              <a:rPr lang="pt-PT" sz="2000" b="1" dirty="0">
                <a:latin typeface="Calibri" panose="020F0502020204030204" pitchFamily="34" charset="0"/>
              </a:rPr>
              <a:t>transmitir o </a:t>
            </a:r>
            <a:r>
              <a:rPr lang="pt-PT" sz="2000" b="1" dirty="0" err="1">
                <a:latin typeface="Calibri" panose="020F0502020204030204" pitchFamily="34" charset="0"/>
              </a:rPr>
              <a:t>HIV</a:t>
            </a:r>
            <a:r>
              <a:rPr lang="pt-PT" sz="2000" b="1" dirty="0">
                <a:latin typeface="Calibri" panose="020F0502020204030204" pitchFamily="34" charset="0"/>
              </a:rPr>
              <a:t> para os seus                                              parceiros sexuais, </a:t>
            </a:r>
            <a:r>
              <a:rPr lang="pt-PT" sz="2000" dirty="0">
                <a:latin typeface="Calibri" panose="020F0502020204030204" pitchFamily="34" charset="0"/>
              </a:rPr>
              <a:t>e das mães para os bebés (TMF) durante a gravidez e a amamentação. </a:t>
            </a:r>
            <a:endParaRPr lang="pt-PT" sz="2000" noProof="0" dirty="0">
              <a:latin typeface="Calibri" panose="020F0502020204030204" pitchFamily="34" charset="0"/>
            </a:endParaRPr>
          </a:p>
          <a:p>
            <a:pPr marL="285750" indent="-285750">
              <a:buFont typeface="Arial" panose="020B0604020202020204" pitchFamily="34" charset="0"/>
              <a:buChar char="•"/>
            </a:pPr>
            <a:r>
              <a:rPr lang="pt-PT" sz="2000" noProof="0" dirty="0">
                <a:latin typeface="Calibri" panose="020F0502020204030204" pitchFamily="34" charset="0"/>
              </a:rPr>
              <a:t>O teste de </a:t>
            </a:r>
            <a:r>
              <a:rPr lang="pt-PT" sz="2000" b="1" noProof="0" dirty="0">
                <a:latin typeface="Calibri" panose="020F0502020204030204" pitchFamily="34" charset="0"/>
              </a:rPr>
              <a:t>carga viral</a:t>
            </a:r>
            <a:r>
              <a:rPr lang="pt-PT" sz="2000" noProof="0" dirty="0">
                <a:latin typeface="Calibri" panose="020F0502020204030204" pitchFamily="34" charset="0"/>
              </a:rPr>
              <a:t> mede </a:t>
            </a:r>
            <a:r>
              <a:rPr lang="pt-PT" sz="2000" b="1" noProof="0" dirty="0">
                <a:latin typeface="Calibri" panose="020F0502020204030204" pitchFamily="34" charset="0"/>
              </a:rPr>
              <a:t>a quantidade de vírus</a:t>
            </a:r>
            <a:r>
              <a:rPr lang="pt-PT" sz="2000" noProof="0" dirty="0">
                <a:latin typeface="Calibri" panose="020F0502020204030204" pitchFamily="34" charset="0"/>
              </a:rPr>
              <a:t> em uma gota de sangue.</a:t>
            </a:r>
          </a:p>
          <a:p>
            <a:pPr marL="285750" indent="-285750">
              <a:buFont typeface="Arial" panose="020B0604020202020204" pitchFamily="34" charset="0"/>
              <a:buChar char="•"/>
            </a:pPr>
            <a:r>
              <a:rPr lang="pt-PT" sz="2000" noProof="0" dirty="0"/>
              <a:t>Os </a:t>
            </a:r>
            <a:r>
              <a:rPr lang="pt-PT" sz="2000" b="1" noProof="0" dirty="0">
                <a:latin typeface="Calibri" panose="020F0502020204030204" pitchFamily="34" charset="0"/>
              </a:rPr>
              <a:t>ARVS impedem que o HIV</a:t>
            </a:r>
            <a:r>
              <a:rPr lang="pt-PT" sz="2000" noProof="0" dirty="0">
                <a:latin typeface="Calibri" panose="020F0502020204030204" pitchFamily="34" charset="0"/>
              </a:rPr>
              <a:t> produza mais vírus e diminuem a carga viral.</a:t>
            </a:r>
          </a:p>
          <a:p>
            <a:pPr marL="285750" indent="-285750">
              <a:buFont typeface="Arial" panose="020B0604020202020204" pitchFamily="34" charset="0"/>
              <a:buChar char="•"/>
            </a:pPr>
            <a:r>
              <a:rPr lang="pt-PT" sz="2000" dirty="0">
                <a:latin typeface="Calibri" panose="020F0502020204030204" pitchFamily="34" charset="0"/>
              </a:rPr>
              <a:t>Se você tiver uma carga viral alta, pode não parecer doente, mas o vírus estará a fazer mal ao seu corpo</a:t>
            </a:r>
            <a:r>
              <a:rPr lang="pt-PT" sz="2000" noProof="0" dirty="0">
                <a:latin typeface="Calibri" panose="020F0502020204030204" pitchFamily="34" charset="0"/>
              </a:rPr>
              <a:t> e, com o tempo, você acaba por ficar doente.</a:t>
            </a:r>
          </a:p>
          <a:p>
            <a:pPr marL="285750" indent="-285750">
              <a:buFont typeface="Arial" panose="020B0604020202020204" pitchFamily="34" charset="0"/>
              <a:buChar char="•"/>
            </a:pPr>
            <a:r>
              <a:rPr lang="pt-PT" sz="2000" noProof="0" dirty="0"/>
              <a:t>Os </a:t>
            </a:r>
            <a:r>
              <a:rPr lang="pt-PT" sz="2000" b="1" noProof="0" dirty="0" err="1">
                <a:latin typeface="Calibri" panose="020F0502020204030204" pitchFamily="34" charset="0"/>
              </a:rPr>
              <a:t>ARVs</a:t>
            </a:r>
            <a:r>
              <a:rPr lang="pt-PT" sz="2000" noProof="0" dirty="0">
                <a:latin typeface="Calibri" panose="020F0502020204030204" pitchFamily="34" charset="0"/>
              </a:rPr>
              <a:t> </a:t>
            </a:r>
            <a:r>
              <a:rPr lang="pt-PT" sz="2000" b="1" noProof="0" dirty="0">
                <a:latin typeface="Calibri" panose="020F0502020204030204" pitchFamily="34" charset="0"/>
              </a:rPr>
              <a:t>não curam</a:t>
            </a:r>
            <a:r>
              <a:rPr lang="pt-PT" sz="2000" noProof="0" dirty="0">
                <a:latin typeface="Calibri" panose="020F0502020204030204" pitchFamily="34" charset="0"/>
              </a:rPr>
              <a:t> o HIV, </a:t>
            </a:r>
            <a:r>
              <a:rPr lang="pt-PT" sz="2000" dirty="0">
                <a:latin typeface="Calibri" panose="020F0502020204030204" pitchFamily="34" charset="0"/>
              </a:rPr>
              <a:t>portanto é preciso continuar a tomá-los. </a:t>
            </a:r>
          </a:p>
          <a:p>
            <a:pPr marL="285750" indent="-285750">
              <a:buFont typeface="Arial" panose="020B0604020202020204" pitchFamily="34" charset="0"/>
              <a:buChar char="•"/>
            </a:pPr>
            <a:r>
              <a:rPr lang="pt-PT" sz="2000" noProof="0" dirty="0">
                <a:latin typeface="Calibri" panose="020F0502020204030204" pitchFamily="34" charset="0"/>
              </a:rPr>
              <a:t>Se os </a:t>
            </a:r>
            <a:r>
              <a:rPr lang="pt-PT" sz="2000" noProof="0" dirty="0" err="1">
                <a:latin typeface="Calibri" panose="020F0502020204030204" pitchFamily="34" charset="0"/>
              </a:rPr>
              <a:t>ARVs</a:t>
            </a:r>
            <a:r>
              <a:rPr lang="pt-PT" sz="2000" noProof="0" dirty="0">
                <a:latin typeface="Calibri" panose="020F0502020204030204" pitchFamily="34" charset="0"/>
              </a:rPr>
              <a:t> estiverem a funcionar bem e você os tomar todos os dias, a carga viral </a:t>
            </a:r>
            <a:r>
              <a:rPr lang="pt-PT" sz="2000" dirty="0">
                <a:latin typeface="Calibri" panose="020F0502020204030204" pitchFamily="34" charset="0"/>
              </a:rPr>
              <a:t>fica normalmente </a:t>
            </a:r>
            <a:r>
              <a:rPr lang="pt-PT" sz="2000" noProof="0" dirty="0">
                <a:latin typeface="Calibri" panose="020F0502020204030204" pitchFamily="34" charset="0"/>
              </a:rPr>
              <a:t>baixa ou até </a:t>
            </a:r>
            <a:r>
              <a:rPr lang="pt-PT" sz="2000" noProof="0" dirty="0" err="1">
                <a:latin typeface="Calibri" panose="020F0502020204030204" pitchFamily="34" charset="0"/>
              </a:rPr>
              <a:t>indetectável</a:t>
            </a:r>
            <a:r>
              <a:rPr lang="pt-PT" sz="2000" noProof="0" dirty="0">
                <a:latin typeface="Calibri" panose="020F0502020204030204" pitchFamily="34" charset="0"/>
              </a:rPr>
              <a:t> dentro de seis meses. </a:t>
            </a:r>
            <a:r>
              <a:rPr lang="pt-PT" sz="2000" dirty="0">
                <a:latin typeface="Calibri" panose="020F0502020204030204" pitchFamily="34" charset="0"/>
              </a:rPr>
              <a:t>O </a:t>
            </a:r>
            <a:r>
              <a:rPr lang="pt-PT" sz="2000" dirty="0" err="1">
                <a:latin typeface="Calibri" panose="020F0502020204030204" pitchFamily="34" charset="0"/>
              </a:rPr>
              <a:t>objectivo</a:t>
            </a:r>
            <a:r>
              <a:rPr lang="pt-PT" sz="2000" dirty="0">
                <a:latin typeface="Calibri" panose="020F0502020204030204" pitchFamily="34" charset="0"/>
              </a:rPr>
              <a:t> é ter uma carga viral </a:t>
            </a:r>
            <a:r>
              <a:rPr lang="pt-PT" sz="2000" dirty="0" err="1">
                <a:latin typeface="Calibri" panose="020F0502020204030204" pitchFamily="34" charset="0"/>
              </a:rPr>
              <a:t>indetectável</a:t>
            </a:r>
            <a:r>
              <a:rPr lang="pt-PT" sz="2000" dirty="0">
                <a:latin typeface="Calibri" panose="020F0502020204030204" pitchFamily="34" charset="0"/>
              </a:rPr>
              <a:t>, o que quer dizer que a quantidade de </a:t>
            </a:r>
            <a:r>
              <a:rPr lang="pt-PT" sz="2000" dirty="0" err="1">
                <a:latin typeface="Calibri" panose="020F0502020204030204" pitchFamily="34" charset="0"/>
              </a:rPr>
              <a:t>HIV</a:t>
            </a:r>
            <a:r>
              <a:rPr lang="pt-PT" sz="2000" dirty="0">
                <a:latin typeface="Calibri" panose="020F0502020204030204" pitchFamily="34" charset="0"/>
              </a:rPr>
              <a:t> no seu sangue é tão baixa que o teste não consegue </a:t>
            </a:r>
            <a:r>
              <a:rPr lang="pt-PT" sz="2000" dirty="0" err="1">
                <a:latin typeface="Calibri" panose="020F0502020204030204" pitchFamily="34" charset="0"/>
              </a:rPr>
              <a:t>detectá-la</a:t>
            </a:r>
            <a:r>
              <a:rPr lang="pt-PT" sz="2000" dirty="0">
                <a:latin typeface="Calibri" panose="020F0502020204030204" pitchFamily="34" charset="0"/>
              </a:rPr>
              <a:t>.</a:t>
            </a:r>
            <a:r>
              <a:rPr lang="pt-PT" sz="2000" noProof="0" dirty="0">
                <a:latin typeface="Calibri" panose="020F0502020204030204" pitchFamily="34" charset="0"/>
              </a:rPr>
              <a:t>  </a:t>
            </a:r>
          </a:p>
          <a:p>
            <a:pPr marL="285750" indent="-285750">
              <a:buFont typeface="Arial" panose="020B0604020202020204" pitchFamily="34" charset="0"/>
              <a:buChar char="•"/>
            </a:pPr>
            <a:r>
              <a:rPr lang="pt-PT" sz="2000" b="1" noProof="0" dirty="0">
                <a:latin typeface="Calibri" panose="020F0502020204030204" pitchFamily="34" charset="0"/>
              </a:rPr>
              <a:t>Os níveis baixos de vírus no corpo dão muitos benefícios: </a:t>
            </a:r>
            <a:r>
              <a:rPr lang="pt-PT" sz="2000" noProof="0" dirty="0">
                <a:latin typeface="Calibri" panose="020F0502020204030204" pitchFamily="34" charset="0"/>
              </a:rPr>
              <a:t>mantêm o corpo e a mente saudáveis e reduzem o risco de transmitir o </a:t>
            </a:r>
            <a:r>
              <a:rPr lang="pt-PT" sz="2000" noProof="0" dirty="0" err="1">
                <a:latin typeface="Calibri" panose="020F0502020204030204" pitchFamily="34" charset="0"/>
              </a:rPr>
              <a:t>HIV</a:t>
            </a:r>
            <a:r>
              <a:rPr lang="pt-PT" sz="2000" noProof="0" dirty="0">
                <a:latin typeface="Calibri" panose="020F0502020204030204" pitchFamily="34" charset="0"/>
              </a:rPr>
              <a:t> aos seus parceiros  através do contacto sexual, ou ao seu bebé durante a gravidez ou amamentação.</a:t>
            </a:r>
          </a:p>
          <a:p>
            <a:pPr marL="285750" indent="-285750">
              <a:buFont typeface="Arial" panose="020B0604020202020204" pitchFamily="34" charset="0"/>
              <a:buChar char="•"/>
            </a:pPr>
            <a:r>
              <a:rPr lang="pt-PT" sz="2000" dirty="0">
                <a:latin typeface="Calibri" panose="020F0502020204030204" pitchFamily="34" charset="0"/>
              </a:rPr>
              <a:t>Mantendo uma carga viral </a:t>
            </a:r>
            <a:r>
              <a:rPr lang="pt-PT" sz="2000" dirty="0" err="1">
                <a:latin typeface="Calibri" panose="020F0502020204030204" pitchFamily="34" charset="0"/>
              </a:rPr>
              <a:t>indetectável</a:t>
            </a:r>
            <a:r>
              <a:rPr lang="pt-PT" sz="2000" dirty="0">
                <a:latin typeface="Calibri" panose="020F0502020204030204" pitchFamily="34" charset="0"/>
              </a:rPr>
              <a:t> (menos de 200, ou demasiado baixa para medir), já não se passa o </a:t>
            </a:r>
            <a:r>
              <a:rPr lang="pt-PT" sz="2000" dirty="0" err="1">
                <a:latin typeface="Calibri" panose="020F0502020204030204" pitchFamily="34" charset="0"/>
              </a:rPr>
              <a:t>HIV</a:t>
            </a:r>
            <a:r>
              <a:rPr lang="pt-PT" sz="2000" dirty="0">
                <a:latin typeface="Calibri" panose="020F0502020204030204" pitchFamily="34" charset="0"/>
              </a:rPr>
              <a:t> para os parceiros sexuais.</a:t>
            </a:r>
          </a:p>
          <a:p>
            <a:pPr marL="285750" indent="-285750">
              <a:buFont typeface="Arial" panose="020B0604020202020204" pitchFamily="34" charset="0"/>
              <a:buChar char="•"/>
            </a:pPr>
            <a:r>
              <a:rPr lang="pt-PT" sz="2000" noProof="0" dirty="0">
                <a:latin typeface="Calibri" panose="020F0502020204030204" pitchFamily="34" charset="0"/>
              </a:rPr>
              <a:t>Se os resultados da sua carga viral permanecerem baixos e você continuar a tomar os seus </a:t>
            </a:r>
            <a:r>
              <a:rPr lang="pt-PT" sz="2000" noProof="0" dirty="0" err="1">
                <a:latin typeface="Calibri" panose="020F0502020204030204" pitchFamily="34" charset="0"/>
              </a:rPr>
              <a:t>ARVs</a:t>
            </a:r>
            <a:r>
              <a:rPr lang="pt-PT" sz="2000" noProof="0" dirty="0">
                <a:latin typeface="Calibri" panose="020F0502020204030204" pitchFamily="34" charset="0"/>
              </a:rPr>
              <a:t>, pode ser que tenha que vir ao posto de saúde menos vezes.</a:t>
            </a:r>
          </a:p>
          <a:p>
            <a:pPr marL="285750" indent="-285750">
              <a:buFont typeface="Arial" panose="020B0604020202020204" pitchFamily="34" charset="0"/>
              <a:buChar char="•"/>
            </a:pPr>
            <a:r>
              <a:rPr lang="pt-PT" sz="2000" dirty="0">
                <a:latin typeface="Calibri" panose="020F0502020204030204" pitchFamily="34" charset="0"/>
              </a:rPr>
              <a:t>Volte à consulta ao fim de  ____ semanas para lhe darmos os resultados da carga viral. Se for preciso, e</a:t>
            </a:r>
            <a:r>
              <a:rPr lang="pt-PT" sz="2000" noProof="0" dirty="0" err="1">
                <a:latin typeface="Calibri" panose="020F0502020204030204" pitchFamily="34" charset="0"/>
              </a:rPr>
              <a:t>ntraremos</a:t>
            </a:r>
            <a:r>
              <a:rPr lang="pt-PT" sz="2000" noProof="0" dirty="0">
                <a:latin typeface="Calibri" panose="020F0502020204030204" pitchFamily="34" charset="0"/>
              </a:rPr>
              <a:t> em contacto consigo antes disso.</a:t>
            </a:r>
          </a:p>
          <a:p>
            <a:endParaRPr lang="pt-PT" sz="2000" noProof="0" dirty="0">
              <a:latin typeface="Calibri" panose="020F0502020204030204" pitchFamily="34" charset="0"/>
            </a:endParaRPr>
          </a:p>
          <a:p>
            <a:pPr marL="285750" indent="-285750">
              <a:buFont typeface="Arial" panose="020B0604020202020204" pitchFamily="34" charset="0"/>
              <a:buChar char="•"/>
            </a:pPr>
            <a:endParaRPr lang="pt-PT" b="1" noProof="0" dirty="0">
              <a:latin typeface="Calibri" panose="020F0502020204030204" pitchFamily="34" charset="0"/>
            </a:endParaRPr>
          </a:p>
          <a:p>
            <a:pPr marL="285750" indent="-285750">
              <a:buFont typeface="Arial" panose="020B0604020202020204" pitchFamily="34" charset="0"/>
              <a:buChar char="•"/>
            </a:pPr>
            <a:endParaRPr lang="pt-PT" b="1" noProof="0" dirty="0">
              <a:latin typeface="Calibri" panose="020F0502020204030204" pitchFamily="34" charset="0"/>
            </a:endParaRPr>
          </a:p>
        </p:txBody>
      </p:sp>
      <p:cxnSp>
        <p:nvCxnSpPr>
          <p:cNvPr id="15" name="Straight Connector 14"/>
          <p:cNvCxnSpPr/>
          <p:nvPr/>
        </p:nvCxnSpPr>
        <p:spPr>
          <a:xfrm>
            <a:off x="3276600" y="1057364"/>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0" y="-3675"/>
            <a:ext cx="9144000" cy="848697"/>
          </a:xfrm>
          <a:prstGeom prst="rect">
            <a:avLst/>
          </a:prstGeom>
          <a:solidFill>
            <a:srgbClr val="00B050"/>
          </a:solidFill>
        </p:spPr>
        <p:txBody>
          <a:bodyPr vert="horz" lIns="82058" tIns="41029" rIns="82058" bIns="41029" rtlCol="0" anchor="ctr">
            <a:noAutofit/>
          </a:bodyPr>
          <a:lstStyle>
            <a:lvl1pPr algn="ctr" defTabSz="410291"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2. O que é a carga viral?</a:t>
            </a: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8340"/>
            <a:ext cx="1878012" cy="1302792"/>
          </a:xfrm>
          <a:prstGeom prst="rect">
            <a:avLst/>
          </a:prstGeom>
          <a:noFill/>
          <a:ln w="9525">
            <a:solidFill>
              <a:schemeClr val="tx1"/>
            </a:solidFill>
            <a:miter lim="800000"/>
            <a:headEnd/>
            <a:tailEnd/>
          </a:ln>
          <a:effectLst>
            <a:outerShdw blurRad="50800" dist="38100" dir="36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3731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3"/>
          </a:solidFill>
        </p:spPr>
        <p:txBody>
          <a:bodyPr>
            <a:noAutofit/>
          </a:bodyPr>
          <a:lstStyle/>
          <a:p>
            <a:pPr algn="l"/>
            <a:r>
              <a:rPr lang="pt-PT" sz="2800" noProof="0" dirty="0">
                <a:solidFill>
                  <a:srgbClr val="FFFFFF"/>
                </a:solidFill>
                <a:latin typeface="Calibri" panose="020F0502020204030204" pitchFamily="34" charset="0"/>
              </a:rPr>
              <a:t>	3. A sua carga viral está BAIXA</a:t>
            </a:r>
          </a:p>
        </p:txBody>
      </p:sp>
      <p:sp>
        <p:nvSpPr>
          <p:cNvPr id="2" name="TextBox 1"/>
          <p:cNvSpPr txBox="1"/>
          <p:nvPr/>
        </p:nvSpPr>
        <p:spPr>
          <a:xfrm>
            <a:off x="6629400" y="1524000"/>
            <a:ext cx="2514600" cy="3785652"/>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Uma carga viral baixa quer dizer que  os ARVs estão a ter efeito.</a:t>
            </a:r>
          </a:p>
          <a:p>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Não quer dizer que você pode parar de tomar os ARVs.</a:t>
            </a:r>
          </a:p>
          <a:p>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Continue a tomar os ARVs todos os dias.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01471"/>
            <a:ext cx="6455256" cy="473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378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27418"/>
            <a:ext cx="2971800" cy="28194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152400" y="1066800"/>
            <a:ext cx="2971800"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Uma carga viral baixa quer dizer que  os ARVs estão a ter efeito</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Não quer dizer que você pode parar de tomar os ARVs</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Continue a tomar os ARVs todos os dias</a:t>
            </a:r>
            <a:r>
              <a:rPr lang="pt-PT" sz="1600" noProof="0" dirty="0">
                <a:latin typeface="Calibri" panose="020F0502020204030204" pitchFamily="34" charset="0"/>
              </a:rPr>
              <a:t>.</a:t>
            </a:r>
          </a:p>
        </p:txBody>
      </p:sp>
      <p:sp>
        <p:nvSpPr>
          <p:cNvPr id="7" name="Content Placeholder 1"/>
          <p:cNvSpPr>
            <a:spLocks noGrp="1"/>
          </p:cNvSpPr>
          <p:nvPr>
            <p:ph sz="half" idx="1"/>
          </p:nvPr>
        </p:nvSpPr>
        <p:spPr>
          <a:xfrm>
            <a:off x="628650" y="3810000"/>
            <a:ext cx="2594328" cy="3048000"/>
          </a:xfrm>
        </p:spPr>
        <p:txBody>
          <a:bodyPr>
            <a:normAutofit/>
          </a:bodyPr>
          <a:lstStyle/>
          <a:p>
            <a:r>
              <a:rPr lang="pt-PT" sz="1500" b="1" noProof="0" dirty="0">
                <a:latin typeface="Calibri" panose="020F0502020204030204" pitchFamily="34" charset="0"/>
              </a:rPr>
              <a:t>Revisão:</a:t>
            </a:r>
          </a:p>
          <a:p>
            <a:pPr marL="285750" indent="-285750">
              <a:buFont typeface="Arial" panose="020B0604020202020204" pitchFamily="34" charset="0"/>
              <a:buChar char="•"/>
            </a:pPr>
            <a:r>
              <a:rPr lang="pt-PT" sz="1500" dirty="0">
                <a:latin typeface="Calibri" panose="020F0502020204030204" pitchFamily="34" charset="0"/>
              </a:rPr>
              <a:t>O que significa uma carga viral baixa?</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Por que é que é importante continuar a tomar os </a:t>
            </a:r>
            <a:r>
              <a:rPr lang="pt-PT" sz="1500" dirty="0" err="1">
                <a:latin typeface="Calibri" panose="020F0502020204030204" pitchFamily="34" charset="0"/>
              </a:rPr>
              <a:t>ARVs</a:t>
            </a:r>
            <a:r>
              <a:rPr lang="pt-PT" sz="1500" dirty="0">
                <a:latin typeface="Calibri" panose="020F0502020204030204" pitchFamily="34" charset="0"/>
              </a:rPr>
              <a:t> todos os dias?</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noProof="0" dirty="0">
                <a:latin typeface="Calibri" panose="020F0502020204030204" pitchFamily="34" charset="0"/>
              </a:rPr>
              <a:t>Quando é que lhe vamos fazer o próximo teste de carga viral?</a:t>
            </a:r>
          </a:p>
          <a:p>
            <a:pPr marL="285750" indent="-285750">
              <a:buFont typeface="Arial" panose="020B0604020202020204" pitchFamily="34" charset="0"/>
              <a:buChar char="•"/>
            </a:pPr>
            <a:r>
              <a:rPr lang="pt-PT" sz="1500" noProof="0" dirty="0">
                <a:latin typeface="Calibri" panose="020F0502020204030204" pitchFamily="34" charset="0"/>
              </a:rPr>
              <a:t>Que medicamentos está a tomar, e quando?</a:t>
            </a: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984" y="3872173"/>
            <a:ext cx="371616" cy="547427"/>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429000" y="1143000"/>
            <a:ext cx="5562600" cy="5638800"/>
          </a:xfrm>
        </p:spPr>
        <p:txBody>
          <a:bodyPr>
            <a:normAutofit fontScale="70000" lnSpcReduction="20000"/>
          </a:bodyPr>
          <a:lstStyle/>
          <a:p>
            <a:r>
              <a:rPr lang="pt-PT" sz="2100" b="1" noProof="0" dirty="0">
                <a:latin typeface="Calibri" panose="020F0502020204030204" pitchFamily="34" charset="0"/>
              </a:rPr>
              <a:t>PONTOS A DISCUTIR:</a:t>
            </a:r>
          </a:p>
          <a:p>
            <a:pPr marL="285750" indent="-285750">
              <a:buFont typeface="Arial" panose="020B0604020202020204" pitchFamily="34" charset="0"/>
              <a:buChar char="•"/>
            </a:pPr>
            <a:r>
              <a:rPr lang="pt-PT" noProof="0" dirty="0">
                <a:latin typeface="Calibri" panose="020F0502020204030204" pitchFamily="34" charset="0"/>
              </a:rPr>
              <a:t>Uma </a:t>
            </a:r>
            <a:r>
              <a:rPr lang="pt-PT" b="1" noProof="0" dirty="0">
                <a:latin typeface="Calibri" panose="020F0502020204030204" pitchFamily="34" charset="0"/>
              </a:rPr>
              <a:t>carga viral baixa </a:t>
            </a:r>
            <a:r>
              <a:rPr lang="pt-PT" noProof="0" dirty="0">
                <a:latin typeface="Calibri" panose="020F0502020204030204" pitchFamily="34" charset="0"/>
              </a:rPr>
              <a:t>(quanto mais baixa, melhor)</a:t>
            </a:r>
            <a:r>
              <a:rPr lang="pt-PT" noProof="0" dirty="0"/>
              <a:t>                                                              </a:t>
            </a:r>
            <a:r>
              <a:rPr lang="pt-PT" i="1" noProof="0" dirty="0">
                <a:latin typeface="Calibri" panose="020F0502020204030204" pitchFamily="34" charset="0"/>
              </a:rPr>
              <a:t>[inserir aqui o resultado do doente]</a:t>
            </a:r>
            <a:r>
              <a:rPr lang="pt-PT" noProof="0" dirty="0">
                <a:latin typeface="Calibri" panose="020F0502020204030204" pitchFamily="34" charset="0"/>
              </a:rPr>
              <a:t> é sinal                                                       de que os </a:t>
            </a:r>
            <a:r>
              <a:rPr lang="pt-PT" noProof="0" dirty="0" err="1">
                <a:latin typeface="Calibri" panose="020F0502020204030204" pitchFamily="34" charset="0"/>
              </a:rPr>
              <a:t>ARVs</a:t>
            </a:r>
            <a:r>
              <a:rPr lang="pt-PT" noProof="0" dirty="0">
                <a:latin typeface="Calibri" panose="020F0502020204030204" pitchFamily="34" charset="0"/>
              </a:rPr>
              <a:t> estão a funcionar.</a:t>
            </a:r>
          </a:p>
          <a:p>
            <a:pPr marL="285750" indent="-285750">
              <a:buFont typeface="Arial" panose="020B0604020202020204" pitchFamily="34" charset="0"/>
              <a:buChar char="•"/>
            </a:pPr>
            <a:r>
              <a:rPr lang="pt-PT" dirty="0">
                <a:latin typeface="Calibri" panose="020F0502020204030204" pitchFamily="34" charset="0"/>
              </a:rPr>
              <a:t>Isso não quer dizer que pode parar de tomar os </a:t>
            </a:r>
            <a:r>
              <a:rPr lang="pt-PT" dirty="0" err="1">
                <a:latin typeface="Calibri" panose="020F0502020204030204" pitchFamily="34" charset="0"/>
              </a:rPr>
              <a:t>ARVs</a:t>
            </a:r>
            <a:r>
              <a:rPr lang="pt-PT" noProof="0" dirty="0">
                <a:latin typeface="Calibri" panose="020F0502020204030204" pitchFamily="34" charset="0"/>
              </a:rPr>
              <a:t>. </a:t>
            </a:r>
          </a:p>
          <a:p>
            <a:pPr marL="285750" indent="-285750">
              <a:buFont typeface="Arial" panose="020B0604020202020204" pitchFamily="34" charset="0"/>
              <a:buChar char="•"/>
            </a:pPr>
            <a:r>
              <a:rPr lang="pt-PT" dirty="0">
                <a:latin typeface="Calibri" panose="020F0502020204030204" pitchFamily="34" charset="0"/>
              </a:rPr>
              <a:t>É importante </a:t>
            </a:r>
            <a:r>
              <a:rPr lang="pt-PT" b="1" dirty="0">
                <a:latin typeface="Calibri" panose="020F0502020204030204" pitchFamily="34" charset="0"/>
              </a:rPr>
              <a:t>continuar</a:t>
            </a:r>
            <a:r>
              <a:rPr lang="pt-PT" dirty="0">
                <a:latin typeface="Calibri" panose="020F0502020204030204" pitchFamily="34" charset="0"/>
              </a:rPr>
              <a:t> a tomar os </a:t>
            </a:r>
            <a:r>
              <a:rPr lang="pt-PT" b="1" dirty="0" err="1">
                <a:latin typeface="Calibri" panose="020F0502020204030204" pitchFamily="34" charset="0"/>
              </a:rPr>
              <a:t>ARVs</a:t>
            </a:r>
            <a:r>
              <a:rPr lang="pt-PT" dirty="0">
                <a:latin typeface="Calibri" panose="020F0502020204030204" pitchFamily="34" charset="0"/>
              </a:rPr>
              <a:t> todos os dias, conforme receitado, para que o </a:t>
            </a:r>
            <a:r>
              <a:rPr lang="pt-PT" dirty="0" err="1">
                <a:latin typeface="Calibri" panose="020F0502020204030204" pitchFamily="34" charset="0"/>
              </a:rPr>
              <a:t>HIV</a:t>
            </a:r>
            <a:r>
              <a:rPr lang="pt-PT" dirty="0">
                <a:latin typeface="Calibri" panose="020F0502020204030204" pitchFamily="34" charset="0"/>
              </a:rPr>
              <a:t> não produza mais vírus, para manter a sua saúde e para reduzir o risco de transmitir o </a:t>
            </a:r>
            <a:r>
              <a:rPr lang="pt-PT" dirty="0" err="1">
                <a:latin typeface="Calibri" panose="020F0502020204030204" pitchFamily="34" charset="0"/>
              </a:rPr>
              <a:t>HIV</a:t>
            </a:r>
            <a:r>
              <a:rPr lang="pt-PT" dirty="0">
                <a:latin typeface="Calibri" panose="020F0502020204030204" pitchFamily="34" charset="0"/>
              </a:rPr>
              <a:t> para os seus parceiros sexuais ou para o seu bebé.</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Mais vale tomar uma dose tarde do que nunca.</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O que é que o tem ajudado a lembrar-se de tomar os </a:t>
            </a:r>
            <a:r>
              <a:rPr lang="pt-PT" dirty="0" err="1">
                <a:latin typeface="Calibri" panose="020F0502020204030204" pitchFamily="34" charset="0"/>
              </a:rPr>
              <a:t>ARVs</a:t>
            </a:r>
            <a:r>
              <a:rPr lang="pt-PT" dirty="0">
                <a:latin typeface="Calibri" panose="020F0502020204030204" pitchFamily="34" charset="0"/>
              </a:rPr>
              <a:t>?</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Há alguma coisa que por vezes lhe cause dificuldade em tomar os </a:t>
            </a:r>
            <a:r>
              <a:rPr lang="pt-PT" dirty="0" err="1">
                <a:latin typeface="Calibri" panose="020F0502020204030204" pitchFamily="34" charset="0"/>
              </a:rPr>
              <a:t>ARVs</a:t>
            </a:r>
            <a:r>
              <a:rPr lang="pt-PT" dirty="0">
                <a:latin typeface="Calibri" panose="020F0502020204030204" pitchFamily="34" charset="0"/>
              </a:rPr>
              <a:t>?</a:t>
            </a:r>
          </a:p>
          <a:p>
            <a:pPr marL="285750" indent="-285750">
              <a:buFont typeface="Arial" panose="020B0604020202020204" pitchFamily="34" charset="0"/>
              <a:buChar char="•"/>
            </a:pPr>
            <a:r>
              <a:rPr lang="pt-PT" noProof="0" dirty="0">
                <a:latin typeface="Calibri" panose="020F0502020204030204" pitchFamily="34" charset="0"/>
              </a:rPr>
              <a:t>Continue a utilizar </a:t>
            </a:r>
            <a:r>
              <a:rPr lang="pt-PT" dirty="0">
                <a:latin typeface="Calibri" panose="020F0502020204030204" pitchFamily="34" charset="0"/>
              </a:rPr>
              <a:t>preservativos para se proteger a si próprio e aos seus parceiros contra as </a:t>
            </a:r>
            <a:r>
              <a:rPr lang="pt-PT" dirty="0" err="1">
                <a:latin typeface="Calibri" panose="020F0502020204030204" pitchFamily="34" charset="0"/>
              </a:rPr>
              <a:t>infecções</a:t>
            </a:r>
            <a:r>
              <a:rPr lang="pt-PT" dirty="0">
                <a:latin typeface="Calibri" panose="020F0502020204030204" pitchFamily="34" charset="0"/>
              </a:rPr>
              <a:t>. Se conseguir manter uma carga viral </a:t>
            </a:r>
            <a:r>
              <a:rPr lang="pt-PT" dirty="0" err="1">
                <a:latin typeface="Calibri" panose="020F0502020204030204" pitchFamily="34" charset="0"/>
              </a:rPr>
              <a:t>indetectável</a:t>
            </a:r>
            <a:r>
              <a:rPr lang="pt-PT" dirty="0">
                <a:latin typeface="Calibri" panose="020F0502020204030204" pitchFamily="34" charset="0"/>
              </a:rPr>
              <a:t> (menos de 200, ou demasiado baixa para medir), já não pode transmitir o </a:t>
            </a:r>
            <a:r>
              <a:rPr lang="pt-PT" dirty="0" err="1">
                <a:latin typeface="Calibri" panose="020F0502020204030204" pitchFamily="34" charset="0"/>
              </a:rPr>
              <a:t>HIV</a:t>
            </a:r>
            <a:r>
              <a:rPr lang="pt-PT" dirty="0">
                <a:latin typeface="Calibri" panose="020F0502020204030204" pitchFamily="34" charset="0"/>
              </a:rPr>
              <a:t> para os seus parceiros sexuais.</a:t>
            </a:r>
            <a:endParaRPr lang="pt-PT" noProof="0" dirty="0">
              <a:latin typeface="Calibri" panose="020F0502020204030204" pitchFamily="34" charset="0"/>
            </a:endParaRPr>
          </a:p>
          <a:p>
            <a:endParaRPr lang="pt-PT" noProof="0" dirty="0">
              <a:latin typeface="Calibri" panose="020F0502020204030204" pitchFamily="34" charset="0"/>
            </a:endParaRPr>
          </a:p>
          <a:p>
            <a:r>
              <a:rPr lang="pt-PT" noProof="0" dirty="0">
                <a:latin typeface="Calibri" panose="020F0502020204030204" pitchFamily="34" charset="0"/>
              </a:rPr>
              <a:t>Lembre-se:</a:t>
            </a:r>
          </a:p>
          <a:p>
            <a:pPr marL="285750" indent="-285750">
              <a:buFont typeface="Arial" panose="020B0604020202020204" pitchFamily="34" charset="0"/>
              <a:buChar char="•"/>
            </a:pPr>
            <a:r>
              <a:rPr lang="pt-PT" noProof="0" dirty="0">
                <a:latin typeface="Calibri" panose="020F0502020204030204" pitchFamily="34" charset="0"/>
              </a:rPr>
              <a:t>É importante </a:t>
            </a:r>
            <a:r>
              <a:rPr lang="pt-PT" b="1" noProof="0" dirty="0">
                <a:latin typeface="Calibri" panose="020F0502020204030204" pitchFamily="34" charset="0"/>
              </a:rPr>
              <a:t>ir a todas as consultas.</a:t>
            </a:r>
          </a:p>
          <a:p>
            <a:pPr marL="285750" indent="-285750">
              <a:buFont typeface="Arial" panose="020B0604020202020204" pitchFamily="34" charset="0"/>
              <a:buChar char="•"/>
            </a:pPr>
            <a:r>
              <a:rPr lang="pt-PT" noProof="0" dirty="0">
                <a:latin typeface="Calibri" panose="020F0502020204030204" pitchFamily="34" charset="0"/>
              </a:rPr>
              <a:t>Se </a:t>
            </a:r>
            <a:r>
              <a:rPr lang="pt-PT" dirty="0">
                <a:latin typeface="Calibri" panose="020F0502020204030204" pitchFamily="34" charset="0"/>
              </a:rPr>
              <a:t>vir que os</a:t>
            </a:r>
            <a:r>
              <a:rPr lang="pt-PT" noProof="0" dirty="0">
                <a:latin typeface="Calibri" panose="020F0502020204030204" pitchFamily="34" charset="0"/>
              </a:rPr>
              <a:t> </a:t>
            </a:r>
            <a:r>
              <a:rPr lang="pt-PT" b="1" noProof="0" dirty="0" err="1">
                <a:latin typeface="Calibri" panose="020F0502020204030204" pitchFamily="34" charset="0"/>
              </a:rPr>
              <a:t>ARVs</a:t>
            </a:r>
            <a:r>
              <a:rPr lang="pt-PT" b="1" noProof="0" dirty="0">
                <a:latin typeface="Calibri" panose="020F0502020204030204" pitchFamily="34" charset="0"/>
              </a:rPr>
              <a:t> estão quase a acabar, venha ao posto de saúde,</a:t>
            </a:r>
            <a:r>
              <a:rPr lang="pt-PT" noProof="0" dirty="0">
                <a:latin typeface="Calibri" panose="020F0502020204030204" pitchFamily="34" charset="0"/>
              </a:rPr>
              <a:t> mesmo que não tenha consulta marcada.</a:t>
            </a:r>
          </a:p>
          <a:p>
            <a:pPr marL="285750" indent="-285750">
              <a:buFont typeface="Arial" panose="020B0604020202020204" pitchFamily="34" charset="0"/>
              <a:buChar char="•"/>
            </a:pPr>
            <a:r>
              <a:rPr lang="pt-PT" noProof="0" dirty="0">
                <a:latin typeface="Calibri" panose="020F0502020204030204" pitchFamily="34" charset="0"/>
              </a:rPr>
              <a:t>Vamos </a:t>
            </a:r>
            <a:r>
              <a:rPr lang="pt-PT" b="1" noProof="0" dirty="0">
                <a:latin typeface="Calibri" panose="020F0502020204030204" pitchFamily="34" charset="0"/>
              </a:rPr>
              <a:t>analisar novamente a sua carga viral</a:t>
            </a:r>
            <a:r>
              <a:rPr lang="pt-PT" noProof="0" dirty="0">
                <a:latin typeface="Calibri" panose="020F0502020204030204" pitchFamily="34" charset="0"/>
              </a:rPr>
              <a:t> </a:t>
            </a:r>
            <a:r>
              <a:rPr lang="pt-PT" dirty="0">
                <a:latin typeface="Calibri" panose="020F0502020204030204" pitchFamily="34" charset="0"/>
              </a:rPr>
              <a:t>dentro de</a:t>
            </a:r>
            <a:r>
              <a:rPr lang="pt-PT" noProof="0" dirty="0">
                <a:latin typeface="Calibri" panose="020F0502020204030204" pitchFamily="34" charset="0"/>
              </a:rPr>
              <a:t> ____ [seis meses para quem esteja a começar um tratamento e tenha recebido o primeiro resultado do teste de carga viral, ou um ano para quem tenha tido mais do que um resultado de carga viral baixa] se não tiver problemas de </a:t>
            </a:r>
            <a:r>
              <a:rPr lang="pt-PT" dirty="0">
                <a:latin typeface="Calibri" panose="020F0502020204030204" pitchFamily="34" charset="0"/>
              </a:rPr>
              <a:t>saúde ou problemas</a:t>
            </a:r>
            <a:r>
              <a:rPr lang="pt-PT" noProof="0" dirty="0">
                <a:latin typeface="Calibri" panose="020F0502020204030204" pitchFamily="34" charset="0"/>
              </a:rPr>
              <a:t> em tomar os </a:t>
            </a:r>
            <a:r>
              <a:rPr lang="pt-PT" noProof="0" dirty="0" err="1">
                <a:latin typeface="Calibri" panose="020F0502020204030204" pitchFamily="34" charset="0"/>
              </a:rPr>
              <a:t>ARVs</a:t>
            </a:r>
            <a:r>
              <a:rPr lang="pt-PT" noProof="0" dirty="0">
                <a:latin typeface="Calibri" panose="020F0502020204030204" pitchFamily="34" charset="0"/>
              </a:rPr>
              <a:t>.</a:t>
            </a:r>
          </a:p>
          <a:p>
            <a:pPr marL="285750" indent="-285750">
              <a:buFont typeface="Arial" panose="020B0604020202020204" pitchFamily="34" charset="0"/>
              <a:buChar char="•"/>
            </a:pPr>
            <a:r>
              <a:rPr lang="pt-PT" dirty="0">
                <a:latin typeface="Calibri" panose="020F0502020204030204" pitchFamily="34" charset="0"/>
              </a:rPr>
              <a:t>Informe o seu provedor se tiver problemas ao tomar os </a:t>
            </a:r>
            <a:r>
              <a:rPr lang="pt-PT" dirty="0" err="1">
                <a:latin typeface="Calibri" panose="020F0502020204030204" pitchFamily="34" charset="0"/>
              </a:rPr>
              <a:t>ARVs</a:t>
            </a:r>
            <a:r>
              <a:rPr lang="pt-PT" dirty="0">
                <a:latin typeface="Calibri" panose="020F0502020204030204" pitchFamily="34" charset="0"/>
              </a:rPr>
              <a:t> no futuro, para que ele o possa ajudar a resolvê-los.</a:t>
            </a:r>
            <a:endParaRPr lang="pt-PT" noProof="0" dirty="0">
              <a:latin typeface="Calibri" panose="020F0502020204030204" pitchFamily="34" charset="0"/>
            </a:endParaRPr>
          </a:p>
          <a:p>
            <a:pPr marL="285750" indent="-285750">
              <a:buFont typeface="Arial" panose="020B0604020202020204" pitchFamily="34" charset="0"/>
              <a:buChar char="•"/>
            </a:pPr>
            <a:r>
              <a:rPr lang="pt-PT" noProof="0" dirty="0">
                <a:latin typeface="Calibri" panose="020F0502020204030204" pitchFamily="34" charset="0"/>
              </a:rPr>
              <a:t>A sua próxima consulta é em _______. É importante que venha à consulta, mesmo que ainda tenha medicamentos.</a:t>
            </a:r>
          </a:p>
          <a:p>
            <a:pPr marL="285750" indent="-285750">
              <a:buFont typeface="Arial" panose="020B0604020202020204" pitchFamily="34" charset="0"/>
              <a:buChar char="•"/>
            </a:pPr>
            <a:endParaRPr lang="pt-PT" b="1" noProof="0" dirty="0">
              <a:latin typeface="Calibri" panose="020F0502020204030204" pitchFamily="34" charset="0"/>
            </a:endParaRPr>
          </a:p>
        </p:txBody>
      </p:sp>
      <p:cxnSp>
        <p:nvCxnSpPr>
          <p:cNvPr id="15" name="Straight Connector 14"/>
          <p:cNvCxnSpPr/>
          <p:nvPr/>
        </p:nvCxnSpPr>
        <p:spPr>
          <a:xfrm>
            <a:off x="3352800" y="1124255"/>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0" y="-3675"/>
            <a:ext cx="9144000" cy="848697"/>
          </a:xfrm>
          <a:prstGeom prst="rect">
            <a:avLst/>
          </a:prstGeom>
          <a:solidFill>
            <a:schemeClr val="accent3"/>
          </a:solidFill>
        </p:spPr>
        <p:txBody>
          <a:bodyPr vert="horz" lIns="82058" tIns="41029" rIns="82058" bIns="41029" rtlCol="0" anchor="ctr">
            <a:noAutofit/>
          </a:bodyPr>
          <a:lstStyle>
            <a:lvl1pPr algn="ctr" defTabSz="410291"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3. </a:t>
            </a:r>
            <a:r>
              <a:rPr lang="pt-PT" sz="2800" dirty="0">
                <a:solidFill>
                  <a:srgbClr val="FFFFFF"/>
                </a:solidFill>
                <a:latin typeface="Calibri" panose="020F0502020204030204" pitchFamily="34" charset="0"/>
              </a:rPr>
              <a:t>A sua carga viral está BAIXA</a:t>
            </a:r>
            <a:endParaRPr lang="pt-BR" sz="2800" dirty="0">
              <a:solidFill>
                <a:srgbClr val="FFFFFF"/>
              </a:solidFill>
              <a:latin typeface="Calibri" panose="020F0502020204030204" pitchFamily="34" charset="0"/>
            </a:endParaRPr>
          </a:p>
        </p:txBody>
      </p:sp>
      <p:sp>
        <p:nvSpPr>
          <p:cNvPr id="10" name="TextBox 8"/>
          <p:cNvSpPr txBox="1"/>
          <p:nvPr/>
        </p:nvSpPr>
        <p:spPr>
          <a:xfrm>
            <a:off x="7162800" y="228600"/>
            <a:ext cx="1752600"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prstClr val="black"/>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28600"/>
            <a:ext cx="1807055" cy="12954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771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7883" y="400171"/>
            <a:ext cx="8068235" cy="748850"/>
          </a:xfrm>
          <a:solidFill>
            <a:srgbClr val="008000"/>
          </a:solidFill>
        </p:spPr>
        <p:txBody>
          <a:bodyPr>
            <a:noAutofit/>
          </a:bodyPr>
          <a:lstStyle/>
          <a:p>
            <a:pPr algn="l"/>
            <a:r>
              <a:rPr lang="en-US" sz="2471" dirty="0">
                <a:solidFill>
                  <a:srgbClr val="FFFFFF"/>
                </a:solidFill>
                <a:latin typeface="Calibri" panose="020F0502020204030204" pitchFamily="34" charset="0"/>
              </a:rPr>
              <a:t>	4. A </a:t>
            </a:r>
            <a:r>
              <a:rPr lang="en-US" sz="2471" dirty="0" err="1">
                <a:solidFill>
                  <a:srgbClr val="FFFFFF"/>
                </a:solidFill>
                <a:latin typeface="Calibri" panose="020F0502020204030204" pitchFamily="34" charset="0"/>
              </a:rPr>
              <a:t>sua</a:t>
            </a:r>
            <a:r>
              <a:rPr lang="en-US" sz="2471" dirty="0">
                <a:solidFill>
                  <a:srgbClr val="FFFFFF"/>
                </a:solidFill>
                <a:latin typeface="Calibri" panose="020F0502020204030204" pitchFamily="34" charset="0"/>
              </a:rPr>
              <a:t> carga viral </a:t>
            </a:r>
            <a:r>
              <a:rPr lang="en-US" sz="2471" dirty="0" err="1">
                <a:solidFill>
                  <a:srgbClr val="FFFFFF"/>
                </a:solidFill>
                <a:latin typeface="Calibri" panose="020F0502020204030204" pitchFamily="34" charset="0"/>
              </a:rPr>
              <a:t>está</a:t>
            </a:r>
            <a:r>
              <a:rPr lang="en-US" sz="2471" dirty="0">
                <a:solidFill>
                  <a:srgbClr val="FFFFFF"/>
                </a:solidFill>
                <a:latin typeface="Calibri" panose="020F0502020204030204" pitchFamily="34" charset="0"/>
              </a:rPr>
              <a:t> </a:t>
            </a:r>
            <a:r>
              <a:rPr lang="en-US" sz="2471" dirty="0" err="1">
                <a:solidFill>
                  <a:srgbClr val="FFFFFF"/>
                </a:solidFill>
                <a:latin typeface="Calibri" panose="020F0502020204030204" pitchFamily="34" charset="0"/>
              </a:rPr>
              <a:t>INDETECTÁVEL</a:t>
            </a:r>
            <a:endParaRPr lang="en-US" sz="2471" dirty="0">
              <a:solidFill>
                <a:srgbClr val="FFFFFF"/>
              </a:solidFill>
              <a:latin typeface="Calibri" panose="020F0502020204030204" pitchFamily="34" charset="0"/>
            </a:endParaRPr>
          </a:p>
        </p:txBody>
      </p:sp>
      <p:sp>
        <p:nvSpPr>
          <p:cNvPr id="2" name="TextBox 1"/>
          <p:cNvSpPr txBox="1"/>
          <p:nvPr/>
        </p:nvSpPr>
        <p:spPr>
          <a:xfrm>
            <a:off x="5562600" y="1295400"/>
            <a:ext cx="3276600" cy="5279907"/>
          </a:xfrm>
          <a:prstGeom prst="rect">
            <a:avLst/>
          </a:prstGeom>
          <a:noFill/>
        </p:spPr>
        <p:txBody>
          <a:bodyPr wrap="square" rtlCol="0">
            <a:spAutoFit/>
          </a:bodyPr>
          <a:lstStyle/>
          <a:p>
            <a:pPr marL="252146" indent="-252146">
              <a:buFont typeface="Wingdings" panose="05000000000000000000" pitchFamily="2" charset="2"/>
              <a:buChar char="Ø"/>
            </a:pPr>
            <a:r>
              <a:rPr lang="pt-PT" sz="1800" dirty="0" err="1">
                <a:latin typeface="Calibri" panose="020F0502020204030204" pitchFamily="34" charset="0"/>
              </a:rPr>
              <a:t>Indetectável</a:t>
            </a:r>
            <a:r>
              <a:rPr lang="pt-PT" sz="1800" dirty="0">
                <a:latin typeface="Calibri" panose="020F0502020204030204" pitchFamily="34" charset="0"/>
              </a:rPr>
              <a:t> quer dizer que a quantidade de vírus no sangue é demasiado pequena para o teste da carga viral a registar</a:t>
            </a:r>
            <a:r>
              <a:rPr lang="pt-PT" sz="1765" dirty="0">
                <a:latin typeface="Calibri" panose="020F0502020204030204" pitchFamily="34" charset="0"/>
              </a:rPr>
              <a:t>.</a:t>
            </a:r>
          </a:p>
          <a:p>
            <a:pPr marL="252146" indent="-252146">
              <a:buFont typeface="Wingdings" panose="05000000000000000000" pitchFamily="2" charset="2"/>
              <a:buChar char="Ø"/>
            </a:pPr>
            <a:endParaRPr lang="pt-PT" sz="1765" dirty="0">
              <a:highlight>
                <a:srgbClr val="FFFF00"/>
              </a:highlight>
              <a:latin typeface="Calibri" panose="020F0502020204030204" pitchFamily="34" charset="0"/>
            </a:endParaRPr>
          </a:p>
          <a:p>
            <a:pPr marL="252146" indent="-252146">
              <a:buFont typeface="Wingdings" panose="05000000000000000000" pitchFamily="2" charset="2"/>
              <a:buChar char="Ø"/>
            </a:pPr>
            <a:r>
              <a:rPr lang="pt-PT" sz="1765" dirty="0">
                <a:latin typeface="Calibri" panose="020F0502020204030204" pitchFamily="34" charset="0"/>
              </a:rPr>
              <a:t>Se você tomar os seus </a:t>
            </a:r>
            <a:r>
              <a:rPr lang="pt-PT" sz="1765" dirty="0" err="1">
                <a:latin typeface="Calibri" panose="020F0502020204030204" pitchFamily="34" charset="0"/>
              </a:rPr>
              <a:t>ARVs</a:t>
            </a:r>
            <a:r>
              <a:rPr lang="pt-PT" sz="1765" dirty="0">
                <a:latin typeface="Calibri" panose="020F0502020204030204" pitchFamily="34" charset="0"/>
              </a:rPr>
              <a:t> diariamente e conseguir manter uma carga viral </a:t>
            </a:r>
            <a:r>
              <a:rPr lang="pt-PT" sz="1765" dirty="0" err="1">
                <a:latin typeface="Calibri" panose="020F0502020204030204" pitchFamily="34" charset="0"/>
              </a:rPr>
              <a:t>indetectável</a:t>
            </a:r>
            <a:r>
              <a:rPr lang="pt-PT" sz="1765" dirty="0">
                <a:latin typeface="Calibri" panose="020F0502020204030204" pitchFamily="34" charset="0"/>
              </a:rPr>
              <a:t>, não vai transmitir o </a:t>
            </a:r>
            <a:r>
              <a:rPr lang="pt-PT" sz="1765" dirty="0" err="1">
                <a:latin typeface="Calibri" panose="020F0502020204030204" pitchFamily="34" charset="0"/>
              </a:rPr>
              <a:t>HIV</a:t>
            </a:r>
            <a:r>
              <a:rPr lang="pt-PT" sz="1765" dirty="0">
                <a:latin typeface="Calibri" panose="020F0502020204030204" pitchFamily="34" charset="0"/>
              </a:rPr>
              <a:t> para os seus parceiros através do contacto sexual.</a:t>
            </a:r>
          </a:p>
          <a:p>
            <a:endParaRPr lang="pt-PT" sz="1765" dirty="0">
              <a:highlight>
                <a:srgbClr val="FFFF00"/>
              </a:highlight>
              <a:latin typeface="Calibri" panose="020F0502020204030204" pitchFamily="34" charset="0"/>
            </a:endParaRPr>
          </a:p>
          <a:p>
            <a:pPr marL="252146" indent="-252146">
              <a:buFont typeface="Wingdings" panose="05000000000000000000" pitchFamily="2" charset="2"/>
              <a:buChar char="Ø"/>
            </a:pPr>
            <a:r>
              <a:rPr lang="pt-PT" sz="1765" dirty="0">
                <a:latin typeface="Calibri" panose="020F0502020204030204" pitchFamily="34" charset="0"/>
              </a:rPr>
              <a:t>Precisa de continuar a tomar os seus </a:t>
            </a:r>
            <a:r>
              <a:rPr lang="pt-PT" sz="1765" dirty="0" err="1">
                <a:latin typeface="Calibri" panose="020F0502020204030204" pitchFamily="34" charset="0"/>
              </a:rPr>
              <a:t>ARVs</a:t>
            </a:r>
            <a:r>
              <a:rPr lang="pt-PT" sz="1765" dirty="0">
                <a:latin typeface="Calibri" panose="020F0502020204030204" pitchFamily="34" charset="0"/>
              </a:rPr>
              <a:t> todos os dias e de testar a sua carga viral regularmente, para garantir que ela permaneça </a:t>
            </a:r>
            <a:r>
              <a:rPr lang="pt-PT" sz="1765" dirty="0" err="1">
                <a:latin typeface="Calibri" panose="020F0502020204030204" pitchFamily="34" charset="0"/>
              </a:rPr>
              <a:t>indetectável</a:t>
            </a:r>
            <a:r>
              <a:rPr lang="pt-PT" sz="1765" dirty="0">
                <a:latin typeface="Calibri" panose="020F0502020204030204" pitchFamily="34" charset="0"/>
              </a:rPr>
              <a:t>.  </a:t>
            </a:r>
          </a:p>
        </p:txBody>
      </p:sp>
      <p:pic>
        <p:nvPicPr>
          <p:cNvPr id="7" name="Content Placeholder 12">
            <a:extLst>
              <a:ext uri="{FF2B5EF4-FFF2-40B4-BE49-F238E27FC236}">
                <a16:creationId xmlns:a16="http://schemas.microsoft.com/office/drawing/2014/main" id="{4A149098-ADE4-4ED7-AF0D-4C547976D668}"/>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874059" y="2151529"/>
            <a:ext cx="4504766" cy="3076915"/>
          </a:xfrm>
          <a:prstGeom prst="rect">
            <a:avLst/>
          </a:prstGeom>
        </p:spPr>
      </p:pic>
    </p:spTree>
    <p:extLst>
      <p:ext uri="{BB962C8B-B14F-4D97-AF65-F5344CB8AC3E}">
        <p14:creationId xmlns:p14="http://schemas.microsoft.com/office/powerpoint/2010/main" val="77418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7883" y="3990018"/>
            <a:ext cx="2622176" cy="248770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solidFill>
                <a:prstClr val="white"/>
              </a:solidFill>
            </a:endParaRPr>
          </a:p>
        </p:txBody>
      </p:sp>
      <p:sp>
        <p:nvSpPr>
          <p:cNvPr id="2" name="Content Placeholder 1"/>
          <p:cNvSpPr>
            <a:spLocks noGrp="1"/>
          </p:cNvSpPr>
          <p:nvPr>
            <p:ph sz="half" idx="1"/>
          </p:nvPr>
        </p:nvSpPr>
        <p:spPr>
          <a:xfrm>
            <a:off x="370001" y="1270474"/>
            <a:ext cx="3200397" cy="2689412"/>
          </a:xfrm>
        </p:spPr>
        <p:txBody>
          <a:bodyPr>
            <a:normAutofit/>
          </a:bodyPr>
          <a:lstStyle/>
          <a:p>
            <a:r>
              <a:rPr lang="en-US" sz="1412" b="1" dirty="0" err="1">
                <a:latin typeface="Calibri" panose="020F0502020204030204" pitchFamily="34" charset="0"/>
              </a:rPr>
              <a:t>MENSAGENS-CHAVE</a:t>
            </a:r>
            <a:r>
              <a:rPr lang="en-US" sz="1412" b="1" dirty="0">
                <a:latin typeface="Calibri" panose="020F0502020204030204" pitchFamily="34" charset="0"/>
              </a:rPr>
              <a:t>:</a:t>
            </a:r>
          </a:p>
          <a:p>
            <a:pPr marL="252146" indent="-252146">
              <a:buFont typeface="Wingdings" panose="05000000000000000000" pitchFamily="2" charset="2"/>
              <a:buChar char="Ø"/>
            </a:pPr>
            <a:r>
              <a:rPr lang="pt-PT" sz="1200" dirty="0" err="1">
                <a:latin typeface="Calibri" panose="020F0502020204030204" pitchFamily="34" charset="0"/>
              </a:rPr>
              <a:t>Indetectável</a:t>
            </a:r>
            <a:r>
              <a:rPr lang="pt-PT" sz="1200" dirty="0">
                <a:latin typeface="Calibri" panose="020F0502020204030204" pitchFamily="34" charset="0"/>
              </a:rPr>
              <a:t> quer dizer que a quantidade de vírus no sangue é demasiado pequena para ser </a:t>
            </a:r>
            <a:r>
              <a:rPr lang="pt-PT" sz="1200" dirty="0" err="1">
                <a:latin typeface="Calibri" panose="020F0502020204030204" pitchFamily="34" charset="0"/>
              </a:rPr>
              <a:t>detectada</a:t>
            </a:r>
            <a:r>
              <a:rPr lang="pt-PT" sz="1200" dirty="0">
                <a:latin typeface="Calibri" panose="020F0502020204030204" pitchFamily="34" charset="0"/>
              </a:rPr>
              <a:t> (para o teste da carga viral a registar)</a:t>
            </a:r>
            <a:r>
              <a:rPr lang="en-US" sz="1147" dirty="0">
                <a:latin typeface="Calibri" panose="020F0502020204030204" pitchFamily="34" charset="0"/>
              </a:rPr>
              <a:t>.</a:t>
            </a:r>
          </a:p>
          <a:p>
            <a:pPr marL="252146" indent="-252146">
              <a:buFont typeface="Wingdings" panose="05000000000000000000" pitchFamily="2" charset="2"/>
              <a:buChar char="Ø"/>
            </a:pPr>
            <a:r>
              <a:rPr lang="pt-PT" sz="1200" dirty="0">
                <a:latin typeface="Calibri" panose="020F0502020204030204" pitchFamily="34" charset="0"/>
              </a:rPr>
              <a:t>Se você tomar os seus </a:t>
            </a:r>
            <a:r>
              <a:rPr lang="pt-PT" sz="1200" dirty="0" err="1">
                <a:latin typeface="Calibri" panose="020F0502020204030204" pitchFamily="34" charset="0"/>
              </a:rPr>
              <a:t>ARVs</a:t>
            </a:r>
            <a:r>
              <a:rPr lang="pt-PT" sz="1200" dirty="0">
                <a:latin typeface="Calibri" panose="020F0502020204030204" pitchFamily="34" charset="0"/>
              </a:rPr>
              <a:t> diariamente e conseguir manter uma carga viral </a:t>
            </a:r>
            <a:r>
              <a:rPr lang="pt-PT" sz="1200" dirty="0" err="1">
                <a:latin typeface="Calibri" panose="020F0502020204030204" pitchFamily="34" charset="0"/>
              </a:rPr>
              <a:t>indetectável</a:t>
            </a:r>
            <a:r>
              <a:rPr lang="pt-PT" sz="1200" dirty="0">
                <a:latin typeface="Calibri" panose="020F0502020204030204" pitchFamily="34" charset="0"/>
              </a:rPr>
              <a:t>, não pode transmitir o </a:t>
            </a:r>
            <a:r>
              <a:rPr lang="pt-PT" sz="1200" dirty="0" err="1">
                <a:latin typeface="Calibri" panose="020F0502020204030204" pitchFamily="34" charset="0"/>
              </a:rPr>
              <a:t>HIV</a:t>
            </a:r>
            <a:r>
              <a:rPr lang="pt-PT" sz="1200" dirty="0">
                <a:latin typeface="Calibri" panose="020F0502020204030204" pitchFamily="34" charset="0"/>
              </a:rPr>
              <a:t> para os seus parceiros através do contacto sexual</a:t>
            </a:r>
            <a:r>
              <a:rPr lang="en-US" sz="1147" dirty="0">
                <a:latin typeface="Calibri" panose="020F0502020204030204" pitchFamily="34" charset="0"/>
              </a:rPr>
              <a:t>.</a:t>
            </a:r>
          </a:p>
          <a:p>
            <a:pPr marL="252146" indent="-252146">
              <a:buFont typeface="Wingdings" panose="05000000000000000000" pitchFamily="2" charset="2"/>
              <a:buChar char="Ø"/>
            </a:pPr>
            <a:r>
              <a:rPr lang="pt-PT" sz="1200" dirty="0">
                <a:latin typeface="Calibri" panose="020F0502020204030204" pitchFamily="34" charset="0"/>
              </a:rPr>
              <a:t>Precisa de continuar a tomar os seus </a:t>
            </a:r>
            <a:r>
              <a:rPr lang="pt-PT" sz="1200" dirty="0" err="1">
                <a:latin typeface="Calibri" panose="020F0502020204030204" pitchFamily="34" charset="0"/>
              </a:rPr>
              <a:t>ARVs</a:t>
            </a:r>
            <a:r>
              <a:rPr lang="pt-PT" sz="1200" dirty="0">
                <a:latin typeface="Calibri" panose="020F0502020204030204" pitchFamily="34" charset="0"/>
              </a:rPr>
              <a:t> todos os dias e de testar a sua carga viral regularmente, para garantir que ela permaneça </a:t>
            </a:r>
            <a:r>
              <a:rPr lang="pt-PT" sz="1200" dirty="0" err="1">
                <a:latin typeface="Calibri" panose="020F0502020204030204" pitchFamily="34" charset="0"/>
              </a:rPr>
              <a:t>indetectável</a:t>
            </a:r>
            <a:r>
              <a:rPr lang="en-US" sz="1147" dirty="0">
                <a:latin typeface="Calibri" panose="020F0502020204030204" pitchFamily="34" charset="0"/>
              </a:rPr>
              <a:t>. </a:t>
            </a:r>
          </a:p>
        </p:txBody>
      </p:sp>
      <p:sp>
        <p:nvSpPr>
          <p:cNvPr id="7" name="Content Placeholder 1"/>
          <p:cNvSpPr>
            <a:spLocks noGrp="1"/>
          </p:cNvSpPr>
          <p:nvPr>
            <p:ph sz="half" idx="1"/>
          </p:nvPr>
        </p:nvSpPr>
        <p:spPr>
          <a:xfrm>
            <a:off x="1219971" y="4127974"/>
            <a:ext cx="2017059" cy="2689412"/>
          </a:xfrm>
        </p:spPr>
        <p:txBody>
          <a:bodyPr>
            <a:normAutofit/>
          </a:bodyPr>
          <a:lstStyle/>
          <a:p>
            <a:r>
              <a:rPr lang="en-US" sz="1324" b="1" dirty="0" err="1">
                <a:latin typeface="Calibri" panose="020F0502020204030204" pitchFamily="34" charset="0"/>
              </a:rPr>
              <a:t>Revisão</a:t>
            </a:r>
            <a:r>
              <a:rPr lang="en-US" sz="1324" b="1" dirty="0">
                <a:latin typeface="Calibri" panose="020F0502020204030204" pitchFamily="34" charset="0"/>
              </a:rPr>
              <a:t>:</a:t>
            </a:r>
          </a:p>
          <a:p>
            <a:pPr marL="252146" indent="-252146">
              <a:buFont typeface="Arial" panose="020B0604020202020204" pitchFamily="34" charset="0"/>
              <a:buChar char="•"/>
            </a:pPr>
            <a:r>
              <a:rPr lang="en-US" sz="1200" dirty="0" err="1">
                <a:latin typeface="Calibri" panose="020F0502020204030204" pitchFamily="34" charset="0"/>
              </a:rPr>
              <a:t>Explique</a:t>
            </a:r>
            <a:r>
              <a:rPr lang="en-US" sz="1200" dirty="0">
                <a:latin typeface="Calibri" panose="020F0502020204030204" pitchFamily="34" charset="0"/>
              </a:rPr>
              <a:t>-me, por </a:t>
            </a:r>
            <a:r>
              <a:rPr lang="en-US" sz="1200" dirty="0" err="1">
                <a:latin typeface="Calibri" panose="020F0502020204030204" pitchFamily="34" charset="0"/>
              </a:rPr>
              <a:t>palavras</a:t>
            </a:r>
            <a:r>
              <a:rPr lang="en-US" sz="1200" dirty="0">
                <a:latin typeface="Calibri" panose="020F0502020204030204" pitchFamily="34" charset="0"/>
              </a:rPr>
              <a:t> </a:t>
            </a:r>
            <a:r>
              <a:rPr lang="en-US" sz="1200" dirty="0" err="1">
                <a:latin typeface="Calibri" panose="020F0502020204030204" pitchFamily="34" charset="0"/>
              </a:rPr>
              <a:t>suas</a:t>
            </a:r>
            <a:r>
              <a:rPr lang="en-US" sz="1200" dirty="0">
                <a:latin typeface="Calibri" panose="020F0502020204030204" pitchFamily="34" charset="0"/>
              </a:rPr>
              <a:t>, o que é </a:t>
            </a:r>
            <a:r>
              <a:rPr lang="en-US" sz="1200" dirty="0" err="1">
                <a:latin typeface="Calibri" panose="020F0502020204030204" pitchFamily="34" charset="0"/>
              </a:rPr>
              <a:t>uma</a:t>
            </a:r>
            <a:r>
              <a:rPr lang="en-US" sz="1200" dirty="0">
                <a:latin typeface="Calibri" panose="020F0502020204030204" pitchFamily="34" charset="0"/>
              </a:rPr>
              <a:t> carga viral </a:t>
            </a:r>
            <a:r>
              <a:rPr lang="en-US" sz="1200" dirty="0" err="1">
                <a:latin typeface="Calibri" panose="020F0502020204030204" pitchFamily="34" charset="0"/>
              </a:rPr>
              <a:t>indetectável</a:t>
            </a:r>
            <a:r>
              <a:rPr lang="en-US" sz="1200" dirty="0">
                <a:latin typeface="Calibri" panose="020F0502020204030204" pitchFamily="34" charset="0"/>
              </a:rPr>
              <a:t>.</a:t>
            </a:r>
          </a:p>
          <a:p>
            <a:pPr marL="252146" indent="-252146">
              <a:buFont typeface="Arial" panose="020B0604020202020204" pitchFamily="34" charset="0"/>
              <a:buChar char="•"/>
            </a:pPr>
            <a:r>
              <a:rPr lang="en-US" sz="1200" dirty="0" err="1">
                <a:latin typeface="Calibri" panose="020F0502020204030204" pitchFamily="34" charset="0"/>
              </a:rPr>
              <a:t>Quais</a:t>
            </a:r>
            <a:r>
              <a:rPr lang="en-US" sz="1200" dirty="0">
                <a:latin typeface="Calibri" panose="020F0502020204030204" pitchFamily="34" charset="0"/>
              </a:rPr>
              <a:t> </a:t>
            </a:r>
            <a:r>
              <a:rPr lang="en-US" sz="1200" dirty="0" err="1">
                <a:latin typeface="Calibri" panose="020F0502020204030204" pitchFamily="34" charset="0"/>
              </a:rPr>
              <a:t>são</a:t>
            </a:r>
            <a:r>
              <a:rPr lang="en-US" sz="1200" dirty="0">
                <a:latin typeface="Calibri" panose="020F0502020204030204" pitchFamily="34" charset="0"/>
              </a:rPr>
              <a:t> as </a:t>
            </a:r>
            <a:r>
              <a:rPr lang="en-US" sz="1200" dirty="0" err="1">
                <a:latin typeface="Calibri" panose="020F0502020204030204" pitchFamily="34" charset="0"/>
              </a:rPr>
              <a:t>vantagens</a:t>
            </a:r>
            <a:r>
              <a:rPr lang="en-US" sz="1200" dirty="0">
                <a:latin typeface="Calibri" panose="020F0502020204030204" pitchFamily="34" charset="0"/>
              </a:rPr>
              <a:t> de </a:t>
            </a:r>
            <a:r>
              <a:rPr lang="en-US" sz="1200" dirty="0" err="1">
                <a:latin typeface="Calibri" panose="020F0502020204030204" pitchFamily="34" charset="0"/>
              </a:rPr>
              <a:t>atingir</a:t>
            </a:r>
            <a:r>
              <a:rPr lang="en-US" sz="1200" dirty="0">
                <a:latin typeface="Calibri" panose="020F0502020204030204" pitchFamily="34" charset="0"/>
              </a:rPr>
              <a:t> </a:t>
            </a:r>
            <a:r>
              <a:rPr lang="en-US" sz="1200" dirty="0" err="1">
                <a:latin typeface="Calibri" panose="020F0502020204030204" pitchFamily="34" charset="0"/>
              </a:rPr>
              <a:t>uma</a:t>
            </a:r>
            <a:r>
              <a:rPr lang="en-US" sz="1200" dirty="0">
                <a:latin typeface="Calibri" panose="020F0502020204030204" pitchFamily="34" charset="0"/>
              </a:rPr>
              <a:t> carga viral </a:t>
            </a:r>
            <a:r>
              <a:rPr lang="en-US" sz="1200" dirty="0" err="1">
                <a:latin typeface="Calibri" panose="020F0502020204030204" pitchFamily="34" charset="0"/>
              </a:rPr>
              <a:t>indetectável</a:t>
            </a:r>
            <a:r>
              <a:rPr lang="en-US" sz="1200" dirty="0">
                <a:latin typeface="Calibri" panose="020F0502020204030204" pitchFamily="34" charset="0"/>
              </a:rPr>
              <a:t>?</a:t>
            </a:r>
          </a:p>
          <a:p>
            <a:pPr marL="252146" indent="-252146">
              <a:buFont typeface="Arial" panose="020B0604020202020204" pitchFamily="34" charset="0"/>
              <a:buChar char="•"/>
            </a:pPr>
            <a:r>
              <a:rPr lang="en-US" sz="1200" dirty="0">
                <a:latin typeface="Calibri" panose="020F0502020204030204" pitchFamily="34" charset="0"/>
              </a:rPr>
              <a:t>Como é que se </a:t>
            </a:r>
            <a:r>
              <a:rPr lang="en-US" sz="1200" dirty="0" err="1">
                <a:latin typeface="Calibri" panose="020F0502020204030204" pitchFamily="34" charset="0"/>
              </a:rPr>
              <a:t>mantém</a:t>
            </a:r>
            <a:r>
              <a:rPr lang="en-US" sz="1200" dirty="0">
                <a:latin typeface="Calibri" panose="020F0502020204030204" pitchFamily="34" charset="0"/>
              </a:rPr>
              <a:t> </a:t>
            </a:r>
            <a:r>
              <a:rPr lang="en-US" sz="1200" dirty="0" err="1">
                <a:latin typeface="Calibri" panose="020F0502020204030204" pitchFamily="34" charset="0"/>
              </a:rPr>
              <a:t>uma</a:t>
            </a:r>
            <a:r>
              <a:rPr lang="en-US" sz="1200" dirty="0">
                <a:latin typeface="Calibri" panose="020F0502020204030204" pitchFamily="34" charset="0"/>
              </a:rPr>
              <a:t> carga viral </a:t>
            </a:r>
            <a:r>
              <a:rPr lang="en-US" sz="1200" dirty="0" err="1">
                <a:latin typeface="Calibri" panose="020F0502020204030204" pitchFamily="34" charset="0"/>
              </a:rPr>
              <a:t>indetectável</a:t>
            </a:r>
            <a:r>
              <a:rPr lang="en-US" sz="1235" dirty="0">
                <a:latin typeface="Calibri" panose="020F0502020204030204" pitchFamily="34" charset="0"/>
              </a:rPr>
              <a:t>? </a:t>
            </a: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64" y="4363503"/>
            <a:ext cx="480732" cy="708166"/>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792568" y="1411941"/>
            <a:ext cx="4611844" cy="4975412"/>
          </a:xfrm>
        </p:spPr>
        <p:txBody>
          <a:bodyPr>
            <a:normAutofit fontScale="92500" lnSpcReduction="20000"/>
          </a:bodyPr>
          <a:lstStyle/>
          <a:p>
            <a:r>
              <a:rPr lang="pt-PT" sz="1853" b="1" dirty="0">
                <a:latin typeface="Calibri" panose="020F0502020204030204" pitchFamily="34" charset="0"/>
              </a:rPr>
              <a:t>PONTOS A DISCUTIR:</a:t>
            </a:r>
          </a:p>
          <a:p>
            <a:pPr marL="252146" indent="-252146">
              <a:buFont typeface="Arial" panose="020B0604020202020204" pitchFamily="34" charset="0"/>
              <a:buChar char="•"/>
            </a:pPr>
            <a:r>
              <a:rPr lang="pt-PT" sz="1400" dirty="0" err="1">
                <a:latin typeface="Calibri" panose="020F0502020204030204" pitchFamily="34" charset="0"/>
                <a:cs typeface="Calibri" panose="020F0502020204030204" pitchFamily="34" charset="0"/>
              </a:rPr>
              <a:t>Indetectável</a:t>
            </a:r>
            <a:r>
              <a:rPr lang="pt-PT" sz="1400" dirty="0">
                <a:latin typeface="Calibri" panose="020F0502020204030204" pitchFamily="34" charset="0"/>
                <a:cs typeface="Calibri" panose="020F0502020204030204" pitchFamily="34" charset="0"/>
              </a:rPr>
              <a:t> significa que a quantidade de vírus no sangue é  demasiado baixa para ficar registada num teste da carga viral</a:t>
            </a:r>
            <a:r>
              <a:rPr lang="pt-PT" sz="1500" dirty="0">
                <a:latin typeface="Calibri" panose="020F0502020204030204" pitchFamily="34" charset="0"/>
                <a:cs typeface="Calibri" panose="020F0502020204030204" pitchFamily="34" charset="0"/>
              </a:rPr>
              <a:t>.</a:t>
            </a:r>
          </a:p>
          <a:p>
            <a:pPr marL="252146" indent="-252146">
              <a:buFont typeface="Arial" panose="020B0604020202020204" pitchFamily="34" charset="0"/>
              <a:buChar char="•"/>
            </a:pPr>
            <a:r>
              <a:rPr lang="pt-PT" sz="1400" dirty="0" err="1">
                <a:latin typeface="Calibri" panose="020F0502020204030204" pitchFamily="34" charset="0"/>
                <a:cs typeface="Calibri" panose="020F0502020204030204" pitchFamily="34" charset="0"/>
              </a:rPr>
              <a:t>Indetectável</a:t>
            </a:r>
            <a:r>
              <a:rPr lang="pt-PT" sz="1400" dirty="0">
                <a:latin typeface="Calibri" panose="020F0502020204030204" pitchFamily="34" charset="0"/>
                <a:cs typeface="Calibri" panose="020F0502020204030204" pitchFamily="34" charset="0"/>
              </a:rPr>
              <a:t> não significa que está curado do </a:t>
            </a:r>
            <a:r>
              <a:rPr lang="pt-PT" sz="1400" dirty="0" err="1">
                <a:latin typeface="Calibri" panose="020F0502020204030204" pitchFamily="34" charset="0"/>
                <a:cs typeface="Calibri" panose="020F0502020204030204" pitchFamily="34" charset="0"/>
              </a:rPr>
              <a:t>HIV</a:t>
            </a:r>
            <a:r>
              <a:rPr lang="pt-PT" sz="1400" dirty="0">
                <a:latin typeface="Calibri" panose="020F0502020204030204" pitchFamily="34" charset="0"/>
                <a:cs typeface="Calibri" panose="020F0502020204030204" pitchFamily="34" charset="0"/>
              </a:rPr>
              <a:t>; significa que os </a:t>
            </a:r>
            <a:r>
              <a:rPr lang="pt-PT" sz="1400" dirty="0" err="1">
                <a:latin typeface="Calibri" panose="020F0502020204030204" pitchFamily="34" charset="0"/>
                <a:cs typeface="Calibri" panose="020F0502020204030204" pitchFamily="34" charset="0"/>
              </a:rPr>
              <a:t>ARVs</a:t>
            </a:r>
            <a:r>
              <a:rPr lang="pt-PT" sz="1400" dirty="0">
                <a:latin typeface="Calibri" panose="020F0502020204030204" pitchFamily="34" charset="0"/>
                <a:cs typeface="Calibri" panose="020F0502020204030204" pitchFamily="34" charset="0"/>
              </a:rPr>
              <a:t> estão a funcionar muito bem, que fizeram com que o vírus deixasse de crescer. </a:t>
            </a:r>
          </a:p>
          <a:p>
            <a:pPr marL="252146" indent="-252146">
              <a:buFont typeface="Arial" panose="020B0604020202020204" pitchFamily="34" charset="0"/>
              <a:buChar char="•"/>
            </a:pPr>
            <a:r>
              <a:rPr lang="pt-PT" sz="1500" dirty="0">
                <a:latin typeface="Calibri" panose="020F0502020204030204" pitchFamily="34" charset="0"/>
                <a:cs typeface="Calibri" panose="020F0502020204030204" pitchFamily="34" charset="0"/>
              </a:rPr>
              <a:t>Uma carga viral </a:t>
            </a:r>
            <a:r>
              <a:rPr lang="pt-PT" sz="1500" dirty="0" err="1">
                <a:latin typeface="Calibri" panose="020F0502020204030204" pitchFamily="34" charset="0"/>
                <a:cs typeface="Calibri" panose="020F0502020204030204" pitchFamily="34" charset="0"/>
              </a:rPr>
              <a:t>indetectável</a:t>
            </a:r>
            <a:r>
              <a:rPr lang="pt-PT" sz="1500" dirty="0">
                <a:latin typeface="Calibri" panose="020F0502020204030204" pitchFamily="34" charset="0"/>
                <a:cs typeface="Calibri" panose="020F0502020204030204" pitchFamily="34" charset="0"/>
              </a:rPr>
              <a:t> ajuda-o a ter uma vida longa e saudável, e significa que não vai transmitir o </a:t>
            </a:r>
            <a:r>
              <a:rPr lang="pt-PT" sz="1500" dirty="0" err="1">
                <a:latin typeface="Calibri" panose="020F0502020204030204" pitchFamily="34" charset="0"/>
                <a:cs typeface="Calibri" panose="020F0502020204030204" pitchFamily="34" charset="0"/>
              </a:rPr>
              <a:t>HIV</a:t>
            </a:r>
            <a:r>
              <a:rPr lang="pt-PT" sz="1500" dirty="0">
                <a:latin typeface="Calibri" panose="020F0502020204030204" pitchFamily="34" charset="0"/>
                <a:cs typeface="Calibri" panose="020F0502020204030204" pitchFamily="34" charset="0"/>
              </a:rPr>
              <a:t> para os seus parceiros sexuais. Tenha em mente que a carga viral tem de ser inferior a 200 para termos a Certeza de que o </a:t>
            </a:r>
            <a:r>
              <a:rPr lang="pt-PT" sz="1500" dirty="0" err="1">
                <a:latin typeface="Calibri" panose="020F0502020204030204" pitchFamily="34" charset="0"/>
                <a:cs typeface="Calibri" panose="020F0502020204030204" pitchFamily="34" charset="0"/>
              </a:rPr>
              <a:t>HIV</a:t>
            </a:r>
            <a:r>
              <a:rPr lang="pt-PT" sz="1500" dirty="0">
                <a:latin typeface="Calibri" panose="020F0502020204030204" pitchFamily="34" charset="0"/>
                <a:cs typeface="Calibri" panose="020F0502020204030204" pitchFamily="34" charset="0"/>
              </a:rPr>
              <a:t> não será transmitido para os parceiros sexuais da pessoa.  </a:t>
            </a:r>
          </a:p>
          <a:p>
            <a:pPr marL="252146" indent="-252146">
              <a:buFont typeface="Arial" panose="020B0604020202020204" pitchFamily="34" charset="0"/>
              <a:buChar char="•"/>
            </a:pPr>
            <a:r>
              <a:rPr lang="pt-PT" sz="1400" dirty="0">
                <a:latin typeface="Calibri" panose="020F0502020204030204" pitchFamily="34" charset="0"/>
                <a:cs typeface="Calibri" panose="020F0502020204030204" pitchFamily="34" charset="0"/>
              </a:rPr>
              <a:t>Para a carga viral permanecer </a:t>
            </a:r>
            <a:r>
              <a:rPr lang="pt-PT" sz="1400" dirty="0" err="1">
                <a:latin typeface="Calibri" panose="020F0502020204030204" pitchFamily="34" charset="0"/>
                <a:cs typeface="Calibri" panose="020F0502020204030204" pitchFamily="34" charset="0"/>
              </a:rPr>
              <a:t>indetectável</a:t>
            </a:r>
            <a:r>
              <a:rPr lang="pt-PT" sz="1400" dirty="0">
                <a:latin typeface="Calibri" panose="020F0502020204030204" pitchFamily="34" charset="0"/>
                <a:cs typeface="Calibri" panose="020F0502020204030204" pitchFamily="34" charset="0"/>
              </a:rPr>
              <a:t>, é necessário tomar os </a:t>
            </a:r>
            <a:r>
              <a:rPr lang="pt-PT" sz="1400" dirty="0" err="1">
                <a:latin typeface="Calibri" panose="020F0502020204030204" pitchFamily="34" charset="0"/>
                <a:cs typeface="Calibri" panose="020F0502020204030204" pitchFamily="34" charset="0"/>
              </a:rPr>
              <a:t>ARVs</a:t>
            </a:r>
            <a:r>
              <a:rPr lang="pt-PT" sz="1400" dirty="0">
                <a:latin typeface="Calibri" panose="020F0502020204030204" pitchFamily="34" charset="0"/>
                <a:cs typeface="Calibri" panose="020F0502020204030204" pitchFamily="34" charset="0"/>
              </a:rPr>
              <a:t> todos os dias</a:t>
            </a:r>
            <a:r>
              <a:rPr lang="pt-PT" sz="1500" dirty="0">
                <a:latin typeface="Calibri" panose="020F0502020204030204" pitchFamily="34" charset="0"/>
                <a:cs typeface="Calibri" panose="020F0502020204030204" pitchFamily="34" charset="0"/>
              </a:rPr>
              <a:t>.</a:t>
            </a:r>
          </a:p>
          <a:p>
            <a:pPr marL="252146" indent="-252146">
              <a:buFont typeface="Arial" panose="020B0604020202020204" pitchFamily="34" charset="0"/>
              <a:buChar char="•"/>
            </a:pPr>
            <a:r>
              <a:rPr lang="pt-PT" sz="1400" dirty="0">
                <a:latin typeface="Calibri" panose="020F0502020204030204" pitchFamily="34" charset="0"/>
                <a:cs typeface="Calibri" panose="020F0502020204030204" pitchFamily="34" charset="0"/>
              </a:rPr>
              <a:t>Consulte o seu provedor se tiver deixado de tomar os </a:t>
            </a:r>
            <a:r>
              <a:rPr lang="pt-PT" sz="1400" dirty="0" err="1">
                <a:latin typeface="Calibri" panose="020F0502020204030204" pitchFamily="34" charset="0"/>
                <a:cs typeface="Calibri" panose="020F0502020204030204" pitchFamily="34" charset="0"/>
              </a:rPr>
              <a:t>ARVs</a:t>
            </a:r>
            <a:r>
              <a:rPr lang="pt-PT" sz="1400" dirty="0">
                <a:latin typeface="Calibri" panose="020F0502020204030204" pitchFamily="34" charset="0"/>
                <a:cs typeface="Calibri" panose="020F0502020204030204" pitchFamily="34" charset="0"/>
              </a:rPr>
              <a:t> ou se tiver começado a falhar doses</a:t>
            </a:r>
            <a:r>
              <a:rPr lang="pt-PT" sz="1500" dirty="0">
                <a:latin typeface="Calibri" panose="020F0502020204030204" pitchFamily="34" charset="0"/>
                <a:cs typeface="Calibri" panose="020F0502020204030204" pitchFamily="34" charset="0"/>
              </a:rPr>
              <a:t>. Se não tomar os seus </a:t>
            </a:r>
            <a:r>
              <a:rPr lang="pt-PT" sz="1500" dirty="0" err="1">
                <a:latin typeface="Calibri" panose="020F0502020204030204" pitchFamily="34" charset="0"/>
                <a:cs typeface="Calibri" panose="020F0502020204030204" pitchFamily="34" charset="0"/>
              </a:rPr>
              <a:t>ARVs</a:t>
            </a:r>
            <a:r>
              <a:rPr lang="pt-PT" sz="1500" dirty="0">
                <a:latin typeface="Calibri" panose="020F0502020204030204" pitchFamily="34" charset="0"/>
                <a:cs typeface="Calibri" panose="020F0502020204030204" pitchFamily="34" charset="0"/>
              </a:rPr>
              <a:t> regularmente, conforme receitado, pode ser que o </a:t>
            </a:r>
            <a:r>
              <a:rPr lang="pt-PT" sz="1500" dirty="0" err="1">
                <a:latin typeface="Calibri" panose="020F0502020204030204" pitchFamily="34" charset="0"/>
                <a:cs typeface="Calibri" panose="020F0502020204030204" pitchFamily="34" charset="0"/>
              </a:rPr>
              <a:t>HIV</a:t>
            </a:r>
            <a:r>
              <a:rPr lang="pt-PT" sz="1500" dirty="0">
                <a:latin typeface="Calibri" panose="020F0502020204030204" pitchFamily="34" charset="0"/>
                <a:cs typeface="Calibri" panose="020F0502020204030204" pitchFamily="34" charset="0"/>
              </a:rPr>
              <a:t> se torne novamente </a:t>
            </a:r>
            <a:r>
              <a:rPr lang="pt-PT" sz="1500" dirty="0" err="1">
                <a:latin typeface="Calibri" panose="020F0502020204030204" pitchFamily="34" charset="0"/>
                <a:cs typeface="Calibri" panose="020F0502020204030204" pitchFamily="34" charset="0"/>
              </a:rPr>
              <a:t>detectável</a:t>
            </a:r>
            <a:r>
              <a:rPr lang="pt-PT" sz="1500" dirty="0">
                <a:latin typeface="Calibri" panose="020F0502020204030204" pitchFamily="34" charset="0"/>
                <a:cs typeface="Calibri" panose="020F0502020204030204" pitchFamily="34" charset="0"/>
              </a:rPr>
              <a:t>.</a:t>
            </a:r>
          </a:p>
          <a:p>
            <a:pPr marL="252146" indent="-252146">
              <a:buFont typeface="Arial" panose="020B0604020202020204" pitchFamily="34" charset="0"/>
              <a:buChar char="•"/>
            </a:pPr>
            <a:r>
              <a:rPr lang="pt-PT" sz="1400" dirty="0">
                <a:latin typeface="Calibri" panose="020F0502020204030204" pitchFamily="34" charset="0"/>
                <a:cs typeface="Calibri" panose="020F0502020204030204" pitchFamily="34" charset="0"/>
              </a:rPr>
              <a:t>Estar </a:t>
            </a:r>
            <a:r>
              <a:rPr lang="pt-PT" sz="1400" dirty="0" err="1">
                <a:latin typeface="Calibri" panose="020F0502020204030204" pitchFamily="34" charset="0"/>
                <a:cs typeface="Calibri" panose="020F0502020204030204" pitchFamily="34" charset="0"/>
              </a:rPr>
              <a:t>indetectável</a:t>
            </a:r>
            <a:r>
              <a:rPr lang="pt-PT" sz="1400" dirty="0">
                <a:latin typeface="Calibri" panose="020F0502020204030204" pitchFamily="34" charset="0"/>
                <a:cs typeface="Calibri" panose="020F0502020204030204" pitchFamily="34" charset="0"/>
              </a:rPr>
              <a:t> não o/a protege das doenças sexualmente transmitidas nem impede a gravidez; quando utilizados </a:t>
            </a:r>
            <a:r>
              <a:rPr lang="pt-PT" sz="1400" dirty="0" err="1">
                <a:latin typeface="Calibri" panose="020F0502020204030204" pitchFamily="34" charset="0"/>
                <a:cs typeface="Calibri" panose="020F0502020204030204" pitchFamily="34" charset="0"/>
              </a:rPr>
              <a:t>correctamente</a:t>
            </a:r>
            <a:r>
              <a:rPr lang="pt-PT" sz="1400" dirty="0">
                <a:latin typeface="Calibri" panose="020F0502020204030204" pitchFamily="34" charset="0"/>
                <a:cs typeface="Calibri" panose="020F0502020204030204" pitchFamily="34" charset="0"/>
              </a:rPr>
              <a:t> e sempre que se tem relações sexuais, os preservativos podem impedir a transmissão de outras </a:t>
            </a:r>
            <a:r>
              <a:rPr lang="pt-PT" sz="1400" dirty="0" err="1">
                <a:latin typeface="Calibri" panose="020F0502020204030204" pitchFamily="34" charset="0"/>
                <a:cs typeface="Calibri" panose="020F0502020204030204" pitchFamily="34" charset="0"/>
              </a:rPr>
              <a:t>ISTs</a:t>
            </a:r>
            <a:r>
              <a:rPr lang="pt-PT" sz="1400" dirty="0">
                <a:latin typeface="Calibri" panose="020F0502020204030204" pitchFamily="34" charset="0"/>
                <a:cs typeface="Calibri" panose="020F0502020204030204" pitchFamily="34" charset="0"/>
              </a:rPr>
              <a:t> e a gravidez</a:t>
            </a:r>
            <a:r>
              <a:rPr lang="pt-PT" sz="1500" dirty="0">
                <a:latin typeface="Calibri" panose="020F0502020204030204" pitchFamily="34" charset="0"/>
                <a:cs typeface="Calibri" panose="020F0502020204030204" pitchFamily="34" charset="0"/>
              </a:rPr>
              <a:t>.</a:t>
            </a:r>
          </a:p>
          <a:p>
            <a:pPr marL="252146" indent="-252146">
              <a:buFont typeface="Arial" panose="020B0604020202020204" pitchFamily="34" charset="0"/>
              <a:buChar char="•"/>
            </a:pPr>
            <a:r>
              <a:rPr lang="pt-PT" sz="1400" dirty="0">
                <a:latin typeface="Calibri" panose="020F0502020204030204" pitchFamily="34" charset="0"/>
              </a:rPr>
              <a:t>É importante fazer testes regulares da carga viral, para se assegurar de que o seu </a:t>
            </a:r>
            <a:r>
              <a:rPr lang="pt-PT" sz="1400" dirty="0" err="1">
                <a:latin typeface="Calibri" panose="020F0502020204030204" pitchFamily="34" charset="0"/>
              </a:rPr>
              <a:t>HIV</a:t>
            </a:r>
            <a:r>
              <a:rPr lang="pt-PT" sz="1400" dirty="0">
                <a:latin typeface="Calibri" panose="020F0502020204030204" pitchFamily="34" charset="0"/>
              </a:rPr>
              <a:t> permanece </a:t>
            </a:r>
            <a:r>
              <a:rPr lang="pt-PT" sz="1400" dirty="0" err="1">
                <a:latin typeface="Calibri" panose="020F0502020204030204" pitchFamily="34" charset="0"/>
              </a:rPr>
              <a:t>indetectável</a:t>
            </a:r>
            <a:r>
              <a:rPr lang="pt-PT" sz="1400" dirty="0">
                <a:latin typeface="Calibri" panose="020F0502020204030204" pitchFamily="34" charset="0"/>
              </a:rPr>
              <a:t>. Deve vir fazer o seu próximo teste da carga viral no dia _____________ [inserir aqui a data].</a:t>
            </a:r>
            <a:endParaRPr lang="pt-PT" sz="1500" dirty="0">
              <a:latin typeface="Calibri" panose="020F0502020204030204" pitchFamily="34" charset="0"/>
            </a:endParaRPr>
          </a:p>
        </p:txBody>
      </p:sp>
      <p:cxnSp>
        <p:nvCxnSpPr>
          <p:cNvPr id="15" name="Straight Connector 14"/>
          <p:cNvCxnSpPr/>
          <p:nvPr/>
        </p:nvCxnSpPr>
        <p:spPr>
          <a:xfrm>
            <a:off x="3563471" y="1336380"/>
            <a:ext cx="0" cy="4849267"/>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537883" y="400171"/>
            <a:ext cx="8068235" cy="748850"/>
          </a:xfrm>
          <a:prstGeom prst="rect">
            <a:avLst/>
          </a:prstGeom>
          <a:solidFill>
            <a:srgbClr val="008000"/>
          </a:solidFill>
        </p:spPr>
        <p:txBody>
          <a:bodyPr vert="horz" lIns="72404" tIns="36202" rIns="72404" bIns="36202" rtlCol="0" anchor="ctr">
            <a:noAutofit/>
          </a:bodyPr>
          <a:lstStyle>
            <a:lvl1pPr algn="ctr" defTabSz="410291" rtl="0" eaLnBrk="1" latinLnBrk="0" hangingPunct="1">
              <a:spcBef>
                <a:spcPct val="0"/>
              </a:spcBef>
              <a:buNone/>
              <a:defRPr sz="2900" b="1" kern="1200">
                <a:solidFill>
                  <a:srgbClr val="000090"/>
                </a:solidFill>
                <a:latin typeface="+mj-lt"/>
                <a:ea typeface="+mj-ea"/>
                <a:cs typeface="+mj-cs"/>
              </a:defRPr>
            </a:lvl1pPr>
          </a:lstStyle>
          <a:p>
            <a:pPr algn="l"/>
            <a:r>
              <a:rPr lang="en-US" sz="2471" dirty="0">
                <a:solidFill>
                  <a:srgbClr val="FFFFFF"/>
                </a:solidFill>
                <a:latin typeface="Calibri" panose="020F0502020204030204" pitchFamily="34" charset="0"/>
              </a:rPr>
              <a:t>	4. A </a:t>
            </a:r>
            <a:r>
              <a:rPr lang="en-US" sz="2471" dirty="0" err="1">
                <a:solidFill>
                  <a:srgbClr val="FFFFFF"/>
                </a:solidFill>
                <a:latin typeface="Calibri" panose="020F0502020204030204" pitchFamily="34" charset="0"/>
              </a:rPr>
              <a:t>sua</a:t>
            </a:r>
            <a:r>
              <a:rPr lang="en-US" sz="2471" dirty="0">
                <a:solidFill>
                  <a:srgbClr val="FFFFFF"/>
                </a:solidFill>
                <a:latin typeface="Calibri" panose="020F0502020204030204" pitchFamily="34" charset="0"/>
              </a:rPr>
              <a:t> carga viral </a:t>
            </a:r>
            <a:r>
              <a:rPr lang="en-US" sz="2471" dirty="0" err="1">
                <a:solidFill>
                  <a:srgbClr val="FFFFFF"/>
                </a:solidFill>
                <a:latin typeface="Calibri" panose="020F0502020204030204" pitchFamily="34" charset="0"/>
              </a:rPr>
              <a:t>está</a:t>
            </a:r>
            <a:r>
              <a:rPr lang="en-US" sz="2471" dirty="0">
                <a:solidFill>
                  <a:srgbClr val="FFFFFF"/>
                </a:solidFill>
                <a:latin typeface="Calibri" panose="020F0502020204030204" pitchFamily="34" charset="0"/>
              </a:rPr>
              <a:t> </a:t>
            </a:r>
            <a:r>
              <a:rPr lang="en-US" sz="2471" dirty="0" err="1">
                <a:solidFill>
                  <a:srgbClr val="FFFFFF"/>
                </a:solidFill>
                <a:latin typeface="Calibri" panose="020F0502020204030204" pitchFamily="34" charset="0"/>
              </a:rPr>
              <a:t>INDETECTÁVEL</a:t>
            </a:r>
            <a:endParaRPr lang="en-US" sz="2471" dirty="0">
              <a:solidFill>
                <a:srgbClr val="FFFFFF"/>
              </a:solidFill>
              <a:latin typeface="Calibri" panose="020F0502020204030204" pitchFamily="34" charset="0"/>
            </a:endParaRPr>
          </a:p>
        </p:txBody>
      </p:sp>
      <p:sp>
        <p:nvSpPr>
          <p:cNvPr id="11" name="TextBox 10"/>
          <p:cNvSpPr txBox="1"/>
          <p:nvPr/>
        </p:nvSpPr>
        <p:spPr>
          <a:xfrm>
            <a:off x="6887375" y="429788"/>
            <a:ext cx="1613647" cy="106978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sz="1588" b="1" dirty="0">
              <a:solidFill>
                <a:prstClr val="black"/>
              </a:solidFill>
              <a:latin typeface="Calibri" panose="020F0502020204030204" pitchFamily="34" charset="0"/>
            </a:endParaRPr>
          </a:p>
          <a:p>
            <a:pPr algn="ctr"/>
            <a:r>
              <a:rPr lang="en-US" sz="1588" b="1" dirty="0">
                <a:solidFill>
                  <a:schemeClr val="bg1"/>
                </a:solidFill>
                <a:latin typeface="Calibri" panose="020F0502020204030204" pitchFamily="34" charset="0"/>
              </a:rPr>
              <a:t>Image from  card front</a:t>
            </a:r>
          </a:p>
          <a:p>
            <a:pPr algn="ctr"/>
            <a:endParaRPr lang="en-US" sz="1588" b="1" dirty="0">
              <a:solidFill>
                <a:prstClr val="black"/>
              </a:solidFill>
              <a:latin typeface="Calibri" panose="020F0502020204030204" pitchFamily="34" charset="0"/>
            </a:endParaRPr>
          </a:p>
        </p:txBody>
      </p:sp>
      <p:sp>
        <p:nvSpPr>
          <p:cNvPr id="13" name="Title 1"/>
          <p:cNvSpPr txBox="1">
            <a:spLocks/>
          </p:cNvSpPr>
          <p:nvPr/>
        </p:nvSpPr>
        <p:spPr>
          <a:xfrm>
            <a:off x="134471" y="6723529"/>
            <a:ext cx="8875059" cy="134471"/>
          </a:xfrm>
          <a:prstGeom prst="rect">
            <a:avLst/>
          </a:prstGeom>
          <a:solidFill>
            <a:srgbClr val="008000"/>
          </a:solidFill>
        </p:spPr>
        <p:txBody>
          <a:bodyPr vert="horz" lIns="72371" tIns="36185" rIns="72371" bIns="36185"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471" dirty="0">
              <a:solidFill>
                <a:srgbClr val="FFFFFF"/>
              </a:solidFill>
              <a:latin typeface="Calibri" panose="020F0502020204030204" pitchFamily="34" charset="0"/>
            </a:endParaRPr>
          </a:p>
        </p:txBody>
      </p:sp>
      <p:pic>
        <p:nvPicPr>
          <p:cNvPr id="16" name="Content Placeholder 12">
            <a:extLst>
              <a:ext uri="{FF2B5EF4-FFF2-40B4-BE49-F238E27FC236}">
                <a16:creationId xmlns:a16="http://schemas.microsoft.com/office/drawing/2014/main" id="{FDDD7810-14E8-4052-AEBC-3B00C7953970}"/>
              </a:ext>
            </a:extLst>
          </p:cNvPr>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3987" y="537341"/>
            <a:ext cx="1420425" cy="970200"/>
          </a:xfrm>
          <a:prstGeom prst="rect">
            <a:avLst/>
          </a:prstGeom>
        </p:spPr>
      </p:pic>
    </p:spTree>
    <p:extLst>
      <p:ext uri="{BB962C8B-B14F-4D97-AF65-F5344CB8AC3E}">
        <p14:creationId xmlns:p14="http://schemas.microsoft.com/office/powerpoint/2010/main" val="263699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6"/>
          </a:solidFill>
        </p:spPr>
        <p:txBody>
          <a:bodyPr>
            <a:noAutofit/>
          </a:bodyPr>
          <a:lstStyle/>
          <a:p>
            <a:pPr algn="l"/>
            <a:r>
              <a:rPr lang="pt-PT" sz="2800" noProof="0" dirty="0">
                <a:solidFill>
                  <a:srgbClr val="FFFFFF"/>
                </a:solidFill>
                <a:latin typeface="Calibri" panose="020F0502020204030204" pitchFamily="34" charset="0"/>
              </a:rPr>
              <a:t>	5. A sua carga viral está ALTA</a:t>
            </a:r>
          </a:p>
        </p:txBody>
      </p:sp>
      <p:sp>
        <p:nvSpPr>
          <p:cNvPr id="4" name="TextBox 3"/>
          <p:cNvSpPr txBox="1"/>
          <p:nvPr/>
        </p:nvSpPr>
        <p:spPr>
          <a:xfrm>
            <a:off x="6324600" y="1295400"/>
            <a:ext cx="2667002" cy="5324535"/>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Isto significa que o HIV está a produzir mais vírus e a lesionar o seu corpo.</a:t>
            </a:r>
          </a:p>
          <a:p>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Isto pode ocorrer se você se esquecer ou decidir não tomar os seus ARVs em certos dias.</a:t>
            </a:r>
          </a:p>
          <a:p>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O vírus pode estar resistente, o que quer dizer que mudou e os ARVs já não estão a funcionar.</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2226"/>
            <a:ext cx="6172200" cy="542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200" y="4419600"/>
            <a:ext cx="1447800" cy="707886"/>
          </a:xfrm>
          <a:prstGeom prst="rect">
            <a:avLst/>
          </a:prstGeom>
          <a:solidFill>
            <a:schemeClr val="bg1"/>
          </a:solidFill>
        </p:spPr>
        <p:txBody>
          <a:bodyPr wrap="square" rtlCol="0">
            <a:spAutoFit/>
          </a:bodyPr>
          <a:lstStyle/>
          <a:p>
            <a:r>
              <a:rPr lang="en-US" sz="2000" dirty="0">
                <a:latin typeface="Calibri" panose="020F0502020204030204" pitchFamily="34" charset="0"/>
              </a:rPr>
              <a:t>Vírus resistente</a:t>
            </a:r>
          </a:p>
        </p:txBody>
      </p:sp>
    </p:spTree>
    <p:extLst>
      <p:ext uri="{BB962C8B-B14F-4D97-AF65-F5344CB8AC3E}">
        <p14:creationId xmlns:p14="http://schemas.microsoft.com/office/powerpoint/2010/main" val="15791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724400"/>
            <a:ext cx="4953000" cy="18288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228600" y="1143000"/>
            <a:ext cx="1981200" cy="3352800"/>
          </a:xfrm>
        </p:spPr>
        <p:txBody>
          <a:bodyPr>
            <a:normAutofit fontScale="85000" lnSpcReduction="10000"/>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Isto significa que o HIV está a produzir mais vírus e a lesionar o seu corpo</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Isto pode ocorrer se você se esquecer ou decidir não tomar os seus ARVs em certos dias</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O vírus pode estar resistente, o que quer dizer que mudou e os ARVs já não estão a funcionar</a:t>
            </a:r>
            <a:r>
              <a:rPr lang="pt-PT" sz="1600" noProof="0" dirty="0">
                <a:latin typeface="Calibri" panose="020F0502020204030204" pitchFamily="34" charset="0"/>
              </a:rPr>
              <a:t>.</a:t>
            </a:r>
          </a:p>
        </p:txBody>
      </p:sp>
      <p:sp>
        <p:nvSpPr>
          <p:cNvPr id="7" name="Content Placeholder 1"/>
          <p:cNvSpPr>
            <a:spLocks noGrp="1"/>
          </p:cNvSpPr>
          <p:nvPr>
            <p:ph sz="half" idx="1"/>
          </p:nvPr>
        </p:nvSpPr>
        <p:spPr>
          <a:xfrm>
            <a:off x="457200" y="4876800"/>
            <a:ext cx="4724400" cy="1905000"/>
          </a:xfrm>
        </p:spPr>
        <p:txBody>
          <a:bodyPr>
            <a:normAutofit fontScale="92500" lnSpcReduction="20000"/>
          </a:bodyPr>
          <a:lstStyle/>
          <a:p>
            <a:r>
              <a:rPr lang="pt-PT" sz="1600" b="1" noProof="0" dirty="0">
                <a:latin typeface="Calibri" panose="020F0502020204030204" pitchFamily="34" charset="0"/>
              </a:rPr>
              <a:t>Revisão:</a:t>
            </a:r>
          </a:p>
          <a:p>
            <a:pPr marL="285750" indent="-285750">
              <a:buFont typeface="Arial" panose="020B0604020202020204" pitchFamily="34" charset="0"/>
              <a:buChar char="•"/>
            </a:pPr>
            <a:r>
              <a:rPr lang="pt-PT" sz="1500" dirty="0">
                <a:latin typeface="Calibri" panose="020F0502020204030204" pitchFamily="34" charset="0"/>
              </a:rPr>
              <a:t>Quais são as razões possíveis de ter uma carga viral alta?</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O que é que pode acontecer se a sua carga viral estiver alta?</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Porque seria bom ter uma carga viral baixa?</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Na sua opinião, qual é a importância de ter uma carga viral baixa para a sua saúde, a longo prazo?</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O que acha que acontecerá se não tomar os </a:t>
            </a:r>
            <a:r>
              <a:rPr lang="pt-PT" sz="1500" dirty="0" err="1">
                <a:latin typeface="Calibri" panose="020F0502020204030204" pitchFamily="34" charset="0"/>
              </a:rPr>
              <a:t>ARVs</a:t>
            </a:r>
            <a:r>
              <a:rPr lang="pt-PT" sz="1500" dirty="0">
                <a:latin typeface="Calibri" panose="020F0502020204030204" pitchFamily="34" charset="0"/>
              </a:rPr>
              <a:t> regularmente?</a:t>
            </a:r>
            <a:endParaRPr lang="pt-PT" sz="1500" noProof="0" dirty="0">
              <a:latin typeface="Calibri" panose="020F0502020204030204" pitchFamily="34" charset="0"/>
            </a:endParaRPr>
          </a:p>
        </p:txBody>
      </p:sp>
      <p:sp>
        <p:nvSpPr>
          <p:cNvPr id="21" name="Content Placeholder 1"/>
          <p:cNvSpPr>
            <a:spLocks noGrp="1"/>
          </p:cNvSpPr>
          <p:nvPr>
            <p:ph sz="half" idx="1"/>
          </p:nvPr>
        </p:nvSpPr>
        <p:spPr>
          <a:xfrm>
            <a:off x="2514600" y="1143000"/>
            <a:ext cx="6477000" cy="3505200"/>
          </a:xfrm>
        </p:spPr>
        <p:txBody>
          <a:bodyPr>
            <a:normAutofit fontScale="77500" lnSpcReduction="20000"/>
          </a:bodyPr>
          <a:lstStyle/>
          <a:p>
            <a:r>
              <a:rPr lang="pt-PT" sz="2100" b="1" noProof="0" dirty="0">
                <a:latin typeface="Calibri" panose="020F0502020204030204" pitchFamily="34" charset="0"/>
              </a:rPr>
              <a:t>PONTOS A DISCUTIR:</a:t>
            </a:r>
          </a:p>
          <a:p>
            <a:pPr marL="285750" indent="-285750">
              <a:buFont typeface="Arial" panose="020B0604020202020204" pitchFamily="34" charset="0"/>
              <a:buChar char="•"/>
            </a:pPr>
            <a:r>
              <a:rPr lang="pt-PT" noProof="0" dirty="0">
                <a:latin typeface="Calibri" panose="020F0502020204030204" pitchFamily="34" charset="0"/>
              </a:rPr>
              <a:t>O resultado do teste de </a:t>
            </a:r>
            <a:r>
              <a:rPr lang="pt-PT" b="1" noProof="0" dirty="0">
                <a:latin typeface="Calibri" panose="020F0502020204030204" pitchFamily="34" charset="0"/>
              </a:rPr>
              <a:t>carga viral</a:t>
            </a:r>
            <a:r>
              <a:rPr lang="pt-PT" noProof="0" dirty="0">
                <a:latin typeface="Calibri" panose="020F0502020204030204" pitchFamily="34" charset="0"/>
              </a:rPr>
              <a:t> é </a:t>
            </a:r>
            <a:r>
              <a:rPr lang="pt-PT" b="1" noProof="0" dirty="0">
                <a:latin typeface="Calibri" panose="020F0502020204030204" pitchFamily="34" charset="0"/>
              </a:rPr>
              <a:t>alto</a:t>
            </a:r>
            <a:r>
              <a:rPr lang="pt-PT" b="1" i="1" noProof="0" dirty="0">
                <a:latin typeface="Calibri" panose="020F0502020204030204" pitchFamily="34" charset="0"/>
              </a:rPr>
              <a:t/>
            </a:r>
            <a:br>
              <a:rPr lang="pt-PT" b="1" i="1" noProof="0" dirty="0">
                <a:latin typeface="Calibri" panose="020F0502020204030204" pitchFamily="34" charset="0"/>
              </a:rPr>
            </a:br>
            <a:r>
              <a:rPr lang="pt-PT" b="1" i="1" noProof="0" dirty="0">
                <a:latin typeface="Calibri" panose="020F0502020204030204" pitchFamily="34" charset="0"/>
              </a:rPr>
              <a:t> </a:t>
            </a:r>
            <a:r>
              <a:rPr lang="pt-PT" i="1" noProof="0" dirty="0">
                <a:latin typeface="Calibri" panose="020F0502020204030204" pitchFamily="34" charset="0"/>
              </a:rPr>
              <a:t>[inserir o resultado do doente]</a:t>
            </a:r>
            <a:r>
              <a:rPr lang="pt-PT" i="1" dirty="0">
                <a:latin typeface="Calibri" panose="020F0502020204030204" pitchFamily="34" charset="0"/>
              </a:rPr>
              <a:t> e</a:t>
            </a:r>
            <a:r>
              <a:rPr lang="pt-PT" noProof="0" dirty="0">
                <a:latin typeface="Calibri" panose="020F0502020204030204" pitchFamily="34" charset="0"/>
              </a:rPr>
              <a:t> o </a:t>
            </a:r>
            <a:r>
              <a:rPr lang="pt-PT" noProof="0" dirty="0" err="1">
                <a:latin typeface="Calibri" panose="020F0502020204030204" pitchFamily="34" charset="0"/>
              </a:rPr>
              <a:t>objectivo</a:t>
            </a:r>
            <a:r>
              <a:rPr lang="pt-PT" noProof="0" dirty="0">
                <a:latin typeface="Calibri" panose="020F0502020204030204" pitchFamily="34" charset="0"/>
              </a:rPr>
              <a:t> </a:t>
            </a:r>
            <a:br>
              <a:rPr lang="pt-PT" noProof="0" dirty="0">
                <a:latin typeface="Calibri" panose="020F0502020204030204" pitchFamily="34" charset="0"/>
              </a:rPr>
            </a:br>
            <a:r>
              <a:rPr lang="pt-PT" noProof="0" dirty="0">
                <a:latin typeface="Calibri" panose="020F0502020204030204" pitchFamily="34" charset="0"/>
              </a:rPr>
              <a:t>é mantê-lo o mais baixo possível.</a:t>
            </a:r>
          </a:p>
          <a:p>
            <a:pPr marL="285750" indent="-285750">
              <a:buFont typeface="Arial" panose="020B0604020202020204" pitchFamily="34" charset="0"/>
              <a:buChar char="•"/>
            </a:pPr>
            <a:r>
              <a:rPr lang="pt-PT" dirty="0">
                <a:latin typeface="Calibri" panose="020F0502020204030204" pitchFamily="34" charset="0"/>
              </a:rPr>
              <a:t>Isto quer dizer que o </a:t>
            </a:r>
            <a:r>
              <a:rPr lang="pt-PT" b="1" dirty="0">
                <a:latin typeface="Calibri" panose="020F0502020204030204" pitchFamily="34" charset="0"/>
              </a:rPr>
              <a:t>HIV</a:t>
            </a:r>
            <a:r>
              <a:rPr lang="pt-PT" dirty="0">
                <a:latin typeface="Calibri" panose="020F0502020204030204" pitchFamily="34" charset="0"/>
              </a:rPr>
              <a:t> está a produzir mais vírus no seu corpo</a:t>
            </a:r>
            <a:r>
              <a:rPr lang="pt-PT" noProof="0" dirty="0">
                <a:latin typeface="Calibri" panose="020F0502020204030204" pitchFamily="34" charset="0"/>
              </a:rPr>
              <a:t>.</a:t>
            </a:r>
          </a:p>
          <a:p>
            <a:pPr marL="285750" indent="-285750">
              <a:buFont typeface="Arial" panose="020B0604020202020204" pitchFamily="34" charset="0"/>
              <a:buChar char="•"/>
            </a:pPr>
            <a:r>
              <a:rPr lang="pt-PT" dirty="0">
                <a:latin typeface="Calibri" panose="020F0502020204030204" pitchFamily="34" charset="0"/>
              </a:rPr>
              <a:t>Talvez isso aconteça porque você </a:t>
            </a:r>
            <a:r>
              <a:rPr lang="pt-PT" b="1" dirty="0">
                <a:latin typeface="Calibri" panose="020F0502020204030204" pitchFamily="34" charset="0"/>
              </a:rPr>
              <a:t>não está a tomar os </a:t>
            </a:r>
            <a:r>
              <a:rPr lang="pt-PT" b="1" dirty="0" err="1">
                <a:latin typeface="Calibri" panose="020F0502020204030204" pitchFamily="34" charset="0"/>
              </a:rPr>
              <a:t>ARVs</a:t>
            </a:r>
            <a:r>
              <a:rPr lang="pt-PT" dirty="0">
                <a:latin typeface="Calibri" panose="020F0502020204030204" pitchFamily="34" charset="0"/>
              </a:rPr>
              <a:t> como lhe indicaram</a:t>
            </a:r>
            <a:r>
              <a:rPr lang="pt-PT" noProof="0" dirty="0">
                <a:latin typeface="Calibri" panose="020F0502020204030204" pitchFamily="34" charset="0"/>
              </a:rPr>
              <a:t>.</a:t>
            </a:r>
          </a:p>
          <a:p>
            <a:pPr marL="285750" indent="-285750">
              <a:buFont typeface="Arial" panose="020B0604020202020204" pitchFamily="34" charset="0"/>
              <a:buChar char="•"/>
            </a:pPr>
            <a:r>
              <a:rPr lang="pt-PT" dirty="0">
                <a:latin typeface="Calibri" panose="020F0502020204030204" pitchFamily="34" charset="0"/>
              </a:rPr>
              <a:t>Com tanto vírus no sangue, o seu sistema imune (de defesa) enfraquece - o que pode </a:t>
            </a:r>
            <a:r>
              <a:rPr lang="pt-PT" dirty="0" err="1">
                <a:latin typeface="Calibri" panose="020F0502020204030204" pitchFamily="34" charset="0"/>
              </a:rPr>
              <a:t>afectar</a:t>
            </a:r>
            <a:r>
              <a:rPr lang="pt-PT" dirty="0">
                <a:latin typeface="Calibri" panose="020F0502020204030204" pitchFamily="34" charset="0"/>
              </a:rPr>
              <a:t> o seu cérebro, coração, fígado e rins, </a:t>
            </a:r>
            <a:r>
              <a:rPr lang="pt-PT" b="1" dirty="0">
                <a:latin typeface="Calibri" panose="020F0502020204030204" pitchFamily="34" charset="0"/>
              </a:rPr>
              <a:t>fazendo-o ficar doente</a:t>
            </a:r>
            <a:r>
              <a:rPr lang="pt-PT" b="1" noProof="0" dirty="0">
                <a:latin typeface="Calibri" panose="020F0502020204030204" pitchFamily="34" charset="0"/>
              </a:rPr>
              <a:t>.</a:t>
            </a:r>
          </a:p>
          <a:p>
            <a:pPr marL="285750" indent="-285750">
              <a:buFont typeface="Arial" panose="020B0604020202020204" pitchFamily="34" charset="0"/>
              <a:buChar char="•"/>
            </a:pPr>
            <a:r>
              <a:rPr lang="pt-PT" dirty="0">
                <a:latin typeface="Calibri" panose="020F0502020204030204" pitchFamily="34" charset="0"/>
              </a:rPr>
              <a:t>Se não tomar </a:t>
            </a:r>
            <a:r>
              <a:rPr lang="pt-PT" dirty="0" err="1">
                <a:latin typeface="Calibri" panose="020F0502020204030204" pitchFamily="34" charset="0"/>
              </a:rPr>
              <a:t>correctamente</a:t>
            </a:r>
            <a:r>
              <a:rPr lang="pt-PT" dirty="0">
                <a:latin typeface="Calibri" panose="020F0502020204030204" pitchFamily="34" charset="0"/>
              </a:rPr>
              <a:t> os </a:t>
            </a:r>
            <a:r>
              <a:rPr lang="pt-PT" dirty="0" err="1">
                <a:latin typeface="Calibri" panose="020F0502020204030204" pitchFamily="34" charset="0"/>
              </a:rPr>
              <a:t>ARVs</a:t>
            </a:r>
            <a:r>
              <a:rPr lang="pt-PT" dirty="0">
                <a:latin typeface="Calibri" panose="020F0502020204030204" pitchFamily="34" charset="0"/>
              </a:rPr>
              <a:t>, </a:t>
            </a:r>
            <a:r>
              <a:rPr lang="pt-PT" b="1" dirty="0">
                <a:latin typeface="Calibri" panose="020F0502020204030204" pitchFamily="34" charset="0"/>
              </a:rPr>
              <a:t>o vírus pode mudar </a:t>
            </a:r>
            <a:r>
              <a:rPr lang="pt-PT" dirty="0">
                <a:latin typeface="Calibri" panose="020F0502020204030204" pitchFamily="34" charset="0"/>
              </a:rPr>
              <a:t>e </a:t>
            </a:r>
            <a:r>
              <a:rPr lang="pt-PT" b="1" dirty="0">
                <a:latin typeface="Calibri" panose="020F0502020204030204" pitchFamily="34" charset="0"/>
              </a:rPr>
              <a:t>tornar-se “resistente” aos </a:t>
            </a:r>
            <a:r>
              <a:rPr lang="pt-PT" b="1" dirty="0" err="1">
                <a:latin typeface="Calibri" panose="020F0502020204030204" pitchFamily="34" charset="0"/>
              </a:rPr>
              <a:t>ARVs</a:t>
            </a:r>
            <a:r>
              <a:rPr lang="pt-PT" dirty="0">
                <a:latin typeface="Calibri" panose="020F0502020204030204" pitchFamily="34" charset="0"/>
              </a:rPr>
              <a:t>, o que significa que deixam de funcionar, mesmo se forem tomados </a:t>
            </a:r>
            <a:r>
              <a:rPr lang="pt-PT" dirty="0" err="1">
                <a:latin typeface="Calibri" panose="020F0502020204030204" pitchFamily="34" charset="0"/>
              </a:rPr>
              <a:t>correctamente</a:t>
            </a:r>
            <a:r>
              <a:rPr lang="pt-PT" noProof="0" dirty="0">
                <a:latin typeface="Calibri" panose="020F0502020204030204" pitchFamily="34" charset="0"/>
              </a:rPr>
              <a:t>.</a:t>
            </a:r>
          </a:p>
          <a:p>
            <a:pPr marL="285750" indent="-285750">
              <a:buFont typeface="Arial" panose="020B0604020202020204" pitchFamily="34" charset="0"/>
              <a:buChar char="•"/>
            </a:pPr>
            <a:r>
              <a:rPr lang="pt-PT" noProof="0" dirty="0">
                <a:latin typeface="Calibri" panose="020F0502020204030204" pitchFamily="34" charset="0"/>
              </a:rPr>
              <a:t>Quem tiver uma carga viral alta transmite facilmente o HIV ao/à parceiro/a, portanto é ainda mais importante utilizar sempre preservativos.</a:t>
            </a:r>
          </a:p>
          <a:p>
            <a:pPr marL="285750" indent="-285750">
              <a:buFont typeface="Arial" panose="020B0604020202020204" pitchFamily="34" charset="0"/>
              <a:buChar char="•"/>
            </a:pPr>
            <a:r>
              <a:rPr lang="pt-PT" noProof="0" dirty="0">
                <a:latin typeface="Calibri" panose="020F0502020204030204" pitchFamily="34" charset="0"/>
              </a:rPr>
              <a:t>A utilização de </a:t>
            </a:r>
            <a:r>
              <a:rPr lang="pt-PT" noProof="0" dirty="0" err="1">
                <a:latin typeface="Calibri" panose="020F0502020204030204" pitchFamily="34" charset="0"/>
              </a:rPr>
              <a:t>ARVs</a:t>
            </a:r>
            <a:r>
              <a:rPr lang="pt-PT" noProof="0" dirty="0">
                <a:latin typeface="Calibri" panose="020F0502020204030204" pitchFamily="34" charset="0"/>
              </a:rPr>
              <a:t> para baixar a sua carga viral pode melhorar a sua saúde e </a:t>
            </a:r>
            <a:r>
              <a:rPr lang="pt-PT" noProof="0" dirty="0" err="1">
                <a:latin typeface="Calibri" panose="020F0502020204030204" pitchFamily="34" charset="0"/>
              </a:rPr>
              <a:t>dimunir</a:t>
            </a:r>
            <a:r>
              <a:rPr lang="pt-PT" noProof="0" dirty="0">
                <a:latin typeface="Calibri" panose="020F0502020204030204" pitchFamily="34" charset="0"/>
              </a:rPr>
              <a:t> a possibilidade de transmissão do </a:t>
            </a:r>
            <a:r>
              <a:rPr lang="pt-PT" noProof="0" dirty="0" err="1">
                <a:latin typeface="Calibri" panose="020F0502020204030204" pitchFamily="34" charset="0"/>
              </a:rPr>
              <a:t>HIV</a:t>
            </a:r>
            <a:r>
              <a:rPr lang="pt-PT" noProof="0" dirty="0">
                <a:latin typeface="Calibri" panose="020F0502020204030204" pitchFamily="34" charset="0"/>
              </a:rPr>
              <a:t> para os seus parceiros sexuais, ou para os seus filhos durante a gravidez ou amamentação.</a:t>
            </a:r>
          </a:p>
        </p:txBody>
      </p:sp>
      <p:cxnSp>
        <p:nvCxnSpPr>
          <p:cNvPr id="15" name="Straight Connector 14"/>
          <p:cNvCxnSpPr/>
          <p:nvPr/>
        </p:nvCxnSpPr>
        <p:spPr>
          <a:xfrm>
            <a:off x="2362200" y="1233443"/>
            <a:ext cx="0" cy="3209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6"/>
          </a:solidFill>
        </p:spPr>
        <p:txBody>
          <a:bodyPr>
            <a:noAutofit/>
          </a:bodyPr>
          <a:lstStyle/>
          <a:p>
            <a:pPr algn="l"/>
            <a:r>
              <a:rPr lang="pt-PT" sz="2800" noProof="0" dirty="0">
                <a:solidFill>
                  <a:srgbClr val="FFFFFF"/>
                </a:solidFill>
                <a:latin typeface="Calibri" panose="020F0502020204030204" pitchFamily="34" charset="0"/>
              </a:rPr>
              <a:t>	5. A sua c</a:t>
            </a:r>
            <a:r>
              <a:rPr lang="pt-PT" sz="2800" dirty="0">
                <a:solidFill>
                  <a:srgbClr val="FFFFFF"/>
                </a:solidFill>
                <a:latin typeface="Calibri" panose="020F0502020204030204" pitchFamily="34" charset="0"/>
              </a:rPr>
              <a:t>arga viral está ALTA</a:t>
            </a:r>
            <a:endParaRPr lang="pt-PT" sz="2800" noProof="0" dirty="0">
              <a:solidFill>
                <a:srgbClr val="FFFFFF"/>
              </a:solidFill>
              <a:latin typeface="Calibri" panose="020F0502020204030204" pitchFamily="34" charset="0"/>
            </a:endParaRPr>
          </a:p>
        </p:txBody>
      </p:sp>
      <p:sp>
        <p:nvSpPr>
          <p:cNvPr id="17" name="Rectangle 16"/>
          <p:cNvSpPr/>
          <p:nvPr/>
        </p:nvSpPr>
        <p:spPr>
          <a:xfrm>
            <a:off x="5334000" y="4724400"/>
            <a:ext cx="3581400" cy="187254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1"/>
          <p:cNvSpPr>
            <a:spLocks noGrp="1"/>
          </p:cNvSpPr>
          <p:nvPr>
            <p:ph sz="half" idx="1"/>
          </p:nvPr>
        </p:nvSpPr>
        <p:spPr>
          <a:xfrm>
            <a:off x="5838825" y="4876800"/>
            <a:ext cx="3152775" cy="1676400"/>
          </a:xfrm>
        </p:spPr>
        <p:txBody>
          <a:bodyPr>
            <a:normAutofit fontScale="77500" lnSpcReduction="20000"/>
          </a:bodyPr>
          <a:lstStyle/>
          <a:p>
            <a:r>
              <a:rPr lang="pt-PT" b="1" noProof="0" dirty="0">
                <a:latin typeface="Calibri" panose="020F0502020204030204" pitchFamily="34" charset="0"/>
              </a:rPr>
              <a:t>Instruções aos Provedores:</a:t>
            </a:r>
          </a:p>
          <a:p>
            <a:r>
              <a:rPr lang="pt-PT" dirty="0">
                <a:latin typeface="Calibri" panose="020F0502020204030204" pitchFamily="34" charset="0"/>
              </a:rPr>
              <a:t>Não esquecer que se deve empregar linguagem respeitosa e sem juízos de valor – sem culpar ou criticar as pessoas :</a:t>
            </a:r>
            <a:endParaRPr lang="pt-PT" noProof="0" dirty="0">
              <a:latin typeface="Calibri" panose="020F0502020204030204" pitchFamily="34" charset="0"/>
            </a:endParaRPr>
          </a:p>
          <a:p>
            <a:r>
              <a:rPr lang="pt-PT" i="1" dirty="0">
                <a:latin typeface="Calibri" panose="020F0502020204030204" pitchFamily="34" charset="0"/>
              </a:rPr>
              <a:t>“Ainda bem que veio buscar os  resultados da sua análise da carga viral. Agora podemos ajudá-lo a baixar a sua carga viral.”</a:t>
            </a:r>
          </a:p>
        </p:txBody>
      </p:sp>
      <p:pic>
        <p:nvPicPr>
          <p:cNvPr id="20"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86" y="4886325"/>
            <a:ext cx="391089" cy="5761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825" y="4886325"/>
            <a:ext cx="381000" cy="391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9732" y="434651"/>
            <a:ext cx="1790123" cy="1317949"/>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6330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6. Como está a tomar os </a:t>
            </a:r>
            <a:r>
              <a:rPr lang="pt-PT" sz="2800" noProof="0" dirty="0" err="1">
                <a:solidFill>
                  <a:srgbClr val="FFFFFF"/>
                </a:solidFill>
                <a:latin typeface="Calibri" panose="020F0502020204030204" pitchFamily="34" charset="0"/>
              </a:rPr>
              <a:t>ARVs</a:t>
            </a:r>
            <a:r>
              <a:rPr lang="pt-PT" sz="2800" noProof="0" dirty="0">
                <a:solidFill>
                  <a:srgbClr val="FFFFFF"/>
                </a:solidFill>
                <a:latin typeface="Calibri" panose="020F0502020204030204" pitchFamily="34" charset="0"/>
              </a:rPr>
              <a:t>?</a:t>
            </a:r>
          </a:p>
        </p:txBody>
      </p:sp>
      <p:sp>
        <p:nvSpPr>
          <p:cNvPr id="4" name="TextBox 3"/>
          <p:cNvSpPr txBox="1"/>
          <p:nvPr/>
        </p:nvSpPr>
        <p:spPr>
          <a:xfrm>
            <a:off x="6324600" y="1231642"/>
            <a:ext cx="2466624" cy="5324535"/>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Talvez seja difícil tomar ARVs todos os dias.</a:t>
            </a:r>
          </a:p>
          <a:p>
            <a:pPr marL="285750" indent="-285750">
              <a:buFont typeface="Wingdings" panose="05000000000000000000" pitchFamily="2" charset="2"/>
              <a:buChar char="Ø"/>
            </a:pPr>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Nós vamos rever como você está a tomar os seus ARVs, e encontrar maneira de facilitar o processo de os tomar todos os dias. </a:t>
            </a:r>
          </a:p>
          <a:p>
            <a:pPr marL="285750" indent="-285750">
              <a:buFont typeface="Wingdings" panose="05000000000000000000" pitchFamily="2" charset="2"/>
              <a:buChar char="Ø"/>
            </a:pPr>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Quantas vezes diria que omitiu uma dose de ARVs no mês passado?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41977"/>
            <a:ext cx="5334000" cy="543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57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4267200" y="4495800"/>
            <a:ext cx="4419600" cy="1905000"/>
          </a:xfrm>
          <a:prstGeom prst="rect">
            <a:avLst/>
          </a:prstGeom>
        </p:spPr>
        <p:txBody>
          <a:bodyPr>
            <a:noAutofit/>
          </a:bodyPr>
          <a:lst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pt-BR" sz="900" dirty="0"/>
              <a:t>Esta ferramenta de trabalho foi criada pelo ICAP na Universidade de Columbia, EUA, através do </a:t>
            </a:r>
            <a:r>
              <a:rPr lang="pt-PT" sz="900" dirty="0"/>
              <a:t>Plano de Emergência do Presidente dos EUA para alívio do SIDA (PEFPAR), por meio dos Centros para Controlo e Prevenção de Doenças</a:t>
            </a:r>
            <a:r>
              <a:rPr lang="pt-BR" sz="900" dirty="0"/>
              <a:t> (CDC), segundo os termos do acordo de colaboração nº U2GGH000994. O conteúdo da ferramenta é de responsabilidade exclusiva dos autores e não representa necessariamente a opinião do governo norte-americano.</a:t>
            </a:r>
            <a:endParaRPr lang="pt-BR" sz="900" dirty="0">
              <a:latin typeface="Calibri" panose="020F0502020204030204" pitchFamily="34" charset="0"/>
            </a:endParaRPr>
          </a:p>
          <a:p>
            <a:pPr marL="0" indent="0" algn="r">
              <a:lnSpc>
                <a:spcPct val="120000"/>
              </a:lnSpc>
              <a:buNone/>
            </a:pPr>
            <a:r>
              <a:rPr lang="pt-BR" sz="900" dirty="0">
                <a:latin typeface="Calibri" panose="020F0502020204030204" pitchFamily="34" charset="0"/>
              </a:rPr>
              <a:t>Este papel gigante destina-se a ser utilizado pelos profissionais da saúde para fornecer informações aos doentes com HIV e suas famílias. Em caso de dúvida sobre o seu conteúdo ou utilização, é favor escrever para o ICAP no seguinte email: </a:t>
            </a:r>
          </a:p>
          <a:p>
            <a:pPr marL="0" indent="0" algn="r">
              <a:lnSpc>
                <a:spcPct val="120000"/>
              </a:lnSpc>
              <a:buNone/>
            </a:pPr>
            <a:r>
              <a:rPr lang="pt-BR" sz="900" dirty="0">
                <a:latin typeface="Calibri" panose="020F0502020204030204" pitchFamily="34" charset="0"/>
              </a:rPr>
              <a:t>icap-communications@columbia.edu.</a:t>
            </a:r>
          </a:p>
          <a:p>
            <a:pPr marL="0" indent="0" algn="r">
              <a:lnSpc>
                <a:spcPct val="120000"/>
              </a:lnSpc>
              <a:buNone/>
            </a:pPr>
            <a:r>
              <a:rPr lang="pt-PT" sz="900" dirty="0">
                <a:latin typeface="Calibri" panose="020F0502020204030204" pitchFamily="34" charset="0"/>
              </a:rPr>
              <a:t> </a:t>
            </a:r>
            <a:endParaRPr lang="pt-BR" sz="900" dirty="0">
              <a:latin typeface="Calibri" panose="020F0502020204030204" pitchFamily="34" charset="0"/>
            </a:endParaRPr>
          </a:p>
        </p:txBody>
      </p:sp>
    </p:spTree>
    <p:extLst>
      <p:ext uri="{BB962C8B-B14F-4D97-AF65-F5344CB8AC3E}">
        <p14:creationId xmlns:p14="http://schemas.microsoft.com/office/powerpoint/2010/main" val="378024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39053"/>
            <a:ext cx="3048000" cy="3404348"/>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Talvez seja difícil tomar ARVs todos os dias</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Nós vamos rever como você está a tomar os seus ARVs, e encontrar maneira de facilitar o processo de os tomar todos os dias</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Quantas vezes diria que omitiu uma dose de ARVs no mês passado</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352800" y="990600"/>
            <a:ext cx="5562600" cy="2057400"/>
          </a:xfrm>
        </p:spPr>
        <p:txBody>
          <a:bodyPr>
            <a:normAutofit fontScale="85000" lnSpcReduction="20000"/>
          </a:bodyPr>
          <a:lstStyle/>
          <a:p>
            <a:r>
              <a:rPr lang="pt-PT" sz="1900" b="1" noProof="0" dirty="0">
                <a:latin typeface="Calibri" panose="020F0502020204030204" pitchFamily="34" charset="0"/>
              </a:rPr>
              <a:t>PONTOS A DISCUTIR:</a:t>
            </a:r>
          </a:p>
          <a:p>
            <a:pPr marL="285750" indent="-285750">
              <a:buFont typeface="Arial" panose="020B0604020202020204" pitchFamily="34" charset="0"/>
              <a:buChar char="•"/>
            </a:pPr>
            <a:r>
              <a:rPr lang="pt-PT" noProof="0" dirty="0">
                <a:latin typeface="Calibri" panose="020F0502020204030204" pitchFamily="34" charset="0"/>
              </a:rPr>
              <a:t>Algumas pessoas têm dificuldade em </a:t>
            </a:r>
            <a:br>
              <a:rPr lang="pt-PT" noProof="0" dirty="0">
                <a:latin typeface="Calibri" panose="020F0502020204030204" pitchFamily="34" charset="0"/>
              </a:rPr>
            </a:br>
            <a:r>
              <a:rPr lang="pt-PT" noProof="0" dirty="0">
                <a:latin typeface="Calibri" panose="020F0502020204030204" pitchFamily="34" charset="0"/>
              </a:rPr>
              <a:t>tomar </a:t>
            </a:r>
            <a:r>
              <a:rPr lang="pt-PT" noProof="0" dirty="0" err="1">
                <a:latin typeface="Calibri" panose="020F0502020204030204" pitchFamily="34" charset="0"/>
              </a:rPr>
              <a:t>ARVs</a:t>
            </a:r>
            <a:r>
              <a:rPr lang="pt-PT" noProof="0" dirty="0">
                <a:latin typeface="Calibri" panose="020F0502020204030204" pitchFamily="34" charset="0"/>
              </a:rPr>
              <a:t> todos os dias.</a:t>
            </a:r>
          </a:p>
          <a:p>
            <a:pPr marL="285750" indent="-285750">
              <a:buFont typeface="Arial" panose="020B0604020202020204" pitchFamily="34" charset="0"/>
              <a:buChar char="•"/>
            </a:pPr>
            <a:r>
              <a:rPr lang="pt-PT" dirty="0">
                <a:latin typeface="Calibri" panose="020F0502020204030204" pitchFamily="34" charset="0"/>
              </a:rPr>
              <a:t>Muitas pessoas têm por vezes dificuldade                                                  em tomar os comprimidos. </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Lembre-se da SEMANA PASSADA: quantas doses de </a:t>
            </a:r>
            <a:r>
              <a:rPr lang="pt-PT" dirty="0" err="1">
                <a:latin typeface="Calibri" panose="020F0502020204030204" pitchFamily="34" charset="0"/>
              </a:rPr>
              <a:t>ARVs</a:t>
            </a:r>
            <a:r>
              <a:rPr lang="pt-PT" dirty="0">
                <a:latin typeface="Calibri" panose="020F0502020204030204" pitchFamily="34" charset="0"/>
              </a:rPr>
              <a:t> (dias) acha que não tomou? </a:t>
            </a:r>
            <a:endParaRPr lang="pt-PT" noProof="0" dirty="0">
              <a:latin typeface="Calibri" panose="020F0502020204030204" pitchFamily="34" charset="0"/>
            </a:endParaRPr>
          </a:p>
          <a:p>
            <a:pPr marL="695849" lvl="1" indent="-285750">
              <a:buFont typeface="Arial" panose="020B0604020202020204" pitchFamily="34" charset="0"/>
              <a:buChar char="•"/>
            </a:pPr>
            <a:r>
              <a:rPr lang="pt-PT" noProof="0" dirty="0">
                <a:latin typeface="Calibri" panose="020F0502020204030204" pitchFamily="34" charset="0"/>
              </a:rPr>
              <a:t>Foi uma semana típica?</a:t>
            </a:r>
          </a:p>
          <a:p>
            <a:pPr marL="695849" lvl="1" indent="-285750">
              <a:buFont typeface="Arial" panose="020B0604020202020204" pitchFamily="34" charset="0"/>
              <a:buChar char="•"/>
            </a:pPr>
            <a:r>
              <a:rPr lang="pt-PT" dirty="0">
                <a:latin typeface="Calibri" panose="020F0502020204030204" pitchFamily="34" charset="0"/>
              </a:rPr>
              <a:t>E no mês passado?</a:t>
            </a:r>
            <a:endParaRPr lang="pt-PT" noProof="0" dirty="0">
              <a:latin typeface="Calibri" panose="020F0502020204030204" pitchFamily="34" charset="0"/>
            </a:endParaRPr>
          </a:p>
        </p:txBody>
      </p:sp>
      <p:cxnSp>
        <p:nvCxnSpPr>
          <p:cNvPr id="15" name="Straight Connector 14"/>
          <p:cNvCxnSpPr/>
          <p:nvPr/>
        </p:nvCxnSpPr>
        <p:spPr>
          <a:xfrm>
            <a:off x="3276600" y="990600"/>
            <a:ext cx="0" cy="26670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52400" y="3657600"/>
            <a:ext cx="2971800" cy="301554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1"/>
          <p:cNvSpPr>
            <a:spLocks noGrp="1"/>
          </p:cNvSpPr>
          <p:nvPr>
            <p:ph sz="half" idx="1"/>
          </p:nvPr>
        </p:nvSpPr>
        <p:spPr>
          <a:xfrm>
            <a:off x="644698" y="3778072"/>
            <a:ext cx="2452986" cy="2898423"/>
          </a:xfrm>
        </p:spPr>
        <p:txBody>
          <a:bodyPr>
            <a:normAutofit fontScale="77500" lnSpcReduction="20000"/>
          </a:bodyPr>
          <a:lstStyle/>
          <a:p>
            <a:r>
              <a:rPr lang="pt-PT" sz="2100" b="1" noProof="0" dirty="0">
                <a:latin typeface="Calibri" panose="020F0502020204030204" pitchFamily="34" charset="0"/>
              </a:rPr>
              <a:t>Instruções aos Provedores:</a:t>
            </a:r>
          </a:p>
          <a:p>
            <a:pPr marL="342900" indent="-342900">
              <a:buAutoNum type="arabicPeriod"/>
            </a:pPr>
            <a:r>
              <a:rPr lang="pt-PT" dirty="0">
                <a:latin typeface="Calibri" panose="020F0502020204030204" pitchFamily="34" charset="0"/>
              </a:rPr>
              <a:t>Pedir ao doente para se recordar da semana passada e de quantas doses omitiu.  </a:t>
            </a:r>
            <a:endParaRPr lang="pt-PT" noProof="0" dirty="0">
              <a:latin typeface="Calibri" panose="020F0502020204030204" pitchFamily="34" charset="0"/>
            </a:endParaRPr>
          </a:p>
          <a:p>
            <a:pPr marL="342900" indent="-342900">
              <a:buAutoNum type="arabicPeriod"/>
            </a:pPr>
            <a:r>
              <a:rPr lang="pt-PT" dirty="0">
                <a:latin typeface="Calibri" panose="020F0502020204030204" pitchFamily="34" charset="0"/>
              </a:rPr>
              <a:t>Perguntar-lhe se isso é normal.</a:t>
            </a:r>
            <a:endParaRPr lang="pt-PT" noProof="0" dirty="0">
              <a:latin typeface="Calibri" panose="020F0502020204030204" pitchFamily="34" charset="0"/>
            </a:endParaRPr>
          </a:p>
          <a:p>
            <a:pPr marL="342900" indent="-342900">
              <a:buAutoNum type="arabicPeriod"/>
            </a:pPr>
            <a:r>
              <a:rPr lang="pt-PT" dirty="0">
                <a:latin typeface="Calibri" panose="020F0502020204030204" pitchFamily="34" charset="0"/>
              </a:rPr>
              <a:t>Determinar quantas doses o doente omitiu no mês passado. </a:t>
            </a:r>
            <a:endParaRPr lang="pt-PT" noProof="0" dirty="0">
              <a:latin typeface="Calibri" panose="020F0502020204030204" pitchFamily="34" charset="0"/>
            </a:endParaRPr>
          </a:p>
          <a:p>
            <a:pPr marL="342900" indent="-342900">
              <a:buAutoNum type="arabicPeriod"/>
            </a:pPr>
            <a:r>
              <a:rPr lang="pt-PT" dirty="0">
                <a:latin typeface="Calibri" panose="020F0502020204030204" pitchFamily="34" charset="0"/>
              </a:rPr>
              <a:t>Utilizando o quadro à esquerda, determinar se a adesão do doente é boa, suficiente ou fraca.</a:t>
            </a:r>
            <a:endParaRPr lang="pt-PT" noProof="0" dirty="0">
              <a:latin typeface="Calibri" panose="020F0502020204030204" pitchFamily="34" charset="0"/>
            </a:endParaRPr>
          </a:p>
        </p:txBody>
      </p:sp>
      <p:pic>
        <p:nvPicPr>
          <p:cNvPr id="22" name="Picture 8" descr="C:\Users\rlw2177\AppData\Local\Microsoft\Windows\Temporary Internet Files\Content.IE5\S2UJGMDA\Symbol_list_class.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32" y="3752672"/>
            <a:ext cx="518814" cy="533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6. </a:t>
            </a:r>
            <a:r>
              <a:rPr lang="pt-PT" sz="2800" dirty="0">
                <a:solidFill>
                  <a:srgbClr val="FFFFFF"/>
                </a:solidFill>
                <a:latin typeface="Calibri" panose="020F0502020204030204" pitchFamily="34" charset="0"/>
              </a:rPr>
              <a:t>Como está a tomar os </a:t>
            </a:r>
            <a:r>
              <a:rPr lang="pt-PT" sz="2800" dirty="0" err="1">
                <a:solidFill>
                  <a:srgbClr val="FFFFFF"/>
                </a:solidFill>
                <a:latin typeface="Calibri" panose="020F0502020204030204" pitchFamily="34" charset="0"/>
              </a:rPr>
              <a:t>ARVs</a:t>
            </a:r>
            <a:r>
              <a:rPr lang="pt-BR" sz="2800" dirty="0">
                <a:solidFill>
                  <a:srgbClr val="FFFFFF"/>
                </a:solidFill>
                <a:latin typeface="Calibri" panose="020F0502020204030204" pitchFamily="34" charset="0"/>
              </a:rPr>
              <a:t>?</a:t>
            </a:r>
          </a:p>
        </p:txBody>
      </p:sp>
      <p:sp>
        <p:nvSpPr>
          <p:cNvPr id="24" name="Rectangle 23"/>
          <p:cNvSpPr/>
          <p:nvPr/>
        </p:nvSpPr>
        <p:spPr>
          <a:xfrm>
            <a:off x="3466596" y="3352800"/>
            <a:ext cx="5503257" cy="3288859"/>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8309" y="3429000"/>
            <a:ext cx="525539"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1695784113"/>
              </p:ext>
            </p:extLst>
          </p:nvPr>
        </p:nvGraphicFramePr>
        <p:xfrm>
          <a:off x="5410200" y="3733800"/>
          <a:ext cx="3429000" cy="2533652"/>
        </p:xfrm>
        <a:graphic>
          <a:graphicData uri="http://schemas.openxmlformats.org/drawingml/2006/table">
            <a:tbl>
              <a:tblPr firstRow="1" bandRow="1">
                <a:tableStyleId>{8EC20E35-A176-4012-BC5E-935CFFF8708E}</a:tableStyleId>
              </a:tblPr>
              <a:tblGrid>
                <a:gridCol w="2397679">
                  <a:extLst>
                    <a:ext uri="{9D8B030D-6E8A-4147-A177-3AD203B41FA5}">
                      <a16:colId xmlns:a16="http://schemas.microsoft.com/office/drawing/2014/main" val="20000"/>
                    </a:ext>
                  </a:extLst>
                </a:gridCol>
                <a:gridCol w="1031321">
                  <a:extLst>
                    <a:ext uri="{9D8B030D-6E8A-4147-A177-3AD203B41FA5}">
                      <a16:colId xmlns:a16="http://schemas.microsoft.com/office/drawing/2014/main" val="20001"/>
                    </a:ext>
                  </a:extLst>
                </a:gridCol>
              </a:tblGrid>
              <a:tr h="434052">
                <a:tc>
                  <a:txBody>
                    <a:bodyPr/>
                    <a:lstStyle/>
                    <a:p>
                      <a:pPr algn="ctr"/>
                      <a:r>
                        <a:rPr lang="pt-BR" sz="1000" dirty="0">
                          <a:latin typeface="Calibri" panose="020F0502020204030204" pitchFamily="34" charset="0"/>
                        </a:rPr>
                        <a:t>Número de doses omitidas por mês</a:t>
                      </a:r>
                    </a:p>
                  </a:txBody>
                  <a:tcPr marL="83127" marR="83127" marT="40341" marB="40341"/>
                </a:tc>
                <a:tc>
                  <a:txBody>
                    <a:bodyPr/>
                    <a:lstStyle/>
                    <a:p>
                      <a:pPr algn="ctr"/>
                      <a:r>
                        <a:rPr lang="pt-BR" sz="1000" dirty="0">
                          <a:latin typeface="Calibri" panose="020F0502020204030204" pitchFamily="34" charset="0"/>
                        </a:rPr>
                        <a:t>Categoria de adesão</a:t>
                      </a:r>
                    </a:p>
                  </a:txBody>
                  <a:tcPr marL="83127" marR="83127" marT="40341" marB="40341"/>
                </a:tc>
                <a:extLst>
                  <a:ext uri="{0D108BD9-81ED-4DB2-BD59-A6C34878D82A}">
                    <a16:rowId xmlns:a16="http://schemas.microsoft.com/office/drawing/2014/main" val="10000"/>
                  </a:ext>
                </a:extLst>
              </a:tr>
              <a:tr h="262450">
                <a:tc>
                  <a:txBody>
                    <a:bodyPr/>
                    <a:lstStyle/>
                    <a:p>
                      <a:pPr algn="ctr"/>
                      <a:r>
                        <a:rPr lang="pt-BR" sz="1000" dirty="0">
                          <a:latin typeface="Calibri" panose="020F0502020204030204" pitchFamily="34" charset="0"/>
                        </a:rPr>
                        <a:t>doentes em regimes de uma vez por dia</a:t>
                      </a:r>
                      <a:endParaRPr lang="pt-BR" sz="1000" b="1" dirty="0">
                        <a:latin typeface="Calibri" panose="020F0502020204030204" pitchFamily="34" charset="0"/>
                      </a:endParaRPr>
                    </a:p>
                  </a:txBody>
                  <a:tcPr marL="83127" marR="83127" marT="40341" marB="40341"/>
                </a:tc>
                <a:tc>
                  <a:txBody>
                    <a:bodyPr/>
                    <a:lstStyle/>
                    <a:p>
                      <a:pPr algn="ctr"/>
                      <a:endParaRPr lang="en-US" sz="1000" dirty="0">
                        <a:latin typeface="Calibri" panose="020F0502020204030204" pitchFamily="34" charset="0"/>
                      </a:endParaRPr>
                    </a:p>
                  </a:txBody>
                  <a:tcPr marL="83127" marR="83127" marT="40341" marB="40341"/>
                </a:tc>
                <a:extLst>
                  <a:ext uri="{0D108BD9-81ED-4DB2-BD59-A6C34878D82A}">
                    <a16:rowId xmlns:a16="http://schemas.microsoft.com/office/drawing/2014/main" val="10001"/>
                  </a:ext>
                </a:extLst>
              </a:tr>
              <a:tr h="262450">
                <a:tc>
                  <a:txBody>
                    <a:bodyPr/>
                    <a:lstStyle/>
                    <a:p>
                      <a:pPr algn="ctr"/>
                      <a:r>
                        <a:rPr lang="pt-BR" sz="1000" dirty="0">
                          <a:latin typeface="Calibri" panose="020F0502020204030204" pitchFamily="34" charset="0"/>
                        </a:rPr>
                        <a:t>&lt; 2 doses</a:t>
                      </a:r>
                    </a:p>
                  </a:txBody>
                  <a:tcPr marL="83127" marR="83127" marT="40341" marB="40341"/>
                </a:tc>
                <a:tc>
                  <a:txBody>
                    <a:bodyPr/>
                    <a:lstStyle/>
                    <a:p>
                      <a:pPr algn="ctr"/>
                      <a:r>
                        <a:rPr lang="pt-BR" sz="1000" dirty="0">
                          <a:latin typeface="Calibri" panose="020F0502020204030204" pitchFamily="34" charset="0"/>
                        </a:rPr>
                        <a:t>boa</a:t>
                      </a:r>
                    </a:p>
                  </a:txBody>
                  <a:tcPr marL="83127" marR="83127" marT="40341" marB="40341"/>
                </a:tc>
                <a:extLst>
                  <a:ext uri="{0D108BD9-81ED-4DB2-BD59-A6C34878D82A}">
                    <a16:rowId xmlns:a16="http://schemas.microsoft.com/office/drawing/2014/main" val="10002"/>
                  </a:ext>
                </a:extLst>
              </a:tr>
              <a:tr h="262450">
                <a:tc>
                  <a:txBody>
                    <a:bodyPr/>
                    <a:lstStyle/>
                    <a:p>
                      <a:pPr algn="ctr"/>
                      <a:r>
                        <a:rPr lang="pt-BR" sz="1000" dirty="0">
                          <a:latin typeface="Calibri" panose="020F0502020204030204" pitchFamily="34" charset="0"/>
                        </a:rPr>
                        <a:t>2-4 doses</a:t>
                      </a:r>
                    </a:p>
                  </a:txBody>
                  <a:tcPr marL="83127" marR="83127" marT="40341" marB="40341"/>
                </a:tc>
                <a:tc>
                  <a:txBody>
                    <a:bodyPr/>
                    <a:lstStyle/>
                    <a:p>
                      <a:pPr algn="ctr"/>
                      <a:r>
                        <a:rPr lang="pt-BR" sz="1000" dirty="0">
                          <a:latin typeface="Calibri" panose="020F0502020204030204" pitchFamily="34" charset="0"/>
                        </a:rPr>
                        <a:t>suficiente</a:t>
                      </a:r>
                    </a:p>
                  </a:txBody>
                  <a:tcPr marL="83127" marR="83127" marT="40341" marB="40341"/>
                </a:tc>
                <a:extLst>
                  <a:ext uri="{0D108BD9-81ED-4DB2-BD59-A6C34878D82A}">
                    <a16:rowId xmlns:a16="http://schemas.microsoft.com/office/drawing/2014/main" val="10003"/>
                  </a:ext>
                </a:extLst>
              </a:tr>
              <a:tr h="262450">
                <a:tc>
                  <a:txBody>
                    <a:bodyPr/>
                    <a:lstStyle/>
                    <a:p>
                      <a:pPr algn="ctr"/>
                      <a:r>
                        <a:rPr lang="pt-BR" sz="1000" dirty="0">
                          <a:latin typeface="Calibri" panose="020F0502020204030204" pitchFamily="34" charset="0"/>
                        </a:rPr>
                        <a:t>&gt; 4 doses</a:t>
                      </a:r>
                    </a:p>
                  </a:txBody>
                  <a:tcPr marL="83127" marR="83127" marT="40341" marB="40341"/>
                </a:tc>
                <a:tc>
                  <a:txBody>
                    <a:bodyPr/>
                    <a:lstStyle/>
                    <a:p>
                      <a:pPr algn="ctr"/>
                      <a:r>
                        <a:rPr lang="pt-BR" sz="1000" dirty="0">
                          <a:latin typeface="Calibri" panose="020F0502020204030204" pitchFamily="34" charset="0"/>
                        </a:rPr>
                        <a:t>má</a:t>
                      </a:r>
                    </a:p>
                  </a:txBody>
                  <a:tcPr marL="83127" marR="83127" marT="40341" marB="40341"/>
                </a:tc>
                <a:extLst>
                  <a:ext uri="{0D108BD9-81ED-4DB2-BD59-A6C34878D82A}">
                    <a16:rowId xmlns:a16="http://schemas.microsoft.com/office/drawing/2014/main" val="10004"/>
                  </a:ext>
                </a:extLst>
              </a:tr>
              <a:tr h="262450">
                <a:tc>
                  <a:txBody>
                    <a:bodyPr/>
                    <a:lstStyle/>
                    <a:p>
                      <a:pPr algn="ctr"/>
                      <a:r>
                        <a:rPr lang="pt-BR" sz="1000" dirty="0">
                          <a:latin typeface="Calibri" panose="020F0502020204030204" pitchFamily="34" charset="0"/>
                        </a:rPr>
                        <a:t>doentes em regimes de uma vez por dia</a:t>
                      </a:r>
                      <a:endParaRPr lang="pt-BR" sz="1000" b="1" dirty="0">
                        <a:latin typeface="Calibri" panose="020F0502020204030204" pitchFamily="34" charset="0"/>
                      </a:endParaRPr>
                    </a:p>
                  </a:txBody>
                  <a:tcPr marL="83127" marR="83127" marT="40341" marB="40341"/>
                </a:tc>
                <a:tc>
                  <a:txBody>
                    <a:bodyPr/>
                    <a:lstStyle/>
                    <a:p>
                      <a:pPr algn="ctr"/>
                      <a:endParaRPr lang="en-US" sz="1000" dirty="0">
                        <a:latin typeface="Calibri" panose="020F0502020204030204" pitchFamily="34" charset="0"/>
                      </a:endParaRPr>
                    </a:p>
                  </a:txBody>
                  <a:tcPr marL="83127" marR="83127" marT="40341" marB="40341"/>
                </a:tc>
                <a:extLst>
                  <a:ext uri="{0D108BD9-81ED-4DB2-BD59-A6C34878D82A}">
                    <a16:rowId xmlns:a16="http://schemas.microsoft.com/office/drawing/2014/main" val="10005"/>
                  </a:ext>
                </a:extLst>
              </a:tr>
              <a:tr h="262450">
                <a:tc>
                  <a:txBody>
                    <a:bodyPr/>
                    <a:lstStyle/>
                    <a:p>
                      <a:pPr algn="ctr"/>
                      <a:r>
                        <a:rPr lang="pt-BR" sz="1000" dirty="0">
                          <a:latin typeface="Calibri" panose="020F0502020204030204" pitchFamily="34" charset="0"/>
                        </a:rPr>
                        <a:t>&lt; 4 doses</a:t>
                      </a:r>
                    </a:p>
                  </a:txBody>
                  <a:tcPr marL="83127" marR="83127" marT="40341" marB="40341"/>
                </a:tc>
                <a:tc>
                  <a:txBody>
                    <a:bodyPr/>
                    <a:lstStyle/>
                    <a:p>
                      <a:pPr algn="ctr"/>
                      <a:r>
                        <a:rPr lang="pt-BR" sz="1000" dirty="0">
                          <a:latin typeface="Calibri" panose="020F0502020204030204" pitchFamily="34" charset="0"/>
                        </a:rPr>
                        <a:t>boa </a:t>
                      </a:r>
                    </a:p>
                  </a:txBody>
                  <a:tcPr marL="83127" marR="83127" marT="40341" marB="40341"/>
                </a:tc>
                <a:extLst>
                  <a:ext uri="{0D108BD9-81ED-4DB2-BD59-A6C34878D82A}">
                    <a16:rowId xmlns:a16="http://schemas.microsoft.com/office/drawing/2014/main" val="10006"/>
                  </a:ext>
                </a:extLst>
              </a:tr>
              <a:tr h="262450">
                <a:tc>
                  <a:txBody>
                    <a:bodyPr/>
                    <a:lstStyle/>
                    <a:p>
                      <a:pPr algn="ctr"/>
                      <a:r>
                        <a:rPr lang="pt-BR" sz="1000" dirty="0">
                          <a:latin typeface="Calibri" panose="020F0502020204030204" pitchFamily="34" charset="0"/>
                        </a:rPr>
                        <a:t>4-8 doses</a:t>
                      </a:r>
                    </a:p>
                  </a:txBody>
                  <a:tcPr marL="83127" marR="83127" marT="40341" marB="40341"/>
                </a:tc>
                <a:tc>
                  <a:txBody>
                    <a:bodyPr/>
                    <a:lstStyle/>
                    <a:p>
                      <a:pPr algn="ctr"/>
                      <a:r>
                        <a:rPr lang="pt-BR" sz="1000" dirty="0">
                          <a:latin typeface="Calibri" panose="020F0502020204030204" pitchFamily="34" charset="0"/>
                        </a:rPr>
                        <a:t>suficiente</a:t>
                      </a:r>
                    </a:p>
                  </a:txBody>
                  <a:tcPr marL="83127" marR="83127" marT="40341" marB="40341"/>
                </a:tc>
                <a:extLst>
                  <a:ext uri="{0D108BD9-81ED-4DB2-BD59-A6C34878D82A}">
                    <a16:rowId xmlns:a16="http://schemas.microsoft.com/office/drawing/2014/main" val="10007"/>
                  </a:ext>
                </a:extLst>
              </a:tr>
              <a:tr h="262450">
                <a:tc>
                  <a:txBody>
                    <a:bodyPr/>
                    <a:lstStyle/>
                    <a:p>
                      <a:pPr algn="ctr"/>
                      <a:r>
                        <a:rPr lang="pt-BR" sz="1000" dirty="0">
                          <a:latin typeface="Calibri" panose="020F0502020204030204" pitchFamily="34" charset="0"/>
                        </a:rPr>
                        <a:t>&gt; 8 doses</a:t>
                      </a:r>
                    </a:p>
                  </a:txBody>
                  <a:tcPr marL="83127" marR="83127" marT="40341" marB="40341"/>
                </a:tc>
                <a:tc>
                  <a:txBody>
                    <a:bodyPr/>
                    <a:lstStyle/>
                    <a:p>
                      <a:pPr algn="ctr"/>
                      <a:r>
                        <a:rPr lang="pt-BR" sz="1000" dirty="0">
                          <a:latin typeface="Calibri" panose="020F0502020204030204" pitchFamily="34" charset="0"/>
                        </a:rPr>
                        <a:t>má</a:t>
                      </a:r>
                    </a:p>
                  </a:txBody>
                  <a:tcPr marL="83127" marR="83127" marT="40341" marB="40341"/>
                </a:tc>
                <a:extLst>
                  <a:ext uri="{0D108BD9-81ED-4DB2-BD59-A6C34878D82A}">
                    <a16:rowId xmlns:a16="http://schemas.microsoft.com/office/drawing/2014/main" val="10008"/>
                  </a:ext>
                </a:extLst>
              </a:tr>
            </a:tbl>
          </a:graphicData>
        </a:graphic>
      </p:graphicFrame>
      <p:sp>
        <p:nvSpPr>
          <p:cNvPr id="27" name="Content Placeholder 1"/>
          <p:cNvSpPr>
            <a:spLocks noGrp="1"/>
          </p:cNvSpPr>
          <p:nvPr>
            <p:ph sz="half" idx="1"/>
          </p:nvPr>
        </p:nvSpPr>
        <p:spPr>
          <a:xfrm>
            <a:off x="3581400" y="3657600"/>
            <a:ext cx="1752600" cy="3030169"/>
          </a:xfrm>
        </p:spPr>
        <p:txBody>
          <a:bodyPr>
            <a:normAutofit fontScale="62500" lnSpcReduction="20000"/>
          </a:bodyPr>
          <a:lstStyle/>
          <a:p>
            <a:r>
              <a:rPr lang="pt-PT" noProof="0" dirty="0"/>
              <a:t>	    </a:t>
            </a:r>
            <a:r>
              <a:rPr lang="pt-PT" sz="2400" b="1" noProof="0" dirty="0">
                <a:latin typeface="Calibri" panose="020F0502020204030204" pitchFamily="34" charset="0"/>
              </a:rPr>
              <a:t>Documento</a:t>
            </a:r>
          </a:p>
          <a:p>
            <a:endParaRPr lang="pt-PT" sz="2100" b="1" noProof="0" dirty="0">
              <a:latin typeface="Calibri" panose="020F0502020204030204" pitchFamily="34" charset="0"/>
            </a:endParaRPr>
          </a:p>
          <a:p>
            <a:r>
              <a:rPr lang="pt-PT" sz="2100" dirty="0">
                <a:latin typeface="Calibri" panose="020F0502020204030204" pitchFamily="34" charset="0"/>
              </a:rPr>
              <a:t>Preencher a primeira coluna da 1ª sessão de maior adesão, na ferramenta </a:t>
            </a:r>
            <a:r>
              <a:rPr lang="pt-PT" sz="2100" b="1" dirty="0" err="1">
                <a:latin typeface="Calibri" panose="020F0502020204030204" pitchFamily="34" charset="0"/>
              </a:rPr>
              <a:t>Enhanced</a:t>
            </a:r>
            <a:r>
              <a:rPr lang="pt-PT" sz="2100" b="1" dirty="0">
                <a:latin typeface="Calibri" panose="020F0502020204030204" pitchFamily="34" charset="0"/>
              </a:rPr>
              <a:t> </a:t>
            </a:r>
            <a:r>
              <a:rPr lang="pt-PT" sz="2100" b="1" dirty="0" err="1">
                <a:latin typeface="Calibri" panose="020F0502020204030204" pitchFamily="34" charset="0"/>
              </a:rPr>
              <a:t>Adherence</a:t>
            </a:r>
            <a:r>
              <a:rPr lang="pt-PT" sz="2100" b="1" dirty="0">
                <a:latin typeface="Calibri" panose="020F0502020204030204" pitchFamily="34" charset="0"/>
              </a:rPr>
              <a:t> </a:t>
            </a:r>
            <a:r>
              <a:rPr lang="pt-PT" sz="2100" b="1" dirty="0" err="1">
                <a:latin typeface="Calibri" panose="020F0502020204030204" pitchFamily="34" charset="0"/>
              </a:rPr>
              <a:t>Plan</a:t>
            </a:r>
            <a:r>
              <a:rPr lang="pt-PT" sz="2400" dirty="0"/>
              <a:t> </a:t>
            </a:r>
            <a:r>
              <a:rPr lang="pt-PT" sz="2100" dirty="0">
                <a:latin typeface="Calibri" panose="020F0502020204030204" pitchFamily="34" charset="0"/>
              </a:rPr>
              <a:t>(plano de maior adesão) e caracterizar a adesão boa, suficiente ou má, de acordo com o número de doses omitidas por mês (tal como no quadro ao lado).</a:t>
            </a:r>
            <a:endParaRPr lang="pt-PT" sz="2100" noProof="0" dirty="0">
              <a:latin typeface="Calibri" panose="020F0502020204030204" pitchFamily="34" charset="0"/>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9731" y="434650"/>
            <a:ext cx="1790123" cy="1333077"/>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9730" y="434650"/>
            <a:ext cx="1790123" cy="133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80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solidFill>
        </p:spPr>
        <p:txBody>
          <a:bodyPr>
            <a:noAutofit/>
          </a:bodyPr>
          <a:lstStyle/>
          <a:p>
            <a:pPr algn="l"/>
            <a:r>
              <a:rPr lang="pt-PT" sz="2800" noProof="0" dirty="0">
                <a:solidFill>
                  <a:srgbClr val="FFFFFF"/>
                </a:solidFill>
                <a:latin typeface="Calibri" panose="020F0502020204030204" pitchFamily="34" charset="0"/>
              </a:rPr>
              <a:t>	7. Quais são os desafios de tomar os seus </a:t>
            </a:r>
            <a:r>
              <a:rPr lang="pt-PT" sz="2800" noProof="0" dirty="0" err="1">
                <a:solidFill>
                  <a:srgbClr val="FFFFFF"/>
                </a:solidFill>
                <a:latin typeface="Calibri" panose="020F0502020204030204" pitchFamily="34" charset="0"/>
              </a:rPr>
              <a:t>ARVs</a:t>
            </a:r>
            <a:r>
              <a:rPr lang="pt-PT" sz="2800" noProof="0" dirty="0">
                <a:solidFill>
                  <a:srgbClr val="FFFFFF"/>
                </a:solidFill>
                <a:latin typeface="Calibri" panose="020F0502020204030204" pitchFamily="34" charset="0"/>
              </a:rPr>
              <a:t>?</a:t>
            </a:r>
          </a:p>
        </p:txBody>
      </p:sp>
      <p:sp>
        <p:nvSpPr>
          <p:cNvPr id="4" name="TextBox 3"/>
          <p:cNvSpPr txBox="1"/>
          <p:nvPr/>
        </p:nvSpPr>
        <p:spPr>
          <a:xfrm>
            <a:off x="5562600" y="3048000"/>
            <a:ext cx="2514600" cy="1015663"/>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ver juntos como é que você toma os seus ARVs.</a:t>
            </a:r>
          </a:p>
        </p:txBody>
      </p:sp>
      <p:grpSp>
        <p:nvGrpSpPr>
          <p:cNvPr id="8" name="Group 10">
            <a:extLst>
              <a:ext uri="{FF2B5EF4-FFF2-40B4-BE49-F238E27FC236}">
                <a16:creationId xmlns:a16="http://schemas.microsoft.com/office/drawing/2014/main" id="{594342ED-337A-4232-A41C-4CA66C8FC0D8}"/>
              </a:ext>
            </a:extLst>
          </p:cNvPr>
          <p:cNvGrpSpPr/>
          <p:nvPr/>
        </p:nvGrpSpPr>
        <p:grpSpPr>
          <a:xfrm>
            <a:off x="289668" y="1072354"/>
            <a:ext cx="4282332" cy="1568753"/>
            <a:chOff x="914400" y="2895600"/>
            <a:chExt cx="8381999" cy="3070591"/>
          </a:xfrm>
        </p:grpSpPr>
        <p:pic>
          <p:nvPicPr>
            <p:cNvPr id="9" name="Picture 11">
              <a:extLst>
                <a:ext uri="{FF2B5EF4-FFF2-40B4-BE49-F238E27FC236}">
                  <a16:creationId xmlns:a16="http://schemas.microsoft.com/office/drawing/2014/main" id="{4C9E74FD-CCE9-480D-8C9F-161A5C34C6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85" r="5085"/>
            <a:stretch/>
          </p:blipFill>
          <p:spPr>
            <a:xfrm>
              <a:off x="5509378" y="2895600"/>
              <a:ext cx="3787021" cy="3070591"/>
            </a:xfrm>
            <a:prstGeom prst="rect">
              <a:avLst/>
            </a:prstGeom>
          </p:spPr>
        </p:pic>
        <p:pic>
          <p:nvPicPr>
            <p:cNvPr id="10" name="Picture 12">
              <a:extLst>
                <a:ext uri="{FF2B5EF4-FFF2-40B4-BE49-F238E27FC236}">
                  <a16:creationId xmlns:a16="http://schemas.microsoft.com/office/drawing/2014/main" id="{1B44AAAA-9602-46E5-B1B4-A0BE8FFBE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895600"/>
              <a:ext cx="4343400" cy="3070591"/>
            </a:xfrm>
            <a:prstGeom prst="rect">
              <a:avLst/>
            </a:prstGeom>
          </p:spPr>
        </p:pic>
      </p:grpSp>
      <p:grpSp>
        <p:nvGrpSpPr>
          <p:cNvPr id="11" name="Group 6"/>
          <p:cNvGrpSpPr/>
          <p:nvPr/>
        </p:nvGrpSpPr>
        <p:grpSpPr>
          <a:xfrm>
            <a:off x="289668" y="2641107"/>
            <a:ext cx="4158850" cy="2557232"/>
            <a:chOff x="884185" y="1727084"/>
            <a:chExt cx="7724833" cy="4749916"/>
          </a:xfrm>
        </p:grpSpPr>
        <p:pic>
          <p:nvPicPr>
            <p:cNvPr id="1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2514600"/>
              <a:ext cx="4722818" cy="3439927"/>
            </a:xfrm>
            <a:prstGeom prst="rect">
              <a:avLst/>
            </a:prstGeom>
          </p:spPr>
        </p:pic>
        <p:pic>
          <p:nvPicPr>
            <p:cNvPr id="1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56368"/>
            <a:stretch/>
          </p:blipFill>
          <p:spPr>
            <a:xfrm>
              <a:off x="884185" y="1727084"/>
              <a:ext cx="2845398" cy="4749916"/>
            </a:xfrm>
            <a:prstGeom prst="rect">
              <a:avLst/>
            </a:prstGeom>
          </p:spPr>
        </p:pic>
      </p:grpSp>
      <p:grpSp>
        <p:nvGrpSpPr>
          <p:cNvPr id="14" name="Group 7">
            <a:extLst>
              <a:ext uri="{FF2B5EF4-FFF2-40B4-BE49-F238E27FC236}">
                <a16:creationId xmlns:a16="http://schemas.microsoft.com/office/drawing/2014/main" id="{2BABD675-9963-4BB4-83E9-80A269ED0011}"/>
              </a:ext>
            </a:extLst>
          </p:cNvPr>
          <p:cNvGrpSpPr/>
          <p:nvPr/>
        </p:nvGrpSpPr>
        <p:grpSpPr>
          <a:xfrm>
            <a:off x="331340" y="5029200"/>
            <a:ext cx="4354710" cy="1568753"/>
            <a:chOff x="914400" y="2881666"/>
            <a:chExt cx="8584850" cy="3092630"/>
          </a:xfrm>
        </p:grpSpPr>
        <p:pic>
          <p:nvPicPr>
            <p:cNvPr id="15" name="Picture 8">
              <a:extLst>
                <a:ext uri="{FF2B5EF4-FFF2-40B4-BE49-F238E27FC236}">
                  <a16:creationId xmlns:a16="http://schemas.microsoft.com/office/drawing/2014/main" id="{34DABC80-C1CC-4DC9-B1E8-F39F4B72A6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2881666"/>
              <a:ext cx="4245999" cy="3092630"/>
            </a:xfrm>
            <a:prstGeom prst="rect">
              <a:avLst/>
            </a:prstGeom>
          </p:spPr>
        </p:pic>
        <p:pic>
          <p:nvPicPr>
            <p:cNvPr id="16" name="Picture 9">
              <a:extLst>
                <a:ext uri="{FF2B5EF4-FFF2-40B4-BE49-F238E27FC236}">
                  <a16:creationId xmlns:a16="http://schemas.microsoft.com/office/drawing/2014/main" id="{C911C185-FA7E-4EB0-B173-D5D4421C73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2881666"/>
              <a:ext cx="4241450" cy="3089317"/>
            </a:xfrm>
            <a:prstGeom prst="rect">
              <a:avLst/>
            </a:prstGeom>
          </p:spPr>
        </p:pic>
      </p:grpSp>
    </p:spTree>
    <p:extLst>
      <p:ext uri="{BB962C8B-B14F-4D97-AF65-F5344CB8AC3E}">
        <p14:creationId xmlns:p14="http://schemas.microsoft.com/office/powerpoint/2010/main" val="3159829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990600"/>
            <a:ext cx="2819400"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ver juntos como é que você toma os seus ARVs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299691" y="914400"/>
            <a:ext cx="5731741" cy="20574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300" noProof="0" dirty="0">
                <a:latin typeface="Calibri" panose="020F0502020204030204" pitchFamily="34" charset="0"/>
              </a:rPr>
              <a:t>Vamos explorar os </a:t>
            </a:r>
            <a:r>
              <a:rPr lang="pt-PT" sz="1300" b="1" noProof="0" dirty="0">
                <a:latin typeface="Calibri" panose="020F0502020204030204" pitchFamily="34" charset="0"/>
              </a:rPr>
              <a:t>desafios</a:t>
            </a:r>
            <a:r>
              <a:rPr lang="pt-PT" sz="1300" noProof="0" dirty="0">
                <a:latin typeface="Calibri" panose="020F0502020204030204" pitchFamily="34" charset="0"/>
              </a:rPr>
              <a:t> que </a:t>
            </a:r>
            <a:br>
              <a:rPr lang="pt-PT" sz="1300" noProof="0" dirty="0">
                <a:latin typeface="Calibri" panose="020F0502020204030204" pitchFamily="34" charset="0"/>
              </a:rPr>
            </a:br>
            <a:r>
              <a:rPr lang="pt-PT" sz="1300" noProof="0" dirty="0">
                <a:latin typeface="Calibri" panose="020F0502020204030204" pitchFamily="34" charset="0"/>
              </a:rPr>
              <a:t>você talvez esteja a enfrentar quando toma </a:t>
            </a:r>
            <a:br>
              <a:rPr lang="pt-PT" sz="1300" noProof="0" dirty="0">
                <a:latin typeface="Calibri" panose="020F0502020204030204" pitchFamily="34" charset="0"/>
              </a:rPr>
            </a:br>
            <a:r>
              <a:rPr lang="pt-PT" sz="1300" noProof="0" dirty="0">
                <a:latin typeface="Calibri" panose="020F0502020204030204" pitchFamily="34" charset="0"/>
              </a:rPr>
              <a:t>os </a:t>
            </a:r>
            <a:r>
              <a:rPr lang="pt-PT" sz="1300" noProof="0" dirty="0" err="1">
                <a:latin typeface="Calibri" panose="020F0502020204030204" pitchFamily="34" charset="0"/>
              </a:rPr>
              <a:t>ARVs</a:t>
            </a:r>
            <a:r>
              <a:rPr lang="pt-PT" sz="1300" noProof="0" dirty="0">
                <a:latin typeface="Calibri" panose="020F0502020204030204" pitchFamily="34" charset="0"/>
              </a:rPr>
              <a:t>.</a:t>
            </a:r>
          </a:p>
          <a:p>
            <a:pPr marL="285750" indent="-285750">
              <a:buFont typeface="Arial" panose="020B0604020202020204" pitchFamily="34" charset="0"/>
              <a:buChar char="•"/>
            </a:pPr>
            <a:r>
              <a:rPr lang="pt-PT" sz="1300" dirty="0">
                <a:latin typeface="Calibri" panose="020F0502020204030204" pitchFamily="34" charset="0"/>
              </a:rPr>
              <a:t>Sinta-se à vontade e fale-me nos problemas que tem enfrentado; pergunto porque gostaria de encontrar maneira de facilitar a sua experiência</a:t>
            </a:r>
            <a:r>
              <a:rPr lang="pt-PT" sz="1300" noProof="0" dirty="0">
                <a:latin typeface="Calibri" panose="020F0502020204030204" pitchFamily="34" charset="0"/>
              </a:rPr>
              <a:t>.</a:t>
            </a:r>
          </a:p>
          <a:p>
            <a:pPr marL="285750" indent="-285750">
              <a:buFont typeface="Arial" panose="020B0604020202020204" pitchFamily="34" charset="0"/>
              <a:buChar char="•"/>
            </a:pPr>
            <a:r>
              <a:rPr lang="pt-PT" sz="1400" dirty="0">
                <a:latin typeface="Calibri" panose="020F0502020204030204" pitchFamily="34" charset="0"/>
              </a:rPr>
              <a:t>Lembra-se das circunstâncias da </a:t>
            </a:r>
            <a:r>
              <a:rPr lang="pt-PT" sz="1400" b="1" dirty="0">
                <a:latin typeface="Calibri" panose="020F0502020204030204" pitchFamily="34" charset="0"/>
              </a:rPr>
              <a:t>última dose que omitiu</a:t>
            </a:r>
            <a:r>
              <a:rPr lang="pt-PT" sz="1400" dirty="0">
                <a:latin typeface="Calibri" panose="020F0502020204030204" pitchFamily="34" charset="0"/>
              </a:rPr>
              <a:t>, e é capaz de as descrever?</a:t>
            </a:r>
          </a:p>
        </p:txBody>
      </p:sp>
      <p:cxnSp>
        <p:nvCxnSpPr>
          <p:cNvPr id="15" name="Straight Connector 14"/>
          <p:cNvCxnSpPr/>
          <p:nvPr/>
        </p:nvCxnSpPr>
        <p:spPr>
          <a:xfrm>
            <a:off x="3276600" y="1057364"/>
            <a:ext cx="0" cy="16477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28600" y="2106773"/>
            <a:ext cx="2895600" cy="3222272"/>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1"/>
          <p:cNvSpPr>
            <a:spLocks noGrp="1"/>
          </p:cNvSpPr>
          <p:nvPr>
            <p:ph sz="half" idx="1"/>
          </p:nvPr>
        </p:nvSpPr>
        <p:spPr>
          <a:xfrm>
            <a:off x="838200" y="2057400"/>
            <a:ext cx="2362200" cy="685800"/>
          </a:xfrm>
        </p:spPr>
        <p:txBody>
          <a:bodyPr>
            <a:normAutofit fontScale="70000" lnSpcReduction="20000"/>
          </a:bodyPr>
          <a:lstStyle/>
          <a:p>
            <a:r>
              <a:rPr lang="pt-PT" sz="2100" b="1" noProof="0" dirty="0">
                <a:latin typeface="Calibri" panose="020F0502020204030204" pitchFamily="34" charset="0"/>
              </a:rPr>
              <a:t>Instruções aos Provedores:</a:t>
            </a:r>
          </a:p>
          <a:p>
            <a:r>
              <a:rPr lang="pt-PT" sz="2000" b="1" noProof="0" dirty="0">
                <a:latin typeface="Calibri" panose="020F0502020204030204" pitchFamily="34" charset="0"/>
              </a:rPr>
              <a:t>Explorar barreiras e desafios juntamente com o doente.</a:t>
            </a:r>
          </a:p>
        </p:txBody>
      </p:sp>
      <p:pic>
        <p:nvPicPr>
          <p:cNvPr id="22" name="Picture 8" descr="C:\Users\rlw2177\AppData\Local\Microsoft\Windows\Temporary Internet Files\Content.IE5\S2UJGMDA\Symbol_list_class.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95" y="2057400"/>
            <a:ext cx="518814" cy="533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7. Quais são os desafios de tomar os seus ARVs?</a:t>
            </a:r>
          </a:p>
        </p:txBody>
      </p:sp>
      <p:sp>
        <p:nvSpPr>
          <p:cNvPr id="24" name="Rectangle 23"/>
          <p:cNvSpPr/>
          <p:nvPr/>
        </p:nvSpPr>
        <p:spPr>
          <a:xfrm>
            <a:off x="228600" y="5410201"/>
            <a:ext cx="2895600" cy="1295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83" y="5561686"/>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939" y="2743200"/>
            <a:ext cx="2858461" cy="2800767"/>
          </a:xfrm>
          <a:prstGeom prst="rect">
            <a:avLst/>
          </a:prstGeom>
          <a:noFill/>
        </p:spPr>
        <p:txBody>
          <a:bodyPr wrap="square" rtlCol="0">
            <a:spAutoFit/>
          </a:bodyPr>
          <a:lstStyle/>
          <a:p>
            <a:r>
              <a:rPr lang="pt-BR" sz="1400" b="1" dirty="0">
                <a:latin typeface="Calibri" panose="020F0502020204030204" pitchFamily="34" charset="0"/>
              </a:rPr>
              <a:t>O: Perguntas abertas (evitar perguntas cuja resposta seja sim/não), por exemplo:</a:t>
            </a:r>
          </a:p>
          <a:p>
            <a:pPr marL="342900" indent="-342900">
              <a:buFont typeface="Arial" panose="020B0604020202020204" pitchFamily="34" charset="0"/>
              <a:buChar char="•"/>
            </a:pPr>
            <a:r>
              <a:rPr lang="pt-BR" sz="1400" dirty="0">
                <a:latin typeface="Calibri" panose="020F0502020204030204" pitchFamily="34" charset="0"/>
              </a:rPr>
              <a:t>Porque tem dificuldade em tomar os ARVs todos os dias?</a:t>
            </a:r>
          </a:p>
          <a:p>
            <a:pPr marL="342900" indent="-342900">
              <a:buFont typeface="Arial" panose="020B0604020202020204" pitchFamily="34" charset="0"/>
              <a:buChar char="•"/>
            </a:pPr>
            <a:r>
              <a:rPr lang="pt-BR" sz="1400" dirty="0">
                <a:latin typeface="Calibri" panose="020F0502020204030204" pitchFamily="34" charset="0"/>
              </a:rPr>
              <a:t>O que é que já fez para tentar tomar os ARVs todos os dias?</a:t>
            </a:r>
          </a:p>
          <a:p>
            <a:pPr marL="342900" indent="-342900">
              <a:buFont typeface="Arial" panose="020B0604020202020204" pitchFamily="34" charset="0"/>
              <a:buChar char="•"/>
            </a:pPr>
            <a:r>
              <a:rPr lang="pt-BR" sz="1400" dirty="0">
                <a:latin typeface="Calibri" panose="020F0502020204030204" pitchFamily="34" charset="0"/>
              </a:rPr>
              <a:t>O que acha provável que aconteça se continuar a tomar os ARVs como toma agora?</a:t>
            </a:r>
          </a:p>
          <a:p>
            <a:pPr marL="342900" indent="-342900">
              <a:buFont typeface="Arial" panose="020B0604020202020204" pitchFamily="34" charset="0"/>
              <a:buChar char="•"/>
            </a:pPr>
            <a:endParaRPr lang="pt-BR" dirty="0">
              <a:latin typeface="Calibri" panose="020F0502020204030204" pitchFamily="34" charset="0"/>
            </a:endParaRPr>
          </a:p>
          <a:p>
            <a:endParaRPr lang="pt-BR" b="1" dirty="0"/>
          </a:p>
        </p:txBody>
      </p:sp>
      <p:graphicFrame>
        <p:nvGraphicFramePr>
          <p:cNvPr id="20" name="Table 19"/>
          <p:cNvGraphicFramePr>
            <a:graphicFrameLocks noGrp="1"/>
          </p:cNvGraphicFramePr>
          <p:nvPr>
            <p:extLst>
              <p:ext uri="{D42A27DB-BD31-4B8C-83A1-F6EECF244321}">
                <p14:modId xmlns:p14="http://schemas.microsoft.com/office/powerpoint/2010/main" val="3416727327"/>
              </p:ext>
            </p:extLst>
          </p:nvPr>
        </p:nvGraphicFramePr>
        <p:xfrm>
          <a:off x="3352800" y="2842271"/>
          <a:ext cx="5634719" cy="3866596"/>
        </p:xfrm>
        <a:graphic>
          <a:graphicData uri="http://schemas.openxmlformats.org/drawingml/2006/table">
            <a:tbl>
              <a:tblPr firstRow="1" bandRow="1">
                <a:tableStyleId>{7DF18680-E054-41AD-8BC1-D1AEF772440D}</a:tableStyleId>
              </a:tblPr>
              <a:tblGrid>
                <a:gridCol w="971479">
                  <a:extLst>
                    <a:ext uri="{9D8B030D-6E8A-4147-A177-3AD203B41FA5}">
                      <a16:colId xmlns:a16="http://schemas.microsoft.com/office/drawing/2014/main" val="20000"/>
                    </a:ext>
                  </a:extLst>
                </a:gridCol>
                <a:gridCol w="4663240">
                  <a:extLst>
                    <a:ext uri="{9D8B030D-6E8A-4147-A177-3AD203B41FA5}">
                      <a16:colId xmlns:a16="http://schemas.microsoft.com/office/drawing/2014/main" val="20001"/>
                    </a:ext>
                  </a:extLst>
                </a:gridCol>
              </a:tblGrid>
              <a:tr h="235057">
                <a:tc>
                  <a:txBody>
                    <a:bodyPr/>
                    <a:lstStyle/>
                    <a:p>
                      <a:pPr algn="ctr"/>
                      <a:r>
                        <a:rPr lang="pt-BR" sz="1000" dirty="0">
                          <a:latin typeface="Calibri" panose="020F0502020204030204" pitchFamily="34" charset="0"/>
                        </a:rPr>
                        <a:t>BARREIRAS</a:t>
                      </a:r>
                    </a:p>
                  </a:txBody>
                  <a:tcPr marL="83127" marR="83127" marT="40341" marB="40341"/>
                </a:tc>
                <a:tc>
                  <a:txBody>
                    <a:bodyPr/>
                    <a:lstStyle/>
                    <a:p>
                      <a:pPr algn="ctr"/>
                      <a:r>
                        <a:rPr lang="pt-BR" sz="1000" dirty="0">
                          <a:latin typeface="Calibri" panose="020F0502020204030204" pitchFamily="34" charset="0"/>
                        </a:rPr>
                        <a:t>PERGUNTAS DE AVALIAÇÃO DAS BARREIRAS</a:t>
                      </a:r>
                    </a:p>
                  </a:txBody>
                  <a:tcPr marL="83127" marR="83127" marT="40341" marB="40341"/>
                </a:tc>
                <a:extLst>
                  <a:ext uri="{0D108BD9-81ED-4DB2-BD59-A6C34878D82A}">
                    <a16:rowId xmlns:a16="http://schemas.microsoft.com/office/drawing/2014/main" val="10000"/>
                  </a:ext>
                </a:extLst>
              </a:tr>
              <a:tr h="235057">
                <a:tc gridSpan="2">
                  <a:txBody>
                    <a:bodyPr/>
                    <a:lstStyle/>
                    <a:p>
                      <a:pPr algn="ctr"/>
                      <a:r>
                        <a:rPr lang="pt-BR" sz="1000" b="1" dirty="0">
                          <a:latin typeface="Calibri" panose="020F0502020204030204" pitchFamily="34" charset="0"/>
                        </a:rPr>
                        <a:t>INDIVIDUAIS </a:t>
                      </a:r>
                    </a:p>
                  </a:txBody>
                  <a:tcPr marL="83127" marR="83127" marT="40341" marB="40341"/>
                </a:tc>
                <a:tc hMerge="1">
                  <a:txBody>
                    <a:bodyPr/>
                    <a:lstStyle/>
                    <a:p>
                      <a:endParaRPr lang="en-US"/>
                    </a:p>
                  </a:txBody>
                  <a:tcPr/>
                </a:tc>
                <a:extLst>
                  <a:ext uri="{0D108BD9-81ED-4DB2-BD59-A6C34878D82A}">
                    <a16:rowId xmlns:a16="http://schemas.microsoft.com/office/drawing/2014/main" val="10001"/>
                  </a:ext>
                </a:extLst>
              </a:tr>
              <a:tr h="542441">
                <a:tc>
                  <a:txBody>
                    <a:bodyPr/>
                    <a:lstStyle/>
                    <a:p>
                      <a:r>
                        <a:rPr lang="pt-BR" sz="1000" b="1" dirty="0">
                          <a:latin typeface="Calibri" panose="020F0502020204030204" pitchFamily="34" charset="0"/>
                        </a:rPr>
                        <a:t>Falta de conhecimento</a:t>
                      </a:r>
                    </a:p>
                  </a:txBody>
                  <a:tcPr marL="83127" marR="83127" marT="40341" marB="40341"/>
                </a:tc>
                <a:tc>
                  <a:txBody>
                    <a:bodyPr/>
                    <a:lstStyle/>
                    <a:p>
                      <a:r>
                        <a:rPr lang="pt-BR" sz="1000" dirty="0">
                          <a:latin typeface="Calibri" panose="020F0502020204030204" pitchFamily="34" charset="0"/>
                        </a:rPr>
                        <a:t>É capaz de me dizer os nomes dos seus ARVs? Sabe de que maneira deve tomar os ARVs (p. ex. a que horas, que quantidade [de líquido], quantos [comprimidos]? Sabe qual é o objectivo de tomar ARVs?</a:t>
                      </a:r>
                    </a:p>
                  </a:txBody>
                  <a:tcPr marL="83127" marR="83127" marT="40341" marB="40341"/>
                </a:tc>
                <a:extLst>
                  <a:ext uri="{0D108BD9-81ED-4DB2-BD59-A6C34878D82A}">
                    <a16:rowId xmlns:a16="http://schemas.microsoft.com/office/drawing/2014/main" val="10002"/>
                  </a:ext>
                </a:extLst>
              </a:tr>
              <a:tr h="388749">
                <a:tc>
                  <a:txBody>
                    <a:bodyPr/>
                    <a:lstStyle/>
                    <a:p>
                      <a:r>
                        <a:rPr lang="pt-BR" sz="1000" b="1" dirty="0">
                          <a:latin typeface="Calibri" panose="020F0502020204030204" pitchFamily="34" charset="0"/>
                        </a:rPr>
                        <a:t>Efeitos secundários</a:t>
                      </a:r>
                    </a:p>
                  </a:txBody>
                  <a:tcPr marL="83127" marR="83127" marT="40341" marB="40341"/>
                </a:tc>
                <a:tc>
                  <a:txBody>
                    <a:bodyPr/>
                    <a:lstStyle/>
                    <a:p>
                      <a:r>
                        <a:rPr lang="pt-BR" sz="1000" dirty="0">
                          <a:latin typeface="Calibri" panose="020F0502020204030204" pitchFamily="34" charset="0"/>
                        </a:rPr>
                        <a:t>Os ARVs afectaram a maneira como se sente? Acha que os ARVs fizeram com que se sentisse doente de alguma forma? Em caso afirmativo, descreva os problemas causados pelos ARVs (p. ex. náuseas, diarreia, problemas para dormir). </a:t>
                      </a:r>
                    </a:p>
                  </a:txBody>
                  <a:tcPr marL="83127" marR="83127" marT="40341" marB="40341"/>
                </a:tc>
                <a:extLst>
                  <a:ext uri="{0D108BD9-81ED-4DB2-BD59-A6C34878D82A}">
                    <a16:rowId xmlns:a16="http://schemas.microsoft.com/office/drawing/2014/main" val="10003"/>
                  </a:ext>
                </a:extLst>
              </a:tr>
              <a:tr h="388749">
                <a:tc>
                  <a:txBody>
                    <a:bodyPr/>
                    <a:lstStyle/>
                    <a:p>
                      <a:r>
                        <a:rPr lang="pt-BR" sz="1000" b="1" dirty="0">
                          <a:latin typeface="Calibri" panose="020F0502020204030204" pitchFamily="34" charset="0"/>
                        </a:rPr>
                        <a:t>Esquecimento</a:t>
                      </a:r>
                    </a:p>
                  </a:txBody>
                  <a:tcPr marL="83127" marR="83127" marT="40341" marB="40341"/>
                </a:tc>
                <a:tc>
                  <a:txBody>
                    <a:bodyPr/>
                    <a:lstStyle/>
                    <a:p>
                      <a:r>
                        <a:rPr lang="pt-BR" sz="1000" dirty="0">
                          <a:latin typeface="Calibri" panose="020F0502020204030204" pitchFamily="34" charset="0"/>
                        </a:rPr>
                        <a:t>Alguma vez se esqueceu ou esquece-se frequentemente de tomar os ARVs? Toma-os todos os dias à mesma hora? Que método usa para se lembrar de tomar os ARVs?</a:t>
                      </a:r>
                    </a:p>
                  </a:txBody>
                  <a:tcPr marL="83127" marR="83127" marT="40341" marB="40341"/>
                </a:tc>
                <a:extLst>
                  <a:ext uri="{0D108BD9-81ED-4DB2-BD59-A6C34878D82A}">
                    <a16:rowId xmlns:a16="http://schemas.microsoft.com/office/drawing/2014/main" val="10004"/>
                  </a:ext>
                </a:extLst>
              </a:tr>
              <a:tr h="163934">
                <a:tc>
                  <a:txBody>
                    <a:bodyPr/>
                    <a:lstStyle/>
                    <a:p>
                      <a:r>
                        <a:rPr lang="pt-BR" sz="1000" b="1" dirty="0">
                          <a:latin typeface="Calibri" panose="020F0502020204030204" pitchFamily="34" charset="0"/>
                        </a:rPr>
                        <a:t>Quando se sente melhor</a:t>
                      </a:r>
                    </a:p>
                  </a:txBody>
                  <a:tcPr marL="83127" marR="83127" marT="40341" marB="40341"/>
                </a:tc>
                <a:tc>
                  <a:txBody>
                    <a:bodyPr/>
                    <a:lstStyle/>
                    <a:p>
                      <a:r>
                        <a:rPr lang="pt-BR" sz="1000" dirty="0">
                          <a:latin typeface="Calibri" panose="020F0502020204030204" pitchFamily="34" charset="0"/>
                        </a:rPr>
                        <a:t>Toma os ARVs mesmo quando se sente bem?</a:t>
                      </a:r>
                    </a:p>
                  </a:txBody>
                  <a:tcPr marL="83127" marR="83127" marT="40341" marB="40341"/>
                </a:tc>
                <a:extLst>
                  <a:ext uri="{0D108BD9-81ED-4DB2-BD59-A6C34878D82A}">
                    <a16:rowId xmlns:a16="http://schemas.microsoft.com/office/drawing/2014/main" val="10005"/>
                  </a:ext>
                </a:extLst>
              </a:tr>
              <a:tr h="174692">
                <a:tc>
                  <a:txBody>
                    <a:bodyPr/>
                    <a:lstStyle/>
                    <a:p>
                      <a:r>
                        <a:rPr lang="pt-BR" sz="1000" b="1" dirty="0">
                          <a:latin typeface="Calibri" panose="020F0502020204030204" pitchFamily="34" charset="0"/>
                        </a:rPr>
                        <a:t>Doença física</a:t>
                      </a:r>
                    </a:p>
                  </a:txBody>
                  <a:tcPr marL="83127" marR="83127" marT="40341" marB="40341"/>
                </a:tc>
                <a:tc>
                  <a:txBody>
                    <a:bodyPr/>
                    <a:lstStyle/>
                    <a:p>
                      <a:r>
                        <a:rPr lang="pt-BR" sz="1000" dirty="0">
                          <a:latin typeface="Calibri" panose="020F0502020204030204" pitchFamily="34" charset="0"/>
                        </a:rPr>
                        <a:t>Alguma vez teve alguma doença que o tenha impedido de tomar os ARVs?</a:t>
                      </a:r>
                    </a:p>
                  </a:txBody>
                  <a:tcPr marL="83127" marR="83127" marT="40341" marB="40341"/>
                </a:tc>
                <a:extLst>
                  <a:ext uri="{0D108BD9-81ED-4DB2-BD59-A6C34878D82A}">
                    <a16:rowId xmlns:a16="http://schemas.microsoft.com/office/drawing/2014/main" val="10006"/>
                  </a:ext>
                </a:extLst>
              </a:tr>
              <a:tr h="337850">
                <a:tc>
                  <a:txBody>
                    <a:bodyPr/>
                    <a:lstStyle/>
                    <a:p>
                      <a:r>
                        <a:rPr lang="pt-BR" sz="1000" b="1" dirty="0">
                          <a:latin typeface="Calibri" panose="020F0502020204030204" pitchFamily="34" charset="0"/>
                        </a:rPr>
                        <a:t>Consumo de álcool/drogas</a:t>
                      </a:r>
                    </a:p>
                  </a:txBody>
                  <a:tcPr marL="83127" marR="83127" marT="40341" marB="40341"/>
                </a:tc>
                <a:tc>
                  <a:txBody>
                    <a:bodyPr/>
                    <a:lstStyle/>
                    <a:p>
                      <a:r>
                        <a:rPr lang="pt-BR" sz="1000" dirty="0">
                          <a:latin typeface="Calibri" panose="020F0502020204030204" pitchFamily="34" charset="0"/>
                        </a:rPr>
                        <a:t>Você bebe álcool? Consome drogas? Acha que isso afecta a sua capacidade de tomar ARVs?</a:t>
                      </a:r>
                    </a:p>
                  </a:txBody>
                  <a:tcPr marL="83127" marR="83127" marT="40341" marB="40341"/>
                </a:tc>
                <a:extLst>
                  <a:ext uri="{0D108BD9-81ED-4DB2-BD59-A6C34878D82A}">
                    <a16:rowId xmlns:a16="http://schemas.microsoft.com/office/drawing/2014/main" val="10007"/>
                  </a:ext>
                </a:extLst>
              </a:tr>
              <a:tr h="363848">
                <a:tc>
                  <a:txBody>
                    <a:bodyPr/>
                    <a:lstStyle/>
                    <a:p>
                      <a:r>
                        <a:rPr lang="pt-BR" sz="1000" b="1" dirty="0">
                          <a:latin typeface="Calibri" panose="020F0502020204030204" pitchFamily="34" charset="0"/>
                        </a:rPr>
                        <a:t>Depressão</a:t>
                      </a:r>
                    </a:p>
                  </a:txBody>
                  <a:tcPr marL="83127" marR="83127" marT="40341" marB="40341"/>
                </a:tc>
                <a:tc>
                  <a:txBody>
                    <a:bodyPr/>
                    <a:lstStyle/>
                    <a:p>
                      <a:r>
                        <a:rPr lang="pt-BR" sz="1000" dirty="0">
                          <a:latin typeface="Calibri" panose="020F0502020204030204" pitchFamily="34" charset="0"/>
                        </a:rPr>
                        <a:t>Como está o seu estado de espírito em geral? Tem-se sentido triste ou confuso? Em caso afirmativo, isso afectou a sua capacidade para tomar ARVs?</a:t>
                      </a:r>
                    </a:p>
                  </a:txBody>
                  <a:tcPr marL="83127" marR="83127" marT="40341" marB="40341"/>
                </a:tc>
                <a:extLst>
                  <a:ext uri="{0D108BD9-81ED-4DB2-BD59-A6C34878D82A}">
                    <a16:rowId xmlns:a16="http://schemas.microsoft.com/office/drawing/2014/main" val="10008"/>
                  </a:ext>
                </a:extLst>
              </a:tr>
              <a:tr h="388749">
                <a:tc>
                  <a:txBody>
                    <a:bodyPr/>
                    <a:lstStyle/>
                    <a:p>
                      <a:r>
                        <a:rPr lang="pt-BR" sz="1000" b="1" dirty="0">
                          <a:latin typeface="Calibri" panose="020F0502020204030204" pitchFamily="34" charset="0"/>
                        </a:rPr>
                        <a:t>Crenças sobre a saúde</a:t>
                      </a:r>
                    </a:p>
                  </a:txBody>
                  <a:tcPr marL="83127" marR="83127" marT="40341" marB="40341"/>
                </a:tc>
                <a:tc>
                  <a:txBody>
                    <a:bodyPr/>
                    <a:lstStyle/>
                    <a:p>
                      <a:r>
                        <a:rPr lang="pt-BR" sz="1000" dirty="0">
                          <a:latin typeface="Calibri" panose="020F0502020204030204" pitchFamily="34" charset="0"/>
                        </a:rPr>
                        <a:t>Você acredita que tomar ARVs todos os dias seja bom para a sua saúde? Na sua opinião, qual é a melhor maneira de tratar o HIV?  Já tentou outros remédios para tratar o HIV?</a:t>
                      </a:r>
                    </a:p>
                  </a:txBody>
                  <a:tcPr marL="83127" marR="83127" marT="40341" marB="40341"/>
                </a:tc>
                <a:extLst>
                  <a:ext uri="{0D108BD9-81ED-4DB2-BD59-A6C34878D82A}">
                    <a16:rowId xmlns:a16="http://schemas.microsoft.com/office/drawing/2014/main" val="10009"/>
                  </a:ext>
                </a:extLst>
              </a:tr>
            </a:tbl>
          </a:graphicData>
        </a:graphic>
      </p:graphicFrame>
      <p:sp>
        <p:nvSpPr>
          <p:cNvPr id="26" name="Content Placeholder 1"/>
          <p:cNvSpPr>
            <a:spLocks noGrp="1"/>
          </p:cNvSpPr>
          <p:nvPr>
            <p:ph sz="half" idx="1"/>
          </p:nvPr>
        </p:nvSpPr>
        <p:spPr>
          <a:xfrm>
            <a:off x="304800" y="5562600"/>
            <a:ext cx="2819400" cy="1070312"/>
          </a:xfrm>
        </p:spPr>
        <p:txBody>
          <a:bodyPr>
            <a:normAutofit fontScale="47500" lnSpcReduction="20000"/>
          </a:bodyPr>
          <a:lstStyle/>
          <a:p>
            <a:r>
              <a:rPr lang="pt-PT" noProof="0" dirty="0"/>
              <a:t>	    </a:t>
            </a:r>
            <a:r>
              <a:rPr lang="pt-PT" sz="2900" b="1" noProof="0" dirty="0">
                <a:latin typeface="Calibri" panose="020F0502020204030204" pitchFamily="34" charset="0"/>
              </a:rPr>
              <a:t>Documento</a:t>
            </a:r>
          </a:p>
          <a:p>
            <a:endParaRPr lang="pt-PT" sz="2300" b="1" noProof="0" dirty="0">
              <a:latin typeface="Calibri" panose="020F0502020204030204" pitchFamily="34" charset="0"/>
            </a:endParaRPr>
          </a:p>
          <a:p>
            <a:r>
              <a:rPr lang="pt-PT" sz="2500" dirty="0">
                <a:latin typeface="Calibri" panose="020F0502020204030204" pitchFamily="34" charset="0"/>
              </a:rPr>
              <a:t>Documentar, na ferramenta </a:t>
            </a:r>
            <a:r>
              <a:rPr lang="pt-PT" sz="2500" b="1" dirty="0" err="1">
                <a:latin typeface="Calibri" panose="020F0502020204030204" pitchFamily="34" charset="0"/>
              </a:rPr>
              <a:t>Enhanced</a:t>
            </a:r>
            <a:r>
              <a:rPr lang="pt-PT" sz="2500" b="1" dirty="0">
                <a:latin typeface="Calibri" panose="020F0502020204030204" pitchFamily="34" charset="0"/>
              </a:rPr>
              <a:t> </a:t>
            </a:r>
            <a:r>
              <a:rPr lang="pt-PT" sz="2500" b="1" dirty="0" err="1">
                <a:latin typeface="Calibri" panose="020F0502020204030204" pitchFamily="34" charset="0"/>
              </a:rPr>
              <a:t>Adherence</a:t>
            </a:r>
            <a:r>
              <a:rPr lang="pt-PT" sz="2500" b="1" dirty="0">
                <a:latin typeface="Calibri" panose="020F0502020204030204" pitchFamily="34" charset="0"/>
              </a:rPr>
              <a:t> </a:t>
            </a:r>
            <a:r>
              <a:rPr lang="pt-PT" sz="2500" b="1" dirty="0" err="1">
                <a:latin typeface="Calibri" panose="020F0502020204030204" pitchFamily="34" charset="0"/>
              </a:rPr>
              <a:t>Plan</a:t>
            </a:r>
            <a:r>
              <a:rPr lang="pt-PT" sz="2500" b="1" dirty="0">
                <a:latin typeface="Calibri" panose="020F0502020204030204" pitchFamily="34" charset="0"/>
              </a:rPr>
              <a:t>, </a:t>
            </a:r>
            <a:r>
              <a:rPr lang="pt-PT" sz="2500" dirty="0">
                <a:latin typeface="Calibri" panose="020F0502020204030204" pitchFamily="34" charset="0"/>
              </a:rPr>
              <a:t>as barreiras específicas identificadas no doente</a:t>
            </a:r>
            <a:r>
              <a:rPr lang="pt-PT" sz="2500" b="1" noProof="0" dirty="0">
                <a:latin typeface="Calibri" panose="020F0502020204030204" pitchFamily="34" charset="0"/>
              </a:rPr>
              <a:t>.</a:t>
            </a:r>
            <a:endParaRPr lang="pt-PT" sz="2500" noProof="0" dirty="0">
              <a:latin typeface="Calibri" panose="020F0502020204030204" pitchFamily="34" charset="0"/>
            </a:endParaRPr>
          </a:p>
        </p:txBody>
      </p:sp>
      <p:sp>
        <p:nvSpPr>
          <p:cNvPr id="18" name="TextBox 15"/>
          <p:cNvSpPr txBox="1"/>
          <p:nvPr/>
        </p:nvSpPr>
        <p:spPr>
          <a:xfrm>
            <a:off x="7467600" y="602215"/>
            <a:ext cx="1586922"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grpSp>
        <p:nvGrpSpPr>
          <p:cNvPr id="23" name="Group 2">
            <a:extLst>
              <a:ext uri="{FF2B5EF4-FFF2-40B4-BE49-F238E27FC236}">
                <a16:creationId xmlns:a16="http://schemas.microsoft.com/office/drawing/2014/main" id="{62D6F56B-EB1F-4846-BE86-A561359B905F}"/>
              </a:ext>
            </a:extLst>
          </p:cNvPr>
          <p:cNvGrpSpPr/>
          <p:nvPr/>
        </p:nvGrpSpPr>
        <p:grpSpPr>
          <a:xfrm>
            <a:off x="7774385" y="602215"/>
            <a:ext cx="973352" cy="1205134"/>
            <a:chOff x="1006486" y="1647778"/>
            <a:chExt cx="4376625" cy="5418820"/>
          </a:xfrm>
        </p:grpSpPr>
        <p:grpSp>
          <p:nvGrpSpPr>
            <p:cNvPr id="27" name="Group 25">
              <a:extLst>
                <a:ext uri="{FF2B5EF4-FFF2-40B4-BE49-F238E27FC236}">
                  <a16:creationId xmlns:a16="http://schemas.microsoft.com/office/drawing/2014/main" id="{C1E91CA6-F34E-48F4-8946-4B72B6AB8FB0}"/>
                </a:ext>
              </a:extLst>
            </p:cNvPr>
            <p:cNvGrpSpPr/>
            <p:nvPr/>
          </p:nvGrpSpPr>
          <p:grpSpPr>
            <a:xfrm>
              <a:off x="1127283" y="2895600"/>
              <a:ext cx="4158850" cy="2557232"/>
              <a:chOff x="884185" y="1727084"/>
              <a:chExt cx="7724833" cy="4749916"/>
            </a:xfrm>
          </p:grpSpPr>
          <p:pic>
            <p:nvPicPr>
              <p:cNvPr id="34" name="Picture 29">
                <a:extLst>
                  <a:ext uri="{FF2B5EF4-FFF2-40B4-BE49-F238E27FC236}">
                    <a16:creationId xmlns:a16="http://schemas.microsoft.com/office/drawing/2014/main" id="{07138EA7-D1CD-4E0B-9ACF-AE1BEAD2F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2514600"/>
                <a:ext cx="4722818" cy="3439927"/>
              </a:xfrm>
              <a:prstGeom prst="rect">
                <a:avLst/>
              </a:prstGeom>
            </p:spPr>
          </p:pic>
          <p:pic>
            <p:nvPicPr>
              <p:cNvPr id="35" name="Picture 30">
                <a:extLst>
                  <a:ext uri="{FF2B5EF4-FFF2-40B4-BE49-F238E27FC236}">
                    <a16:creationId xmlns:a16="http://schemas.microsoft.com/office/drawing/2014/main" id="{C562917D-EDB5-4765-9C28-A0B1BED579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6368"/>
              <a:stretch/>
            </p:blipFill>
            <p:spPr>
              <a:xfrm>
                <a:off x="884185" y="1727084"/>
                <a:ext cx="2845398" cy="4749916"/>
              </a:xfrm>
              <a:prstGeom prst="rect">
                <a:avLst/>
              </a:prstGeom>
            </p:spPr>
          </p:pic>
        </p:grpSp>
        <p:grpSp>
          <p:nvGrpSpPr>
            <p:cNvPr id="28" name="Group 31">
              <a:extLst>
                <a:ext uri="{FF2B5EF4-FFF2-40B4-BE49-F238E27FC236}">
                  <a16:creationId xmlns:a16="http://schemas.microsoft.com/office/drawing/2014/main" id="{BC9B7B0D-D90F-405F-9CA5-8BD14D2D9EE7}"/>
                </a:ext>
              </a:extLst>
            </p:cNvPr>
            <p:cNvGrpSpPr/>
            <p:nvPr/>
          </p:nvGrpSpPr>
          <p:grpSpPr>
            <a:xfrm>
              <a:off x="1006486" y="5497845"/>
              <a:ext cx="4354710" cy="1568753"/>
              <a:chOff x="914400" y="2881666"/>
              <a:chExt cx="8584850" cy="3092630"/>
            </a:xfrm>
          </p:grpSpPr>
          <p:pic>
            <p:nvPicPr>
              <p:cNvPr id="32" name="Picture 32">
                <a:extLst>
                  <a:ext uri="{FF2B5EF4-FFF2-40B4-BE49-F238E27FC236}">
                    <a16:creationId xmlns:a16="http://schemas.microsoft.com/office/drawing/2014/main" id="{0CBF9456-9660-4E32-96EC-C75A6F35B3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2881666"/>
                <a:ext cx="4245999" cy="3092630"/>
              </a:xfrm>
              <a:prstGeom prst="rect">
                <a:avLst/>
              </a:prstGeom>
            </p:spPr>
          </p:pic>
          <p:pic>
            <p:nvPicPr>
              <p:cNvPr id="33" name="Picture 33">
                <a:extLst>
                  <a:ext uri="{FF2B5EF4-FFF2-40B4-BE49-F238E27FC236}">
                    <a16:creationId xmlns:a16="http://schemas.microsoft.com/office/drawing/2014/main" id="{2759051B-95F0-4D9E-B261-5339A35463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2881666"/>
                <a:ext cx="4241450" cy="3089317"/>
              </a:xfrm>
              <a:prstGeom prst="rect">
                <a:avLst/>
              </a:prstGeom>
            </p:spPr>
          </p:pic>
        </p:grpSp>
        <p:grpSp>
          <p:nvGrpSpPr>
            <p:cNvPr id="29" name="Group 34">
              <a:extLst>
                <a:ext uri="{FF2B5EF4-FFF2-40B4-BE49-F238E27FC236}">
                  <a16:creationId xmlns:a16="http://schemas.microsoft.com/office/drawing/2014/main" id="{7CD6D8A0-D239-40F2-AAFB-0FF0F62F16F2}"/>
                </a:ext>
              </a:extLst>
            </p:cNvPr>
            <p:cNvGrpSpPr/>
            <p:nvPr/>
          </p:nvGrpSpPr>
          <p:grpSpPr>
            <a:xfrm>
              <a:off x="1100779" y="1647778"/>
              <a:ext cx="4282332" cy="1568753"/>
              <a:chOff x="914400" y="2895600"/>
              <a:chExt cx="8381999" cy="3070591"/>
            </a:xfrm>
          </p:grpSpPr>
          <p:pic>
            <p:nvPicPr>
              <p:cNvPr id="30" name="Picture 35">
                <a:extLst>
                  <a:ext uri="{FF2B5EF4-FFF2-40B4-BE49-F238E27FC236}">
                    <a16:creationId xmlns:a16="http://schemas.microsoft.com/office/drawing/2014/main" id="{18D16199-7327-44D1-BE06-EFE6CC930FE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85" r="5085"/>
              <a:stretch/>
            </p:blipFill>
            <p:spPr>
              <a:xfrm>
                <a:off x="5509378" y="2895600"/>
                <a:ext cx="3787021" cy="3070591"/>
              </a:xfrm>
              <a:prstGeom prst="rect">
                <a:avLst/>
              </a:prstGeom>
            </p:spPr>
          </p:pic>
          <p:pic>
            <p:nvPicPr>
              <p:cNvPr id="31" name="Picture 36">
                <a:extLst>
                  <a:ext uri="{FF2B5EF4-FFF2-40B4-BE49-F238E27FC236}">
                    <a16:creationId xmlns:a16="http://schemas.microsoft.com/office/drawing/2014/main" id="{8D05DF94-E02D-4053-AC98-7957F6FBD2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400" y="2895600"/>
                <a:ext cx="4343400" cy="3070591"/>
              </a:xfrm>
              <a:prstGeom prst="rect">
                <a:avLst/>
              </a:prstGeom>
            </p:spPr>
          </p:pic>
        </p:grpSp>
      </p:grpSp>
    </p:spTree>
    <p:extLst>
      <p:ext uri="{BB962C8B-B14F-4D97-AF65-F5344CB8AC3E}">
        <p14:creationId xmlns:p14="http://schemas.microsoft.com/office/powerpoint/2010/main" val="167690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solidFill>
        </p:spPr>
        <p:txBody>
          <a:bodyPr>
            <a:noAutofit/>
          </a:bodyPr>
          <a:lstStyle/>
          <a:p>
            <a:pPr algn="l"/>
            <a:r>
              <a:rPr lang="pt-PT" sz="2800" noProof="0" dirty="0">
                <a:solidFill>
                  <a:srgbClr val="FFFFFF"/>
                </a:solidFill>
                <a:latin typeface="Calibri" panose="020F0502020204030204" pitchFamily="34" charset="0"/>
              </a:rPr>
              <a:t>	7. Quais são os desafios de tomar os seus </a:t>
            </a:r>
            <a:r>
              <a:rPr lang="pt-PT" sz="2800" noProof="0" dirty="0" err="1">
                <a:solidFill>
                  <a:srgbClr val="FFFFFF"/>
                </a:solidFill>
                <a:latin typeface="Calibri" panose="020F0502020204030204" pitchFamily="34" charset="0"/>
              </a:rPr>
              <a:t>ARVs</a:t>
            </a:r>
            <a:r>
              <a:rPr lang="pt-PT" sz="2800" noProof="0" dirty="0">
                <a:solidFill>
                  <a:srgbClr val="FFFFFF"/>
                </a:solidFill>
                <a:latin typeface="Calibri" panose="020F0502020204030204" pitchFamily="34" charset="0"/>
              </a:rPr>
              <a:t>?</a:t>
            </a:r>
          </a:p>
        </p:txBody>
      </p:sp>
      <p:sp>
        <p:nvSpPr>
          <p:cNvPr id="4" name="TextBox 3"/>
          <p:cNvSpPr txBox="1"/>
          <p:nvPr/>
        </p:nvSpPr>
        <p:spPr>
          <a:xfrm>
            <a:off x="5562600" y="3048000"/>
            <a:ext cx="2514600" cy="1015663"/>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ver juntos como é que você toma os seus ARVs.</a:t>
            </a:r>
          </a:p>
        </p:txBody>
      </p:sp>
      <p:grpSp>
        <p:nvGrpSpPr>
          <p:cNvPr id="8" name="Group 10">
            <a:extLst>
              <a:ext uri="{FF2B5EF4-FFF2-40B4-BE49-F238E27FC236}">
                <a16:creationId xmlns:a16="http://schemas.microsoft.com/office/drawing/2014/main" id="{594342ED-337A-4232-A41C-4CA66C8FC0D8}"/>
              </a:ext>
            </a:extLst>
          </p:cNvPr>
          <p:cNvGrpSpPr/>
          <p:nvPr/>
        </p:nvGrpSpPr>
        <p:grpSpPr>
          <a:xfrm>
            <a:off x="289668" y="1072354"/>
            <a:ext cx="4282332" cy="1568753"/>
            <a:chOff x="914400" y="2895600"/>
            <a:chExt cx="8381999" cy="3070591"/>
          </a:xfrm>
        </p:grpSpPr>
        <p:pic>
          <p:nvPicPr>
            <p:cNvPr id="9" name="Picture 11">
              <a:extLst>
                <a:ext uri="{FF2B5EF4-FFF2-40B4-BE49-F238E27FC236}">
                  <a16:creationId xmlns:a16="http://schemas.microsoft.com/office/drawing/2014/main" id="{4C9E74FD-CCE9-480D-8C9F-161A5C34C6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85" r="5085"/>
            <a:stretch/>
          </p:blipFill>
          <p:spPr>
            <a:xfrm>
              <a:off x="5509378" y="2895600"/>
              <a:ext cx="3787021" cy="3070591"/>
            </a:xfrm>
            <a:prstGeom prst="rect">
              <a:avLst/>
            </a:prstGeom>
          </p:spPr>
        </p:pic>
        <p:pic>
          <p:nvPicPr>
            <p:cNvPr id="10" name="Picture 12">
              <a:extLst>
                <a:ext uri="{FF2B5EF4-FFF2-40B4-BE49-F238E27FC236}">
                  <a16:creationId xmlns:a16="http://schemas.microsoft.com/office/drawing/2014/main" id="{1B44AAAA-9602-46E5-B1B4-A0BE8FFBE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895600"/>
              <a:ext cx="4343400" cy="3070591"/>
            </a:xfrm>
            <a:prstGeom prst="rect">
              <a:avLst/>
            </a:prstGeom>
          </p:spPr>
        </p:pic>
      </p:grpSp>
      <p:grpSp>
        <p:nvGrpSpPr>
          <p:cNvPr id="11" name="Group 6"/>
          <p:cNvGrpSpPr/>
          <p:nvPr/>
        </p:nvGrpSpPr>
        <p:grpSpPr>
          <a:xfrm>
            <a:off x="289668" y="2641107"/>
            <a:ext cx="4158850" cy="2557232"/>
            <a:chOff x="884185" y="1727084"/>
            <a:chExt cx="7724833" cy="4749916"/>
          </a:xfrm>
        </p:grpSpPr>
        <p:pic>
          <p:nvPicPr>
            <p:cNvPr id="1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2514600"/>
              <a:ext cx="4722818" cy="3439927"/>
            </a:xfrm>
            <a:prstGeom prst="rect">
              <a:avLst/>
            </a:prstGeom>
          </p:spPr>
        </p:pic>
        <p:pic>
          <p:nvPicPr>
            <p:cNvPr id="1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56368"/>
            <a:stretch/>
          </p:blipFill>
          <p:spPr>
            <a:xfrm>
              <a:off x="884185" y="1727084"/>
              <a:ext cx="2845398" cy="4749916"/>
            </a:xfrm>
            <a:prstGeom prst="rect">
              <a:avLst/>
            </a:prstGeom>
          </p:spPr>
        </p:pic>
      </p:grpSp>
      <p:grpSp>
        <p:nvGrpSpPr>
          <p:cNvPr id="14" name="Group 7">
            <a:extLst>
              <a:ext uri="{FF2B5EF4-FFF2-40B4-BE49-F238E27FC236}">
                <a16:creationId xmlns:a16="http://schemas.microsoft.com/office/drawing/2014/main" id="{2BABD675-9963-4BB4-83E9-80A269ED0011}"/>
              </a:ext>
            </a:extLst>
          </p:cNvPr>
          <p:cNvGrpSpPr/>
          <p:nvPr/>
        </p:nvGrpSpPr>
        <p:grpSpPr>
          <a:xfrm>
            <a:off x="331340" y="5029200"/>
            <a:ext cx="4354710" cy="1568753"/>
            <a:chOff x="914400" y="2881666"/>
            <a:chExt cx="8584850" cy="3092630"/>
          </a:xfrm>
        </p:grpSpPr>
        <p:pic>
          <p:nvPicPr>
            <p:cNvPr id="15" name="Picture 8">
              <a:extLst>
                <a:ext uri="{FF2B5EF4-FFF2-40B4-BE49-F238E27FC236}">
                  <a16:creationId xmlns:a16="http://schemas.microsoft.com/office/drawing/2014/main" id="{34DABC80-C1CC-4DC9-B1E8-F39F4B72A6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2881666"/>
              <a:ext cx="4245999" cy="3092630"/>
            </a:xfrm>
            <a:prstGeom prst="rect">
              <a:avLst/>
            </a:prstGeom>
          </p:spPr>
        </p:pic>
        <p:pic>
          <p:nvPicPr>
            <p:cNvPr id="16" name="Picture 9">
              <a:extLst>
                <a:ext uri="{FF2B5EF4-FFF2-40B4-BE49-F238E27FC236}">
                  <a16:creationId xmlns:a16="http://schemas.microsoft.com/office/drawing/2014/main" id="{C911C185-FA7E-4EB0-B173-D5D4421C73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2881666"/>
              <a:ext cx="4241450" cy="3089317"/>
            </a:xfrm>
            <a:prstGeom prst="rect">
              <a:avLst/>
            </a:prstGeom>
          </p:spPr>
        </p:pic>
      </p:grpSp>
    </p:spTree>
    <p:extLst>
      <p:ext uri="{BB962C8B-B14F-4D97-AF65-F5344CB8AC3E}">
        <p14:creationId xmlns:p14="http://schemas.microsoft.com/office/powerpoint/2010/main" val="1984911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 y="990600"/>
            <a:ext cx="2895600" cy="3220004"/>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ver juntos como é que você toma os seus ARVs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124200" y="990600"/>
            <a:ext cx="4267200" cy="13716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400" noProof="0" dirty="0">
                <a:latin typeface="Calibri" panose="020F0502020204030204" pitchFamily="34" charset="0"/>
              </a:rPr>
              <a:t>Vamos continuar a explorar os desafios       que possa estar a enfrentar ao tomar os seus </a:t>
            </a:r>
            <a:r>
              <a:rPr lang="pt-PT" sz="1400" noProof="0" dirty="0" err="1">
                <a:latin typeface="Calibri" panose="020F0502020204030204" pitchFamily="34" charset="0"/>
              </a:rPr>
              <a:t>ARVs</a:t>
            </a:r>
            <a:r>
              <a:rPr lang="pt-PT" noProof="0" dirty="0"/>
              <a:t> </a:t>
            </a:r>
            <a:r>
              <a:rPr lang="pt-PT" sz="1400" b="1" noProof="0" dirty="0">
                <a:latin typeface="Calibri" panose="020F0502020204030204" pitchFamily="34" charset="0"/>
              </a:rPr>
              <a:t> (barreiras individuais e domésticas).</a:t>
            </a:r>
            <a:endParaRPr lang="pt-PT" sz="1400" noProof="0" dirty="0">
              <a:latin typeface="Calibri" panose="020F0502020204030204" pitchFamily="34" charset="0"/>
            </a:endParaRPr>
          </a:p>
        </p:txBody>
      </p:sp>
      <p:cxnSp>
        <p:nvCxnSpPr>
          <p:cNvPr id="15" name="Straight Connector 14"/>
          <p:cNvCxnSpPr/>
          <p:nvPr/>
        </p:nvCxnSpPr>
        <p:spPr>
          <a:xfrm>
            <a:off x="3048000" y="1057364"/>
            <a:ext cx="0" cy="1068539"/>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8. </a:t>
            </a:r>
            <a:r>
              <a:rPr lang="pt-PT" sz="2800" dirty="0">
                <a:solidFill>
                  <a:srgbClr val="FFFFFF"/>
                </a:solidFill>
                <a:latin typeface="Calibri" panose="020F0502020204030204" pitchFamily="34" charset="0"/>
              </a:rPr>
              <a:t>Quais são os </a:t>
            </a:r>
            <a:r>
              <a:rPr lang="pt-BR" sz="2800" dirty="0">
                <a:solidFill>
                  <a:srgbClr val="FFFFFF"/>
                </a:solidFill>
                <a:latin typeface="Calibri" panose="020F0502020204030204" pitchFamily="34" charset="0"/>
              </a:rPr>
              <a:t>desafios de tomar os seus ARVs?</a:t>
            </a:r>
          </a:p>
        </p:txBody>
      </p:sp>
      <p:sp>
        <p:nvSpPr>
          <p:cNvPr id="24" name="Rectangle 23"/>
          <p:cNvSpPr/>
          <p:nvPr/>
        </p:nvSpPr>
        <p:spPr>
          <a:xfrm>
            <a:off x="228600" y="5257801"/>
            <a:ext cx="2667000" cy="1295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39" y="5257802"/>
            <a:ext cx="496261" cy="381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1643217294"/>
              </p:ext>
            </p:extLst>
          </p:nvPr>
        </p:nvGraphicFramePr>
        <p:xfrm>
          <a:off x="3048000" y="2265982"/>
          <a:ext cx="5921854" cy="4515818"/>
        </p:xfrm>
        <a:graphic>
          <a:graphicData uri="http://schemas.openxmlformats.org/drawingml/2006/table">
            <a:tbl>
              <a:tblPr firstRow="1" bandRow="1">
                <a:tableStyleId>{7DF18680-E054-41AD-8BC1-D1AEF772440D}</a:tableStyleId>
              </a:tblPr>
              <a:tblGrid>
                <a:gridCol w="1212594">
                  <a:extLst>
                    <a:ext uri="{9D8B030D-6E8A-4147-A177-3AD203B41FA5}">
                      <a16:colId xmlns:a16="http://schemas.microsoft.com/office/drawing/2014/main" val="20000"/>
                    </a:ext>
                  </a:extLst>
                </a:gridCol>
                <a:gridCol w="4709260">
                  <a:extLst>
                    <a:ext uri="{9D8B030D-6E8A-4147-A177-3AD203B41FA5}">
                      <a16:colId xmlns:a16="http://schemas.microsoft.com/office/drawing/2014/main" val="20001"/>
                    </a:ext>
                  </a:extLst>
                </a:gridCol>
              </a:tblGrid>
              <a:tr h="168942">
                <a:tc>
                  <a:txBody>
                    <a:bodyPr/>
                    <a:lstStyle/>
                    <a:p>
                      <a:pPr algn="ctr"/>
                      <a:r>
                        <a:rPr lang="pt-BR" sz="1000" dirty="0">
                          <a:latin typeface="Calibri" panose="020F0502020204030204" pitchFamily="34" charset="0"/>
                        </a:rPr>
                        <a:t>BARREIRAS</a:t>
                      </a:r>
                    </a:p>
                  </a:txBody>
                  <a:tcPr marL="83127" marR="83127" marT="40341" marB="40341"/>
                </a:tc>
                <a:tc>
                  <a:txBody>
                    <a:bodyPr/>
                    <a:lstStyle/>
                    <a:p>
                      <a:pPr marL="0" marR="0" indent="0" algn="ctr" defTabSz="410099" rtl="0" eaLnBrk="1" fontAlgn="auto" latinLnBrk="0" hangingPunct="1">
                        <a:lnSpc>
                          <a:spcPct val="100000"/>
                        </a:lnSpc>
                        <a:spcBef>
                          <a:spcPts val="0"/>
                        </a:spcBef>
                        <a:spcAft>
                          <a:spcPts val="0"/>
                        </a:spcAft>
                        <a:buClrTx/>
                        <a:buSzTx/>
                        <a:buFontTx/>
                        <a:buNone/>
                        <a:tabLst/>
                        <a:defRPr/>
                      </a:pPr>
                      <a:r>
                        <a:rPr lang="pt-BR" sz="1000" dirty="0" smtClean="0">
                          <a:latin typeface="Calibri" panose="020F0502020204030204" pitchFamily="34" charset="0"/>
                        </a:rPr>
                        <a:t>PERGUNTAS DE AVALIAÇÃO DAS BARREIRAS</a:t>
                      </a:r>
                    </a:p>
                    <a:p>
                      <a:pPr algn="ctr"/>
                      <a:endParaRPr lang="pt-BR" sz="1000" dirty="0">
                        <a:latin typeface="Calibri" panose="020F0502020204030204" pitchFamily="34" charset="0"/>
                      </a:endParaRPr>
                    </a:p>
                  </a:txBody>
                  <a:tcPr marL="83127" marR="83127" marT="40341" marB="40341"/>
                </a:tc>
                <a:extLst>
                  <a:ext uri="{0D108BD9-81ED-4DB2-BD59-A6C34878D82A}">
                    <a16:rowId xmlns:a16="http://schemas.microsoft.com/office/drawing/2014/main" val="10000"/>
                  </a:ext>
                </a:extLst>
              </a:tr>
              <a:tr h="168942">
                <a:tc gridSpan="2">
                  <a:txBody>
                    <a:bodyPr/>
                    <a:lstStyle/>
                    <a:p>
                      <a:pPr algn="ctr"/>
                      <a:r>
                        <a:rPr lang="pt-BR" sz="1000" b="1" dirty="0">
                          <a:latin typeface="Calibri" panose="020F0502020204030204" pitchFamily="34" charset="0"/>
                        </a:rPr>
                        <a:t>INDIVIDUAIS  (cont.)</a:t>
                      </a:r>
                    </a:p>
                  </a:txBody>
                  <a:tcPr marL="83127" marR="83127" marT="40341" marB="40341"/>
                </a:tc>
                <a:tc hMerge="1">
                  <a:txBody>
                    <a:bodyPr/>
                    <a:lstStyle/>
                    <a:p>
                      <a:endParaRPr lang="en-US"/>
                    </a:p>
                  </a:txBody>
                  <a:tcPr/>
                </a:tc>
                <a:extLst>
                  <a:ext uri="{0D108BD9-81ED-4DB2-BD59-A6C34878D82A}">
                    <a16:rowId xmlns:a16="http://schemas.microsoft.com/office/drawing/2014/main" val="10001"/>
                  </a:ext>
                </a:extLst>
              </a:tr>
              <a:tr h="279404">
                <a:tc>
                  <a:txBody>
                    <a:bodyPr/>
                    <a:lstStyle/>
                    <a:p>
                      <a:r>
                        <a:rPr lang="pt-BR" sz="1000" b="1" dirty="0">
                          <a:latin typeface="Calibri" panose="020F0502020204030204" pitchFamily="34" charset="0"/>
                        </a:rPr>
                        <a:t>Número de comprimidos</a:t>
                      </a:r>
                    </a:p>
                  </a:txBody>
                  <a:tcPr marL="83127" marR="83127" marT="40341" marB="40341"/>
                </a:tc>
                <a:tc>
                  <a:txBody>
                    <a:bodyPr/>
                    <a:lstStyle/>
                    <a:p>
                      <a:r>
                        <a:rPr lang="pt-BR" sz="1000" dirty="0">
                          <a:latin typeface="Calibri" panose="020F0502020204030204" pitchFamily="34" charset="0"/>
                        </a:rPr>
                        <a:t>O número de comprimidos ou a quantidade de líquido causam-lhe problemas?</a:t>
                      </a:r>
                    </a:p>
                  </a:txBody>
                  <a:tcPr marL="83127" marR="83127" marT="40341" marB="40341"/>
                </a:tc>
                <a:extLst>
                  <a:ext uri="{0D108BD9-81ED-4DB2-BD59-A6C34878D82A}">
                    <a16:rowId xmlns:a16="http://schemas.microsoft.com/office/drawing/2014/main" val="10002"/>
                  </a:ext>
                </a:extLst>
              </a:tr>
              <a:tr h="279404">
                <a:tc>
                  <a:txBody>
                    <a:bodyPr/>
                    <a:lstStyle/>
                    <a:p>
                      <a:r>
                        <a:rPr lang="pt-BR" sz="1000" b="1" dirty="0">
                          <a:latin typeface="Calibri" panose="020F0502020204030204" pitchFamily="34" charset="0"/>
                        </a:rPr>
                        <a:t>Perdi/acabei os comprimidos</a:t>
                      </a:r>
                    </a:p>
                  </a:txBody>
                  <a:tcPr marL="83127" marR="83127" marT="40341" marB="40341"/>
                </a:tc>
                <a:tc>
                  <a:txBody>
                    <a:bodyPr/>
                    <a:lstStyle/>
                    <a:p>
                      <a:r>
                        <a:rPr lang="pt-BR" sz="1000" dirty="0">
                          <a:latin typeface="Calibri" panose="020F0502020204030204" pitchFamily="34" charset="0"/>
                        </a:rPr>
                        <a:t>Você perdeu ou acabou os seus ARVs?</a:t>
                      </a:r>
                    </a:p>
                  </a:txBody>
                  <a:tcPr marL="83127" marR="83127" marT="40341" marB="40341"/>
                </a:tc>
                <a:extLst>
                  <a:ext uri="{0D108BD9-81ED-4DB2-BD59-A6C34878D82A}">
                    <a16:rowId xmlns:a16="http://schemas.microsoft.com/office/drawing/2014/main" val="10003"/>
                  </a:ext>
                </a:extLst>
              </a:tr>
              <a:tr h="279404">
                <a:tc>
                  <a:txBody>
                    <a:bodyPr/>
                    <a:lstStyle/>
                    <a:p>
                      <a:r>
                        <a:rPr lang="pt-BR" sz="1000" b="1" dirty="0">
                          <a:latin typeface="Calibri" panose="020F0502020204030204" pitchFamily="34" charset="0"/>
                        </a:rPr>
                        <a:t>Problemas de transporte</a:t>
                      </a:r>
                    </a:p>
                  </a:txBody>
                  <a:tcPr marL="83127" marR="83127" marT="40341" marB="40341"/>
                </a:tc>
                <a:tc>
                  <a:txBody>
                    <a:bodyPr/>
                    <a:lstStyle/>
                    <a:p>
                      <a:r>
                        <a:rPr lang="pt-BR" sz="1000" dirty="0">
                          <a:latin typeface="Calibri" panose="020F0502020204030204" pitchFamily="34" charset="0"/>
                        </a:rPr>
                        <a:t>Você tem dificuldade em ir ao posto de saúde buscar os ARVs? Em caso afirmativo, por que razão (p. ex. grandes distâncias, despesas, emprego)?</a:t>
                      </a:r>
                    </a:p>
                  </a:txBody>
                  <a:tcPr marL="83127" marR="83127" marT="40341" marB="40341"/>
                </a:tc>
                <a:extLst>
                  <a:ext uri="{0D108BD9-81ED-4DB2-BD59-A6C34878D82A}">
                    <a16:rowId xmlns:a16="http://schemas.microsoft.com/office/drawing/2014/main" val="10004"/>
                  </a:ext>
                </a:extLst>
              </a:tr>
              <a:tr h="389866">
                <a:tc>
                  <a:txBody>
                    <a:bodyPr/>
                    <a:lstStyle/>
                    <a:p>
                      <a:r>
                        <a:rPr lang="pt-BR" sz="1000" b="1" dirty="0">
                          <a:latin typeface="Calibri" panose="020F0502020204030204" pitchFamily="34" charset="0"/>
                        </a:rPr>
                        <a:t>Dificuldade de marcação</a:t>
                      </a:r>
                    </a:p>
                  </a:txBody>
                  <a:tcPr marL="83127" marR="83127" marT="40341" marB="40341"/>
                </a:tc>
                <a:tc>
                  <a:txBody>
                    <a:bodyPr/>
                    <a:lstStyle/>
                    <a:p>
                      <a:r>
                        <a:rPr lang="pt-BR" sz="1000" dirty="0">
                          <a:latin typeface="Calibri" panose="020F0502020204030204" pitchFamily="34" charset="0"/>
                        </a:rPr>
                        <a:t>Você tem estado demasiado ocupado para tomar os ARVs? O trabalho faz com que fique fora de casa durante longos períodos de tempo? Tem dificuldade em obter privacidade para tomar os ARVs no trabalho?</a:t>
                      </a:r>
                    </a:p>
                  </a:txBody>
                  <a:tcPr marL="83127" marR="83127" marT="40341" marB="40341"/>
                </a:tc>
                <a:extLst>
                  <a:ext uri="{0D108BD9-81ED-4DB2-BD59-A6C34878D82A}">
                    <a16:rowId xmlns:a16="http://schemas.microsoft.com/office/drawing/2014/main" val="10005"/>
                  </a:ext>
                </a:extLst>
              </a:tr>
              <a:tr h="168942">
                <a:tc gridSpan="2">
                  <a:txBody>
                    <a:bodyPr/>
                    <a:lstStyle/>
                    <a:p>
                      <a:pPr algn="ctr"/>
                      <a:r>
                        <a:rPr lang="pt-BR" sz="1000" b="1" dirty="0">
                          <a:latin typeface="Calibri" panose="020F0502020204030204" pitchFamily="34" charset="0"/>
                        </a:rPr>
                        <a:t>DOMÉSTICAS</a:t>
                      </a:r>
                    </a:p>
                  </a:txBody>
                  <a:tcPr marL="83127" marR="83127" marT="40341" marB="40341"/>
                </a:tc>
                <a:tc hMerge="1">
                  <a:txBody>
                    <a:bodyPr/>
                    <a:lstStyle/>
                    <a:p>
                      <a:endParaRPr lang="en-US" sz="1100" dirty="0"/>
                    </a:p>
                  </a:txBody>
                  <a:tcPr/>
                </a:tc>
                <a:extLst>
                  <a:ext uri="{0D108BD9-81ED-4DB2-BD59-A6C34878D82A}">
                    <a16:rowId xmlns:a16="http://schemas.microsoft.com/office/drawing/2014/main" val="10006"/>
                  </a:ext>
                </a:extLst>
              </a:tr>
              <a:tr h="279404">
                <a:tc>
                  <a:txBody>
                    <a:bodyPr/>
                    <a:lstStyle/>
                    <a:p>
                      <a:r>
                        <a:rPr lang="pt-BR" sz="1000" b="1" dirty="0">
                          <a:latin typeface="Calibri" panose="020F0502020204030204" pitchFamily="34" charset="0"/>
                        </a:rPr>
                        <a:t>Partilhar com outros</a:t>
                      </a:r>
                    </a:p>
                  </a:txBody>
                  <a:tcPr marL="83127" marR="83127" marT="40341" marB="40341"/>
                </a:tc>
                <a:tc>
                  <a:txBody>
                    <a:bodyPr/>
                    <a:lstStyle/>
                    <a:p>
                      <a:r>
                        <a:rPr lang="pt-BR" sz="1000" dirty="0">
                          <a:latin typeface="Calibri" panose="020F0502020204030204" pitchFamily="34" charset="0"/>
                        </a:rPr>
                        <a:t>Alguma vez partilhou os seus ARVs com outras pessoas?</a:t>
                      </a:r>
                    </a:p>
                  </a:txBody>
                  <a:tcPr marL="83127" marR="83127" marT="40341" marB="40341"/>
                </a:tc>
                <a:extLst>
                  <a:ext uri="{0D108BD9-81ED-4DB2-BD59-A6C34878D82A}">
                    <a16:rowId xmlns:a16="http://schemas.microsoft.com/office/drawing/2014/main" val="10007"/>
                  </a:ext>
                </a:extLst>
              </a:tr>
              <a:tr h="275516">
                <a:tc>
                  <a:txBody>
                    <a:bodyPr/>
                    <a:lstStyle/>
                    <a:p>
                      <a:r>
                        <a:rPr lang="pt-BR" sz="1000" b="1" dirty="0">
                          <a:latin typeface="Calibri" panose="020F0502020204030204" pitchFamily="34" charset="0"/>
                        </a:rPr>
                        <a:t>Medo de revelar</a:t>
                      </a:r>
                    </a:p>
                  </a:txBody>
                  <a:tcPr marL="83127" marR="83127" marT="40341" marB="40341"/>
                </a:tc>
                <a:tc>
                  <a:txBody>
                    <a:bodyPr/>
                    <a:lstStyle/>
                    <a:p>
                      <a:r>
                        <a:rPr lang="pt-BR" sz="1000" dirty="0">
                          <a:latin typeface="Calibri" panose="020F0502020204030204" pitchFamily="34" charset="0"/>
                        </a:rPr>
                        <a:t>Revelou o seu estatuto seropositivo à sua família ou parceiro/a?</a:t>
                      </a:r>
                    </a:p>
                  </a:txBody>
                  <a:tcPr marL="83127" marR="83127" marT="40341" marB="40341"/>
                </a:tc>
                <a:extLst>
                  <a:ext uri="{0D108BD9-81ED-4DB2-BD59-A6C34878D82A}">
                    <a16:rowId xmlns:a16="http://schemas.microsoft.com/office/drawing/2014/main" val="10008"/>
                  </a:ext>
                </a:extLst>
              </a:tr>
              <a:tr h="389866">
                <a:tc>
                  <a:txBody>
                    <a:bodyPr/>
                    <a:lstStyle/>
                    <a:p>
                      <a:r>
                        <a:rPr lang="pt-BR" sz="1000" b="1" dirty="0">
                          <a:latin typeface="Calibri" panose="020F0502020204030204" pitchFamily="34" charset="0"/>
                        </a:rPr>
                        <a:t>Relações com a família ou parceiro/a</a:t>
                      </a:r>
                    </a:p>
                  </a:txBody>
                  <a:tcPr marL="83127" marR="83127" marT="40341" marB="40341"/>
                </a:tc>
                <a:tc>
                  <a:txBody>
                    <a:bodyPr/>
                    <a:lstStyle/>
                    <a:p>
                      <a:r>
                        <a:rPr lang="pt-BR" sz="1000" dirty="0">
                          <a:latin typeface="Calibri" panose="020F0502020204030204" pitchFamily="34" charset="0"/>
                        </a:rPr>
                        <a:t>Alguma vez a sua família ou parceiro/a não lhe deu apoio ou impediu que você tomasse os ARVs?</a:t>
                      </a:r>
                    </a:p>
                  </a:txBody>
                  <a:tcPr marL="83127" marR="83127" marT="40341" marB="40341"/>
                </a:tc>
                <a:extLst>
                  <a:ext uri="{0D108BD9-81ED-4DB2-BD59-A6C34878D82A}">
                    <a16:rowId xmlns:a16="http://schemas.microsoft.com/office/drawing/2014/main" val="10009"/>
                  </a:ext>
                </a:extLst>
              </a:tr>
              <a:tr h="279404">
                <a:tc>
                  <a:txBody>
                    <a:bodyPr/>
                    <a:lstStyle/>
                    <a:p>
                      <a:r>
                        <a:rPr lang="pt-BR" sz="1000" b="1" dirty="0">
                          <a:latin typeface="Calibri" panose="020F0502020204030204" pitchFamily="34" charset="0"/>
                        </a:rPr>
                        <a:t>Incapacidade de pagar </a:t>
                      </a:r>
                    </a:p>
                  </a:txBody>
                  <a:tcPr marL="83127" marR="83127" marT="40341" marB="40341"/>
                </a:tc>
                <a:tc>
                  <a:txBody>
                    <a:bodyPr/>
                    <a:lstStyle/>
                    <a:p>
                      <a:r>
                        <a:rPr lang="pt-BR" sz="1000" dirty="0">
                          <a:latin typeface="Calibri" panose="020F0502020204030204" pitchFamily="34" charset="0"/>
                        </a:rPr>
                        <a:t>As despesas do posto de saúde ou outras impedem-no de tomar ARVs?</a:t>
                      </a:r>
                    </a:p>
                  </a:txBody>
                  <a:tcPr marL="83127" marR="83127" marT="40341" marB="40341"/>
                </a:tc>
                <a:extLst>
                  <a:ext uri="{0D108BD9-81ED-4DB2-BD59-A6C34878D82A}">
                    <a16:rowId xmlns:a16="http://schemas.microsoft.com/office/drawing/2014/main" val="10010"/>
                  </a:ext>
                </a:extLst>
              </a:tr>
              <a:tr h="279404">
                <a:tc>
                  <a:txBody>
                    <a:bodyPr/>
                    <a:lstStyle/>
                    <a:p>
                      <a:r>
                        <a:rPr lang="pt-BR" sz="1000" b="1" dirty="0">
                          <a:latin typeface="Calibri" panose="020F0502020204030204" pitchFamily="34" charset="0"/>
                        </a:rPr>
                        <a:t>Insegurança alimentar</a:t>
                      </a:r>
                    </a:p>
                  </a:txBody>
                  <a:tcPr marL="83127" marR="83127" marT="40341" marB="40341"/>
                </a:tc>
                <a:tc>
                  <a:txBody>
                    <a:bodyPr/>
                    <a:lstStyle/>
                    <a:p>
                      <a:r>
                        <a:rPr lang="pt-BR" sz="1000" dirty="0">
                          <a:latin typeface="Calibri" panose="020F0502020204030204" pitchFamily="34" charset="0"/>
                        </a:rPr>
                        <a:t>A falta de alimentos adequados tem causado problemas em termos de tomar ARVs?</a:t>
                      </a:r>
                    </a:p>
                  </a:txBody>
                  <a:tcPr marL="83127" marR="83127" marT="40341" marB="40341"/>
                </a:tc>
                <a:extLst>
                  <a:ext uri="{0D108BD9-81ED-4DB2-BD59-A6C34878D82A}">
                    <a16:rowId xmlns:a16="http://schemas.microsoft.com/office/drawing/2014/main" val="10011"/>
                  </a:ext>
                </a:extLst>
              </a:tr>
            </a:tbl>
          </a:graphicData>
        </a:graphic>
      </p:graphicFrame>
      <p:sp>
        <p:nvSpPr>
          <p:cNvPr id="28" name="Rectangle 27"/>
          <p:cNvSpPr/>
          <p:nvPr/>
        </p:nvSpPr>
        <p:spPr>
          <a:xfrm>
            <a:off x="228600" y="1981200"/>
            <a:ext cx="2667000" cy="3069872"/>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762000" y="2057400"/>
            <a:ext cx="2133600" cy="1143000"/>
          </a:xfrm>
        </p:spPr>
        <p:txBody>
          <a:bodyPr>
            <a:normAutofit fontScale="55000" lnSpcReduction="20000"/>
          </a:bodyPr>
          <a:lstStyle/>
          <a:p>
            <a:r>
              <a:rPr lang="pt-PT" sz="2700" b="1" noProof="0" dirty="0">
                <a:latin typeface="Calibri" panose="020F0502020204030204" pitchFamily="34" charset="0"/>
              </a:rPr>
              <a:t>Instruções aos Provedores:</a:t>
            </a:r>
          </a:p>
          <a:p>
            <a:r>
              <a:rPr lang="pt-PT" sz="2200" b="1" dirty="0">
                <a:latin typeface="Calibri" panose="020F0502020204030204" pitchFamily="34" charset="0"/>
              </a:rPr>
              <a:t>Resumir o que o doente revelou sobre barreiras específicas identificadas neste cartão.</a:t>
            </a:r>
            <a:endParaRPr lang="pt-PT" sz="2200" b="1" noProof="0" dirty="0">
              <a:latin typeface="Calibri" panose="020F0502020204030204" pitchFamily="34" charset="0"/>
            </a:endParaRP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814" y="2125903"/>
            <a:ext cx="465705" cy="47879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26291" y="3090208"/>
            <a:ext cx="2593109" cy="1938992"/>
          </a:xfrm>
          <a:prstGeom prst="rect">
            <a:avLst/>
          </a:prstGeom>
          <a:noFill/>
        </p:spPr>
        <p:txBody>
          <a:bodyPr wrap="square" rtlCol="0">
            <a:spAutoFit/>
          </a:bodyPr>
          <a:lstStyle/>
          <a:p>
            <a:r>
              <a:rPr lang="pt-BR" sz="1200" b="1" dirty="0">
                <a:latin typeface="Calibri" panose="020F0502020204030204" pitchFamily="34" charset="0"/>
              </a:rPr>
              <a:t>A: Afirmações, por exemplo:</a:t>
            </a:r>
          </a:p>
          <a:p>
            <a:pPr marL="285750" indent="-285750">
              <a:buFont typeface="Arial" panose="020B0604020202020204" pitchFamily="34" charset="0"/>
              <a:buChar char="•"/>
            </a:pPr>
            <a:r>
              <a:rPr lang="pt-BR" sz="1200" i="1" u="sng" dirty="0">
                <a:latin typeface="Calibri" panose="020F0502020204030204" pitchFamily="34" charset="0"/>
              </a:rPr>
              <a:t>Agradeço </a:t>
            </a:r>
            <a:r>
              <a:rPr lang="pt-BR" sz="1200" dirty="0">
                <a:latin typeface="Calibri" panose="020F0502020204030204" pitchFamily="34" charset="0"/>
              </a:rPr>
              <a:t>a sua honestidade sobre a maneira como está a tomar os ARVs.</a:t>
            </a:r>
          </a:p>
          <a:p>
            <a:pPr marL="285750" indent="-285750">
              <a:buFont typeface="Arial" panose="020B0604020202020204" pitchFamily="34" charset="0"/>
              <a:buChar char="•"/>
            </a:pPr>
            <a:r>
              <a:rPr lang="pt-BR" sz="1200" i="1" u="sng" dirty="0">
                <a:latin typeface="Calibri" panose="020F0502020204030204" pitchFamily="34" charset="0"/>
              </a:rPr>
              <a:t>É óbvio que você é uma pessoa hábil,</a:t>
            </a:r>
            <a:r>
              <a:rPr lang="pt-BR" sz="1200" dirty="0">
                <a:latin typeface="Calibri" panose="020F0502020204030204" pitchFamily="34" charset="0"/>
              </a:rPr>
              <a:t> </a:t>
            </a:r>
            <a:r>
              <a:rPr lang="pt-PT" sz="1200" dirty="0">
                <a:latin typeface="Calibri" panose="020F0502020204030204" pitchFamily="34" charset="0"/>
              </a:rPr>
              <a:t>capaz de administrar todos estes desafios</a:t>
            </a:r>
            <a:r>
              <a:rPr lang="pt-BR" sz="1200" dirty="0">
                <a:latin typeface="Calibri" panose="020F0502020204030204" pitchFamily="34" charset="0"/>
              </a:rPr>
              <a:t>.</a:t>
            </a:r>
          </a:p>
          <a:p>
            <a:pPr marL="285750" indent="-285750">
              <a:buFont typeface="Arial" panose="020B0604020202020204" pitchFamily="34" charset="0"/>
              <a:buChar char="•"/>
            </a:pPr>
            <a:r>
              <a:rPr lang="pt-PT" sz="1200" i="1" u="sng" dirty="0">
                <a:latin typeface="Calibri" panose="020F0502020204030204" pitchFamily="34" charset="0"/>
              </a:rPr>
              <a:t>Você esforçou-se muito</a:t>
            </a:r>
            <a:r>
              <a:rPr lang="pt-PT" sz="1200" dirty="0">
                <a:latin typeface="Calibri" panose="020F0502020204030204" pitchFamily="34" charset="0"/>
              </a:rPr>
              <a:t> por tomar os seus medicamentos, apesar de ter estes desafios</a:t>
            </a:r>
            <a:r>
              <a:rPr lang="pt-BR" sz="1200" dirty="0">
                <a:latin typeface="Calibri" panose="020F0502020204030204" pitchFamily="34" charset="0"/>
              </a:rPr>
              <a:t>.</a:t>
            </a:r>
            <a:endParaRPr lang="pt-BR" sz="1600" i="1" u="sng" dirty="0"/>
          </a:p>
        </p:txBody>
      </p:sp>
      <p:sp>
        <p:nvSpPr>
          <p:cNvPr id="17" name="Content Placeholder 1"/>
          <p:cNvSpPr>
            <a:spLocks noGrp="1"/>
          </p:cNvSpPr>
          <p:nvPr>
            <p:ph sz="half" idx="1"/>
          </p:nvPr>
        </p:nvSpPr>
        <p:spPr>
          <a:xfrm>
            <a:off x="304800" y="5257802"/>
            <a:ext cx="2514600" cy="1298911"/>
          </a:xfrm>
        </p:spPr>
        <p:txBody>
          <a:bodyPr>
            <a:normAutofit fontScale="55000" lnSpcReduction="20000"/>
          </a:bodyPr>
          <a:lstStyle/>
          <a:p>
            <a:r>
              <a:rPr lang="pt-PT" noProof="0" dirty="0"/>
              <a:t>	    </a:t>
            </a:r>
            <a:r>
              <a:rPr lang="pt-PT" sz="2900" b="1" noProof="0" dirty="0">
                <a:latin typeface="Calibri" panose="020F0502020204030204" pitchFamily="34" charset="0"/>
              </a:rPr>
              <a:t>Documento</a:t>
            </a:r>
          </a:p>
          <a:p>
            <a:endParaRPr lang="pt-PT" sz="2300" b="1" noProof="0" dirty="0">
              <a:latin typeface="Calibri" panose="020F0502020204030204" pitchFamily="34" charset="0"/>
            </a:endParaRPr>
          </a:p>
          <a:p>
            <a:r>
              <a:rPr lang="pt-PT" sz="2500" dirty="0">
                <a:latin typeface="Calibri" panose="020F0502020204030204" pitchFamily="34" charset="0"/>
              </a:rPr>
              <a:t>Documentar as barreiras específicas identificadas no doente com a ferramenta </a:t>
            </a:r>
            <a:r>
              <a:rPr lang="pt-PT" sz="2500" b="1" dirty="0" err="1">
                <a:latin typeface="Calibri" panose="020F0502020204030204" pitchFamily="34" charset="0"/>
              </a:rPr>
              <a:t>Enhanced</a:t>
            </a:r>
            <a:r>
              <a:rPr lang="pt-PT" sz="2500" b="1" dirty="0">
                <a:latin typeface="Calibri" panose="020F0502020204030204" pitchFamily="34" charset="0"/>
              </a:rPr>
              <a:t> </a:t>
            </a:r>
            <a:r>
              <a:rPr lang="pt-PT" sz="2500" b="1" dirty="0" err="1">
                <a:latin typeface="Calibri" panose="020F0502020204030204" pitchFamily="34" charset="0"/>
              </a:rPr>
              <a:t>Adherence</a:t>
            </a:r>
            <a:r>
              <a:rPr lang="pt-PT" sz="2500" b="1" dirty="0">
                <a:latin typeface="Calibri" panose="020F0502020204030204" pitchFamily="34" charset="0"/>
              </a:rPr>
              <a:t> </a:t>
            </a:r>
            <a:r>
              <a:rPr lang="pt-PT" sz="2500" b="1" dirty="0" err="1">
                <a:latin typeface="Calibri" panose="020F0502020204030204" pitchFamily="34" charset="0"/>
              </a:rPr>
              <a:t>Plan</a:t>
            </a:r>
            <a:r>
              <a:rPr lang="pt-PT" sz="2500" b="1" dirty="0">
                <a:latin typeface="Calibri" panose="020F0502020204030204" pitchFamily="34" charset="0"/>
              </a:rPr>
              <a:t>.</a:t>
            </a:r>
            <a:endParaRPr lang="pt-PT" sz="2500" noProof="0" dirty="0">
              <a:latin typeface="Calibri" panose="020F0502020204030204" pitchFamily="34" charset="0"/>
            </a:endParaRPr>
          </a:p>
        </p:txBody>
      </p:sp>
      <p:sp>
        <p:nvSpPr>
          <p:cNvPr id="18" name="TextBox 15"/>
          <p:cNvSpPr txBox="1"/>
          <p:nvPr/>
        </p:nvSpPr>
        <p:spPr>
          <a:xfrm>
            <a:off x="7382932" y="753162"/>
            <a:ext cx="1586922"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grpSp>
        <p:nvGrpSpPr>
          <p:cNvPr id="19" name="Group 2">
            <a:extLst>
              <a:ext uri="{FF2B5EF4-FFF2-40B4-BE49-F238E27FC236}">
                <a16:creationId xmlns:a16="http://schemas.microsoft.com/office/drawing/2014/main" id="{62D6F56B-EB1F-4846-BE86-A561359B905F}"/>
              </a:ext>
            </a:extLst>
          </p:cNvPr>
          <p:cNvGrpSpPr/>
          <p:nvPr/>
        </p:nvGrpSpPr>
        <p:grpSpPr>
          <a:xfrm>
            <a:off x="7640781" y="741430"/>
            <a:ext cx="973352" cy="1205134"/>
            <a:chOff x="1006486" y="1647778"/>
            <a:chExt cx="4376625" cy="5418820"/>
          </a:xfrm>
        </p:grpSpPr>
        <p:grpSp>
          <p:nvGrpSpPr>
            <p:cNvPr id="20" name="Group 25">
              <a:extLst>
                <a:ext uri="{FF2B5EF4-FFF2-40B4-BE49-F238E27FC236}">
                  <a16:creationId xmlns:a16="http://schemas.microsoft.com/office/drawing/2014/main" id="{C1E91CA6-F34E-48F4-8946-4B72B6AB8FB0}"/>
                </a:ext>
              </a:extLst>
            </p:cNvPr>
            <p:cNvGrpSpPr/>
            <p:nvPr/>
          </p:nvGrpSpPr>
          <p:grpSpPr>
            <a:xfrm>
              <a:off x="1127283" y="2895600"/>
              <a:ext cx="4158850" cy="2557232"/>
              <a:chOff x="884185" y="1727084"/>
              <a:chExt cx="7724833" cy="4749916"/>
            </a:xfrm>
          </p:grpSpPr>
          <p:pic>
            <p:nvPicPr>
              <p:cNvPr id="35" name="Picture 29">
                <a:extLst>
                  <a:ext uri="{FF2B5EF4-FFF2-40B4-BE49-F238E27FC236}">
                    <a16:creationId xmlns:a16="http://schemas.microsoft.com/office/drawing/2014/main" id="{07138EA7-D1CD-4E0B-9ACF-AE1BEAD2F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2514600"/>
                <a:ext cx="4722818" cy="3439927"/>
              </a:xfrm>
              <a:prstGeom prst="rect">
                <a:avLst/>
              </a:prstGeom>
            </p:spPr>
          </p:pic>
          <p:pic>
            <p:nvPicPr>
              <p:cNvPr id="36" name="Picture 30">
                <a:extLst>
                  <a:ext uri="{FF2B5EF4-FFF2-40B4-BE49-F238E27FC236}">
                    <a16:creationId xmlns:a16="http://schemas.microsoft.com/office/drawing/2014/main" id="{C562917D-EDB5-4765-9C28-A0B1BED579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6368"/>
              <a:stretch/>
            </p:blipFill>
            <p:spPr>
              <a:xfrm>
                <a:off x="884185" y="1727084"/>
                <a:ext cx="2845398" cy="4749916"/>
              </a:xfrm>
              <a:prstGeom prst="rect">
                <a:avLst/>
              </a:prstGeom>
            </p:spPr>
          </p:pic>
        </p:grpSp>
        <p:grpSp>
          <p:nvGrpSpPr>
            <p:cNvPr id="22" name="Group 31">
              <a:extLst>
                <a:ext uri="{FF2B5EF4-FFF2-40B4-BE49-F238E27FC236}">
                  <a16:creationId xmlns:a16="http://schemas.microsoft.com/office/drawing/2014/main" id="{BC9B7B0D-D90F-405F-9CA5-8BD14D2D9EE7}"/>
                </a:ext>
              </a:extLst>
            </p:cNvPr>
            <p:cNvGrpSpPr/>
            <p:nvPr/>
          </p:nvGrpSpPr>
          <p:grpSpPr>
            <a:xfrm>
              <a:off x="1006486" y="5497845"/>
              <a:ext cx="4354710" cy="1568753"/>
              <a:chOff x="914400" y="2881666"/>
              <a:chExt cx="8584850" cy="3092630"/>
            </a:xfrm>
          </p:grpSpPr>
          <p:pic>
            <p:nvPicPr>
              <p:cNvPr id="33" name="Picture 32">
                <a:extLst>
                  <a:ext uri="{FF2B5EF4-FFF2-40B4-BE49-F238E27FC236}">
                    <a16:creationId xmlns:a16="http://schemas.microsoft.com/office/drawing/2014/main" id="{0CBF9456-9660-4E32-96EC-C75A6F35B3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2881666"/>
                <a:ext cx="4245999" cy="3092630"/>
              </a:xfrm>
              <a:prstGeom prst="rect">
                <a:avLst/>
              </a:prstGeom>
            </p:spPr>
          </p:pic>
          <p:pic>
            <p:nvPicPr>
              <p:cNvPr id="34" name="Picture 33">
                <a:extLst>
                  <a:ext uri="{FF2B5EF4-FFF2-40B4-BE49-F238E27FC236}">
                    <a16:creationId xmlns:a16="http://schemas.microsoft.com/office/drawing/2014/main" id="{2759051B-95F0-4D9E-B261-5339A35463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2881666"/>
                <a:ext cx="4241450" cy="3089317"/>
              </a:xfrm>
              <a:prstGeom prst="rect">
                <a:avLst/>
              </a:prstGeom>
            </p:spPr>
          </p:pic>
        </p:grpSp>
        <p:grpSp>
          <p:nvGrpSpPr>
            <p:cNvPr id="23" name="Group 34">
              <a:extLst>
                <a:ext uri="{FF2B5EF4-FFF2-40B4-BE49-F238E27FC236}">
                  <a16:creationId xmlns:a16="http://schemas.microsoft.com/office/drawing/2014/main" id="{7CD6D8A0-D239-40F2-AAFB-0FF0F62F16F2}"/>
                </a:ext>
              </a:extLst>
            </p:cNvPr>
            <p:cNvGrpSpPr/>
            <p:nvPr/>
          </p:nvGrpSpPr>
          <p:grpSpPr>
            <a:xfrm>
              <a:off x="1100779" y="1647778"/>
              <a:ext cx="4282332" cy="1568753"/>
              <a:chOff x="914400" y="2895600"/>
              <a:chExt cx="8381999" cy="3070591"/>
            </a:xfrm>
          </p:grpSpPr>
          <p:pic>
            <p:nvPicPr>
              <p:cNvPr id="27" name="Picture 35">
                <a:extLst>
                  <a:ext uri="{FF2B5EF4-FFF2-40B4-BE49-F238E27FC236}">
                    <a16:creationId xmlns:a16="http://schemas.microsoft.com/office/drawing/2014/main" id="{18D16199-7327-44D1-BE06-EFE6CC930FE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85" r="5085"/>
              <a:stretch/>
            </p:blipFill>
            <p:spPr>
              <a:xfrm>
                <a:off x="5509378" y="2895600"/>
                <a:ext cx="3787021" cy="3070591"/>
              </a:xfrm>
              <a:prstGeom prst="rect">
                <a:avLst/>
              </a:prstGeom>
            </p:spPr>
          </p:pic>
          <p:pic>
            <p:nvPicPr>
              <p:cNvPr id="32" name="Picture 36">
                <a:extLst>
                  <a:ext uri="{FF2B5EF4-FFF2-40B4-BE49-F238E27FC236}">
                    <a16:creationId xmlns:a16="http://schemas.microsoft.com/office/drawing/2014/main" id="{8D05DF94-E02D-4053-AC98-7957F6FBD2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400" y="2895600"/>
                <a:ext cx="4343400" cy="3070591"/>
              </a:xfrm>
              <a:prstGeom prst="rect">
                <a:avLst/>
              </a:prstGeom>
            </p:spPr>
          </p:pic>
        </p:grpSp>
      </p:grpSp>
    </p:spTree>
    <p:extLst>
      <p:ext uri="{BB962C8B-B14F-4D97-AF65-F5344CB8AC3E}">
        <p14:creationId xmlns:p14="http://schemas.microsoft.com/office/powerpoint/2010/main" val="2907752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 y="990600"/>
            <a:ext cx="2895600" cy="3220004"/>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ver juntos como é que você toma os seus ARVs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124200" y="990600"/>
            <a:ext cx="4267200" cy="13716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400" noProof="0" dirty="0">
                <a:latin typeface="Calibri" panose="020F0502020204030204" pitchFamily="34" charset="0"/>
              </a:rPr>
              <a:t>Vamos continuar a explorar os desafios       que possa estar a enfrentar ao tomar os seus </a:t>
            </a:r>
            <a:r>
              <a:rPr lang="pt-PT" sz="1400" noProof="0" dirty="0" err="1">
                <a:latin typeface="Calibri" panose="020F0502020204030204" pitchFamily="34" charset="0"/>
              </a:rPr>
              <a:t>ARVs</a:t>
            </a:r>
            <a:r>
              <a:rPr lang="pt-PT" noProof="0" dirty="0"/>
              <a:t> </a:t>
            </a:r>
            <a:r>
              <a:rPr lang="pt-PT" sz="1400" b="1" noProof="0" dirty="0">
                <a:latin typeface="Calibri" panose="020F0502020204030204" pitchFamily="34" charset="0"/>
              </a:rPr>
              <a:t> (barreiras individuais e domésticas).</a:t>
            </a:r>
            <a:endParaRPr lang="pt-PT" sz="1400" noProof="0" dirty="0">
              <a:latin typeface="Calibri" panose="020F0502020204030204" pitchFamily="34" charset="0"/>
            </a:endParaRPr>
          </a:p>
        </p:txBody>
      </p:sp>
      <p:cxnSp>
        <p:nvCxnSpPr>
          <p:cNvPr id="15" name="Straight Connector 14"/>
          <p:cNvCxnSpPr/>
          <p:nvPr/>
        </p:nvCxnSpPr>
        <p:spPr>
          <a:xfrm>
            <a:off x="3048000" y="1057364"/>
            <a:ext cx="0" cy="1068539"/>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8. </a:t>
            </a:r>
            <a:r>
              <a:rPr lang="pt-PT" sz="2800" dirty="0">
                <a:solidFill>
                  <a:srgbClr val="FFFFFF"/>
                </a:solidFill>
                <a:latin typeface="Calibri" panose="020F0502020204030204" pitchFamily="34" charset="0"/>
              </a:rPr>
              <a:t>Quais são os </a:t>
            </a:r>
            <a:r>
              <a:rPr lang="pt-BR" sz="2800" dirty="0">
                <a:solidFill>
                  <a:srgbClr val="FFFFFF"/>
                </a:solidFill>
                <a:latin typeface="Calibri" panose="020F0502020204030204" pitchFamily="34" charset="0"/>
              </a:rPr>
              <a:t>desafios de tomar os seus ARVs?</a:t>
            </a:r>
          </a:p>
        </p:txBody>
      </p:sp>
      <p:sp>
        <p:nvSpPr>
          <p:cNvPr id="24" name="Rectangle 23"/>
          <p:cNvSpPr/>
          <p:nvPr/>
        </p:nvSpPr>
        <p:spPr>
          <a:xfrm>
            <a:off x="228600" y="5257801"/>
            <a:ext cx="2667000" cy="1295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39" y="5257802"/>
            <a:ext cx="496261" cy="381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p:cNvGraphicFramePr>
            <a:graphicFrameLocks noGrp="1"/>
          </p:cNvGraphicFramePr>
          <p:nvPr>
            <p:extLst/>
          </p:nvPr>
        </p:nvGraphicFramePr>
        <p:xfrm>
          <a:off x="3048000" y="2265982"/>
          <a:ext cx="5921854" cy="4363418"/>
        </p:xfrm>
        <a:graphic>
          <a:graphicData uri="http://schemas.openxmlformats.org/drawingml/2006/table">
            <a:tbl>
              <a:tblPr firstRow="1" bandRow="1">
                <a:tableStyleId>{7DF18680-E054-41AD-8BC1-D1AEF772440D}</a:tableStyleId>
              </a:tblPr>
              <a:tblGrid>
                <a:gridCol w="1212594">
                  <a:extLst>
                    <a:ext uri="{9D8B030D-6E8A-4147-A177-3AD203B41FA5}">
                      <a16:colId xmlns:a16="http://schemas.microsoft.com/office/drawing/2014/main" val="20000"/>
                    </a:ext>
                  </a:extLst>
                </a:gridCol>
                <a:gridCol w="4709260">
                  <a:extLst>
                    <a:ext uri="{9D8B030D-6E8A-4147-A177-3AD203B41FA5}">
                      <a16:colId xmlns:a16="http://schemas.microsoft.com/office/drawing/2014/main" val="20001"/>
                    </a:ext>
                  </a:extLst>
                </a:gridCol>
              </a:tblGrid>
              <a:tr h="168942">
                <a:tc>
                  <a:txBody>
                    <a:bodyPr/>
                    <a:lstStyle/>
                    <a:p>
                      <a:pPr algn="ctr"/>
                      <a:r>
                        <a:rPr lang="pt-BR" sz="1000" dirty="0">
                          <a:latin typeface="Calibri" panose="020F0502020204030204" pitchFamily="34" charset="0"/>
                        </a:rPr>
                        <a:t>BARREIRAS</a:t>
                      </a:r>
                    </a:p>
                  </a:txBody>
                  <a:tcPr marL="83127" marR="83127" marT="40341" marB="40341"/>
                </a:tc>
                <a:tc>
                  <a:txBody>
                    <a:bodyPr/>
                    <a:lstStyle/>
                    <a:p>
                      <a:pPr algn="ctr"/>
                      <a:r>
                        <a:rPr lang="pt-BR" sz="1000" dirty="0">
                          <a:latin typeface="Calibri" panose="020F0502020204030204" pitchFamily="34" charset="0"/>
                        </a:rPr>
                        <a:t>PERGUNTAS DE AVALIAÇÃO DAS BARREIRAS</a:t>
                      </a:r>
                    </a:p>
                  </a:txBody>
                  <a:tcPr marL="83127" marR="83127" marT="40341" marB="40341"/>
                </a:tc>
                <a:extLst>
                  <a:ext uri="{0D108BD9-81ED-4DB2-BD59-A6C34878D82A}">
                    <a16:rowId xmlns:a16="http://schemas.microsoft.com/office/drawing/2014/main" val="10000"/>
                  </a:ext>
                </a:extLst>
              </a:tr>
              <a:tr h="168942">
                <a:tc gridSpan="2">
                  <a:txBody>
                    <a:bodyPr/>
                    <a:lstStyle/>
                    <a:p>
                      <a:pPr algn="ctr"/>
                      <a:r>
                        <a:rPr lang="pt-BR" sz="1000" b="1" dirty="0">
                          <a:latin typeface="Calibri" panose="020F0502020204030204" pitchFamily="34" charset="0"/>
                        </a:rPr>
                        <a:t>INDIVIDUAIS  (cont.)</a:t>
                      </a:r>
                    </a:p>
                  </a:txBody>
                  <a:tcPr marL="83127" marR="83127" marT="40341" marB="40341"/>
                </a:tc>
                <a:tc hMerge="1">
                  <a:txBody>
                    <a:bodyPr/>
                    <a:lstStyle/>
                    <a:p>
                      <a:endParaRPr lang="en-US"/>
                    </a:p>
                  </a:txBody>
                  <a:tcPr/>
                </a:tc>
                <a:extLst>
                  <a:ext uri="{0D108BD9-81ED-4DB2-BD59-A6C34878D82A}">
                    <a16:rowId xmlns:a16="http://schemas.microsoft.com/office/drawing/2014/main" val="10001"/>
                  </a:ext>
                </a:extLst>
              </a:tr>
              <a:tr h="279404">
                <a:tc>
                  <a:txBody>
                    <a:bodyPr/>
                    <a:lstStyle/>
                    <a:p>
                      <a:r>
                        <a:rPr lang="pt-BR" sz="1000" b="1" dirty="0">
                          <a:latin typeface="Calibri" panose="020F0502020204030204" pitchFamily="34" charset="0"/>
                        </a:rPr>
                        <a:t>Número de comprimidos</a:t>
                      </a:r>
                    </a:p>
                  </a:txBody>
                  <a:tcPr marL="83127" marR="83127" marT="40341" marB="40341"/>
                </a:tc>
                <a:tc>
                  <a:txBody>
                    <a:bodyPr/>
                    <a:lstStyle/>
                    <a:p>
                      <a:r>
                        <a:rPr lang="pt-BR" sz="1000" dirty="0">
                          <a:latin typeface="Calibri" panose="020F0502020204030204" pitchFamily="34" charset="0"/>
                        </a:rPr>
                        <a:t>O número de comprimidos ou a quantidade de líquido causam-lhe problemas?</a:t>
                      </a:r>
                    </a:p>
                  </a:txBody>
                  <a:tcPr marL="83127" marR="83127" marT="40341" marB="40341"/>
                </a:tc>
                <a:extLst>
                  <a:ext uri="{0D108BD9-81ED-4DB2-BD59-A6C34878D82A}">
                    <a16:rowId xmlns:a16="http://schemas.microsoft.com/office/drawing/2014/main" val="10002"/>
                  </a:ext>
                </a:extLst>
              </a:tr>
              <a:tr h="279404">
                <a:tc>
                  <a:txBody>
                    <a:bodyPr/>
                    <a:lstStyle/>
                    <a:p>
                      <a:r>
                        <a:rPr lang="pt-BR" sz="1000" b="1" dirty="0">
                          <a:latin typeface="Calibri" panose="020F0502020204030204" pitchFamily="34" charset="0"/>
                        </a:rPr>
                        <a:t>Perdi/acabei os comprimidos</a:t>
                      </a:r>
                    </a:p>
                  </a:txBody>
                  <a:tcPr marL="83127" marR="83127" marT="40341" marB="40341"/>
                </a:tc>
                <a:tc>
                  <a:txBody>
                    <a:bodyPr/>
                    <a:lstStyle/>
                    <a:p>
                      <a:r>
                        <a:rPr lang="pt-BR" sz="1000" dirty="0">
                          <a:latin typeface="Calibri" panose="020F0502020204030204" pitchFamily="34" charset="0"/>
                        </a:rPr>
                        <a:t>Você perdeu ou acabou os seus ARVs?</a:t>
                      </a:r>
                    </a:p>
                  </a:txBody>
                  <a:tcPr marL="83127" marR="83127" marT="40341" marB="40341"/>
                </a:tc>
                <a:extLst>
                  <a:ext uri="{0D108BD9-81ED-4DB2-BD59-A6C34878D82A}">
                    <a16:rowId xmlns:a16="http://schemas.microsoft.com/office/drawing/2014/main" val="10003"/>
                  </a:ext>
                </a:extLst>
              </a:tr>
              <a:tr h="279404">
                <a:tc>
                  <a:txBody>
                    <a:bodyPr/>
                    <a:lstStyle/>
                    <a:p>
                      <a:r>
                        <a:rPr lang="pt-BR" sz="1000" b="1" dirty="0">
                          <a:latin typeface="Calibri" panose="020F0502020204030204" pitchFamily="34" charset="0"/>
                        </a:rPr>
                        <a:t>Problemas de transporte</a:t>
                      </a:r>
                    </a:p>
                  </a:txBody>
                  <a:tcPr marL="83127" marR="83127" marT="40341" marB="40341"/>
                </a:tc>
                <a:tc>
                  <a:txBody>
                    <a:bodyPr/>
                    <a:lstStyle/>
                    <a:p>
                      <a:r>
                        <a:rPr lang="pt-BR" sz="1000" dirty="0">
                          <a:latin typeface="Calibri" panose="020F0502020204030204" pitchFamily="34" charset="0"/>
                        </a:rPr>
                        <a:t>Você tem dificuldade em ir ao posto de saúde buscar os ARVs? Em caso afirmativo, por que razão (p. ex. grandes distâncias, despesas, emprego)?</a:t>
                      </a:r>
                    </a:p>
                  </a:txBody>
                  <a:tcPr marL="83127" marR="83127" marT="40341" marB="40341"/>
                </a:tc>
                <a:extLst>
                  <a:ext uri="{0D108BD9-81ED-4DB2-BD59-A6C34878D82A}">
                    <a16:rowId xmlns:a16="http://schemas.microsoft.com/office/drawing/2014/main" val="10004"/>
                  </a:ext>
                </a:extLst>
              </a:tr>
              <a:tr h="389866">
                <a:tc>
                  <a:txBody>
                    <a:bodyPr/>
                    <a:lstStyle/>
                    <a:p>
                      <a:r>
                        <a:rPr lang="pt-BR" sz="1000" b="1" dirty="0">
                          <a:latin typeface="Calibri" panose="020F0502020204030204" pitchFamily="34" charset="0"/>
                        </a:rPr>
                        <a:t>Dificuldade de marcação</a:t>
                      </a:r>
                    </a:p>
                  </a:txBody>
                  <a:tcPr marL="83127" marR="83127" marT="40341" marB="40341"/>
                </a:tc>
                <a:tc>
                  <a:txBody>
                    <a:bodyPr/>
                    <a:lstStyle/>
                    <a:p>
                      <a:r>
                        <a:rPr lang="pt-BR" sz="1000" dirty="0">
                          <a:latin typeface="Calibri" panose="020F0502020204030204" pitchFamily="34" charset="0"/>
                        </a:rPr>
                        <a:t>Você tem estado demasiado ocupado para tomar os ARVs? O trabalho faz com que fique fora de casa durante longos períodos de tempo? Tem dificuldade em obter privacidade para tomar os ARVs no trabalho?</a:t>
                      </a:r>
                    </a:p>
                  </a:txBody>
                  <a:tcPr marL="83127" marR="83127" marT="40341" marB="40341"/>
                </a:tc>
                <a:extLst>
                  <a:ext uri="{0D108BD9-81ED-4DB2-BD59-A6C34878D82A}">
                    <a16:rowId xmlns:a16="http://schemas.microsoft.com/office/drawing/2014/main" val="10005"/>
                  </a:ext>
                </a:extLst>
              </a:tr>
              <a:tr h="168942">
                <a:tc gridSpan="2">
                  <a:txBody>
                    <a:bodyPr/>
                    <a:lstStyle/>
                    <a:p>
                      <a:pPr algn="ctr"/>
                      <a:r>
                        <a:rPr lang="pt-BR" sz="1000" b="1" dirty="0">
                          <a:latin typeface="Calibri" panose="020F0502020204030204" pitchFamily="34" charset="0"/>
                        </a:rPr>
                        <a:t>DOMÉSTICAS</a:t>
                      </a:r>
                    </a:p>
                  </a:txBody>
                  <a:tcPr marL="83127" marR="83127" marT="40341" marB="40341"/>
                </a:tc>
                <a:tc hMerge="1">
                  <a:txBody>
                    <a:bodyPr/>
                    <a:lstStyle/>
                    <a:p>
                      <a:endParaRPr lang="en-US" sz="1100" dirty="0"/>
                    </a:p>
                  </a:txBody>
                  <a:tcPr/>
                </a:tc>
                <a:extLst>
                  <a:ext uri="{0D108BD9-81ED-4DB2-BD59-A6C34878D82A}">
                    <a16:rowId xmlns:a16="http://schemas.microsoft.com/office/drawing/2014/main" val="10006"/>
                  </a:ext>
                </a:extLst>
              </a:tr>
              <a:tr h="279404">
                <a:tc>
                  <a:txBody>
                    <a:bodyPr/>
                    <a:lstStyle/>
                    <a:p>
                      <a:r>
                        <a:rPr lang="pt-BR" sz="1000" b="1" dirty="0">
                          <a:latin typeface="Calibri" panose="020F0502020204030204" pitchFamily="34" charset="0"/>
                        </a:rPr>
                        <a:t>Partilhar com outros</a:t>
                      </a:r>
                    </a:p>
                  </a:txBody>
                  <a:tcPr marL="83127" marR="83127" marT="40341" marB="40341"/>
                </a:tc>
                <a:tc>
                  <a:txBody>
                    <a:bodyPr/>
                    <a:lstStyle/>
                    <a:p>
                      <a:r>
                        <a:rPr lang="pt-BR" sz="1000" dirty="0">
                          <a:latin typeface="Calibri" panose="020F0502020204030204" pitchFamily="34" charset="0"/>
                        </a:rPr>
                        <a:t>Alguma vez partilhou os seus ARVs com outras pessoas?</a:t>
                      </a:r>
                    </a:p>
                  </a:txBody>
                  <a:tcPr marL="83127" marR="83127" marT="40341" marB="40341"/>
                </a:tc>
                <a:extLst>
                  <a:ext uri="{0D108BD9-81ED-4DB2-BD59-A6C34878D82A}">
                    <a16:rowId xmlns:a16="http://schemas.microsoft.com/office/drawing/2014/main" val="10007"/>
                  </a:ext>
                </a:extLst>
              </a:tr>
              <a:tr h="275516">
                <a:tc>
                  <a:txBody>
                    <a:bodyPr/>
                    <a:lstStyle/>
                    <a:p>
                      <a:r>
                        <a:rPr lang="pt-BR" sz="1000" b="1" dirty="0">
                          <a:latin typeface="Calibri" panose="020F0502020204030204" pitchFamily="34" charset="0"/>
                        </a:rPr>
                        <a:t>Medo de revelar</a:t>
                      </a:r>
                    </a:p>
                  </a:txBody>
                  <a:tcPr marL="83127" marR="83127" marT="40341" marB="40341"/>
                </a:tc>
                <a:tc>
                  <a:txBody>
                    <a:bodyPr/>
                    <a:lstStyle/>
                    <a:p>
                      <a:r>
                        <a:rPr lang="pt-BR" sz="1000" dirty="0">
                          <a:latin typeface="Calibri" panose="020F0502020204030204" pitchFamily="34" charset="0"/>
                        </a:rPr>
                        <a:t>Revelou o seu estatuto seropositivo à sua família ou parceiro/a?</a:t>
                      </a:r>
                    </a:p>
                  </a:txBody>
                  <a:tcPr marL="83127" marR="83127" marT="40341" marB="40341"/>
                </a:tc>
                <a:extLst>
                  <a:ext uri="{0D108BD9-81ED-4DB2-BD59-A6C34878D82A}">
                    <a16:rowId xmlns:a16="http://schemas.microsoft.com/office/drawing/2014/main" val="10008"/>
                  </a:ext>
                </a:extLst>
              </a:tr>
              <a:tr h="389866">
                <a:tc>
                  <a:txBody>
                    <a:bodyPr/>
                    <a:lstStyle/>
                    <a:p>
                      <a:r>
                        <a:rPr lang="pt-BR" sz="1000" b="1" dirty="0">
                          <a:latin typeface="Calibri" panose="020F0502020204030204" pitchFamily="34" charset="0"/>
                        </a:rPr>
                        <a:t>Relações com a família ou parceiro/a</a:t>
                      </a:r>
                    </a:p>
                  </a:txBody>
                  <a:tcPr marL="83127" marR="83127" marT="40341" marB="40341"/>
                </a:tc>
                <a:tc>
                  <a:txBody>
                    <a:bodyPr/>
                    <a:lstStyle/>
                    <a:p>
                      <a:r>
                        <a:rPr lang="pt-BR" sz="1000" dirty="0">
                          <a:latin typeface="Calibri" panose="020F0502020204030204" pitchFamily="34" charset="0"/>
                        </a:rPr>
                        <a:t>Alguma vez a sua família ou parceiro/a não lhe deu apoio ou impediu que você tomasse os ARVs?</a:t>
                      </a:r>
                    </a:p>
                  </a:txBody>
                  <a:tcPr marL="83127" marR="83127" marT="40341" marB="40341"/>
                </a:tc>
                <a:extLst>
                  <a:ext uri="{0D108BD9-81ED-4DB2-BD59-A6C34878D82A}">
                    <a16:rowId xmlns:a16="http://schemas.microsoft.com/office/drawing/2014/main" val="10009"/>
                  </a:ext>
                </a:extLst>
              </a:tr>
              <a:tr h="279404">
                <a:tc>
                  <a:txBody>
                    <a:bodyPr/>
                    <a:lstStyle/>
                    <a:p>
                      <a:r>
                        <a:rPr lang="pt-BR" sz="1000" b="1" dirty="0">
                          <a:latin typeface="Calibri" panose="020F0502020204030204" pitchFamily="34" charset="0"/>
                        </a:rPr>
                        <a:t>Incapacidade de pagar </a:t>
                      </a:r>
                    </a:p>
                  </a:txBody>
                  <a:tcPr marL="83127" marR="83127" marT="40341" marB="40341"/>
                </a:tc>
                <a:tc>
                  <a:txBody>
                    <a:bodyPr/>
                    <a:lstStyle/>
                    <a:p>
                      <a:r>
                        <a:rPr lang="pt-BR" sz="1000" dirty="0">
                          <a:latin typeface="Calibri" panose="020F0502020204030204" pitchFamily="34" charset="0"/>
                        </a:rPr>
                        <a:t>As despesas do posto de saúde ou outras impedem-no de tomar ARVs?</a:t>
                      </a:r>
                    </a:p>
                  </a:txBody>
                  <a:tcPr marL="83127" marR="83127" marT="40341" marB="40341"/>
                </a:tc>
                <a:extLst>
                  <a:ext uri="{0D108BD9-81ED-4DB2-BD59-A6C34878D82A}">
                    <a16:rowId xmlns:a16="http://schemas.microsoft.com/office/drawing/2014/main" val="10010"/>
                  </a:ext>
                </a:extLst>
              </a:tr>
              <a:tr h="279404">
                <a:tc>
                  <a:txBody>
                    <a:bodyPr/>
                    <a:lstStyle/>
                    <a:p>
                      <a:r>
                        <a:rPr lang="pt-BR" sz="1000" b="1" dirty="0">
                          <a:latin typeface="Calibri" panose="020F0502020204030204" pitchFamily="34" charset="0"/>
                        </a:rPr>
                        <a:t>Insegurança alimentar</a:t>
                      </a:r>
                    </a:p>
                  </a:txBody>
                  <a:tcPr marL="83127" marR="83127" marT="40341" marB="40341"/>
                </a:tc>
                <a:tc>
                  <a:txBody>
                    <a:bodyPr/>
                    <a:lstStyle/>
                    <a:p>
                      <a:r>
                        <a:rPr lang="pt-BR" sz="1000" dirty="0">
                          <a:latin typeface="Calibri" panose="020F0502020204030204" pitchFamily="34" charset="0"/>
                        </a:rPr>
                        <a:t>A falta de alimentos adequados tem causado problemas em termos de tomar ARVs?</a:t>
                      </a:r>
                    </a:p>
                  </a:txBody>
                  <a:tcPr marL="83127" marR="83127" marT="40341" marB="40341"/>
                </a:tc>
                <a:extLst>
                  <a:ext uri="{0D108BD9-81ED-4DB2-BD59-A6C34878D82A}">
                    <a16:rowId xmlns:a16="http://schemas.microsoft.com/office/drawing/2014/main" val="10011"/>
                  </a:ext>
                </a:extLst>
              </a:tr>
            </a:tbl>
          </a:graphicData>
        </a:graphic>
      </p:graphicFrame>
      <p:sp>
        <p:nvSpPr>
          <p:cNvPr id="28" name="Rectangle 27"/>
          <p:cNvSpPr/>
          <p:nvPr/>
        </p:nvSpPr>
        <p:spPr>
          <a:xfrm>
            <a:off x="228600" y="1981200"/>
            <a:ext cx="2667000" cy="3069872"/>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762000" y="2057400"/>
            <a:ext cx="2133600" cy="1143000"/>
          </a:xfrm>
        </p:spPr>
        <p:txBody>
          <a:bodyPr>
            <a:normAutofit fontScale="55000" lnSpcReduction="20000"/>
          </a:bodyPr>
          <a:lstStyle/>
          <a:p>
            <a:r>
              <a:rPr lang="pt-PT" sz="2700" b="1" noProof="0" dirty="0">
                <a:latin typeface="Calibri" panose="020F0502020204030204" pitchFamily="34" charset="0"/>
              </a:rPr>
              <a:t>Instruções aos Provedores:</a:t>
            </a:r>
          </a:p>
          <a:p>
            <a:r>
              <a:rPr lang="pt-PT" sz="2200" b="1" dirty="0">
                <a:latin typeface="Calibri" panose="020F0502020204030204" pitchFamily="34" charset="0"/>
              </a:rPr>
              <a:t>Resumir o que o doente revelou sobre barreiras específicas identificadas neste cartão.</a:t>
            </a:r>
            <a:endParaRPr lang="pt-PT" sz="2200" b="1" noProof="0" dirty="0">
              <a:latin typeface="Calibri" panose="020F0502020204030204" pitchFamily="34" charset="0"/>
            </a:endParaRP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814" y="2125903"/>
            <a:ext cx="465705" cy="47879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26291" y="3090208"/>
            <a:ext cx="2593109" cy="1938992"/>
          </a:xfrm>
          <a:prstGeom prst="rect">
            <a:avLst/>
          </a:prstGeom>
          <a:noFill/>
        </p:spPr>
        <p:txBody>
          <a:bodyPr wrap="square" rtlCol="0">
            <a:spAutoFit/>
          </a:bodyPr>
          <a:lstStyle/>
          <a:p>
            <a:r>
              <a:rPr lang="pt-BR" sz="1200" b="1" dirty="0">
                <a:latin typeface="Calibri" panose="020F0502020204030204" pitchFamily="34" charset="0"/>
              </a:rPr>
              <a:t>A: Afirmações, por exemplo:</a:t>
            </a:r>
          </a:p>
          <a:p>
            <a:pPr marL="285750" indent="-285750">
              <a:buFont typeface="Arial" panose="020B0604020202020204" pitchFamily="34" charset="0"/>
              <a:buChar char="•"/>
            </a:pPr>
            <a:r>
              <a:rPr lang="pt-BR" sz="1200" i="1" u="sng" dirty="0">
                <a:latin typeface="Calibri" panose="020F0502020204030204" pitchFamily="34" charset="0"/>
              </a:rPr>
              <a:t>Agradeço </a:t>
            </a:r>
            <a:r>
              <a:rPr lang="pt-BR" sz="1200" dirty="0">
                <a:latin typeface="Calibri" panose="020F0502020204030204" pitchFamily="34" charset="0"/>
              </a:rPr>
              <a:t>a sua honestidade sobre a maneira como está a tomar os ARVs.</a:t>
            </a:r>
          </a:p>
          <a:p>
            <a:pPr marL="285750" indent="-285750">
              <a:buFont typeface="Arial" panose="020B0604020202020204" pitchFamily="34" charset="0"/>
              <a:buChar char="•"/>
            </a:pPr>
            <a:r>
              <a:rPr lang="pt-BR" sz="1200" i="1" u="sng" dirty="0">
                <a:latin typeface="Calibri" panose="020F0502020204030204" pitchFamily="34" charset="0"/>
              </a:rPr>
              <a:t>É óbvio que você é uma pessoa hábil,</a:t>
            </a:r>
            <a:r>
              <a:rPr lang="pt-BR" sz="1200" dirty="0">
                <a:latin typeface="Calibri" panose="020F0502020204030204" pitchFamily="34" charset="0"/>
              </a:rPr>
              <a:t> </a:t>
            </a:r>
            <a:r>
              <a:rPr lang="pt-PT" sz="1200" dirty="0">
                <a:latin typeface="Calibri" panose="020F0502020204030204" pitchFamily="34" charset="0"/>
              </a:rPr>
              <a:t>capaz de administrar todos estes desafios</a:t>
            </a:r>
            <a:r>
              <a:rPr lang="pt-BR" sz="1200" dirty="0">
                <a:latin typeface="Calibri" panose="020F0502020204030204" pitchFamily="34" charset="0"/>
              </a:rPr>
              <a:t>.</a:t>
            </a:r>
          </a:p>
          <a:p>
            <a:pPr marL="285750" indent="-285750">
              <a:buFont typeface="Arial" panose="020B0604020202020204" pitchFamily="34" charset="0"/>
              <a:buChar char="•"/>
            </a:pPr>
            <a:r>
              <a:rPr lang="pt-PT" sz="1200" i="1" u="sng" dirty="0">
                <a:latin typeface="Calibri" panose="020F0502020204030204" pitchFamily="34" charset="0"/>
              </a:rPr>
              <a:t>Você esforçou-se muito</a:t>
            </a:r>
            <a:r>
              <a:rPr lang="pt-PT" sz="1200" dirty="0">
                <a:latin typeface="Calibri" panose="020F0502020204030204" pitchFamily="34" charset="0"/>
              </a:rPr>
              <a:t> por tomar os seus medicamentos, apesar de ter estes desafios</a:t>
            </a:r>
            <a:r>
              <a:rPr lang="pt-BR" sz="1200" dirty="0">
                <a:latin typeface="Calibri" panose="020F0502020204030204" pitchFamily="34" charset="0"/>
              </a:rPr>
              <a:t>.</a:t>
            </a:r>
            <a:endParaRPr lang="pt-BR" sz="1600" i="1" u="sng" dirty="0"/>
          </a:p>
        </p:txBody>
      </p:sp>
      <p:sp>
        <p:nvSpPr>
          <p:cNvPr id="17" name="Content Placeholder 1"/>
          <p:cNvSpPr>
            <a:spLocks noGrp="1"/>
          </p:cNvSpPr>
          <p:nvPr>
            <p:ph sz="half" idx="1"/>
          </p:nvPr>
        </p:nvSpPr>
        <p:spPr>
          <a:xfrm>
            <a:off x="304800" y="5257802"/>
            <a:ext cx="2514600" cy="1298911"/>
          </a:xfrm>
        </p:spPr>
        <p:txBody>
          <a:bodyPr>
            <a:normAutofit fontScale="55000" lnSpcReduction="20000"/>
          </a:bodyPr>
          <a:lstStyle/>
          <a:p>
            <a:r>
              <a:rPr lang="pt-PT" noProof="0" dirty="0"/>
              <a:t>	    </a:t>
            </a:r>
            <a:r>
              <a:rPr lang="pt-PT" sz="2900" b="1" noProof="0" dirty="0">
                <a:latin typeface="Calibri" panose="020F0502020204030204" pitchFamily="34" charset="0"/>
              </a:rPr>
              <a:t>Documento</a:t>
            </a:r>
          </a:p>
          <a:p>
            <a:endParaRPr lang="pt-PT" sz="2300" b="1" noProof="0" dirty="0">
              <a:latin typeface="Calibri" panose="020F0502020204030204" pitchFamily="34" charset="0"/>
            </a:endParaRPr>
          </a:p>
          <a:p>
            <a:r>
              <a:rPr lang="pt-PT" sz="2500" dirty="0">
                <a:latin typeface="Calibri" panose="020F0502020204030204" pitchFamily="34" charset="0"/>
              </a:rPr>
              <a:t>Documentar as barreiras específicas identificadas no doente com a ferramenta </a:t>
            </a:r>
            <a:r>
              <a:rPr lang="pt-PT" sz="2500" b="1" dirty="0" err="1">
                <a:latin typeface="Calibri" panose="020F0502020204030204" pitchFamily="34" charset="0"/>
              </a:rPr>
              <a:t>Enhanced</a:t>
            </a:r>
            <a:r>
              <a:rPr lang="pt-PT" sz="2500" b="1" dirty="0">
                <a:latin typeface="Calibri" panose="020F0502020204030204" pitchFamily="34" charset="0"/>
              </a:rPr>
              <a:t> </a:t>
            </a:r>
            <a:r>
              <a:rPr lang="pt-PT" sz="2500" b="1" dirty="0" err="1">
                <a:latin typeface="Calibri" panose="020F0502020204030204" pitchFamily="34" charset="0"/>
              </a:rPr>
              <a:t>Adherence</a:t>
            </a:r>
            <a:r>
              <a:rPr lang="pt-PT" sz="2500" b="1" dirty="0">
                <a:latin typeface="Calibri" panose="020F0502020204030204" pitchFamily="34" charset="0"/>
              </a:rPr>
              <a:t> </a:t>
            </a:r>
            <a:r>
              <a:rPr lang="pt-PT" sz="2500" b="1" dirty="0" err="1">
                <a:latin typeface="Calibri" panose="020F0502020204030204" pitchFamily="34" charset="0"/>
              </a:rPr>
              <a:t>Plan</a:t>
            </a:r>
            <a:r>
              <a:rPr lang="pt-PT" sz="2500" b="1" dirty="0">
                <a:latin typeface="Calibri" panose="020F0502020204030204" pitchFamily="34" charset="0"/>
              </a:rPr>
              <a:t>.</a:t>
            </a:r>
            <a:endParaRPr lang="pt-PT" sz="2500" noProof="0" dirty="0">
              <a:latin typeface="Calibri" panose="020F0502020204030204" pitchFamily="34" charset="0"/>
            </a:endParaRPr>
          </a:p>
        </p:txBody>
      </p:sp>
      <p:sp>
        <p:nvSpPr>
          <p:cNvPr id="18" name="TextBox 15"/>
          <p:cNvSpPr txBox="1"/>
          <p:nvPr/>
        </p:nvSpPr>
        <p:spPr>
          <a:xfrm>
            <a:off x="7382932" y="753162"/>
            <a:ext cx="1586922"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grpSp>
        <p:nvGrpSpPr>
          <p:cNvPr id="16" name="Group 2">
            <a:extLst>
              <a:ext uri="{FF2B5EF4-FFF2-40B4-BE49-F238E27FC236}">
                <a16:creationId xmlns:a16="http://schemas.microsoft.com/office/drawing/2014/main" id="{62D6F56B-EB1F-4846-BE86-A561359B905F}"/>
              </a:ext>
            </a:extLst>
          </p:cNvPr>
          <p:cNvGrpSpPr/>
          <p:nvPr/>
        </p:nvGrpSpPr>
        <p:grpSpPr>
          <a:xfrm>
            <a:off x="7722072" y="748357"/>
            <a:ext cx="973352" cy="1205134"/>
            <a:chOff x="1006486" y="1647778"/>
            <a:chExt cx="4376625" cy="5418820"/>
          </a:xfrm>
        </p:grpSpPr>
        <p:grpSp>
          <p:nvGrpSpPr>
            <p:cNvPr id="19" name="Group 25">
              <a:extLst>
                <a:ext uri="{FF2B5EF4-FFF2-40B4-BE49-F238E27FC236}">
                  <a16:creationId xmlns:a16="http://schemas.microsoft.com/office/drawing/2014/main" id="{C1E91CA6-F34E-48F4-8946-4B72B6AB8FB0}"/>
                </a:ext>
              </a:extLst>
            </p:cNvPr>
            <p:cNvGrpSpPr/>
            <p:nvPr/>
          </p:nvGrpSpPr>
          <p:grpSpPr>
            <a:xfrm>
              <a:off x="1127283" y="2895600"/>
              <a:ext cx="4158850" cy="2557232"/>
              <a:chOff x="884185" y="1727084"/>
              <a:chExt cx="7724833" cy="4749916"/>
            </a:xfrm>
          </p:grpSpPr>
          <p:pic>
            <p:nvPicPr>
              <p:cNvPr id="34" name="Picture 29">
                <a:extLst>
                  <a:ext uri="{FF2B5EF4-FFF2-40B4-BE49-F238E27FC236}">
                    <a16:creationId xmlns:a16="http://schemas.microsoft.com/office/drawing/2014/main" id="{07138EA7-D1CD-4E0B-9ACF-AE1BEAD2F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2514600"/>
                <a:ext cx="4722818" cy="3439927"/>
              </a:xfrm>
              <a:prstGeom prst="rect">
                <a:avLst/>
              </a:prstGeom>
            </p:spPr>
          </p:pic>
          <p:pic>
            <p:nvPicPr>
              <p:cNvPr id="35" name="Picture 30">
                <a:extLst>
                  <a:ext uri="{FF2B5EF4-FFF2-40B4-BE49-F238E27FC236}">
                    <a16:creationId xmlns:a16="http://schemas.microsoft.com/office/drawing/2014/main" id="{C562917D-EDB5-4765-9C28-A0B1BED579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6368"/>
              <a:stretch/>
            </p:blipFill>
            <p:spPr>
              <a:xfrm>
                <a:off x="884185" y="1727084"/>
                <a:ext cx="2845398" cy="4749916"/>
              </a:xfrm>
              <a:prstGeom prst="rect">
                <a:avLst/>
              </a:prstGeom>
            </p:spPr>
          </p:pic>
        </p:grpSp>
        <p:grpSp>
          <p:nvGrpSpPr>
            <p:cNvPr id="20" name="Group 31">
              <a:extLst>
                <a:ext uri="{FF2B5EF4-FFF2-40B4-BE49-F238E27FC236}">
                  <a16:creationId xmlns:a16="http://schemas.microsoft.com/office/drawing/2014/main" id="{BC9B7B0D-D90F-405F-9CA5-8BD14D2D9EE7}"/>
                </a:ext>
              </a:extLst>
            </p:cNvPr>
            <p:cNvGrpSpPr/>
            <p:nvPr/>
          </p:nvGrpSpPr>
          <p:grpSpPr>
            <a:xfrm>
              <a:off x="1006486" y="5497845"/>
              <a:ext cx="4354710" cy="1568753"/>
              <a:chOff x="914400" y="2881666"/>
              <a:chExt cx="8584850" cy="3092630"/>
            </a:xfrm>
          </p:grpSpPr>
          <p:pic>
            <p:nvPicPr>
              <p:cNvPr id="32" name="Picture 32">
                <a:extLst>
                  <a:ext uri="{FF2B5EF4-FFF2-40B4-BE49-F238E27FC236}">
                    <a16:creationId xmlns:a16="http://schemas.microsoft.com/office/drawing/2014/main" id="{0CBF9456-9660-4E32-96EC-C75A6F35B3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2881666"/>
                <a:ext cx="4245999" cy="3092630"/>
              </a:xfrm>
              <a:prstGeom prst="rect">
                <a:avLst/>
              </a:prstGeom>
            </p:spPr>
          </p:pic>
          <p:pic>
            <p:nvPicPr>
              <p:cNvPr id="33" name="Picture 33">
                <a:extLst>
                  <a:ext uri="{FF2B5EF4-FFF2-40B4-BE49-F238E27FC236}">
                    <a16:creationId xmlns:a16="http://schemas.microsoft.com/office/drawing/2014/main" id="{2759051B-95F0-4D9E-B261-5339A35463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2881666"/>
                <a:ext cx="4241450" cy="3089317"/>
              </a:xfrm>
              <a:prstGeom prst="rect">
                <a:avLst/>
              </a:prstGeom>
            </p:spPr>
          </p:pic>
        </p:grpSp>
        <p:grpSp>
          <p:nvGrpSpPr>
            <p:cNvPr id="22" name="Group 34">
              <a:extLst>
                <a:ext uri="{FF2B5EF4-FFF2-40B4-BE49-F238E27FC236}">
                  <a16:creationId xmlns:a16="http://schemas.microsoft.com/office/drawing/2014/main" id="{7CD6D8A0-D239-40F2-AAFB-0FF0F62F16F2}"/>
                </a:ext>
              </a:extLst>
            </p:cNvPr>
            <p:cNvGrpSpPr/>
            <p:nvPr/>
          </p:nvGrpSpPr>
          <p:grpSpPr>
            <a:xfrm>
              <a:off x="1100779" y="1647778"/>
              <a:ext cx="4282332" cy="1568753"/>
              <a:chOff x="914400" y="2895600"/>
              <a:chExt cx="8381999" cy="3070591"/>
            </a:xfrm>
          </p:grpSpPr>
          <p:pic>
            <p:nvPicPr>
              <p:cNvPr id="23" name="Picture 35">
                <a:extLst>
                  <a:ext uri="{FF2B5EF4-FFF2-40B4-BE49-F238E27FC236}">
                    <a16:creationId xmlns:a16="http://schemas.microsoft.com/office/drawing/2014/main" id="{18D16199-7327-44D1-BE06-EFE6CC930FE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85" r="5085"/>
              <a:stretch/>
            </p:blipFill>
            <p:spPr>
              <a:xfrm>
                <a:off x="5509378" y="2895600"/>
                <a:ext cx="3787021" cy="3070591"/>
              </a:xfrm>
              <a:prstGeom prst="rect">
                <a:avLst/>
              </a:prstGeom>
            </p:spPr>
          </p:pic>
          <p:pic>
            <p:nvPicPr>
              <p:cNvPr id="27" name="Picture 36">
                <a:extLst>
                  <a:ext uri="{FF2B5EF4-FFF2-40B4-BE49-F238E27FC236}">
                    <a16:creationId xmlns:a16="http://schemas.microsoft.com/office/drawing/2014/main" id="{8D05DF94-E02D-4053-AC98-7957F6FBD2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400" y="2895600"/>
                <a:ext cx="4343400" cy="3070591"/>
              </a:xfrm>
              <a:prstGeom prst="rect">
                <a:avLst/>
              </a:prstGeom>
            </p:spPr>
          </p:pic>
        </p:grpSp>
      </p:grpSp>
    </p:spTree>
    <p:extLst>
      <p:ext uri="{BB962C8B-B14F-4D97-AF65-F5344CB8AC3E}">
        <p14:creationId xmlns:p14="http://schemas.microsoft.com/office/powerpoint/2010/main" val="3562433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accent5"/>
          </a:solidFill>
        </p:spPr>
        <p:txBody>
          <a:bodyPr>
            <a:noAutofit/>
          </a:bodyPr>
          <a:lstStyle/>
          <a:p>
            <a:pPr algn="l"/>
            <a:r>
              <a:rPr lang="pt-PT" sz="2800" noProof="0" dirty="0">
                <a:solidFill>
                  <a:srgbClr val="FFFFFF"/>
                </a:solidFill>
                <a:latin typeface="Calibri" panose="020F0502020204030204" pitchFamily="34" charset="0"/>
              </a:rPr>
              <a:t>	7. Quais são os desafios de tomar os seus </a:t>
            </a:r>
            <a:r>
              <a:rPr lang="pt-PT" sz="2800" noProof="0" dirty="0" err="1">
                <a:solidFill>
                  <a:srgbClr val="FFFFFF"/>
                </a:solidFill>
                <a:latin typeface="Calibri" panose="020F0502020204030204" pitchFamily="34" charset="0"/>
              </a:rPr>
              <a:t>ARVs</a:t>
            </a:r>
            <a:r>
              <a:rPr lang="pt-PT" sz="2800" noProof="0" dirty="0">
                <a:solidFill>
                  <a:srgbClr val="FFFFFF"/>
                </a:solidFill>
                <a:latin typeface="Calibri" panose="020F0502020204030204" pitchFamily="34" charset="0"/>
              </a:rPr>
              <a:t>?</a:t>
            </a:r>
          </a:p>
        </p:txBody>
      </p:sp>
      <p:sp>
        <p:nvSpPr>
          <p:cNvPr id="4" name="TextBox 3"/>
          <p:cNvSpPr txBox="1"/>
          <p:nvPr/>
        </p:nvSpPr>
        <p:spPr>
          <a:xfrm>
            <a:off x="5562600" y="3048000"/>
            <a:ext cx="2514600" cy="1015663"/>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ver juntos como é que você toma os seus ARVs.</a:t>
            </a:r>
          </a:p>
        </p:txBody>
      </p:sp>
      <p:grpSp>
        <p:nvGrpSpPr>
          <p:cNvPr id="8" name="Group 10">
            <a:extLst>
              <a:ext uri="{FF2B5EF4-FFF2-40B4-BE49-F238E27FC236}">
                <a16:creationId xmlns:a16="http://schemas.microsoft.com/office/drawing/2014/main" id="{594342ED-337A-4232-A41C-4CA66C8FC0D8}"/>
              </a:ext>
            </a:extLst>
          </p:cNvPr>
          <p:cNvGrpSpPr/>
          <p:nvPr/>
        </p:nvGrpSpPr>
        <p:grpSpPr>
          <a:xfrm>
            <a:off x="289668" y="1072354"/>
            <a:ext cx="4282332" cy="1568753"/>
            <a:chOff x="914400" y="2895600"/>
            <a:chExt cx="8381999" cy="3070591"/>
          </a:xfrm>
        </p:grpSpPr>
        <p:pic>
          <p:nvPicPr>
            <p:cNvPr id="9" name="Picture 11">
              <a:extLst>
                <a:ext uri="{FF2B5EF4-FFF2-40B4-BE49-F238E27FC236}">
                  <a16:creationId xmlns:a16="http://schemas.microsoft.com/office/drawing/2014/main" id="{4C9E74FD-CCE9-480D-8C9F-161A5C34C6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85" r="5085"/>
            <a:stretch/>
          </p:blipFill>
          <p:spPr>
            <a:xfrm>
              <a:off x="5509378" y="2895600"/>
              <a:ext cx="3787021" cy="3070591"/>
            </a:xfrm>
            <a:prstGeom prst="rect">
              <a:avLst/>
            </a:prstGeom>
          </p:spPr>
        </p:pic>
        <p:pic>
          <p:nvPicPr>
            <p:cNvPr id="10" name="Picture 12">
              <a:extLst>
                <a:ext uri="{FF2B5EF4-FFF2-40B4-BE49-F238E27FC236}">
                  <a16:creationId xmlns:a16="http://schemas.microsoft.com/office/drawing/2014/main" id="{1B44AAAA-9602-46E5-B1B4-A0BE8FFBE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895600"/>
              <a:ext cx="4343400" cy="3070591"/>
            </a:xfrm>
            <a:prstGeom prst="rect">
              <a:avLst/>
            </a:prstGeom>
          </p:spPr>
        </p:pic>
      </p:grpSp>
      <p:grpSp>
        <p:nvGrpSpPr>
          <p:cNvPr id="11" name="Group 6"/>
          <p:cNvGrpSpPr/>
          <p:nvPr/>
        </p:nvGrpSpPr>
        <p:grpSpPr>
          <a:xfrm>
            <a:off x="289668" y="2641107"/>
            <a:ext cx="4158850" cy="2557232"/>
            <a:chOff x="884185" y="1727084"/>
            <a:chExt cx="7724833" cy="4749916"/>
          </a:xfrm>
        </p:grpSpPr>
        <p:pic>
          <p:nvPicPr>
            <p:cNvPr id="1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2514600"/>
              <a:ext cx="4722818" cy="3439927"/>
            </a:xfrm>
            <a:prstGeom prst="rect">
              <a:avLst/>
            </a:prstGeom>
          </p:spPr>
        </p:pic>
        <p:pic>
          <p:nvPicPr>
            <p:cNvPr id="1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56368"/>
            <a:stretch/>
          </p:blipFill>
          <p:spPr>
            <a:xfrm>
              <a:off x="884185" y="1727084"/>
              <a:ext cx="2845398" cy="4749916"/>
            </a:xfrm>
            <a:prstGeom prst="rect">
              <a:avLst/>
            </a:prstGeom>
          </p:spPr>
        </p:pic>
      </p:grpSp>
      <p:grpSp>
        <p:nvGrpSpPr>
          <p:cNvPr id="14" name="Group 7">
            <a:extLst>
              <a:ext uri="{FF2B5EF4-FFF2-40B4-BE49-F238E27FC236}">
                <a16:creationId xmlns:a16="http://schemas.microsoft.com/office/drawing/2014/main" id="{2BABD675-9963-4BB4-83E9-80A269ED0011}"/>
              </a:ext>
            </a:extLst>
          </p:cNvPr>
          <p:cNvGrpSpPr/>
          <p:nvPr/>
        </p:nvGrpSpPr>
        <p:grpSpPr>
          <a:xfrm>
            <a:off x="331340" y="5029200"/>
            <a:ext cx="4354710" cy="1568753"/>
            <a:chOff x="914400" y="2881666"/>
            <a:chExt cx="8584850" cy="3092630"/>
          </a:xfrm>
        </p:grpSpPr>
        <p:pic>
          <p:nvPicPr>
            <p:cNvPr id="15" name="Picture 8">
              <a:extLst>
                <a:ext uri="{FF2B5EF4-FFF2-40B4-BE49-F238E27FC236}">
                  <a16:creationId xmlns:a16="http://schemas.microsoft.com/office/drawing/2014/main" id="{34DABC80-C1CC-4DC9-B1E8-F39F4B72A6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2881666"/>
              <a:ext cx="4245999" cy="3092630"/>
            </a:xfrm>
            <a:prstGeom prst="rect">
              <a:avLst/>
            </a:prstGeom>
          </p:spPr>
        </p:pic>
        <p:pic>
          <p:nvPicPr>
            <p:cNvPr id="16" name="Picture 9">
              <a:extLst>
                <a:ext uri="{FF2B5EF4-FFF2-40B4-BE49-F238E27FC236}">
                  <a16:creationId xmlns:a16="http://schemas.microsoft.com/office/drawing/2014/main" id="{C911C185-FA7E-4EB0-B173-D5D4421C73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2881666"/>
              <a:ext cx="4241450" cy="3089317"/>
            </a:xfrm>
            <a:prstGeom prst="rect">
              <a:avLst/>
            </a:prstGeom>
          </p:spPr>
        </p:pic>
      </p:grpSp>
    </p:spTree>
    <p:extLst>
      <p:ext uri="{BB962C8B-B14F-4D97-AF65-F5344CB8AC3E}">
        <p14:creationId xmlns:p14="http://schemas.microsoft.com/office/powerpoint/2010/main" val="1261307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990600"/>
            <a:ext cx="3162300"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ver juntos como é que você toma os seus ARVs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505200" y="990600"/>
            <a:ext cx="3733800" cy="22098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400" dirty="0">
                <a:latin typeface="Calibri" panose="020F0502020204030204" pitchFamily="34" charset="0"/>
              </a:rPr>
              <a:t>Vamos continuar a explorar os desafios </a:t>
            </a:r>
          </a:p>
          <a:p>
            <a:r>
              <a:rPr lang="pt-PT" sz="1400" dirty="0">
                <a:latin typeface="Calibri" panose="020F0502020204030204" pitchFamily="34" charset="0"/>
              </a:rPr>
              <a:t>       que talvez esteja a enfrentar quando toma           	ARVs</a:t>
            </a:r>
            <a:r>
              <a:rPr lang="pt-PT" noProof="0" dirty="0"/>
              <a:t> </a:t>
            </a:r>
            <a:r>
              <a:rPr lang="pt-PT" sz="1400" b="1" noProof="0" dirty="0">
                <a:latin typeface="Calibri" panose="020F0502020204030204" pitchFamily="34" charset="0"/>
              </a:rPr>
              <a:t> (barreiras institucionais e 	comunitárias).</a:t>
            </a:r>
            <a:endParaRPr lang="pt-PT" sz="1400" noProof="0" dirty="0">
              <a:latin typeface="Calibri" panose="020F0502020204030204" pitchFamily="34" charset="0"/>
            </a:endParaRPr>
          </a:p>
        </p:txBody>
      </p:sp>
      <p:cxnSp>
        <p:nvCxnSpPr>
          <p:cNvPr id="15" name="Straight Connector 14"/>
          <p:cNvCxnSpPr/>
          <p:nvPr/>
        </p:nvCxnSpPr>
        <p:spPr>
          <a:xfrm>
            <a:off x="3124200" y="1057364"/>
            <a:ext cx="0" cy="975517"/>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675"/>
            <a:ext cx="9144000" cy="848697"/>
          </a:xfrm>
          <a:prstGeom prst="rect">
            <a:avLst/>
          </a:prstGeom>
          <a:solidFill>
            <a:schemeClr val="accent5"/>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9. </a:t>
            </a:r>
            <a:r>
              <a:rPr lang="pt-PT" sz="2800" dirty="0">
                <a:solidFill>
                  <a:srgbClr val="FFFFFF"/>
                </a:solidFill>
                <a:latin typeface="Calibri" panose="020F0502020204030204" pitchFamily="34" charset="0"/>
              </a:rPr>
              <a:t>Quais são os </a:t>
            </a:r>
            <a:r>
              <a:rPr lang="pt-BR" sz="2800" dirty="0">
                <a:solidFill>
                  <a:srgbClr val="FFFFFF"/>
                </a:solidFill>
                <a:latin typeface="Calibri" panose="020F0502020204030204" pitchFamily="34" charset="0"/>
              </a:rPr>
              <a:t>desafios de tomar os seus ARVs?</a:t>
            </a:r>
          </a:p>
        </p:txBody>
      </p:sp>
      <p:sp>
        <p:nvSpPr>
          <p:cNvPr id="24" name="Rectangle 23"/>
          <p:cNvSpPr/>
          <p:nvPr/>
        </p:nvSpPr>
        <p:spPr>
          <a:xfrm>
            <a:off x="152400" y="5257800"/>
            <a:ext cx="2819400" cy="1447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18" y="5478788"/>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59456" y="2032881"/>
            <a:ext cx="2812344" cy="3135324"/>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762000" y="2118040"/>
            <a:ext cx="1919115" cy="1048368"/>
          </a:xfrm>
        </p:spPr>
        <p:txBody>
          <a:bodyPr>
            <a:normAutofit fontScale="47500" lnSpcReduction="20000"/>
          </a:bodyPr>
          <a:lstStyle/>
          <a:p>
            <a:r>
              <a:rPr lang="pt-PT" sz="2700" b="1" noProof="0" dirty="0">
                <a:latin typeface="Calibri" panose="020F0502020204030204" pitchFamily="34" charset="0"/>
              </a:rPr>
              <a:t>Instruções aos Provedores:</a:t>
            </a:r>
          </a:p>
          <a:p>
            <a:r>
              <a:rPr lang="pt-BR" sz="2400" b="1" dirty="0">
                <a:latin typeface="Calibri" panose="020F0502020204030204" pitchFamily="34" charset="0"/>
              </a:rPr>
              <a:t>Resumir o que descobriu sobre o doente, em termos de barreiras específicas identificadas neste cartão</a:t>
            </a:r>
            <a:r>
              <a:rPr lang="pt-PT" sz="2200" b="1" noProof="0" dirty="0">
                <a:latin typeface="Calibri" panose="020F0502020204030204" pitchFamily="34" charset="0"/>
              </a:rPr>
              <a:t>.</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971" y="2107128"/>
            <a:ext cx="518814" cy="5334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94971" y="3166408"/>
            <a:ext cx="2776829" cy="1938992"/>
          </a:xfrm>
          <a:prstGeom prst="rect">
            <a:avLst/>
          </a:prstGeom>
          <a:noFill/>
        </p:spPr>
        <p:txBody>
          <a:bodyPr wrap="square" rtlCol="0">
            <a:spAutoFit/>
          </a:bodyPr>
          <a:lstStyle/>
          <a:p>
            <a:r>
              <a:rPr lang="pt-BR" sz="1200" b="1" dirty="0">
                <a:latin typeface="Calibri" panose="020F0502020204030204" pitchFamily="34" charset="0"/>
              </a:rPr>
              <a:t>R: Escuta reflexiva, por exemplo:</a:t>
            </a:r>
          </a:p>
          <a:p>
            <a:pPr marL="285750" indent="-285750">
              <a:buFont typeface="Arial" panose="020B0604020202020204" pitchFamily="34" charset="0"/>
              <a:buChar char="•"/>
            </a:pPr>
            <a:r>
              <a:rPr lang="pt-BR" sz="1200" i="1" u="sng" dirty="0">
                <a:latin typeface="Calibri" panose="020F0502020204030204" pitchFamily="34" charset="0"/>
              </a:rPr>
              <a:t>Você gostaria de saber</a:t>
            </a:r>
            <a:r>
              <a:rPr lang="pt-BR" sz="1200" dirty="0">
                <a:latin typeface="Calibri" panose="020F0502020204030204" pitchFamily="34" charset="0"/>
              </a:rPr>
              <a:t> se é importante tomar os seus ARVs.</a:t>
            </a:r>
          </a:p>
          <a:p>
            <a:pPr marL="285750" indent="-285750">
              <a:buFont typeface="Arial" panose="020B0604020202020204" pitchFamily="34" charset="0"/>
              <a:buChar char="•"/>
            </a:pPr>
            <a:r>
              <a:rPr lang="pt-BR" sz="1200" i="1" u="sng" dirty="0">
                <a:latin typeface="Calibri" panose="020F0502020204030204" pitchFamily="34" charset="0"/>
              </a:rPr>
              <a:t>Você disse que se sente</a:t>
            </a:r>
            <a:r>
              <a:rPr lang="pt-BR" sz="1200" dirty="0">
                <a:latin typeface="Calibri" panose="020F0502020204030204" pitchFamily="34" charset="0"/>
              </a:rPr>
              <a:t> aborrecido quando pensa em tomar os seus ARVs, o que dificulta a situação.</a:t>
            </a:r>
          </a:p>
          <a:p>
            <a:pPr marL="285750" indent="-285750">
              <a:buFont typeface="Arial" panose="020B0604020202020204" pitchFamily="34" charset="0"/>
              <a:buChar char="•"/>
            </a:pPr>
            <a:r>
              <a:rPr lang="pt-BR" sz="1200" i="1" u="sng" dirty="0">
                <a:latin typeface="Calibri" panose="020F0502020204030204" pitchFamily="34" charset="0"/>
              </a:rPr>
              <a:t>Parece-me que o que você está a dizer</a:t>
            </a:r>
            <a:r>
              <a:rPr lang="pt-BR" sz="1200" dirty="0">
                <a:latin typeface="Calibri" panose="020F0502020204030204" pitchFamily="34" charset="0"/>
              </a:rPr>
              <a:t> é que está tão perturbado que de momento a sua saúde é o menor dos seus problemas.</a:t>
            </a:r>
            <a:endParaRPr lang="pt-BR" sz="1600" i="1" u="sng" dirty="0"/>
          </a:p>
        </p:txBody>
      </p:sp>
      <p:graphicFrame>
        <p:nvGraphicFramePr>
          <p:cNvPr id="18" name="Table 17"/>
          <p:cNvGraphicFramePr>
            <a:graphicFrameLocks noGrp="1"/>
          </p:cNvGraphicFramePr>
          <p:nvPr>
            <p:extLst>
              <p:ext uri="{D42A27DB-BD31-4B8C-83A1-F6EECF244321}">
                <p14:modId xmlns:p14="http://schemas.microsoft.com/office/powerpoint/2010/main" val="3169478506"/>
              </p:ext>
            </p:extLst>
          </p:nvPr>
        </p:nvGraphicFramePr>
        <p:xfrm>
          <a:off x="3194437" y="2438400"/>
          <a:ext cx="5797163" cy="2590800"/>
        </p:xfrm>
        <a:graphic>
          <a:graphicData uri="http://schemas.openxmlformats.org/drawingml/2006/table">
            <a:tbl>
              <a:tblPr firstRow="1" bandRow="1">
                <a:tableStyleId>{7DF18680-E054-41AD-8BC1-D1AEF772440D}</a:tableStyleId>
              </a:tblPr>
              <a:tblGrid>
                <a:gridCol w="1333027">
                  <a:extLst>
                    <a:ext uri="{9D8B030D-6E8A-4147-A177-3AD203B41FA5}">
                      <a16:colId xmlns:a16="http://schemas.microsoft.com/office/drawing/2014/main" val="20000"/>
                    </a:ext>
                  </a:extLst>
                </a:gridCol>
                <a:gridCol w="4464136">
                  <a:extLst>
                    <a:ext uri="{9D8B030D-6E8A-4147-A177-3AD203B41FA5}">
                      <a16:colId xmlns:a16="http://schemas.microsoft.com/office/drawing/2014/main" val="20001"/>
                    </a:ext>
                  </a:extLst>
                </a:gridCol>
              </a:tblGrid>
              <a:tr h="279505">
                <a:tc>
                  <a:txBody>
                    <a:bodyPr/>
                    <a:lstStyle/>
                    <a:p>
                      <a:pPr algn="ctr"/>
                      <a:r>
                        <a:rPr lang="pt-BR" sz="1000" dirty="0">
                          <a:latin typeface="Calibri" panose="020F0502020204030204" pitchFamily="34" charset="0"/>
                        </a:rPr>
                        <a:t>BARREIRAS</a:t>
                      </a:r>
                    </a:p>
                  </a:txBody>
                  <a:tcPr marL="83127" marR="83127" marT="40341" marB="40341"/>
                </a:tc>
                <a:tc>
                  <a:txBody>
                    <a:bodyPr/>
                    <a:lstStyle/>
                    <a:p>
                      <a:pPr algn="ctr"/>
                      <a:r>
                        <a:rPr lang="pt-BR" sz="1000" dirty="0">
                          <a:latin typeface="Calibri" panose="020F0502020204030204" pitchFamily="34" charset="0"/>
                        </a:rPr>
                        <a:t>PERGUNTAS DE AVALIAÇÃO DAS BARREIRAS</a:t>
                      </a:r>
                    </a:p>
                  </a:txBody>
                  <a:tcPr marL="83127" marR="83127" marT="40341" marB="40341"/>
                </a:tc>
                <a:extLst>
                  <a:ext uri="{0D108BD9-81ED-4DB2-BD59-A6C34878D82A}">
                    <a16:rowId xmlns:a16="http://schemas.microsoft.com/office/drawing/2014/main" val="10000"/>
                  </a:ext>
                </a:extLst>
              </a:tr>
              <a:tr h="279505">
                <a:tc gridSpan="2">
                  <a:txBody>
                    <a:bodyPr/>
                    <a:lstStyle/>
                    <a:p>
                      <a:pPr algn="ctr"/>
                      <a:r>
                        <a:rPr lang="pt-BR" sz="1000" b="1" dirty="0">
                          <a:latin typeface="Calibri" panose="020F0502020204030204" pitchFamily="34" charset="0"/>
                        </a:rPr>
                        <a:t>INSTITUCIONAIS/COMUNITÁRIAS</a:t>
                      </a:r>
                    </a:p>
                  </a:txBody>
                  <a:tcPr marL="83127" marR="83127" marT="40341" marB="40341"/>
                </a:tc>
                <a:tc hMerge="1">
                  <a:txBody>
                    <a:bodyPr/>
                    <a:lstStyle/>
                    <a:p>
                      <a:endParaRPr lang="en-US"/>
                    </a:p>
                  </a:txBody>
                  <a:tcPr/>
                </a:tc>
                <a:extLst>
                  <a:ext uri="{0D108BD9-81ED-4DB2-BD59-A6C34878D82A}">
                    <a16:rowId xmlns:a16="http://schemas.microsoft.com/office/drawing/2014/main" val="10001"/>
                  </a:ext>
                </a:extLst>
              </a:tr>
              <a:tr h="462259">
                <a:tc>
                  <a:txBody>
                    <a:bodyPr/>
                    <a:lstStyle/>
                    <a:p>
                      <a:r>
                        <a:rPr lang="pt-BR" sz="1000" b="1" dirty="0">
                          <a:latin typeface="Calibri" panose="020F0502020204030204" pitchFamily="34" charset="0"/>
                        </a:rPr>
                        <a:t>Medicamentos esgotados</a:t>
                      </a:r>
                    </a:p>
                  </a:txBody>
                  <a:tcPr marL="83127" marR="83127" marT="40341" marB="40341"/>
                </a:tc>
                <a:tc>
                  <a:txBody>
                    <a:bodyPr/>
                    <a:lstStyle/>
                    <a:p>
                      <a:r>
                        <a:rPr lang="pt-BR" sz="1000" baseline="0" dirty="0">
                          <a:latin typeface="Calibri" panose="020F0502020204030204" pitchFamily="34" charset="0"/>
                        </a:rPr>
                        <a:t>Alguma vez chegou ao posto de saúde e descobriu que já não havia ARVs, ou recebeu apenas uma pequena quantidade?</a:t>
                      </a:r>
                    </a:p>
                  </a:txBody>
                  <a:tcPr marL="83127" marR="83127" marT="40341" marB="40341"/>
                </a:tc>
                <a:extLst>
                  <a:ext uri="{0D108BD9-81ED-4DB2-BD59-A6C34878D82A}">
                    <a16:rowId xmlns:a16="http://schemas.microsoft.com/office/drawing/2014/main" val="10002"/>
                  </a:ext>
                </a:extLst>
              </a:tr>
              <a:tr h="462259">
                <a:tc>
                  <a:txBody>
                    <a:bodyPr/>
                    <a:lstStyle/>
                    <a:p>
                      <a:r>
                        <a:rPr lang="pt-BR" sz="1000" b="1" dirty="0">
                          <a:latin typeface="Calibri" panose="020F0502020204030204" pitchFamily="34" charset="0"/>
                        </a:rPr>
                        <a:t>Longos períodos de espera</a:t>
                      </a:r>
                    </a:p>
                  </a:txBody>
                  <a:tcPr marL="83127" marR="83127" marT="40341" marB="40341"/>
                </a:tc>
                <a:tc>
                  <a:txBody>
                    <a:bodyPr/>
                    <a:lstStyle/>
                    <a:p>
                      <a:r>
                        <a:rPr lang="pt-BR" sz="1000" baseline="0" dirty="0">
                          <a:latin typeface="Calibri" panose="020F0502020204030204" pitchFamily="34" charset="0"/>
                        </a:rPr>
                        <a:t>Alguma vez se foi embora d</a:t>
                      </a:r>
                      <a:r>
                        <a:rPr lang="pt-BR" sz="1000" dirty="0">
                          <a:latin typeface="Calibri" panose="020F0502020204030204" pitchFamily="34" charset="0"/>
                        </a:rPr>
                        <a:t>o posto de saúde antes de receber os ARVs, porque o fizeram esperar muito tempo?</a:t>
                      </a:r>
                    </a:p>
                  </a:txBody>
                  <a:tcPr marL="83127" marR="83127" marT="40341" marB="40341"/>
                </a:tc>
                <a:extLst>
                  <a:ext uri="{0D108BD9-81ED-4DB2-BD59-A6C34878D82A}">
                    <a16:rowId xmlns:a16="http://schemas.microsoft.com/office/drawing/2014/main" val="10003"/>
                  </a:ext>
                </a:extLst>
              </a:tr>
              <a:tr h="462259">
                <a:tc>
                  <a:txBody>
                    <a:bodyPr/>
                    <a:lstStyle/>
                    <a:p>
                      <a:r>
                        <a:rPr lang="pt-BR" sz="1000" b="1" dirty="0">
                          <a:latin typeface="Calibri" panose="020F0502020204030204" pitchFamily="34" charset="0"/>
                        </a:rPr>
                        <a:t>Estigma e discriminação</a:t>
                      </a:r>
                    </a:p>
                  </a:txBody>
                  <a:tcPr marL="83127" marR="83127" marT="40341" marB="40341"/>
                </a:tc>
                <a:tc>
                  <a:txBody>
                    <a:bodyPr/>
                    <a:lstStyle/>
                    <a:p>
                      <a:r>
                        <a:rPr lang="pt-BR" sz="1000" dirty="0">
                          <a:latin typeface="Calibri" panose="020F0502020204030204" pitchFamily="34" charset="0"/>
                        </a:rPr>
                        <a:t>Tem medo que as pessoas na sua comunidade descubram que tem HIV? Isso faz com que você evite ir à clínica ou tomar ARVs?</a:t>
                      </a:r>
                    </a:p>
                  </a:txBody>
                  <a:tcPr marL="83127" marR="83127" marT="40341" marB="40341"/>
                </a:tc>
                <a:extLst>
                  <a:ext uri="{0D108BD9-81ED-4DB2-BD59-A6C34878D82A}">
                    <a16:rowId xmlns:a16="http://schemas.microsoft.com/office/drawing/2014/main" val="10004"/>
                  </a:ext>
                </a:extLst>
              </a:tr>
              <a:tr h="645013">
                <a:tc>
                  <a:txBody>
                    <a:bodyPr/>
                    <a:lstStyle/>
                    <a:p>
                      <a:r>
                        <a:rPr lang="pt-BR" sz="1000" b="1" dirty="0">
                          <a:latin typeface="Calibri" panose="020F0502020204030204" pitchFamily="34" charset="0"/>
                        </a:rPr>
                        <a:t>Crise política / guerra / desastre natural</a:t>
                      </a:r>
                    </a:p>
                  </a:txBody>
                  <a:tcPr marL="83127" marR="83127" marT="40341" marB="40341"/>
                </a:tc>
                <a:tc>
                  <a:txBody>
                    <a:bodyPr/>
                    <a:lstStyle/>
                    <a:p>
                      <a:r>
                        <a:rPr lang="pt-BR" sz="1000" dirty="0">
                          <a:latin typeface="Calibri" panose="020F0502020204030204" pitchFamily="34" charset="0"/>
                        </a:rPr>
                        <a:t>Alguma vez corre perigo quando vai buscar ARVs ao posto de saúde?</a:t>
                      </a:r>
                    </a:p>
                  </a:txBody>
                  <a:tcPr marL="83127" marR="83127" marT="40341" marB="40341"/>
                </a:tc>
                <a:extLst>
                  <a:ext uri="{0D108BD9-81ED-4DB2-BD59-A6C34878D82A}">
                    <a16:rowId xmlns:a16="http://schemas.microsoft.com/office/drawing/2014/main" val="10005"/>
                  </a:ext>
                </a:extLst>
              </a:tr>
            </a:tbl>
          </a:graphicData>
        </a:graphic>
      </p:graphicFrame>
      <p:sp>
        <p:nvSpPr>
          <p:cNvPr id="19" name="Rectangle 18"/>
          <p:cNvSpPr/>
          <p:nvPr/>
        </p:nvSpPr>
        <p:spPr>
          <a:xfrm>
            <a:off x="3124200" y="5257800"/>
            <a:ext cx="5845654" cy="144779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124201" y="5320605"/>
            <a:ext cx="5845654" cy="1384995"/>
          </a:xfrm>
          <a:prstGeom prst="rect">
            <a:avLst/>
          </a:prstGeom>
          <a:noFill/>
        </p:spPr>
        <p:txBody>
          <a:bodyPr wrap="square" rtlCol="0">
            <a:spAutoFit/>
          </a:bodyPr>
          <a:lstStyle/>
          <a:p>
            <a:r>
              <a:rPr lang="pt-BR" sz="1200" b="1" dirty="0">
                <a:latin typeface="Calibri" panose="020F0502020204030204" pitchFamily="34" charset="0"/>
              </a:rPr>
              <a:t>S: Resumir as declarações, por exemplo:</a:t>
            </a:r>
          </a:p>
          <a:p>
            <a:pPr marL="285750" indent="-285750">
              <a:buFont typeface="Arial" panose="020B0604020202020204" pitchFamily="34" charset="0"/>
              <a:buChar char="•"/>
            </a:pPr>
            <a:r>
              <a:rPr lang="pt-BR" sz="1200" i="1" u="sng" dirty="0">
                <a:latin typeface="Calibri" panose="020F0502020204030204" pitchFamily="34" charset="0"/>
              </a:rPr>
              <a:t>Deixe-me ver se o entendi até agora.</a:t>
            </a:r>
            <a:r>
              <a:rPr lang="pt-BR" sz="1200" dirty="0">
                <a:latin typeface="Calibri" panose="020F0502020204030204" pitchFamily="34" charset="0"/>
              </a:rPr>
              <a:t> Você tem dificuldade em tomar os seus ARVs porque quer estar bem e saudável, mas também tem outros problemas na vida que não lhe permitem concentrar-se na sua saúde.</a:t>
            </a:r>
          </a:p>
          <a:p>
            <a:pPr marL="285750" indent="-285750">
              <a:buFont typeface="Arial" panose="020B0604020202020204" pitchFamily="34" charset="0"/>
              <a:buChar char="•"/>
            </a:pPr>
            <a:r>
              <a:rPr lang="pt-BR" sz="1200" i="1" u="sng" dirty="0">
                <a:latin typeface="Calibri" panose="020F0502020204030204" pitchFamily="34" charset="0"/>
              </a:rPr>
              <a:t>Eu entendi o seguinte sobre o que você disse - diga-me se estou certo.</a:t>
            </a:r>
            <a:r>
              <a:rPr lang="pt-BR" sz="1200" dirty="0">
                <a:latin typeface="Calibri" panose="020F0502020204030204" pitchFamily="34" charset="0"/>
              </a:rPr>
              <a:t> Você sente-se bem quando não toma uma dose e tem muitas dúvidas sobre se os ARVs são necessários para a sua saúde.</a:t>
            </a:r>
            <a:endParaRPr lang="pt-BR" sz="1600" i="1" u="sng" dirty="0"/>
          </a:p>
        </p:txBody>
      </p:sp>
      <p:sp>
        <p:nvSpPr>
          <p:cNvPr id="22" name="Content Placeholder 1"/>
          <p:cNvSpPr>
            <a:spLocks noGrp="1"/>
          </p:cNvSpPr>
          <p:nvPr>
            <p:ph sz="half" idx="1"/>
          </p:nvPr>
        </p:nvSpPr>
        <p:spPr>
          <a:xfrm>
            <a:off x="159456" y="5486400"/>
            <a:ext cx="2793294" cy="1295400"/>
          </a:xfrm>
        </p:spPr>
        <p:txBody>
          <a:bodyPr>
            <a:normAutofit fontScale="55000" lnSpcReduction="20000"/>
          </a:bodyPr>
          <a:lstStyle/>
          <a:p>
            <a:r>
              <a:rPr lang="pt-PT" noProof="0" dirty="0"/>
              <a:t>	    </a:t>
            </a:r>
            <a:r>
              <a:rPr lang="pt-PT" sz="2900" b="1" noProof="0" dirty="0">
                <a:latin typeface="Calibri" panose="020F0502020204030204" pitchFamily="34" charset="0"/>
              </a:rPr>
              <a:t>Documento</a:t>
            </a:r>
          </a:p>
          <a:p>
            <a:endParaRPr lang="pt-PT" sz="2300" b="1" noProof="0" dirty="0">
              <a:latin typeface="Calibri" panose="020F0502020204030204" pitchFamily="34" charset="0"/>
            </a:endParaRPr>
          </a:p>
          <a:p>
            <a:r>
              <a:rPr lang="pt-PT" sz="2500" dirty="0">
                <a:latin typeface="Calibri" panose="020F0502020204030204" pitchFamily="34" charset="0"/>
              </a:rPr>
              <a:t>Documentar as barreiras específicas identificadas no doente com a ferramenta </a:t>
            </a:r>
            <a:r>
              <a:rPr lang="pt-PT" sz="2500" b="1" dirty="0" err="1">
                <a:latin typeface="Calibri" panose="020F0502020204030204" pitchFamily="34" charset="0"/>
              </a:rPr>
              <a:t>Enhanced</a:t>
            </a:r>
            <a:r>
              <a:rPr lang="pt-PT" sz="2500" b="1" dirty="0">
                <a:latin typeface="Calibri" panose="020F0502020204030204" pitchFamily="34" charset="0"/>
              </a:rPr>
              <a:t> </a:t>
            </a:r>
            <a:r>
              <a:rPr lang="pt-PT" sz="2500" b="1" dirty="0" err="1">
                <a:latin typeface="Calibri" panose="020F0502020204030204" pitchFamily="34" charset="0"/>
              </a:rPr>
              <a:t>Adherence</a:t>
            </a:r>
            <a:r>
              <a:rPr lang="pt-PT" sz="2500" b="1" dirty="0">
                <a:latin typeface="Calibri" panose="020F0502020204030204" pitchFamily="34" charset="0"/>
              </a:rPr>
              <a:t> </a:t>
            </a:r>
            <a:r>
              <a:rPr lang="pt-PT" sz="2500" b="1" dirty="0" err="1">
                <a:latin typeface="Calibri" panose="020F0502020204030204" pitchFamily="34" charset="0"/>
              </a:rPr>
              <a:t>Plan</a:t>
            </a:r>
            <a:r>
              <a:rPr lang="pt-PT" sz="2500" b="1" dirty="0">
                <a:latin typeface="Calibri" panose="020F0502020204030204" pitchFamily="34" charset="0"/>
              </a:rPr>
              <a:t>.</a:t>
            </a:r>
            <a:endParaRPr lang="pt-PT" sz="2500" noProof="0" dirty="0">
              <a:latin typeface="Calibri" panose="020F0502020204030204" pitchFamily="34" charset="0"/>
            </a:endParaRPr>
          </a:p>
        </p:txBody>
      </p:sp>
      <p:sp>
        <p:nvSpPr>
          <p:cNvPr id="17" name="TextBox 15"/>
          <p:cNvSpPr txBox="1"/>
          <p:nvPr/>
        </p:nvSpPr>
        <p:spPr>
          <a:xfrm>
            <a:off x="7505700" y="881316"/>
            <a:ext cx="1586922"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grpSp>
        <p:nvGrpSpPr>
          <p:cNvPr id="23" name="Group 2">
            <a:extLst>
              <a:ext uri="{FF2B5EF4-FFF2-40B4-BE49-F238E27FC236}">
                <a16:creationId xmlns:a16="http://schemas.microsoft.com/office/drawing/2014/main" id="{62D6F56B-EB1F-4846-BE86-A561359B905F}"/>
              </a:ext>
            </a:extLst>
          </p:cNvPr>
          <p:cNvGrpSpPr/>
          <p:nvPr/>
        </p:nvGrpSpPr>
        <p:grpSpPr>
          <a:xfrm>
            <a:off x="7812485" y="872731"/>
            <a:ext cx="973352" cy="1205134"/>
            <a:chOff x="1006486" y="1647778"/>
            <a:chExt cx="4376625" cy="5418820"/>
          </a:xfrm>
        </p:grpSpPr>
        <p:grpSp>
          <p:nvGrpSpPr>
            <p:cNvPr id="26" name="Group 25">
              <a:extLst>
                <a:ext uri="{FF2B5EF4-FFF2-40B4-BE49-F238E27FC236}">
                  <a16:creationId xmlns:a16="http://schemas.microsoft.com/office/drawing/2014/main" id="{C1E91CA6-F34E-48F4-8946-4B72B6AB8FB0}"/>
                </a:ext>
              </a:extLst>
            </p:cNvPr>
            <p:cNvGrpSpPr/>
            <p:nvPr/>
          </p:nvGrpSpPr>
          <p:grpSpPr>
            <a:xfrm>
              <a:off x="1127283" y="2895600"/>
              <a:ext cx="4158850" cy="2557232"/>
              <a:chOff x="884185" y="1727084"/>
              <a:chExt cx="7724833" cy="4749916"/>
            </a:xfrm>
          </p:grpSpPr>
          <p:pic>
            <p:nvPicPr>
              <p:cNvPr id="37" name="Picture 29">
                <a:extLst>
                  <a:ext uri="{FF2B5EF4-FFF2-40B4-BE49-F238E27FC236}">
                    <a16:creationId xmlns:a16="http://schemas.microsoft.com/office/drawing/2014/main" id="{07138EA7-D1CD-4E0B-9ACF-AE1BEAD2F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2514600"/>
                <a:ext cx="4722818" cy="3439927"/>
              </a:xfrm>
              <a:prstGeom prst="rect">
                <a:avLst/>
              </a:prstGeom>
            </p:spPr>
          </p:pic>
          <p:pic>
            <p:nvPicPr>
              <p:cNvPr id="38" name="Picture 30">
                <a:extLst>
                  <a:ext uri="{FF2B5EF4-FFF2-40B4-BE49-F238E27FC236}">
                    <a16:creationId xmlns:a16="http://schemas.microsoft.com/office/drawing/2014/main" id="{C562917D-EDB5-4765-9C28-A0B1BED579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6368"/>
              <a:stretch/>
            </p:blipFill>
            <p:spPr>
              <a:xfrm>
                <a:off x="884185" y="1727084"/>
                <a:ext cx="2845398" cy="4749916"/>
              </a:xfrm>
              <a:prstGeom prst="rect">
                <a:avLst/>
              </a:prstGeom>
            </p:spPr>
          </p:pic>
        </p:grpSp>
        <p:grpSp>
          <p:nvGrpSpPr>
            <p:cNvPr id="27" name="Group 31">
              <a:extLst>
                <a:ext uri="{FF2B5EF4-FFF2-40B4-BE49-F238E27FC236}">
                  <a16:creationId xmlns:a16="http://schemas.microsoft.com/office/drawing/2014/main" id="{BC9B7B0D-D90F-405F-9CA5-8BD14D2D9EE7}"/>
                </a:ext>
              </a:extLst>
            </p:cNvPr>
            <p:cNvGrpSpPr/>
            <p:nvPr/>
          </p:nvGrpSpPr>
          <p:grpSpPr>
            <a:xfrm>
              <a:off x="1006486" y="5497845"/>
              <a:ext cx="4354710" cy="1568753"/>
              <a:chOff x="914400" y="2881666"/>
              <a:chExt cx="8584850" cy="3092630"/>
            </a:xfrm>
          </p:grpSpPr>
          <p:pic>
            <p:nvPicPr>
              <p:cNvPr id="35" name="Picture 32">
                <a:extLst>
                  <a:ext uri="{FF2B5EF4-FFF2-40B4-BE49-F238E27FC236}">
                    <a16:creationId xmlns:a16="http://schemas.microsoft.com/office/drawing/2014/main" id="{0CBF9456-9660-4E32-96EC-C75A6F35B3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2881666"/>
                <a:ext cx="4245999" cy="3092630"/>
              </a:xfrm>
              <a:prstGeom prst="rect">
                <a:avLst/>
              </a:prstGeom>
            </p:spPr>
          </p:pic>
          <p:pic>
            <p:nvPicPr>
              <p:cNvPr id="36" name="Picture 33">
                <a:extLst>
                  <a:ext uri="{FF2B5EF4-FFF2-40B4-BE49-F238E27FC236}">
                    <a16:creationId xmlns:a16="http://schemas.microsoft.com/office/drawing/2014/main" id="{2759051B-95F0-4D9E-B261-5339A35463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2881666"/>
                <a:ext cx="4241450" cy="3089317"/>
              </a:xfrm>
              <a:prstGeom prst="rect">
                <a:avLst/>
              </a:prstGeom>
            </p:spPr>
          </p:pic>
        </p:grpSp>
        <p:grpSp>
          <p:nvGrpSpPr>
            <p:cNvPr id="32" name="Group 34">
              <a:extLst>
                <a:ext uri="{FF2B5EF4-FFF2-40B4-BE49-F238E27FC236}">
                  <a16:creationId xmlns:a16="http://schemas.microsoft.com/office/drawing/2014/main" id="{7CD6D8A0-D239-40F2-AAFB-0FF0F62F16F2}"/>
                </a:ext>
              </a:extLst>
            </p:cNvPr>
            <p:cNvGrpSpPr/>
            <p:nvPr/>
          </p:nvGrpSpPr>
          <p:grpSpPr>
            <a:xfrm>
              <a:off x="1100779" y="1647778"/>
              <a:ext cx="4282332" cy="1568753"/>
              <a:chOff x="914400" y="2895600"/>
              <a:chExt cx="8381999" cy="3070591"/>
            </a:xfrm>
          </p:grpSpPr>
          <p:pic>
            <p:nvPicPr>
              <p:cNvPr id="33" name="Picture 35">
                <a:extLst>
                  <a:ext uri="{FF2B5EF4-FFF2-40B4-BE49-F238E27FC236}">
                    <a16:creationId xmlns:a16="http://schemas.microsoft.com/office/drawing/2014/main" id="{18D16199-7327-44D1-BE06-EFE6CC930FE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85" r="5085"/>
              <a:stretch/>
            </p:blipFill>
            <p:spPr>
              <a:xfrm>
                <a:off x="5509378" y="2895600"/>
                <a:ext cx="3787021" cy="3070591"/>
              </a:xfrm>
              <a:prstGeom prst="rect">
                <a:avLst/>
              </a:prstGeom>
            </p:spPr>
          </p:pic>
          <p:pic>
            <p:nvPicPr>
              <p:cNvPr id="34" name="Picture 36">
                <a:extLst>
                  <a:ext uri="{FF2B5EF4-FFF2-40B4-BE49-F238E27FC236}">
                    <a16:creationId xmlns:a16="http://schemas.microsoft.com/office/drawing/2014/main" id="{8D05DF94-E02D-4053-AC98-7957F6FBD2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400" y="2895600"/>
                <a:ext cx="4343400" cy="3070591"/>
              </a:xfrm>
              <a:prstGeom prst="rect">
                <a:avLst/>
              </a:prstGeom>
            </p:spPr>
          </p:pic>
        </p:grpSp>
      </p:grpSp>
    </p:spTree>
    <p:extLst>
      <p:ext uri="{BB962C8B-B14F-4D97-AF65-F5344CB8AC3E}">
        <p14:creationId xmlns:p14="http://schemas.microsoft.com/office/powerpoint/2010/main" val="2359459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10. Dicas para melhorar a ingestão dos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sp>
        <p:nvSpPr>
          <p:cNvPr id="4" name="TextBox 3"/>
          <p:cNvSpPr txBox="1"/>
          <p:nvPr/>
        </p:nvSpPr>
        <p:spPr>
          <a:xfrm>
            <a:off x="384206" y="6019800"/>
            <a:ext cx="7997794" cy="400110"/>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encontrar juntos melhores maneiras para você tomar os ARVs.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98810"/>
            <a:ext cx="706633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8">
            <a:extLst>
              <a:ext uri="{FF2B5EF4-FFF2-40B4-BE49-F238E27FC236}">
                <a16:creationId xmlns:a16="http://schemas.microsoft.com/office/drawing/2014/main" id="{EDBB299F-5E3E-4AE0-A2E3-7F01FE63785D}"/>
              </a:ext>
            </a:extLst>
          </p:cNvPr>
          <p:cNvGrpSpPr/>
          <p:nvPr/>
        </p:nvGrpSpPr>
        <p:grpSpPr>
          <a:xfrm>
            <a:off x="349570" y="3657600"/>
            <a:ext cx="5071359" cy="1891911"/>
            <a:chOff x="841406" y="2971799"/>
            <a:chExt cx="8409798" cy="3137343"/>
          </a:xfrm>
        </p:grpSpPr>
        <p:pic>
          <p:nvPicPr>
            <p:cNvPr id="8" name="Picture 9">
              <a:extLst>
                <a:ext uri="{FF2B5EF4-FFF2-40B4-BE49-F238E27FC236}">
                  <a16:creationId xmlns:a16="http://schemas.microsoft.com/office/drawing/2014/main" id="{8C056A55-5C06-4F9B-8600-A3CC162D69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546"/>
            <a:stretch/>
          </p:blipFill>
          <p:spPr>
            <a:xfrm>
              <a:off x="841406" y="2971801"/>
              <a:ext cx="4111593" cy="3137341"/>
            </a:xfrm>
            <a:prstGeom prst="rect">
              <a:avLst/>
            </a:prstGeom>
          </p:spPr>
        </p:pic>
        <p:pic>
          <p:nvPicPr>
            <p:cNvPr id="9" name="Picture 10">
              <a:extLst>
                <a:ext uri="{FF2B5EF4-FFF2-40B4-BE49-F238E27FC236}">
                  <a16:creationId xmlns:a16="http://schemas.microsoft.com/office/drawing/2014/main" id="{BA6E6AF5-11C8-41B9-A59E-5A405BD4D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1833" y="2971799"/>
              <a:ext cx="4079371" cy="2971801"/>
            </a:xfrm>
            <a:prstGeom prst="rect">
              <a:avLst/>
            </a:prstGeom>
          </p:spPr>
        </p:pic>
      </p:grpSp>
      <p:pic>
        <p:nvPicPr>
          <p:cNvPr id="10" name="Picture 2">
            <a:extLst>
              <a:ext uri="{FF2B5EF4-FFF2-40B4-BE49-F238E27FC236}">
                <a16:creationId xmlns:a16="http://schemas.microsoft.com/office/drawing/2014/main" id="{A011B16F-631F-49C1-BC73-7FF4FA397D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893" y="3540781"/>
            <a:ext cx="3320788" cy="200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167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914400"/>
            <a:ext cx="2126673"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encontrar juntos melhores maneiras para você tomar os ARVs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2362200" y="914400"/>
            <a:ext cx="6781800" cy="19812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200" dirty="0">
                <a:latin typeface="Calibri" panose="020F0502020204030204" pitchFamily="34" charset="0"/>
              </a:rPr>
              <a:t>Agradeço a sua honestidade sobre os </a:t>
            </a:r>
            <a:r>
              <a:rPr lang="pt-BR" sz="1200" dirty="0">
                <a:latin typeface="Calibri" panose="020F0502020204030204" pitchFamily="34" charset="0"/>
              </a:rPr>
              <a:t>desafios de tomar os ARVs</a:t>
            </a:r>
            <a:r>
              <a:rPr lang="pt-PT" sz="1200" noProof="0" dirty="0">
                <a:latin typeface="Calibri" panose="020F0502020204030204" pitchFamily="34" charset="0"/>
              </a:rPr>
              <a:t>. </a:t>
            </a:r>
          </a:p>
          <a:p>
            <a:pPr marL="285750" indent="-285750">
              <a:buFont typeface="Arial" panose="020B0604020202020204" pitchFamily="34" charset="0"/>
              <a:buChar char="•"/>
            </a:pPr>
            <a:r>
              <a:rPr lang="pt-PT" sz="1200" dirty="0">
                <a:latin typeface="Calibri" panose="020F0502020204030204" pitchFamily="34" charset="0"/>
              </a:rPr>
              <a:t>Parece-me que o que você está a dizer é… </a:t>
            </a:r>
            <a:r>
              <a:rPr lang="pt-PT" sz="1200" i="1" dirty="0">
                <a:latin typeface="Calibri" panose="020F0502020204030204" pitchFamily="34" charset="0"/>
              </a:rPr>
              <a:t>(resumir os desafios </a:t>
            </a:r>
          </a:p>
          <a:p>
            <a:r>
              <a:rPr lang="pt-PT" sz="1200" i="1" dirty="0">
                <a:latin typeface="Calibri" panose="020F0502020204030204" pitchFamily="34" charset="0"/>
              </a:rPr>
              <a:t>       e barreiras principais).</a:t>
            </a:r>
            <a:endParaRPr lang="pt-PT" sz="1200" i="1"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Vamos explorar maneiras de facilitar a sua ingestão dos </a:t>
            </a:r>
            <a:r>
              <a:rPr lang="pt-PT" sz="1200" dirty="0" err="1">
                <a:latin typeface="Calibri" panose="020F0502020204030204" pitchFamily="34" charset="0"/>
              </a:rPr>
              <a:t>ARVs</a:t>
            </a:r>
            <a:r>
              <a:rPr lang="pt-PT" sz="1200" dirty="0">
                <a:latin typeface="Calibri" panose="020F0502020204030204" pitchFamily="34" charset="0"/>
              </a:rPr>
              <a:t>.</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Você tem alguma ideia sobre como facilitar a ingestão dos </a:t>
            </a:r>
            <a:r>
              <a:rPr lang="pt-PT" sz="1200" dirty="0" err="1">
                <a:latin typeface="Calibri" panose="020F0502020204030204" pitchFamily="34" charset="0"/>
              </a:rPr>
              <a:t>ARVs</a:t>
            </a:r>
            <a:r>
              <a:rPr lang="pt-PT" sz="1200" dirty="0">
                <a:latin typeface="Calibri" panose="020F0502020204030204" pitchFamily="34" charset="0"/>
              </a:rPr>
              <a:t>, em </a:t>
            </a:r>
            <a:r>
              <a:rPr lang="pt-PT" sz="1200" dirty="0" err="1">
                <a:latin typeface="Calibri" panose="020F0502020204030204" pitchFamily="34" charset="0"/>
              </a:rPr>
              <a:t>reacção</a:t>
            </a:r>
            <a:r>
              <a:rPr lang="pt-PT" sz="1200" dirty="0">
                <a:latin typeface="Calibri" panose="020F0502020204030204" pitchFamily="34" charset="0"/>
              </a:rPr>
              <a:t> a cada uma das barreiras que discutimos?</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Se omitir mais de duas ou três doses por mês pode fazer com que os medicamentos deixem de funcionar bem.</a:t>
            </a:r>
            <a:endParaRPr lang="pt-PT" sz="1200" noProof="0" dirty="0">
              <a:latin typeface="Calibri" panose="020F0502020204030204" pitchFamily="34" charset="0"/>
            </a:endParaRPr>
          </a:p>
        </p:txBody>
      </p:sp>
      <p:cxnSp>
        <p:nvCxnSpPr>
          <p:cNvPr id="15" name="Straight Connector 14"/>
          <p:cNvCxnSpPr/>
          <p:nvPr/>
        </p:nvCxnSpPr>
        <p:spPr>
          <a:xfrm flipH="1">
            <a:off x="2209800" y="990600"/>
            <a:ext cx="6928" cy="12954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52400" y="5257800"/>
            <a:ext cx="2013047" cy="1447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19" y="5314035"/>
            <a:ext cx="457200" cy="35185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58750" y="2438400"/>
            <a:ext cx="2057400" cy="26670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609600" y="2590800"/>
            <a:ext cx="1502767" cy="914400"/>
          </a:xfrm>
        </p:spPr>
        <p:txBody>
          <a:bodyPr>
            <a:normAutofit/>
          </a:bodyPr>
          <a:lstStyle/>
          <a:p>
            <a:r>
              <a:rPr lang="pt-PT" sz="1500" b="1" noProof="0" dirty="0">
                <a:latin typeface="Calibri" panose="020F0502020204030204" pitchFamily="34" charset="0"/>
              </a:rPr>
              <a:t>Instruções aos Provedores</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019" y="2590800"/>
            <a:ext cx="370581" cy="3810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26903" y="3166408"/>
            <a:ext cx="2235297" cy="1754326"/>
          </a:xfrm>
          <a:prstGeom prst="rect">
            <a:avLst/>
          </a:prstGeom>
          <a:noFill/>
        </p:spPr>
        <p:txBody>
          <a:bodyPr wrap="square" rtlCol="0">
            <a:spAutoFit/>
          </a:bodyPr>
          <a:lstStyle/>
          <a:p>
            <a:r>
              <a:rPr lang="pt-BR" sz="1200" dirty="0">
                <a:latin typeface="Calibri" panose="020F0502020204030204" pitchFamily="34" charset="0"/>
              </a:rPr>
              <a:t>Depois de fazer uma sugestão, perguntar se  parece útil ou se o doente tem perguntas : </a:t>
            </a:r>
          </a:p>
          <a:p>
            <a:pPr marL="285750" indent="-285750">
              <a:buFont typeface="Arial" panose="020B0604020202020204" pitchFamily="34" charset="0"/>
              <a:buChar char="•"/>
            </a:pPr>
            <a:r>
              <a:rPr lang="pt-BR" sz="1200" dirty="0">
                <a:latin typeface="Calibri" panose="020F0502020204030204" pitchFamily="34" charset="0"/>
              </a:rPr>
              <a:t>“Até que ponto isto o pode ajudar?”</a:t>
            </a:r>
          </a:p>
          <a:p>
            <a:pPr marL="285750" indent="-285750">
              <a:buFont typeface="Arial" panose="020B0604020202020204" pitchFamily="34" charset="0"/>
              <a:buChar char="•"/>
            </a:pPr>
            <a:r>
              <a:rPr lang="pt-BR" sz="1200" dirty="0">
                <a:latin typeface="Calibri" panose="020F0502020204030204" pitchFamily="34" charset="0"/>
              </a:rPr>
              <a:t>Qual é a probabilidade de você tentar…?”</a:t>
            </a:r>
          </a:p>
          <a:p>
            <a:pPr marL="285750" indent="-285750">
              <a:buFont typeface="Arial" panose="020B0604020202020204" pitchFamily="34" charset="0"/>
              <a:buChar char="•"/>
            </a:pPr>
            <a:r>
              <a:rPr lang="pt-BR" sz="1200" dirty="0">
                <a:latin typeface="Calibri" panose="020F0502020204030204" pitchFamily="34" charset="0"/>
              </a:rPr>
              <a:t>“Que perguntas tem sobre…?”</a:t>
            </a:r>
            <a:endParaRPr lang="pt-BR" sz="1600" dirty="0"/>
          </a:p>
        </p:txBody>
      </p:sp>
      <p:sp>
        <p:nvSpPr>
          <p:cNvPr id="22" name="Title 1"/>
          <p:cNvSpPr>
            <a:spLocks noGrp="1"/>
          </p:cNvSpPr>
          <p:nvPr>
            <p:ph type="title"/>
          </p:nvPr>
        </p:nvSpPr>
        <p:spPr>
          <a:xfrm>
            <a:off x="0" y="-3677"/>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10. Dicas para melhorar a ingestão dos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438574310"/>
              </p:ext>
            </p:extLst>
          </p:nvPr>
        </p:nvGraphicFramePr>
        <p:xfrm>
          <a:off x="2362200" y="2948521"/>
          <a:ext cx="6629400" cy="3746029"/>
        </p:xfrm>
        <a:graphic>
          <a:graphicData uri="http://schemas.openxmlformats.org/drawingml/2006/table">
            <a:tbl>
              <a:tblPr firstRow="1" bandRow="1">
                <a:tableStyleId>{7DF18680-E054-41AD-8BC1-D1AEF772440D}</a:tableStyleId>
              </a:tblPr>
              <a:tblGrid>
                <a:gridCol w="1101271">
                  <a:extLst>
                    <a:ext uri="{9D8B030D-6E8A-4147-A177-3AD203B41FA5}">
                      <a16:colId xmlns:a16="http://schemas.microsoft.com/office/drawing/2014/main" val="20000"/>
                    </a:ext>
                  </a:extLst>
                </a:gridCol>
                <a:gridCol w="1934533">
                  <a:extLst>
                    <a:ext uri="{9D8B030D-6E8A-4147-A177-3AD203B41FA5}">
                      <a16:colId xmlns:a16="http://schemas.microsoft.com/office/drawing/2014/main" val="20001"/>
                    </a:ext>
                  </a:extLst>
                </a:gridCol>
                <a:gridCol w="1799041">
                  <a:extLst>
                    <a:ext uri="{9D8B030D-6E8A-4147-A177-3AD203B41FA5}">
                      <a16:colId xmlns:a16="http://schemas.microsoft.com/office/drawing/2014/main" val="20002"/>
                    </a:ext>
                  </a:extLst>
                </a:gridCol>
                <a:gridCol w="1794555">
                  <a:extLst>
                    <a:ext uri="{9D8B030D-6E8A-4147-A177-3AD203B41FA5}">
                      <a16:colId xmlns:a16="http://schemas.microsoft.com/office/drawing/2014/main" val="20003"/>
                    </a:ext>
                  </a:extLst>
                </a:gridCol>
              </a:tblGrid>
              <a:tr h="237217">
                <a:tc>
                  <a:txBody>
                    <a:bodyPr/>
                    <a:lstStyle/>
                    <a:p>
                      <a:pPr algn="ctr"/>
                      <a:r>
                        <a:rPr lang="pt-BR" sz="900" dirty="0">
                          <a:latin typeface="Calibri" panose="020F0502020204030204" pitchFamily="34" charset="0"/>
                        </a:rPr>
                        <a:t>BARREIRAS</a:t>
                      </a:r>
                    </a:p>
                  </a:txBody>
                  <a:tcPr marL="83127" marR="83127" marT="40341" marB="40341"/>
                </a:tc>
                <a:tc gridSpan="3">
                  <a:txBody>
                    <a:bodyPr/>
                    <a:lstStyle/>
                    <a:p>
                      <a:pPr algn="ctr"/>
                      <a:r>
                        <a:rPr lang="pt-BR" sz="900" dirty="0">
                          <a:latin typeface="Calibri" panose="020F0502020204030204" pitchFamily="34" charset="0"/>
                        </a:rPr>
                        <a:t>INTERVENÇÕES PARA ABORDAR BARREIRAS E MELHORAR A adesão</a:t>
                      </a:r>
                    </a:p>
                  </a:txBody>
                  <a:tcPr marL="83127" marR="83127" marT="40341" marB="4034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7217">
                <a:tc gridSpan="4">
                  <a:txBody>
                    <a:bodyPr/>
                    <a:lstStyle/>
                    <a:p>
                      <a:pPr algn="ctr"/>
                      <a:r>
                        <a:rPr lang="pt-BR" sz="900" b="1" dirty="0">
                          <a:latin typeface="Calibri" panose="020F0502020204030204" pitchFamily="34" charset="0"/>
                        </a:rPr>
                        <a:t>INDIVIDUAIS</a:t>
                      </a:r>
                    </a:p>
                  </a:txBody>
                  <a:tcPr marL="83127" marR="83127" marT="40341" marB="4034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79933">
                <a:tc>
                  <a:txBody>
                    <a:bodyPr/>
                    <a:lstStyle/>
                    <a:p>
                      <a:r>
                        <a:rPr lang="pt-BR" sz="900" b="1" dirty="0">
                          <a:latin typeface="Calibri" panose="020F0502020204030204" pitchFamily="34" charset="0"/>
                        </a:rPr>
                        <a:t>Déficit de conhecimento</a:t>
                      </a:r>
                    </a:p>
                  </a:txBody>
                  <a:tcPr marL="83127" marR="83127" marT="40341" marB="40341"/>
                </a:tc>
                <a:tc>
                  <a:txBody>
                    <a:bodyPr/>
                    <a:lstStyle/>
                    <a:p>
                      <a:pPr marL="171450" indent="-171450">
                        <a:buFont typeface="Arial" panose="020B0604020202020204" pitchFamily="34" charset="0"/>
                        <a:buChar char="•"/>
                      </a:pPr>
                      <a:r>
                        <a:rPr lang="pt-PT" sz="900" baseline="0" noProof="0" dirty="0">
                          <a:latin typeface="Calibri" panose="020F0502020204030204" pitchFamily="34" charset="0"/>
                        </a:rPr>
                        <a:t>Aconselhamento individual de educação básica sobre o HIV/</a:t>
                      </a:r>
                      <a:r>
                        <a:rPr lang="pt-PT" sz="900" baseline="0" noProof="0" dirty="0" err="1">
                          <a:latin typeface="Calibri" panose="020F0502020204030204" pitchFamily="34" charset="0"/>
                        </a:rPr>
                        <a:t>ARVs</a:t>
                      </a:r>
                      <a:endParaRPr lang="pt-BR" sz="900" baseline="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PT" sz="900" baseline="0" noProof="0" dirty="0">
                          <a:latin typeface="Calibri" panose="020F0502020204030204" pitchFamily="34" charset="0"/>
                        </a:rPr>
                        <a:t>Aconselhamento em grupo/grupo de apoio recíproco</a:t>
                      </a:r>
                    </a:p>
                  </a:txBody>
                  <a:tcPr marL="83127" marR="83127" marT="40341" marB="40341"/>
                </a:tc>
                <a:tc>
                  <a:txBody>
                    <a:bodyPr/>
                    <a:lstStyle/>
                    <a:p>
                      <a:pPr marL="171450" indent="-171450">
                        <a:buFont typeface="Arial" panose="020B0604020202020204" pitchFamily="34" charset="0"/>
                        <a:buChar char="•"/>
                      </a:pPr>
                      <a:r>
                        <a:rPr lang="pt-BR" sz="900" baseline="0" dirty="0">
                          <a:latin typeface="Calibri" panose="020F0502020204030204" pitchFamily="34" charset="0"/>
                        </a:rPr>
                        <a:t>Instruções escritas</a:t>
                      </a:r>
                    </a:p>
                  </a:txBody>
                  <a:tcPr marL="83127" marR="83127" marT="40341" marB="40341"/>
                </a:tc>
                <a:extLst>
                  <a:ext uri="{0D108BD9-81ED-4DB2-BD59-A6C34878D82A}">
                    <a16:rowId xmlns:a16="http://schemas.microsoft.com/office/drawing/2014/main" val="10002"/>
                  </a:ext>
                </a:extLst>
              </a:tr>
              <a:tr h="1019304">
                <a:tc>
                  <a:txBody>
                    <a:bodyPr/>
                    <a:lstStyle/>
                    <a:p>
                      <a:r>
                        <a:rPr lang="pt-BR" sz="900" b="1" dirty="0">
                          <a:latin typeface="Calibri" panose="020F0502020204030204" pitchFamily="34" charset="0"/>
                        </a:rPr>
                        <a:t>Efeitos secundários</a:t>
                      </a: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Náuseas</a:t>
                      </a:r>
                      <a:r>
                        <a:rPr lang="pt-PT" sz="1400" noProof="0" dirty="0"/>
                        <a:t> </a:t>
                      </a:r>
                      <a:r>
                        <a:rPr lang="pt-PT" sz="900" baseline="0" noProof="0" dirty="0">
                          <a:latin typeface="Calibri" panose="020F0502020204030204" pitchFamily="34" charset="0"/>
                          <a:sym typeface="Wingdings" panose="05000000000000000000" pitchFamily="2" charset="2"/>
                        </a:rPr>
                        <a:t> tomar com as refeições, com um antiemético</a:t>
                      </a:r>
                    </a:p>
                    <a:p>
                      <a:pPr marL="171450" indent="-171450">
                        <a:buFont typeface="Arial" panose="020B0604020202020204" pitchFamily="34" charset="0"/>
                        <a:buChar char="•"/>
                      </a:pPr>
                      <a:r>
                        <a:rPr lang="pt-PT" sz="900" baseline="0" noProof="0" dirty="0">
                          <a:latin typeface="Calibri" panose="020F0502020204030204" pitchFamily="34" charset="0"/>
                          <a:sym typeface="Wingdings" panose="05000000000000000000" pitchFamily="2" charset="2"/>
                        </a:rPr>
                        <a:t>Dores de cabeça  paracetamol, verificar se tem meningite</a:t>
                      </a:r>
                      <a:endParaRPr lang="pt-PT" sz="900" noProof="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Diarreia</a:t>
                      </a:r>
                      <a:r>
                        <a:rPr lang="pt-PT" sz="1400" noProof="0" dirty="0"/>
                        <a:t> </a:t>
                      </a:r>
                      <a:r>
                        <a:rPr lang="pt-PT" sz="900" baseline="0" noProof="0" dirty="0">
                          <a:latin typeface="Calibri" panose="020F0502020204030204" pitchFamily="34" charset="0"/>
                          <a:sym typeface="Wingdings" panose="05000000000000000000" pitchFamily="2" charset="2"/>
                        </a:rPr>
                        <a:t> antidiarreico uma vez que se tenham excluído </a:t>
                      </a:r>
                      <a:r>
                        <a:rPr lang="pt-PT" sz="900" baseline="0" noProof="0" dirty="0" err="1">
                          <a:latin typeface="Calibri" panose="020F0502020204030204" pitchFamily="34" charset="0"/>
                          <a:sym typeface="Wingdings" panose="05000000000000000000" pitchFamily="2" charset="2"/>
                        </a:rPr>
                        <a:t>infecções</a:t>
                      </a:r>
                      <a:r>
                        <a:rPr lang="pt-PT" sz="900" baseline="0" noProof="0" dirty="0">
                          <a:latin typeface="Calibri" panose="020F0502020204030204" pitchFamily="34" charset="0"/>
                          <a:sym typeface="Wingdings" panose="05000000000000000000" pitchFamily="2" charset="2"/>
                        </a:rPr>
                        <a:t>, hidratação</a:t>
                      </a:r>
                    </a:p>
                    <a:p>
                      <a:pPr marL="171450" indent="-171450">
                        <a:buFont typeface="Arial" panose="020B0604020202020204" pitchFamily="34" charset="0"/>
                        <a:buChar char="•"/>
                      </a:pPr>
                      <a:r>
                        <a:rPr lang="pt-PT" sz="900" baseline="0" noProof="0" dirty="0">
                          <a:latin typeface="Calibri" panose="020F0502020204030204" pitchFamily="34" charset="0"/>
                          <a:sym typeface="Wingdings" panose="05000000000000000000" pitchFamily="2" charset="2"/>
                        </a:rPr>
                        <a:t>Fadiga  análise de </a:t>
                      </a:r>
                      <a:r>
                        <a:rPr lang="pt-PT" sz="900" baseline="0" noProof="0" dirty="0" err="1">
                          <a:latin typeface="Calibri" panose="020F0502020204030204" pitchFamily="34" charset="0"/>
                          <a:sym typeface="Wingdings" panose="05000000000000000000" pitchFamily="2" charset="2"/>
                        </a:rPr>
                        <a:t>Hgb</a:t>
                      </a:r>
                      <a:r>
                        <a:rPr lang="pt-PT" sz="900" baseline="0" noProof="0" dirty="0">
                          <a:latin typeface="Calibri" panose="020F0502020204030204" pitchFamily="34" charset="0"/>
                          <a:sym typeface="Wingdings" panose="05000000000000000000" pitchFamily="2" charset="2"/>
                        </a:rPr>
                        <a:t>, pensar em substituir caso esteja a tomar AZT</a:t>
                      </a:r>
                      <a:endParaRPr lang="pt-PT" sz="900" noProof="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Ansiedade/depressão </a:t>
                      </a:r>
                      <a:r>
                        <a:rPr lang="en-US" sz="900" dirty="0">
                          <a:latin typeface="Calibri" panose="020F0502020204030204" pitchFamily="34" charset="0"/>
                          <a:sym typeface="Wingdings" panose="05000000000000000000" pitchFamily="2" charset="2"/>
                        </a:rPr>
                        <a:t></a:t>
                      </a:r>
                      <a:r>
                        <a:rPr lang="pt-BR" sz="900" dirty="0">
                          <a:latin typeface="Calibri" panose="020F0502020204030204" pitchFamily="34" charset="0"/>
                          <a:sym typeface="Wingdings" panose="05000000000000000000" pitchFamily="2" charset="2"/>
                        </a:rPr>
                        <a:t> tomar antes de se deitar</a:t>
                      </a:r>
                      <a:endParaRPr lang="pt-BR" sz="900" dirty="0">
                        <a:latin typeface="Calibri" panose="020F0502020204030204" pitchFamily="34" charset="0"/>
                      </a:endParaRPr>
                    </a:p>
                  </a:txBody>
                  <a:tcPr marL="83127" marR="83127" marT="40341" marB="40341"/>
                </a:tc>
                <a:extLst>
                  <a:ext uri="{0D108BD9-81ED-4DB2-BD59-A6C34878D82A}">
                    <a16:rowId xmlns:a16="http://schemas.microsoft.com/office/drawing/2014/main" val="10003"/>
                  </a:ext>
                </a:extLst>
              </a:tr>
              <a:tr h="1023857">
                <a:tc>
                  <a:txBody>
                    <a:bodyPr/>
                    <a:lstStyle/>
                    <a:p>
                      <a:r>
                        <a:rPr lang="pt-BR" sz="900" b="1" dirty="0">
                          <a:latin typeface="Calibri" panose="020F0502020204030204" pitchFamily="34" charset="0"/>
                        </a:rPr>
                        <a:t>Esquecimento</a:t>
                      </a: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Caixa de organização de comprimidos</a:t>
                      </a:r>
                    </a:p>
                    <a:p>
                      <a:pPr marL="171450" indent="-171450">
                        <a:buFont typeface="Arial" panose="020B0604020202020204" pitchFamily="34" charset="0"/>
                        <a:buChar char="•"/>
                      </a:pPr>
                      <a:r>
                        <a:rPr lang="pt-PT" sz="900" baseline="0" noProof="0" dirty="0">
                          <a:latin typeface="Calibri" panose="020F0502020204030204" pitchFamily="34" charset="0"/>
                        </a:rPr>
                        <a:t>Amigo ou ajudante de tratamento</a:t>
                      </a:r>
                    </a:p>
                    <a:p>
                      <a:pPr marL="171450" indent="-171450">
                        <a:buFont typeface="Arial" panose="020B0604020202020204" pitchFamily="34" charset="0"/>
                        <a:buChar char="•"/>
                      </a:pPr>
                      <a:r>
                        <a:rPr lang="pt-PT" sz="900" baseline="0" noProof="0" dirty="0">
                          <a:latin typeface="Calibri" panose="020F0502020204030204" pitchFamily="34" charset="0"/>
                        </a:rPr>
                        <a:t>Terapia de observação </a:t>
                      </a:r>
                      <a:r>
                        <a:rPr lang="pt-PT" sz="900" baseline="0" noProof="0" dirty="0" err="1">
                          <a:latin typeface="Calibri" panose="020F0502020204030204" pitchFamily="34" charset="0"/>
                        </a:rPr>
                        <a:t>directa</a:t>
                      </a:r>
                      <a:endParaRPr lang="pt-PT" sz="900" noProof="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Programa visual de medicamentos (p. ex. calendário, diário/registo</a:t>
                      </a:r>
                      <a:r>
                        <a:rPr lang="pt-BR" sz="900" dirty="0">
                          <a:latin typeface="Calibri" panose="020F0502020204030204" pitchFamily="34" charset="0"/>
                        </a:rPr>
                        <a:t>)</a:t>
                      </a:r>
                    </a:p>
                    <a:p>
                      <a:pPr marL="171450" indent="-171450">
                        <a:buFont typeface="Arial" panose="020B0604020202020204" pitchFamily="34" charset="0"/>
                        <a:buChar char="•"/>
                      </a:pPr>
                      <a:r>
                        <a:rPr lang="pt-PT" sz="900" noProof="0" dirty="0">
                          <a:latin typeface="Calibri" panose="020F0502020204030204" pitchFamily="34" charset="0"/>
                        </a:rPr>
                        <a:t>Contagem anunciada de comprimidos na sessão seguinte</a:t>
                      </a: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Dispositivos de lembrete (p. ex. telefonemas, SMS, alarme</a:t>
                      </a:r>
                      <a:r>
                        <a:rPr lang="pt-BR" sz="900" dirty="0">
                          <a:latin typeface="Calibri" panose="020F0502020204030204" pitchFamily="34" charset="0"/>
                        </a:rPr>
                        <a:t>)</a:t>
                      </a:r>
                    </a:p>
                    <a:p>
                      <a:pPr marL="171450" indent="-171450">
                        <a:buFont typeface="Arial" panose="020B0604020202020204" pitchFamily="34" charset="0"/>
                        <a:buChar char="•"/>
                      </a:pPr>
                      <a:r>
                        <a:rPr lang="pt-PT" sz="900" baseline="0" noProof="0" dirty="0">
                          <a:latin typeface="Calibri" panose="020F0502020204030204" pitchFamily="34" charset="0"/>
                        </a:rPr>
                        <a:t>Tomar os comprimidos mais tarde, não omitir doses</a:t>
                      </a:r>
                      <a:endParaRPr lang="pt-PT" sz="900" noProof="0" dirty="0">
                        <a:latin typeface="Calibri" panose="020F0502020204030204" pitchFamily="34" charset="0"/>
                      </a:endParaRPr>
                    </a:p>
                  </a:txBody>
                  <a:tcPr marL="83127" marR="83127" marT="40341" marB="40341"/>
                </a:tc>
                <a:extLst>
                  <a:ext uri="{0D108BD9-81ED-4DB2-BD59-A6C34878D82A}">
                    <a16:rowId xmlns:a16="http://schemas.microsoft.com/office/drawing/2014/main" val="10004"/>
                  </a:ext>
                </a:extLst>
              </a:tr>
              <a:tr h="343952">
                <a:tc>
                  <a:txBody>
                    <a:bodyPr/>
                    <a:lstStyle/>
                    <a:p>
                      <a:r>
                        <a:rPr lang="pt-BR" sz="900" b="1" dirty="0">
                          <a:latin typeface="Calibri" panose="020F0502020204030204" pitchFamily="34" charset="0"/>
                        </a:rPr>
                        <a:t>Sente-se melhor</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Educação básica sobre o HIV/ARV</a:t>
                      </a:r>
                    </a:p>
                  </a:txBody>
                  <a:tcPr marL="83127" marR="83127" marT="40341" marB="40341"/>
                </a:tc>
                <a:tc>
                  <a:txBody>
                    <a:bodyPr/>
                    <a:lstStyle/>
                    <a:p>
                      <a:pPr marL="171450" indent="-171450">
                        <a:buFont typeface="Arial" panose="020B0604020202020204" pitchFamily="34" charset="0"/>
                        <a:buChar char="•"/>
                      </a:pPr>
                      <a:endParaRPr lang="en-US" sz="9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endParaRPr lang="en-US" sz="900" dirty="0">
                        <a:latin typeface="Calibri" panose="020F0502020204030204" pitchFamily="34" charset="0"/>
                      </a:endParaRPr>
                    </a:p>
                  </a:txBody>
                  <a:tcPr marL="83127" marR="83127" marT="40341" marB="40341"/>
                </a:tc>
                <a:extLst>
                  <a:ext uri="{0D108BD9-81ED-4DB2-BD59-A6C34878D82A}">
                    <a16:rowId xmlns:a16="http://schemas.microsoft.com/office/drawing/2014/main" val="10005"/>
                  </a:ext>
                </a:extLst>
              </a:tr>
              <a:tr h="392320">
                <a:tc>
                  <a:txBody>
                    <a:bodyPr/>
                    <a:lstStyle/>
                    <a:p>
                      <a:r>
                        <a:rPr lang="pt-BR" sz="900" b="1" dirty="0">
                          <a:latin typeface="Calibri" panose="020F0502020204030204" pitchFamily="34" charset="0"/>
                        </a:rPr>
                        <a:t>Doença física</a:t>
                      </a: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Tratamento clínico para abordar </a:t>
                      </a:r>
                      <a:r>
                        <a:rPr lang="pt-PT" sz="900" noProof="0" dirty="0" err="1">
                          <a:latin typeface="Calibri" panose="020F0502020204030204" pitchFamily="34" charset="0"/>
                        </a:rPr>
                        <a:t>co-morbilidades</a:t>
                      </a:r>
                      <a:endParaRPr lang="pt-PT" sz="900" noProof="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PT" sz="900" noProof="0" dirty="0">
                          <a:latin typeface="Calibri" panose="020F0502020204030204" pitchFamily="34" charset="0"/>
                        </a:rPr>
                        <a:t>Terapia de observação </a:t>
                      </a:r>
                      <a:r>
                        <a:rPr lang="pt-PT" sz="900" noProof="0" dirty="0" err="1">
                          <a:latin typeface="Calibri" panose="020F0502020204030204" pitchFamily="34" charset="0"/>
                        </a:rPr>
                        <a:t>directa</a:t>
                      </a:r>
                      <a:endParaRPr lang="pt-PT" sz="900" noProof="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Amigo de tratamento</a:t>
                      </a:r>
                    </a:p>
                  </a:txBody>
                  <a:tcPr marL="83127" marR="83127" marT="40341" marB="40341"/>
                </a:tc>
                <a:extLst>
                  <a:ext uri="{0D108BD9-81ED-4DB2-BD59-A6C34878D82A}">
                    <a16:rowId xmlns:a16="http://schemas.microsoft.com/office/drawing/2014/main" val="10006"/>
                  </a:ext>
                </a:extLst>
              </a:tr>
            </a:tbl>
          </a:graphicData>
        </a:graphic>
      </p:graphicFrame>
      <p:sp>
        <p:nvSpPr>
          <p:cNvPr id="20" name="Content Placeholder 1"/>
          <p:cNvSpPr>
            <a:spLocks noGrp="1"/>
          </p:cNvSpPr>
          <p:nvPr>
            <p:ph sz="half" idx="1"/>
          </p:nvPr>
        </p:nvSpPr>
        <p:spPr>
          <a:xfrm>
            <a:off x="152400" y="5257800"/>
            <a:ext cx="1981200" cy="1600200"/>
          </a:xfrm>
        </p:spPr>
        <p:txBody>
          <a:bodyPr>
            <a:normAutofit fontScale="40000" lnSpcReduction="20000"/>
          </a:bodyPr>
          <a:lstStyle/>
          <a:p>
            <a:r>
              <a:rPr lang="pt-PT" noProof="0" dirty="0"/>
              <a:t>	    </a:t>
            </a:r>
          </a:p>
          <a:p>
            <a:r>
              <a:rPr lang="pt-PT" noProof="0" dirty="0"/>
              <a:t>	 </a:t>
            </a:r>
            <a:r>
              <a:rPr lang="pt-PT" sz="3800" b="1" noProof="0" dirty="0">
                <a:latin typeface="Calibri" panose="020F0502020204030204" pitchFamily="34" charset="0"/>
              </a:rPr>
              <a:t>  Documento</a:t>
            </a:r>
          </a:p>
          <a:p>
            <a:endParaRPr lang="pt-PT" sz="2300" b="1" noProof="0" dirty="0">
              <a:latin typeface="Calibri" panose="020F0502020204030204" pitchFamily="34" charset="0"/>
            </a:endParaRPr>
          </a:p>
          <a:p>
            <a:r>
              <a:rPr lang="pt-PT" sz="2800" dirty="0">
                <a:latin typeface="Calibri" panose="020F0502020204030204" pitchFamily="34" charset="0"/>
              </a:rPr>
              <a:t>Documentar intervenções planeadas para abordar barreiras identificadas pelo doente na ferramenta </a:t>
            </a:r>
            <a:r>
              <a:rPr lang="pt-PT" sz="2800" b="1" dirty="0">
                <a:latin typeface="Calibri" panose="020F0502020204030204" pitchFamily="34" charset="0"/>
              </a:rPr>
              <a:t>Enhanced Adherence Plan.</a:t>
            </a:r>
            <a:endParaRPr lang="pt-PT" sz="2800" noProof="0" dirty="0">
              <a:latin typeface="Calibri" panose="020F0502020204030204" pitchFamily="34" charset="0"/>
            </a:endParaRPr>
          </a:p>
        </p:txBody>
      </p:sp>
      <p:grpSp>
        <p:nvGrpSpPr>
          <p:cNvPr id="16" name="Group 2">
            <a:extLst>
              <a:ext uri="{FF2B5EF4-FFF2-40B4-BE49-F238E27FC236}">
                <a16:creationId xmlns:a16="http://schemas.microsoft.com/office/drawing/2014/main" id="{7AB527C7-926A-42A5-B68C-29F93415B25D}"/>
              </a:ext>
            </a:extLst>
          </p:cNvPr>
          <p:cNvGrpSpPr/>
          <p:nvPr/>
        </p:nvGrpSpPr>
        <p:grpSpPr>
          <a:xfrm>
            <a:off x="7239000" y="518274"/>
            <a:ext cx="1752600" cy="1386726"/>
            <a:chOff x="609600" y="1649197"/>
            <a:chExt cx="8533636" cy="4600519"/>
          </a:xfrm>
        </p:grpSpPr>
        <p:grpSp>
          <p:nvGrpSpPr>
            <p:cNvPr id="17" name="Group 18">
              <a:extLst>
                <a:ext uri="{FF2B5EF4-FFF2-40B4-BE49-F238E27FC236}">
                  <a16:creationId xmlns:a16="http://schemas.microsoft.com/office/drawing/2014/main" id="{B07B4169-82A4-43EC-802F-8FC37E213C06}"/>
                </a:ext>
              </a:extLst>
            </p:cNvPr>
            <p:cNvGrpSpPr/>
            <p:nvPr/>
          </p:nvGrpSpPr>
          <p:grpSpPr>
            <a:xfrm>
              <a:off x="1419046" y="1649197"/>
              <a:ext cx="6842514" cy="2481325"/>
              <a:chOff x="841406" y="2905155"/>
              <a:chExt cx="8392412" cy="3043370"/>
            </a:xfrm>
          </p:grpSpPr>
          <p:pic>
            <p:nvPicPr>
              <p:cNvPr id="32" name="Picture 31">
                <a:extLst>
                  <a:ext uri="{FF2B5EF4-FFF2-40B4-BE49-F238E27FC236}">
                    <a16:creationId xmlns:a16="http://schemas.microsoft.com/office/drawing/2014/main" id="{E0677DDC-8F20-4A0F-87F8-87E71E3B01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09" t="7882" r="6904" b="8239"/>
              <a:stretch/>
            </p:blipFill>
            <p:spPr>
              <a:xfrm>
                <a:off x="841406" y="2905155"/>
                <a:ext cx="4492594" cy="3043370"/>
              </a:xfrm>
              <a:prstGeom prst="rect">
                <a:avLst/>
              </a:prstGeom>
            </p:spPr>
          </p:pic>
          <p:pic>
            <p:nvPicPr>
              <p:cNvPr id="33" name="Picture 32">
                <a:extLst>
                  <a:ext uri="{FF2B5EF4-FFF2-40B4-BE49-F238E27FC236}">
                    <a16:creationId xmlns:a16="http://schemas.microsoft.com/office/drawing/2014/main" id="{A54F80F6-EAB9-4C3A-8824-49DFD45C48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99" r="30435" b="27263"/>
              <a:stretch/>
            </p:blipFill>
            <p:spPr>
              <a:xfrm>
                <a:off x="5562600" y="3031081"/>
                <a:ext cx="3671218" cy="2917444"/>
              </a:xfrm>
              <a:prstGeom prst="rect">
                <a:avLst/>
              </a:prstGeom>
            </p:spPr>
          </p:pic>
        </p:grpSp>
        <p:pic>
          <p:nvPicPr>
            <p:cNvPr id="18" name="Picture 2">
              <a:extLst>
                <a:ext uri="{FF2B5EF4-FFF2-40B4-BE49-F238E27FC236}">
                  <a16:creationId xmlns:a16="http://schemas.microsoft.com/office/drawing/2014/main" id="{D6BFDD2E-598C-484F-9F69-54E32787E9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2448" y="4202886"/>
              <a:ext cx="3320788" cy="200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34">
              <a:extLst>
                <a:ext uri="{FF2B5EF4-FFF2-40B4-BE49-F238E27FC236}">
                  <a16:creationId xmlns:a16="http://schemas.microsoft.com/office/drawing/2014/main" id="{76DD8DE6-04E8-4701-8055-193096C6009B}"/>
                </a:ext>
              </a:extLst>
            </p:cNvPr>
            <p:cNvGrpSpPr/>
            <p:nvPr/>
          </p:nvGrpSpPr>
          <p:grpSpPr>
            <a:xfrm>
              <a:off x="609600" y="4357805"/>
              <a:ext cx="5071359" cy="1891911"/>
              <a:chOff x="841406" y="2971799"/>
              <a:chExt cx="8409798" cy="3137343"/>
            </a:xfrm>
          </p:grpSpPr>
          <p:pic>
            <p:nvPicPr>
              <p:cNvPr id="23" name="Picture 35">
                <a:extLst>
                  <a:ext uri="{FF2B5EF4-FFF2-40B4-BE49-F238E27FC236}">
                    <a16:creationId xmlns:a16="http://schemas.microsoft.com/office/drawing/2014/main" id="{477FE650-EAAE-4551-B9CE-ADA0781510C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546"/>
              <a:stretch/>
            </p:blipFill>
            <p:spPr>
              <a:xfrm>
                <a:off x="841406" y="2971801"/>
                <a:ext cx="4111593" cy="3137341"/>
              </a:xfrm>
              <a:prstGeom prst="rect">
                <a:avLst/>
              </a:prstGeom>
            </p:spPr>
          </p:pic>
          <p:pic>
            <p:nvPicPr>
              <p:cNvPr id="27" name="Picture 36">
                <a:extLst>
                  <a:ext uri="{FF2B5EF4-FFF2-40B4-BE49-F238E27FC236}">
                    <a16:creationId xmlns:a16="http://schemas.microsoft.com/office/drawing/2014/main" id="{D7FADB8E-E93F-4F14-AD44-035854BCB1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1833" y="2971799"/>
                <a:ext cx="4079371" cy="2971801"/>
              </a:xfrm>
              <a:prstGeom prst="rect">
                <a:avLst/>
              </a:prstGeom>
            </p:spPr>
          </p:pic>
        </p:grpSp>
      </p:grpSp>
    </p:spTree>
    <p:extLst>
      <p:ext uri="{BB962C8B-B14F-4D97-AF65-F5344CB8AC3E}">
        <p14:creationId xmlns:p14="http://schemas.microsoft.com/office/powerpoint/2010/main" val="144930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41650" y="218103"/>
            <a:ext cx="8660702" cy="848697"/>
          </a:xfrm>
        </p:spPr>
        <p:txBody>
          <a:bodyPr>
            <a:noAutofit/>
          </a:bodyPr>
          <a:lstStyle/>
          <a:p>
            <a:r>
              <a:rPr lang="pt-PT" sz="3200" cap="small" dirty="0">
                <a:solidFill>
                  <a:srgbClr val="002060"/>
                </a:solidFill>
                <a:latin typeface="Calibri" panose="020F0502020204030204" pitchFamily="34" charset="0"/>
              </a:rPr>
              <a:t>Como utilizar o Papel Gigante de Monitorização da Carga Viral e Aconselhamento para Maior Adesão </a:t>
            </a:r>
            <a:endParaRPr lang="pt-PT" sz="3200" noProof="0" dirty="0">
              <a:solidFill>
                <a:srgbClr val="002060"/>
              </a:solidFill>
              <a:latin typeface="Calibri" panose="020F0502020204030204" pitchFamily="34" charset="0"/>
            </a:endParaRPr>
          </a:p>
        </p:txBody>
      </p:sp>
      <p:sp>
        <p:nvSpPr>
          <p:cNvPr id="5" name="Content Placeholder 4"/>
          <p:cNvSpPr>
            <a:spLocks noGrp="1"/>
          </p:cNvSpPr>
          <p:nvPr>
            <p:ph idx="1"/>
          </p:nvPr>
        </p:nvSpPr>
        <p:spPr>
          <a:xfrm>
            <a:off x="304800" y="1143000"/>
            <a:ext cx="8763000" cy="5562600"/>
          </a:xfrm>
        </p:spPr>
        <p:txBody>
          <a:bodyPr>
            <a:noAutofit/>
          </a:bodyPr>
          <a:lstStyle/>
          <a:p>
            <a:pPr>
              <a:lnSpc>
                <a:spcPct val="120000"/>
              </a:lnSpc>
              <a:spcAft>
                <a:spcPts val="0"/>
              </a:spcAft>
            </a:pPr>
            <a:r>
              <a:rPr lang="pt-PT" sz="1200" dirty="0">
                <a:latin typeface="Calibri" panose="020F0502020204030204" pitchFamily="34" charset="0"/>
              </a:rPr>
              <a:t>O objetivo deste papel gigante é viabilizar informações sobre a monitorização da carga viral aos doentes que estejam a tomar antirretrovirais (</a:t>
            </a:r>
            <a:r>
              <a:rPr lang="pt-PT" sz="1200" dirty="0" err="1">
                <a:latin typeface="Calibri" panose="020F0502020204030204" pitchFamily="34" charset="0"/>
              </a:rPr>
              <a:t>ARVs</a:t>
            </a:r>
            <a:r>
              <a:rPr lang="pt-PT" sz="1200" dirty="0">
                <a:latin typeface="Calibri" panose="020F0502020204030204" pitchFamily="34" charset="0"/>
              </a:rPr>
              <a:t>), a fim de lhes explicar o significado dos resultados de carga viral e ajudar a avaliar e dar conselhos sobre o seu nível de adesão, especialmente nos doentes com cargas virais elevadas que necessitem de mais aconselhamento em termos da sua adesão. O papel gigante foi desenvolvido para ser utilizado por uma série de profissionais de saúde (p. ex. aconselhadores sobre a adesão, médicos, enfermeiros, farmacêuticos, trabalhadores de saúde comunitários) que trabalhem com doentes a viver com HIV e suas famílias, nos contextos em que se </a:t>
            </a:r>
            <a:r>
              <a:rPr lang="pt-PT" sz="1200" dirty="0" err="1">
                <a:latin typeface="Calibri" panose="020F0502020204030204" pitchFamily="34" charset="0"/>
              </a:rPr>
              <a:t>efectuem</a:t>
            </a:r>
            <a:r>
              <a:rPr lang="pt-PT" sz="1200" dirty="0">
                <a:latin typeface="Calibri" panose="020F0502020204030204" pitchFamily="34" charset="0"/>
              </a:rPr>
              <a:t> testes de carga viral.</a:t>
            </a:r>
          </a:p>
          <a:p>
            <a:pPr>
              <a:lnSpc>
                <a:spcPct val="120000"/>
              </a:lnSpc>
              <a:spcAft>
                <a:spcPts val="0"/>
              </a:spcAft>
            </a:pPr>
            <a:endParaRPr lang="pt-PT" sz="1200" noProof="0" dirty="0">
              <a:latin typeface="Calibri" panose="020F0502020204030204" pitchFamily="34" charset="0"/>
            </a:endParaRPr>
          </a:p>
          <a:p>
            <a:pPr>
              <a:lnSpc>
                <a:spcPct val="120000"/>
              </a:lnSpc>
              <a:spcAft>
                <a:spcPts val="0"/>
              </a:spcAft>
            </a:pPr>
            <a:r>
              <a:rPr lang="pt-PT" sz="1200" dirty="0">
                <a:latin typeface="Calibri" panose="020F0502020204030204" pitchFamily="34" charset="0"/>
              </a:rPr>
              <a:t>Cada cartão ou conjunto de cartões diz respeito a um tópico específico importante para o cuidado e apoio de doentes a tomar </a:t>
            </a:r>
            <a:r>
              <a:rPr lang="pt-PT" sz="1200" dirty="0" err="1">
                <a:latin typeface="Calibri" panose="020F0502020204030204" pitchFamily="34" charset="0"/>
              </a:rPr>
              <a:t>ARVs</a:t>
            </a:r>
            <a:r>
              <a:rPr lang="pt-PT" sz="1200" dirty="0">
                <a:latin typeface="Calibri" panose="020F0502020204030204" pitchFamily="34" charset="0"/>
              </a:rPr>
              <a:t>, que serão submetidos a testes de carga viral ou já tenham os resultados de carga viral. Os tópicos são codificados por cores para facilitar a sua utilização.  </a:t>
            </a:r>
            <a:endParaRPr lang="pt-PT" sz="1200" noProof="0" dirty="0">
              <a:latin typeface="Calibri" panose="020F0502020204030204" pitchFamily="34" charset="0"/>
            </a:endParaRPr>
          </a:p>
          <a:p>
            <a:pPr>
              <a:lnSpc>
                <a:spcPct val="120000"/>
              </a:lnSpc>
              <a:spcAft>
                <a:spcPts val="0"/>
              </a:spcAft>
            </a:pPr>
            <a:r>
              <a:rPr lang="pt-PT" sz="1200" b="1" dirty="0">
                <a:latin typeface="Calibri" panose="020F0502020204030204" pitchFamily="34" charset="0"/>
              </a:rPr>
              <a:t>Instruções para utilização do papel gigante :</a:t>
            </a:r>
            <a:endParaRPr lang="pt-PT" sz="1200" b="1" noProof="0" dirty="0">
              <a:latin typeface="Calibri" panose="020F0502020204030204" pitchFamily="34" charset="0"/>
            </a:endParaRPr>
          </a:p>
          <a:p>
            <a:pPr marL="171450" indent="-171450">
              <a:lnSpc>
                <a:spcPct val="120000"/>
              </a:lnSpc>
              <a:spcAft>
                <a:spcPts val="0"/>
              </a:spcAft>
              <a:buFont typeface="Arial" panose="020B0604020202020204" pitchFamily="34" charset="0"/>
              <a:buChar char="•"/>
            </a:pPr>
            <a:r>
              <a:rPr lang="pt-PT" sz="1200" dirty="0">
                <a:latin typeface="Calibri" panose="020F0502020204030204" pitchFamily="34" charset="0"/>
              </a:rPr>
              <a:t>Colocar o papel gigante sobre a mesa para que o doente veja bem as imagens enquanto o profissional utiliza as notas laterais</a:t>
            </a:r>
            <a:r>
              <a:rPr lang="pt-PT" sz="1200" noProof="0" dirty="0">
                <a:latin typeface="Calibri" panose="020F0502020204030204" pitchFamily="34" charset="0"/>
              </a:rPr>
              <a:t>.</a:t>
            </a:r>
          </a:p>
          <a:p>
            <a:pPr marL="171450" indent="-171450">
              <a:lnSpc>
                <a:spcPct val="120000"/>
              </a:lnSpc>
              <a:spcAft>
                <a:spcPts val="0"/>
              </a:spcAft>
              <a:buFont typeface="Arial" panose="020B0604020202020204" pitchFamily="34" charset="0"/>
              <a:buChar char="•"/>
            </a:pPr>
            <a:r>
              <a:rPr lang="pt-PT" sz="1200" dirty="0">
                <a:latin typeface="Calibri" panose="020F0502020204030204" pitchFamily="34" charset="0"/>
              </a:rPr>
              <a:t>As mensagens-chave a transmitir aos doentes e as instruções para os provedores estão escritas em </a:t>
            </a:r>
            <a:r>
              <a:rPr lang="pt-PT" sz="1200" b="1" dirty="0">
                <a:latin typeface="Calibri" panose="020F0502020204030204" pitchFamily="34" charset="0"/>
              </a:rPr>
              <a:t>negrito</a:t>
            </a:r>
            <a:r>
              <a:rPr lang="pt-PT" sz="1200" b="1" noProof="0" dirty="0">
                <a:latin typeface="Calibri" panose="020F0502020204030204" pitchFamily="34" charset="0"/>
              </a:rPr>
              <a:t>.</a:t>
            </a:r>
            <a:endParaRPr lang="pt-PT" sz="1200" noProof="0" dirty="0">
              <a:latin typeface="Calibri" panose="020F0502020204030204" pitchFamily="34" charset="0"/>
            </a:endParaRPr>
          </a:p>
          <a:p>
            <a:pPr marL="171450" indent="-171450">
              <a:lnSpc>
                <a:spcPct val="120000"/>
              </a:lnSpc>
              <a:spcAft>
                <a:spcPts val="0"/>
              </a:spcAft>
              <a:buFont typeface="Arial" panose="020B0604020202020204" pitchFamily="34" charset="0"/>
              <a:buChar char="•"/>
            </a:pPr>
            <a:r>
              <a:rPr lang="pt-PT" sz="1200" dirty="0">
                <a:latin typeface="Calibri" panose="020F0502020204030204" pitchFamily="34" charset="0"/>
              </a:rPr>
              <a:t>As notas servem para iniciar e orientar as discussões com o doente, incluindo perguntas específicas para rever o material tratado e avaliar o entendimento do doente</a:t>
            </a:r>
            <a:r>
              <a:rPr lang="pt-PT" sz="1200" noProof="0" dirty="0">
                <a:latin typeface="Calibri" panose="020F0502020204030204" pitchFamily="34" charset="0"/>
              </a:rPr>
              <a:t>.</a:t>
            </a:r>
          </a:p>
          <a:p>
            <a:pPr marL="171450" indent="-171450">
              <a:lnSpc>
                <a:spcPct val="120000"/>
              </a:lnSpc>
              <a:spcAft>
                <a:spcPts val="0"/>
              </a:spcAft>
              <a:buFont typeface="Arial" panose="020B0604020202020204" pitchFamily="34" charset="0"/>
              <a:buChar char="•"/>
            </a:pPr>
            <a:r>
              <a:rPr lang="pt-PT" sz="1200" dirty="0">
                <a:latin typeface="Calibri" panose="020F0502020204030204" pitchFamily="34" charset="0"/>
              </a:rPr>
              <a:t>Há cartões para consultas específicas, incluindo para quando iniciar os </a:t>
            </a:r>
            <a:r>
              <a:rPr lang="pt-PT" sz="1200" dirty="0" err="1">
                <a:latin typeface="Calibri" panose="020F0502020204030204" pitchFamily="34" charset="0"/>
              </a:rPr>
              <a:t>ARVs</a:t>
            </a:r>
            <a:r>
              <a:rPr lang="pt-PT" sz="1200" dirty="0">
                <a:latin typeface="Calibri" panose="020F0502020204030204" pitchFamily="34" charset="0"/>
              </a:rPr>
              <a:t>, quando se envia um teste de carga viral e quando os resultados estão disponíveis. Se o resultado de carga viral for baixo, utilizam-se os cartões correspondentes. Se o resultado de carga viral for alto, utilizam-se os cartões indicados para explicar o resultado e realizar sessões mais completas de aconselhamento sobre a adesão</a:t>
            </a:r>
            <a:r>
              <a:rPr lang="pt-PT" sz="1200" noProof="0" dirty="0">
                <a:latin typeface="Calibri" panose="020F0502020204030204" pitchFamily="34" charset="0"/>
              </a:rPr>
              <a:t>. </a:t>
            </a:r>
            <a:r>
              <a:rPr lang="pt-PT" sz="1200" dirty="0">
                <a:latin typeface="Calibri" panose="020F0502020204030204" pitchFamily="34" charset="0"/>
              </a:rPr>
              <a:t>Estão</a:t>
            </a:r>
            <a:r>
              <a:rPr lang="pt-PT" sz="1200" noProof="0" dirty="0">
                <a:latin typeface="Calibri" panose="020F0502020204030204" pitchFamily="34" charset="0"/>
              </a:rPr>
              <a:t> também disponíveis cartões para as cargas virais </a:t>
            </a:r>
            <a:r>
              <a:rPr lang="pt-PT" sz="1200" noProof="0" dirty="0" err="1">
                <a:latin typeface="Calibri" panose="020F0502020204030204" pitchFamily="34" charset="0"/>
              </a:rPr>
              <a:t>indetectáveis</a:t>
            </a:r>
            <a:r>
              <a:rPr lang="pt-PT" sz="1200" noProof="0" dirty="0">
                <a:latin typeface="Calibri" panose="020F0502020204030204" pitchFamily="34" charset="0"/>
              </a:rPr>
              <a:t>, os quais explicam questões relacionadas com a transmissão sexual. Reparar que, sempre que  indicado, é possível utilizar estes cartões juntamente com os cartões para as cargas virais baixas.</a:t>
            </a:r>
          </a:p>
          <a:p>
            <a:pPr marL="171450" indent="-171450">
              <a:lnSpc>
                <a:spcPct val="120000"/>
              </a:lnSpc>
              <a:spcAft>
                <a:spcPts val="0"/>
              </a:spcAft>
              <a:buFont typeface="Arial" panose="020B0604020202020204" pitchFamily="34" charset="0"/>
              <a:buChar char="•"/>
            </a:pPr>
            <a:r>
              <a:rPr lang="pt-PT" sz="1200" dirty="0">
                <a:latin typeface="Calibri" panose="020F0502020204030204" pitchFamily="34" charset="0"/>
              </a:rPr>
              <a:t>Um documento distinto, a ferramenta intitulada </a:t>
            </a:r>
            <a:r>
              <a:rPr lang="pt-PT" sz="1200" b="1" dirty="0">
                <a:latin typeface="Calibri" panose="020F0502020204030204" pitchFamily="34" charset="0"/>
              </a:rPr>
              <a:t>Plano para Maior Adesão </a:t>
            </a:r>
            <a:r>
              <a:rPr lang="pt-PT" sz="1200" dirty="0">
                <a:latin typeface="Calibri" panose="020F0502020204030204" pitchFamily="34" charset="0"/>
              </a:rPr>
              <a:t>(</a:t>
            </a:r>
            <a:r>
              <a:rPr lang="pt-PT" sz="1200" dirty="0" err="1">
                <a:latin typeface="Calibri" panose="020F0502020204030204" pitchFamily="34" charset="0"/>
              </a:rPr>
              <a:t>Enhanced</a:t>
            </a:r>
            <a:r>
              <a:rPr lang="pt-PT" sz="1200" dirty="0">
                <a:latin typeface="Calibri" panose="020F0502020204030204" pitchFamily="34" charset="0"/>
              </a:rPr>
              <a:t> </a:t>
            </a:r>
            <a:r>
              <a:rPr lang="pt-PT" sz="1200" dirty="0" err="1">
                <a:latin typeface="Calibri" panose="020F0502020204030204" pitchFamily="34" charset="0"/>
              </a:rPr>
              <a:t>Adherence</a:t>
            </a:r>
            <a:r>
              <a:rPr lang="pt-PT" sz="1200" dirty="0">
                <a:latin typeface="Calibri" panose="020F0502020204030204" pitchFamily="34" charset="0"/>
              </a:rPr>
              <a:t> </a:t>
            </a:r>
            <a:r>
              <a:rPr lang="pt-PT" sz="1200" dirty="0" err="1">
                <a:latin typeface="Calibri" panose="020F0502020204030204" pitchFamily="34" charset="0"/>
              </a:rPr>
              <a:t>Plan</a:t>
            </a:r>
            <a:r>
              <a:rPr lang="pt-PT" sz="1200" dirty="0">
                <a:latin typeface="Calibri" panose="020F0502020204030204" pitchFamily="34" charset="0"/>
              </a:rPr>
              <a:t>), serve para documentar os resultados e o plano para os cartões 6-16, e deve ser incluído no ficheiro do doente. </a:t>
            </a:r>
            <a:endParaRPr lang="pt-PT" sz="1200" noProof="0" dirty="0">
              <a:latin typeface="Calibri" panose="020F0502020204030204" pitchFamily="34" charset="0"/>
            </a:endParaRPr>
          </a:p>
          <a:p>
            <a:pPr marL="171450" indent="-171450">
              <a:lnSpc>
                <a:spcPct val="120000"/>
              </a:lnSpc>
              <a:spcAft>
                <a:spcPts val="0"/>
              </a:spcAft>
              <a:buFont typeface="Arial" panose="020B0604020202020204" pitchFamily="34" charset="0"/>
              <a:buChar char="•"/>
            </a:pPr>
            <a:r>
              <a:rPr lang="pt-PT" sz="1200" noProof="0" dirty="0">
                <a:latin typeface="Calibri" panose="020F0502020204030204" pitchFamily="34" charset="0"/>
              </a:rPr>
              <a:t>Após a primeira sessão de aconselhamento sobre maior adesão (segunda sessão e subsequentes), deve-se iniciar a sessão com o cartão 16 e repetir os cartões 6-16, conforme necessário.</a:t>
            </a:r>
          </a:p>
        </p:txBody>
      </p:sp>
    </p:spTree>
    <p:extLst>
      <p:ext uri="{BB962C8B-B14F-4D97-AF65-F5344CB8AC3E}">
        <p14:creationId xmlns:p14="http://schemas.microsoft.com/office/powerpoint/2010/main" val="2605805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11. </a:t>
            </a:r>
            <a:r>
              <a:rPr lang="pt-PT" sz="2800" dirty="0">
                <a:solidFill>
                  <a:srgbClr val="FFFFFF"/>
                </a:solidFill>
                <a:latin typeface="Calibri" panose="020F0502020204030204" pitchFamily="34" charset="0"/>
              </a:rPr>
              <a:t>Dicas</a:t>
            </a:r>
            <a:r>
              <a:rPr lang="pt-PT" sz="2800" noProof="0" dirty="0">
                <a:solidFill>
                  <a:srgbClr val="FFFFFF"/>
                </a:solidFill>
                <a:latin typeface="Calibri" panose="020F0502020204030204" pitchFamily="34" charset="0"/>
              </a:rPr>
              <a:t> para melhorar a ingestão dos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sp>
        <p:nvSpPr>
          <p:cNvPr id="4" name="TextBox 3"/>
          <p:cNvSpPr txBox="1"/>
          <p:nvPr/>
        </p:nvSpPr>
        <p:spPr>
          <a:xfrm>
            <a:off x="384206" y="6019800"/>
            <a:ext cx="7997794" cy="400110"/>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encontrar juntos melhores maneiras para você tomar os ARVs.</a:t>
            </a:r>
          </a:p>
        </p:txBody>
      </p:sp>
      <p:grpSp>
        <p:nvGrpSpPr>
          <p:cNvPr id="7" name="Group 6">
            <a:extLst>
              <a:ext uri="{FF2B5EF4-FFF2-40B4-BE49-F238E27FC236}">
                <a16:creationId xmlns:a16="http://schemas.microsoft.com/office/drawing/2014/main" id="{0A0EC3A6-AA85-437F-BF45-2FD42839D8B7}"/>
              </a:ext>
            </a:extLst>
          </p:cNvPr>
          <p:cNvGrpSpPr/>
          <p:nvPr/>
        </p:nvGrpSpPr>
        <p:grpSpPr>
          <a:xfrm>
            <a:off x="1150743" y="951084"/>
            <a:ext cx="6842514" cy="2481325"/>
            <a:chOff x="841406" y="2905155"/>
            <a:chExt cx="8392412" cy="3043370"/>
          </a:xfrm>
        </p:grpSpPr>
        <p:pic>
          <p:nvPicPr>
            <p:cNvPr id="8" name="Picture 7">
              <a:extLst>
                <a:ext uri="{FF2B5EF4-FFF2-40B4-BE49-F238E27FC236}">
                  <a16:creationId xmlns:a16="http://schemas.microsoft.com/office/drawing/2014/main" id="{616DCFEB-64AB-403A-99B9-6D9E655D51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09" t="7882" r="6904" b="8239"/>
            <a:stretch/>
          </p:blipFill>
          <p:spPr>
            <a:xfrm>
              <a:off x="841406" y="2905155"/>
              <a:ext cx="4492594" cy="3043370"/>
            </a:xfrm>
            <a:prstGeom prst="rect">
              <a:avLst/>
            </a:prstGeom>
          </p:spPr>
        </p:pic>
        <p:pic>
          <p:nvPicPr>
            <p:cNvPr id="9" name="Picture 8">
              <a:extLst>
                <a:ext uri="{FF2B5EF4-FFF2-40B4-BE49-F238E27FC236}">
                  <a16:creationId xmlns:a16="http://schemas.microsoft.com/office/drawing/2014/main" id="{00B3D58B-AD34-43B3-8C14-FD6AE8D0AF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99" r="30435" b="27263"/>
            <a:stretch/>
          </p:blipFill>
          <p:spPr>
            <a:xfrm>
              <a:off x="5562600" y="3031081"/>
              <a:ext cx="3671218" cy="2917444"/>
            </a:xfrm>
            <a:prstGeom prst="rect">
              <a:avLst/>
            </a:prstGeom>
          </p:spPr>
        </p:pic>
      </p:grpSp>
      <p:grpSp>
        <p:nvGrpSpPr>
          <p:cNvPr id="10" name="Group 10">
            <a:extLst>
              <a:ext uri="{FF2B5EF4-FFF2-40B4-BE49-F238E27FC236}">
                <a16:creationId xmlns:a16="http://schemas.microsoft.com/office/drawing/2014/main" id="{C99F5863-4BD5-42BC-9B3F-FD42E66E2E19}"/>
              </a:ext>
            </a:extLst>
          </p:cNvPr>
          <p:cNvGrpSpPr/>
          <p:nvPr/>
        </p:nvGrpSpPr>
        <p:grpSpPr>
          <a:xfrm>
            <a:off x="304800" y="3641143"/>
            <a:ext cx="5071359" cy="1891911"/>
            <a:chOff x="841406" y="2971799"/>
            <a:chExt cx="8409798" cy="3137343"/>
          </a:xfrm>
        </p:grpSpPr>
        <p:pic>
          <p:nvPicPr>
            <p:cNvPr id="11" name="Picture 11">
              <a:extLst>
                <a:ext uri="{FF2B5EF4-FFF2-40B4-BE49-F238E27FC236}">
                  <a16:creationId xmlns:a16="http://schemas.microsoft.com/office/drawing/2014/main" id="{4E0297C5-5DC1-48E9-A154-EAD731B4B0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546"/>
            <a:stretch/>
          </p:blipFill>
          <p:spPr>
            <a:xfrm>
              <a:off x="841406" y="2971801"/>
              <a:ext cx="4111593" cy="3137341"/>
            </a:xfrm>
            <a:prstGeom prst="rect">
              <a:avLst/>
            </a:prstGeom>
          </p:spPr>
        </p:pic>
        <p:pic>
          <p:nvPicPr>
            <p:cNvPr id="12" name="Picture 12">
              <a:extLst>
                <a:ext uri="{FF2B5EF4-FFF2-40B4-BE49-F238E27FC236}">
                  <a16:creationId xmlns:a16="http://schemas.microsoft.com/office/drawing/2014/main" id="{5F605132-459B-49BA-BB76-CE7573A57B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1833" y="2971799"/>
              <a:ext cx="4079371" cy="2971801"/>
            </a:xfrm>
            <a:prstGeom prst="rect">
              <a:avLst/>
            </a:prstGeom>
          </p:spPr>
        </p:pic>
      </p:grpSp>
      <p:pic>
        <p:nvPicPr>
          <p:cNvPr id="13" name="Picture 2">
            <a:extLst>
              <a:ext uri="{FF2B5EF4-FFF2-40B4-BE49-F238E27FC236}">
                <a16:creationId xmlns:a16="http://schemas.microsoft.com/office/drawing/2014/main" id="{5AC4F33B-7662-488C-94FA-2D739B2F5C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159" y="3582734"/>
            <a:ext cx="3320788" cy="200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81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45473" y="990600"/>
            <a:ext cx="2369127"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encontrar juntos melhores maneiras para você tomar os ARVs</a:t>
            </a:r>
            <a:r>
              <a:rPr lang="pt-PT" sz="1600" noProof="0" dirty="0">
                <a:latin typeface="Calibri" panose="020F0502020204030204" pitchFamily="34" charset="0"/>
              </a:rPr>
              <a:t>.</a:t>
            </a:r>
          </a:p>
        </p:txBody>
      </p:sp>
      <p:cxnSp>
        <p:nvCxnSpPr>
          <p:cNvPr id="15" name="Straight Connector 14"/>
          <p:cNvCxnSpPr/>
          <p:nvPr/>
        </p:nvCxnSpPr>
        <p:spPr>
          <a:xfrm flipH="1">
            <a:off x="2514600" y="1066800"/>
            <a:ext cx="6928" cy="13716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28599" y="5486400"/>
            <a:ext cx="2292927" cy="11430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561686"/>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45473" y="2590800"/>
            <a:ext cx="2369127" cy="27432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564207" y="2590800"/>
            <a:ext cx="1569393" cy="728008"/>
          </a:xfrm>
        </p:spPr>
        <p:txBody>
          <a:bodyPr>
            <a:normAutofit/>
          </a:bodyPr>
          <a:lstStyle/>
          <a:p>
            <a:r>
              <a:rPr lang="pt-PT" sz="1500" b="1" noProof="0" dirty="0">
                <a:latin typeface="Calibri" panose="020F0502020204030204" pitchFamily="34" charset="0"/>
              </a:rPr>
              <a:t>Instruções aos Provedores</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624615"/>
            <a:ext cx="411807" cy="4233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28599" y="3124200"/>
            <a:ext cx="2292928" cy="2246769"/>
          </a:xfrm>
          <a:prstGeom prst="rect">
            <a:avLst/>
          </a:prstGeom>
          <a:noFill/>
        </p:spPr>
        <p:txBody>
          <a:bodyPr wrap="square" rtlCol="0">
            <a:spAutoFit/>
          </a:bodyPr>
          <a:lstStyle/>
          <a:p>
            <a:r>
              <a:rPr lang="pt-BR" sz="1400" b="1" dirty="0">
                <a:latin typeface="Calibri" panose="020F0502020204030204" pitchFamily="34" charset="0"/>
              </a:rPr>
              <a:t>Colaborar para encontrar soluções como, por exemplo:</a:t>
            </a:r>
          </a:p>
          <a:p>
            <a:endParaRPr lang="pt-BR" sz="1400" b="1" dirty="0">
              <a:latin typeface="Calibri" panose="020F0502020204030204" pitchFamily="34" charset="0"/>
            </a:endParaRPr>
          </a:p>
          <a:p>
            <a:pPr marL="285750" indent="-285750">
              <a:buFont typeface="Arial" panose="020B0604020202020204" pitchFamily="34" charset="0"/>
              <a:buChar char="•"/>
            </a:pPr>
            <a:r>
              <a:rPr lang="pt-BR" sz="1400" dirty="0">
                <a:latin typeface="Calibri" panose="020F0502020204030204" pitchFamily="34" charset="0"/>
              </a:rPr>
              <a:t>“O que é que já  experimentou?”</a:t>
            </a:r>
          </a:p>
          <a:p>
            <a:pPr marL="285750" indent="-285750">
              <a:buFont typeface="Arial" panose="020B0604020202020204" pitchFamily="34" charset="0"/>
              <a:buChar char="•"/>
            </a:pPr>
            <a:r>
              <a:rPr lang="pt-BR" sz="1400" dirty="0">
                <a:latin typeface="Calibri" panose="020F0502020204030204" pitchFamily="34" charset="0"/>
              </a:rPr>
              <a:t>“Você já pensou muito nisto, que outras maneiras existem para resolver o problema?”</a:t>
            </a:r>
            <a:endParaRPr lang="pt-BR" dirty="0"/>
          </a:p>
        </p:txBody>
      </p:sp>
      <p:sp>
        <p:nvSpPr>
          <p:cNvPr id="22" name="Title 1"/>
          <p:cNvSpPr>
            <a:spLocks noGrp="1"/>
          </p:cNvSpPr>
          <p:nvPr>
            <p:ph type="title"/>
          </p:nvPr>
        </p:nvSpPr>
        <p:spPr>
          <a:xfrm>
            <a:off x="0" y="-3677"/>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10. Dicas para melhorar a ingestão dos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271574658"/>
              </p:ext>
            </p:extLst>
          </p:nvPr>
        </p:nvGraphicFramePr>
        <p:xfrm>
          <a:off x="2743200" y="2348308"/>
          <a:ext cx="6105067" cy="4281092"/>
        </p:xfrm>
        <a:graphic>
          <a:graphicData uri="http://schemas.openxmlformats.org/drawingml/2006/table">
            <a:tbl>
              <a:tblPr firstRow="1" bandRow="1">
                <a:tableStyleId>{7DF18680-E054-41AD-8BC1-D1AEF772440D}</a:tableStyleId>
              </a:tblPr>
              <a:tblGrid>
                <a:gridCol w="1284516">
                  <a:extLst>
                    <a:ext uri="{9D8B030D-6E8A-4147-A177-3AD203B41FA5}">
                      <a16:colId xmlns:a16="http://schemas.microsoft.com/office/drawing/2014/main" val="20000"/>
                    </a:ext>
                  </a:extLst>
                </a:gridCol>
                <a:gridCol w="1511180">
                  <a:extLst>
                    <a:ext uri="{9D8B030D-6E8A-4147-A177-3AD203B41FA5}">
                      <a16:colId xmlns:a16="http://schemas.microsoft.com/office/drawing/2014/main" val="20001"/>
                    </a:ext>
                  </a:extLst>
                </a:gridCol>
                <a:gridCol w="1656751">
                  <a:extLst>
                    <a:ext uri="{9D8B030D-6E8A-4147-A177-3AD203B41FA5}">
                      <a16:colId xmlns:a16="http://schemas.microsoft.com/office/drawing/2014/main" val="20002"/>
                    </a:ext>
                  </a:extLst>
                </a:gridCol>
                <a:gridCol w="1652620">
                  <a:extLst>
                    <a:ext uri="{9D8B030D-6E8A-4147-A177-3AD203B41FA5}">
                      <a16:colId xmlns:a16="http://schemas.microsoft.com/office/drawing/2014/main" val="20003"/>
                    </a:ext>
                  </a:extLst>
                </a:gridCol>
              </a:tblGrid>
              <a:tr h="221876">
                <a:tc>
                  <a:txBody>
                    <a:bodyPr/>
                    <a:lstStyle/>
                    <a:p>
                      <a:pPr algn="ctr"/>
                      <a:r>
                        <a:rPr lang="pt-BR" sz="800" dirty="0">
                          <a:latin typeface="Calibri" panose="020F0502020204030204" pitchFamily="34" charset="0"/>
                        </a:rPr>
                        <a:t>BARREIRAS</a:t>
                      </a:r>
                    </a:p>
                  </a:txBody>
                  <a:tcPr marL="83127" marR="83127" marT="40341" marB="40341"/>
                </a:tc>
                <a:tc gridSpan="3">
                  <a:txBody>
                    <a:bodyPr/>
                    <a:lstStyle/>
                    <a:p>
                      <a:pPr algn="ctr"/>
                      <a:r>
                        <a:rPr lang="pt-PT" sz="800" noProof="0" dirty="0">
                          <a:latin typeface="Calibri" panose="020F0502020204030204" pitchFamily="34" charset="0"/>
                        </a:rPr>
                        <a:t>INTERVENÇÕES PARA ABORDAR AS BARREIRAS E MELHORAR A ADESÃO</a:t>
                      </a:r>
                    </a:p>
                  </a:txBody>
                  <a:tcPr marL="83127" marR="83127" marT="40341" marB="4034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3082">
                <a:tc gridSpan="4">
                  <a:txBody>
                    <a:bodyPr/>
                    <a:lstStyle/>
                    <a:p>
                      <a:pPr algn="ctr"/>
                      <a:r>
                        <a:rPr lang="pt-BR" sz="900" b="1" dirty="0">
                          <a:latin typeface="Calibri" panose="020F0502020204030204" pitchFamily="34" charset="0"/>
                        </a:rPr>
                        <a:t>INDIVIDUAIS  (cont.)</a:t>
                      </a:r>
                    </a:p>
                  </a:txBody>
                  <a:tcPr marL="83127" marR="83127" marT="40341" marB="4034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5482">
                <a:tc>
                  <a:txBody>
                    <a:bodyPr/>
                    <a:lstStyle/>
                    <a:p>
                      <a:r>
                        <a:rPr lang="pt-BR" sz="900" b="1" dirty="0">
                          <a:latin typeface="Calibri" panose="020F0502020204030204" pitchFamily="34" charset="0"/>
                        </a:rPr>
                        <a:t>Depressão</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Rastreio e controlo da depressão</a:t>
                      </a:r>
                    </a:p>
                  </a:txBody>
                  <a:tcPr marL="83127" marR="83127" marT="40341" marB="40341"/>
                </a:tc>
                <a:tc>
                  <a:txBody>
                    <a:bodyPr/>
                    <a:lstStyle/>
                    <a:p>
                      <a:pPr marL="171450" indent="-171450">
                        <a:buFont typeface="Arial" panose="020B0604020202020204" pitchFamily="34" charset="0"/>
                        <a:buChar char="•"/>
                      </a:pPr>
                      <a:r>
                        <a:rPr lang="pt-BR" sz="900" baseline="0" dirty="0">
                          <a:latin typeface="Calibri" panose="020F0502020204030204" pitchFamily="34" charset="0"/>
                        </a:rPr>
                        <a:t>Aconselhamento individual</a:t>
                      </a:r>
                    </a:p>
                    <a:p>
                      <a:pPr marL="171450" indent="-171450">
                        <a:buFont typeface="Arial" panose="020B0604020202020204" pitchFamily="34" charset="0"/>
                        <a:buChar char="•"/>
                      </a:pPr>
                      <a:r>
                        <a:rPr lang="pt-BR" sz="900" baseline="0" dirty="0">
                          <a:latin typeface="Calibri" panose="020F0502020204030204" pitchFamily="34" charset="0"/>
                        </a:rPr>
                        <a:t>Grupo de apoio recíproco</a:t>
                      </a:r>
                    </a:p>
                  </a:txBody>
                  <a:tcPr marL="83127" marR="83127" marT="40341" marB="40341"/>
                </a:tc>
                <a:tc>
                  <a:txBody>
                    <a:bodyPr/>
                    <a:lstStyle/>
                    <a:p>
                      <a:pPr marL="171450" indent="-171450">
                        <a:buFont typeface="Arial" panose="020B0604020202020204" pitchFamily="34" charset="0"/>
                        <a:buChar char="•"/>
                      </a:pPr>
                      <a:r>
                        <a:rPr lang="pt-BR" sz="900" baseline="0" dirty="0">
                          <a:latin typeface="Calibri" panose="020F0502020204030204" pitchFamily="34" charset="0"/>
                        </a:rPr>
                        <a:t>Amigo de tratamento</a:t>
                      </a:r>
                    </a:p>
                  </a:txBody>
                  <a:tcPr marL="83127" marR="83127" marT="40341" marB="40341"/>
                </a:tc>
                <a:extLst>
                  <a:ext uri="{0D108BD9-81ED-4DB2-BD59-A6C34878D82A}">
                    <a16:rowId xmlns:a16="http://schemas.microsoft.com/office/drawing/2014/main" val="10002"/>
                  </a:ext>
                </a:extLst>
              </a:tr>
              <a:tr h="233082">
                <a:tc>
                  <a:txBody>
                    <a:bodyPr/>
                    <a:lstStyle/>
                    <a:p>
                      <a:r>
                        <a:rPr lang="pt-BR" sz="900" b="1" dirty="0">
                          <a:latin typeface="Calibri" panose="020F0502020204030204" pitchFamily="34" charset="0"/>
                        </a:rPr>
                        <a:t>Número de comprimidos</a:t>
                      </a:r>
                    </a:p>
                  </a:txBody>
                  <a:tcPr marL="83127" marR="83127" marT="40341" marB="40341"/>
                </a:tc>
                <a:tc gridSpan="3">
                  <a:txBody>
                    <a:bodyPr/>
                    <a:lstStyle/>
                    <a:p>
                      <a:pPr marL="171450" indent="-171450">
                        <a:buFont typeface="Arial" panose="020B0604020202020204" pitchFamily="34" charset="0"/>
                        <a:buChar char="•"/>
                      </a:pPr>
                      <a:r>
                        <a:rPr lang="pt-BR" sz="900" dirty="0">
                          <a:latin typeface="Calibri" panose="020F0502020204030204" pitchFamily="34" charset="0"/>
                        </a:rPr>
                        <a:t>Se possível, mudar para uma combinação de dose fixa ou de uma dose por dia</a:t>
                      </a:r>
                      <a:r>
                        <a:rPr lang="pt-BR" sz="1400" dirty="0"/>
                        <a:t> </a:t>
                      </a:r>
                      <a:endParaRPr lang="pt-BR" sz="900" dirty="0">
                        <a:latin typeface="Calibri" panose="020F0502020204030204" pitchFamily="34" charset="0"/>
                      </a:endParaRPr>
                    </a:p>
                  </a:txBody>
                  <a:tcPr marL="83127" marR="83127" marT="40341" marB="40341"/>
                </a:tc>
                <a:tc hMerge="1">
                  <a:txBody>
                    <a:bodyPr/>
                    <a:lstStyle/>
                    <a:p>
                      <a:pPr marL="171450" indent="-171450">
                        <a:buFont typeface="Arial" panose="020B0604020202020204" pitchFamily="34" charset="0"/>
                        <a:buChar char="•"/>
                      </a:pPr>
                      <a:endParaRPr lang="en-US" sz="1100" dirty="0">
                        <a:latin typeface="Calibri" panose="020F0502020204030204" pitchFamily="34" charset="0"/>
                      </a:endParaRPr>
                    </a:p>
                  </a:txBody>
                  <a:tcPr/>
                </a:tc>
                <a:tc hMerge="1">
                  <a:txBody>
                    <a:bodyPr/>
                    <a:lstStyle/>
                    <a:p>
                      <a:pPr marL="171450" indent="-171450">
                        <a:buFont typeface="Arial" panose="020B0604020202020204" pitchFamily="34" charset="0"/>
                        <a:buChar char="•"/>
                      </a:pPr>
                      <a:endParaRPr lang="en-US" sz="1100" dirty="0">
                        <a:latin typeface="Calibri" panose="020F0502020204030204" pitchFamily="34" charset="0"/>
                      </a:endParaRPr>
                    </a:p>
                  </a:txBody>
                  <a:tcPr/>
                </a:tc>
                <a:extLst>
                  <a:ext uri="{0D108BD9-81ED-4DB2-BD59-A6C34878D82A}">
                    <a16:rowId xmlns:a16="http://schemas.microsoft.com/office/drawing/2014/main" val="10003"/>
                  </a:ext>
                </a:extLst>
              </a:tr>
              <a:tr h="385482">
                <a:tc>
                  <a:txBody>
                    <a:bodyPr/>
                    <a:lstStyle/>
                    <a:p>
                      <a:r>
                        <a:rPr lang="pt-BR" sz="900" b="1" dirty="0">
                          <a:latin typeface="Calibri" panose="020F0502020204030204" pitchFamily="34" charset="0"/>
                        </a:rPr>
                        <a:t>Perdi/acabei os  comprimidos</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Abastecimento adicional de comprimidos</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recolha de medicamentos</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Ensinar o doente a avisar o estabelecimento caso isso ocorra</a:t>
                      </a:r>
                    </a:p>
                  </a:txBody>
                  <a:tcPr marL="83127" marR="83127" marT="40341" marB="40341"/>
                </a:tc>
                <a:extLst>
                  <a:ext uri="{0D108BD9-81ED-4DB2-BD59-A6C34878D82A}">
                    <a16:rowId xmlns:a16="http://schemas.microsoft.com/office/drawing/2014/main" val="10004"/>
                  </a:ext>
                </a:extLst>
              </a:tr>
              <a:tr h="233082">
                <a:tc>
                  <a:txBody>
                    <a:bodyPr/>
                    <a:lstStyle/>
                    <a:p>
                      <a:r>
                        <a:rPr lang="pt-BR" sz="900" b="1" dirty="0">
                          <a:latin typeface="Calibri" panose="020F0502020204030204" pitchFamily="34" charset="0"/>
                        </a:rPr>
                        <a:t>Problemas de transporte</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recolha de medicamentos</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Abastecimento para três meses, caso seja possível</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tratamento de ARV</a:t>
                      </a:r>
                    </a:p>
                  </a:txBody>
                  <a:tcPr marL="83127" marR="83127" marT="40341" marB="40341"/>
                </a:tc>
                <a:extLst>
                  <a:ext uri="{0D108BD9-81ED-4DB2-BD59-A6C34878D82A}">
                    <a16:rowId xmlns:a16="http://schemas.microsoft.com/office/drawing/2014/main" val="10005"/>
                  </a:ext>
                </a:extLst>
              </a:tr>
              <a:tr h="385482">
                <a:tc>
                  <a:txBody>
                    <a:bodyPr/>
                    <a:lstStyle/>
                    <a:p>
                      <a:r>
                        <a:rPr lang="pt-BR" sz="900" b="1" dirty="0">
                          <a:latin typeface="Calibri" panose="020F0502020204030204" pitchFamily="34" charset="0"/>
                        </a:rPr>
                        <a:t>Crenças sobre a saúde</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Aconselhamento individual para educação básica sobre o HIV/ARV</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Aconselhamento em grupo</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apoio recíproco</a:t>
                      </a:r>
                    </a:p>
                  </a:txBody>
                  <a:tcPr marL="83127" marR="83127" marT="40341" marB="40341"/>
                </a:tc>
                <a:extLst>
                  <a:ext uri="{0D108BD9-81ED-4DB2-BD59-A6C34878D82A}">
                    <a16:rowId xmlns:a16="http://schemas.microsoft.com/office/drawing/2014/main" val="10006"/>
                  </a:ext>
                </a:extLst>
              </a:tr>
              <a:tr h="842682">
                <a:tc>
                  <a:txBody>
                    <a:bodyPr/>
                    <a:lstStyle/>
                    <a:p>
                      <a:r>
                        <a:rPr lang="pt-BR" sz="900" b="1" dirty="0">
                          <a:latin typeface="Calibri" panose="020F0502020204030204" pitchFamily="34" charset="0"/>
                        </a:rPr>
                        <a:t>Dificuldade de marcação</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Educação (p. ex. combinar com a rotina diária, p. ex. ao deitar ou ao lavar os dentes)</a:t>
                      </a:r>
                    </a:p>
                    <a:p>
                      <a:pPr marL="171450" indent="-171450">
                        <a:buFont typeface="Arial" panose="020B0604020202020204" pitchFamily="34" charset="0"/>
                        <a:buChar char="•"/>
                      </a:pPr>
                      <a:r>
                        <a:rPr lang="pt-BR" sz="900" baseline="0" dirty="0">
                          <a:latin typeface="Calibri" panose="020F0502020204030204" pitchFamily="34" charset="0"/>
                        </a:rPr>
                        <a:t>Abastecimento para três meses, se possível</a:t>
                      </a:r>
                      <a:endParaRPr lang="pt-BR" sz="9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Lembrete (p. ex. telefonema, SMS, alarme)</a:t>
                      </a:r>
                    </a:p>
                    <a:p>
                      <a:pPr marL="171450" indent="-171450">
                        <a:buFont typeface="Arial" panose="020B0604020202020204" pitchFamily="34" charset="0"/>
                        <a:buChar char="•"/>
                      </a:pPr>
                      <a:r>
                        <a:rPr lang="pt-BR" sz="900" baseline="0" dirty="0">
                          <a:latin typeface="Calibri" panose="020F0502020204030204" pitchFamily="34" charset="0"/>
                        </a:rPr>
                        <a:t>Grupo de tratamento de ARV</a:t>
                      </a:r>
                      <a:endParaRPr lang="pt-BR" sz="9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Amigo de tratamento</a:t>
                      </a:r>
                    </a:p>
                    <a:p>
                      <a:pPr marL="171450" indent="-171450">
                        <a:buFont typeface="Arial" panose="020B0604020202020204" pitchFamily="34" charset="0"/>
                        <a:buChar char="•"/>
                      </a:pPr>
                      <a:r>
                        <a:rPr lang="pt-BR" sz="900" dirty="0">
                          <a:latin typeface="Calibri" panose="020F0502020204030204" pitchFamily="34" charset="0"/>
                        </a:rPr>
                        <a:t>Guardar algumas doses de ARVs em diferentes locais (p. ex. no trabalho) para facilitar o acesso</a:t>
                      </a:r>
                    </a:p>
                  </a:txBody>
                  <a:tcPr marL="83127" marR="83127" marT="40341" marB="40341"/>
                </a:tc>
                <a:extLst>
                  <a:ext uri="{0D108BD9-81ED-4DB2-BD59-A6C34878D82A}">
                    <a16:rowId xmlns:a16="http://schemas.microsoft.com/office/drawing/2014/main" val="10007"/>
                  </a:ext>
                </a:extLst>
              </a:tr>
              <a:tr h="842682">
                <a:tc>
                  <a:txBody>
                    <a:bodyPr/>
                    <a:lstStyle/>
                    <a:p>
                      <a:r>
                        <a:rPr lang="pt-BR" sz="900" b="1" dirty="0">
                          <a:latin typeface="Calibri" panose="020F0502020204030204" pitchFamily="34" charset="0"/>
                        </a:rPr>
                        <a:t>Consumo de álcool ou drogas</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Terapia de substituição de opióides</a:t>
                      </a:r>
                    </a:p>
                    <a:p>
                      <a:pPr marL="171450" indent="-171450">
                        <a:buFont typeface="Arial" panose="020B0604020202020204" pitchFamily="34" charset="0"/>
                        <a:buChar char="•"/>
                      </a:pPr>
                      <a:r>
                        <a:rPr lang="pt-BR" sz="900" baseline="0" dirty="0">
                          <a:latin typeface="Calibri" panose="020F0502020204030204" pitchFamily="34" charset="0"/>
                        </a:rPr>
                        <a:t>Aconselhamento individual </a:t>
                      </a:r>
                      <a:endParaRPr lang="pt-BR" sz="9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Terapia de observação directa</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apoio recíproco</a:t>
                      </a:r>
                    </a:p>
                  </a:txBody>
                  <a:tcPr marL="83127" marR="83127" marT="40341" marB="40341"/>
                </a:tc>
                <a:extLst>
                  <a:ext uri="{0D108BD9-81ED-4DB2-BD59-A6C34878D82A}">
                    <a16:rowId xmlns:a16="http://schemas.microsoft.com/office/drawing/2014/main" val="10008"/>
                  </a:ext>
                </a:extLst>
              </a:tr>
            </a:tbl>
          </a:graphicData>
        </a:graphic>
      </p:graphicFrame>
      <p:sp>
        <p:nvSpPr>
          <p:cNvPr id="20" name="Content Placeholder 1"/>
          <p:cNvSpPr>
            <a:spLocks noGrp="1"/>
          </p:cNvSpPr>
          <p:nvPr>
            <p:ph sz="half" idx="1"/>
          </p:nvPr>
        </p:nvSpPr>
        <p:spPr>
          <a:xfrm>
            <a:off x="2667000" y="990600"/>
            <a:ext cx="6400800" cy="11430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400" dirty="0">
                <a:latin typeface="Calibri" panose="020F0502020204030204" pitchFamily="34" charset="0"/>
              </a:rPr>
              <a:t>Vamos continuar a explorar maneiras de facilitar a </a:t>
            </a:r>
            <a:br>
              <a:rPr lang="pt-PT" sz="1400" dirty="0">
                <a:latin typeface="Calibri" panose="020F0502020204030204" pitchFamily="34" charset="0"/>
              </a:rPr>
            </a:br>
            <a:r>
              <a:rPr lang="pt-PT" sz="1400" dirty="0">
                <a:latin typeface="Calibri" panose="020F0502020204030204" pitchFamily="34" charset="0"/>
              </a:rPr>
              <a:t>ingestão dos </a:t>
            </a:r>
            <a:r>
              <a:rPr lang="pt-PT" sz="1400" dirty="0" err="1">
                <a:latin typeface="Calibri" panose="020F0502020204030204" pitchFamily="34" charset="0"/>
              </a:rPr>
              <a:t>ARVs</a:t>
            </a:r>
            <a:r>
              <a:rPr lang="pt-PT" sz="1400" dirty="0">
                <a:latin typeface="Calibri" panose="020F0502020204030204" pitchFamily="34" charset="0"/>
              </a:rPr>
              <a:t> </a:t>
            </a:r>
            <a:r>
              <a:rPr lang="pt-PT" sz="1400" b="1" noProof="0" dirty="0">
                <a:latin typeface="Calibri" panose="020F0502020204030204" pitchFamily="34" charset="0"/>
              </a:rPr>
              <a:t>(nível individual).</a:t>
            </a:r>
            <a:endParaRPr lang="pt-PT" sz="1400" noProof="0" dirty="0">
              <a:latin typeface="Calibri" panose="020F0502020204030204" pitchFamily="34" charset="0"/>
            </a:endParaRPr>
          </a:p>
        </p:txBody>
      </p:sp>
      <p:sp>
        <p:nvSpPr>
          <p:cNvPr id="16" name="Content Placeholder 1"/>
          <p:cNvSpPr>
            <a:spLocks noGrp="1"/>
          </p:cNvSpPr>
          <p:nvPr>
            <p:ph sz="half" idx="1"/>
          </p:nvPr>
        </p:nvSpPr>
        <p:spPr>
          <a:xfrm>
            <a:off x="228600" y="5486400"/>
            <a:ext cx="2286000" cy="1371600"/>
          </a:xfrm>
        </p:spPr>
        <p:txBody>
          <a:bodyPr>
            <a:normAutofit fontScale="40000" lnSpcReduction="20000"/>
          </a:bodyPr>
          <a:lstStyle/>
          <a:p>
            <a:r>
              <a:rPr lang="pt-PT" noProof="0" dirty="0"/>
              <a:t>	    </a:t>
            </a:r>
          </a:p>
          <a:p>
            <a:r>
              <a:rPr lang="pt-PT" noProof="0" dirty="0"/>
              <a:t>	 </a:t>
            </a:r>
            <a:r>
              <a:rPr lang="pt-PT" sz="3800" b="1" noProof="0" dirty="0">
                <a:latin typeface="Calibri" panose="020F0502020204030204" pitchFamily="34" charset="0"/>
              </a:rPr>
              <a:t>  Documento</a:t>
            </a:r>
          </a:p>
          <a:p>
            <a:endParaRPr lang="pt-PT" sz="2300" b="1" noProof="0" dirty="0">
              <a:latin typeface="Calibri" panose="020F0502020204030204" pitchFamily="34" charset="0"/>
            </a:endParaRPr>
          </a:p>
          <a:p>
            <a:r>
              <a:rPr lang="pt-PT" sz="2800" dirty="0">
                <a:latin typeface="Calibri" panose="020F0502020204030204" pitchFamily="34" charset="0"/>
              </a:rPr>
              <a:t>Documentar intervenções planeadas para abordar barreiras identificadas pelo doente na ferramenta </a:t>
            </a:r>
            <a:r>
              <a:rPr lang="pt-PT" sz="2800" b="1" dirty="0" err="1">
                <a:latin typeface="Calibri" panose="020F0502020204030204" pitchFamily="34" charset="0"/>
              </a:rPr>
              <a:t>Enhanced</a:t>
            </a:r>
            <a:r>
              <a:rPr lang="pt-PT" sz="2800" b="1" dirty="0">
                <a:latin typeface="Calibri" panose="020F0502020204030204" pitchFamily="34" charset="0"/>
              </a:rPr>
              <a:t> </a:t>
            </a:r>
            <a:r>
              <a:rPr lang="pt-PT" sz="2800" b="1" dirty="0" err="1">
                <a:latin typeface="Calibri" panose="020F0502020204030204" pitchFamily="34" charset="0"/>
              </a:rPr>
              <a:t>Adherence</a:t>
            </a:r>
            <a:r>
              <a:rPr lang="pt-PT" sz="2800" b="1" dirty="0">
                <a:latin typeface="Calibri" panose="020F0502020204030204" pitchFamily="34" charset="0"/>
              </a:rPr>
              <a:t> </a:t>
            </a:r>
            <a:r>
              <a:rPr lang="pt-PT" sz="2800" b="1" dirty="0" err="1">
                <a:latin typeface="Calibri" panose="020F0502020204030204" pitchFamily="34" charset="0"/>
              </a:rPr>
              <a:t>Plan</a:t>
            </a:r>
            <a:r>
              <a:rPr lang="pt-PT" sz="2800" b="1" dirty="0">
                <a:latin typeface="Calibri" panose="020F0502020204030204" pitchFamily="34" charset="0"/>
              </a:rPr>
              <a:t>.</a:t>
            </a:r>
            <a:endParaRPr lang="pt-PT" sz="2800" noProof="0" dirty="0">
              <a:latin typeface="Calibri" panose="020F0502020204030204" pitchFamily="34" charset="0"/>
            </a:endParaRPr>
          </a:p>
        </p:txBody>
      </p:sp>
      <p:grpSp>
        <p:nvGrpSpPr>
          <p:cNvPr id="17" name="Group 17">
            <a:extLst>
              <a:ext uri="{FF2B5EF4-FFF2-40B4-BE49-F238E27FC236}">
                <a16:creationId xmlns:a16="http://schemas.microsoft.com/office/drawing/2014/main" id="{17DF9B9D-A4BD-4931-A724-A57F18CA2FD5}"/>
              </a:ext>
            </a:extLst>
          </p:cNvPr>
          <p:cNvGrpSpPr/>
          <p:nvPr/>
        </p:nvGrpSpPr>
        <p:grpSpPr>
          <a:xfrm>
            <a:off x="7294418" y="845020"/>
            <a:ext cx="1752600" cy="944834"/>
            <a:chOff x="609600" y="1649197"/>
            <a:chExt cx="8533636" cy="4600519"/>
          </a:xfrm>
        </p:grpSpPr>
        <p:grpSp>
          <p:nvGrpSpPr>
            <p:cNvPr id="18" name="Group 25">
              <a:extLst>
                <a:ext uri="{FF2B5EF4-FFF2-40B4-BE49-F238E27FC236}">
                  <a16:creationId xmlns:a16="http://schemas.microsoft.com/office/drawing/2014/main" id="{2FE7427E-3F95-446B-A649-60B53084EB5B}"/>
                </a:ext>
              </a:extLst>
            </p:cNvPr>
            <p:cNvGrpSpPr/>
            <p:nvPr/>
          </p:nvGrpSpPr>
          <p:grpSpPr>
            <a:xfrm>
              <a:off x="1419046" y="1649197"/>
              <a:ext cx="6842514" cy="2481325"/>
              <a:chOff x="841406" y="2905155"/>
              <a:chExt cx="8392412" cy="3043370"/>
            </a:xfrm>
          </p:grpSpPr>
          <p:pic>
            <p:nvPicPr>
              <p:cNvPr id="32" name="Picture 34">
                <a:extLst>
                  <a:ext uri="{FF2B5EF4-FFF2-40B4-BE49-F238E27FC236}">
                    <a16:creationId xmlns:a16="http://schemas.microsoft.com/office/drawing/2014/main" id="{B85A4CC6-424F-4431-884A-29ECCAA6E3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09" t="7882" r="6904" b="8239"/>
              <a:stretch/>
            </p:blipFill>
            <p:spPr>
              <a:xfrm>
                <a:off x="841406" y="2905155"/>
                <a:ext cx="4492594" cy="3043370"/>
              </a:xfrm>
              <a:prstGeom prst="rect">
                <a:avLst/>
              </a:prstGeom>
            </p:spPr>
          </p:pic>
          <p:pic>
            <p:nvPicPr>
              <p:cNvPr id="33" name="Picture 35">
                <a:extLst>
                  <a:ext uri="{FF2B5EF4-FFF2-40B4-BE49-F238E27FC236}">
                    <a16:creationId xmlns:a16="http://schemas.microsoft.com/office/drawing/2014/main" id="{1CD9A336-7E2B-46C2-AEA4-C294742A74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99" r="30435" b="27263"/>
              <a:stretch/>
            </p:blipFill>
            <p:spPr>
              <a:xfrm>
                <a:off x="5562600" y="3031081"/>
                <a:ext cx="3671218" cy="2917444"/>
              </a:xfrm>
              <a:prstGeom prst="rect">
                <a:avLst/>
              </a:prstGeom>
            </p:spPr>
          </p:pic>
        </p:grpSp>
        <p:pic>
          <p:nvPicPr>
            <p:cNvPr id="21" name="Picture 2">
              <a:extLst>
                <a:ext uri="{FF2B5EF4-FFF2-40B4-BE49-F238E27FC236}">
                  <a16:creationId xmlns:a16="http://schemas.microsoft.com/office/drawing/2014/main" id="{ECDB47C9-C59F-4D8F-850A-58AB7CB82F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2448" y="4202886"/>
              <a:ext cx="3320788" cy="200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31">
              <a:extLst>
                <a:ext uri="{FF2B5EF4-FFF2-40B4-BE49-F238E27FC236}">
                  <a16:creationId xmlns:a16="http://schemas.microsoft.com/office/drawing/2014/main" id="{327F1C87-24F5-4748-AB22-3DE4E8A12B8E}"/>
                </a:ext>
              </a:extLst>
            </p:cNvPr>
            <p:cNvGrpSpPr/>
            <p:nvPr/>
          </p:nvGrpSpPr>
          <p:grpSpPr>
            <a:xfrm>
              <a:off x="609600" y="4357805"/>
              <a:ext cx="5071359" cy="1891911"/>
              <a:chOff x="841406" y="2971799"/>
              <a:chExt cx="8409798" cy="3137343"/>
            </a:xfrm>
          </p:grpSpPr>
          <p:pic>
            <p:nvPicPr>
              <p:cNvPr id="26" name="Picture 32">
                <a:extLst>
                  <a:ext uri="{FF2B5EF4-FFF2-40B4-BE49-F238E27FC236}">
                    <a16:creationId xmlns:a16="http://schemas.microsoft.com/office/drawing/2014/main" id="{6BF9C522-6DD1-464C-A5D4-DF72BFA338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546"/>
              <a:stretch/>
            </p:blipFill>
            <p:spPr>
              <a:xfrm>
                <a:off x="841406" y="2971801"/>
                <a:ext cx="4111593" cy="3137341"/>
              </a:xfrm>
              <a:prstGeom prst="rect">
                <a:avLst/>
              </a:prstGeom>
            </p:spPr>
          </p:pic>
          <p:pic>
            <p:nvPicPr>
              <p:cNvPr id="27" name="Picture 33">
                <a:extLst>
                  <a:ext uri="{FF2B5EF4-FFF2-40B4-BE49-F238E27FC236}">
                    <a16:creationId xmlns:a16="http://schemas.microsoft.com/office/drawing/2014/main" id="{D4999917-6027-42DE-8FD8-A70034D3E1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1833" y="2971799"/>
                <a:ext cx="4079371" cy="2971801"/>
              </a:xfrm>
              <a:prstGeom prst="rect">
                <a:avLst/>
              </a:prstGeom>
            </p:spPr>
          </p:pic>
        </p:grpSp>
      </p:grpSp>
    </p:spTree>
    <p:extLst>
      <p:ext uri="{BB962C8B-B14F-4D97-AF65-F5344CB8AC3E}">
        <p14:creationId xmlns:p14="http://schemas.microsoft.com/office/powerpoint/2010/main" val="3685164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12. Dicas para melhorar a ingestão dos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sp>
        <p:nvSpPr>
          <p:cNvPr id="4" name="TextBox 3"/>
          <p:cNvSpPr txBox="1"/>
          <p:nvPr/>
        </p:nvSpPr>
        <p:spPr>
          <a:xfrm>
            <a:off x="384206" y="6019800"/>
            <a:ext cx="7997794" cy="400110"/>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encontrar juntos melhores maneiras para você tomar os ARVs.</a:t>
            </a:r>
          </a:p>
        </p:txBody>
      </p:sp>
      <p:grpSp>
        <p:nvGrpSpPr>
          <p:cNvPr id="7" name="Group 6">
            <a:extLst>
              <a:ext uri="{FF2B5EF4-FFF2-40B4-BE49-F238E27FC236}">
                <a16:creationId xmlns:a16="http://schemas.microsoft.com/office/drawing/2014/main" id="{53649A66-7071-4E93-A971-791F0D7C0530}"/>
              </a:ext>
            </a:extLst>
          </p:cNvPr>
          <p:cNvGrpSpPr/>
          <p:nvPr/>
        </p:nvGrpSpPr>
        <p:grpSpPr>
          <a:xfrm>
            <a:off x="961846" y="845020"/>
            <a:ext cx="6842514" cy="2481325"/>
            <a:chOff x="841406" y="2905155"/>
            <a:chExt cx="8392412" cy="3043370"/>
          </a:xfrm>
        </p:grpSpPr>
        <p:pic>
          <p:nvPicPr>
            <p:cNvPr id="8" name="Picture 8">
              <a:extLst>
                <a:ext uri="{FF2B5EF4-FFF2-40B4-BE49-F238E27FC236}">
                  <a16:creationId xmlns:a16="http://schemas.microsoft.com/office/drawing/2014/main" id="{532A5DD8-0893-42F8-8E14-B6544416A3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09" t="7882" r="6904" b="8239"/>
            <a:stretch/>
          </p:blipFill>
          <p:spPr>
            <a:xfrm>
              <a:off x="841406" y="2905155"/>
              <a:ext cx="4492594" cy="3043370"/>
            </a:xfrm>
            <a:prstGeom prst="rect">
              <a:avLst/>
            </a:prstGeom>
          </p:spPr>
        </p:pic>
        <p:pic>
          <p:nvPicPr>
            <p:cNvPr id="9" name="Picture 9">
              <a:extLst>
                <a:ext uri="{FF2B5EF4-FFF2-40B4-BE49-F238E27FC236}">
                  <a16:creationId xmlns:a16="http://schemas.microsoft.com/office/drawing/2014/main" id="{FB554312-E816-4673-9445-8BEEB82B43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99" r="30435" b="27263"/>
            <a:stretch/>
          </p:blipFill>
          <p:spPr>
            <a:xfrm>
              <a:off x="5562600" y="3031081"/>
              <a:ext cx="3671218" cy="2917444"/>
            </a:xfrm>
            <a:prstGeom prst="rect">
              <a:avLst/>
            </a:prstGeom>
          </p:spPr>
        </p:pic>
      </p:grpSp>
      <p:grpSp>
        <p:nvGrpSpPr>
          <p:cNvPr id="10" name="Group 11">
            <a:extLst>
              <a:ext uri="{FF2B5EF4-FFF2-40B4-BE49-F238E27FC236}">
                <a16:creationId xmlns:a16="http://schemas.microsoft.com/office/drawing/2014/main" id="{F757688D-6ABA-427B-BB90-ECFDFBDE4907}"/>
              </a:ext>
            </a:extLst>
          </p:cNvPr>
          <p:cNvGrpSpPr/>
          <p:nvPr/>
        </p:nvGrpSpPr>
        <p:grpSpPr>
          <a:xfrm>
            <a:off x="398061" y="3552330"/>
            <a:ext cx="5071359" cy="1891911"/>
            <a:chOff x="841406" y="2971799"/>
            <a:chExt cx="8409798" cy="3137343"/>
          </a:xfrm>
        </p:grpSpPr>
        <p:pic>
          <p:nvPicPr>
            <p:cNvPr id="11" name="Picture 12">
              <a:extLst>
                <a:ext uri="{FF2B5EF4-FFF2-40B4-BE49-F238E27FC236}">
                  <a16:creationId xmlns:a16="http://schemas.microsoft.com/office/drawing/2014/main" id="{E954053B-552E-44B1-9CB1-1DB6F92707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546"/>
            <a:stretch/>
          </p:blipFill>
          <p:spPr>
            <a:xfrm>
              <a:off x="841406" y="2971801"/>
              <a:ext cx="4111593" cy="3137341"/>
            </a:xfrm>
            <a:prstGeom prst="rect">
              <a:avLst/>
            </a:prstGeom>
          </p:spPr>
        </p:pic>
        <p:pic>
          <p:nvPicPr>
            <p:cNvPr id="12" name="Picture 13">
              <a:extLst>
                <a:ext uri="{FF2B5EF4-FFF2-40B4-BE49-F238E27FC236}">
                  <a16:creationId xmlns:a16="http://schemas.microsoft.com/office/drawing/2014/main" id="{7EED95A7-B9B5-4877-BF87-D187B037F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1833" y="2971799"/>
              <a:ext cx="4079371" cy="2971801"/>
            </a:xfrm>
            <a:prstGeom prst="rect">
              <a:avLst/>
            </a:prstGeom>
          </p:spPr>
        </p:pic>
      </p:grpSp>
      <p:pic>
        <p:nvPicPr>
          <p:cNvPr id="13" name="Picture 2">
            <a:extLst>
              <a:ext uri="{FF2B5EF4-FFF2-40B4-BE49-F238E27FC236}">
                <a16:creationId xmlns:a16="http://schemas.microsoft.com/office/drawing/2014/main" id="{14A160E8-DC1B-40D0-891D-099ED09749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7129" y="3507048"/>
            <a:ext cx="3320788" cy="200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02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2126673"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encontrar juntos melhores maneiras para você tomar os ARVs</a:t>
            </a:r>
            <a:r>
              <a:rPr lang="pt-PT" sz="1600" noProof="0" dirty="0">
                <a:latin typeface="Calibri" panose="020F0502020204030204" pitchFamily="34" charset="0"/>
              </a:rPr>
              <a:t>.</a:t>
            </a:r>
          </a:p>
        </p:txBody>
      </p:sp>
      <p:cxnSp>
        <p:nvCxnSpPr>
          <p:cNvPr id="15" name="Straight Connector 14"/>
          <p:cNvCxnSpPr/>
          <p:nvPr/>
        </p:nvCxnSpPr>
        <p:spPr>
          <a:xfrm flipH="1">
            <a:off x="2590800" y="1066800"/>
            <a:ext cx="6928" cy="12192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52400" y="4038600"/>
            <a:ext cx="2279072" cy="26670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39" y="4113886"/>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28600" y="2404408"/>
            <a:ext cx="2202872" cy="152149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762000" y="2400300"/>
            <a:ext cx="1641339" cy="800100"/>
          </a:xfrm>
        </p:spPr>
        <p:txBody>
          <a:bodyPr>
            <a:normAutofit/>
          </a:bodyPr>
          <a:lstStyle/>
          <a:p>
            <a:r>
              <a:rPr lang="pt-PT" sz="1500" b="1" noProof="0" dirty="0">
                <a:latin typeface="Calibri" panose="020F0502020204030204" pitchFamily="34" charset="0"/>
              </a:rPr>
              <a:t>Instruções aos Provedores</a:t>
            </a:r>
          </a:p>
        </p:txBody>
      </p:sp>
      <p:pic>
        <p:nvPicPr>
          <p:cNvPr id="3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654" y="2484204"/>
            <a:ext cx="400146" cy="41139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02491" y="2971800"/>
            <a:ext cx="2128981" cy="954107"/>
          </a:xfrm>
          <a:prstGeom prst="rect">
            <a:avLst/>
          </a:prstGeom>
          <a:noFill/>
        </p:spPr>
        <p:txBody>
          <a:bodyPr wrap="square" rtlCol="0">
            <a:spAutoFit/>
          </a:bodyPr>
          <a:lstStyle/>
          <a:p>
            <a:r>
              <a:rPr lang="pt-BR" sz="1400" dirty="0">
                <a:latin typeface="Calibri" panose="020F0502020204030204" pitchFamily="34" charset="0"/>
              </a:rPr>
              <a:t>Oferecer Dicas para transpor barreiras específicas que tenham sido identificadas.</a:t>
            </a:r>
            <a:endParaRPr lang="pt-BR" dirty="0"/>
          </a:p>
        </p:txBody>
      </p:sp>
      <p:sp>
        <p:nvSpPr>
          <p:cNvPr id="22" name="Title 1"/>
          <p:cNvSpPr>
            <a:spLocks noGrp="1"/>
          </p:cNvSpPr>
          <p:nvPr>
            <p:ph type="title"/>
          </p:nvPr>
        </p:nvSpPr>
        <p:spPr>
          <a:xfrm>
            <a:off x="0" y="-20002"/>
            <a:ext cx="9144000" cy="848697"/>
          </a:xfrm>
          <a:solidFill>
            <a:schemeClr val="accent5"/>
          </a:solidFill>
        </p:spPr>
        <p:txBody>
          <a:bodyPr>
            <a:noAutofit/>
          </a:bodyPr>
          <a:lstStyle/>
          <a:p>
            <a:pPr algn="l"/>
            <a:r>
              <a:rPr lang="pt-PT" sz="2800" dirty="0">
                <a:solidFill>
                  <a:srgbClr val="FFFFFF"/>
                </a:solidFill>
                <a:latin typeface="Calibri" panose="020F0502020204030204" pitchFamily="34" charset="0"/>
              </a:rPr>
              <a:t> </a:t>
            </a:r>
            <a:r>
              <a:rPr lang="pt-PT" sz="2800" noProof="0" dirty="0">
                <a:solidFill>
                  <a:srgbClr val="FFFFFF"/>
                </a:solidFill>
                <a:latin typeface="Calibri" panose="020F0502020204030204" pitchFamily="34" charset="0"/>
              </a:rPr>
              <a:t>12. </a:t>
            </a:r>
            <a:r>
              <a:rPr lang="pt-PT" sz="2700" noProof="0" dirty="0">
                <a:solidFill>
                  <a:srgbClr val="FFFFFF"/>
                </a:solidFill>
                <a:latin typeface="Calibri" panose="020F0502020204030204" pitchFamily="34" charset="0"/>
              </a:rPr>
              <a:t>Dicas para melhorar a ingestão dos </a:t>
            </a:r>
            <a:r>
              <a:rPr lang="pt-PT" sz="2700" noProof="0" dirty="0" err="1">
                <a:solidFill>
                  <a:srgbClr val="FFFFFF"/>
                </a:solidFill>
                <a:latin typeface="Calibri" panose="020F0502020204030204" pitchFamily="34" charset="0"/>
              </a:rPr>
              <a:t>ARVs</a:t>
            </a:r>
            <a:endParaRPr lang="pt-PT" sz="2700" noProof="0" dirty="0">
              <a:solidFill>
                <a:srgbClr val="FFFFFF"/>
              </a:solidFill>
              <a:latin typeface="Calibri" panose="020F0502020204030204" pitchFamily="34" charset="0"/>
            </a:endParaRPr>
          </a:p>
        </p:txBody>
      </p:sp>
      <p:sp>
        <p:nvSpPr>
          <p:cNvPr id="20" name="Content Placeholder 1"/>
          <p:cNvSpPr>
            <a:spLocks noGrp="1"/>
          </p:cNvSpPr>
          <p:nvPr>
            <p:ph sz="half" idx="1"/>
          </p:nvPr>
        </p:nvSpPr>
        <p:spPr>
          <a:xfrm>
            <a:off x="2667000" y="990600"/>
            <a:ext cx="6400800" cy="1828800"/>
          </a:xfrm>
        </p:spPr>
        <p:txBody>
          <a:bodyPr>
            <a:noAutofit/>
          </a:bodyPr>
          <a:lstStyle/>
          <a:p>
            <a:r>
              <a:rPr lang="pt-PT" sz="1600" b="1" noProof="0" dirty="0">
                <a:latin typeface="Calibri" panose="020F0502020204030204" pitchFamily="34" charset="0"/>
              </a:rPr>
              <a:t>PONTOS A DISCUTIR:</a:t>
            </a:r>
          </a:p>
          <a:p>
            <a:pPr marL="285750" indent="-285750">
              <a:buFont typeface="Arial" panose="020B0604020202020204" pitchFamily="34" charset="0"/>
              <a:buChar char="•"/>
            </a:pPr>
            <a:r>
              <a:rPr lang="pt-PT" sz="1200" dirty="0">
                <a:latin typeface="Calibri" panose="020F0502020204030204" pitchFamily="34" charset="0"/>
              </a:rPr>
              <a:t>Vamos continuar a explorar maneiras de facilitar a </a:t>
            </a:r>
            <a:br>
              <a:rPr lang="pt-PT" sz="1200" dirty="0">
                <a:latin typeface="Calibri" panose="020F0502020204030204" pitchFamily="34" charset="0"/>
              </a:rPr>
            </a:br>
            <a:r>
              <a:rPr lang="pt-PT" sz="1200" dirty="0">
                <a:latin typeface="Calibri" panose="020F0502020204030204" pitchFamily="34" charset="0"/>
              </a:rPr>
              <a:t>ingestão dos </a:t>
            </a:r>
            <a:r>
              <a:rPr lang="pt-PT" sz="1200" dirty="0" err="1">
                <a:latin typeface="Calibri" panose="020F0502020204030204" pitchFamily="34" charset="0"/>
              </a:rPr>
              <a:t>ARVs</a:t>
            </a:r>
            <a:r>
              <a:rPr lang="pt-PT" sz="1200" dirty="0">
                <a:latin typeface="Calibri" panose="020F0502020204030204" pitchFamily="34" charset="0"/>
              </a:rPr>
              <a:t> </a:t>
            </a:r>
            <a:r>
              <a:rPr lang="pt-PT" sz="1200" b="1" noProof="0" dirty="0">
                <a:latin typeface="Calibri" panose="020F0502020204030204" pitchFamily="34" charset="0"/>
              </a:rPr>
              <a:t>(nível doméstico e institucional/comunitário).</a:t>
            </a:r>
            <a:endParaRPr lang="pt-PT" sz="1200" noProof="0" dirty="0">
              <a:latin typeface="Calibri" panose="020F050202020403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061550775"/>
              </p:ext>
            </p:extLst>
          </p:nvPr>
        </p:nvGraphicFramePr>
        <p:xfrm>
          <a:off x="2743201" y="2362200"/>
          <a:ext cx="5943599" cy="4244336"/>
        </p:xfrm>
        <a:graphic>
          <a:graphicData uri="http://schemas.openxmlformats.org/drawingml/2006/table">
            <a:tbl>
              <a:tblPr firstRow="1" bandRow="1">
                <a:tableStyleId>{7DF18680-E054-41AD-8BC1-D1AEF772440D}</a:tableStyleId>
              </a:tblPr>
              <a:tblGrid>
                <a:gridCol w="1459558">
                  <a:extLst>
                    <a:ext uri="{9D8B030D-6E8A-4147-A177-3AD203B41FA5}">
                      <a16:colId xmlns:a16="http://schemas.microsoft.com/office/drawing/2014/main" val="20000"/>
                    </a:ext>
                  </a:extLst>
                </a:gridCol>
                <a:gridCol w="173404">
                  <a:extLst>
                    <a:ext uri="{9D8B030D-6E8A-4147-A177-3AD203B41FA5}">
                      <a16:colId xmlns:a16="http://schemas.microsoft.com/office/drawing/2014/main" val="20001"/>
                    </a:ext>
                  </a:extLst>
                </a:gridCol>
                <a:gridCol w="1561964">
                  <a:extLst>
                    <a:ext uri="{9D8B030D-6E8A-4147-A177-3AD203B41FA5}">
                      <a16:colId xmlns:a16="http://schemas.microsoft.com/office/drawing/2014/main" val="20002"/>
                    </a:ext>
                  </a:extLst>
                </a:gridCol>
                <a:gridCol w="1375771">
                  <a:extLst>
                    <a:ext uri="{9D8B030D-6E8A-4147-A177-3AD203B41FA5}">
                      <a16:colId xmlns:a16="http://schemas.microsoft.com/office/drawing/2014/main" val="20003"/>
                    </a:ext>
                  </a:extLst>
                </a:gridCol>
                <a:gridCol w="1372902">
                  <a:extLst>
                    <a:ext uri="{9D8B030D-6E8A-4147-A177-3AD203B41FA5}">
                      <a16:colId xmlns:a16="http://schemas.microsoft.com/office/drawing/2014/main" val="20004"/>
                    </a:ext>
                  </a:extLst>
                </a:gridCol>
              </a:tblGrid>
              <a:tr h="221876">
                <a:tc gridSpan="2">
                  <a:txBody>
                    <a:bodyPr/>
                    <a:lstStyle/>
                    <a:p>
                      <a:pPr algn="ctr"/>
                      <a:r>
                        <a:rPr lang="pt-BR" sz="900" dirty="0">
                          <a:latin typeface="Calibri" panose="020F0502020204030204" pitchFamily="34" charset="0"/>
                        </a:rPr>
                        <a:t>BARREIRAS</a:t>
                      </a:r>
                    </a:p>
                  </a:txBody>
                  <a:tcPr marL="83127" marR="83127" marT="40341" marB="40341"/>
                </a:tc>
                <a:tc hMerge="1">
                  <a:txBody>
                    <a:bodyPr/>
                    <a:lstStyle/>
                    <a:p>
                      <a:pPr algn="ctr"/>
                      <a:endParaRPr lang="en-US" sz="1000" dirty="0">
                        <a:latin typeface="Calibri" panose="020F0502020204030204" pitchFamily="34" charset="0"/>
                      </a:endParaRPr>
                    </a:p>
                  </a:txBody>
                  <a:tcPr marL="83127" marR="83127" marT="40341" marB="40341"/>
                </a:tc>
                <a:tc gridSpan="3">
                  <a:txBody>
                    <a:bodyPr/>
                    <a:lstStyle/>
                    <a:p>
                      <a:pPr algn="ctr"/>
                      <a:r>
                        <a:rPr lang="pt-BR" sz="900" dirty="0">
                          <a:latin typeface="Calibri" panose="020F0502020204030204" pitchFamily="34" charset="0"/>
                        </a:rPr>
                        <a:t>INTERVENÇÕES PARA ABORDAR BARREIRAS E MELHORAR A ADESÃO</a:t>
                      </a:r>
                    </a:p>
                  </a:txBody>
                  <a:tcPr marL="83127" marR="83127" marT="40341" marB="4034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3082">
                <a:tc gridSpan="5">
                  <a:txBody>
                    <a:bodyPr/>
                    <a:lstStyle/>
                    <a:p>
                      <a:pPr algn="ctr"/>
                      <a:r>
                        <a:rPr lang="pt-BR" sz="900" b="1" dirty="0">
                          <a:latin typeface="Calibri" panose="020F0502020204030204" pitchFamily="34" charset="0"/>
                        </a:rPr>
                        <a:t>DOMÉSTICAS</a:t>
                      </a:r>
                    </a:p>
                  </a:txBody>
                  <a:tcPr marL="83127" marR="83127" marT="40341" marB="4034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5482">
                <a:tc gridSpan="2">
                  <a:txBody>
                    <a:bodyPr/>
                    <a:lstStyle/>
                    <a:p>
                      <a:r>
                        <a:rPr lang="pt-BR" sz="900" b="1" dirty="0">
                          <a:latin typeface="Calibri" panose="020F0502020204030204" pitchFamily="34" charset="0"/>
                        </a:rPr>
                        <a:t>Partilhar com outros</a:t>
                      </a:r>
                    </a:p>
                  </a:txBody>
                  <a:tcPr marL="83127" marR="83127" marT="40341" marB="40341"/>
                </a:tc>
                <a:tc hMerge="1">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Aconselhamento individual para educação básica sobre o HIV/ARV</a:t>
                      </a:r>
                    </a:p>
                  </a:txBody>
                  <a:tcPr marL="83127" marR="83127" marT="40341" marB="40341"/>
                </a:tc>
                <a:tc>
                  <a:txBody>
                    <a:bodyPr/>
                    <a:lstStyle/>
                    <a:p>
                      <a:pPr marL="171450" indent="-171450">
                        <a:buFont typeface="Arial" panose="020B0604020202020204" pitchFamily="34" charset="0"/>
                        <a:buChar char="•"/>
                      </a:pPr>
                      <a:r>
                        <a:rPr lang="pt-BR" sz="900" baseline="0" dirty="0">
                          <a:latin typeface="Calibri" panose="020F0502020204030204" pitchFamily="34" charset="0"/>
                        </a:rPr>
                        <a:t>Aconselhamento em grupo</a:t>
                      </a:r>
                    </a:p>
                  </a:txBody>
                  <a:tcPr marL="83127" marR="83127" marT="40341" marB="40341"/>
                </a:tc>
                <a:tc>
                  <a:txBody>
                    <a:bodyPr/>
                    <a:lstStyle/>
                    <a:p>
                      <a:pPr marL="171450" indent="-171450">
                        <a:buFont typeface="Arial" panose="020B0604020202020204" pitchFamily="34" charset="0"/>
                        <a:buChar char="•"/>
                      </a:pPr>
                      <a:r>
                        <a:rPr lang="pt-BR" sz="900" baseline="0" dirty="0">
                          <a:latin typeface="Calibri" panose="020F0502020204030204" pitchFamily="34" charset="0"/>
                        </a:rPr>
                        <a:t>Facilitar a inscrição em atendimento/PrEP para familiares</a:t>
                      </a:r>
                    </a:p>
                  </a:txBody>
                  <a:tcPr marL="83127" marR="83127" marT="40341" marB="40341"/>
                </a:tc>
                <a:extLst>
                  <a:ext uri="{0D108BD9-81ED-4DB2-BD59-A6C34878D82A}">
                    <a16:rowId xmlns:a16="http://schemas.microsoft.com/office/drawing/2014/main" val="10002"/>
                  </a:ext>
                </a:extLst>
              </a:tr>
              <a:tr h="537882">
                <a:tc gridSpan="2">
                  <a:txBody>
                    <a:bodyPr/>
                    <a:lstStyle/>
                    <a:p>
                      <a:r>
                        <a:rPr lang="pt-BR" sz="900" b="1" dirty="0">
                          <a:latin typeface="Calibri" panose="020F0502020204030204" pitchFamily="34" charset="0"/>
                        </a:rPr>
                        <a:t>Medo de revelar</a:t>
                      </a:r>
                    </a:p>
                  </a:txBody>
                  <a:tcPr marL="83127" marR="83127" marT="40341" marB="40341"/>
                </a:tc>
                <a:tc hMerge="1">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Aconselhamento individual</a:t>
                      </a:r>
                    </a:p>
                    <a:p>
                      <a:pPr marL="171450" indent="-171450">
                        <a:buFont typeface="Arial" panose="020B0604020202020204" pitchFamily="34" charset="0"/>
                        <a:buChar char="•"/>
                      </a:pPr>
                      <a:r>
                        <a:rPr lang="pt-BR" sz="900" dirty="0">
                          <a:latin typeface="Calibri" panose="020F0502020204030204" pitchFamily="34" charset="0"/>
                        </a:rPr>
                        <a:t>Amigo de tratamento</a:t>
                      </a:r>
                    </a:p>
                    <a:p>
                      <a:pPr marL="171450" indent="-171450">
                        <a:buFont typeface="Arial" panose="020B0604020202020204" pitchFamily="34" charset="0"/>
                        <a:buChar char="•"/>
                      </a:pPr>
                      <a:r>
                        <a:rPr lang="pt-BR" sz="900" dirty="0">
                          <a:latin typeface="Calibri" panose="020F0502020204030204" pitchFamily="34" charset="0"/>
                        </a:rPr>
                        <a:t>Aconselhamento e testes de casais</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Aconselhamento em grupo</a:t>
                      </a:r>
                    </a:p>
                    <a:p>
                      <a:pPr marL="171450" indent="-171450">
                        <a:buFont typeface="Arial" panose="020B0604020202020204" pitchFamily="34" charset="0"/>
                        <a:buChar char="•"/>
                      </a:pPr>
                      <a:r>
                        <a:rPr lang="pt-BR" sz="900" dirty="0">
                          <a:latin typeface="Calibri" panose="020F0502020204030204" pitchFamily="34" charset="0"/>
                        </a:rPr>
                        <a:t>Frasco de comprimidos não identificado</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apoio recíproco</a:t>
                      </a:r>
                    </a:p>
                    <a:p>
                      <a:pPr marL="171450" indent="-171450">
                        <a:buFont typeface="Arial" panose="020B0604020202020204" pitchFamily="34" charset="0"/>
                        <a:buChar char="•"/>
                      </a:pPr>
                      <a:r>
                        <a:rPr lang="pt-BR" sz="900" baseline="0" dirty="0">
                          <a:latin typeface="Calibri" panose="020F0502020204030204" pitchFamily="34" charset="0"/>
                        </a:rPr>
                        <a:t>Grupo de tratamento de ARV</a:t>
                      </a:r>
                      <a:endParaRPr lang="pt-BR" sz="900" dirty="0">
                        <a:latin typeface="Calibri" panose="020F0502020204030204" pitchFamily="34" charset="0"/>
                      </a:endParaRPr>
                    </a:p>
                  </a:txBody>
                  <a:tcPr marL="83127" marR="83127" marT="40341" marB="40341"/>
                </a:tc>
                <a:extLst>
                  <a:ext uri="{0D108BD9-81ED-4DB2-BD59-A6C34878D82A}">
                    <a16:rowId xmlns:a16="http://schemas.microsoft.com/office/drawing/2014/main" val="10003"/>
                  </a:ext>
                </a:extLst>
              </a:tr>
              <a:tr h="233082">
                <a:tc gridSpan="2">
                  <a:txBody>
                    <a:bodyPr/>
                    <a:lstStyle/>
                    <a:p>
                      <a:r>
                        <a:rPr lang="pt-BR" sz="900" b="1" dirty="0">
                          <a:latin typeface="Calibri" panose="020F0502020204030204" pitchFamily="34" charset="0"/>
                        </a:rPr>
                        <a:t>Relações com a família ou parceiro/a </a:t>
                      </a:r>
                    </a:p>
                  </a:txBody>
                  <a:tcPr marL="83127" marR="83127" marT="40341" marB="40341"/>
                </a:tc>
                <a:tc hMerge="1">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gridSpan="3">
                  <a:txBody>
                    <a:bodyPr/>
                    <a:lstStyle/>
                    <a:p>
                      <a:pPr marL="171450" indent="-171450">
                        <a:buFont typeface="Arial" panose="020B0604020202020204" pitchFamily="34" charset="0"/>
                        <a:buChar char="•"/>
                      </a:pPr>
                      <a:r>
                        <a:rPr lang="pt-BR" sz="900" dirty="0">
                          <a:latin typeface="Calibri" panose="020F0502020204030204" pitchFamily="34" charset="0"/>
                        </a:rPr>
                        <a:t>Aconselhamento em grupo</a:t>
                      </a:r>
                    </a:p>
                  </a:txBody>
                  <a:tcPr marL="83127" marR="83127" marT="40341" marB="40341"/>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4"/>
                  </a:ext>
                </a:extLst>
              </a:tr>
              <a:tr h="233082">
                <a:tc gridSpan="2">
                  <a:txBody>
                    <a:bodyPr/>
                    <a:lstStyle/>
                    <a:p>
                      <a:r>
                        <a:rPr lang="pt-BR" sz="900" b="1" dirty="0">
                          <a:latin typeface="Calibri" panose="020F0502020204030204" pitchFamily="34" charset="0"/>
                        </a:rPr>
                        <a:t>Incapacidade de pagar</a:t>
                      </a:r>
                    </a:p>
                  </a:txBody>
                  <a:tcPr marL="83127" marR="83127" marT="40341" marB="40341"/>
                </a:tc>
                <a:tc hMerge="1">
                  <a:txBody>
                    <a:bodyPr/>
                    <a:lstStyle/>
                    <a:p>
                      <a:pPr marL="171450" indent="-171450">
                        <a:buFont typeface="Arial" panose="020B0604020202020204" pitchFamily="34" charset="0"/>
                        <a:buChar char="•"/>
                      </a:pPr>
                      <a:endParaRPr lang="en-US" sz="1000" dirty="0">
                        <a:latin typeface="Calibri" panose="020F0502020204030204" pitchFamily="34" charset="0"/>
                      </a:endParaRPr>
                    </a:p>
                  </a:txBody>
                  <a:tcPr marL="83127" marR="83127" marT="40341" marB="40341"/>
                </a:tc>
                <a:tc gridSpan="3">
                  <a:txBody>
                    <a:bodyPr/>
                    <a:lstStyle/>
                    <a:p>
                      <a:pPr marL="171450" indent="-171450">
                        <a:buFont typeface="Arial" panose="020B0604020202020204" pitchFamily="34" charset="0"/>
                        <a:buChar char="•"/>
                      </a:pPr>
                      <a:r>
                        <a:rPr lang="pt-BR" sz="900" dirty="0">
                          <a:latin typeface="Calibri" panose="020F0502020204030204" pitchFamily="34" charset="0"/>
                        </a:rPr>
                        <a:t>Encaminhar para o assistente social, trabalhador de grupo de apoio ou ONG</a:t>
                      </a:r>
                    </a:p>
                  </a:txBody>
                  <a:tcPr marL="83127" marR="83127" marT="40341" marB="4034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3082">
                <a:tc gridSpan="2">
                  <a:txBody>
                    <a:bodyPr/>
                    <a:lstStyle/>
                    <a:p>
                      <a:r>
                        <a:rPr lang="pt-BR" sz="900" b="1" dirty="0">
                          <a:latin typeface="Calibri" panose="020F0502020204030204" pitchFamily="34" charset="0"/>
                        </a:rPr>
                        <a:t>Insegurança alimentar</a:t>
                      </a:r>
                    </a:p>
                  </a:txBody>
                  <a:tcPr marL="83127" marR="83127" marT="40341" marB="40341"/>
                </a:tc>
                <a:tc hMerge="1">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Calibri" panose="020F0502020204030204" pitchFamily="34" charset="0"/>
                      </a:endParaRPr>
                    </a:p>
                  </a:txBody>
                  <a:tcPr marL="83127" marR="83127" marT="40341" marB="40341"/>
                </a:tc>
                <a:tc gridSpan="3">
                  <a:txBody>
                    <a:bodyPr/>
                    <a:lstStyle/>
                    <a:p>
                      <a:pPr marL="171450" indent="-171450">
                        <a:buFont typeface="Arial" panose="020B0604020202020204" pitchFamily="34" charset="0"/>
                        <a:buChar char="•"/>
                      </a:pPr>
                      <a:r>
                        <a:rPr lang="pt-BR" sz="900" dirty="0">
                          <a:latin typeface="Calibri" panose="020F0502020204030204" pitchFamily="34" charset="0"/>
                        </a:rPr>
                        <a:t>Encaminhar para o assistente social, trabalhador de grupo de apoio ou ONG</a:t>
                      </a:r>
                    </a:p>
                  </a:txBody>
                  <a:tcPr marL="83127" marR="83127" marT="40341" marB="4034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33082">
                <a:tc gridSpan="5">
                  <a:txBody>
                    <a:bodyPr/>
                    <a:lstStyle/>
                    <a:p>
                      <a:pPr algn="ctr"/>
                      <a:r>
                        <a:rPr lang="pt-BR" sz="900" b="1" dirty="0">
                          <a:latin typeface="Calibri" panose="020F0502020204030204" pitchFamily="34" charset="0"/>
                        </a:rPr>
                        <a:t>INSTITUCIONAIS/COMUNITÁRIAS</a:t>
                      </a:r>
                    </a:p>
                  </a:txBody>
                  <a:tcPr marL="83127" marR="83127" marT="40341" marB="4034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33082">
                <a:tc>
                  <a:txBody>
                    <a:bodyPr/>
                    <a:lstStyle/>
                    <a:p>
                      <a:r>
                        <a:rPr lang="pt-BR" sz="900" b="1" dirty="0">
                          <a:latin typeface="Calibri" panose="020F0502020204030204" pitchFamily="34" charset="0"/>
                        </a:rPr>
                        <a:t>Longos períodos de espera </a:t>
                      </a:r>
                    </a:p>
                  </a:txBody>
                  <a:tcPr marL="83127" marR="83127" marT="40341" marB="40341"/>
                </a:tc>
                <a:tc gridSpan="2">
                  <a:txBody>
                    <a:bodyPr/>
                    <a:lstStyle/>
                    <a:p>
                      <a:pPr marL="171450" indent="-171450">
                        <a:buFont typeface="Arial" panose="020B0604020202020204" pitchFamily="34" charset="0"/>
                        <a:buChar char="•"/>
                      </a:pPr>
                      <a:r>
                        <a:rPr lang="pt-BR" sz="900" dirty="0">
                          <a:latin typeface="Calibri" panose="020F0502020204030204" pitchFamily="34" charset="0"/>
                        </a:rPr>
                        <a:t>Cuidados prestados por enfermeiros ou de base comunitária</a:t>
                      </a:r>
                    </a:p>
                  </a:txBody>
                  <a:tcPr marL="83127" marR="83127" marT="40341" marB="40341"/>
                </a:tc>
                <a:tc hMerge="1">
                  <a:txBody>
                    <a:bodyPr/>
                    <a:lstStyle/>
                    <a:p>
                      <a:endParaRPr lang="en-US"/>
                    </a:p>
                  </a:txBody>
                  <a:tcPr/>
                </a:tc>
                <a:tc>
                  <a:txBody>
                    <a:bodyPr/>
                    <a:lstStyle/>
                    <a:p>
                      <a:pPr marL="171450" indent="-171450">
                        <a:buFont typeface="Arial" panose="020B0604020202020204" pitchFamily="34" charset="0"/>
                        <a:buChar char="•"/>
                      </a:pPr>
                      <a:r>
                        <a:rPr lang="pt-BR" sz="900" dirty="0">
                          <a:latin typeface="Calibri" panose="020F0502020204030204" pitchFamily="34" charset="0"/>
                        </a:rPr>
                        <a:t>Abastecimento para três meses, se possível</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tratamento de ARV</a:t>
                      </a:r>
                    </a:p>
                  </a:txBody>
                  <a:tcPr marL="83127" marR="83127" marT="40341" marB="40341"/>
                </a:tc>
                <a:extLst>
                  <a:ext uri="{0D108BD9-81ED-4DB2-BD59-A6C34878D82A}">
                    <a16:rowId xmlns:a16="http://schemas.microsoft.com/office/drawing/2014/main" val="10008"/>
                  </a:ext>
                </a:extLst>
              </a:tr>
              <a:tr h="281089">
                <a:tc>
                  <a:txBody>
                    <a:bodyPr/>
                    <a:lstStyle/>
                    <a:p>
                      <a:r>
                        <a:rPr lang="pt-BR" sz="900" b="1" dirty="0">
                          <a:latin typeface="Calibri" panose="020F0502020204030204" pitchFamily="34" charset="0"/>
                        </a:rPr>
                        <a:t>Estigma e discriminação</a:t>
                      </a:r>
                    </a:p>
                  </a:txBody>
                  <a:tcPr marL="83127" marR="83127" marT="40341" marB="40341"/>
                </a:tc>
                <a:tc gridSpan="2">
                  <a:txBody>
                    <a:bodyPr/>
                    <a:lstStyle/>
                    <a:p>
                      <a:pPr marL="171450" indent="-171450">
                        <a:buFont typeface="Arial" panose="020B0604020202020204" pitchFamily="34" charset="0"/>
                        <a:buChar char="•"/>
                      </a:pPr>
                      <a:r>
                        <a:rPr lang="pt-BR" sz="900" dirty="0">
                          <a:latin typeface="Calibri" panose="020F0502020204030204" pitchFamily="34" charset="0"/>
                        </a:rPr>
                        <a:t>Aconselhamento individual/grupo</a:t>
                      </a:r>
                    </a:p>
                  </a:txBody>
                  <a:tcPr marL="83127" marR="83127" marT="40341" marB="40341"/>
                </a:tc>
                <a:tc hMerge="1">
                  <a:txBody>
                    <a:bodyPr/>
                    <a:lstStyle/>
                    <a:p>
                      <a:endParaRPr lang="en-US"/>
                    </a:p>
                  </a:txBody>
                  <a:tcPr/>
                </a:tc>
                <a:tc>
                  <a:txBody>
                    <a:bodyPr/>
                    <a:lstStyle/>
                    <a:p>
                      <a:pPr marL="171450" indent="-171450">
                        <a:buFont typeface="Arial" panose="020B0604020202020204" pitchFamily="34" charset="0"/>
                        <a:buChar char="•"/>
                      </a:pPr>
                      <a:r>
                        <a:rPr lang="pt-BR" sz="900" dirty="0">
                          <a:latin typeface="Calibri" panose="020F0502020204030204" pitchFamily="34" charset="0"/>
                        </a:rPr>
                        <a:t>Grupo de apoio recíproco</a:t>
                      </a:r>
                    </a:p>
                  </a:txBody>
                  <a:tcPr marL="83127" marR="83127" marT="40341" marB="40341"/>
                </a:tc>
                <a:tc>
                  <a:txBody>
                    <a:bodyPr/>
                    <a:lstStyle/>
                    <a:p>
                      <a:pPr marL="171450" indent="-171450">
                        <a:buFont typeface="Arial" panose="020B0604020202020204" pitchFamily="34" charset="0"/>
                        <a:buChar char="•"/>
                      </a:pPr>
                      <a:r>
                        <a:rPr lang="pt-BR" sz="900" dirty="0">
                          <a:latin typeface="Calibri" panose="020F0502020204030204" pitchFamily="34" charset="0"/>
                        </a:rPr>
                        <a:t>Grupo de tratamento de ARV</a:t>
                      </a:r>
                    </a:p>
                  </a:txBody>
                  <a:tcPr marL="83127" marR="83127" marT="40341" marB="40341"/>
                </a:tc>
                <a:extLst>
                  <a:ext uri="{0D108BD9-81ED-4DB2-BD59-A6C34878D82A}">
                    <a16:rowId xmlns:a16="http://schemas.microsoft.com/office/drawing/2014/main" val="10009"/>
                  </a:ext>
                </a:extLst>
              </a:tr>
              <a:tr h="310466">
                <a:tc>
                  <a:txBody>
                    <a:bodyPr/>
                    <a:lstStyle/>
                    <a:p>
                      <a:r>
                        <a:rPr lang="pt-BR" sz="900" b="1" dirty="0">
                          <a:latin typeface="Calibri" panose="020F0502020204030204" pitchFamily="34" charset="0"/>
                        </a:rPr>
                        <a:t>Crise política/guerra/desastre natural</a:t>
                      </a:r>
                    </a:p>
                  </a:txBody>
                  <a:tcPr marL="83127" marR="83127" marT="40341" marB="40341"/>
                </a:tc>
                <a:tc gridSpan="2">
                  <a:txBody>
                    <a:bodyPr/>
                    <a:lstStyle/>
                    <a:p>
                      <a:pPr marL="171450" indent="-171450">
                        <a:buFont typeface="Arial" panose="020B0604020202020204" pitchFamily="34" charset="0"/>
                        <a:buChar char="•"/>
                      </a:pPr>
                      <a:r>
                        <a:rPr lang="pt-BR" sz="900" dirty="0">
                          <a:latin typeface="Calibri" panose="020F0502020204030204" pitchFamily="34" charset="0"/>
                        </a:rPr>
                        <a:t>Aconselhamento individual</a:t>
                      </a:r>
                    </a:p>
                  </a:txBody>
                  <a:tcPr marL="83127" marR="83127" marT="40341" marB="40341"/>
                </a:tc>
                <a:tc hMerge="1">
                  <a:txBody>
                    <a:bodyPr/>
                    <a:lstStyle/>
                    <a:p>
                      <a:endParaRPr lang="en-US"/>
                    </a:p>
                  </a:txBody>
                  <a:tcPr/>
                </a:tc>
                <a:tc>
                  <a:txBody>
                    <a:bodyPr/>
                    <a:lstStyle/>
                    <a:p>
                      <a:pPr marL="171450" indent="-171450">
                        <a:buFont typeface="Arial" panose="020B0604020202020204" pitchFamily="34" charset="0"/>
                        <a:buChar char="•"/>
                      </a:pPr>
                      <a:r>
                        <a:rPr lang="pt-BR" sz="900" dirty="0">
                          <a:latin typeface="Calibri" panose="020F0502020204030204" pitchFamily="34" charset="0"/>
                        </a:rPr>
                        <a:t>Gestão do caso</a:t>
                      </a:r>
                    </a:p>
                  </a:txBody>
                  <a:tcPr marL="83127" marR="83127" marT="40341" marB="40341"/>
                </a:tc>
                <a:tc>
                  <a:txBody>
                    <a:bodyPr/>
                    <a:lstStyle/>
                    <a:p>
                      <a:pPr marL="171450" indent="-171450">
                        <a:buFont typeface="Arial" panose="020B0604020202020204" pitchFamily="34" charset="0"/>
                        <a:buChar char="•"/>
                      </a:pPr>
                      <a:endParaRPr lang="en-US" sz="900" dirty="0">
                        <a:latin typeface="Calibri" panose="020F0502020204030204" pitchFamily="34" charset="0"/>
                      </a:endParaRPr>
                    </a:p>
                  </a:txBody>
                  <a:tcPr marL="83127" marR="83127" marT="40341" marB="40341"/>
                </a:tc>
                <a:extLst>
                  <a:ext uri="{0D108BD9-81ED-4DB2-BD59-A6C34878D82A}">
                    <a16:rowId xmlns:a16="http://schemas.microsoft.com/office/drawing/2014/main" val="10010"/>
                  </a:ext>
                </a:extLst>
              </a:tr>
            </a:tbl>
          </a:graphicData>
        </a:graphic>
      </p:graphicFrame>
      <p:sp>
        <p:nvSpPr>
          <p:cNvPr id="32" name="Content Placeholder 1"/>
          <p:cNvSpPr>
            <a:spLocks noGrp="1"/>
          </p:cNvSpPr>
          <p:nvPr>
            <p:ph sz="half" idx="1"/>
          </p:nvPr>
        </p:nvSpPr>
        <p:spPr>
          <a:xfrm>
            <a:off x="304800" y="4038600"/>
            <a:ext cx="2209800" cy="2667000"/>
          </a:xfrm>
        </p:spPr>
        <p:txBody>
          <a:bodyPr>
            <a:normAutofit fontScale="40000" lnSpcReduction="20000"/>
          </a:bodyPr>
          <a:lstStyle/>
          <a:p>
            <a:r>
              <a:rPr lang="pt-PT" noProof="0" dirty="0"/>
              <a:t>	    </a:t>
            </a:r>
          </a:p>
          <a:p>
            <a:r>
              <a:rPr lang="pt-PT" noProof="0" dirty="0"/>
              <a:t>	 </a:t>
            </a:r>
            <a:r>
              <a:rPr lang="pt-PT" sz="3800" b="1" noProof="0" dirty="0">
                <a:latin typeface="Calibri" panose="020F0502020204030204" pitchFamily="34" charset="0"/>
              </a:rPr>
              <a:t>  Documento</a:t>
            </a:r>
          </a:p>
          <a:p>
            <a:endParaRPr lang="pt-PT" sz="2300" b="1" noProof="0" dirty="0">
              <a:latin typeface="Calibri" panose="020F0502020204030204" pitchFamily="34" charset="0"/>
            </a:endParaRPr>
          </a:p>
          <a:p>
            <a:pPr marL="457200" indent="-457200">
              <a:buFont typeface="Arial" panose="020B0604020202020204" pitchFamily="34" charset="0"/>
              <a:buChar char="•"/>
            </a:pPr>
            <a:r>
              <a:rPr lang="pt-PT" sz="2800" dirty="0">
                <a:latin typeface="Calibri" panose="020F0502020204030204" pitchFamily="34" charset="0"/>
              </a:rPr>
              <a:t>Documentar intervenções e quaisquer encaminhamentos necessários na ferramenta </a:t>
            </a:r>
            <a:r>
              <a:rPr lang="pt-PT" sz="2800" b="1" dirty="0" err="1">
                <a:latin typeface="Calibri" panose="020F0502020204030204" pitchFamily="34" charset="0"/>
              </a:rPr>
              <a:t>Enhanced</a:t>
            </a:r>
            <a:r>
              <a:rPr lang="pt-PT" sz="2800" b="1" dirty="0">
                <a:latin typeface="Calibri" panose="020F0502020204030204" pitchFamily="34" charset="0"/>
              </a:rPr>
              <a:t> </a:t>
            </a:r>
            <a:r>
              <a:rPr lang="pt-PT" sz="2800" b="1" dirty="0" err="1">
                <a:latin typeface="Calibri" panose="020F0502020204030204" pitchFamily="34" charset="0"/>
              </a:rPr>
              <a:t>Adherence</a:t>
            </a:r>
            <a:r>
              <a:rPr lang="pt-PT" sz="2800" b="1" dirty="0">
                <a:latin typeface="Calibri" panose="020F0502020204030204" pitchFamily="34" charset="0"/>
              </a:rPr>
              <a:t> </a:t>
            </a:r>
            <a:r>
              <a:rPr lang="pt-PT" sz="2800" b="1" dirty="0" err="1">
                <a:latin typeface="Calibri" panose="020F0502020204030204" pitchFamily="34" charset="0"/>
              </a:rPr>
              <a:t>Plan</a:t>
            </a:r>
            <a:r>
              <a:rPr lang="pt-PT" sz="2800" b="1" dirty="0">
                <a:latin typeface="Calibri" panose="020F0502020204030204" pitchFamily="34" charset="0"/>
              </a:rPr>
              <a:t>.</a:t>
            </a:r>
            <a:endParaRPr lang="pt-PT" sz="2800" b="1" noProof="0" dirty="0">
              <a:latin typeface="Calibri" panose="020F0502020204030204" pitchFamily="34" charset="0"/>
            </a:endParaRPr>
          </a:p>
          <a:p>
            <a:pPr marL="457200" indent="-457200">
              <a:buFont typeface="Arial" panose="020B0604020202020204" pitchFamily="34" charset="0"/>
              <a:buChar char="•"/>
            </a:pPr>
            <a:r>
              <a:rPr lang="pt-PT" sz="2800" dirty="0">
                <a:latin typeface="Calibri" panose="020F0502020204030204" pitchFamily="34" charset="0"/>
              </a:rPr>
              <a:t>Resumir os resultados e planos feitos. Fazer com que o doente repita o plano.</a:t>
            </a:r>
            <a:endParaRPr lang="pt-PT" sz="2800" noProof="0" dirty="0">
              <a:latin typeface="Calibri" panose="020F0502020204030204" pitchFamily="34" charset="0"/>
            </a:endParaRPr>
          </a:p>
          <a:p>
            <a:pPr marL="457200" indent="-457200">
              <a:buFont typeface="Arial" panose="020B0604020202020204" pitchFamily="34" charset="0"/>
              <a:buChar char="•"/>
            </a:pPr>
            <a:r>
              <a:rPr lang="pt-PT" sz="2800" dirty="0">
                <a:latin typeface="Calibri" panose="020F0502020204030204" pitchFamily="34" charset="0"/>
              </a:rPr>
              <a:t>Comunicar ao doente a data da próxima consulta e avisar se se trata de outra sessão de adesão ou se é para repetir o teste de carga viral.</a:t>
            </a:r>
            <a:endParaRPr lang="pt-PT" sz="2800" noProof="0" dirty="0">
              <a:latin typeface="Calibri" panose="020F0502020204030204" pitchFamily="34" charset="0"/>
            </a:endParaRPr>
          </a:p>
          <a:p>
            <a:pPr marL="457200" indent="-457200">
              <a:buFont typeface="Arial" panose="020B0604020202020204" pitchFamily="34" charset="0"/>
              <a:buChar char="•"/>
            </a:pPr>
            <a:endParaRPr lang="pt-PT" sz="2800" noProof="0" dirty="0">
              <a:latin typeface="Calibri" panose="020F0502020204030204" pitchFamily="34" charset="0"/>
            </a:endParaRPr>
          </a:p>
        </p:txBody>
      </p:sp>
      <p:grpSp>
        <p:nvGrpSpPr>
          <p:cNvPr id="16" name="Group 18">
            <a:extLst>
              <a:ext uri="{FF2B5EF4-FFF2-40B4-BE49-F238E27FC236}">
                <a16:creationId xmlns:a16="http://schemas.microsoft.com/office/drawing/2014/main" id="{97C16143-9DA8-43AD-BCBD-271396F3676E}"/>
              </a:ext>
            </a:extLst>
          </p:cNvPr>
          <p:cNvGrpSpPr/>
          <p:nvPr/>
        </p:nvGrpSpPr>
        <p:grpSpPr>
          <a:xfrm>
            <a:off x="6972300" y="298829"/>
            <a:ext cx="2095500" cy="1221637"/>
            <a:chOff x="609600" y="1649197"/>
            <a:chExt cx="8533636" cy="4600519"/>
          </a:xfrm>
        </p:grpSpPr>
        <p:grpSp>
          <p:nvGrpSpPr>
            <p:cNvPr id="17" name="Group 26">
              <a:extLst>
                <a:ext uri="{FF2B5EF4-FFF2-40B4-BE49-F238E27FC236}">
                  <a16:creationId xmlns:a16="http://schemas.microsoft.com/office/drawing/2014/main" id="{513B9E30-464A-4A4E-8743-9A0F43B601E8}"/>
                </a:ext>
              </a:extLst>
            </p:cNvPr>
            <p:cNvGrpSpPr/>
            <p:nvPr/>
          </p:nvGrpSpPr>
          <p:grpSpPr>
            <a:xfrm>
              <a:off x="1419046" y="1649197"/>
              <a:ext cx="6842514" cy="2481325"/>
              <a:chOff x="841406" y="2905155"/>
              <a:chExt cx="8392412" cy="3043370"/>
            </a:xfrm>
          </p:grpSpPr>
          <p:pic>
            <p:nvPicPr>
              <p:cNvPr id="27" name="Picture 36">
                <a:extLst>
                  <a:ext uri="{FF2B5EF4-FFF2-40B4-BE49-F238E27FC236}">
                    <a16:creationId xmlns:a16="http://schemas.microsoft.com/office/drawing/2014/main" id="{5471D689-C460-4730-B25A-BC9C68686B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09" t="7882" r="6904" b="8239"/>
              <a:stretch/>
            </p:blipFill>
            <p:spPr>
              <a:xfrm>
                <a:off x="841406" y="2905155"/>
                <a:ext cx="4492594" cy="3043370"/>
              </a:xfrm>
              <a:prstGeom prst="rect">
                <a:avLst/>
              </a:prstGeom>
            </p:spPr>
          </p:pic>
          <p:pic>
            <p:nvPicPr>
              <p:cNvPr id="33" name="Picture 37">
                <a:extLst>
                  <a:ext uri="{FF2B5EF4-FFF2-40B4-BE49-F238E27FC236}">
                    <a16:creationId xmlns:a16="http://schemas.microsoft.com/office/drawing/2014/main" id="{7567209D-5750-411D-AF76-D9CFC8FCD0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99" r="30435" b="27263"/>
              <a:stretch/>
            </p:blipFill>
            <p:spPr>
              <a:xfrm>
                <a:off x="5562600" y="3031081"/>
                <a:ext cx="3671218" cy="2917444"/>
              </a:xfrm>
              <a:prstGeom prst="rect">
                <a:avLst/>
              </a:prstGeom>
            </p:spPr>
          </p:pic>
        </p:grpSp>
        <p:pic>
          <p:nvPicPr>
            <p:cNvPr id="18" name="Picture 2">
              <a:extLst>
                <a:ext uri="{FF2B5EF4-FFF2-40B4-BE49-F238E27FC236}">
                  <a16:creationId xmlns:a16="http://schemas.microsoft.com/office/drawing/2014/main" id="{E875DAFA-AA7B-4DC2-949C-7111F16C60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2448" y="4202886"/>
              <a:ext cx="3320788" cy="200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33">
              <a:extLst>
                <a:ext uri="{FF2B5EF4-FFF2-40B4-BE49-F238E27FC236}">
                  <a16:creationId xmlns:a16="http://schemas.microsoft.com/office/drawing/2014/main" id="{E7084B7F-3961-4B28-8B4C-5E18E5699228}"/>
                </a:ext>
              </a:extLst>
            </p:cNvPr>
            <p:cNvGrpSpPr/>
            <p:nvPr/>
          </p:nvGrpSpPr>
          <p:grpSpPr>
            <a:xfrm>
              <a:off x="609600" y="4357805"/>
              <a:ext cx="5071359" cy="1891911"/>
              <a:chOff x="841406" y="2971799"/>
              <a:chExt cx="8409798" cy="3137343"/>
            </a:xfrm>
          </p:grpSpPr>
          <p:pic>
            <p:nvPicPr>
              <p:cNvPr id="23" name="Picture 34">
                <a:extLst>
                  <a:ext uri="{FF2B5EF4-FFF2-40B4-BE49-F238E27FC236}">
                    <a16:creationId xmlns:a16="http://schemas.microsoft.com/office/drawing/2014/main" id="{C6378EA7-475D-48C3-AFF7-C8D3A255C7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546"/>
              <a:stretch/>
            </p:blipFill>
            <p:spPr>
              <a:xfrm>
                <a:off x="841406" y="2971801"/>
                <a:ext cx="4111593" cy="3137341"/>
              </a:xfrm>
              <a:prstGeom prst="rect">
                <a:avLst/>
              </a:prstGeom>
            </p:spPr>
          </p:pic>
          <p:pic>
            <p:nvPicPr>
              <p:cNvPr id="26" name="Picture 35">
                <a:extLst>
                  <a:ext uri="{FF2B5EF4-FFF2-40B4-BE49-F238E27FC236}">
                    <a16:creationId xmlns:a16="http://schemas.microsoft.com/office/drawing/2014/main" id="{85003083-9F07-46D7-9383-1D8DF2EE36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1833" y="2971799"/>
                <a:ext cx="4079371" cy="2971801"/>
              </a:xfrm>
              <a:prstGeom prst="rect">
                <a:avLst/>
              </a:prstGeom>
            </p:spPr>
          </p:pic>
        </p:grpSp>
      </p:grpSp>
    </p:spTree>
    <p:extLst>
      <p:ext uri="{BB962C8B-B14F-4D97-AF65-F5344CB8AC3E}">
        <p14:creationId xmlns:p14="http://schemas.microsoft.com/office/powerpoint/2010/main" val="3182539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pt-PT" sz="2800" noProof="0" dirty="0">
                <a:solidFill>
                  <a:srgbClr val="FFFFFF"/>
                </a:solidFill>
                <a:latin typeface="Calibri" panose="020F0502020204030204" pitchFamily="34" charset="0"/>
              </a:rPr>
              <a:t>	13. Assistência adicional para tomar 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sp>
        <p:nvSpPr>
          <p:cNvPr id="4" name="TextBox 3"/>
          <p:cNvSpPr txBox="1"/>
          <p:nvPr/>
        </p:nvSpPr>
        <p:spPr>
          <a:xfrm>
            <a:off x="384206" y="6019800"/>
            <a:ext cx="7997794" cy="400110"/>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Maneiras de melhorar a ingestão dos ARVs.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647" y="1371600"/>
            <a:ext cx="8550553" cy="436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274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3001"/>
            <a:ext cx="2819400"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Maneiras de melhorar a ingestão dos ARVs.</a:t>
            </a:r>
          </a:p>
        </p:txBody>
      </p:sp>
      <p:sp>
        <p:nvSpPr>
          <p:cNvPr id="21" name="Content Placeholder 1"/>
          <p:cNvSpPr>
            <a:spLocks noGrp="1"/>
          </p:cNvSpPr>
          <p:nvPr>
            <p:ph sz="half" idx="1"/>
          </p:nvPr>
        </p:nvSpPr>
        <p:spPr>
          <a:xfrm>
            <a:off x="3688644" y="1143000"/>
            <a:ext cx="5226756" cy="3276600"/>
          </a:xfrm>
        </p:spPr>
        <p:txBody>
          <a:bodyPr>
            <a:normAutofit fontScale="85000" lnSpcReduction="20000"/>
          </a:bodyPr>
          <a:lstStyle/>
          <a:p>
            <a:r>
              <a:rPr lang="pt-PT" sz="1900" b="1" noProof="0" dirty="0">
                <a:latin typeface="Calibri" panose="020F0502020204030204" pitchFamily="34" charset="0"/>
              </a:rPr>
              <a:t>PONTOS A DISCUTIR:</a:t>
            </a:r>
          </a:p>
          <a:p>
            <a:pPr marL="285750" indent="-285750">
              <a:buFont typeface="Arial" panose="020B0604020202020204" pitchFamily="34" charset="0"/>
              <a:buChar char="•"/>
            </a:pPr>
            <a:r>
              <a:rPr lang="pt-PT" b="1" dirty="0">
                <a:latin typeface="Calibri" panose="020F0502020204030204" pitchFamily="34" charset="0"/>
              </a:rPr>
              <a:t>Vamos analisar melhor algumas das  </a:t>
            </a:r>
            <a:br>
              <a:rPr lang="pt-PT" b="1" dirty="0">
                <a:latin typeface="Calibri" panose="020F0502020204030204" pitchFamily="34" charset="0"/>
              </a:rPr>
            </a:br>
            <a:r>
              <a:rPr lang="pt-PT" b="1" dirty="0">
                <a:latin typeface="Calibri" panose="020F0502020204030204" pitchFamily="34" charset="0"/>
              </a:rPr>
              <a:t>barreiras normais à ingestão dos </a:t>
            </a:r>
            <a:r>
              <a:rPr lang="pt-PT" b="1" dirty="0" err="1">
                <a:latin typeface="Calibri" panose="020F0502020204030204" pitchFamily="34" charset="0"/>
              </a:rPr>
              <a:t>ARVs</a:t>
            </a:r>
            <a:r>
              <a:rPr lang="pt-PT" b="1" dirty="0">
                <a:latin typeface="Calibri" panose="020F0502020204030204" pitchFamily="34" charset="0"/>
              </a:rPr>
              <a:t>.</a:t>
            </a:r>
            <a:endParaRPr lang="pt-PT" b="1"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De entre as áreas que discutimos, qual é o maior problema que você tem em tomar os </a:t>
            </a:r>
            <a:r>
              <a:rPr lang="pt-PT" dirty="0" err="1">
                <a:latin typeface="Calibri" panose="020F0502020204030204" pitchFamily="34" charset="0"/>
              </a:rPr>
              <a:t>ARVs</a:t>
            </a:r>
            <a:r>
              <a:rPr lang="pt-PT" dirty="0">
                <a:latin typeface="Calibri" panose="020F0502020204030204" pitchFamily="34" charset="0"/>
              </a:rPr>
              <a:t>? </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Parece-me que o que você disse foi o seguinte. Diga-me se percebi bem. </a:t>
            </a:r>
            <a:r>
              <a:rPr lang="pt-PT" i="1" dirty="0">
                <a:latin typeface="Calibri" panose="020F0502020204030204" pitchFamily="34" charset="0"/>
              </a:rPr>
              <a:t>[Repetir mais uma vez os desafios identificados]</a:t>
            </a:r>
          </a:p>
          <a:p>
            <a:pPr marL="695945" lvl="1" indent="-285750">
              <a:buFont typeface="Arial" panose="020B0604020202020204" pitchFamily="34" charset="0"/>
              <a:buChar char="•"/>
            </a:pPr>
            <a:r>
              <a:rPr lang="pt-PT" dirty="0">
                <a:latin typeface="Calibri" panose="020F0502020204030204" pitchFamily="34" charset="0"/>
              </a:rPr>
              <a:t>Siga para o cartão 14 (denominado Lembrar-se de tomar os </a:t>
            </a:r>
            <a:r>
              <a:rPr lang="pt-PT" dirty="0" err="1">
                <a:latin typeface="Calibri" panose="020F0502020204030204" pitchFamily="34" charset="0"/>
              </a:rPr>
              <a:t>ARVs</a:t>
            </a:r>
            <a:r>
              <a:rPr lang="pt-PT" dirty="0">
                <a:latin typeface="Calibri" panose="020F0502020204030204" pitchFamily="34" charset="0"/>
              </a:rPr>
              <a:t>) se o doente se “esqueceu</a:t>
            </a:r>
            <a:r>
              <a:rPr lang="pt-PT" noProof="0" dirty="0">
                <a:latin typeface="Calibri" panose="020F0502020204030204" pitchFamily="34" charset="0"/>
              </a:rPr>
              <a:t>”</a:t>
            </a:r>
          </a:p>
          <a:p>
            <a:pPr marL="695945" lvl="1" indent="-285750">
              <a:buFont typeface="Arial" panose="020B0604020202020204" pitchFamily="34" charset="0"/>
              <a:buChar char="•"/>
            </a:pPr>
            <a:r>
              <a:rPr lang="pt-PT" dirty="0">
                <a:latin typeface="Calibri" panose="020F0502020204030204" pitchFamily="34" charset="0"/>
              </a:rPr>
              <a:t>Siga para o cartão 15 (denominado Conhecimento dos </a:t>
            </a:r>
            <a:r>
              <a:rPr lang="pt-PT" dirty="0" err="1">
                <a:latin typeface="Calibri" panose="020F0502020204030204" pitchFamily="34" charset="0"/>
              </a:rPr>
              <a:t>ARVs</a:t>
            </a:r>
            <a:r>
              <a:rPr lang="pt-PT" dirty="0">
                <a:latin typeface="Calibri" panose="020F0502020204030204" pitchFamily="34" charset="0"/>
              </a:rPr>
              <a:t>) e consulte “</a:t>
            </a:r>
            <a:r>
              <a:rPr lang="pt-PT" noProof="0" dirty="0">
                <a:latin typeface="Calibri" panose="020F0502020204030204" pitchFamily="34" charset="0"/>
              </a:rPr>
              <a:t>Conhecimento”, “efeitos secundários” e “Doença Física”</a:t>
            </a:r>
          </a:p>
          <a:p>
            <a:pPr marL="695945" lvl="1" indent="-285750">
              <a:buFont typeface="Arial" panose="020B0604020202020204" pitchFamily="34" charset="0"/>
              <a:buChar char="•"/>
            </a:pPr>
            <a:r>
              <a:rPr lang="pt-PT" dirty="0">
                <a:latin typeface="Calibri" panose="020F0502020204030204" pitchFamily="34" charset="0"/>
              </a:rPr>
              <a:t>Siga</a:t>
            </a:r>
            <a:r>
              <a:rPr lang="pt-PT" noProof="0" dirty="0">
                <a:latin typeface="Calibri" panose="020F0502020204030204" pitchFamily="34" charset="0"/>
              </a:rPr>
              <a:t> para o cartão 16 (denominado Gestão da privacidade  </a:t>
            </a:r>
            <a:r>
              <a:rPr lang="pt-PT" dirty="0">
                <a:latin typeface="Calibri" panose="020F0502020204030204" pitchFamily="34" charset="0"/>
              </a:rPr>
              <a:t>e obtenção de apoio</a:t>
            </a:r>
            <a:r>
              <a:rPr lang="pt-PT" noProof="0" dirty="0">
                <a:latin typeface="Calibri" panose="020F0502020204030204" pitchFamily="34" charset="0"/>
              </a:rPr>
              <a:t>) e consulte “Divulgação”.</a:t>
            </a:r>
          </a:p>
        </p:txBody>
      </p:sp>
      <p:cxnSp>
        <p:nvCxnSpPr>
          <p:cNvPr id="15" name="Straight Connector 14"/>
          <p:cNvCxnSpPr/>
          <p:nvPr/>
        </p:nvCxnSpPr>
        <p:spPr>
          <a:xfrm>
            <a:off x="3429000" y="1057364"/>
            <a:ext cx="0" cy="3209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5"/>
          </a:solidFill>
        </p:spPr>
        <p:txBody>
          <a:bodyPr>
            <a:noAutofit/>
          </a:bodyPr>
          <a:lstStyle/>
          <a:p>
            <a:pPr algn="l"/>
            <a:r>
              <a:rPr lang="pt-PT" sz="2800" noProof="0" dirty="0">
                <a:solidFill>
                  <a:srgbClr val="FFFFFF"/>
                </a:solidFill>
                <a:latin typeface="Calibri" panose="020F0502020204030204" pitchFamily="34" charset="0"/>
              </a:rPr>
              <a:t>	13. Assistência adicional para tomar 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515" y="426856"/>
            <a:ext cx="1769340" cy="1325744"/>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27210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7"/>
            <a:ext cx="9144000" cy="848697"/>
          </a:xfrm>
          <a:solidFill>
            <a:schemeClr val="accent5"/>
          </a:solidFill>
        </p:spPr>
        <p:txBody>
          <a:bodyPr>
            <a:noAutofit/>
          </a:bodyPr>
          <a:lstStyle/>
          <a:p>
            <a:pPr algn="l"/>
            <a:r>
              <a:rPr lang="pt-PT" sz="2600" noProof="0" dirty="0">
                <a:solidFill>
                  <a:srgbClr val="FFFFFF"/>
                </a:solidFill>
                <a:latin typeface="Calibri" panose="020F0502020204030204" pitchFamily="34" charset="0"/>
              </a:rPr>
              <a:t>	14. </a:t>
            </a:r>
            <a:r>
              <a:rPr lang="pt-PT" sz="2800" noProof="0" dirty="0">
                <a:solidFill>
                  <a:srgbClr val="FFFFFF"/>
                </a:solidFill>
                <a:latin typeface="Calibri" panose="020F0502020204030204" pitchFamily="34" charset="0"/>
              </a:rPr>
              <a:t>Lembrar-se </a:t>
            </a:r>
            <a:r>
              <a:rPr lang="pt-PT" sz="2600" noProof="0" dirty="0">
                <a:solidFill>
                  <a:srgbClr val="FFFFFF"/>
                </a:solidFill>
                <a:latin typeface="Calibri" panose="020F0502020204030204" pitchFamily="34" charset="0"/>
              </a:rPr>
              <a:t>de tomar os </a:t>
            </a:r>
            <a:r>
              <a:rPr lang="pt-PT" sz="2600" noProof="0" dirty="0" err="1">
                <a:solidFill>
                  <a:srgbClr val="FFFFFF"/>
                </a:solidFill>
                <a:latin typeface="Calibri" panose="020F0502020204030204" pitchFamily="34" charset="0"/>
              </a:rPr>
              <a:t>ARVs</a:t>
            </a:r>
            <a:endParaRPr lang="pt-PT" sz="2600" noProof="0" dirty="0">
              <a:solidFill>
                <a:srgbClr val="FFFFFF"/>
              </a:solidFill>
              <a:latin typeface="Calibri" panose="020F0502020204030204" pitchFamily="34" charset="0"/>
            </a:endParaRPr>
          </a:p>
        </p:txBody>
      </p:sp>
      <p:sp>
        <p:nvSpPr>
          <p:cNvPr id="4" name="TextBox 3"/>
          <p:cNvSpPr txBox="1"/>
          <p:nvPr/>
        </p:nvSpPr>
        <p:spPr>
          <a:xfrm>
            <a:off x="381000" y="5410200"/>
            <a:ext cx="4109121" cy="1323439"/>
          </a:xfrm>
          <a:prstGeom prst="rect">
            <a:avLst/>
          </a:prstGeom>
          <a:noFill/>
        </p:spPr>
        <p:txBody>
          <a:bodyPr wrap="square" numCol="1" rtlCol="0">
            <a:spAutoFit/>
          </a:bodyPr>
          <a:lstStyle/>
          <a:p>
            <a:pPr marL="285750" indent="-285750">
              <a:buFont typeface="Wingdings" panose="05000000000000000000" pitchFamily="2" charset="2"/>
              <a:buChar char="Ø"/>
            </a:pPr>
            <a:r>
              <a:rPr lang="pt-BR" sz="2000" dirty="0">
                <a:latin typeface="Calibri" panose="020F0502020204030204" pitchFamily="34" charset="0"/>
              </a:rPr>
              <a:t>Pode ser difícil lembrar-se de tomar os ARVs todos os dias. </a:t>
            </a:r>
          </a:p>
          <a:p>
            <a:endParaRPr lang="pt-BR" sz="2000" dirty="0">
              <a:latin typeface="Calibri" panose="020F0502020204030204" pitchFamily="34" charset="0"/>
            </a:endParaRPr>
          </a:p>
          <a:p>
            <a:pPr lvl="1"/>
            <a:endParaRPr lang="pt-BR" sz="2000" dirty="0">
              <a:latin typeface="Calibri" panose="020F0502020204030204" pitchFamily="34" charset="0"/>
            </a:endParaRPr>
          </a:p>
        </p:txBody>
      </p:sp>
      <p:sp>
        <p:nvSpPr>
          <p:cNvPr id="7" name="TextBox 6"/>
          <p:cNvSpPr txBox="1"/>
          <p:nvPr/>
        </p:nvSpPr>
        <p:spPr>
          <a:xfrm>
            <a:off x="4730079" y="5410200"/>
            <a:ext cx="4109121" cy="1938992"/>
          </a:xfrm>
          <a:prstGeom prst="rect">
            <a:avLst/>
          </a:prstGeom>
          <a:noFill/>
        </p:spPr>
        <p:txBody>
          <a:bodyPr wrap="square" numCol="1" rtlCol="0">
            <a:spAutoFit/>
          </a:bodyPr>
          <a:lstStyle/>
          <a:p>
            <a:pPr marL="285750" indent="-285750">
              <a:buFont typeface="Wingdings" panose="05000000000000000000" pitchFamily="2" charset="2"/>
              <a:buChar char="Ø"/>
            </a:pPr>
            <a:r>
              <a:rPr lang="pt-BR" sz="2000" dirty="0">
                <a:latin typeface="Calibri" panose="020F0502020204030204" pitchFamily="34" charset="0"/>
              </a:rPr>
              <a:t>Se não tomar os seus ARVs todos os dias, vai ter mais HIV no seu corpo e vai acabar por ficar doente.</a:t>
            </a:r>
          </a:p>
          <a:p>
            <a:endParaRPr lang="pt-BR" sz="2000" dirty="0">
              <a:latin typeface="Calibri" panose="020F0502020204030204" pitchFamily="34" charset="0"/>
            </a:endParaRPr>
          </a:p>
          <a:p>
            <a:pPr lvl="1"/>
            <a:endParaRPr lang="pt-BR" sz="2000" dirty="0">
              <a:latin typeface="Calibri" panose="020F050202020403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152" y="1295400"/>
            <a:ext cx="8450048" cy="400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814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8235" y="952043"/>
            <a:ext cx="3111114"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Pode ser difícil lembrar-se de tomar os ARVs todos os dias</a:t>
            </a:r>
            <a:r>
              <a:rPr lang="pt-PT" sz="1600" noProof="0" dirty="0">
                <a:latin typeface="Calibri" panose="020F0502020204030204" pitchFamily="34" charset="0"/>
              </a:rPr>
              <a:t>.</a:t>
            </a:r>
          </a:p>
          <a:p>
            <a:pPr marL="285750" indent="-285750">
              <a:buFont typeface="Wingdings" panose="05000000000000000000" pitchFamily="2" charset="2"/>
              <a:buChar char="Ø"/>
            </a:pPr>
            <a:r>
              <a:rPr lang="pt-BR" sz="1600" dirty="0">
                <a:latin typeface="Calibri" panose="020F0502020204030204" pitchFamily="34" charset="0"/>
              </a:rPr>
              <a:t>Se não tomar os seus ARVs todos os dias, vai ter mais HIV no seu corpo e vai acabar por ficar doente</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688644" y="1142999"/>
            <a:ext cx="5226756" cy="3960133"/>
          </a:xfrm>
        </p:spPr>
        <p:txBody>
          <a:bodyPr>
            <a:normAutofit lnSpcReduction="10000"/>
          </a:bodyPr>
          <a:lstStyle/>
          <a:p>
            <a:r>
              <a:rPr lang="pt-PT" sz="1700" b="1" noProof="0" dirty="0">
                <a:latin typeface="Calibri" panose="020F0502020204030204" pitchFamily="34" charset="0"/>
              </a:rPr>
              <a:t>PONTOS A DISCUTIR:</a:t>
            </a:r>
          </a:p>
          <a:p>
            <a:pPr marL="285750" indent="-285750">
              <a:buFont typeface="Arial" panose="020B0604020202020204" pitchFamily="34" charset="0"/>
              <a:buChar char="•"/>
            </a:pPr>
            <a:r>
              <a:rPr lang="pt-PT" sz="1400" dirty="0">
                <a:latin typeface="Calibri" panose="020F0502020204030204" pitchFamily="34" charset="0"/>
              </a:rPr>
              <a:t>O que tentou já fazer para o ajudar a                                       lembrar-se</a:t>
            </a:r>
            <a:r>
              <a:rPr lang="pt-PT" sz="1400" noProof="0" dirty="0">
                <a:latin typeface="Calibri" panose="020F0502020204030204" pitchFamily="34" charset="0"/>
              </a:rPr>
              <a:t>?</a:t>
            </a:r>
          </a:p>
          <a:p>
            <a:pPr marL="285750" indent="-285750">
              <a:buFont typeface="Arial" panose="020B0604020202020204" pitchFamily="34" charset="0"/>
              <a:buChar char="•"/>
            </a:pPr>
            <a:r>
              <a:rPr lang="pt-PT" sz="1400" dirty="0">
                <a:latin typeface="Calibri" panose="020F0502020204030204" pitchFamily="34" charset="0"/>
              </a:rPr>
              <a:t>Deixe-me ver se o entendi. O que me parece que você disse foi </a:t>
            </a:r>
            <a:r>
              <a:rPr lang="pt-PT" sz="1400" i="1" dirty="0">
                <a:latin typeface="Calibri" panose="020F0502020204030204" pitchFamily="34" charset="0"/>
              </a:rPr>
              <a:t>[circunstância de deixar de tomar doses]. </a:t>
            </a:r>
            <a:r>
              <a:rPr lang="pt-PT" sz="1400" dirty="0">
                <a:latin typeface="Calibri" panose="020F0502020204030204" pitchFamily="34" charset="0"/>
              </a:rPr>
              <a:t>Vou-lhe dar algumas dicas que outras pessoas acharam úteis </a:t>
            </a:r>
            <a:r>
              <a:rPr lang="pt-PT" sz="1400" noProof="0" dirty="0">
                <a:latin typeface="Calibri" panose="020F0502020204030204" pitchFamily="34" charset="0"/>
              </a:rPr>
              <a:t>:</a:t>
            </a:r>
          </a:p>
          <a:p>
            <a:pPr marL="695945" lvl="1" indent="-285750">
              <a:buFont typeface="Arial" panose="020B0604020202020204" pitchFamily="34" charset="0"/>
              <a:buChar char="•"/>
            </a:pPr>
            <a:r>
              <a:rPr lang="pt-PT" sz="1400" dirty="0">
                <a:latin typeface="Calibri" panose="020F0502020204030204" pitchFamily="34" charset="0"/>
              </a:rPr>
              <a:t>Coloque os </a:t>
            </a:r>
            <a:r>
              <a:rPr lang="pt-PT" sz="1400" dirty="0" err="1">
                <a:latin typeface="Calibri" panose="020F0502020204030204" pitchFamily="34" charset="0"/>
              </a:rPr>
              <a:t>ARVs</a:t>
            </a:r>
            <a:r>
              <a:rPr lang="pt-PT" sz="1400" dirty="0">
                <a:latin typeface="Calibri" panose="020F0502020204030204" pitchFamily="34" charset="0"/>
              </a:rPr>
              <a:t> num lugar onde seja fácil lembrar-se deles, perto de qualquer coisa que você use todos os dias e, se necessário, coloque lá uma garrafa de água.</a:t>
            </a:r>
            <a:endParaRPr lang="pt-PT" sz="1400" noProof="0" dirty="0">
              <a:latin typeface="Calibri" panose="020F0502020204030204" pitchFamily="34" charset="0"/>
            </a:endParaRPr>
          </a:p>
          <a:p>
            <a:pPr marL="695945" lvl="1" indent="-285750">
              <a:buFont typeface="Arial" panose="020B0604020202020204" pitchFamily="34" charset="0"/>
              <a:buChar char="•"/>
            </a:pPr>
            <a:r>
              <a:rPr lang="pt-PT" sz="1400" dirty="0">
                <a:latin typeface="Calibri" panose="020F0502020204030204" pitchFamily="34" charset="0"/>
              </a:rPr>
              <a:t>Marque um alarme no seu telemóvel para se recordar de tomar os </a:t>
            </a:r>
            <a:r>
              <a:rPr lang="pt-PT" sz="1400" dirty="0" err="1">
                <a:latin typeface="Calibri" panose="020F0502020204030204" pitchFamily="34" charset="0"/>
              </a:rPr>
              <a:t>ARVs</a:t>
            </a:r>
            <a:r>
              <a:rPr lang="pt-PT" sz="1400" dirty="0">
                <a:latin typeface="Calibri" panose="020F0502020204030204" pitchFamily="34" charset="0"/>
              </a:rPr>
              <a:t>.</a:t>
            </a:r>
            <a:endParaRPr lang="pt-PT" sz="1400" noProof="0" dirty="0">
              <a:latin typeface="Calibri" panose="020F0502020204030204" pitchFamily="34" charset="0"/>
            </a:endParaRPr>
          </a:p>
          <a:p>
            <a:pPr marL="695945" lvl="1" indent="-285750">
              <a:buFont typeface="Arial" panose="020B0604020202020204" pitchFamily="34" charset="0"/>
              <a:buChar char="•"/>
            </a:pPr>
            <a:r>
              <a:rPr lang="pt-PT" sz="1400" dirty="0">
                <a:latin typeface="Calibri" panose="020F0502020204030204" pitchFamily="34" charset="0"/>
              </a:rPr>
              <a:t>Tenha sempre consigo uma dose de </a:t>
            </a:r>
            <a:r>
              <a:rPr lang="pt-PT" sz="1400" dirty="0" err="1">
                <a:latin typeface="Calibri" panose="020F0502020204030204" pitchFamily="34" charset="0"/>
              </a:rPr>
              <a:t>ARVs</a:t>
            </a:r>
            <a:r>
              <a:rPr lang="pt-PT" sz="1400" dirty="0">
                <a:latin typeface="Calibri" panose="020F0502020204030204" pitchFamily="34" charset="0"/>
              </a:rPr>
              <a:t> para tomar no caso de se ter esquecido de tomar antes de sair de casa</a:t>
            </a:r>
            <a:r>
              <a:rPr lang="pt-PT" sz="1400" noProof="0" dirty="0">
                <a:latin typeface="Calibri" panose="020F0502020204030204" pitchFamily="34" charset="0"/>
              </a:rPr>
              <a:t>. </a:t>
            </a:r>
          </a:p>
          <a:p>
            <a:pPr marL="695945" lvl="1" indent="-285750">
              <a:buFont typeface="Arial" panose="020B0604020202020204" pitchFamily="34" charset="0"/>
              <a:buChar char="•"/>
            </a:pPr>
            <a:r>
              <a:rPr lang="pt-PT" sz="1400" dirty="0">
                <a:latin typeface="Calibri" panose="020F0502020204030204" pitchFamily="34" charset="0"/>
              </a:rPr>
              <a:t>Use organizadores de comprimidos e um calendário para se lembrar de que tomou os seus medicamentes nesse dia</a:t>
            </a:r>
            <a:r>
              <a:rPr lang="pt-PT" sz="1400" noProof="0" dirty="0">
                <a:latin typeface="Calibri" panose="020F0502020204030204" pitchFamily="34" charset="0"/>
              </a:rPr>
              <a:t>.</a:t>
            </a:r>
          </a:p>
          <a:p>
            <a:pPr marL="695945" lvl="1" indent="-285750">
              <a:buFont typeface="Arial" panose="020B0604020202020204" pitchFamily="34" charset="0"/>
              <a:buChar char="•"/>
            </a:pPr>
            <a:r>
              <a:rPr lang="pt-PT" sz="1400" dirty="0">
                <a:latin typeface="Calibri" panose="020F0502020204030204" pitchFamily="34" charset="0"/>
              </a:rPr>
              <a:t>Peça medicamentos a mais se não for possível regressar à clínica a tempo de ir buscar o seu reabastecimento.</a:t>
            </a:r>
            <a:endParaRPr lang="pt-PT" sz="1400" noProof="0" dirty="0">
              <a:latin typeface="Calibri" panose="020F0502020204030204" pitchFamily="34" charset="0"/>
            </a:endParaRPr>
          </a:p>
        </p:txBody>
      </p:sp>
      <p:cxnSp>
        <p:nvCxnSpPr>
          <p:cNvPr id="15" name="Straight Connector 14"/>
          <p:cNvCxnSpPr/>
          <p:nvPr/>
        </p:nvCxnSpPr>
        <p:spPr>
          <a:xfrm>
            <a:off x="3581400" y="1057364"/>
            <a:ext cx="0" cy="38194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5"/>
          </a:solidFill>
        </p:spPr>
        <p:txBody>
          <a:bodyPr>
            <a:noAutofit/>
          </a:bodyPr>
          <a:lstStyle/>
          <a:p>
            <a:pPr algn="l"/>
            <a:r>
              <a:rPr lang="pt-PT" sz="2600" noProof="0" dirty="0">
                <a:solidFill>
                  <a:srgbClr val="FFFFFF"/>
                </a:solidFill>
                <a:latin typeface="Calibri" panose="020F0502020204030204" pitchFamily="34" charset="0"/>
              </a:rPr>
              <a:t>	14. </a:t>
            </a:r>
            <a:r>
              <a:rPr lang="pt-PT" sz="2600" dirty="0">
                <a:solidFill>
                  <a:srgbClr val="FFFFFF"/>
                </a:solidFill>
                <a:latin typeface="Calibri" panose="020F0502020204030204" pitchFamily="34" charset="0"/>
              </a:rPr>
              <a:t>Lembrar-se de tomar os </a:t>
            </a:r>
            <a:r>
              <a:rPr lang="pt-PT" sz="2600" dirty="0" err="1">
                <a:solidFill>
                  <a:srgbClr val="FFFFFF"/>
                </a:solidFill>
                <a:latin typeface="Calibri" panose="020F0502020204030204" pitchFamily="34" charset="0"/>
              </a:rPr>
              <a:t>ARVs</a:t>
            </a:r>
            <a:endParaRPr lang="pt-PT" sz="2600" noProof="0" dirty="0">
              <a:solidFill>
                <a:srgbClr val="FFFFFF"/>
              </a:solidFill>
              <a:latin typeface="Calibri" panose="020F0502020204030204" pitchFamily="34" charset="0"/>
            </a:endParaRPr>
          </a:p>
        </p:txBody>
      </p:sp>
      <p:sp>
        <p:nvSpPr>
          <p:cNvPr id="28" name="Rectangle 27"/>
          <p:cNvSpPr/>
          <p:nvPr/>
        </p:nvSpPr>
        <p:spPr>
          <a:xfrm>
            <a:off x="282020" y="5448300"/>
            <a:ext cx="2979654" cy="12573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381000" y="5410200"/>
            <a:ext cx="2971800" cy="1371600"/>
          </a:xfrm>
        </p:spPr>
        <p:txBody>
          <a:bodyPr>
            <a:normAutofit fontScale="47500" lnSpcReduction="20000"/>
          </a:bodyPr>
          <a:lstStyle/>
          <a:p>
            <a:r>
              <a:rPr lang="pt-PT" noProof="0" dirty="0"/>
              <a:t>	    </a:t>
            </a:r>
          </a:p>
          <a:p>
            <a:r>
              <a:rPr lang="pt-PT" noProof="0" dirty="0"/>
              <a:t>	   </a:t>
            </a:r>
            <a:r>
              <a:rPr lang="pt-PT" sz="3200" b="1" noProof="0" dirty="0">
                <a:latin typeface="Calibri" panose="020F0502020204030204" pitchFamily="34" charset="0"/>
              </a:rPr>
              <a:t>Documento</a:t>
            </a:r>
          </a:p>
          <a:p>
            <a:endParaRPr lang="pt-PT" sz="2300" b="1" noProof="0" dirty="0">
              <a:latin typeface="Calibri" panose="020F0502020204030204" pitchFamily="34" charset="0"/>
            </a:endParaRPr>
          </a:p>
          <a:p>
            <a:r>
              <a:rPr lang="pt-PT" sz="2800" dirty="0">
                <a:latin typeface="Calibri" panose="020F0502020204030204" pitchFamily="34" charset="0"/>
              </a:rPr>
              <a:t>Documentar intervenções planeadas para abordar barreiras identificadas pelo doente na ferramenta </a:t>
            </a:r>
            <a:r>
              <a:rPr lang="pt-PT" sz="2800" b="1" dirty="0" err="1">
                <a:latin typeface="Calibri" panose="020F0502020204030204" pitchFamily="34" charset="0"/>
              </a:rPr>
              <a:t>Enhanced</a:t>
            </a:r>
            <a:r>
              <a:rPr lang="pt-PT" sz="2800" b="1" dirty="0">
                <a:latin typeface="Calibri" panose="020F0502020204030204" pitchFamily="34" charset="0"/>
              </a:rPr>
              <a:t> </a:t>
            </a:r>
            <a:r>
              <a:rPr lang="pt-PT" sz="2800" b="1" dirty="0" err="1">
                <a:latin typeface="Calibri" panose="020F0502020204030204" pitchFamily="34" charset="0"/>
              </a:rPr>
              <a:t>Adherence</a:t>
            </a:r>
            <a:r>
              <a:rPr lang="pt-PT" sz="2800" b="1" dirty="0">
                <a:latin typeface="Calibri" panose="020F0502020204030204" pitchFamily="34" charset="0"/>
              </a:rPr>
              <a:t> </a:t>
            </a:r>
            <a:r>
              <a:rPr lang="pt-PT" sz="2800" b="1" dirty="0" err="1">
                <a:latin typeface="Calibri" panose="020F0502020204030204" pitchFamily="34" charset="0"/>
              </a:rPr>
              <a:t>Plan</a:t>
            </a:r>
            <a:r>
              <a:rPr lang="pt-PT" sz="2800" b="1" dirty="0">
                <a:latin typeface="Calibri" panose="020F0502020204030204" pitchFamily="34" charset="0"/>
              </a:rPr>
              <a:t>.</a:t>
            </a:r>
            <a:endParaRPr lang="pt-PT" sz="2800" noProof="0" dirty="0">
              <a:latin typeface="Calibri" panose="020F0502020204030204" pitchFamily="34" charset="0"/>
            </a:endParaRPr>
          </a:p>
        </p:txBody>
      </p:sp>
      <p:pic>
        <p:nvPicPr>
          <p:cNvPr id="30"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486400"/>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82019" y="2971800"/>
            <a:ext cx="2971800" cy="23622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Content Placeholder 1"/>
          <p:cNvSpPr>
            <a:spLocks noGrp="1"/>
          </p:cNvSpPr>
          <p:nvPr>
            <p:ph sz="half" idx="1"/>
          </p:nvPr>
        </p:nvSpPr>
        <p:spPr>
          <a:xfrm>
            <a:off x="762000" y="3048000"/>
            <a:ext cx="2491819" cy="2362200"/>
          </a:xfrm>
        </p:spPr>
        <p:txBody>
          <a:bodyPr>
            <a:normAutofit fontScale="85000" lnSpcReduction="10000"/>
          </a:bodyPr>
          <a:lstStyle/>
          <a:p>
            <a:r>
              <a:rPr lang="pt-PT" sz="1600" b="1" noProof="0" dirty="0">
                <a:latin typeface="Calibri" panose="020F0502020204030204" pitchFamily="34" charset="0"/>
              </a:rPr>
              <a:t>Revisão:</a:t>
            </a:r>
          </a:p>
          <a:p>
            <a:r>
              <a:rPr lang="pt-BR" sz="1600" dirty="0">
                <a:latin typeface="Calibri" panose="020F0502020204030204" pitchFamily="34" charset="0"/>
              </a:rPr>
              <a:t>Pode ser difícil lembrar-se sempre de tomar os ARVs</a:t>
            </a:r>
            <a:r>
              <a:rPr lang="pt-PT" sz="1500" dirty="0">
                <a:latin typeface="Calibri" panose="020F0502020204030204" pitchFamily="34" charset="0"/>
              </a:rPr>
              <a:t>. Gostaria de rever consigo algumas das questões que discutimos</a:t>
            </a:r>
            <a:r>
              <a:rPr lang="pt-PT" sz="1500" b="1" noProof="0" dirty="0">
                <a:latin typeface="Calibri" panose="020F0502020204030204" pitchFamily="34" charset="0"/>
              </a:rPr>
              <a:t>. </a:t>
            </a:r>
          </a:p>
          <a:p>
            <a:pPr marL="285750" indent="-285750">
              <a:buFont typeface="Arial" panose="020B0604020202020204" pitchFamily="34" charset="0"/>
              <a:buChar char="•"/>
            </a:pPr>
            <a:r>
              <a:rPr lang="pt-PT" sz="1500" dirty="0">
                <a:latin typeface="Calibri" panose="020F0502020204030204" pitchFamily="34" charset="0"/>
              </a:rPr>
              <a:t>Que mudanças tenciona fazer para o ajudar a lembrar-se de tomar os </a:t>
            </a:r>
            <a:r>
              <a:rPr lang="pt-PT" sz="1500" dirty="0" err="1">
                <a:latin typeface="Calibri" panose="020F0502020204030204" pitchFamily="34" charset="0"/>
              </a:rPr>
              <a:t>ARVs</a:t>
            </a:r>
            <a:r>
              <a:rPr lang="pt-PT" sz="1500" dirty="0">
                <a:latin typeface="Calibri" panose="020F0502020204030204" pitchFamily="34" charset="0"/>
              </a:rPr>
              <a:t>? </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Como é que você verifica / verificará se tomou os seus medicamentos?</a:t>
            </a:r>
            <a:endParaRPr lang="pt-PT" sz="1500" noProof="0" dirty="0">
              <a:latin typeface="Calibri" panose="020F0502020204030204" pitchFamily="34" charset="0"/>
            </a:endParaRPr>
          </a:p>
          <a:p>
            <a:pPr marL="285750" indent="-285750">
              <a:buFont typeface="Arial" panose="020B0604020202020204" pitchFamily="34" charset="0"/>
              <a:buChar char="•"/>
            </a:pPr>
            <a:endParaRPr lang="pt-PT" sz="1500" noProof="0" dirty="0">
              <a:latin typeface="Calibri" panose="020F0502020204030204" pitchFamily="34" charset="0"/>
            </a:endParaRPr>
          </a:p>
        </p:txBody>
      </p:sp>
      <p:pic>
        <p:nvPicPr>
          <p:cNvPr id="33" name="Picture 4" descr="C:\Users\rlw2177\AppData\Local\Microsoft\Windows\Temporary Internet Files\Content.IE5\BZGY2YB0\13717141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89" y="3048000"/>
            <a:ext cx="415211" cy="61164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3505200" y="5029200"/>
            <a:ext cx="5334000" cy="1676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1"/>
          <p:cNvSpPr>
            <a:spLocks noGrp="1"/>
          </p:cNvSpPr>
          <p:nvPr>
            <p:ph sz="half" idx="1"/>
          </p:nvPr>
        </p:nvSpPr>
        <p:spPr>
          <a:xfrm>
            <a:off x="4152975" y="5105400"/>
            <a:ext cx="4571999" cy="1600200"/>
          </a:xfrm>
        </p:spPr>
        <p:txBody>
          <a:bodyPr>
            <a:normAutofit fontScale="85000" lnSpcReduction="20000"/>
          </a:bodyPr>
          <a:lstStyle/>
          <a:p>
            <a:r>
              <a:rPr lang="pt-PT" sz="1600" b="1" noProof="0" dirty="0">
                <a:latin typeface="Calibri" panose="020F0502020204030204" pitchFamily="34" charset="0"/>
              </a:rPr>
              <a:t>Instruções aos Provedores:</a:t>
            </a:r>
          </a:p>
          <a:p>
            <a:pPr marL="457200" indent="-457200">
              <a:buFont typeface="Arial" panose="020B0604020202020204" pitchFamily="34" charset="0"/>
              <a:buChar char="•"/>
            </a:pPr>
            <a:r>
              <a:rPr lang="pt-PT" sz="1600" dirty="0">
                <a:latin typeface="Calibri" panose="020F0502020204030204" pitchFamily="34" charset="0"/>
              </a:rPr>
              <a:t>Identificar, com o doente, uma </a:t>
            </a:r>
            <a:r>
              <a:rPr lang="pt-PT" sz="1600" dirty="0" err="1">
                <a:latin typeface="Calibri" panose="020F0502020204030204" pitchFamily="34" charset="0"/>
              </a:rPr>
              <a:t>actividade</a:t>
            </a:r>
            <a:r>
              <a:rPr lang="pt-PT" sz="1600" dirty="0">
                <a:latin typeface="Calibri" panose="020F0502020204030204" pitchFamily="34" charset="0"/>
              </a:rPr>
              <a:t> diária que sirva de base para ele se lembrar de tomar os comprimidos. </a:t>
            </a:r>
            <a:endParaRPr lang="pt-PT" sz="1600" noProof="0" dirty="0">
              <a:latin typeface="Calibri" panose="020F0502020204030204" pitchFamily="34" charset="0"/>
            </a:endParaRPr>
          </a:p>
          <a:p>
            <a:pPr marL="457200" indent="-457200">
              <a:buFont typeface="Arial" panose="020B0604020202020204" pitchFamily="34" charset="0"/>
              <a:buChar char="•"/>
            </a:pPr>
            <a:r>
              <a:rPr lang="pt-PT" sz="1600" noProof="0" dirty="0">
                <a:latin typeface="Calibri" panose="020F0502020204030204" pitchFamily="34" charset="0"/>
              </a:rPr>
              <a:t>Se houver outros recursos, como terapia </a:t>
            </a:r>
            <a:r>
              <a:rPr lang="pt-PT" sz="1600" noProof="0" dirty="0" err="1">
                <a:latin typeface="Calibri" panose="020F0502020204030204" pitchFamily="34" charset="0"/>
              </a:rPr>
              <a:t>directamente</a:t>
            </a:r>
            <a:r>
              <a:rPr lang="pt-PT" sz="1600" noProof="0" dirty="0">
                <a:latin typeface="Calibri" panose="020F0502020204030204" pitchFamily="34" charset="0"/>
              </a:rPr>
              <a:t> observada ou TOD, grupos de apoio, lembretes por SMS ou outros tipos de apoio na sua área, avalie a sua necessidade e discuta-a com o doente.</a:t>
            </a:r>
          </a:p>
        </p:txBody>
      </p:sp>
      <p:pic>
        <p:nvPicPr>
          <p:cNvPr id="36" name="Picture 8" descr="C:\Users\rlw2177\AppData\Local\Microsoft\Windows\Temporary Internet Files\Content.IE5\S2UJGMDA\Symbol_list_class.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5143957"/>
            <a:ext cx="5715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2823" y="228600"/>
            <a:ext cx="1775691" cy="1329494"/>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65522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76200"/>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15. </a:t>
            </a:r>
            <a:r>
              <a:rPr lang="pt-BR" sz="2800" dirty="0">
                <a:solidFill>
                  <a:srgbClr val="FFFFFF"/>
                </a:solidFill>
                <a:latin typeface="Calibri" panose="020F0502020204030204" pitchFamily="34" charset="0"/>
              </a:rPr>
              <a:t>Compreender os seus ARVs</a:t>
            </a:r>
            <a:endParaRPr lang="pt-PT" sz="2800" noProof="0" dirty="0">
              <a:solidFill>
                <a:srgbClr val="FFFFFF"/>
              </a:solidFill>
              <a:latin typeface="Calibri" panose="020F0502020204030204" pitchFamily="34" charset="0"/>
            </a:endParaRPr>
          </a:p>
        </p:txBody>
      </p:sp>
      <p:sp>
        <p:nvSpPr>
          <p:cNvPr id="4" name="TextBox 3"/>
          <p:cNvSpPr txBox="1"/>
          <p:nvPr/>
        </p:nvSpPr>
        <p:spPr>
          <a:xfrm>
            <a:off x="6629400" y="2011501"/>
            <a:ext cx="2438400" cy="4093428"/>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Para ter bons resultados com os ARVs, é importante aprender como eles funcionam, qual a melhor maneira de os tomar diariamente e como evitar ou administrar os efeitos secundários.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02698"/>
            <a:ext cx="6629400" cy="426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523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3182" y="1143001"/>
            <a:ext cx="3073418" cy="2514599"/>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Para ter bons resultados com os ARVs, é importante aprender como eles funcionam, qual a melhor maneira de os tomar diariamente e como evitar ou administrar os efeitos secundários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688644" y="1142999"/>
            <a:ext cx="5226756" cy="4267201"/>
          </a:xfrm>
        </p:spPr>
        <p:txBody>
          <a:bodyPr>
            <a:normAutofit fontScale="92500" lnSpcReduction="20000"/>
          </a:bodyPr>
          <a:lstStyle/>
          <a:p>
            <a:r>
              <a:rPr lang="pt-PT" sz="1700" b="1" noProof="0" dirty="0">
                <a:latin typeface="Calibri" panose="020F0502020204030204" pitchFamily="34" charset="0"/>
              </a:rPr>
              <a:t>PONTOS A DISCUTIR:</a:t>
            </a:r>
          </a:p>
          <a:p>
            <a:r>
              <a:rPr lang="pt-PT" sz="1400" dirty="0">
                <a:latin typeface="Calibri" panose="020F0502020204030204" pitchFamily="34" charset="0"/>
              </a:rPr>
              <a:t>Em que área é que o doente tem mais </a:t>
            </a:r>
            <a:br>
              <a:rPr lang="pt-PT" sz="1400" dirty="0">
                <a:latin typeface="Calibri" panose="020F0502020204030204" pitchFamily="34" charset="0"/>
              </a:rPr>
            </a:br>
            <a:r>
              <a:rPr lang="pt-PT" sz="1400" dirty="0">
                <a:latin typeface="Calibri" panose="020F0502020204030204" pitchFamily="34" charset="0"/>
              </a:rPr>
              <a:t>dificuldade? </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b="1" dirty="0">
                <a:latin typeface="Calibri" panose="020F0502020204030204" pitchFamily="34" charset="0"/>
              </a:rPr>
              <a:t>Nomes e frequência dos medicamentos</a:t>
            </a:r>
          </a:p>
          <a:p>
            <a:r>
              <a:rPr lang="pt-PT" noProof="0" dirty="0"/>
              <a:t>	</a:t>
            </a:r>
            <a:r>
              <a:rPr lang="pt-PT" sz="1400" noProof="0" dirty="0">
                <a:latin typeface="Calibri" panose="020F0502020204030204" pitchFamily="34" charset="0"/>
                <a:sym typeface="Wingdings" panose="05000000000000000000" pitchFamily="2" charset="2"/>
              </a:rPr>
              <a:t> </a:t>
            </a:r>
            <a:r>
              <a:rPr lang="pt-PT" sz="1400" dirty="0">
                <a:latin typeface="Calibri" panose="020F0502020204030204" pitchFamily="34" charset="0"/>
                <a:sym typeface="Wingdings" panose="05000000000000000000" pitchFamily="2" charset="2"/>
              </a:rPr>
              <a:t>Viabilizar educação e fichas de dados.</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b="1" dirty="0">
                <a:latin typeface="Calibri" panose="020F0502020204030204" pitchFamily="34" charset="0"/>
              </a:rPr>
              <a:t>Maneira como os medicamentos funcionam</a:t>
            </a:r>
          </a:p>
          <a:p>
            <a:r>
              <a:rPr lang="pt-PT" noProof="0" dirty="0"/>
              <a:t>	</a:t>
            </a:r>
            <a:r>
              <a:rPr lang="pt-PT" sz="1400" b="1" noProof="0" dirty="0">
                <a:latin typeface="Calibri" panose="020F0502020204030204" pitchFamily="34" charset="0"/>
                <a:sym typeface="Wingdings" panose="05000000000000000000" pitchFamily="2" charset="2"/>
              </a:rPr>
              <a:t></a:t>
            </a:r>
            <a:r>
              <a:rPr lang="pt-PT" noProof="0" dirty="0"/>
              <a:t> </a:t>
            </a:r>
            <a:r>
              <a:rPr lang="pt-PT" sz="1400" dirty="0">
                <a:latin typeface="Calibri" panose="020F0502020204030204" pitchFamily="34" charset="0"/>
                <a:sym typeface="Wingdings" panose="05000000000000000000" pitchFamily="2" charset="2"/>
              </a:rPr>
              <a:t>Fazer uma revisão dos cartões das consultas anteriores ou 	responder às perguntas.</a:t>
            </a:r>
            <a:endParaRPr lang="pt-PT" sz="1400" b="1" noProof="0" dirty="0">
              <a:latin typeface="Calibri" panose="020F0502020204030204" pitchFamily="34" charset="0"/>
            </a:endParaRPr>
          </a:p>
          <a:p>
            <a:pPr marL="285750" indent="-285750">
              <a:buFont typeface="Arial" panose="020B0604020202020204" pitchFamily="34" charset="0"/>
              <a:buChar char="•"/>
            </a:pPr>
            <a:r>
              <a:rPr lang="pt-PT" sz="1400" b="1" noProof="0" dirty="0">
                <a:latin typeface="Calibri" panose="020F0502020204030204" pitchFamily="34" charset="0"/>
              </a:rPr>
              <a:t>Crenças </a:t>
            </a:r>
            <a:r>
              <a:rPr lang="pt-PT" sz="1400" b="1" dirty="0">
                <a:latin typeface="Calibri" panose="020F0502020204030204" pitchFamily="34" charset="0"/>
              </a:rPr>
              <a:t>sobre a saúde</a:t>
            </a:r>
            <a:endParaRPr lang="pt-PT" sz="1400" b="1" noProof="0" dirty="0">
              <a:latin typeface="Calibri" panose="020F0502020204030204" pitchFamily="34" charset="0"/>
            </a:endParaRPr>
          </a:p>
          <a:p>
            <a:r>
              <a:rPr lang="pt-PT" noProof="0" dirty="0"/>
              <a:t>	</a:t>
            </a:r>
            <a:r>
              <a:rPr lang="pt-PT" sz="1400" b="1" noProof="0" dirty="0">
                <a:latin typeface="Calibri" panose="020F0502020204030204" pitchFamily="34" charset="0"/>
                <a:sym typeface="Wingdings" panose="05000000000000000000" pitchFamily="2" charset="2"/>
              </a:rPr>
              <a:t></a:t>
            </a:r>
            <a:r>
              <a:rPr lang="pt-PT" noProof="0" dirty="0"/>
              <a:t> </a:t>
            </a:r>
            <a:r>
              <a:rPr lang="pt-PT" sz="1400" dirty="0">
                <a:latin typeface="Calibri" panose="020F0502020204030204" pitchFamily="34" charset="0"/>
                <a:sym typeface="Wingdings" panose="05000000000000000000" pitchFamily="2" charset="2"/>
              </a:rPr>
              <a:t>Explicar ao doente que deve tomar os ARVs quer se sinta 	saudável ou doente, a não ser que o médico indique o contrário.</a:t>
            </a:r>
            <a:endParaRPr lang="pt-PT" sz="1400" noProof="0" dirty="0">
              <a:latin typeface="Calibri" panose="020F0502020204030204" pitchFamily="34" charset="0"/>
              <a:sym typeface="Wingdings" panose="05000000000000000000" pitchFamily="2" charset="2"/>
            </a:endParaRPr>
          </a:p>
          <a:p>
            <a:r>
              <a:rPr lang="pt-PT" noProof="0" dirty="0"/>
              <a:t>	</a:t>
            </a:r>
            <a:r>
              <a:rPr lang="pt-PT" sz="1400" b="1" noProof="0" dirty="0">
                <a:latin typeface="Calibri" panose="020F0502020204030204" pitchFamily="34" charset="0"/>
                <a:sym typeface="Wingdings" panose="05000000000000000000" pitchFamily="2" charset="2"/>
              </a:rPr>
              <a:t></a:t>
            </a:r>
            <a:r>
              <a:rPr lang="pt-PT" sz="1400" dirty="0">
                <a:latin typeface="Calibri" panose="020F0502020204030204" pitchFamily="34" charset="0"/>
                <a:sym typeface="Wingdings" panose="05000000000000000000" pitchFamily="2" charset="2"/>
              </a:rPr>
              <a:t> Procurar identificar crenças específicas sobre os ARVs e a saúde, 	por exemplo :</a:t>
            </a:r>
            <a:endParaRPr lang="pt-PT" sz="1400" noProof="0" dirty="0">
              <a:latin typeface="Calibri" panose="020F0502020204030204" pitchFamily="34" charset="0"/>
              <a:sym typeface="Wingdings" panose="05000000000000000000" pitchFamily="2" charset="2"/>
            </a:endParaRPr>
          </a:p>
          <a:p>
            <a:pPr marL="1106141" lvl="2" indent="-285750">
              <a:buFont typeface="Arial" panose="020B0604020202020204" pitchFamily="34" charset="0"/>
              <a:buChar char="•"/>
            </a:pPr>
            <a:r>
              <a:rPr lang="pt-PT" sz="1400" dirty="0">
                <a:latin typeface="Calibri" panose="020F0502020204030204" pitchFamily="34" charset="0"/>
                <a:sym typeface="Wingdings" panose="05000000000000000000" pitchFamily="2" charset="2"/>
              </a:rPr>
              <a:t>“Alguma vez ouviu as outras pessoas dizerem coisas negativas sobre os </a:t>
            </a:r>
            <a:r>
              <a:rPr lang="pt-PT" sz="1400" dirty="0" err="1">
                <a:latin typeface="Calibri" panose="020F0502020204030204" pitchFamily="34" charset="0"/>
                <a:sym typeface="Wingdings" panose="05000000000000000000" pitchFamily="2" charset="2"/>
              </a:rPr>
              <a:t>ARVs</a:t>
            </a:r>
            <a:r>
              <a:rPr lang="pt-PT" sz="1400" dirty="0">
                <a:latin typeface="Calibri" panose="020F0502020204030204" pitchFamily="34" charset="0"/>
                <a:sym typeface="Wingdings" panose="05000000000000000000" pitchFamily="2" charset="2"/>
              </a:rPr>
              <a:t>?” </a:t>
            </a:r>
            <a:endParaRPr lang="pt-PT" sz="1400" noProof="0" dirty="0">
              <a:latin typeface="Calibri" panose="020F0502020204030204" pitchFamily="34" charset="0"/>
              <a:sym typeface="Wingdings" panose="05000000000000000000" pitchFamily="2" charset="2"/>
            </a:endParaRPr>
          </a:p>
          <a:p>
            <a:pPr marL="1106141" lvl="2" indent="-285750">
              <a:buFont typeface="Arial" panose="020B0604020202020204" pitchFamily="34" charset="0"/>
              <a:buChar char="•"/>
            </a:pPr>
            <a:r>
              <a:rPr lang="pt-PT" sz="1400" dirty="0">
                <a:latin typeface="Calibri" panose="020F0502020204030204" pitchFamily="34" charset="0"/>
                <a:sym typeface="Wingdings" panose="05000000000000000000" pitchFamily="2" charset="2"/>
              </a:rPr>
              <a:t>“Pensa que haja outros remédios que funcionam melhor que os </a:t>
            </a:r>
            <a:r>
              <a:rPr lang="pt-PT" sz="1400" dirty="0" err="1">
                <a:latin typeface="Calibri" panose="020F0502020204030204" pitchFamily="34" charset="0"/>
                <a:sym typeface="Wingdings" panose="05000000000000000000" pitchFamily="2" charset="2"/>
              </a:rPr>
              <a:t>ARVs</a:t>
            </a:r>
            <a:r>
              <a:rPr lang="pt-PT" sz="1400" dirty="0">
                <a:latin typeface="Calibri" panose="020F0502020204030204" pitchFamily="34" charset="0"/>
                <a:sym typeface="Wingdings" panose="05000000000000000000" pitchFamily="2" charset="2"/>
              </a:rPr>
              <a:t>?”</a:t>
            </a:r>
            <a:endParaRPr lang="pt-PT" sz="1400" b="1" noProof="0" dirty="0">
              <a:latin typeface="Calibri" panose="020F0502020204030204" pitchFamily="34" charset="0"/>
            </a:endParaRPr>
          </a:p>
          <a:p>
            <a:pPr marL="285750" indent="-285750">
              <a:buFont typeface="Arial" panose="020B0604020202020204" pitchFamily="34" charset="0"/>
              <a:buChar char="•"/>
            </a:pPr>
            <a:r>
              <a:rPr lang="pt-PT" sz="1400" b="1" dirty="0">
                <a:latin typeface="Calibri" panose="020F0502020204030204" pitchFamily="34" charset="0"/>
              </a:rPr>
              <a:t>Administração dos efeitos secundários</a:t>
            </a:r>
            <a:endParaRPr lang="pt-PT" sz="1400" b="1" noProof="0" dirty="0">
              <a:latin typeface="Calibri" panose="020F0502020204030204" pitchFamily="34" charset="0"/>
            </a:endParaRPr>
          </a:p>
          <a:p>
            <a:r>
              <a:rPr lang="pt-PT" noProof="0" dirty="0"/>
              <a:t>	</a:t>
            </a:r>
            <a:r>
              <a:rPr lang="pt-PT" sz="1400" b="1" noProof="0" dirty="0">
                <a:latin typeface="Calibri" panose="020F0502020204030204" pitchFamily="34" charset="0"/>
                <a:sym typeface="Wingdings" panose="05000000000000000000" pitchFamily="2" charset="2"/>
              </a:rPr>
              <a:t></a:t>
            </a:r>
            <a:r>
              <a:rPr lang="pt-PT" noProof="0" dirty="0"/>
              <a:t> </a:t>
            </a:r>
            <a:r>
              <a:rPr lang="pt-PT" sz="1400" dirty="0">
                <a:latin typeface="Calibri" panose="020F0502020204030204" pitchFamily="34" charset="0"/>
              </a:rPr>
              <a:t>Tomar com alimentos (náuseas/dores de cabeça</a:t>
            </a:r>
            <a:r>
              <a:rPr lang="pt-PT" sz="1400" noProof="0" dirty="0">
                <a:latin typeface="Calibri" panose="020F0502020204030204" pitchFamily="34" charset="0"/>
                <a:sym typeface="Wingdings" panose="05000000000000000000" pitchFamily="2" charset="2"/>
              </a:rPr>
              <a:t>).</a:t>
            </a:r>
          </a:p>
          <a:p>
            <a:r>
              <a:rPr lang="pt-PT" noProof="0" dirty="0"/>
              <a:t>	</a:t>
            </a:r>
            <a:r>
              <a:rPr lang="pt-PT" sz="1400" b="1" noProof="0" dirty="0">
                <a:latin typeface="Calibri" panose="020F0502020204030204" pitchFamily="34" charset="0"/>
                <a:sym typeface="Wingdings" panose="05000000000000000000" pitchFamily="2" charset="2"/>
              </a:rPr>
              <a:t></a:t>
            </a:r>
            <a:r>
              <a:rPr lang="pt-PT" noProof="0" dirty="0"/>
              <a:t> </a:t>
            </a:r>
            <a:r>
              <a:rPr lang="pt-PT" sz="1400" dirty="0">
                <a:latin typeface="Calibri" panose="020F0502020204030204" pitchFamily="34" charset="0"/>
              </a:rPr>
              <a:t>Tomar à noite (sonolência/estado de espírito</a:t>
            </a:r>
            <a:r>
              <a:rPr lang="pt-PT" sz="1400" noProof="0" dirty="0">
                <a:latin typeface="Calibri" panose="020F0502020204030204" pitchFamily="34" charset="0"/>
                <a:sym typeface="Wingdings" panose="05000000000000000000" pitchFamily="2" charset="2"/>
              </a:rPr>
              <a:t>).</a:t>
            </a:r>
            <a:endParaRPr lang="pt-PT" sz="1400" noProof="0" dirty="0">
              <a:latin typeface="Calibri" panose="020F0502020204030204" pitchFamily="34" charset="0"/>
            </a:endParaRPr>
          </a:p>
        </p:txBody>
      </p:sp>
      <p:cxnSp>
        <p:nvCxnSpPr>
          <p:cNvPr id="15" name="Straight Connector 14"/>
          <p:cNvCxnSpPr/>
          <p:nvPr/>
        </p:nvCxnSpPr>
        <p:spPr>
          <a:xfrm>
            <a:off x="3429000" y="1057364"/>
            <a:ext cx="0" cy="4352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5"/>
          </a:solidFill>
        </p:spPr>
        <p:txBody>
          <a:bodyPr>
            <a:noAutofit/>
          </a:bodyPr>
          <a:lstStyle/>
          <a:p>
            <a:pPr algn="l"/>
            <a:r>
              <a:rPr lang="pt-PT" sz="2800" noProof="0" dirty="0">
                <a:solidFill>
                  <a:srgbClr val="FFFFFF"/>
                </a:solidFill>
                <a:latin typeface="Calibri" panose="020F0502020204030204" pitchFamily="34" charset="0"/>
              </a:rPr>
              <a:t>	15. </a:t>
            </a:r>
            <a:r>
              <a:rPr lang="pt-BR" sz="2800" dirty="0">
                <a:solidFill>
                  <a:srgbClr val="FFFFFF"/>
                </a:solidFill>
                <a:latin typeface="Calibri" panose="020F0502020204030204" pitchFamily="34" charset="0"/>
              </a:rPr>
              <a:t>Compreender os seus ARVs</a:t>
            </a:r>
            <a:endParaRPr lang="pt-PT" sz="2800" noProof="0" dirty="0">
              <a:solidFill>
                <a:srgbClr val="FFFFFF"/>
              </a:solidFill>
              <a:latin typeface="Calibri" panose="020F0502020204030204" pitchFamily="34" charset="0"/>
            </a:endParaRPr>
          </a:p>
        </p:txBody>
      </p:sp>
      <p:sp>
        <p:nvSpPr>
          <p:cNvPr id="28" name="Rectangle 27"/>
          <p:cNvSpPr/>
          <p:nvPr/>
        </p:nvSpPr>
        <p:spPr>
          <a:xfrm>
            <a:off x="3505200" y="5638800"/>
            <a:ext cx="5393844" cy="1066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3505200" y="5562600"/>
            <a:ext cx="5486400" cy="1143000"/>
          </a:xfrm>
        </p:spPr>
        <p:txBody>
          <a:bodyPr>
            <a:normAutofit fontScale="55000" lnSpcReduction="20000"/>
          </a:bodyPr>
          <a:lstStyle/>
          <a:p>
            <a:r>
              <a:rPr lang="pt-PT" noProof="0" dirty="0"/>
              <a:t>	    </a:t>
            </a:r>
          </a:p>
          <a:p>
            <a:r>
              <a:rPr lang="pt-PT" noProof="0" dirty="0"/>
              <a:t>	          </a:t>
            </a:r>
            <a:r>
              <a:rPr lang="pt-PT" sz="3200" b="1" noProof="0" dirty="0">
                <a:latin typeface="Calibri" panose="020F0502020204030204" pitchFamily="34" charset="0"/>
              </a:rPr>
              <a:t>Documento</a:t>
            </a:r>
          </a:p>
          <a:p>
            <a:endParaRPr lang="pt-PT" sz="2300" b="1" noProof="0" dirty="0">
              <a:latin typeface="Calibri" panose="020F0502020204030204" pitchFamily="34" charset="0"/>
            </a:endParaRPr>
          </a:p>
          <a:p>
            <a:r>
              <a:rPr lang="pt-PT" sz="2500" dirty="0">
                <a:latin typeface="Calibri" panose="020F0502020204030204" pitchFamily="34" charset="0"/>
              </a:rPr>
              <a:t>Documentar intervenções planeadas para abordar </a:t>
            </a:r>
            <a:r>
              <a:rPr lang="pt-BR" sz="2500" dirty="0">
                <a:latin typeface="Calibri" panose="020F0502020204030204" pitchFamily="34" charset="0"/>
              </a:rPr>
              <a:t>barreiras identificadas pelo doente na ferramenta</a:t>
            </a:r>
            <a:r>
              <a:rPr lang="pt-PT" sz="2500" dirty="0">
                <a:latin typeface="Calibri" panose="020F0502020204030204" pitchFamily="34" charset="0"/>
              </a:rPr>
              <a:t> </a:t>
            </a:r>
            <a:r>
              <a:rPr lang="pt-PT" sz="2500" b="1" dirty="0" err="1">
                <a:latin typeface="Calibri" panose="020F0502020204030204" pitchFamily="34" charset="0"/>
              </a:rPr>
              <a:t>Enhanced</a:t>
            </a:r>
            <a:r>
              <a:rPr lang="pt-PT" sz="2500" b="1" dirty="0">
                <a:latin typeface="Calibri" panose="020F0502020204030204" pitchFamily="34" charset="0"/>
              </a:rPr>
              <a:t> </a:t>
            </a:r>
            <a:r>
              <a:rPr lang="pt-PT" sz="2500" b="1" dirty="0" err="1">
                <a:latin typeface="Calibri" panose="020F0502020204030204" pitchFamily="34" charset="0"/>
              </a:rPr>
              <a:t>Adherence</a:t>
            </a:r>
            <a:r>
              <a:rPr lang="pt-PT" sz="2500" b="1" dirty="0">
                <a:latin typeface="Calibri" panose="020F0502020204030204" pitchFamily="34" charset="0"/>
              </a:rPr>
              <a:t> </a:t>
            </a:r>
            <a:r>
              <a:rPr lang="pt-PT" sz="2500" b="1" dirty="0" err="1">
                <a:latin typeface="Calibri" panose="020F0502020204030204" pitchFamily="34" charset="0"/>
              </a:rPr>
              <a:t>Plan</a:t>
            </a:r>
            <a:r>
              <a:rPr lang="pt-PT" sz="2500" b="1" dirty="0">
                <a:latin typeface="Calibri" panose="020F0502020204030204" pitchFamily="34" charset="0"/>
              </a:rPr>
              <a:t>.</a:t>
            </a:r>
            <a:endParaRPr lang="pt-PT" sz="2500" noProof="0" dirty="0">
              <a:latin typeface="Calibri" panose="020F0502020204030204" pitchFamily="34" charset="0"/>
            </a:endParaRPr>
          </a:p>
        </p:txBody>
      </p:sp>
      <p:pic>
        <p:nvPicPr>
          <p:cNvPr id="30"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5714086"/>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03182" y="3505201"/>
            <a:ext cx="3050637" cy="31242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Content Placeholder 1"/>
          <p:cNvSpPr>
            <a:spLocks noGrp="1"/>
          </p:cNvSpPr>
          <p:nvPr>
            <p:ph sz="half" idx="1"/>
          </p:nvPr>
        </p:nvSpPr>
        <p:spPr>
          <a:xfrm>
            <a:off x="762000" y="3592306"/>
            <a:ext cx="2491818" cy="3075651"/>
          </a:xfrm>
        </p:spPr>
        <p:txBody>
          <a:bodyPr>
            <a:normAutofit/>
          </a:bodyPr>
          <a:lstStyle/>
          <a:p>
            <a:r>
              <a:rPr lang="pt-PT" sz="1600" b="1" noProof="0" dirty="0">
                <a:latin typeface="Calibri" panose="020F0502020204030204" pitchFamily="34" charset="0"/>
              </a:rPr>
              <a:t>Revisão:</a:t>
            </a:r>
          </a:p>
          <a:p>
            <a:pPr marL="285750" indent="-285750">
              <a:buFont typeface="Arial" panose="020B0604020202020204" pitchFamily="34" charset="0"/>
              <a:buChar char="•"/>
            </a:pPr>
            <a:r>
              <a:rPr lang="pt-PT" sz="1500" dirty="0">
                <a:latin typeface="Calibri" panose="020F0502020204030204" pitchFamily="34" charset="0"/>
              </a:rPr>
              <a:t>Vamos rever de novo as instruções para ver se tem alguma dúvida. </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dirty="0">
                <a:latin typeface="Calibri" panose="020F0502020204030204" pitchFamily="34" charset="0"/>
              </a:rPr>
              <a:t>Pode-me dizer como acha que os </a:t>
            </a:r>
            <a:r>
              <a:rPr lang="pt-PT" sz="1500" dirty="0" err="1">
                <a:latin typeface="Calibri" panose="020F0502020204030204" pitchFamily="34" charset="0"/>
              </a:rPr>
              <a:t>ARVs</a:t>
            </a:r>
            <a:r>
              <a:rPr lang="pt-PT" sz="1500" dirty="0">
                <a:latin typeface="Calibri" panose="020F0502020204030204" pitchFamily="34" charset="0"/>
              </a:rPr>
              <a:t> funcionam e como os deve tomar, e que dicas tem para evitar os seus efeitos secundários? </a:t>
            </a:r>
            <a:endParaRPr lang="pt-PT" sz="1500" noProof="0" dirty="0">
              <a:latin typeface="Calibri" panose="020F0502020204030204" pitchFamily="34" charset="0"/>
            </a:endParaRPr>
          </a:p>
          <a:p>
            <a:pPr marL="285750" indent="-285750">
              <a:buFont typeface="Arial" panose="020B0604020202020204" pitchFamily="34" charset="0"/>
              <a:buChar char="•"/>
            </a:pPr>
            <a:r>
              <a:rPr lang="pt-PT" sz="1500" i="1" dirty="0">
                <a:latin typeface="Calibri" panose="020F0502020204030204" pitchFamily="34" charset="0"/>
              </a:rPr>
              <a:t>Se houver recursos escritos, dê-os ao doente</a:t>
            </a:r>
            <a:r>
              <a:rPr lang="pt-PT" sz="1500" i="1" noProof="0" dirty="0">
                <a:latin typeface="Calibri" panose="020F0502020204030204" pitchFamily="34" charset="0"/>
              </a:rPr>
              <a:t>.</a:t>
            </a:r>
          </a:p>
          <a:p>
            <a:pPr marL="285750" indent="-285750">
              <a:buFont typeface="Arial" panose="020B0604020202020204" pitchFamily="34" charset="0"/>
              <a:buChar char="•"/>
            </a:pPr>
            <a:endParaRPr lang="pt-PT" sz="1500" noProof="0" dirty="0">
              <a:latin typeface="Calibri" panose="020F0502020204030204" pitchFamily="34" charset="0"/>
            </a:endParaRPr>
          </a:p>
        </p:txBody>
      </p:sp>
      <p:pic>
        <p:nvPicPr>
          <p:cNvPr id="33" name="Picture 4" descr="C:\Users\rlw2177\AppData\Local\Microsoft\Windows\Temporary Internet Files\Content.IE5\BZGY2YB0\13717141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592306"/>
            <a:ext cx="406418" cy="5986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2823" y="423106"/>
            <a:ext cx="1791414" cy="1329494"/>
          </a:xfrm>
          <a:prstGeom prst="rect">
            <a:avLst/>
          </a:prstGeom>
          <a:noFill/>
          <a:ln w="9525">
            <a:solidFill>
              <a:schemeClr val="tx1"/>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338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4038600"/>
            <a:ext cx="2819400" cy="25146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457200" y="1143000"/>
            <a:ext cx="2819400" cy="4768801"/>
          </a:xfrm>
        </p:spPr>
        <p:txBody>
          <a:bodyPr/>
          <a:lstStyle/>
          <a:p>
            <a:r>
              <a:rPr lang="pt-PT" b="1" noProof="0" dirty="0">
                <a:latin typeface="Calibri" panose="020F0502020204030204" pitchFamily="34" charset="0"/>
              </a:rPr>
              <a:t>MENSAGENS-CHAVE:</a:t>
            </a:r>
          </a:p>
          <a:p>
            <a:pPr marL="285750" indent="-285750">
              <a:buFont typeface="Wingdings" panose="05000000000000000000" pitchFamily="2" charset="2"/>
              <a:buChar char="Ø"/>
            </a:pPr>
            <a:r>
              <a:rPr lang="pt-PT" dirty="0">
                <a:latin typeface="Calibri" panose="020F0502020204030204" pitchFamily="34" charset="0"/>
              </a:rPr>
              <a:t>Mostrar também aos doentes</a:t>
            </a:r>
          </a:p>
          <a:p>
            <a:r>
              <a:rPr lang="pt-PT" noProof="0" dirty="0">
                <a:latin typeface="Calibri" panose="020F0502020204030204" pitchFamily="34" charset="0"/>
              </a:rPr>
              <a:t>___________________________________________________________________________________________________________________</a:t>
            </a:r>
          </a:p>
        </p:txBody>
      </p:sp>
      <p:sp>
        <p:nvSpPr>
          <p:cNvPr id="5" name="Title 1"/>
          <p:cNvSpPr>
            <a:spLocks noGrp="1"/>
          </p:cNvSpPr>
          <p:nvPr>
            <p:ph type="title"/>
          </p:nvPr>
        </p:nvSpPr>
        <p:spPr>
          <a:xfrm>
            <a:off x="0" y="-3675"/>
            <a:ext cx="9144000" cy="848697"/>
          </a:xfrm>
          <a:solidFill>
            <a:schemeClr val="tx2">
              <a:lumMod val="75000"/>
            </a:schemeClr>
          </a:solidFill>
        </p:spPr>
        <p:txBody>
          <a:bodyPr>
            <a:noAutofit/>
          </a:bodyPr>
          <a:lstStyle/>
          <a:p>
            <a:pPr algn="l"/>
            <a:r>
              <a:rPr lang="pt-PT" sz="2800" dirty="0">
                <a:solidFill>
                  <a:srgbClr val="FFFFFF"/>
                </a:solidFill>
                <a:latin typeface="Calibri" panose="020F0502020204030204" pitchFamily="34" charset="0"/>
              </a:rPr>
              <a:t>  Tópico do Cartão (mostrar também ao doente)</a:t>
            </a:r>
            <a:endParaRPr lang="pt-PT" sz="2800" noProof="0" dirty="0">
              <a:solidFill>
                <a:srgbClr val="FFFFFF"/>
              </a:solidFill>
              <a:latin typeface="Calibri" panose="020F0502020204030204" pitchFamily="34" charset="0"/>
            </a:endParaRPr>
          </a:p>
        </p:txBody>
      </p:sp>
      <p:sp>
        <p:nvSpPr>
          <p:cNvPr id="7" name="Content Placeholder 1"/>
          <p:cNvSpPr>
            <a:spLocks noGrp="1"/>
          </p:cNvSpPr>
          <p:nvPr>
            <p:ph sz="half" idx="1"/>
          </p:nvPr>
        </p:nvSpPr>
        <p:spPr>
          <a:xfrm>
            <a:off x="1032164" y="4114800"/>
            <a:ext cx="2015836" cy="2316165"/>
          </a:xfrm>
        </p:spPr>
        <p:txBody>
          <a:bodyPr>
            <a:normAutofit fontScale="92500" lnSpcReduction="10000"/>
          </a:bodyPr>
          <a:lstStyle/>
          <a:p>
            <a:r>
              <a:rPr lang="pt-PT" b="1" noProof="0" dirty="0">
                <a:latin typeface="Calibri" panose="020F0502020204030204" pitchFamily="34" charset="0"/>
              </a:rPr>
              <a:t>Revisão:</a:t>
            </a:r>
          </a:p>
          <a:p>
            <a:pPr marL="285750" indent="-285750">
              <a:buFont typeface="Arial" panose="020B0604020202020204" pitchFamily="34" charset="0"/>
              <a:buChar char="•"/>
            </a:pPr>
            <a:r>
              <a:rPr lang="pt-PT" noProof="0" dirty="0">
                <a:latin typeface="Calibri" panose="020F0502020204030204" pitchFamily="34" charset="0"/>
              </a:rPr>
              <a:t>Pontos para orientar a revisão com o doente</a:t>
            </a:r>
          </a:p>
          <a:p>
            <a:r>
              <a:rPr lang="pt-PT" noProof="0" dirty="0">
                <a:latin typeface="Calibri" panose="020F0502020204030204" pitchFamily="34" charset="0"/>
              </a:rPr>
              <a:t>_____________________________________________________________________________________</a:t>
            </a: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114800"/>
            <a:ext cx="544830" cy="8131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57600" y="4038600"/>
            <a:ext cx="2438400" cy="2482145"/>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400800" y="4038600"/>
            <a:ext cx="2514600" cy="248214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9"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939" y="4101401"/>
            <a:ext cx="809528" cy="622999"/>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
          <p:cNvSpPr>
            <a:spLocks noGrp="1"/>
          </p:cNvSpPr>
          <p:nvPr>
            <p:ph sz="half" idx="1"/>
          </p:nvPr>
        </p:nvSpPr>
        <p:spPr>
          <a:xfrm>
            <a:off x="4588934" y="4122561"/>
            <a:ext cx="1507066" cy="2506839"/>
          </a:xfrm>
        </p:spPr>
        <p:txBody>
          <a:bodyPr>
            <a:normAutofit fontScale="92500" lnSpcReduction="10000"/>
          </a:bodyPr>
          <a:lstStyle/>
          <a:p>
            <a:r>
              <a:rPr lang="pt-PT" b="1" noProof="0" dirty="0">
                <a:latin typeface="Calibri" panose="020F0502020204030204" pitchFamily="34" charset="0"/>
              </a:rPr>
              <a:t>Documento:</a:t>
            </a:r>
          </a:p>
          <a:p>
            <a:r>
              <a:rPr lang="pt-PT" dirty="0">
                <a:latin typeface="Calibri" panose="020F0502020204030204" pitchFamily="34" charset="0"/>
              </a:rPr>
              <a:t>Explica aos provedores que formulários devem utilizar para documentar as discussões com o doente</a:t>
            </a:r>
          </a:p>
        </p:txBody>
      </p:sp>
      <p:pic>
        <p:nvPicPr>
          <p:cNvPr id="3080" name="Picture 8" descr="C:\Users\rlw2177\AppData\Local\Microsoft\Windows\Temporary Internet Files\Content.IE5\S2UJGMDA\Symbol_list_class.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122561"/>
            <a:ext cx="685800" cy="705080"/>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
          <p:cNvSpPr>
            <a:spLocks noGrp="1"/>
          </p:cNvSpPr>
          <p:nvPr>
            <p:ph sz="half" idx="1"/>
          </p:nvPr>
        </p:nvSpPr>
        <p:spPr>
          <a:xfrm>
            <a:off x="7179734" y="4122561"/>
            <a:ext cx="1811866" cy="2506839"/>
          </a:xfrm>
        </p:spPr>
        <p:txBody>
          <a:bodyPr>
            <a:normAutofit fontScale="92500"/>
          </a:bodyPr>
          <a:lstStyle/>
          <a:p>
            <a:r>
              <a:rPr lang="pt-PT" b="1" dirty="0">
                <a:latin typeface="Calibri" panose="020F0502020204030204" pitchFamily="34" charset="0"/>
              </a:rPr>
              <a:t>Instruções aos provedores:</a:t>
            </a:r>
          </a:p>
          <a:p>
            <a:r>
              <a:rPr lang="pt-PT" dirty="0">
                <a:latin typeface="Calibri" panose="020F0502020204030204" pitchFamily="34" charset="0"/>
              </a:rPr>
              <a:t>Dão-lhes instruções específicas sobre as suas </a:t>
            </a:r>
            <a:r>
              <a:rPr lang="pt-PT" dirty="0" err="1">
                <a:latin typeface="Calibri" panose="020F0502020204030204" pitchFamily="34" charset="0"/>
              </a:rPr>
              <a:t>interacções</a:t>
            </a:r>
            <a:r>
              <a:rPr lang="pt-PT" dirty="0">
                <a:latin typeface="Calibri" panose="020F0502020204030204" pitchFamily="34" charset="0"/>
              </a:rPr>
              <a:t> e as conversas que têm com o doente</a:t>
            </a:r>
          </a:p>
        </p:txBody>
      </p:sp>
      <p:sp>
        <p:nvSpPr>
          <p:cNvPr id="21" name="Content Placeholder 1"/>
          <p:cNvSpPr>
            <a:spLocks noGrp="1"/>
          </p:cNvSpPr>
          <p:nvPr>
            <p:ph sz="half" idx="1"/>
          </p:nvPr>
        </p:nvSpPr>
        <p:spPr>
          <a:xfrm>
            <a:off x="3688644" y="1143000"/>
            <a:ext cx="5226756" cy="3276600"/>
          </a:xfrm>
        </p:spPr>
        <p:txBody>
          <a:bodyPr/>
          <a:lstStyle/>
          <a:p>
            <a:r>
              <a:rPr lang="pt-PT" b="1" noProof="0" dirty="0">
                <a:latin typeface="Calibri" panose="020F0502020204030204" pitchFamily="34" charset="0"/>
              </a:rPr>
              <a:t>PONTOS A DISCUTIR:</a:t>
            </a:r>
          </a:p>
          <a:p>
            <a:pPr marL="285750" indent="-285750">
              <a:buFont typeface="Arial" panose="020B0604020202020204" pitchFamily="34" charset="0"/>
              <a:buChar char="•"/>
            </a:pPr>
            <a:r>
              <a:rPr lang="pt-PT" dirty="0">
                <a:latin typeface="Calibri" panose="020F0502020204030204" pitchFamily="34" charset="0"/>
              </a:rPr>
              <a:t>Instruções para os provedores</a:t>
            </a:r>
          </a:p>
          <a:p>
            <a:pPr marL="285750" indent="-285750">
              <a:buFont typeface="Arial" panose="020B0604020202020204" pitchFamily="34" charset="0"/>
              <a:buChar char="•"/>
            </a:pPr>
            <a:r>
              <a:rPr lang="pt-PT" noProof="0" dirty="0">
                <a:latin typeface="Calibri" panose="020F0502020204030204" pitchFamily="34" charset="0"/>
              </a:rPr>
              <a:t>Notas para iniciar e </a:t>
            </a:r>
            <a:r>
              <a:rPr lang="pt-PT" dirty="0">
                <a:latin typeface="Calibri" panose="020F0502020204030204" pitchFamily="34" charset="0"/>
              </a:rPr>
              <a:t>orientar</a:t>
            </a:r>
            <a:r>
              <a:rPr lang="pt-PT" noProof="0" dirty="0">
                <a:latin typeface="Calibri" panose="020F0502020204030204" pitchFamily="34" charset="0"/>
              </a:rPr>
              <a:t> a discussão</a:t>
            </a:r>
          </a:p>
          <a:p>
            <a:pPr marL="285750" indent="-285750">
              <a:buFont typeface="Arial" panose="020B0604020202020204" pitchFamily="34" charset="0"/>
              <a:buChar char="•"/>
            </a:pPr>
            <a:r>
              <a:rPr lang="pt-PT" b="1" dirty="0">
                <a:latin typeface="Calibri" panose="020F0502020204030204" pitchFamily="34" charset="0"/>
              </a:rPr>
              <a:t>Os pontos-chave estão em negrito</a:t>
            </a:r>
          </a:p>
          <a:p>
            <a:r>
              <a:rPr lang="pt-PT" noProof="0" dirty="0">
                <a:latin typeface="Calibri" panose="020F0502020204030204" pitchFamily="34" charset="0"/>
              </a:rPr>
              <a:t>________________________________________________________________________________________________________________________________________________________________________________</a:t>
            </a:r>
          </a:p>
        </p:txBody>
      </p:sp>
      <p:sp>
        <p:nvSpPr>
          <p:cNvPr id="9" name="TextBox 8"/>
          <p:cNvSpPr txBox="1"/>
          <p:nvPr/>
        </p:nvSpPr>
        <p:spPr>
          <a:xfrm>
            <a:off x="7315200" y="228600"/>
            <a:ext cx="1752600" cy="1477328"/>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pt-BR" b="1" dirty="0">
              <a:latin typeface="Calibri" panose="020F0502020204030204" pitchFamily="34" charset="0"/>
            </a:endParaRPr>
          </a:p>
          <a:p>
            <a:pPr algn="ctr"/>
            <a:r>
              <a:rPr lang="pt-BR" b="1" dirty="0">
                <a:latin typeface="Calibri" panose="020F0502020204030204" pitchFamily="34" charset="0"/>
              </a:rPr>
              <a:t>Imagem na parte da frente do cartão</a:t>
            </a:r>
          </a:p>
          <a:p>
            <a:pPr algn="ctr"/>
            <a:endParaRPr lang="pt-BR" b="1" dirty="0">
              <a:latin typeface="Calibri" panose="020F0502020204030204" pitchFamily="34" charset="0"/>
            </a:endParaRPr>
          </a:p>
        </p:txBody>
      </p:sp>
      <p:cxnSp>
        <p:nvCxnSpPr>
          <p:cNvPr id="15" name="Straight Connector 14"/>
          <p:cNvCxnSpPr/>
          <p:nvPr/>
        </p:nvCxnSpPr>
        <p:spPr>
          <a:xfrm>
            <a:off x="3429000" y="1057364"/>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3227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chemeClr val="accent5"/>
          </a:solidFill>
        </p:spPr>
        <p:txBody>
          <a:bodyPr>
            <a:noAutofit/>
          </a:bodyPr>
          <a:lstStyle/>
          <a:p>
            <a:pPr algn="l"/>
            <a:r>
              <a:rPr lang="pt-PT" noProof="0" dirty="0"/>
              <a:t>	</a:t>
            </a:r>
            <a:r>
              <a:rPr lang="pt-PT" sz="2800" noProof="0" dirty="0">
                <a:solidFill>
                  <a:srgbClr val="FFFFFF"/>
                </a:solidFill>
                <a:latin typeface="Calibri" panose="020F0502020204030204" pitchFamily="34" charset="0"/>
              </a:rPr>
              <a:t>16. Gestão da privacidade e obtenção de apoio</a:t>
            </a:r>
          </a:p>
        </p:txBody>
      </p:sp>
      <p:sp>
        <p:nvSpPr>
          <p:cNvPr id="5" name="TextBox 4"/>
          <p:cNvSpPr txBox="1"/>
          <p:nvPr/>
        </p:nvSpPr>
        <p:spPr>
          <a:xfrm>
            <a:off x="615279" y="5257800"/>
            <a:ext cx="4109121" cy="1323439"/>
          </a:xfrm>
          <a:prstGeom prst="rect">
            <a:avLst/>
          </a:prstGeom>
          <a:noFill/>
        </p:spPr>
        <p:txBody>
          <a:bodyPr wrap="square" numCol="1" rtlCol="0">
            <a:spAutoFit/>
          </a:bodyPr>
          <a:lstStyle/>
          <a:p>
            <a:pPr marL="285750" indent="-285750">
              <a:buFont typeface="Wingdings" panose="05000000000000000000" pitchFamily="2" charset="2"/>
              <a:buChar char="Ø"/>
            </a:pPr>
            <a:r>
              <a:rPr lang="pt-BR" sz="2000" dirty="0">
                <a:latin typeface="Calibri" panose="020F0502020204030204" pitchFamily="34" charset="0"/>
              </a:rPr>
              <a:t>A sua privacidade é importante e deve ser respeitada.</a:t>
            </a:r>
            <a:r>
              <a:rPr lang="en-US" sz="2000" dirty="0">
                <a:latin typeface="Calibri" panose="020F0502020204030204" pitchFamily="34" charset="0"/>
              </a:rPr>
              <a:t>	</a:t>
            </a:r>
          </a:p>
          <a:p>
            <a:endParaRPr lang="pt-BR" sz="2000" dirty="0">
              <a:latin typeface="Calibri" panose="020F0502020204030204" pitchFamily="34" charset="0"/>
            </a:endParaRPr>
          </a:p>
          <a:p>
            <a:pPr lvl="1"/>
            <a:endParaRPr lang="pt-BR" sz="2000" dirty="0">
              <a:latin typeface="Calibri" panose="020F0502020204030204" pitchFamily="34" charset="0"/>
            </a:endParaRPr>
          </a:p>
        </p:txBody>
      </p:sp>
      <p:sp>
        <p:nvSpPr>
          <p:cNvPr id="8" name="TextBox 7"/>
          <p:cNvSpPr txBox="1"/>
          <p:nvPr/>
        </p:nvSpPr>
        <p:spPr>
          <a:xfrm>
            <a:off x="5257800" y="5257800"/>
            <a:ext cx="3657600" cy="1938992"/>
          </a:xfrm>
          <a:prstGeom prst="rect">
            <a:avLst/>
          </a:prstGeom>
          <a:noFill/>
        </p:spPr>
        <p:txBody>
          <a:bodyPr wrap="square" numCol="1" rtlCol="0">
            <a:spAutoFit/>
          </a:bodyPr>
          <a:lstStyle/>
          <a:p>
            <a:pPr marL="285750" indent="-285750">
              <a:buFont typeface="Wingdings" panose="05000000000000000000" pitchFamily="2" charset="2"/>
              <a:buChar char="Ø"/>
            </a:pPr>
            <a:r>
              <a:rPr lang="pt-PT" sz="2000" dirty="0">
                <a:latin typeface="Calibri" panose="020F0502020204030204" pitchFamily="34" charset="0"/>
              </a:rPr>
              <a:t>Partilhar o seu estado com alguém em quem você confia pode ajudá-lo a tomar os seus </a:t>
            </a:r>
            <a:r>
              <a:rPr lang="pt-PT" sz="2000" dirty="0" err="1">
                <a:latin typeface="Calibri" panose="020F0502020204030204" pitchFamily="34" charset="0"/>
              </a:rPr>
              <a:t>ARVs</a:t>
            </a:r>
            <a:r>
              <a:rPr lang="pt-PT" sz="2000" dirty="0">
                <a:latin typeface="Calibri" panose="020F0502020204030204" pitchFamily="34" charset="0"/>
              </a:rPr>
              <a:t> todos os dias</a:t>
            </a:r>
            <a:r>
              <a:rPr lang="pt-BR" sz="2000" dirty="0">
                <a:latin typeface="Calibri" panose="020F0502020204030204" pitchFamily="34" charset="0"/>
              </a:rPr>
              <a:t>.</a:t>
            </a:r>
          </a:p>
          <a:p>
            <a:endParaRPr lang="pt-BR" sz="2000" dirty="0">
              <a:latin typeface="Calibri" panose="020F0502020204030204" pitchFamily="34" charset="0"/>
            </a:endParaRPr>
          </a:p>
          <a:p>
            <a:pPr lvl="1"/>
            <a:endParaRPr lang="pt-BR" sz="2000" dirty="0">
              <a:latin typeface="Calibri" panose="020F0502020204030204"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1" y="1752600"/>
            <a:ext cx="842667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164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3964" y="921223"/>
            <a:ext cx="3082636" cy="2736378"/>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A sua privacidade é importante e deve ser respeitada</a:t>
            </a:r>
            <a:r>
              <a:rPr lang="pt-PT" sz="1600" noProof="0" dirty="0">
                <a:latin typeface="Calibri" panose="020F0502020204030204" pitchFamily="34" charset="0"/>
              </a:rPr>
              <a:t>.</a:t>
            </a:r>
          </a:p>
          <a:p>
            <a:pPr marL="285750" indent="-285750">
              <a:buFont typeface="Wingdings" panose="05000000000000000000" pitchFamily="2" charset="2"/>
              <a:buChar char="Ø"/>
            </a:pPr>
            <a:r>
              <a:rPr lang="pt-PT" sz="1600" dirty="0">
                <a:latin typeface="Calibri" panose="020F0502020204030204" pitchFamily="34" charset="0"/>
              </a:rPr>
              <a:t>Partilhar o seu estado com alguém em quem você confia pode ajudá-lo a tomar os seus </a:t>
            </a:r>
            <a:r>
              <a:rPr lang="pt-PT" sz="1600" dirty="0" err="1">
                <a:latin typeface="Calibri" panose="020F0502020204030204" pitchFamily="34" charset="0"/>
              </a:rPr>
              <a:t>ARVs</a:t>
            </a:r>
            <a:r>
              <a:rPr lang="pt-PT" sz="1600" dirty="0">
                <a:latin typeface="Calibri" panose="020F0502020204030204" pitchFamily="34" charset="0"/>
              </a:rPr>
              <a:t> todos os dias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3688644" y="1142999"/>
            <a:ext cx="5226756" cy="5410201"/>
          </a:xfrm>
        </p:spPr>
        <p:txBody>
          <a:bodyPr>
            <a:normAutofit fontScale="92500" lnSpcReduction="10000"/>
          </a:bodyPr>
          <a:lstStyle/>
          <a:p>
            <a:r>
              <a:rPr lang="pt-PT" sz="1700" b="1" noProof="0" dirty="0">
                <a:latin typeface="Calibri" panose="020F0502020204030204" pitchFamily="34" charset="0"/>
              </a:rPr>
              <a:t>PONTOS A DISCUTIR:</a:t>
            </a:r>
          </a:p>
          <a:p>
            <a:r>
              <a:rPr lang="pt-PT" sz="1400" dirty="0">
                <a:latin typeface="Calibri" panose="020F0502020204030204" pitchFamily="34" charset="0"/>
              </a:rPr>
              <a:t>Maneiras de proteger a privacidade :</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Utilizar um frasco de comprimidos não identificado.</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Utilizar caixas para comprimidos em vez de frascos.</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Pensar criativamente sobre lugares onde o doente possa guardar os </a:t>
            </a:r>
            <a:r>
              <a:rPr lang="pt-PT" sz="1400" dirty="0" err="1">
                <a:latin typeface="Calibri" panose="020F0502020204030204" pitchFamily="34" charset="0"/>
              </a:rPr>
              <a:t>ARVs</a:t>
            </a:r>
            <a:r>
              <a:rPr lang="pt-PT" sz="1400" dirty="0">
                <a:latin typeface="Calibri" panose="020F0502020204030204" pitchFamily="34" charset="0"/>
              </a:rPr>
              <a:t> longe da vista de outros, mas que sejam facilmente visíveis/acessíveis ao doente.</a:t>
            </a:r>
            <a:endParaRPr lang="pt-PT" sz="1400" noProof="0" dirty="0">
              <a:latin typeface="Calibri" panose="020F0502020204030204" pitchFamily="34" charset="0"/>
            </a:endParaRPr>
          </a:p>
          <a:p>
            <a:pPr marL="285750" indent="-285750">
              <a:buFont typeface="Arial" panose="020B0604020202020204" pitchFamily="34" charset="0"/>
              <a:buChar char="•"/>
            </a:pPr>
            <a:endParaRPr lang="pt-PT" sz="1400" noProof="0" dirty="0">
              <a:latin typeface="Calibri" panose="020F0502020204030204" pitchFamily="34" charset="0"/>
            </a:endParaRPr>
          </a:p>
          <a:p>
            <a:r>
              <a:rPr lang="pt-PT" sz="1400" dirty="0">
                <a:latin typeface="Calibri" panose="020F0502020204030204" pitchFamily="34" charset="0"/>
              </a:rPr>
              <a:t>Discutir maneiras de decidir como e com quem compartilhar o diagnóstico. </a:t>
            </a:r>
            <a:r>
              <a:rPr lang="pt-PT" sz="1400" noProof="0" dirty="0">
                <a:latin typeface="Calibri" panose="020F0502020204030204" pitchFamily="34" charset="0"/>
              </a:rPr>
              <a:t>Fornecer ao doente fichas de dados e informações para ajudar o, conforme necessário.</a:t>
            </a:r>
          </a:p>
          <a:p>
            <a:pPr marL="285750" indent="-285750">
              <a:buFont typeface="Arial" panose="020B0604020202020204" pitchFamily="34" charset="0"/>
              <a:buChar char="•"/>
            </a:pPr>
            <a:r>
              <a:rPr lang="pt-PT" sz="1400" dirty="0">
                <a:latin typeface="Calibri" panose="020F0502020204030204" pitchFamily="34" charset="0"/>
              </a:rPr>
              <a:t>Na sua opinião, que características terão as pessoas a quem você poderia divulgar o seu estado? </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Quais são os benefícios de divulgar a alguém o seu estado?</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Como decidir se pode confiar em alguém?</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De que maneira deveria revelar a alguém o seu estado?</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Preocupa-o o facto de alguém lhe poder fazer mal se lhe revelar que é seropositivo?</a:t>
            </a:r>
            <a:endParaRPr lang="pt-PT" sz="1400" noProof="0" dirty="0">
              <a:latin typeface="Calibri" panose="020F0502020204030204" pitchFamily="34" charset="0"/>
            </a:endParaRPr>
          </a:p>
          <a:p>
            <a:pPr marL="285750" indent="-285750">
              <a:buFont typeface="Arial" panose="020B0604020202020204" pitchFamily="34" charset="0"/>
              <a:buChar char="•"/>
            </a:pPr>
            <a:endParaRPr lang="pt-PT" sz="1400" noProof="0" dirty="0">
              <a:latin typeface="Calibri" panose="020F0502020204030204" pitchFamily="34" charset="0"/>
            </a:endParaRPr>
          </a:p>
          <a:p>
            <a:r>
              <a:rPr lang="pt-PT" sz="1400" dirty="0">
                <a:latin typeface="Calibri" panose="020F0502020204030204" pitchFamily="34" charset="0"/>
              </a:rPr>
              <a:t>Se a pessoa tiver uma relação íntima :</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Quais serão os benefícios para o/a seu/sua parceiro/a se você estiver a tomar os seus </a:t>
            </a:r>
            <a:r>
              <a:rPr lang="pt-PT" sz="1400" dirty="0" err="1">
                <a:latin typeface="Calibri" panose="020F0502020204030204" pitchFamily="34" charset="0"/>
              </a:rPr>
              <a:t>ARVs</a:t>
            </a:r>
            <a:r>
              <a:rPr lang="pt-PT" sz="1400" dirty="0">
                <a:latin typeface="Calibri" panose="020F0502020204030204" pitchFamily="34" charset="0"/>
              </a:rPr>
              <a:t> todos os dias?</a:t>
            </a:r>
            <a:endParaRPr lang="pt-PT" sz="1400" noProof="0" dirty="0">
              <a:latin typeface="Calibri" panose="020F0502020204030204" pitchFamily="34" charset="0"/>
            </a:endParaRPr>
          </a:p>
          <a:p>
            <a:pPr marL="285750" indent="-285750">
              <a:buFont typeface="Arial" panose="020B0604020202020204" pitchFamily="34" charset="0"/>
              <a:buChar char="•"/>
            </a:pPr>
            <a:r>
              <a:rPr lang="pt-PT" sz="1400" dirty="0">
                <a:latin typeface="Calibri" panose="020F0502020204030204" pitchFamily="34" charset="0"/>
              </a:rPr>
              <a:t>Como acha que o/a seu/sua parceiro/a o pode ajudar a tomar os seus </a:t>
            </a:r>
            <a:r>
              <a:rPr lang="pt-PT" sz="1400" dirty="0" err="1">
                <a:latin typeface="Calibri" panose="020F0502020204030204" pitchFamily="34" charset="0"/>
              </a:rPr>
              <a:t>ARVs</a:t>
            </a:r>
            <a:r>
              <a:rPr lang="pt-PT" sz="1400" dirty="0">
                <a:latin typeface="Calibri" panose="020F0502020204030204" pitchFamily="34" charset="0"/>
              </a:rPr>
              <a:t>?</a:t>
            </a:r>
            <a:endParaRPr lang="pt-PT" sz="1400" noProof="0" dirty="0">
              <a:latin typeface="Calibri" panose="020F0502020204030204" pitchFamily="34" charset="0"/>
            </a:endParaRPr>
          </a:p>
          <a:p>
            <a:endParaRPr lang="pt-PT" sz="1400" noProof="0" dirty="0">
              <a:latin typeface="Calibri" panose="020F0502020204030204" pitchFamily="34" charset="0"/>
            </a:endParaRPr>
          </a:p>
        </p:txBody>
      </p:sp>
      <p:cxnSp>
        <p:nvCxnSpPr>
          <p:cNvPr id="15" name="Straight Connector 14"/>
          <p:cNvCxnSpPr/>
          <p:nvPr/>
        </p:nvCxnSpPr>
        <p:spPr>
          <a:xfrm>
            <a:off x="3581400" y="1057364"/>
            <a:ext cx="0" cy="55720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0" y="-3675"/>
            <a:ext cx="9144000" cy="848697"/>
          </a:xfrm>
          <a:solidFill>
            <a:schemeClr val="accent5"/>
          </a:solidFill>
        </p:spPr>
        <p:txBody>
          <a:bodyPr>
            <a:noAutofit/>
          </a:bodyPr>
          <a:lstStyle/>
          <a:p>
            <a:pPr algn="l"/>
            <a:r>
              <a:rPr lang="pt-PT" sz="2800" dirty="0">
                <a:solidFill>
                  <a:srgbClr val="FFFFFF"/>
                </a:solidFill>
                <a:latin typeface="Calibri" panose="020F0502020204030204" pitchFamily="34" charset="0"/>
              </a:rPr>
              <a:t> </a:t>
            </a:r>
            <a:r>
              <a:rPr lang="pt-PT" sz="2800" noProof="0" dirty="0">
                <a:solidFill>
                  <a:srgbClr val="FFFFFF"/>
                </a:solidFill>
                <a:latin typeface="Calibri" panose="020F0502020204030204" pitchFamily="34" charset="0"/>
              </a:rPr>
              <a:t>16. </a:t>
            </a:r>
            <a:r>
              <a:rPr lang="pt-PT" sz="2800" dirty="0">
                <a:solidFill>
                  <a:srgbClr val="FFFFFF"/>
                </a:solidFill>
                <a:latin typeface="Calibri" panose="020F0502020204030204" pitchFamily="34" charset="0"/>
              </a:rPr>
              <a:t>Gestão da privacidade e obtenção de apoio</a:t>
            </a:r>
            <a:endParaRPr lang="pt-PT" sz="2800" noProof="0" dirty="0">
              <a:solidFill>
                <a:srgbClr val="FFFFFF"/>
              </a:solidFill>
              <a:latin typeface="Calibri" panose="020F0502020204030204" pitchFamily="34" charset="0"/>
            </a:endParaRPr>
          </a:p>
        </p:txBody>
      </p:sp>
      <p:sp>
        <p:nvSpPr>
          <p:cNvPr id="28" name="Rectangle 27"/>
          <p:cNvSpPr/>
          <p:nvPr/>
        </p:nvSpPr>
        <p:spPr>
          <a:xfrm>
            <a:off x="193964" y="3886200"/>
            <a:ext cx="3059121" cy="1295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244956" y="3962399"/>
            <a:ext cx="3008129" cy="1295399"/>
          </a:xfrm>
        </p:spPr>
        <p:txBody>
          <a:bodyPr>
            <a:normAutofit fontScale="40000" lnSpcReduction="20000"/>
          </a:bodyPr>
          <a:lstStyle/>
          <a:p>
            <a:r>
              <a:rPr lang="pt-PT" noProof="0" dirty="0"/>
              <a:t>	    </a:t>
            </a:r>
          </a:p>
          <a:p>
            <a:r>
              <a:rPr lang="pt-PT" noProof="0" dirty="0"/>
              <a:t>	 </a:t>
            </a:r>
            <a:r>
              <a:rPr lang="pt-PT" sz="3800" b="1" noProof="0" dirty="0">
                <a:latin typeface="Calibri" panose="020F0502020204030204" pitchFamily="34" charset="0"/>
              </a:rPr>
              <a:t>  Documento</a:t>
            </a:r>
          </a:p>
          <a:p>
            <a:endParaRPr lang="pt-PT" sz="2500" b="1" noProof="0" dirty="0">
              <a:latin typeface="Calibri" panose="020F0502020204030204" pitchFamily="34" charset="0"/>
            </a:endParaRPr>
          </a:p>
          <a:p>
            <a:r>
              <a:rPr lang="pt-PT" sz="3200" dirty="0">
                <a:latin typeface="Calibri" panose="020F0502020204030204" pitchFamily="34" charset="0"/>
              </a:rPr>
              <a:t>Documentar intervenções planeadas para abordar </a:t>
            </a:r>
            <a:r>
              <a:rPr lang="pt-BR" sz="3200" dirty="0">
                <a:latin typeface="Calibri" panose="020F0502020204030204" pitchFamily="34" charset="0"/>
              </a:rPr>
              <a:t>barreiras identificadas pelo doente na ferramenta</a:t>
            </a:r>
            <a:r>
              <a:rPr lang="pt-PT" sz="3200" dirty="0">
                <a:latin typeface="Calibri" panose="020F0502020204030204" pitchFamily="34" charset="0"/>
              </a:rPr>
              <a:t> </a:t>
            </a:r>
            <a:r>
              <a:rPr lang="pt-PT" sz="3200" b="1" dirty="0" err="1">
                <a:latin typeface="Calibri" panose="020F0502020204030204" pitchFamily="34" charset="0"/>
              </a:rPr>
              <a:t>Enhanced</a:t>
            </a:r>
            <a:r>
              <a:rPr lang="pt-PT" sz="3200" b="1" dirty="0">
                <a:latin typeface="Calibri" panose="020F0502020204030204" pitchFamily="34" charset="0"/>
              </a:rPr>
              <a:t> </a:t>
            </a:r>
            <a:r>
              <a:rPr lang="pt-PT" sz="3200" b="1" dirty="0" err="1">
                <a:latin typeface="Calibri" panose="020F0502020204030204" pitchFamily="34" charset="0"/>
              </a:rPr>
              <a:t>Adherence</a:t>
            </a:r>
            <a:r>
              <a:rPr lang="pt-PT" sz="3200" b="1" dirty="0">
                <a:latin typeface="Calibri" panose="020F0502020204030204" pitchFamily="34" charset="0"/>
              </a:rPr>
              <a:t> </a:t>
            </a:r>
            <a:r>
              <a:rPr lang="pt-PT" sz="3200" b="1" dirty="0" err="1">
                <a:latin typeface="Calibri" panose="020F0502020204030204" pitchFamily="34" charset="0"/>
              </a:rPr>
              <a:t>Plan</a:t>
            </a:r>
            <a:r>
              <a:rPr lang="pt-PT" sz="3000" b="1" noProof="0" dirty="0">
                <a:latin typeface="Calibri" panose="020F0502020204030204" pitchFamily="34" charset="0"/>
              </a:rPr>
              <a:t>.</a:t>
            </a:r>
            <a:endParaRPr lang="pt-PT" sz="3000" noProof="0" dirty="0">
              <a:latin typeface="Calibri" panose="020F0502020204030204" pitchFamily="34" charset="0"/>
            </a:endParaRPr>
          </a:p>
        </p:txBody>
      </p:sp>
      <p:pic>
        <p:nvPicPr>
          <p:cNvPr id="30"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164" y="3962399"/>
            <a:ext cx="533400" cy="4637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4132" y="256476"/>
            <a:ext cx="1773111" cy="1329494"/>
          </a:xfrm>
          <a:prstGeom prst="rect">
            <a:avLst/>
          </a:prstGeom>
          <a:noFill/>
          <a:ln>
            <a:noFill/>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883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chemeClr val="accent4"/>
          </a:solidFill>
        </p:spPr>
        <p:txBody>
          <a:bodyPr>
            <a:noAutofit/>
          </a:bodyPr>
          <a:lstStyle/>
          <a:p>
            <a:pPr algn="l"/>
            <a:r>
              <a:rPr lang="pt-PT" noProof="0" dirty="0"/>
              <a:t>	</a:t>
            </a:r>
            <a:r>
              <a:rPr lang="pt-PT" sz="2600" noProof="0" dirty="0">
                <a:solidFill>
                  <a:srgbClr val="FFFFFF"/>
                </a:solidFill>
                <a:latin typeface="Calibri" panose="020F0502020204030204" pitchFamily="34" charset="0"/>
              </a:rPr>
              <a:t>17. Acompanhamento da maneira de tomar os </a:t>
            </a:r>
            <a:r>
              <a:rPr lang="pt-PT" sz="2600" noProof="0" dirty="0" err="1">
                <a:solidFill>
                  <a:srgbClr val="FFFFFF"/>
                </a:solidFill>
                <a:latin typeface="Calibri" panose="020F0502020204030204" pitchFamily="34" charset="0"/>
              </a:rPr>
              <a:t>ARVs</a:t>
            </a:r>
            <a:endParaRPr lang="pt-PT" sz="2600" noProof="0" dirty="0">
              <a:solidFill>
                <a:srgbClr val="FFFFFF"/>
              </a:solidFill>
              <a:latin typeface="Calibri" panose="020F0502020204030204" pitchFamily="34" charset="0"/>
            </a:endParaRPr>
          </a:p>
        </p:txBody>
      </p:sp>
      <p:sp>
        <p:nvSpPr>
          <p:cNvPr id="4" name="TextBox 3"/>
          <p:cNvSpPr txBox="1"/>
          <p:nvPr/>
        </p:nvSpPr>
        <p:spPr>
          <a:xfrm>
            <a:off x="6996545" y="2362200"/>
            <a:ext cx="2009424" cy="2862322"/>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Vamos rever juntos o plano que fizemos da última vez para ver se está a ajudá-lo a tomar os seus ARVs todos os dias.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41977"/>
            <a:ext cx="5334000" cy="543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911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104900"/>
            <a:ext cx="2590800" cy="31623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Vamos rever juntos o plano que fizemos da última vez para ver se está a ajudá-lo a tomar os seus ARVs todos os dias</a:t>
            </a:r>
            <a:r>
              <a:rPr lang="pt-PT" sz="1600" noProof="0" dirty="0">
                <a:latin typeface="Calibri" panose="020F0502020204030204" pitchFamily="34" charset="0"/>
              </a:rPr>
              <a:t>.</a:t>
            </a:r>
          </a:p>
        </p:txBody>
      </p:sp>
      <p:sp>
        <p:nvSpPr>
          <p:cNvPr id="21" name="Content Placeholder 1"/>
          <p:cNvSpPr>
            <a:spLocks noGrp="1"/>
          </p:cNvSpPr>
          <p:nvPr>
            <p:ph sz="half" idx="1"/>
          </p:nvPr>
        </p:nvSpPr>
        <p:spPr>
          <a:xfrm>
            <a:off x="2819400" y="1057363"/>
            <a:ext cx="6096000" cy="2910809"/>
          </a:xfrm>
        </p:spPr>
        <p:txBody>
          <a:bodyPr>
            <a:normAutofit fontScale="70000" lnSpcReduction="20000"/>
          </a:bodyPr>
          <a:lstStyle/>
          <a:p>
            <a:r>
              <a:rPr lang="pt-PT" sz="2100" b="1" noProof="0" dirty="0">
                <a:latin typeface="Calibri" panose="020F0502020204030204" pitchFamily="34" charset="0"/>
              </a:rPr>
              <a:t>PONTOS A DISCUTIR:</a:t>
            </a:r>
          </a:p>
          <a:p>
            <a:pPr marL="285750" indent="-285750">
              <a:buFont typeface="Arial" panose="020B0604020202020204" pitchFamily="34" charset="0"/>
              <a:buChar char="•"/>
            </a:pPr>
            <a:r>
              <a:rPr lang="pt-PT" dirty="0">
                <a:latin typeface="Calibri" panose="020F0502020204030204" pitchFamily="34" charset="0"/>
              </a:rPr>
              <a:t>Da última vez que nos encontrámos, identificámos </a:t>
            </a:r>
            <a:br>
              <a:rPr lang="pt-PT" dirty="0">
                <a:latin typeface="Calibri" panose="020F0502020204030204" pitchFamily="34" charset="0"/>
              </a:rPr>
            </a:br>
            <a:r>
              <a:rPr lang="pt-PT" dirty="0">
                <a:latin typeface="Calibri" panose="020F0502020204030204" pitchFamily="34" charset="0"/>
              </a:rPr>
              <a:t>_____ (</a:t>
            </a:r>
            <a:r>
              <a:rPr lang="pt-PT" i="1" dirty="0">
                <a:latin typeface="Calibri" panose="020F0502020204030204" pitchFamily="34" charset="0"/>
              </a:rPr>
              <a:t>preencher com as barreiras discutidas na última </a:t>
            </a:r>
            <a:br>
              <a:rPr lang="pt-PT" i="1" dirty="0">
                <a:latin typeface="Calibri" panose="020F0502020204030204" pitchFamily="34" charset="0"/>
              </a:rPr>
            </a:br>
            <a:r>
              <a:rPr lang="pt-PT" i="1" dirty="0">
                <a:latin typeface="Calibri" panose="020F0502020204030204" pitchFamily="34" charset="0"/>
              </a:rPr>
              <a:t>sessão</a:t>
            </a:r>
            <a:r>
              <a:rPr lang="pt-PT" dirty="0">
                <a:latin typeface="Calibri" panose="020F0502020204030204" pitchFamily="34" charset="0"/>
              </a:rPr>
              <a:t>) e planeámos _____ (</a:t>
            </a:r>
            <a:r>
              <a:rPr lang="pt-PT" i="1" dirty="0">
                <a:latin typeface="Calibri" panose="020F0502020204030204" pitchFamily="34" charset="0"/>
              </a:rPr>
              <a:t>preencher com as intervenções determinadas</a:t>
            </a:r>
          </a:p>
          <a:p>
            <a:r>
              <a:rPr lang="pt-PT" i="1" dirty="0">
                <a:latin typeface="Calibri" panose="020F0502020204030204" pitchFamily="34" charset="0"/>
              </a:rPr>
              <a:t>       determinadas as na última sessão</a:t>
            </a:r>
            <a:r>
              <a:rPr lang="pt-PT" dirty="0">
                <a:latin typeface="Calibri" panose="020F0502020204030204" pitchFamily="34" charset="0"/>
              </a:rPr>
              <a:t>) para o ajudar a tomar os </a:t>
            </a:r>
            <a:r>
              <a:rPr lang="pt-PT" dirty="0" err="1">
                <a:latin typeface="Calibri" panose="020F0502020204030204" pitchFamily="34" charset="0"/>
              </a:rPr>
              <a:t>ARVs</a:t>
            </a:r>
            <a:r>
              <a:rPr lang="pt-PT" dirty="0">
                <a:latin typeface="Calibri" panose="020F0502020204030204" pitchFamily="34" charset="0"/>
              </a:rPr>
              <a:t>.</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Como estão a correr as coisas?</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Tem algum desafio novo para tomar os </a:t>
            </a:r>
            <a:r>
              <a:rPr lang="pt-PT" dirty="0" err="1">
                <a:latin typeface="Calibri" panose="020F0502020204030204" pitchFamily="34" charset="0"/>
              </a:rPr>
              <a:t>ARVs</a:t>
            </a:r>
            <a:r>
              <a:rPr lang="pt-PT" dirty="0">
                <a:latin typeface="Calibri" panose="020F0502020204030204" pitchFamily="34" charset="0"/>
              </a:rPr>
              <a:t>?</a:t>
            </a:r>
            <a:endParaRPr lang="pt-PT" noProof="0" dirty="0">
              <a:latin typeface="Calibri" panose="020F0502020204030204" pitchFamily="34" charset="0"/>
            </a:endParaRPr>
          </a:p>
          <a:p>
            <a:pPr marL="695945" lvl="1" indent="-285750">
              <a:buFont typeface="Arial" panose="020B0604020202020204" pitchFamily="34" charset="0"/>
              <a:buChar char="•"/>
            </a:pPr>
            <a:r>
              <a:rPr lang="pt-PT" dirty="0">
                <a:latin typeface="Calibri" panose="020F0502020204030204" pitchFamily="34" charset="0"/>
              </a:rPr>
              <a:t>Pensando na SEMANA passada, quantas doses de ARV (dias) acha que omitiu?</a:t>
            </a:r>
            <a:endParaRPr lang="pt-PT" noProof="0" dirty="0">
              <a:latin typeface="Calibri" panose="020F0502020204030204" pitchFamily="34" charset="0"/>
            </a:endParaRPr>
          </a:p>
          <a:p>
            <a:pPr marL="695945" lvl="1" indent="-285750">
              <a:buFont typeface="Arial" panose="020B0604020202020204" pitchFamily="34" charset="0"/>
              <a:buChar char="•"/>
            </a:pPr>
            <a:r>
              <a:rPr lang="pt-PT" dirty="0">
                <a:latin typeface="Calibri" panose="020F0502020204030204" pitchFamily="34" charset="0"/>
              </a:rPr>
              <a:t>Foi uma semana típica?</a:t>
            </a:r>
            <a:endParaRPr lang="pt-PT" noProof="0" dirty="0">
              <a:latin typeface="Calibri" panose="020F0502020204030204" pitchFamily="34" charset="0"/>
            </a:endParaRPr>
          </a:p>
          <a:p>
            <a:pPr marL="695945" lvl="1" indent="-285750">
              <a:buFont typeface="Arial" panose="020B0604020202020204" pitchFamily="34" charset="0"/>
              <a:buChar char="•"/>
            </a:pPr>
            <a:r>
              <a:rPr lang="pt-PT" dirty="0">
                <a:latin typeface="Calibri" panose="020F0502020204030204" pitchFamily="34" charset="0"/>
              </a:rPr>
              <a:t>E no mês passado?</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Estou a ver que se tem esforçado muito com isto. Tem alguma ideia nova para facilitar a maneira como toma os </a:t>
            </a:r>
            <a:r>
              <a:rPr lang="pt-PT" dirty="0" err="1">
                <a:latin typeface="Calibri" panose="020F0502020204030204" pitchFamily="34" charset="0"/>
              </a:rPr>
              <a:t>ARVs</a:t>
            </a:r>
            <a:r>
              <a:rPr lang="pt-PT" dirty="0">
                <a:latin typeface="Calibri" panose="020F0502020204030204" pitchFamily="34" charset="0"/>
              </a:rPr>
              <a:t>?</a:t>
            </a:r>
            <a:endParaRPr lang="pt-PT" noProof="0" dirty="0">
              <a:latin typeface="Calibri" panose="020F0502020204030204" pitchFamily="34" charset="0"/>
            </a:endParaRPr>
          </a:p>
          <a:p>
            <a:pPr marL="695945" lvl="1" indent="-285750">
              <a:buFont typeface="Arial" panose="020B0604020202020204" pitchFamily="34" charset="0"/>
              <a:buChar char="•"/>
            </a:pPr>
            <a:r>
              <a:rPr lang="pt-PT" dirty="0">
                <a:latin typeface="Calibri" panose="020F0502020204030204" pitchFamily="34" charset="0"/>
              </a:rPr>
              <a:t>Utilize os quadros de avaliação da adesão, nos cartões anteriores, conforme necessário para localizar novas </a:t>
            </a:r>
            <a:r>
              <a:rPr lang="pt-PT" b="1" dirty="0">
                <a:latin typeface="Calibri" panose="020F0502020204030204" pitchFamily="34" charset="0"/>
              </a:rPr>
              <a:t>barreiras</a:t>
            </a:r>
            <a:r>
              <a:rPr lang="pt-PT" dirty="0">
                <a:latin typeface="Calibri" panose="020F0502020204030204" pitchFamily="34" charset="0"/>
              </a:rPr>
              <a:t> e </a:t>
            </a:r>
            <a:r>
              <a:rPr lang="pt-PT" b="1" dirty="0">
                <a:latin typeface="Calibri" panose="020F0502020204030204" pitchFamily="34" charset="0"/>
              </a:rPr>
              <a:t>intervenções</a:t>
            </a:r>
            <a:r>
              <a:rPr lang="pt-PT" noProof="0" dirty="0">
                <a:latin typeface="Calibri" panose="020F0502020204030204" pitchFamily="34" charset="0"/>
              </a:rPr>
              <a:t>.</a:t>
            </a:r>
          </a:p>
          <a:p>
            <a:pPr marL="285750" indent="-285750">
              <a:buFont typeface="Arial" panose="020B0604020202020204" pitchFamily="34" charset="0"/>
              <a:buChar char="•"/>
            </a:pPr>
            <a:endParaRPr lang="pt-PT" noProof="0" dirty="0">
              <a:latin typeface="Calibri" panose="020F0502020204030204" pitchFamily="34" charset="0"/>
            </a:endParaRPr>
          </a:p>
        </p:txBody>
      </p:sp>
      <p:cxnSp>
        <p:nvCxnSpPr>
          <p:cNvPr id="15" name="Straight Connector 14"/>
          <p:cNvCxnSpPr/>
          <p:nvPr/>
        </p:nvCxnSpPr>
        <p:spPr>
          <a:xfrm>
            <a:off x="2819400" y="1057364"/>
            <a:ext cx="0" cy="27526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3675"/>
            <a:ext cx="9144000" cy="848697"/>
          </a:xfrm>
          <a:prstGeom prst="rect">
            <a:avLst/>
          </a:prstGeom>
          <a:solidFill>
            <a:schemeClr val="accent4"/>
          </a:solidFill>
        </p:spPr>
        <p:txBody>
          <a:bodyPr vert="horz" lIns="82021" tIns="41010" rIns="82021" bIns="41010" rtlCol="0" anchor="ctr">
            <a:noAutofit/>
          </a:bodyP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17. Acompanhamento da maneira de tomar </a:t>
            </a:r>
          </a:p>
          <a:p>
            <a:pPr algn="l"/>
            <a:r>
              <a:rPr lang="pt-BR" sz="2800" dirty="0">
                <a:solidFill>
                  <a:srgbClr val="FFFFFF"/>
                </a:solidFill>
                <a:latin typeface="Calibri" panose="020F0502020204030204" pitchFamily="34" charset="0"/>
              </a:rPr>
              <a:t>           os ARVs</a:t>
            </a:r>
          </a:p>
        </p:txBody>
      </p:sp>
      <p:sp>
        <p:nvSpPr>
          <p:cNvPr id="24" name="Rectangle 23"/>
          <p:cNvSpPr/>
          <p:nvPr/>
        </p:nvSpPr>
        <p:spPr>
          <a:xfrm>
            <a:off x="2819400" y="3968173"/>
            <a:ext cx="6096000" cy="2672645"/>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7" descr="C:\Users\rlw2177\AppData\Local\Microsoft\Windows\Temporary Internet Files\Content.IE5\S2UJGMDA\127964126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6408" y="4038600"/>
            <a:ext cx="495073" cy="381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901877416"/>
              </p:ext>
            </p:extLst>
          </p:nvPr>
        </p:nvGraphicFramePr>
        <p:xfrm>
          <a:off x="5029200" y="4150662"/>
          <a:ext cx="3733800" cy="2250138"/>
        </p:xfrm>
        <a:graphic>
          <a:graphicData uri="http://schemas.openxmlformats.org/drawingml/2006/table">
            <a:tbl>
              <a:tblPr firstRow="1" bandRow="1">
                <a:tableStyleId>{8EC20E35-A176-4012-BC5E-935CFFF8708E}</a:tableStyleId>
              </a:tblPr>
              <a:tblGrid>
                <a:gridCol w="2610806">
                  <a:extLst>
                    <a:ext uri="{9D8B030D-6E8A-4147-A177-3AD203B41FA5}">
                      <a16:colId xmlns:a16="http://schemas.microsoft.com/office/drawing/2014/main" val="20000"/>
                    </a:ext>
                  </a:extLst>
                </a:gridCol>
                <a:gridCol w="1122994">
                  <a:extLst>
                    <a:ext uri="{9D8B030D-6E8A-4147-A177-3AD203B41FA5}">
                      <a16:colId xmlns:a16="http://schemas.microsoft.com/office/drawing/2014/main" val="20001"/>
                    </a:ext>
                  </a:extLst>
                </a:gridCol>
              </a:tblGrid>
              <a:tr h="329349">
                <a:tc>
                  <a:txBody>
                    <a:bodyPr/>
                    <a:lstStyle/>
                    <a:p>
                      <a:pPr algn="ctr"/>
                      <a:r>
                        <a:rPr lang="pt-BR" sz="1000" dirty="0">
                          <a:latin typeface="Calibri" panose="020F0502020204030204" pitchFamily="34" charset="0"/>
                        </a:rPr>
                        <a:t>Número de doses omitidas por mês</a:t>
                      </a:r>
                    </a:p>
                  </a:txBody>
                  <a:tcPr marL="83127" marR="83127" marT="40341" marB="40341"/>
                </a:tc>
                <a:tc>
                  <a:txBody>
                    <a:bodyPr/>
                    <a:lstStyle/>
                    <a:p>
                      <a:pPr algn="ctr"/>
                      <a:r>
                        <a:rPr lang="pt-BR" sz="1000" dirty="0">
                          <a:latin typeface="Calibri" panose="020F0502020204030204" pitchFamily="34" charset="0"/>
                        </a:rPr>
                        <a:t>Categoria de adesão</a:t>
                      </a:r>
                    </a:p>
                  </a:txBody>
                  <a:tcPr marL="83127" marR="83127" marT="40341" marB="40341"/>
                </a:tc>
                <a:extLst>
                  <a:ext uri="{0D108BD9-81ED-4DB2-BD59-A6C34878D82A}">
                    <a16:rowId xmlns:a16="http://schemas.microsoft.com/office/drawing/2014/main" val="10000"/>
                  </a:ext>
                </a:extLst>
              </a:tr>
              <a:tr h="205616">
                <a:tc>
                  <a:txBody>
                    <a:bodyPr/>
                    <a:lstStyle/>
                    <a:p>
                      <a:pPr algn="ctr"/>
                      <a:r>
                        <a:rPr lang="pt-BR" sz="1000" dirty="0">
                          <a:latin typeface="Calibri" panose="020F0502020204030204" pitchFamily="34" charset="0"/>
                        </a:rPr>
                        <a:t>doentes com regimes de uma vez ao dia</a:t>
                      </a:r>
                      <a:endParaRPr lang="pt-BR" sz="1000" b="1" dirty="0">
                        <a:latin typeface="Calibri" panose="020F0502020204030204" pitchFamily="34" charset="0"/>
                      </a:endParaRPr>
                    </a:p>
                  </a:txBody>
                  <a:tcPr marL="83127" marR="83127" marT="40341" marB="40341"/>
                </a:tc>
                <a:tc>
                  <a:txBody>
                    <a:bodyPr/>
                    <a:lstStyle/>
                    <a:p>
                      <a:pPr algn="ctr"/>
                      <a:endParaRPr lang="en-US" sz="1000" dirty="0">
                        <a:latin typeface="Calibri" panose="020F0502020204030204" pitchFamily="34" charset="0"/>
                      </a:endParaRPr>
                    </a:p>
                  </a:txBody>
                  <a:tcPr marL="83127" marR="83127" marT="40341" marB="40341"/>
                </a:tc>
                <a:extLst>
                  <a:ext uri="{0D108BD9-81ED-4DB2-BD59-A6C34878D82A}">
                    <a16:rowId xmlns:a16="http://schemas.microsoft.com/office/drawing/2014/main" val="10001"/>
                  </a:ext>
                </a:extLst>
              </a:tr>
              <a:tr h="205616">
                <a:tc>
                  <a:txBody>
                    <a:bodyPr/>
                    <a:lstStyle/>
                    <a:p>
                      <a:pPr algn="ctr"/>
                      <a:r>
                        <a:rPr lang="pt-BR" sz="1000" dirty="0">
                          <a:latin typeface="Calibri" panose="020F0502020204030204" pitchFamily="34" charset="0"/>
                        </a:rPr>
                        <a:t>&lt; 2 doses</a:t>
                      </a:r>
                    </a:p>
                  </a:txBody>
                  <a:tcPr marL="83127" marR="83127" marT="40341" marB="40341"/>
                </a:tc>
                <a:tc>
                  <a:txBody>
                    <a:bodyPr/>
                    <a:lstStyle/>
                    <a:p>
                      <a:pPr algn="ctr"/>
                      <a:r>
                        <a:rPr lang="pt-BR" sz="1000" dirty="0">
                          <a:latin typeface="Calibri" panose="020F0502020204030204" pitchFamily="34" charset="0"/>
                        </a:rPr>
                        <a:t>boa</a:t>
                      </a:r>
                    </a:p>
                  </a:txBody>
                  <a:tcPr marL="83127" marR="83127" marT="40341" marB="40341"/>
                </a:tc>
                <a:extLst>
                  <a:ext uri="{0D108BD9-81ED-4DB2-BD59-A6C34878D82A}">
                    <a16:rowId xmlns:a16="http://schemas.microsoft.com/office/drawing/2014/main" val="10002"/>
                  </a:ext>
                </a:extLst>
              </a:tr>
              <a:tr h="205616">
                <a:tc>
                  <a:txBody>
                    <a:bodyPr/>
                    <a:lstStyle/>
                    <a:p>
                      <a:pPr algn="ctr"/>
                      <a:r>
                        <a:rPr lang="pt-BR" sz="1000" dirty="0">
                          <a:latin typeface="Calibri" panose="020F0502020204030204" pitchFamily="34" charset="0"/>
                        </a:rPr>
                        <a:t>2-4 doses</a:t>
                      </a:r>
                    </a:p>
                  </a:txBody>
                  <a:tcPr marL="83127" marR="83127" marT="40341" marB="40341"/>
                </a:tc>
                <a:tc>
                  <a:txBody>
                    <a:bodyPr/>
                    <a:lstStyle/>
                    <a:p>
                      <a:pPr algn="ctr"/>
                      <a:r>
                        <a:rPr lang="pt-BR" sz="1000" dirty="0">
                          <a:latin typeface="Calibri" panose="020F0502020204030204" pitchFamily="34" charset="0"/>
                        </a:rPr>
                        <a:t>suficiente</a:t>
                      </a:r>
                    </a:p>
                  </a:txBody>
                  <a:tcPr marL="83127" marR="83127" marT="40341" marB="40341"/>
                </a:tc>
                <a:extLst>
                  <a:ext uri="{0D108BD9-81ED-4DB2-BD59-A6C34878D82A}">
                    <a16:rowId xmlns:a16="http://schemas.microsoft.com/office/drawing/2014/main" val="10003"/>
                  </a:ext>
                </a:extLst>
              </a:tr>
              <a:tr h="205616">
                <a:tc>
                  <a:txBody>
                    <a:bodyPr/>
                    <a:lstStyle/>
                    <a:p>
                      <a:pPr algn="ctr"/>
                      <a:r>
                        <a:rPr lang="pt-BR" sz="1000" dirty="0">
                          <a:latin typeface="Calibri" panose="020F0502020204030204" pitchFamily="34" charset="0"/>
                        </a:rPr>
                        <a:t>&gt; 4 doses</a:t>
                      </a:r>
                    </a:p>
                  </a:txBody>
                  <a:tcPr marL="83127" marR="83127" marT="40341" marB="40341"/>
                </a:tc>
                <a:tc>
                  <a:txBody>
                    <a:bodyPr/>
                    <a:lstStyle/>
                    <a:p>
                      <a:pPr algn="ctr"/>
                      <a:r>
                        <a:rPr lang="pt-BR" sz="1000" dirty="0">
                          <a:latin typeface="Calibri" panose="020F0502020204030204" pitchFamily="34" charset="0"/>
                        </a:rPr>
                        <a:t>má</a:t>
                      </a:r>
                    </a:p>
                  </a:txBody>
                  <a:tcPr marL="83127" marR="83127" marT="40341" marB="40341"/>
                </a:tc>
                <a:extLst>
                  <a:ext uri="{0D108BD9-81ED-4DB2-BD59-A6C34878D82A}">
                    <a16:rowId xmlns:a16="http://schemas.microsoft.com/office/drawing/2014/main" val="10004"/>
                  </a:ext>
                </a:extLst>
              </a:tr>
              <a:tr h="205616">
                <a:tc>
                  <a:txBody>
                    <a:bodyPr/>
                    <a:lstStyle/>
                    <a:p>
                      <a:pPr algn="ctr"/>
                      <a:r>
                        <a:rPr lang="pt-BR" sz="1000" dirty="0">
                          <a:latin typeface="Calibri" panose="020F0502020204030204" pitchFamily="34" charset="0"/>
                        </a:rPr>
                        <a:t>doentes com regimes de duas vezes ao dia</a:t>
                      </a:r>
                      <a:endParaRPr lang="pt-BR" sz="1000" b="1" dirty="0">
                        <a:latin typeface="Calibri" panose="020F0502020204030204" pitchFamily="34" charset="0"/>
                      </a:endParaRPr>
                    </a:p>
                  </a:txBody>
                  <a:tcPr marL="83127" marR="83127" marT="40341" marB="40341"/>
                </a:tc>
                <a:tc>
                  <a:txBody>
                    <a:bodyPr/>
                    <a:lstStyle/>
                    <a:p>
                      <a:pPr algn="ctr"/>
                      <a:endParaRPr lang="en-US" sz="1000" dirty="0">
                        <a:latin typeface="Calibri" panose="020F0502020204030204" pitchFamily="34" charset="0"/>
                      </a:endParaRPr>
                    </a:p>
                  </a:txBody>
                  <a:tcPr marL="83127" marR="83127" marT="40341" marB="40341"/>
                </a:tc>
                <a:extLst>
                  <a:ext uri="{0D108BD9-81ED-4DB2-BD59-A6C34878D82A}">
                    <a16:rowId xmlns:a16="http://schemas.microsoft.com/office/drawing/2014/main" val="10005"/>
                  </a:ext>
                </a:extLst>
              </a:tr>
              <a:tr h="205616">
                <a:tc>
                  <a:txBody>
                    <a:bodyPr/>
                    <a:lstStyle/>
                    <a:p>
                      <a:pPr algn="ctr"/>
                      <a:r>
                        <a:rPr lang="pt-BR" sz="1000" dirty="0">
                          <a:latin typeface="Calibri" panose="020F0502020204030204" pitchFamily="34" charset="0"/>
                        </a:rPr>
                        <a:t>&lt; 4 doses</a:t>
                      </a:r>
                    </a:p>
                  </a:txBody>
                  <a:tcPr marL="83127" marR="83127" marT="40341" marB="40341"/>
                </a:tc>
                <a:tc>
                  <a:txBody>
                    <a:bodyPr/>
                    <a:lstStyle/>
                    <a:p>
                      <a:pPr algn="ctr"/>
                      <a:r>
                        <a:rPr lang="pt-BR" sz="1000" dirty="0">
                          <a:latin typeface="Calibri" panose="020F0502020204030204" pitchFamily="34" charset="0"/>
                        </a:rPr>
                        <a:t>boa </a:t>
                      </a:r>
                    </a:p>
                  </a:txBody>
                  <a:tcPr marL="83127" marR="83127" marT="40341" marB="40341"/>
                </a:tc>
                <a:extLst>
                  <a:ext uri="{0D108BD9-81ED-4DB2-BD59-A6C34878D82A}">
                    <a16:rowId xmlns:a16="http://schemas.microsoft.com/office/drawing/2014/main" val="10006"/>
                  </a:ext>
                </a:extLst>
              </a:tr>
              <a:tr h="205616">
                <a:tc>
                  <a:txBody>
                    <a:bodyPr/>
                    <a:lstStyle/>
                    <a:p>
                      <a:pPr algn="ctr"/>
                      <a:r>
                        <a:rPr lang="pt-BR" sz="1000" dirty="0">
                          <a:latin typeface="Calibri" panose="020F0502020204030204" pitchFamily="34" charset="0"/>
                        </a:rPr>
                        <a:t>4-8 doses</a:t>
                      </a:r>
                    </a:p>
                  </a:txBody>
                  <a:tcPr marL="83127" marR="83127" marT="40341" marB="40341"/>
                </a:tc>
                <a:tc>
                  <a:txBody>
                    <a:bodyPr/>
                    <a:lstStyle/>
                    <a:p>
                      <a:pPr algn="ctr"/>
                      <a:r>
                        <a:rPr lang="pt-BR" sz="1000" dirty="0">
                          <a:latin typeface="Calibri" panose="020F0502020204030204" pitchFamily="34" charset="0"/>
                        </a:rPr>
                        <a:t>suficiente</a:t>
                      </a:r>
                    </a:p>
                  </a:txBody>
                  <a:tcPr marL="83127" marR="83127" marT="40341" marB="40341"/>
                </a:tc>
                <a:extLst>
                  <a:ext uri="{0D108BD9-81ED-4DB2-BD59-A6C34878D82A}">
                    <a16:rowId xmlns:a16="http://schemas.microsoft.com/office/drawing/2014/main" val="10007"/>
                  </a:ext>
                </a:extLst>
              </a:tr>
              <a:tr h="205616">
                <a:tc>
                  <a:txBody>
                    <a:bodyPr/>
                    <a:lstStyle/>
                    <a:p>
                      <a:pPr algn="ctr"/>
                      <a:r>
                        <a:rPr lang="pt-BR" sz="1000" dirty="0">
                          <a:latin typeface="Calibri" panose="020F0502020204030204" pitchFamily="34" charset="0"/>
                        </a:rPr>
                        <a:t>&gt; 8 doses</a:t>
                      </a:r>
                    </a:p>
                  </a:txBody>
                  <a:tcPr marL="83127" marR="83127" marT="40341" marB="40341"/>
                </a:tc>
                <a:tc>
                  <a:txBody>
                    <a:bodyPr/>
                    <a:lstStyle/>
                    <a:p>
                      <a:pPr algn="ctr"/>
                      <a:r>
                        <a:rPr lang="pt-BR" sz="1000" dirty="0">
                          <a:latin typeface="Calibri" panose="020F0502020204030204" pitchFamily="34" charset="0"/>
                        </a:rPr>
                        <a:t>má</a:t>
                      </a:r>
                    </a:p>
                  </a:txBody>
                  <a:tcPr marL="83127" marR="83127" marT="40341" marB="40341"/>
                </a:tc>
                <a:extLst>
                  <a:ext uri="{0D108BD9-81ED-4DB2-BD59-A6C34878D82A}">
                    <a16:rowId xmlns:a16="http://schemas.microsoft.com/office/drawing/2014/main" val="10008"/>
                  </a:ext>
                </a:extLst>
              </a:tr>
            </a:tbl>
          </a:graphicData>
        </a:graphic>
      </p:graphicFrame>
      <p:sp>
        <p:nvSpPr>
          <p:cNvPr id="27" name="Content Placeholder 1"/>
          <p:cNvSpPr>
            <a:spLocks noGrp="1"/>
          </p:cNvSpPr>
          <p:nvPr>
            <p:ph sz="half" idx="1"/>
          </p:nvPr>
        </p:nvSpPr>
        <p:spPr>
          <a:xfrm>
            <a:off x="2971800" y="4038600"/>
            <a:ext cx="1981200" cy="2696506"/>
          </a:xfrm>
        </p:spPr>
        <p:txBody>
          <a:bodyPr>
            <a:normAutofit fontScale="55000" lnSpcReduction="20000"/>
          </a:bodyPr>
          <a:lstStyle/>
          <a:p>
            <a:r>
              <a:rPr lang="pt-PT" noProof="0" dirty="0"/>
              <a:t>	    </a:t>
            </a:r>
            <a:r>
              <a:rPr lang="pt-PT" sz="2400" b="1" noProof="0" dirty="0">
                <a:latin typeface="Calibri" panose="020F0502020204030204" pitchFamily="34" charset="0"/>
              </a:rPr>
              <a:t>Documento</a:t>
            </a:r>
          </a:p>
          <a:p>
            <a:endParaRPr lang="pt-PT" sz="2100" b="1" noProof="0" dirty="0">
              <a:latin typeface="Calibri" panose="020F0502020204030204" pitchFamily="34" charset="0"/>
            </a:endParaRPr>
          </a:p>
          <a:p>
            <a:r>
              <a:rPr lang="pt-PT" sz="2100" dirty="0">
                <a:latin typeface="Calibri" panose="020F0502020204030204" pitchFamily="34" charset="0"/>
              </a:rPr>
              <a:t>Preencher a primeira coluna da 2ª ou 3ª sessão de maior adesão, na ferramenta </a:t>
            </a:r>
            <a:r>
              <a:rPr lang="pt-PT" sz="2100" b="1" dirty="0" err="1">
                <a:latin typeface="Calibri" panose="020F0502020204030204" pitchFamily="34" charset="0"/>
              </a:rPr>
              <a:t>Enhanced</a:t>
            </a:r>
            <a:r>
              <a:rPr lang="pt-PT" sz="2100" b="1" dirty="0">
                <a:latin typeface="Calibri" panose="020F0502020204030204" pitchFamily="34" charset="0"/>
              </a:rPr>
              <a:t> </a:t>
            </a:r>
            <a:r>
              <a:rPr lang="pt-PT" sz="2100" b="1" dirty="0" err="1">
                <a:latin typeface="Calibri" panose="020F0502020204030204" pitchFamily="34" charset="0"/>
              </a:rPr>
              <a:t>Adherence</a:t>
            </a:r>
            <a:r>
              <a:rPr lang="pt-PT" sz="2100" b="1" dirty="0">
                <a:latin typeface="Calibri" panose="020F0502020204030204" pitchFamily="34" charset="0"/>
              </a:rPr>
              <a:t> </a:t>
            </a:r>
            <a:r>
              <a:rPr lang="pt-PT" sz="2100" b="1" dirty="0" err="1">
                <a:latin typeface="Calibri" panose="020F0502020204030204" pitchFamily="34" charset="0"/>
              </a:rPr>
              <a:t>Plan</a:t>
            </a:r>
            <a:r>
              <a:rPr lang="pt-PT" sz="2100" dirty="0">
                <a:latin typeface="Calibri" panose="020F0502020204030204" pitchFamily="34" charset="0"/>
              </a:rPr>
              <a:t>,</a:t>
            </a:r>
            <a:r>
              <a:rPr lang="pt-PT" sz="2400" dirty="0"/>
              <a:t> </a:t>
            </a:r>
            <a:r>
              <a:rPr lang="pt-PT" sz="2100" dirty="0">
                <a:latin typeface="Calibri" panose="020F0502020204030204" pitchFamily="34" charset="0"/>
              </a:rPr>
              <a:t> e marcar se a adesão é boa, suficiente ou má, de acordo com o número de doses omitidas por mês (conforme o quadro). Preencher as outras duas colunas com as novas barreiras deparadas e intervenções planeadas.</a:t>
            </a:r>
            <a:endParaRPr lang="pt-PT" sz="2100" noProof="0" dirty="0">
              <a:latin typeface="Calibri" panose="020F0502020204030204" pitchFamily="34" charset="0"/>
            </a:endParaRPr>
          </a:p>
        </p:txBody>
      </p:sp>
      <p:sp>
        <p:nvSpPr>
          <p:cNvPr id="16" name="Rectangle 15"/>
          <p:cNvSpPr/>
          <p:nvPr/>
        </p:nvSpPr>
        <p:spPr>
          <a:xfrm>
            <a:off x="152400" y="3048000"/>
            <a:ext cx="2514599" cy="355471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1"/>
          <p:cNvSpPr>
            <a:spLocks noGrp="1"/>
          </p:cNvSpPr>
          <p:nvPr>
            <p:ph sz="half" idx="1"/>
          </p:nvPr>
        </p:nvSpPr>
        <p:spPr>
          <a:xfrm>
            <a:off x="152400" y="3733800"/>
            <a:ext cx="2514600" cy="3498145"/>
          </a:xfrm>
        </p:spPr>
        <p:txBody>
          <a:bodyPr>
            <a:normAutofit fontScale="62500" lnSpcReduction="20000"/>
          </a:bodyPr>
          <a:lstStyle/>
          <a:p>
            <a:pPr marL="342900" indent="-342900">
              <a:buFont typeface="Arial" panose="020B0604020202020204" pitchFamily="34" charset="0"/>
              <a:buChar char="•"/>
            </a:pPr>
            <a:r>
              <a:rPr lang="pt-PT" noProof="0" dirty="0">
                <a:latin typeface="Calibri" panose="020F0502020204030204" pitchFamily="34" charset="0"/>
              </a:rPr>
              <a:t>Repetir a carga viral a ser enviada após ____ meses de “boa adesão.” Informar o doente sobre quando o novo teste de carga viral será </a:t>
            </a:r>
            <a:r>
              <a:rPr lang="pt-PT" dirty="0">
                <a:latin typeface="Calibri" panose="020F0502020204030204" pitchFamily="34" charset="0"/>
              </a:rPr>
              <a:t>realizado</a:t>
            </a:r>
            <a:r>
              <a:rPr lang="pt-PT" noProof="0" dirty="0">
                <a:latin typeface="Calibri" panose="020F0502020204030204" pitchFamily="34" charset="0"/>
              </a:rPr>
              <a:t>.</a:t>
            </a:r>
          </a:p>
          <a:p>
            <a:pPr marL="342900" indent="-342900">
              <a:buFont typeface="Arial" panose="020B0604020202020204" pitchFamily="34" charset="0"/>
              <a:buChar char="•"/>
            </a:pPr>
            <a:r>
              <a:rPr lang="pt-PT" noProof="0" dirty="0">
                <a:latin typeface="Calibri" panose="020F0502020204030204" pitchFamily="34" charset="0"/>
              </a:rPr>
              <a:t>Não repetir o teste de carga viral enquanto a adesão for suficiente ou má, pois é provável que seja elevada por </a:t>
            </a:r>
            <a:r>
              <a:rPr lang="pt-PT" dirty="0">
                <a:latin typeface="Calibri" panose="020F0502020204030204" pitchFamily="34" charset="0"/>
              </a:rPr>
              <a:t>essa razão</a:t>
            </a:r>
            <a:r>
              <a:rPr lang="pt-PT" noProof="0" dirty="0">
                <a:latin typeface="Calibri" panose="020F0502020204030204" pitchFamily="34" charset="0"/>
              </a:rPr>
              <a:t>; </a:t>
            </a:r>
            <a:r>
              <a:rPr lang="pt-PT" dirty="0">
                <a:latin typeface="Calibri" panose="020F0502020204030204" pitchFamily="34" charset="0"/>
              </a:rPr>
              <a:t>continuar antes com as sessões mensais de maior adesão até conseguir uma boa adesão durante três meses</a:t>
            </a:r>
            <a:r>
              <a:rPr lang="pt-PT" noProof="0" dirty="0">
                <a:latin typeface="Calibri" panose="020F0502020204030204" pitchFamily="34" charset="0"/>
              </a:rPr>
              <a:t>.</a:t>
            </a:r>
          </a:p>
          <a:p>
            <a:pPr marL="342900" indent="-342900">
              <a:buFont typeface="Arial" panose="020B0604020202020204" pitchFamily="34" charset="0"/>
              <a:buChar char="•"/>
            </a:pPr>
            <a:r>
              <a:rPr lang="pt-PT" noProof="0" dirty="0">
                <a:latin typeface="Calibri" panose="020F0502020204030204" pitchFamily="34" charset="0"/>
              </a:rPr>
              <a:t>Os doentes com problemas de adesão permanentes devem ser encaminhados para a assistência adicional disponível (p. ex. um psicólogo ou outro profissional dedicado à adesão).</a:t>
            </a:r>
          </a:p>
        </p:txBody>
      </p:sp>
      <p:pic>
        <p:nvPicPr>
          <p:cNvPr id="20" name="Picture 8" descr="C:\Users\rlw2177\AppData\Local\Microsoft\Windows\Temporary Internet Files\Content.IE5\S2UJGMDA\Symbol_list_clas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124200"/>
            <a:ext cx="518814" cy="533400"/>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1"/>
          <p:cNvSpPr>
            <a:spLocks noGrp="1"/>
          </p:cNvSpPr>
          <p:nvPr>
            <p:ph sz="half" idx="1"/>
          </p:nvPr>
        </p:nvSpPr>
        <p:spPr>
          <a:xfrm>
            <a:off x="800100" y="3146661"/>
            <a:ext cx="1828800" cy="815739"/>
          </a:xfrm>
        </p:spPr>
        <p:txBody>
          <a:bodyPr>
            <a:normAutofit/>
          </a:bodyPr>
          <a:lstStyle/>
          <a:p>
            <a:r>
              <a:rPr lang="pt-PT" sz="1500" b="1" noProof="0" dirty="0">
                <a:latin typeface="Calibri" panose="020F0502020204030204" pitchFamily="34" charset="0"/>
              </a:rPr>
              <a:t>Instruções aos Provedores</a:t>
            </a: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1477" y="194333"/>
            <a:ext cx="1790123" cy="1333077"/>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1476" y="175372"/>
            <a:ext cx="1790123" cy="135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823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rgbClr val="CC0066"/>
          </a:solidFill>
        </p:spPr>
        <p:txBody>
          <a:bodyPr>
            <a:noAutofit/>
          </a:bodyPr>
          <a:lstStyle/>
          <a:p>
            <a:pPr algn="l"/>
            <a:r>
              <a:rPr lang="pt-PT" sz="2800" noProof="0" dirty="0">
                <a:solidFill>
                  <a:srgbClr val="FFFFFF"/>
                </a:solidFill>
                <a:latin typeface="Calibri" panose="020F0502020204030204" pitchFamily="34" charset="0"/>
              </a:rPr>
              <a:t>	18. Conseguiu reduzir a sua carga viral</a:t>
            </a:r>
          </a:p>
        </p:txBody>
      </p:sp>
      <p:sp>
        <p:nvSpPr>
          <p:cNvPr id="4" name="TextBox 3"/>
          <p:cNvSpPr txBox="1"/>
          <p:nvPr/>
        </p:nvSpPr>
        <p:spPr>
          <a:xfrm>
            <a:off x="7134576" y="2057400"/>
            <a:ext cx="2009424" cy="1323439"/>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Os medicamentos estão a funcionar.</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6862455" cy="454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880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19400"/>
            <a:ext cx="2971800" cy="37338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sz="half" idx="1"/>
          </p:nvPr>
        </p:nvSpPr>
        <p:spPr>
          <a:xfrm>
            <a:off x="228600" y="1066800"/>
            <a:ext cx="3048000" cy="3200400"/>
          </a:xfrm>
        </p:spPr>
        <p:txBody>
          <a:bodyPr>
            <a:normAutofit/>
          </a:bodyPr>
          <a:lstStyle/>
          <a:p>
            <a:r>
              <a:rPr lang="pt-PT" sz="1600" b="1" noProof="0" dirty="0">
                <a:latin typeface="Calibri" panose="020F0502020204030204" pitchFamily="34" charset="0"/>
              </a:rPr>
              <a:t>MENSAGENS-CHAVE:</a:t>
            </a:r>
          </a:p>
          <a:p>
            <a:pPr marL="285750" indent="-285750">
              <a:buFont typeface="Wingdings" panose="05000000000000000000" pitchFamily="2" charset="2"/>
              <a:buChar char="Ø"/>
            </a:pPr>
            <a:r>
              <a:rPr lang="pt-BR" sz="1600" dirty="0">
                <a:latin typeface="Calibri" panose="020F0502020204030204" pitchFamily="34" charset="0"/>
              </a:rPr>
              <a:t>Os medicamentos estão a funcionar</a:t>
            </a:r>
            <a:r>
              <a:rPr lang="pt-PT" sz="1600" noProof="0" dirty="0">
                <a:latin typeface="Calibri" panose="020F0502020204030204" pitchFamily="34" charset="0"/>
              </a:rPr>
              <a:t>.</a:t>
            </a:r>
          </a:p>
        </p:txBody>
      </p:sp>
      <p:sp>
        <p:nvSpPr>
          <p:cNvPr id="7" name="Content Placeholder 1"/>
          <p:cNvSpPr>
            <a:spLocks noGrp="1"/>
          </p:cNvSpPr>
          <p:nvPr>
            <p:ph sz="half" idx="1"/>
          </p:nvPr>
        </p:nvSpPr>
        <p:spPr>
          <a:xfrm>
            <a:off x="838200" y="2971800"/>
            <a:ext cx="2286000" cy="4016414"/>
          </a:xfrm>
        </p:spPr>
        <p:txBody>
          <a:bodyPr>
            <a:normAutofit/>
          </a:bodyPr>
          <a:lstStyle/>
          <a:p>
            <a:r>
              <a:rPr lang="pt-PT" sz="1500" b="1" noProof="0" dirty="0">
                <a:latin typeface="Calibri" panose="020F0502020204030204" pitchFamily="34" charset="0"/>
              </a:rPr>
              <a:t>Revisão:</a:t>
            </a:r>
          </a:p>
          <a:p>
            <a:endParaRPr lang="pt-PT" sz="1500" noProof="0" dirty="0">
              <a:latin typeface="Calibri" panose="020F0502020204030204" pitchFamily="34" charset="0"/>
            </a:endParaRPr>
          </a:p>
        </p:txBody>
      </p:sp>
      <p:pic>
        <p:nvPicPr>
          <p:cNvPr id="3076" name="Picture 4" descr="C:\Users\rlw2177\AppData\Local\Microsoft\Windows\Temporary Internet Files\Content.IE5\BZGY2YB0\13717141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957" y="2974420"/>
            <a:ext cx="412043" cy="606980"/>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
          <p:cNvSpPr>
            <a:spLocks noGrp="1"/>
          </p:cNvSpPr>
          <p:nvPr>
            <p:ph sz="half" idx="1"/>
          </p:nvPr>
        </p:nvSpPr>
        <p:spPr>
          <a:xfrm>
            <a:off x="3581400" y="1066800"/>
            <a:ext cx="5334000" cy="4572000"/>
          </a:xfrm>
        </p:spPr>
        <p:txBody>
          <a:bodyPr>
            <a:normAutofit fontScale="85000" lnSpcReduction="10000"/>
          </a:bodyPr>
          <a:lstStyle/>
          <a:p>
            <a:r>
              <a:rPr lang="pt-PT" sz="2100" b="1" noProof="0" dirty="0">
                <a:latin typeface="Calibri" panose="020F0502020204030204" pitchFamily="34" charset="0"/>
              </a:rPr>
              <a:t>PONTOS A DISCUTIR:</a:t>
            </a:r>
          </a:p>
          <a:p>
            <a:pPr marL="285750" indent="-285750">
              <a:buFont typeface="Arial" panose="020B0604020202020204" pitchFamily="34" charset="0"/>
              <a:buChar char="•"/>
            </a:pPr>
            <a:r>
              <a:rPr lang="pt-PT" dirty="0">
                <a:latin typeface="Calibri" panose="020F0502020204030204" pitchFamily="34" charset="0"/>
              </a:rPr>
              <a:t>Uma </a:t>
            </a:r>
            <a:r>
              <a:rPr lang="pt-PT" b="1" dirty="0">
                <a:latin typeface="Calibri" panose="020F0502020204030204" pitchFamily="34" charset="0"/>
              </a:rPr>
              <a:t>carga viral baixa </a:t>
            </a:r>
            <a:r>
              <a:rPr lang="pt-PT" dirty="0">
                <a:latin typeface="Calibri" panose="020F0502020204030204" pitchFamily="34" charset="0"/>
              </a:rPr>
              <a:t>(menos de 1000)</a:t>
            </a:r>
            <a:r>
              <a:rPr lang="pt-PT" dirty="0"/>
              <a:t>                                           </a:t>
            </a:r>
            <a:r>
              <a:rPr lang="pt-PT" i="1" dirty="0">
                <a:latin typeface="Calibri" panose="020F0502020204030204" pitchFamily="34" charset="0"/>
              </a:rPr>
              <a:t>[inserir aqui o resultado do doente]</a:t>
            </a:r>
            <a:r>
              <a:rPr lang="pt-PT" dirty="0">
                <a:latin typeface="Calibri" panose="020F0502020204030204" pitchFamily="34" charset="0"/>
              </a:rPr>
              <a:t> é </a:t>
            </a:r>
            <a:br>
              <a:rPr lang="pt-PT" dirty="0">
                <a:latin typeface="Calibri" panose="020F0502020204030204" pitchFamily="34" charset="0"/>
              </a:rPr>
            </a:br>
            <a:r>
              <a:rPr lang="pt-PT" dirty="0">
                <a:latin typeface="Calibri" panose="020F0502020204030204" pitchFamily="34" charset="0"/>
              </a:rPr>
              <a:t>sinal de que você está </a:t>
            </a:r>
            <a:r>
              <a:rPr lang="pt-PT" b="1" dirty="0">
                <a:latin typeface="Calibri" panose="020F0502020204030204" pitchFamily="34" charset="0"/>
              </a:rPr>
              <a:t>a tomar os seus </a:t>
            </a:r>
            <a:r>
              <a:rPr lang="pt-PT" b="1" dirty="0" err="1">
                <a:latin typeface="Calibri" panose="020F0502020204030204" pitchFamily="34" charset="0"/>
              </a:rPr>
              <a:t>ARVs</a:t>
            </a:r>
            <a:r>
              <a:rPr lang="pt-PT" b="1" dirty="0">
                <a:latin typeface="Calibri" panose="020F0502020204030204" pitchFamily="34" charset="0"/>
              </a:rPr>
              <a:t> </a:t>
            </a:r>
            <a:r>
              <a:rPr lang="pt-PT" b="1" dirty="0" err="1">
                <a:latin typeface="Calibri" panose="020F0502020204030204" pitchFamily="34" charset="0"/>
              </a:rPr>
              <a:t>correctamente</a:t>
            </a:r>
            <a:r>
              <a:rPr lang="pt-PT" dirty="0">
                <a:latin typeface="Calibri" panose="020F0502020204030204" pitchFamily="34" charset="0"/>
              </a:rPr>
              <a:t> e de que os medicamentos estão a funcionar.</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As mudanças que fez em _______ </a:t>
            </a:r>
            <a:r>
              <a:rPr lang="pt-PT" i="1" dirty="0">
                <a:latin typeface="Calibri" panose="020F0502020204030204" pitchFamily="34" charset="0"/>
              </a:rPr>
              <a:t>(inserir a intervenção) </a:t>
            </a:r>
            <a:r>
              <a:rPr lang="pt-PT" dirty="0">
                <a:latin typeface="Calibri" panose="020F0502020204030204" pitchFamily="34" charset="0"/>
              </a:rPr>
              <a:t>foram bem-sucedidas e você está a tomar os </a:t>
            </a:r>
            <a:r>
              <a:rPr lang="pt-PT" dirty="0" err="1">
                <a:latin typeface="Calibri" panose="020F0502020204030204" pitchFamily="34" charset="0"/>
              </a:rPr>
              <a:t>ARVs</a:t>
            </a:r>
            <a:r>
              <a:rPr lang="pt-PT" dirty="0">
                <a:latin typeface="Calibri" panose="020F0502020204030204" pitchFamily="34" charset="0"/>
              </a:rPr>
              <a:t> necessários para permanecer saudável</a:t>
            </a:r>
            <a:r>
              <a:rPr lang="pt-PT" i="1" noProof="0" dirty="0">
                <a:latin typeface="Calibri" panose="020F0502020204030204" pitchFamily="34" charset="0"/>
              </a:rPr>
              <a:t>.</a:t>
            </a:r>
          </a:p>
          <a:p>
            <a:pPr marL="285750" indent="-285750">
              <a:buFont typeface="Arial" panose="020B0604020202020204" pitchFamily="34" charset="0"/>
              <a:buChar char="•"/>
            </a:pPr>
            <a:r>
              <a:rPr lang="pt-PT" dirty="0">
                <a:latin typeface="Calibri" panose="020F0502020204030204" pitchFamily="34" charset="0"/>
              </a:rPr>
              <a:t>É importante continuar a tomar os </a:t>
            </a:r>
            <a:r>
              <a:rPr lang="pt-PT" dirty="0" err="1">
                <a:latin typeface="Calibri" panose="020F0502020204030204" pitchFamily="34" charset="0"/>
              </a:rPr>
              <a:t>ARVs</a:t>
            </a:r>
            <a:r>
              <a:rPr lang="pt-PT" dirty="0">
                <a:latin typeface="Calibri" panose="020F0502020204030204" pitchFamily="34" charset="0"/>
              </a:rPr>
              <a:t> todos os dias para evitar que o HIV produza mais vírus e para permanecer saudável.</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É importante </a:t>
            </a:r>
            <a:r>
              <a:rPr lang="pt-PT" b="1" dirty="0">
                <a:latin typeface="Calibri" panose="020F0502020204030204" pitchFamily="34" charset="0"/>
              </a:rPr>
              <a:t>monitorizar</a:t>
            </a:r>
            <a:r>
              <a:rPr lang="pt-PT" dirty="0">
                <a:latin typeface="Calibri" panose="020F0502020204030204" pitchFamily="34" charset="0"/>
              </a:rPr>
              <a:t> a quantidade de medicamento que tem, que é para não </a:t>
            </a:r>
            <a:r>
              <a:rPr lang="pt-PT" b="1" dirty="0">
                <a:latin typeface="Calibri" panose="020F0502020204030204" pitchFamily="34" charset="0"/>
              </a:rPr>
              <a:t>ficar sem </a:t>
            </a:r>
            <a:r>
              <a:rPr lang="pt-PT" b="1" dirty="0" err="1">
                <a:latin typeface="Calibri" panose="020F0502020204030204" pitchFamily="34" charset="0"/>
              </a:rPr>
              <a:t>ARVs</a:t>
            </a:r>
            <a:r>
              <a:rPr lang="pt-PT" dirty="0">
                <a:latin typeface="Calibri" panose="020F0502020204030204" pitchFamily="34" charset="0"/>
              </a:rPr>
              <a:t> antes da próxima consulta.</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Se vir que o medicamento está quase a acabar, </a:t>
            </a:r>
            <a:r>
              <a:rPr lang="pt-PT" b="1" dirty="0">
                <a:latin typeface="Calibri" panose="020F0502020204030204" pitchFamily="34" charset="0"/>
              </a:rPr>
              <a:t>venha ao posto de saúde</a:t>
            </a:r>
            <a:r>
              <a:rPr lang="pt-PT" dirty="0">
                <a:latin typeface="Calibri" panose="020F0502020204030204" pitchFamily="34" charset="0"/>
              </a:rPr>
              <a:t> mesmo que não tenha consulta marcada.</a:t>
            </a:r>
            <a:endParaRPr lang="pt-PT" noProof="0" dirty="0">
              <a:latin typeface="Calibri" panose="020F0502020204030204" pitchFamily="34" charset="0"/>
            </a:endParaRPr>
          </a:p>
          <a:p>
            <a:pPr marL="285750" indent="-285750">
              <a:buFont typeface="Arial" panose="020B0604020202020204" pitchFamily="34" charset="0"/>
              <a:buChar char="•"/>
            </a:pPr>
            <a:r>
              <a:rPr lang="pt-PT" dirty="0">
                <a:latin typeface="Calibri" panose="020F0502020204030204" pitchFamily="34" charset="0"/>
              </a:rPr>
              <a:t>Se não tiver novos problemas ou problemas com a ingestão dos </a:t>
            </a:r>
            <a:r>
              <a:rPr lang="pt-PT" dirty="0" err="1">
                <a:latin typeface="Calibri" panose="020F0502020204030204" pitchFamily="34" charset="0"/>
              </a:rPr>
              <a:t>ARVs</a:t>
            </a:r>
            <a:r>
              <a:rPr lang="pt-PT" dirty="0">
                <a:latin typeface="Calibri" panose="020F0502020204030204" pitchFamily="34" charset="0"/>
              </a:rPr>
              <a:t>, </a:t>
            </a:r>
            <a:r>
              <a:rPr lang="pt-PT" b="1" dirty="0">
                <a:latin typeface="Calibri" panose="020F0502020204030204" pitchFamily="34" charset="0"/>
              </a:rPr>
              <a:t>analisaremos </a:t>
            </a:r>
            <a:r>
              <a:rPr lang="pt-PT" dirty="0">
                <a:latin typeface="Calibri" panose="020F0502020204030204" pitchFamily="34" charset="0"/>
              </a:rPr>
              <a:t>de novo a sua carga viral dentro de </a:t>
            </a:r>
            <a:r>
              <a:rPr lang="pt-PT" b="1" dirty="0">
                <a:latin typeface="Calibri" panose="020F0502020204030204" pitchFamily="34" charset="0"/>
              </a:rPr>
              <a:t>seis meses</a:t>
            </a:r>
            <a:r>
              <a:rPr lang="pt-PT" noProof="0" dirty="0">
                <a:latin typeface="Calibri" panose="020F0502020204030204" pitchFamily="34" charset="0"/>
              </a:rPr>
              <a:t>.</a:t>
            </a:r>
          </a:p>
          <a:p>
            <a:pPr marL="285750" indent="-285750">
              <a:buFont typeface="Arial" panose="020B0604020202020204" pitchFamily="34" charset="0"/>
              <a:buChar char="•"/>
            </a:pPr>
            <a:r>
              <a:rPr lang="pt-PT" dirty="0">
                <a:latin typeface="Calibri" panose="020F0502020204030204" pitchFamily="34" charset="0"/>
              </a:rPr>
              <a:t>Informe o seu provedor se tiver problemas ao tomar </a:t>
            </a:r>
            <a:r>
              <a:rPr lang="pt-PT" dirty="0" err="1">
                <a:latin typeface="Calibri" panose="020F0502020204030204" pitchFamily="34" charset="0"/>
              </a:rPr>
              <a:t>ARVs</a:t>
            </a:r>
            <a:r>
              <a:rPr lang="pt-PT" dirty="0">
                <a:latin typeface="Calibri" panose="020F0502020204030204" pitchFamily="34" charset="0"/>
              </a:rPr>
              <a:t> no futuro, para que ele o possa ajudar a resolvê-los.</a:t>
            </a:r>
            <a:endParaRPr lang="pt-PT" noProof="0" dirty="0">
              <a:latin typeface="Calibri" panose="020F0502020204030204" pitchFamily="34" charset="0"/>
            </a:endParaRPr>
          </a:p>
          <a:p>
            <a:pPr marL="285750" indent="-285750">
              <a:buFont typeface="Arial" panose="020B0604020202020204" pitchFamily="34" charset="0"/>
              <a:buChar char="•"/>
            </a:pPr>
            <a:endParaRPr lang="pt-PT" b="1" noProof="0" dirty="0">
              <a:latin typeface="Calibri" panose="020F0502020204030204" pitchFamily="34" charset="0"/>
            </a:endParaRPr>
          </a:p>
        </p:txBody>
      </p:sp>
      <p:cxnSp>
        <p:nvCxnSpPr>
          <p:cNvPr id="15" name="Straight Connector 14"/>
          <p:cNvCxnSpPr/>
          <p:nvPr/>
        </p:nvCxnSpPr>
        <p:spPr>
          <a:xfrm>
            <a:off x="3429000" y="1057364"/>
            <a:ext cx="0" cy="54958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0" y="-3675"/>
            <a:ext cx="9144000" cy="848697"/>
          </a:xfrm>
          <a:prstGeom prst="rect">
            <a:avLst/>
          </a:prstGeom>
          <a:solidFill>
            <a:srgbClr val="CC0066"/>
          </a:solidFill>
        </p:spPr>
        <p:txBody>
          <a:bodyPr vert="horz" lIns="82058" tIns="41029" rIns="82058" bIns="41029" rtlCol="0" anchor="ctr">
            <a:noAutofit/>
          </a:bodyPr>
          <a:lstStyle>
            <a:lvl1pPr algn="ctr" defTabSz="410291"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18. Conseguiu reduzir</a:t>
            </a:r>
            <a:r>
              <a:rPr lang="pt-PT" sz="2700" dirty="0">
                <a:solidFill>
                  <a:srgbClr val="FFFFFF"/>
                </a:solidFill>
                <a:latin typeface="Calibri" panose="020F0502020204030204" pitchFamily="34" charset="0"/>
              </a:rPr>
              <a:t> a sua carga viral</a:t>
            </a:r>
            <a:endParaRPr lang="pt-BR" sz="2700" dirty="0">
              <a:solidFill>
                <a:srgbClr val="FFFFFF"/>
              </a:solidFill>
              <a:latin typeface="Calibri" panose="020F0502020204030204" pitchFamily="34" charset="0"/>
            </a:endParaRPr>
          </a:p>
        </p:txBody>
      </p:sp>
      <p:sp>
        <p:nvSpPr>
          <p:cNvPr id="11" name="Rectangle 10"/>
          <p:cNvSpPr/>
          <p:nvPr/>
        </p:nvSpPr>
        <p:spPr>
          <a:xfrm>
            <a:off x="3657600" y="5638800"/>
            <a:ext cx="5241444" cy="914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
          <p:cNvSpPr>
            <a:spLocks noGrp="1"/>
          </p:cNvSpPr>
          <p:nvPr>
            <p:ph sz="half" idx="1"/>
          </p:nvPr>
        </p:nvSpPr>
        <p:spPr>
          <a:xfrm>
            <a:off x="3810000" y="5562600"/>
            <a:ext cx="5257800" cy="990600"/>
          </a:xfrm>
        </p:spPr>
        <p:txBody>
          <a:bodyPr>
            <a:normAutofit fontScale="47500" lnSpcReduction="20000"/>
          </a:bodyPr>
          <a:lstStyle/>
          <a:p>
            <a:r>
              <a:rPr lang="pt-PT" noProof="0" dirty="0"/>
              <a:t>	    </a:t>
            </a:r>
          </a:p>
          <a:p>
            <a:r>
              <a:rPr lang="pt-PT" noProof="0" dirty="0"/>
              <a:t>	   </a:t>
            </a:r>
            <a:r>
              <a:rPr lang="pt-PT" sz="3200" b="1" noProof="0" dirty="0">
                <a:latin typeface="Calibri" panose="020F0502020204030204" pitchFamily="34" charset="0"/>
              </a:rPr>
              <a:t>Documento</a:t>
            </a:r>
          </a:p>
          <a:p>
            <a:endParaRPr lang="pt-PT" sz="2300" b="1" noProof="0" dirty="0">
              <a:latin typeface="Calibri" panose="020F0502020204030204" pitchFamily="34" charset="0"/>
            </a:endParaRPr>
          </a:p>
          <a:p>
            <a:r>
              <a:rPr lang="pt-PT" sz="2900" dirty="0">
                <a:latin typeface="Calibri" panose="020F0502020204030204" pitchFamily="34" charset="0"/>
              </a:rPr>
              <a:t>Documentar os resultados da repetição do teste de carga viral na ferramenta </a:t>
            </a:r>
            <a:r>
              <a:rPr lang="pt-PT" sz="2900" b="1" dirty="0" err="1">
                <a:latin typeface="Calibri" panose="020F0502020204030204" pitchFamily="34" charset="0"/>
              </a:rPr>
              <a:t>Enhanced</a:t>
            </a:r>
            <a:r>
              <a:rPr lang="pt-PT" sz="2900" b="1" dirty="0">
                <a:latin typeface="Calibri" panose="020F0502020204030204" pitchFamily="34" charset="0"/>
              </a:rPr>
              <a:t> </a:t>
            </a:r>
            <a:r>
              <a:rPr lang="pt-PT" sz="2900" b="1" dirty="0" err="1">
                <a:latin typeface="Calibri" panose="020F0502020204030204" pitchFamily="34" charset="0"/>
              </a:rPr>
              <a:t>Adherence</a:t>
            </a:r>
            <a:r>
              <a:rPr lang="pt-PT" sz="2900" b="1" dirty="0">
                <a:latin typeface="Calibri" panose="020F0502020204030204" pitchFamily="34" charset="0"/>
              </a:rPr>
              <a:t> </a:t>
            </a:r>
            <a:r>
              <a:rPr lang="pt-PT" sz="2900" b="1" dirty="0" err="1">
                <a:latin typeface="Calibri" panose="020F0502020204030204" pitchFamily="34" charset="0"/>
              </a:rPr>
              <a:t>Plan</a:t>
            </a:r>
            <a:r>
              <a:rPr lang="pt-PT" sz="2900" b="1" dirty="0">
                <a:latin typeface="Calibri" panose="020F0502020204030204" pitchFamily="34" charset="0"/>
              </a:rPr>
              <a:t>.</a:t>
            </a:r>
            <a:endParaRPr lang="pt-PT" sz="2900" noProof="0" dirty="0">
              <a:latin typeface="Calibri" panose="020F0502020204030204" pitchFamily="34" charset="0"/>
            </a:endParaRPr>
          </a:p>
        </p:txBody>
      </p:sp>
      <p:pic>
        <p:nvPicPr>
          <p:cNvPr id="16"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663153"/>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3657600"/>
            <a:ext cx="2971800" cy="2693045"/>
          </a:xfrm>
          <a:prstGeom prst="rect">
            <a:avLst/>
          </a:prstGeom>
          <a:noFill/>
        </p:spPr>
        <p:txBody>
          <a:bodyPr wrap="square" rtlCol="0">
            <a:spAutoFit/>
          </a:bodyPr>
          <a:lstStyle/>
          <a:p>
            <a:r>
              <a:rPr lang="pt-BR" sz="1300" dirty="0">
                <a:latin typeface="Calibri" panose="020F0502020204030204" pitchFamily="34" charset="0"/>
              </a:rPr>
              <a:t>Vamos rever rapidamente o que significa uma carga viral baixa, e seus planos para continuar a tomar os seus ARVs :</a:t>
            </a:r>
          </a:p>
          <a:p>
            <a:pPr marL="171450" indent="-171450">
              <a:buFont typeface="Arial" panose="020B0604020202020204" pitchFamily="34" charset="0"/>
              <a:buChar char="•"/>
            </a:pPr>
            <a:r>
              <a:rPr lang="pt-BR" sz="1300" dirty="0">
                <a:latin typeface="Calibri" panose="020F0502020204030204" pitchFamily="34" charset="0"/>
              </a:rPr>
              <a:t>Explique, por palavras próprias, o que significa ter uma carga viral baixa?</a:t>
            </a:r>
          </a:p>
          <a:p>
            <a:pPr marL="171450" indent="-171450">
              <a:buFont typeface="Arial" panose="020B0604020202020204" pitchFamily="34" charset="0"/>
              <a:buChar char="•"/>
            </a:pPr>
            <a:r>
              <a:rPr lang="pt-BR" sz="1300" dirty="0">
                <a:latin typeface="Calibri" panose="020F0502020204030204" pitchFamily="34" charset="0"/>
              </a:rPr>
              <a:t>Porque é importante continuar a tomar os ARVs?</a:t>
            </a:r>
          </a:p>
          <a:p>
            <a:pPr marL="171450" indent="-171450">
              <a:buFont typeface="Arial" panose="020B0604020202020204" pitchFamily="34" charset="0"/>
              <a:buChar char="•"/>
            </a:pPr>
            <a:r>
              <a:rPr lang="pt-BR" sz="1300" dirty="0">
                <a:latin typeface="Calibri" panose="020F0502020204030204" pitchFamily="34" charset="0"/>
              </a:rPr>
              <a:t>O que é que o tem ajudado a tomar os ARVs? </a:t>
            </a:r>
          </a:p>
          <a:p>
            <a:pPr marL="171450" indent="-171450">
              <a:buFont typeface="Arial" panose="020B0604020202020204" pitchFamily="34" charset="0"/>
              <a:buChar char="•"/>
            </a:pPr>
            <a:r>
              <a:rPr lang="pt-BR" sz="1300" dirty="0">
                <a:latin typeface="Calibri" panose="020F0502020204030204" pitchFamily="34" charset="0"/>
              </a:rPr>
              <a:t>Há coisas novas ou você espera que haja coisas novas que por vezes dificultem a maneira como toma os ARVs?</a:t>
            </a:r>
          </a:p>
        </p:txBody>
      </p:sp>
      <p:sp>
        <p:nvSpPr>
          <p:cNvPr id="18" name="TextBox 8"/>
          <p:cNvSpPr txBox="1"/>
          <p:nvPr/>
        </p:nvSpPr>
        <p:spPr>
          <a:xfrm>
            <a:off x="7146444" y="282958"/>
            <a:ext cx="1752600" cy="1200329"/>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prstClr val="black"/>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6445" y="308211"/>
            <a:ext cx="1807055" cy="12954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819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8"/>
            <a:ext cx="9144000" cy="848697"/>
          </a:xfrm>
          <a:solidFill>
            <a:schemeClr val="tx1">
              <a:lumMod val="50000"/>
              <a:lumOff val="50000"/>
            </a:schemeClr>
          </a:solidFill>
        </p:spPr>
        <p:txBody>
          <a:bodyPr>
            <a:noAutofit/>
          </a:bodyPr>
          <a:lstStyle/>
          <a:p>
            <a:pPr algn="l"/>
            <a:r>
              <a:rPr lang="pt-PT" sz="2800" noProof="0" dirty="0">
                <a:solidFill>
                  <a:srgbClr val="FFFFFF"/>
                </a:solidFill>
                <a:latin typeface="Calibri" panose="020F0502020204030204" pitchFamily="34" charset="0"/>
              </a:rPr>
              <a:t>	18. </a:t>
            </a:r>
            <a:r>
              <a:rPr lang="pt-BR" sz="2800" dirty="0">
                <a:solidFill>
                  <a:srgbClr val="FFFFFF"/>
                </a:solidFill>
                <a:latin typeface="Calibri" panose="020F0502020204030204" pitchFamily="34" charset="0"/>
              </a:rPr>
              <a:t>Quando os ARVs não estão a funcionar bem</a:t>
            </a:r>
            <a:endParaRPr lang="pt-PT" sz="2800" noProof="0" dirty="0">
              <a:solidFill>
                <a:srgbClr val="FFFFFF"/>
              </a:solidFill>
              <a:latin typeface="Calibri" panose="020F0502020204030204" pitchFamily="34" charset="0"/>
            </a:endParaRPr>
          </a:p>
        </p:txBody>
      </p:sp>
      <p:sp>
        <p:nvSpPr>
          <p:cNvPr id="5" name="TextBox 4"/>
          <p:cNvSpPr txBox="1"/>
          <p:nvPr/>
        </p:nvSpPr>
        <p:spPr>
          <a:xfrm>
            <a:off x="920079" y="5257800"/>
            <a:ext cx="3745293" cy="1938992"/>
          </a:xfrm>
          <a:prstGeom prst="rect">
            <a:avLst/>
          </a:prstGeom>
          <a:noFill/>
        </p:spPr>
        <p:txBody>
          <a:bodyPr wrap="square" numCol="1" rtlCol="0">
            <a:spAutoFit/>
          </a:bodyPr>
          <a:lstStyle/>
          <a:p>
            <a:pPr marL="285750" indent="-285750">
              <a:buFont typeface="Wingdings" panose="05000000000000000000" pitchFamily="2" charset="2"/>
              <a:buChar char="Ø"/>
            </a:pPr>
            <a:r>
              <a:rPr lang="pt-BR" sz="2000" dirty="0">
                <a:latin typeface="Calibri" panose="020F0502020204030204" pitchFamily="34" charset="0"/>
              </a:rPr>
              <a:t>É provável que o vírus esteja resistente, o que significa que mudou e os ARVs já não estão a funcionar.</a:t>
            </a:r>
            <a:r>
              <a:rPr lang="en-US" sz="2000" dirty="0">
                <a:latin typeface="Calibri" panose="020F0502020204030204" pitchFamily="34" charset="0"/>
              </a:rPr>
              <a:t>	</a:t>
            </a:r>
          </a:p>
          <a:p>
            <a:endParaRPr lang="pt-BR" sz="2000" dirty="0">
              <a:latin typeface="Calibri" panose="020F0502020204030204" pitchFamily="34" charset="0"/>
            </a:endParaRPr>
          </a:p>
          <a:p>
            <a:pPr lvl="1"/>
            <a:endParaRPr lang="pt-BR" sz="2000" dirty="0">
              <a:latin typeface="Calibri" panose="020F0502020204030204" pitchFamily="34" charset="0"/>
            </a:endParaRPr>
          </a:p>
        </p:txBody>
      </p:sp>
      <p:sp>
        <p:nvSpPr>
          <p:cNvPr id="7" name="TextBox 6"/>
          <p:cNvSpPr txBox="1"/>
          <p:nvPr/>
        </p:nvSpPr>
        <p:spPr>
          <a:xfrm>
            <a:off x="5657850" y="5257800"/>
            <a:ext cx="3333750" cy="1323439"/>
          </a:xfrm>
          <a:prstGeom prst="rect">
            <a:avLst/>
          </a:prstGeom>
          <a:noFill/>
        </p:spPr>
        <p:txBody>
          <a:bodyPr wrap="square" numCol="1" rtlCol="0">
            <a:spAutoFit/>
          </a:bodyPr>
          <a:lstStyle/>
          <a:p>
            <a:pPr marL="285750" indent="-285750">
              <a:buFont typeface="Wingdings" panose="05000000000000000000" pitchFamily="2" charset="2"/>
              <a:buChar char="Ø"/>
            </a:pPr>
            <a:r>
              <a:rPr lang="pt-BR" sz="2000" dirty="0">
                <a:latin typeface="Calibri" panose="020F0502020204030204" pitchFamily="34" charset="0"/>
              </a:rPr>
              <a:t>Recomendamos mudar de ARV.</a:t>
            </a:r>
          </a:p>
          <a:p>
            <a:endParaRPr lang="pt-BR" sz="2000" dirty="0">
              <a:latin typeface="Calibri" panose="020F0502020204030204" pitchFamily="34" charset="0"/>
            </a:endParaRPr>
          </a:p>
          <a:p>
            <a:pPr lvl="1"/>
            <a:endParaRPr lang="pt-BR" sz="2000" dirty="0">
              <a:latin typeface="Calibri" panose="020F0502020204030204"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 y="1543050"/>
            <a:ext cx="86487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0" y="1981200"/>
            <a:ext cx="1447800" cy="707886"/>
          </a:xfrm>
          <a:prstGeom prst="rect">
            <a:avLst/>
          </a:prstGeom>
          <a:solidFill>
            <a:schemeClr val="bg1"/>
          </a:solidFill>
        </p:spPr>
        <p:txBody>
          <a:bodyPr wrap="square" rtlCol="0">
            <a:spAutoFit/>
          </a:bodyPr>
          <a:lstStyle/>
          <a:p>
            <a:r>
              <a:rPr lang="en-US" sz="2000" dirty="0">
                <a:latin typeface="Calibri" panose="020F0502020204030204" pitchFamily="34" charset="0"/>
              </a:rPr>
              <a:t>Vírus resistente</a:t>
            </a:r>
          </a:p>
        </p:txBody>
      </p:sp>
    </p:spTree>
    <p:extLst>
      <p:ext uri="{BB962C8B-B14F-4D97-AF65-F5344CB8AC3E}">
        <p14:creationId xmlns:p14="http://schemas.microsoft.com/office/powerpoint/2010/main" val="2693813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90600"/>
            <a:ext cx="3048000" cy="3200400"/>
          </a:xfrm>
        </p:spPr>
        <p:txBody>
          <a:bodyPr>
            <a:normAutofit/>
          </a:bodyPr>
          <a:lstStyle/>
          <a:p>
            <a:r>
              <a:rPr lang="pt-PT" sz="1400" b="1" noProof="0" dirty="0">
                <a:latin typeface="Calibri" panose="020F0502020204030204" pitchFamily="34" charset="0"/>
              </a:rPr>
              <a:t>MENSAGENS-CHAVE:</a:t>
            </a:r>
          </a:p>
          <a:p>
            <a:pPr marL="285750" indent="-285750">
              <a:buFont typeface="Wingdings" panose="05000000000000000000" pitchFamily="2" charset="2"/>
              <a:buChar char="Ø"/>
            </a:pPr>
            <a:r>
              <a:rPr lang="pt-BR" sz="1400" dirty="0">
                <a:latin typeface="Calibri" panose="020F0502020204030204" pitchFamily="34" charset="0"/>
              </a:rPr>
              <a:t>É provável que o vírus esteja resistente, o que significa que mudou e os ARVs já não estão a funcionar</a:t>
            </a:r>
            <a:r>
              <a:rPr lang="pt-PT" sz="1400" noProof="0" dirty="0">
                <a:latin typeface="Calibri" panose="020F0502020204030204" pitchFamily="34" charset="0"/>
              </a:rPr>
              <a:t>.</a:t>
            </a:r>
          </a:p>
          <a:p>
            <a:pPr marL="285750" indent="-285750">
              <a:buFont typeface="Wingdings" panose="05000000000000000000" pitchFamily="2" charset="2"/>
              <a:buChar char="Ø"/>
            </a:pPr>
            <a:r>
              <a:rPr lang="pt-BR" sz="1400" dirty="0">
                <a:latin typeface="Calibri" panose="020F0502020204030204" pitchFamily="34" charset="0"/>
              </a:rPr>
              <a:t>Recomendamos mudar de ARV</a:t>
            </a:r>
            <a:r>
              <a:rPr lang="pt-PT" sz="1400" noProof="0" dirty="0">
                <a:latin typeface="Calibri" panose="020F0502020204030204" pitchFamily="34" charset="0"/>
              </a:rPr>
              <a:t>.</a:t>
            </a:r>
          </a:p>
        </p:txBody>
      </p:sp>
      <p:sp>
        <p:nvSpPr>
          <p:cNvPr id="21" name="Content Placeholder 1"/>
          <p:cNvSpPr>
            <a:spLocks noGrp="1"/>
          </p:cNvSpPr>
          <p:nvPr>
            <p:ph sz="half" idx="1"/>
          </p:nvPr>
        </p:nvSpPr>
        <p:spPr>
          <a:xfrm>
            <a:off x="3612444" y="992867"/>
            <a:ext cx="5226756" cy="3960133"/>
          </a:xfrm>
        </p:spPr>
        <p:txBody>
          <a:bodyPr>
            <a:noAutofit/>
          </a:bodyPr>
          <a:lstStyle/>
          <a:p>
            <a:r>
              <a:rPr lang="pt-PT" sz="1400" b="1" noProof="0" dirty="0">
                <a:latin typeface="Calibri" panose="020F0502020204030204" pitchFamily="34" charset="0"/>
              </a:rPr>
              <a:t>PONTOS A DISCUTIR:</a:t>
            </a:r>
          </a:p>
          <a:p>
            <a:pPr marL="285750" indent="-285750">
              <a:buFont typeface="Arial" panose="020B0604020202020204" pitchFamily="34" charset="0"/>
              <a:buChar char="•"/>
            </a:pPr>
            <a:r>
              <a:rPr lang="pt-PT" sz="1200" dirty="0">
                <a:latin typeface="Calibri" panose="020F0502020204030204" pitchFamily="34" charset="0"/>
              </a:rPr>
              <a:t>Embora esteja a tomar os </a:t>
            </a:r>
            <a:r>
              <a:rPr lang="pt-PT" sz="1200" dirty="0" err="1">
                <a:latin typeface="Calibri" panose="020F0502020204030204" pitchFamily="34" charset="0"/>
              </a:rPr>
              <a:t>ARVs</a:t>
            </a:r>
            <a:r>
              <a:rPr lang="pt-PT" sz="1200" dirty="0">
                <a:latin typeface="Calibri" panose="020F0502020204030204" pitchFamily="34" charset="0"/>
              </a:rPr>
              <a:t> todos os </a:t>
            </a:r>
            <a:br>
              <a:rPr lang="pt-PT" sz="1200" dirty="0">
                <a:latin typeface="Calibri" panose="020F0502020204030204" pitchFamily="34" charset="0"/>
              </a:rPr>
            </a:br>
            <a:r>
              <a:rPr lang="pt-PT" sz="1200" dirty="0">
                <a:latin typeface="Calibri" panose="020F0502020204030204" pitchFamily="34" charset="0"/>
              </a:rPr>
              <a:t>dias, o novo resultado da sua carga viral </a:t>
            </a:r>
          </a:p>
          <a:p>
            <a:r>
              <a:rPr lang="pt-PT" sz="1200" dirty="0">
                <a:latin typeface="Calibri" panose="020F0502020204030204" pitchFamily="34" charset="0"/>
              </a:rPr>
              <a:t>       continua alto. </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É provável que os </a:t>
            </a:r>
            <a:r>
              <a:rPr lang="pt-PT" sz="1200" dirty="0" err="1">
                <a:latin typeface="Calibri" panose="020F0502020204030204" pitchFamily="34" charset="0"/>
              </a:rPr>
              <a:t>ARVs</a:t>
            </a:r>
            <a:r>
              <a:rPr lang="pt-PT" sz="1200" dirty="0">
                <a:latin typeface="Calibri" panose="020F0502020204030204" pitchFamily="34" charset="0"/>
              </a:rPr>
              <a:t> não estejam a funcionar bem porque o vírus é resistente.</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Recomendamos mudar os </a:t>
            </a:r>
            <a:r>
              <a:rPr lang="pt-PT" sz="1200" dirty="0" err="1">
                <a:latin typeface="Calibri" panose="020F0502020204030204" pitchFamily="34" charset="0"/>
              </a:rPr>
              <a:t>ARVs</a:t>
            </a:r>
            <a:r>
              <a:rPr lang="pt-PT" sz="1200" dirty="0">
                <a:latin typeface="Calibri" panose="020F0502020204030204" pitchFamily="34" charset="0"/>
              </a:rPr>
              <a:t> </a:t>
            </a:r>
            <a:r>
              <a:rPr lang="pt-PT" sz="1200" noProof="0" dirty="0">
                <a:latin typeface="Calibri" panose="020F0502020204030204" pitchFamily="34" charset="0"/>
              </a:rPr>
              <a:t>para _______________. </a:t>
            </a:r>
          </a:p>
          <a:p>
            <a:pPr marL="695945" lvl="1" indent="-285750">
              <a:buFont typeface="Arial" panose="020B0604020202020204" pitchFamily="34" charset="0"/>
              <a:buChar char="•"/>
            </a:pPr>
            <a:r>
              <a:rPr lang="pt-PT" sz="1200" noProof="0" dirty="0">
                <a:latin typeface="Calibri" panose="020F0502020204030204" pitchFamily="34" charset="0"/>
              </a:rPr>
              <a:t>Fornecer instruções detalhadas sobre o novo regime.</a:t>
            </a:r>
          </a:p>
          <a:p>
            <a:pPr marL="695945" lvl="1" indent="-285750">
              <a:buFont typeface="Arial" panose="020B0604020202020204" pitchFamily="34" charset="0"/>
              <a:buChar char="•"/>
            </a:pPr>
            <a:r>
              <a:rPr lang="pt-PT" sz="1200" dirty="0">
                <a:latin typeface="Calibri" panose="020F0502020204030204" pitchFamily="34" charset="0"/>
              </a:rPr>
              <a:t>Discutir possíveis efeitos secundários e como evitar ou controlar os mesmos.</a:t>
            </a:r>
            <a:endParaRPr lang="pt-PT" sz="1200" noProof="0" dirty="0">
              <a:latin typeface="Calibri" panose="020F0502020204030204" pitchFamily="34" charset="0"/>
            </a:endParaRPr>
          </a:p>
          <a:p>
            <a:pPr marL="695945" lvl="1" indent="-285750">
              <a:buFont typeface="Arial" panose="020B0604020202020204" pitchFamily="34" charset="0"/>
              <a:buChar char="•"/>
            </a:pPr>
            <a:r>
              <a:rPr lang="pt-PT" sz="1200" dirty="0">
                <a:latin typeface="Calibri" panose="020F0502020204030204" pitchFamily="34" charset="0"/>
              </a:rPr>
              <a:t>Fornecer instruções por escrito.</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Agora esperamos que seja capaz de tomar os </a:t>
            </a:r>
            <a:r>
              <a:rPr lang="pt-PT" sz="1200" dirty="0" err="1">
                <a:latin typeface="Calibri" panose="020F0502020204030204" pitchFamily="34" charset="0"/>
              </a:rPr>
              <a:t>ARVs</a:t>
            </a:r>
            <a:r>
              <a:rPr lang="pt-PT" sz="1200" dirty="0">
                <a:latin typeface="Calibri" panose="020F0502020204030204" pitchFamily="34" charset="0"/>
              </a:rPr>
              <a:t> todos os dias, pois os novos medicamentos vão reduzir a sua carga viral e assegurar a sua saúde.</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noProof="0" dirty="0">
                <a:latin typeface="Calibri" panose="020F0502020204030204" pitchFamily="34" charset="0"/>
              </a:rPr>
              <a:t>É extremamente importante que tome os seus novos </a:t>
            </a:r>
            <a:r>
              <a:rPr lang="pt-PT" sz="1200" noProof="0" dirty="0" err="1">
                <a:latin typeface="Calibri" panose="020F0502020204030204" pitchFamily="34" charset="0"/>
              </a:rPr>
              <a:t>ARVs</a:t>
            </a:r>
            <a:r>
              <a:rPr lang="pt-PT" sz="1200" noProof="0" dirty="0">
                <a:latin typeface="Calibri" panose="020F0502020204030204" pitchFamily="34" charset="0"/>
              </a:rPr>
              <a:t> adequadamente.</a:t>
            </a:r>
          </a:p>
          <a:p>
            <a:pPr marL="285750" indent="-285750">
              <a:buFont typeface="Arial" panose="020B0604020202020204" pitchFamily="34" charset="0"/>
              <a:buChar char="•"/>
            </a:pPr>
            <a:r>
              <a:rPr lang="pt-PT" sz="1200" dirty="0">
                <a:latin typeface="Calibri" panose="020F0502020204030204" pitchFamily="34" charset="0"/>
              </a:rPr>
              <a:t>Se tiver algum problema, comunique com um dos provedores para receber assistência</a:t>
            </a:r>
            <a:r>
              <a:rPr lang="pt-PT" sz="1200" noProof="0" dirty="0">
                <a:latin typeface="Calibri" panose="020F0502020204030204" pitchFamily="34" charset="0"/>
              </a:rPr>
              <a:t>.</a:t>
            </a:r>
          </a:p>
          <a:p>
            <a:pPr marL="285750" indent="-285750">
              <a:buFont typeface="Arial" panose="020B0604020202020204" pitchFamily="34" charset="0"/>
              <a:buChar char="•"/>
            </a:pPr>
            <a:r>
              <a:rPr lang="pt-PT" sz="1200" dirty="0">
                <a:latin typeface="Calibri" panose="020F0502020204030204" pitchFamily="34" charset="0"/>
              </a:rPr>
              <a:t>Se começar a tomar outros medicamentos, por exemplo para a tuberculose, informe imediatamente o provedor.</a:t>
            </a:r>
            <a:endParaRPr lang="pt-PT" sz="1200" noProof="0" dirty="0">
              <a:latin typeface="Calibri" panose="020F0502020204030204" pitchFamily="34" charset="0"/>
            </a:endParaRPr>
          </a:p>
          <a:p>
            <a:pPr marL="285750" indent="-285750">
              <a:buFont typeface="Arial" panose="020B0604020202020204" pitchFamily="34" charset="0"/>
              <a:buChar char="•"/>
            </a:pPr>
            <a:r>
              <a:rPr lang="pt-PT" sz="1200" dirty="0">
                <a:latin typeface="Calibri" panose="020F0502020204030204" pitchFamily="34" charset="0"/>
              </a:rPr>
              <a:t>A sua próxima consulta é </a:t>
            </a:r>
            <a:r>
              <a:rPr lang="pt-PT" sz="1200" noProof="0" dirty="0">
                <a:latin typeface="Calibri" panose="020F0502020204030204" pitchFamily="34" charset="0"/>
              </a:rPr>
              <a:t>_______.</a:t>
            </a:r>
          </a:p>
        </p:txBody>
      </p:sp>
      <p:cxnSp>
        <p:nvCxnSpPr>
          <p:cNvPr id="15" name="Straight Connector 14"/>
          <p:cNvCxnSpPr/>
          <p:nvPr/>
        </p:nvCxnSpPr>
        <p:spPr>
          <a:xfrm>
            <a:off x="3352800" y="1057364"/>
            <a:ext cx="0" cy="38194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352800" y="5029200"/>
            <a:ext cx="1143000" cy="1676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a:spLocks noGrp="1"/>
          </p:cNvSpPr>
          <p:nvPr>
            <p:ph sz="half" idx="1"/>
          </p:nvPr>
        </p:nvSpPr>
        <p:spPr>
          <a:xfrm>
            <a:off x="3352801" y="5029200"/>
            <a:ext cx="1219200" cy="1676400"/>
          </a:xfrm>
        </p:spPr>
        <p:txBody>
          <a:bodyPr>
            <a:normAutofit fontScale="40000" lnSpcReduction="20000"/>
          </a:bodyPr>
          <a:lstStyle/>
          <a:p>
            <a:r>
              <a:rPr lang="pt-PT" noProof="0" dirty="0"/>
              <a:t>	    </a:t>
            </a:r>
          </a:p>
          <a:p>
            <a:r>
              <a:rPr lang="pt-PT" noProof="0" dirty="0"/>
              <a:t>	   </a:t>
            </a:r>
          </a:p>
          <a:p>
            <a:endParaRPr lang="pt-PT" sz="3200" b="1" dirty="0">
              <a:latin typeface="Calibri" panose="020F0502020204030204" pitchFamily="34" charset="0"/>
            </a:endParaRPr>
          </a:p>
          <a:p>
            <a:r>
              <a:rPr lang="pt-PT" sz="3200" b="1" noProof="0" dirty="0">
                <a:latin typeface="Calibri" panose="020F0502020204030204" pitchFamily="34" charset="0"/>
              </a:rPr>
              <a:t>Documento</a:t>
            </a:r>
            <a:endParaRPr lang="pt-PT" sz="2300" b="1" noProof="0" dirty="0">
              <a:latin typeface="Calibri" panose="020F0502020204030204" pitchFamily="34" charset="0"/>
            </a:endParaRPr>
          </a:p>
          <a:p>
            <a:r>
              <a:rPr lang="pt-PT" sz="2800" noProof="0" dirty="0">
                <a:latin typeface="Calibri" panose="020F0502020204030204" pitchFamily="34" charset="0"/>
              </a:rPr>
              <a:t>Documentar os novos </a:t>
            </a:r>
            <a:r>
              <a:rPr lang="pt-PT" sz="2800" noProof="0" dirty="0" err="1">
                <a:latin typeface="Calibri" panose="020F0502020204030204" pitchFamily="34" charset="0"/>
              </a:rPr>
              <a:t>ARVs</a:t>
            </a:r>
            <a:r>
              <a:rPr lang="pt-PT" sz="2800" noProof="0" dirty="0">
                <a:latin typeface="Calibri" panose="020F0502020204030204" pitchFamily="34" charset="0"/>
              </a:rPr>
              <a:t> na ferramenta </a:t>
            </a:r>
            <a:r>
              <a:rPr lang="pt-PT" sz="2800" b="1" noProof="0" dirty="0" err="1">
                <a:latin typeface="Calibri" panose="020F0502020204030204" pitchFamily="34" charset="0"/>
              </a:rPr>
              <a:t>Enhanced</a:t>
            </a:r>
            <a:r>
              <a:rPr lang="pt-PT" sz="2800" b="1" noProof="0" dirty="0">
                <a:latin typeface="Calibri" panose="020F0502020204030204" pitchFamily="34" charset="0"/>
              </a:rPr>
              <a:t> </a:t>
            </a:r>
            <a:r>
              <a:rPr lang="pt-PT" sz="2800" b="1" noProof="0" dirty="0" err="1">
                <a:latin typeface="Calibri" panose="020F0502020204030204" pitchFamily="34" charset="0"/>
              </a:rPr>
              <a:t>Adherence</a:t>
            </a:r>
            <a:r>
              <a:rPr lang="pt-PT" sz="2800" b="1" noProof="0" dirty="0">
                <a:latin typeface="Calibri" panose="020F0502020204030204" pitchFamily="34" charset="0"/>
              </a:rPr>
              <a:t> </a:t>
            </a:r>
            <a:r>
              <a:rPr lang="pt-PT" sz="2800" b="1" noProof="0" dirty="0" err="1">
                <a:latin typeface="Calibri" panose="020F0502020204030204" pitchFamily="34" charset="0"/>
              </a:rPr>
              <a:t>Plan</a:t>
            </a:r>
            <a:r>
              <a:rPr lang="pt-PT" sz="2800" b="1" noProof="0" dirty="0">
                <a:latin typeface="Calibri" panose="020F0502020204030204" pitchFamily="34" charset="0"/>
              </a:rPr>
              <a:t>.</a:t>
            </a:r>
            <a:endParaRPr lang="pt-PT" sz="2800" noProof="0" dirty="0">
              <a:latin typeface="Calibri" panose="020F0502020204030204" pitchFamily="34" charset="0"/>
            </a:endParaRPr>
          </a:p>
        </p:txBody>
      </p:sp>
      <p:pic>
        <p:nvPicPr>
          <p:cNvPr id="30" name="Picture 7" descr="C:\Users\rlw2177\AppData\Local\Microsoft\Windows\Temporary Internet Files\Content.IE5\S2UJGMDA\12796412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5029200"/>
            <a:ext cx="496261" cy="38191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28601" y="2514600"/>
            <a:ext cx="2971800" cy="419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Content Placeholder 1"/>
          <p:cNvSpPr>
            <a:spLocks noGrp="1"/>
          </p:cNvSpPr>
          <p:nvPr>
            <p:ph sz="half" idx="1"/>
          </p:nvPr>
        </p:nvSpPr>
        <p:spPr>
          <a:xfrm>
            <a:off x="762000" y="2590800"/>
            <a:ext cx="2286000" cy="381000"/>
          </a:xfrm>
        </p:spPr>
        <p:txBody>
          <a:bodyPr>
            <a:normAutofit/>
          </a:bodyPr>
          <a:lstStyle/>
          <a:p>
            <a:r>
              <a:rPr lang="pt-PT" sz="1600" b="1" noProof="0" dirty="0">
                <a:latin typeface="Calibri" panose="020F0502020204030204" pitchFamily="34" charset="0"/>
              </a:rPr>
              <a:t>Revisão:</a:t>
            </a:r>
          </a:p>
          <a:p>
            <a:endParaRPr lang="pt-PT" sz="1500" noProof="0" dirty="0">
              <a:latin typeface="Calibri" panose="020F0502020204030204" pitchFamily="34" charset="0"/>
            </a:endParaRPr>
          </a:p>
        </p:txBody>
      </p:sp>
      <p:pic>
        <p:nvPicPr>
          <p:cNvPr id="33" name="Picture 4" descr="C:\Users\rlw2177\AppData\Local\Microsoft\Windows\Temporary Internet Files\Content.IE5\BZGY2YB0\137171418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706" y="2590800"/>
            <a:ext cx="362094" cy="5334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4633190" y="5018291"/>
            <a:ext cx="4343400" cy="1676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1"/>
          <p:cNvSpPr>
            <a:spLocks noGrp="1"/>
          </p:cNvSpPr>
          <p:nvPr>
            <p:ph sz="half" idx="1"/>
          </p:nvPr>
        </p:nvSpPr>
        <p:spPr>
          <a:xfrm>
            <a:off x="5257800" y="5067300"/>
            <a:ext cx="3094181" cy="295736"/>
          </a:xfrm>
        </p:spPr>
        <p:txBody>
          <a:bodyPr>
            <a:normAutofit lnSpcReduction="10000"/>
          </a:bodyPr>
          <a:lstStyle/>
          <a:p>
            <a:r>
              <a:rPr lang="pt-PT" sz="1500" b="1" noProof="0" dirty="0">
                <a:latin typeface="Calibri" panose="020F0502020204030204" pitchFamily="34" charset="0"/>
              </a:rPr>
              <a:t>Instruções aos Provedores:</a:t>
            </a:r>
          </a:p>
          <a:p>
            <a:endParaRPr lang="pt-PT" sz="1600" b="1" noProof="0" dirty="0">
              <a:latin typeface="Calibri" panose="020F0502020204030204" pitchFamily="34" charset="0"/>
            </a:endParaRPr>
          </a:p>
        </p:txBody>
      </p:sp>
      <p:pic>
        <p:nvPicPr>
          <p:cNvPr id="36" name="Picture 8" descr="C:\Users\rlw2177\AppData\Local\Microsoft\Windows\Temporary Internet Files\Content.IE5\S2UJGMDA\Symbol_list_class.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5326" y="5103018"/>
            <a:ext cx="492474" cy="459582"/>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0" y="-3678"/>
            <a:ext cx="9144000" cy="848697"/>
          </a:xfrm>
          <a:prstGeom prst="rect">
            <a:avLst/>
          </a:prstGeom>
          <a:solidFill>
            <a:schemeClr val="tx1">
              <a:lumMod val="50000"/>
              <a:lumOff val="50000"/>
            </a:schemeClr>
          </a:solidFill>
        </p:spPr>
        <p:txBody>
          <a:bodyPr vert="horz" lIns="82039" tIns="41020" rIns="82039" bIns="41020" rtlCol="0" anchor="ctr">
            <a:noAutofit/>
          </a:bodyPr>
          <a:lstStyle>
            <a:lvl1pPr algn="ctr" defTabSz="410195" rtl="0" eaLnBrk="1" latinLnBrk="0" hangingPunct="1">
              <a:spcBef>
                <a:spcPct val="0"/>
              </a:spcBef>
              <a:buNone/>
              <a:defRPr sz="2900" b="1" kern="1200">
                <a:solidFill>
                  <a:srgbClr val="000090"/>
                </a:solidFill>
                <a:latin typeface="+mj-lt"/>
                <a:ea typeface="+mj-ea"/>
                <a:cs typeface="+mj-cs"/>
              </a:defRPr>
            </a:lvl1pPr>
          </a:lstStyle>
          <a:p>
            <a:pPr algn="l"/>
            <a:r>
              <a:rPr lang="en-US" sz="2800" dirty="0">
                <a:solidFill>
                  <a:srgbClr val="FFFFFF"/>
                </a:solidFill>
                <a:latin typeface="Calibri" panose="020F0502020204030204" pitchFamily="34" charset="0"/>
              </a:rPr>
              <a:t>	</a:t>
            </a:r>
            <a:r>
              <a:rPr lang="pt-BR" sz="2800" dirty="0">
                <a:solidFill>
                  <a:srgbClr val="FFFFFF"/>
                </a:solidFill>
                <a:latin typeface="Calibri" panose="020F0502020204030204" pitchFamily="34" charset="0"/>
              </a:rPr>
              <a:t>19. </a:t>
            </a:r>
            <a:r>
              <a:rPr lang="pt-BR" sz="2700" dirty="0">
                <a:solidFill>
                  <a:srgbClr val="FFFFFF"/>
                </a:solidFill>
                <a:latin typeface="Calibri" panose="020F0502020204030204" pitchFamily="34" charset="0"/>
              </a:rPr>
              <a:t>Quando os ARVs não estão a funcionar 							bem</a:t>
            </a:r>
          </a:p>
        </p:txBody>
      </p:sp>
      <p:sp>
        <p:nvSpPr>
          <p:cNvPr id="4" name="TextBox 3"/>
          <p:cNvSpPr txBox="1"/>
          <p:nvPr/>
        </p:nvSpPr>
        <p:spPr>
          <a:xfrm>
            <a:off x="228599" y="3102382"/>
            <a:ext cx="2971801" cy="3831818"/>
          </a:xfrm>
          <a:prstGeom prst="rect">
            <a:avLst/>
          </a:prstGeom>
          <a:noFill/>
        </p:spPr>
        <p:txBody>
          <a:bodyPr wrap="square" rtlCol="0">
            <a:spAutoFit/>
          </a:bodyPr>
          <a:lstStyle/>
          <a:p>
            <a:pPr marL="285750" indent="-285750">
              <a:buFont typeface="Arial" panose="020B0604020202020204" pitchFamily="34" charset="0"/>
              <a:buChar char="•"/>
            </a:pPr>
            <a:r>
              <a:rPr lang="pt-BR" sz="1050" dirty="0">
                <a:latin typeface="Calibri" panose="020F0502020204030204" pitchFamily="34" charset="0"/>
              </a:rPr>
              <a:t>Já discutimos muita informação nova. Gostaria de ter a certeza de que lhe expliquei tudo muito bem e que respondi às suas perguntas.</a:t>
            </a:r>
          </a:p>
          <a:p>
            <a:pPr marL="285750" indent="-285750">
              <a:buFont typeface="Arial" panose="020B0604020202020204" pitchFamily="34" charset="0"/>
              <a:buChar char="•"/>
            </a:pPr>
            <a:r>
              <a:rPr lang="pt-BR" sz="1050" dirty="0">
                <a:latin typeface="Calibri" panose="020F0502020204030204" pitchFamily="34" charset="0"/>
              </a:rPr>
              <a:t>Pode-me dizer quais são, na sua opinião, as próximas etapas, e porque é que o aconselhamos a mudar de ARV?</a:t>
            </a:r>
          </a:p>
          <a:p>
            <a:pPr marL="285750" indent="-285750">
              <a:buFont typeface="Arial" panose="020B0604020202020204" pitchFamily="34" charset="0"/>
              <a:buChar char="•"/>
            </a:pPr>
            <a:r>
              <a:rPr lang="pt-BR" sz="1050" dirty="0">
                <a:latin typeface="Calibri" panose="020F0502020204030204" pitchFamily="34" charset="0"/>
              </a:rPr>
              <a:t>Diga-me, por palavras próprias, o que significa ter resistência?</a:t>
            </a:r>
          </a:p>
          <a:p>
            <a:pPr marL="285750" indent="-285750">
              <a:buFont typeface="Arial" panose="020B0604020202020204" pitchFamily="34" charset="0"/>
              <a:buChar char="•"/>
            </a:pPr>
            <a:r>
              <a:rPr lang="pt-BR" sz="1050" dirty="0">
                <a:latin typeface="Calibri" panose="020F0502020204030204" pitchFamily="34" charset="0"/>
              </a:rPr>
              <a:t>Quais são os novos ARVs e como vai tomá-los?</a:t>
            </a:r>
          </a:p>
          <a:p>
            <a:pPr marL="285750" indent="-285750">
              <a:buFont typeface="Arial" panose="020B0604020202020204" pitchFamily="34" charset="0"/>
              <a:buChar char="•"/>
            </a:pPr>
            <a:r>
              <a:rPr lang="pt-BR" sz="1050" dirty="0">
                <a:latin typeface="Calibri" panose="020F0502020204030204" pitchFamily="34" charset="0"/>
              </a:rPr>
              <a:t>O que é que o tem ajudado a tomar os ARVs? É importante fazer essas coisas agora, para tomar os novos ARVs exatamente conforme a receita.</a:t>
            </a:r>
          </a:p>
          <a:p>
            <a:pPr marL="285750" indent="-285750">
              <a:buFont typeface="Arial" panose="020B0604020202020204" pitchFamily="34" charset="0"/>
              <a:buChar char="•"/>
            </a:pPr>
            <a:r>
              <a:rPr lang="pt-BR" sz="1050" dirty="0">
                <a:latin typeface="Calibri" panose="020F0502020204030204" pitchFamily="34" charset="0"/>
              </a:rPr>
              <a:t>Quando é a sua próxima consulta?</a:t>
            </a:r>
          </a:p>
          <a:p>
            <a:pPr marL="285750" indent="-285750">
              <a:buFont typeface="Arial" panose="020B0604020202020204" pitchFamily="34" charset="0"/>
              <a:buChar char="•"/>
            </a:pPr>
            <a:r>
              <a:rPr lang="pt-BR" sz="1050" dirty="0">
                <a:latin typeface="Calibri" panose="020F0502020204030204" pitchFamily="34" charset="0"/>
              </a:rPr>
              <a:t>Se tiver algum problema para tomar os ARVs antes disso, venha ao posto. </a:t>
            </a:r>
          </a:p>
          <a:p>
            <a:pPr marL="285750" indent="-285750">
              <a:buFont typeface="Arial" panose="020B0604020202020204" pitchFamily="34" charset="0"/>
              <a:buChar char="•"/>
            </a:pPr>
            <a:r>
              <a:rPr lang="pt-BR" sz="1050" dirty="0">
                <a:latin typeface="Calibri" panose="020F0502020204030204" pitchFamily="34" charset="0"/>
              </a:rPr>
              <a:t>Vamos analisar novamente a sua carga viral dentro de ____ meses, para ver como é que os novos ARVs estão a funcionar.</a:t>
            </a:r>
          </a:p>
          <a:p>
            <a:pPr marL="285750" indent="-285750">
              <a:buFont typeface="Arial" panose="020B0604020202020204" pitchFamily="34" charset="0"/>
              <a:buChar char="•"/>
            </a:pPr>
            <a:r>
              <a:rPr lang="pt-BR" sz="1050" dirty="0">
                <a:latin typeface="Calibri" panose="020F0502020204030204" pitchFamily="34" charset="0"/>
              </a:rPr>
              <a:t>Tem alguma pergunta?</a:t>
            </a:r>
          </a:p>
          <a:p>
            <a:pPr marL="285750" indent="-285750">
              <a:buFont typeface="Arial" panose="020B0604020202020204" pitchFamily="34" charset="0"/>
              <a:buChar char="•"/>
            </a:pPr>
            <a:endParaRPr lang="pt-BR" sz="1200" dirty="0">
              <a:latin typeface="Calibri" panose="020F0502020204030204" pitchFamily="34" charset="0"/>
            </a:endParaRPr>
          </a:p>
        </p:txBody>
      </p:sp>
      <p:sp>
        <p:nvSpPr>
          <p:cNvPr id="22" name="TextBox 21"/>
          <p:cNvSpPr txBox="1"/>
          <p:nvPr/>
        </p:nvSpPr>
        <p:spPr>
          <a:xfrm>
            <a:off x="4572001" y="5428325"/>
            <a:ext cx="4541980" cy="1615827"/>
          </a:xfrm>
          <a:prstGeom prst="rect">
            <a:avLst/>
          </a:prstGeom>
          <a:noFill/>
        </p:spPr>
        <p:txBody>
          <a:bodyPr wrap="square" rtlCol="0">
            <a:spAutoFit/>
          </a:bodyPr>
          <a:lstStyle/>
          <a:p>
            <a:r>
              <a:rPr lang="pt-BR" sz="1100" dirty="0">
                <a:latin typeface="Calibri" panose="020F0502020204030204" pitchFamily="34" charset="0"/>
              </a:rPr>
              <a:t>Em consultas posteriores deve utilizar cartões relevantes para avaliar a adesão e aconselhar, e para explicar os resultados do teste de carga viral. Por exemplo, comece todas as consultas de seguimento para maior adesão utilizando o cartão 17. Investigue como a pessoa está a tomar os ARVs e, se tiver os mesmos ou novos desafios, utilize os cartões 7-16, conforme necessário. </a:t>
            </a:r>
          </a:p>
          <a:p>
            <a:r>
              <a:rPr lang="pt-BR" sz="1100" dirty="0">
                <a:latin typeface="Calibri" panose="020F0502020204030204" pitchFamily="34" charset="0"/>
              </a:rPr>
              <a:t>Na primeira visita de seguimento depois de mudar os ARVS, utilize os cartões que começam com “Como está a tomar os seus ARVs?” (Cartão 6) para avaliar a adesão a um novo regime.</a:t>
            </a:r>
          </a:p>
        </p:txBody>
      </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439720"/>
            <a:ext cx="1796664" cy="1371600"/>
          </a:xfrm>
          <a:prstGeom prst="rect">
            <a:avLst/>
          </a:prstGeom>
          <a:noFill/>
          <a:ln w="9525">
            <a:solidFill>
              <a:schemeClr val="tx1"/>
            </a:solidFill>
            <a:miter lim="800000"/>
            <a:headEnd/>
            <a:tailEnd/>
          </a:ln>
          <a:effectLst>
            <a:outerShdw blurRad="50800" dist="38100" dir="54000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20671"/>
            <a:ext cx="1796664"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739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5CDCDB-F317-444F-A46D-D1D8F990EDED}"/>
              </a:ext>
            </a:extLst>
          </p:cNvPr>
          <p:cNvSpPr txBox="1">
            <a:spLocks/>
          </p:cNvSpPr>
          <p:nvPr/>
        </p:nvSpPr>
        <p:spPr>
          <a:xfrm>
            <a:off x="134470" y="-8467"/>
            <a:ext cx="8875059" cy="6858000"/>
          </a:xfrm>
          <a:prstGeom prst="rect">
            <a:avLst/>
          </a:prstGeom>
          <a:solidFill>
            <a:srgbClr val="002060"/>
          </a:solidFill>
        </p:spPr>
        <p:txBody>
          <a:bodyPr vert="horz" lIns="72371" tIns="36185" rIns="72371" bIns="36185"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471" dirty="0">
              <a:solidFill>
                <a:srgbClr val="FFFFFF"/>
              </a:solidFill>
              <a:latin typeface="Calibri" panose="020F0502020204030204" pitchFamily="34" charset="0"/>
            </a:endParaRPr>
          </a:p>
        </p:txBody>
      </p:sp>
      <p:sp>
        <p:nvSpPr>
          <p:cNvPr id="6" name="TextBox 5">
            <a:extLst>
              <a:ext uri="{FF2B5EF4-FFF2-40B4-BE49-F238E27FC236}">
                <a16:creationId xmlns:a16="http://schemas.microsoft.com/office/drawing/2014/main" id="{8C8AABC5-6EB1-4E0E-AB7F-858092E3EF77}"/>
              </a:ext>
            </a:extLst>
          </p:cNvPr>
          <p:cNvSpPr txBox="1"/>
          <p:nvPr/>
        </p:nvSpPr>
        <p:spPr>
          <a:xfrm>
            <a:off x="2655794" y="2655033"/>
            <a:ext cx="3832412" cy="1722266"/>
          </a:xfrm>
          <a:prstGeom prst="rect">
            <a:avLst/>
          </a:prstGeom>
          <a:noFill/>
        </p:spPr>
        <p:txBody>
          <a:bodyPr wrap="square" rtlCol="0">
            <a:spAutoFit/>
          </a:bodyPr>
          <a:lstStyle/>
          <a:p>
            <a:pPr algn="ctr"/>
            <a:r>
              <a:rPr lang="en-US" sz="1059" b="1" dirty="0" err="1">
                <a:solidFill>
                  <a:schemeClr val="bg1"/>
                </a:solidFill>
                <a:latin typeface="Arial Narrow" panose="020B0606020202030204" pitchFamily="34" charset="0"/>
              </a:rPr>
              <a:t>Líder</a:t>
            </a:r>
            <a:r>
              <a:rPr lang="en-US" sz="1059" b="1" dirty="0">
                <a:solidFill>
                  <a:schemeClr val="bg1"/>
                </a:solidFill>
                <a:latin typeface="Arial Narrow" panose="020B0606020202030204" pitchFamily="34" charset="0"/>
              </a:rPr>
              <a:t> global do sector de </a:t>
            </a:r>
            <a:r>
              <a:rPr lang="en-US" sz="1059" b="1" dirty="0" err="1">
                <a:solidFill>
                  <a:schemeClr val="bg1"/>
                </a:solidFill>
                <a:latin typeface="Arial Narrow" panose="020B0606020202030204" pitchFamily="34" charset="0"/>
              </a:rPr>
              <a:t>saúde</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desde</a:t>
            </a:r>
            <a:r>
              <a:rPr lang="en-US" sz="1059" b="1" dirty="0">
                <a:solidFill>
                  <a:schemeClr val="bg1"/>
                </a:solidFill>
                <a:latin typeface="Arial Narrow" panose="020B0606020202030204" pitchFamily="34" charset="0"/>
              </a:rPr>
              <a:t> 2003, o </a:t>
            </a:r>
            <a:r>
              <a:rPr lang="en-US" sz="1059" b="1" dirty="0" err="1">
                <a:solidFill>
                  <a:schemeClr val="bg1"/>
                </a:solidFill>
                <a:latin typeface="Arial Narrow" panose="020B0606020202030204" pitchFamily="34" charset="0"/>
              </a:rPr>
              <a:t>ICAP</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foi</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fundado</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na</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Universidade</a:t>
            </a:r>
            <a:r>
              <a:rPr lang="en-US" sz="1059" b="1" dirty="0">
                <a:solidFill>
                  <a:schemeClr val="bg1"/>
                </a:solidFill>
                <a:latin typeface="Arial Narrow" panose="020B0606020202030204" pitchFamily="34" charset="0"/>
              </a:rPr>
              <a:t> de Columbia com um objective global: </a:t>
            </a:r>
            <a:r>
              <a:rPr lang="en-US" sz="1059" b="1" dirty="0" err="1">
                <a:solidFill>
                  <a:schemeClr val="bg1"/>
                </a:solidFill>
                <a:latin typeface="Arial Narrow" panose="020B0606020202030204" pitchFamily="34" charset="0"/>
              </a:rPr>
              <a:t>melhorar</a:t>
            </a:r>
            <a:r>
              <a:rPr lang="en-US" sz="1059" b="1" dirty="0">
                <a:solidFill>
                  <a:schemeClr val="bg1"/>
                </a:solidFill>
                <a:latin typeface="Arial Narrow" panose="020B0606020202030204" pitchFamily="34" charset="0"/>
              </a:rPr>
              <a:t> a </a:t>
            </a:r>
            <a:r>
              <a:rPr lang="en-US" sz="1059" b="1" dirty="0" err="1">
                <a:solidFill>
                  <a:schemeClr val="bg1"/>
                </a:solidFill>
                <a:latin typeface="Arial Narrow" panose="020B0606020202030204" pitchFamily="34" charset="0"/>
              </a:rPr>
              <a:t>saúde</a:t>
            </a:r>
            <a:r>
              <a:rPr lang="en-US" sz="1059" b="1" dirty="0">
                <a:solidFill>
                  <a:schemeClr val="bg1"/>
                </a:solidFill>
                <a:latin typeface="Arial Narrow" panose="020B0606020202030204" pitchFamily="34" charset="0"/>
              </a:rPr>
              <a:t> das </a:t>
            </a:r>
            <a:r>
              <a:rPr lang="en-US" sz="1059" b="1" dirty="0" err="1">
                <a:solidFill>
                  <a:schemeClr val="bg1"/>
                </a:solidFill>
                <a:latin typeface="Arial Narrow" panose="020B0606020202030204" pitchFamily="34" charset="0"/>
              </a:rPr>
              <a:t>famílias</a:t>
            </a:r>
            <a:r>
              <a:rPr lang="en-US" sz="1059" b="1" dirty="0">
                <a:solidFill>
                  <a:schemeClr val="bg1"/>
                </a:solidFill>
                <a:latin typeface="Arial Narrow" panose="020B0606020202030204" pitchFamily="34" charset="0"/>
              </a:rPr>
              <a:t> e </a:t>
            </a:r>
            <a:r>
              <a:rPr lang="en-US" sz="1059" b="1" dirty="0" err="1">
                <a:solidFill>
                  <a:schemeClr val="bg1"/>
                </a:solidFill>
                <a:latin typeface="Arial Narrow" panose="020B0606020202030204" pitchFamily="34" charset="0"/>
              </a:rPr>
              <a:t>comunidades</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Em</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colaboração</a:t>
            </a:r>
            <a:r>
              <a:rPr lang="en-US" sz="1059" b="1" dirty="0">
                <a:solidFill>
                  <a:schemeClr val="bg1"/>
                </a:solidFill>
                <a:latin typeface="Arial Narrow" panose="020B0606020202030204" pitchFamily="34" charset="0"/>
              </a:rPr>
              <a:t> com </a:t>
            </a:r>
            <a:r>
              <a:rPr lang="en-US" sz="1059" b="1" dirty="0" err="1">
                <a:solidFill>
                  <a:schemeClr val="bg1"/>
                </a:solidFill>
                <a:latin typeface="Arial Narrow" panose="020B0606020202030204" pitchFamily="34" charset="0"/>
              </a:rPr>
              <a:t>os</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seus</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parceiros</a:t>
            </a:r>
            <a:r>
              <a:rPr lang="en-US" sz="1059" b="1" dirty="0">
                <a:solidFill>
                  <a:schemeClr val="bg1"/>
                </a:solidFill>
                <a:latin typeface="Arial Narrow" panose="020B0606020202030204" pitchFamily="34" charset="0"/>
              </a:rPr>
              <a:t> – </a:t>
            </a:r>
            <a:r>
              <a:rPr lang="en-US" sz="1059" b="1" dirty="0" err="1">
                <a:solidFill>
                  <a:schemeClr val="bg1"/>
                </a:solidFill>
                <a:latin typeface="Arial Narrow" panose="020B0606020202030204" pitchFamily="34" charset="0"/>
              </a:rPr>
              <a:t>ministérios</a:t>
            </a:r>
            <a:r>
              <a:rPr lang="en-US" sz="1059" b="1" dirty="0">
                <a:solidFill>
                  <a:schemeClr val="bg1"/>
                </a:solidFill>
                <a:latin typeface="Arial Narrow" panose="020B0606020202030204" pitchFamily="34" charset="0"/>
              </a:rPr>
              <a:t> da </a:t>
            </a:r>
            <a:r>
              <a:rPr lang="en-US" sz="1059" b="1" dirty="0" err="1">
                <a:solidFill>
                  <a:schemeClr val="bg1"/>
                </a:solidFill>
                <a:latin typeface="Arial Narrow" panose="020B0606020202030204" pitchFamily="34" charset="0"/>
              </a:rPr>
              <a:t>saúde</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grandes</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multilaterais</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prestadores</a:t>
            </a:r>
            <a:r>
              <a:rPr lang="en-US" sz="1059" b="1" dirty="0">
                <a:solidFill>
                  <a:schemeClr val="bg1"/>
                </a:solidFill>
                <a:latin typeface="Arial Narrow" panose="020B0606020202030204" pitchFamily="34" charset="0"/>
              </a:rPr>
              <a:t> de </a:t>
            </a:r>
            <a:r>
              <a:rPr lang="en-US" sz="1059" b="1" dirty="0" err="1">
                <a:solidFill>
                  <a:schemeClr val="bg1"/>
                </a:solidFill>
                <a:latin typeface="Arial Narrow" panose="020B0606020202030204" pitchFamily="34" charset="0"/>
              </a:rPr>
              <a:t>serviços</a:t>
            </a:r>
            <a:r>
              <a:rPr lang="en-US" sz="1059" b="1" dirty="0">
                <a:solidFill>
                  <a:schemeClr val="bg1"/>
                </a:solidFill>
                <a:latin typeface="Arial Narrow" panose="020B0606020202030204" pitchFamily="34" charset="0"/>
              </a:rPr>
              <a:t> de </a:t>
            </a:r>
            <a:r>
              <a:rPr lang="en-US" sz="1059" b="1" dirty="0" err="1">
                <a:solidFill>
                  <a:schemeClr val="bg1"/>
                </a:solidFill>
                <a:latin typeface="Arial Narrow" panose="020B0606020202030204" pitchFamily="34" charset="0"/>
              </a:rPr>
              <a:t>saúde</a:t>
            </a:r>
            <a:r>
              <a:rPr lang="en-US" sz="1059" b="1" dirty="0">
                <a:solidFill>
                  <a:schemeClr val="bg1"/>
                </a:solidFill>
                <a:latin typeface="Arial Narrow" panose="020B0606020202030204" pitchFamily="34" charset="0"/>
              </a:rPr>
              <a:t> e </a:t>
            </a:r>
            <a:r>
              <a:rPr lang="en-US" sz="1059" b="1" dirty="0" err="1">
                <a:solidFill>
                  <a:schemeClr val="bg1"/>
                </a:solidFill>
                <a:latin typeface="Arial Narrow" panose="020B0606020202030204" pitchFamily="34" charset="0"/>
              </a:rPr>
              <a:t>doentes</a:t>
            </a:r>
            <a:r>
              <a:rPr lang="en-US" sz="1059" b="1" dirty="0">
                <a:solidFill>
                  <a:schemeClr val="bg1"/>
                </a:solidFill>
                <a:latin typeface="Arial Narrow" panose="020B0606020202030204" pitchFamily="34" charset="0"/>
              </a:rPr>
              <a:t> – o </a:t>
            </a:r>
            <a:r>
              <a:rPr lang="en-US" sz="1059" b="1" dirty="0" err="1">
                <a:solidFill>
                  <a:schemeClr val="bg1"/>
                </a:solidFill>
                <a:latin typeface="Arial Narrow" panose="020B0606020202030204" pitchFamily="34" charset="0"/>
              </a:rPr>
              <a:t>ICAP</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luta</a:t>
            </a:r>
            <a:r>
              <a:rPr lang="en-US" sz="1059" b="1" dirty="0">
                <a:solidFill>
                  <a:schemeClr val="bg1"/>
                </a:solidFill>
                <a:latin typeface="Arial Narrow" panose="020B0606020202030204" pitchFamily="34" charset="0"/>
              </a:rPr>
              <a:t> por um </a:t>
            </a:r>
            <a:r>
              <a:rPr lang="en-US" sz="1059" b="1" dirty="0" err="1">
                <a:solidFill>
                  <a:schemeClr val="bg1"/>
                </a:solidFill>
                <a:latin typeface="Arial Narrow" panose="020B0606020202030204" pitchFamily="34" charset="0"/>
              </a:rPr>
              <a:t>mundo</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onde</a:t>
            </a:r>
            <a:r>
              <a:rPr lang="en-US" sz="1059" b="1" dirty="0">
                <a:solidFill>
                  <a:schemeClr val="bg1"/>
                </a:solidFill>
                <a:latin typeface="Arial Narrow" panose="020B0606020202030204" pitchFamily="34" charset="0"/>
              </a:rPr>
              <a:t> a </a:t>
            </a:r>
            <a:r>
              <a:rPr lang="en-US" sz="1059" b="1" dirty="0" err="1">
                <a:solidFill>
                  <a:schemeClr val="bg1"/>
                </a:solidFill>
                <a:latin typeface="Arial Narrow" panose="020B0606020202030204" pitchFamily="34" charset="0"/>
              </a:rPr>
              <a:t>saúde</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seja</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acessível</a:t>
            </a:r>
            <a:r>
              <a:rPr lang="en-US" sz="1059" b="1" dirty="0">
                <a:solidFill>
                  <a:schemeClr val="bg1"/>
                </a:solidFill>
                <a:latin typeface="Arial Narrow" panose="020B0606020202030204" pitchFamily="34" charset="0"/>
              </a:rPr>
              <a:t> a </a:t>
            </a:r>
            <a:r>
              <a:rPr lang="en-US" sz="1059" b="1" dirty="0" err="1">
                <a:solidFill>
                  <a:schemeClr val="bg1"/>
                </a:solidFill>
                <a:latin typeface="Arial Narrow" panose="020B0606020202030204" pitchFamily="34" charset="0"/>
              </a:rPr>
              <a:t>todos</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Até</a:t>
            </a:r>
            <a:r>
              <a:rPr lang="en-US" sz="1059" b="1" dirty="0">
                <a:solidFill>
                  <a:schemeClr val="bg1"/>
                </a:solidFill>
                <a:latin typeface="Arial Narrow" panose="020B0606020202030204" pitchFamily="34" charset="0"/>
              </a:rPr>
              <a:t> à data, o </a:t>
            </a:r>
            <a:r>
              <a:rPr lang="en-US" sz="1059" b="1" dirty="0" err="1">
                <a:solidFill>
                  <a:schemeClr val="bg1"/>
                </a:solidFill>
                <a:latin typeface="Arial Narrow" panose="020B0606020202030204" pitchFamily="34" charset="0"/>
              </a:rPr>
              <a:t>ICAP</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enfrentou</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os</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grandes</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desafios</a:t>
            </a:r>
            <a:r>
              <a:rPr lang="en-US" sz="1059" b="1" dirty="0">
                <a:solidFill>
                  <a:schemeClr val="bg1"/>
                </a:solidFill>
                <a:latin typeface="Arial Narrow" panose="020B0606020202030204" pitchFamily="34" charset="0"/>
              </a:rPr>
              <a:t> da </a:t>
            </a:r>
            <a:r>
              <a:rPr lang="en-US" sz="1059" b="1" dirty="0" err="1">
                <a:solidFill>
                  <a:schemeClr val="bg1"/>
                </a:solidFill>
                <a:latin typeface="Arial Narrow" panose="020B0606020202030204" pitchFamily="34" charset="0"/>
              </a:rPr>
              <a:t>saúde</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pública</a:t>
            </a:r>
            <a:r>
              <a:rPr lang="en-US" sz="1059" b="1" dirty="0">
                <a:solidFill>
                  <a:schemeClr val="bg1"/>
                </a:solidFill>
                <a:latin typeface="Arial Narrow" panose="020B0606020202030204" pitchFamily="34" charset="0"/>
              </a:rPr>
              <a:t> e as </a:t>
            </a:r>
            <a:r>
              <a:rPr lang="en-US" sz="1059" b="1" dirty="0" err="1">
                <a:solidFill>
                  <a:schemeClr val="bg1"/>
                </a:solidFill>
                <a:latin typeface="Arial Narrow" panose="020B0606020202030204" pitchFamily="34" charset="0"/>
              </a:rPr>
              <a:t>necessidades</a:t>
            </a:r>
            <a:r>
              <a:rPr lang="en-US" sz="1059" b="1" dirty="0">
                <a:solidFill>
                  <a:schemeClr val="bg1"/>
                </a:solidFill>
                <a:latin typeface="Arial Narrow" panose="020B0606020202030204" pitchFamily="34" charset="0"/>
              </a:rPr>
              <a:t> dos </a:t>
            </a:r>
            <a:r>
              <a:rPr lang="en-US" sz="1059" b="1" dirty="0" err="1">
                <a:solidFill>
                  <a:schemeClr val="bg1"/>
                </a:solidFill>
                <a:latin typeface="Arial Narrow" panose="020B0606020202030204" pitchFamily="34" charset="0"/>
              </a:rPr>
              <a:t>sistemas</a:t>
            </a:r>
            <a:r>
              <a:rPr lang="en-US" sz="1059" b="1" dirty="0">
                <a:solidFill>
                  <a:schemeClr val="bg1"/>
                </a:solidFill>
                <a:latin typeface="Arial Narrow" panose="020B0606020202030204" pitchFamily="34" charset="0"/>
              </a:rPr>
              <a:t> de </a:t>
            </a:r>
            <a:r>
              <a:rPr lang="en-US" sz="1059" b="1" dirty="0" err="1">
                <a:solidFill>
                  <a:schemeClr val="bg1"/>
                </a:solidFill>
                <a:latin typeface="Arial Narrow" panose="020B0606020202030204" pitchFamily="34" charset="0"/>
              </a:rPr>
              <a:t>saúde</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locais</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em</a:t>
            </a:r>
            <a:r>
              <a:rPr lang="en-US" sz="1059" b="1" dirty="0">
                <a:solidFill>
                  <a:schemeClr val="bg1"/>
                </a:solidFill>
                <a:latin typeface="Arial Narrow" panose="020B0606020202030204" pitchFamily="34" charset="0"/>
              </a:rPr>
              <a:t> 6000 </a:t>
            </a:r>
            <a:r>
              <a:rPr lang="en-US" sz="1059" b="1" dirty="0" err="1">
                <a:solidFill>
                  <a:schemeClr val="bg1"/>
                </a:solidFill>
                <a:latin typeface="Arial Narrow" panose="020B0606020202030204" pitchFamily="34" charset="0"/>
              </a:rPr>
              <a:t>sítios</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distribuídos</a:t>
            </a:r>
            <a:r>
              <a:rPr lang="en-US" sz="1059" b="1" dirty="0">
                <a:solidFill>
                  <a:schemeClr val="bg1"/>
                </a:solidFill>
                <a:latin typeface="Arial Narrow" panose="020B0606020202030204" pitchFamily="34" charset="0"/>
              </a:rPr>
              <a:t> por 30 </a:t>
            </a:r>
            <a:r>
              <a:rPr lang="en-US" sz="1059" b="1" dirty="0" err="1">
                <a:solidFill>
                  <a:schemeClr val="bg1"/>
                </a:solidFill>
                <a:latin typeface="Arial Narrow" panose="020B0606020202030204" pitchFamily="34" charset="0"/>
              </a:rPr>
              <a:t>países</a:t>
            </a:r>
            <a:r>
              <a:rPr lang="en-US" sz="1059" b="1" dirty="0">
                <a:solidFill>
                  <a:schemeClr val="bg1"/>
                </a:solidFill>
                <a:latin typeface="Arial Narrow" panose="020B0606020202030204" pitchFamily="34" charset="0"/>
              </a:rPr>
              <a:t>. </a:t>
            </a:r>
          </a:p>
          <a:p>
            <a:pPr algn="ctr"/>
            <a:r>
              <a:rPr lang="en-US" sz="1059" b="1" dirty="0">
                <a:solidFill>
                  <a:schemeClr val="bg1"/>
                </a:solidFill>
                <a:latin typeface="Arial Narrow" panose="020B0606020202030204" pitchFamily="34" charset="0"/>
              </a:rPr>
              <a:t>Para </a:t>
            </a:r>
            <a:r>
              <a:rPr lang="en-US" sz="1059" b="1" dirty="0" err="1">
                <a:solidFill>
                  <a:schemeClr val="bg1"/>
                </a:solidFill>
                <a:latin typeface="Arial Narrow" panose="020B0606020202030204" pitchFamily="34" charset="0"/>
              </a:rPr>
              <a:t>obter</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mais</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informações</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sobre</a:t>
            </a:r>
            <a:r>
              <a:rPr lang="en-US" sz="1059" b="1" dirty="0">
                <a:solidFill>
                  <a:schemeClr val="bg1"/>
                </a:solidFill>
                <a:latin typeface="Arial Narrow" panose="020B0606020202030204" pitchFamily="34" charset="0"/>
              </a:rPr>
              <a:t> o </a:t>
            </a:r>
            <a:r>
              <a:rPr lang="en-US" sz="1059" b="1" dirty="0" err="1">
                <a:solidFill>
                  <a:schemeClr val="bg1"/>
                </a:solidFill>
                <a:latin typeface="Arial Narrow" panose="020B0606020202030204" pitchFamily="34" charset="0"/>
              </a:rPr>
              <a:t>ICAP</a:t>
            </a:r>
            <a:r>
              <a:rPr lang="en-US" sz="1059" b="1" dirty="0">
                <a:solidFill>
                  <a:schemeClr val="bg1"/>
                </a:solidFill>
                <a:latin typeface="Arial Narrow" panose="020B0606020202030204" pitchFamily="34" charset="0"/>
              </a:rPr>
              <a:t>, </a:t>
            </a:r>
            <a:r>
              <a:rPr lang="en-US" sz="1059" b="1" dirty="0" err="1">
                <a:solidFill>
                  <a:schemeClr val="bg1"/>
                </a:solidFill>
                <a:latin typeface="Arial Narrow" panose="020B0606020202030204" pitchFamily="34" charset="0"/>
              </a:rPr>
              <a:t>visite</a:t>
            </a:r>
            <a:r>
              <a:rPr lang="en-US" sz="1059" b="1" dirty="0">
                <a:solidFill>
                  <a:schemeClr val="bg1"/>
                </a:solidFill>
                <a:latin typeface="Arial Narrow" panose="020B0606020202030204" pitchFamily="34" charset="0"/>
              </a:rPr>
              <a:t>: </a:t>
            </a:r>
            <a:r>
              <a:rPr lang="en-US" sz="1059" b="1" dirty="0">
                <a:solidFill>
                  <a:schemeClr val="bg1"/>
                </a:solidFill>
                <a:latin typeface="Arial Narrow" panose="020B0606020202030204" pitchFamily="34" charset="0"/>
                <a:hlinkClick r:id="rId2">
                  <a:extLst>
                    <a:ext uri="{A12FA001-AC4F-418D-AE19-62706E023703}">
                      <ahyp:hlinkClr xmlns:ahyp="http://schemas.microsoft.com/office/drawing/2018/hyperlinkcolor" xmlns="" val="tx"/>
                    </a:ext>
                  </a:extLst>
                </a:hlinkClick>
              </a:rPr>
              <a:t>icap.columbia.edu</a:t>
            </a:r>
            <a:endParaRPr lang="en-US" sz="1059" b="1" dirty="0">
              <a:solidFill>
                <a:schemeClr val="bg1"/>
              </a:solidFill>
              <a:latin typeface="Arial Narrow" panose="020B0606020202030204" pitchFamily="34" charset="0"/>
            </a:endParaRPr>
          </a:p>
          <a:p>
            <a:pPr algn="ctr"/>
            <a:endParaRPr lang="en-US" sz="1059"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972163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498" y="1"/>
            <a:ext cx="8660702" cy="685800"/>
          </a:xfrm>
        </p:spPr>
        <p:txBody>
          <a:bodyPr>
            <a:noAutofit/>
          </a:bodyPr>
          <a:lstStyle/>
          <a:p>
            <a:pPr algn="l"/>
            <a:r>
              <a:rPr lang="pt-PT" sz="2400" noProof="0" dirty="0">
                <a:solidFill>
                  <a:srgbClr val="002060"/>
                </a:solidFill>
                <a:latin typeface="Calibri" panose="020F0502020204030204" pitchFamily="34" charset="0"/>
              </a:rPr>
              <a:t>Boas competências de aconselhamento e comunicação</a:t>
            </a:r>
          </a:p>
        </p:txBody>
      </p:sp>
      <p:sp>
        <p:nvSpPr>
          <p:cNvPr id="5" name="Content Placeholder 4"/>
          <p:cNvSpPr>
            <a:spLocks noGrp="1"/>
          </p:cNvSpPr>
          <p:nvPr>
            <p:ph idx="1"/>
          </p:nvPr>
        </p:nvSpPr>
        <p:spPr>
          <a:xfrm>
            <a:off x="304800" y="533400"/>
            <a:ext cx="6172200" cy="6096000"/>
          </a:xfrm>
        </p:spPr>
        <p:txBody>
          <a:bodyPr>
            <a:noAutofit/>
          </a:bodyPr>
          <a:lstStyle/>
          <a:p>
            <a:pPr marL="228600" indent="-228600">
              <a:lnSpc>
                <a:spcPct val="100000"/>
              </a:lnSpc>
              <a:spcAft>
                <a:spcPts val="0"/>
              </a:spcAft>
              <a:buAutoNum type="arabicPeriod"/>
            </a:pPr>
            <a:r>
              <a:rPr lang="pt-PT" sz="1600" noProof="0" dirty="0">
                <a:latin typeface="Calibri" panose="020F0502020204030204" pitchFamily="34" charset="0"/>
              </a:rPr>
              <a:t>É essencial ter boas competências de aconselhamento e comunicação. Seguem-se algumas dicas úteis:</a:t>
            </a:r>
          </a:p>
          <a:p>
            <a:pPr marL="867491" lvl="1" indent="-457200">
              <a:buFont typeface="Arial" panose="020B0604020202020204" pitchFamily="34" charset="0"/>
              <a:buChar char="•"/>
            </a:pPr>
            <a:r>
              <a:rPr lang="pt-PT" sz="1600" dirty="0">
                <a:latin typeface="Calibri" panose="020F0502020204030204" pitchFamily="34" charset="0"/>
              </a:rPr>
              <a:t>Manter sempre o </a:t>
            </a:r>
            <a:r>
              <a:rPr lang="pt-PT" sz="1600" b="1" dirty="0">
                <a:latin typeface="Calibri" panose="020F0502020204030204" pitchFamily="34" charset="0"/>
              </a:rPr>
              <a:t>contacto visual </a:t>
            </a:r>
            <a:r>
              <a:rPr lang="pt-PT" sz="1600" dirty="0">
                <a:latin typeface="Calibri" panose="020F0502020204030204" pitchFamily="34" charset="0"/>
              </a:rPr>
              <a:t>com o doente</a:t>
            </a:r>
            <a:endParaRPr lang="pt-PT" sz="1600" noProof="0" dirty="0">
              <a:latin typeface="Calibri" panose="020F0502020204030204" pitchFamily="34" charset="0"/>
            </a:endParaRPr>
          </a:p>
          <a:p>
            <a:pPr marL="867491" lvl="1" indent="-457200">
              <a:buFont typeface="Arial" panose="020B0604020202020204" pitchFamily="34" charset="0"/>
              <a:buChar char="•"/>
            </a:pPr>
            <a:r>
              <a:rPr lang="pt-PT" sz="1600" dirty="0">
                <a:latin typeface="Calibri" panose="020F0502020204030204" pitchFamily="34" charset="0"/>
              </a:rPr>
              <a:t>Sentar-se </a:t>
            </a:r>
            <a:r>
              <a:rPr lang="pt-PT" sz="1600" b="1" dirty="0">
                <a:latin typeface="Calibri" panose="020F0502020204030204" pitchFamily="34" charset="0"/>
              </a:rPr>
              <a:t>cara-a-cara </a:t>
            </a:r>
            <a:r>
              <a:rPr lang="pt-PT" sz="1600" dirty="0">
                <a:latin typeface="Calibri" panose="020F0502020204030204" pitchFamily="34" charset="0"/>
              </a:rPr>
              <a:t>com o doente</a:t>
            </a:r>
            <a:endParaRPr lang="pt-PT" sz="1600" b="1" noProof="0" dirty="0">
              <a:latin typeface="Calibri" panose="020F0502020204030204" pitchFamily="34" charset="0"/>
            </a:endParaRPr>
          </a:p>
          <a:p>
            <a:pPr marL="867491" lvl="1" indent="-457200">
              <a:buFont typeface="Arial" panose="020B0604020202020204" pitchFamily="34" charset="0"/>
              <a:buChar char="•"/>
            </a:pPr>
            <a:r>
              <a:rPr lang="pt-PT" sz="1600" dirty="0">
                <a:latin typeface="Calibri" panose="020F0502020204030204" pitchFamily="34" charset="0"/>
              </a:rPr>
              <a:t>Falar claramente e com uma </a:t>
            </a:r>
            <a:r>
              <a:rPr lang="pt-PT" sz="1600" b="1" dirty="0">
                <a:latin typeface="Calibri" panose="020F0502020204030204" pitchFamily="34" charset="0"/>
              </a:rPr>
              <a:t>voz não intimidadora</a:t>
            </a:r>
            <a:endParaRPr lang="pt-PT" sz="1600" b="1" noProof="0" dirty="0">
              <a:latin typeface="Calibri" panose="020F0502020204030204" pitchFamily="34" charset="0"/>
            </a:endParaRPr>
          </a:p>
          <a:p>
            <a:pPr marL="867491" lvl="1" indent="-457200">
              <a:buFont typeface="Arial" panose="020B0604020202020204" pitchFamily="34" charset="0"/>
              <a:buChar char="•"/>
            </a:pPr>
            <a:r>
              <a:rPr lang="pt-PT" sz="1600" dirty="0">
                <a:latin typeface="Calibri" panose="020F0502020204030204" pitchFamily="34" charset="0"/>
              </a:rPr>
              <a:t>Agir </a:t>
            </a:r>
            <a:r>
              <a:rPr lang="pt-PT" sz="1600" b="1" dirty="0">
                <a:latin typeface="Calibri" panose="020F0502020204030204" pitchFamily="34" charset="0"/>
              </a:rPr>
              <a:t>com respeito e sem juízos de valor – não culpar nem criticar!</a:t>
            </a:r>
            <a:endParaRPr lang="pt-PT" sz="1000" b="1" noProof="0" dirty="0">
              <a:latin typeface="Calibri" panose="020F0502020204030204" pitchFamily="34" charset="0"/>
            </a:endParaRPr>
          </a:p>
          <a:p>
            <a:pPr marL="228600" indent="-228600">
              <a:lnSpc>
                <a:spcPct val="100000"/>
              </a:lnSpc>
              <a:spcAft>
                <a:spcPts val="0"/>
              </a:spcAft>
              <a:buAutoNum type="arabicPeriod"/>
            </a:pPr>
            <a:r>
              <a:rPr lang="pt-PT" sz="1600" noProof="0" dirty="0">
                <a:latin typeface="Calibri" panose="020F0502020204030204" pitchFamily="34" charset="0"/>
              </a:rPr>
              <a:t>Para ter mais resultados em termos de aumentar a adesão aos </a:t>
            </a:r>
            <a:r>
              <a:rPr lang="pt-PT" sz="1600" noProof="0" dirty="0" err="1">
                <a:latin typeface="Calibri" panose="020F0502020204030204" pitchFamily="34" charset="0"/>
              </a:rPr>
              <a:t>ARVs</a:t>
            </a:r>
            <a:r>
              <a:rPr lang="pt-PT" sz="1600" noProof="0" dirty="0">
                <a:latin typeface="Calibri" panose="020F0502020204030204" pitchFamily="34" charset="0"/>
              </a:rPr>
              <a:t>, devem utilizar-se as seguintes técnicas OARS (</a:t>
            </a:r>
            <a:r>
              <a:rPr lang="pt-PT" sz="1600" b="1" noProof="0" dirty="0">
                <a:latin typeface="Calibri" panose="020F0502020204030204" pitchFamily="34" charset="0"/>
              </a:rPr>
              <a:t>O</a:t>
            </a:r>
            <a:r>
              <a:rPr lang="pt-PT" sz="1600" noProof="0" dirty="0">
                <a:latin typeface="Calibri" panose="020F0502020204030204" pitchFamily="34" charset="0"/>
              </a:rPr>
              <a:t>pen-</a:t>
            </a:r>
            <a:r>
              <a:rPr lang="pt-PT" sz="1600" noProof="0" dirty="0" err="1">
                <a:latin typeface="Calibri" panose="020F0502020204030204" pitchFamily="34" charset="0"/>
              </a:rPr>
              <a:t>ended</a:t>
            </a:r>
            <a:r>
              <a:rPr lang="pt-PT" sz="1600" noProof="0" dirty="0">
                <a:latin typeface="Calibri" panose="020F0502020204030204" pitchFamily="34" charset="0"/>
              </a:rPr>
              <a:t> </a:t>
            </a:r>
            <a:r>
              <a:rPr lang="pt-PT" sz="1600" noProof="0" dirty="0" err="1">
                <a:latin typeface="Calibri" panose="020F0502020204030204" pitchFamily="34" charset="0"/>
              </a:rPr>
              <a:t>questions</a:t>
            </a:r>
            <a:r>
              <a:rPr lang="pt-PT" sz="1600" noProof="0" dirty="0">
                <a:latin typeface="Calibri" panose="020F0502020204030204" pitchFamily="34" charset="0"/>
              </a:rPr>
              <a:t> [perguntas abertas], </a:t>
            </a:r>
            <a:r>
              <a:rPr lang="pt-PT" sz="1600" b="1" noProof="0" dirty="0" err="1">
                <a:latin typeface="Calibri" panose="020F0502020204030204" pitchFamily="34" charset="0"/>
              </a:rPr>
              <a:t>A</a:t>
            </a:r>
            <a:r>
              <a:rPr lang="pt-PT" sz="1600" noProof="0" dirty="0" err="1">
                <a:latin typeface="Calibri" panose="020F0502020204030204" pitchFamily="34" charset="0"/>
              </a:rPr>
              <a:t>ffirmation</a:t>
            </a:r>
            <a:r>
              <a:rPr lang="pt-PT" sz="1600" noProof="0" dirty="0">
                <a:latin typeface="Calibri" panose="020F0502020204030204" pitchFamily="34" charset="0"/>
              </a:rPr>
              <a:t> [afirmação], </a:t>
            </a:r>
            <a:r>
              <a:rPr lang="pt-PT" sz="1600" b="1" noProof="0" dirty="0" err="1">
                <a:latin typeface="Calibri" panose="020F0502020204030204" pitchFamily="34" charset="0"/>
              </a:rPr>
              <a:t>R</a:t>
            </a:r>
            <a:r>
              <a:rPr lang="pt-PT" sz="1600" noProof="0" dirty="0" err="1">
                <a:latin typeface="Calibri" panose="020F0502020204030204" pitchFamily="34" charset="0"/>
              </a:rPr>
              <a:t>eflective</a:t>
            </a:r>
            <a:r>
              <a:rPr lang="pt-PT" sz="1600" noProof="0" dirty="0">
                <a:latin typeface="Calibri" panose="020F0502020204030204" pitchFamily="34" charset="0"/>
              </a:rPr>
              <a:t> </a:t>
            </a:r>
            <a:r>
              <a:rPr lang="pt-PT" sz="1600" noProof="0" dirty="0" err="1">
                <a:latin typeface="Calibri" panose="020F0502020204030204" pitchFamily="34" charset="0"/>
              </a:rPr>
              <a:t>listening</a:t>
            </a:r>
            <a:r>
              <a:rPr lang="pt-PT" sz="1600" noProof="0" dirty="0">
                <a:latin typeface="Calibri" panose="020F0502020204030204" pitchFamily="34" charset="0"/>
              </a:rPr>
              <a:t> [escuta reflexiva], </a:t>
            </a:r>
            <a:r>
              <a:rPr lang="pt-PT" sz="1600" b="1" noProof="0" dirty="0" err="1">
                <a:latin typeface="Calibri" panose="020F0502020204030204" pitchFamily="34" charset="0"/>
              </a:rPr>
              <a:t>S</a:t>
            </a:r>
            <a:r>
              <a:rPr lang="pt-PT" sz="1600" noProof="0" dirty="0" err="1">
                <a:latin typeface="Calibri" panose="020F0502020204030204" pitchFamily="34" charset="0"/>
              </a:rPr>
              <a:t>ummary</a:t>
            </a:r>
            <a:r>
              <a:rPr lang="pt-PT" sz="1600" noProof="0" dirty="0">
                <a:latin typeface="Calibri" panose="020F0502020204030204" pitchFamily="34" charset="0"/>
              </a:rPr>
              <a:t> </a:t>
            </a:r>
            <a:r>
              <a:rPr lang="pt-PT" sz="1600" noProof="0" dirty="0" err="1">
                <a:latin typeface="Calibri" panose="020F0502020204030204" pitchFamily="34" charset="0"/>
              </a:rPr>
              <a:t>statements</a:t>
            </a:r>
            <a:r>
              <a:rPr lang="pt-PT" sz="1600" noProof="0" dirty="0">
                <a:latin typeface="Calibri" panose="020F0502020204030204" pitchFamily="34" charset="0"/>
              </a:rPr>
              <a:t> [declarações resumidas]):</a:t>
            </a:r>
            <a:endParaRPr lang="pt-PT" sz="600" noProof="0" dirty="0">
              <a:latin typeface="Calibri" panose="020F0502020204030204" pitchFamily="34" charset="0"/>
            </a:endParaRPr>
          </a:p>
          <a:p>
            <a:pPr>
              <a:lnSpc>
                <a:spcPct val="120000"/>
              </a:lnSpc>
              <a:spcAft>
                <a:spcPts val="0"/>
              </a:spcAft>
            </a:pPr>
            <a:r>
              <a:rPr lang="pt-PT" sz="1600" b="1" noProof="0" dirty="0">
                <a:latin typeface="Calibri" panose="020F0502020204030204" pitchFamily="34" charset="0"/>
              </a:rPr>
              <a:t>O: </a:t>
            </a:r>
            <a:r>
              <a:rPr lang="pt-PT" sz="1600" b="1" dirty="0">
                <a:latin typeface="Calibri" panose="020F0502020204030204" pitchFamily="34" charset="0"/>
              </a:rPr>
              <a:t>Perguntas abertas (evitar perguntas cuja resposta seja sim/não)</a:t>
            </a:r>
            <a:endParaRPr lang="pt-PT" sz="1600" b="1" noProof="0" dirty="0">
              <a:latin typeface="Calibri" panose="020F0502020204030204" pitchFamily="34" charset="0"/>
            </a:endParaRPr>
          </a:p>
          <a:p>
            <a:pPr>
              <a:lnSpc>
                <a:spcPct val="120000"/>
              </a:lnSpc>
              <a:spcAft>
                <a:spcPts val="0"/>
              </a:spcAft>
            </a:pPr>
            <a:r>
              <a:rPr lang="pt-PT" sz="1600" dirty="0">
                <a:latin typeface="Calibri" panose="020F0502020204030204" pitchFamily="34" charset="0"/>
              </a:rPr>
              <a:t>Por que razão é difícil tomar os seus </a:t>
            </a:r>
            <a:r>
              <a:rPr lang="pt-PT" sz="1600" dirty="0" err="1">
                <a:latin typeface="Calibri" panose="020F0502020204030204" pitchFamily="34" charset="0"/>
              </a:rPr>
              <a:t>ARVs</a:t>
            </a:r>
            <a:r>
              <a:rPr lang="pt-PT" sz="1600" dirty="0">
                <a:latin typeface="Calibri" panose="020F0502020204030204" pitchFamily="34" charset="0"/>
              </a:rPr>
              <a:t> todos os dias?</a:t>
            </a:r>
            <a:endParaRPr lang="pt-PT" sz="1600" noProof="0" dirty="0">
              <a:latin typeface="Calibri" panose="020F0502020204030204" pitchFamily="34" charset="0"/>
            </a:endParaRPr>
          </a:p>
          <a:p>
            <a:pPr>
              <a:lnSpc>
                <a:spcPct val="120000"/>
              </a:lnSpc>
              <a:spcAft>
                <a:spcPts val="0"/>
              </a:spcAft>
            </a:pPr>
            <a:r>
              <a:rPr lang="pt-PT" sz="1600" dirty="0">
                <a:latin typeface="Calibri" panose="020F0502020204030204" pitchFamily="34" charset="0"/>
              </a:rPr>
              <a:t>O que é que já fez para tentar tomar os seus </a:t>
            </a:r>
            <a:r>
              <a:rPr lang="pt-PT" sz="1600" dirty="0" err="1">
                <a:latin typeface="Calibri" panose="020F0502020204030204" pitchFamily="34" charset="0"/>
              </a:rPr>
              <a:t>ARVs</a:t>
            </a:r>
            <a:r>
              <a:rPr lang="pt-PT" sz="1600" dirty="0">
                <a:latin typeface="Calibri" panose="020F0502020204030204" pitchFamily="34" charset="0"/>
              </a:rPr>
              <a:t> todos os dias?</a:t>
            </a:r>
            <a:endParaRPr lang="pt-PT" sz="1600" noProof="0" dirty="0">
              <a:latin typeface="Calibri" panose="020F0502020204030204" pitchFamily="34" charset="0"/>
            </a:endParaRPr>
          </a:p>
          <a:p>
            <a:pPr>
              <a:lnSpc>
                <a:spcPct val="120000"/>
              </a:lnSpc>
              <a:spcAft>
                <a:spcPts val="0"/>
              </a:spcAft>
            </a:pPr>
            <a:r>
              <a:rPr lang="pt-PT" sz="1600" dirty="0">
                <a:latin typeface="Calibri" panose="020F0502020204030204" pitchFamily="34" charset="0"/>
              </a:rPr>
              <a:t>O que acha provável que aconteça se continuar a tomar os seus </a:t>
            </a:r>
            <a:r>
              <a:rPr lang="pt-PT" sz="1600" dirty="0" err="1">
                <a:latin typeface="Calibri" panose="020F0502020204030204" pitchFamily="34" charset="0"/>
              </a:rPr>
              <a:t>ARVs</a:t>
            </a:r>
            <a:r>
              <a:rPr lang="pt-PT" sz="1600" dirty="0">
                <a:latin typeface="Calibri" panose="020F0502020204030204" pitchFamily="34" charset="0"/>
              </a:rPr>
              <a:t> como toma agora?</a:t>
            </a:r>
            <a:endParaRPr lang="pt-PT" sz="600" noProof="0" dirty="0">
              <a:latin typeface="Calibri" panose="020F0502020204030204" pitchFamily="34" charset="0"/>
            </a:endParaRPr>
          </a:p>
          <a:p>
            <a:pPr>
              <a:lnSpc>
                <a:spcPct val="120000"/>
              </a:lnSpc>
              <a:spcAft>
                <a:spcPts val="0"/>
              </a:spcAft>
            </a:pPr>
            <a:r>
              <a:rPr lang="pt-PT" sz="1200" b="1" noProof="0" dirty="0">
                <a:latin typeface="Calibri" panose="020F0502020204030204" pitchFamily="34" charset="0"/>
              </a:rPr>
              <a:t> </a:t>
            </a:r>
            <a:endParaRPr lang="pt-PT" sz="1200" i="1" u="sng" noProof="0" dirty="0">
              <a:latin typeface="Calibri" panose="020F0502020204030204" pitchFamily="34" charset="0"/>
            </a:endParaRPr>
          </a:p>
        </p:txBody>
      </p:sp>
      <p:sp>
        <p:nvSpPr>
          <p:cNvPr id="6" name="Content Placeholder 4"/>
          <p:cNvSpPr txBox="1">
            <a:spLocks/>
          </p:cNvSpPr>
          <p:nvPr/>
        </p:nvSpPr>
        <p:spPr>
          <a:xfrm>
            <a:off x="304800" y="4267200"/>
            <a:ext cx="8686800" cy="2300111"/>
          </a:xfrm>
          <a:prstGeom prst="rect">
            <a:avLst/>
          </a:prstGeom>
        </p:spPr>
        <p:txBody>
          <a:bodyPr vert="horz" lIns="82058" tIns="41029" rIns="82058" bIns="41029" rtlCol="0">
            <a:noAutofit/>
          </a:bodyPr>
          <a:lstStyle>
            <a:lvl1pPr marL="0" marR="0" indent="0" algn="l" defTabSz="410291" rtl="0" eaLnBrk="1" fontAlgn="auto" latinLnBrk="0" hangingPunct="1">
              <a:lnSpc>
                <a:spcPct val="110000"/>
              </a:lnSpc>
              <a:spcBef>
                <a:spcPts val="0"/>
              </a:spcBef>
              <a:spcAft>
                <a:spcPts val="359"/>
              </a:spcAft>
              <a:buClrTx/>
              <a:buSzTx/>
              <a:buFont typeface="Symbol"/>
              <a:buNone/>
              <a:tabLst/>
              <a:defRPr lang="en-US" sz="1300" b="0" kern="1200" cap="none" smtClean="0">
                <a:solidFill>
                  <a:schemeClr val="tx1"/>
                </a:solidFill>
                <a:effectLst/>
                <a:latin typeface="+mn-lt"/>
                <a:ea typeface="+mn-ea"/>
                <a:cs typeface="Book Antiqua"/>
              </a:defRPr>
            </a:lvl1pPr>
            <a:lvl2pPr marL="410291" indent="0" algn="l" defTabSz="410291" rtl="0" eaLnBrk="1" latinLnBrk="0" hangingPunct="1">
              <a:spcBef>
                <a:spcPct val="20000"/>
              </a:spcBef>
              <a:buFont typeface="Arial"/>
              <a:buNone/>
              <a:defRPr sz="2200" kern="1200">
                <a:solidFill>
                  <a:schemeClr val="tx1"/>
                </a:solidFill>
                <a:latin typeface="+mn-lt"/>
                <a:ea typeface="+mn-ea"/>
                <a:cs typeface="+mn-cs"/>
              </a:defRPr>
            </a:lvl2pPr>
            <a:lvl3pPr marL="820583" indent="0" algn="l" defTabSz="410291" rtl="0" eaLnBrk="1" latinLnBrk="0" hangingPunct="1">
              <a:spcBef>
                <a:spcPct val="20000"/>
              </a:spcBef>
              <a:buFont typeface="Arial"/>
              <a:buNone/>
              <a:defRPr sz="2200" kern="1200">
                <a:solidFill>
                  <a:schemeClr val="tx1"/>
                </a:solidFill>
                <a:latin typeface="+mn-lt"/>
                <a:ea typeface="+mn-ea"/>
                <a:cs typeface="+mn-cs"/>
              </a:defRPr>
            </a:lvl3pPr>
            <a:lvl4pPr marL="1230874" indent="0" algn="l" defTabSz="410291" rtl="0" eaLnBrk="1" latinLnBrk="0" hangingPunct="1">
              <a:spcBef>
                <a:spcPct val="20000"/>
              </a:spcBef>
              <a:buFont typeface="Arial"/>
              <a:buNone/>
              <a:defRPr sz="2200" kern="1200">
                <a:solidFill>
                  <a:schemeClr val="tx1"/>
                </a:solidFill>
                <a:latin typeface="+mn-lt"/>
                <a:ea typeface="+mn-ea"/>
                <a:cs typeface="+mn-cs"/>
              </a:defRPr>
            </a:lvl4pPr>
            <a:lvl5pPr marL="1641165" indent="0" algn="l" defTabSz="410291" rtl="0" eaLnBrk="1" latinLnBrk="0" hangingPunct="1">
              <a:spcBef>
                <a:spcPct val="20000"/>
              </a:spcBef>
              <a:buFont typeface="Arial"/>
              <a:buNone/>
              <a:defRPr sz="22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120000"/>
              </a:lnSpc>
              <a:spcAft>
                <a:spcPts val="0"/>
              </a:spcAft>
            </a:pPr>
            <a:r>
              <a:rPr lang="pt-BR" sz="1200" b="1" dirty="0">
                <a:latin typeface="Calibri" panose="020F0502020204030204" pitchFamily="34" charset="0"/>
              </a:rPr>
              <a:t> </a:t>
            </a:r>
            <a:endParaRPr lang="pt-BR" sz="1200" i="1" u="sng" dirty="0">
              <a:latin typeface="Calibri" panose="020F0502020204030204" pitchFamily="34" charset="0"/>
            </a:endParaRPr>
          </a:p>
        </p:txBody>
      </p:sp>
      <p:sp>
        <p:nvSpPr>
          <p:cNvPr id="2" name="TextBox 1"/>
          <p:cNvSpPr txBox="1"/>
          <p:nvPr/>
        </p:nvSpPr>
        <p:spPr>
          <a:xfrm>
            <a:off x="6477000" y="1384399"/>
            <a:ext cx="2133600" cy="2616101"/>
          </a:xfrm>
          <a:prstGeom prst="rect">
            <a:avLst/>
          </a:prstGeom>
          <a:solidFill>
            <a:schemeClr val="accent3">
              <a:lumMod val="60000"/>
              <a:lumOff val="40000"/>
            </a:schemeClr>
          </a:solidFill>
        </p:spPr>
        <p:txBody>
          <a:bodyPr wrap="square" rtlCol="0" anchor="ctr">
            <a:spAutoFit/>
          </a:bodyPr>
          <a:lstStyle/>
          <a:p>
            <a:r>
              <a:rPr lang="pt-BR" sz="3200" b="1" dirty="0">
                <a:latin typeface="Calibri" panose="020F0502020204030204" pitchFamily="34" charset="0"/>
              </a:rPr>
              <a:t>O</a:t>
            </a:r>
            <a:r>
              <a:rPr lang="pt-BR" dirty="0"/>
              <a:t>  </a:t>
            </a:r>
            <a:r>
              <a:rPr lang="pt-BR" sz="1200" dirty="0">
                <a:latin typeface="Calibri" panose="020F0502020204030204" pitchFamily="34" charset="0"/>
              </a:rPr>
              <a:t>Open-ended questions (perguntas abertas)</a:t>
            </a:r>
            <a:endParaRPr lang="pt-BR" sz="2200" b="1" dirty="0">
              <a:latin typeface="Calibri" panose="020F0502020204030204" pitchFamily="34" charset="0"/>
            </a:endParaRPr>
          </a:p>
          <a:p>
            <a:r>
              <a:rPr lang="pt-BR" sz="3200" b="1" dirty="0">
                <a:latin typeface="Calibri" panose="020F0502020204030204" pitchFamily="34" charset="0"/>
              </a:rPr>
              <a:t>A</a:t>
            </a:r>
            <a:r>
              <a:rPr lang="pt-BR" dirty="0"/>
              <a:t>  </a:t>
            </a:r>
            <a:r>
              <a:rPr lang="pt-BR" sz="1200" dirty="0">
                <a:latin typeface="Calibri" panose="020F0502020204030204" pitchFamily="34" charset="0"/>
              </a:rPr>
              <a:t>Affirmation (afirmação)</a:t>
            </a:r>
            <a:endParaRPr lang="pt-BR" sz="2200" b="1" dirty="0">
              <a:latin typeface="Calibri" panose="020F0502020204030204" pitchFamily="34" charset="0"/>
            </a:endParaRPr>
          </a:p>
          <a:p>
            <a:r>
              <a:rPr lang="pt-BR" sz="3200" b="1" dirty="0">
                <a:latin typeface="Calibri" panose="020F0502020204030204" pitchFamily="34" charset="0"/>
              </a:rPr>
              <a:t>R</a:t>
            </a:r>
            <a:r>
              <a:rPr lang="pt-BR" dirty="0"/>
              <a:t>  </a:t>
            </a:r>
            <a:r>
              <a:rPr lang="pt-BR" sz="1200" dirty="0">
                <a:latin typeface="Calibri" panose="020F0502020204030204" pitchFamily="34" charset="0"/>
              </a:rPr>
              <a:t>Reflective listening (escuta reflexiva)</a:t>
            </a:r>
            <a:endParaRPr lang="pt-BR" sz="2200" b="1" dirty="0">
              <a:latin typeface="Calibri" panose="020F0502020204030204" pitchFamily="34" charset="0"/>
            </a:endParaRPr>
          </a:p>
          <a:p>
            <a:r>
              <a:rPr lang="pt-BR" sz="3200" b="1" dirty="0">
                <a:latin typeface="Calibri" panose="020F0502020204030204" pitchFamily="34" charset="0"/>
              </a:rPr>
              <a:t>S</a:t>
            </a:r>
            <a:r>
              <a:rPr lang="pt-BR" dirty="0"/>
              <a:t>  </a:t>
            </a:r>
            <a:r>
              <a:rPr lang="pt-BR" sz="1200" dirty="0">
                <a:latin typeface="Calibri" panose="020F0502020204030204" pitchFamily="34" charset="0"/>
              </a:rPr>
              <a:t>Summary statements (declarações resumidas)</a:t>
            </a:r>
            <a:endParaRPr lang="pt-BR" sz="2200" b="1" dirty="0">
              <a:latin typeface="Calibri" panose="020F0502020204030204" pitchFamily="34" charset="0"/>
            </a:endParaRPr>
          </a:p>
        </p:txBody>
      </p:sp>
    </p:spTree>
    <p:extLst>
      <p:ext uri="{BB962C8B-B14F-4D97-AF65-F5344CB8AC3E}">
        <p14:creationId xmlns:p14="http://schemas.microsoft.com/office/powerpoint/2010/main" val="316249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498" y="1"/>
            <a:ext cx="8660702" cy="685800"/>
          </a:xfrm>
        </p:spPr>
        <p:txBody>
          <a:bodyPr>
            <a:noAutofit/>
          </a:bodyPr>
          <a:lstStyle/>
          <a:p>
            <a:pPr algn="l"/>
            <a:r>
              <a:rPr lang="pt-PT" sz="2400" noProof="0" dirty="0">
                <a:solidFill>
                  <a:srgbClr val="002060"/>
                </a:solidFill>
                <a:latin typeface="Calibri" panose="020F0502020204030204" pitchFamily="34" charset="0"/>
              </a:rPr>
              <a:t>Boas competências de aconselhamento e comunicação</a:t>
            </a:r>
          </a:p>
        </p:txBody>
      </p:sp>
      <p:sp>
        <p:nvSpPr>
          <p:cNvPr id="5" name="Content Placeholder 4"/>
          <p:cNvSpPr>
            <a:spLocks noGrp="1"/>
          </p:cNvSpPr>
          <p:nvPr>
            <p:ph idx="1"/>
          </p:nvPr>
        </p:nvSpPr>
        <p:spPr>
          <a:xfrm>
            <a:off x="304800" y="533400"/>
            <a:ext cx="6172200" cy="6096000"/>
          </a:xfrm>
        </p:spPr>
        <p:txBody>
          <a:bodyPr>
            <a:noAutofit/>
          </a:bodyPr>
          <a:lstStyle/>
          <a:p>
            <a:pPr marL="228600" indent="-228600">
              <a:lnSpc>
                <a:spcPct val="100000"/>
              </a:lnSpc>
              <a:spcAft>
                <a:spcPts val="0"/>
              </a:spcAft>
              <a:buAutoNum type="arabicPeriod"/>
            </a:pPr>
            <a:endParaRPr lang="pt-PT" sz="400" noProof="0" dirty="0">
              <a:latin typeface="Calibri" panose="020F0502020204030204" pitchFamily="34" charset="0"/>
            </a:endParaRPr>
          </a:p>
          <a:p>
            <a:pPr>
              <a:lnSpc>
                <a:spcPct val="120000"/>
              </a:lnSpc>
              <a:spcAft>
                <a:spcPts val="0"/>
              </a:spcAft>
            </a:pPr>
            <a:r>
              <a:rPr lang="pt-PT" sz="1600" b="1" noProof="0" dirty="0">
                <a:latin typeface="Calibri" panose="020F0502020204030204" pitchFamily="34" charset="0"/>
              </a:rPr>
              <a:t>A: Afirmação</a:t>
            </a:r>
          </a:p>
          <a:p>
            <a:pPr>
              <a:lnSpc>
                <a:spcPct val="120000"/>
              </a:lnSpc>
              <a:spcAft>
                <a:spcPts val="0"/>
              </a:spcAft>
            </a:pPr>
            <a:r>
              <a:rPr lang="pt-PT" sz="1600" i="1" u="sng" dirty="0">
                <a:latin typeface="Calibri" panose="020F0502020204030204" pitchFamily="34" charset="0"/>
              </a:rPr>
              <a:t>Agradeço</a:t>
            </a:r>
            <a:r>
              <a:rPr lang="pt-PT" sz="1600" dirty="0">
                <a:latin typeface="Calibri" panose="020F0502020204030204" pitchFamily="34" charset="0"/>
              </a:rPr>
              <a:t> a sua honestidade sobre a maneira como está a tomar os seus </a:t>
            </a:r>
            <a:r>
              <a:rPr lang="pt-PT" sz="1600" dirty="0" err="1">
                <a:latin typeface="Calibri" panose="020F0502020204030204" pitchFamily="34" charset="0"/>
              </a:rPr>
              <a:t>ARVs</a:t>
            </a:r>
            <a:r>
              <a:rPr lang="pt-PT" sz="1600" dirty="0">
                <a:latin typeface="Calibri" panose="020F0502020204030204" pitchFamily="34" charset="0"/>
              </a:rPr>
              <a:t>.</a:t>
            </a:r>
            <a:endParaRPr lang="pt-PT" sz="1600" noProof="0" dirty="0">
              <a:latin typeface="Calibri" panose="020F0502020204030204" pitchFamily="34" charset="0"/>
            </a:endParaRPr>
          </a:p>
          <a:p>
            <a:pPr>
              <a:lnSpc>
                <a:spcPct val="120000"/>
              </a:lnSpc>
              <a:spcAft>
                <a:spcPts val="0"/>
              </a:spcAft>
            </a:pPr>
            <a:r>
              <a:rPr lang="pt-PT" sz="1600" i="1" u="sng" dirty="0">
                <a:latin typeface="Calibri" panose="020F0502020204030204" pitchFamily="34" charset="0"/>
              </a:rPr>
              <a:t>É óbvio que você é uma pessoa hábil</a:t>
            </a:r>
            <a:r>
              <a:rPr lang="pt-PT" sz="1600" i="1" dirty="0">
                <a:latin typeface="Calibri" panose="020F0502020204030204" pitchFamily="34" charset="0"/>
              </a:rPr>
              <a:t>,</a:t>
            </a:r>
            <a:r>
              <a:rPr lang="pt-PT" sz="1600" dirty="0">
                <a:latin typeface="Calibri" panose="020F0502020204030204" pitchFamily="34" charset="0"/>
              </a:rPr>
              <a:t> capaz de administrar todos estes desafios.</a:t>
            </a:r>
            <a:endParaRPr lang="pt-PT" sz="1600" noProof="0" dirty="0">
              <a:latin typeface="Calibri" panose="020F0502020204030204" pitchFamily="34" charset="0"/>
            </a:endParaRPr>
          </a:p>
          <a:p>
            <a:pPr>
              <a:lnSpc>
                <a:spcPct val="120000"/>
              </a:lnSpc>
              <a:spcAft>
                <a:spcPts val="0"/>
              </a:spcAft>
            </a:pPr>
            <a:r>
              <a:rPr lang="pt-PT" sz="1600" i="1" u="sng" dirty="0">
                <a:latin typeface="Calibri" panose="020F0502020204030204" pitchFamily="34" charset="0"/>
              </a:rPr>
              <a:t>Você esforçou-se muito</a:t>
            </a:r>
            <a:r>
              <a:rPr lang="pt-PT" sz="1600" dirty="0">
                <a:latin typeface="Calibri" panose="020F0502020204030204" pitchFamily="34" charset="0"/>
              </a:rPr>
              <a:t> por tomar os seus medicamentos, apesar de ter estes problemas.</a:t>
            </a:r>
            <a:endParaRPr lang="pt-PT" sz="1600" i="1" u="sng" noProof="0" dirty="0">
              <a:latin typeface="Calibri" panose="020F0502020204030204" pitchFamily="34" charset="0"/>
            </a:endParaRPr>
          </a:p>
        </p:txBody>
      </p:sp>
      <p:sp>
        <p:nvSpPr>
          <p:cNvPr id="6" name="Content Placeholder 4"/>
          <p:cNvSpPr txBox="1">
            <a:spLocks/>
          </p:cNvSpPr>
          <p:nvPr/>
        </p:nvSpPr>
        <p:spPr>
          <a:xfrm>
            <a:off x="304800" y="3657600"/>
            <a:ext cx="8686800" cy="2909711"/>
          </a:xfrm>
          <a:prstGeom prst="rect">
            <a:avLst/>
          </a:prstGeom>
        </p:spPr>
        <p:txBody>
          <a:bodyPr vert="horz" lIns="82058" tIns="41029" rIns="82058" bIns="41029" rtlCol="0">
            <a:noAutofit/>
          </a:bodyPr>
          <a:lstStyle>
            <a:lvl1pPr marL="0" marR="0" indent="0" algn="l" defTabSz="410291" rtl="0" eaLnBrk="1" fontAlgn="auto" latinLnBrk="0" hangingPunct="1">
              <a:lnSpc>
                <a:spcPct val="110000"/>
              </a:lnSpc>
              <a:spcBef>
                <a:spcPts val="0"/>
              </a:spcBef>
              <a:spcAft>
                <a:spcPts val="359"/>
              </a:spcAft>
              <a:buClrTx/>
              <a:buSzTx/>
              <a:buFont typeface="Symbol"/>
              <a:buNone/>
              <a:tabLst/>
              <a:defRPr lang="en-US" sz="1300" b="0" kern="1200" cap="none" smtClean="0">
                <a:solidFill>
                  <a:schemeClr val="tx1"/>
                </a:solidFill>
                <a:effectLst/>
                <a:latin typeface="+mn-lt"/>
                <a:ea typeface="+mn-ea"/>
                <a:cs typeface="Book Antiqua"/>
              </a:defRPr>
            </a:lvl1pPr>
            <a:lvl2pPr marL="410291" indent="0" algn="l" defTabSz="410291" rtl="0" eaLnBrk="1" latinLnBrk="0" hangingPunct="1">
              <a:spcBef>
                <a:spcPct val="20000"/>
              </a:spcBef>
              <a:buFont typeface="Arial"/>
              <a:buNone/>
              <a:defRPr sz="2200" kern="1200">
                <a:solidFill>
                  <a:schemeClr val="tx1"/>
                </a:solidFill>
                <a:latin typeface="+mn-lt"/>
                <a:ea typeface="+mn-ea"/>
                <a:cs typeface="+mn-cs"/>
              </a:defRPr>
            </a:lvl2pPr>
            <a:lvl3pPr marL="820583" indent="0" algn="l" defTabSz="410291" rtl="0" eaLnBrk="1" latinLnBrk="0" hangingPunct="1">
              <a:spcBef>
                <a:spcPct val="20000"/>
              </a:spcBef>
              <a:buFont typeface="Arial"/>
              <a:buNone/>
              <a:defRPr sz="2200" kern="1200">
                <a:solidFill>
                  <a:schemeClr val="tx1"/>
                </a:solidFill>
                <a:latin typeface="+mn-lt"/>
                <a:ea typeface="+mn-ea"/>
                <a:cs typeface="+mn-cs"/>
              </a:defRPr>
            </a:lvl3pPr>
            <a:lvl4pPr marL="1230874" indent="0" algn="l" defTabSz="410291" rtl="0" eaLnBrk="1" latinLnBrk="0" hangingPunct="1">
              <a:spcBef>
                <a:spcPct val="20000"/>
              </a:spcBef>
              <a:buFont typeface="Arial"/>
              <a:buNone/>
              <a:defRPr sz="2200" kern="1200">
                <a:solidFill>
                  <a:schemeClr val="tx1"/>
                </a:solidFill>
                <a:latin typeface="+mn-lt"/>
                <a:ea typeface="+mn-ea"/>
                <a:cs typeface="+mn-cs"/>
              </a:defRPr>
            </a:lvl4pPr>
            <a:lvl5pPr marL="1641165" indent="0" algn="l" defTabSz="410291" rtl="0" eaLnBrk="1" latinLnBrk="0" hangingPunct="1">
              <a:spcBef>
                <a:spcPct val="20000"/>
              </a:spcBef>
              <a:buFont typeface="Arial"/>
              <a:buNone/>
              <a:defRPr sz="22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120000"/>
              </a:lnSpc>
              <a:spcAft>
                <a:spcPts val="0"/>
              </a:spcAft>
            </a:pPr>
            <a:r>
              <a:rPr lang="pt-BR" sz="1600" b="1" dirty="0">
                <a:latin typeface="Calibri" panose="020F0502020204030204" pitchFamily="34" charset="0"/>
              </a:rPr>
              <a:t>R: Escuta reflexiva</a:t>
            </a:r>
            <a:endParaRPr lang="pt-BR" sz="1600" i="1" u="sng" dirty="0">
              <a:latin typeface="Calibri" panose="020F0502020204030204" pitchFamily="34" charset="0"/>
            </a:endParaRPr>
          </a:p>
          <a:p>
            <a:pPr>
              <a:lnSpc>
                <a:spcPct val="120000"/>
              </a:lnSpc>
              <a:spcAft>
                <a:spcPts val="0"/>
              </a:spcAft>
            </a:pPr>
            <a:r>
              <a:rPr lang="pt-BR" sz="1600" i="1" u="sng" dirty="0">
                <a:latin typeface="Calibri" panose="020F0502020204030204" pitchFamily="34" charset="0"/>
              </a:rPr>
              <a:t>Você gostaria de saber</a:t>
            </a:r>
            <a:r>
              <a:rPr lang="pt-BR" sz="1600" dirty="0">
                <a:latin typeface="Calibri" panose="020F0502020204030204" pitchFamily="34" charset="0"/>
              </a:rPr>
              <a:t> se é importante tomar os seus ARVs.</a:t>
            </a:r>
          </a:p>
          <a:p>
            <a:pPr>
              <a:lnSpc>
                <a:spcPct val="120000"/>
              </a:lnSpc>
              <a:spcAft>
                <a:spcPts val="0"/>
              </a:spcAft>
            </a:pPr>
            <a:r>
              <a:rPr lang="pt-BR" sz="1600" i="1" u="sng" dirty="0">
                <a:latin typeface="Calibri" panose="020F0502020204030204" pitchFamily="34" charset="0"/>
              </a:rPr>
              <a:t>Você disse que se sente</a:t>
            </a:r>
            <a:r>
              <a:rPr lang="pt-BR" sz="1600" dirty="0">
                <a:latin typeface="Calibri" panose="020F0502020204030204" pitchFamily="34" charset="0"/>
              </a:rPr>
              <a:t> aborrecido quando pensa em tomar os seus ARVs, o que dificulta a situação.</a:t>
            </a:r>
          </a:p>
          <a:p>
            <a:pPr>
              <a:lnSpc>
                <a:spcPct val="120000"/>
              </a:lnSpc>
              <a:spcAft>
                <a:spcPts val="0"/>
              </a:spcAft>
            </a:pPr>
            <a:r>
              <a:rPr lang="pt-BR" sz="1600" i="1" u="sng" dirty="0">
                <a:latin typeface="Calibri" panose="020F0502020204030204" pitchFamily="34" charset="0"/>
              </a:rPr>
              <a:t>Parece-me que o que você está a dizer</a:t>
            </a:r>
            <a:r>
              <a:rPr lang="pt-BR" sz="1600" dirty="0">
                <a:latin typeface="Calibri" panose="020F0502020204030204" pitchFamily="34" charset="0"/>
              </a:rPr>
              <a:t> é que está tão perturbado que de momento a sua saúde é o menor dos seus problemas.</a:t>
            </a:r>
          </a:p>
          <a:p>
            <a:pPr>
              <a:lnSpc>
                <a:spcPct val="120000"/>
              </a:lnSpc>
              <a:spcAft>
                <a:spcPts val="0"/>
              </a:spcAft>
            </a:pPr>
            <a:endParaRPr lang="pt-BR" sz="600" i="1" u="sng" dirty="0">
              <a:latin typeface="Calibri" panose="020F0502020204030204" pitchFamily="34" charset="0"/>
            </a:endParaRPr>
          </a:p>
          <a:p>
            <a:pPr>
              <a:lnSpc>
                <a:spcPct val="120000"/>
              </a:lnSpc>
              <a:spcAft>
                <a:spcPts val="0"/>
              </a:spcAft>
            </a:pPr>
            <a:r>
              <a:rPr lang="pt-BR" sz="1600" b="1" dirty="0">
                <a:latin typeface="Calibri" panose="020F0502020204030204" pitchFamily="34" charset="0"/>
              </a:rPr>
              <a:t>S: Declarações resumidas</a:t>
            </a:r>
          </a:p>
          <a:p>
            <a:pPr>
              <a:lnSpc>
                <a:spcPct val="120000"/>
              </a:lnSpc>
              <a:spcAft>
                <a:spcPts val="0"/>
              </a:spcAft>
            </a:pPr>
            <a:r>
              <a:rPr lang="pt-BR" sz="1600" i="1" u="sng" dirty="0">
                <a:latin typeface="Calibri" panose="020F0502020204030204" pitchFamily="34" charset="0"/>
              </a:rPr>
              <a:t>Deixe-me ver se o entendi até agora.</a:t>
            </a:r>
            <a:r>
              <a:rPr lang="pt-BR" sz="1600" dirty="0">
                <a:latin typeface="Calibri" panose="020F0502020204030204" pitchFamily="34" charset="0"/>
              </a:rPr>
              <a:t> Você tem dificuldade em tomar os seus ARVs porque quer estar bem e saudável, mas também tem outros problemas na vida que não lhe permitem concentrar-se na sua saúde.</a:t>
            </a:r>
          </a:p>
          <a:p>
            <a:pPr>
              <a:lnSpc>
                <a:spcPct val="120000"/>
              </a:lnSpc>
              <a:spcAft>
                <a:spcPts val="0"/>
              </a:spcAft>
            </a:pPr>
            <a:r>
              <a:rPr lang="pt-BR" sz="1600" i="1" u="sng" dirty="0">
                <a:latin typeface="Calibri" panose="020F0502020204030204" pitchFamily="34" charset="0"/>
              </a:rPr>
              <a:t>Eu entendi o seguinte - diga-me se estou certo.</a:t>
            </a:r>
            <a:r>
              <a:rPr lang="pt-BR" sz="1600" dirty="0">
                <a:latin typeface="Calibri" panose="020F0502020204030204" pitchFamily="34" charset="0"/>
              </a:rPr>
              <a:t> Você sente-se bem quando não toma uma dose e tem muitas dúvidas sobre se os ARVs são necessários para a sua saúde.</a:t>
            </a:r>
            <a:endParaRPr lang="pt-BR" sz="1200" i="1" u="sng" dirty="0">
              <a:latin typeface="Calibri" panose="020F0502020204030204" pitchFamily="34" charset="0"/>
            </a:endParaRPr>
          </a:p>
        </p:txBody>
      </p:sp>
      <p:sp>
        <p:nvSpPr>
          <p:cNvPr id="2" name="TextBox 1"/>
          <p:cNvSpPr txBox="1"/>
          <p:nvPr/>
        </p:nvSpPr>
        <p:spPr>
          <a:xfrm>
            <a:off x="6477000" y="1384399"/>
            <a:ext cx="2133600" cy="2616101"/>
          </a:xfrm>
          <a:prstGeom prst="rect">
            <a:avLst/>
          </a:prstGeom>
          <a:solidFill>
            <a:schemeClr val="accent3">
              <a:lumMod val="60000"/>
              <a:lumOff val="40000"/>
            </a:schemeClr>
          </a:solidFill>
        </p:spPr>
        <p:txBody>
          <a:bodyPr wrap="square" rtlCol="0" anchor="ctr">
            <a:spAutoFit/>
          </a:bodyPr>
          <a:lstStyle/>
          <a:p>
            <a:r>
              <a:rPr lang="pt-BR" sz="3200" b="1" dirty="0">
                <a:latin typeface="Calibri" panose="020F0502020204030204" pitchFamily="34" charset="0"/>
              </a:rPr>
              <a:t>O</a:t>
            </a:r>
            <a:r>
              <a:rPr lang="pt-BR" dirty="0"/>
              <a:t>  </a:t>
            </a:r>
            <a:r>
              <a:rPr lang="pt-BR" sz="1200" dirty="0">
                <a:latin typeface="Calibri" panose="020F0502020204030204" pitchFamily="34" charset="0"/>
              </a:rPr>
              <a:t>Open-ended questions (perguntas abertas)</a:t>
            </a:r>
            <a:endParaRPr lang="pt-BR" sz="2200" b="1" dirty="0">
              <a:latin typeface="Calibri" panose="020F0502020204030204" pitchFamily="34" charset="0"/>
            </a:endParaRPr>
          </a:p>
          <a:p>
            <a:r>
              <a:rPr lang="pt-BR" sz="3200" b="1" dirty="0">
                <a:latin typeface="Calibri" panose="020F0502020204030204" pitchFamily="34" charset="0"/>
              </a:rPr>
              <a:t>A</a:t>
            </a:r>
            <a:r>
              <a:rPr lang="pt-BR" dirty="0"/>
              <a:t>  </a:t>
            </a:r>
            <a:r>
              <a:rPr lang="pt-BR" sz="1200" dirty="0">
                <a:latin typeface="Calibri" panose="020F0502020204030204" pitchFamily="34" charset="0"/>
              </a:rPr>
              <a:t>Affirmation (afirmação)</a:t>
            </a:r>
            <a:endParaRPr lang="pt-BR" sz="2200" b="1" dirty="0">
              <a:latin typeface="Calibri" panose="020F0502020204030204" pitchFamily="34" charset="0"/>
            </a:endParaRPr>
          </a:p>
          <a:p>
            <a:r>
              <a:rPr lang="pt-BR" sz="3200" b="1" dirty="0">
                <a:latin typeface="Calibri" panose="020F0502020204030204" pitchFamily="34" charset="0"/>
              </a:rPr>
              <a:t>R</a:t>
            </a:r>
            <a:r>
              <a:rPr lang="pt-BR" dirty="0"/>
              <a:t>  </a:t>
            </a:r>
            <a:r>
              <a:rPr lang="pt-BR" sz="1200" dirty="0">
                <a:latin typeface="Calibri" panose="020F0502020204030204" pitchFamily="34" charset="0"/>
              </a:rPr>
              <a:t>Reflective listening (escuta reflexiva)</a:t>
            </a:r>
            <a:endParaRPr lang="pt-BR" sz="2200" b="1" dirty="0">
              <a:latin typeface="Calibri" panose="020F0502020204030204" pitchFamily="34" charset="0"/>
            </a:endParaRPr>
          </a:p>
          <a:p>
            <a:r>
              <a:rPr lang="pt-BR" sz="3200" b="1" dirty="0">
                <a:latin typeface="Calibri" panose="020F0502020204030204" pitchFamily="34" charset="0"/>
              </a:rPr>
              <a:t>S</a:t>
            </a:r>
            <a:r>
              <a:rPr lang="pt-BR" dirty="0"/>
              <a:t>  </a:t>
            </a:r>
            <a:r>
              <a:rPr lang="pt-BR" sz="1200" dirty="0">
                <a:latin typeface="Calibri" panose="020F0502020204030204" pitchFamily="34" charset="0"/>
              </a:rPr>
              <a:t>Summary statements (declarações resumidas)</a:t>
            </a:r>
            <a:endParaRPr lang="pt-BR" sz="2200" b="1" dirty="0">
              <a:latin typeface="Calibri" panose="020F0502020204030204" pitchFamily="34" charset="0"/>
            </a:endParaRPr>
          </a:p>
        </p:txBody>
      </p:sp>
    </p:spTree>
    <p:extLst>
      <p:ext uri="{BB962C8B-B14F-4D97-AF65-F5344CB8AC3E}">
        <p14:creationId xmlns:p14="http://schemas.microsoft.com/office/powerpoint/2010/main" val="357114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12651" y="115151"/>
            <a:ext cx="8660702" cy="848697"/>
          </a:xfrm>
          <a:prstGeom prst="rect">
            <a:avLst/>
          </a:prstGeom>
        </p:spPr>
        <p:txBody>
          <a:bodyPr lIns="82058" tIns="41029" rIns="82058" bIns="41029">
            <a:noAutofit/>
          </a:bodyPr>
          <a:lstStyle>
            <a:lvl1pPr algn="ctr" defTabSz="457200" rtl="0" eaLnBrk="1" latinLnBrk="0" hangingPunct="1">
              <a:spcBef>
                <a:spcPct val="0"/>
              </a:spcBef>
              <a:buNone/>
              <a:defRPr sz="3200" kern="1200">
                <a:solidFill>
                  <a:srgbClr val="000090"/>
                </a:solidFill>
                <a:latin typeface="+mj-lt"/>
                <a:ea typeface="+mj-ea"/>
                <a:cs typeface="+mj-cs"/>
              </a:defRPr>
            </a:lvl1pPr>
          </a:lstStyle>
          <a:p>
            <a:r>
              <a:rPr lang="pt-BR" b="1" cap="small" dirty="0">
                <a:solidFill>
                  <a:srgbClr val="002060"/>
                </a:solidFill>
                <a:latin typeface="Calibri" panose="020F0502020204030204" pitchFamily="34" charset="0"/>
              </a:rPr>
              <a:t>Como utilizar o papel gigante de cartões de aconselhamento:</a:t>
            </a:r>
          </a:p>
          <a:p>
            <a:r>
              <a:rPr lang="pt-BR" b="1" cap="small" dirty="0">
                <a:solidFill>
                  <a:srgbClr val="002060"/>
                </a:solidFill>
                <a:latin typeface="Calibri" panose="020F0502020204030204" pitchFamily="34" charset="0"/>
              </a:rPr>
              <a:t> Por Consulta </a:t>
            </a:r>
            <a:endParaRPr lang="pt-BR" dirty="0">
              <a:solidFill>
                <a:srgbClr val="002060"/>
              </a:solidFill>
              <a:latin typeface="Calibri" panose="020F0502020204030204" pitchFamily="34" charset="0"/>
            </a:endParaRPr>
          </a:p>
        </p:txBody>
      </p:sp>
      <p:sp>
        <p:nvSpPr>
          <p:cNvPr id="43" name="TextBox 42"/>
          <p:cNvSpPr txBox="1"/>
          <p:nvPr/>
        </p:nvSpPr>
        <p:spPr>
          <a:xfrm>
            <a:off x="1455025" y="6086364"/>
            <a:ext cx="7268200"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O resultado do teste de seguimento da carga viral é alto:  </a:t>
            </a:r>
            <a:r>
              <a:rPr lang="pt-BR" sz="2000" b="1" dirty="0">
                <a:solidFill>
                  <a:schemeClr val="tx1">
                    <a:lumMod val="50000"/>
                    <a:lumOff val="50000"/>
                  </a:schemeClr>
                </a:solidFill>
                <a:latin typeface="Calibri" panose="020F0502020204030204" pitchFamily="34" charset="0"/>
              </a:rPr>
              <a:t>19</a:t>
            </a:r>
          </a:p>
        </p:txBody>
      </p:sp>
      <p:sp>
        <p:nvSpPr>
          <p:cNvPr id="44" name="Rectangle 43"/>
          <p:cNvSpPr/>
          <p:nvPr/>
        </p:nvSpPr>
        <p:spPr>
          <a:xfrm>
            <a:off x="993816" y="2030382"/>
            <a:ext cx="269413" cy="261495"/>
          </a:xfrm>
          <a:prstGeom prst="rect">
            <a:avLst/>
          </a:prstGeom>
          <a:solidFill>
            <a:srgbClr val="0000CC"/>
          </a:solidFill>
          <a:ln>
            <a:solidFill>
              <a:srgbClr val="0000CC"/>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45" name="TextBox 44"/>
          <p:cNvSpPr txBox="1"/>
          <p:nvPr/>
        </p:nvSpPr>
        <p:spPr>
          <a:xfrm>
            <a:off x="1434667" y="1981200"/>
            <a:ext cx="3002078"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Início da TARV:  </a:t>
            </a:r>
            <a:r>
              <a:rPr lang="pt-BR" sz="2000" b="1" dirty="0">
                <a:solidFill>
                  <a:srgbClr val="0000CC"/>
                </a:solidFill>
                <a:latin typeface="Calibri" panose="020F0502020204030204" pitchFamily="34" charset="0"/>
              </a:rPr>
              <a:t>1</a:t>
            </a:r>
          </a:p>
        </p:txBody>
      </p:sp>
      <p:sp>
        <p:nvSpPr>
          <p:cNvPr id="46" name="Rectangle 45"/>
          <p:cNvSpPr/>
          <p:nvPr/>
        </p:nvSpPr>
        <p:spPr>
          <a:xfrm>
            <a:off x="993175" y="3120405"/>
            <a:ext cx="269413" cy="26149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p>
        </p:txBody>
      </p:sp>
      <p:sp>
        <p:nvSpPr>
          <p:cNvPr id="47" name="TextBox 46"/>
          <p:cNvSpPr txBox="1"/>
          <p:nvPr/>
        </p:nvSpPr>
        <p:spPr>
          <a:xfrm>
            <a:off x="1457601" y="3053840"/>
            <a:ext cx="7268200"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O resultado do primeiro teste da carga viral é baixo :  </a:t>
            </a:r>
            <a:r>
              <a:rPr lang="pt-BR" sz="2000" b="1" dirty="0">
                <a:solidFill>
                  <a:schemeClr val="accent3"/>
                </a:solidFill>
                <a:latin typeface="Calibri" panose="020F0502020204030204" pitchFamily="34" charset="0"/>
              </a:rPr>
              <a:t>3</a:t>
            </a:r>
          </a:p>
        </p:txBody>
      </p:sp>
      <p:sp>
        <p:nvSpPr>
          <p:cNvPr id="48" name="Rectangle 47"/>
          <p:cNvSpPr/>
          <p:nvPr/>
        </p:nvSpPr>
        <p:spPr>
          <a:xfrm>
            <a:off x="990600" y="3739640"/>
            <a:ext cx="269413" cy="261495"/>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p>
        </p:txBody>
      </p:sp>
      <p:sp>
        <p:nvSpPr>
          <p:cNvPr id="49" name="TextBox 48"/>
          <p:cNvSpPr txBox="1"/>
          <p:nvPr/>
        </p:nvSpPr>
        <p:spPr>
          <a:xfrm>
            <a:off x="1498376" y="3663440"/>
            <a:ext cx="7268200"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O resultado do primeiro teste da carga viral é alto :  </a:t>
            </a:r>
            <a:r>
              <a:rPr lang="pt-BR" sz="2000" b="1" dirty="0">
                <a:solidFill>
                  <a:schemeClr val="accent6"/>
                </a:solidFill>
                <a:latin typeface="Calibri" panose="020F0502020204030204" pitchFamily="34" charset="0"/>
              </a:rPr>
              <a:t>5</a:t>
            </a:r>
          </a:p>
        </p:txBody>
      </p:sp>
      <p:sp>
        <p:nvSpPr>
          <p:cNvPr id="50" name="Rectangle 49"/>
          <p:cNvSpPr/>
          <p:nvPr/>
        </p:nvSpPr>
        <p:spPr>
          <a:xfrm>
            <a:off x="994176" y="4315834"/>
            <a:ext cx="269413" cy="26149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p>
        </p:txBody>
      </p:sp>
      <p:sp>
        <p:nvSpPr>
          <p:cNvPr id="51" name="TextBox 50"/>
          <p:cNvSpPr txBox="1"/>
          <p:nvPr/>
        </p:nvSpPr>
        <p:spPr>
          <a:xfrm>
            <a:off x="1451376" y="4273040"/>
            <a:ext cx="7268200"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Aconselhamento para maior adesão: </a:t>
            </a:r>
            <a:r>
              <a:rPr lang="pt-BR" sz="2000" b="1" dirty="0">
                <a:solidFill>
                  <a:schemeClr val="accent5"/>
                </a:solidFill>
                <a:latin typeface="Calibri" panose="020F0502020204030204" pitchFamily="34" charset="0"/>
              </a:rPr>
              <a:t>6 – 16 </a:t>
            </a:r>
          </a:p>
        </p:txBody>
      </p:sp>
      <p:sp>
        <p:nvSpPr>
          <p:cNvPr id="52" name="Rectangle 51"/>
          <p:cNvSpPr/>
          <p:nvPr/>
        </p:nvSpPr>
        <p:spPr>
          <a:xfrm>
            <a:off x="990600" y="5568440"/>
            <a:ext cx="269413" cy="261495"/>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7030A0"/>
              </a:solidFill>
            </a:endParaRPr>
          </a:p>
        </p:txBody>
      </p:sp>
      <p:sp>
        <p:nvSpPr>
          <p:cNvPr id="53" name="TextBox 52"/>
          <p:cNvSpPr txBox="1"/>
          <p:nvPr/>
        </p:nvSpPr>
        <p:spPr>
          <a:xfrm>
            <a:off x="1455025" y="5492240"/>
            <a:ext cx="7268200"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O resultado do teste de seguimento da carga viral é baixo:  </a:t>
            </a:r>
            <a:r>
              <a:rPr lang="pt-BR" sz="2000" b="1" dirty="0">
                <a:solidFill>
                  <a:srgbClr val="CC0066"/>
                </a:solidFill>
                <a:latin typeface="Calibri" panose="020F0502020204030204" pitchFamily="34" charset="0"/>
              </a:rPr>
              <a:t>18</a:t>
            </a:r>
          </a:p>
        </p:txBody>
      </p:sp>
      <p:sp>
        <p:nvSpPr>
          <p:cNvPr id="54" name="Rectangle 53"/>
          <p:cNvSpPr/>
          <p:nvPr/>
        </p:nvSpPr>
        <p:spPr>
          <a:xfrm>
            <a:off x="990600" y="6178040"/>
            <a:ext cx="269413" cy="261495"/>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chemeClr val="tx1">
                  <a:lumMod val="65000"/>
                  <a:lumOff val="35000"/>
                </a:schemeClr>
              </a:solidFill>
            </a:endParaRPr>
          </a:p>
        </p:txBody>
      </p:sp>
      <p:sp>
        <p:nvSpPr>
          <p:cNvPr id="55" name="Rectangle 54"/>
          <p:cNvSpPr/>
          <p:nvPr/>
        </p:nvSpPr>
        <p:spPr>
          <a:xfrm>
            <a:off x="993816" y="4958840"/>
            <a:ext cx="269413" cy="26149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7030A0"/>
              </a:solidFill>
            </a:endParaRPr>
          </a:p>
        </p:txBody>
      </p:sp>
      <p:sp>
        <p:nvSpPr>
          <p:cNvPr id="56" name="TextBox 55"/>
          <p:cNvSpPr txBox="1"/>
          <p:nvPr/>
        </p:nvSpPr>
        <p:spPr>
          <a:xfrm>
            <a:off x="1467908" y="4882640"/>
            <a:ext cx="7268200"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Teste de seguimento da carga viral:  </a:t>
            </a:r>
            <a:r>
              <a:rPr lang="pt-BR" sz="2000" b="1" dirty="0">
                <a:solidFill>
                  <a:schemeClr val="accent4"/>
                </a:solidFill>
                <a:latin typeface="Calibri" panose="020F0502020204030204" pitchFamily="34" charset="0"/>
              </a:rPr>
              <a:t>17</a:t>
            </a:r>
          </a:p>
        </p:txBody>
      </p:sp>
      <p:sp>
        <p:nvSpPr>
          <p:cNvPr id="26" name="Rectangle 25"/>
          <p:cNvSpPr/>
          <p:nvPr/>
        </p:nvSpPr>
        <p:spPr>
          <a:xfrm>
            <a:off x="990600" y="2554146"/>
            <a:ext cx="269413" cy="261495"/>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27" name="TextBox 26"/>
          <p:cNvSpPr txBox="1"/>
          <p:nvPr/>
        </p:nvSpPr>
        <p:spPr>
          <a:xfrm>
            <a:off x="1431450" y="2504964"/>
            <a:ext cx="4283549" cy="390636"/>
          </a:xfrm>
          <a:prstGeom prst="rect">
            <a:avLst/>
          </a:prstGeom>
          <a:noFill/>
        </p:spPr>
        <p:txBody>
          <a:bodyPr wrap="square" lIns="82058" tIns="41029" rIns="82058" bIns="41029" rtlCol="0">
            <a:spAutoFit/>
          </a:bodyPr>
          <a:lstStyle/>
          <a:p>
            <a:r>
              <a:rPr lang="pt-BR" sz="2000" dirty="0">
                <a:latin typeface="Calibri" panose="020F0502020204030204" pitchFamily="34" charset="0"/>
              </a:rPr>
              <a:t>Envio do teste da carga viral:  </a:t>
            </a:r>
            <a:r>
              <a:rPr lang="pt-BR" sz="2000" b="1" dirty="0">
                <a:solidFill>
                  <a:srgbClr val="00B050"/>
                </a:solidFill>
                <a:latin typeface="Calibri" panose="020F0502020204030204" pitchFamily="34" charset="0"/>
              </a:rPr>
              <a:t>2 </a:t>
            </a:r>
          </a:p>
        </p:txBody>
      </p:sp>
      <p:grpSp>
        <p:nvGrpSpPr>
          <p:cNvPr id="19" name="Group 18">
            <a:extLst>
              <a:ext uri="{FF2B5EF4-FFF2-40B4-BE49-F238E27FC236}">
                <a16:creationId xmlns:a16="http://schemas.microsoft.com/office/drawing/2014/main" id="{9C138666-D6F5-432F-AED7-E3A3598C470C}"/>
              </a:ext>
            </a:extLst>
          </p:cNvPr>
          <p:cNvGrpSpPr/>
          <p:nvPr/>
        </p:nvGrpSpPr>
        <p:grpSpPr>
          <a:xfrm>
            <a:off x="1863089" y="3397181"/>
            <a:ext cx="7691111" cy="390636"/>
            <a:chOff x="1905788" y="3755077"/>
            <a:chExt cx="7691111" cy="390636"/>
          </a:xfrm>
        </p:grpSpPr>
        <p:sp>
          <p:nvSpPr>
            <p:cNvPr id="20" name="Rectangle 19">
              <a:extLst>
                <a:ext uri="{FF2B5EF4-FFF2-40B4-BE49-F238E27FC236}">
                  <a16:creationId xmlns:a16="http://schemas.microsoft.com/office/drawing/2014/main" id="{0BAA15C1-2699-47AA-8E9B-42BA559B9E94}"/>
                </a:ext>
              </a:extLst>
            </p:cNvPr>
            <p:cNvSpPr/>
            <p:nvPr/>
          </p:nvSpPr>
          <p:spPr>
            <a:xfrm>
              <a:off x="1905788" y="3835031"/>
              <a:ext cx="269413" cy="261495"/>
            </a:xfrm>
            <a:prstGeom prst="rect">
              <a:avLst/>
            </a:prstGeom>
            <a:solidFill>
              <a:srgbClr val="008000"/>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p>
          </p:txBody>
        </p:sp>
        <p:sp>
          <p:nvSpPr>
            <p:cNvPr id="21" name="TextBox 20">
              <a:extLst>
                <a:ext uri="{FF2B5EF4-FFF2-40B4-BE49-F238E27FC236}">
                  <a16:creationId xmlns:a16="http://schemas.microsoft.com/office/drawing/2014/main" id="{33D59A27-5CA5-40EA-A70A-97F9B276AE8C}"/>
                </a:ext>
              </a:extLst>
            </p:cNvPr>
            <p:cNvSpPr txBox="1"/>
            <p:nvPr/>
          </p:nvSpPr>
          <p:spPr>
            <a:xfrm>
              <a:off x="2328699" y="3755077"/>
              <a:ext cx="7268200" cy="390636"/>
            </a:xfrm>
            <a:prstGeom prst="rect">
              <a:avLst/>
            </a:prstGeom>
            <a:noFill/>
          </p:spPr>
          <p:txBody>
            <a:bodyPr wrap="square" lIns="82058" tIns="41029" rIns="82058" bIns="41029" rtlCol="0">
              <a:spAutoFit/>
            </a:bodyPr>
            <a:lstStyle/>
            <a:p>
              <a:r>
                <a:rPr lang="en-US" sz="2000" dirty="0">
                  <a:latin typeface="Calibri" panose="020F0502020204030204" pitchFamily="34" charset="0"/>
                </a:rPr>
                <a:t>O </a:t>
              </a:r>
              <a:r>
                <a:rPr lang="en-US" sz="2000" dirty="0" err="1">
                  <a:latin typeface="Calibri" panose="020F0502020204030204" pitchFamily="34" charset="0"/>
                </a:rPr>
                <a:t>resultado</a:t>
              </a:r>
              <a:r>
                <a:rPr lang="en-US" sz="2000" dirty="0">
                  <a:latin typeface="Calibri" panose="020F0502020204030204" pitchFamily="34" charset="0"/>
                </a:rPr>
                <a:t> do teste da carga viral é </a:t>
              </a:r>
              <a:r>
                <a:rPr lang="en-US" sz="2000" dirty="0" err="1">
                  <a:latin typeface="Calibri" panose="020F0502020204030204" pitchFamily="34" charset="0"/>
                </a:rPr>
                <a:t>indetectável</a:t>
              </a:r>
              <a:r>
                <a:rPr lang="en-US" sz="2000" dirty="0">
                  <a:latin typeface="Calibri" panose="020F0502020204030204" pitchFamily="34" charset="0"/>
                </a:rPr>
                <a:t>:  </a:t>
              </a:r>
              <a:r>
                <a:rPr lang="en-US" sz="2000" b="1" dirty="0">
                  <a:solidFill>
                    <a:srgbClr val="008000"/>
                  </a:solidFill>
                  <a:latin typeface="Calibri" panose="020F0502020204030204" pitchFamily="34" charset="0"/>
                </a:rPr>
                <a:t>4</a:t>
              </a:r>
            </a:p>
          </p:txBody>
        </p:sp>
      </p:grpSp>
    </p:spTree>
    <p:extLst>
      <p:ext uri="{BB962C8B-B14F-4D97-AF65-F5344CB8AC3E}">
        <p14:creationId xmlns:p14="http://schemas.microsoft.com/office/powerpoint/2010/main" val="345565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16"/>
            <a:ext cx="8229600" cy="848697"/>
          </a:xfrm>
        </p:spPr>
        <p:txBody>
          <a:bodyPr>
            <a:normAutofit/>
          </a:bodyPr>
          <a:lstStyle/>
          <a:p>
            <a:r>
              <a:rPr lang="pt-PT" dirty="0">
                <a:solidFill>
                  <a:srgbClr val="002060"/>
                </a:solidFill>
                <a:latin typeface="Calibri" panose="020F0502020204030204" pitchFamily="34" charset="0"/>
              </a:rPr>
              <a:t>TÓPICOS DOS CARTÕES DE ACONSELHAMENTO</a:t>
            </a:r>
            <a:endParaRPr lang="pt-PT" noProof="0" dirty="0">
              <a:solidFill>
                <a:srgbClr val="002060"/>
              </a:solidFill>
              <a:latin typeface="Calibri" panose="020F0502020204030204" pitchFamily="34" charset="0"/>
            </a:endParaRPr>
          </a:p>
        </p:txBody>
      </p:sp>
      <p:sp>
        <p:nvSpPr>
          <p:cNvPr id="6" name="Content Placeholder 2"/>
          <p:cNvSpPr>
            <a:spLocks noGrp="1"/>
          </p:cNvSpPr>
          <p:nvPr/>
        </p:nvSpPr>
        <p:spPr>
          <a:xfrm>
            <a:off x="631187" y="1425908"/>
            <a:ext cx="8229600" cy="5508292"/>
          </a:xfrm>
          <a:prstGeom prst="rect">
            <a:avLst/>
          </a:prstGeom>
        </p:spPr>
        <p:txBody>
          <a:bodyPr vert="horz" lIns="82058" tIns="41029" rIns="82058" bIns="41029" rtlCol="0">
            <a:normAutofit lnSpcReduction="10000"/>
          </a:bodyPr>
          <a:lstStyle>
            <a:lvl1pPr marL="0" marR="0" indent="0" algn="l" defTabSz="457200" rtl="0" eaLnBrk="1" fontAlgn="auto" latinLnBrk="0" hangingPunct="1">
              <a:lnSpc>
                <a:spcPct val="90000"/>
              </a:lnSpc>
              <a:spcBef>
                <a:spcPct val="20000"/>
              </a:spcBef>
              <a:spcAft>
                <a:spcPts val="0"/>
              </a:spcAft>
              <a:buClrTx/>
              <a:buSzTx/>
              <a:buFont typeface="Arial"/>
              <a:buNone/>
              <a:tabLst/>
              <a:defRPr sz="11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110000"/>
              </a:lnSpc>
            </a:pPr>
            <a:r>
              <a:rPr lang="pt-BR" sz="1400" dirty="0">
                <a:latin typeface="Calibri" panose="020F0502020204030204" pitchFamily="34" charset="0"/>
              </a:rPr>
              <a:t>Como utilizar o papel gigante de monitorização da carga viral e aconselhamento para maior adesão</a:t>
            </a:r>
            <a:r>
              <a:rPr lang="en-US" sz="1400" dirty="0">
                <a:latin typeface="Calibri" panose="020F0502020204030204" pitchFamily="34" charset="0"/>
              </a:rPr>
              <a:t>		</a:t>
            </a:r>
          </a:p>
          <a:p>
            <a:pPr>
              <a:lnSpc>
                <a:spcPct val="110000"/>
              </a:lnSpc>
            </a:pPr>
            <a:r>
              <a:rPr lang="pt-BR" sz="1400" dirty="0">
                <a:latin typeface="Calibri" panose="020F0502020204030204" pitchFamily="34" charset="0"/>
              </a:rPr>
              <a:t>Boas capacidades de aconselhamento e comunicação</a:t>
            </a:r>
          </a:p>
          <a:p>
            <a:pPr marL="228600" indent="-228600">
              <a:lnSpc>
                <a:spcPct val="100000"/>
              </a:lnSpc>
              <a:buAutoNum type="arabicPeriod"/>
            </a:pPr>
            <a:r>
              <a:rPr lang="pt-BR" sz="1400" dirty="0">
                <a:latin typeface="Calibri" panose="020F0502020204030204" pitchFamily="34" charset="0"/>
              </a:rPr>
              <a:t>Ao começar a tomar os ARVs</a:t>
            </a:r>
          </a:p>
          <a:p>
            <a:pPr marL="228600" indent="-228600">
              <a:lnSpc>
                <a:spcPct val="100000"/>
              </a:lnSpc>
              <a:buAutoNum type="arabicPeriod"/>
            </a:pPr>
            <a:r>
              <a:rPr lang="pt-BR" sz="1400" dirty="0">
                <a:latin typeface="Calibri" panose="020F0502020204030204" pitchFamily="34" charset="0"/>
              </a:rPr>
              <a:t>O que é a carga viral?</a:t>
            </a:r>
          </a:p>
          <a:p>
            <a:pPr marL="228600" indent="-228600">
              <a:lnSpc>
                <a:spcPct val="100000"/>
              </a:lnSpc>
              <a:buAutoNum type="arabicPeriod"/>
            </a:pPr>
            <a:r>
              <a:rPr lang="pt-BR" sz="1400" dirty="0">
                <a:latin typeface="Calibri" panose="020F0502020204030204" pitchFamily="34" charset="0"/>
              </a:rPr>
              <a:t>A sua carga viral está BAIXA</a:t>
            </a:r>
          </a:p>
          <a:p>
            <a:pPr marL="228600" indent="-228600">
              <a:lnSpc>
                <a:spcPct val="100000"/>
              </a:lnSpc>
              <a:buAutoNum type="arabicPeriod"/>
            </a:pPr>
            <a:r>
              <a:rPr lang="pt-BR" sz="1400" dirty="0">
                <a:latin typeface="Calibri" panose="020F0502020204030204" pitchFamily="34" charset="0"/>
              </a:rPr>
              <a:t>A sua carga viral está INDETECTÁVEL</a:t>
            </a:r>
          </a:p>
          <a:p>
            <a:pPr marL="228600" indent="-228600">
              <a:lnSpc>
                <a:spcPct val="100000"/>
              </a:lnSpc>
              <a:buAutoNum type="arabicPeriod"/>
            </a:pPr>
            <a:r>
              <a:rPr lang="pt-BR" sz="1400" dirty="0">
                <a:latin typeface="Calibri" panose="020F0502020204030204" pitchFamily="34" charset="0"/>
              </a:rPr>
              <a:t>A sua carga viral está ALTA</a:t>
            </a:r>
          </a:p>
          <a:p>
            <a:pPr marL="228600" indent="-228600">
              <a:lnSpc>
                <a:spcPct val="100000"/>
              </a:lnSpc>
              <a:buAutoNum type="arabicPeriod"/>
            </a:pPr>
            <a:r>
              <a:rPr lang="pt-BR" sz="1400" dirty="0">
                <a:latin typeface="Calibri" panose="020F0502020204030204" pitchFamily="34" charset="0"/>
              </a:rPr>
              <a:t>Como está a tomar os ARVs?</a:t>
            </a:r>
          </a:p>
          <a:p>
            <a:pPr marL="228600" indent="-228600">
              <a:lnSpc>
                <a:spcPct val="100000"/>
              </a:lnSpc>
              <a:buAutoNum type="arabicPeriod"/>
            </a:pPr>
            <a:r>
              <a:rPr lang="pt-BR" sz="1400" dirty="0">
                <a:latin typeface="Calibri" panose="020F0502020204030204" pitchFamily="34" charset="0"/>
              </a:rPr>
              <a:t>Quais são os desafios de tomar os seus ARVs? (1 de 3) </a:t>
            </a:r>
          </a:p>
          <a:p>
            <a:pPr marL="228600" indent="-228600">
              <a:lnSpc>
                <a:spcPct val="100000"/>
              </a:lnSpc>
              <a:buAutoNum type="arabicPeriod"/>
            </a:pPr>
            <a:r>
              <a:rPr lang="pt-BR" sz="1400" dirty="0">
                <a:latin typeface="Calibri" panose="020F0502020204030204" pitchFamily="34" charset="0"/>
              </a:rPr>
              <a:t>Quais são os desafios de tomar os seus ARVs? (2 de 3)</a:t>
            </a:r>
          </a:p>
          <a:p>
            <a:pPr marL="228600" indent="-228600">
              <a:lnSpc>
                <a:spcPct val="100000"/>
              </a:lnSpc>
              <a:buAutoNum type="arabicPeriod"/>
            </a:pPr>
            <a:r>
              <a:rPr lang="pt-BR" sz="1400" dirty="0">
                <a:latin typeface="Calibri" panose="020F0502020204030204" pitchFamily="34" charset="0"/>
              </a:rPr>
              <a:t>Quais são os desafios de tomar os seus ARVs? (3 de 3)</a:t>
            </a:r>
          </a:p>
          <a:p>
            <a:pPr marL="228600" indent="-228600">
              <a:lnSpc>
                <a:spcPct val="100000"/>
              </a:lnSpc>
              <a:buAutoNum type="arabicPeriod"/>
            </a:pPr>
            <a:r>
              <a:rPr lang="pt-BR" sz="1400" dirty="0">
                <a:latin typeface="Calibri" panose="020F0502020204030204" pitchFamily="34" charset="0"/>
              </a:rPr>
              <a:t>Dicas para melhorar a ingestão dos ARVs (1 de 3)</a:t>
            </a:r>
          </a:p>
          <a:p>
            <a:pPr marL="228600" indent="-228600">
              <a:lnSpc>
                <a:spcPct val="100000"/>
              </a:lnSpc>
              <a:buAutoNum type="arabicPeriod"/>
            </a:pPr>
            <a:r>
              <a:rPr lang="pt-BR" sz="1400" dirty="0">
                <a:latin typeface="Calibri" panose="020F0502020204030204" pitchFamily="34" charset="0"/>
              </a:rPr>
              <a:t>Dicas para melhorar a ingestão dos ARVs (2 de 3)</a:t>
            </a:r>
          </a:p>
          <a:p>
            <a:pPr marL="228600" indent="-228600">
              <a:lnSpc>
                <a:spcPct val="100000"/>
              </a:lnSpc>
              <a:buAutoNum type="arabicPeriod"/>
            </a:pPr>
            <a:r>
              <a:rPr lang="pt-BR" sz="1400" dirty="0">
                <a:latin typeface="Calibri" panose="020F0502020204030204" pitchFamily="34" charset="0"/>
              </a:rPr>
              <a:t>Dicas para melhorar a ingestão dos ARVs (3 de 3)</a:t>
            </a:r>
          </a:p>
          <a:p>
            <a:pPr marL="228600" indent="-228600">
              <a:lnSpc>
                <a:spcPct val="100000"/>
              </a:lnSpc>
              <a:buAutoNum type="arabicPeriod"/>
            </a:pPr>
            <a:r>
              <a:rPr lang="pt-BR" sz="1400" dirty="0">
                <a:latin typeface="Calibri" panose="020F0502020204030204" pitchFamily="34" charset="0"/>
              </a:rPr>
              <a:t>Assistência adicional para tomar os ARVs</a:t>
            </a:r>
          </a:p>
          <a:p>
            <a:pPr marL="228600" indent="-228600">
              <a:lnSpc>
                <a:spcPct val="100000"/>
              </a:lnSpc>
              <a:buAutoNum type="arabicPeriod"/>
            </a:pPr>
            <a:r>
              <a:rPr lang="pt-BR" sz="1400" dirty="0">
                <a:latin typeface="Calibri" panose="020F0502020204030204" pitchFamily="34" charset="0"/>
              </a:rPr>
              <a:t>Lembrar-se de tomar os ARVs</a:t>
            </a:r>
          </a:p>
          <a:p>
            <a:pPr marL="228600" indent="-228600">
              <a:lnSpc>
                <a:spcPct val="100000"/>
              </a:lnSpc>
              <a:buAutoNum type="arabicPeriod"/>
            </a:pPr>
            <a:r>
              <a:rPr lang="pt-BR" sz="1400" dirty="0">
                <a:latin typeface="Calibri" panose="020F0502020204030204" pitchFamily="34" charset="0"/>
              </a:rPr>
              <a:t>Compreender os seus ARVs</a:t>
            </a:r>
          </a:p>
          <a:p>
            <a:pPr marL="228600" indent="-228600">
              <a:lnSpc>
                <a:spcPct val="100000"/>
              </a:lnSpc>
              <a:buAutoNum type="arabicPeriod"/>
            </a:pPr>
            <a:r>
              <a:rPr lang="pt-BR" sz="1400" dirty="0">
                <a:latin typeface="Calibri" panose="020F0502020204030204" pitchFamily="34" charset="0"/>
              </a:rPr>
              <a:t>Gestão da privacidade e obtenção de apoio</a:t>
            </a:r>
          </a:p>
          <a:p>
            <a:pPr marL="228600" indent="-228600">
              <a:lnSpc>
                <a:spcPct val="100000"/>
              </a:lnSpc>
              <a:buAutoNum type="arabicPeriod"/>
            </a:pPr>
            <a:r>
              <a:rPr lang="pt-BR" sz="1400" dirty="0">
                <a:latin typeface="Calibri" panose="020F0502020204030204" pitchFamily="34" charset="0"/>
              </a:rPr>
              <a:t> Acompanhamento da maneira de tomar os ARVs</a:t>
            </a:r>
          </a:p>
          <a:p>
            <a:pPr marL="228600" indent="-228600">
              <a:lnSpc>
                <a:spcPct val="100000"/>
              </a:lnSpc>
              <a:buAutoNum type="arabicPeriod"/>
            </a:pPr>
            <a:r>
              <a:rPr lang="pt-BR" sz="1400" dirty="0">
                <a:latin typeface="Calibri" panose="020F0502020204030204" pitchFamily="34" charset="0"/>
              </a:rPr>
              <a:t>Conseguiu reduzir a sua carga viral</a:t>
            </a:r>
          </a:p>
          <a:p>
            <a:pPr marL="228600" indent="-228600">
              <a:lnSpc>
                <a:spcPct val="100000"/>
              </a:lnSpc>
              <a:buAutoNum type="arabicPeriod"/>
            </a:pPr>
            <a:r>
              <a:rPr lang="pt-BR" sz="1400" dirty="0">
                <a:latin typeface="Calibri" panose="020F0502020204030204" pitchFamily="34" charset="0"/>
              </a:rPr>
              <a:t> Quando os ARVs não estão a funcionar bem</a:t>
            </a:r>
            <a:r>
              <a:rPr dirty="0"/>
              <a:t/>
            </a:r>
            <a:br>
              <a:rPr dirty="0"/>
            </a:br>
            <a:r>
              <a:rPr lang="en-US" dirty="0"/>
              <a:t>								</a:t>
            </a:r>
            <a:endParaRPr lang="pt-BR" b="1" dirty="0"/>
          </a:p>
        </p:txBody>
      </p:sp>
      <p:sp>
        <p:nvSpPr>
          <p:cNvPr id="4" name="Rectangle 3"/>
          <p:cNvSpPr/>
          <p:nvPr/>
        </p:nvSpPr>
        <p:spPr>
          <a:xfrm>
            <a:off x="6934200" y="2001346"/>
            <a:ext cx="1981200" cy="132254"/>
          </a:xfrm>
          <a:prstGeom prst="rect">
            <a:avLst/>
          </a:prstGeom>
          <a:solidFill>
            <a:srgbClr val="0000CC"/>
          </a:solidFill>
          <a:ln>
            <a:solidFill>
              <a:srgbClr val="0000CC"/>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5" name="Rectangle 4"/>
          <p:cNvSpPr/>
          <p:nvPr/>
        </p:nvSpPr>
        <p:spPr>
          <a:xfrm>
            <a:off x="6934200" y="2229946"/>
            <a:ext cx="1981200" cy="132254"/>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7" name="Rectangle 6"/>
          <p:cNvSpPr/>
          <p:nvPr/>
        </p:nvSpPr>
        <p:spPr>
          <a:xfrm>
            <a:off x="6934200" y="2514600"/>
            <a:ext cx="1981200" cy="132254"/>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8" name="Rectangle 7"/>
          <p:cNvSpPr/>
          <p:nvPr/>
        </p:nvSpPr>
        <p:spPr>
          <a:xfrm>
            <a:off x="6934200" y="2763346"/>
            <a:ext cx="1981200" cy="132254"/>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9" name="Rectangle 8"/>
          <p:cNvSpPr/>
          <p:nvPr/>
        </p:nvSpPr>
        <p:spPr>
          <a:xfrm>
            <a:off x="6934200" y="3048000"/>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0" name="Rectangle 9"/>
          <p:cNvSpPr/>
          <p:nvPr/>
        </p:nvSpPr>
        <p:spPr>
          <a:xfrm>
            <a:off x="6934200" y="32967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1" name="Rectangle 10"/>
          <p:cNvSpPr/>
          <p:nvPr/>
        </p:nvSpPr>
        <p:spPr>
          <a:xfrm>
            <a:off x="6934200" y="35253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2" name="Rectangle 11"/>
          <p:cNvSpPr/>
          <p:nvPr/>
        </p:nvSpPr>
        <p:spPr>
          <a:xfrm>
            <a:off x="6934200" y="3767091"/>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3" name="Rectangle 12"/>
          <p:cNvSpPr/>
          <p:nvPr/>
        </p:nvSpPr>
        <p:spPr>
          <a:xfrm>
            <a:off x="6934200" y="4048673"/>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4" name="Rectangle 13"/>
          <p:cNvSpPr/>
          <p:nvPr/>
        </p:nvSpPr>
        <p:spPr>
          <a:xfrm>
            <a:off x="6934200" y="42873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5" name="Rectangle 14"/>
          <p:cNvSpPr/>
          <p:nvPr/>
        </p:nvSpPr>
        <p:spPr>
          <a:xfrm>
            <a:off x="6934200" y="4572000"/>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6" name="Rectangle 15"/>
          <p:cNvSpPr/>
          <p:nvPr/>
        </p:nvSpPr>
        <p:spPr>
          <a:xfrm>
            <a:off x="6934200" y="48207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7" name="Rectangle 16"/>
          <p:cNvSpPr/>
          <p:nvPr/>
        </p:nvSpPr>
        <p:spPr>
          <a:xfrm>
            <a:off x="6934200" y="50493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8" name="Rectangle 17"/>
          <p:cNvSpPr/>
          <p:nvPr/>
        </p:nvSpPr>
        <p:spPr>
          <a:xfrm>
            <a:off x="6934200" y="5334000"/>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19" name="Rectangle 18"/>
          <p:cNvSpPr/>
          <p:nvPr/>
        </p:nvSpPr>
        <p:spPr>
          <a:xfrm>
            <a:off x="6934200" y="5582746"/>
            <a:ext cx="1981200" cy="13225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20" name="Rectangle 19"/>
          <p:cNvSpPr/>
          <p:nvPr/>
        </p:nvSpPr>
        <p:spPr>
          <a:xfrm>
            <a:off x="6934200" y="5867400"/>
            <a:ext cx="1981200" cy="132254"/>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21" name="Rectangle 20"/>
          <p:cNvSpPr/>
          <p:nvPr/>
        </p:nvSpPr>
        <p:spPr>
          <a:xfrm>
            <a:off x="6934200" y="6096000"/>
            <a:ext cx="1981200" cy="132254"/>
          </a:xfrm>
          <a:prstGeom prst="rect">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
        <p:nvSpPr>
          <p:cNvPr id="22" name="Rectangle 21"/>
          <p:cNvSpPr/>
          <p:nvPr/>
        </p:nvSpPr>
        <p:spPr>
          <a:xfrm>
            <a:off x="6934200" y="6344746"/>
            <a:ext cx="1981200" cy="132254"/>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rgbClr val="800000"/>
              </a:solidFill>
            </a:endParaRPr>
          </a:p>
        </p:txBody>
      </p:sp>
    </p:spTree>
    <p:extLst>
      <p:ext uri="{BB962C8B-B14F-4D97-AF65-F5344CB8AC3E}">
        <p14:creationId xmlns:p14="http://schemas.microsoft.com/office/powerpoint/2010/main" val="353884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rgbClr val="0000CC"/>
          </a:solidFill>
        </p:spPr>
        <p:txBody>
          <a:bodyPr>
            <a:noAutofit/>
          </a:bodyPr>
          <a:lstStyle/>
          <a:p>
            <a:pPr algn="l"/>
            <a:r>
              <a:rPr lang="pt-PT" sz="2800" noProof="0" dirty="0">
                <a:solidFill>
                  <a:srgbClr val="FFFFFF"/>
                </a:solidFill>
                <a:latin typeface="Calibri" panose="020F0502020204030204" pitchFamily="34" charset="0"/>
              </a:rPr>
              <a:t>	1. Ao começar a tomar os </a:t>
            </a:r>
            <a:r>
              <a:rPr lang="pt-PT" sz="2800" noProof="0" dirty="0" err="1">
                <a:solidFill>
                  <a:srgbClr val="FFFFFF"/>
                </a:solidFill>
                <a:latin typeface="Calibri" panose="020F0502020204030204" pitchFamily="34" charset="0"/>
              </a:rPr>
              <a:t>ARVs</a:t>
            </a:r>
            <a:endParaRPr lang="pt-PT" sz="2800" noProof="0" dirty="0">
              <a:solidFill>
                <a:srgbClr val="FFFFFF"/>
              </a:solidFill>
              <a:latin typeface="Calibri" panose="020F0502020204030204" pitchFamily="34" charset="0"/>
            </a:endParaRPr>
          </a:p>
        </p:txBody>
      </p:sp>
      <p:sp>
        <p:nvSpPr>
          <p:cNvPr id="2" name="TextBox 1"/>
          <p:cNvSpPr txBox="1"/>
          <p:nvPr/>
        </p:nvSpPr>
        <p:spPr>
          <a:xfrm>
            <a:off x="6400800" y="1384042"/>
            <a:ext cx="2590800" cy="5632311"/>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Calibri" panose="020F0502020204030204" pitchFamily="34" charset="0"/>
              </a:rPr>
              <a:t>Os ARVs não deixam o HIV produzir mais vírus, o que faz com que a pessoa fique mais saudável.</a:t>
            </a:r>
          </a:p>
          <a:p>
            <a:pPr marL="285750" indent="-285750">
              <a:buFont typeface="Wingdings" panose="05000000000000000000" pitchFamily="2" charset="2"/>
              <a:buChar char="Ø"/>
            </a:pPr>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É importante tomar os ARVs todos os dias, conforme receitado.</a:t>
            </a:r>
          </a:p>
          <a:p>
            <a:pPr marL="285750" indent="-285750">
              <a:buFont typeface="Wingdings" panose="05000000000000000000" pitchFamily="2" charset="2"/>
              <a:buChar char="Ø"/>
            </a:pPr>
            <a:endParaRPr lang="pt-BR" sz="2000" dirty="0">
              <a:latin typeface="Calibri" panose="020F0502020204030204" pitchFamily="34" charset="0"/>
            </a:endParaRPr>
          </a:p>
          <a:p>
            <a:pPr marL="285750" indent="-285750">
              <a:buFont typeface="Wingdings" panose="05000000000000000000" pitchFamily="2" charset="2"/>
              <a:buChar char="Ø"/>
            </a:pPr>
            <a:r>
              <a:rPr lang="pt-BR" sz="2000" dirty="0">
                <a:latin typeface="Calibri" panose="020F0502020204030204" pitchFamily="34" charset="0"/>
              </a:rPr>
              <a:t>Ao fim de seis meses analisamos a sua carga viral numa análise ao sangue, para ver se os ARVs estão a funcionar bem.</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1" y="1560512"/>
            <a:ext cx="6324600" cy="453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008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13832</TotalTime>
  <Words>7497</Words>
  <Application>Microsoft Office PowerPoint</Application>
  <PresentationFormat>Presentación en pantalla (4:3)</PresentationFormat>
  <Paragraphs>827</Paragraphs>
  <Slides>48</Slides>
  <Notes>6</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48</vt:i4>
      </vt:variant>
    </vt:vector>
  </HeadingPairs>
  <TitlesOfParts>
    <vt:vector size="59" baseType="lpstr">
      <vt:lpstr>Arial</vt:lpstr>
      <vt:lpstr>Arial Narrow</vt:lpstr>
      <vt:lpstr>Book Antiqua</vt:lpstr>
      <vt:lpstr>Calibri</vt:lpstr>
      <vt:lpstr>Symbol</vt:lpstr>
      <vt:lpstr>Times New Roman</vt:lpstr>
      <vt:lpstr>Wingdings</vt:lpstr>
      <vt:lpstr>Office Theme</vt:lpstr>
      <vt:lpstr>Default Theme</vt:lpstr>
      <vt:lpstr>1_Default Theme</vt:lpstr>
      <vt:lpstr>2_Default Theme</vt:lpstr>
      <vt:lpstr>Presentación de PowerPoint</vt:lpstr>
      <vt:lpstr>Presentación de PowerPoint</vt:lpstr>
      <vt:lpstr>Como utilizar o Papel Gigante de Monitorização da Carga Viral e Aconselhamento para Maior Adesão </vt:lpstr>
      <vt:lpstr>  Tópico do Cartão (mostrar também ao doente)</vt:lpstr>
      <vt:lpstr>Boas competências de aconselhamento e comunicação</vt:lpstr>
      <vt:lpstr>Boas competências de aconselhamento e comunicação</vt:lpstr>
      <vt:lpstr>Presentación de PowerPoint</vt:lpstr>
      <vt:lpstr>TÓPICOS DOS CARTÕES DE ACONSELHAMENTO</vt:lpstr>
      <vt:lpstr> 1. Ao começar a tomar os ARVs</vt:lpstr>
      <vt:lpstr> 1. Ao começar a tomar os ARVs</vt:lpstr>
      <vt:lpstr> 2. O que é a carga viral?</vt:lpstr>
      <vt:lpstr>Presentación de PowerPoint</vt:lpstr>
      <vt:lpstr> 3. A sua carga viral está BAIXA</vt:lpstr>
      <vt:lpstr>Presentación de PowerPoint</vt:lpstr>
      <vt:lpstr> 4. A sua carga viral está INDETECTÁVEL</vt:lpstr>
      <vt:lpstr>Presentación de PowerPoint</vt:lpstr>
      <vt:lpstr> 5. A sua carga viral está ALTA</vt:lpstr>
      <vt:lpstr> 5. A sua carga viral está ALTA</vt:lpstr>
      <vt:lpstr> 6. Como está a tomar os ARVs?</vt:lpstr>
      <vt:lpstr>Presentación de PowerPoint</vt:lpstr>
      <vt:lpstr> 7. Quais são os desafios de tomar os seus ARVs?</vt:lpstr>
      <vt:lpstr>Presentación de PowerPoint</vt:lpstr>
      <vt:lpstr> 7. Quais são os desafios de tomar os seus ARVs?</vt:lpstr>
      <vt:lpstr>Presentación de PowerPoint</vt:lpstr>
      <vt:lpstr>Presentación de PowerPoint</vt:lpstr>
      <vt:lpstr> 7. Quais são os desafios de tomar os seus ARVs?</vt:lpstr>
      <vt:lpstr>Presentación de PowerPoint</vt:lpstr>
      <vt:lpstr> 10. Dicas para melhorar a ingestão dos ARVs</vt:lpstr>
      <vt:lpstr> 10. Dicas para melhorar a ingestão dos ARVs</vt:lpstr>
      <vt:lpstr> 11. Dicas para melhorar a ingestão dos ARVs</vt:lpstr>
      <vt:lpstr> 10. Dicas para melhorar a ingestão dos ARVs</vt:lpstr>
      <vt:lpstr> 12. Dicas para melhorar a ingestão dos ARVs</vt:lpstr>
      <vt:lpstr> 12. Dicas para melhorar a ingestão dos ARVs</vt:lpstr>
      <vt:lpstr> 13. Assistência adicional para tomar os ARVs</vt:lpstr>
      <vt:lpstr> 13. Assistência adicional para tomar os ARVs</vt:lpstr>
      <vt:lpstr> 14. Lembrar-se de tomar os ARVs</vt:lpstr>
      <vt:lpstr> 14. Lembrar-se de tomar os ARVs</vt:lpstr>
      <vt:lpstr> 15. Compreender os seus ARVs</vt:lpstr>
      <vt:lpstr> 15. Compreender os seus ARVs</vt:lpstr>
      <vt:lpstr> 16. Gestão da privacidade e obtenção de apoio</vt:lpstr>
      <vt:lpstr> 16. Gestão da privacidade e obtenção de apoio</vt:lpstr>
      <vt:lpstr> 17. Acompanhamento da maneira de tomar os ARVs</vt:lpstr>
      <vt:lpstr>Presentación de PowerPoint</vt:lpstr>
      <vt:lpstr> 18. Conseguiu reduzir a sua carga viral</vt:lpstr>
      <vt:lpstr>Presentación de PowerPoint</vt:lpstr>
      <vt:lpstr> 18. Quando os ARVs não estão a funcionar bem</vt:lpstr>
      <vt:lpstr>Presentación de PowerPoint</vt:lpstr>
      <vt:lpstr>Presentación de PowerPoint</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Rebecca L.</dc:creator>
  <cp:lastModifiedBy>tbo100</cp:lastModifiedBy>
  <cp:revision>160</cp:revision>
  <dcterms:created xsi:type="dcterms:W3CDTF">2017-04-24T16:06:52Z</dcterms:created>
  <dcterms:modified xsi:type="dcterms:W3CDTF">2020-09-30T13:54:45Z</dcterms:modified>
</cp:coreProperties>
</file>