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8" r:id="rId3"/>
    <p:sldMasterId id="2147483676" r:id="rId4"/>
  </p:sldMasterIdLst>
  <p:notesMasterIdLst>
    <p:notesMasterId r:id="rId49"/>
  </p:notesMasterIdLst>
  <p:handoutMasterIdLst>
    <p:handoutMasterId r:id="rId50"/>
  </p:handoutMasterIdLst>
  <p:sldIdLst>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258" r:id="rId18"/>
    <p:sldId id="301" r:id="rId19"/>
    <p:sldId id="260" r:id="rId20"/>
    <p:sldId id="302" r:id="rId21"/>
    <p:sldId id="262" r:id="rId22"/>
    <p:sldId id="303" r:id="rId23"/>
    <p:sldId id="304" r:id="rId24"/>
    <p:sldId id="305" r:id="rId25"/>
    <p:sldId id="306" r:id="rId26"/>
    <p:sldId id="307" r:id="rId27"/>
    <p:sldId id="268" r:id="rId28"/>
    <p:sldId id="308" r:id="rId29"/>
    <p:sldId id="309" r:id="rId30"/>
    <p:sldId id="310" r:id="rId31"/>
    <p:sldId id="311" r:id="rId32"/>
    <p:sldId id="312" r:id="rId33"/>
    <p:sldId id="274" r:id="rId34"/>
    <p:sldId id="315" r:id="rId35"/>
    <p:sldId id="314" r:id="rId36"/>
    <p:sldId id="313" r:id="rId37"/>
    <p:sldId id="278" r:id="rId38"/>
    <p:sldId id="316" r:id="rId39"/>
    <p:sldId id="317" r:id="rId40"/>
    <p:sldId id="319" r:id="rId41"/>
    <p:sldId id="282" r:id="rId42"/>
    <p:sldId id="318" r:id="rId43"/>
    <p:sldId id="284" r:id="rId44"/>
    <p:sldId id="320" r:id="rId45"/>
    <p:sldId id="286" r:id="rId46"/>
    <p:sldId id="321" r:id="rId47"/>
    <p:sldId id="322" r:id="rId48"/>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Sophie"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00CC"/>
    <a:srgbClr val="FF0066"/>
    <a:srgbClr val="FFCC66"/>
    <a:srgbClr val="FF6600"/>
    <a:srgbClr val="99FF33"/>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19" autoAdjust="0"/>
    <p:restoredTop sz="96237" autoAdjust="0"/>
  </p:normalViewPr>
  <p:slideViewPr>
    <p:cSldViewPr>
      <p:cViewPr varScale="1">
        <p:scale>
          <a:sx n="105" d="100"/>
          <a:sy n="105" d="100"/>
        </p:scale>
        <p:origin x="-38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D8E7590-EE99-4F0E-929F-D32F8EC5573A}" type="datetimeFigureOut">
              <a:rPr lang="fr-FR"/>
              <a:pPr>
                <a:defRPr/>
              </a:pPr>
              <a:t>05/06/2017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D1A4B55-6A17-4D25-A407-9C9D604DBB33}" type="slidenum">
              <a:rPr lang="fr-FR"/>
              <a:pPr>
                <a:defRPr/>
              </a:pPr>
              <a:t>‹#›</a:t>
            </a:fld>
            <a:endParaRPr lang="fr-FR"/>
          </a:p>
        </p:txBody>
      </p:sp>
    </p:spTree>
    <p:extLst>
      <p:ext uri="{BB962C8B-B14F-4D97-AF65-F5344CB8AC3E}">
        <p14:creationId xmlns:p14="http://schemas.microsoft.com/office/powerpoint/2010/main" val="3671046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3972"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3972" fontAlgn="auto">
              <a:spcBef>
                <a:spcPts val="0"/>
              </a:spcBef>
              <a:spcAft>
                <a:spcPts val="0"/>
              </a:spcAft>
              <a:defRPr sz="1200">
                <a:latin typeface="+mn-lt"/>
                <a:cs typeface="+mn-cs"/>
              </a:defRPr>
            </a:lvl1pPr>
          </a:lstStyle>
          <a:p>
            <a:pPr>
              <a:defRPr/>
            </a:pPr>
            <a:fld id="{F286087E-6ECE-4BF1-909D-547C450B299E}" type="datetimeFigureOut">
              <a:rPr lang="en-US"/>
              <a:pPr>
                <a:defRPr/>
              </a:pPr>
              <a:t>6/5/2017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3972"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13972" fontAlgn="auto">
              <a:spcBef>
                <a:spcPts val="0"/>
              </a:spcBef>
              <a:spcAft>
                <a:spcPts val="0"/>
              </a:spcAft>
              <a:defRPr sz="1200">
                <a:latin typeface="+mn-lt"/>
                <a:cs typeface="+mn-cs"/>
              </a:defRPr>
            </a:lvl1pPr>
          </a:lstStyle>
          <a:p>
            <a:pPr>
              <a:defRPr/>
            </a:pPr>
            <a:fld id="{96B40DBE-CC53-402D-9739-90AB198C9968}" type="slidenum">
              <a:rPr lang="en-US"/>
              <a:pPr>
                <a:defRPr/>
              </a:pPr>
              <a:t>‹#›</a:t>
            </a:fld>
            <a:endParaRPr lang="en-US"/>
          </a:p>
        </p:txBody>
      </p:sp>
    </p:spTree>
    <p:extLst>
      <p:ext uri="{BB962C8B-B14F-4D97-AF65-F5344CB8AC3E}">
        <p14:creationId xmlns:p14="http://schemas.microsoft.com/office/powerpoint/2010/main" val="1470115517"/>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4932" algn="l" defTabSz="913972" rtl="0" eaLnBrk="1" latinLnBrk="0" hangingPunct="1">
      <a:defRPr sz="1200" kern="1200">
        <a:solidFill>
          <a:schemeClr val="tx1"/>
        </a:solidFill>
        <a:latin typeface="+mn-lt"/>
        <a:ea typeface="+mn-ea"/>
        <a:cs typeface="+mn-cs"/>
      </a:defRPr>
    </a:lvl6pPr>
    <a:lvl7pPr marL="2741916" algn="l" defTabSz="913972" rtl="0" eaLnBrk="1" latinLnBrk="0" hangingPunct="1">
      <a:defRPr sz="1200" kern="1200">
        <a:solidFill>
          <a:schemeClr val="tx1"/>
        </a:solidFill>
        <a:latin typeface="+mn-lt"/>
        <a:ea typeface="+mn-ea"/>
        <a:cs typeface="+mn-cs"/>
      </a:defRPr>
    </a:lvl7pPr>
    <a:lvl8pPr marL="3198904" algn="l" defTabSz="913972" rtl="0" eaLnBrk="1" latinLnBrk="0" hangingPunct="1">
      <a:defRPr sz="1200" kern="1200">
        <a:solidFill>
          <a:schemeClr val="tx1"/>
        </a:solidFill>
        <a:latin typeface="+mn-lt"/>
        <a:ea typeface="+mn-ea"/>
        <a:cs typeface="+mn-cs"/>
      </a:defRPr>
    </a:lvl8pPr>
    <a:lvl9pPr marL="3655888" algn="l" defTabSz="9139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1</a:t>
            </a:r>
            <a:endParaRPr lang="en-US">
              <a:solidFill>
                <a:srgbClr val="000000"/>
              </a:solidFill>
            </a:endParaRPr>
          </a:p>
        </p:txBody>
      </p:sp>
    </p:spTree>
    <p:extLst>
      <p:ext uri="{BB962C8B-B14F-4D97-AF65-F5344CB8AC3E}">
        <p14:creationId xmlns:p14="http://schemas.microsoft.com/office/powerpoint/2010/main" val="2239968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939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1010</a:t>
            </a:r>
            <a:endParaRPr lang="en-US">
              <a:solidFill>
                <a:srgbClr val="000000"/>
              </a:solidFill>
            </a:endParaRPr>
          </a:p>
        </p:txBody>
      </p:sp>
    </p:spTree>
    <p:extLst>
      <p:ext uri="{BB962C8B-B14F-4D97-AF65-F5344CB8AC3E}">
        <p14:creationId xmlns:p14="http://schemas.microsoft.com/office/powerpoint/2010/main" val="2450542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4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1111</a:t>
            </a:r>
            <a:endParaRPr lang="en-US">
              <a:solidFill>
                <a:srgbClr val="000000"/>
              </a:solidFill>
            </a:endParaRPr>
          </a:p>
        </p:txBody>
      </p:sp>
    </p:spTree>
    <p:extLst>
      <p:ext uri="{BB962C8B-B14F-4D97-AF65-F5344CB8AC3E}">
        <p14:creationId xmlns:p14="http://schemas.microsoft.com/office/powerpoint/2010/main" val="2078573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349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1212</a:t>
            </a:r>
            <a:endParaRPr lang="en-US">
              <a:solidFill>
                <a:srgbClr val="000000"/>
              </a:solidFill>
            </a:endParaRPr>
          </a:p>
        </p:txBody>
      </p:sp>
    </p:spTree>
    <p:extLst>
      <p:ext uri="{BB962C8B-B14F-4D97-AF65-F5344CB8AC3E}">
        <p14:creationId xmlns:p14="http://schemas.microsoft.com/office/powerpoint/2010/main" val="2920074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553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1313</a:t>
            </a:r>
            <a:endParaRPr lang="en-US">
              <a:solidFill>
                <a:srgbClr val="000000"/>
              </a:solidFill>
            </a:endParaRPr>
          </a:p>
        </p:txBody>
      </p:sp>
    </p:spTree>
    <p:extLst>
      <p:ext uri="{BB962C8B-B14F-4D97-AF65-F5344CB8AC3E}">
        <p14:creationId xmlns:p14="http://schemas.microsoft.com/office/powerpoint/2010/main" val="1826678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75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1414</a:t>
            </a:r>
            <a:endParaRPr lang="en-US">
              <a:solidFill>
                <a:srgbClr val="000000"/>
              </a:solidFill>
            </a:endParaRPr>
          </a:p>
        </p:txBody>
      </p:sp>
    </p:spTree>
    <p:extLst>
      <p:ext uri="{BB962C8B-B14F-4D97-AF65-F5344CB8AC3E}">
        <p14:creationId xmlns:p14="http://schemas.microsoft.com/office/powerpoint/2010/main" val="1562475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96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1515</a:t>
            </a:r>
            <a:endParaRPr lang="en-US">
              <a:solidFill>
                <a:srgbClr val="000000"/>
              </a:solidFill>
            </a:endParaRPr>
          </a:p>
        </p:txBody>
      </p:sp>
    </p:spTree>
    <p:extLst>
      <p:ext uri="{BB962C8B-B14F-4D97-AF65-F5344CB8AC3E}">
        <p14:creationId xmlns:p14="http://schemas.microsoft.com/office/powerpoint/2010/main" val="45603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16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1616</a:t>
            </a:r>
            <a:endParaRPr lang="en-US">
              <a:solidFill>
                <a:srgbClr val="000000"/>
              </a:solidFill>
            </a:endParaRPr>
          </a:p>
        </p:txBody>
      </p:sp>
    </p:spTree>
    <p:extLst>
      <p:ext uri="{BB962C8B-B14F-4D97-AF65-F5344CB8AC3E}">
        <p14:creationId xmlns:p14="http://schemas.microsoft.com/office/powerpoint/2010/main" val="59762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37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1717</a:t>
            </a:r>
            <a:endParaRPr lang="en-US">
              <a:solidFill>
                <a:srgbClr val="000000"/>
              </a:solidFill>
            </a:endParaRPr>
          </a:p>
        </p:txBody>
      </p:sp>
    </p:spTree>
    <p:extLst>
      <p:ext uri="{BB962C8B-B14F-4D97-AF65-F5344CB8AC3E}">
        <p14:creationId xmlns:p14="http://schemas.microsoft.com/office/powerpoint/2010/main" val="2027679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57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1818</a:t>
            </a:r>
            <a:endParaRPr lang="en-US">
              <a:solidFill>
                <a:srgbClr val="000000"/>
              </a:solidFill>
            </a:endParaRPr>
          </a:p>
        </p:txBody>
      </p:sp>
    </p:spTree>
    <p:extLst>
      <p:ext uri="{BB962C8B-B14F-4D97-AF65-F5344CB8AC3E}">
        <p14:creationId xmlns:p14="http://schemas.microsoft.com/office/powerpoint/2010/main" val="2599999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78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1919</a:t>
            </a:r>
            <a:endParaRPr lang="en-US">
              <a:solidFill>
                <a:srgbClr val="000000"/>
              </a:solidFill>
            </a:endParaRPr>
          </a:p>
        </p:txBody>
      </p:sp>
    </p:spTree>
    <p:extLst>
      <p:ext uri="{BB962C8B-B14F-4D97-AF65-F5344CB8AC3E}">
        <p14:creationId xmlns:p14="http://schemas.microsoft.com/office/powerpoint/2010/main" val="413694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30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2</a:t>
            </a:r>
            <a:endParaRPr lang="en-US">
              <a:solidFill>
                <a:srgbClr val="000000"/>
              </a:solidFill>
            </a:endParaRPr>
          </a:p>
        </p:txBody>
      </p:sp>
    </p:spTree>
    <p:extLst>
      <p:ext uri="{BB962C8B-B14F-4D97-AF65-F5344CB8AC3E}">
        <p14:creationId xmlns:p14="http://schemas.microsoft.com/office/powerpoint/2010/main" val="3667314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98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2020</a:t>
            </a:r>
            <a:endParaRPr lang="en-US">
              <a:solidFill>
                <a:srgbClr val="000000"/>
              </a:solidFill>
            </a:endParaRPr>
          </a:p>
        </p:txBody>
      </p:sp>
    </p:spTree>
    <p:extLst>
      <p:ext uri="{BB962C8B-B14F-4D97-AF65-F5344CB8AC3E}">
        <p14:creationId xmlns:p14="http://schemas.microsoft.com/office/powerpoint/2010/main" val="876196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19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2121</a:t>
            </a:r>
            <a:endParaRPr lang="en-US">
              <a:solidFill>
                <a:srgbClr val="000000"/>
              </a:solidFill>
            </a:endParaRPr>
          </a:p>
        </p:txBody>
      </p:sp>
    </p:spTree>
    <p:extLst>
      <p:ext uri="{BB962C8B-B14F-4D97-AF65-F5344CB8AC3E}">
        <p14:creationId xmlns:p14="http://schemas.microsoft.com/office/powerpoint/2010/main" val="1782426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397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2222</a:t>
            </a:r>
            <a:endParaRPr lang="en-US">
              <a:solidFill>
                <a:srgbClr val="000000"/>
              </a:solidFill>
            </a:endParaRPr>
          </a:p>
        </p:txBody>
      </p:sp>
    </p:spTree>
    <p:extLst>
      <p:ext uri="{BB962C8B-B14F-4D97-AF65-F5344CB8AC3E}">
        <p14:creationId xmlns:p14="http://schemas.microsoft.com/office/powerpoint/2010/main" val="2720052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601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2323</a:t>
            </a:r>
            <a:endParaRPr lang="en-US">
              <a:solidFill>
                <a:srgbClr val="000000"/>
              </a:solidFill>
            </a:endParaRPr>
          </a:p>
        </p:txBody>
      </p:sp>
    </p:spTree>
    <p:extLst>
      <p:ext uri="{BB962C8B-B14F-4D97-AF65-F5344CB8AC3E}">
        <p14:creationId xmlns:p14="http://schemas.microsoft.com/office/powerpoint/2010/main" val="2273758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806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2424</a:t>
            </a:r>
            <a:endParaRPr lang="en-US">
              <a:solidFill>
                <a:srgbClr val="000000"/>
              </a:solidFill>
            </a:endParaRPr>
          </a:p>
        </p:txBody>
      </p:sp>
    </p:spTree>
    <p:extLst>
      <p:ext uri="{BB962C8B-B14F-4D97-AF65-F5344CB8AC3E}">
        <p14:creationId xmlns:p14="http://schemas.microsoft.com/office/powerpoint/2010/main" val="497105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011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2525</a:t>
            </a:r>
            <a:endParaRPr lang="en-US">
              <a:solidFill>
                <a:srgbClr val="000000"/>
              </a:solidFill>
            </a:endParaRPr>
          </a:p>
        </p:txBody>
      </p:sp>
    </p:spTree>
    <p:extLst>
      <p:ext uri="{BB962C8B-B14F-4D97-AF65-F5344CB8AC3E}">
        <p14:creationId xmlns:p14="http://schemas.microsoft.com/office/powerpoint/2010/main" val="272662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2626</a:t>
            </a:r>
            <a:endParaRPr lang="en-US">
              <a:solidFill>
                <a:srgbClr val="000000"/>
              </a:solidFill>
            </a:endParaRPr>
          </a:p>
        </p:txBody>
      </p:sp>
    </p:spTree>
    <p:extLst>
      <p:ext uri="{BB962C8B-B14F-4D97-AF65-F5344CB8AC3E}">
        <p14:creationId xmlns:p14="http://schemas.microsoft.com/office/powerpoint/2010/main" val="3902760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42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2727</a:t>
            </a:r>
            <a:endParaRPr lang="en-US">
              <a:solidFill>
                <a:srgbClr val="000000"/>
              </a:solidFill>
            </a:endParaRPr>
          </a:p>
        </p:txBody>
      </p:sp>
    </p:spTree>
    <p:extLst>
      <p:ext uri="{BB962C8B-B14F-4D97-AF65-F5344CB8AC3E}">
        <p14:creationId xmlns:p14="http://schemas.microsoft.com/office/powerpoint/2010/main" val="969917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62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2828</a:t>
            </a:r>
            <a:endParaRPr lang="en-US">
              <a:solidFill>
                <a:srgbClr val="000000"/>
              </a:solidFill>
            </a:endParaRPr>
          </a:p>
        </p:txBody>
      </p:sp>
    </p:spTree>
    <p:extLst>
      <p:ext uri="{BB962C8B-B14F-4D97-AF65-F5344CB8AC3E}">
        <p14:creationId xmlns:p14="http://schemas.microsoft.com/office/powerpoint/2010/main" val="550541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83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2929</a:t>
            </a:r>
            <a:endParaRPr lang="en-US">
              <a:solidFill>
                <a:srgbClr val="000000"/>
              </a:solidFill>
            </a:endParaRPr>
          </a:p>
        </p:txBody>
      </p:sp>
    </p:spTree>
    <p:extLst>
      <p:ext uri="{BB962C8B-B14F-4D97-AF65-F5344CB8AC3E}">
        <p14:creationId xmlns:p14="http://schemas.microsoft.com/office/powerpoint/2010/main" val="425267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solidFill>
                  <a:srgbClr val="C00000"/>
                </a:solidFill>
              </a:rPr>
              <a:t>Rouge foncé = minimum première visite </a:t>
            </a:r>
          </a:p>
          <a:p>
            <a:pPr eaLnBrk="1" hangingPunct="1">
              <a:spcBef>
                <a:spcPct val="0"/>
              </a:spcBef>
            </a:pPr>
            <a:r>
              <a:rPr lang="fr-FR" dirty="0" smtClean="0">
                <a:solidFill>
                  <a:srgbClr val="C00000"/>
                </a:solidFill>
              </a:rPr>
              <a:t>Rouge = première visite et suivantes</a:t>
            </a:r>
          </a:p>
          <a:p>
            <a:pPr eaLnBrk="1" hangingPunct="1">
              <a:spcBef>
                <a:spcPct val="0"/>
              </a:spcBef>
            </a:pPr>
            <a:r>
              <a:rPr lang="fr-FR" dirty="0" smtClean="0">
                <a:solidFill>
                  <a:srgbClr val="C00000"/>
                </a:solidFill>
              </a:rPr>
              <a:t>Orange = à examiner à différents stades de</a:t>
            </a:r>
            <a:r>
              <a:rPr lang="fr-FR" dirty="0" smtClean="0">
                <a:solidFill>
                  <a:srgbClr val="FF0000"/>
                </a:solidFill>
              </a:rPr>
              <a:t> la</a:t>
            </a:r>
            <a:r>
              <a:rPr lang="fr-FR" dirty="0" smtClean="0">
                <a:solidFill>
                  <a:srgbClr val="C00000"/>
                </a:solidFill>
              </a:rPr>
              <a:t> grossesse et des soins postnataux</a:t>
            </a:r>
          </a:p>
          <a:p>
            <a:pPr eaLnBrk="1" hangingPunct="1">
              <a:spcBef>
                <a:spcPct val="0"/>
              </a:spcBef>
            </a:pPr>
            <a:r>
              <a:rPr lang="fr-FR" dirty="0" smtClean="0">
                <a:solidFill>
                  <a:srgbClr val="C00000"/>
                </a:solidFill>
              </a:rPr>
              <a:t>Vert 	= terme et premières visites postnatales</a:t>
            </a:r>
          </a:p>
          <a:p>
            <a:pPr eaLnBrk="1" hangingPunct="1">
              <a:spcBef>
                <a:spcPct val="0"/>
              </a:spcBef>
            </a:pPr>
            <a:r>
              <a:rPr lang="fr-FR" dirty="0" smtClean="0">
                <a:solidFill>
                  <a:srgbClr val="C00000"/>
                </a:solidFill>
              </a:rPr>
              <a:t>Bleu 	= premières visites de suivi du nourrisson</a:t>
            </a:r>
          </a:p>
          <a:p>
            <a:pPr eaLnBrk="1" hangingPunct="1">
              <a:spcBef>
                <a:spcPct val="0"/>
              </a:spcBef>
            </a:pPr>
            <a:r>
              <a:rPr lang="fr-FR" dirty="0" smtClean="0">
                <a:solidFill>
                  <a:srgbClr val="C00000"/>
                </a:solidFill>
              </a:rPr>
              <a:t>Violet = visites de soutien pour l’alimentation du nourrisson</a:t>
            </a:r>
          </a:p>
          <a:p>
            <a:pPr eaLnBrk="1" hangingPunct="1">
              <a:spcBef>
                <a:spcPct val="0"/>
              </a:spcBef>
            </a:pPr>
            <a:r>
              <a:rPr lang="fr-FR" dirty="0" smtClean="0">
                <a:solidFill>
                  <a:srgbClr val="C00000"/>
                </a:solidFill>
              </a:rPr>
              <a:t>Bleu marine =  lorsque le bébé est infecté par le VIH </a:t>
            </a:r>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mtClean="0">
                <a:solidFill>
                  <a:srgbClr val="000000"/>
                </a:solidFill>
              </a:rPr>
              <a:t>3</a:t>
            </a:r>
          </a:p>
        </p:txBody>
      </p:sp>
    </p:spTree>
    <p:extLst>
      <p:ext uri="{BB962C8B-B14F-4D97-AF65-F5344CB8AC3E}">
        <p14:creationId xmlns:p14="http://schemas.microsoft.com/office/powerpoint/2010/main" val="4035988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03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3030</a:t>
            </a:r>
            <a:endParaRPr lang="en-US">
              <a:solidFill>
                <a:srgbClr val="000000"/>
              </a:solidFill>
            </a:endParaRPr>
          </a:p>
        </p:txBody>
      </p:sp>
    </p:spTree>
    <p:extLst>
      <p:ext uri="{BB962C8B-B14F-4D97-AF65-F5344CB8AC3E}">
        <p14:creationId xmlns:p14="http://schemas.microsoft.com/office/powerpoint/2010/main" val="2830385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240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3131</a:t>
            </a:r>
            <a:endParaRPr lang="en-US">
              <a:solidFill>
                <a:srgbClr val="000000"/>
              </a:solidFill>
            </a:endParaRPr>
          </a:p>
        </p:txBody>
      </p:sp>
    </p:spTree>
    <p:extLst>
      <p:ext uri="{BB962C8B-B14F-4D97-AF65-F5344CB8AC3E}">
        <p14:creationId xmlns:p14="http://schemas.microsoft.com/office/powerpoint/2010/main" val="443333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44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3232</a:t>
            </a:r>
            <a:endParaRPr lang="en-US">
              <a:solidFill>
                <a:srgbClr val="000000"/>
              </a:solidFill>
            </a:endParaRPr>
          </a:p>
        </p:txBody>
      </p:sp>
    </p:spTree>
    <p:extLst>
      <p:ext uri="{BB962C8B-B14F-4D97-AF65-F5344CB8AC3E}">
        <p14:creationId xmlns:p14="http://schemas.microsoft.com/office/powerpoint/2010/main" val="3386486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649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3333</a:t>
            </a:r>
            <a:endParaRPr lang="en-US">
              <a:solidFill>
                <a:srgbClr val="000000"/>
              </a:solidFill>
            </a:endParaRPr>
          </a:p>
        </p:txBody>
      </p:sp>
    </p:spTree>
    <p:extLst>
      <p:ext uri="{BB962C8B-B14F-4D97-AF65-F5344CB8AC3E}">
        <p14:creationId xmlns:p14="http://schemas.microsoft.com/office/powerpoint/2010/main" val="1072442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854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3434</a:t>
            </a:r>
            <a:endParaRPr lang="en-US">
              <a:solidFill>
                <a:srgbClr val="000000"/>
              </a:solidFill>
            </a:endParaRPr>
          </a:p>
        </p:txBody>
      </p:sp>
    </p:spTree>
    <p:extLst>
      <p:ext uri="{BB962C8B-B14F-4D97-AF65-F5344CB8AC3E}">
        <p14:creationId xmlns:p14="http://schemas.microsoft.com/office/powerpoint/2010/main" val="34168933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059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3535</a:t>
            </a:r>
            <a:endParaRPr lang="en-US">
              <a:solidFill>
                <a:srgbClr val="000000"/>
              </a:solidFill>
            </a:endParaRPr>
          </a:p>
        </p:txBody>
      </p:sp>
    </p:spTree>
    <p:extLst>
      <p:ext uri="{BB962C8B-B14F-4D97-AF65-F5344CB8AC3E}">
        <p14:creationId xmlns:p14="http://schemas.microsoft.com/office/powerpoint/2010/main" val="1391874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264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3636</a:t>
            </a:r>
            <a:endParaRPr lang="en-US">
              <a:solidFill>
                <a:srgbClr val="000000"/>
              </a:solidFill>
            </a:endParaRPr>
          </a:p>
        </p:txBody>
      </p:sp>
    </p:spTree>
    <p:extLst>
      <p:ext uri="{BB962C8B-B14F-4D97-AF65-F5344CB8AC3E}">
        <p14:creationId xmlns:p14="http://schemas.microsoft.com/office/powerpoint/2010/main" val="2652681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469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3737</a:t>
            </a:r>
            <a:endParaRPr lang="en-US">
              <a:solidFill>
                <a:srgbClr val="000000"/>
              </a:solidFill>
            </a:endParaRPr>
          </a:p>
        </p:txBody>
      </p:sp>
    </p:spTree>
    <p:extLst>
      <p:ext uri="{BB962C8B-B14F-4D97-AF65-F5344CB8AC3E}">
        <p14:creationId xmlns:p14="http://schemas.microsoft.com/office/powerpoint/2010/main" val="818895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673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3838</a:t>
            </a:r>
            <a:endParaRPr lang="en-US">
              <a:solidFill>
                <a:srgbClr val="000000"/>
              </a:solidFill>
            </a:endParaRPr>
          </a:p>
        </p:txBody>
      </p:sp>
    </p:spTree>
    <p:extLst>
      <p:ext uri="{BB962C8B-B14F-4D97-AF65-F5344CB8AC3E}">
        <p14:creationId xmlns:p14="http://schemas.microsoft.com/office/powerpoint/2010/main" val="562771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87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3939</a:t>
            </a:r>
            <a:endParaRPr lang="en-US">
              <a:solidFill>
                <a:srgbClr val="000000"/>
              </a:solidFill>
            </a:endParaRPr>
          </a:p>
        </p:txBody>
      </p:sp>
    </p:spTree>
    <p:extLst>
      <p:ext uri="{BB962C8B-B14F-4D97-AF65-F5344CB8AC3E}">
        <p14:creationId xmlns:p14="http://schemas.microsoft.com/office/powerpoint/2010/main" val="2206208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4</a:t>
            </a:r>
            <a:endParaRPr lang="en-US">
              <a:solidFill>
                <a:srgbClr val="000000"/>
              </a:solidFill>
            </a:endParaRPr>
          </a:p>
        </p:txBody>
      </p:sp>
    </p:spTree>
    <p:extLst>
      <p:ext uri="{BB962C8B-B14F-4D97-AF65-F5344CB8AC3E}">
        <p14:creationId xmlns:p14="http://schemas.microsoft.com/office/powerpoint/2010/main" val="40523397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208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4040</a:t>
            </a:r>
            <a:endParaRPr lang="en-US">
              <a:solidFill>
                <a:srgbClr val="000000"/>
              </a:solidFill>
            </a:endParaRPr>
          </a:p>
        </p:txBody>
      </p:sp>
    </p:spTree>
    <p:extLst>
      <p:ext uri="{BB962C8B-B14F-4D97-AF65-F5344CB8AC3E}">
        <p14:creationId xmlns:p14="http://schemas.microsoft.com/office/powerpoint/2010/main" val="2340701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228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4141</a:t>
            </a:r>
            <a:endParaRPr lang="en-US">
              <a:solidFill>
                <a:srgbClr val="000000"/>
              </a:solidFill>
            </a:endParaRPr>
          </a:p>
        </p:txBody>
      </p:sp>
    </p:spTree>
    <p:extLst>
      <p:ext uri="{BB962C8B-B14F-4D97-AF65-F5344CB8AC3E}">
        <p14:creationId xmlns:p14="http://schemas.microsoft.com/office/powerpoint/2010/main" val="9865500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249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4242</a:t>
            </a:r>
            <a:endParaRPr lang="en-US">
              <a:solidFill>
                <a:srgbClr val="000000"/>
              </a:solidFill>
            </a:endParaRPr>
          </a:p>
        </p:txBody>
      </p:sp>
    </p:spTree>
    <p:extLst>
      <p:ext uri="{BB962C8B-B14F-4D97-AF65-F5344CB8AC3E}">
        <p14:creationId xmlns:p14="http://schemas.microsoft.com/office/powerpoint/2010/main" val="14569117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269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4343</a:t>
            </a:r>
            <a:endParaRPr lang="en-US">
              <a:solidFill>
                <a:srgbClr val="000000"/>
              </a:solidFill>
            </a:endParaRPr>
          </a:p>
        </p:txBody>
      </p:sp>
    </p:spTree>
    <p:extLst>
      <p:ext uri="{BB962C8B-B14F-4D97-AF65-F5344CB8AC3E}">
        <p14:creationId xmlns:p14="http://schemas.microsoft.com/office/powerpoint/2010/main" val="22404851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290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4444</a:t>
            </a:r>
            <a:endParaRPr lang="en-US">
              <a:solidFill>
                <a:srgbClr val="000000"/>
              </a:solidFill>
            </a:endParaRPr>
          </a:p>
        </p:txBody>
      </p:sp>
    </p:spTree>
    <p:extLst>
      <p:ext uri="{BB962C8B-B14F-4D97-AF65-F5344CB8AC3E}">
        <p14:creationId xmlns:p14="http://schemas.microsoft.com/office/powerpoint/2010/main" val="249077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solidFill>
                  <a:srgbClr val="C00000"/>
                </a:solidFill>
              </a:rPr>
              <a:t>Rouge foncé = minimum première visite </a:t>
            </a:r>
          </a:p>
          <a:p>
            <a:pPr eaLnBrk="1" hangingPunct="1">
              <a:spcBef>
                <a:spcPct val="0"/>
              </a:spcBef>
            </a:pPr>
            <a:r>
              <a:rPr lang="fr-FR" dirty="0" smtClean="0">
                <a:solidFill>
                  <a:srgbClr val="C00000"/>
                </a:solidFill>
              </a:rPr>
              <a:t>Rouge = première visite et suivantes</a:t>
            </a:r>
          </a:p>
          <a:p>
            <a:pPr eaLnBrk="1" hangingPunct="1">
              <a:spcBef>
                <a:spcPct val="0"/>
              </a:spcBef>
            </a:pPr>
            <a:r>
              <a:rPr lang="fr-FR" dirty="0" smtClean="0">
                <a:solidFill>
                  <a:srgbClr val="C00000"/>
                </a:solidFill>
              </a:rPr>
              <a:t>Orange = à examiner à différents stades de la grossesse et des soins postnataux</a:t>
            </a:r>
          </a:p>
          <a:p>
            <a:pPr eaLnBrk="1" hangingPunct="1">
              <a:spcBef>
                <a:spcPct val="0"/>
              </a:spcBef>
            </a:pPr>
            <a:r>
              <a:rPr lang="fr-FR" dirty="0" smtClean="0">
                <a:solidFill>
                  <a:srgbClr val="C00000"/>
                </a:solidFill>
              </a:rPr>
              <a:t>Vert 	= terme et premières visites postnatales</a:t>
            </a:r>
          </a:p>
          <a:p>
            <a:pPr eaLnBrk="1" hangingPunct="1">
              <a:spcBef>
                <a:spcPct val="0"/>
              </a:spcBef>
            </a:pPr>
            <a:r>
              <a:rPr lang="fr-FR" dirty="0" smtClean="0">
                <a:solidFill>
                  <a:srgbClr val="C00000"/>
                </a:solidFill>
              </a:rPr>
              <a:t>Bleu 	= premières visites de suivi du nourrisson</a:t>
            </a:r>
          </a:p>
          <a:p>
            <a:pPr eaLnBrk="1" hangingPunct="1">
              <a:spcBef>
                <a:spcPct val="0"/>
              </a:spcBef>
            </a:pPr>
            <a:r>
              <a:rPr lang="fr-FR" dirty="0" smtClean="0">
                <a:solidFill>
                  <a:srgbClr val="C00000"/>
                </a:solidFill>
              </a:rPr>
              <a:t>Violet = visites de soutien pour l’alimentation du nourrisson</a:t>
            </a:r>
          </a:p>
          <a:p>
            <a:pPr eaLnBrk="1" hangingPunct="1">
              <a:spcBef>
                <a:spcPct val="0"/>
              </a:spcBef>
            </a:pPr>
            <a:r>
              <a:rPr lang="fr-FR" dirty="0" smtClean="0">
                <a:solidFill>
                  <a:srgbClr val="C00000"/>
                </a:solidFill>
              </a:rPr>
              <a:t>Bleu marine =  lorsque le bébé est infecté par le VIH </a:t>
            </a:r>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mtClean="0">
                <a:solidFill>
                  <a:srgbClr val="000000"/>
                </a:solidFill>
              </a:rPr>
              <a:t>5</a:t>
            </a:r>
          </a:p>
        </p:txBody>
      </p:sp>
    </p:spTree>
    <p:extLst>
      <p:ext uri="{BB962C8B-B14F-4D97-AF65-F5344CB8AC3E}">
        <p14:creationId xmlns:p14="http://schemas.microsoft.com/office/powerpoint/2010/main" val="205038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mtClean="0">
                <a:solidFill>
                  <a:srgbClr val="000000"/>
                </a:solidFill>
              </a:rPr>
              <a:t>6</a:t>
            </a:r>
          </a:p>
        </p:txBody>
      </p:sp>
    </p:spTree>
    <p:extLst>
      <p:ext uri="{BB962C8B-B14F-4D97-AF65-F5344CB8AC3E}">
        <p14:creationId xmlns:p14="http://schemas.microsoft.com/office/powerpoint/2010/main" val="2265357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solidFill>
                  <a:srgbClr val="C00000"/>
                </a:solidFill>
              </a:rPr>
              <a:t>Rouge foncé = minimum première visite </a:t>
            </a:r>
          </a:p>
          <a:p>
            <a:pPr eaLnBrk="1" hangingPunct="1">
              <a:spcBef>
                <a:spcPct val="0"/>
              </a:spcBef>
            </a:pPr>
            <a:r>
              <a:rPr lang="fr-FR" dirty="0" smtClean="0">
                <a:solidFill>
                  <a:srgbClr val="C00000"/>
                </a:solidFill>
              </a:rPr>
              <a:t>Rouge = première visite et suivantes</a:t>
            </a:r>
          </a:p>
          <a:p>
            <a:pPr eaLnBrk="1" hangingPunct="1">
              <a:spcBef>
                <a:spcPct val="0"/>
              </a:spcBef>
            </a:pPr>
            <a:r>
              <a:rPr lang="fr-FR" dirty="0" smtClean="0">
                <a:solidFill>
                  <a:srgbClr val="C00000"/>
                </a:solidFill>
              </a:rPr>
              <a:t>Orange = à examiner à différents stades de la grossesse et des soins postnataux</a:t>
            </a:r>
          </a:p>
          <a:p>
            <a:pPr eaLnBrk="1" hangingPunct="1">
              <a:spcBef>
                <a:spcPct val="0"/>
              </a:spcBef>
            </a:pPr>
            <a:r>
              <a:rPr lang="fr-FR" dirty="0" smtClean="0">
                <a:solidFill>
                  <a:srgbClr val="C00000"/>
                </a:solidFill>
              </a:rPr>
              <a:t>Vert 	= terme et premières visites postnatales</a:t>
            </a:r>
          </a:p>
          <a:p>
            <a:pPr eaLnBrk="1" hangingPunct="1">
              <a:spcBef>
                <a:spcPct val="0"/>
              </a:spcBef>
            </a:pPr>
            <a:r>
              <a:rPr lang="fr-FR" dirty="0" smtClean="0">
                <a:solidFill>
                  <a:srgbClr val="C00000"/>
                </a:solidFill>
              </a:rPr>
              <a:t>Bleu 	= premières visites de suivi du nourrisson</a:t>
            </a:r>
          </a:p>
          <a:p>
            <a:pPr eaLnBrk="1" hangingPunct="1">
              <a:spcBef>
                <a:spcPct val="0"/>
              </a:spcBef>
            </a:pPr>
            <a:r>
              <a:rPr lang="fr-FR" dirty="0" smtClean="0">
                <a:solidFill>
                  <a:srgbClr val="C00000"/>
                </a:solidFill>
              </a:rPr>
              <a:t>Violet = visites de soutien pour l’alimentation du nourrisson</a:t>
            </a:r>
          </a:p>
          <a:p>
            <a:pPr eaLnBrk="1" hangingPunct="1">
              <a:spcBef>
                <a:spcPct val="0"/>
              </a:spcBef>
            </a:pPr>
            <a:r>
              <a:rPr lang="fr-FR" dirty="0" smtClean="0">
                <a:solidFill>
                  <a:srgbClr val="C00000"/>
                </a:solidFill>
              </a:rPr>
              <a:t>Bleu marine =  lorsque le bébé est infecté par le VIH </a:t>
            </a:r>
            <a:endParaRPr lang="en-US" dirty="0" smtClean="0">
              <a:solidFill>
                <a:srgbClr val="C00000"/>
              </a:solidFill>
            </a:endParaRPr>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mtClean="0">
                <a:solidFill>
                  <a:srgbClr val="000000"/>
                </a:solidFill>
              </a:rPr>
              <a:t>7</a:t>
            </a:r>
          </a:p>
        </p:txBody>
      </p:sp>
    </p:spTree>
    <p:extLst>
      <p:ext uri="{BB962C8B-B14F-4D97-AF65-F5344CB8AC3E}">
        <p14:creationId xmlns:p14="http://schemas.microsoft.com/office/powerpoint/2010/main" val="39081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529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8</a:t>
            </a:r>
            <a:endParaRPr lang="en-US">
              <a:solidFill>
                <a:srgbClr val="000000"/>
              </a:solidFill>
            </a:endParaRPr>
          </a:p>
        </p:txBody>
      </p:sp>
    </p:spTree>
    <p:extLst>
      <p:ext uri="{BB962C8B-B14F-4D97-AF65-F5344CB8AC3E}">
        <p14:creationId xmlns:p14="http://schemas.microsoft.com/office/powerpoint/2010/main" val="4232416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r>
              <a:rPr lang="en-US" smtClean="0">
                <a:solidFill>
                  <a:srgbClr val="000000"/>
                </a:solidFill>
              </a:rPr>
              <a:t>9</a:t>
            </a:r>
            <a:endParaRPr lang="en-US">
              <a:solidFill>
                <a:srgbClr val="000000"/>
              </a:solidFill>
            </a:endParaRPr>
          </a:p>
        </p:txBody>
      </p:sp>
    </p:spTree>
    <p:extLst>
      <p:ext uri="{BB962C8B-B14F-4D97-AF65-F5344CB8AC3E}">
        <p14:creationId xmlns:p14="http://schemas.microsoft.com/office/powerpoint/2010/main" val="2182904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86" indent="0" algn="ctr">
              <a:buNone/>
              <a:defRPr>
                <a:solidFill>
                  <a:schemeClr val="tx1">
                    <a:tint val="75000"/>
                  </a:schemeClr>
                </a:solidFill>
              </a:defRPr>
            </a:lvl2pPr>
            <a:lvl3pPr marL="913972" indent="0" algn="ctr">
              <a:buNone/>
              <a:defRPr>
                <a:solidFill>
                  <a:schemeClr val="tx1">
                    <a:tint val="75000"/>
                  </a:schemeClr>
                </a:solidFill>
              </a:defRPr>
            </a:lvl3pPr>
            <a:lvl4pPr marL="1370959" indent="0" algn="ctr">
              <a:buNone/>
              <a:defRPr>
                <a:solidFill>
                  <a:schemeClr val="tx1">
                    <a:tint val="75000"/>
                  </a:schemeClr>
                </a:solidFill>
              </a:defRPr>
            </a:lvl4pPr>
            <a:lvl5pPr marL="1827945" indent="0" algn="ctr">
              <a:buNone/>
              <a:defRPr>
                <a:solidFill>
                  <a:schemeClr val="tx1">
                    <a:tint val="75000"/>
                  </a:schemeClr>
                </a:solidFill>
              </a:defRPr>
            </a:lvl5pPr>
            <a:lvl6pPr marL="2284932" indent="0" algn="ctr">
              <a:buNone/>
              <a:defRPr>
                <a:solidFill>
                  <a:schemeClr val="tx1">
                    <a:tint val="75000"/>
                  </a:schemeClr>
                </a:solidFill>
              </a:defRPr>
            </a:lvl6pPr>
            <a:lvl7pPr marL="2741916" indent="0" algn="ctr">
              <a:buNone/>
              <a:defRPr>
                <a:solidFill>
                  <a:schemeClr val="tx1">
                    <a:tint val="75000"/>
                  </a:schemeClr>
                </a:solidFill>
              </a:defRPr>
            </a:lvl7pPr>
            <a:lvl8pPr marL="3198904" indent="0" algn="ctr">
              <a:buNone/>
              <a:defRPr>
                <a:solidFill>
                  <a:schemeClr val="tx1">
                    <a:tint val="75000"/>
                  </a:schemeClr>
                </a:solidFill>
              </a:defRPr>
            </a:lvl8pPr>
            <a:lvl9pPr marL="36558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88D2D86-2C33-41B2-B88E-2F610CA27614}" type="datetimeFigureOut">
              <a:rPr lang="en-US"/>
              <a:pPr>
                <a:defRPr/>
              </a:pPr>
              <a:t>6/5/2017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42E5F1-EC08-48F9-B5D8-CA69C7C2F6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5A7725-D404-4B0C-9D2C-DFF74CD2F5BB}" type="datetimeFigureOut">
              <a:rPr lang="en-US"/>
              <a:pPr>
                <a:defRPr/>
              </a:pPr>
              <a:t>6/5/2017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EC21CF-F531-46B0-8019-DCE7B9CF61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8F65F2-87E5-41D6-B338-66B437B492FB}" type="datetimeFigureOut">
              <a:rPr lang="en-US"/>
              <a:pPr>
                <a:defRPr/>
              </a:pPr>
              <a:t>6/5/2017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BCF531-F7D4-44A3-99C5-A429690C8F1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2"/>
            <a:ext cx="8229600" cy="848697"/>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26160"/>
            <a:ext cx="8229600" cy="4800004"/>
          </a:xfrm>
        </p:spPr>
        <p:txBody>
          <a:bodyPr>
            <a:normAutofit/>
          </a:bodyPr>
          <a:lstStyle>
            <a:lvl1pPr marL="0" marR="0" indent="0" algn="l" defTabSz="410099" rtl="0" eaLnBrk="1" fontAlgn="auto" latinLnBrk="0" hangingPunct="1">
              <a:lnSpc>
                <a:spcPct val="110000"/>
              </a:lnSpc>
              <a:spcBef>
                <a:spcPts val="0"/>
              </a:spcBef>
              <a:spcAft>
                <a:spcPts val="359"/>
              </a:spcAft>
              <a:buClrTx/>
              <a:buSzTx/>
              <a:buFont typeface="Symbol"/>
              <a:buNone/>
              <a:tabLst/>
              <a:defRPr lang="en-US" sz="1300" b="0" cap="none" smtClean="0">
                <a:effectLst/>
                <a:latin typeface="+mn-lt"/>
                <a:cs typeface="Book Antiqua"/>
              </a:defRPr>
            </a:lvl1pPr>
          </a:lstStyle>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5"/>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F2801694-C72C-4BF1-A8E8-A496DF2538C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57368"/>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p:txBody>
      </p:sp>
      <p:sp>
        <p:nvSpPr>
          <p:cNvPr id="4" name="Content Placeholder 3"/>
          <p:cNvSpPr>
            <a:spLocks noGrp="1"/>
          </p:cNvSpPr>
          <p:nvPr>
            <p:ph sz="half" idx="2"/>
          </p:nvPr>
        </p:nvSpPr>
        <p:spPr>
          <a:xfrm>
            <a:off x="4648200" y="1357368"/>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p:txBody>
      </p:sp>
      <p:sp>
        <p:nvSpPr>
          <p:cNvPr id="6" name="Title 1"/>
          <p:cNvSpPr>
            <a:spLocks noGrp="1"/>
          </p:cNvSpPr>
          <p:nvPr>
            <p:ph type="title"/>
          </p:nvPr>
        </p:nvSpPr>
        <p:spPr>
          <a:xfrm>
            <a:off x="457200" y="274642"/>
            <a:ext cx="8229600" cy="848697"/>
          </a:xfrm>
        </p:spPr>
        <p:txBody>
          <a:bodyPr/>
          <a:lstStyle>
            <a:lvl1pPr>
              <a:defRPr b="1"/>
            </a:lvl1pPr>
          </a:lstStyle>
          <a:p>
            <a:r>
              <a:rPr lang="en-US" dirty="0" smtClean="0"/>
              <a:t>Click to edit Master title style</a:t>
            </a:r>
            <a:endParaRPr lang="en-US" dirty="0"/>
          </a:p>
        </p:txBody>
      </p:sp>
      <p:sp>
        <p:nvSpPr>
          <p:cNvPr id="5" name="Slide Number Placeholder 6"/>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F13BB121-7EEC-47D1-AF26-A5E29884D75F}"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5562600" cy="840896"/>
          </a:xfrm>
        </p:spPr>
        <p:txBody>
          <a:bodyPr>
            <a:normAutofit/>
          </a:bodyPr>
          <a:lstStyle>
            <a:lvl1pPr>
              <a:defRPr sz="29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19772"/>
            <a:ext cx="8229600" cy="4706394"/>
          </a:xfrm>
        </p:spPr>
        <p:txBody>
          <a:bodyPr>
            <a:normAutofit/>
          </a:bodyPr>
          <a:lstStyle>
            <a:lvl1pPr marL="0" marR="0" indent="0" algn="l" defTabSz="410099" rtl="0" eaLnBrk="1" fontAlgn="auto" latinLnBrk="0" hangingPunct="1">
              <a:lnSpc>
                <a:spcPct val="90000"/>
              </a:lnSpc>
              <a:spcBef>
                <a:spcPct val="20000"/>
              </a:spcBef>
              <a:spcAft>
                <a:spcPts val="0"/>
              </a:spcAft>
              <a:buClrTx/>
              <a:buSzTx/>
              <a:buFont typeface="Arial"/>
              <a:buNone/>
              <a:tabLst/>
              <a:defRPr sz="1000"/>
            </a:lvl1pPr>
            <a:lvl2pPr marL="410099" indent="0">
              <a:buNone/>
              <a:defRPr sz="1800"/>
            </a:lvl2pPr>
            <a:lvl3pPr marL="820199" indent="0">
              <a:buNone/>
              <a:defRPr sz="1800"/>
            </a:lvl3pPr>
            <a:lvl4pPr marL="1230298" indent="0">
              <a:buNone/>
              <a:defRPr sz="1800"/>
            </a:lvl4pPr>
            <a:lvl5pPr marL="1640397" indent="0">
              <a:buNone/>
              <a:defRPr sz="1800"/>
            </a:lvl5pPr>
            <a:lvl6pPr>
              <a:defRPr sz="1600"/>
            </a:lvl6pPr>
            <a:lvl7pPr>
              <a:defRPr sz="1600"/>
            </a:lvl7pPr>
            <a:lvl8pPr>
              <a:defRPr sz="1600"/>
            </a:lvl8pPr>
            <a:lvl9pPr>
              <a:defRPr sz="1600"/>
            </a:lvl9pPr>
          </a:lstStyle>
          <a:p>
            <a:pPr lvl="0"/>
            <a:r>
              <a:rPr lang="en-US" dirty="0" smtClean="0"/>
              <a:t>Click to edit Master text styles</a:t>
            </a:r>
          </a:p>
          <a:p>
            <a:pPr lvl="0"/>
            <a:endParaRPr lang="en-US" dirty="0" smtClean="0"/>
          </a:p>
          <a:p>
            <a:pPr lvl="0"/>
            <a:endParaRPr lang="en-US" dirty="0" smtClean="0"/>
          </a:p>
          <a:p>
            <a:pPr lvl="0"/>
            <a:endParaRPr lang="en-US" dirty="0" smtClean="0"/>
          </a:p>
        </p:txBody>
      </p:sp>
      <p:sp>
        <p:nvSpPr>
          <p:cNvPr id="4" name="Content Placeholder 3"/>
          <p:cNvSpPr>
            <a:spLocks noGrp="1"/>
          </p:cNvSpPr>
          <p:nvPr>
            <p:ph sz="half" idx="2"/>
          </p:nvPr>
        </p:nvSpPr>
        <p:spPr>
          <a:xfrm>
            <a:off x="6208424" y="274643"/>
            <a:ext cx="2478381" cy="1004717"/>
          </a:xfrm>
        </p:spPr>
        <p:txBody>
          <a:bodyPr/>
          <a:lstStyle>
            <a:lvl1pPr marL="0" indent="0">
              <a:buNone/>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200" b="1"/>
            </a:lvl1pPr>
            <a:lvl2pPr marL="410099" indent="0">
              <a:buNone/>
              <a:defRPr sz="1800" b="1"/>
            </a:lvl2pPr>
            <a:lvl3pPr marL="820199" indent="0">
              <a:buNone/>
              <a:defRPr sz="1600" b="1"/>
            </a:lvl3pPr>
            <a:lvl4pPr marL="1230298" indent="0">
              <a:buNone/>
              <a:defRPr sz="1400" b="1"/>
            </a:lvl4pPr>
            <a:lvl5pPr marL="1640397" indent="0">
              <a:buNone/>
              <a:defRPr sz="1400" b="1"/>
            </a:lvl5pPr>
            <a:lvl6pPr marL="2050496" indent="0">
              <a:buNone/>
              <a:defRPr sz="1400" b="1"/>
            </a:lvl6pPr>
            <a:lvl7pPr marL="2460597" indent="0">
              <a:buNone/>
              <a:defRPr sz="1400" b="1"/>
            </a:lvl7pPr>
            <a:lvl8pPr marL="2870696" indent="0">
              <a:buNone/>
              <a:defRPr sz="1400" b="1"/>
            </a:lvl8pPr>
            <a:lvl9pPr marL="328079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200" b="1"/>
            </a:lvl1pPr>
            <a:lvl2pPr marL="410099" indent="0">
              <a:buNone/>
              <a:defRPr sz="1800" b="1"/>
            </a:lvl2pPr>
            <a:lvl3pPr marL="820199" indent="0">
              <a:buNone/>
              <a:defRPr sz="1600" b="1"/>
            </a:lvl3pPr>
            <a:lvl4pPr marL="1230298" indent="0">
              <a:buNone/>
              <a:defRPr sz="1400" b="1"/>
            </a:lvl4pPr>
            <a:lvl5pPr marL="1640397" indent="0">
              <a:buNone/>
              <a:defRPr sz="1400" b="1"/>
            </a:lvl5pPr>
            <a:lvl6pPr marL="2050496" indent="0">
              <a:buNone/>
              <a:defRPr sz="1400" b="1"/>
            </a:lvl6pPr>
            <a:lvl7pPr marL="2460597" indent="0">
              <a:buNone/>
              <a:defRPr sz="1400" b="1"/>
            </a:lvl7pPr>
            <a:lvl8pPr marL="2870696" indent="0">
              <a:buNone/>
              <a:defRPr sz="1400" b="1"/>
            </a:lvl8pPr>
            <a:lvl9pPr marL="328079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598FFE83-C24C-44AA-A81B-EADBF473EDD3}"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82021" tIns="41010" rIns="82021" bIns="41010" numCol="1" anchor="t" anchorCtr="0" compatLnSpc="1">
            <a:prstTxWarp prst="textNoShape">
              <a:avLst/>
            </a:prstTxWarp>
          </a:bodyPr>
          <a:lstStyle>
            <a:lvl1pPr>
              <a:defRPr sz="1600">
                <a:solidFill>
                  <a:srgbClr val="000000"/>
                </a:solidFill>
                <a:latin typeface="Book Antiqua" pitchFamily="18" charset="0"/>
              </a:defRPr>
            </a:lvl1pPr>
          </a:lstStyle>
          <a:p>
            <a:pPr>
              <a:defRPr/>
            </a:pPr>
            <a:fld id="{EB7CB4E2-60C5-4339-AC66-A827E53D8990}" type="datetimeFigureOut">
              <a:rPr lang="en-US"/>
              <a:pPr>
                <a:defRPr/>
              </a:pPr>
              <a:t>6/5/2017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82021" tIns="41010" rIns="82021" bIns="41010" numCol="1" anchor="t" anchorCtr="0" compatLnSpc="1">
            <a:prstTxWarp prst="textNoShape">
              <a:avLst/>
            </a:prstTxWarp>
          </a:bodyPr>
          <a:lstStyle>
            <a:lvl1pPr>
              <a:defRPr sz="1600">
                <a:solidFill>
                  <a:srgbClr val="000000"/>
                </a:solidFill>
                <a:latin typeface="Book Antiqua" pitchFamily="18" charset="0"/>
              </a:defRPr>
            </a:lvl1pPr>
          </a:lstStyle>
          <a:p>
            <a:pPr>
              <a:defRPr/>
            </a:pPr>
            <a:endParaRPr lang="fr-FR"/>
          </a:p>
        </p:txBody>
      </p:sp>
      <p:sp>
        <p:nvSpPr>
          <p:cNvPr id="5" name="Slide Number Placeholder 4"/>
          <p:cNvSpPr>
            <a:spLocks noGrp="1"/>
          </p:cNvSpPr>
          <p:nvPr>
            <p:ph type="sldNum" sz="quarter" idx="12"/>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19E7A4A7-CB5D-4E7C-8774-3732AD879A04}"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82021" tIns="41010" rIns="82021" bIns="41010" numCol="1" anchor="t" anchorCtr="0" compatLnSpc="1">
            <a:prstTxWarp prst="textNoShape">
              <a:avLst/>
            </a:prstTxWarp>
          </a:bodyPr>
          <a:lstStyle>
            <a:lvl1pPr>
              <a:defRPr sz="1600">
                <a:solidFill>
                  <a:srgbClr val="000000"/>
                </a:solidFill>
                <a:latin typeface="Book Antiqua" pitchFamily="18" charset="0"/>
              </a:defRPr>
            </a:lvl1pPr>
          </a:lstStyle>
          <a:p>
            <a:pPr>
              <a:defRPr/>
            </a:pPr>
            <a:fld id="{75C48509-A2F7-474F-A31A-556BE0FF8EEB}" type="datetimeFigureOut">
              <a:rPr lang="en-US"/>
              <a:pPr>
                <a:defRPr/>
              </a:pPr>
              <a:t>6/5/2017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82021" tIns="41010" rIns="82021" bIns="41010" numCol="1" anchor="t" anchorCtr="0" compatLnSpc="1">
            <a:prstTxWarp prst="textNoShape">
              <a:avLst/>
            </a:prstTxWarp>
          </a:bodyPr>
          <a:lstStyle>
            <a:lvl1pPr>
              <a:defRPr sz="1600">
                <a:solidFill>
                  <a:srgbClr val="000000"/>
                </a:solidFill>
                <a:latin typeface="Book Antiqua" pitchFamily="18" charset="0"/>
              </a:defRPr>
            </a:lvl1pPr>
          </a:lstStyle>
          <a:p>
            <a:pPr>
              <a:defRPr/>
            </a:pPr>
            <a:endParaRPr lang="fr-FR"/>
          </a:p>
        </p:txBody>
      </p:sp>
      <p:sp>
        <p:nvSpPr>
          <p:cNvPr id="4" name="Slide Number Placeholder 3"/>
          <p:cNvSpPr>
            <a:spLocks noGrp="1"/>
          </p:cNvSpPr>
          <p:nvPr>
            <p:ph type="sldNum" sz="quarter" idx="12"/>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2330E943-FCA6-46D4-A093-9D20842C948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3" y="273050"/>
            <a:ext cx="5111751" cy="5853113"/>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300"/>
            </a:lvl1pPr>
            <a:lvl2pPr marL="410099" indent="0">
              <a:buNone/>
              <a:defRPr sz="1100"/>
            </a:lvl2pPr>
            <a:lvl3pPr marL="820199" indent="0">
              <a:buNone/>
              <a:defRPr sz="900"/>
            </a:lvl3pPr>
            <a:lvl4pPr marL="1230298" indent="0">
              <a:buNone/>
              <a:defRPr sz="800"/>
            </a:lvl4pPr>
            <a:lvl5pPr marL="1640397" indent="0">
              <a:buNone/>
              <a:defRPr sz="800"/>
            </a:lvl5pPr>
            <a:lvl6pPr marL="2050496" indent="0">
              <a:buNone/>
              <a:defRPr sz="800"/>
            </a:lvl6pPr>
            <a:lvl7pPr marL="2460597" indent="0">
              <a:buNone/>
              <a:defRPr sz="800"/>
            </a:lvl7pPr>
            <a:lvl8pPr marL="2870696" indent="0">
              <a:buNone/>
              <a:defRPr sz="800"/>
            </a:lvl8pPr>
            <a:lvl9pPr marL="3280795" indent="0">
              <a:buNone/>
              <a:defRPr sz="800"/>
            </a:lvl9pPr>
          </a:lstStyle>
          <a:p>
            <a:pPr lvl="0"/>
            <a:r>
              <a:rPr lang="en-US" smtClean="0"/>
              <a:t>Click to edit Master text styles</a:t>
            </a:r>
          </a:p>
        </p:txBody>
      </p:sp>
      <p:sp>
        <p:nvSpPr>
          <p:cNvPr id="5" name="Slide Number Placeholder 6"/>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1488CA29-FAC0-4B74-9388-B669684F870D}"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848697"/>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26160"/>
            <a:ext cx="8229600" cy="4800004"/>
          </a:xfrm>
        </p:spPr>
        <p:txBody>
          <a:bodyPr>
            <a:normAutofit/>
          </a:bodyPr>
          <a:lstStyle>
            <a:lvl1pPr marL="0" marR="0" indent="0" algn="l" defTabSz="410195" rtl="0" eaLnBrk="1" fontAlgn="auto" latinLnBrk="0" hangingPunct="1">
              <a:lnSpc>
                <a:spcPct val="110000"/>
              </a:lnSpc>
              <a:spcBef>
                <a:spcPts val="0"/>
              </a:spcBef>
              <a:spcAft>
                <a:spcPts val="359"/>
              </a:spcAft>
              <a:buClrTx/>
              <a:buSzTx/>
              <a:buFont typeface="Symbol"/>
              <a:buNone/>
              <a:tabLst/>
              <a:defRPr lang="en-US" sz="1300" b="0" cap="none" smtClean="0">
                <a:effectLst/>
                <a:latin typeface="+mn-lt"/>
                <a:cs typeface="Book Antiqua"/>
              </a:defRPr>
            </a:lvl1pPr>
          </a:lstStyle>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5"/>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8A3AF569-3ED1-487D-B781-6009714A244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48062B-42C2-4FEB-B971-C2500515876F}" type="datetimeFigureOut">
              <a:rPr lang="en-US"/>
              <a:pPr>
                <a:defRPr/>
              </a:pPr>
              <a:t>6/5/2017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06194D-9FC4-4802-8C76-7DA73B56AE7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57366"/>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p:txBody>
      </p:sp>
      <p:sp>
        <p:nvSpPr>
          <p:cNvPr id="4" name="Content Placeholder 3"/>
          <p:cNvSpPr>
            <a:spLocks noGrp="1"/>
          </p:cNvSpPr>
          <p:nvPr>
            <p:ph sz="half" idx="2"/>
          </p:nvPr>
        </p:nvSpPr>
        <p:spPr>
          <a:xfrm>
            <a:off x="4648200" y="1357366"/>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p:txBody>
      </p:sp>
      <p:sp>
        <p:nvSpPr>
          <p:cNvPr id="6" name="Title 1"/>
          <p:cNvSpPr>
            <a:spLocks noGrp="1"/>
          </p:cNvSpPr>
          <p:nvPr>
            <p:ph type="title"/>
          </p:nvPr>
        </p:nvSpPr>
        <p:spPr>
          <a:xfrm>
            <a:off x="457200" y="274640"/>
            <a:ext cx="8229600" cy="848697"/>
          </a:xfrm>
        </p:spPr>
        <p:txBody>
          <a:bodyPr/>
          <a:lstStyle>
            <a:lvl1pPr>
              <a:defRPr b="1"/>
            </a:lvl1pPr>
          </a:lstStyle>
          <a:p>
            <a:r>
              <a:rPr lang="en-US" dirty="0" smtClean="0"/>
              <a:t>Click to edit Master title style</a:t>
            </a:r>
            <a:endParaRPr lang="en-US" dirty="0"/>
          </a:p>
        </p:txBody>
      </p:sp>
      <p:sp>
        <p:nvSpPr>
          <p:cNvPr id="5" name="Slide Number Placeholder 6"/>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4B60645E-695C-4DCC-B1D6-719CA456F315}"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5562600" cy="840896"/>
          </a:xfrm>
        </p:spPr>
        <p:txBody>
          <a:bodyPr>
            <a:normAutofit/>
          </a:bodyPr>
          <a:lstStyle>
            <a:lvl1pPr>
              <a:defRPr sz="29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19772"/>
            <a:ext cx="8229600" cy="4706394"/>
          </a:xfrm>
        </p:spPr>
        <p:txBody>
          <a:bodyPr>
            <a:normAutofit/>
          </a:bodyPr>
          <a:lstStyle>
            <a:lvl1pPr marL="0" marR="0" indent="0" algn="l" defTabSz="410195" rtl="0" eaLnBrk="1" fontAlgn="auto" latinLnBrk="0" hangingPunct="1">
              <a:lnSpc>
                <a:spcPct val="90000"/>
              </a:lnSpc>
              <a:spcBef>
                <a:spcPct val="20000"/>
              </a:spcBef>
              <a:spcAft>
                <a:spcPts val="0"/>
              </a:spcAft>
              <a:buClrTx/>
              <a:buSzTx/>
              <a:buFont typeface="Arial"/>
              <a:buNone/>
              <a:tabLst/>
              <a:defRPr sz="1000"/>
            </a:lvl1pPr>
            <a:lvl2pPr marL="410195" indent="0">
              <a:buNone/>
              <a:defRPr sz="1800"/>
            </a:lvl2pPr>
            <a:lvl3pPr marL="820391" indent="0">
              <a:buNone/>
              <a:defRPr sz="1800"/>
            </a:lvl3pPr>
            <a:lvl4pPr marL="1230586" indent="0">
              <a:buNone/>
              <a:defRPr sz="1800"/>
            </a:lvl4pPr>
            <a:lvl5pPr marL="1640781" indent="0">
              <a:buNone/>
              <a:defRPr sz="1800"/>
            </a:lvl5pPr>
            <a:lvl6pPr>
              <a:defRPr sz="1600"/>
            </a:lvl6pPr>
            <a:lvl7pPr>
              <a:defRPr sz="1600"/>
            </a:lvl7pPr>
            <a:lvl8pPr>
              <a:defRPr sz="1600"/>
            </a:lvl8pPr>
            <a:lvl9pPr>
              <a:defRPr sz="1600"/>
            </a:lvl9pPr>
          </a:lstStyle>
          <a:p>
            <a:pPr lvl="0"/>
            <a:r>
              <a:rPr lang="en-US" dirty="0" smtClean="0"/>
              <a:t>Click to edit Master text styles</a:t>
            </a:r>
          </a:p>
          <a:p>
            <a:pPr lvl="0"/>
            <a:endParaRPr lang="en-US" dirty="0" smtClean="0"/>
          </a:p>
          <a:p>
            <a:pPr lvl="0"/>
            <a:endParaRPr lang="en-US" dirty="0" smtClean="0"/>
          </a:p>
          <a:p>
            <a:pPr lvl="0"/>
            <a:endParaRPr lang="en-US" dirty="0" smtClean="0"/>
          </a:p>
        </p:txBody>
      </p:sp>
      <p:sp>
        <p:nvSpPr>
          <p:cNvPr id="4" name="Content Placeholder 3"/>
          <p:cNvSpPr>
            <a:spLocks noGrp="1"/>
          </p:cNvSpPr>
          <p:nvPr>
            <p:ph sz="half" idx="2"/>
          </p:nvPr>
        </p:nvSpPr>
        <p:spPr>
          <a:xfrm>
            <a:off x="6208422" y="274641"/>
            <a:ext cx="2478381" cy="1004717"/>
          </a:xfrm>
        </p:spPr>
        <p:txBody>
          <a:bodyPr/>
          <a:lstStyle>
            <a:lvl1pPr marL="0" indent="0">
              <a:buNone/>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200" b="1"/>
            </a:lvl1pPr>
            <a:lvl2pPr marL="410195" indent="0">
              <a:buNone/>
              <a:defRPr sz="1800" b="1"/>
            </a:lvl2pPr>
            <a:lvl3pPr marL="820391" indent="0">
              <a:buNone/>
              <a:defRPr sz="1600" b="1"/>
            </a:lvl3pPr>
            <a:lvl4pPr marL="1230586" indent="0">
              <a:buNone/>
              <a:defRPr sz="1400" b="1"/>
            </a:lvl4pPr>
            <a:lvl5pPr marL="1640781" indent="0">
              <a:buNone/>
              <a:defRPr sz="1400" b="1"/>
            </a:lvl5pPr>
            <a:lvl6pPr marL="2050976" indent="0">
              <a:buNone/>
              <a:defRPr sz="1400" b="1"/>
            </a:lvl6pPr>
            <a:lvl7pPr marL="2461173" indent="0">
              <a:buNone/>
              <a:defRPr sz="1400" b="1"/>
            </a:lvl7pPr>
            <a:lvl8pPr marL="2871367" indent="0">
              <a:buNone/>
              <a:defRPr sz="1400" b="1"/>
            </a:lvl8pPr>
            <a:lvl9pPr marL="3281562"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200" b="1"/>
            </a:lvl1pPr>
            <a:lvl2pPr marL="410195" indent="0">
              <a:buNone/>
              <a:defRPr sz="1800" b="1"/>
            </a:lvl2pPr>
            <a:lvl3pPr marL="820391" indent="0">
              <a:buNone/>
              <a:defRPr sz="1600" b="1"/>
            </a:lvl3pPr>
            <a:lvl4pPr marL="1230586" indent="0">
              <a:buNone/>
              <a:defRPr sz="1400" b="1"/>
            </a:lvl4pPr>
            <a:lvl5pPr marL="1640781" indent="0">
              <a:buNone/>
              <a:defRPr sz="1400" b="1"/>
            </a:lvl5pPr>
            <a:lvl6pPr marL="2050976" indent="0">
              <a:buNone/>
              <a:defRPr sz="1400" b="1"/>
            </a:lvl6pPr>
            <a:lvl7pPr marL="2461173" indent="0">
              <a:buNone/>
              <a:defRPr sz="1400" b="1"/>
            </a:lvl7pPr>
            <a:lvl8pPr marL="2871367" indent="0">
              <a:buNone/>
              <a:defRPr sz="1400" b="1"/>
            </a:lvl8pPr>
            <a:lvl9pPr marL="3281562"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69563F69-1F00-4815-83E4-BE48CDFD27B5}"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82039" tIns="41020" rIns="82039" bIns="41020" numCol="1" anchor="t" anchorCtr="0" compatLnSpc="1">
            <a:prstTxWarp prst="textNoShape">
              <a:avLst/>
            </a:prstTxWarp>
          </a:bodyPr>
          <a:lstStyle>
            <a:lvl1pPr>
              <a:defRPr sz="1600">
                <a:solidFill>
                  <a:srgbClr val="000000"/>
                </a:solidFill>
                <a:latin typeface="Book Antiqua" pitchFamily="18" charset="0"/>
              </a:defRPr>
            </a:lvl1pPr>
          </a:lstStyle>
          <a:p>
            <a:pPr>
              <a:defRPr/>
            </a:pPr>
            <a:fld id="{D9EE0B58-3863-4630-94F5-2DB32CA64E9A}" type="datetimeFigureOut">
              <a:rPr lang="en-US"/>
              <a:pPr>
                <a:defRPr/>
              </a:pPr>
              <a:t>6/5/2017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82039" tIns="41020" rIns="82039" bIns="41020" numCol="1" anchor="t" anchorCtr="0" compatLnSpc="1">
            <a:prstTxWarp prst="textNoShape">
              <a:avLst/>
            </a:prstTxWarp>
          </a:bodyPr>
          <a:lstStyle>
            <a:lvl1pPr>
              <a:defRPr sz="1600">
                <a:solidFill>
                  <a:srgbClr val="000000"/>
                </a:solidFill>
                <a:latin typeface="Book Antiqua" pitchFamily="18" charset="0"/>
              </a:defRPr>
            </a:lvl1pPr>
          </a:lstStyle>
          <a:p>
            <a:pPr>
              <a:defRPr/>
            </a:pPr>
            <a:endParaRPr lang="fr-FR"/>
          </a:p>
        </p:txBody>
      </p:sp>
      <p:sp>
        <p:nvSpPr>
          <p:cNvPr id="5" name="Slide Number Placeholder 4"/>
          <p:cNvSpPr>
            <a:spLocks noGrp="1"/>
          </p:cNvSpPr>
          <p:nvPr>
            <p:ph type="sldNum" sz="quarter" idx="12"/>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58A6F0ED-A545-41F9-8EA2-BCCE9193F9F3}"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82039" tIns="41020" rIns="82039" bIns="41020" numCol="1" anchor="t" anchorCtr="0" compatLnSpc="1">
            <a:prstTxWarp prst="textNoShape">
              <a:avLst/>
            </a:prstTxWarp>
          </a:bodyPr>
          <a:lstStyle>
            <a:lvl1pPr>
              <a:defRPr sz="1600">
                <a:solidFill>
                  <a:srgbClr val="000000"/>
                </a:solidFill>
                <a:latin typeface="Book Antiqua" pitchFamily="18" charset="0"/>
              </a:defRPr>
            </a:lvl1pPr>
          </a:lstStyle>
          <a:p>
            <a:pPr>
              <a:defRPr/>
            </a:pPr>
            <a:fld id="{410599E3-BDB3-4D09-BA79-FBD683A479DA}" type="datetimeFigureOut">
              <a:rPr lang="en-US"/>
              <a:pPr>
                <a:defRPr/>
              </a:pPr>
              <a:t>6/5/2017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82039" tIns="41020" rIns="82039" bIns="41020" numCol="1" anchor="t" anchorCtr="0" compatLnSpc="1">
            <a:prstTxWarp prst="textNoShape">
              <a:avLst/>
            </a:prstTxWarp>
          </a:bodyPr>
          <a:lstStyle>
            <a:lvl1pPr>
              <a:defRPr sz="1600">
                <a:solidFill>
                  <a:srgbClr val="000000"/>
                </a:solidFill>
                <a:latin typeface="Book Antiqua" pitchFamily="18" charset="0"/>
              </a:defRPr>
            </a:lvl1pPr>
          </a:lstStyle>
          <a:p>
            <a:pPr>
              <a:defRPr/>
            </a:pPr>
            <a:endParaRPr lang="fr-FR"/>
          </a:p>
        </p:txBody>
      </p:sp>
      <p:sp>
        <p:nvSpPr>
          <p:cNvPr id="4" name="Slide Number Placeholder 3"/>
          <p:cNvSpPr>
            <a:spLocks noGrp="1"/>
          </p:cNvSpPr>
          <p:nvPr>
            <p:ph type="sldNum" sz="quarter" idx="12"/>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B7C35891-6897-442F-8D72-8AFF2E46B190}"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1" y="273050"/>
            <a:ext cx="5111751" cy="5853113"/>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Text Placeholder 3"/>
          <p:cNvSpPr>
            <a:spLocks noGrp="1"/>
          </p:cNvSpPr>
          <p:nvPr>
            <p:ph type="body" sz="half" idx="2"/>
          </p:nvPr>
        </p:nvSpPr>
        <p:spPr>
          <a:xfrm>
            <a:off x="457202" y="1435100"/>
            <a:ext cx="3008313" cy="4691063"/>
          </a:xfrm>
        </p:spPr>
        <p:txBody>
          <a:bodyPr/>
          <a:lstStyle>
            <a:lvl1pPr marL="0" indent="0">
              <a:buNone/>
              <a:defRPr sz="1300"/>
            </a:lvl1pPr>
            <a:lvl2pPr marL="410195" indent="0">
              <a:buNone/>
              <a:defRPr sz="1100"/>
            </a:lvl2pPr>
            <a:lvl3pPr marL="820391" indent="0">
              <a:buNone/>
              <a:defRPr sz="900"/>
            </a:lvl3pPr>
            <a:lvl4pPr marL="1230586" indent="0">
              <a:buNone/>
              <a:defRPr sz="800"/>
            </a:lvl4pPr>
            <a:lvl5pPr marL="1640781" indent="0">
              <a:buNone/>
              <a:defRPr sz="800"/>
            </a:lvl5pPr>
            <a:lvl6pPr marL="2050976" indent="0">
              <a:buNone/>
              <a:defRPr sz="800"/>
            </a:lvl6pPr>
            <a:lvl7pPr marL="2461173" indent="0">
              <a:buNone/>
              <a:defRPr sz="800"/>
            </a:lvl7pPr>
            <a:lvl8pPr marL="2871367" indent="0">
              <a:buNone/>
              <a:defRPr sz="800"/>
            </a:lvl8pPr>
            <a:lvl9pPr marL="3281562" indent="0">
              <a:buNone/>
              <a:defRPr sz="800"/>
            </a:lvl9pPr>
          </a:lstStyle>
          <a:p>
            <a:pPr lvl="0"/>
            <a:r>
              <a:rPr lang="en-US" smtClean="0"/>
              <a:t>Click to edit Master text styles</a:t>
            </a:r>
          </a:p>
        </p:txBody>
      </p:sp>
      <p:sp>
        <p:nvSpPr>
          <p:cNvPr id="5" name="Slide Number Placeholder 6"/>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6144C071-05EB-46CA-B70A-781D69412D18}"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8697"/>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26160"/>
            <a:ext cx="8229600" cy="4800004"/>
          </a:xfrm>
        </p:spPr>
        <p:txBody>
          <a:bodyPr>
            <a:normAutofit/>
          </a:bodyPr>
          <a:lstStyle>
            <a:lvl1pPr marL="0" marR="0" indent="0" algn="l" defTabSz="410291" rtl="0" eaLnBrk="1" fontAlgn="auto" latinLnBrk="0" hangingPunct="1">
              <a:lnSpc>
                <a:spcPct val="110000"/>
              </a:lnSpc>
              <a:spcBef>
                <a:spcPts val="0"/>
              </a:spcBef>
              <a:spcAft>
                <a:spcPts val="359"/>
              </a:spcAft>
              <a:buClrTx/>
              <a:buSzTx/>
              <a:buFont typeface="Symbol"/>
              <a:buNone/>
              <a:tabLst/>
              <a:defRPr lang="en-US" sz="1300" b="0" cap="none" smtClean="0">
                <a:effectLst/>
                <a:latin typeface="+mn-lt"/>
                <a:cs typeface="Book Antiqua"/>
              </a:defRPr>
            </a:lvl1pPr>
          </a:lstStyle>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5"/>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9269E1B0-4C0C-432F-A87E-4DAF994C7BC1}"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57364"/>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p:txBody>
      </p:sp>
      <p:sp>
        <p:nvSpPr>
          <p:cNvPr id="4" name="Content Placeholder 3"/>
          <p:cNvSpPr>
            <a:spLocks noGrp="1"/>
          </p:cNvSpPr>
          <p:nvPr>
            <p:ph sz="half" idx="2"/>
          </p:nvPr>
        </p:nvSpPr>
        <p:spPr>
          <a:xfrm>
            <a:off x="4648200" y="1357364"/>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p:txBody>
      </p:sp>
      <p:sp>
        <p:nvSpPr>
          <p:cNvPr id="6" name="Title 1"/>
          <p:cNvSpPr>
            <a:spLocks noGrp="1"/>
          </p:cNvSpPr>
          <p:nvPr>
            <p:ph type="title"/>
          </p:nvPr>
        </p:nvSpPr>
        <p:spPr>
          <a:xfrm>
            <a:off x="457200" y="274638"/>
            <a:ext cx="8229600" cy="848697"/>
          </a:xfrm>
        </p:spPr>
        <p:txBody>
          <a:bodyPr/>
          <a:lstStyle>
            <a:lvl1pPr>
              <a:defRPr b="1"/>
            </a:lvl1pPr>
          </a:lstStyle>
          <a:p>
            <a:r>
              <a:rPr lang="en-US" dirty="0" smtClean="0"/>
              <a:t>Click to edit Master title style</a:t>
            </a:r>
            <a:endParaRPr lang="en-US" dirty="0"/>
          </a:p>
        </p:txBody>
      </p:sp>
      <p:sp>
        <p:nvSpPr>
          <p:cNvPr id="5" name="Slide Number Placeholder 6"/>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E53006D6-D927-467D-91FF-F1BBCE699E5E}"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5562600" cy="840896"/>
          </a:xfrm>
        </p:spPr>
        <p:txBody>
          <a:bodyPr>
            <a:normAutofit/>
          </a:bodyPr>
          <a:lstStyle>
            <a:lvl1pPr>
              <a:defRPr sz="29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19771"/>
            <a:ext cx="8229600" cy="4706394"/>
          </a:xfrm>
        </p:spPr>
        <p:txBody>
          <a:bodyPr>
            <a:normAutofit/>
          </a:bodyPr>
          <a:lstStyle>
            <a:lvl1pPr marL="0" marR="0" indent="0" algn="l" defTabSz="410291" rtl="0" eaLnBrk="1" fontAlgn="auto" latinLnBrk="0" hangingPunct="1">
              <a:lnSpc>
                <a:spcPct val="90000"/>
              </a:lnSpc>
              <a:spcBef>
                <a:spcPct val="20000"/>
              </a:spcBef>
              <a:spcAft>
                <a:spcPts val="0"/>
              </a:spcAft>
              <a:buClrTx/>
              <a:buSzTx/>
              <a:buFont typeface="Arial"/>
              <a:buNone/>
              <a:tabLst/>
              <a:defRPr sz="1000"/>
            </a:lvl1pPr>
            <a:lvl2pPr marL="410291" indent="0">
              <a:buNone/>
              <a:defRPr sz="1800"/>
            </a:lvl2pPr>
            <a:lvl3pPr marL="820583" indent="0">
              <a:buNone/>
              <a:defRPr sz="1800"/>
            </a:lvl3pPr>
            <a:lvl4pPr marL="1230874" indent="0">
              <a:buNone/>
              <a:defRPr sz="1800"/>
            </a:lvl4pPr>
            <a:lvl5pPr marL="1641165" indent="0">
              <a:buNone/>
              <a:defRPr sz="1800"/>
            </a:lvl5pPr>
            <a:lvl6pPr>
              <a:defRPr sz="1600"/>
            </a:lvl6pPr>
            <a:lvl7pPr>
              <a:defRPr sz="1600"/>
            </a:lvl7pPr>
            <a:lvl8pPr>
              <a:defRPr sz="1600"/>
            </a:lvl8pPr>
            <a:lvl9pPr>
              <a:defRPr sz="1600"/>
            </a:lvl9pPr>
          </a:lstStyle>
          <a:p>
            <a:pPr lvl="0"/>
            <a:r>
              <a:rPr lang="en-US" dirty="0" smtClean="0"/>
              <a:t>Click to edit Master text styles</a:t>
            </a:r>
          </a:p>
          <a:p>
            <a:pPr lvl="0"/>
            <a:endParaRPr lang="en-US" dirty="0" smtClean="0"/>
          </a:p>
          <a:p>
            <a:pPr lvl="0"/>
            <a:endParaRPr lang="en-US" dirty="0" smtClean="0"/>
          </a:p>
          <a:p>
            <a:pPr lvl="0"/>
            <a:endParaRPr lang="en-US" dirty="0" smtClean="0"/>
          </a:p>
        </p:txBody>
      </p:sp>
      <p:sp>
        <p:nvSpPr>
          <p:cNvPr id="4" name="Content Placeholder 3"/>
          <p:cNvSpPr>
            <a:spLocks noGrp="1"/>
          </p:cNvSpPr>
          <p:nvPr>
            <p:ph sz="half" idx="2"/>
          </p:nvPr>
        </p:nvSpPr>
        <p:spPr>
          <a:xfrm>
            <a:off x="6208420" y="274639"/>
            <a:ext cx="2478381" cy="1004717"/>
          </a:xfrm>
        </p:spPr>
        <p:txBody>
          <a:bodyPr/>
          <a:lstStyle>
            <a:lvl1pPr marL="0" indent="0">
              <a:buNone/>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64EE8E99-B446-4188-BFD2-5A5A212248E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986" indent="0">
              <a:buNone/>
              <a:defRPr sz="1800">
                <a:solidFill>
                  <a:schemeClr val="tx1">
                    <a:tint val="75000"/>
                  </a:schemeClr>
                </a:solidFill>
              </a:defRPr>
            </a:lvl2pPr>
            <a:lvl3pPr marL="913972" indent="0">
              <a:buNone/>
              <a:defRPr sz="1600">
                <a:solidFill>
                  <a:schemeClr val="tx1">
                    <a:tint val="75000"/>
                  </a:schemeClr>
                </a:solidFill>
              </a:defRPr>
            </a:lvl3pPr>
            <a:lvl4pPr marL="1370959" indent="0">
              <a:buNone/>
              <a:defRPr sz="1400">
                <a:solidFill>
                  <a:schemeClr val="tx1">
                    <a:tint val="75000"/>
                  </a:schemeClr>
                </a:solidFill>
              </a:defRPr>
            </a:lvl4pPr>
            <a:lvl5pPr marL="1827945" indent="0">
              <a:buNone/>
              <a:defRPr sz="1400">
                <a:solidFill>
                  <a:schemeClr val="tx1">
                    <a:tint val="75000"/>
                  </a:schemeClr>
                </a:solidFill>
              </a:defRPr>
            </a:lvl5pPr>
            <a:lvl6pPr marL="2284932" indent="0">
              <a:buNone/>
              <a:defRPr sz="1400">
                <a:solidFill>
                  <a:schemeClr val="tx1">
                    <a:tint val="75000"/>
                  </a:schemeClr>
                </a:solidFill>
              </a:defRPr>
            </a:lvl6pPr>
            <a:lvl7pPr marL="2741916" indent="0">
              <a:buNone/>
              <a:defRPr sz="1400">
                <a:solidFill>
                  <a:schemeClr val="tx1">
                    <a:tint val="75000"/>
                  </a:schemeClr>
                </a:solidFill>
              </a:defRPr>
            </a:lvl7pPr>
            <a:lvl8pPr marL="3198904" indent="0">
              <a:buNone/>
              <a:defRPr sz="1400">
                <a:solidFill>
                  <a:schemeClr val="tx1">
                    <a:tint val="75000"/>
                  </a:schemeClr>
                </a:solidFill>
              </a:defRPr>
            </a:lvl8pPr>
            <a:lvl9pPr marL="365588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C9BF0B-7A4D-4613-84D5-4B4ADFF8BD5D}" type="datetimeFigureOut">
              <a:rPr lang="en-US"/>
              <a:pPr>
                <a:defRPr/>
              </a:pPr>
              <a:t>6/5/2017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32BE93-CF50-4163-A645-98E4BB99D5F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82058" tIns="41029" rIns="82058" bIns="41029" numCol="1" anchor="t" anchorCtr="0" compatLnSpc="1">
            <a:prstTxWarp prst="textNoShape">
              <a:avLst/>
            </a:prstTxWarp>
          </a:bodyPr>
          <a:lstStyle>
            <a:lvl1pPr>
              <a:defRPr sz="1600">
                <a:solidFill>
                  <a:srgbClr val="000000"/>
                </a:solidFill>
                <a:latin typeface="Book Antiqua" pitchFamily="18" charset="0"/>
              </a:defRPr>
            </a:lvl1pPr>
          </a:lstStyle>
          <a:p>
            <a:pPr>
              <a:defRPr/>
            </a:pPr>
            <a:fld id="{E632BB0F-CE53-49AB-828E-DB9CA9EAF4FF}" type="datetimeFigureOut">
              <a:rPr lang="en-US"/>
              <a:pPr>
                <a:defRPr/>
              </a:pPr>
              <a:t>6/5/2017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82058" tIns="41029" rIns="82058" bIns="41029" numCol="1" anchor="t" anchorCtr="0" compatLnSpc="1">
            <a:prstTxWarp prst="textNoShape">
              <a:avLst/>
            </a:prstTxWarp>
          </a:bodyPr>
          <a:lstStyle>
            <a:lvl1pPr>
              <a:defRPr sz="1600">
                <a:solidFill>
                  <a:srgbClr val="000000"/>
                </a:solidFill>
                <a:latin typeface="Book Antiqua" pitchFamily="18" charset="0"/>
              </a:defRPr>
            </a:lvl1pPr>
          </a:lstStyle>
          <a:p>
            <a:pPr>
              <a:defRPr/>
            </a:pPr>
            <a:endParaRPr lang="fr-FR"/>
          </a:p>
        </p:txBody>
      </p:sp>
      <p:sp>
        <p:nvSpPr>
          <p:cNvPr id="5" name="Slide Number Placeholder 4"/>
          <p:cNvSpPr>
            <a:spLocks noGrp="1"/>
          </p:cNvSpPr>
          <p:nvPr>
            <p:ph type="sldNum" sz="quarter" idx="12"/>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F6212417-6467-4949-9703-4FEB1765105D}"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82058" tIns="41029" rIns="82058" bIns="41029" numCol="1" anchor="t" anchorCtr="0" compatLnSpc="1">
            <a:prstTxWarp prst="textNoShape">
              <a:avLst/>
            </a:prstTxWarp>
          </a:bodyPr>
          <a:lstStyle>
            <a:lvl1pPr>
              <a:defRPr sz="1600">
                <a:solidFill>
                  <a:srgbClr val="000000"/>
                </a:solidFill>
                <a:latin typeface="Book Antiqua" pitchFamily="18" charset="0"/>
              </a:defRPr>
            </a:lvl1pPr>
          </a:lstStyle>
          <a:p>
            <a:pPr>
              <a:defRPr/>
            </a:pPr>
            <a:fld id="{06FD8C0B-0F55-491C-B626-8B609E0C679C}" type="datetimeFigureOut">
              <a:rPr lang="en-US"/>
              <a:pPr>
                <a:defRPr/>
              </a:pPr>
              <a:t>6/5/2017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82058" tIns="41029" rIns="82058" bIns="41029" numCol="1" anchor="t" anchorCtr="0" compatLnSpc="1">
            <a:prstTxWarp prst="textNoShape">
              <a:avLst/>
            </a:prstTxWarp>
          </a:bodyPr>
          <a:lstStyle>
            <a:lvl1pPr>
              <a:defRPr sz="1600">
                <a:solidFill>
                  <a:srgbClr val="000000"/>
                </a:solidFill>
                <a:latin typeface="Book Antiqua" pitchFamily="18" charset="0"/>
              </a:defRPr>
            </a:lvl1pPr>
          </a:lstStyle>
          <a:p>
            <a:pPr>
              <a:defRPr/>
            </a:pPr>
            <a:endParaRPr lang="fr-FR"/>
          </a:p>
        </p:txBody>
      </p:sp>
      <p:sp>
        <p:nvSpPr>
          <p:cNvPr id="4" name="Slide Number Placeholder 3"/>
          <p:cNvSpPr>
            <a:spLocks noGrp="1"/>
          </p:cNvSpPr>
          <p:nvPr>
            <p:ph type="sldNum" sz="quarter" idx="12"/>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308D7B0D-7890-4A29-AEBE-4F82AC949547}"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3008313" cy="116205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49" y="273050"/>
            <a:ext cx="5111751" cy="5853113"/>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
        <p:nvSpPr>
          <p:cNvPr id="5" name="Slide Number Placeholder 6"/>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9ED00EA1-BDB6-4F2D-B8F6-6105677C679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6249553-04FC-4874-BD36-68C712220196}" type="datetimeFigureOut">
              <a:rPr lang="en-US"/>
              <a:pPr>
                <a:defRPr/>
              </a:pPr>
              <a:t>6/5/2017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9B0A99-4D70-4B10-A26A-303CD5994BC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F07E5E4-D391-41DC-8939-3AF1E3831B82}" type="datetimeFigureOut">
              <a:rPr lang="en-US"/>
              <a:pPr>
                <a:defRPr/>
              </a:pPr>
              <a:t>6/5/2017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CA155-B360-4419-876A-7113BD46D0E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56EDF1B-C70B-4FAB-A83D-EE9EBCE3930E}" type="datetimeFigureOut">
              <a:rPr lang="en-US"/>
              <a:pPr>
                <a:defRPr/>
              </a:pPr>
              <a:t>6/5/2017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653D930-F9AE-4AC0-80AC-C694BB5E845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44D227-535D-4B84-AFEF-8E41A75D7873}" type="datetimeFigureOut">
              <a:rPr lang="en-US"/>
              <a:pPr>
                <a:defRPr/>
              </a:pPr>
              <a:t>6/5/2017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0BA3FCC-C932-4C05-B691-70E6C58811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203980-CA1A-4BF6-B853-6CD3003F0576}" type="datetimeFigureOut">
              <a:rPr lang="en-US"/>
              <a:pPr>
                <a:defRPr/>
              </a:pPr>
              <a:t>6/5/2017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FB2383-307A-48D8-B0FE-4139889150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FFC1F1-5DC6-4ECA-8D42-E983AAEBE8A6}" type="datetimeFigureOut">
              <a:rPr lang="en-US"/>
              <a:pPr>
                <a:defRPr/>
              </a:pPr>
              <a:t>6/5/2017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8086AC-AE59-446F-AD49-ADCB5EFB398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397" tIns="45698" rIns="91397" bIns="45698"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397" tIns="45698" rIns="91397" bIns="456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397" tIns="45698" rIns="91397" bIns="45698" rtlCol="0" anchor="ctr"/>
          <a:lstStyle>
            <a:lvl1pPr algn="l" defTabSz="913972" fontAlgn="auto">
              <a:spcBef>
                <a:spcPts val="0"/>
              </a:spcBef>
              <a:spcAft>
                <a:spcPts val="0"/>
              </a:spcAft>
              <a:defRPr sz="1200">
                <a:solidFill>
                  <a:schemeClr val="tx1">
                    <a:tint val="75000"/>
                  </a:schemeClr>
                </a:solidFill>
                <a:latin typeface="+mn-lt"/>
                <a:cs typeface="+mn-cs"/>
              </a:defRPr>
            </a:lvl1pPr>
          </a:lstStyle>
          <a:p>
            <a:pPr>
              <a:defRPr/>
            </a:pPr>
            <a:fld id="{1BC16E71-C995-432C-BFB5-DCD1BCFF4F5C}" type="datetimeFigureOut">
              <a:rPr lang="en-US"/>
              <a:pPr>
                <a:defRPr/>
              </a:pPr>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97" tIns="45698" rIns="91397" bIns="45698" rtlCol="0" anchor="ctr"/>
          <a:lstStyle>
            <a:lvl1pPr algn="ctr" defTabSz="913972"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97" tIns="45698" rIns="91397" bIns="45698" rtlCol="0" anchor="ctr"/>
          <a:lstStyle>
            <a:lvl1pPr algn="r" defTabSz="913972" fontAlgn="auto">
              <a:spcBef>
                <a:spcPts val="0"/>
              </a:spcBef>
              <a:spcAft>
                <a:spcPts val="0"/>
              </a:spcAft>
              <a:defRPr sz="1200">
                <a:solidFill>
                  <a:schemeClr val="tx1">
                    <a:tint val="75000"/>
                  </a:schemeClr>
                </a:solidFill>
                <a:latin typeface="+mn-lt"/>
                <a:cs typeface="+mn-cs"/>
              </a:defRPr>
            </a:lvl1pPr>
          </a:lstStyle>
          <a:p>
            <a:pPr>
              <a:defRPr/>
            </a:pPr>
            <a:fld id="{2F5BF242-0E28-4AC7-9C9B-3B32A4AEDA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6" r:id="rId3"/>
    <p:sldLayoutId id="2147483705" r:id="rId4"/>
    <p:sldLayoutId id="2147483704" r:id="rId5"/>
    <p:sldLayoutId id="2147483703" r:id="rId6"/>
    <p:sldLayoutId id="2147483702" r:id="rId7"/>
    <p:sldLayoutId id="2147483701" r:id="rId8"/>
    <p:sldLayoutId id="2147483700" r:id="rId9"/>
    <p:sldLayoutId id="2147483699" r:id="rId10"/>
    <p:sldLayoutId id="2147483698" r:id="rId11"/>
  </p:sldLayoutIdLst>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424"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82021" tIns="41010" rIns="82021" bIns="4101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82021" tIns="41010" rIns="82021" bIns="41010" numCol="1" anchor="t" anchorCtr="0" compatLnSpc="1">
            <a:prstTxWarp prst="textNoShape">
              <a:avLst/>
            </a:prstTxWarp>
          </a:bodyPr>
          <a:lstStyle/>
          <a:p>
            <a:pPr lvl="0"/>
            <a:r>
              <a:rPr lang="en-US" smtClean="0"/>
              <a:t>Click to edit Master text styles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82021" tIns="41010" rIns="82021" bIns="41010" numCol="1" anchor="ctr" anchorCtr="0" compatLnSpc="1">
            <a:prstTxWarp prst="textNoShape">
              <a:avLst/>
            </a:prstTxWarp>
          </a:bodyPr>
          <a:lstStyle>
            <a:lvl1pPr algn="r">
              <a:defRPr sz="1100">
                <a:solidFill>
                  <a:srgbClr val="898989"/>
                </a:solidFill>
                <a:latin typeface="Book Antiqua" pitchFamily="18" charset="0"/>
              </a:defRPr>
            </a:lvl1pPr>
          </a:lstStyle>
          <a:p>
            <a:pPr>
              <a:defRPr/>
            </a:pPr>
            <a:fld id="{D7FB7A5F-1F25-48A3-AE70-8C5CCAB9B0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defTabSz="409575" rtl="0" eaLnBrk="0" fontAlgn="base" hangingPunct="0">
        <a:spcBef>
          <a:spcPct val="0"/>
        </a:spcBef>
        <a:spcAft>
          <a:spcPct val="0"/>
        </a:spcAft>
        <a:defRPr sz="2900" kern="1200">
          <a:solidFill>
            <a:srgbClr val="000090"/>
          </a:solidFill>
          <a:latin typeface="+mj-lt"/>
          <a:ea typeface="+mj-ea"/>
          <a:cs typeface="+mj-cs"/>
        </a:defRPr>
      </a:lvl1pPr>
      <a:lvl2pPr algn="ctr" defTabSz="409575" rtl="0" eaLnBrk="0" fontAlgn="base" hangingPunct="0">
        <a:spcBef>
          <a:spcPct val="0"/>
        </a:spcBef>
        <a:spcAft>
          <a:spcPct val="0"/>
        </a:spcAft>
        <a:defRPr sz="2900">
          <a:solidFill>
            <a:srgbClr val="000090"/>
          </a:solidFill>
          <a:latin typeface="Book Antiqua" pitchFamily="18" charset="0"/>
        </a:defRPr>
      </a:lvl2pPr>
      <a:lvl3pPr algn="ctr" defTabSz="409575" rtl="0" eaLnBrk="0" fontAlgn="base" hangingPunct="0">
        <a:spcBef>
          <a:spcPct val="0"/>
        </a:spcBef>
        <a:spcAft>
          <a:spcPct val="0"/>
        </a:spcAft>
        <a:defRPr sz="2900">
          <a:solidFill>
            <a:srgbClr val="000090"/>
          </a:solidFill>
          <a:latin typeface="Book Antiqua" pitchFamily="18" charset="0"/>
        </a:defRPr>
      </a:lvl3pPr>
      <a:lvl4pPr algn="ctr" defTabSz="409575" rtl="0" eaLnBrk="0" fontAlgn="base" hangingPunct="0">
        <a:spcBef>
          <a:spcPct val="0"/>
        </a:spcBef>
        <a:spcAft>
          <a:spcPct val="0"/>
        </a:spcAft>
        <a:defRPr sz="2900">
          <a:solidFill>
            <a:srgbClr val="000090"/>
          </a:solidFill>
          <a:latin typeface="Book Antiqua" pitchFamily="18" charset="0"/>
        </a:defRPr>
      </a:lvl4pPr>
      <a:lvl5pPr algn="ctr" defTabSz="409575" rtl="0" eaLnBrk="0" fontAlgn="base" hangingPunct="0">
        <a:spcBef>
          <a:spcPct val="0"/>
        </a:spcBef>
        <a:spcAft>
          <a:spcPct val="0"/>
        </a:spcAft>
        <a:defRPr sz="2900">
          <a:solidFill>
            <a:srgbClr val="000090"/>
          </a:solidFill>
          <a:latin typeface="Book Antiqua" pitchFamily="18" charset="0"/>
        </a:defRPr>
      </a:lvl5pPr>
      <a:lvl6pPr marL="457200" algn="ctr" defTabSz="409575" rtl="0" fontAlgn="base">
        <a:spcBef>
          <a:spcPct val="0"/>
        </a:spcBef>
        <a:spcAft>
          <a:spcPct val="0"/>
        </a:spcAft>
        <a:defRPr sz="2900">
          <a:solidFill>
            <a:srgbClr val="000090"/>
          </a:solidFill>
          <a:latin typeface="Book Antiqua" pitchFamily="18" charset="0"/>
        </a:defRPr>
      </a:lvl6pPr>
      <a:lvl7pPr marL="914400" algn="ctr" defTabSz="409575" rtl="0" fontAlgn="base">
        <a:spcBef>
          <a:spcPct val="0"/>
        </a:spcBef>
        <a:spcAft>
          <a:spcPct val="0"/>
        </a:spcAft>
        <a:defRPr sz="2900">
          <a:solidFill>
            <a:srgbClr val="000090"/>
          </a:solidFill>
          <a:latin typeface="Book Antiqua" pitchFamily="18" charset="0"/>
        </a:defRPr>
      </a:lvl7pPr>
      <a:lvl8pPr marL="1371600" algn="ctr" defTabSz="409575" rtl="0" fontAlgn="base">
        <a:spcBef>
          <a:spcPct val="0"/>
        </a:spcBef>
        <a:spcAft>
          <a:spcPct val="0"/>
        </a:spcAft>
        <a:defRPr sz="2900">
          <a:solidFill>
            <a:srgbClr val="000090"/>
          </a:solidFill>
          <a:latin typeface="Book Antiqua" pitchFamily="18" charset="0"/>
        </a:defRPr>
      </a:lvl8pPr>
      <a:lvl9pPr marL="1828800" algn="ctr" defTabSz="409575" rtl="0" fontAlgn="base">
        <a:spcBef>
          <a:spcPct val="0"/>
        </a:spcBef>
        <a:spcAft>
          <a:spcPct val="0"/>
        </a:spcAft>
        <a:defRPr sz="2900">
          <a:solidFill>
            <a:srgbClr val="000090"/>
          </a:solidFill>
          <a:latin typeface="Book Antiqua" pitchFamily="18" charset="0"/>
        </a:defRPr>
      </a:lvl9pPr>
    </p:titleStyle>
    <p:bodyStyle>
      <a:lvl1pPr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1pPr>
      <a:lvl2pPr marL="409575"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2pPr>
      <a:lvl3pPr marL="819150"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3pPr>
      <a:lvl4pPr marL="1228725"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4pPr>
      <a:lvl5pPr marL="1639888"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5pPr>
      <a:lvl6pPr marL="2255548" indent="-205050" algn="l" defTabSz="410099" rtl="0" eaLnBrk="1" latinLnBrk="0" hangingPunct="1">
        <a:spcBef>
          <a:spcPct val="20000"/>
        </a:spcBef>
        <a:buFont typeface="Arial"/>
        <a:buChar char="•"/>
        <a:defRPr sz="1800" kern="1200">
          <a:solidFill>
            <a:schemeClr val="tx1"/>
          </a:solidFill>
          <a:latin typeface="+mn-lt"/>
          <a:ea typeface="+mn-ea"/>
          <a:cs typeface="+mn-cs"/>
        </a:defRPr>
      </a:lvl6pPr>
      <a:lvl7pPr marL="2665646" indent="-205050" algn="l" defTabSz="410099" rtl="0" eaLnBrk="1" latinLnBrk="0" hangingPunct="1">
        <a:spcBef>
          <a:spcPct val="20000"/>
        </a:spcBef>
        <a:buFont typeface="Arial"/>
        <a:buChar char="•"/>
        <a:defRPr sz="1800" kern="1200">
          <a:solidFill>
            <a:schemeClr val="tx1"/>
          </a:solidFill>
          <a:latin typeface="+mn-lt"/>
          <a:ea typeface="+mn-ea"/>
          <a:cs typeface="+mn-cs"/>
        </a:defRPr>
      </a:lvl7pPr>
      <a:lvl8pPr marL="3075749" indent="-205050" algn="l" defTabSz="410099" rtl="0" eaLnBrk="1" latinLnBrk="0" hangingPunct="1">
        <a:spcBef>
          <a:spcPct val="20000"/>
        </a:spcBef>
        <a:buFont typeface="Arial"/>
        <a:buChar char="•"/>
        <a:defRPr sz="1800" kern="1200">
          <a:solidFill>
            <a:schemeClr val="tx1"/>
          </a:solidFill>
          <a:latin typeface="+mn-lt"/>
          <a:ea typeface="+mn-ea"/>
          <a:cs typeface="+mn-cs"/>
        </a:defRPr>
      </a:lvl8pPr>
      <a:lvl9pPr marL="3485845" indent="-205050" algn="l" defTabSz="410099"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099" rtl="0" eaLnBrk="1" latinLnBrk="0" hangingPunct="1">
        <a:defRPr sz="1600" kern="1200">
          <a:solidFill>
            <a:schemeClr val="tx1"/>
          </a:solidFill>
          <a:latin typeface="+mn-lt"/>
          <a:ea typeface="+mn-ea"/>
          <a:cs typeface="+mn-cs"/>
        </a:defRPr>
      </a:lvl1pPr>
      <a:lvl2pPr marL="410099" algn="l" defTabSz="410099" rtl="0" eaLnBrk="1" latinLnBrk="0" hangingPunct="1">
        <a:defRPr sz="1600" kern="1200">
          <a:solidFill>
            <a:schemeClr val="tx1"/>
          </a:solidFill>
          <a:latin typeface="+mn-lt"/>
          <a:ea typeface="+mn-ea"/>
          <a:cs typeface="+mn-cs"/>
        </a:defRPr>
      </a:lvl2pPr>
      <a:lvl3pPr marL="820199" algn="l" defTabSz="410099" rtl="0" eaLnBrk="1" latinLnBrk="0" hangingPunct="1">
        <a:defRPr sz="1600" kern="1200">
          <a:solidFill>
            <a:schemeClr val="tx1"/>
          </a:solidFill>
          <a:latin typeface="+mn-lt"/>
          <a:ea typeface="+mn-ea"/>
          <a:cs typeface="+mn-cs"/>
        </a:defRPr>
      </a:lvl3pPr>
      <a:lvl4pPr marL="1230298" algn="l" defTabSz="410099" rtl="0" eaLnBrk="1" latinLnBrk="0" hangingPunct="1">
        <a:defRPr sz="1600" kern="1200">
          <a:solidFill>
            <a:schemeClr val="tx1"/>
          </a:solidFill>
          <a:latin typeface="+mn-lt"/>
          <a:ea typeface="+mn-ea"/>
          <a:cs typeface="+mn-cs"/>
        </a:defRPr>
      </a:lvl4pPr>
      <a:lvl5pPr marL="1640397" algn="l" defTabSz="410099" rtl="0" eaLnBrk="1" latinLnBrk="0" hangingPunct="1">
        <a:defRPr sz="1600" kern="1200">
          <a:solidFill>
            <a:schemeClr val="tx1"/>
          </a:solidFill>
          <a:latin typeface="+mn-lt"/>
          <a:ea typeface="+mn-ea"/>
          <a:cs typeface="+mn-cs"/>
        </a:defRPr>
      </a:lvl5pPr>
      <a:lvl6pPr marL="2050496" algn="l" defTabSz="410099" rtl="0" eaLnBrk="1" latinLnBrk="0" hangingPunct="1">
        <a:defRPr sz="1600" kern="1200">
          <a:solidFill>
            <a:schemeClr val="tx1"/>
          </a:solidFill>
          <a:latin typeface="+mn-lt"/>
          <a:ea typeface="+mn-ea"/>
          <a:cs typeface="+mn-cs"/>
        </a:defRPr>
      </a:lvl6pPr>
      <a:lvl7pPr marL="2460597" algn="l" defTabSz="410099" rtl="0" eaLnBrk="1" latinLnBrk="0" hangingPunct="1">
        <a:defRPr sz="1600" kern="1200">
          <a:solidFill>
            <a:schemeClr val="tx1"/>
          </a:solidFill>
          <a:latin typeface="+mn-lt"/>
          <a:ea typeface="+mn-ea"/>
          <a:cs typeface="+mn-cs"/>
        </a:defRPr>
      </a:lvl7pPr>
      <a:lvl8pPr marL="2870696" algn="l" defTabSz="410099" rtl="0" eaLnBrk="1" latinLnBrk="0" hangingPunct="1">
        <a:defRPr sz="1600" kern="1200">
          <a:solidFill>
            <a:schemeClr val="tx1"/>
          </a:solidFill>
          <a:latin typeface="+mn-lt"/>
          <a:ea typeface="+mn-ea"/>
          <a:cs typeface="+mn-cs"/>
        </a:defRPr>
      </a:lvl8pPr>
      <a:lvl9pPr marL="3280795" algn="l" defTabSz="410099"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82039" tIns="41020" rIns="82039" bIns="41020" numCol="1" anchor="ctr" anchorCtr="0" compatLnSpc="1">
            <a:prstTxWarp prst="textNoShape">
              <a:avLst/>
            </a:prstTxWarp>
          </a:bodyPr>
          <a:lstStyle/>
          <a:p>
            <a:pPr lvl="0"/>
            <a:r>
              <a:rPr lang="en-US" smtClean="0"/>
              <a:t>Click to edit Master title style</a:t>
            </a:r>
          </a:p>
        </p:txBody>
      </p:sp>
      <p:sp>
        <p:nvSpPr>
          <p:cNvPr id="215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82039" tIns="41020" rIns="82039" bIns="41020" numCol="1" anchor="t" anchorCtr="0" compatLnSpc="1">
            <a:prstTxWarp prst="textNoShape">
              <a:avLst/>
            </a:prstTxWarp>
          </a:bodyPr>
          <a:lstStyle/>
          <a:p>
            <a:pPr lvl="0"/>
            <a:r>
              <a:rPr lang="en-US" smtClean="0"/>
              <a:t>Click to edit Master text styles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82039" tIns="41020" rIns="82039" bIns="41020" numCol="1" anchor="ctr" anchorCtr="0" compatLnSpc="1">
            <a:prstTxWarp prst="textNoShape">
              <a:avLst/>
            </a:prstTxWarp>
          </a:bodyPr>
          <a:lstStyle>
            <a:lvl1pPr algn="r">
              <a:defRPr sz="1100">
                <a:solidFill>
                  <a:srgbClr val="898989"/>
                </a:solidFill>
                <a:latin typeface="Book Antiqua" pitchFamily="18" charset="0"/>
              </a:defRPr>
            </a:lvl1pPr>
          </a:lstStyle>
          <a:p>
            <a:pPr>
              <a:defRPr/>
            </a:pPr>
            <a:fld id="{BAA116D8-0D19-4202-A370-9D40AA06C5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Lst>
  <p:txStyles>
    <p:titleStyle>
      <a:lvl1pPr algn="ctr" defTabSz="409575" rtl="0" eaLnBrk="0" fontAlgn="base" hangingPunct="0">
        <a:spcBef>
          <a:spcPct val="0"/>
        </a:spcBef>
        <a:spcAft>
          <a:spcPct val="0"/>
        </a:spcAft>
        <a:defRPr sz="2900" kern="1200">
          <a:solidFill>
            <a:srgbClr val="000090"/>
          </a:solidFill>
          <a:latin typeface="+mj-lt"/>
          <a:ea typeface="+mj-ea"/>
          <a:cs typeface="+mj-cs"/>
        </a:defRPr>
      </a:lvl1pPr>
      <a:lvl2pPr algn="ctr" defTabSz="409575" rtl="0" eaLnBrk="0" fontAlgn="base" hangingPunct="0">
        <a:spcBef>
          <a:spcPct val="0"/>
        </a:spcBef>
        <a:spcAft>
          <a:spcPct val="0"/>
        </a:spcAft>
        <a:defRPr sz="2900">
          <a:solidFill>
            <a:srgbClr val="000090"/>
          </a:solidFill>
          <a:latin typeface="Book Antiqua" pitchFamily="18" charset="0"/>
        </a:defRPr>
      </a:lvl2pPr>
      <a:lvl3pPr algn="ctr" defTabSz="409575" rtl="0" eaLnBrk="0" fontAlgn="base" hangingPunct="0">
        <a:spcBef>
          <a:spcPct val="0"/>
        </a:spcBef>
        <a:spcAft>
          <a:spcPct val="0"/>
        </a:spcAft>
        <a:defRPr sz="2900">
          <a:solidFill>
            <a:srgbClr val="000090"/>
          </a:solidFill>
          <a:latin typeface="Book Antiqua" pitchFamily="18" charset="0"/>
        </a:defRPr>
      </a:lvl3pPr>
      <a:lvl4pPr algn="ctr" defTabSz="409575" rtl="0" eaLnBrk="0" fontAlgn="base" hangingPunct="0">
        <a:spcBef>
          <a:spcPct val="0"/>
        </a:spcBef>
        <a:spcAft>
          <a:spcPct val="0"/>
        </a:spcAft>
        <a:defRPr sz="2900">
          <a:solidFill>
            <a:srgbClr val="000090"/>
          </a:solidFill>
          <a:latin typeface="Book Antiqua" pitchFamily="18" charset="0"/>
        </a:defRPr>
      </a:lvl4pPr>
      <a:lvl5pPr algn="ctr" defTabSz="409575" rtl="0" eaLnBrk="0" fontAlgn="base" hangingPunct="0">
        <a:spcBef>
          <a:spcPct val="0"/>
        </a:spcBef>
        <a:spcAft>
          <a:spcPct val="0"/>
        </a:spcAft>
        <a:defRPr sz="2900">
          <a:solidFill>
            <a:srgbClr val="000090"/>
          </a:solidFill>
          <a:latin typeface="Book Antiqua" pitchFamily="18" charset="0"/>
        </a:defRPr>
      </a:lvl5pPr>
      <a:lvl6pPr marL="457200" algn="ctr" defTabSz="409575" rtl="0" fontAlgn="base">
        <a:spcBef>
          <a:spcPct val="0"/>
        </a:spcBef>
        <a:spcAft>
          <a:spcPct val="0"/>
        </a:spcAft>
        <a:defRPr sz="2900">
          <a:solidFill>
            <a:srgbClr val="000090"/>
          </a:solidFill>
          <a:latin typeface="Book Antiqua" pitchFamily="18" charset="0"/>
        </a:defRPr>
      </a:lvl6pPr>
      <a:lvl7pPr marL="914400" algn="ctr" defTabSz="409575" rtl="0" fontAlgn="base">
        <a:spcBef>
          <a:spcPct val="0"/>
        </a:spcBef>
        <a:spcAft>
          <a:spcPct val="0"/>
        </a:spcAft>
        <a:defRPr sz="2900">
          <a:solidFill>
            <a:srgbClr val="000090"/>
          </a:solidFill>
          <a:latin typeface="Book Antiqua" pitchFamily="18" charset="0"/>
        </a:defRPr>
      </a:lvl7pPr>
      <a:lvl8pPr marL="1371600" algn="ctr" defTabSz="409575" rtl="0" fontAlgn="base">
        <a:spcBef>
          <a:spcPct val="0"/>
        </a:spcBef>
        <a:spcAft>
          <a:spcPct val="0"/>
        </a:spcAft>
        <a:defRPr sz="2900">
          <a:solidFill>
            <a:srgbClr val="000090"/>
          </a:solidFill>
          <a:latin typeface="Book Antiqua" pitchFamily="18" charset="0"/>
        </a:defRPr>
      </a:lvl8pPr>
      <a:lvl9pPr marL="1828800" algn="ctr" defTabSz="409575" rtl="0" fontAlgn="base">
        <a:spcBef>
          <a:spcPct val="0"/>
        </a:spcBef>
        <a:spcAft>
          <a:spcPct val="0"/>
        </a:spcAft>
        <a:defRPr sz="2900">
          <a:solidFill>
            <a:srgbClr val="000090"/>
          </a:solidFill>
          <a:latin typeface="Book Antiqua" pitchFamily="18" charset="0"/>
        </a:defRPr>
      </a:lvl9pPr>
    </p:titleStyle>
    <p:bodyStyle>
      <a:lvl1pPr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1pPr>
      <a:lvl2pPr marL="409575"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2pPr>
      <a:lvl3pPr marL="819150"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3pPr>
      <a:lvl4pPr marL="1230313"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4pPr>
      <a:lvl5pPr marL="1639888"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5pPr>
      <a:lvl6pPr marL="2256074" indent="-205098" algn="l" defTabSz="410195" rtl="0" eaLnBrk="1" latinLnBrk="0" hangingPunct="1">
        <a:spcBef>
          <a:spcPct val="20000"/>
        </a:spcBef>
        <a:buFont typeface="Arial"/>
        <a:buChar char="•"/>
        <a:defRPr sz="1800" kern="1200">
          <a:solidFill>
            <a:schemeClr val="tx1"/>
          </a:solidFill>
          <a:latin typeface="+mn-lt"/>
          <a:ea typeface="+mn-ea"/>
          <a:cs typeface="+mn-cs"/>
        </a:defRPr>
      </a:lvl6pPr>
      <a:lvl7pPr marL="2666270" indent="-205098" algn="l" defTabSz="410195" rtl="0" eaLnBrk="1" latinLnBrk="0" hangingPunct="1">
        <a:spcBef>
          <a:spcPct val="20000"/>
        </a:spcBef>
        <a:buFont typeface="Arial"/>
        <a:buChar char="•"/>
        <a:defRPr sz="1800" kern="1200">
          <a:solidFill>
            <a:schemeClr val="tx1"/>
          </a:solidFill>
          <a:latin typeface="+mn-lt"/>
          <a:ea typeface="+mn-ea"/>
          <a:cs typeface="+mn-cs"/>
        </a:defRPr>
      </a:lvl7pPr>
      <a:lvl8pPr marL="3076467" indent="-205098" algn="l" defTabSz="410195" rtl="0" eaLnBrk="1" latinLnBrk="0" hangingPunct="1">
        <a:spcBef>
          <a:spcPct val="20000"/>
        </a:spcBef>
        <a:buFont typeface="Arial"/>
        <a:buChar char="•"/>
        <a:defRPr sz="1800" kern="1200">
          <a:solidFill>
            <a:schemeClr val="tx1"/>
          </a:solidFill>
          <a:latin typeface="+mn-lt"/>
          <a:ea typeface="+mn-ea"/>
          <a:cs typeface="+mn-cs"/>
        </a:defRPr>
      </a:lvl8pPr>
      <a:lvl9pPr marL="3486660" indent="-205098" algn="l" defTabSz="410195"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195" rtl="0" eaLnBrk="1" latinLnBrk="0" hangingPunct="1">
        <a:defRPr sz="1600" kern="1200">
          <a:solidFill>
            <a:schemeClr val="tx1"/>
          </a:solidFill>
          <a:latin typeface="+mn-lt"/>
          <a:ea typeface="+mn-ea"/>
          <a:cs typeface="+mn-cs"/>
        </a:defRPr>
      </a:lvl1pPr>
      <a:lvl2pPr marL="410195" algn="l" defTabSz="410195" rtl="0" eaLnBrk="1" latinLnBrk="0" hangingPunct="1">
        <a:defRPr sz="1600" kern="1200">
          <a:solidFill>
            <a:schemeClr val="tx1"/>
          </a:solidFill>
          <a:latin typeface="+mn-lt"/>
          <a:ea typeface="+mn-ea"/>
          <a:cs typeface="+mn-cs"/>
        </a:defRPr>
      </a:lvl2pPr>
      <a:lvl3pPr marL="820391" algn="l" defTabSz="410195" rtl="0" eaLnBrk="1" latinLnBrk="0" hangingPunct="1">
        <a:defRPr sz="1600" kern="1200">
          <a:solidFill>
            <a:schemeClr val="tx1"/>
          </a:solidFill>
          <a:latin typeface="+mn-lt"/>
          <a:ea typeface="+mn-ea"/>
          <a:cs typeface="+mn-cs"/>
        </a:defRPr>
      </a:lvl3pPr>
      <a:lvl4pPr marL="1230586" algn="l" defTabSz="410195" rtl="0" eaLnBrk="1" latinLnBrk="0" hangingPunct="1">
        <a:defRPr sz="1600" kern="1200">
          <a:solidFill>
            <a:schemeClr val="tx1"/>
          </a:solidFill>
          <a:latin typeface="+mn-lt"/>
          <a:ea typeface="+mn-ea"/>
          <a:cs typeface="+mn-cs"/>
        </a:defRPr>
      </a:lvl4pPr>
      <a:lvl5pPr marL="1640781" algn="l" defTabSz="410195" rtl="0" eaLnBrk="1" latinLnBrk="0" hangingPunct="1">
        <a:defRPr sz="1600" kern="1200">
          <a:solidFill>
            <a:schemeClr val="tx1"/>
          </a:solidFill>
          <a:latin typeface="+mn-lt"/>
          <a:ea typeface="+mn-ea"/>
          <a:cs typeface="+mn-cs"/>
        </a:defRPr>
      </a:lvl5pPr>
      <a:lvl6pPr marL="2050976" algn="l" defTabSz="410195" rtl="0" eaLnBrk="1" latinLnBrk="0" hangingPunct="1">
        <a:defRPr sz="1600" kern="1200">
          <a:solidFill>
            <a:schemeClr val="tx1"/>
          </a:solidFill>
          <a:latin typeface="+mn-lt"/>
          <a:ea typeface="+mn-ea"/>
          <a:cs typeface="+mn-cs"/>
        </a:defRPr>
      </a:lvl6pPr>
      <a:lvl7pPr marL="2461173" algn="l" defTabSz="410195" rtl="0" eaLnBrk="1" latinLnBrk="0" hangingPunct="1">
        <a:defRPr sz="1600" kern="1200">
          <a:solidFill>
            <a:schemeClr val="tx1"/>
          </a:solidFill>
          <a:latin typeface="+mn-lt"/>
          <a:ea typeface="+mn-ea"/>
          <a:cs typeface="+mn-cs"/>
        </a:defRPr>
      </a:lvl7pPr>
      <a:lvl8pPr marL="2871367" algn="l" defTabSz="410195" rtl="0" eaLnBrk="1" latinLnBrk="0" hangingPunct="1">
        <a:defRPr sz="1600" kern="1200">
          <a:solidFill>
            <a:schemeClr val="tx1"/>
          </a:solidFill>
          <a:latin typeface="+mn-lt"/>
          <a:ea typeface="+mn-ea"/>
          <a:cs typeface="+mn-cs"/>
        </a:defRPr>
      </a:lvl8pPr>
      <a:lvl9pPr marL="3281562" algn="l" defTabSz="410195"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n-US" smtClean="0"/>
              <a:t>Click to edit Master title style</a:t>
            </a:r>
          </a:p>
        </p:txBody>
      </p:sp>
      <p:sp>
        <p:nvSpPr>
          <p:cNvPr id="296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p>
            <a:pPr lvl="0"/>
            <a:r>
              <a:rPr lang="en-US" smtClean="0"/>
              <a:t>Click to edit Master text styles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82058" tIns="41029" rIns="82058" bIns="41029" numCol="1" anchor="ctr" anchorCtr="0" compatLnSpc="1">
            <a:prstTxWarp prst="textNoShape">
              <a:avLst/>
            </a:prstTxWarp>
          </a:bodyPr>
          <a:lstStyle>
            <a:lvl1pPr algn="r">
              <a:defRPr sz="1100">
                <a:solidFill>
                  <a:srgbClr val="898989"/>
                </a:solidFill>
                <a:latin typeface="Book Antiqua" pitchFamily="18" charset="0"/>
              </a:defRPr>
            </a:lvl1pPr>
          </a:lstStyle>
          <a:p>
            <a:pPr>
              <a:defRPr/>
            </a:pPr>
            <a:fld id="{48185065-16B5-4FAB-91B6-7A729D9F04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txStyles>
    <p:titleStyle>
      <a:lvl1pPr algn="ctr" defTabSz="409575" rtl="0" eaLnBrk="0" fontAlgn="base" hangingPunct="0">
        <a:spcBef>
          <a:spcPct val="0"/>
        </a:spcBef>
        <a:spcAft>
          <a:spcPct val="0"/>
        </a:spcAft>
        <a:defRPr sz="2900" kern="1200">
          <a:solidFill>
            <a:srgbClr val="000090"/>
          </a:solidFill>
          <a:latin typeface="+mj-lt"/>
          <a:ea typeface="+mj-ea"/>
          <a:cs typeface="+mj-cs"/>
        </a:defRPr>
      </a:lvl1pPr>
      <a:lvl2pPr algn="ctr" defTabSz="409575" rtl="0" eaLnBrk="0" fontAlgn="base" hangingPunct="0">
        <a:spcBef>
          <a:spcPct val="0"/>
        </a:spcBef>
        <a:spcAft>
          <a:spcPct val="0"/>
        </a:spcAft>
        <a:defRPr sz="2900">
          <a:solidFill>
            <a:srgbClr val="000090"/>
          </a:solidFill>
          <a:latin typeface="Book Antiqua" pitchFamily="18" charset="0"/>
        </a:defRPr>
      </a:lvl2pPr>
      <a:lvl3pPr algn="ctr" defTabSz="409575" rtl="0" eaLnBrk="0" fontAlgn="base" hangingPunct="0">
        <a:spcBef>
          <a:spcPct val="0"/>
        </a:spcBef>
        <a:spcAft>
          <a:spcPct val="0"/>
        </a:spcAft>
        <a:defRPr sz="2900">
          <a:solidFill>
            <a:srgbClr val="000090"/>
          </a:solidFill>
          <a:latin typeface="Book Antiqua" pitchFamily="18" charset="0"/>
        </a:defRPr>
      </a:lvl3pPr>
      <a:lvl4pPr algn="ctr" defTabSz="409575" rtl="0" eaLnBrk="0" fontAlgn="base" hangingPunct="0">
        <a:spcBef>
          <a:spcPct val="0"/>
        </a:spcBef>
        <a:spcAft>
          <a:spcPct val="0"/>
        </a:spcAft>
        <a:defRPr sz="2900">
          <a:solidFill>
            <a:srgbClr val="000090"/>
          </a:solidFill>
          <a:latin typeface="Book Antiqua" pitchFamily="18" charset="0"/>
        </a:defRPr>
      </a:lvl4pPr>
      <a:lvl5pPr algn="ctr" defTabSz="409575" rtl="0" eaLnBrk="0" fontAlgn="base" hangingPunct="0">
        <a:spcBef>
          <a:spcPct val="0"/>
        </a:spcBef>
        <a:spcAft>
          <a:spcPct val="0"/>
        </a:spcAft>
        <a:defRPr sz="2900">
          <a:solidFill>
            <a:srgbClr val="000090"/>
          </a:solidFill>
          <a:latin typeface="Book Antiqua" pitchFamily="18" charset="0"/>
        </a:defRPr>
      </a:lvl5pPr>
      <a:lvl6pPr marL="457200" algn="ctr" defTabSz="409575" rtl="0" fontAlgn="base">
        <a:spcBef>
          <a:spcPct val="0"/>
        </a:spcBef>
        <a:spcAft>
          <a:spcPct val="0"/>
        </a:spcAft>
        <a:defRPr sz="2900">
          <a:solidFill>
            <a:srgbClr val="000090"/>
          </a:solidFill>
          <a:latin typeface="Book Antiqua" pitchFamily="18" charset="0"/>
        </a:defRPr>
      </a:lvl6pPr>
      <a:lvl7pPr marL="914400" algn="ctr" defTabSz="409575" rtl="0" fontAlgn="base">
        <a:spcBef>
          <a:spcPct val="0"/>
        </a:spcBef>
        <a:spcAft>
          <a:spcPct val="0"/>
        </a:spcAft>
        <a:defRPr sz="2900">
          <a:solidFill>
            <a:srgbClr val="000090"/>
          </a:solidFill>
          <a:latin typeface="Book Antiqua" pitchFamily="18" charset="0"/>
        </a:defRPr>
      </a:lvl7pPr>
      <a:lvl8pPr marL="1371600" algn="ctr" defTabSz="409575" rtl="0" fontAlgn="base">
        <a:spcBef>
          <a:spcPct val="0"/>
        </a:spcBef>
        <a:spcAft>
          <a:spcPct val="0"/>
        </a:spcAft>
        <a:defRPr sz="2900">
          <a:solidFill>
            <a:srgbClr val="000090"/>
          </a:solidFill>
          <a:latin typeface="Book Antiqua" pitchFamily="18" charset="0"/>
        </a:defRPr>
      </a:lvl8pPr>
      <a:lvl9pPr marL="1828800" algn="ctr" defTabSz="409575" rtl="0" fontAlgn="base">
        <a:spcBef>
          <a:spcPct val="0"/>
        </a:spcBef>
        <a:spcAft>
          <a:spcPct val="0"/>
        </a:spcAft>
        <a:defRPr sz="2900">
          <a:solidFill>
            <a:srgbClr val="000090"/>
          </a:solidFill>
          <a:latin typeface="Book Antiqua" pitchFamily="18" charset="0"/>
        </a:defRPr>
      </a:lvl9pPr>
    </p:titleStyle>
    <p:bodyStyle>
      <a:lvl1pPr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1pPr>
      <a:lvl2pPr marL="409575"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2pPr>
      <a:lvl3pPr marL="819150"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3pPr>
      <a:lvl4pPr marL="1230313"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4pPr>
      <a:lvl5pPr marL="1639888"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image" Target="../media/image9.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image" Target="../media/image31.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0.xml"/><Relationship Id="rId5" Type="http://schemas.openxmlformats.org/officeDocument/2006/relationships/image" Target="../media/image34.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0.xml"/><Relationship Id="rId5" Type="http://schemas.openxmlformats.org/officeDocument/2006/relationships/image" Target="../media/image36.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0.xml"/><Relationship Id="rId5" Type="http://schemas.openxmlformats.org/officeDocument/2006/relationships/image" Target="../media/image43.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image" Target="../media/image48.png"/><Relationship Id="rId5" Type="http://schemas.openxmlformats.org/officeDocument/2006/relationships/image" Target="../media/image22.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0.xml"/><Relationship Id="rId5" Type="http://schemas.openxmlformats.org/officeDocument/2006/relationships/image" Target="../media/image26.png"/><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19.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20.xml"/><Relationship Id="rId6" Type="http://schemas.openxmlformats.org/officeDocument/2006/relationships/image" Target="../media/image53.png"/><Relationship Id="rId5" Type="http://schemas.openxmlformats.org/officeDocument/2006/relationships/image" Target="../media/image40.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ctrTitle"/>
          </p:nvPr>
        </p:nvSpPr>
        <p:spPr/>
        <p:txBody>
          <a:bodyPr/>
          <a:lstStyle/>
          <a:p>
            <a:pPr eaLnBrk="1" hangingPunct="1"/>
            <a:endParaRPr lang="fr-FR" smtClean="0"/>
          </a:p>
        </p:txBody>
      </p:sp>
      <p:sp>
        <p:nvSpPr>
          <p:cNvPr id="3" name="Subtitle 2"/>
          <p:cNvSpPr>
            <a:spLocks noGrp="1"/>
          </p:cNvSpPr>
          <p:nvPr>
            <p:ph type="subTitle" idx="1"/>
          </p:nvPr>
        </p:nvSpPr>
        <p:spPr/>
        <p:txBody>
          <a:bodyPr rtlCol="0">
            <a:normAutofit/>
          </a:bodyPr>
          <a:lstStyle/>
          <a:p>
            <a:pPr defTabSz="913972" eaLnBrk="1" fontAlgn="auto" hangingPunct="1">
              <a:spcAft>
                <a:spcPts val="0"/>
              </a:spcAft>
              <a:buFont typeface="Arial" panose="020B0604020202020204" pitchFamily="34" charset="0"/>
              <a:buNone/>
              <a:defRPr/>
            </a:pPr>
            <a:endParaRPr lang="en-US"/>
          </a:p>
        </p:txBody>
      </p:sp>
      <p:pic>
        <p:nvPicPr>
          <p:cNvPr id="39939" name="Picture 2"/>
          <p:cNvPicPr>
            <a:picLocks noChangeAspect="1" noChangeArrowheads="1"/>
          </p:cNvPicPr>
          <p:nvPr/>
        </p:nvPicPr>
        <p:blipFill>
          <a:blip r:embed="rId3" cstate="print"/>
          <a:srcRect/>
          <a:stretch>
            <a:fillRect/>
          </a:stretch>
        </p:blipFill>
        <p:spPr bwMode="auto">
          <a:xfrm>
            <a:off x="0" y="76200"/>
            <a:ext cx="9118600" cy="6781800"/>
          </a:xfrm>
          <a:prstGeom prst="rect">
            <a:avLst/>
          </a:prstGeom>
          <a:noFill/>
          <a:ln w="9525">
            <a:noFill/>
            <a:miter lim="800000"/>
            <a:headEnd/>
            <a:tailEnd/>
          </a:ln>
        </p:spPr>
      </p:pic>
      <p:sp>
        <p:nvSpPr>
          <p:cNvPr id="7" name="Rectangle 6"/>
          <p:cNvSpPr/>
          <p:nvPr/>
        </p:nvSpPr>
        <p:spPr>
          <a:xfrm>
            <a:off x="152400" y="0"/>
            <a:ext cx="3505200" cy="5105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8" name="Rectangle 7"/>
          <p:cNvSpPr/>
          <p:nvPr/>
        </p:nvSpPr>
        <p:spPr>
          <a:xfrm>
            <a:off x="152400" y="204788"/>
            <a:ext cx="3429000" cy="474821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9" name="TextBox 8"/>
          <p:cNvSpPr txBox="1"/>
          <p:nvPr/>
        </p:nvSpPr>
        <p:spPr>
          <a:xfrm>
            <a:off x="381000" y="308550"/>
            <a:ext cx="3151163" cy="4339650"/>
          </a:xfrm>
          <a:prstGeom prst="rect">
            <a:avLst/>
          </a:prstGeom>
          <a:solidFill>
            <a:schemeClr val="tx2"/>
          </a:solidFill>
        </p:spPr>
        <p:txBody>
          <a:bodyPr wrap="square" rtlCol="0">
            <a:spAutoFit/>
          </a:bodyPr>
          <a:lstStyle/>
          <a:p>
            <a:r>
              <a:rPr lang="en-US" sz="2800" b="1" dirty="0" smtClean="0">
                <a:solidFill>
                  <a:schemeClr val="bg1"/>
                </a:solidFill>
              </a:rPr>
              <a:t>Présentation sur la surveillance de la charge virale et les conseils pour une meillure observance</a:t>
            </a:r>
          </a:p>
          <a:p>
            <a:endParaRPr lang="en-US" sz="2000" b="1" dirty="0">
              <a:solidFill>
                <a:schemeClr val="bg1"/>
              </a:solidFill>
            </a:endParaRPr>
          </a:p>
          <a:p>
            <a:r>
              <a:rPr lang="en-US" sz="2000" b="1" dirty="0" smtClean="0">
                <a:solidFill>
                  <a:schemeClr val="bg1"/>
                </a:solidFill>
              </a:rPr>
              <a:t>Femmes adultes qui ne sont pas enceintes et n’allaitent pas</a:t>
            </a:r>
            <a:endParaRPr lang="en-US" sz="20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0" y="-3175"/>
            <a:ext cx="9144000" cy="847725"/>
          </a:xfrm>
          <a:solidFill>
            <a:srgbClr val="00B050"/>
          </a:solidFill>
        </p:spPr>
        <p:txBody>
          <a:bodyPr/>
          <a:lstStyle/>
          <a:p>
            <a:pPr algn="l" eaLnBrk="1" hangingPunct="1"/>
            <a:r>
              <a:rPr lang="fr-FR" sz="2800" smtClean="0">
                <a:solidFill>
                  <a:srgbClr val="FFFFFF"/>
                </a:solidFill>
                <a:latin typeface="Calibri" pitchFamily="34" charset="0"/>
              </a:rPr>
              <a:t>	2. Qu’est-ce qu’une charge virale ?</a:t>
            </a:r>
            <a:endParaRPr lang="en-US" sz="2800" smtClean="0">
              <a:solidFill>
                <a:srgbClr val="FFFFFF"/>
              </a:solidFill>
              <a:latin typeface="Calibri" pitchFamily="34" charset="0"/>
            </a:endParaRPr>
          </a:p>
        </p:txBody>
      </p:sp>
      <p:sp>
        <p:nvSpPr>
          <p:cNvPr id="2" name="TextBox 1"/>
          <p:cNvSpPr txBox="1"/>
          <p:nvPr/>
        </p:nvSpPr>
        <p:spPr>
          <a:xfrm>
            <a:off x="5867400" y="1066800"/>
            <a:ext cx="3124200" cy="5354638"/>
          </a:xfrm>
          <a:prstGeom prst="rect">
            <a:avLst/>
          </a:prstGeom>
          <a:noFill/>
        </p:spPr>
        <p:txBody>
          <a:bodyPr>
            <a:spAutoFit/>
          </a:bodyPr>
          <a:lstStyle/>
          <a:p>
            <a:pPr marL="285750" indent="-285750" defTabSz="913972" fontAlgn="auto">
              <a:spcBef>
                <a:spcPts val="0"/>
              </a:spcBef>
              <a:spcAft>
                <a:spcPts val="0"/>
              </a:spcAft>
              <a:buFont typeface="Wingdings" panose="05000000000000000000" pitchFamily="2" charset="2"/>
              <a:buChar char="Ø"/>
              <a:defRPr/>
            </a:pPr>
            <a:r>
              <a:rPr lang="fr-FR" dirty="0">
                <a:solidFill>
                  <a:srgbClr val="000000"/>
                </a:solidFill>
                <a:latin typeface="Calibri"/>
                <a:cs typeface="+mn-cs"/>
              </a:rPr>
              <a:t>Les </a:t>
            </a:r>
            <a:r>
              <a:rPr lang="fr-FR" dirty="0" err="1">
                <a:solidFill>
                  <a:srgbClr val="000000"/>
                </a:solidFill>
                <a:latin typeface="Calibri"/>
                <a:cs typeface="+mn-cs"/>
              </a:rPr>
              <a:t>ARV</a:t>
            </a:r>
            <a:r>
              <a:rPr lang="fr-FR" dirty="0">
                <a:solidFill>
                  <a:srgbClr val="000000"/>
                </a:solidFill>
                <a:latin typeface="Calibri"/>
                <a:cs typeface="+mn-cs"/>
              </a:rPr>
              <a:t> empêchent le VIH de se reproduire et vous permettent d'être en meilleure santé. Le virus ne peut donc pas vous faire de mal.</a:t>
            </a:r>
          </a:p>
          <a:p>
            <a:pPr marL="285750" indent="-285750" defTabSz="913972" fontAlgn="auto">
              <a:spcBef>
                <a:spcPts val="0"/>
              </a:spcBef>
              <a:spcAft>
                <a:spcPts val="0"/>
              </a:spcAft>
              <a:buFont typeface="Wingdings" panose="05000000000000000000" pitchFamily="2" charset="2"/>
              <a:buChar char="Ø"/>
              <a:defRPr/>
            </a:pPr>
            <a:endParaRPr lang="fr-FR" dirty="0">
              <a:solidFill>
                <a:srgbClr val="000000"/>
              </a:solidFill>
              <a:latin typeface="Calibri"/>
              <a:cs typeface="+mn-cs"/>
            </a:endParaRPr>
          </a:p>
          <a:p>
            <a:pPr marL="285750" indent="-285750" defTabSz="913972" fontAlgn="auto">
              <a:spcBef>
                <a:spcPts val="0"/>
              </a:spcBef>
              <a:spcAft>
                <a:spcPts val="0"/>
              </a:spcAft>
              <a:buFont typeface="Wingdings" panose="05000000000000000000" pitchFamily="2" charset="2"/>
              <a:buChar char="Ø"/>
              <a:defRPr/>
            </a:pPr>
            <a:r>
              <a:rPr lang="fr-FR" dirty="0">
                <a:solidFill>
                  <a:srgbClr val="000000"/>
                </a:solidFill>
                <a:latin typeface="Calibri"/>
                <a:cs typeface="+mn-cs"/>
              </a:rPr>
              <a:t>La charge virale mesure la quantité de VIH dans le sang et l'efficacité des </a:t>
            </a:r>
            <a:r>
              <a:rPr lang="fr-FR" dirty="0" err="1">
                <a:solidFill>
                  <a:srgbClr val="000000"/>
                </a:solidFill>
                <a:latin typeface="Calibri"/>
                <a:cs typeface="+mn-cs"/>
              </a:rPr>
              <a:t>ARV</a:t>
            </a:r>
            <a:r>
              <a:rPr lang="fr-FR" dirty="0">
                <a:solidFill>
                  <a:srgbClr val="000000"/>
                </a:solidFill>
                <a:latin typeface="Calibri"/>
                <a:cs typeface="+mn-cs"/>
              </a:rPr>
              <a:t>. L'objectif est d'avoir une faible charge virale.</a:t>
            </a:r>
          </a:p>
          <a:p>
            <a:pPr marL="342900" indent="-342900" defTabSz="913972" fontAlgn="auto">
              <a:spcBef>
                <a:spcPts val="0"/>
              </a:spcBef>
              <a:spcAft>
                <a:spcPts val="0"/>
              </a:spcAft>
              <a:buFont typeface="Arial" panose="020B0604020202020204" pitchFamily="34" charset="0"/>
              <a:buChar char="•"/>
              <a:defRPr/>
            </a:pPr>
            <a:endParaRPr lang="en-US" dirty="0">
              <a:solidFill>
                <a:srgbClr val="000000"/>
              </a:solidFill>
              <a:latin typeface="Calibri"/>
              <a:cs typeface="+mn-cs"/>
            </a:endParaRPr>
          </a:p>
          <a:p>
            <a:pPr marL="285750" indent="-285750" defTabSz="913972" fontAlgn="auto">
              <a:spcBef>
                <a:spcPts val="0"/>
              </a:spcBef>
              <a:spcAft>
                <a:spcPts val="0"/>
              </a:spcAft>
              <a:buFont typeface="Wingdings" panose="05000000000000000000" pitchFamily="2" charset="2"/>
              <a:buChar char="Ø"/>
              <a:defRPr/>
            </a:pPr>
            <a:r>
              <a:rPr lang="fr-FR" dirty="0">
                <a:solidFill>
                  <a:srgbClr val="000000"/>
                </a:solidFill>
                <a:latin typeface="Calibri"/>
                <a:cs typeface="+mn-cs"/>
              </a:rPr>
              <a:t>Il est très important de connaître les résultats de votre charge virale. N’oubliez pas de revenir et de demander les résultats de votre charge virale.</a:t>
            </a:r>
            <a:endParaRPr lang="en-US" dirty="0">
              <a:solidFill>
                <a:srgbClr val="000000"/>
              </a:solidFill>
              <a:latin typeface="Calibri"/>
              <a:cs typeface="+mn-cs"/>
            </a:endParaRPr>
          </a:p>
        </p:txBody>
      </p:sp>
      <p:pic>
        <p:nvPicPr>
          <p:cNvPr id="58371" name="Picture 2"/>
          <p:cNvPicPr>
            <a:picLocks noChangeAspect="1" noChangeArrowheads="1"/>
          </p:cNvPicPr>
          <p:nvPr/>
        </p:nvPicPr>
        <p:blipFill>
          <a:blip r:embed="rId3" cstate="print"/>
          <a:srcRect/>
          <a:stretch>
            <a:fillRect/>
          </a:stretch>
        </p:blipFill>
        <p:spPr bwMode="auto">
          <a:xfrm>
            <a:off x="152400" y="914400"/>
            <a:ext cx="5932488" cy="58753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267200"/>
            <a:ext cx="2971800" cy="24384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solidFill>
                <a:prstClr val="white"/>
              </a:solidFill>
            </a:endParaRPr>
          </a:p>
        </p:txBody>
      </p:sp>
      <p:sp>
        <p:nvSpPr>
          <p:cNvPr id="2" name="Content Placeholder 1"/>
          <p:cNvSpPr>
            <a:spLocks noGrp="1"/>
          </p:cNvSpPr>
          <p:nvPr>
            <p:ph sz="half" idx="1"/>
          </p:nvPr>
        </p:nvSpPr>
        <p:spPr>
          <a:xfrm>
            <a:off x="228600" y="1143000"/>
            <a:ext cx="3048000" cy="3200400"/>
          </a:xfrm>
        </p:spPr>
        <p:txBody>
          <a:bodyPr rtlCol="0">
            <a:normAutofit fontScale="92500" lnSpcReduction="20000"/>
          </a:bodyPr>
          <a:lstStyle/>
          <a:p>
            <a:pPr defTabSz="410291" eaLnBrk="1" fontAlgn="auto" hangingPunct="1">
              <a:spcAft>
                <a:spcPts val="0"/>
              </a:spcAft>
              <a:buFont typeface="Arial"/>
              <a:buNone/>
              <a:defRPr/>
            </a:pPr>
            <a:r>
              <a:rPr lang="en-US" sz="1700" b="1" dirty="0" smtClean="0">
                <a:solidFill>
                  <a:srgbClr val="000000"/>
                </a:solidFill>
                <a:latin typeface="Calibri"/>
              </a:rPr>
              <a:t>MESSAGES FORTS :</a:t>
            </a:r>
          </a:p>
          <a:p>
            <a:pPr marL="269875" indent="-269875" defTabSz="410291" eaLnBrk="1" fontAlgn="auto" hangingPunct="1">
              <a:spcAft>
                <a:spcPts val="0"/>
              </a:spcAft>
              <a:buFont typeface="Wingdings" pitchFamily="2" charset="2"/>
              <a:buChar char="Ø"/>
              <a:defRPr/>
            </a:pPr>
            <a:r>
              <a:rPr lang="fr-FR" sz="1600" dirty="0" smtClean="0">
                <a:solidFill>
                  <a:srgbClr val="000000"/>
                </a:solidFill>
                <a:latin typeface="Calibri"/>
              </a:rPr>
              <a:t>Les </a:t>
            </a:r>
            <a:r>
              <a:rPr lang="fr-FR" sz="1600" dirty="0" err="1" smtClean="0">
                <a:solidFill>
                  <a:srgbClr val="000000"/>
                </a:solidFill>
                <a:latin typeface="Calibri"/>
              </a:rPr>
              <a:t>ARV</a:t>
            </a:r>
            <a:r>
              <a:rPr lang="fr-FR" sz="1600" dirty="0" smtClean="0">
                <a:solidFill>
                  <a:srgbClr val="000000"/>
                </a:solidFill>
                <a:latin typeface="Calibri"/>
              </a:rPr>
              <a:t> empêchent le VIH de se reproduire et vous permettent d'être en meilleure santé. Le virus ne peut donc pas vous faire de mal.</a:t>
            </a:r>
          </a:p>
          <a:p>
            <a:pPr marL="269875" indent="-269875" defTabSz="410291" eaLnBrk="1" fontAlgn="auto" hangingPunct="1">
              <a:spcAft>
                <a:spcPts val="0"/>
              </a:spcAft>
              <a:buFont typeface="Wingdings" pitchFamily="2" charset="2"/>
              <a:buChar char="Ø"/>
              <a:defRPr/>
            </a:pPr>
            <a:r>
              <a:rPr lang="fr-FR" sz="1600" dirty="0" smtClean="0">
                <a:solidFill>
                  <a:srgbClr val="000000"/>
                </a:solidFill>
                <a:latin typeface="Calibri"/>
              </a:rPr>
              <a:t>La charge virale mesure la quantité de VIH dans le sang et l'efficacité des </a:t>
            </a:r>
            <a:r>
              <a:rPr lang="fr-FR" sz="1600" dirty="0" err="1" smtClean="0">
                <a:solidFill>
                  <a:srgbClr val="000000"/>
                </a:solidFill>
                <a:latin typeface="Calibri"/>
              </a:rPr>
              <a:t>ARV</a:t>
            </a:r>
            <a:r>
              <a:rPr lang="fr-FR" sz="1600" dirty="0" smtClean="0">
                <a:solidFill>
                  <a:srgbClr val="000000"/>
                </a:solidFill>
                <a:latin typeface="Calibri"/>
              </a:rPr>
              <a:t>. L'objectif est d'avoir une faible charge virale.</a:t>
            </a:r>
          </a:p>
          <a:p>
            <a:pPr marL="269875" indent="-269875" defTabSz="410291" eaLnBrk="1" fontAlgn="auto" hangingPunct="1">
              <a:spcAft>
                <a:spcPts val="0"/>
              </a:spcAft>
              <a:buFont typeface="Wingdings" pitchFamily="2" charset="2"/>
              <a:buChar char="Ø"/>
              <a:defRPr/>
            </a:pPr>
            <a:r>
              <a:rPr lang="fr-FR" sz="1600" dirty="0" smtClean="0">
                <a:solidFill>
                  <a:srgbClr val="000000"/>
                </a:solidFill>
                <a:latin typeface="Calibri"/>
              </a:rPr>
              <a:t>Il est très important de connaître les résultats de votre charge virale. N’oubliez pas de revenir et de demander les résultats de votre charge virale.</a:t>
            </a:r>
            <a:endParaRPr lang="en-US" sz="1600" dirty="0" smtClean="0">
              <a:solidFill>
                <a:srgbClr val="000000"/>
              </a:solidFill>
              <a:latin typeface="Calibri"/>
            </a:endParaRPr>
          </a:p>
        </p:txBody>
      </p:sp>
      <p:sp>
        <p:nvSpPr>
          <p:cNvPr id="7" name="Content Placeholder 1"/>
          <p:cNvSpPr>
            <a:spLocks noGrp="1"/>
          </p:cNvSpPr>
          <p:nvPr>
            <p:ph sz="half" idx="1"/>
          </p:nvPr>
        </p:nvSpPr>
        <p:spPr>
          <a:xfrm>
            <a:off x="685800" y="4343400"/>
            <a:ext cx="2438400" cy="2438400"/>
          </a:xfrm>
        </p:spPr>
        <p:txBody>
          <a:bodyPr rtlCol="0">
            <a:normAutofit fontScale="70000" lnSpcReduction="20000"/>
          </a:bodyPr>
          <a:lstStyle/>
          <a:p>
            <a:pPr defTabSz="410291" eaLnBrk="1" fontAlgn="auto" hangingPunct="1">
              <a:spcAft>
                <a:spcPts val="0"/>
              </a:spcAft>
              <a:buFont typeface="Arial"/>
              <a:buNone/>
              <a:defRPr/>
            </a:pPr>
            <a:r>
              <a:rPr lang="en-US" sz="2100" b="1" dirty="0" err="1" smtClean="0">
                <a:solidFill>
                  <a:srgbClr val="000000"/>
                </a:solidFill>
                <a:latin typeface="Calibri"/>
              </a:rPr>
              <a:t>Récapitulatif</a:t>
            </a:r>
            <a:endParaRPr lang="en-US" sz="2100" b="1" dirty="0" smtClean="0">
              <a:solidFill>
                <a:srgbClr val="000000"/>
              </a:solidFill>
              <a:latin typeface="Calibri"/>
            </a:endParaRPr>
          </a:p>
          <a:p>
            <a:pPr marL="269875" indent="-269875" defTabSz="410291" eaLnBrk="1" fontAlgn="auto" hangingPunct="1">
              <a:spcAft>
                <a:spcPts val="0"/>
              </a:spcAft>
              <a:buFont typeface="Arial" pitchFamily="34" charset="0"/>
              <a:buChar char="•"/>
              <a:defRPr/>
            </a:pPr>
            <a:r>
              <a:rPr lang="fr-FR" sz="1900" dirty="0" smtClean="0">
                <a:solidFill>
                  <a:srgbClr val="000000"/>
                </a:solidFill>
                <a:latin typeface="Calibri"/>
              </a:rPr>
              <a:t>Avec vos propres mots, expliquez-moi ce qu’est une charge virale.</a:t>
            </a:r>
          </a:p>
          <a:p>
            <a:pPr marL="269875" indent="-269875" defTabSz="410291" eaLnBrk="1" fontAlgn="auto" hangingPunct="1">
              <a:spcAft>
                <a:spcPts val="0"/>
              </a:spcAft>
              <a:buFont typeface="Arial" pitchFamily="34" charset="0"/>
              <a:buChar char="•"/>
              <a:defRPr/>
            </a:pPr>
            <a:r>
              <a:rPr lang="fr-FR" sz="1900" dirty="0" smtClean="0">
                <a:solidFill>
                  <a:srgbClr val="000000"/>
                </a:solidFill>
                <a:latin typeface="Calibri"/>
              </a:rPr>
              <a:t>Faut-il avoir une charge virale élevée ou faible ? </a:t>
            </a:r>
          </a:p>
          <a:p>
            <a:pPr marL="269875" indent="-269875" defTabSz="410291" eaLnBrk="1" fontAlgn="auto" hangingPunct="1">
              <a:spcAft>
                <a:spcPts val="0"/>
              </a:spcAft>
              <a:buFont typeface="Arial" pitchFamily="34" charset="0"/>
              <a:buChar char="•"/>
              <a:defRPr/>
            </a:pPr>
            <a:r>
              <a:rPr lang="fr-FR" sz="1900" dirty="0" smtClean="0">
                <a:solidFill>
                  <a:srgbClr val="000000"/>
                </a:solidFill>
                <a:latin typeface="Calibri"/>
              </a:rPr>
              <a:t>Quels sont les avantages d'une faible charge virale ? </a:t>
            </a:r>
          </a:p>
          <a:p>
            <a:pPr marL="269875" indent="-269875" defTabSz="410291" eaLnBrk="1" fontAlgn="auto" hangingPunct="1">
              <a:spcAft>
                <a:spcPts val="0"/>
              </a:spcAft>
              <a:buFont typeface="Arial" pitchFamily="34" charset="0"/>
              <a:buChar char="•"/>
              <a:defRPr/>
            </a:pPr>
            <a:r>
              <a:rPr lang="fr-FR" sz="1900" dirty="0" smtClean="0">
                <a:solidFill>
                  <a:srgbClr val="000000"/>
                </a:solidFill>
                <a:latin typeface="Calibri"/>
              </a:rPr>
              <a:t>Quand devez-vous revenir chercher les résultats de votre charge virale ? Nous pouvons vous contacter plus tôt que prévu, si nécessaire.</a:t>
            </a:r>
            <a:endParaRPr lang="en-US" dirty="0">
              <a:latin typeface="Calibri" panose="020F0502020204030204" pitchFamily="34" charset="0"/>
            </a:endParaRPr>
          </a:p>
        </p:txBody>
      </p:sp>
      <p:pic>
        <p:nvPicPr>
          <p:cNvPr id="60420" name="Picture 4" descr="C:\Users\rlw2177\AppData\Local\Microsoft\Windows\Temporary Internet Files\Content.IE5\BZGY2YB0\1371714180[1].png"/>
          <p:cNvPicPr>
            <a:picLocks noChangeAspect="1" noChangeArrowheads="1"/>
          </p:cNvPicPr>
          <p:nvPr/>
        </p:nvPicPr>
        <p:blipFill>
          <a:blip r:embed="rId3" cstate="print"/>
          <a:srcRect/>
          <a:stretch>
            <a:fillRect/>
          </a:stretch>
        </p:blipFill>
        <p:spPr bwMode="auto">
          <a:xfrm>
            <a:off x="293688" y="4343400"/>
            <a:ext cx="392112" cy="577309"/>
          </a:xfrm>
          <a:prstGeom prst="rect">
            <a:avLst/>
          </a:prstGeom>
          <a:noFill/>
          <a:ln w="9525">
            <a:noFill/>
            <a:miter lim="800000"/>
            <a:headEnd/>
            <a:tailEnd/>
          </a:ln>
        </p:spPr>
      </p:pic>
      <p:sp>
        <p:nvSpPr>
          <p:cNvPr id="21" name="Content Placeholder 1"/>
          <p:cNvSpPr>
            <a:spLocks noGrp="1"/>
          </p:cNvSpPr>
          <p:nvPr>
            <p:ph sz="half" idx="1"/>
          </p:nvPr>
        </p:nvSpPr>
        <p:spPr>
          <a:xfrm>
            <a:off x="3352800" y="1143000"/>
            <a:ext cx="5562600" cy="5715000"/>
          </a:xfrm>
        </p:spPr>
        <p:txBody>
          <a:bodyPr rtlCol="0">
            <a:normAutofit fontScale="25000" lnSpcReduction="20000"/>
          </a:bodyPr>
          <a:lstStyle/>
          <a:p>
            <a:pPr defTabSz="410291" eaLnBrk="1" fontAlgn="auto" hangingPunct="1">
              <a:spcAft>
                <a:spcPts val="0"/>
              </a:spcAft>
              <a:buFont typeface="Arial"/>
              <a:buNone/>
              <a:defRPr/>
            </a:pPr>
            <a:r>
              <a:rPr lang="en-US" sz="6400" b="1" dirty="0" smtClean="0">
                <a:latin typeface="Calibri"/>
              </a:rPr>
              <a:t>POINTS DE DISCUSSION :</a:t>
            </a:r>
          </a:p>
          <a:p>
            <a:pPr marL="269875" indent="-269875" defTabSz="410291" eaLnBrk="1" fontAlgn="auto" hangingPunct="1">
              <a:spcAft>
                <a:spcPts val="0"/>
              </a:spcAft>
              <a:buFont typeface="Arial" pitchFamily="34" charset="0"/>
              <a:buChar char="•"/>
              <a:defRPr/>
            </a:pPr>
            <a:r>
              <a:rPr lang="fr-FR" sz="5200" dirty="0" smtClean="0">
                <a:latin typeface="Calibri"/>
              </a:rPr>
              <a:t>Quand une personne atteinte du </a:t>
            </a:r>
            <a:r>
              <a:rPr lang="fr-FR" sz="5200" b="1" dirty="0" smtClean="0">
                <a:latin typeface="Calibri"/>
              </a:rPr>
              <a:t>VIH</a:t>
            </a:r>
            <a:r>
              <a:rPr lang="fr-FR" sz="5200" dirty="0" smtClean="0">
                <a:latin typeface="Calibri"/>
              </a:rPr>
              <a:t> ne prend                                                  pas d'</a:t>
            </a:r>
            <a:r>
              <a:rPr lang="fr-FR" sz="5200" dirty="0" err="1" smtClean="0">
                <a:latin typeface="Calibri"/>
              </a:rPr>
              <a:t>ARV</a:t>
            </a:r>
            <a:r>
              <a:rPr lang="fr-FR" sz="5200" dirty="0" smtClean="0">
                <a:latin typeface="Calibri"/>
              </a:rPr>
              <a:t>, le</a:t>
            </a:r>
            <a:r>
              <a:rPr lang="fr-FR" sz="5200" b="1" dirty="0" smtClean="0">
                <a:latin typeface="Calibri"/>
              </a:rPr>
              <a:t> virus se développe</a:t>
            </a:r>
            <a:r>
              <a:rPr lang="fr-FR" sz="5200" dirty="0" smtClean="0">
                <a:latin typeface="Calibri"/>
              </a:rPr>
              <a:t>. Il peut vous                                                         rendre </a:t>
            </a:r>
            <a:r>
              <a:rPr lang="fr-FR" sz="5200" b="1" dirty="0" smtClean="0">
                <a:latin typeface="Calibri"/>
              </a:rPr>
              <a:t>malade</a:t>
            </a:r>
            <a:r>
              <a:rPr lang="fr-FR" sz="5200" dirty="0" smtClean="0">
                <a:latin typeface="Calibri"/>
              </a:rPr>
              <a:t> ; vous êtes susceptible de le                                                          </a:t>
            </a:r>
            <a:r>
              <a:rPr lang="fr-FR" sz="5200" b="1" dirty="0" smtClean="0">
                <a:latin typeface="Calibri"/>
              </a:rPr>
              <a:t>transmettre à vos partenaires sexuels</a:t>
            </a:r>
            <a:r>
              <a:rPr lang="fr-FR" sz="5200" dirty="0" smtClean="0">
                <a:latin typeface="Calibri"/>
              </a:rPr>
              <a:t> et il peut se transmettre de mère à enfant (</a:t>
            </a:r>
            <a:r>
              <a:rPr lang="fr-FR" sz="5200" dirty="0" err="1" smtClean="0">
                <a:latin typeface="Calibri"/>
              </a:rPr>
              <a:t>TME</a:t>
            </a:r>
            <a:r>
              <a:rPr lang="fr-FR" sz="5200" dirty="0" smtClean="0">
                <a:latin typeface="Calibri"/>
              </a:rPr>
              <a:t>) lors de la grossesse et de l'allaitement.</a:t>
            </a:r>
          </a:p>
          <a:p>
            <a:pPr marL="269875" indent="-269875" defTabSz="410291" eaLnBrk="1" fontAlgn="auto" hangingPunct="1">
              <a:spcAft>
                <a:spcPts val="0"/>
              </a:spcAft>
              <a:buFont typeface="Arial" pitchFamily="34" charset="0"/>
              <a:buChar char="•"/>
              <a:defRPr/>
            </a:pPr>
            <a:r>
              <a:rPr lang="fr-FR" sz="5200" dirty="0" smtClean="0">
                <a:latin typeface="Calibri"/>
              </a:rPr>
              <a:t>Le test de la </a:t>
            </a:r>
            <a:r>
              <a:rPr lang="fr-FR" sz="5200" b="1" dirty="0" smtClean="0">
                <a:latin typeface="Calibri"/>
              </a:rPr>
              <a:t>charge virale</a:t>
            </a:r>
            <a:r>
              <a:rPr lang="fr-FR" sz="5200" dirty="0" smtClean="0">
                <a:latin typeface="Calibri"/>
              </a:rPr>
              <a:t> mesure la </a:t>
            </a:r>
            <a:r>
              <a:rPr lang="fr-FR" sz="5200" b="1" dirty="0" smtClean="0">
                <a:latin typeface="Calibri"/>
              </a:rPr>
              <a:t>quantité de VIH</a:t>
            </a:r>
            <a:r>
              <a:rPr lang="fr-FR" sz="5200" dirty="0" smtClean="0">
                <a:latin typeface="Calibri"/>
              </a:rPr>
              <a:t> approximative dans une goutte de sang.</a:t>
            </a:r>
          </a:p>
          <a:p>
            <a:pPr marL="269875" indent="-269875" defTabSz="410291" eaLnBrk="1" fontAlgn="auto" hangingPunct="1">
              <a:spcAft>
                <a:spcPts val="0"/>
              </a:spcAft>
              <a:buFont typeface="Arial" pitchFamily="34" charset="0"/>
              <a:buChar char="•"/>
              <a:defRPr/>
            </a:pPr>
            <a:r>
              <a:rPr lang="fr-FR" sz="5200" b="1" dirty="0" smtClean="0">
                <a:latin typeface="Calibri"/>
              </a:rPr>
              <a:t>Les </a:t>
            </a:r>
            <a:r>
              <a:rPr lang="fr-FR" sz="5200" b="1" dirty="0" err="1" smtClean="0">
                <a:latin typeface="Calibri"/>
              </a:rPr>
              <a:t>ARV</a:t>
            </a:r>
            <a:r>
              <a:rPr lang="fr-FR" sz="5200" b="1" dirty="0" smtClean="0">
                <a:latin typeface="Calibri"/>
              </a:rPr>
              <a:t> empêchent le VIH</a:t>
            </a:r>
            <a:r>
              <a:rPr lang="fr-FR" sz="5200" dirty="0" smtClean="0">
                <a:latin typeface="Calibri"/>
              </a:rPr>
              <a:t> de se reproduire et diminuent la charge virale.</a:t>
            </a:r>
          </a:p>
          <a:p>
            <a:pPr marL="269875" indent="-269875" defTabSz="410291" eaLnBrk="1" fontAlgn="auto" hangingPunct="1">
              <a:spcAft>
                <a:spcPts val="0"/>
              </a:spcAft>
              <a:buFont typeface="Arial" pitchFamily="34" charset="0"/>
              <a:buChar char="•"/>
              <a:defRPr/>
            </a:pPr>
            <a:r>
              <a:rPr lang="fr-FR" sz="5200" dirty="0" smtClean="0">
                <a:latin typeface="Calibri"/>
              </a:rPr>
              <a:t>Si votre charge virale est élevée, vous pouvez ne pas sembler malade, mais le virus détruit votre organisme (en diminuant le nombre de cellules CD4) et se développe au fil du temps.</a:t>
            </a:r>
          </a:p>
          <a:p>
            <a:pPr marL="269875" indent="-269875" defTabSz="410291" eaLnBrk="1" fontAlgn="auto" hangingPunct="1">
              <a:spcAft>
                <a:spcPts val="0"/>
              </a:spcAft>
              <a:buFont typeface="Arial" pitchFamily="34" charset="0"/>
              <a:buChar char="•"/>
              <a:defRPr/>
            </a:pPr>
            <a:r>
              <a:rPr lang="fr-FR" sz="5200" dirty="0" smtClean="0">
                <a:latin typeface="Calibri"/>
              </a:rPr>
              <a:t>Les </a:t>
            </a:r>
            <a:r>
              <a:rPr lang="fr-FR" sz="5200" b="1" dirty="0" err="1" smtClean="0">
                <a:latin typeface="Calibri"/>
              </a:rPr>
              <a:t>ARV</a:t>
            </a:r>
            <a:r>
              <a:rPr lang="fr-FR" sz="5200" dirty="0" smtClean="0">
                <a:latin typeface="Calibri"/>
              </a:rPr>
              <a:t> </a:t>
            </a:r>
            <a:r>
              <a:rPr lang="fr-FR" sz="5200" b="1" dirty="0" smtClean="0">
                <a:latin typeface="Calibri"/>
              </a:rPr>
              <a:t>ne traitent pas</a:t>
            </a:r>
            <a:r>
              <a:rPr lang="fr-FR" sz="5200" dirty="0" smtClean="0">
                <a:latin typeface="Calibri"/>
              </a:rPr>
              <a:t> le VIH, c’est pourquoi vous devez continuer à les prendre.</a:t>
            </a:r>
          </a:p>
          <a:p>
            <a:pPr marL="269875" indent="-269875" defTabSz="410291" eaLnBrk="1" fontAlgn="auto" hangingPunct="1">
              <a:spcAft>
                <a:spcPts val="0"/>
              </a:spcAft>
              <a:buFont typeface="Arial" pitchFamily="34" charset="0"/>
              <a:buChar char="•"/>
              <a:defRPr/>
            </a:pPr>
            <a:r>
              <a:rPr lang="fr-FR" sz="5200" dirty="0" smtClean="0">
                <a:latin typeface="Calibri"/>
              </a:rPr>
              <a:t>Si les ARV fonctionnent bien et si vous les prenez tous les jours, la charge virale sera normalement faible (inférieure à 1 000) après six mois de traitement.</a:t>
            </a:r>
          </a:p>
          <a:p>
            <a:pPr marL="269875" indent="-269875" defTabSz="410291" eaLnBrk="1" fontAlgn="auto" hangingPunct="1">
              <a:spcAft>
                <a:spcPts val="0"/>
              </a:spcAft>
              <a:buFont typeface="Arial" pitchFamily="34" charset="0"/>
              <a:buChar char="•"/>
              <a:defRPr/>
            </a:pPr>
            <a:r>
              <a:rPr lang="fr-FR" sz="5200" dirty="0" smtClean="0">
                <a:latin typeface="Calibri"/>
              </a:rPr>
              <a:t>L'objectif est d'avoir une faible charge virale, mais un nombre de CD4 élevé.</a:t>
            </a:r>
          </a:p>
          <a:p>
            <a:pPr marL="269875" indent="-269875" defTabSz="410291" eaLnBrk="1" fontAlgn="auto" hangingPunct="1">
              <a:spcAft>
                <a:spcPts val="0"/>
              </a:spcAft>
              <a:buFont typeface="Arial" pitchFamily="34" charset="0"/>
              <a:buChar char="•"/>
              <a:defRPr/>
            </a:pPr>
            <a:r>
              <a:rPr lang="fr-FR" sz="5200" dirty="0" smtClean="0">
                <a:latin typeface="Calibri"/>
              </a:rPr>
              <a:t>La numération des CD4 permet aussi de vérifier l'efficacité des </a:t>
            </a:r>
            <a:r>
              <a:rPr lang="fr-FR" sz="5200" dirty="0" err="1" smtClean="0">
                <a:latin typeface="Calibri"/>
              </a:rPr>
              <a:t>ARV</a:t>
            </a:r>
            <a:r>
              <a:rPr lang="fr-FR" sz="5200" dirty="0" smtClean="0">
                <a:latin typeface="Calibri"/>
              </a:rPr>
              <a:t>, même si la charge virale est une méthode plus précise. Il est donc possible que la numération des CD4 ne soit plus utilisée à l'avenir.</a:t>
            </a:r>
          </a:p>
          <a:p>
            <a:pPr marL="269875" indent="-269875" defTabSz="410291" eaLnBrk="1" fontAlgn="auto" hangingPunct="1">
              <a:spcAft>
                <a:spcPts val="0"/>
              </a:spcAft>
              <a:buFont typeface="Arial" pitchFamily="34" charset="0"/>
              <a:buChar char="•"/>
              <a:defRPr/>
            </a:pPr>
            <a:r>
              <a:rPr lang="fr-FR" sz="5200" b="1" dirty="0" smtClean="0">
                <a:latin typeface="Calibri"/>
              </a:rPr>
              <a:t>Le maintien du virus à un faible niveau dans votre organisme présente de nombreux avantages :</a:t>
            </a:r>
            <a:r>
              <a:rPr lang="fr-FR" sz="5200" dirty="0" smtClean="0">
                <a:latin typeface="Calibri"/>
              </a:rPr>
              <a:t> votre cerveau est en bonne santé, vous évitez la survenue de maladies graves, vous allez moins souvent à l'hôpital et vous protégez vos partenaires sexuels.</a:t>
            </a:r>
          </a:p>
          <a:p>
            <a:pPr marL="269875" indent="-269875" defTabSz="410291" eaLnBrk="1" fontAlgn="auto" hangingPunct="1">
              <a:spcAft>
                <a:spcPts val="0"/>
              </a:spcAft>
              <a:buFont typeface="Arial" pitchFamily="34" charset="0"/>
              <a:buChar char="•"/>
              <a:defRPr/>
            </a:pPr>
            <a:r>
              <a:rPr lang="fr-FR" sz="5200" dirty="0" smtClean="0">
                <a:latin typeface="Calibri"/>
              </a:rPr>
              <a:t>Revenez dans _____ semaines pour récupérer les résultats de votre charge virale. Nous pouvons vous contacter plus tôt que prévu, si nécessaire.</a:t>
            </a:r>
          </a:p>
          <a:p>
            <a:pPr marL="269875" indent="-269875" defTabSz="410291" eaLnBrk="1" fontAlgn="auto" hangingPunct="1">
              <a:spcAft>
                <a:spcPts val="0"/>
              </a:spcAft>
              <a:buFont typeface="Arial" pitchFamily="34" charset="0"/>
              <a:buChar char="•"/>
              <a:defRPr/>
            </a:pPr>
            <a:r>
              <a:rPr lang="fr-FR" sz="5200" dirty="0" smtClean="0">
                <a:latin typeface="Calibri"/>
              </a:rPr>
              <a:t>Si la charge virale est faible (inférieure à 1 000), vous devrez vous rendre moins souvent dans votre établissement de santé si vous prenez bien vos </a:t>
            </a:r>
            <a:r>
              <a:rPr lang="fr-FR" sz="5200" dirty="0" err="1" smtClean="0">
                <a:latin typeface="Calibri"/>
              </a:rPr>
              <a:t>ARV</a:t>
            </a:r>
            <a:r>
              <a:rPr lang="fr-FR" sz="5200" dirty="0" smtClean="0">
                <a:latin typeface="Calibri"/>
              </a:rPr>
              <a:t> régulièrement.</a:t>
            </a:r>
            <a:endParaRPr lang="en-US" sz="5200" b="1" dirty="0">
              <a:latin typeface="Calibri" panose="020F0502020204030204" pitchFamily="34" charset="0"/>
            </a:endParaRPr>
          </a:p>
        </p:txBody>
      </p:sp>
      <p:cxnSp>
        <p:nvCxnSpPr>
          <p:cNvPr id="15" name="Straight Connector 14"/>
          <p:cNvCxnSpPr/>
          <p:nvPr/>
        </p:nvCxnSpPr>
        <p:spPr>
          <a:xfrm>
            <a:off x="3352800" y="1133475"/>
            <a:ext cx="0" cy="55721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60423" name="Title 1"/>
          <p:cNvSpPr txBox="1">
            <a:spLocks/>
          </p:cNvSpPr>
          <p:nvPr/>
        </p:nvSpPr>
        <p:spPr bwMode="auto">
          <a:xfrm>
            <a:off x="0" y="-3175"/>
            <a:ext cx="9144000" cy="847725"/>
          </a:xfrm>
          <a:prstGeom prst="rect">
            <a:avLst/>
          </a:prstGeom>
          <a:solidFill>
            <a:srgbClr val="00B050"/>
          </a:solidFill>
          <a:ln w="9525">
            <a:noFill/>
            <a:miter lim="800000"/>
            <a:headEnd/>
            <a:tailEnd/>
          </a:ln>
        </p:spPr>
        <p:txBody>
          <a:bodyPr lIns="82058" tIns="41029" rIns="82058" bIns="41029" anchor="ctr"/>
          <a:lstStyle/>
          <a:p>
            <a:pPr defTabSz="409575"/>
            <a:r>
              <a:rPr lang="fr-FR" sz="2800" b="1">
                <a:solidFill>
                  <a:srgbClr val="FFFFFF"/>
                </a:solidFill>
                <a:latin typeface="Calibri" pitchFamily="34" charset="0"/>
              </a:rPr>
              <a:t>	2. Qu’est-ce qu’une charge virale ?</a:t>
            </a:r>
            <a:endParaRPr lang="en-US" sz="2800" b="1">
              <a:solidFill>
                <a:srgbClr val="FFFFFF"/>
              </a:solidFill>
              <a:latin typeface="Calibri" pitchFamily="34" charset="0"/>
            </a:endParaRPr>
          </a:p>
        </p:txBody>
      </p:sp>
      <p:pic>
        <p:nvPicPr>
          <p:cNvPr id="6146" name="Picture 2"/>
          <p:cNvPicPr>
            <a:picLocks noChangeAspect="1" noChangeArrowheads="1"/>
          </p:cNvPicPr>
          <p:nvPr/>
        </p:nvPicPr>
        <p:blipFill>
          <a:blip r:embed="rId4" cstate="print"/>
          <a:srcRect/>
          <a:stretch>
            <a:fillRect/>
          </a:stretch>
        </p:blipFill>
        <p:spPr bwMode="auto">
          <a:xfrm>
            <a:off x="7100888" y="457200"/>
            <a:ext cx="1876425" cy="1303338"/>
          </a:xfrm>
          <a:prstGeom prst="rect">
            <a:avLst/>
          </a:prstGeom>
          <a:noFill/>
          <a:ln>
            <a:noFill/>
          </a:ln>
          <a:effectLst>
            <a:outerShdw blurRad="50800" dist="38100" dir="5400000" algn="l" rotWithShape="0">
              <a:prstClr val="black">
                <a:alpha val="40000"/>
              </a:prstClr>
            </a:outerShdw>
          </a:effectLst>
          <a:extLst/>
        </p:spPr>
      </p:pic>
      <p:pic>
        <p:nvPicPr>
          <p:cNvPr id="60425" name="Picture 2"/>
          <p:cNvPicPr>
            <a:picLocks noChangeAspect="1" noChangeArrowheads="1"/>
          </p:cNvPicPr>
          <p:nvPr/>
        </p:nvPicPr>
        <p:blipFill>
          <a:blip r:embed="rId5" cstate="print"/>
          <a:srcRect/>
          <a:stretch>
            <a:fillRect/>
          </a:stretch>
        </p:blipFill>
        <p:spPr bwMode="auto">
          <a:xfrm>
            <a:off x="7100888" y="457200"/>
            <a:ext cx="1876425" cy="1303338"/>
          </a:xfrm>
          <a:prstGeom prst="rect">
            <a:avLst/>
          </a:prstGeom>
          <a:noFill/>
          <a:ln w="9525">
            <a:solidFill>
              <a:schemeClr val="tx1"/>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175"/>
            <a:ext cx="9144000" cy="847725"/>
          </a:xfrm>
          <a:solidFill>
            <a:schemeClr val="accent3"/>
          </a:solidFill>
        </p:spPr>
        <p:txBody>
          <a:bodyPr rtlCol="0">
            <a:noAutofit/>
          </a:bodyPr>
          <a:lstStyle/>
          <a:p>
            <a:pPr algn="l" defTabSz="410291" eaLnBrk="1" fontAlgn="auto" hangingPunct="1">
              <a:spcAft>
                <a:spcPts val="0"/>
              </a:spcAft>
              <a:defRPr/>
            </a:pPr>
            <a:r>
              <a:rPr lang="fr-FR" sz="2800" smtClean="0">
                <a:solidFill>
                  <a:srgbClr val="FFFFFF"/>
                </a:solidFill>
                <a:latin typeface="Calibri"/>
              </a:rPr>
              <a:t>	3. La charge virale est FAIBLE</a:t>
            </a:r>
            <a:endParaRPr lang="en-US" sz="2800" dirty="0">
              <a:solidFill>
                <a:srgbClr val="FFFFFF"/>
              </a:solidFill>
              <a:latin typeface="Calibri"/>
            </a:endParaRPr>
          </a:p>
        </p:txBody>
      </p:sp>
      <p:sp>
        <p:nvSpPr>
          <p:cNvPr id="2" name="TextBox 1"/>
          <p:cNvSpPr txBox="1"/>
          <p:nvPr/>
        </p:nvSpPr>
        <p:spPr>
          <a:xfrm>
            <a:off x="6829425" y="1524000"/>
            <a:ext cx="2162175" cy="5016500"/>
          </a:xfrm>
          <a:prstGeom prst="rect">
            <a:avLst/>
          </a:prstGeom>
          <a:noFill/>
        </p:spPr>
        <p:txBody>
          <a:bodyPr>
            <a:spAutoFit/>
          </a:bodyPr>
          <a:lstStyle/>
          <a:p>
            <a:pPr marL="285750" indent="-285750" defTabSz="913972" fontAlgn="auto">
              <a:spcBef>
                <a:spcPts val="0"/>
              </a:spcBef>
              <a:spcAft>
                <a:spcPts val="0"/>
              </a:spcAft>
              <a:buFont typeface="Wingdings" panose="05000000000000000000" pitchFamily="2" charset="2"/>
              <a:buChar char="Ø"/>
              <a:defRPr/>
            </a:pPr>
            <a:r>
              <a:rPr lang="fr-FR" sz="2000" dirty="0">
                <a:solidFill>
                  <a:srgbClr val="000000"/>
                </a:solidFill>
                <a:latin typeface="Calibri"/>
                <a:cs typeface="+mn-cs"/>
              </a:rPr>
              <a:t>Une charge virale faible signifie que vous prenez vos </a:t>
            </a:r>
            <a:r>
              <a:rPr lang="fr-FR" sz="2000" dirty="0" err="1">
                <a:solidFill>
                  <a:srgbClr val="000000"/>
                </a:solidFill>
                <a:latin typeface="Calibri"/>
                <a:cs typeface="+mn-cs"/>
              </a:rPr>
              <a:t>ARV</a:t>
            </a:r>
            <a:r>
              <a:rPr lang="fr-FR" sz="2000" dirty="0">
                <a:solidFill>
                  <a:srgbClr val="000000"/>
                </a:solidFill>
                <a:latin typeface="Calibri"/>
                <a:cs typeface="+mn-cs"/>
              </a:rPr>
              <a:t> et qu’ils agissent.</a:t>
            </a:r>
          </a:p>
          <a:p>
            <a:pPr marL="285750" indent="-285750" defTabSz="913972" fontAlgn="auto">
              <a:spcBef>
                <a:spcPts val="0"/>
              </a:spcBef>
              <a:spcAft>
                <a:spcPts val="0"/>
              </a:spcAft>
              <a:buFont typeface="Wingdings" panose="05000000000000000000" pitchFamily="2" charset="2"/>
              <a:buChar char="Ø"/>
              <a:defRPr/>
            </a:pPr>
            <a:endParaRPr lang="fr-FR" sz="2000" dirty="0">
              <a:solidFill>
                <a:srgbClr val="000000"/>
              </a:solidFill>
              <a:latin typeface="Calibri"/>
              <a:cs typeface="+mn-cs"/>
            </a:endParaRPr>
          </a:p>
          <a:p>
            <a:pPr marL="285750" indent="-285750" defTabSz="913972" fontAlgn="auto">
              <a:spcBef>
                <a:spcPts val="0"/>
              </a:spcBef>
              <a:spcAft>
                <a:spcPts val="0"/>
              </a:spcAft>
              <a:buFont typeface="Wingdings" panose="05000000000000000000" pitchFamily="2" charset="2"/>
              <a:buChar char="Ø"/>
              <a:defRPr/>
            </a:pPr>
            <a:r>
              <a:rPr lang="fr-FR" sz="2000" dirty="0">
                <a:solidFill>
                  <a:srgbClr val="000000"/>
                </a:solidFill>
                <a:latin typeface="Calibri"/>
                <a:cs typeface="+mn-cs"/>
              </a:rPr>
              <a:t>Cela ne veut pas dire que vous pouvez arrêter les </a:t>
            </a:r>
            <a:r>
              <a:rPr lang="fr-FR" sz="2000" dirty="0" err="1">
                <a:solidFill>
                  <a:srgbClr val="000000"/>
                </a:solidFill>
                <a:latin typeface="Calibri"/>
                <a:cs typeface="+mn-cs"/>
              </a:rPr>
              <a:t>ARV</a:t>
            </a:r>
            <a:r>
              <a:rPr lang="fr-FR" sz="2000" dirty="0">
                <a:solidFill>
                  <a:srgbClr val="000000"/>
                </a:solidFill>
                <a:latin typeface="Calibri"/>
                <a:cs typeface="+mn-cs"/>
              </a:rPr>
              <a:t>.</a:t>
            </a:r>
          </a:p>
          <a:p>
            <a:pPr defTabSz="913972" fontAlgn="auto">
              <a:spcBef>
                <a:spcPts val="0"/>
              </a:spcBef>
              <a:spcAft>
                <a:spcPts val="0"/>
              </a:spcAft>
              <a:defRPr/>
            </a:pPr>
            <a:endParaRPr lang="en-US" sz="2000" dirty="0">
              <a:solidFill>
                <a:srgbClr val="000000"/>
              </a:solidFill>
              <a:latin typeface="Calibri"/>
              <a:cs typeface="+mn-cs"/>
            </a:endParaRPr>
          </a:p>
          <a:p>
            <a:pPr marL="285750" indent="-285750" defTabSz="913972" fontAlgn="auto">
              <a:spcBef>
                <a:spcPts val="0"/>
              </a:spcBef>
              <a:spcAft>
                <a:spcPts val="0"/>
              </a:spcAft>
              <a:buFont typeface="Wingdings" panose="05000000000000000000" pitchFamily="2" charset="2"/>
              <a:buChar char="Ø"/>
              <a:defRPr/>
            </a:pPr>
            <a:r>
              <a:rPr lang="fr-FR" sz="2000" dirty="0">
                <a:solidFill>
                  <a:srgbClr val="000000"/>
                </a:solidFill>
                <a:latin typeface="Calibri"/>
                <a:cs typeface="+mn-cs"/>
              </a:rPr>
              <a:t>Continuez de prendre vos </a:t>
            </a:r>
            <a:r>
              <a:rPr lang="fr-FR" sz="2000" dirty="0" err="1">
                <a:solidFill>
                  <a:srgbClr val="000000"/>
                </a:solidFill>
                <a:latin typeface="Calibri"/>
                <a:cs typeface="+mn-cs"/>
              </a:rPr>
              <a:t>ARV</a:t>
            </a:r>
            <a:r>
              <a:rPr lang="fr-FR" sz="2000" dirty="0">
                <a:solidFill>
                  <a:srgbClr val="000000"/>
                </a:solidFill>
                <a:latin typeface="Calibri"/>
                <a:cs typeface="+mn-cs"/>
              </a:rPr>
              <a:t> tous les jours.</a:t>
            </a:r>
            <a:endParaRPr lang="en-US" sz="2000" dirty="0">
              <a:solidFill>
                <a:srgbClr val="000000"/>
              </a:solidFill>
              <a:latin typeface="Calibri"/>
              <a:cs typeface="+mn-cs"/>
            </a:endParaRPr>
          </a:p>
        </p:txBody>
      </p:sp>
      <p:pic>
        <p:nvPicPr>
          <p:cNvPr id="62467" name="Picture 2"/>
          <p:cNvPicPr>
            <a:picLocks noChangeAspect="1" noChangeArrowheads="1"/>
          </p:cNvPicPr>
          <p:nvPr/>
        </p:nvPicPr>
        <p:blipFill>
          <a:blip r:embed="rId3" cstate="print"/>
          <a:srcRect/>
          <a:stretch>
            <a:fillRect/>
          </a:stretch>
        </p:blipFill>
        <p:spPr bwMode="auto">
          <a:xfrm>
            <a:off x="174625" y="1524000"/>
            <a:ext cx="6454775" cy="47371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3733800"/>
            <a:ext cx="2971800" cy="28194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solidFill>
                <a:prstClr val="white"/>
              </a:solidFill>
            </a:endParaRPr>
          </a:p>
        </p:txBody>
      </p:sp>
      <p:sp>
        <p:nvSpPr>
          <p:cNvPr id="2" name="Content Placeholder 1"/>
          <p:cNvSpPr>
            <a:spLocks noGrp="1"/>
          </p:cNvSpPr>
          <p:nvPr>
            <p:ph sz="half" idx="1"/>
          </p:nvPr>
        </p:nvSpPr>
        <p:spPr>
          <a:xfrm>
            <a:off x="457200" y="1143000"/>
            <a:ext cx="2819400" cy="3200400"/>
          </a:xfrm>
        </p:spPr>
        <p:txBody>
          <a:bodyPr rtlCol="0"/>
          <a:lstStyle/>
          <a:p>
            <a:pPr defTabSz="410291" eaLnBrk="1" fontAlgn="auto" hangingPunct="1">
              <a:spcAft>
                <a:spcPts val="0"/>
              </a:spcAft>
              <a:buFont typeface="Arial"/>
              <a:buNone/>
              <a:defRPr/>
            </a:pPr>
            <a:r>
              <a:rPr lang="en-US" sz="1600" b="1" dirty="0" smtClean="0">
                <a:solidFill>
                  <a:srgbClr val="000000"/>
                </a:solidFill>
                <a:latin typeface="Calibri"/>
              </a:rPr>
              <a:t>MESSAGES FORTS :</a:t>
            </a:r>
          </a:p>
          <a:p>
            <a:pPr marL="269875" indent="-269875" defTabSz="410291" eaLnBrk="1" fontAlgn="auto" hangingPunct="1">
              <a:spcAft>
                <a:spcPts val="0"/>
              </a:spcAft>
              <a:buFont typeface="Wingdings" pitchFamily="2" charset="2"/>
              <a:buChar char="Ø"/>
              <a:defRPr/>
            </a:pPr>
            <a:r>
              <a:rPr lang="fr-FR" sz="1600" dirty="0" smtClean="0">
                <a:solidFill>
                  <a:srgbClr val="000000"/>
                </a:solidFill>
                <a:latin typeface="Calibri"/>
              </a:rPr>
              <a:t>Une charge virale faible signifie que vous prenez vos </a:t>
            </a:r>
            <a:r>
              <a:rPr lang="fr-FR" sz="1600" dirty="0" err="1" smtClean="0">
                <a:solidFill>
                  <a:srgbClr val="000000"/>
                </a:solidFill>
                <a:latin typeface="Calibri"/>
              </a:rPr>
              <a:t>ARV</a:t>
            </a:r>
            <a:r>
              <a:rPr lang="fr-FR" sz="1600" dirty="0" smtClean="0">
                <a:solidFill>
                  <a:srgbClr val="000000"/>
                </a:solidFill>
                <a:latin typeface="Calibri"/>
              </a:rPr>
              <a:t> et qu’ils agissent.</a:t>
            </a:r>
          </a:p>
          <a:p>
            <a:pPr marL="269875" indent="-269875" defTabSz="410291" eaLnBrk="1" fontAlgn="auto" hangingPunct="1">
              <a:spcAft>
                <a:spcPts val="0"/>
              </a:spcAft>
              <a:buFont typeface="Wingdings" pitchFamily="2" charset="2"/>
              <a:buChar char="Ø"/>
              <a:defRPr/>
            </a:pPr>
            <a:r>
              <a:rPr lang="fr-FR" sz="1600" dirty="0" smtClean="0">
                <a:solidFill>
                  <a:srgbClr val="000000"/>
                </a:solidFill>
                <a:latin typeface="Calibri"/>
              </a:rPr>
              <a:t>Cela ne veut pas dire que vous pouvez arrêter les </a:t>
            </a:r>
            <a:r>
              <a:rPr lang="fr-FR" sz="1600" dirty="0" err="1" smtClean="0">
                <a:solidFill>
                  <a:srgbClr val="000000"/>
                </a:solidFill>
                <a:latin typeface="Calibri"/>
              </a:rPr>
              <a:t>ARV</a:t>
            </a:r>
            <a:r>
              <a:rPr lang="fr-FR" sz="1600" dirty="0" smtClean="0">
                <a:solidFill>
                  <a:srgbClr val="000000"/>
                </a:solidFill>
                <a:latin typeface="Calibri"/>
              </a:rPr>
              <a:t>.</a:t>
            </a:r>
          </a:p>
          <a:p>
            <a:pPr marL="269875" indent="-269875" defTabSz="410291" eaLnBrk="1" fontAlgn="auto" hangingPunct="1">
              <a:spcAft>
                <a:spcPts val="0"/>
              </a:spcAft>
              <a:buFont typeface="Wingdings" pitchFamily="2" charset="2"/>
              <a:buChar char="Ø"/>
              <a:defRPr/>
            </a:pPr>
            <a:r>
              <a:rPr lang="fr-FR" sz="1600" dirty="0" smtClean="0">
                <a:solidFill>
                  <a:srgbClr val="000000"/>
                </a:solidFill>
                <a:latin typeface="Calibri"/>
              </a:rPr>
              <a:t>Continuez de prendre vos </a:t>
            </a:r>
            <a:r>
              <a:rPr lang="fr-FR" sz="1600" dirty="0" err="1" smtClean="0">
                <a:solidFill>
                  <a:srgbClr val="000000"/>
                </a:solidFill>
                <a:latin typeface="Calibri"/>
              </a:rPr>
              <a:t>ARV</a:t>
            </a:r>
            <a:r>
              <a:rPr lang="fr-FR" sz="1600" dirty="0" smtClean="0">
                <a:solidFill>
                  <a:srgbClr val="000000"/>
                </a:solidFill>
                <a:latin typeface="Calibri"/>
              </a:rPr>
              <a:t> tous les jours.</a:t>
            </a:r>
            <a:endParaRPr lang="en-US" sz="1600" dirty="0">
              <a:latin typeface="Calibri" panose="020F0502020204030204" pitchFamily="34" charset="0"/>
            </a:endParaRPr>
          </a:p>
        </p:txBody>
      </p:sp>
      <p:sp>
        <p:nvSpPr>
          <p:cNvPr id="7" name="Content Placeholder 1"/>
          <p:cNvSpPr>
            <a:spLocks noGrp="1"/>
          </p:cNvSpPr>
          <p:nvPr>
            <p:ph sz="half" idx="1"/>
          </p:nvPr>
        </p:nvSpPr>
        <p:spPr>
          <a:xfrm>
            <a:off x="914400" y="3810000"/>
            <a:ext cx="2286000" cy="3048000"/>
          </a:xfrm>
        </p:spPr>
        <p:txBody>
          <a:bodyPr rtlCol="0"/>
          <a:lstStyle/>
          <a:p>
            <a:pPr defTabSz="410291" eaLnBrk="1" fontAlgn="auto" hangingPunct="1">
              <a:spcAft>
                <a:spcPts val="0"/>
              </a:spcAft>
              <a:buFont typeface="Arial"/>
              <a:buNone/>
              <a:defRPr/>
            </a:pPr>
            <a:r>
              <a:rPr lang="en-US" sz="1500" b="1" dirty="0" err="1" smtClean="0">
                <a:solidFill>
                  <a:srgbClr val="000000"/>
                </a:solidFill>
                <a:latin typeface="Calibri"/>
              </a:rPr>
              <a:t>Récapitulatif</a:t>
            </a:r>
            <a:endParaRPr lang="en-US" sz="1500" b="1" dirty="0" smtClean="0">
              <a:solidFill>
                <a:srgbClr val="000000"/>
              </a:solidFill>
              <a:latin typeface="Calibri"/>
            </a:endParaRPr>
          </a:p>
          <a:p>
            <a:pPr marL="269875" indent="-269875" defTabSz="410291" eaLnBrk="1" fontAlgn="auto" hangingPunct="1">
              <a:spcAft>
                <a:spcPts val="0"/>
              </a:spcAft>
              <a:buFont typeface="Arial" pitchFamily="34" charset="0"/>
              <a:buChar char="•"/>
              <a:defRPr/>
            </a:pPr>
            <a:r>
              <a:rPr lang="fr-FR" sz="1500" dirty="0" smtClean="0">
                <a:solidFill>
                  <a:srgbClr val="000000"/>
                </a:solidFill>
                <a:latin typeface="Calibri"/>
              </a:rPr>
              <a:t>Que signifie une charge virale faible ?</a:t>
            </a:r>
          </a:p>
          <a:p>
            <a:pPr marL="269875" indent="-269875" defTabSz="410291" eaLnBrk="1" fontAlgn="auto" hangingPunct="1">
              <a:spcAft>
                <a:spcPts val="0"/>
              </a:spcAft>
              <a:buFont typeface="Arial" pitchFamily="34" charset="0"/>
              <a:buChar char="•"/>
              <a:defRPr/>
            </a:pPr>
            <a:r>
              <a:rPr lang="fr-FR" sz="1500" dirty="0" smtClean="0">
                <a:solidFill>
                  <a:srgbClr val="000000"/>
                </a:solidFill>
                <a:latin typeface="Calibri"/>
              </a:rPr>
              <a:t>Pourquoi est-il important de prendre vos </a:t>
            </a:r>
            <a:r>
              <a:rPr lang="fr-FR" sz="1500" dirty="0" err="1" smtClean="0">
                <a:solidFill>
                  <a:srgbClr val="000000"/>
                </a:solidFill>
                <a:latin typeface="Calibri"/>
              </a:rPr>
              <a:t>ARV</a:t>
            </a:r>
            <a:r>
              <a:rPr lang="fr-FR" sz="1500" dirty="0" smtClean="0">
                <a:solidFill>
                  <a:srgbClr val="000000"/>
                </a:solidFill>
                <a:latin typeface="Calibri"/>
              </a:rPr>
              <a:t> tous les jours ?</a:t>
            </a:r>
          </a:p>
          <a:p>
            <a:pPr marL="269875" indent="-269875" defTabSz="410291" eaLnBrk="1" fontAlgn="auto" hangingPunct="1">
              <a:spcAft>
                <a:spcPts val="0"/>
              </a:spcAft>
              <a:buFont typeface="Arial" pitchFamily="34" charset="0"/>
              <a:buChar char="•"/>
              <a:defRPr/>
            </a:pPr>
            <a:r>
              <a:rPr lang="fr-FR" sz="1500" dirty="0" smtClean="0">
                <a:solidFill>
                  <a:srgbClr val="000000"/>
                </a:solidFill>
                <a:latin typeface="Calibri"/>
              </a:rPr>
              <a:t>Quand est prévu le prochain test de votre charge virale ?</a:t>
            </a:r>
          </a:p>
          <a:p>
            <a:pPr marL="269875" indent="-269875" defTabSz="410291" eaLnBrk="1" fontAlgn="auto" hangingPunct="1">
              <a:spcAft>
                <a:spcPts val="0"/>
              </a:spcAft>
              <a:buFont typeface="Arial" pitchFamily="34" charset="0"/>
              <a:buChar char="•"/>
              <a:defRPr/>
            </a:pPr>
            <a:r>
              <a:rPr lang="fr-FR" sz="1500" dirty="0" smtClean="0">
                <a:solidFill>
                  <a:srgbClr val="000000"/>
                </a:solidFill>
                <a:latin typeface="Calibri"/>
              </a:rPr>
              <a:t>Quels médicaments prenez-vous et quand ?</a:t>
            </a:r>
            <a:endParaRPr lang="en-US" sz="1500" dirty="0">
              <a:latin typeface="Calibri" panose="020F0502020204030204" pitchFamily="34" charset="0"/>
            </a:endParaRPr>
          </a:p>
        </p:txBody>
      </p:sp>
      <p:pic>
        <p:nvPicPr>
          <p:cNvPr id="64516" name="Picture 4" descr="C:\Users\rlw2177\AppData\Local\Microsoft\Windows\Temporary Internet Files\Content.IE5\BZGY2YB0\1371714180[1].png"/>
          <p:cNvPicPr>
            <a:picLocks noChangeAspect="1" noChangeArrowheads="1"/>
          </p:cNvPicPr>
          <p:nvPr/>
        </p:nvPicPr>
        <p:blipFill>
          <a:blip r:embed="rId3" cstate="print"/>
          <a:srcRect/>
          <a:stretch>
            <a:fillRect/>
          </a:stretch>
        </p:blipFill>
        <p:spPr bwMode="auto">
          <a:xfrm>
            <a:off x="293688" y="3797300"/>
            <a:ext cx="544512" cy="801688"/>
          </a:xfrm>
          <a:prstGeom prst="rect">
            <a:avLst/>
          </a:prstGeom>
          <a:noFill/>
          <a:ln w="9525">
            <a:noFill/>
            <a:miter lim="800000"/>
            <a:headEnd/>
            <a:tailEnd/>
          </a:ln>
        </p:spPr>
      </p:pic>
      <p:sp>
        <p:nvSpPr>
          <p:cNvPr id="21" name="Content Placeholder 1"/>
          <p:cNvSpPr>
            <a:spLocks noGrp="1"/>
          </p:cNvSpPr>
          <p:nvPr>
            <p:ph sz="half" idx="1"/>
          </p:nvPr>
        </p:nvSpPr>
        <p:spPr>
          <a:xfrm>
            <a:off x="3689350" y="1143000"/>
            <a:ext cx="5226050" cy="5638800"/>
          </a:xfrm>
        </p:spPr>
        <p:txBody>
          <a:bodyPr rtlCol="0">
            <a:normAutofit fontScale="70000" lnSpcReduction="20000"/>
          </a:bodyPr>
          <a:lstStyle/>
          <a:p>
            <a:pPr defTabSz="410291" eaLnBrk="1" fontAlgn="auto" hangingPunct="1">
              <a:spcAft>
                <a:spcPts val="0"/>
              </a:spcAft>
              <a:buFont typeface="Arial"/>
              <a:buNone/>
              <a:defRPr/>
            </a:pPr>
            <a:r>
              <a:rPr lang="en-US" sz="2100" b="1" dirty="0" smtClean="0">
                <a:solidFill>
                  <a:srgbClr val="000000"/>
                </a:solidFill>
                <a:latin typeface="Calibri"/>
              </a:rPr>
              <a:t>POINTS DE DISCUSSION :</a:t>
            </a:r>
          </a:p>
          <a:p>
            <a:pPr marL="269875" indent="-269875" defTabSz="410291" eaLnBrk="1" fontAlgn="auto" hangingPunct="1">
              <a:spcAft>
                <a:spcPts val="0"/>
              </a:spcAft>
              <a:buFont typeface="Arial" pitchFamily="34" charset="0"/>
              <a:buChar char="•"/>
              <a:defRPr/>
            </a:pPr>
            <a:r>
              <a:rPr lang="fr-FR" dirty="0" smtClean="0">
                <a:solidFill>
                  <a:srgbClr val="000000"/>
                </a:solidFill>
                <a:latin typeface="Calibri"/>
              </a:rPr>
              <a:t>Une </a:t>
            </a:r>
            <a:r>
              <a:rPr lang="fr-FR" b="1" dirty="0" smtClean="0">
                <a:solidFill>
                  <a:srgbClr val="000000"/>
                </a:solidFill>
                <a:latin typeface="Calibri"/>
              </a:rPr>
              <a:t>faible charge virale </a:t>
            </a:r>
            <a:r>
              <a:rPr lang="fr-FR" dirty="0" smtClean="0">
                <a:solidFill>
                  <a:srgbClr val="000000"/>
                </a:solidFill>
                <a:latin typeface="Calibri"/>
              </a:rPr>
              <a:t>(inférieure à 1 000)</a:t>
            </a:r>
            <a:r>
              <a:rPr lang="fr-FR" b="1" dirty="0" smtClean="0">
                <a:solidFill>
                  <a:srgbClr val="000000"/>
                </a:solidFill>
                <a:latin typeface="Calibri"/>
              </a:rPr>
              <a:t>                                                              </a:t>
            </a:r>
            <a:r>
              <a:rPr lang="fr-FR" i="1" dirty="0" smtClean="0">
                <a:solidFill>
                  <a:srgbClr val="000000"/>
                </a:solidFill>
                <a:latin typeface="Calibri"/>
              </a:rPr>
              <a:t>[insérer les résultats du/de la patient(e) ici]                                       </a:t>
            </a:r>
            <a:r>
              <a:rPr lang="fr-FR" dirty="0" smtClean="0">
                <a:solidFill>
                  <a:srgbClr val="000000"/>
                </a:solidFill>
                <a:latin typeface="Calibri"/>
              </a:rPr>
              <a:t> indique que vous </a:t>
            </a:r>
            <a:r>
              <a:rPr lang="fr-FR" b="1" dirty="0" smtClean="0">
                <a:solidFill>
                  <a:srgbClr val="000000"/>
                </a:solidFill>
                <a:latin typeface="Calibri"/>
              </a:rPr>
              <a:t>prenez vos </a:t>
            </a:r>
            <a:r>
              <a:rPr lang="fr-FR" b="1" dirty="0" err="1" smtClean="0">
                <a:solidFill>
                  <a:srgbClr val="000000"/>
                </a:solidFill>
                <a:latin typeface="Calibri"/>
              </a:rPr>
              <a:t>ARV</a:t>
            </a:r>
            <a:r>
              <a:rPr lang="fr-FR" dirty="0" smtClean="0">
                <a:solidFill>
                  <a:srgbClr val="000000"/>
                </a:solidFill>
                <a:latin typeface="Calibri"/>
              </a:rPr>
              <a:t> et qu'ils agissent.</a:t>
            </a:r>
          </a:p>
          <a:p>
            <a:pPr marL="269875" indent="-269875" defTabSz="410291" eaLnBrk="1" fontAlgn="auto" hangingPunct="1">
              <a:spcAft>
                <a:spcPts val="0"/>
              </a:spcAft>
              <a:buFont typeface="Arial" pitchFamily="34" charset="0"/>
              <a:buChar char="•"/>
              <a:defRPr/>
            </a:pPr>
            <a:r>
              <a:rPr lang="fr-FR" dirty="0" smtClean="0">
                <a:solidFill>
                  <a:srgbClr val="000000"/>
                </a:solidFill>
                <a:latin typeface="Calibri"/>
              </a:rPr>
              <a:t>Cela ne veut pas dire que vous pouvez arrêter les </a:t>
            </a:r>
            <a:r>
              <a:rPr lang="fr-FR" dirty="0" err="1" smtClean="0">
                <a:solidFill>
                  <a:srgbClr val="000000"/>
                </a:solidFill>
                <a:latin typeface="Calibri"/>
              </a:rPr>
              <a:t>ARV</a:t>
            </a:r>
            <a:r>
              <a:rPr lang="fr-FR" dirty="0" smtClean="0">
                <a:solidFill>
                  <a:srgbClr val="000000"/>
                </a:solidFill>
                <a:latin typeface="Calibri"/>
              </a:rPr>
              <a:t> ou d'utiliser des préservatifs. </a:t>
            </a:r>
          </a:p>
          <a:p>
            <a:pPr marL="269875" indent="-269875" defTabSz="410291" eaLnBrk="1" fontAlgn="auto" hangingPunct="1">
              <a:spcAft>
                <a:spcPts val="0"/>
              </a:spcAft>
              <a:buFont typeface="Arial" pitchFamily="34" charset="0"/>
              <a:buChar char="•"/>
              <a:defRPr/>
            </a:pPr>
            <a:r>
              <a:rPr lang="fr-FR" dirty="0" smtClean="0">
                <a:solidFill>
                  <a:srgbClr val="000000"/>
                </a:solidFill>
                <a:latin typeface="Calibri"/>
              </a:rPr>
              <a:t>Il est plus important de </a:t>
            </a:r>
            <a:r>
              <a:rPr lang="fr-FR" b="1" dirty="0" smtClean="0">
                <a:solidFill>
                  <a:srgbClr val="000000"/>
                </a:solidFill>
                <a:latin typeface="Calibri"/>
              </a:rPr>
              <a:t>continuer</a:t>
            </a:r>
            <a:r>
              <a:rPr lang="fr-FR" dirty="0" smtClean="0">
                <a:solidFill>
                  <a:srgbClr val="000000"/>
                </a:solidFill>
                <a:latin typeface="Calibri"/>
              </a:rPr>
              <a:t> à prendre vos </a:t>
            </a:r>
            <a:r>
              <a:rPr lang="fr-FR" b="1" dirty="0" err="1" smtClean="0">
                <a:solidFill>
                  <a:srgbClr val="000000"/>
                </a:solidFill>
                <a:latin typeface="Calibri"/>
              </a:rPr>
              <a:t>ARV</a:t>
            </a:r>
            <a:r>
              <a:rPr lang="fr-FR" dirty="0" smtClean="0">
                <a:solidFill>
                  <a:srgbClr val="000000"/>
                </a:solidFill>
                <a:latin typeface="Calibri"/>
              </a:rPr>
              <a:t> tous les jours pour empêcher le VIH de se reproduire, pour rester en bonne santé et pour éviter de transmettre le virus à vos partenaires sexuels ou à votre bébé.</a:t>
            </a:r>
          </a:p>
          <a:p>
            <a:pPr marL="269875" indent="-269875" defTabSz="410291" eaLnBrk="1" fontAlgn="auto" hangingPunct="1">
              <a:spcAft>
                <a:spcPts val="0"/>
              </a:spcAft>
              <a:buFont typeface="Arial" pitchFamily="34" charset="0"/>
              <a:buChar char="•"/>
              <a:defRPr/>
            </a:pPr>
            <a:r>
              <a:rPr lang="fr-FR" dirty="0" smtClean="0">
                <a:solidFill>
                  <a:srgbClr val="000000"/>
                </a:solidFill>
                <a:latin typeface="Calibri"/>
              </a:rPr>
              <a:t>Il vaut mieux prendre la dose en retard plutôt que de ne pas la prendre du tout.</a:t>
            </a:r>
          </a:p>
          <a:p>
            <a:pPr marL="269875" indent="-269875" defTabSz="410291" eaLnBrk="1" fontAlgn="auto" hangingPunct="1">
              <a:spcAft>
                <a:spcPts val="0"/>
              </a:spcAft>
              <a:buFont typeface="Arial" pitchFamily="34" charset="0"/>
              <a:buChar char="•"/>
              <a:defRPr/>
            </a:pPr>
            <a:r>
              <a:rPr lang="fr-FR" dirty="0" smtClean="0">
                <a:solidFill>
                  <a:srgbClr val="000000"/>
                </a:solidFill>
                <a:latin typeface="Calibri"/>
              </a:rPr>
              <a:t>Qu’est-ce qui vous a aidé(e) à penser à prendre vos </a:t>
            </a:r>
            <a:r>
              <a:rPr lang="fr-FR" dirty="0" err="1" smtClean="0">
                <a:solidFill>
                  <a:srgbClr val="000000"/>
                </a:solidFill>
                <a:latin typeface="Calibri"/>
              </a:rPr>
              <a:t>ARV</a:t>
            </a:r>
            <a:r>
              <a:rPr lang="fr-FR" dirty="0" smtClean="0">
                <a:solidFill>
                  <a:srgbClr val="000000"/>
                </a:solidFill>
                <a:latin typeface="Calibri"/>
              </a:rPr>
              <a:t> ?</a:t>
            </a:r>
          </a:p>
          <a:p>
            <a:pPr marL="269875" indent="-269875" defTabSz="410291" eaLnBrk="1" fontAlgn="auto" hangingPunct="1">
              <a:spcAft>
                <a:spcPts val="0"/>
              </a:spcAft>
              <a:buFont typeface="Arial" pitchFamily="34" charset="0"/>
              <a:buChar char="•"/>
              <a:defRPr/>
            </a:pPr>
            <a:r>
              <a:rPr lang="fr-FR" dirty="0" smtClean="0">
                <a:solidFill>
                  <a:srgbClr val="000000"/>
                </a:solidFill>
                <a:latin typeface="Calibri"/>
              </a:rPr>
              <a:t>Est-ce que, parfois, certaines choses vous ont rendu la tâche difficile ?</a:t>
            </a:r>
          </a:p>
          <a:p>
            <a:pPr defTabSz="410291" eaLnBrk="1" fontAlgn="auto" hangingPunct="1">
              <a:spcAft>
                <a:spcPts val="0"/>
              </a:spcAft>
              <a:buFont typeface="Arial"/>
              <a:buNone/>
              <a:defRPr/>
            </a:pPr>
            <a:endParaRPr lang="en-US" dirty="0" smtClean="0">
              <a:solidFill>
                <a:srgbClr val="000000"/>
              </a:solidFill>
              <a:latin typeface="Calibri"/>
            </a:endParaRPr>
          </a:p>
          <a:p>
            <a:pPr marL="285750" indent="-285750" defTabSz="410291" eaLnBrk="1" fontAlgn="auto" hangingPunct="1">
              <a:spcAft>
                <a:spcPts val="0"/>
              </a:spcAft>
              <a:defRPr/>
            </a:pPr>
            <a:r>
              <a:rPr lang="en-US" dirty="0" err="1" smtClean="0">
                <a:solidFill>
                  <a:srgbClr val="000000"/>
                </a:solidFill>
                <a:latin typeface="Calibri"/>
              </a:rPr>
              <a:t>Quelques</a:t>
            </a:r>
            <a:r>
              <a:rPr lang="en-US" dirty="0" smtClean="0">
                <a:solidFill>
                  <a:srgbClr val="000000"/>
                </a:solidFill>
                <a:latin typeface="Calibri"/>
              </a:rPr>
              <a:t> rappels :</a:t>
            </a:r>
          </a:p>
          <a:p>
            <a:pPr marL="285750" indent="-285750" defTabSz="410291" eaLnBrk="1" fontAlgn="auto" hangingPunct="1">
              <a:spcAft>
                <a:spcPts val="0"/>
              </a:spcAft>
              <a:buFont typeface="Arial" panose="020B0604020202020204" pitchFamily="34" charset="0"/>
              <a:buChar char="•"/>
              <a:defRPr/>
            </a:pPr>
            <a:r>
              <a:rPr lang="fr-FR" dirty="0" smtClean="0">
                <a:solidFill>
                  <a:srgbClr val="000000"/>
                </a:solidFill>
                <a:latin typeface="Calibri"/>
              </a:rPr>
              <a:t>Il est important de </a:t>
            </a:r>
            <a:r>
              <a:rPr lang="fr-FR" b="1" dirty="0" smtClean="0">
                <a:solidFill>
                  <a:srgbClr val="000000"/>
                </a:solidFill>
                <a:latin typeface="Calibri"/>
              </a:rPr>
              <a:t>vous rendre à tous vos rendez-vous.</a:t>
            </a:r>
          </a:p>
          <a:p>
            <a:pPr marL="285750" indent="-285750" defTabSz="410291" eaLnBrk="1" fontAlgn="auto" hangingPunct="1">
              <a:spcAft>
                <a:spcPts val="0"/>
              </a:spcAft>
              <a:buFont typeface="Arial" panose="020B0604020202020204" pitchFamily="34" charset="0"/>
              <a:buChar char="•"/>
              <a:defRPr/>
            </a:pPr>
            <a:r>
              <a:rPr lang="fr-FR" dirty="0" smtClean="0">
                <a:solidFill>
                  <a:srgbClr val="000000"/>
                </a:solidFill>
                <a:latin typeface="Calibri"/>
              </a:rPr>
              <a:t>Si vous n'avez plus </a:t>
            </a:r>
            <a:r>
              <a:rPr lang="fr-FR" b="1" dirty="0" smtClean="0">
                <a:solidFill>
                  <a:srgbClr val="000000"/>
                </a:solidFill>
                <a:latin typeface="Calibri"/>
              </a:rPr>
              <a:t>beaucoup d'</a:t>
            </a:r>
            <a:r>
              <a:rPr lang="fr-FR" b="1" dirty="0" err="1" smtClean="0">
                <a:solidFill>
                  <a:srgbClr val="000000"/>
                </a:solidFill>
                <a:latin typeface="Calibri"/>
              </a:rPr>
              <a:t>ARV</a:t>
            </a:r>
            <a:r>
              <a:rPr lang="fr-FR" b="1" dirty="0" smtClean="0">
                <a:solidFill>
                  <a:srgbClr val="000000"/>
                </a:solidFill>
                <a:latin typeface="Calibri"/>
              </a:rPr>
              <a:t>, allez au centre de soins</a:t>
            </a:r>
            <a:r>
              <a:rPr lang="fr-FR" dirty="0" smtClean="0">
                <a:solidFill>
                  <a:srgbClr val="000000"/>
                </a:solidFill>
                <a:latin typeface="Calibri"/>
              </a:rPr>
              <a:t> même si vous n'avez pas de rendez-vous.</a:t>
            </a:r>
          </a:p>
          <a:p>
            <a:pPr marL="285750" indent="-285750" defTabSz="410291" eaLnBrk="1" fontAlgn="auto" hangingPunct="1">
              <a:spcAft>
                <a:spcPts val="0"/>
              </a:spcAft>
              <a:buFont typeface="Arial" panose="020B0604020202020204" pitchFamily="34" charset="0"/>
              <a:buChar char="•"/>
              <a:defRPr/>
            </a:pPr>
            <a:r>
              <a:rPr lang="fr-FR" dirty="0" smtClean="0">
                <a:solidFill>
                  <a:srgbClr val="000000"/>
                </a:solidFill>
                <a:latin typeface="Calibri"/>
              </a:rPr>
              <a:t>Nous </a:t>
            </a:r>
            <a:r>
              <a:rPr lang="fr-FR" b="1" dirty="0" smtClean="0">
                <a:solidFill>
                  <a:srgbClr val="000000"/>
                </a:solidFill>
                <a:latin typeface="Calibri"/>
              </a:rPr>
              <a:t>contrôlerons à nouveau votre charge virale</a:t>
            </a:r>
            <a:r>
              <a:rPr lang="fr-FR" dirty="0" smtClean="0">
                <a:solidFill>
                  <a:srgbClr val="000000"/>
                </a:solidFill>
                <a:latin typeface="Calibri"/>
              </a:rPr>
              <a:t> dans ____ (six mois pour les patients mis sous TAR récemment ou un an pour ceux qui ont déjà eu une faible charge virale) si aucun nouveau problème clinique n'est détecté et si vous prenez bien vos </a:t>
            </a:r>
            <a:r>
              <a:rPr lang="fr-FR" dirty="0" err="1" smtClean="0">
                <a:solidFill>
                  <a:srgbClr val="000000"/>
                </a:solidFill>
                <a:latin typeface="Calibri"/>
              </a:rPr>
              <a:t>ARV</a:t>
            </a:r>
            <a:r>
              <a:rPr lang="fr-FR" dirty="0" smtClean="0">
                <a:solidFill>
                  <a:srgbClr val="000000"/>
                </a:solidFill>
                <a:latin typeface="Calibri"/>
              </a:rPr>
              <a:t>.</a:t>
            </a:r>
          </a:p>
          <a:p>
            <a:pPr marL="285750" indent="-285750" defTabSz="410291" eaLnBrk="1" fontAlgn="auto" hangingPunct="1">
              <a:spcAft>
                <a:spcPts val="0"/>
              </a:spcAft>
              <a:buFont typeface="Arial" panose="020B0604020202020204" pitchFamily="34" charset="0"/>
              <a:buChar char="•"/>
              <a:defRPr/>
            </a:pPr>
            <a:r>
              <a:rPr lang="fr-FR" dirty="0" smtClean="0">
                <a:solidFill>
                  <a:srgbClr val="000000"/>
                </a:solidFill>
                <a:latin typeface="Calibri"/>
              </a:rPr>
              <a:t>À l’avenir, si vous avez des problèmes à prendre vos </a:t>
            </a:r>
            <a:r>
              <a:rPr lang="fr-FR" dirty="0" err="1" smtClean="0">
                <a:solidFill>
                  <a:srgbClr val="000000"/>
                </a:solidFill>
                <a:latin typeface="Calibri"/>
              </a:rPr>
              <a:t>ARV</a:t>
            </a:r>
            <a:r>
              <a:rPr lang="fr-FR" dirty="0" smtClean="0">
                <a:solidFill>
                  <a:srgbClr val="000000"/>
                </a:solidFill>
                <a:latin typeface="Calibri"/>
              </a:rPr>
              <a:t>, parlez-en à votre professionnel de santé afin qu’il puisse vous aider à les résoudre.</a:t>
            </a:r>
          </a:p>
          <a:p>
            <a:pPr marL="285750" indent="-285750" defTabSz="410291" eaLnBrk="1" fontAlgn="auto" hangingPunct="1">
              <a:spcAft>
                <a:spcPts val="0"/>
              </a:spcAft>
              <a:buFont typeface="Arial" panose="020B0604020202020204" pitchFamily="34" charset="0"/>
              <a:buChar char="•"/>
              <a:defRPr/>
            </a:pPr>
            <a:r>
              <a:rPr lang="fr-FR" dirty="0" smtClean="0">
                <a:solidFill>
                  <a:srgbClr val="000000"/>
                </a:solidFill>
                <a:latin typeface="Calibri"/>
              </a:rPr>
              <a:t>Votre prochain rendez-vous est _______. Même s'il vous reste des médicaments, il est important que vous veniez à votre rendez-vous.</a:t>
            </a:r>
          </a:p>
        </p:txBody>
      </p:sp>
      <p:cxnSp>
        <p:nvCxnSpPr>
          <p:cNvPr id="15" name="Straight Connector 14"/>
          <p:cNvCxnSpPr/>
          <p:nvPr/>
        </p:nvCxnSpPr>
        <p:spPr>
          <a:xfrm>
            <a:off x="3429000" y="1057275"/>
            <a:ext cx="0" cy="54959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0" y="-3175"/>
            <a:ext cx="9144000" cy="847725"/>
          </a:xfrm>
          <a:prstGeom prst="rect">
            <a:avLst/>
          </a:prstGeom>
          <a:solidFill>
            <a:schemeClr val="accent3"/>
          </a:solidFill>
        </p:spPr>
        <p:txBody>
          <a:bodyPr lIns="82058" tIns="41029" rIns="82058" bIns="41029" anchor="ctr"/>
          <a:lstStyle>
            <a:lvl1pPr algn="ctr" defTabSz="410291" rtl="0" eaLnBrk="1" latinLnBrk="0" hangingPunct="1">
              <a:spcBef>
                <a:spcPct val="0"/>
              </a:spcBef>
              <a:buNone/>
              <a:defRPr sz="2900" b="1" kern="1200">
                <a:solidFill>
                  <a:srgbClr val="000090"/>
                </a:solidFill>
                <a:latin typeface="+mj-lt"/>
                <a:ea typeface="+mj-ea"/>
                <a:cs typeface="+mj-cs"/>
              </a:defRPr>
            </a:lvl1pPr>
          </a:lstStyle>
          <a:p>
            <a:pPr algn="l" fontAlgn="auto">
              <a:spcAft>
                <a:spcPts val="0"/>
              </a:spcAft>
              <a:defRPr/>
            </a:pPr>
            <a:r>
              <a:rPr lang="fr-FR" sz="2800" smtClean="0">
                <a:solidFill>
                  <a:srgbClr val="FFFFFF"/>
                </a:solidFill>
                <a:latin typeface="Calibri"/>
              </a:rPr>
              <a:t>	3. La charge virale est FAIBLE</a:t>
            </a:r>
            <a:endParaRPr lang="en-US" sz="2800" dirty="0">
              <a:solidFill>
                <a:srgbClr val="FFFFFF"/>
              </a:solidFill>
              <a:latin typeface="Calibri"/>
            </a:endParaRPr>
          </a:p>
        </p:txBody>
      </p:sp>
      <p:pic>
        <p:nvPicPr>
          <p:cNvPr id="14" name="Picture 2"/>
          <p:cNvPicPr>
            <a:picLocks noChangeAspect="1" noChangeArrowheads="1"/>
          </p:cNvPicPr>
          <p:nvPr/>
        </p:nvPicPr>
        <p:blipFill>
          <a:blip r:embed="rId4" cstate="print"/>
          <a:srcRect/>
          <a:stretch>
            <a:fillRect/>
          </a:stretch>
        </p:blipFill>
        <p:spPr bwMode="auto">
          <a:xfrm>
            <a:off x="7162800" y="381000"/>
            <a:ext cx="1806575" cy="1295400"/>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175"/>
            <a:ext cx="9144000" cy="847725"/>
          </a:xfrm>
          <a:solidFill>
            <a:schemeClr val="accent6"/>
          </a:solidFill>
        </p:spPr>
        <p:txBody>
          <a:bodyPr rtlCol="0">
            <a:noAutofit/>
          </a:bodyPr>
          <a:lstStyle/>
          <a:p>
            <a:pPr algn="l" defTabSz="410099" eaLnBrk="1" fontAlgn="auto" hangingPunct="1">
              <a:spcAft>
                <a:spcPts val="0"/>
              </a:spcAft>
              <a:defRPr/>
            </a:pPr>
            <a:r>
              <a:rPr lang="fr-FR" sz="2800" smtClean="0">
                <a:solidFill>
                  <a:srgbClr val="FFFFFF"/>
                </a:solidFill>
                <a:latin typeface="Calibri"/>
              </a:rPr>
              <a:t>	4. La charge virale est ÉLEVÉE</a:t>
            </a:r>
            <a:endParaRPr lang="en-US" sz="2800" dirty="0">
              <a:solidFill>
                <a:srgbClr val="FFFFFF"/>
              </a:solidFill>
              <a:latin typeface="Calibri"/>
            </a:endParaRPr>
          </a:p>
        </p:txBody>
      </p:sp>
      <p:pic>
        <p:nvPicPr>
          <p:cNvPr id="66562" name="Picture 2"/>
          <p:cNvPicPr>
            <a:picLocks noChangeAspect="1" noChangeArrowheads="1"/>
          </p:cNvPicPr>
          <p:nvPr/>
        </p:nvPicPr>
        <p:blipFill>
          <a:blip r:embed="rId3" cstate="print"/>
          <a:srcRect/>
          <a:stretch>
            <a:fillRect/>
          </a:stretch>
        </p:blipFill>
        <p:spPr bwMode="auto">
          <a:xfrm>
            <a:off x="152400" y="1201738"/>
            <a:ext cx="6172200" cy="5427662"/>
          </a:xfrm>
          <a:prstGeom prst="rect">
            <a:avLst/>
          </a:prstGeom>
          <a:noFill/>
          <a:ln w="9525">
            <a:noFill/>
            <a:miter lim="800000"/>
            <a:headEnd/>
            <a:tailEnd/>
          </a:ln>
        </p:spPr>
      </p:pic>
      <p:sp>
        <p:nvSpPr>
          <p:cNvPr id="4" name="TextBox 3"/>
          <p:cNvSpPr txBox="1"/>
          <p:nvPr/>
        </p:nvSpPr>
        <p:spPr>
          <a:xfrm>
            <a:off x="6829425" y="1295400"/>
            <a:ext cx="2162175" cy="5016500"/>
          </a:xfrm>
          <a:prstGeom prst="rect">
            <a:avLst/>
          </a:prstGeom>
          <a:noFill/>
        </p:spPr>
        <p:txBody>
          <a:bodyPr>
            <a:spAutoFit/>
          </a:bodyPr>
          <a:lstStyle/>
          <a:p>
            <a:pPr marL="285750" indent="-285750" defTabSz="913972" fontAlgn="auto">
              <a:spcBef>
                <a:spcPts val="0"/>
              </a:spcBef>
              <a:spcAft>
                <a:spcPts val="0"/>
              </a:spcAft>
              <a:buFont typeface="Wingdings" panose="05000000000000000000" pitchFamily="2" charset="2"/>
              <a:buChar char="Ø"/>
              <a:defRPr/>
            </a:pPr>
            <a:r>
              <a:rPr lang="fr-FR" sz="2000" dirty="0">
                <a:solidFill>
                  <a:srgbClr val="000000"/>
                </a:solidFill>
                <a:latin typeface="Calibri"/>
                <a:cs typeface="+mn-cs"/>
              </a:rPr>
              <a:t>Le VIH se reproduit et détruit votre organisme.</a:t>
            </a:r>
          </a:p>
          <a:p>
            <a:pPr marL="285750" indent="-285750" defTabSz="913972" fontAlgn="auto">
              <a:spcBef>
                <a:spcPts val="0"/>
              </a:spcBef>
              <a:spcAft>
                <a:spcPts val="0"/>
              </a:spcAft>
              <a:buFont typeface="Wingdings" panose="05000000000000000000" pitchFamily="2" charset="2"/>
              <a:buChar char="Ø"/>
              <a:defRPr/>
            </a:pPr>
            <a:endParaRPr lang="fr-FR" sz="2000" dirty="0">
              <a:solidFill>
                <a:srgbClr val="000000"/>
              </a:solidFill>
              <a:latin typeface="Calibri"/>
              <a:cs typeface="+mn-cs"/>
            </a:endParaRPr>
          </a:p>
          <a:p>
            <a:pPr marL="285750" indent="-285750" defTabSz="913972" fontAlgn="auto">
              <a:spcBef>
                <a:spcPts val="0"/>
              </a:spcBef>
              <a:spcAft>
                <a:spcPts val="0"/>
              </a:spcAft>
              <a:buFont typeface="Wingdings" panose="05000000000000000000" pitchFamily="2" charset="2"/>
              <a:buChar char="Ø"/>
              <a:defRPr/>
            </a:pPr>
            <a:r>
              <a:rPr lang="fr-FR" sz="2000" dirty="0">
                <a:solidFill>
                  <a:srgbClr val="000000"/>
                </a:solidFill>
                <a:latin typeface="Calibri"/>
                <a:cs typeface="+mn-cs"/>
              </a:rPr>
              <a:t>Vous ne prenez peut-être pas toutes vos doses d’</a:t>
            </a:r>
            <a:r>
              <a:rPr lang="fr-FR" sz="2000" dirty="0" err="1">
                <a:solidFill>
                  <a:srgbClr val="000000"/>
                </a:solidFill>
                <a:latin typeface="Calibri"/>
                <a:cs typeface="+mn-cs"/>
              </a:rPr>
              <a:t>ARV</a:t>
            </a:r>
            <a:r>
              <a:rPr lang="fr-FR" sz="2000" dirty="0">
                <a:solidFill>
                  <a:srgbClr val="000000"/>
                </a:solidFill>
                <a:latin typeface="Calibri"/>
                <a:cs typeface="+mn-cs"/>
              </a:rPr>
              <a:t>.</a:t>
            </a:r>
          </a:p>
          <a:p>
            <a:pPr defTabSz="913972" fontAlgn="auto">
              <a:spcBef>
                <a:spcPts val="0"/>
              </a:spcBef>
              <a:spcAft>
                <a:spcPts val="0"/>
              </a:spcAft>
              <a:defRPr/>
            </a:pPr>
            <a:endParaRPr lang="en-US" sz="2000" dirty="0">
              <a:solidFill>
                <a:srgbClr val="000000"/>
              </a:solidFill>
              <a:latin typeface="Calibri"/>
              <a:cs typeface="+mn-cs"/>
            </a:endParaRPr>
          </a:p>
          <a:p>
            <a:pPr marL="285750" indent="-285750" defTabSz="913972" fontAlgn="auto">
              <a:spcBef>
                <a:spcPts val="0"/>
              </a:spcBef>
              <a:spcAft>
                <a:spcPts val="0"/>
              </a:spcAft>
              <a:buFont typeface="Wingdings" panose="05000000000000000000" pitchFamily="2" charset="2"/>
              <a:buChar char="Ø"/>
              <a:defRPr/>
            </a:pPr>
            <a:r>
              <a:rPr lang="fr-FR" sz="2000" dirty="0">
                <a:solidFill>
                  <a:srgbClr val="000000"/>
                </a:solidFill>
                <a:latin typeface="Calibri"/>
                <a:cs typeface="+mn-cs"/>
              </a:rPr>
              <a:t>Le virus peut être résistant ; il peut avoir évolué et, dans ce cas, les </a:t>
            </a:r>
            <a:r>
              <a:rPr lang="fr-FR" sz="2000" dirty="0" err="1">
                <a:solidFill>
                  <a:srgbClr val="000000"/>
                </a:solidFill>
                <a:latin typeface="Calibri"/>
                <a:cs typeface="+mn-cs"/>
              </a:rPr>
              <a:t>ARV</a:t>
            </a:r>
            <a:r>
              <a:rPr lang="fr-FR" sz="2000" dirty="0">
                <a:solidFill>
                  <a:srgbClr val="000000"/>
                </a:solidFill>
                <a:latin typeface="Calibri"/>
                <a:cs typeface="+mn-cs"/>
              </a:rPr>
              <a:t> n’agissent plus.</a:t>
            </a:r>
            <a:endParaRPr lang="en-US" sz="2000" dirty="0">
              <a:solidFill>
                <a:srgbClr val="000000"/>
              </a:solidFill>
              <a:latin typeface="Calibri"/>
              <a:cs typeface="+mn-cs"/>
            </a:endParaRPr>
          </a:p>
        </p:txBody>
      </p:sp>
      <p:sp>
        <p:nvSpPr>
          <p:cNvPr id="5" name="TextBox 4"/>
          <p:cNvSpPr txBox="1"/>
          <p:nvPr/>
        </p:nvSpPr>
        <p:spPr>
          <a:xfrm>
            <a:off x="5029200" y="4419600"/>
            <a:ext cx="1295400" cy="707886"/>
          </a:xfrm>
          <a:prstGeom prst="rect">
            <a:avLst/>
          </a:prstGeom>
          <a:solidFill>
            <a:schemeClr val="bg1"/>
          </a:solidFill>
        </p:spPr>
        <p:txBody>
          <a:bodyPr wrap="square" rtlCol="0">
            <a:spAutoFit/>
          </a:bodyPr>
          <a:lstStyle/>
          <a:p>
            <a:r>
              <a:rPr lang="en-US" sz="2000" dirty="0" smtClean="0">
                <a:latin typeface="Calibri" panose="020F0502020204030204" pitchFamily="34" charset="0"/>
              </a:rPr>
              <a:t> Virus résistant</a:t>
            </a:r>
            <a:endParaRPr lang="en-US" sz="2000" dirty="0">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98988"/>
            <a:ext cx="5257800" cy="1954212"/>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solidFill>
                <a:prstClr val="white"/>
              </a:solidFill>
            </a:endParaRPr>
          </a:p>
        </p:txBody>
      </p:sp>
      <p:sp>
        <p:nvSpPr>
          <p:cNvPr id="2" name="Content Placeholder 1"/>
          <p:cNvSpPr>
            <a:spLocks noGrp="1"/>
          </p:cNvSpPr>
          <p:nvPr>
            <p:ph sz="half" idx="1"/>
          </p:nvPr>
        </p:nvSpPr>
        <p:spPr>
          <a:xfrm>
            <a:off x="228600" y="1143000"/>
            <a:ext cx="2209800" cy="3200400"/>
          </a:xfrm>
        </p:spPr>
        <p:txBody>
          <a:bodyPr rtlCol="0"/>
          <a:lstStyle/>
          <a:p>
            <a:pPr defTabSz="410099" eaLnBrk="1" fontAlgn="auto" hangingPunct="1">
              <a:spcAft>
                <a:spcPts val="0"/>
              </a:spcAft>
              <a:buFont typeface="Arial"/>
              <a:buNone/>
              <a:defRPr/>
            </a:pPr>
            <a:r>
              <a:rPr lang="en-US" sz="1600" b="1" dirty="0" smtClean="0">
                <a:solidFill>
                  <a:srgbClr val="000000"/>
                </a:solidFill>
                <a:latin typeface="Calibri"/>
              </a:rPr>
              <a:t>MESSAGES FORTS :</a:t>
            </a:r>
          </a:p>
          <a:p>
            <a:pPr marL="269875" indent="-269875" defTabSz="410099" eaLnBrk="1" fontAlgn="auto" hangingPunct="1">
              <a:spcAft>
                <a:spcPts val="0"/>
              </a:spcAft>
              <a:buFont typeface="Wingdings" pitchFamily="2" charset="2"/>
              <a:buChar char="Ø"/>
              <a:defRPr/>
            </a:pPr>
            <a:r>
              <a:rPr lang="fr-FR" sz="1600" dirty="0" smtClean="0">
                <a:solidFill>
                  <a:srgbClr val="000000"/>
                </a:solidFill>
                <a:latin typeface="Calibri"/>
              </a:rPr>
              <a:t>Le VIH se reproduit et détruit votre organisme.</a:t>
            </a:r>
          </a:p>
          <a:p>
            <a:pPr marL="269875" indent="-269875" defTabSz="410099" eaLnBrk="1" fontAlgn="auto" hangingPunct="1">
              <a:spcAft>
                <a:spcPts val="0"/>
              </a:spcAft>
              <a:buFont typeface="Wingdings" pitchFamily="2" charset="2"/>
              <a:buChar char="Ø"/>
              <a:defRPr/>
            </a:pPr>
            <a:r>
              <a:rPr lang="fr-FR" sz="1600" dirty="0" smtClean="0">
                <a:solidFill>
                  <a:srgbClr val="000000"/>
                </a:solidFill>
                <a:latin typeface="Calibri"/>
              </a:rPr>
              <a:t>Vous ne prenez peut-être pas toutes vos doses d’</a:t>
            </a:r>
            <a:r>
              <a:rPr lang="fr-FR" sz="1600" dirty="0" err="1" smtClean="0">
                <a:solidFill>
                  <a:srgbClr val="000000"/>
                </a:solidFill>
                <a:latin typeface="Calibri"/>
              </a:rPr>
              <a:t>ARV</a:t>
            </a:r>
            <a:r>
              <a:rPr lang="fr-FR" sz="1600" dirty="0" smtClean="0">
                <a:solidFill>
                  <a:srgbClr val="000000"/>
                </a:solidFill>
                <a:latin typeface="Calibri"/>
              </a:rPr>
              <a:t>.</a:t>
            </a:r>
          </a:p>
          <a:p>
            <a:pPr marL="269875" indent="-269875" defTabSz="410099" eaLnBrk="1" fontAlgn="auto" hangingPunct="1">
              <a:spcAft>
                <a:spcPts val="0"/>
              </a:spcAft>
              <a:buFont typeface="Wingdings" pitchFamily="2" charset="2"/>
              <a:buChar char="Ø"/>
              <a:defRPr/>
            </a:pPr>
            <a:r>
              <a:rPr lang="fr-FR" sz="1600" dirty="0" smtClean="0">
                <a:solidFill>
                  <a:srgbClr val="000000"/>
                </a:solidFill>
                <a:latin typeface="Calibri"/>
              </a:rPr>
              <a:t>Le virus peut être résistant ; il peut avoir évolué et, dans ce cas, les </a:t>
            </a:r>
            <a:r>
              <a:rPr lang="fr-FR" sz="1600" dirty="0" err="1" smtClean="0">
                <a:solidFill>
                  <a:srgbClr val="000000"/>
                </a:solidFill>
                <a:latin typeface="Calibri"/>
              </a:rPr>
              <a:t>ARV</a:t>
            </a:r>
            <a:r>
              <a:rPr lang="fr-FR" sz="1600" dirty="0" smtClean="0">
                <a:solidFill>
                  <a:srgbClr val="000000"/>
                </a:solidFill>
                <a:latin typeface="Calibri"/>
              </a:rPr>
              <a:t> n’agissent plus.</a:t>
            </a:r>
            <a:endParaRPr lang="en-US" sz="1600" dirty="0" smtClean="0">
              <a:solidFill>
                <a:srgbClr val="000000"/>
              </a:solidFill>
              <a:latin typeface="Calibri"/>
            </a:endParaRPr>
          </a:p>
        </p:txBody>
      </p:sp>
      <p:sp>
        <p:nvSpPr>
          <p:cNvPr id="7" name="Content Placeholder 1"/>
          <p:cNvSpPr>
            <a:spLocks noGrp="1"/>
          </p:cNvSpPr>
          <p:nvPr>
            <p:ph sz="half" idx="1"/>
          </p:nvPr>
        </p:nvSpPr>
        <p:spPr>
          <a:xfrm>
            <a:off x="914400" y="4648200"/>
            <a:ext cx="4419600" cy="1905000"/>
          </a:xfrm>
        </p:spPr>
        <p:txBody>
          <a:bodyPr rtlCol="0">
            <a:normAutofit fontScale="85000" lnSpcReduction="20000"/>
          </a:bodyPr>
          <a:lstStyle/>
          <a:p>
            <a:pPr defTabSz="410099" eaLnBrk="1" fontAlgn="auto" hangingPunct="1">
              <a:spcAft>
                <a:spcPts val="0"/>
              </a:spcAft>
              <a:buFont typeface="Arial"/>
              <a:buNone/>
              <a:defRPr/>
            </a:pPr>
            <a:r>
              <a:rPr lang="en-US" sz="1600" b="1" dirty="0" err="1" smtClean="0">
                <a:solidFill>
                  <a:srgbClr val="000000"/>
                </a:solidFill>
                <a:latin typeface="Calibri"/>
              </a:rPr>
              <a:t>Récapitulatif</a:t>
            </a:r>
            <a:endParaRPr lang="en-US" sz="1600" b="1" dirty="0" smtClean="0">
              <a:solidFill>
                <a:srgbClr val="000000"/>
              </a:solidFill>
              <a:latin typeface="Calibri"/>
            </a:endParaRPr>
          </a:p>
          <a:p>
            <a:pPr marL="269875" indent="-269875" defTabSz="410099" eaLnBrk="1" fontAlgn="auto" hangingPunct="1">
              <a:spcAft>
                <a:spcPts val="0"/>
              </a:spcAft>
              <a:buFont typeface="Arial" pitchFamily="34" charset="0"/>
              <a:buChar char="•"/>
              <a:defRPr/>
            </a:pPr>
            <a:r>
              <a:rPr lang="fr-FR" sz="1500" dirty="0" smtClean="0">
                <a:solidFill>
                  <a:srgbClr val="000000"/>
                </a:solidFill>
                <a:latin typeface="Calibri"/>
              </a:rPr>
              <a:t>Quelles sont les raisons possibles d'une charge virale élevée ?</a:t>
            </a:r>
          </a:p>
          <a:p>
            <a:pPr marL="269875" indent="-269875" defTabSz="410099" eaLnBrk="1" fontAlgn="auto" hangingPunct="1">
              <a:spcAft>
                <a:spcPts val="0"/>
              </a:spcAft>
              <a:buFont typeface="Arial" pitchFamily="34" charset="0"/>
              <a:buChar char="•"/>
              <a:defRPr/>
            </a:pPr>
            <a:r>
              <a:rPr lang="fr-FR" sz="1500" dirty="0" smtClean="0">
                <a:solidFill>
                  <a:srgbClr val="000000"/>
                </a:solidFill>
                <a:latin typeface="Calibri"/>
              </a:rPr>
              <a:t>Que peut-il se passer lorsque votre charge virale est élevée ?</a:t>
            </a:r>
          </a:p>
          <a:p>
            <a:pPr marL="269875" indent="-269875" defTabSz="410099" eaLnBrk="1" fontAlgn="auto" hangingPunct="1">
              <a:spcAft>
                <a:spcPts val="0"/>
              </a:spcAft>
              <a:buFont typeface="Arial" pitchFamily="34" charset="0"/>
              <a:buChar char="•"/>
              <a:defRPr/>
            </a:pPr>
            <a:r>
              <a:rPr lang="fr-FR" sz="1500" dirty="0" smtClean="0">
                <a:solidFill>
                  <a:srgbClr val="000000"/>
                </a:solidFill>
                <a:latin typeface="Calibri"/>
              </a:rPr>
              <a:t>Quel est l’avantage d’une charge virale faible ?</a:t>
            </a:r>
          </a:p>
          <a:p>
            <a:pPr marL="269875" indent="-269875" defTabSz="410099" eaLnBrk="1" fontAlgn="auto" hangingPunct="1">
              <a:spcAft>
                <a:spcPts val="0"/>
              </a:spcAft>
              <a:buFont typeface="Arial" pitchFamily="34" charset="0"/>
              <a:buChar char="•"/>
              <a:defRPr/>
            </a:pPr>
            <a:r>
              <a:rPr lang="fr-FR" sz="1500" dirty="0" smtClean="0">
                <a:solidFill>
                  <a:srgbClr val="000000"/>
                </a:solidFill>
                <a:latin typeface="Calibri"/>
              </a:rPr>
              <a:t>Dans quelle mesure est-ce important pour votre santé à long terme ?</a:t>
            </a:r>
          </a:p>
          <a:p>
            <a:pPr marL="269875" indent="-269875" defTabSz="410099" eaLnBrk="1" fontAlgn="auto" hangingPunct="1">
              <a:spcAft>
                <a:spcPts val="0"/>
              </a:spcAft>
              <a:buFont typeface="Arial" pitchFamily="34" charset="0"/>
              <a:buChar char="•"/>
              <a:defRPr/>
            </a:pPr>
            <a:r>
              <a:rPr lang="fr-FR" sz="1500" dirty="0" smtClean="0">
                <a:solidFill>
                  <a:srgbClr val="000000"/>
                </a:solidFill>
                <a:latin typeface="Calibri"/>
              </a:rPr>
              <a:t>Selon vous, que se passe-t-il si vous ne prenez pas vos </a:t>
            </a:r>
            <a:r>
              <a:rPr lang="fr-FR" sz="1500" dirty="0" err="1" smtClean="0">
                <a:solidFill>
                  <a:srgbClr val="000000"/>
                </a:solidFill>
                <a:latin typeface="Calibri"/>
              </a:rPr>
              <a:t>ARV</a:t>
            </a:r>
            <a:r>
              <a:rPr lang="fr-FR" sz="1500" dirty="0" smtClean="0">
                <a:solidFill>
                  <a:srgbClr val="000000"/>
                </a:solidFill>
                <a:latin typeface="Calibri"/>
              </a:rPr>
              <a:t> régulièrement ?</a:t>
            </a:r>
            <a:endParaRPr lang="en-US" sz="1500" dirty="0" smtClean="0">
              <a:solidFill>
                <a:srgbClr val="000000"/>
              </a:solidFill>
              <a:latin typeface="Calibri"/>
            </a:endParaRPr>
          </a:p>
        </p:txBody>
      </p:sp>
      <p:sp>
        <p:nvSpPr>
          <p:cNvPr id="21" name="Content Placeholder 1"/>
          <p:cNvSpPr>
            <a:spLocks noGrp="1"/>
          </p:cNvSpPr>
          <p:nvPr>
            <p:ph sz="half" idx="1"/>
          </p:nvPr>
        </p:nvSpPr>
        <p:spPr>
          <a:xfrm>
            <a:off x="2514600" y="1143000"/>
            <a:ext cx="6477000" cy="3352800"/>
          </a:xfrm>
        </p:spPr>
        <p:txBody>
          <a:bodyPr rtlCol="0">
            <a:normAutofit fontScale="70000" lnSpcReduction="20000"/>
          </a:bodyPr>
          <a:lstStyle/>
          <a:p>
            <a:pPr defTabSz="410099" eaLnBrk="1" fontAlgn="auto" hangingPunct="1">
              <a:spcAft>
                <a:spcPts val="0"/>
              </a:spcAft>
              <a:buFont typeface="Arial"/>
              <a:buNone/>
              <a:defRPr/>
            </a:pPr>
            <a:r>
              <a:rPr lang="en-US" sz="2100" b="1" dirty="0" smtClean="0">
                <a:latin typeface="Calibri"/>
              </a:rPr>
              <a:t>POINTS DE DISCUSSION :</a:t>
            </a:r>
          </a:p>
          <a:p>
            <a:pPr marL="269875" indent="-269875" defTabSz="410099" eaLnBrk="1" fontAlgn="auto" hangingPunct="1">
              <a:spcAft>
                <a:spcPts val="0"/>
              </a:spcAft>
              <a:buFont typeface="Arial" pitchFamily="34" charset="0"/>
              <a:buChar char="•"/>
              <a:defRPr/>
            </a:pPr>
            <a:r>
              <a:rPr lang="fr-FR" sz="1900" dirty="0" smtClean="0">
                <a:latin typeface="Calibri"/>
              </a:rPr>
              <a:t>Le résultat du test de mesure de la </a:t>
            </a:r>
            <a:r>
              <a:rPr lang="fr-FR" sz="1900" b="1" dirty="0" smtClean="0">
                <a:latin typeface="Calibri"/>
              </a:rPr>
              <a:t>charge virale</a:t>
            </a:r>
            <a:r>
              <a:rPr lang="fr-FR" sz="1900" dirty="0" smtClean="0">
                <a:latin typeface="Calibri"/>
              </a:rPr>
              <a:t> est                                                 </a:t>
            </a:r>
            <a:r>
              <a:rPr lang="fr-FR" sz="1900" b="1" i="1" dirty="0" smtClean="0">
                <a:latin typeface="Calibri"/>
              </a:rPr>
              <a:t>élevé </a:t>
            </a:r>
            <a:r>
              <a:rPr lang="fr-FR" sz="1900" i="1" dirty="0" smtClean="0">
                <a:latin typeface="Calibri"/>
              </a:rPr>
              <a:t>[insérer les résultats du patient]</a:t>
            </a:r>
            <a:r>
              <a:rPr lang="fr-FR" sz="1900" dirty="0" smtClean="0">
                <a:latin typeface="Calibri"/>
              </a:rPr>
              <a:t>. L'objectif est                                                     que votre charge virale soit inférieure à 1 000 .</a:t>
            </a:r>
          </a:p>
          <a:p>
            <a:pPr marL="269875" indent="-269875" defTabSz="410099" eaLnBrk="1" fontAlgn="auto" hangingPunct="1">
              <a:spcAft>
                <a:spcPts val="0"/>
              </a:spcAft>
              <a:buFont typeface="Arial" pitchFamily="34" charset="0"/>
              <a:buChar char="•"/>
              <a:defRPr/>
            </a:pPr>
            <a:r>
              <a:rPr lang="fr-FR" sz="1900" dirty="0" smtClean="0">
                <a:latin typeface="Calibri"/>
              </a:rPr>
              <a:t>Cela signifie que le </a:t>
            </a:r>
            <a:r>
              <a:rPr lang="fr-FR" sz="1900" b="1" dirty="0" smtClean="0">
                <a:latin typeface="Calibri"/>
              </a:rPr>
              <a:t>VIH</a:t>
            </a:r>
            <a:r>
              <a:rPr lang="fr-FR" sz="1900" dirty="0" smtClean="0">
                <a:latin typeface="Calibri"/>
              </a:rPr>
              <a:t> se reproduit dans votre organisme.</a:t>
            </a:r>
          </a:p>
          <a:p>
            <a:pPr marL="269875" indent="-269875" defTabSz="410099" eaLnBrk="1" fontAlgn="auto" hangingPunct="1">
              <a:spcAft>
                <a:spcPts val="0"/>
              </a:spcAft>
              <a:buFont typeface="Arial" pitchFamily="34" charset="0"/>
              <a:buChar char="•"/>
              <a:defRPr/>
            </a:pPr>
            <a:r>
              <a:rPr lang="fr-FR" sz="1900" dirty="0" smtClean="0">
                <a:latin typeface="Calibri"/>
              </a:rPr>
              <a:t>Vous n'avez peut-être pas </a:t>
            </a:r>
            <a:r>
              <a:rPr lang="fr-FR" sz="1900" b="1" dirty="0" smtClean="0">
                <a:latin typeface="Calibri"/>
              </a:rPr>
              <a:t>pris vos </a:t>
            </a:r>
            <a:r>
              <a:rPr lang="fr-FR" sz="1900" b="1" dirty="0" err="1" smtClean="0">
                <a:latin typeface="Calibri"/>
              </a:rPr>
              <a:t>ARV</a:t>
            </a:r>
            <a:r>
              <a:rPr lang="fr-FR" sz="1900" dirty="0" smtClean="0">
                <a:latin typeface="Calibri"/>
              </a:rPr>
              <a:t> tous les jours.</a:t>
            </a:r>
          </a:p>
          <a:p>
            <a:pPr marL="269875" indent="-269875" defTabSz="410099" eaLnBrk="1" fontAlgn="auto" hangingPunct="1">
              <a:spcAft>
                <a:spcPts val="0"/>
              </a:spcAft>
              <a:buFont typeface="Arial" pitchFamily="34" charset="0"/>
              <a:buChar char="•"/>
              <a:defRPr/>
            </a:pPr>
            <a:r>
              <a:rPr lang="fr-FR" sz="1900" dirty="0" smtClean="0">
                <a:latin typeface="Calibri"/>
              </a:rPr>
              <a:t>Avec une telle quantité de virus dans le sang, votre système immunitaire (vos défenses) s’affaiblit et diminue le nombre de cellules CD4. Cela peut nuire au cerveau, au cœur, au foie et aux reins, et </a:t>
            </a:r>
            <a:r>
              <a:rPr lang="fr-FR" sz="1900" b="1" dirty="0" smtClean="0">
                <a:latin typeface="Calibri"/>
              </a:rPr>
              <a:t>vous rendre malade.</a:t>
            </a:r>
          </a:p>
          <a:p>
            <a:pPr marL="269875" indent="-269875" defTabSz="410099" eaLnBrk="1" fontAlgn="auto" hangingPunct="1">
              <a:spcAft>
                <a:spcPts val="0"/>
              </a:spcAft>
              <a:buFont typeface="Arial" pitchFamily="34" charset="0"/>
              <a:buChar char="•"/>
              <a:defRPr/>
            </a:pPr>
            <a:r>
              <a:rPr lang="fr-FR" sz="1900" dirty="0" smtClean="0">
                <a:latin typeface="Calibri"/>
              </a:rPr>
              <a:t>Si les </a:t>
            </a:r>
            <a:r>
              <a:rPr lang="fr-FR" sz="1900" dirty="0" err="1" smtClean="0">
                <a:latin typeface="Calibri"/>
              </a:rPr>
              <a:t>ARV</a:t>
            </a:r>
            <a:r>
              <a:rPr lang="fr-FR" sz="1900" dirty="0" smtClean="0">
                <a:latin typeface="Calibri"/>
              </a:rPr>
              <a:t> ne sont pas pris correctement, le </a:t>
            </a:r>
            <a:r>
              <a:rPr lang="fr-FR" sz="1900" b="1" dirty="0" smtClean="0">
                <a:latin typeface="Calibri"/>
              </a:rPr>
              <a:t>virus peut évoluer</a:t>
            </a:r>
            <a:r>
              <a:rPr lang="fr-FR" sz="1900" dirty="0" smtClean="0">
                <a:latin typeface="Calibri"/>
              </a:rPr>
              <a:t> et devenir </a:t>
            </a:r>
            <a:r>
              <a:rPr lang="fr-FR" sz="1900" b="1" dirty="0" smtClean="0">
                <a:latin typeface="Calibri"/>
              </a:rPr>
              <a:t>« résistant » aux </a:t>
            </a:r>
            <a:r>
              <a:rPr lang="fr-FR" sz="1900" b="1" dirty="0" err="1" smtClean="0">
                <a:latin typeface="Calibri"/>
              </a:rPr>
              <a:t>ARV</a:t>
            </a:r>
            <a:r>
              <a:rPr lang="fr-FR" sz="1900" dirty="0" smtClean="0">
                <a:latin typeface="Calibri"/>
              </a:rPr>
              <a:t>, ce qui signifie que même s'ils sont bien pris, ils n’auront plus aucun effet.</a:t>
            </a:r>
          </a:p>
          <a:p>
            <a:pPr marL="269875" indent="-269875" defTabSz="410099" eaLnBrk="1" fontAlgn="auto" hangingPunct="1">
              <a:spcAft>
                <a:spcPts val="0"/>
              </a:spcAft>
              <a:buFont typeface="Arial" pitchFamily="34" charset="0"/>
              <a:buChar char="•"/>
              <a:defRPr/>
            </a:pPr>
            <a:r>
              <a:rPr lang="fr-FR" sz="1900" dirty="0" smtClean="0">
                <a:latin typeface="Calibri"/>
              </a:rPr>
              <a:t>Si votre charge virale est élevée, vous risquez de transmettre le VIH à votre partenaire. Il est donc très important d'utiliser des préservatifs à chaque rapport sexuel.</a:t>
            </a:r>
          </a:p>
          <a:p>
            <a:pPr marL="269875" indent="-269875" defTabSz="410099" eaLnBrk="1" fontAlgn="auto" hangingPunct="1">
              <a:spcAft>
                <a:spcPts val="0"/>
              </a:spcAft>
              <a:buFont typeface="Arial" pitchFamily="34" charset="0"/>
              <a:buChar char="•"/>
              <a:defRPr/>
            </a:pPr>
            <a:r>
              <a:rPr lang="fr-FR" sz="1900" dirty="0" smtClean="0">
                <a:latin typeface="Calibri"/>
              </a:rPr>
              <a:t>Si vous prenez des </a:t>
            </a:r>
            <a:r>
              <a:rPr lang="fr-FR" sz="1900" dirty="0" err="1" smtClean="0">
                <a:latin typeface="Calibri"/>
              </a:rPr>
              <a:t>ARV</a:t>
            </a:r>
            <a:r>
              <a:rPr lang="fr-FR" sz="1900" dirty="0" smtClean="0">
                <a:latin typeface="Calibri"/>
              </a:rPr>
              <a:t> pour diminuer votre charge virale, vous évitez aussi de transmettre le VIH pendant votre grossesse ou l'allaitement de votre enfant.</a:t>
            </a:r>
            <a:endParaRPr lang="en-US" sz="1900" dirty="0" smtClean="0">
              <a:latin typeface="Calibri"/>
            </a:endParaRPr>
          </a:p>
        </p:txBody>
      </p:sp>
      <p:cxnSp>
        <p:nvCxnSpPr>
          <p:cNvPr id="15" name="Straight Connector 14"/>
          <p:cNvCxnSpPr/>
          <p:nvPr/>
        </p:nvCxnSpPr>
        <p:spPr>
          <a:xfrm>
            <a:off x="2438400" y="1143000"/>
            <a:ext cx="0" cy="3276600"/>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0" y="-3175"/>
            <a:ext cx="9144000" cy="847725"/>
          </a:xfrm>
          <a:solidFill>
            <a:schemeClr val="accent6"/>
          </a:solidFill>
        </p:spPr>
        <p:txBody>
          <a:bodyPr rtlCol="0">
            <a:noAutofit/>
          </a:bodyPr>
          <a:lstStyle/>
          <a:p>
            <a:pPr algn="l" defTabSz="410099" eaLnBrk="1" fontAlgn="auto" hangingPunct="1">
              <a:spcAft>
                <a:spcPts val="0"/>
              </a:spcAft>
              <a:defRPr/>
            </a:pPr>
            <a:r>
              <a:rPr lang="fr-FR" sz="2800" smtClean="0">
                <a:solidFill>
                  <a:srgbClr val="FFFFFF"/>
                </a:solidFill>
                <a:latin typeface="Calibri"/>
              </a:rPr>
              <a:t>	4. La charge virale est ÉLEVÉE</a:t>
            </a:r>
            <a:endParaRPr lang="en-US" sz="2800" dirty="0">
              <a:solidFill>
                <a:srgbClr val="FFFFFF"/>
              </a:solidFill>
              <a:latin typeface="Calibri"/>
            </a:endParaRPr>
          </a:p>
        </p:txBody>
      </p:sp>
      <p:pic>
        <p:nvPicPr>
          <p:cNvPr id="16" name="Picture 2"/>
          <p:cNvPicPr>
            <a:picLocks noChangeAspect="1" noChangeArrowheads="1"/>
          </p:cNvPicPr>
          <p:nvPr/>
        </p:nvPicPr>
        <p:blipFill>
          <a:blip r:embed="rId3" cstate="print"/>
          <a:srcRect/>
          <a:stretch>
            <a:fillRect/>
          </a:stretch>
        </p:blipFill>
        <p:spPr bwMode="auto">
          <a:xfrm>
            <a:off x="7315200" y="381000"/>
            <a:ext cx="1789113" cy="1317625"/>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p:spPr>
      </p:pic>
      <p:sp>
        <p:nvSpPr>
          <p:cNvPr id="17" name="Rectangle 16"/>
          <p:cNvSpPr/>
          <p:nvPr/>
        </p:nvSpPr>
        <p:spPr>
          <a:xfrm>
            <a:off x="5791200" y="4598988"/>
            <a:ext cx="3124200" cy="1998662"/>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19" name="Content Placeholder 1"/>
          <p:cNvSpPr>
            <a:spLocks noGrp="1"/>
          </p:cNvSpPr>
          <p:nvPr>
            <p:ph sz="half" idx="1"/>
          </p:nvPr>
        </p:nvSpPr>
        <p:spPr>
          <a:xfrm>
            <a:off x="6386513" y="4648200"/>
            <a:ext cx="2605087" cy="1828800"/>
          </a:xfrm>
        </p:spPr>
        <p:txBody>
          <a:bodyPr rtlCol="0">
            <a:normAutofit fontScale="70000" lnSpcReduction="20000"/>
          </a:bodyPr>
          <a:lstStyle/>
          <a:p>
            <a:pPr defTabSz="410099" eaLnBrk="1" fontAlgn="auto" hangingPunct="1">
              <a:spcAft>
                <a:spcPts val="0"/>
              </a:spcAft>
              <a:buFont typeface="Arial"/>
              <a:buNone/>
              <a:defRPr/>
            </a:pPr>
            <a:r>
              <a:rPr lang="en-US" b="1" dirty="0" smtClean="0">
                <a:latin typeface="Calibri"/>
              </a:rPr>
              <a:t>Instructions pour le </a:t>
            </a:r>
            <a:r>
              <a:rPr lang="en-US" b="1" dirty="0" err="1" smtClean="0">
                <a:latin typeface="Calibri"/>
              </a:rPr>
              <a:t>professionnel</a:t>
            </a:r>
            <a:endParaRPr lang="en-US" b="1" dirty="0" smtClean="0">
              <a:latin typeface="Calibri"/>
            </a:endParaRPr>
          </a:p>
          <a:p>
            <a:pPr defTabSz="410099" eaLnBrk="1" fontAlgn="auto" hangingPunct="1">
              <a:spcAft>
                <a:spcPts val="0"/>
              </a:spcAft>
              <a:buFont typeface="Arial"/>
              <a:buNone/>
              <a:defRPr/>
            </a:pPr>
            <a:r>
              <a:rPr lang="fr-FR" dirty="0" smtClean="0">
                <a:latin typeface="Calibri"/>
              </a:rPr>
              <a:t>Penser à utiliser un langage objectif et respectueux – ne pas culpabiliser ou critiquer :</a:t>
            </a:r>
          </a:p>
          <a:p>
            <a:pPr defTabSz="410099" eaLnBrk="1" fontAlgn="auto" hangingPunct="1">
              <a:spcAft>
                <a:spcPts val="0"/>
              </a:spcAft>
              <a:buFont typeface="Arial"/>
              <a:buNone/>
              <a:defRPr/>
            </a:pPr>
            <a:r>
              <a:rPr lang="fr-FR" i="1" dirty="0" smtClean="0">
                <a:latin typeface="Calibri"/>
              </a:rPr>
              <a:t>« Je suis ravi(e) que vous soyez venu(e) chercher les résultats du test de votre charge virale. Maintenant nous pouvons vous aider à faire baisser votre charge virale. »</a:t>
            </a:r>
            <a:endParaRPr lang="en-US" i="1" dirty="0" smtClean="0">
              <a:latin typeface="Calibri"/>
            </a:endParaRPr>
          </a:p>
        </p:txBody>
      </p:sp>
      <p:pic>
        <p:nvPicPr>
          <p:cNvPr id="68618" name="Picture 4" descr="C:\Users\rlw2177\AppData\Local\Microsoft\Windows\Temporary Internet Files\Content.IE5\BZGY2YB0\1371714180[1].png"/>
          <p:cNvPicPr>
            <a:picLocks noChangeAspect="1" noChangeArrowheads="1"/>
          </p:cNvPicPr>
          <p:nvPr/>
        </p:nvPicPr>
        <p:blipFill>
          <a:blip r:embed="rId4" cstate="print"/>
          <a:srcRect/>
          <a:stretch>
            <a:fillRect/>
          </a:stretch>
        </p:blipFill>
        <p:spPr bwMode="auto">
          <a:xfrm>
            <a:off x="295275" y="4648200"/>
            <a:ext cx="544513" cy="803275"/>
          </a:xfrm>
          <a:prstGeom prst="rect">
            <a:avLst/>
          </a:prstGeom>
          <a:noFill/>
          <a:ln w="9525">
            <a:noFill/>
            <a:miter lim="800000"/>
            <a:headEnd/>
            <a:tailEnd/>
          </a:ln>
        </p:spPr>
      </p:pic>
      <p:pic>
        <p:nvPicPr>
          <p:cNvPr id="68619" name="Picture 8" descr="C:\Users\rlw2177\AppData\Local\Microsoft\Windows\Temporary Internet Files\Content.IE5\S2UJGMDA\Symbol_list_class.svg[1].png"/>
          <p:cNvPicPr>
            <a:picLocks noChangeAspect="1" noChangeArrowheads="1"/>
          </p:cNvPicPr>
          <p:nvPr/>
        </p:nvPicPr>
        <p:blipFill>
          <a:blip r:embed="rId5" cstate="print"/>
          <a:srcRect/>
          <a:stretch>
            <a:fillRect/>
          </a:stretch>
        </p:blipFill>
        <p:spPr bwMode="auto">
          <a:xfrm>
            <a:off x="5867400" y="4648200"/>
            <a:ext cx="519113" cy="533400"/>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381000"/>
            <a:ext cx="1789113" cy="131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175"/>
            <a:ext cx="9144000" cy="847725"/>
          </a:xfrm>
          <a:solidFill>
            <a:schemeClr val="accent5"/>
          </a:solidFill>
        </p:spPr>
        <p:txBody>
          <a:bodyPr rtlCol="0">
            <a:noAutofit/>
          </a:bodyPr>
          <a:lstStyle/>
          <a:p>
            <a:pPr algn="l" defTabSz="410099" eaLnBrk="1" fontAlgn="auto" hangingPunct="1">
              <a:spcAft>
                <a:spcPts val="0"/>
              </a:spcAft>
              <a:defRPr/>
            </a:pPr>
            <a:r>
              <a:rPr lang="fr-FR" sz="2800" smtClean="0">
                <a:solidFill>
                  <a:srgbClr val="FFFFFF"/>
                </a:solidFill>
                <a:latin typeface="Calibri"/>
              </a:rPr>
              <a:t>	5. Comment prenez-vous vos ARV ?</a:t>
            </a:r>
            <a:endParaRPr lang="en-US" sz="2800" dirty="0">
              <a:solidFill>
                <a:srgbClr val="FFFFFF"/>
              </a:solidFill>
              <a:latin typeface="Calibri"/>
            </a:endParaRPr>
          </a:p>
        </p:txBody>
      </p:sp>
      <p:pic>
        <p:nvPicPr>
          <p:cNvPr id="70658" name="Picture 2"/>
          <p:cNvPicPr>
            <a:picLocks noChangeAspect="1" noChangeArrowheads="1"/>
          </p:cNvPicPr>
          <p:nvPr/>
        </p:nvPicPr>
        <p:blipFill>
          <a:blip r:embed="rId3" cstate="print"/>
          <a:srcRect/>
          <a:stretch>
            <a:fillRect/>
          </a:stretch>
        </p:blipFill>
        <p:spPr bwMode="auto">
          <a:xfrm>
            <a:off x="152400" y="952500"/>
            <a:ext cx="6326188" cy="5756275"/>
          </a:xfrm>
          <a:prstGeom prst="rect">
            <a:avLst/>
          </a:prstGeom>
          <a:noFill/>
          <a:ln w="9525">
            <a:noFill/>
            <a:miter lim="800000"/>
            <a:headEnd/>
            <a:tailEnd/>
          </a:ln>
        </p:spPr>
      </p:pic>
      <p:sp>
        <p:nvSpPr>
          <p:cNvPr id="4" name="TextBox 3"/>
          <p:cNvSpPr txBox="1"/>
          <p:nvPr/>
        </p:nvSpPr>
        <p:spPr>
          <a:xfrm>
            <a:off x="6477000" y="1073150"/>
            <a:ext cx="2543175" cy="5632450"/>
          </a:xfrm>
          <a:prstGeom prst="rect">
            <a:avLst/>
          </a:prstGeom>
          <a:noFill/>
        </p:spPr>
        <p:txBody>
          <a:bodyPr>
            <a:spAutoFit/>
          </a:bodyPr>
          <a:lstStyle/>
          <a:p>
            <a:pPr marL="285750" indent="-285750" defTabSz="913972" fontAlgn="auto">
              <a:spcBef>
                <a:spcPts val="0"/>
              </a:spcBef>
              <a:spcAft>
                <a:spcPts val="0"/>
              </a:spcAft>
              <a:buFont typeface="Wingdings" panose="05000000000000000000" pitchFamily="2" charset="2"/>
              <a:buChar char="Ø"/>
              <a:defRPr/>
            </a:pPr>
            <a:r>
              <a:rPr lang="fr-FR" sz="2000" dirty="0">
                <a:solidFill>
                  <a:srgbClr val="000000"/>
                </a:solidFill>
                <a:latin typeface="Calibri"/>
                <a:cs typeface="+mn-cs"/>
              </a:rPr>
              <a:t>C’est parfois difficile de prendre les </a:t>
            </a:r>
            <a:r>
              <a:rPr lang="fr-FR" sz="2000" dirty="0" err="1">
                <a:solidFill>
                  <a:srgbClr val="000000"/>
                </a:solidFill>
                <a:latin typeface="Calibri"/>
                <a:cs typeface="+mn-cs"/>
              </a:rPr>
              <a:t>ARV</a:t>
            </a:r>
            <a:r>
              <a:rPr lang="fr-FR" sz="2000" dirty="0">
                <a:solidFill>
                  <a:srgbClr val="000000"/>
                </a:solidFill>
                <a:latin typeface="Calibri"/>
                <a:cs typeface="+mn-cs"/>
              </a:rPr>
              <a:t> tous les jours.</a:t>
            </a:r>
          </a:p>
          <a:p>
            <a:pPr marL="285750" indent="-285750" defTabSz="913972" fontAlgn="auto">
              <a:spcBef>
                <a:spcPts val="0"/>
              </a:spcBef>
              <a:spcAft>
                <a:spcPts val="0"/>
              </a:spcAft>
              <a:buFont typeface="Wingdings" panose="05000000000000000000" pitchFamily="2" charset="2"/>
              <a:buChar char="Ø"/>
              <a:defRPr/>
            </a:pPr>
            <a:endParaRPr lang="fr-FR" sz="2000" dirty="0">
              <a:solidFill>
                <a:srgbClr val="000000"/>
              </a:solidFill>
              <a:latin typeface="Calibri"/>
              <a:cs typeface="+mn-cs"/>
            </a:endParaRPr>
          </a:p>
          <a:p>
            <a:pPr marL="285750" indent="-285750" defTabSz="913972" fontAlgn="auto">
              <a:spcBef>
                <a:spcPts val="0"/>
              </a:spcBef>
              <a:spcAft>
                <a:spcPts val="0"/>
              </a:spcAft>
              <a:buFont typeface="Wingdings" panose="05000000000000000000" pitchFamily="2" charset="2"/>
              <a:buChar char="Ø"/>
              <a:defRPr/>
            </a:pPr>
            <a:r>
              <a:rPr lang="fr-FR" sz="2000" dirty="0">
                <a:solidFill>
                  <a:srgbClr val="000000"/>
                </a:solidFill>
                <a:latin typeface="Calibri"/>
                <a:cs typeface="+mn-cs"/>
              </a:rPr>
              <a:t>Ensemble, nous allons voir à quelle fréquence vous prenez vos </a:t>
            </a:r>
            <a:r>
              <a:rPr lang="fr-FR" sz="2000" dirty="0" err="1">
                <a:solidFill>
                  <a:srgbClr val="000000"/>
                </a:solidFill>
                <a:latin typeface="Calibri"/>
                <a:cs typeface="+mn-cs"/>
              </a:rPr>
              <a:t>ARV</a:t>
            </a:r>
            <a:r>
              <a:rPr lang="fr-FR" sz="2000" dirty="0">
                <a:solidFill>
                  <a:srgbClr val="000000"/>
                </a:solidFill>
                <a:latin typeface="Calibri"/>
                <a:cs typeface="+mn-cs"/>
              </a:rPr>
              <a:t> et comment nous pouvons améliorer les choses.</a:t>
            </a:r>
          </a:p>
          <a:p>
            <a:pPr defTabSz="913972" fontAlgn="auto">
              <a:spcBef>
                <a:spcPts val="0"/>
              </a:spcBef>
              <a:spcAft>
                <a:spcPts val="0"/>
              </a:spcAft>
              <a:defRPr/>
            </a:pPr>
            <a:endParaRPr lang="en-US" sz="2000" dirty="0">
              <a:solidFill>
                <a:srgbClr val="000000"/>
              </a:solidFill>
              <a:latin typeface="Calibri"/>
              <a:cs typeface="+mn-cs"/>
            </a:endParaRPr>
          </a:p>
          <a:p>
            <a:pPr marL="285750" indent="-285750" defTabSz="913972" fontAlgn="auto">
              <a:spcBef>
                <a:spcPts val="0"/>
              </a:spcBef>
              <a:spcAft>
                <a:spcPts val="0"/>
              </a:spcAft>
              <a:buFont typeface="Wingdings" panose="05000000000000000000" pitchFamily="2" charset="2"/>
              <a:buChar char="Ø"/>
              <a:defRPr/>
            </a:pPr>
            <a:r>
              <a:rPr lang="fr-FR" sz="2000" dirty="0">
                <a:solidFill>
                  <a:srgbClr val="000000"/>
                </a:solidFill>
                <a:latin typeface="Calibri"/>
                <a:cs typeface="+mn-cs"/>
              </a:rPr>
              <a:t>Combien de doses </a:t>
            </a:r>
            <a:r>
              <a:rPr lang="fr-FR" sz="2000" dirty="0">
                <a:latin typeface="Calibri"/>
                <a:cs typeface="+mn-cs"/>
              </a:rPr>
              <a:t>d’ARV</a:t>
            </a:r>
            <a:r>
              <a:rPr lang="fr-FR" sz="2000" dirty="0">
                <a:solidFill>
                  <a:srgbClr val="000000"/>
                </a:solidFill>
                <a:latin typeface="Calibri"/>
                <a:cs typeface="+mn-cs"/>
              </a:rPr>
              <a:t> pensez-vous avoir oubliées au cours du mois dernier ?</a:t>
            </a:r>
            <a:endParaRPr lang="en-US" sz="2000" dirty="0">
              <a:latin typeface="Calibri" panose="020F0502020204030204" pitchFamily="34" charset="0"/>
              <a:cs typeface="+mn-cs"/>
            </a:endParaRPr>
          </a:p>
        </p:txBody>
      </p:sp>
      <p:sp>
        <p:nvSpPr>
          <p:cNvPr id="5" name="TextBox 4"/>
          <p:cNvSpPr txBox="1"/>
          <p:nvPr/>
        </p:nvSpPr>
        <p:spPr>
          <a:xfrm>
            <a:off x="3315494" y="2867561"/>
            <a:ext cx="1485106" cy="1631216"/>
          </a:xfrm>
          <a:prstGeom prst="rect">
            <a:avLst/>
          </a:prstGeom>
          <a:solidFill>
            <a:schemeClr val="bg1"/>
          </a:solidFill>
        </p:spPr>
        <p:txBody>
          <a:bodyPr wrap="square" rtlCol="0">
            <a:spAutoFit/>
          </a:bodyPr>
          <a:lstStyle/>
          <a:p>
            <a:r>
              <a:rPr lang="en-US" sz="2000" b="1" dirty="0" smtClean="0">
                <a:solidFill>
                  <a:schemeClr val="tx2"/>
                </a:solidFill>
                <a:latin typeface="Calibri" panose="020F0502020204030204" pitchFamily="34" charset="0"/>
              </a:rPr>
              <a:t>Nombre de doses  manquées le mois dernier</a:t>
            </a:r>
            <a:endParaRPr lang="en-US" sz="2000" b="1" dirty="0">
              <a:solidFill>
                <a:schemeClr val="tx2"/>
              </a:solidFill>
              <a:latin typeface="Calibri" panose="020F0502020204030204" pitchFamily="34" charset="0"/>
            </a:endParaRPr>
          </a:p>
        </p:txBody>
      </p:sp>
      <p:sp>
        <p:nvSpPr>
          <p:cNvPr id="7" name="TextBox 6"/>
          <p:cNvSpPr txBox="1"/>
          <p:nvPr/>
        </p:nvSpPr>
        <p:spPr>
          <a:xfrm>
            <a:off x="457200" y="1066800"/>
            <a:ext cx="533400" cy="261610"/>
          </a:xfrm>
          <a:prstGeom prst="rect">
            <a:avLst/>
          </a:prstGeom>
          <a:solidFill>
            <a:schemeClr val="bg1"/>
          </a:solidFill>
        </p:spPr>
        <p:txBody>
          <a:bodyPr wrap="square" rtlCol="0">
            <a:spAutoFit/>
          </a:bodyPr>
          <a:lstStyle/>
          <a:p>
            <a:r>
              <a:rPr lang="en-US" sz="1100" b="1" dirty="0" smtClean="0">
                <a:latin typeface="Calibri" panose="020F0502020204030204" pitchFamily="34" charset="0"/>
              </a:rPr>
              <a:t>Lundi</a:t>
            </a:r>
            <a:endParaRPr lang="en-US" sz="1100" b="1" dirty="0">
              <a:latin typeface="Calibri" panose="020F0502020204030204"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7" y="979125"/>
            <a:ext cx="1319213" cy="123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828800" y="1066800"/>
            <a:ext cx="533400" cy="261610"/>
          </a:xfrm>
          <a:prstGeom prst="rect">
            <a:avLst/>
          </a:prstGeom>
          <a:solidFill>
            <a:schemeClr val="bg1"/>
          </a:solidFill>
        </p:spPr>
        <p:txBody>
          <a:bodyPr wrap="square" rtlCol="0">
            <a:spAutoFit/>
          </a:bodyPr>
          <a:lstStyle/>
          <a:p>
            <a:r>
              <a:rPr lang="en-US" sz="1100" b="1" dirty="0" smtClean="0">
                <a:latin typeface="Calibri" panose="020F0502020204030204" pitchFamily="34" charset="0"/>
              </a:rPr>
              <a:t>Mardi</a:t>
            </a:r>
            <a:endParaRPr lang="en-US" sz="1200" b="1" dirty="0">
              <a:latin typeface="Calibri" panose="020F0502020204030204" pitchFamily="34" charset="0"/>
            </a:endParaRP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2587" y="996832"/>
            <a:ext cx="1319213" cy="1212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155830" y="1066799"/>
            <a:ext cx="685800" cy="230832"/>
          </a:xfrm>
          <a:prstGeom prst="rect">
            <a:avLst/>
          </a:prstGeom>
          <a:solidFill>
            <a:schemeClr val="bg1"/>
          </a:solidFill>
        </p:spPr>
        <p:txBody>
          <a:bodyPr wrap="square" rtlCol="0">
            <a:spAutoFit/>
          </a:bodyPr>
          <a:lstStyle/>
          <a:p>
            <a:r>
              <a:rPr lang="en-US" sz="900" b="1" dirty="0" smtClean="0">
                <a:latin typeface="Calibri" panose="020F0502020204030204" pitchFamily="34" charset="0"/>
              </a:rPr>
              <a:t>Mercredi</a:t>
            </a:r>
            <a:endParaRPr lang="en-US" sz="1000" b="1" dirty="0">
              <a:latin typeface="Calibri" panose="020F0502020204030204" pitchFamily="34" charset="0"/>
            </a:endParaRPr>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990600"/>
            <a:ext cx="1328913" cy="1212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066801" y="2286000"/>
            <a:ext cx="533400" cy="246221"/>
          </a:xfrm>
          <a:prstGeom prst="rect">
            <a:avLst/>
          </a:prstGeom>
          <a:solidFill>
            <a:schemeClr val="bg1"/>
          </a:solidFill>
        </p:spPr>
        <p:txBody>
          <a:bodyPr wrap="square" rtlCol="0">
            <a:spAutoFit/>
          </a:bodyPr>
          <a:lstStyle/>
          <a:p>
            <a:r>
              <a:rPr lang="en-US" sz="1000" b="1" dirty="0" smtClean="0">
                <a:latin typeface="Calibri" panose="020F0502020204030204" pitchFamily="34" charset="0"/>
              </a:rPr>
              <a:t>Jeudi</a:t>
            </a:r>
            <a:endParaRPr lang="en-US" sz="1100" b="1" dirty="0">
              <a:latin typeface="Calibri" panose="020F0502020204030204" pitchFamily="34" charset="0"/>
            </a:endParaRPr>
          </a:p>
        </p:txBody>
      </p:sp>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187" y="2210336"/>
            <a:ext cx="1289311" cy="121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752600" y="2286000"/>
            <a:ext cx="671945" cy="246221"/>
          </a:xfrm>
          <a:prstGeom prst="rect">
            <a:avLst/>
          </a:prstGeom>
          <a:solidFill>
            <a:schemeClr val="bg1"/>
          </a:solidFill>
        </p:spPr>
        <p:txBody>
          <a:bodyPr wrap="square" rtlCol="0">
            <a:spAutoFit/>
          </a:bodyPr>
          <a:lstStyle/>
          <a:p>
            <a:r>
              <a:rPr lang="en-US" sz="1000" b="1" dirty="0" smtClean="0">
                <a:latin typeface="Calibri" panose="020F0502020204030204" pitchFamily="34" charset="0"/>
              </a:rPr>
              <a:t>Vendredi</a:t>
            </a:r>
            <a:endParaRPr lang="en-US" sz="1050" b="1" dirty="0">
              <a:latin typeface="Calibri" panose="020F0502020204030204" pitchFamily="34" charset="0"/>
            </a:endParaRPr>
          </a:p>
        </p:txBody>
      </p:sp>
      <p:sp>
        <p:nvSpPr>
          <p:cNvPr id="16" name="TextBox 15"/>
          <p:cNvSpPr txBox="1"/>
          <p:nvPr/>
        </p:nvSpPr>
        <p:spPr>
          <a:xfrm>
            <a:off x="457200" y="3563779"/>
            <a:ext cx="671945" cy="246221"/>
          </a:xfrm>
          <a:prstGeom prst="rect">
            <a:avLst/>
          </a:prstGeom>
          <a:solidFill>
            <a:schemeClr val="bg1"/>
          </a:solidFill>
        </p:spPr>
        <p:txBody>
          <a:bodyPr wrap="square" rtlCol="0">
            <a:spAutoFit/>
          </a:bodyPr>
          <a:lstStyle/>
          <a:p>
            <a:r>
              <a:rPr lang="en-US" sz="1000" b="1" dirty="0" smtClean="0">
                <a:latin typeface="Calibri" panose="020F0502020204030204" pitchFamily="34" charset="0"/>
              </a:rPr>
              <a:t>Samedi</a:t>
            </a:r>
            <a:endParaRPr lang="en-US" sz="1050" b="1" dirty="0">
              <a:latin typeface="Calibri" panose="020F0502020204030204" pitchFamily="34" charset="0"/>
            </a:endParaRPr>
          </a:p>
        </p:txBody>
      </p:sp>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341" y="3491028"/>
            <a:ext cx="1278059" cy="1233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1733549" y="3560904"/>
            <a:ext cx="723901" cy="246221"/>
          </a:xfrm>
          <a:prstGeom prst="rect">
            <a:avLst/>
          </a:prstGeom>
          <a:solidFill>
            <a:schemeClr val="bg1"/>
          </a:solidFill>
        </p:spPr>
        <p:txBody>
          <a:bodyPr wrap="square" rtlCol="0">
            <a:spAutoFit/>
          </a:bodyPr>
          <a:lstStyle/>
          <a:p>
            <a:r>
              <a:rPr lang="en-US" sz="1000" b="1" dirty="0" smtClean="0">
                <a:latin typeface="Calibri" panose="020F0502020204030204" pitchFamily="34" charset="0"/>
              </a:rPr>
              <a:t>Dimanche</a:t>
            </a:r>
            <a:endParaRPr lang="en-US" sz="1050" b="1" dirty="0">
              <a:latin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066800"/>
            <a:ext cx="2971800" cy="3200400"/>
          </a:xfrm>
        </p:spPr>
        <p:txBody>
          <a:bodyPr rtlCol="0"/>
          <a:lstStyle/>
          <a:p>
            <a:pPr defTabSz="410099" eaLnBrk="1" fontAlgn="auto" hangingPunct="1">
              <a:spcAft>
                <a:spcPts val="0"/>
              </a:spcAft>
              <a:buFont typeface="Arial"/>
              <a:buNone/>
              <a:defRPr/>
            </a:pPr>
            <a:r>
              <a:rPr lang="en-US" sz="1600" b="1" dirty="0" smtClean="0">
                <a:solidFill>
                  <a:srgbClr val="000000"/>
                </a:solidFill>
                <a:latin typeface="Calibri"/>
              </a:rPr>
              <a:t>MESSAGES FORTS :</a:t>
            </a:r>
          </a:p>
          <a:p>
            <a:pPr marL="269875" indent="-269875" defTabSz="410099" eaLnBrk="1" fontAlgn="auto" hangingPunct="1">
              <a:spcAft>
                <a:spcPts val="0"/>
              </a:spcAft>
              <a:buFont typeface="Wingdings" pitchFamily="2" charset="2"/>
              <a:buChar char="Ø"/>
              <a:defRPr/>
            </a:pPr>
            <a:r>
              <a:rPr lang="fr-FR" sz="1600" dirty="0" smtClean="0">
                <a:solidFill>
                  <a:srgbClr val="000000"/>
                </a:solidFill>
                <a:latin typeface="Calibri"/>
              </a:rPr>
              <a:t>C’est parfois difficile de prendre les </a:t>
            </a:r>
            <a:r>
              <a:rPr lang="fr-FR" sz="1600" dirty="0" err="1" smtClean="0">
                <a:solidFill>
                  <a:srgbClr val="000000"/>
                </a:solidFill>
                <a:latin typeface="Calibri"/>
              </a:rPr>
              <a:t>ARV</a:t>
            </a:r>
            <a:r>
              <a:rPr lang="fr-FR" sz="1600" dirty="0" smtClean="0">
                <a:solidFill>
                  <a:srgbClr val="000000"/>
                </a:solidFill>
                <a:latin typeface="Calibri"/>
              </a:rPr>
              <a:t> tous les jours.</a:t>
            </a:r>
          </a:p>
          <a:p>
            <a:pPr marL="269875" indent="-269875" defTabSz="410099" eaLnBrk="1" fontAlgn="auto" hangingPunct="1">
              <a:spcAft>
                <a:spcPts val="0"/>
              </a:spcAft>
              <a:buFont typeface="Wingdings" pitchFamily="2" charset="2"/>
              <a:buChar char="Ø"/>
              <a:defRPr/>
            </a:pPr>
            <a:r>
              <a:rPr lang="fr-FR" sz="1600" dirty="0" smtClean="0">
                <a:solidFill>
                  <a:srgbClr val="000000"/>
                </a:solidFill>
                <a:latin typeface="Calibri"/>
              </a:rPr>
              <a:t>Ensemble, nous allons voir à quelle fréquence vous prenez vos </a:t>
            </a:r>
            <a:r>
              <a:rPr lang="fr-FR" sz="1600" dirty="0" err="1" smtClean="0">
                <a:solidFill>
                  <a:srgbClr val="000000"/>
                </a:solidFill>
                <a:latin typeface="Calibri"/>
              </a:rPr>
              <a:t>ARV</a:t>
            </a:r>
            <a:r>
              <a:rPr lang="fr-FR" sz="1600" dirty="0" smtClean="0">
                <a:solidFill>
                  <a:srgbClr val="000000"/>
                </a:solidFill>
                <a:latin typeface="Calibri"/>
              </a:rPr>
              <a:t> et comment nous pouvons améliorer les choses.</a:t>
            </a:r>
          </a:p>
          <a:p>
            <a:pPr marL="269875" indent="-269875" defTabSz="410099" eaLnBrk="1" fontAlgn="auto" hangingPunct="1">
              <a:spcAft>
                <a:spcPts val="0"/>
              </a:spcAft>
              <a:buFont typeface="Wingdings" pitchFamily="2" charset="2"/>
              <a:buChar char="Ø"/>
              <a:defRPr/>
            </a:pPr>
            <a:r>
              <a:rPr lang="fr-FR" sz="1600" dirty="0" smtClean="0">
                <a:solidFill>
                  <a:srgbClr val="000000"/>
                </a:solidFill>
                <a:latin typeface="Calibri"/>
              </a:rPr>
              <a:t>Combien de doses </a:t>
            </a:r>
            <a:r>
              <a:rPr lang="fr-FR" sz="1600" dirty="0" smtClean="0">
                <a:latin typeface="Calibri"/>
              </a:rPr>
              <a:t>d’ARV</a:t>
            </a:r>
            <a:r>
              <a:rPr lang="fr-FR" sz="1600" dirty="0" smtClean="0">
                <a:solidFill>
                  <a:srgbClr val="000000"/>
                </a:solidFill>
                <a:latin typeface="Calibri"/>
              </a:rPr>
              <a:t> pensez-vous avoir oubliées au cours du mois dernier ?</a:t>
            </a:r>
            <a:endParaRPr lang="en-US" sz="1600" dirty="0" smtClean="0">
              <a:solidFill>
                <a:srgbClr val="000000"/>
              </a:solidFill>
              <a:latin typeface="Calibri"/>
            </a:endParaRPr>
          </a:p>
        </p:txBody>
      </p:sp>
      <p:sp>
        <p:nvSpPr>
          <p:cNvPr id="21" name="Content Placeholder 1"/>
          <p:cNvSpPr>
            <a:spLocks noGrp="1"/>
          </p:cNvSpPr>
          <p:nvPr>
            <p:ph sz="half" idx="1"/>
          </p:nvPr>
        </p:nvSpPr>
        <p:spPr>
          <a:xfrm>
            <a:off x="3689350" y="1143000"/>
            <a:ext cx="5226050" cy="2057400"/>
          </a:xfrm>
        </p:spPr>
        <p:txBody>
          <a:bodyPr rtlCol="0">
            <a:normAutofit fontScale="77500" lnSpcReduction="20000"/>
          </a:bodyPr>
          <a:lstStyle/>
          <a:p>
            <a:pPr defTabSz="410099" eaLnBrk="1" fontAlgn="auto" hangingPunct="1">
              <a:spcAft>
                <a:spcPts val="0"/>
              </a:spcAft>
              <a:buFont typeface="Arial"/>
              <a:buNone/>
              <a:defRPr/>
            </a:pPr>
            <a:r>
              <a:rPr lang="en-US" sz="1900" b="1" dirty="0" smtClean="0">
                <a:solidFill>
                  <a:srgbClr val="000000"/>
                </a:solidFill>
                <a:latin typeface="Calibri"/>
              </a:rPr>
              <a:t>POINTS DE DISCUSSION :</a:t>
            </a:r>
          </a:p>
          <a:p>
            <a:pPr marL="269875" indent="-269875" defTabSz="410099" eaLnBrk="1" fontAlgn="auto" hangingPunct="1">
              <a:spcAft>
                <a:spcPts val="0"/>
              </a:spcAft>
              <a:buFont typeface="Arial" pitchFamily="34" charset="0"/>
              <a:buChar char="•"/>
              <a:defRPr/>
            </a:pPr>
            <a:r>
              <a:rPr lang="fr-FR" dirty="0" smtClean="0">
                <a:solidFill>
                  <a:srgbClr val="000000"/>
                </a:solidFill>
                <a:latin typeface="Calibri"/>
              </a:rPr>
              <a:t>Certaines personnes éprouvent des                                           difficultés  à prendre leurs </a:t>
            </a:r>
            <a:r>
              <a:rPr lang="fr-FR" dirty="0" err="1" smtClean="0">
                <a:solidFill>
                  <a:srgbClr val="000000"/>
                </a:solidFill>
                <a:latin typeface="Calibri"/>
              </a:rPr>
              <a:t>ARV</a:t>
            </a:r>
            <a:r>
              <a:rPr lang="fr-FR" dirty="0" smtClean="0">
                <a:solidFill>
                  <a:srgbClr val="000000"/>
                </a:solidFill>
                <a:latin typeface="Calibri"/>
              </a:rPr>
              <a:t> tous les                                           jours.</a:t>
            </a:r>
          </a:p>
          <a:p>
            <a:pPr marL="269875" indent="-269875" defTabSz="410099" eaLnBrk="1" fontAlgn="auto" hangingPunct="1">
              <a:spcAft>
                <a:spcPts val="0"/>
              </a:spcAft>
              <a:buFont typeface="Arial" pitchFamily="34" charset="0"/>
              <a:buChar char="•"/>
              <a:defRPr/>
            </a:pPr>
            <a:r>
              <a:rPr lang="fr-FR" dirty="0" smtClean="0">
                <a:solidFill>
                  <a:srgbClr val="000000"/>
                </a:solidFill>
                <a:latin typeface="Calibri"/>
              </a:rPr>
              <a:t>Un jour ou l’autre, ça arrive à tout le monde d’avoir du mal à prendre ses comprimés.</a:t>
            </a:r>
          </a:p>
          <a:p>
            <a:pPr marL="269875" indent="-269875" defTabSz="410099" eaLnBrk="1" fontAlgn="auto" hangingPunct="1">
              <a:spcAft>
                <a:spcPts val="0"/>
              </a:spcAft>
              <a:buFont typeface="Arial" pitchFamily="34" charset="0"/>
              <a:buChar char="•"/>
              <a:defRPr/>
            </a:pPr>
            <a:r>
              <a:rPr lang="fr-FR" dirty="0" smtClean="0">
                <a:solidFill>
                  <a:srgbClr val="000000"/>
                </a:solidFill>
                <a:latin typeface="Calibri"/>
              </a:rPr>
              <a:t>Repensez à la SEMAINE qui vient de s’écouler, combien de doses (jours) d’</a:t>
            </a:r>
            <a:r>
              <a:rPr lang="fr-FR" dirty="0" err="1" smtClean="0">
                <a:solidFill>
                  <a:srgbClr val="000000"/>
                </a:solidFill>
                <a:latin typeface="Calibri"/>
              </a:rPr>
              <a:t>ARV</a:t>
            </a:r>
            <a:r>
              <a:rPr lang="fr-FR" dirty="0" smtClean="0">
                <a:solidFill>
                  <a:srgbClr val="000000"/>
                </a:solidFill>
                <a:latin typeface="Calibri"/>
              </a:rPr>
              <a:t> pensez-vous avoir oubliées ?</a:t>
            </a:r>
          </a:p>
          <a:p>
            <a:pPr marL="719138" indent="-358775" defTabSz="410099" eaLnBrk="1" fontAlgn="auto" hangingPunct="1">
              <a:spcAft>
                <a:spcPts val="0"/>
              </a:spcAft>
              <a:buFont typeface="Arial" pitchFamily="34" charset="0"/>
              <a:buChar char="•"/>
              <a:defRPr/>
            </a:pPr>
            <a:r>
              <a:rPr lang="en-US" dirty="0" err="1" smtClean="0">
                <a:solidFill>
                  <a:srgbClr val="000000"/>
                </a:solidFill>
                <a:latin typeface="Calibri"/>
              </a:rPr>
              <a:t>C’était</a:t>
            </a:r>
            <a:r>
              <a:rPr lang="en-US" dirty="0" smtClean="0">
                <a:solidFill>
                  <a:srgbClr val="000000"/>
                </a:solidFill>
                <a:latin typeface="Calibri"/>
              </a:rPr>
              <a:t> </a:t>
            </a:r>
            <a:r>
              <a:rPr lang="en-US" dirty="0" err="1" smtClean="0">
                <a:solidFill>
                  <a:srgbClr val="000000"/>
                </a:solidFill>
                <a:latin typeface="Calibri"/>
              </a:rPr>
              <a:t>une</a:t>
            </a:r>
            <a:r>
              <a:rPr lang="en-US" dirty="0" smtClean="0">
                <a:solidFill>
                  <a:srgbClr val="000000"/>
                </a:solidFill>
                <a:latin typeface="Calibri"/>
              </a:rPr>
              <a:t> </a:t>
            </a:r>
            <a:r>
              <a:rPr lang="en-US" dirty="0" err="1" smtClean="0">
                <a:solidFill>
                  <a:srgbClr val="000000"/>
                </a:solidFill>
                <a:latin typeface="Calibri"/>
              </a:rPr>
              <a:t>semaine</a:t>
            </a:r>
            <a:r>
              <a:rPr lang="en-US" dirty="0" smtClean="0">
                <a:solidFill>
                  <a:srgbClr val="000000"/>
                </a:solidFill>
                <a:latin typeface="Calibri"/>
              </a:rPr>
              <a:t> </a:t>
            </a:r>
            <a:r>
              <a:rPr lang="en-US" dirty="0" err="1" smtClean="0">
                <a:solidFill>
                  <a:srgbClr val="000000"/>
                </a:solidFill>
                <a:latin typeface="Calibri"/>
              </a:rPr>
              <a:t>habituelle</a:t>
            </a:r>
            <a:r>
              <a:rPr lang="en-US" dirty="0" smtClean="0">
                <a:solidFill>
                  <a:srgbClr val="000000"/>
                </a:solidFill>
                <a:latin typeface="Calibri"/>
              </a:rPr>
              <a:t> ?</a:t>
            </a:r>
          </a:p>
          <a:p>
            <a:pPr marL="719138" indent="-358775" defTabSz="410099" eaLnBrk="1" fontAlgn="auto" hangingPunct="1">
              <a:spcAft>
                <a:spcPts val="0"/>
              </a:spcAft>
              <a:buFont typeface="Arial" pitchFamily="34" charset="0"/>
              <a:buChar char="•"/>
              <a:defRPr/>
            </a:pPr>
            <a:r>
              <a:rPr lang="en-US" dirty="0" smtClean="0">
                <a:solidFill>
                  <a:srgbClr val="000000"/>
                </a:solidFill>
                <a:latin typeface="Calibri"/>
              </a:rPr>
              <a:t>Et le </a:t>
            </a:r>
            <a:r>
              <a:rPr lang="en-US" dirty="0" err="1" smtClean="0">
                <a:solidFill>
                  <a:srgbClr val="000000"/>
                </a:solidFill>
                <a:latin typeface="Calibri"/>
              </a:rPr>
              <a:t>mois</a:t>
            </a:r>
            <a:r>
              <a:rPr lang="en-US" dirty="0" smtClean="0">
                <a:solidFill>
                  <a:srgbClr val="000000"/>
                </a:solidFill>
                <a:latin typeface="Calibri"/>
              </a:rPr>
              <a:t> dernier ?</a:t>
            </a:r>
          </a:p>
        </p:txBody>
      </p:sp>
      <p:cxnSp>
        <p:nvCxnSpPr>
          <p:cNvPr id="15" name="Straight Connector 14"/>
          <p:cNvCxnSpPr/>
          <p:nvPr/>
        </p:nvCxnSpPr>
        <p:spPr>
          <a:xfrm>
            <a:off x="3429000" y="1057275"/>
            <a:ext cx="0" cy="26003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6858000" y="3276600"/>
            <a:ext cx="2057400" cy="332105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19" name="Content Placeholder 1"/>
          <p:cNvSpPr>
            <a:spLocks noGrp="1"/>
          </p:cNvSpPr>
          <p:nvPr>
            <p:ph sz="half" idx="1"/>
          </p:nvPr>
        </p:nvSpPr>
        <p:spPr>
          <a:xfrm>
            <a:off x="6934200" y="4038600"/>
            <a:ext cx="1981200" cy="2438400"/>
          </a:xfrm>
        </p:spPr>
        <p:txBody>
          <a:bodyPr rtlCol="0">
            <a:normAutofit fontScale="55000" lnSpcReduction="20000"/>
          </a:bodyPr>
          <a:lstStyle/>
          <a:p>
            <a:pPr defTabSz="410099" eaLnBrk="1" fontAlgn="auto" hangingPunct="1">
              <a:spcAft>
                <a:spcPts val="0"/>
              </a:spcAft>
              <a:buFont typeface="Arial"/>
              <a:buNone/>
              <a:defRPr/>
            </a:pPr>
            <a:r>
              <a:rPr lang="en-US" sz="2100" b="1" dirty="0" smtClean="0">
                <a:solidFill>
                  <a:srgbClr val="000000"/>
                </a:solidFill>
                <a:latin typeface="Calibri"/>
              </a:rPr>
              <a:t>Instructions pour le </a:t>
            </a:r>
            <a:r>
              <a:rPr lang="en-US" sz="2100" b="1" dirty="0" err="1" smtClean="0">
                <a:solidFill>
                  <a:srgbClr val="000000"/>
                </a:solidFill>
                <a:latin typeface="Calibri"/>
              </a:rPr>
              <a:t>professionnel</a:t>
            </a:r>
            <a:endParaRPr lang="en-US" sz="2100" b="1" dirty="0" smtClean="0">
              <a:solidFill>
                <a:srgbClr val="000000"/>
              </a:solidFill>
              <a:latin typeface="Calibri"/>
            </a:endParaRPr>
          </a:p>
          <a:p>
            <a:pPr marL="366713" indent="-366713" defTabSz="410099" eaLnBrk="1" fontAlgn="auto" hangingPunct="1">
              <a:spcAft>
                <a:spcPts val="0"/>
              </a:spcAft>
              <a:buFont typeface="+mj-lt"/>
              <a:buAutoNum type="arabicPeriod"/>
              <a:defRPr/>
            </a:pPr>
            <a:r>
              <a:rPr lang="fr-FR" sz="1900" dirty="0" smtClean="0">
                <a:solidFill>
                  <a:srgbClr val="000000"/>
                </a:solidFill>
                <a:latin typeface="Calibri"/>
              </a:rPr>
              <a:t>Demander au/à la patient(e) de repenser à la semaine précédente et au nombre de doses qu’il/elle a oubliées. </a:t>
            </a:r>
          </a:p>
          <a:p>
            <a:pPr marL="366713" indent="-366713" defTabSz="410099" eaLnBrk="1" fontAlgn="auto" hangingPunct="1">
              <a:spcAft>
                <a:spcPts val="0"/>
              </a:spcAft>
              <a:buFont typeface="+mj-lt"/>
              <a:buAutoNum type="arabicPeriod"/>
              <a:defRPr/>
            </a:pPr>
            <a:r>
              <a:rPr lang="en-US" sz="1900" dirty="0" smtClean="0">
                <a:solidFill>
                  <a:srgbClr val="000000"/>
                </a:solidFill>
                <a:latin typeface="Calibri"/>
              </a:rPr>
              <a:t>Demander </a:t>
            </a:r>
            <a:r>
              <a:rPr lang="en-US" sz="1900" dirty="0" err="1" smtClean="0">
                <a:solidFill>
                  <a:srgbClr val="000000"/>
                </a:solidFill>
                <a:latin typeface="Calibri"/>
              </a:rPr>
              <a:t>si</a:t>
            </a:r>
            <a:r>
              <a:rPr lang="en-US" sz="1900" dirty="0" smtClean="0">
                <a:solidFill>
                  <a:srgbClr val="000000"/>
                </a:solidFill>
                <a:latin typeface="Calibri"/>
              </a:rPr>
              <a:t> </a:t>
            </a:r>
            <a:r>
              <a:rPr lang="en-US" sz="1900" dirty="0" err="1" smtClean="0">
                <a:solidFill>
                  <a:srgbClr val="000000"/>
                </a:solidFill>
                <a:latin typeface="Calibri"/>
              </a:rPr>
              <a:t>c’est</a:t>
            </a:r>
            <a:r>
              <a:rPr lang="en-US" sz="1900" dirty="0" smtClean="0">
                <a:solidFill>
                  <a:srgbClr val="000000"/>
                </a:solidFill>
                <a:latin typeface="Calibri"/>
              </a:rPr>
              <a:t> </a:t>
            </a:r>
            <a:r>
              <a:rPr lang="en-US" sz="1900" dirty="0" err="1" smtClean="0">
                <a:solidFill>
                  <a:srgbClr val="000000"/>
                </a:solidFill>
                <a:latin typeface="Calibri"/>
              </a:rPr>
              <a:t>habituel</a:t>
            </a:r>
            <a:r>
              <a:rPr lang="en-US" sz="1900" dirty="0" smtClean="0">
                <a:solidFill>
                  <a:srgbClr val="000000"/>
                </a:solidFill>
                <a:latin typeface="Calibri"/>
              </a:rPr>
              <a:t>.</a:t>
            </a:r>
          </a:p>
          <a:p>
            <a:pPr marL="366713" indent="-366713" defTabSz="410099" eaLnBrk="1" fontAlgn="auto" hangingPunct="1">
              <a:spcAft>
                <a:spcPts val="0"/>
              </a:spcAft>
              <a:buFont typeface="+mj-lt"/>
              <a:buAutoNum type="arabicPeriod"/>
              <a:defRPr/>
            </a:pPr>
            <a:r>
              <a:rPr lang="fr-FR" sz="1900" dirty="0" smtClean="0">
                <a:solidFill>
                  <a:srgbClr val="000000"/>
                </a:solidFill>
                <a:latin typeface="Calibri"/>
              </a:rPr>
              <a:t>Déterminer le nombre de doses oubliées lors du mois précédent. </a:t>
            </a:r>
          </a:p>
          <a:p>
            <a:pPr marL="366713" indent="-366713" defTabSz="410099" eaLnBrk="1" fontAlgn="auto" hangingPunct="1">
              <a:spcAft>
                <a:spcPts val="0"/>
              </a:spcAft>
              <a:buFont typeface="+mj-lt"/>
              <a:buAutoNum type="arabicPeriod"/>
              <a:defRPr/>
            </a:pPr>
            <a:r>
              <a:rPr lang="fr-FR" sz="1900" dirty="0" smtClean="0">
                <a:solidFill>
                  <a:srgbClr val="000000"/>
                </a:solidFill>
                <a:latin typeface="Calibri"/>
              </a:rPr>
              <a:t>À l’aide du tableau à gauche, déterminer si l’observance du/de la patiente(e) est bonne, assez bonne ou médiocre.</a:t>
            </a:r>
            <a:endParaRPr lang="en-US" sz="1900" dirty="0" smtClean="0">
              <a:solidFill>
                <a:srgbClr val="000000"/>
              </a:solidFill>
              <a:latin typeface="Calibri"/>
            </a:endParaRPr>
          </a:p>
        </p:txBody>
      </p:sp>
      <p:pic>
        <p:nvPicPr>
          <p:cNvPr id="72710" name="Picture 8" descr="C:\Users\rlw2177\AppData\Local\Microsoft\Windows\Temporary Internet Files\Content.IE5\S2UJGMDA\Symbol_list_class.svg[1].png"/>
          <p:cNvPicPr>
            <a:picLocks noChangeAspect="1" noChangeArrowheads="1"/>
          </p:cNvPicPr>
          <p:nvPr/>
        </p:nvPicPr>
        <p:blipFill>
          <a:blip r:embed="rId3" cstate="print"/>
          <a:srcRect/>
          <a:stretch>
            <a:fillRect/>
          </a:stretch>
        </p:blipFill>
        <p:spPr bwMode="auto">
          <a:xfrm>
            <a:off x="7696200" y="3390900"/>
            <a:ext cx="519113" cy="533400"/>
          </a:xfrm>
          <a:prstGeom prst="rect">
            <a:avLst/>
          </a:prstGeom>
          <a:noFill/>
          <a:ln w="9525">
            <a:noFill/>
            <a:miter lim="800000"/>
            <a:headEnd/>
            <a:tailEnd/>
          </a:ln>
        </p:spPr>
      </p:pic>
      <p:sp>
        <p:nvSpPr>
          <p:cNvPr id="14" name="Title 1"/>
          <p:cNvSpPr txBox="1">
            <a:spLocks/>
          </p:cNvSpPr>
          <p:nvPr/>
        </p:nvSpPr>
        <p:spPr>
          <a:xfrm>
            <a:off x="0" y="-3175"/>
            <a:ext cx="9144000" cy="847725"/>
          </a:xfrm>
          <a:prstGeom prst="rect">
            <a:avLst/>
          </a:prstGeom>
          <a:solidFill>
            <a:schemeClr val="accent5"/>
          </a:solidFill>
        </p:spPr>
        <p:txBody>
          <a:bodyPr lIns="82021" tIns="41010" rIns="82021" bIns="41010" anchor="ct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fontAlgn="auto">
              <a:spcAft>
                <a:spcPts val="0"/>
              </a:spcAft>
              <a:defRPr/>
            </a:pPr>
            <a:r>
              <a:rPr lang="fr-FR" sz="2800" smtClean="0">
                <a:solidFill>
                  <a:srgbClr val="FFFFFF"/>
                </a:solidFill>
                <a:latin typeface="Calibri"/>
              </a:rPr>
              <a:t>	5. Comment prenez-vous vos ARV ?</a:t>
            </a:r>
            <a:endParaRPr lang="en-US" sz="2800" dirty="0">
              <a:solidFill>
                <a:srgbClr val="FFFFFF"/>
              </a:solidFill>
              <a:latin typeface="Calibri"/>
            </a:endParaRPr>
          </a:p>
        </p:txBody>
      </p:sp>
      <p:pic>
        <p:nvPicPr>
          <p:cNvPr id="23" name="Picture 2"/>
          <p:cNvPicPr>
            <a:picLocks noChangeAspect="1" noChangeArrowheads="1"/>
          </p:cNvPicPr>
          <p:nvPr/>
        </p:nvPicPr>
        <p:blipFill>
          <a:blip r:embed="rId4" cstate="print"/>
          <a:srcRect/>
          <a:stretch>
            <a:fillRect/>
          </a:stretch>
        </p:blipFill>
        <p:spPr bwMode="auto">
          <a:xfrm>
            <a:off x="7180263" y="434975"/>
            <a:ext cx="1789112" cy="1333500"/>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p:spPr>
      </p:pic>
      <p:sp>
        <p:nvSpPr>
          <p:cNvPr id="24" name="Rectangle 23"/>
          <p:cNvSpPr/>
          <p:nvPr/>
        </p:nvSpPr>
        <p:spPr>
          <a:xfrm>
            <a:off x="228600" y="3810000"/>
            <a:ext cx="6324600" cy="278765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pic>
        <p:nvPicPr>
          <p:cNvPr id="72714" name="Picture 7" descr="C:\Users\rlw2177\AppData\Local\Microsoft\Windows\Temporary Internet Files\Content.IE5\S2UJGMDA\1279641266[1].png"/>
          <p:cNvPicPr>
            <a:picLocks noChangeAspect="1" noChangeArrowheads="1"/>
          </p:cNvPicPr>
          <p:nvPr/>
        </p:nvPicPr>
        <p:blipFill>
          <a:blip r:embed="rId5" cstate="print"/>
          <a:srcRect/>
          <a:stretch>
            <a:fillRect/>
          </a:stretch>
        </p:blipFill>
        <p:spPr bwMode="auto">
          <a:xfrm>
            <a:off x="341313" y="3948113"/>
            <a:ext cx="595312" cy="457200"/>
          </a:xfrm>
          <a:prstGeom prst="rect">
            <a:avLst/>
          </a:prstGeom>
          <a:noFill/>
          <a:ln w="9525">
            <a:noFill/>
            <a:miter lim="800000"/>
            <a:headEnd/>
            <a:tailEnd/>
          </a:ln>
        </p:spPr>
      </p:pic>
      <p:sp>
        <p:nvSpPr>
          <p:cNvPr id="27" name="Content Placeholder 1"/>
          <p:cNvSpPr>
            <a:spLocks noGrp="1"/>
          </p:cNvSpPr>
          <p:nvPr>
            <p:ph sz="half" idx="1"/>
          </p:nvPr>
        </p:nvSpPr>
        <p:spPr>
          <a:xfrm>
            <a:off x="365125" y="4041775"/>
            <a:ext cx="1981200" cy="2438400"/>
          </a:xfrm>
        </p:spPr>
        <p:txBody>
          <a:bodyPr rtlCol="0">
            <a:normAutofit fontScale="62500" lnSpcReduction="20000"/>
          </a:bodyPr>
          <a:lstStyle/>
          <a:p>
            <a:pPr defTabSz="410099" eaLnBrk="1" fontAlgn="auto" hangingPunct="1">
              <a:spcAft>
                <a:spcPts val="0"/>
              </a:spcAft>
              <a:buFont typeface="Arial"/>
              <a:buNone/>
              <a:defRPr/>
            </a:pPr>
            <a:r>
              <a:rPr lang="en-US" sz="2100" b="1" dirty="0" smtClean="0">
                <a:solidFill>
                  <a:srgbClr val="000000"/>
                </a:solidFill>
                <a:latin typeface="Calibri"/>
              </a:rPr>
              <a:t>	    </a:t>
            </a:r>
            <a:r>
              <a:rPr lang="en-US" sz="2400" b="1" dirty="0" smtClean="0">
                <a:solidFill>
                  <a:srgbClr val="000000"/>
                </a:solidFill>
                <a:latin typeface="Calibri"/>
              </a:rPr>
              <a:t>Documentation</a:t>
            </a:r>
          </a:p>
          <a:p>
            <a:pPr defTabSz="410099" eaLnBrk="1" fontAlgn="auto" hangingPunct="1">
              <a:spcAft>
                <a:spcPts val="0"/>
              </a:spcAft>
              <a:buFont typeface="Arial"/>
              <a:buNone/>
              <a:defRPr/>
            </a:pPr>
            <a:endParaRPr lang="en-US" sz="2100" b="1" dirty="0" smtClean="0">
              <a:solidFill>
                <a:srgbClr val="000000"/>
              </a:solidFill>
              <a:latin typeface="Calibri"/>
            </a:endParaRPr>
          </a:p>
          <a:p>
            <a:pPr defTabSz="410099" eaLnBrk="1" fontAlgn="auto" hangingPunct="1">
              <a:spcAft>
                <a:spcPts val="0"/>
              </a:spcAft>
              <a:buFont typeface="Arial"/>
              <a:buNone/>
              <a:defRPr/>
            </a:pPr>
            <a:r>
              <a:rPr lang="fr-FR" sz="2100" dirty="0" smtClean="0">
                <a:solidFill>
                  <a:srgbClr val="000000"/>
                </a:solidFill>
                <a:latin typeface="Calibri"/>
              </a:rPr>
              <a:t>Renseigner la première colonne de la session n° 1 dans le </a:t>
            </a:r>
            <a:r>
              <a:rPr lang="fr-FR" sz="2100" b="1" dirty="0" smtClean="0">
                <a:solidFill>
                  <a:srgbClr val="000000"/>
                </a:solidFill>
                <a:latin typeface="Calibri"/>
              </a:rPr>
              <a:t>plan d'amélioration de</a:t>
            </a:r>
            <a:r>
              <a:rPr lang="fr-FR" sz="2100" dirty="0" smtClean="0">
                <a:solidFill>
                  <a:srgbClr val="000000"/>
                </a:solidFill>
                <a:latin typeface="Calibri"/>
              </a:rPr>
              <a:t> </a:t>
            </a:r>
            <a:r>
              <a:rPr lang="fr-FR" sz="2100" b="1" dirty="0" smtClean="0">
                <a:solidFill>
                  <a:srgbClr val="000000"/>
                </a:solidFill>
                <a:latin typeface="Calibri"/>
              </a:rPr>
              <a:t>l'observance</a:t>
            </a:r>
            <a:r>
              <a:rPr lang="fr-FR" sz="2100" dirty="0" smtClean="0">
                <a:solidFill>
                  <a:srgbClr val="000000"/>
                </a:solidFill>
                <a:latin typeface="Calibri"/>
              </a:rPr>
              <a:t> et indiquer si l'observance est bonne, assez bonne ou médiocre, selon le nombre de doses oubliées par mois (voir le tableau ci-contre).</a:t>
            </a:r>
            <a:endParaRPr lang="en-US" sz="2100" dirty="0" smtClean="0">
              <a:solidFill>
                <a:srgbClr val="000000"/>
              </a:solidFill>
              <a:latin typeface="Calibri"/>
            </a:endParaRPr>
          </a:p>
        </p:txBody>
      </p:sp>
      <p:graphicFrame>
        <p:nvGraphicFramePr>
          <p:cNvPr id="16" name="Tableau 15"/>
          <p:cNvGraphicFramePr>
            <a:graphicFrameLocks noGrp="1"/>
          </p:cNvGraphicFramePr>
          <p:nvPr>
            <p:extLst>
              <p:ext uri="{D42A27DB-BD31-4B8C-83A1-F6EECF244321}">
                <p14:modId xmlns:p14="http://schemas.microsoft.com/office/powerpoint/2010/main" val="2671590562"/>
              </p:ext>
            </p:extLst>
          </p:nvPr>
        </p:nvGraphicFramePr>
        <p:xfrm>
          <a:off x="2667000" y="3994023"/>
          <a:ext cx="3733800" cy="2707640"/>
        </p:xfrm>
        <a:graphic>
          <a:graphicData uri="http://schemas.openxmlformats.org/drawingml/2006/table">
            <a:tbl>
              <a:tblPr/>
              <a:tblGrid>
                <a:gridCol w="2616200"/>
                <a:gridCol w="1117600"/>
              </a:tblGrid>
              <a:tr h="329565">
                <a:tc>
                  <a:txBody>
                    <a:bodyPr/>
                    <a:lstStyle/>
                    <a:p>
                      <a:pPr algn="ctr">
                        <a:lnSpc>
                          <a:spcPct val="115000"/>
                        </a:lnSpc>
                        <a:spcAft>
                          <a:spcPts val="0"/>
                        </a:spcAft>
                      </a:pPr>
                      <a:r>
                        <a:rPr lang="fr-FR" sz="1000" b="1" kern="1200" dirty="0">
                          <a:solidFill>
                            <a:srgbClr val="FFFFFF"/>
                          </a:solidFill>
                          <a:latin typeface="Calibri" panose="020F0502020204030204" pitchFamily="34" charset="0"/>
                          <a:ea typeface="Times New Roman"/>
                          <a:cs typeface="Times New Roman"/>
                        </a:rPr>
                        <a:t>Nombre de doses oubliées par mois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fr-FR" sz="1000" b="1" kern="1200" dirty="0" smtClean="0">
                          <a:solidFill>
                            <a:schemeClr val="bg1"/>
                          </a:solidFill>
                          <a:latin typeface="Calibri" panose="020F0502020204030204" pitchFamily="34" charset="0"/>
                          <a:ea typeface="Times New Roman"/>
                          <a:cs typeface="Times New Roman"/>
                        </a:rPr>
                        <a:t>Type</a:t>
                      </a:r>
                      <a:r>
                        <a:rPr lang="fr-FR" sz="1000" b="1" kern="1200" dirty="0" smtClean="0">
                          <a:solidFill>
                            <a:srgbClr val="FFFFFF"/>
                          </a:solidFill>
                          <a:latin typeface="Calibri" panose="020F0502020204030204" pitchFamily="34" charset="0"/>
                          <a:ea typeface="Times New Roman"/>
                          <a:cs typeface="Times New Roman"/>
                        </a:rPr>
                        <a:t> </a:t>
                      </a:r>
                      <a:r>
                        <a:rPr lang="fr-FR" sz="1000" b="1" kern="1200" dirty="0">
                          <a:solidFill>
                            <a:srgbClr val="FFFFFF"/>
                          </a:solidFill>
                          <a:latin typeface="Calibri" panose="020F0502020204030204" pitchFamily="34" charset="0"/>
                          <a:ea typeface="Times New Roman"/>
                          <a:cs typeface="Times New Roman"/>
                        </a:rPr>
                        <a:t>d'observance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r>
              <a:tr h="205740">
                <a:tc>
                  <a:txBody>
                    <a:bodyPr/>
                    <a:lstStyle/>
                    <a:p>
                      <a:pPr algn="ctr">
                        <a:lnSpc>
                          <a:spcPts val="1620"/>
                        </a:lnSpc>
                        <a:spcAft>
                          <a:spcPts val="0"/>
                        </a:spcAft>
                      </a:pPr>
                      <a:r>
                        <a:rPr lang="fr-FR" sz="1000" kern="1200">
                          <a:solidFill>
                            <a:srgbClr val="000000"/>
                          </a:solidFill>
                          <a:latin typeface="Calibri" panose="020F0502020204030204" pitchFamily="34" charset="0"/>
                          <a:ea typeface="Times New Roman"/>
                          <a:cs typeface="Times New Roman"/>
                        </a:rPr>
                        <a:t>Patients prenant une dose quotidienne</a:t>
                      </a:r>
                      <a:r>
                        <a:rPr lang="fr-FR" sz="1000" b="1" kern="1200">
                          <a:solidFill>
                            <a:srgbClr val="000000"/>
                          </a:solidFill>
                          <a:latin typeface="Calibri" panose="020F0502020204030204" pitchFamily="34" charset="0"/>
                          <a:ea typeface="Times New Roman"/>
                          <a:cs typeface="Times New Roman"/>
                        </a:rPr>
                        <a:t> </a:t>
                      </a:r>
                      <a:endParaRPr lang="fr-FR" sz="1100">
                        <a:latin typeface="Calibri" panose="020F0502020204030204" pitchFamily="34" charset="0"/>
                        <a:ea typeface="Times New Roman"/>
                        <a:cs typeface="Times New Roman"/>
                      </a:endParaRPr>
                    </a:p>
                  </a:txBody>
                  <a:tcPr marL="83185" marR="83185" marT="40640" marB="40640">
                    <a:lnL>
                      <a:noFill/>
                    </a:lnL>
                    <a:lnR>
                      <a:noFill/>
                    </a:lnR>
                    <a:lnT w="28575" cap="flat" cmpd="sng" algn="ctr">
                      <a:solidFill>
                        <a:srgbClr val="000000"/>
                      </a:solidFill>
                      <a:prstDash val="solid"/>
                      <a:round/>
                      <a:headEnd type="none" w="med" len="med"/>
                      <a:tailEnd type="none" w="med" len="med"/>
                    </a:lnT>
                    <a:lnB>
                      <a:noFill/>
                    </a:lnB>
                    <a:solidFill>
                      <a:srgbClr val="E7E7E7"/>
                    </a:solidFill>
                  </a:tcPr>
                </a:tc>
                <a:tc>
                  <a:txBody>
                    <a:bodyPr/>
                    <a:lstStyle/>
                    <a:p>
                      <a:endParaRPr lang="fr-FR" sz="1100" dirty="0">
                        <a:latin typeface="Calibri" panose="020F0502020204030204" pitchFamily="34" charset="0"/>
                        <a:ea typeface="Times New Roman"/>
                        <a:cs typeface="Times New Roman"/>
                      </a:endParaRPr>
                    </a:p>
                  </a:txBody>
                  <a:tcPr marL="83185" marR="83185" marT="40640" marB="40640">
                    <a:lnL>
                      <a:noFill/>
                    </a:lnL>
                    <a:lnR>
                      <a:noFill/>
                    </a:lnR>
                    <a:lnT w="28575" cap="flat" cmpd="sng" algn="ctr">
                      <a:solidFill>
                        <a:srgbClr val="000000"/>
                      </a:solidFill>
                      <a:prstDash val="solid"/>
                      <a:round/>
                      <a:headEnd type="none" w="med" len="med"/>
                      <a:tailEnd type="none" w="med" len="med"/>
                    </a:lnT>
                    <a:lnB>
                      <a:noFill/>
                    </a:lnB>
                    <a:solidFill>
                      <a:srgbClr val="E7E7E7"/>
                    </a:solidFill>
                  </a:tcPr>
                </a:tc>
              </a:tr>
              <a:tr h="205740">
                <a:tc>
                  <a:txBody>
                    <a:bodyPr/>
                    <a:lstStyle/>
                    <a:p>
                      <a:pPr algn="ctr">
                        <a:lnSpc>
                          <a:spcPts val="1620"/>
                        </a:lnSpc>
                        <a:spcAft>
                          <a:spcPts val="0"/>
                        </a:spcAft>
                      </a:pPr>
                      <a:r>
                        <a:rPr lang="fr-FR" sz="1000" kern="1200">
                          <a:solidFill>
                            <a:srgbClr val="000000"/>
                          </a:solidFill>
                          <a:latin typeface="Calibri" panose="020F0502020204030204" pitchFamily="34" charset="0"/>
                          <a:ea typeface="Times New Roman"/>
                          <a:cs typeface="Times New Roman"/>
                        </a:rPr>
                        <a:t>&lt; 2 doses </a:t>
                      </a:r>
                      <a:endParaRPr lang="fr-FR" sz="110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FFFFFF"/>
                    </a:solidFill>
                  </a:tcPr>
                </a:tc>
                <a:tc>
                  <a:txBody>
                    <a:bodyPr/>
                    <a:lstStyle/>
                    <a:p>
                      <a:pPr algn="ctr">
                        <a:lnSpc>
                          <a:spcPts val="1620"/>
                        </a:lnSpc>
                        <a:spcAft>
                          <a:spcPts val="0"/>
                        </a:spcAft>
                      </a:pPr>
                      <a:r>
                        <a:rPr lang="fr-FR" sz="1000" kern="1200" dirty="0">
                          <a:solidFill>
                            <a:srgbClr val="000000"/>
                          </a:solidFill>
                          <a:latin typeface="Calibri" panose="020F0502020204030204" pitchFamily="34" charset="0"/>
                          <a:ea typeface="Times New Roman"/>
                          <a:cs typeface="Times New Roman"/>
                        </a:rPr>
                        <a:t>Bonne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FFFFFF"/>
                    </a:solidFill>
                  </a:tcPr>
                </a:tc>
              </a:tr>
              <a:tr h="205740">
                <a:tc>
                  <a:txBody>
                    <a:bodyPr/>
                    <a:lstStyle/>
                    <a:p>
                      <a:pPr algn="ctr">
                        <a:lnSpc>
                          <a:spcPts val="1620"/>
                        </a:lnSpc>
                        <a:spcAft>
                          <a:spcPts val="0"/>
                        </a:spcAft>
                      </a:pPr>
                      <a:r>
                        <a:rPr lang="fr-FR" sz="1000" kern="1200">
                          <a:solidFill>
                            <a:srgbClr val="000000"/>
                          </a:solidFill>
                          <a:latin typeface="Calibri" panose="020F0502020204030204" pitchFamily="34" charset="0"/>
                          <a:ea typeface="Times New Roman"/>
                          <a:cs typeface="Times New Roman"/>
                        </a:rPr>
                        <a:t>2 à 4 doses </a:t>
                      </a:r>
                      <a:endParaRPr lang="fr-FR" sz="110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E7E7E7"/>
                    </a:solidFill>
                  </a:tcPr>
                </a:tc>
                <a:tc>
                  <a:txBody>
                    <a:bodyPr/>
                    <a:lstStyle/>
                    <a:p>
                      <a:pPr algn="ctr">
                        <a:lnSpc>
                          <a:spcPts val="1620"/>
                        </a:lnSpc>
                        <a:spcAft>
                          <a:spcPts val="0"/>
                        </a:spcAft>
                      </a:pPr>
                      <a:r>
                        <a:rPr lang="fr-FR" sz="1000" kern="1200" dirty="0">
                          <a:solidFill>
                            <a:srgbClr val="000000"/>
                          </a:solidFill>
                          <a:latin typeface="Calibri" panose="020F0502020204030204" pitchFamily="34" charset="0"/>
                          <a:ea typeface="Times New Roman"/>
                          <a:cs typeface="Times New Roman"/>
                        </a:rPr>
                        <a:t>Assez bonne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E7E7E7"/>
                    </a:solidFill>
                  </a:tcPr>
                </a:tc>
              </a:tr>
              <a:tr h="205740">
                <a:tc>
                  <a:txBody>
                    <a:bodyPr/>
                    <a:lstStyle/>
                    <a:p>
                      <a:pPr algn="ctr">
                        <a:lnSpc>
                          <a:spcPts val="1620"/>
                        </a:lnSpc>
                        <a:spcAft>
                          <a:spcPts val="0"/>
                        </a:spcAft>
                      </a:pPr>
                      <a:r>
                        <a:rPr lang="fr-FR" sz="1000" kern="1200">
                          <a:solidFill>
                            <a:srgbClr val="000000"/>
                          </a:solidFill>
                          <a:latin typeface="Calibri" panose="020F0502020204030204" pitchFamily="34" charset="0"/>
                          <a:ea typeface="Times New Roman"/>
                          <a:cs typeface="Times New Roman"/>
                        </a:rPr>
                        <a:t>&lt; 4 doses </a:t>
                      </a:r>
                      <a:endParaRPr lang="fr-FR" sz="110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FFFFFF"/>
                    </a:solidFill>
                  </a:tcPr>
                </a:tc>
                <a:tc>
                  <a:txBody>
                    <a:bodyPr/>
                    <a:lstStyle/>
                    <a:p>
                      <a:pPr algn="ctr">
                        <a:lnSpc>
                          <a:spcPts val="1620"/>
                        </a:lnSpc>
                        <a:spcAft>
                          <a:spcPts val="0"/>
                        </a:spcAft>
                      </a:pPr>
                      <a:r>
                        <a:rPr lang="fr-FR" sz="1000" kern="1200" dirty="0">
                          <a:solidFill>
                            <a:srgbClr val="000000"/>
                          </a:solidFill>
                          <a:latin typeface="Calibri" panose="020F0502020204030204" pitchFamily="34" charset="0"/>
                          <a:ea typeface="Times New Roman"/>
                          <a:cs typeface="Times New Roman"/>
                        </a:rPr>
                        <a:t>Médiocre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FFFFFF"/>
                    </a:solidFill>
                  </a:tcPr>
                </a:tc>
              </a:tr>
              <a:tr h="205740">
                <a:tc>
                  <a:txBody>
                    <a:bodyPr/>
                    <a:lstStyle/>
                    <a:p>
                      <a:pPr algn="ctr">
                        <a:lnSpc>
                          <a:spcPts val="1620"/>
                        </a:lnSpc>
                        <a:spcAft>
                          <a:spcPts val="0"/>
                        </a:spcAft>
                      </a:pPr>
                      <a:r>
                        <a:rPr lang="fr-FR" sz="1000" kern="1200">
                          <a:solidFill>
                            <a:srgbClr val="000000"/>
                          </a:solidFill>
                          <a:latin typeface="Calibri" panose="020F0502020204030204" pitchFamily="34" charset="0"/>
                          <a:ea typeface="Times New Roman"/>
                          <a:cs typeface="Times New Roman"/>
                        </a:rPr>
                        <a:t>Patients prenant deux doses quotidiennes</a:t>
                      </a:r>
                      <a:r>
                        <a:rPr lang="fr-FR" sz="1000" b="1" kern="1200">
                          <a:solidFill>
                            <a:srgbClr val="000000"/>
                          </a:solidFill>
                          <a:latin typeface="Calibri" panose="020F0502020204030204" pitchFamily="34" charset="0"/>
                          <a:ea typeface="Times New Roman"/>
                          <a:cs typeface="Times New Roman"/>
                        </a:rPr>
                        <a:t> </a:t>
                      </a:r>
                      <a:endParaRPr lang="fr-FR" sz="110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E7E7E7"/>
                    </a:solidFill>
                  </a:tcPr>
                </a:tc>
                <a:tc>
                  <a:txBody>
                    <a:bodyPr/>
                    <a:lstStyle/>
                    <a:p>
                      <a:endParaRPr lang="fr-FR" sz="1100" dirty="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E7E7E7"/>
                    </a:solidFill>
                  </a:tcPr>
                </a:tc>
              </a:tr>
              <a:tr h="205740">
                <a:tc>
                  <a:txBody>
                    <a:bodyPr/>
                    <a:lstStyle/>
                    <a:p>
                      <a:pPr algn="ctr">
                        <a:lnSpc>
                          <a:spcPts val="1620"/>
                        </a:lnSpc>
                        <a:spcAft>
                          <a:spcPts val="0"/>
                        </a:spcAft>
                      </a:pPr>
                      <a:r>
                        <a:rPr lang="fr-FR" sz="1000" kern="1200">
                          <a:solidFill>
                            <a:srgbClr val="000000"/>
                          </a:solidFill>
                          <a:latin typeface="Calibri" panose="020F0502020204030204" pitchFamily="34" charset="0"/>
                          <a:ea typeface="Times New Roman"/>
                          <a:cs typeface="Times New Roman"/>
                        </a:rPr>
                        <a:t>&lt; 4 doses </a:t>
                      </a:r>
                      <a:endParaRPr lang="fr-FR" sz="110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FFFFFF"/>
                    </a:solidFill>
                  </a:tcPr>
                </a:tc>
                <a:tc>
                  <a:txBody>
                    <a:bodyPr/>
                    <a:lstStyle/>
                    <a:p>
                      <a:pPr algn="ctr">
                        <a:lnSpc>
                          <a:spcPts val="1620"/>
                        </a:lnSpc>
                        <a:spcAft>
                          <a:spcPts val="0"/>
                        </a:spcAft>
                      </a:pPr>
                      <a:r>
                        <a:rPr lang="fr-FR" sz="1000" kern="1200" dirty="0">
                          <a:solidFill>
                            <a:srgbClr val="000000"/>
                          </a:solidFill>
                          <a:latin typeface="Calibri" panose="020F0502020204030204" pitchFamily="34" charset="0"/>
                          <a:ea typeface="Times New Roman"/>
                          <a:cs typeface="Times New Roman"/>
                        </a:rPr>
                        <a:t>Bonne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FFFFFF"/>
                    </a:solidFill>
                  </a:tcPr>
                </a:tc>
              </a:tr>
              <a:tr h="205740">
                <a:tc>
                  <a:txBody>
                    <a:bodyPr/>
                    <a:lstStyle/>
                    <a:p>
                      <a:pPr algn="ctr">
                        <a:lnSpc>
                          <a:spcPts val="1620"/>
                        </a:lnSpc>
                        <a:spcAft>
                          <a:spcPts val="0"/>
                        </a:spcAft>
                      </a:pPr>
                      <a:r>
                        <a:rPr lang="fr-FR" sz="1000" kern="1200">
                          <a:solidFill>
                            <a:srgbClr val="000000"/>
                          </a:solidFill>
                          <a:latin typeface="Calibri" panose="020F0502020204030204" pitchFamily="34" charset="0"/>
                          <a:ea typeface="Times New Roman"/>
                          <a:cs typeface="Times New Roman"/>
                        </a:rPr>
                        <a:t>4 à 8 doses </a:t>
                      </a:r>
                      <a:endParaRPr lang="fr-FR" sz="110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E7E7E7"/>
                    </a:solidFill>
                  </a:tcPr>
                </a:tc>
                <a:tc>
                  <a:txBody>
                    <a:bodyPr/>
                    <a:lstStyle/>
                    <a:p>
                      <a:pPr algn="ctr">
                        <a:lnSpc>
                          <a:spcPts val="1620"/>
                        </a:lnSpc>
                        <a:spcAft>
                          <a:spcPts val="0"/>
                        </a:spcAft>
                      </a:pPr>
                      <a:r>
                        <a:rPr lang="fr-FR" sz="1000" kern="1200" dirty="0">
                          <a:solidFill>
                            <a:srgbClr val="000000"/>
                          </a:solidFill>
                          <a:latin typeface="Calibri" panose="020F0502020204030204" pitchFamily="34" charset="0"/>
                          <a:ea typeface="Times New Roman"/>
                          <a:cs typeface="Times New Roman"/>
                        </a:rPr>
                        <a:t>Assez bonne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E7E7E7"/>
                    </a:solidFill>
                  </a:tcPr>
                </a:tc>
              </a:tr>
              <a:tr h="205740">
                <a:tc>
                  <a:txBody>
                    <a:bodyPr/>
                    <a:lstStyle/>
                    <a:p>
                      <a:pPr algn="ctr">
                        <a:lnSpc>
                          <a:spcPts val="1620"/>
                        </a:lnSpc>
                        <a:spcAft>
                          <a:spcPts val="0"/>
                        </a:spcAft>
                      </a:pPr>
                      <a:r>
                        <a:rPr lang="fr-FR" sz="1000" kern="1200">
                          <a:solidFill>
                            <a:srgbClr val="000000"/>
                          </a:solidFill>
                          <a:latin typeface="Calibri" panose="020F0502020204030204" pitchFamily="34" charset="0"/>
                          <a:ea typeface="Times New Roman"/>
                          <a:cs typeface="Times New Roman"/>
                        </a:rPr>
                        <a:t>&gt; 8 doses </a:t>
                      </a:r>
                      <a:endParaRPr lang="fr-FR" sz="1100">
                        <a:latin typeface="Calibri" panose="020F0502020204030204" pitchFamily="34" charset="0"/>
                        <a:ea typeface="Times New Roman"/>
                        <a:cs typeface="Times New Roman"/>
                      </a:endParaRPr>
                    </a:p>
                  </a:txBody>
                  <a:tcPr marL="83185" marR="83185" marT="40640" marB="40640">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ts val="1620"/>
                        </a:lnSpc>
                        <a:spcAft>
                          <a:spcPts val="0"/>
                        </a:spcAft>
                      </a:pPr>
                      <a:r>
                        <a:rPr lang="fr-FR" sz="1000" kern="1200" dirty="0">
                          <a:solidFill>
                            <a:srgbClr val="000000"/>
                          </a:solidFill>
                          <a:latin typeface="Calibri" panose="020F0502020204030204" pitchFamily="34" charset="0"/>
                          <a:ea typeface="Times New Roman"/>
                          <a:cs typeface="Times New Roman"/>
                        </a:rPr>
                        <a:t>Médiocre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0263" y="420688"/>
            <a:ext cx="1789112" cy="134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175"/>
            <a:ext cx="9144000" cy="847725"/>
          </a:xfrm>
          <a:solidFill>
            <a:schemeClr val="accent5"/>
          </a:solidFill>
        </p:spPr>
        <p:txBody>
          <a:bodyPr rtlCol="0">
            <a:noAutofit/>
          </a:bodyPr>
          <a:lstStyle/>
          <a:p>
            <a:pPr algn="l" defTabSz="410099" eaLnBrk="1" fontAlgn="auto" hangingPunct="1">
              <a:spcAft>
                <a:spcPts val="0"/>
              </a:spcAft>
              <a:defRPr/>
            </a:pPr>
            <a:r>
              <a:rPr lang="fr-FR" sz="2800" dirty="0" smtClean="0">
                <a:solidFill>
                  <a:srgbClr val="FFFFFF"/>
                </a:solidFill>
                <a:latin typeface="Calibri"/>
              </a:rPr>
              <a:t>	6. Quelles difficultés rencontrez-vous lorsque vous prenez 	vos ARV ?</a:t>
            </a:r>
            <a:endParaRPr lang="en-US" sz="2800" dirty="0">
              <a:solidFill>
                <a:srgbClr val="FFFFFF"/>
              </a:solidFill>
              <a:latin typeface="Calibri"/>
            </a:endParaRPr>
          </a:p>
        </p:txBody>
      </p:sp>
      <p:pic>
        <p:nvPicPr>
          <p:cNvPr id="74754" name="Picture 2"/>
          <p:cNvPicPr>
            <a:picLocks noChangeAspect="1" noChangeArrowheads="1"/>
          </p:cNvPicPr>
          <p:nvPr/>
        </p:nvPicPr>
        <p:blipFill>
          <a:blip r:embed="rId3" cstate="print"/>
          <a:srcRect/>
          <a:stretch>
            <a:fillRect/>
          </a:stretch>
        </p:blipFill>
        <p:spPr bwMode="auto">
          <a:xfrm>
            <a:off x="203200" y="1898650"/>
            <a:ext cx="8767763" cy="3892550"/>
          </a:xfrm>
          <a:prstGeom prst="rect">
            <a:avLst/>
          </a:prstGeom>
          <a:noFill/>
          <a:ln w="9525">
            <a:noFill/>
            <a:miter lim="800000"/>
            <a:headEnd/>
            <a:tailEnd/>
          </a:ln>
        </p:spPr>
      </p:pic>
      <p:sp>
        <p:nvSpPr>
          <p:cNvPr id="74755" name="TextBox 3"/>
          <p:cNvSpPr txBox="1">
            <a:spLocks noChangeArrowheads="1"/>
          </p:cNvSpPr>
          <p:nvPr/>
        </p:nvSpPr>
        <p:spPr bwMode="auto">
          <a:xfrm>
            <a:off x="384175" y="6019800"/>
            <a:ext cx="8455025" cy="400050"/>
          </a:xfrm>
          <a:prstGeom prst="rect">
            <a:avLst/>
          </a:prstGeom>
          <a:noFill/>
          <a:ln w="9525">
            <a:noFill/>
            <a:miter lim="800000"/>
            <a:headEnd/>
            <a:tailEnd/>
          </a:ln>
        </p:spPr>
        <p:txBody>
          <a:bodyPr>
            <a:spAutoFit/>
          </a:bodyPr>
          <a:lstStyle/>
          <a:p>
            <a:pPr marL="285750" indent="-285750">
              <a:buFont typeface="Wingdings" pitchFamily="2" charset="2"/>
              <a:buChar char="Ø"/>
            </a:pPr>
            <a:r>
              <a:rPr lang="fr-FR" sz="2000">
                <a:solidFill>
                  <a:srgbClr val="000000"/>
                </a:solidFill>
                <a:latin typeface="Calibri" pitchFamily="34" charset="0"/>
              </a:rPr>
              <a:t>Ensemble, nous allons examiner la façon dont vous prenez vos ARV.</a:t>
            </a:r>
            <a:endParaRPr lang="en-US" sz="2000">
              <a:solidFill>
                <a:srgbClr val="000000"/>
              </a:solidFill>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990600"/>
            <a:ext cx="2667000" cy="3200400"/>
          </a:xfrm>
        </p:spPr>
        <p:txBody>
          <a:bodyPr rtlCol="0"/>
          <a:lstStyle/>
          <a:p>
            <a:pPr defTabSz="410099" eaLnBrk="1" fontAlgn="auto" hangingPunct="1">
              <a:spcAft>
                <a:spcPts val="0"/>
              </a:spcAft>
              <a:buFont typeface="Arial"/>
              <a:buNone/>
              <a:defRPr/>
            </a:pPr>
            <a:r>
              <a:rPr lang="en-US" sz="1600" b="1" dirty="0" smtClean="0">
                <a:solidFill>
                  <a:srgbClr val="000000"/>
                </a:solidFill>
                <a:latin typeface="Calibri"/>
              </a:rPr>
              <a:t>MESSAGES FORTS :</a:t>
            </a:r>
          </a:p>
          <a:p>
            <a:pPr marL="274638" indent="-274638" defTabSz="410099" eaLnBrk="1" fontAlgn="auto" hangingPunct="1">
              <a:spcAft>
                <a:spcPts val="0"/>
              </a:spcAft>
              <a:buFont typeface="Wingdings" pitchFamily="2" charset="2"/>
              <a:buChar char="Ø"/>
              <a:defRPr/>
            </a:pPr>
            <a:r>
              <a:rPr lang="fr-FR" sz="1600" dirty="0" smtClean="0">
                <a:solidFill>
                  <a:srgbClr val="000000"/>
                </a:solidFill>
                <a:latin typeface="Calibri"/>
              </a:rPr>
              <a:t>Ensemble, nous allons examiner la façon dont vous prenez vos </a:t>
            </a:r>
            <a:r>
              <a:rPr lang="fr-FR" sz="1600" dirty="0" err="1" smtClean="0">
                <a:solidFill>
                  <a:srgbClr val="000000"/>
                </a:solidFill>
                <a:latin typeface="Calibri"/>
              </a:rPr>
              <a:t>ARV</a:t>
            </a:r>
            <a:r>
              <a:rPr lang="fr-FR" sz="1600" dirty="0" smtClean="0">
                <a:solidFill>
                  <a:srgbClr val="000000"/>
                </a:solidFill>
                <a:latin typeface="Calibri"/>
              </a:rPr>
              <a:t>.</a:t>
            </a:r>
            <a:endParaRPr lang="en-US" sz="1600" dirty="0">
              <a:latin typeface="Calibri" panose="020F0502020204030204" pitchFamily="34" charset="0"/>
            </a:endParaRPr>
          </a:p>
        </p:txBody>
      </p:sp>
      <p:sp>
        <p:nvSpPr>
          <p:cNvPr id="21" name="Content Placeholder 1"/>
          <p:cNvSpPr>
            <a:spLocks noGrp="1"/>
          </p:cNvSpPr>
          <p:nvPr>
            <p:ph sz="half" idx="1"/>
          </p:nvPr>
        </p:nvSpPr>
        <p:spPr>
          <a:xfrm>
            <a:off x="3124200" y="990600"/>
            <a:ext cx="5943600" cy="2057400"/>
          </a:xfrm>
        </p:spPr>
        <p:txBody>
          <a:bodyPr rtlCol="0">
            <a:noAutofit/>
          </a:bodyPr>
          <a:lstStyle/>
          <a:p>
            <a:pPr defTabSz="410099" eaLnBrk="1" fontAlgn="auto" hangingPunct="1">
              <a:spcAft>
                <a:spcPts val="0"/>
              </a:spcAft>
              <a:buFont typeface="Arial"/>
              <a:buNone/>
              <a:defRPr/>
            </a:pPr>
            <a:r>
              <a:rPr lang="en-US" sz="1600" b="1" dirty="0" smtClean="0">
                <a:solidFill>
                  <a:srgbClr val="000000"/>
                </a:solidFill>
                <a:latin typeface="Calibri"/>
              </a:rPr>
              <a:t>POINTS DE DISCUSSION :</a:t>
            </a:r>
          </a:p>
          <a:p>
            <a:pPr marL="274638" indent="-274638" defTabSz="410099" eaLnBrk="1" fontAlgn="auto" hangingPunct="1">
              <a:spcAft>
                <a:spcPts val="0"/>
              </a:spcAft>
              <a:buFont typeface="Arial" pitchFamily="34" charset="0"/>
              <a:buChar char="•"/>
              <a:defRPr/>
            </a:pPr>
            <a:r>
              <a:rPr lang="fr-FR" sz="1400" dirty="0" smtClean="0">
                <a:solidFill>
                  <a:srgbClr val="000000"/>
                </a:solidFill>
                <a:latin typeface="Calibri"/>
              </a:rPr>
              <a:t>Parlons des </a:t>
            </a:r>
            <a:r>
              <a:rPr lang="fr-FR" sz="1400" b="1" dirty="0" smtClean="0">
                <a:solidFill>
                  <a:srgbClr val="000000"/>
                </a:solidFill>
                <a:latin typeface="Calibri"/>
              </a:rPr>
              <a:t>difficultés</a:t>
            </a:r>
            <a:r>
              <a:rPr lang="fr-FR" sz="1400" dirty="0" smtClean="0">
                <a:solidFill>
                  <a:srgbClr val="000000"/>
                </a:solidFill>
                <a:latin typeface="Calibri"/>
              </a:rPr>
              <a:t> que vous pouvez                                                    rencontrer pour prendre vos </a:t>
            </a:r>
            <a:r>
              <a:rPr lang="fr-FR" sz="1400" dirty="0" err="1" smtClean="0">
                <a:solidFill>
                  <a:srgbClr val="000000"/>
                </a:solidFill>
                <a:latin typeface="Calibri"/>
              </a:rPr>
              <a:t>ARV</a:t>
            </a:r>
            <a:r>
              <a:rPr lang="fr-FR" sz="1400" dirty="0" smtClean="0">
                <a:solidFill>
                  <a:srgbClr val="000000"/>
                </a:solidFill>
                <a:latin typeface="Calibri"/>
              </a:rPr>
              <a:t>.</a:t>
            </a:r>
          </a:p>
          <a:p>
            <a:pPr marL="274638" indent="-274638" defTabSz="410099" eaLnBrk="1" fontAlgn="auto" hangingPunct="1">
              <a:spcAft>
                <a:spcPts val="0"/>
              </a:spcAft>
              <a:buFont typeface="Arial" pitchFamily="34" charset="0"/>
              <a:buChar char="•"/>
              <a:defRPr/>
            </a:pPr>
            <a:r>
              <a:rPr lang="fr-FR" sz="1400" dirty="0" smtClean="0">
                <a:solidFill>
                  <a:srgbClr val="000000"/>
                </a:solidFill>
                <a:latin typeface="Calibri"/>
              </a:rPr>
              <a:t>N'hésitez pas à me faire part des difficultés que vous rencontrez ; je vous dis ça parce que je veux trouver des solutions pour vous faciliter la tâche.</a:t>
            </a:r>
          </a:p>
          <a:p>
            <a:pPr marL="274638" indent="-274638" defTabSz="410099" eaLnBrk="1" fontAlgn="auto" hangingPunct="1">
              <a:spcAft>
                <a:spcPts val="0"/>
              </a:spcAft>
              <a:buFont typeface="Arial" pitchFamily="34" charset="0"/>
              <a:buChar char="•"/>
              <a:defRPr/>
            </a:pPr>
            <a:r>
              <a:rPr lang="fr-FR" sz="1400" dirty="0" smtClean="0">
                <a:solidFill>
                  <a:srgbClr val="000000"/>
                </a:solidFill>
                <a:latin typeface="Calibri"/>
              </a:rPr>
              <a:t>Pouvez-vous me </a:t>
            </a:r>
            <a:r>
              <a:rPr lang="fr-FR" sz="1400" b="1" dirty="0" smtClean="0">
                <a:solidFill>
                  <a:srgbClr val="000000"/>
                </a:solidFill>
                <a:latin typeface="Calibri"/>
              </a:rPr>
              <a:t>rappeler</a:t>
            </a:r>
            <a:r>
              <a:rPr lang="fr-FR" sz="1400" dirty="0" smtClean="0">
                <a:solidFill>
                  <a:srgbClr val="000000"/>
                </a:solidFill>
                <a:latin typeface="Calibri"/>
              </a:rPr>
              <a:t> et décrire les circonstances de la </a:t>
            </a:r>
            <a:r>
              <a:rPr lang="fr-FR" sz="1400" b="1" dirty="0" smtClean="0">
                <a:solidFill>
                  <a:srgbClr val="000000"/>
                </a:solidFill>
                <a:latin typeface="Calibri"/>
              </a:rPr>
              <a:t>dernière dose oubliée</a:t>
            </a:r>
            <a:r>
              <a:rPr lang="fr-FR" sz="1400" dirty="0" smtClean="0">
                <a:solidFill>
                  <a:srgbClr val="000000"/>
                </a:solidFill>
                <a:latin typeface="Calibri"/>
              </a:rPr>
              <a:t> ?</a:t>
            </a:r>
            <a:endParaRPr lang="en-US" sz="1400" dirty="0">
              <a:latin typeface="Calibri" panose="020F0502020204030204" pitchFamily="34" charset="0"/>
            </a:endParaRPr>
          </a:p>
        </p:txBody>
      </p:sp>
      <p:cxnSp>
        <p:nvCxnSpPr>
          <p:cNvPr id="15" name="Straight Connector 14"/>
          <p:cNvCxnSpPr/>
          <p:nvPr/>
        </p:nvCxnSpPr>
        <p:spPr>
          <a:xfrm>
            <a:off x="3048000" y="1057275"/>
            <a:ext cx="0" cy="16478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228600" y="2362200"/>
            <a:ext cx="2667000" cy="3222625"/>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19" name="Content Placeholder 1"/>
          <p:cNvSpPr>
            <a:spLocks noGrp="1"/>
          </p:cNvSpPr>
          <p:nvPr>
            <p:ph sz="half" idx="1"/>
          </p:nvPr>
        </p:nvSpPr>
        <p:spPr>
          <a:xfrm>
            <a:off x="666524" y="2438400"/>
            <a:ext cx="2229076" cy="685800"/>
          </a:xfrm>
        </p:spPr>
        <p:txBody>
          <a:bodyPr rtlCol="0">
            <a:normAutofit fontScale="55000" lnSpcReduction="20000"/>
          </a:bodyPr>
          <a:lstStyle/>
          <a:p>
            <a:pPr defTabSz="410099" eaLnBrk="1" fontAlgn="auto" hangingPunct="1">
              <a:spcAft>
                <a:spcPts val="0"/>
              </a:spcAft>
              <a:buFont typeface="Arial"/>
              <a:buNone/>
              <a:defRPr/>
            </a:pPr>
            <a:r>
              <a:rPr lang="en-US" sz="2100" b="1" dirty="0" smtClean="0">
                <a:solidFill>
                  <a:srgbClr val="000000"/>
                </a:solidFill>
                <a:latin typeface="Calibri"/>
              </a:rPr>
              <a:t>Instructions pour le </a:t>
            </a:r>
            <a:r>
              <a:rPr lang="en-US" sz="2100" b="1" dirty="0" err="1" smtClean="0">
                <a:solidFill>
                  <a:srgbClr val="000000"/>
                </a:solidFill>
                <a:latin typeface="Calibri"/>
              </a:rPr>
              <a:t>professionnel</a:t>
            </a:r>
            <a:endParaRPr lang="en-US" sz="2100" b="1" dirty="0" smtClean="0">
              <a:solidFill>
                <a:srgbClr val="000000"/>
              </a:solidFill>
              <a:latin typeface="Calibri"/>
            </a:endParaRPr>
          </a:p>
          <a:p>
            <a:pPr defTabSz="410099" eaLnBrk="1" fontAlgn="auto" hangingPunct="1">
              <a:spcAft>
                <a:spcPts val="0"/>
              </a:spcAft>
              <a:buFont typeface="Arial"/>
              <a:buNone/>
              <a:defRPr/>
            </a:pPr>
            <a:r>
              <a:rPr lang="fr-FR" sz="2000" b="1" dirty="0" smtClean="0">
                <a:solidFill>
                  <a:srgbClr val="000000"/>
                </a:solidFill>
                <a:latin typeface="Calibri"/>
              </a:rPr>
              <a:t>Étudier les obstacles et les difficultés avec le/la patient(e).</a:t>
            </a:r>
            <a:endParaRPr lang="en-US" sz="2000" b="1" dirty="0" smtClean="0">
              <a:solidFill>
                <a:srgbClr val="000000"/>
              </a:solidFill>
              <a:latin typeface="Calibri"/>
            </a:endParaRPr>
          </a:p>
          <a:p>
            <a:pPr defTabSz="410099" eaLnBrk="1" fontAlgn="auto" hangingPunct="1">
              <a:spcAft>
                <a:spcPts val="0"/>
              </a:spcAft>
              <a:buFont typeface="Arial"/>
              <a:buNone/>
              <a:defRPr/>
            </a:pPr>
            <a:endParaRPr lang="en-US" sz="2000" b="1" dirty="0" smtClean="0">
              <a:latin typeface="Calibri" panose="020F0502020204030204" pitchFamily="34" charset="0"/>
            </a:endParaRPr>
          </a:p>
        </p:txBody>
      </p:sp>
      <p:pic>
        <p:nvPicPr>
          <p:cNvPr id="76806" name="Picture 8" descr="C:\Users\rlw2177\AppData\Local\Microsoft\Windows\Temporary Internet Files\Content.IE5\S2UJGMDA\Symbol_list_class.svg[1].png"/>
          <p:cNvPicPr>
            <a:picLocks noChangeAspect="1" noChangeArrowheads="1"/>
          </p:cNvPicPr>
          <p:nvPr/>
        </p:nvPicPr>
        <p:blipFill>
          <a:blip r:embed="rId3" cstate="print"/>
          <a:srcRect/>
          <a:stretch>
            <a:fillRect/>
          </a:stretch>
        </p:blipFill>
        <p:spPr bwMode="auto">
          <a:xfrm>
            <a:off x="296863" y="2438400"/>
            <a:ext cx="369661" cy="381000"/>
          </a:xfrm>
          <a:prstGeom prst="rect">
            <a:avLst/>
          </a:prstGeom>
          <a:noFill/>
          <a:ln w="9525">
            <a:noFill/>
            <a:miter lim="800000"/>
            <a:headEnd/>
            <a:tailEnd/>
          </a:ln>
        </p:spPr>
      </p:pic>
      <p:sp>
        <p:nvSpPr>
          <p:cNvPr id="14" name="Title 1"/>
          <p:cNvSpPr txBox="1">
            <a:spLocks/>
          </p:cNvSpPr>
          <p:nvPr/>
        </p:nvSpPr>
        <p:spPr>
          <a:xfrm>
            <a:off x="0" y="-3175"/>
            <a:ext cx="9144000" cy="847725"/>
          </a:xfrm>
          <a:prstGeom prst="rect">
            <a:avLst/>
          </a:prstGeom>
          <a:solidFill>
            <a:schemeClr val="accent5"/>
          </a:solidFill>
        </p:spPr>
        <p:txBody>
          <a:bodyPr lIns="82021" tIns="41010" rIns="82021" bIns="41010" anchor="ct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fontAlgn="auto">
              <a:spcAft>
                <a:spcPts val="0"/>
              </a:spcAft>
              <a:defRPr/>
            </a:pPr>
            <a:r>
              <a:rPr lang="fr-FR" sz="2800" dirty="0" smtClean="0">
                <a:solidFill>
                  <a:srgbClr val="FFFFFF"/>
                </a:solidFill>
                <a:latin typeface="Calibri"/>
              </a:rPr>
              <a:t>	6. Quelles difficultés rencontrez-vous lorsque 					vous prenez vos </a:t>
            </a:r>
            <a:r>
              <a:rPr lang="en-US" sz="2800" dirty="0" smtClean="0">
                <a:solidFill>
                  <a:srgbClr val="FFFFFF"/>
                </a:solidFill>
                <a:latin typeface="Calibri"/>
              </a:rPr>
              <a:t>ARV ?</a:t>
            </a:r>
            <a:endParaRPr lang="en-US" sz="2800" dirty="0">
              <a:solidFill>
                <a:srgbClr val="FFFFFF"/>
              </a:solidFill>
              <a:latin typeface="Calibri" panose="020F0502020204030204" pitchFamily="34" charset="0"/>
            </a:endParaRPr>
          </a:p>
        </p:txBody>
      </p:sp>
      <p:sp>
        <p:nvSpPr>
          <p:cNvPr id="24" name="Rectangle 23"/>
          <p:cNvSpPr/>
          <p:nvPr/>
        </p:nvSpPr>
        <p:spPr>
          <a:xfrm>
            <a:off x="228600" y="5715000"/>
            <a:ext cx="2667000" cy="103505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pic>
        <p:nvPicPr>
          <p:cNvPr id="76809" name="Picture 7" descr="C:\Users\rlw2177\AppData\Local\Microsoft\Windows\Temporary Internet Files\Content.IE5\S2UJGMDA\1279641266[1].png"/>
          <p:cNvPicPr>
            <a:picLocks noChangeAspect="1" noChangeArrowheads="1"/>
          </p:cNvPicPr>
          <p:nvPr/>
        </p:nvPicPr>
        <p:blipFill>
          <a:blip r:embed="rId4" cstate="print"/>
          <a:srcRect/>
          <a:stretch>
            <a:fillRect/>
          </a:stretch>
        </p:blipFill>
        <p:spPr bwMode="auto">
          <a:xfrm>
            <a:off x="341313" y="5746750"/>
            <a:ext cx="496887" cy="382588"/>
          </a:xfrm>
          <a:prstGeom prst="rect">
            <a:avLst/>
          </a:prstGeom>
          <a:noFill/>
          <a:ln w="9525">
            <a:noFill/>
            <a:miter lim="800000"/>
            <a:headEnd/>
            <a:tailEnd/>
          </a:ln>
        </p:spPr>
      </p:pic>
      <p:sp>
        <p:nvSpPr>
          <p:cNvPr id="27" name="Content Placeholder 1"/>
          <p:cNvSpPr>
            <a:spLocks noGrp="1"/>
          </p:cNvSpPr>
          <p:nvPr>
            <p:ph sz="half" idx="1"/>
          </p:nvPr>
        </p:nvSpPr>
        <p:spPr>
          <a:xfrm>
            <a:off x="304800" y="5759450"/>
            <a:ext cx="2590800" cy="917575"/>
          </a:xfrm>
        </p:spPr>
        <p:txBody>
          <a:bodyPr rtlCol="0">
            <a:noAutofit/>
          </a:bodyPr>
          <a:lstStyle/>
          <a:p>
            <a:pPr defTabSz="410099" eaLnBrk="1" fontAlgn="auto" hangingPunct="1">
              <a:spcAft>
                <a:spcPts val="0"/>
              </a:spcAft>
              <a:buFont typeface="Arial"/>
              <a:buNone/>
              <a:defRPr/>
            </a:pPr>
            <a:r>
              <a:rPr lang="en-US" sz="900" b="1" dirty="0" smtClean="0">
                <a:solidFill>
                  <a:srgbClr val="000000"/>
                </a:solidFill>
                <a:latin typeface="Calibri"/>
              </a:rPr>
              <a:t>	</a:t>
            </a:r>
            <a:r>
              <a:rPr lang="en-US" sz="1100" b="1" dirty="0" smtClean="0">
                <a:solidFill>
                  <a:srgbClr val="000000"/>
                </a:solidFill>
                <a:latin typeface="Calibri"/>
              </a:rPr>
              <a:t>    </a:t>
            </a:r>
            <a:r>
              <a:rPr lang="en-US" sz="1200" b="1" dirty="0" smtClean="0">
                <a:solidFill>
                  <a:srgbClr val="000000"/>
                </a:solidFill>
                <a:latin typeface="Calibri"/>
              </a:rPr>
              <a:t>Documentation</a:t>
            </a:r>
          </a:p>
          <a:p>
            <a:pPr defTabSz="410099" eaLnBrk="1" fontAlgn="auto" hangingPunct="1">
              <a:spcAft>
                <a:spcPts val="0"/>
              </a:spcAft>
              <a:buFont typeface="Arial"/>
              <a:buNone/>
              <a:defRPr/>
            </a:pPr>
            <a:endParaRPr lang="en-US" sz="1000" b="1" dirty="0" smtClean="0">
              <a:solidFill>
                <a:srgbClr val="000000"/>
              </a:solidFill>
              <a:latin typeface="Calibri"/>
            </a:endParaRPr>
          </a:p>
          <a:p>
            <a:pPr defTabSz="410099" eaLnBrk="1" fontAlgn="auto" hangingPunct="1">
              <a:spcAft>
                <a:spcPts val="0"/>
              </a:spcAft>
              <a:buFont typeface="Arial"/>
              <a:buNone/>
              <a:defRPr/>
            </a:pPr>
            <a:r>
              <a:rPr lang="fr-FR" sz="1100" dirty="0" smtClean="0">
                <a:solidFill>
                  <a:srgbClr val="000000"/>
                </a:solidFill>
                <a:latin typeface="Calibri"/>
              </a:rPr>
              <a:t>Documenter en détail les obstacles identifiés avec le/la patient(e) dans le </a:t>
            </a:r>
            <a:r>
              <a:rPr lang="fr-FR" sz="1100" b="1" dirty="0" smtClean="0">
                <a:solidFill>
                  <a:srgbClr val="000000"/>
                </a:solidFill>
                <a:latin typeface="Calibri"/>
              </a:rPr>
              <a:t>plan d'amélioration de l'observance.</a:t>
            </a:r>
            <a:endParaRPr lang="en-US" sz="1100" b="1" dirty="0" smtClean="0">
              <a:solidFill>
                <a:srgbClr val="000000"/>
              </a:solidFill>
              <a:latin typeface="Calibri"/>
            </a:endParaRPr>
          </a:p>
        </p:txBody>
      </p:sp>
      <p:pic>
        <p:nvPicPr>
          <p:cNvPr id="18" name="Picture 2"/>
          <p:cNvPicPr>
            <a:picLocks noChangeAspect="1" noChangeArrowheads="1"/>
          </p:cNvPicPr>
          <p:nvPr/>
        </p:nvPicPr>
        <p:blipFill>
          <a:blip r:embed="rId5" cstate="print"/>
          <a:srcRect/>
          <a:stretch>
            <a:fillRect/>
          </a:stretch>
        </p:blipFill>
        <p:spPr bwMode="auto">
          <a:xfrm>
            <a:off x="7162800" y="381000"/>
            <a:ext cx="1792288" cy="1347788"/>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p:spPr>
      </p:pic>
      <p:sp>
        <p:nvSpPr>
          <p:cNvPr id="4" name="TextBox 3"/>
          <p:cNvSpPr txBox="1"/>
          <p:nvPr/>
        </p:nvSpPr>
        <p:spPr>
          <a:xfrm>
            <a:off x="228600" y="3124200"/>
            <a:ext cx="2667000" cy="2693045"/>
          </a:xfrm>
          <a:prstGeom prst="rect">
            <a:avLst/>
          </a:prstGeom>
          <a:noFill/>
        </p:spPr>
        <p:txBody>
          <a:bodyPr wrap="square">
            <a:spAutoFit/>
          </a:bodyPr>
          <a:lstStyle/>
          <a:p>
            <a:pPr defTabSz="913972" fontAlgn="auto">
              <a:spcBef>
                <a:spcPts val="0"/>
              </a:spcBef>
              <a:spcAft>
                <a:spcPts val="0"/>
              </a:spcAft>
              <a:defRPr/>
            </a:pPr>
            <a:r>
              <a:rPr lang="fr-FR" sz="1200" b="1" dirty="0">
                <a:latin typeface="Calibri"/>
                <a:cs typeface="+mn-cs"/>
              </a:rPr>
              <a:t>O : Questions ouvertes (éviter les questions auxquelles on peut répondre par Oui/Non), par exemple :</a:t>
            </a:r>
          </a:p>
          <a:p>
            <a:pPr marL="365125" indent="-365125" defTabSz="913972" fontAlgn="auto">
              <a:spcBef>
                <a:spcPts val="0"/>
              </a:spcBef>
              <a:spcAft>
                <a:spcPts val="0"/>
              </a:spcAft>
              <a:buFont typeface="Arial" pitchFamily="34" charset="0"/>
              <a:buChar char="•"/>
              <a:defRPr/>
            </a:pPr>
            <a:r>
              <a:rPr lang="fr-FR" sz="1200" dirty="0">
                <a:latin typeface="Calibri"/>
                <a:cs typeface="+mn-cs"/>
              </a:rPr>
              <a:t>Qu’est-ce qui rend difficile le fait de prendre des </a:t>
            </a:r>
            <a:r>
              <a:rPr lang="fr-FR" sz="1200" dirty="0" err="1">
                <a:latin typeface="Calibri"/>
                <a:cs typeface="+mn-cs"/>
              </a:rPr>
              <a:t>ARV</a:t>
            </a:r>
            <a:r>
              <a:rPr lang="fr-FR" sz="1200" dirty="0">
                <a:latin typeface="Calibri"/>
                <a:cs typeface="+mn-cs"/>
              </a:rPr>
              <a:t> tous les jours ?</a:t>
            </a:r>
          </a:p>
          <a:p>
            <a:pPr marL="365125" indent="-365125" defTabSz="913972" fontAlgn="auto">
              <a:spcBef>
                <a:spcPts val="0"/>
              </a:spcBef>
              <a:spcAft>
                <a:spcPts val="0"/>
              </a:spcAft>
              <a:buFont typeface="Arial" pitchFamily="34" charset="0"/>
              <a:buChar char="•"/>
              <a:defRPr/>
            </a:pPr>
            <a:r>
              <a:rPr lang="fr-FR" sz="1200" dirty="0">
                <a:latin typeface="Calibri"/>
                <a:cs typeface="+mn-cs"/>
              </a:rPr>
              <a:t>Qu’avez-vous déjà fait pour essayer de prendre vos </a:t>
            </a:r>
            <a:r>
              <a:rPr lang="fr-FR" sz="1200" dirty="0" err="1">
                <a:latin typeface="Calibri"/>
                <a:cs typeface="+mn-cs"/>
              </a:rPr>
              <a:t>ARV</a:t>
            </a:r>
            <a:r>
              <a:rPr lang="fr-FR" sz="1200" dirty="0">
                <a:latin typeface="Calibri"/>
                <a:cs typeface="+mn-cs"/>
              </a:rPr>
              <a:t> tous les jours ?</a:t>
            </a:r>
          </a:p>
          <a:p>
            <a:pPr marL="365125" indent="-365125" defTabSz="913972" fontAlgn="auto">
              <a:spcBef>
                <a:spcPts val="0"/>
              </a:spcBef>
              <a:spcAft>
                <a:spcPts val="0"/>
              </a:spcAft>
              <a:buFont typeface="Arial" pitchFamily="34" charset="0"/>
              <a:buChar char="•"/>
              <a:defRPr/>
            </a:pPr>
            <a:r>
              <a:rPr lang="fr-FR" sz="1200" dirty="0">
                <a:latin typeface="Calibri"/>
                <a:cs typeface="+mn-cs"/>
              </a:rPr>
              <a:t>Selon vous, qu’est-ce qui pourrait se passer si vous continuez à prendre vos ARV comme vous le faites actuellement ?</a:t>
            </a:r>
          </a:p>
          <a:p>
            <a:pPr defTabSz="913972" fontAlgn="auto">
              <a:spcBef>
                <a:spcPts val="0"/>
              </a:spcBef>
              <a:spcAft>
                <a:spcPts val="0"/>
              </a:spcAft>
              <a:defRPr/>
            </a:pPr>
            <a:endParaRPr lang="en-US" sz="1300" dirty="0">
              <a:latin typeface="Calibri"/>
              <a:cs typeface="+mn-cs"/>
            </a:endParaRPr>
          </a:p>
        </p:txBody>
      </p:sp>
      <p:graphicFrame>
        <p:nvGraphicFramePr>
          <p:cNvPr id="16" name="Tableau 15"/>
          <p:cNvGraphicFramePr>
            <a:graphicFrameLocks noGrp="1"/>
          </p:cNvGraphicFramePr>
          <p:nvPr>
            <p:extLst>
              <p:ext uri="{D42A27DB-BD31-4B8C-83A1-F6EECF244321}">
                <p14:modId xmlns:p14="http://schemas.microsoft.com/office/powerpoint/2010/main" val="19599986"/>
              </p:ext>
            </p:extLst>
          </p:nvPr>
        </p:nvGraphicFramePr>
        <p:xfrm>
          <a:off x="3124200" y="3000834"/>
          <a:ext cx="5791200" cy="3718862"/>
        </p:xfrm>
        <a:graphic>
          <a:graphicData uri="http://schemas.openxmlformats.org/drawingml/2006/table">
            <a:tbl>
              <a:tblPr/>
              <a:tblGrid>
                <a:gridCol w="993524"/>
                <a:gridCol w="4797676"/>
              </a:tblGrid>
              <a:tr h="195303">
                <a:tc>
                  <a:txBody>
                    <a:bodyPr/>
                    <a:lstStyle/>
                    <a:p>
                      <a:pPr algn="ctr">
                        <a:lnSpc>
                          <a:spcPct val="115000"/>
                        </a:lnSpc>
                        <a:spcAft>
                          <a:spcPts val="0"/>
                        </a:spcAft>
                      </a:pPr>
                      <a:r>
                        <a:rPr lang="fr-FR" sz="900" b="1" kern="1200" dirty="0">
                          <a:solidFill>
                            <a:srgbClr val="FFFFFF"/>
                          </a:solidFill>
                          <a:latin typeface="Calibri" panose="020F0502020204030204" pitchFamily="34" charset="0"/>
                          <a:ea typeface="Times New Roman"/>
                          <a:cs typeface="Times New Roman"/>
                        </a:rPr>
                        <a:t>OBSTACLES </a:t>
                      </a:r>
                      <a:endParaRPr lang="fr-FR" sz="900" dirty="0">
                        <a:latin typeface="Calibri" panose="020F0502020204030204" pitchFamily="34" charset="0"/>
                        <a:ea typeface="Times New Roman"/>
                        <a:cs typeface="Times New Roman"/>
                      </a:endParaRPr>
                    </a:p>
                  </a:txBody>
                  <a:tcPr marL="63259" marR="63259" marT="30905" marB="3090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lnSpc>
                          <a:spcPct val="115000"/>
                        </a:lnSpc>
                        <a:spcAft>
                          <a:spcPts val="0"/>
                        </a:spcAft>
                      </a:pPr>
                      <a:r>
                        <a:rPr lang="fr-FR" sz="900" b="1" kern="1200">
                          <a:solidFill>
                            <a:srgbClr val="FFFFFF"/>
                          </a:solidFill>
                          <a:latin typeface="Calibri" panose="020F0502020204030204" pitchFamily="34" charset="0"/>
                          <a:ea typeface="Times New Roman"/>
                          <a:cs typeface="Times New Roman"/>
                        </a:rPr>
                        <a:t>QUESTIONS POUR ÉVALUER LES OBSTACLES </a:t>
                      </a:r>
                      <a:endParaRPr lang="fr-FR" sz="900">
                        <a:latin typeface="Calibri" panose="020F0502020204030204" pitchFamily="34" charset="0"/>
                        <a:ea typeface="Times New Roman"/>
                        <a:cs typeface="Times New Roman"/>
                      </a:endParaRPr>
                    </a:p>
                  </a:txBody>
                  <a:tcPr marL="63259" marR="63259" marT="30905" marB="3090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r>
              <a:tr h="195303">
                <a:tc gridSpan="2">
                  <a:txBody>
                    <a:bodyPr/>
                    <a:lstStyle/>
                    <a:p>
                      <a:pPr algn="ctr">
                        <a:lnSpc>
                          <a:spcPct val="115000"/>
                        </a:lnSpc>
                        <a:spcAft>
                          <a:spcPts val="0"/>
                        </a:spcAft>
                      </a:pPr>
                      <a:r>
                        <a:rPr lang="fr-FR" sz="900" b="1" kern="1200" dirty="0" smtClean="0">
                          <a:solidFill>
                            <a:schemeClr val="tx1"/>
                          </a:solidFill>
                          <a:latin typeface="Calibri" panose="020F0502020204030204" pitchFamily="34" charset="0"/>
                          <a:ea typeface="Times New Roman"/>
                          <a:cs typeface="Times New Roman"/>
                        </a:rPr>
                        <a:t>PERSONNELS </a:t>
                      </a:r>
                      <a:endParaRPr lang="fr-FR" sz="900" dirty="0">
                        <a:solidFill>
                          <a:schemeClr val="tx1"/>
                        </a:solidFill>
                        <a:latin typeface="Calibri" panose="020F0502020204030204" pitchFamily="34" charset="0"/>
                        <a:ea typeface="Times New Roman"/>
                        <a:cs typeface="Times New Roman"/>
                      </a:endParaRPr>
                    </a:p>
                  </a:txBody>
                  <a:tcPr marL="63259" marR="63259" marT="30905" marB="3090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hMerge="1">
                  <a:txBody>
                    <a:bodyPr/>
                    <a:lstStyle/>
                    <a:p>
                      <a:endParaRPr lang="fr-FR"/>
                    </a:p>
                  </a:txBody>
                  <a:tcPr/>
                </a:tc>
              </a:tr>
              <a:tr h="447594">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cs typeface="Times New Roman"/>
                        </a:rPr>
                        <a:t>Manque de connaissances </a:t>
                      </a:r>
                      <a:endParaRPr lang="fr-FR" sz="900">
                        <a:latin typeface="Calibri" panose="020F0502020204030204" pitchFamily="34" charset="0"/>
                        <a:ea typeface="Times New Roman"/>
                        <a:cs typeface="Times New Roman"/>
                      </a:endParaRPr>
                    </a:p>
                  </a:txBody>
                  <a:tcPr marL="63259" marR="63259" marT="30905" marB="3090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nSpc>
                          <a:spcPct val="115000"/>
                        </a:lnSpc>
                        <a:spcAft>
                          <a:spcPts val="0"/>
                        </a:spcAft>
                      </a:pPr>
                      <a:r>
                        <a:rPr lang="fr-FR" sz="900" kern="1200" dirty="0">
                          <a:solidFill>
                            <a:srgbClr val="000000"/>
                          </a:solidFill>
                          <a:latin typeface="Calibri" panose="020F0502020204030204" pitchFamily="34" charset="0"/>
                          <a:ea typeface="Times New Roman"/>
                          <a:cs typeface="Times New Roman"/>
                        </a:rPr>
                        <a:t>Pouvez-vous me donner les noms de vos ARV ? Comment comprenez-vous la façon dont vous devez prendre vos ARV (par exemple le moment de la journée, la quantité [si forme liquide], combien [si comprimés</a:t>
                      </a:r>
                      <a:r>
                        <a:rPr lang="fr-FR" sz="900" kern="1200" dirty="0" smtClean="0">
                          <a:solidFill>
                            <a:srgbClr val="000000"/>
                          </a:solidFill>
                          <a:latin typeface="Calibri" panose="020F0502020204030204" pitchFamily="34" charset="0"/>
                          <a:ea typeface="Times New Roman"/>
                          <a:cs typeface="Times New Roman"/>
                        </a:rPr>
                        <a:t>])</a:t>
                      </a:r>
                      <a:r>
                        <a:rPr lang="fr-FR" sz="900" kern="1200" dirty="0">
                          <a:solidFill>
                            <a:srgbClr val="000000"/>
                          </a:solidFill>
                          <a:latin typeface="Calibri" panose="020F0502020204030204" pitchFamily="34" charset="0"/>
                          <a:ea typeface="Times New Roman"/>
                          <a:cs typeface="Times New Roman"/>
                        </a:rPr>
                        <a:t> ? Comment comprenez-vous l’objectif des ARV ? </a:t>
                      </a:r>
                      <a:endParaRPr lang="fr-FR" sz="900" dirty="0">
                        <a:latin typeface="Calibri" panose="020F0502020204030204" pitchFamily="34" charset="0"/>
                        <a:ea typeface="Times New Roman"/>
                        <a:cs typeface="Times New Roman"/>
                      </a:endParaRPr>
                    </a:p>
                  </a:txBody>
                  <a:tcPr marL="63259" marR="63259" marT="30905" marB="3090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r>
              <a:tr h="278151">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cs typeface="Times New Roman"/>
                        </a:rPr>
                        <a:t>Effets indésirables </a:t>
                      </a:r>
                      <a:endParaRPr lang="fr-FR" sz="900">
                        <a:latin typeface="Calibri" panose="020F0502020204030204" pitchFamily="34" charset="0"/>
                        <a:ea typeface="Times New Roman"/>
                        <a:cs typeface="Times New Roman"/>
                      </a:endParaRPr>
                    </a:p>
                  </a:txBody>
                  <a:tcPr marL="63259" marR="63259" marT="30905" marB="3090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nSpc>
                          <a:spcPct val="115000"/>
                        </a:lnSpc>
                        <a:spcAft>
                          <a:spcPts val="0"/>
                        </a:spcAft>
                      </a:pPr>
                      <a:r>
                        <a:rPr lang="fr-FR" sz="900" kern="1200" dirty="0">
                          <a:solidFill>
                            <a:srgbClr val="000000"/>
                          </a:solidFill>
                          <a:latin typeface="Calibri" panose="020F0502020204030204" pitchFamily="34" charset="0"/>
                          <a:ea typeface="Times New Roman"/>
                          <a:cs typeface="Times New Roman"/>
                        </a:rPr>
                        <a:t>Les </a:t>
                      </a:r>
                      <a:r>
                        <a:rPr lang="fr-FR" sz="900" kern="1200" dirty="0" err="1">
                          <a:solidFill>
                            <a:srgbClr val="000000"/>
                          </a:solidFill>
                          <a:latin typeface="Calibri" panose="020F0502020204030204" pitchFamily="34" charset="0"/>
                          <a:ea typeface="Times New Roman"/>
                          <a:cs typeface="Times New Roman"/>
                        </a:rPr>
                        <a:t>ARV</a:t>
                      </a:r>
                      <a:r>
                        <a:rPr lang="fr-FR" sz="900" kern="1200" dirty="0">
                          <a:solidFill>
                            <a:srgbClr val="000000"/>
                          </a:solidFill>
                          <a:latin typeface="Calibri" panose="020F0502020204030204" pitchFamily="34" charset="0"/>
                          <a:ea typeface="Times New Roman"/>
                          <a:cs typeface="Times New Roman"/>
                        </a:rPr>
                        <a:t> ont-ils un effet sur la façon dont vous vous sentez ? Vous êtes-vous senti(e) malade à cause des </a:t>
                      </a:r>
                      <a:r>
                        <a:rPr lang="fr-FR" sz="900" kern="1200" dirty="0" err="1">
                          <a:solidFill>
                            <a:srgbClr val="000000"/>
                          </a:solidFill>
                          <a:latin typeface="Calibri" panose="020F0502020204030204" pitchFamily="34" charset="0"/>
                          <a:ea typeface="Times New Roman"/>
                          <a:cs typeface="Times New Roman"/>
                        </a:rPr>
                        <a:t>ARV</a:t>
                      </a:r>
                      <a:r>
                        <a:rPr lang="fr-FR" sz="900" kern="1200" dirty="0">
                          <a:solidFill>
                            <a:srgbClr val="000000"/>
                          </a:solidFill>
                          <a:latin typeface="Calibri" panose="020F0502020204030204" pitchFamily="34" charset="0"/>
                          <a:ea typeface="Times New Roman"/>
                          <a:cs typeface="Times New Roman"/>
                        </a:rPr>
                        <a:t> ? Si tel est le cas, décrivez les problèmes qu’ils ont causés (nausée, diarrhée, insomnie). </a:t>
                      </a:r>
                      <a:endParaRPr lang="fr-FR" sz="900" dirty="0">
                        <a:latin typeface="Calibri" panose="020F0502020204030204" pitchFamily="34" charset="0"/>
                        <a:ea typeface="Times New Roman"/>
                        <a:cs typeface="Times New Roman"/>
                      </a:endParaRPr>
                    </a:p>
                  </a:txBody>
                  <a:tcPr marL="63259" marR="63259" marT="30905" marB="3090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r>
              <a:tr h="325116">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cs typeface="Times New Roman"/>
                        </a:rPr>
                        <a:t>Oubli </a:t>
                      </a:r>
                      <a:endParaRPr lang="fr-FR" sz="900">
                        <a:latin typeface="Calibri" panose="020F0502020204030204" pitchFamily="34" charset="0"/>
                        <a:ea typeface="Times New Roman"/>
                        <a:cs typeface="Times New Roman"/>
                      </a:endParaRPr>
                    </a:p>
                  </a:txBody>
                  <a:tcPr marL="63259" marR="63259" marT="30905" marB="3090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nSpc>
                          <a:spcPct val="115000"/>
                        </a:lnSpc>
                        <a:spcAft>
                          <a:spcPts val="0"/>
                        </a:spcAft>
                      </a:pPr>
                      <a:r>
                        <a:rPr lang="fr-FR" sz="900" kern="1200" dirty="0">
                          <a:solidFill>
                            <a:srgbClr val="000000"/>
                          </a:solidFill>
                          <a:latin typeface="Calibri" panose="020F0502020204030204" pitchFamily="34" charset="0"/>
                          <a:ea typeface="Times New Roman"/>
                          <a:cs typeface="Times New Roman"/>
                        </a:rPr>
                        <a:t>Avez-vous déjà oublié ou oubliez-vous souvent de prendre vos ARV ? Les </a:t>
                      </a:r>
                      <a:r>
                        <a:rPr lang="fr-FR" sz="900" kern="1200" dirty="0" err="1">
                          <a:solidFill>
                            <a:srgbClr val="000000"/>
                          </a:solidFill>
                          <a:latin typeface="Calibri" panose="020F0502020204030204" pitchFamily="34" charset="0"/>
                          <a:ea typeface="Times New Roman"/>
                          <a:cs typeface="Times New Roman"/>
                        </a:rPr>
                        <a:t>prenez-vous</a:t>
                      </a:r>
                      <a:r>
                        <a:rPr lang="fr-FR" sz="900" kern="1200" dirty="0">
                          <a:solidFill>
                            <a:srgbClr val="000000"/>
                          </a:solidFill>
                          <a:latin typeface="Calibri" panose="020F0502020204030204" pitchFamily="34" charset="0"/>
                          <a:ea typeface="Times New Roman"/>
                          <a:cs typeface="Times New Roman"/>
                        </a:rPr>
                        <a:t> à un moment précis de la </a:t>
                      </a:r>
                      <a:r>
                        <a:rPr lang="fr-FR" sz="900" kern="1200" dirty="0" smtClean="0">
                          <a:solidFill>
                            <a:srgbClr val="000000"/>
                          </a:solidFill>
                          <a:latin typeface="Calibri" panose="020F0502020204030204" pitchFamily="34" charset="0"/>
                          <a:ea typeface="Times New Roman"/>
                          <a:cs typeface="Times New Roman"/>
                        </a:rPr>
                        <a:t>journée</a:t>
                      </a:r>
                      <a:r>
                        <a:rPr lang="fr-FR" sz="900" kern="1200" dirty="0">
                          <a:solidFill>
                            <a:srgbClr val="000000"/>
                          </a:solidFill>
                          <a:latin typeface="Calibri" panose="020F0502020204030204" pitchFamily="34" charset="0"/>
                          <a:ea typeface="Times New Roman"/>
                          <a:cs typeface="Times New Roman"/>
                        </a:rPr>
                        <a:t> ? Quelle est votre méthode pour penser à prendre vos ARV ? </a:t>
                      </a:r>
                      <a:endParaRPr lang="fr-FR" sz="900" dirty="0">
                        <a:latin typeface="Calibri" panose="020F0502020204030204" pitchFamily="34" charset="0"/>
                        <a:ea typeface="Times New Roman"/>
                        <a:cs typeface="Times New Roman"/>
                      </a:endParaRPr>
                    </a:p>
                  </a:txBody>
                  <a:tcPr marL="63259" marR="63259" marT="30905" marB="3090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r>
              <a:tr h="372081">
                <a:tc>
                  <a:txBody>
                    <a:bodyPr/>
                    <a:lstStyle/>
                    <a:p>
                      <a:pPr>
                        <a:lnSpc>
                          <a:spcPts val="1290"/>
                        </a:lnSpc>
                        <a:spcAft>
                          <a:spcPts val="0"/>
                        </a:spcAft>
                      </a:pPr>
                      <a:r>
                        <a:rPr lang="fr-FR" sz="900" b="1" kern="1200">
                          <a:solidFill>
                            <a:srgbClr val="000000"/>
                          </a:solidFill>
                          <a:latin typeface="Calibri" panose="020F0502020204030204" pitchFamily="34" charset="0"/>
                          <a:ea typeface="Times New Roman"/>
                          <a:cs typeface="Times New Roman"/>
                        </a:rPr>
                        <a:t>Amélioration de l’état de santé </a:t>
                      </a:r>
                      <a:endParaRPr lang="fr-FR" sz="900">
                        <a:latin typeface="Calibri" panose="020F0502020204030204" pitchFamily="34" charset="0"/>
                        <a:ea typeface="Times New Roman"/>
                        <a:cs typeface="Times New Roman"/>
                      </a:endParaRPr>
                    </a:p>
                  </a:txBody>
                  <a:tcPr marL="63259" marR="63259" marT="30905" marB="3090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nSpc>
                          <a:spcPts val="1290"/>
                        </a:lnSpc>
                        <a:spcAft>
                          <a:spcPts val="0"/>
                        </a:spcAft>
                      </a:pPr>
                      <a:r>
                        <a:rPr lang="fr-FR" sz="900" kern="1200" dirty="0" err="1">
                          <a:solidFill>
                            <a:srgbClr val="000000"/>
                          </a:solidFill>
                          <a:latin typeface="Calibri" panose="020F0502020204030204" pitchFamily="34" charset="0"/>
                          <a:ea typeface="Times New Roman"/>
                          <a:cs typeface="Times New Roman"/>
                        </a:rPr>
                        <a:t>Prenez-vous</a:t>
                      </a:r>
                      <a:r>
                        <a:rPr lang="fr-FR" sz="900" kern="1200" dirty="0">
                          <a:solidFill>
                            <a:srgbClr val="000000"/>
                          </a:solidFill>
                          <a:latin typeface="Calibri" panose="020F0502020204030204" pitchFamily="34" charset="0"/>
                          <a:ea typeface="Times New Roman"/>
                          <a:cs typeface="Times New Roman"/>
                        </a:rPr>
                        <a:t> vos ARV même quand vous vous sentez bien ? </a:t>
                      </a:r>
                      <a:endParaRPr lang="fr-FR" sz="900" dirty="0">
                        <a:latin typeface="Calibri" panose="020F0502020204030204" pitchFamily="34" charset="0"/>
                        <a:ea typeface="Times New Roman"/>
                        <a:cs typeface="Times New Roman"/>
                      </a:endParaRPr>
                    </a:p>
                  </a:txBody>
                  <a:tcPr marL="63259" marR="63259" marT="30905" marB="3090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r>
              <a:tr h="223085">
                <a:tc>
                  <a:txBody>
                    <a:bodyPr/>
                    <a:lstStyle/>
                    <a:p>
                      <a:pPr>
                        <a:lnSpc>
                          <a:spcPts val="1375"/>
                        </a:lnSpc>
                        <a:spcAft>
                          <a:spcPts val="0"/>
                        </a:spcAft>
                      </a:pPr>
                      <a:r>
                        <a:rPr lang="fr-FR" sz="900" b="1" kern="1200">
                          <a:solidFill>
                            <a:srgbClr val="000000"/>
                          </a:solidFill>
                          <a:latin typeface="Calibri" panose="020F0502020204030204" pitchFamily="34" charset="0"/>
                          <a:ea typeface="Times New Roman"/>
                          <a:cs typeface="Times New Roman"/>
                        </a:rPr>
                        <a:t>Maladie physique </a:t>
                      </a:r>
                      <a:endParaRPr lang="fr-FR" sz="900">
                        <a:latin typeface="Calibri" panose="020F0502020204030204" pitchFamily="34" charset="0"/>
                        <a:ea typeface="Times New Roman"/>
                        <a:cs typeface="Times New Roman"/>
                      </a:endParaRPr>
                    </a:p>
                  </a:txBody>
                  <a:tcPr marL="63259" marR="63259" marT="30905" marB="3090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nSpc>
                          <a:spcPts val="1375"/>
                        </a:lnSpc>
                        <a:spcAft>
                          <a:spcPts val="0"/>
                        </a:spcAft>
                      </a:pPr>
                      <a:r>
                        <a:rPr lang="fr-FR" sz="900" kern="1200" dirty="0">
                          <a:solidFill>
                            <a:srgbClr val="000000"/>
                          </a:solidFill>
                          <a:latin typeface="Calibri" panose="020F0502020204030204" pitchFamily="34" charset="0"/>
                          <a:ea typeface="Times New Roman"/>
                          <a:cs typeface="Times New Roman"/>
                        </a:rPr>
                        <a:t>Avez-vous eu des maladies qui vous ont empêché(e) de prendre vos ARV ? </a:t>
                      </a:r>
                      <a:endParaRPr lang="fr-FR" sz="900" dirty="0">
                        <a:latin typeface="Calibri" panose="020F0502020204030204" pitchFamily="34" charset="0"/>
                        <a:ea typeface="Times New Roman"/>
                        <a:cs typeface="Times New Roman"/>
                      </a:endParaRPr>
                    </a:p>
                  </a:txBody>
                  <a:tcPr marL="63259" marR="63259" marT="30905" marB="3090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r>
              <a:tr h="466397">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cs typeface="Times New Roman"/>
                        </a:rPr>
                        <a:t>Consommation d’alcool ou de drogue </a:t>
                      </a:r>
                      <a:endParaRPr lang="fr-FR" sz="900">
                        <a:latin typeface="Calibri" panose="020F0502020204030204" pitchFamily="34" charset="0"/>
                        <a:ea typeface="Times New Roman"/>
                        <a:cs typeface="Times New Roman"/>
                      </a:endParaRPr>
                    </a:p>
                  </a:txBody>
                  <a:tcPr marL="63259" marR="63259" marT="30905" marB="3090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nSpc>
                          <a:spcPct val="115000"/>
                        </a:lnSpc>
                        <a:spcAft>
                          <a:spcPts val="0"/>
                        </a:spcAft>
                      </a:pPr>
                      <a:r>
                        <a:rPr lang="fr-FR" sz="900" kern="1200" dirty="0">
                          <a:solidFill>
                            <a:srgbClr val="000000"/>
                          </a:solidFill>
                          <a:latin typeface="Calibri" panose="020F0502020204030204" pitchFamily="34" charset="0"/>
                          <a:ea typeface="Times New Roman"/>
                          <a:cs typeface="Times New Roman"/>
                        </a:rPr>
                        <a:t>Consommez-vous de l'alcool ? Consommez-vous de la drogue ? Avez-vous l’impression que cela nuit à votre capacité de prendre vos ARV ? </a:t>
                      </a:r>
                      <a:endParaRPr lang="fr-FR" sz="900" dirty="0">
                        <a:latin typeface="Calibri" panose="020F0502020204030204" pitchFamily="34" charset="0"/>
                        <a:ea typeface="Times New Roman"/>
                        <a:cs typeface="Times New Roman"/>
                      </a:endParaRPr>
                    </a:p>
                  </a:txBody>
                  <a:tcPr marL="63259" marR="63259" marT="30905" marB="3090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r>
              <a:tr h="287757">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cs typeface="Times New Roman"/>
                        </a:rPr>
                        <a:t>Dépression </a:t>
                      </a:r>
                      <a:endParaRPr lang="fr-FR" sz="900">
                        <a:latin typeface="Calibri" panose="020F0502020204030204" pitchFamily="34" charset="0"/>
                        <a:ea typeface="Times New Roman"/>
                        <a:cs typeface="Times New Roman"/>
                      </a:endParaRPr>
                    </a:p>
                  </a:txBody>
                  <a:tcPr marL="63259" marR="63259" marT="30905" marB="3090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nSpc>
                          <a:spcPct val="115000"/>
                        </a:lnSpc>
                        <a:spcAft>
                          <a:spcPts val="0"/>
                        </a:spcAft>
                      </a:pPr>
                      <a:r>
                        <a:rPr lang="fr-FR" sz="900" kern="1200" dirty="0">
                          <a:solidFill>
                            <a:srgbClr val="000000"/>
                          </a:solidFill>
                          <a:latin typeface="Calibri" panose="020F0502020204030204" pitchFamily="34" charset="0"/>
                          <a:ea typeface="Times New Roman"/>
                          <a:cs typeface="Times New Roman"/>
                        </a:rPr>
                        <a:t>Comment vous sentez-vous en général ? Vous êtes-vous senti(e) triste ou désorienté(e) ? Dans ce cas, est-ce que cette humeur nuit à votre capacité de prendre vos ARV ? </a:t>
                      </a:r>
                      <a:endParaRPr lang="fr-FR" sz="900" dirty="0">
                        <a:latin typeface="Calibri" panose="020F0502020204030204" pitchFamily="34" charset="0"/>
                        <a:ea typeface="Times New Roman"/>
                        <a:cs typeface="Times New Roman"/>
                      </a:endParaRPr>
                    </a:p>
                  </a:txBody>
                  <a:tcPr marL="63259" marR="63259" marT="30905" marB="3090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r>
              <a:tr h="446296">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cs typeface="Times New Roman"/>
                        </a:rPr>
                        <a:t>Croyances en matière de santé </a:t>
                      </a:r>
                      <a:endParaRPr lang="fr-FR" sz="900">
                        <a:latin typeface="Calibri" panose="020F0502020204030204" pitchFamily="34" charset="0"/>
                        <a:ea typeface="Times New Roman"/>
                        <a:cs typeface="Times New Roman"/>
                      </a:endParaRPr>
                    </a:p>
                  </a:txBody>
                  <a:tcPr marL="63259" marR="63259" marT="30905" marB="3090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nSpc>
                          <a:spcPct val="115000"/>
                        </a:lnSpc>
                        <a:spcAft>
                          <a:spcPts val="0"/>
                        </a:spcAft>
                      </a:pPr>
                      <a:r>
                        <a:rPr lang="fr-FR" sz="900" kern="1200" dirty="0">
                          <a:solidFill>
                            <a:srgbClr val="000000"/>
                          </a:solidFill>
                          <a:latin typeface="Calibri" panose="020F0502020204030204" pitchFamily="34" charset="0"/>
                          <a:ea typeface="Times New Roman"/>
                          <a:cs typeface="Times New Roman"/>
                        </a:rPr>
                        <a:t>Pensez-vous que prendre des </a:t>
                      </a:r>
                      <a:r>
                        <a:rPr lang="fr-FR" sz="900" kern="1200" dirty="0" err="1">
                          <a:solidFill>
                            <a:srgbClr val="000000"/>
                          </a:solidFill>
                          <a:latin typeface="Calibri" panose="020F0502020204030204" pitchFamily="34" charset="0"/>
                          <a:ea typeface="Times New Roman"/>
                          <a:cs typeface="Times New Roman"/>
                        </a:rPr>
                        <a:t>ARV</a:t>
                      </a:r>
                      <a:r>
                        <a:rPr lang="fr-FR" sz="900" kern="1200" dirty="0">
                          <a:solidFill>
                            <a:srgbClr val="000000"/>
                          </a:solidFill>
                          <a:latin typeface="Calibri" panose="020F0502020204030204" pitchFamily="34" charset="0"/>
                          <a:ea typeface="Times New Roman"/>
                          <a:cs typeface="Times New Roman"/>
                        </a:rPr>
                        <a:t> tous les jours est bénéfique pour votre santé ? Selon vous, quel est le meilleur traitement du VIH ?  Avez-vous essayé d'autres remèdes pour traiter le VIH ? </a:t>
                      </a:r>
                      <a:endParaRPr lang="fr-FR" sz="900" dirty="0">
                        <a:latin typeface="Calibri" panose="020F0502020204030204" pitchFamily="34" charset="0"/>
                        <a:ea typeface="Times New Roman"/>
                        <a:cs typeface="Times New Roman"/>
                      </a:endParaRPr>
                    </a:p>
                  </a:txBody>
                  <a:tcPr marL="63259" marR="63259" marT="30905" marB="3090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4"/>
          <p:cNvSpPr txBox="1">
            <a:spLocks/>
          </p:cNvSpPr>
          <p:nvPr/>
        </p:nvSpPr>
        <p:spPr bwMode="auto">
          <a:xfrm>
            <a:off x="2971800" y="4800600"/>
            <a:ext cx="5715000" cy="1600200"/>
          </a:xfrm>
          <a:prstGeom prst="rect">
            <a:avLst/>
          </a:prstGeom>
          <a:noFill/>
          <a:ln w="9525">
            <a:noFill/>
            <a:miter lim="800000"/>
            <a:headEnd/>
            <a:tailEnd/>
          </a:ln>
        </p:spPr>
        <p:txBody>
          <a:bodyPr/>
          <a:lstStyle/>
          <a:p>
            <a:pPr algn="r">
              <a:lnSpc>
                <a:spcPct val="120000"/>
              </a:lnSpc>
              <a:spcBef>
                <a:spcPct val="20000"/>
              </a:spcBef>
              <a:buFont typeface="Arial" charset="0"/>
              <a:buNone/>
            </a:pPr>
            <a:r>
              <a:rPr lang="fr-FR" sz="900" dirty="0">
                <a:solidFill>
                  <a:srgbClr val="000000"/>
                </a:solidFill>
                <a:latin typeface="Calibri" pitchFamily="34" charset="0"/>
              </a:rPr>
              <a:t>Cet outil de travail a été créé par l’ICAP de l’université de Columbia grâce aux subventions du Plan d’urgence du Président des États-Unis pour la lutte contre le VIH/sida, par l’intermédiaire des Centres américains pour le contrôle et la prévention des maladies (CDC), en vertu de l’accord de coopération n° U2GGH000994. Son contenu est sous la responsabilité de ses auteurs et ne reflète pas nécessairement le point de vue du gouvernement des États-Unis.</a:t>
            </a:r>
          </a:p>
          <a:p>
            <a:pPr algn="r">
              <a:lnSpc>
                <a:spcPct val="120000"/>
              </a:lnSpc>
              <a:spcBef>
                <a:spcPct val="20000"/>
              </a:spcBef>
              <a:buFont typeface="Arial" charset="0"/>
              <a:buNone/>
            </a:pPr>
            <a:endParaRPr lang="en-GB" sz="900" dirty="0">
              <a:solidFill>
                <a:srgbClr val="000000"/>
              </a:solidFill>
              <a:latin typeface="Calibri" pitchFamily="34" charset="0"/>
            </a:endParaRPr>
          </a:p>
          <a:p>
            <a:pPr algn="r">
              <a:lnSpc>
                <a:spcPct val="120000"/>
              </a:lnSpc>
              <a:spcBef>
                <a:spcPct val="20000"/>
              </a:spcBef>
              <a:buFont typeface="Arial" charset="0"/>
              <a:buNone/>
            </a:pPr>
            <a:r>
              <a:rPr lang="fr-FR" sz="900" dirty="0">
                <a:solidFill>
                  <a:srgbClr val="000000"/>
                </a:solidFill>
                <a:latin typeface="Calibri" pitchFamily="34" charset="0"/>
              </a:rPr>
              <a:t>Cette présentation a été conçue pour les professionnels de santé afin qu’ils fournissent des informations aux patients vivant avec le VIH ainsi qu’à leur famille. Pour toutes questions sur son contenu ou son utilisation, veuillez contacter l’ICAP : icap-communications@columbia.edu.</a:t>
            </a:r>
            <a:endParaRPr lang="en-GB" sz="900" dirty="0">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175"/>
            <a:ext cx="9144000" cy="847725"/>
          </a:xfrm>
          <a:solidFill>
            <a:schemeClr val="accent5"/>
          </a:solidFill>
        </p:spPr>
        <p:txBody>
          <a:bodyPr rtlCol="0">
            <a:noAutofit/>
          </a:bodyPr>
          <a:lstStyle/>
          <a:p>
            <a:pPr algn="l" defTabSz="410099" eaLnBrk="1" fontAlgn="auto" hangingPunct="1">
              <a:spcAft>
                <a:spcPts val="0"/>
              </a:spcAft>
              <a:defRPr/>
            </a:pPr>
            <a:r>
              <a:rPr lang="fr-FR" sz="2800" dirty="0" smtClean="0">
                <a:solidFill>
                  <a:srgbClr val="FFFFFF"/>
                </a:solidFill>
                <a:latin typeface="Calibri"/>
              </a:rPr>
              <a:t>	7. Quelles difficultés rencontrez-vous lorsque vous prenez 	vos ARV ?</a:t>
            </a:r>
            <a:endParaRPr lang="en-US" sz="2800" dirty="0">
              <a:solidFill>
                <a:srgbClr val="FFFFFF"/>
              </a:solidFill>
              <a:latin typeface="Calibri"/>
            </a:endParaRPr>
          </a:p>
        </p:txBody>
      </p:sp>
      <p:sp>
        <p:nvSpPr>
          <p:cNvPr id="78850" name="TextBox 3"/>
          <p:cNvSpPr txBox="1">
            <a:spLocks noChangeArrowheads="1"/>
          </p:cNvSpPr>
          <p:nvPr/>
        </p:nvSpPr>
        <p:spPr bwMode="auto">
          <a:xfrm>
            <a:off x="384175" y="6019800"/>
            <a:ext cx="8455025" cy="400050"/>
          </a:xfrm>
          <a:prstGeom prst="rect">
            <a:avLst/>
          </a:prstGeom>
          <a:noFill/>
          <a:ln w="9525">
            <a:noFill/>
            <a:miter lim="800000"/>
            <a:headEnd/>
            <a:tailEnd/>
          </a:ln>
        </p:spPr>
        <p:txBody>
          <a:bodyPr>
            <a:spAutoFit/>
          </a:bodyPr>
          <a:lstStyle/>
          <a:p>
            <a:pPr marL="285750" indent="-285750">
              <a:buFont typeface="Wingdings" pitchFamily="2" charset="2"/>
              <a:buChar char="Ø"/>
            </a:pPr>
            <a:r>
              <a:rPr lang="fr-FR" sz="2000">
                <a:solidFill>
                  <a:srgbClr val="000000"/>
                </a:solidFill>
                <a:latin typeface="Calibri" pitchFamily="34" charset="0"/>
              </a:rPr>
              <a:t>Ensemble, nous allons examiner la façon dont vous prenez vos ARV.</a:t>
            </a:r>
            <a:endParaRPr lang="en-US" sz="2000">
              <a:solidFill>
                <a:srgbClr val="000000"/>
              </a:solidFill>
              <a:latin typeface="Calibri" pitchFamily="34" charset="0"/>
            </a:endParaRPr>
          </a:p>
        </p:txBody>
      </p:sp>
      <p:pic>
        <p:nvPicPr>
          <p:cNvPr id="78851" name="Picture 2"/>
          <p:cNvPicPr>
            <a:picLocks noChangeAspect="1" noChangeArrowheads="1"/>
          </p:cNvPicPr>
          <p:nvPr/>
        </p:nvPicPr>
        <p:blipFill>
          <a:blip r:embed="rId3" cstate="print"/>
          <a:srcRect/>
          <a:stretch>
            <a:fillRect/>
          </a:stretch>
        </p:blipFill>
        <p:spPr bwMode="auto">
          <a:xfrm>
            <a:off x="130175" y="1798638"/>
            <a:ext cx="8985250" cy="3810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990600"/>
            <a:ext cx="2895600" cy="3200400"/>
          </a:xfrm>
        </p:spPr>
        <p:txBody>
          <a:bodyPr rtlCol="0"/>
          <a:lstStyle/>
          <a:p>
            <a:pPr defTabSz="410099" eaLnBrk="1" fontAlgn="auto" hangingPunct="1">
              <a:spcAft>
                <a:spcPts val="0"/>
              </a:spcAft>
              <a:buFont typeface="Arial"/>
              <a:buNone/>
              <a:defRPr/>
            </a:pPr>
            <a:r>
              <a:rPr lang="en-US" sz="1600" b="1" dirty="0" smtClean="0">
                <a:solidFill>
                  <a:srgbClr val="000000"/>
                </a:solidFill>
                <a:latin typeface="Calibri"/>
              </a:rPr>
              <a:t>MESSAGES FORTS :</a:t>
            </a:r>
          </a:p>
          <a:p>
            <a:pPr marL="274638" indent="-274638" defTabSz="410099" eaLnBrk="1" fontAlgn="auto" hangingPunct="1">
              <a:spcAft>
                <a:spcPts val="0"/>
              </a:spcAft>
              <a:buFont typeface="Wingdings" pitchFamily="2" charset="2"/>
              <a:buChar char="Ø"/>
              <a:defRPr/>
            </a:pPr>
            <a:r>
              <a:rPr lang="fr-FR" sz="1600" dirty="0" smtClean="0">
                <a:solidFill>
                  <a:srgbClr val="000000"/>
                </a:solidFill>
                <a:latin typeface="Calibri"/>
              </a:rPr>
              <a:t>Ensemble, nous allons examiner la façon dont vous prenez vos </a:t>
            </a:r>
            <a:r>
              <a:rPr lang="fr-FR" sz="1600" dirty="0" err="1" smtClean="0">
                <a:solidFill>
                  <a:srgbClr val="000000"/>
                </a:solidFill>
                <a:latin typeface="Calibri"/>
              </a:rPr>
              <a:t>ARV</a:t>
            </a:r>
            <a:r>
              <a:rPr lang="fr-FR" sz="1600" dirty="0" smtClean="0">
                <a:solidFill>
                  <a:srgbClr val="000000"/>
                </a:solidFill>
                <a:latin typeface="Calibri"/>
              </a:rPr>
              <a:t>.</a:t>
            </a:r>
            <a:endParaRPr lang="en-US" sz="1600" dirty="0">
              <a:latin typeface="Calibri" panose="020F0502020204030204" pitchFamily="34" charset="0"/>
            </a:endParaRPr>
          </a:p>
        </p:txBody>
      </p:sp>
      <p:sp>
        <p:nvSpPr>
          <p:cNvPr id="21" name="Content Placeholder 1"/>
          <p:cNvSpPr>
            <a:spLocks noGrp="1"/>
          </p:cNvSpPr>
          <p:nvPr>
            <p:ph sz="half" idx="1"/>
          </p:nvPr>
        </p:nvSpPr>
        <p:spPr>
          <a:xfrm>
            <a:off x="3200400" y="990600"/>
            <a:ext cx="5683250" cy="2057400"/>
          </a:xfrm>
        </p:spPr>
        <p:txBody>
          <a:bodyPr rtlCol="0">
            <a:noAutofit/>
          </a:bodyPr>
          <a:lstStyle/>
          <a:p>
            <a:pPr defTabSz="410099" eaLnBrk="1" fontAlgn="auto" hangingPunct="1">
              <a:spcAft>
                <a:spcPts val="0"/>
              </a:spcAft>
              <a:buFont typeface="Arial"/>
              <a:buNone/>
              <a:defRPr/>
            </a:pPr>
            <a:r>
              <a:rPr lang="en-US" sz="1600" b="1" dirty="0" smtClean="0">
                <a:latin typeface="Calibri"/>
              </a:rPr>
              <a:t>POINTS DE DISCUSSION :</a:t>
            </a:r>
          </a:p>
          <a:p>
            <a:pPr marL="274638" indent="-274638" defTabSz="410099" eaLnBrk="1" fontAlgn="auto" hangingPunct="1">
              <a:spcAft>
                <a:spcPts val="0"/>
              </a:spcAft>
              <a:buFont typeface="Arial" pitchFamily="34" charset="0"/>
              <a:buChar char="•"/>
              <a:defRPr/>
            </a:pPr>
            <a:r>
              <a:rPr lang="fr-FR" sz="1400" dirty="0" smtClean="0">
                <a:latin typeface="Calibri"/>
              </a:rPr>
              <a:t>Continuons à parler des difficultés vous pouvez                                                                rencontrer pour prendre vos ARV</a:t>
            </a:r>
            <a:r>
              <a:rPr lang="fr-FR" sz="1400" b="1" dirty="0" smtClean="0">
                <a:latin typeface="Calibri"/>
              </a:rPr>
              <a:t> (obstacles                                            personnels et familiaux).</a:t>
            </a:r>
            <a:endParaRPr lang="en-US" sz="1400" dirty="0">
              <a:latin typeface="Calibri" panose="020F0502020204030204" pitchFamily="34" charset="0"/>
            </a:endParaRPr>
          </a:p>
        </p:txBody>
      </p:sp>
      <p:cxnSp>
        <p:nvCxnSpPr>
          <p:cNvPr id="15" name="Straight Connector 14"/>
          <p:cNvCxnSpPr/>
          <p:nvPr/>
        </p:nvCxnSpPr>
        <p:spPr>
          <a:xfrm>
            <a:off x="3137140" y="990600"/>
            <a:ext cx="0" cy="1219200"/>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0" y="-3175"/>
            <a:ext cx="9144000" cy="847725"/>
          </a:xfrm>
          <a:prstGeom prst="rect">
            <a:avLst/>
          </a:prstGeom>
          <a:solidFill>
            <a:schemeClr val="accent5"/>
          </a:solidFill>
        </p:spPr>
        <p:txBody>
          <a:bodyPr lIns="82021" tIns="41010" rIns="82021" bIns="41010" anchor="ct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fontAlgn="auto">
              <a:spcAft>
                <a:spcPts val="0"/>
              </a:spcAft>
              <a:defRPr/>
            </a:pPr>
            <a:r>
              <a:rPr lang="fr-FR" sz="2800" dirty="0" smtClean="0">
                <a:solidFill>
                  <a:srgbClr val="FFFFFF"/>
                </a:solidFill>
                <a:latin typeface="Calibri"/>
              </a:rPr>
              <a:t>	7. Quelles difficultés rencontrez-vous lorsque 					vous prenez vos </a:t>
            </a:r>
            <a:r>
              <a:rPr lang="en-US" sz="2800" dirty="0" smtClean="0">
                <a:solidFill>
                  <a:srgbClr val="FFFFFF"/>
                </a:solidFill>
                <a:latin typeface="Calibri"/>
              </a:rPr>
              <a:t>ARV ?</a:t>
            </a:r>
            <a:endParaRPr lang="en-US" sz="2800" dirty="0">
              <a:solidFill>
                <a:srgbClr val="FFFFFF"/>
              </a:solidFill>
              <a:latin typeface="Calibri" panose="020F0502020204030204" pitchFamily="34" charset="0"/>
            </a:endParaRPr>
          </a:p>
        </p:txBody>
      </p:sp>
      <p:sp>
        <p:nvSpPr>
          <p:cNvPr id="24" name="Rectangle 23"/>
          <p:cNvSpPr/>
          <p:nvPr/>
        </p:nvSpPr>
        <p:spPr>
          <a:xfrm>
            <a:off x="228600" y="5594350"/>
            <a:ext cx="2743200" cy="103505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pic>
        <p:nvPicPr>
          <p:cNvPr id="80902" name="Picture 7" descr="C:\Users\rlw2177\AppData\Local\Microsoft\Windows\Temporary Internet Files\Content.IE5\S2UJGMDA\1279641266[1].png"/>
          <p:cNvPicPr>
            <a:picLocks noChangeAspect="1" noChangeArrowheads="1"/>
          </p:cNvPicPr>
          <p:nvPr/>
        </p:nvPicPr>
        <p:blipFill>
          <a:blip r:embed="rId3" cstate="print"/>
          <a:srcRect/>
          <a:stretch>
            <a:fillRect/>
          </a:stretch>
        </p:blipFill>
        <p:spPr bwMode="auto">
          <a:xfrm>
            <a:off x="341313" y="5637213"/>
            <a:ext cx="496887" cy="382587"/>
          </a:xfrm>
          <a:prstGeom prst="rect">
            <a:avLst/>
          </a:prstGeom>
          <a:noFill/>
          <a:ln w="9525">
            <a:noFill/>
            <a:miter lim="800000"/>
            <a:headEnd/>
            <a:tailEnd/>
          </a:ln>
        </p:spPr>
      </p:pic>
      <p:sp>
        <p:nvSpPr>
          <p:cNvPr id="27" name="Content Placeholder 1"/>
          <p:cNvSpPr>
            <a:spLocks noGrp="1"/>
          </p:cNvSpPr>
          <p:nvPr>
            <p:ph sz="half" idx="1"/>
          </p:nvPr>
        </p:nvSpPr>
        <p:spPr>
          <a:xfrm>
            <a:off x="304800" y="5638800"/>
            <a:ext cx="2667000" cy="917575"/>
          </a:xfrm>
        </p:spPr>
        <p:txBody>
          <a:bodyPr rtlCol="0">
            <a:normAutofit fontScale="47500" lnSpcReduction="20000"/>
          </a:bodyPr>
          <a:lstStyle/>
          <a:p>
            <a:pPr defTabSz="410099" eaLnBrk="1" fontAlgn="auto" hangingPunct="1">
              <a:spcAft>
                <a:spcPts val="0"/>
              </a:spcAft>
              <a:buFont typeface="Arial"/>
              <a:buNone/>
              <a:defRPr/>
            </a:pPr>
            <a:r>
              <a:rPr lang="en-US" sz="2100" b="1" dirty="0" smtClean="0">
                <a:solidFill>
                  <a:srgbClr val="000000"/>
                </a:solidFill>
                <a:latin typeface="Calibri"/>
              </a:rPr>
              <a:t>	</a:t>
            </a:r>
            <a:r>
              <a:rPr lang="en-US" sz="2500" b="1" dirty="0" smtClean="0">
                <a:solidFill>
                  <a:srgbClr val="000000"/>
                </a:solidFill>
                <a:latin typeface="Calibri"/>
              </a:rPr>
              <a:t>    </a:t>
            </a:r>
            <a:r>
              <a:rPr lang="en-US" sz="2900" b="1" dirty="0" smtClean="0">
                <a:solidFill>
                  <a:srgbClr val="000000"/>
                </a:solidFill>
                <a:latin typeface="Calibri"/>
              </a:rPr>
              <a:t>Documentation</a:t>
            </a:r>
          </a:p>
          <a:p>
            <a:pPr defTabSz="410099" eaLnBrk="1" fontAlgn="auto" hangingPunct="1">
              <a:spcAft>
                <a:spcPts val="0"/>
              </a:spcAft>
              <a:buFont typeface="Arial"/>
              <a:buNone/>
              <a:defRPr/>
            </a:pPr>
            <a:endParaRPr lang="en-US" sz="2300" b="1" dirty="0" smtClean="0">
              <a:solidFill>
                <a:srgbClr val="000000"/>
              </a:solidFill>
              <a:latin typeface="Calibri"/>
            </a:endParaRPr>
          </a:p>
          <a:p>
            <a:pPr defTabSz="410099" eaLnBrk="1" fontAlgn="auto" hangingPunct="1">
              <a:spcAft>
                <a:spcPts val="0"/>
              </a:spcAft>
              <a:buFont typeface="Arial"/>
              <a:buNone/>
              <a:defRPr/>
            </a:pPr>
            <a:r>
              <a:rPr lang="fr-FR" sz="2500" dirty="0" smtClean="0">
                <a:solidFill>
                  <a:srgbClr val="000000"/>
                </a:solidFill>
                <a:latin typeface="Calibri"/>
              </a:rPr>
              <a:t>Documenter en détail les obstacles identifiés avec le/la patient(e) dans le </a:t>
            </a:r>
            <a:r>
              <a:rPr lang="fr-FR" sz="2500" b="1" dirty="0" smtClean="0">
                <a:solidFill>
                  <a:srgbClr val="000000"/>
                </a:solidFill>
                <a:latin typeface="Calibri"/>
              </a:rPr>
              <a:t>plan d'amélioration de l'observance.</a:t>
            </a:r>
            <a:endParaRPr lang="en-US" sz="2500" b="1" dirty="0" smtClean="0">
              <a:solidFill>
                <a:srgbClr val="000000"/>
              </a:solidFill>
              <a:latin typeface="Calibri"/>
            </a:endParaRPr>
          </a:p>
        </p:txBody>
      </p:sp>
      <p:pic>
        <p:nvPicPr>
          <p:cNvPr id="23" name="Picture 2"/>
          <p:cNvPicPr>
            <a:picLocks noChangeAspect="1" noChangeArrowheads="1"/>
          </p:cNvPicPr>
          <p:nvPr/>
        </p:nvPicPr>
        <p:blipFill>
          <a:blip r:embed="rId4" cstate="print"/>
          <a:srcRect/>
          <a:stretch>
            <a:fillRect/>
          </a:stretch>
        </p:blipFill>
        <p:spPr bwMode="auto">
          <a:xfrm>
            <a:off x="7177088" y="420688"/>
            <a:ext cx="1792287" cy="1347787"/>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p:spPr>
      </p:pic>
      <p:sp>
        <p:nvSpPr>
          <p:cNvPr id="28" name="Rectangle 27"/>
          <p:cNvSpPr/>
          <p:nvPr/>
        </p:nvSpPr>
        <p:spPr>
          <a:xfrm>
            <a:off x="228600" y="2295526"/>
            <a:ext cx="2743200" cy="29845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29" name="Content Placeholder 1"/>
          <p:cNvSpPr>
            <a:spLocks noGrp="1"/>
          </p:cNvSpPr>
          <p:nvPr>
            <p:ph sz="half" idx="1"/>
          </p:nvPr>
        </p:nvSpPr>
        <p:spPr>
          <a:xfrm>
            <a:off x="685800" y="2362200"/>
            <a:ext cx="2362200" cy="914400"/>
          </a:xfrm>
        </p:spPr>
        <p:txBody>
          <a:bodyPr rtlCol="0">
            <a:normAutofit fontScale="47500" lnSpcReduction="20000"/>
          </a:bodyPr>
          <a:lstStyle/>
          <a:p>
            <a:pPr defTabSz="410099" eaLnBrk="1" fontAlgn="auto" hangingPunct="1">
              <a:spcAft>
                <a:spcPts val="0"/>
              </a:spcAft>
              <a:buFont typeface="Arial"/>
              <a:buNone/>
              <a:defRPr/>
            </a:pPr>
            <a:r>
              <a:rPr lang="en-US" sz="2700" b="1" dirty="0" smtClean="0">
                <a:latin typeface="Calibri"/>
              </a:rPr>
              <a:t>Instructions pour le </a:t>
            </a:r>
            <a:r>
              <a:rPr lang="en-US" sz="2700" b="1" dirty="0" err="1" smtClean="0">
                <a:latin typeface="Calibri"/>
              </a:rPr>
              <a:t>professionnel</a:t>
            </a:r>
            <a:endParaRPr lang="en-US" sz="2700" b="1" dirty="0" smtClean="0">
              <a:latin typeface="Calibri"/>
            </a:endParaRPr>
          </a:p>
          <a:p>
            <a:pPr defTabSz="410099" eaLnBrk="1" fontAlgn="auto" hangingPunct="1">
              <a:spcAft>
                <a:spcPts val="0"/>
              </a:spcAft>
              <a:buFont typeface="Arial"/>
              <a:buNone/>
              <a:defRPr/>
            </a:pPr>
            <a:r>
              <a:rPr lang="fr-FR" sz="2200" b="1" dirty="0" smtClean="0">
                <a:latin typeface="Calibri"/>
              </a:rPr>
              <a:t>À partir de ce que vous avez appris du/de la patient(e), récapitulez les obstacles spécifiques identifiés sur cette carte.</a:t>
            </a:r>
            <a:endParaRPr lang="en-US" sz="2200" b="1" dirty="0" smtClean="0">
              <a:latin typeface="Calibri"/>
            </a:endParaRPr>
          </a:p>
        </p:txBody>
      </p:sp>
      <p:pic>
        <p:nvPicPr>
          <p:cNvPr id="80907" name="Picture 8" descr="C:\Users\rlw2177\AppData\Local\Microsoft\Windows\Temporary Internet Files\Content.IE5\S2UJGMDA\Symbol_list_class.svg[1].png"/>
          <p:cNvPicPr>
            <a:picLocks noChangeAspect="1" noChangeArrowheads="1"/>
          </p:cNvPicPr>
          <p:nvPr/>
        </p:nvPicPr>
        <p:blipFill>
          <a:blip r:embed="rId5" cstate="print"/>
          <a:srcRect/>
          <a:stretch>
            <a:fillRect/>
          </a:stretch>
        </p:blipFill>
        <p:spPr bwMode="auto">
          <a:xfrm>
            <a:off x="246856" y="2370147"/>
            <a:ext cx="465137" cy="479405"/>
          </a:xfrm>
          <a:prstGeom prst="rect">
            <a:avLst/>
          </a:prstGeom>
          <a:noFill/>
          <a:ln w="9525">
            <a:noFill/>
            <a:miter lim="800000"/>
            <a:headEnd/>
            <a:tailEnd/>
          </a:ln>
        </p:spPr>
      </p:pic>
      <p:sp>
        <p:nvSpPr>
          <p:cNvPr id="31" name="TextBox 30"/>
          <p:cNvSpPr txBox="1"/>
          <p:nvPr/>
        </p:nvSpPr>
        <p:spPr>
          <a:xfrm>
            <a:off x="228600" y="3319462"/>
            <a:ext cx="2590800" cy="1938338"/>
          </a:xfrm>
          <a:prstGeom prst="rect">
            <a:avLst/>
          </a:prstGeom>
          <a:noFill/>
        </p:spPr>
        <p:txBody>
          <a:bodyPr wrap="square">
            <a:spAutoFit/>
          </a:bodyPr>
          <a:lstStyle/>
          <a:p>
            <a:pPr defTabSz="913972" fontAlgn="auto">
              <a:spcBef>
                <a:spcPts val="0"/>
              </a:spcBef>
              <a:spcAft>
                <a:spcPts val="0"/>
              </a:spcAft>
              <a:defRPr/>
            </a:pPr>
            <a:r>
              <a:rPr lang="en-US" sz="1200" b="1" dirty="0">
                <a:solidFill>
                  <a:srgbClr val="000000"/>
                </a:solidFill>
                <a:latin typeface="Calibri"/>
                <a:cs typeface="+mn-cs"/>
              </a:rPr>
              <a:t>A : Affirmations, par </a:t>
            </a:r>
            <a:r>
              <a:rPr lang="en-US" sz="1200" b="1" dirty="0" err="1">
                <a:solidFill>
                  <a:srgbClr val="000000"/>
                </a:solidFill>
                <a:latin typeface="Calibri"/>
                <a:cs typeface="+mn-cs"/>
              </a:rPr>
              <a:t>exemple</a:t>
            </a:r>
            <a:r>
              <a:rPr lang="en-US" sz="1200" b="1" dirty="0">
                <a:solidFill>
                  <a:srgbClr val="000000"/>
                </a:solidFill>
                <a:latin typeface="Calibri"/>
                <a:cs typeface="+mn-cs"/>
              </a:rPr>
              <a:t> :</a:t>
            </a:r>
          </a:p>
          <a:p>
            <a:pPr marL="274638" indent="-274638" defTabSz="913972" fontAlgn="auto">
              <a:spcBef>
                <a:spcPts val="0"/>
              </a:spcBef>
              <a:spcAft>
                <a:spcPts val="0"/>
              </a:spcAft>
              <a:buFont typeface="Arial" pitchFamily="34" charset="0"/>
              <a:buChar char="•"/>
              <a:defRPr/>
            </a:pPr>
            <a:r>
              <a:rPr lang="fr-FR" sz="1200" i="1" u="sng" dirty="0">
                <a:solidFill>
                  <a:srgbClr val="000000"/>
                </a:solidFill>
                <a:latin typeface="Calibri"/>
                <a:cs typeface="+mn-cs"/>
              </a:rPr>
              <a:t>J'apprécie que vous soyez capable</a:t>
            </a:r>
            <a:r>
              <a:rPr lang="fr-FR" sz="1200" dirty="0">
                <a:solidFill>
                  <a:srgbClr val="000000"/>
                </a:solidFill>
                <a:latin typeface="Calibri"/>
                <a:cs typeface="+mn-cs"/>
              </a:rPr>
              <a:t> d'être honnête sur la manière dont vous prenez vos </a:t>
            </a:r>
            <a:r>
              <a:rPr lang="fr-FR" sz="1200" dirty="0" err="1">
                <a:solidFill>
                  <a:srgbClr val="000000"/>
                </a:solidFill>
                <a:latin typeface="Calibri"/>
                <a:cs typeface="+mn-cs"/>
              </a:rPr>
              <a:t>ARV</a:t>
            </a:r>
            <a:r>
              <a:rPr lang="fr-FR" sz="1200" dirty="0">
                <a:solidFill>
                  <a:srgbClr val="000000"/>
                </a:solidFill>
                <a:latin typeface="Calibri"/>
                <a:cs typeface="+mn-cs"/>
              </a:rPr>
              <a:t>.</a:t>
            </a:r>
          </a:p>
          <a:p>
            <a:pPr marL="274638" indent="-274638" defTabSz="913972" fontAlgn="auto">
              <a:spcBef>
                <a:spcPts val="0"/>
              </a:spcBef>
              <a:spcAft>
                <a:spcPts val="0"/>
              </a:spcAft>
              <a:buFont typeface="Arial" pitchFamily="34" charset="0"/>
              <a:buChar char="•"/>
              <a:defRPr/>
            </a:pPr>
            <a:r>
              <a:rPr lang="fr-FR" sz="1200" i="1" u="sng" dirty="0">
                <a:solidFill>
                  <a:srgbClr val="000000"/>
                </a:solidFill>
                <a:latin typeface="Calibri"/>
                <a:cs typeface="+mn-cs"/>
              </a:rPr>
              <a:t>De toute évidence, vous avez de la détermination</a:t>
            </a:r>
            <a:r>
              <a:rPr lang="fr-FR" sz="1200" dirty="0">
                <a:solidFill>
                  <a:srgbClr val="000000"/>
                </a:solidFill>
                <a:latin typeface="Calibri"/>
                <a:cs typeface="+mn-cs"/>
              </a:rPr>
              <a:t> pour relever autant de défis.</a:t>
            </a:r>
          </a:p>
          <a:p>
            <a:pPr marL="274638" indent="-274638" defTabSz="913972" fontAlgn="auto">
              <a:spcBef>
                <a:spcPts val="0"/>
              </a:spcBef>
              <a:spcAft>
                <a:spcPts val="0"/>
              </a:spcAft>
              <a:buFont typeface="Arial" pitchFamily="34" charset="0"/>
              <a:buChar char="•"/>
              <a:defRPr/>
            </a:pPr>
            <a:r>
              <a:rPr lang="fr-FR" sz="1200" i="1" u="sng" dirty="0">
                <a:solidFill>
                  <a:srgbClr val="000000"/>
                </a:solidFill>
                <a:latin typeface="Calibri"/>
                <a:cs typeface="+mn-cs"/>
              </a:rPr>
              <a:t>Vous avez fait de nombreux efforts</a:t>
            </a:r>
            <a:r>
              <a:rPr lang="fr-FR" sz="1200" dirty="0">
                <a:solidFill>
                  <a:srgbClr val="000000"/>
                </a:solidFill>
                <a:latin typeface="Calibri"/>
                <a:cs typeface="+mn-cs"/>
              </a:rPr>
              <a:t> pour prendre vos médicaments malgré toutes vos difficultés.</a:t>
            </a:r>
            <a:endParaRPr lang="en-US" sz="1600" i="1" u="sng" dirty="0">
              <a:latin typeface="+mn-lt"/>
              <a:cs typeface="+mn-cs"/>
            </a:endParaRPr>
          </a:p>
        </p:txBody>
      </p:sp>
      <p:graphicFrame>
        <p:nvGraphicFramePr>
          <p:cNvPr id="16" name="Tableau 15"/>
          <p:cNvGraphicFramePr>
            <a:graphicFrameLocks noGrp="1"/>
          </p:cNvGraphicFramePr>
          <p:nvPr>
            <p:extLst>
              <p:ext uri="{D42A27DB-BD31-4B8C-83A1-F6EECF244321}">
                <p14:modId xmlns:p14="http://schemas.microsoft.com/office/powerpoint/2010/main" val="557817172"/>
              </p:ext>
            </p:extLst>
          </p:nvPr>
        </p:nvGraphicFramePr>
        <p:xfrm>
          <a:off x="3276600" y="2370148"/>
          <a:ext cx="5638800" cy="4259251"/>
        </p:xfrm>
        <a:graphic>
          <a:graphicData uri="http://schemas.openxmlformats.org/drawingml/2006/table">
            <a:tbl>
              <a:tblPr/>
              <a:tblGrid>
                <a:gridCol w="1154611"/>
                <a:gridCol w="4484189"/>
              </a:tblGrid>
              <a:tr h="239871">
                <a:tc>
                  <a:txBody>
                    <a:bodyPr/>
                    <a:lstStyle/>
                    <a:p>
                      <a:pPr algn="ctr">
                        <a:lnSpc>
                          <a:spcPct val="115000"/>
                        </a:lnSpc>
                        <a:spcAft>
                          <a:spcPts val="0"/>
                        </a:spcAft>
                      </a:pPr>
                      <a:r>
                        <a:rPr lang="fr-FR" sz="900" b="1" kern="1200" dirty="0">
                          <a:solidFill>
                            <a:srgbClr val="FFFFFF"/>
                          </a:solidFill>
                          <a:latin typeface="Calibri" panose="020F0502020204030204" pitchFamily="34" charset="0"/>
                          <a:ea typeface="Times New Roman"/>
                          <a:cs typeface="Times New Roman"/>
                        </a:rPr>
                        <a:t>OBSTACLES </a:t>
                      </a:r>
                      <a:endParaRPr lang="fr-FR" sz="1000" dirty="0">
                        <a:latin typeface="Calibri" panose="020F0502020204030204" pitchFamily="34" charset="0"/>
                        <a:ea typeface="Times New Roman"/>
                        <a:cs typeface="Times New Roman"/>
                      </a:endParaRPr>
                    </a:p>
                  </a:txBody>
                  <a:tcPr marL="67527" marR="67527" marT="32990" marB="329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lnSpc>
                          <a:spcPct val="115000"/>
                        </a:lnSpc>
                        <a:spcAft>
                          <a:spcPts val="0"/>
                        </a:spcAft>
                      </a:pPr>
                      <a:r>
                        <a:rPr lang="fr-FR" sz="900" b="1" kern="1200" dirty="0">
                          <a:solidFill>
                            <a:srgbClr val="FFFFFF"/>
                          </a:solidFill>
                          <a:latin typeface="Calibri" panose="020F0502020204030204" pitchFamily="34" charset="0"/>
                          <a:ea typeface="Times New Roman"/>
                          <a:cs typeface="Times New Roman"/>
                        </a:rPr>
                        <a:t>QUESTIONS POUR ÉVALUER LES OBSTACLES </a:t>
                      </a:r>
                      <a:endParaRPr lang="fr-FR" sz="1000" dirty="0">
                        <a:latin typeface="Calibri" panose="020F0502020204030204" pitchFamily="34" charset="0"/>
                        <a:ea typeface="Times New Roman"/>
                        <a:cs typeface="Times New Roman"/>
                      </a:endParaRPr>
                    </a:p>
                  </a:txBody>
                  <a:tcPr marL="67527" marR="67527" marT="32990" marB="329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r>
              <a:tr h="239871">
                <a:tc gridSpan="2">
                  <a:txBody>
                    <a:bodyPr/>
                    <a:lstStyle/>
                    <a:p>
                      <a:pPr algn="ctr">
                        <a:lnSpc>
                          <a:spcPct val="115000"/>
                        </a:lnSpc>
                        <a:spcAft>
                          <a:spcPts val="0"/>
                        </a:spcAft>
                      </a:pPr>
                      <a:r>
                        <a:rPr lang="fr-FR" sz="900" b="1" kern="1200" dirty="0" smtClean="0">
                          <a:solidFill>
                            <a:schemeClr val="tx1"/>
                          </a:solidFill>
                          <a:latin typeface="Calibri" panose="020F0502020204030204" pitchFamily="34" charset="0"/>
                          <a:ea typeface="Times New Roman"/>
                          <a:cs typeface="Times New Roman"/>
                        </a:rPr>
                        <a:t>PERSONNELS</a:t>
                      </a:r>
                      <a:r>
                        <a:rPr lang="fr-FR" sz="900" b="1" kern="1200" dirty="0" smtClean="0">
                          <a:solidFill>
                            <a:srgbClr val="000000"/>
                          </a:solidFill>
                          <a:latin typeface="Calibri" panose="020F0502020204030204" pitchFamily="34" charset="0"/>
                          <a:ea typeface="Times New Roman"/>
                          <a:cs typeface="Times New Roman"/>
                        </a:rPr>
                        <a:t> </a:t>
                      </a:r>
                      <a:r>
                        <a:rPr lang="fr-FR" sz="900" b="1" kern="1200" dirty="0">
                          <a:solidFill>
                            <a:srgbClr val="000000"/>
                          </a:solidFill>
                          <a:latin typeface="Calibri" panose="020F0502020204030204" pitchFamily="34" charset="0"/>
                          <a:ea typeface="Times New Roman"/>
                          <a:cs typeface="Times New Roman"/>
                        </a:rPr>
                        <a:t>(suite) </a:t>
                      </a:r>
                      <a:endParaRPr lang="fr-FR" sz="1000" dirty="0">
                        <a:latin typeface="Calibri" panose="020F0502020204030204" pitchFamily="34" charset="0"/>
                        <a:ea typeface="Times New Roman"/>
                        <a:cs typeface="Times New Roman"/>
                      </a:endParaRPr>
                    </a:p>
                  </a:txBody>
                  <a:tcPr marL="67527" marR="67527" marT="32990" marB="329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hMerge="1">
                  <a:txBody>
                    <a:bodyPr/>
                    <a:lstStyle/>
                    <a:p>
                      <a:endParaRPr lang="fr-FR"/>
                    </a:p>
                  </a:txBody>
                  <a:tcPr/>
                </a:tc>
              </a:tr>
              <a:tr h="237808">
                <a:tc>
                  <a:txBody>
                    <a:bodyPr/>
                    <a:lstStyle/>
                    <a:p>
                      <a:pPr>
                        <a:lnSpc>
                          <a:spcPct val="115000"/>
                        </a:lnSpc>
                        <a:spcAft>
                          <a:spcPts val="0"/>
                        </a:spcAft>
                      </a:pPr>
                      <a:r>
                        <a:rPr lang="fr-FR" sz="900" b="1" kern="1200" dirty="0">
                          <a:solidFill>
                            <a:srgbClr val="000000"/>
                          </a:solidFill>
                          <a:latin typeface="Calibri" panose="020F0502020204030204" pitchFamily="34" charset="0"/>
                          <a:ea typeface="Times New Roman"/>
                          <a:cs typeface="Times New Roman"/>
                        </a:rPr>
                        <a:t>Fardeau posologique </a:t>
                      </a:r>
                      <a:endParaRPr lang="fr-FR" sz="1000" dirty="0">
                        <a:latin typeface="Calibri" panose="020F0502020204030204" pitchFamily="34" charset="0"/>
                        <a:ea typeface="Times New Roman"/>
                        <a:cs typeface="Times New Roman"/>
                      </a:endParaRPr>
                    </a:p>
                  </a:txBody>
                  <a:tcPr marL="67527" marR="67527" marT="32990" marB="329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nSpc>
                          <a:spcPct val="115000"/>
                        </a:lnSpc>
                        <a:spcAft>
                          <a:spcPts val="0"/>
                        </a:spcAft>
                      </a:pPr>
                      <a:r>
                        <a:rPr lang="fr-FR" sz="900" kern="1200" dirty="0">
                          <a:solidFill>
                            <a:srgbClr val="000000"/>
                          </a:solidFill>
                          <a:latin typeface="Calibri" panose="020F0502020204030204" pitchFamily="34" charset="0"/>
                          <a:ea typeface="Times New Roman"/>
                          <a:cs typeface="Times New Roman"/>
                        </a:rPr>
                        <a:t>Le nombre de comprimés ou la quantité de liquide vous pose-t-il problème ?</a:t>
                      </a:r>
                      <a:endParaRPr lang="fr-FR" sz="1000" dirty="0">
                        <a:latin typeface="Calibri" panose="020F0502020204030204" pitchFamily="34" charset="0"/>
                        <a:ea typeface="Times New Roman"/>
                        <a:cs typeface="Times New Roman"/>
                      </a:endParaRPr>
                    </a:p>
                  </a:txBody>
                  <a:tcPr marL="67527" marR="67527" marT="32990" marB="329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r>
              <a:tr h="412729">
                <a:tc>
                  <a:txBody>
                    <a:bodyPr/>
                    <a:lstStyle/>
                    <a:p>
                      <a:pPr>
                        <a:lnSpc>
                          <a:spcPct val="115000"/>
                        </a:lnSpc>
                        <a:spcAft>
                          <a:spcPts val="0"/>
                        </a:spcAft>
                      </a:pPr>
                      <a:r>
                        <a:rPr lang="fr-FR" sz="900" b="1" kern="1200" dirty="0">
                          <a:solidFill>
                            <a:srgbClr val="000000"/>
                          </a:solidFill>
                          <a:latin typeface="Calibri" panose="020F0502020204030204" pitchFamily="34" charset="0"/>
                          <a:ea typeface="Times New Roman"/>
                          <a:cs typeface="Times New Roman"/>
                        </a:rPr>
                        <a:t>Comprimés perdus/finis </a:t>
                      </a:r>
                      <a:endParaRPr lang="fr-FR" sz="1000" dirty="0">
                        <a:latin typeface="Calibri" panose="020F0502020204030204" pitchFamily="34" charset="0"/>
                        <a:ea typeface="Times New Roman"/>
                        <a:cs typeface="Times New Roman"/>
                      </a:endParaRPr>
                    </a:p>
                  </a:txBody>
                  <a:tcPr marL="67527" marR="67527" marT="32990" marB="329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nSpc>
                          <a:spcPct val="115000"/>
                        </a:lnSpc>
                        <a:spcAft>
                          <a:spcPts val="0"/>
                        </a:spcAft>
                      </a:pPr>
                      <a:r>
                        <a:rPr lang="fr-FR" sz="900" kern="1200">
                          <a:solidFill>
                            <a:srgbClr val="000000"/>
                          </a:solidFill>
                          <a:latin typeface="Calibri" panose="020F0502020204030204" pitchFamily="34" charset="0"/>
                          <a:ea typeface="Times New Roman"/>
                          <a:cs typeface="Times New Roman"/>
                        </a:rPr>
                        <a:t>Avez-vous perdu ou avez-vous été à court d’ARV ?</a:t>
                      </a:r>
                      <a:endParaRPr lang="fr-FR" sz="1000">
                        <a:latin typeface="Calibri" panose="020F0502020204030204" pitchFamily="34" charset="0"/>
                        <a:ea typeface="Times New Roman"/>
                        <a:cs typeface="Times New Roman"/>
                      </a:endParaRPr>
                    </a:p>
                  </a:txBody>
                  <a:tcPr marL="67527" marR="67527" marT="32990" marB="329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r>
              <a:tr h="412729">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cs typeface="Times New Roman"/>
                        </a:rPr>
                        <a:t>Problèmes de transport </a:t>
                      </a:r>
                      <a:endParaRPr lang="fr-FR" sz="1000">
                        <a:latin typeface="Calibri" panose="020F0502020204030204" pitchFamily="34" charset="0"/>
                        <a:ea typeface="Times New Roman"/>
                        <a:cs typeface="Times New Roman"/>
                      </a:endParaRPr>
                    </a:p>
                  </a:txBody>
                  <a:tcPr marL="67527" marR="67527" marT="32990" marB="329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nSpc>
                          <a:spcPct val="115000"/>
                        </a:lnSpc>
                        <a:spcAft>
                          <a:spcPts val="0"/>
                        </a:spcAft>
                      </a:pPr>
                      <a:r>
                        <a:rPr lang="fr-FR" sz="900" kern="1200" dirty="0">
                          <a:solidFill>
                            <a:srgbClr val="000000"/>
                          </a:solidFill>
                          <a:latin typeface="Calibri" panose="020F0502020204030204" pitchFamily="34" charset="0"/>
                          <a:ea typeface="Times New Roman"/>
                          <a:cs typeface="Times New Roman"/>
                        </a:rPr>
                        <a:t>Avez-vous des difficultés à vous rendre au centre de santé pour chercher vos ARV ? Dans ce cas, quelles sont les raisons (éloignement, frais, emploi) ? </a:t>
                      </a:r>
                      <a:endParaRPr lang="fr-FR" sz="1000" dirty="0">
                        <a:latin typeface="Calibri" panose="020F0502020204030204" pitchFamily="34" charset="0"/>
                        <a:ea typeface="Times New Roman"/>
                        <a:cs typeface="Times New Roman"/>
                      </a:endParaRPr>
                    </a:p>
                  </a:txBody>
                  <a:tcPr marL="67527" marR="67527" marT="32990" marB="329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r>
              <a:tr h="587649">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cs typeface="Times New Roman"/>
                        </a:rPr>
                        <a:t>Difficulté de planification </a:t>
                      </a:r>
                      <a:endParaRPr lang="fr-FR" sz="1000">
                        <a:latin typeface="Calibri" panose="020F0502020204030204" pitchFamily="34" charset="0"/>
                        <a:ea typeface="Times New Roman"/>
                        <a:cs typeface="Times New Roman"/>
                      </a:endParaRPr>
                    </a:p>
                  </a:txBody>
                  <a:tcPr marL="67527" marR="67527" marT="32990" marB="329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nSpc>
                          <a:spcPct val="115000"/>
                        </a:lnSpc>
                        <a:spcAft>
                          <a:spcPts val="0"/>
                        </a:spcAft>
                      </a:pPr>
                      <a:r>
                        <a:rPr lang="fr-FR" sz="900" kern="1200" dirty="0">
                          <a:solidFill>
                            <a:srgbClr val="000000"/>
                          </a:solidFill>
                          <a:latin typeface="Calibri" panose="020F0502020204030204" pitchFamily="34" charset="0"/>
                          <a:ea typeface="Times New Roman"/>
                          <a:cs typeface="Times New Roman"/>
                        </a:rPr>
                        <a:t>Avez-vous été trop occupé(e) pour prendre vos ARV ? Votre travail vous oblige-t-il à quitter votre domicile pendant de longues périodes ? Avez-vous du mal à prendre vos ARV discrètement sur votre lieu de travail ? </a:t>
                      </a:r>
                      <a:endParaRPr lang="fr-FR" sz="1000" dirty="0">
                        <a:latin typeface="Calibri" panose="020F0502020204030204" pitchFamily="34" charset="0"/>
                        <a:ea typeface="Times New Roman"/>
                        <a:cs typeface="Times New Roman"/>
                      </a:endParaRPr>
                    </a:p>
                  </a:txBody>
                  <a:tcPr marL="67527" marR="67527" marT="32990" marB="329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r>
              <a:tr h="239871">
                <a:tc gridSpan="2">
                  <a:txBody>
                    <a:bodyPr/>
                    <a:lstStyle/>
                    <a:p>
                      <a:pPr algn="ctr">
                        <a:lnSpc>
                          <a:spcPct val="115000"/>
                        </a:lnSpc>
                        <a:spcAft>
                          <a:spcPts val="0"/>
                        </a:spcAft>
                      </a:pPr>
                      <a:r>
                        <a:rPr lang="fr-FR" sz="900" b="1" kern="1200" dirty="0" smtClean="0">
                          <a:solidFill>
                            <a:schemeClr val="tx1"/>
                          </a:solidFill>
                          <a:latin typeface="Calibri" panose="020F0502020204030204" pitchFamily="34" charset="0"/>
                          <a:ea typeface="Times New Roman"/>
                          <a:cs typeface="Times New Roman"/>
                        </a:rPr>
                        <a:t>FAMILIAUX </a:t>
                      </a:r>
                      <a:endParaRPr lang="fr-FR" sz="1000" dirty="0">
                        <a:solidFill>
                          <a:schemeClr val="tx1"/>
                        </a:solidFill>
                        <a:latin typeface="Calibri" panose="020F0502020204030204" pitchFamily="34" charset="0"/>
                        <a:ea typeface="Times New Roman"/>
                        <a:cs typeface="Times New Roman"/>
                      </a:endParaRPr>
                    </a:p>
                  </a:txBody>
                  <a:tcPr marL="67527" marR="67527" marT="32990" marB="329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hMerge="1">
                  <a:txBody>
                    <a:bodyPr/>
                    <a:lstStyle/>
                    <a:p>
                      <a:endParaRPr lang="fr-FR"/>
                    </a:p>
                  </a:txBody>
                  <a:tcPr/>
                </a:tc>
              </a:tr>
              <a:tr h="412729">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cs typeface="Times New Roman"/>
                        </a:rPr>
                        <a:t>Partage avec les autres </a:t>
                      </a:r>
                      <a:endParaRPr lang="fr-FR" sz="1000">
                        <a:latin typeface="Calibri" panose="020F0502020204030204" pitchFamily="34" charset="0"/>
                        <a:ea typeface="Times New Roman"/>
                        <a:cs typeface="Times New Roman"/>
                      </a:endParaRPr>
                    </a:p>
                  </a:txBody>
                  <a:tcPr marL="67527" marR="67527" marT="32990" marB="329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nSpc>
                          <a:spcPct val="115000"/>
                        </a:lnSpc>
                        <a:spcAft>
                          <a:spcPts val="0"/>
                        </a:spcAft>
                      </a:pPr>
                      <a:r>
                        <a:rPr lang="fr-FR" sz="900" kern="1200" dirty="0">
                          <a:solidFill>
                            <a:srgbClr val="000000"/>
                          </a:solidFill>
                          <a:latin typeface="Calibri" panose="020F0502020204030204" pitchFamily="34" charset="0"/>
                          <a:ea typeface="Times New Roman"/>
                          <a:cs typeface="Times New Roman"/>
                        </a:rPr>
                        <a:t>Avez-vous déjà partagé vos ARV avec d’autres ? </a:t>
                      </a:r>
                      <a:endParaRPr lang="fr-FR" sz="1000" dirty="0">
                        <a:latin typeface="Calibri" panose="020F0502020204030204" pitchFamily="34" charset="0"/>
                        <a:ea typeface="Times New Roman"/>
                        <a:cs typeface="Times New Roman"/>
                      </a:endParaRPr>
                    </a:p>
                  </a:txBody>
                  <a:tcPr marL="67527" marR="67527" marT="32990" marB="329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r>
              <a:tr h="237808">
                <a:tc>
                  <a:txBody>
                    <a:bodyPr/>
                    <a:lstStyle/>
                    <a:p>
                      <a:pPr>
                        <a:lnSpc>
                          <a:spcPct val="115000"/>
                        </a:lnSpc>
                        <a:spcAft>
                          <a:spcPts val="0"/>
                        </a:spcAft>
                      </a:pPr>
                      <a:r>
                        <a:rPr lang="fr-FR" sz="900" b="1" kern="1200" dirty="0">
                          <a:solidFill>
                            <a:schemeClr val="tx1"/>
                          </a:solidFill>
                          <a:latin typeface="Calibri" panose="020F0502020204030204" pitchFamily="34" charset="0"/>
                          <a:ea typeface="Times New Roman"/>
                          <a:cs typeface="Times New Roman"/>
                        </a:rPr>
                        <a:t>Crainte de </a:t>
                      </a:r>
                      <a:r>
                        <a:rPr lang="fr-FR" sz="900" b="1" kern="1200" dirty="0" smtClean="0">
                          <a:solidFill>
                            <a:schemeClr val="tx1"/>
                          </a:solidFill>
                          <a:latin typeface="Calibri" panose="020F0502020204030204" pitchFamily="34" charset="0"/>
                          <a:ea typeface="Times New Roman"/>
                          <a:cs typeface="Times New Roman"/>
                        </a:rPr>
                        <a:t>l’annonce</a:t>
                      </a:r>
                      <a:endParaRPr lang="fr-FR" sz="1000" dirty="0">
                        <a:solidFill>
                          <a:schemeClr val="tx1"/>
                        </a:solidFill>
                        <a:latin typeface="Calibri" panose="020F0502020204030204" pitchFamily="34" charset="0"/>
                        <a:ea typeface="Times New Roman"/>
                        <a:cs typeface="Times New Roman"/>
                      </a:endParaRPr>
                    </a:p>
                  </a:txBody>
                  <a:tcPr marL="67527" marR="67527" marT="32990" marB="329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nSpc>
                          <a:spcPct val="115000"/>
                        </a:lnSpc>
                        <a:spcAft>
                          <a:spcPts val="0"/>
                        </a:spcAft>
                      </a:pPr>
                      <a:r>
                        <a:rPr lang="fr-FR" sz="900" kern="1200" dirty="0">
                          <a:solidFill>
                            <a:schemeClr val="tx1"/>
                          </a:solidFill>
                          <a:latin typeface="Calibri" panose="020F0502020204030204" pitchFamily="34" charset="0"/>
                          <a:ea typeface="Times New Roman"/>
                          <a:cs typeface="Times New Roman"/>
                        </a:rPr>
                        <a:t>Avez-vous révélé votre séropositivité à votre famille ou à votre partenaire ? </a:t>
                      </a:r>
                      <a:endParaRPr lang="fr-FR" sz="1000" dirty="0">
                        <a:solidFill>
                          <a:schemeClr val="tx1"/>
                        </a:solidFill>
                        <a:latin typeface="Calibri" panose="020F0502020204030204" pitchFamily="34" charset="0"/>
                        <a:ea typeface="Times New Roman"/>
                        <a:cs typeface="Times New Roman"/>
                      </a:endParaRPr>
                    </a:p>
                  </a:txBody>
                  <a:tcPr marL="67527" marR="67527" marT="32990" marB="329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r>
              <a:tr h="587649">
                <a:tc>
                  <a:txBody>
                    <a:bodyPr/>
                    <a:lstStyle/>
                    <a:p>
                      <a:pPr>
                        <a:lnSpc>
                          <a:spcPct val="115000"/>
                        </a:lnSpc>
                        <a:spcAft>
                          <a:spcPts val="0"/>
                        </a:spcAft>
                      </a:pPr>
                      <a:r>
                        <a:rPr lang="fr-FR" sz="900" b="1" kern="1200">
                          <a:solidFill>
                            <a:schemeClr val="tx1"/>
                          </a:solidFill>
                          <a:latin typeface="Calibri" panose="020F0502020204030204" pitchFamily="34" charset="0"/>
                          <a:ea typeface="Times New Roman"/>
                          <a:cs typeface="Times New Roman"/>
                        </a:rPr>
                        <a:t>Relations avec la famille/le ou la partenaire </a:t>
                      </a:r>
                      <a:endParaRPr lang="fr-FR" sz="1000">
                        <a:solidFill>
                          <a:schemeClr val="tx1"/>
                        </a:solidFill>
                        <a:latin typeface="Calibri" panose="020F0502020204030204" pitchFamily="34" charset="0"/>
                        <a:ea typeface="Times New Roman"/>
                        <a:cs typeface="Times New Roman"/>
                      </a:endParaRPr>
                    </a:p>
                  </a:txBody>
                  <a:tcPr marL="67527" marR="67527" marT="32990" marB="329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nSpc>
                          <a:spcPct val="115000"/>
                        </a:lnSpc>
                        <a:spcAft>
                          <a:spcPts val="0"/>
                        </a:spcAft>
                      </a:pPr>
                      <a:r>
                        <a:rPr lang="fr-FR" sz="900" kern="1200" dirty="0">
                          <a:solidFill>
                            <a:schemeClr val="tx1"/>
                          </a:solidFill>
                          <a:latin typeface="Calibri" panose="020F0502020204030204" pitchFamily="34" charset="0"/>
                          <a:ea typeface="Times New Roman"/>
                          <a:cs typeface="Times New Roman"/>
                        </a:rPr>
                        <a:t>Votre famille ou votre partenaire ont-ils été hostiles aux </a:t>
                      </a:r>
                      <a:r>
                        <a:rPr lang="fr-FR" sz="900" kern="1200" dirty="0" err="1">
                          <a:solidFill>
                            <a:schemeClr val="tx1"/>
                          </a:solidFill>
                          <a:latin typeface="Calibri" panose="020F0502020204030204" pitchFamily="34" charset="0"/>
                          <a:ea typeface="Times New Roman"/>
                          <a:cs typeface="Times New Roman"/>
                        </a:rPr>
                        <a:t>ARV</a:t>
                      </a:r>
                      <a:r>
                        <a:rPr lang="fr-FR" sz="900" kern="1200" dirty="0">
                          <a:solidFill>
                            <a:schemeClr val="tx1"/>
                          </a:solidFill>
                          <a:latin typeface="Calibri" panose="020F0502020204030204" pitchFamily="34" charset="0"/>
                          <a:ea typeface="Times New Roman"/>
                          <a:cs typeface="Times New Roman"/>
                        </a:rPr>
                        <a:t> ou vous ont-ils empêché(e) de prendre vos </a:t>
                      </a:r>
                      <a:r>
                        <a:rPr lang="fr-FR" sz="900" kern="1200" dirty="0" err="1">
                          <a:solidFill>
                            <a:schemeClr val="tx1"/>
                          </a:solidFill>
                          <a:latin typeface="Calibri" panose="020F0502020204030204" pitchFamily="34" charset="0"/>
                          <a:ea typeface="Times New Roman"/>
                          <a:cs typeface="Times New Roman"/>
                        </a:rPr>
                        <a:t>ARV</a:t>
                      </a:r>
                      <a:r>
                        <a:rPr lang="fr-FR" sz="900" kern="1200" dirty="0">
                          <a:solidFill>
                            <a:schemeClr val="tx1"/>
                          </a:solidFill>
                          <a:latin typeface="Calibri" panose="020F0502020204030204" pitchFamily="34" charset="0"/>
                          <a:ea typeface="Times New Roman"/>
                          <a:cs typeface="Times New Roman"/>
                        </a:rPr>
                        <a:t> ? </a:t>
                      </a:r>
                      <a:endParaRPr lang="fr-FR" sz="1000" dirty="0">
                        <a:solidFill>
                          <a:schemeClr val="tx1"/>
                        </a:solidFill>
                        <a:latin typeface="Calibri" panose="020F0502020204030204" pitchFamily="34" charset="0"/>
                        <a:ea typeface="Times New Roman"/>
                        <a:cs typeface="Times New Roman"/>
                      </a:endParaRPr>
                    </a:p>
                  </a:txBody>
                  <a:tcPr marL="67527" marR="67527" marT="32990" marB="329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r>
              <a:tr h="237808">
                <a:tc>
                  <a:txBody>
                    <a:bodyPr/>
                    <a:lstStyle/>
                    <a:p>
                      <a:pPr>
                        <a:lnSpc>
                          <a:spcPct val="115000"/>
                        </a:lnSpc>
                        <a:spcAft>
                          <a:spcPts val="0"/>
                        </a:spcAft>
                      </a:pPr>
                      <a:r>
                        <a:rPr lang="fr-FR" sz="900" b="1" kern="1200">
                          <a:solidFill>
                            <a:schemeClr val="tx1"/>
                          </a:solidFill>
                          <a:latin typeface="Calibri" panose="020F0502020204030204" pitchFamily="34" charset="0"/>
                          <a:ea typeface="Times New Roman"/>
                          <a:cs typeface="Times New Roman"/>
                        </a:rPr>
                        <a:t>Incapacité à payer </a:t>
                      </a:r>
                      <a:endParaRPr lang="fr-FR" sz="1000">
                        <a:solidFill>
                          <a:schemeClr val="tx1"/>
                        </a:solidFill>
                        <a:latin typeface="Calibri" panose="020F0502020204030204" pitchFamily="34" charset="0"/>
                        <a:ea typeface="Times New Roman"/>
                        <a:cs typeface="Times New Roman"/>
                      </a:endParaRPr>
                    </a:p>
                  </a:txBody>
                  <a:tcPr marL="67527" marR="67527" marT="32990" marB="329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nSpc>
                          <a:spcPct val="115000"/>
                        </a:lnSpc>
                        <a:spcAft>
                          <a:spcPts val="0"/>
                        </a:spcAft>
                      </a:pPr>
                      <a:r>
                        <a:rPr lang="fr-FR" sz="900" kern="1200" dirty="0">
                          <a:solidFill>
                            <a:schemeClr val="tx1"/>
                          </a:solidFill>
                          <a:latin typeface="Calibri" panose="020F0502020204030204" pitchFamily="34" charset="0"/>
                          <a:ea typeface="Times New Roman"/>
                          <a:cs typeface="Times New Roman"/>
                        </a:rPr>
                        <a:t>Les frais </a:t>
                      </a:r>
                      <a:r>
                        <a:rPr lang="fr-FR" sz="900" kern="1200" dirty="0" smtClean="0">
                          <a:solidFill>
                            <a:schemeClr val="tx1"/>
                          </a:solidFill>
                          <a:latin typeface="Calibri" panose="020F0502020204030204" pitchFamily="34" charset="0"/>
                          <a:ea typeface="Times New Roman"/>
                          <a:cs typeface="Times New Roman"/>
                        </a:rPr>
                        <a:t>du centre de santé </a:t>
                      </a:r>
                      <a:r>
                        <a:rPr lang="fr-FR" sz="900" kern="1200" dirty="0">
                          <a:solidFill>
                            <a:schemeClr val="tx1"/>
                          </a:solidFill>
                          <a:latin typeface="Calibri" panose="020F0502020204030204" pitchFamily="34" charset="0"/>
                          <a:ea typeface="Times New Roman"/>
                          <a:cs typeface="Times New Roman"/>
                        </a:rPr>
                        <a:t>ou autres vous ont-ils empêché(e) de prendre vos ARV ? </a:t>
                      </a:r>
                      <a:endParaRPr lang="fr-FR" sz="1000" dirty="0">
                        <a:solidFill>
                          <a:schemeClr val="tx1"/>
                        </a:solidFill>
                        <a:latin typeface="Calibri" panose="020F0502020204030204" pitchFamily="34" charset="0"/>
                        <a:ea typeface="Times New Roman"/>
                        <a:cs typeface="Times New Roman"/>
                      </a:endParaRPr>
                    </a:p>
                  </a:txBody>
                  <a:tcPr marL="67527" marR="67527" marT="32990" marB="329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r>
              <a:tr h="412729">
                <a:tc>
                  <a:txBody>
                    <a:bodyPr/>
                    <a:lstStyle/>
                    <a:p>
                      <a:pPr>
                        <a:lnSpc>
                          <a:spcPct val="115000"/>
                        </a:lnSpc>
                        <a:spcAft>
                          <a:spcPts val="0"/>
                        </a:spcAft>
                      </a:pPr>
                      <a:r>
                        <a:rPr lang="fr-FR" sz="900" b="1" kern="1200" dirty="0">
                          <a:solidFill>
                            <a:srgbClr val="000000"/>
                          </a:solidFill>
                          <a:latin typeface="Calibri" panose="020F0502020204030204" pitchFamily="34" charset="0"/>
                          <a:ea typeface="Times New Roman"/>
                          <a:cs typeface="Times New Roman"/>
                        </a:rPr>
                        <a:t>Insécurité alimentaire </a:t>
                      </a:r>
                      <a:endParaRPr lang="fr-FR" sz="1000" dirty="0">
                        <a:latin typeface="Calibri" panose="020F0502020204030204" pitchFamily="34" charset="0"/>
                        <a:ea typeface="Times New Roman"/>
                        <a:cs typeface="Times New Roman"/>
                      </a:endParaRPr>
                    </a:p>
                  </a:txBody>
                  <a:tcPr marL="67527" marR="67527" marT="32990" marB="329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nSpc>
                          <a:spcPct val="115000"/>
                        </a:lnSpc>
                        <a:spcAft>
                          <a:spcPts val="0"/>
                        </a:spcAft>
                      </a:pPr>
                      <a:r>
                        <a:rPr lang="fr-FR" sz="900" kern="1200" dirty="0">
                          <a:solidFill>
                            <a:srgbClr val="000000"/>
                          </a:solidFill>
                          <a:latin typeface="Calibri" panose="020F0502020204030204" pitchFamily="34" charset="0"/>
                          <a:ea typeface="Times New Roman"/>
                          <a:cs typeface="Times New Roman"/>
                        </a:rPr>
                        <a:t>Une mauvaise alimentation a-t-elle déjà été un problème pour la prise de vos </a:t>
                      </a:r>
                      <a:r>
                        <a:rPr lang="fr-FR" sz="900" kern="1200" dirty="0" err="1">
                          <a:solidFill>
                            <a:srgbClr val="000000"/>
                          </a:solidFill>
                          <a:latin typeface="Calibri" panose="020F0502020204030204" pitchFamily="34" charset="0"/>
                          <a:ea typeface="Times New Roman"/>
                          <a:cs typeface="Times New Roman"/>
                        </a:rPr>
                        <a:t>ARV</a:t>
                      </a:r>
                      <a:r>
                        <a:rPr lang="fr-FR" sz="900" kern="1200" dirty="0">
                          <a:solidFill>
                            <a:srgbClr val="000000"/>
                          </a:solidFill>
                          <a:latin typeface="Calibri" panose="020F0502020204030204" pitchFamily="34" charset="0"/>
                          <a:ea typeface="Times New Roman"/>
                          <a:cs typeface="Times New Roman"/>
                        </a:rPr>
                        <a:t> ? </a:t>
                      </a:r>
                      <a:endParaRPr lang="fr-FR" sz="1000" dirty="0">
                        <a:latin typeface="Calibri" panose="020F0502020204030204" pitchFamily="34" charset="0"/>
                        <a:ea typeface="Times New Roman"/>
                        <a:cs typeface="Times New Roman"/>
                      </a:endParaRPr>
                    </a:p>
                  </a:txBody>
                  <a:tcPr marL="67527" marR="67527" marT="32990" marB="329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175"/>
            <a:ext cx="9144000" cy="847725"/>
          </a:xfrm>
          <a:solidFill>
            <a:schemeClr val="accent5"/>
          </a:solidFill>
        </p:spPr>
        <p:txBody>
          <a:bodyPr rtlCol="0">
            <a:noAutofit/>
          </a:bodyPr>
          <a:lstStyle/>
          <a:p>
            <a:pPr algn="l" defTabSz="410099" eaLnBrk="1" fontAlgn="auto" hangingPunct="1">
              <a:spcAft>
                <a:spcPts val="0"/>
              </a:spcAft>
              <a:defRPr/>
            </a:pPr>
            <a:r>
              <a:rPr lang="fr-FR" sz="2800" dirty="0" smtClean="0">
                <a:solidFill>
                  <a:srgbClr val="FFFFFF"/>
                </a:solidFill>
                <a:latin typeface="Calibri"/>
              </a:rPr>
              <a:t>	8. Quelles difficultés rencontrez-vous lorsque vous prenez 	vos ARV ?</a:t>
            </a:r>
            <a:endParaRPr lang="en-US" sz="2800" dirty="0">
              <a:solidFill>
                <a:srgbClr val="FFFFFF"/>
              </a:solidFill>
              <a:latin typeface="Calibri"/>
            </a:endParaRPr>
          </a:p>
        </p:txBody>
      </p:sp>
      <p:sp>
        <p:nvSpPr>
          <p:cNvPr id="82946" name="TextBox 3"/>
          <p:cNvSpPr txBox="1">
            <a:spLocks noChangeArrowheads="1"/>
          </p:cNvSpPr>
          <p:nvPr/>
        </p:nvSpPr>
        <p:spPr bwMode="auto">
          <a:xfrm>
            <a:off x="384175" y="6019800"/>
            <a:ext cx="8531225" cy="400050"/>
          </a:xfrm>
          <a:prstGeom prst="rect">
            <a:avLst/>
          </a:prstGeom>
          <a:noFill/>
          <a:ln w="9525">
            <a:noFill/>
            <a:miter lim="800000"/>
            <a:headEnd/>
            <a:tailEnd/>
          </a:ln>
        </p:spPr>
        <p:txBody>
          <a:bodyPr>
            <a:spAutoFit/>
          </a:bodyPr>
          <a:lstStyle/>
          <a:p>
            <a:pPr marL="285750" indent="-285750">
              <a:buFont typeface="Wingdings" pitchFamily="2" charset="2"/>
              <a:buChar char="Ø"/>
            </a:pPr>
            <a:r>
              <a:rPr lang="fr-FR" sz="2000">
                <a:solidFill>
                  <a:srgbClr val="000000"/>
                </a:solidFill>
                <a:latin typeface="Calibri" pitchFamily="34" charset="0"/>
              </a:rPr>
              <a:t>Ensemble, nous allons examiner la façon dont vous prenez vos ARV.</a:t>
            </a:r>
            <a:endParaRPr lang="en-US" sz="2000">
              <a:solidFill>
                <a:srgbClr val="000000"/>
              </a:solidFill>
              <a:latin typeface="Calibri" pitchFamily="34" charset="0"/>
            </a:endParaRPr>
          </a:p>
        </p:txBody>
      </p:sp>
      <p:pic>
        <p:nvPicPr>
          <p:cNvPr id="82947" name="Picture 2"/>
          <p:cNvPicPr>
            <a:picLocks noChangeAspect="1" noChangeArrowheads="1"/>
          </p:cNvPicPr>
          <p:nvPr/>
        </p:nvPicPr>
        <p:blipFill>
          <a:blip r:embed="rId3" cstate="print"/>
          <a:srcRect/>
          <a:stretch>
            <a:fillRect/>
          </a:stretch>
        </p:blipFill>
        <p:spPr bwMode="auto">
          <a:xfrm>
            <a:off x="117475" y="1765300"/>
            <a:ext cx="8929688" cy="38179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143000"/>
            <a:ext cx="2895600" cy="3200400"/>
          </a:xfrm>
        </p:spPr>
        <p:txBody>
          <a:bodyPr rtlCol="0"/>
          <a:lstStyle/>
          <a:p>
            <a:pPr defTabSz="410099" eaLnBrk="1" fontAlgn="auto" hangingPunct="1">
              <a:spcAft>
                <a:spcPts val="0"/>
              </a:spcAft>
              <a:buFont typeface="Arial"/>
              <a:buNone/>
              <a:defRPr/>
            </a:pPr>
            <a:r>
              <a:rPr lang="en-US" sz="1600" b="1" dirty="0" smtClean="0">
                <a:solidFill>
                  <a:srgbClr val="000000"/>
                </a:solidFill>
                <a:latin typeface="Calibri"/>
              </a:rPr>
              <a:t>MESSAGES FORTS :</a:t>
            </a:r>
          </a:p>
          <a:p>
            <a:pPr marL="274638" indent="-274638" defTabSz="410099" eaLnBrk="1" fontAlgn="auto" hangingPunct="1">
              <a:spcAft>
                <a:spcPts val="0"/>
              </a:spcAft>
              <a:buFont typeface="Wingdings" pitchFamily="2" charset="2"/>
              <a:buChar char="Ø"/>
              <a:defRPr/>
            </a:pPr>
            <a:r>
              <a:rPr lang="fr-FR" sz="1600" dirty="0" smtClean="0">
                <a:solidFill>
                  <a:srgbClr val="000000"/>
                </a:solidFill>
                <a:latin typeface="Calibri"/>
              </a:rPr>
              <a:t>Ensemble, nous allons examiner la façon dont vous prenez vos </a:t>
            </a:r>
            <a:r>
              <a:rPr lang="fr-FR" sz="1600" dirty="0" err="1" smtClean="0">
                <a:solidFill>
                  <a:srgbClr val="000000"/>
                </a:solidFill>
                <a:latin typeface="Calibri"/>
              </a:rPr>
              <a:t>ARV</a:t>
            </a:r>
            <a:r>
              <a:rPr lang="fr-FR" sz="1600" dirty="0" smtClean="0">
                <a:solidFill>
                  <a:srgbClr val="000000"/>
                </a:solidFill>
                <a:latin typeface="Calibri"/>
              </a:rPr>
              <a:t>.</a:t>
            </a:r>
            <a:endParaRPr lang="en-US" sz="1600" dirty="0">
              <a:latin typeface="Calibri" panose="020F0502020204030204" pitchFamily="34" charset="0"/>
            </a:endParaRPr>
          </a:p>
        </p:txBody>
      </p:sp>
      <p:sp>
        <p:nvSpPr>
          <p:cNvPr id="21" name="Content Placeholder 1"/>
          <p:cNvSpPr>
            <a:spLocks noGrp="1"/>
          </p:cNvSpPr>
          <p:nvPr>
            <p:ph sz="half" idx="1"/>
          </p:nvPr>
        </p:nvSpPr>
        <p:spPr>
          <a:xfrm>
            <a:off x="3352800" y="1143000"/>
            <a:ext cx="5378450" cy="2057400"/>
          </a:xfrm>
        </p:spPr>
        <p:txBody>
          <a:bodyPr rtlCol="0">
            <a:noAutofit/>
          </a:bodyPr>
          <a:lstStyle/>
          <a:p>
            <a:pPr defTabSz="410099" eaLnBrk="1" fontAlgn="auto" hangingPunct="1">
              <a:spcAft>
                <a:spcPts val="0"/>
              </a:spcAft>
              <a:buFont typeface="Arial"/>
              <a:buNone/>
              <a:defRPr/>
            </a:pPr>
            <a:r>
              <a:rPr lang="en-US" sz="1600" b="1" dirty="0" smtClean="0">
                <a:latin typeface="Calibri"/>
              </a:rPr>
              <a:t>POINTS DE DISCUSSION :</a:t>
            </a:r>
          </a:p>
          <a:p>
            <a:pPr marL="274638" indent="-274638" defTabSz="410099" eaLnBrk="1" fontAlgn="auto" hangingPunct="1">
              <a:spcAft>
                <a:spcPts val="0"/>
              </a:spcAft>
              <a:buFont typeface="Arial" pitchFamily="34" charset="0"/>
              <a:buChar char="•"/>
              <a:defRPr/>
            </a:pPr>
            <a:r>
              <a:rPr lang="fr-FR" sz="1400" dirty="0" smtClean="0">
                <a:latin typeface="Calibri"/>
              </a:rPr>
              <a:t>Continuons à parler des difficultés                                                        que vous pouvez rencontrer pour prendre                                                          vos ARV</a:t>
            </a:r>
            <a:r>
              <a:rPr lang="fr-FR" sz="1400" b="1" dirty="0" smtClean="0">
                <a:latin typeface="Calibri"/>
              </a:rPr>
              <a:t> (obstacles institutionnels et communautaires).</a:t>
            </a:r>
            <a:endParaRPr lang="en-US" sz="1400" dirty="0">
              <a:latin typeface="Calibri" panose="020F0502020204030204" pitchFamily="34" charset="0"/>
            </a:endParaRPr>
          </a:p>
        </p:txBody>
      </p:sp>
      <p:cxnSp>
        <p:nvCxnSpPr>
          <p:cNvPr id="15" name="Straight Connector 14"/>
          <p:cNvCxnSpPr/>
          <p:nvPr/>
        </p:nvCxnSpPr>
        <p:spPr>
          <a:xfrm>
            <a:off x="3276600" y="1057274"/>
            <a:ext cx="0" cy="13049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0" y="-3175"/>
            <a:ext cx="9144000" cy="847725"/>
          </a:xfrm>
          <a:prstGeom prst="rect">
            <a:avLst/>
          </a:prstGeom>
          <a:solidFill>
            <a:schemeClr val="accent5"/>
          </a:solidFill>
        </p:spPr>
        <p:txBody>
          <a:bodyPr lIns="82021" tIns="41010" rIns="82021" bIns="41010" anchor="ct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fontAlgn="auto">
              <a:spcAft>
                <a:spcPts val="0"/>
              </a:spcAft>
              <a:defRPr/>
            </a:pPr>
            <a:r>
              <a:rPr lang="fr-FR" sz="2800" dirty="0" smtClean="0">
                <a:solidFill>
                  <a:srgbClr val="FFFFFF"/>
                </a:solidFill>
                <a:latin typeface="Calibri"/>
              </a:rPr>
              <a:t>	8. Quelles difficultés rencontrez-vous lorsque 					vous prenez vos A</a:t>
            </a:r>
            <a:r>
              <a:rPr lang="en-US" sz="2800" dirty="0" smtClean="0">
                <a:solidFill>
                  <a:srgbClr val="FFFFFF"/>
                </a:solidFill>
                <a:latin typeface="Calibri"/>
              </a:rPr>
              <a:t>RV ?</a:t>
            </a:r>
            <a:endParaRPr lang="en-US" sz="2800" dirty="0">
              <a:solidFill>
                <a:srgbClr val="FFFFFF"/>
              </a:solidFill>
              <a:latin typeface="Calibri" panose="020F0502020204030204" pitchFamily="34" charset="0"/>
            </a:endParaRPr>
          </a:p>
        </p:txBody>
      </p:sp>
      <p:sp>
        <p:nvSpPr>
          <p:cNvPr id="24" name="Rectangle 23"/>
          <p:cNvSpPr/>
          <p:nvPr/>
        </p:nvSpPr>
        <p:spPr>
          <a:xfrm>
            <a:off x="228600" y="5594350"/>
            <a:ext cx="2895600" cy="95885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pic>
        <p:nvPicPr>
          <p:cNvPr id="84998" name="Picture 7" descr="C:\Users\rlw2177\AppData\Local\Microsoft\Windows\Temporary Internet Files\Content.IE5\S2UJGMDA\1279641266[1].png"/>
          <p:cNvPicPr>
            <a:picLocks noChangeAspect="1" noChangeArrowheads="1"/>
          </p:cNvPicPr>
          <p:nvPr/>
        </p:nvPicPr>
        <p:blipFill>
          <a:blip r:embed="rId3" cstate="print"/>
          <a:srcRect/>
          <a:stretch>
            <a:fillRect/>
          </a:stretch>
        </p:blipFill>
        <p:spPr bwMode="auto">
          <a:xfrm>
            <a:off x="341313" y="5637213"/>
            <a:ext cx="496887" cy="382587"/>
          </a:xfrm>
          <a:prstGeom prst="rect">
            <a:avLst/>
          </a:prstGeom>
          <a:noFill/>
          <a:ln w="9525">
            <a:noFill/>
            <a:miter lim="800000"/>
            <a:headEnd/>
            <a:tailEnd/>
          </a:ln>
        </p:spPr>
      </p:pic>
      <p:sp>
        <p:nvSpPr>
          <p:cNvPr id="27" name="Content Placeholder 1"/>
          <p:cNvSpPr>
            <a:spLocks noGrp="1"/>
          </p:cNvSpPr>
          <p:nvPr>
            <p:ph sz="half" idx="1"/>
          </p:nvPr>
        </p:nvSpPr>
        <p:spPr>
          <a:xfrm>
            <a:off x="304800" y="5638800"/>
            <a:ext cx="2819400" cy="917575"/>
          </a:xfrm>
        </p:spPr>
        <p:txBody>
          <a:bodyPr rtlCol="0">
            <a:normAutofit fontScale="47500" lnSpcReduction="20000"/>
          </a:bodyPr>
          <a:lstStyle/>
          <a:p>
            <a:pPr defTabSz="410099" eaLnBrk="1" fontAlgn="auto" hangingPunct="1">
              <a:spcAft>
                <a:spcPts val="0"/>
              </a:spcAft>
              <a:buFont typeface="Arial"/>
              <a:buNone/>
              <a:defRPr/>
            </a:pPr>
            <a:r>
              <a:rPr lang="en-US" sz="2100" b="1" dirty="0" smtClean="0">
                <a:solidFill>
                  <a:srgbClr val="000000"/>
                </a:solidFill>
                <a:latin typeface="Calibri"/>
              </a:rPr>
              <a:t>	</a:t>
            </a:r>
            <a:r>
              <a:rPr lang="en-US" sz="2500" b="1" dirty="0" smtClean="0">
                <a:solidFill>
                  <a:srgbClr val="000000"/>
                </a:solidFill>
                <a:latin typeface="Calibri"/>
              </a:rPr>
              <a:t>    </a:t>
            </a:r>
            <a:r>
              <a:rPr lang="en-US" sz="2900" b="1" dirty="0" smtClean="0">
                <a:solidFill>
                  <a:srgbClr val="000000"/>
                </a:solidFill>
                <a:latin typeface="Calibri"/>
              </a:rPr>
              <a:t>Documentation</a:t>
            </a:r>
          </a:p>
          <a:p>
            <a:pPr defTabSz="410099" eaLnBrk="1" fontAlgn="auto" hangingPunct="1">
              <a:spcAft>
                <a:spcPts val="0"/>
              </a:spcAft>
              <a:buFont typeface="Arial"/>
              <a:buNone/>
              <a:defRPr/>
            </a:pPr>
            <a:endParaRPr lang="en-US" sz="2300" b="1" dirty="0" smtClean="0">
              <a:solidFill>
                <a:srgbClr val="000000"/>
              </a:solidFill>
              <a:latin typeface="Calibri"/>
            </a:endParaRPr>
          </a:p>
          <a:p>
            <a:pPr defTabSz="410099" eaLnBrk="1" fontAlgn="auto" hangingPunct="1">
              <a:spcAft>
                <a:spcPts val="0"/>
              </a:spcAft>
              <a:buFont typeface="Arial"/>
              <a:buNone/>
              <a:defRPr/>
            </a:pPr>
            <a:r>
              <a:rPr lang="fr-FR" sz="2500" dirty="0" smtClean="0">
                <a:solidFill>
                  <a:srgbClr val="000000"/>
                </a:solidFill>
                <a:latin typeface="Calibri"/>
              </a:rPr>
              <a:t>Documenter en détail les obstacles identifiés avec le/la patient(e) dans le </a:t>
            </a:r>
            <a:r>
              <a:rPr lang="fr-FR" sz="2500" b="1" dirty="0" smtClean="0">
                <a:solidFill>
                  <a:srgbClr val="000000"/>
                </a:solidFill>
                <a:latin typeface="Calibri"/>
              </a:rPr>
              <a:t>plan d'amélioration de l'observance.</a:t>
            </a:r>
            <a:endParaRPr lang="en-US" sz="2500" b="1" dirty="0" smtClean="0">
              <a:solidFill>
                <a:srgbClr val="000000"/>
              </a:solidFill>
              <a:latin typeface="Calibri"/>
            </a:endParaRPr>
          </a:p>
        </p:txBody>
      </p:sp>
      <p:sp>
        <p:nvSpPr>
          <p:cNvPr id="28" name="Rectangle 27"/>
          <p:cNvSpPr/>
          <p:nvPr/>
        </p:nvSpPr>
        <p:spPr>
          <a:xfrm>
            <a:off x="228600" y="2514600"/>
            <a:ext cx="2895600" cy="2765425"/>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29" name="Content Placeholder 1"/>
          <p:cNvSpPr>
            <a:spLocks noGrp="1"/>
          </p:cNvSpPr>
          <p:nvPr>
            <p:ph sz="half" idx="1"/>
          </p:nvPr>
        </p:nvSpPr>
        <p:spPr>
          <a:xfrm>
            <a:off x="838200" y="2609850"/>
            <a:ext cx="2362200" cy="914400"/>
          </a:xfrm>
        </p:spPr>
        <p:txBody>
          <a:bodyPr rtlCol="0">
            <a:normAutofit fontScale="47500" lnSpcReduction="20000"/>
          </a:bodyPr>
          <a:lstStyle/>
          <a:p>
            <a:pPr defTabSz="410099" eaLnBrk="1" fontAlgn="auto" hangingPunct="1">
              <a:spcAft>
                <a:spcPts val="0"/>
              </a:spcAft>
              <a:buFont typeface="Arial"/>
              <a:buNone/>
              <a:defRPr/>
            </a:pPr>
            <a:r>
              <a:rPr lang="en-US" sz="2700" b="1" dirty="0" smtClean="0">
                <a:latin typeface="Calibri"/>
              </a:rPr>
              <a:t>Instructions pour le </a:t>
            </a:r>
            <a:r>
              <a:rPr lang="en-US" sz="2700" b="1" dirty="0" err="1" smtClean="0">
                <a:latin typeface="Calibri"/>
              </a:rPr>
              <a:t>professionnel</a:t>
            </a:r>
            <a:endParaRPr lang="en-US" sz="2700" b="1" dirty="0" smtClean="0">
              <a:latin typeface="Calibri"/>
            </a:endParaRPr>
          </a:p>
          <a:p>
            <a:pPr defTabSz="410099" eaLnBrk="1" fontAlgn="auto" hangingPunct="1">
              <a:spcAft>
                <a:spcPts val="0"/>
              </a:spcAft>
              <a:buFont typeface="Arial"/>
              <a:buNone/>
              <a:defRPr/>
            </a:pPr>
            <a:r>
              <a:rPr lang="fr-FR" sz="2200" b="1" dirty="0" smtClean="0">
                <a:latin typeface="Calibri"/>
              </a:rPr>
              <a:t>À partir de ce que vous avez appris du/de la patient(e), récapitulez les obstacles spécifiques identifiés sur cette carte.</a:t>
            </a:r>
            <a:endParaRPr lang="en-US" sz="2200" b="1" dirty="0" smtClean="0">
              <a:latin typeface="Calibri"/>
            </a:endParaRPr>
          </a:p>
        </p:txBody>
      </p:sp>
      <p:pic>
        <p:nvPicPr>
          <p:cNvPr id="85002" name="Picture 8" descr="C:\Users\rlw2177\AppData\Local\Microsoft\Windows\Temporary Internet Files\Content.IE5\S2UJGMDA\Symbol_list_class.svg[1].png"/>
          <p:cNvPicPr>
            <a:picLocks noChangeAspect="1" noChangeArrowheads="1"/>
          </p:cNvPicPr>
          <p:nvPr/>
        </p:nvPicPr>
        <p:blipFill>
          <a:blip r:embed="rId4" cstate="print"/>
          <a:srcRect/>
          <a:stretch>
            <a:fillRect/>
          </a:stretch>
        </p:blipFill>
        <p:spPr bwMode="auto">
          <a:xfrm>
            <a:off x="296863" y="2609850"/>
            <a:ext cx="517525" cy="533400"/>
          </a:xfrm>
          <a:prstGeom prst="rect">
            <a:avLst/>
          </a:prstGeom>
          <a:noFill/>
          <a:ln w="9525">
            <a:noFill/>
            <a:miter lim="800000"/>
            <a:headEnd/>
            <a:tailEnd/>
          </a:ln>
        </p:spPr>
      </p:pic>
      <p:sp>
        <p:nvSpPr>
          <p:cNvPr id="31" name="TextBox 30"/>
          <p:cNvSpPr txBox="1"/>
          <p:nvPr/>
        </p:nvSpPr>
        <p:spPr>
          <a:xfrm>
            <a:off x="228600" y="3429000"/>
            <a:ext cx="2857500" cy="1938338"/>
          </a:xfrm>
          <a:prstGeom prst="rect">
            <a:avLst/>
          </a:prstGeom>
          <a:noFill/>
        </p:spPr>
        <p:txBody>
          <a:bodyPr>
            <a:spAutoFit/>
          </a:bodyPr>
          <a:lstStyle/>
          <a:p>
            <a:pPr defTabSz="913972" fontAlgn="auto">
              <a:spcBef>
                <a:spcPts val="0"/>
              </a:spcBef>
              <a:spcAft>
                <a:spcPts val="0"/>
              </a:spcAft>
              <a:defRPr/>
            </a:pPr>
            <a:r>
              <a:rPr lang="fr-FR" sz="1200" b="1" dirty="0">
                <a:latin typeface="Calibri"/>
                <a:cs typeface="+mn-cs"/>
              </a:rPr>
              <a:t>Écoute active, par exemple :</a:t>
            </a:r>
          </a:p>
          <a:p>
            <a:pPr marL="274638" indent="-274638" defTabSz="913972" fontAlgn="auto">
              <a:spcBef>
                <a:spcPts val="0"/>
              </a:spcBef>
              <a:spcAft>
                <a:spcPts val="0"/>
              </a:spcAft>
              <a:buFont typeface="Arial" pitchFamily="34" charset="0"/>
              <a:buChar char="•"/>
              <a:defRPr/>
            </a:pPr>
            <a:r>
              <a:rPr lang="fr-FR" sz="1200" i="1" u="sng" dirty="0">
                <a:latin typeface="Calibri"/>
                <a:cs typeface="+mn-cs"/>
              </a:rPr>
              <a:t>Vous vous demandez</a:t>
            </a:r>
            <a:r>
              <a:rPr lang="fr-FR" sz="1200" dirty="0">
                <a:latin typeface="Calibri"/>
                <a:cs typeface="+mn-cs"/>
              </a:rPr>
              <a:t> s'il est important que vous preniez vos </a:t>
            </a:r>
            <a:r>
              <a:rPr lang="fr-FR" sz="1200" dirty="0" err="1">
                <a:latin typeface="Calibri"/>
                <a:cs typeface="+mn-cs"/>
              </a:rPr>
              <a:t>ARV</a:t>
            </a:r>
            <a:r>
              <a:rPr lang="fr-FR" sz="1200" dirty="0">
                <a:latin typeface="Calibri"/>
                <a:cs typeface="+mn-cs"/>
              </a:rPr>
              <a:t>.</a:t>
            </a:r>
          </a:p>
          <a:p>
            <a:pPr marL="274638" indent="-274638" defTabSz="913972" fontAlgn="auto">
              <a:spcBef>
                <a:spcPts val="0"/>
              </a:spcBef>
              <a:spcAft>
                <a:spcPts val="0"/>
              </a:spcAft>
              <a:buFont typeface="Arial" pitchFamily="34" charset="0"/>
              <a:buChar char="•"/>
              <a:defRPr/>
            </a:pPr>
            <a:r>
              <a:rPr lang="fr-FR" sz="1200" i="1" u="sng" dirty="0">
                <a:latin typeface="Calibri"/>
                <a:cs typeface="+mn-cs"/>
              </a:rPr>
              <a:t>Vous avez déclaré être</a:t>
            </a:r>
            <a:r>
              <a:rPr lang="fr-FR" sz="1200" dirty="0">
                <a:latin typeface="Calibri"/>
                <a:cs typeface="+mn-cs"/>
              </a:rPr>
              <a:t> en colère lorsque vous prenez vos </a:t>
            </a:r>
            <a:r>
              <a:rPr lang="fr-FR" sz="1200" dirty="0" err="1">
                <a:latin typeface="Calibri"/>
                <a:cs typeface="+mn-cs"/>
              </a:rPr>
              <a:t>ARV</a:t>
            </a:r>
            <a:r>
              <a:rPr lang="fr-FR" sz="1200" dirty="0">
                <a:latin typeface="Calibri"/>
                <a:cs typeface="+mn-cs"/>
              </a:rPr>
              <a:t>, ce qui ne facilite pas les choses.</a:t>
            </a:r>
          </a:p>
          <a:p>
            <a:pPr marL="274638" indent="-274638" defTabSz="913972" fontAlgn="auto">
              <a:spcBef>
                <a:spcPts val="0"/>
              </a:spcBef>
              <a:spcAft>
                <a:spcPts val="0"/>
              </a:spcAft>
              <a:buFont typeface="Arial" pitchFamily="34" charset="0"/>
              <a:buChar char="•"/>
              <a:defRPr/>
            </a:pPr>
            <a:r>
              <a:rPr lang="fr-FR" sz="1200" i="1" u="sng" dirty="0">
                <a:latin typeface="Calibri"/>
                <a:cs typeface="+mn-cs"/>
              </a:rPr>
              <a:t>Si j'ai bien compris ce que vous avez dit,</a:t>
            </a:r>
            <a:r>
              <a:rPr lang="fr-FR" sz="1200" dirty="0">
                <a:latin typeface="Calibri"/>
                <a:cs typeface="+mn-cs"/>
              </a:rPr>
              <a:t> vous êtes tellement dépassé(e) que votre santé est le dernier de vos problèmes.</a:t>
            </a:r>
            <a:endParaRPr lang="en-US" sz="1600" i="1" u="sng" dirty="0">
              <a:latin typeface="+mn-lt"/>
              <a:cs typeface="+mn-cs"/>
            </a:endParaRPr>
          </a:p>
        </p:txBody>
      </p:sp>
      <p:pic>
        <p:nvPicPr>
          <p:cNvPr id="17" name="Picture 2"/>
          <p:cNvPicPr>
            <a:picLocks noChangeAspect="1" noChangeArrowheads="1"/>
          </p:cNvPicPr>
          <p:nvPr/>
        </p:nvPicPr>
        <p:blipFill>
          <a:blip r:embed="rId5" cstate="print"/>
          <a:srcRect/>
          <a:stretch>
            <a:fillRect/>
          </a:stretch>
        </p:blipFill>
        <p:spPr bwMode="auto">
          <a:xfrm>
            <a:off x="7177088" y="381000"/>
            <a:ext cx="1792287" cy="1387475"/>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p:spPr>
      </p:pic>
      <p:sp>
        <p:nvSpPr>
          <p:cNvPr id="19" name="Rectangle 18"/>
          <p:cNvSpPr/>
          <p:nvPr/>
        </p:nvSpPr>
        <p:spPr>
          <a:xfrm>
            <a:off x="3505200" y="5168900"/>
            <a:ext cx="5464175" cy="15367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20" name="TextBox 19"/>
          <p:cNvSpPr txBox="1"/>
          <p:nvPr/>
        </p:nvSpPr>
        <p:spPr>
          <a:xfrm>
            <a:off x="3505200" y="5135562"/>
            <a:ext cx="5486400" cy="1570038"/>
          </a:xfrm>
          <a:prstGeom prst="rect">
            <a:avLst/>
          </a:prstGeom>
          <a:noFill/>
        </p:spPr>
        <p:txBody>
          <a:bodyPr wrap="square">
            <a:spAutoFit/>
          </a:bodyPr>
          <a:lstStyle/>
          <a:p>
            <a:pPr defTabSz="913972" fontAlgn="auto">
              <a:spcBef>
                <a:spcPts val="0"/>
              </a:spcBef>
              <a:spcAft>
                <a:spcPts val="0"/>
              </a:spcAft>
              <a:defRPr/>
            </a:pPr>
            <a:r>
              <a:rPr lang="en-US" sz="1200" b="1" dirty="0" err="1">
                <a:solidFill>
                  <a:srgbClr val="000000"/>
                </a:solidFill>
                <a:latin typeface="Calibri"/>
                <a:cs typeface="+mn-cs"/>
              </a:rPr>
              <a:t>Synthèses</a:t>
            </a:r>
            <a:r>
              <a:rPr lang="en-US" sz="1200" b="1" dirty="0">
                <a:solidFill>
                  <a:srgbClr val="000000"/>
                </a:solidFill>
                <a:latin typeface="Calibri"/>
                <a:cs typeface="+mn-cs"/>
              </a:rPr>
              <a:t>, par </a:t>
            </a:r>
            <a:r>
              <a:rPr lang="en-US" sz="1200" b="1" dirty="0" err="1">
                <a:solidFill>
                  <a:srgbClr val="000000"/>
                </a:solidFill>
                <a:latin typeface="Calibri"/>
                <a:cs typeface="+mn-cs"/>
              </a:rPr>
              <a:t>exemple</a:t>
            </a:r>
            <a:r>
              <a:rPr lang="en-US" sz="1200" b="1" dirty="0">
                <a:solidFill>
                  <a:srgbClr val="000000"/>
                </a:solidFill>
                <a:latin typeface="Calibri"/>
                <a:cs typeface="+mn-cs"/>
              </a:rPr>
              <a:t> :</a:t>
            </a:r>
          </a:p>
          <a:p>
            <a:pPr marL="274638" indent="-274638" defTabSz="913972" fontAlgn="auto">
              <a:spcBef>
                <a:spcPts val="0"/>
              </a:spcBef>
              <a:spcAft>
                <a:spcPts val="0"/>
              </a:spcAft>
              <a:buFont typeface="Arial" pitchFamily="34" charset="0"/>
              <a:buChar char="•"/>
              <a:defRPr/>
            </a:pPr>
            <a:r>
              <a:rPr lang="fr-FR" sz="1200" i="1" u="sng" dirty="0">
                <a:solidFill>
                  <a:srgbClr val="000000"/>
                </a:solidFill>
                <a:latin typeface="Calibri"/>
                <a:cs typeface="+mn-cs"/>
              </a:rPr>
              <a:t>Permettez-moi de m'assurer que je vous ai bien compris.</a:t>
            </a:r>
            <a:r>
              <a:rPr lang="fr-FR" sz="1200" dirty="0">
                <a:solidFill>
                  <a:srgbClr val="000000"/>
                </a:solidFill>
                <a:latin typeface="Calibri"/>
                <a:cs typeface="+mn-cs"/>
              </a:rPr>
              <a:t> Vous faites de gros efforts pour prendre vos </a:t>
            </a:r>
            <a:r>
              <a:rPr lang="fr-FR" sz="1200" dirty="0" err="1">
                <a:solidFill>
                  <a:srgbClr val="000000"/>
                </a:solidFill>
                <a:latin typeface="Calibri"/>
                <a:cs typeface="+mn-cs"/>
              </a:rPr>
              <a:t>ARV</a:t>
            </a:r>
            <a:r>
              <a:rPr lang="fr-FR" sz="1200" dirty="0">
                <a:solidFill>
                  <a:srgbClr val="000000"/>
                </a:solidFill>
                <a:latin typeface="Calibri"/>
                <a:cs typeface="+mn-cs"/>
              </a:rPr>
              <a:t> parce que vous voulez être en forme et en bonne santé, mais vous avez d’autres problèmes dans votre vie si bien que c’est difficile de vous focaliser sur votre santé.</a:t>
            </a:r>
          </a:p>
          <a:p>
            <a:pPr marL="274638" indent="-274638" defTabSz="913972" fontAlgn="auto">
              <a:spcBef>
                <a:spcPts val="0"/>
              </a:spcBef>
              <a:spcAft>
                <a:spcPts val="0"/>
              </a:spcAft>
              <a:buFont typeface="Arial" pitchFamily="34" charset="0"/>
              <a:buChar char="•"/>
              <a:defRPr/>
            </a:pPr>
            <a:r>
              <a:rPr lang="fr-FR" sz="1200" i="1" u="sng" dirty="0">
                <a:solidFill>
                  <a:srgbClr val="000000"/>
                </a:solidFill>
                <a:latin typeface="Calibri"/>
                <a:cs typeface="+mn-cs"/>
              </a:rPr>
              <a:t>Voici ce que j'ai compris. Corrigez-moi si je me trompe.</a:t>
            </a:r>
            <a:r>
              <a:rPr lang="fr-FR" sz="1200" dirty="0">
                <a:solidFill>
                  <a:srgbClr val="000000"/>
                </a:solidFill>
                <a:latin typeface="Calibri"/>
                <a:cs typeface="+mn-cs"/>
              </a:rPr>
              <a:t> Vous vous sentez bien quand vous avez oublié une dose et vous vous posez la question de savoir si les </a:t>
            </a:r>
            <a:r>
              <a:rPr lang="fr-FR" sz="1200" dirty="0" err="1">
                <a:solidFill>
                  <a:srgbClr val="000000"/>
                </a:solidFill>
                <a:latin typeface="Calibri"/>
                <a:cs typeface="+mn-cs"/>
              </a:rPr>
              <a:t>ARV</a:t>
            </a:r>
            <a:r>
              <a:rPr lang="fr-FR" sz="1200" dirty="0">
                <a:solidFill>
                  <a:srgbClr val="000000"/>
                </a:solidFill>
                <a:latin typeface="Calibri"/>
                <a:cs typeface="+mn-cs"/>
              </a:rPr>
              <a:t> sont nécessaires pour que vous restiez en bonne santé.</a:t>
            </a:r>
            <a:endParaRPr lang="en-US" sz="1600" i="1" u="sng" dirty="0">
              <a:latin typeface="+mn-lt"/>
              <a:cs typeface="+mn-cs"/>
            </a:endParaRPr>
          </a:p>
        </p:txBody>
      </p:sp>
      <p:graphicFrame>
        <p:nvGraphicFramePr>
          <p:cNvPr id="22" name="Tableau 21"/>
          <p:cNvGraphicFramePr>
            <a:graphicFrameLocks noGrp="1"/>
          </p:cNvGraphicFramePr>
          <p:nvPr>
            <p:extLst>
              <p:ext uri="{D42A27DB-BD31-4B8C-83A1-F6EECF244321}">
                <p14:modId xmlns:p14="http://schemas.microsoft.com/office/powerpoint/2010/main" val="3694761108"/>
              </p:ext>
            </p:extLst>
          </p:nvPr>
        </p:nvGraphicFramePr>
        <p:xfrm>
          <a:off x="3505200" y="2362200"/>
          <a:ext cx="5346700" cy="2590800"/>
        </p:xfrm>
        <a:graphic>
          <a:graphicData uri="http://schemas.openxmlformats.org/drawingml/2006/table">
            <a:tbl>
              <a:tblPr/>
              <a:tblGrid>
                <a:gridCol w="1231900"/>
                <a:gridCol w="4114800"/>
              </a:tblGrid>
              <a:tr h="254635">
                <a:tc>
                  <a:txBody>
                    <a:bodyPr/>
                    <a:lstStyle/>
                    <a:p>
                      <a:pPr algn="ctr">
                        <a:lnSpc>
                          <a:spcPct val="115000"/>
                        </a:lnSpc>
                        <a:spcAft>
                          <a:spcPts val="0"/>
                        </a:spcAft>
                      </a:pPr>
                      <a:r>
                        <a:rPr lang="fr-FR" sz="1000" b="1" kern="1200" dirty="0">
                          <a:solidFill>
                            <a:srgbClr val="FFFFFF"/>
                          </a:solidFill>
                          <a:latin typeface="Calibri" panose="020F0502020204030204" pitchFamily="34" charset="0"/>
                          <a:ea typeface="Times New Roman"/>
                          <a:cs typeface="Times New Roman"/>
                        </a:rPr>
                        <a:t>OBSTACLES </a:t>
                      </a:r>
                      <a:endParaRPr lang="fr-FR" sz="1100" dirty="0">
                        <a:latin typeface="Calibri" panose="020F0502020204030204" pitchFamily="34" charset="0"/>
                        <a:ea typeface="Times New Roman"/>
                        <a:cs typeface="Times New Roman"/>
                      </a:endParaRPr>
                    </a:p>
                  </a:txBody>
                  <a:tcPr marL="83185" marR="83185" marT="40640" marB="406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lnSpc>
                          <a:spcPct val="115000"/>
                        </a:lnSpc>
                        <a:spcAft>
                          <a:spcPts val="0"/>
                        </a:spcAft>
                      </a:pPr>
                      <a:r>
                        <a:rPr lang="fr-FR" sz="1000" b="1" kern="1200">
                          <a:solidFill>
                            <a:srgbClr val="FFFFFF"/>
                          </a:solidFill>
                          <a:latin typeface="Calibri" panose="020F0502020204030204" pitchFamily="34" charset="0"/>
                          <a:ea typeface="Times New Roman"/>
                          <a:cs typeface="Times New Roman"/>
                        </a:rPr>
                        <a:t>QUESTIONS POUR ÉVALUER LES OBSTACLES </a:t>
                      </a:r>
                      <a:endParaRPr lang="fr-FR" sz="1100">
                        <a:latin typeface="Calibri" panose="020F0502020204030204" pitchFamily="34" charset="0"/>
                        <a:ea typeface="Times New Roman"/>
                        <a:cs typeface="Times New Roman"/>
                      </a:endParaRPr>
                    </a:p>
                  </a:txBody>
                  <a:tcPr marL="83185" marR="83185" marT="40640" marB="406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r>
              <a:tr h="254635">
                <a:tc gridSpan="2">
                  <a:txBody>
                    <a:bodyPr/>
                    <a:lstStyle/>
                    <a:p>
                      <a:pPr algn="ctr">
                        <a:lnSpc>
                          <a:spcPct val="115000"/>
                        </a:lnSpc>
                        <a:spcAft>
                          <a:spcPts val="0"/>
                        </a:spcAft>
                      </a:pPr>
                      <a:r>
                        <a:rPr lang="fr-FR" sz="1000" b="1" kern="1200" dirty="0" smtClean="0">
                          <a:solidFill>
                            <a:schemeClr val="tx1"/>
                          </a:solidFill>
                          <a:latin typeface="Calibri" panose="020F0502020204030204" pitchFamily="34" charset="0"/>
                          <a:ea typeface="Times New Roman"/>
                          <a:cs typeface="Times New Roman"/>
                        </a:rPr>
                        <a:t>INSTITUTIONNELS/COMMUNAUTAIRES </a:t>
                      </a:r>
                      <a:endParaRPr lang="fr-FR" sz="1100" dirty="0">
                        <a:solidFill>
                          <a:schemeClr val="tx1"/>
                        </a:solidFill>
                        <a:latin typeface="Calibri" panose="020F0502020204030204" pitchFamily="34" charset="0"/>
                        <a:ea typeface="Times New Roman"/>
                        <a:cs typeface="Times New Roman"/>
                      </a:endParaRPr>
                    </a:p>
                  </a:txBody>
                  <a:tcPr marL="83185" marR="83185" marT="40640" marB="406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hMerge="1">
                  <a:txBody>
                    <a:bodyPr/>
                    <a:lstStyle/>
                    <a:p>
                      <a:endParaRPr lang="fr-FR"/>
                    </a:p>
                  </a:txBody>
                  <a:tcPr/>
                </a:tc>
              </a:tr>
              <a:tr h="421640">
                <a:tc>
                  <a:txBody>
                    <a:bodyPr/>
                    <a:lstStyle/>
                    <a:p>
                      <a:pPr>
                        <a:lnSpc>
                          <a:spcPct val="115000"/>
                        </a:lnSpc>
                        <a:spcAft>
                          <a:spcPts val="0"/>
                        </a:spcAft>
                      </a:pPr>
                      <a:r>
                        <a:rPr lang="fr-FR" sz="1000" b="1" kern="1200">
                          <a:solidFill>
                            <a:srgbClr val="000000"/>
                          </a:solidFill>
                          <a:latin typeface="Calibri" panose="020F0502020204030204" pitchFamily="34" charset="0"/>
                          <a:ea typeface="Times New Roman"/>
                          <a:cs typeface="Times New Roman"/>
                        </a:rPr>
                        <a:t>Rupture de stock de médicaments </a:t>
                      </a:r>
                      <a:endParaRPr lang="fr-FR" sz="1100">
                        <a:latin typeface="Calibri" panose="020F0502020204030204" pitchFamily="34" charset="0"/>
                        <a:ea typeface="Times New Roman"/>
                        <a:cs typeface="Times New Roman"/>
                      </a:endParaRPr>
                    </a:p>
                  </a:txBody>
                  <a:tcPr marL="83185" marR="83185" marT="40640" marB="406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nSpc>
                          <a:spcPct val="115000"/>
                        </a:lnSpc>
                        <a:spcAft>
                          <a:spcPts val="0"/>
                        </a:spcAft>
                      </a:pPr>
                      <a:r>
                        <a:rPr lang="fr-FR" sz="1000" kern="1200" dirty="0">
                          <a:solidFill>
                            <a:srgbClr val="000000"/>
                          </a:solidFill>
                          <a:latin typeface="Calibri" panose="020F0502020204030204" pitchFamily="34" charset="0"/>
                          <a:ea typeface="Times New Roman"/>
                          <a:cs typeface="Times New Roman"/>
                        </a:rPr>
                        <a:t>Cela vous est-il déjà arrivé d’arriver au centre de santé et de constater qu'il n’y avait pas d’</a:t>
                      </a:r>
                      <a:r>
                        <a:rPr lang="fr-FR" sz="1000" kern="1200" dirty="0" err="1">
                          <a:solidFill>
                            <a:srgbClr val="000000"/>
                          </a:solidFill>
                          <a:latin typeface="Calibri" panose="020F0502020204030204" pitchFamily="34" charset="0"/>
                          <a:ea typeface="Times New Roman"/>
                          <a:cs typeface="Times New Roman"/>
                        </a:rPr>
                        <a:t>ARV</a:t>
                      </a:r>
                      <a:r>
                        <a:rPr lang="fr-FR" sz="1000" kern="1200" dirty="0">
                          <a:solidFill>
                            <a:srgbClr val="000000"/>
                          </a:solidFill>
                          <a:latin typeface="Calibri" panose="020F0502020204030204" pitchFamily="34" charset="0"/>
                          <a:ea typeface="Times New Roman"/>
                          <a:cs typeface="Times New Roman"/>
                        </a:rPr>
                        <a:t>, ou qu’on ne vous en donne qu’une petite quantité ?</a:t>
                      </a:r>
                      <a:endParaRPr lang="fr-FR" sz="1100" dirty="0">
                        <a:latin typeface="Calibri" panose="020F0502020204030204" pitchFamily="34" charset="0"/>
                        <a:ea typeface="Times New Roman"/>
                        <a:cs typeface="Times New Roman"/>
                      </a:endParaRPr>
                    </a:p>
                  </a:txBody>
                  <a:tcPr marL="83185" marR="83185" marT="40640" marB="406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r>
              <a:tr h="421640">
                <a:tc>
                  <a:txBody>
                    <a:bodyPr/>
                    <a:lstStyle/>
                    <a:p>
                      <a:pPr>
                        <a:lnSpc>
                          <a:spcPct val="115000"/>
                        </a:lnSpc>
                        <a:spcAft>
                          <a:spcPts val="0"/>
                        </a:spcAft>
                      </a:pPr>
                      <a:r>
                        <a:rPr lang="fr-FR" sz="1000" b="1" kern="1200">
                          <a:solidFill>
                            <a:srgbClr val="000000"/>
                          </a:solidFill>
                          <a:latin typeface="Calibri" panose="020F0502020204030204" pitchFamily="34" charset="0"/>
                          <a:ea typeface="Times New Roman"/>
                          <a:cs typeface="Times New Roman"/>
                        </a:rPr>
                        <a:t>Temps d’attente trop longs </a:t>
                      </a:r>
                      <a:endParaRPr lang="fr-FR" sz="1100">
                        <a:latin typeface="Calibri" panose="020F0502020204030204" pitchFamily="34" charset="0"/>
                        <a:ea typeface="Times New Roman"/>
                        <a:cs typeface="Times New Roman"/>
                      </a:endParaRPr>
                    </a:p>
                  </a:txBody>
                  <a:tcPr marL="83185" marR="83185" marT="40640" marB="406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nSpc>
                          <a:spcPct val="115000"/>
                        </a:lnSpc>
                        <a:spcAft>
                          <a:spcPts val="0"/>
                        </a:spcAft>
                      </a:pPr>
                      <a:r>
                        <a:rPr lang="fr-FR" sz="1000" kern="1200">
                          <a:solidFill>
                            <a:srgbClr val="000000"/>
                          </a:solidFill>
                          <a:latin typeface="Calibri" panose="020F0502020204030204" pitchFamily="34" charset="0"/>
                          <a:ea typeface="Times New Roman"/>
                          <a:cs typeface="Times New Roman"/>
                        </a:rPr>
                        <a:t>Avez-vous déjà quitté le centre de santé avant d’avoir reçu vos ARV car les temps d’attente étaient trop longs ?</a:t>
                      </a:r>
                      <a:endParaRPr lang="fr-FR" sz="1100">
                        <a:latin typeface="Calibri" panose="020F0502020204030204" pitchFamily="34" charset="0"/>
                        <a:ea typeface="Times New Roman"/>
                        <a:cs typeface="Times New Roman"/>
                      </a:endParaRPr>
                    </a:p>
                  </a:txBody>
                  <a:tcPr marL="83185" marR="83185" marT="40640" marB="406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r>
              <a:tr h="421640">
                <a:tc>
                  <a:txBody>
                    <a:bodyPr/>
                    <a:lstStyle/>
                    <a:p>
                      <a:pPr>
                        <a:lnSpc>
                          <a:spcPct val="115000"/>
                        </a:lnSpc>
                        <a:spcAft>
                          <a:spcPts val="0"/>
                        </a:spcAft>
                      </a:pPr>
                      <a:r>
                        <a:rPr lang="fr-FR" sz="1000" b="1" kern="1200">
                          <a:solidFill>
                            <a:srgbClr val="000000"/>
                          </a:solidFill>
                          <a:latin typeface="Calibri" panose="020F0502020204030204" pitchFamily="34" charset="0"/>
                          <a:ea typeface="Times New Roman"/>
                          <a:cs typeface="Times New Roman"/>
                        </a:rPr>
                        <a:t>Stigmatisation et discrimination </a:t>
                      </a:r>
                      <a:endParaRPr lang="fr-FR" sz="1100">
                        <a:latin typeface="Calibri" panose="020F0502020204030204" pitchFamily="34" charset="0"/>
                        <a:ea typeface="Times New Roman"/>
                        <a:cs typeface="Times New Roman"/>
                      </a:endParaRPr>
                    </a:p>
                  </a:txBody>
                  <a:tcPr marL="83185" marR="83185" marT="40640" marB="406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nSpc>
                          <a:spcPct val="115000"/>
                        </a:lnSpc>
                        <a:spcAft>
                          <a:spcPts val="0"/>
                        </a:spcAft>
                      </a:pPr>
                      <a:r>
                        <a:rPr lang="fr-FR" sz="1000" kern="1200" dirty="0">
                          <a:solidFill>
                            <a:srgbClr val="000000"/>
                          </a:solidFill>
                          <a:latin typeface="Calibri" panose="020F0502020204030204" pitchFamily="34" charset="0"/>
                          <a:ea typeface="Times New Roman"/>
                          <a:cs typeface="Times New Roman"/>
                        </a:rPr>
                        <a:t>Craignez-vous que les gens de votre communauté découvrent votre séropositivité ? Est-ce que ça vous empêche </a:t>
                      </a:r>
                      <a:r>
                        <a:rPr lang="fr-FR" sz="1000" kern="1200" dirty="0">
                          <a:solidFill>
                            <a:schemeClr val="tx1"/>
                          </a:solidFill>
                          <a:latin typeface="Calibri" panose="020F0502020204030204" pitchFamily="34" charset="0"/>
                          <a:ea typeface="Times New Roman"/>
                          <a:cs typeface="Times New Roman"/>
                        </a:rPr>
                        <a:t>de venir </a:t>
                      </a:r>
                      <a:r>
                        <a:rPr lang="fr-FR" sz="1000" kern="1200" dirty="0" smtClean="0">
                          <a:solidFill>
                            <a:schemeClr val="tx1"/>
                          </a:solidFill>
                          <a:latin typeface="Calibri" panose="020F0502020204030204" pitchFamily="34" charset="0"/>
                          <a:ea typeface="Times New Roman"/>
                          <a:cs typeface="Times New Roman"/>
                        </a:rPr>
                        <a:t>au centre de santé </a:t>
                      </a:r>
                      <a:r>
                        <a:rPr lang="fr-FR" sz="1000" kern="1200" dirty="0">
                          <a:solidFill>
                            <a:schemeClr val="tx1"/>
                          </a:solidFill>
                          <a:latin typeface="Calibri" panose="020F0502020204030204" pitchFamily="34" charset="0"/>
                          <a:ea typeface="Times New Roman"/>
                          <a:cs typeface="Times New Roman"/>
                        </a:rPr>
                        <a:t>ou de prendre vos ARV ? </a:t>
                      </a:r>
                      <a:endParaRPr lang="fr-FR" sz="1100" dirty="0">
                        <a:solidFill>
                          <a:schemeClr val="tx1"/>
                        </a:solidFill>
                        <a:latin typeface="Calibri" panose="020F0502020204030204" pitchFamily="34" charset="0"/>
                        <a:ea typeface="Times New Roman"/>
                        <a:cs typeface="Times New Roman"/>
                      </a:endParaRPr>
                    </a:p>
                  </a:txBody>
                  <a:tcPr marL="83185" marR="83185" marT="40640" marB="406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r>
              <a:tr h="588010">
                <a:tc>
                  <a:txBody>
                    <a:bodyPr/>
                    <a:lstStyle/>
                    <a:p>
                      <a:pPr>
                        <a:lnSpc>
                          <a:spcPct val="115000"/>
                        </a:lnSpc>
                        <a:spcAft>
                          <a:spcPts val="0"/>
                        </a:spcAft>
                      </a:pPr>
                      <a:r>
                        <a:rPr lang="fr-FR" sz="1000" b="1" kern="1200">
                          <a:solidFill>
                            <a:srgbClr val="000000"/>
                          </a:solidFill>
                          <a:latin typeface="Calibri" panose="020F0502020204030204" pitchFamily="34" charset="0"/>
                          <a:ea typeface="Times New Roman"/>
                          <a:cs typeface="Times New Roman"/>
                        </a:rPr>
                        <a:t>Crise politique/guerre/catastrophe naturelle </a:t>
                      </a:r>
                      <a:endParaRPr lang="fr-FR" sz="1100">
                        <a:latin typeface="Calibri" panose="020F0502020204030204" pitchFamily="34" charset="0"/>
                        <a:ea typeface="Times New Roman"/>
                        <a:cs typeface="Times New Roman"/>
                      </a:endParaRPr>
                    </a:p>
                  </a:txBody>
                  <a:tcPr marL="83185" marR="83185" marT="40640" marB="406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nSpc>
                          <a:spcPct val="115000"/>
                        </a:lnSpc>
                        <a:spcAft>
                          <a:spcPts val="0"/>
                        </a:spcAft>
                      </a:pPr>
                      <a:r>
                        <a:rPr lang="fr-FR" sz="1000" kern="1200" dirty="0">
                          <a:solidFill>
                            <a:srgbClr val="000000"/>
                          </a:solidFill>
                          <a:latin typeface="Calibri" panose="020F0502020204030204" pitchFamily="34" charset="0"/>
                          <a:ea typeface="Times New Roman"/>
                          <a:cs typeface="Times New Roman"/>
                        </a:rPr>
                        <a:t>Avez-vous déjà pris des risques pour venir récupérer vos </a:t>
                      </a:r>
                      <a:r>
                        <a:rPr lang="fr-FR" sz="1000" kern="1200" dirty="0" err="1">
                          <a:solidFill>
                            <a:srgbClr val="000000"/>
                          </a:solidFill>
                          <a:latin typeface="Calibri" panose="020F0502020204030204" pitchFamily="34" charset="0"/>
                          <a:ea typeface="Times New Roman"/>
                          <a:cs typeface="Times New Roman"/>
                        </a:rPr>
                        <a:t>ARV</a:t>
                      </a:r>
                      <a:r>
                        <a:rPr lang="fr-FR" sz="1000" kern="1200" dirty="0">
                          <a:solidFill>
                            <a:srgbClr val="000000"/>
                          </a:solidFill>
                          <a:latin typeface="Calibri" panose="020F0502020204030204" pitchFamily="34" charset="0"/>
                          <a:ea typeface="Times New Roman"/>
                          <a:cs typeface="Times New Roman"/>
                        </a:rPr>
                        <a:t> au centre de santé ? </a:t>
                      </a:r>
                      <a:endParaRPr lang="fr-FR" sz="1100" dirty="0">
                        <a:latin typeface="Calibri" panose="020F0502020204030204" pitchFamily="34" charset="0"/>
                        <a:ea typeface="Times New Roman"/>
                        <a:cs typeface="Times New Roman"/>
                      </a:endParaRPr>
                    </a:p>
                  </a:txBody>
                  <a:tcPr marL="83185" marR="83185" marT="40640" marB="406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175"/>
            <a:ext cx="9144000" cy="847725"/>
          </a:xfrm>
          <a:solidFill>
            <a:schemeClr val="accent5"/>
          </a:solidFill>
        </p:spPr>
        <p:txBody>
          <a:bodyPr rtlCol="0">
            <a:noAutofit/>
          </a:bodyPr>
          <a:lstStyle/>
          <a:p>
            <a:pPr algn="l" defTabSz="410195" eaLnBrk="1" fontAlgn="auto" hangingPunct="1">
              <a:spcAft>
                <a:spcPts val="0"/>
              </a:spcAft>
              <a:defRPr/>
            </a:pPr>
            <a:r>
              <a:rPr lang="fr-FR" sz="2600" smtClean="0">
                <a:solidFill>
                  <a:srgbClr val="FFFFFF"/>
                </a:solidFill>
              </a:rPr>
              <a:t>	</a:t>
            </a:r>
            <a:r>
              <a:rPr lang="fr-FR" sz="2800" smtClean="0">
                <a:solidFill>
                  <a:srgbClr val="FFFFFF"/>
                </a:solidFill>
                <a:latin typeface="Calibri"/>
              </a:rPr>
              <a:t>9. Conseils pour améliorer la prise des ARV</a:t>
            </a:r>
            <a:endParaRPr lang="en-US" sz="2800" dirty="0">
              <a:solidFill>
                <a:srgbClr val="FFFFFF"/>
              </a:solidFill>
              <a:latin typeface="Calibri"/>
            </a:endParaRPr>
          </a:p>
        </p:txBody>
      </p:sp>
      <p:pic>
        <p:nvPicPr>
          <p:cNvPr id="87042" name="Picture 2"/>
          <p:cNvPicPr>
            <a:picLocks noChangeAspect="1" noChangeArrowheads="1"/>
          </p:cNvPicPr>
          <p:nvPr/>
        </p:nvPicPr>
        <p:blipFill>
          <a:blip r:embed="rId3" cstate="print"/>
          <a:srcRect/>
          <a:stretch>
            <a:fillRect/>
          </a:stretch>
        </p:blipFill>
        <p:spPr bwMode="auto">
          <a:xfrm>
            <a:off x="107950" y="1903413"/>
            <a:ext cx="8950325" cy="3341687"/>
          </a:xfrm>
          <a:prstGeom prst="rect">
            <a:avLst/>
          </a:prstGeom>
          <a:noFill/>
          <a:ln w="9525">
            <a:noFill/>
            <a:miter lim="800000"/>
            <a:headEnd/>
            <a:tailEnd/>
          </a:ln>
        </p:spPr>
      </p:pic>
      <p:sp>
        <p:nvSpPr>
          <p:cNvPr id="87043" name="TextBox 3"/>
          <p:cNvSpPr txBox="1">
            <a:spLocks noChangeArrowheads="1"/>
          </p:cNvSpPr>
          <p:nvPr/>
        </p:nvSpPr>
        <p:spPr bwMode="auto">
          <a:xfrm>
            <a:off x="384175" y="6019800"/>
            <a:ext cx="7997825" cy="708025"/>
          </a:xfrm>
          <a:prstGeom prst="rect">
            <a:avLst/>
          </a:prstGeom>
          <a:noFill/>
          <a:ln w="9525">
            <a:noFill/>
            <a:miter lim="800000"/>
            <a:headEnd/>
            <a:tailEnd/>
          </a:ln>
        </p:spPr>
        <p:txBody>
          <a:bodyPr>
            <a:spAutoFit/>
          </a:bodyPr>
          <a:lstStyle/>
          <a:p>
            <a:pPr marL="285750" indent="-285750">
              <a:buFont typeface="Wingdings" pitchFamily="2" charset="2"/>
              <a:buChar char="Ø"/>
            </a:pPr>
            <a:r>
              <a:rPr lang="fr-FR" sz="2000">
                <a:solidFill>
                  <a:srgbClr val="000000"/>
                </a:solidFill>
                <a:latin typeface="Calibri" pitchFamily="34" charset="0"/>
              </a:rPr>
              <a:t>Ensemble, nous allons trouver des moyens pour que la prise de vos ARV soit plus facile.</a:t>
            </a:r>
            <a:endParaRPr lang="en-US" sz="2000">
              <a:solidFill>
                <a:srgbClr val="000000"/>
              </a:solidFill>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990600"/>
            <a:ext cx="2127250" cy="3200400"/>
          </a:xfrm>
        </p:spPr>
        <p:txBody>
          <a:bodyPr rtlCol="0"/>
          <a:lstStyle/>
          <a:p>
            <a:pPr defTabSz="410195" eaLnBrk="1" fontAlgn="auto" hangingPunct="1">
              <a:spcAft>
                <a:spcPts val="0"/>
              </a:spcAft>
              <a:buFont typeface="Arial"/>
              <a:buNone/>
              <a:defRPr/>
            </a:pPr>
            <a:r>
              <a:rPr lang="en-US" sz="1600" b="1" dirty="0" smtClean="0">
                <a:solidFill>
                  <a:srgbClr val="000000"/>
                </a:solidFill>
                <a:latin typeface="Calibri"/>
              </a:rPr>
              <a:t>MESSAGES FORTS :</a:t>
            </a:r>
          </a:p>
          <a:p>
            <a:pPr marL="274638" indent="-274638" defTabSz="410195" eaLnBrk="1" fontAlgn="auto" hangingPunct="1">
              <a:spcAft>
                <a:spcPts val="0"/>
              </a:spcAft>
              <a:buFont typeface="Wingdings" pitchFamily="2" charset="2"/>
              <a:buChar char="Ø"/>
              <a:defRPr/>
            </a:pPr>
            <a:r>
              <a:rPr lang="fr-FR" sz="1600" dirty="0" smtClean="0">
                <a:solidFill>
                  <a:srgbClr val="000000"/>
                </a:solidFill>
                <a:latin typeface="Calibri"/>
              </a:rPr>
              <a:t>Ensemble, nous allons trouver des moyens pour que la prise de vos </a:t>
            </a:r>
            <a:r>
              <a:rPr lang="fr-FR" sz="1600" dirty="0" err="1" smtClean="0">
                <a:solidFill>
                  <a:srgbClr val="000000"/>
                </a:solidFill>
                <a:latin typeface="Calibri"/>
              </a:rPr>
              <a:t>ARV</a:t>
            </a:r>
            <a:r>
              <a:rPr lang="fr-FR" sz="1600" dirty="0" smtClean="0">
                <a:solidFill>
                  <a:srgbClr val="000000"/>
                </a:solidFill>
                <a:latin typeface="Calibri"/>
              </a:rPr>
              <a:t> soit plus facile.</a:t>
            </a:r>
            <a:endParaRPr lang="en-US" sz="1600" dirty="0">
              <a:latin typeface="Calibri" panose="020F0502020204030204" pitchFamily="34" charset="0"/>
            </a:endParaRPr>
          </a:p>
        </p:txBody>
      </p:sp>
      <p:sp>
        <p:nvSpPr>
          <p:cNvPr id="21" name="Content Placeholder 1"/>
          <p:cNvSpPr>
            <a:spLocks noGrp="1"/>
          </p:cNvSpPr>
          <p:nvPr>
            <p:ph sz="half" idx="1"/>
          </p:nvPr>
        </p:nvSpPr>
        <p:spPr>
          <a:xfrm>
            <a:off x="2438400" y="990600"/>
            <a:ext cx="6400800" cy="1828800"/>
          </a:xfrm>
        </p:spPr>
        <p:txBody>
          <a:bodyPr rtlCol="0">
            <a:noAutofit/>
          </a:bodyPr>
          <a:lstStyle/>
          <a:p>
            <a:pPr defTabSz="410195" eaLnBrk="1" fontAlgn="auto" hangingPunct="1">
              <a:spcAft>
                <a:spcPts val="0"/>
              </a:spcAft>
              <a:buFont typeface="Arial"/>
              <a:buNone/>
              <a:defRPr/>
            </a:pPr>
            <a:r>
              <a:rPr lang="en-US" sz="1600" b="1" dirty="0" smtClean="0">
                <a:solidFill>
                  <a:srgbClr val="000000"/>
                </a:solidFill>
                <a:latin typeface="Calibri"/>
              </a:rPr>
              <a:t>POINTS DE DISCUSSION :</a:t>
            </a:r>
          </a:p>
          <a:p>
            <a:pPr marL="274638" indent="-274638" defTabSz="410195" eaLnBrk="1" fontAlgn="auto" hangingPunct="1">
              <a:spcAft>
                <a:spcPts val="0"/>
              </a:spcAft>
              <a:buFont typeface="Arial" pitchFamily="34" charset="0"/>
              <a:buChar char="•"/>
              <a:defRPr/>
            </a:pPr>
            <a:r>
              <a:rPr lang="fr-FR" sz="1200" dirty="0" smtClean="0">
                <a:solidFill>
                  <a:srgbClr val="000000"/>
                </a:solidFill>
                <a:latin typeface="Calibri"/>
              </a:rPr>
              <a:t>J’apprécie que vous soyez capable d’être honnête sur vos difficultés à                                                            prendre vos </a:t>
            </a:r>
            <a:r>
              <a:rPr lang="fr-FR" sz="1200" dirty="0" err="1" smtClean="0">
                <a:solidFill>
                  <a:srgbClr val="000000"/>
                </a:solidFill>
                <a:latin typeface="Calibri"/>
              </a:rPr>
              <a:t>ARV</a:t>
            </a:r>
            <a:r>
              <a:rPr lang="fr-FR" sz="1200" dirty="0" smtClean="0">
                <a:solidFill>
                  <a:srgbClr val="000000"/>
                </a:solidFill>
                <a:latin typeface="Calibri"/>
              </a:rPr>
              <a:t>.</a:t>
            </a:r>
          </a:p>
          <a:p>
            <a:pPr marL="274638" indent="-274638" defTabSz="410195" eaLnBrk="1" fontAlgn="auto" hangingPunct="1">
              <a:spcAft>
                <a:spcPts val="0"/>
              </a:spcAft>
              <a:buFont typeface="Arial" pitchFamily="34" charset="0"/>
              <a:buChar char="•"/>
              <a:defRPr/>
            </a:pPr>
            <a:r>
              <a:rPr lang="fr-FR" sz="1200" dirty="0" smtClean="0">
                <a:solidFill>
                  <a:srgbClr val="000000"/>
                </a:solidFill>
                <a:latin typeface="Calibri"/>
              </a:rPr>
              <a:t>Si j'ai bien compris ce que vous avez dit... </a:t>
            </a:r>
            <a:r>
              <a:rPr lang="fr-FR" sz="1200" i="1" dirty="0" smtClean="0">
                <a:solidFill>
                  <a:srgbClr val="000000"/>
                </a:solidFill>
                <a:latin typeface="Calibri"/>
              </a:rPr>
              <a:t>(récapitulez les principaux défis et obstacles).</a:t>
            </a:r>
          </a:p>
          <a:p>
            <a:pPr marL="274638" indent="-274638" defTabSz="410195" eaLnBrk="1" fontAlgn="auto" hangingPunct="1">
              <a:spcAft>
                <a:spcPts val="0"/>
              </a:spcAft>
              <a:buFont typeface="Arial" pitchFamily="34" charset="0"/>
              <a:buChar char="•"/>
              <a:defRPr/>
            </a:pPr>
            <a:r>
              <a:rPr lang="fr-FR" sz="1200" dirty="0" smtClean="0">
                <a:solidFill>
                  <a:srgbClr val="000000"/>
                </a:solidFill>
                <a:latin typeface="Calibri"/>
              </a:rPr>
              <a:t>Voyons ensemble comment nous pouvons faire en sorte que la prise de vos </a:t>
            </a:r>
            <a:r>
              <a:rPr lang="fr-FR" sz="1200" dirty="0" err="1" smtClean="0">
                <a:solidFill>
                  <a:srgbClr val="000000"/>
                </a:solidFill>
                <a:latin typeface="Calibri"/>
              </a:rPr>
              <a:t>ARV</a:t>
            </a:r>
            <a:r>
              <a:rPr lang="fr-FR" sz="1200" dirty="0" smtClean="0">
                <a:solidFill>
                  <a:srgbClr val="000000"/>
                </a:solidFill>
                <a:latin typeface="Calibri"/>
              </a:rPr>
              <a:t> soit plus facile.</a:t>
            </a:r>
          </a:p>
          <a:p>
            <a:pPr marL="274638" indent="-274638" defTabSz="410195" eaLnBrk="1" fontAlgn="auto" hangingPunct="1">
              <a:spcAft>
                <a:spcPts val="0"/>
              </a:spcAft>
              <a:buFont typeface="Arial" pitchFamily="34" charset="0"/>
              <a:buChar char="•"/>
              <a:defRPr/>
            </a:pPr>
            <a:r>
              <a:rPr lang="fr-FR" sz="1200" dirty="0" smtClean="0">
                <a:solidFill>
                  <a:srgbClr val="000000"/>
                </a:solidFill>
                <a:latin typeface="Calibri"/>
              </a:rPr>
              <a:t>Avez-vous des idées pour chacun des obstacles que nous avons abordés ?</a:t>
            </a:r>
          </a:p>
          <a:p>
            <a:pPr marL="274638" indent="-274638" defTabSz="410195" eaLnBrk="1" fontAlgn="auto" hangingPunct="1">
              <a:spcAft>
                <a:spcPts val="0"/>
              </a:spcAft>
              <a:buFont typeface="Arial" pitchFamily="34" charset="0"/>
              <a:buChar char="•"/>
              <a:defRPr/>
            </a:pPr>
            <a:r>
              <a:rPr lang="fr-FR" sz="1200" dirty="0" smtClean="0">
                <a:solidFill>
                  <a:srgbClr val="000000"/>
                </a:solidFill>
                <a:latin typeface="Calibri"/>
              </a:rPr>
              <a:t>L’oubli de deux ou trois doses sur un mois peut entraver l’action des médicaments.</a:t>
            </a:r>
            <a:endParaRPr lang="en-US" sz="1200" dirty="0">
              <a:latin typeface="Calibri" panose="020F0502020204030204" pitchFamily="34" charset="0"/>
            </a:endParaRPr>
          </a:p>
        </p:txBody>
      </p:sp>
      <p:cxnSp>
        <p:nvCxnSpPr>
          <p:cNvPr id="15" name="Straight Connector 14"/>
          <p:cNvCxnSpPr>
            <a:endCxn id="2" idx="3"/>
          </p:cNvCxnSpPr>
          <p:nvPr/>
        </p:nvCxnSpPr>
        <p:spPr>
          <a:xfrm flipH="1">
            <a:off x="2355850" y="1066800"/>
            <a:ext cx="6350" cy="1524000"/>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228600" y="5486400"/>
            <a:ext cx="2057400" cy="12192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pic>
        <p:nvPicPr>
          <p:cNvPr id="89093" name="Picture 7" descr="C:\Users\rlw2177\AppData\Local\Microsoft\Windows\Temporary Internet Files\Content.IE5\S2UJGMDA\1279641266[1].png"/>
          <p:cNvPicPr>
            <a:picLocks noChangeAspect="1" noChangeArrowheads="1"/>
          </p:cNvPicPr>
          <p:nvPr/>
        </p:nvPicPr>
        <p:blipFill>
          <a:blip r:embed="rId3" cstate="print"/>
          <a:srcRect/>
          <a:stretch>
            <a:fillRect/>
          </a:stretch>
        </p:blipFill>
        <p:spPr bwMode="auto">
          <a:xfrm>
            <a:off x="304800" y="5561013"/>
            <a:ext cx="496888" cy="382587"/>
          </a:xfrm>
          <a:prstGeom prst="rect">
            <a:avLst/>
          </a:prstGeom>
          <a:noFill/>
          <a:ln w="9525">
            <a:noFill/>
            <a:miter lim="800000"/>
            <a:headEnd/>
            <a:tailEnd/>
          </a:ln>
        </p:spPr>
      </p:pic>
      <p:sp>
        <p:nvSpPr>
          <p:cNvPr id="28" name="Rectangle 27"/>
          <p:cNvSpPr/>
          <p:nvPr/>
        </p:nvSpPr>
        <p:spPr>
          <a:xfrm>
            <a:off x="228600" y="2743200"/>
            <a:ext cx="2057400" cy="25908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89095" name="Content Placeholder 1"/>
          <p:cNvSpPr>
            <a:spLocks noGrp="1"/>
          </p:cNvSpPr>
          <p:nvPr>
            <p:ph sz="half" idx="1"/>
          </p:nvPr>
        </p:nvSpPr>
        <p:spPr>
          <a:xfrm>
            <a:off x="838200" y="2819400"/>
            <a:ext cx="1295400" cy="914400"/>
          </a:xfrm>
        </p:spPr>
        <p:txBody>
          <a:bodyPr/>
          <a:lstStyle/>
          <a:p>
            <a:pPr eaLnBrk="1" hangingPunct="1"/>
            <a:r>
              <a:rPr lang="en-US" sz="1500" b="1" smtClean="0">
                <a:solidFill>
                  <a:srgbClr val="000000"/>
                </a:solidFill>
                <a:latin typeface="Calibri" pitchFamily="34" charset="0"/>
              </a:rPr>
              <a:t>Instructions pour le professionnel</a:t>
            </a:r>
          </a:p>
        </p:txBody>
      </p:sp>
      <p:pic>
        <p:nvPicPr>
          <p:cNvPr id="89096" name="Picture 8" descr="C:\Users\rlw2177\AppData\Local\Microsoft\Windows\Temporary Internet Files\Content.IE5\S2UJGMDA\Symbol_list_class.svg[1].png"/>
          <p:cNvPicPr>
            <a:picLocks noChangeAspect="1" noChangeArrowheads="1"/>
          </p:cNvPicPr>
          <p:nvPr/>
        </p:nvPicPr>
        <p:blipFill>
          <a:blip r:embed="rId4" cstate="print"/>
          <a:srcRect/>
          <a:stretch>
            <a:fillRect/>
          </a:stretch>
        </p:blipFill>
        <p:spPr bwMode="auto">
          <a:xfrm>
            <a:off x="296863" y="2819400"/>
            <a:ext cx="517525" cy="533400"/>
          </a:xfrm>
          <a:prstGeom prst="rect">
            <a:avLst/>
          </a:prstGeom>
          <a:noFill/>
          <a:ln w="9525">
            <a:noFill/>
            <a:miter lim="800000"/>
            <a:headEnd/>
            <a:tailEnd/>
          </a:ln>
        </p:spPr>
      </p:pic>
      <p:sp>
        <p:nvSpPr>
          <p:cNvPr id="31" name="TextBox 30"/>
          <p:cNvSpPr txBox="1"/>
          <p:nvPr/>
        </p:nvSpPr>
        <p:spPr>
          <a:xfrm>
            <a:off x="304800" y="3505200"/>
            <a:ext cx="1906588" cy="1784350"/>
          </a:xfrm>
          <a:prstGeom prst="rect">
            <a:avLst/>
          </a:prstGeom>
          <a:noFill/>
        </p:spPr>
        <p:txBody>
          <a:bodyPr>
            <a:spAutoFit/>
          </a:bodyPr>
          <a:lstStyle/>
          <a:p>
            <a:pPr defTabSz="913972" fontAlgn="auto">
              <a:spcBef>
                <a:spcPts val="0"/>
              </a:spcBef>
              <a:spcAft>
                <a:spcPts val="0"/>
              </a:spcAft>
              <a:defRPr/>
            </a:pPr>
            <a:r>
              <a:rPr lang="fr-FR" sz="1100" dirty="0">
                <a:solidFill>
                  <a:srgbClr val="000000"/>
                </a:solidFill>
                <a:latin typeface="Calibri"/>
                <a:cs typeface="+mn-cs"/>
              </a:rPr>
              <a:t>Après avoir donné un conseil, demander s’il paraît utile ou s’il y a des questions : </a:t>
            </a:r>
          </a:p>
          <a:p>
            <a:pPr marL="274638" indent="-274638" defTabSz="913972" fontAlgn="auto">
              <a:spcBef>
                <a:spcPts val="0"/>
              </a:spcBef>
              <a:spcAft>
                <a:spcPts val="0"/>
              </a:spcAft>
              <a:buFont typeface="Arial" pitchFamily="34" charset="0"/>
              <a:buChar char="•"/>
              <a:defRPr/>
            </a:pPr>
            <a:r>
              <a:rPr lang="fr-FR" sz="1100" dirty="0">
                <a:solidFill>
                  <a:srgbClr val="000000"/>
                </a:solidFill>
                <a:latin typeface="Calibri"/>
                <a:cs typeface="+mn-cs"/>
              </a:rPr>
              <a:t>« Quelle est, selon vous, la probabilité que cela vous aide ? »</a:t>
            </a:r>
          </a:p>
          <a:p>
            <a:pPr marL="274638" indent="-274638" defTabSz="913972" fontAlgn="auto">
              <a:spcBef>
                <a:spcPts val="0"/>
              </a:spcBef>
              <a:spcAft>
                <a:spcPts val="0"/>
              </a:spcAft>
              <a:buFont typeface="Arial" pitchFamily="34" charset="0"/>
              <a:buChar char="•"/>
              <a:defRPr/>
            </a:pPr>
            <a:r>
              <a:rPr lang="fr-FR" sz="1100" dirty="0">
                <a:solidFill>
                  <a:srgbClr val="000000"/>
                </a:solidFill>
                <a:latin typeface="Calibri"/>
                <a:cs typeface="+mn-cs"/>
              </a:rPr>
              <a:t>Quelle est la probabilité que vous essayez... ? »</a:t>
            </a:r>
          </a:p>
          <a:p>
            <a:pPr marL="274638" indent="-274638" defTabSz="913972" fontAlgn="auto">
              <a:spcBef>
                <a:spcPts val="0"/>
              </a:spcBef>
              <a:spcAft>
                <a:spcPts val="0"/>
              </a:spcAft>
              <a:buFont typeface="Arial" pitchFamily="34" charset="0"/>
              <a:buChar char="•"/>
              <a:defRPr/>
            </a:pPr>
            <a:r>
              <a:rPr lang="en-US" sz="1100" dirty="0">
                <a:solidFill>
                  <a:srgbClr val="000000"/>
                </a:solidFill>
                <a:latin typeface="Calibri"/>
                <a:cs typeface="+mn-cs"/>
              </a:rPr>
              <a:t>« </a:t>
            </a:r>
            <a:r>
              <a:rPr lang="en-US" sz="1100" dirty="0" err="1">
                <a:solidFill>
                  <a:srgbClr val="000000"/>
                </a:solidFill>
                <a:latin typeface="Calibri"/>
                <a:cs typeface="+mn-cs"/>
              </a:rPr>
              <a:t>Avez-vous</a:t>
            </a:r>
            <a:r>
              <a:rPr lang="en-US" sz="1100" dirty="0">
                <a:solidFill>
                  <a:srgbClr val="000000"/>
                </a:solidFill>
                <a:latin typeface="Calibri"/>
                <a:cs typeface="+mn-cs"/>
              </a:rPr>
              <a:t> des questions sur... ? »</a:t>
            </a:r>
          </a:p>
        </p:txBody>
      </p:sp>
      <p:sp>
        <p:nvSpPr>
          <p:cNvPr id="22" name="Title 1"/>
          <p:cNvSpPr>
            <a:spLocks noGrp="1"/>
          </p:cNvSpPr>
          <p:nvPr>
            <p:ph type="title"/>
          </p:nvPr>
        </p:nvSpPr>
        <p:spPr>
          <a:xfrm>
            <a:off x="0" y="-3175"/>
            <a:ext cx="9144000" cy="847725"/>
          </a:xfrm>
          <a:solidFill>
            <a:schemeClr val="accent5"/>
          </a:solidFill>
        </p:spPr>
        <p:txBody>
          <a:bodyPr rtlCol="0">
            <a:noAutofit/>
          </a:bodyPr>
          <a:lstStyle/>
          <a:p>
            <a:pPr algn="l" defTabSz="410195" eaLnBrk="1" fontAlgn="auto" hangingPunct="1">
              <a:spcAft>
                <a:spcPts val="0"/>
              </a:spcAft>
              <a:defRPr/>
            </a:pPr>
            <a:r>
              <a:rPr lang="fr-FR" sz="2600" smtClean="0">
                <a:solidFill>
                  <a:srgbClr val="FFFFFF"/>
                </a:solidFill>
              </a:rPr>
              <a:t>	</a:t>
            </a:r>
            <a:r>
              <a:rPr lang="fr-FR" sz="2800" smtClean="0">
                <a:solidFill>
                  <a:srgbClr val="FFFFFF"/>
                </a:solidFill>
                <a:latin typeface="Calibri"/>
              </a:rPr>
              <a:t>9. Conseils pour améliorer la prise des ARV</a:t>
            </a:r>
            <a:endParaRPr lang="en-US" sz="2800" dirty="0">
              <a:solidFill>
                <a:srgbClr val="FFFFFF"/>
              </a:solidFill>
              <a:latin typeface="Calibri"/>
            </a:endParaRPr>
          </a:p>
        </p:txBody>
      </p:sp>
      <p:pic>
        <p:nvPicPr>
          <p:cNvPr id="17" name="Picture 2"/>
          <p:cNvPicPr>
            <a:picLocks noChangeAspect="1" noChangeArrowheads="1"/>
          </p:cNvPicPr>
          <p:nvPr/>
        </p:nvPicPr>
        <p:blipFill>
          <a:blip r:embed="rId5" cstate="print"/>
          <a:srcRect/>
          <a:stretch>
            <a:fillRect/>
          </a:stretch>
        </p:blipFill>
        <p:spPr bwMode="auto">
          <a:xfrm>
            <a:off x="7162800" y="228600"/>
            <a:ext cx="1792288" cy="1387475"/>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p:spPr>
      </p:pic>
      <p:sp>
        <p:nvSpPr>
          <p:cNvPr id="23" name="Content Placeholder 1"/>
          <p:cNvSpPr>
            <a:spLocks noGrp="1"/>
          </p:cNvSpPr>
          <p:nvPr>
            <p:ph sz="half" idx="1"/>
          </p:nvPr>
        </p:nvSpPr>
        <p:spPr>
          <a:xfrm>
            <a:off x="228600" y="5410200"/>
            <a:ext cx="2057400" cy="1371600"/>
          </a:xfrm>
        </p:spPr>
        <p:txBody>
          <a:bodyPr rtlCol="0">
            <a:normAutofit fontScale="40000" lnSpcReduction="20000"/>
          </a:bodyPr>
          <a:lstStyle/>
          <a:p>
            <a:pPr defTabSz="410195" eaLnBrk="1" fontAlgn="auto" hangingPunct="1">
              <a:spcAft>
                <a:spcPts val="0"/>
              </a:spcAft>
              <a:buFont typeface="Arial"/>
              <a:buNone/>
              <a:defRPr/>
            </a:pPr>
            <a:r>
              <a:rPr lang="en-US" sz="2000" b="1" dirty="0" smtClean="0">
                <a:solidFill>
                  <a:srgbClr val="000000"/>
                </a:solidFill>
                <a:latin typeface="Calibri"/>
              </a:rPr>
              <a:t>	</a:t>
            </a:r>
            <a:r>
              <a:rPr lang="en-US" sz="2500" b="1" dirty="0" smtClean="0">
                <a:solidFill>
                  <a:srgbClr val="000000"/>
                </a:solidFill>
                <a:latin typeface="Calibri"/>
              </a:rPr>
              <a:t>    </a:t>
            </a:r>
          </a:p>
          <a:p>
            <a:pPr defTabSz="410195" eaLnBrk="1" fontAlgn="auto" hangingPunct="1">
              <a:spcAft>
                <a:spcPts val="0"/>
              </a:spcAft>
              <a:buFont typeface="Arial"/>
              <a:buNone/>
              <a:defRPr/>
            </a:pPr>
            <a:r>
              <a:rPr lang="en-US" sz="2500" b="1" dirty="0" smtClean="0">
                <a:solidFill>
                  <a:srgbClr val="000000"/>
                </a:solidFill>
                <a:latin typeface="Calibri"/>
              </a:rPr>
              <a:t>	</a:t>
            </a:r>
            <a:r>
              <a:rPr lang="en-US" sz="3800" b="1" dirty="0" smtClean="0">
                <a:solidFill>
                  <a:srgbClr val="000000"/>
                </a:solidFill>
                <a:latin typeface="Calibri"/>
              </a:rPr>
              <a:t>   Documentation</a:t>
            </a:r>
          </a:p>
          <a:p>
            <a:pPr defTabSz="410195" eaLnBrk="1" fontAlgn="auto" hangingPunct="1">
              <a:spcAft>
                <a:spcPts val="0"/>
              </a:spcAft>
              <a:buFont typeface="Arial"/>
              <a:buNone/>
              <a:defRPr/>
            </a:pPr>
            <a:endParaRPr lang="en-US" sz="2300" b="1" dirty="0" smtClean="0">
              <a:solidFill>
                <a:srgbClr val="000000"/>
              </a:solidFill>
              <a:latin typeface="Calibri"/>
            </a:endParaRPr>
          </a:p>
          <a:p>
            <a:pPr defTabSz="410195" eaLnBrk="1" fontAlgn="auto" hangingPunct="1">
              <a:spcAft>
                <a:spcPts val="0"/>
              </a:spcAft>
              <a:buFont typeface="Arial"/>
              <a:buNone/>
              <a:defRPr/>
            </a:pPr>
            <a:r>
              <a:rPr lang="fr-FR" sz="2800" dirty="0" smtClean="0">
                <a:solidFill>
                  <a:srgbClr val="000000"/>
                </a:solidFill>
                <a:latin typeface="Calibri"/>
              </a:rPr>
              <a:t>Documenter les interventions planifiées pour relever les défis identifiés par le/la patient(e) dans le </a:t>
            </a:r>
            <a:r>
              <a:rPr lang="fr-FR" sz="2800" b="1" dirty="0" smtClean="0">
                <a:solidFill>
                  <a:srgbClr val="000000"/>
                </a:solidFill>
                <a:latin typeface="Calibri"/>
              </a:rPr>
              <a:t>plan d'amélioration de l'observance.</a:t>
            </a:r>
            <a:endParaRPr lang="en-US" sz="2800" b="1" dirty="0" smtClean="0">
              <a:solidFill>
                <a:srgbClr val="000000"/>
              </a:solidFill>
              <a:latin typeface="Calibri"/>
            </a:endParaRPr>
          </a:p>
        </p:txBody>
      </p:sp>
      <p:graphicFrame>
        <p:nvGraphicFramePr>
          <p:cNvPr id="16" name="Tableau 15"/>
          <p:cNvGraphicFramePr>
            <a:graphicFrameLocks noGrp="1"/>
          </p:cNvGraphicFramePr>
          <p:nvPr>
            <p:extLst>
              <p:ext uri="{D42A27DB-BD31-4B8C-83A1-F6EECF244321}">
                <p14:modId xmlns:p14="http://schemas.microsoft.com/office/powerpoint/2010/main" val="4150702248"/>
              </p:ext>
            </p:extLst>
          </p:nvPr>
        </p:nvGraphicFramePr>
        <p:xfrm>
          <a:off x="2514601" y="2867339"/>
          <a:ext cx="6440486" cy="3547550"/>
        </p:xfrm>
        <a:graphic>
          <a:graphicData uri="http://schemas.openxmlformats.org/drawingml/2006/table">
            <a:tbl>
              <a:tblPr/>
              <a:tblGrid>
                <a:gridCol w="1071210"/>
                <a:gridCol w="1877924"/>
                <a:gridCol w="1745676"/>
                <a:gridCol w="1745676"/>
              </a:tblGrid>
              <a:tr h="318201">
                <a:tc>
                  <a:txBody>
                    <a:bodyPr/>
                    <a:lstStyle/>
                    <a:p>
                      <a:pPr algn="ctr">
                        <a:lnSpc>
                          <a:spcPct val="115000"/>
                        </a:lnSpc>
                        <a:spcAft>
                          <a:spcPts val="0"/>
                        </a:spcAft>
                      </a:pPr>
                      <a:r>
                        <a:rPr lang="fr-FR" sz="800" b="1" kern="1200" dirty="0">
                          <a:solidFill>
                            <a:srgbClr val="FFFFFF"/>
                          </a:solidFill>
                          <a:latin typeface="Calibri" panose="020F0502020204030204" pitchFamily="34" charset="0"/>
                          <a:ea typeface="Times New Roman"/>
                        </a:rPr>
                        <a:t>OBSTACLES </a:t>
                      </a:r>
                      <a:endParaRPr lang="fr-FR" sz="800" dirty="0">
                        <a:latin typeface="Calibri" panose="020F0502020204030204" pitchFamily="34" charset="0"/>
                        <a:ea typeface="Times New Roman"/>
                      </a:endParaRPr>
                    </a:p>
                  </a:txBody>
                  <a:tcPr marL="63206" marR="63206" marT="30879" marB="3087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gridSpan="3">
                  <a:txBody>
                    <a:bodyPr/>
                    <a:lstStyle/>
                    <a:p>
                      <a:pPr algn="ctr">
                        <a:lnSpc>
                          <a:spcPct val="115000"/>
                        </a:lnSpc>
                        <a:spcAft>
                          <a:spcPts val="0"/>
                        </a:spcAft>
                      </a:pPr>
                      <a:r>
                        <a:rPr lang="fr-FR" sz="800" b="1" kern="1200">
                          <a:solidFill>
                            <a:srgbClr val="FFFFFF"/>
                          </a:solidFill>
                          <a:latin typeface="Calibri" panose="020F0502020204030204" pitchFamily="34" charset="0"/>
                          <a:ea typeface="Times New Roman"/>
                        </a:rPr>
                        <a:t>INTERVENTIONS POUR SURMONTER LES OBSTACLES ET AMÉLIORER L’OBSERVANCE </a:t>
                      </a:r>
                      <a:endParaRPr lang="fr-FR" sz="800">
                        <a:latin typeface="Calibri" panose="020F0502020204030204" pitchFamily="34" charset="0"/>
                        <a:ea typeface="Times New Roman"/>
                      </a:endParaRPr>
                    </a:p>
                  </a:txBody>
                  <a:tcPr marL="63206" marR="63206" marT="30879" marB="3087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hMerge="1">
                  <a:txBody>
                    <a:bodyPr/>
                    <a:lstStyle/>
                    <a:p>
                      <a:endParaRPr lang="fr-FR"/>
                    </a:p>
                  </a:txBody>
                  <a:tcPr/>
                </a:tc>
                <a:tc hMerge="1">
                  <a:txBody>
                    <a:bodyPr/>
                    <a:lstStyle/>
                    <a:p>
                      <a:endParaRPr lang="fr-FR"/>
                    </a:p>
                  </a:txBody>
                  <a:tcPr/>
                </a:tc>
              </a:tr>
              <a:tr h="196068">
                <a:tc gridSpan="4">
                  <a:txBody>
                    <a:bodyPr/>
                    <a:lstStyle/>
                    <a:p>
                      <a:pPr algn="ctr">
                        <a:lnSpc>
                          <a:spcPct val="115000"/>
                        </a:lnSpc>
                        <a:spcAft>
                          <a:spcPts val="0"/>
                        </a:spcAft>
                      </a:pPr>
                      <a:r>
                        <a:rPr lang="fr-FR" sz="800" b="1" kern="1200" dirty="0" smtClean="0">
                          <a:solidFill>
                            <a:schemeClr val="tx1"/>
                          </a:solidFill>
                          <a:latin typeface="Calibri" panose="020F0502020204030204" pitchFamily="34" charset="0"/>
                          <a:ea typeface="Times New Roman"/>
                        </a:rPr>
                        <a:t>PERSONNELS </a:t>
                      </a:r>
                      <a:endParaRPr lang="fr-FR" sz="800" dirty="0">
                        <a:solidFill>
                          <a:schemeClr val="tx1"/>
                        </a:solidFill>
                        <a:latin typeface="Calibri" panose="020F0502020204030204" pitchFamily="34" charset="0"/>
                        <a:ea typeface="Times New Roman"/>
                      </a:endParaRPr>
                    </a:p>
                  </a:txBody>
                  <a:tcPr marL="63206" marR="63206" marT="30879" marB="3087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414629">
                <a:tc>
                  <a:txBody>
                    <a:bodyPr/>
                    <a:lstStyle/>
                    <a:p>
                      <a:pPr>
                        <a:lnSpc>
                          <a:spcPct val="115000"/>
                        </a:lnSpc>
                        <a:spcAft>
                          <a:spcPts val="0"/>
                        </a:spcAft>
                      </a:pPr>
                      <a:r>
                        <a:rPr lang="fr-FR" sz="800" b="1" kern="1200">
                          <a:solidFill>
                            <a:srgbClr val="000000"/>
                          </a:solidFill>
                          <a:latin typeface="Calibri" panose="020F0502020204030204" pitchFamily="34" charset="0"/>
                          <a:ea typeface="Times New Roman"/>
                        </a:rPr>
                        <a:t>Manque de connaissances </a:t>
                      </a:r>
                      <a:endParaRPr lang="fr-FR" sz="800">
                        <a:latin typeface="Calibri" panose="020F0502020204030204" pitchFamily="34" charset="0"/>
                        <a:ea typeface="Times New Roman"/>
                      </a:endParaRPr>
                    </a:p>
                  </a:txBody>
                  <a:tcPr marL="63206" marR="63206" marT="30879" marB="3087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800" kern="1200" dirty="0">
                          <a:solidFill>
                            <a:srgbClr val="000000"/>
                          </a:solidFill>
                          <a:latin typeface="Calibri" panose="020F0502020204030204" pitchFamily="34" charset="0"/>
                        </a:rPr>
                        <a:t>Conseils individuels pour la formation de base au VIH/aux ARV</a:t>
                      </a:r>
                      <a:endParaRPr lang="fr-FR" sz="800" dirty="0">
                        <a:latin typeface="Calibri" panose="020F0502020204030204" pitchFamily="34" charset="0"/>
                      </a:endParaRPr>
                    </a:p>
                  </a:txBody>
                  <a:tcPr marL="63206" marR="63206" marT="30879" marB="3087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800" kern="1200">
                          <a:solidFill>
                            <a:srgbClr val="000000"/>
                          </a:solidFill>
                          <a:latin typeface="Calibri" panose="020F0502020204030204" pitchFamily="34" charset="0"/>
                        </a:rPr>
                        <a:t>Groupe de soutien par les pairs/Conseils en groupe</a:t>
                      </a:r>
                      <a:endParaRPr lang="fr-FR" sz="800">
                        <a:latin typeface="Calibri" panose="020F0502020204030204" pitchFamily="34" charset="0"/>
                      </a:endParaRPr>
                    </a:p>
                  </a:txBody>
                  <a:tcPr marL="63206" marR="63206" marT="30879" marB="3087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800" kern="1200">
                          <a:solidFill>
                            <a:srgbClr val="000000"/>
                          </a:solidFill>
                          <a:latin typeface="Calibri" panose="020F0502020204030204" pitchFamily="34" charset="0"/>
                        </a:rPr>
                        <a:t>Instructions écrites</a:t>
                      </a:r>
                      <a:endParaRPr lang="fr-FR" sz="800">
                        <a:latin typeface="Calibri" panose="020F0502020204030204" pitchFamily="34" charset="0"/>
                      </a:endParaRPr>
                    </a:p>
                  </a:txBody>
                  <a:tcPr marL="63206" marR="63206" marT="30879" marB="3087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r>
              <a:tr h="1035412">
                <a:tc>
                  <a:txBody>
                    <a:bodyPr/>
                    <a:lstStyle/>
                    <a:p>
                      <a:pPr>
                        <a:lnSpc>
                          <a:spcPct val="115000"/>
                        </a:lnSpc>
                        <a:spcAft>
                          <a:spcPts val="0"/>
                        </a:spcAft>
                      </a:pPr>
                      <a:r>
                        <a:rPr lang="fr-FR" sz="800" b="1" kern="1200">
                          <a:solidFill>
                            <a:srgbClr val="000000"/>
                          </a:solidFill>
                          <a:latin typeface="Calibri" panose="020F0502020204030204" pitchFamily="34" charset="0"/>
                          <a:ea typeface="Times New Roman"/>
                        </a:rPr>
                        <a:t>Effets indésirables </a:t>
                      </a:r>
                      <a:endParaRPr lang="fr-FR" sz="800">
                        <a:latin typeface="Calibri" panose="020F0502020204030204" pitchFamily="34" charset="0"/>
                        <a:ea typeface="Times New Roman"/>
                      </a:endParaRPr>
                    </a:p>
                  </a:txBody>
                  <a:tcPr marL="63206" marR="63206" marT="30879" marB="3087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marL="342900" lvl="0" indent="-342900">
                        <a:spcAft>
                          <a:spcPts val="0"/>
                        </a:spcAft>
                        <a:buFont typeface="Arial"/>
                        <a:buChar char="•"/>
                        <a:tabLst>
                          <a:tab pos="457200" algn="l"/>
                        </a:tabLst>
                      </a:pPr>
                      <a:r>
                        <a:rPr lang="fr-FR" sz="800" kern="1200" dirty="0">
                          <a:solidFill>
                            <a:srgbClr val="000000"/>
                          </a:solidFill>
                          <a:latin typeface="Calibri" panose="020F0502020204030204" pitchFamily="34" charset="0"/>
                        </a:rPr>
                        <a:t>Nausée </a:t>
                      </a:r>
                      <a:r>
                        <a:rPr lang="fr-FR" sz="900" kern="1200" dirty="0">
                          <a:latin typeface="Calibri" panose="020F0502020204030204" pitchFamily="34" charset="0"/>
                          <a:cs typeface="Times New Roman"/>
                          <a:sym typeface="Wingdings"/>
                        </a:rPr>
                        <a:t></a:t>
                      </a:r>
                      <a:r>
                        <a:rPr lang="fr-FR" sz="800" kern="1200" dirty="0">
                          <a:solidFill>
                            <a:srgbClr val="000000"/>
                          </a:solidFill>
                          <a:latin typeface="Calibri" panose="020F0502020204030204" pitchFamily="34" charset="0"/>
                        </a:rPr>
                        <a:t> prendre les ARV pendant les repas et avec un </a:t>
                      </a:r>
                      <a:r>
                        <a:rPr lang="fr-FR" sz="800" kern="1200" dirty="0" err="1">
                          <a:solidFill>
                            <a:srgbClr val="000000"/>
                          </a:solidFill>
                          <a:latin typeface="Calibri" panose="020F0502020204030204" pitchFamily="34" charset="0"/>
                        </a:rPr>
                        <a:t>antivomotif</a:t>
                      </a:r>
                      <a:endParaRPr lang="fr-FR" sz="800" dirty="0">
                        <a:latin typeface="Calibri" panose="020F0502020204030204" pitchFamily="34" charset="0"/>
                      </a:endParaRPr>
                    </a:p>
                    <a:p>
                      <a:pPr marL="342900" lvl="0" indent="-342900">
                        <a:spcAft>
                          <a:spcPts val="0"/>
                        </a:spcAft>
                        <a:buFont typeface="Arial"/>
                        <a:buChar char="•"/>
                        <a:tabLst>
                          <a:tab pos="457200" algn="l"/>
                        </a:tabLst>
                      </a:pPr>
                      <a:r>
                        <a:rPr lang="fr-FR" sz="800" kern="1200" dirty="0">
                          <a:solidFill>
                            <a:srgbClr val="000000"/>
                          </a:solidFill>
                          <a:latin typeface="Calibri" panose="020F0502020204030204" pitchFamily="34" charset="0"/>
                        </a:rPr>
                        <a:t>Céphalée </a:t>
                      </a:r>
                      <a:r>
                        <a:rPr lang="fr-FR" sz="900" kern="1200" dirty="0">
                          <a:latin typeface="Calibri" panose="020F0502020204030204" pitchFamily="34" charset="0"/>
                          <a:cs typeface="Times New Roman"/>
                          <a:sym typeface="Wingdings"/>
                        </a:rPr>
                        <a:t></a:t>
                      </a:r>
                      <a:r>
                        <a:rPr lang="fr-FR" sz="800" kern="1200" dirty="0">
                          <a:solidFill>
                            <a:srgbClr val="000000"/>
                          </a:solidFill>
                          <a:latin typeface="Calibri" panose="020F0502020204030204" pitchFamily="34" charset="0"/>
                        </a:rPr>
                        <a:t> prendre du paracétamol et effectuer un dépistage de la méningite </a:t>
                      </a:r>
                      <a:endParaRPr lang="fr-FR" sz="800" dirty="0">
                        <a:latin typeface="Calibri" panose="020F0502020204030204" pitchFamily="34" charset="0"/>
                      </a:endParaRPr>
                    </a:p>
                  </a:txBody>
                  <a:tcPr marL="63206" marR="63206" marT="30879" marB="3087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marL="342900" lvl="0" indent="-342900">
                        <a:spcAft>
                          <a:spcPts val="0"/>
                        </a:spcAft>
                        <a:buFont typeface="Arial"/>
                        <a:buChar char="•"/>
                        <a:tabLst>
                          <a:tab pos="457200" algn="l"/>
                        </a:tabLst>
                      </a:pPr>
                      <a:r>
                        <a:rPr lang="fr-FR" sz="800" kern="1200" dirty="0">
                          <a:solidFill>
                            <a:schemeClr val="tx1"/>
                          </a:solidFill>
                          <a:latin typeface="Calibri" panose="020F0502020204030204" pitchFamily="34" charset="0"/>
                        </a:rPr>
                        <a:t>Diarrhée </a:t>
                      </a:r>
                      <a:r>
                        <a:rPr lang="fr-FR" sz="900" kern="1200" dirty="0">
                          <a:solidFill>
                            <a:schemeClr val="tx1"/>
                          </a:solidFill>
                          <a:latin typeface="Calibri" panose="020F0502020204030204" pitchFamily="34" charset="0"/>
                          <a:cs typeface="Times New Roman"/>
                          <a:sym typeface="Wingdings"/>
                        </a:rPr>
                        <a:t></a:t>
                      </a:r>
                      <a:r>
                        <a:rPr lang="fr-FR" sz="800" kern="1200" dirty="0">
                          <a:solidFill>
                            <a:schemeClr val="tx1"/>
                          </a:solidFill>
                          <a:latin typeface="Calibri" panose="020F0502020204030204" pitchFamily="34" charset="0"/>
                        </a:rPr>
                        <a:t> prendre un </a:t>
                      </a:r>
                      <a:r>
                        <a:rPr lang="fr-FR" sz="800" kern="1200" dirty="0" err="1" smtClean="0">
                          <a:solidFill>
                            <a:schemeClr val="tx1"/>
                          </a:solidFill>
                          <a:latin typeface="Calibri" panose="020F0502020204030204" pitchFamily="34" charset="0"/>
                        </a:rPr>
                        <a:t>antidiarrhéique</a:t>
                      </a:r>
                      <a:r>
                        <a:rPr lang="fr-FR" sz="800" kern="1200" dirty="0" smtClean="0">
                          <a:solidFill>
                            <a:schemeClr val="tx1"/>
                          </a:solidFill>
                          <a:latin typeface="Calibri" panose="020F0502020204030204" pitchFamily="34" charset="0"/>
                        </a:rPr>
                        <a:t> </a:t>
                      </a:r>
                      <a:r>
                        <a:rPr lang="fr-FR" sz="800" kern="1200" dirty="0">
                          <a:solidFill>
                            <a:schemeClr val="tx1"/>
                          </a:solidFill>
                          <a:latin typeface="Calibri" panose="020F0502020204030204" pitchFamily="34" charset="0"/>
                        </a:rPr>
                        <a:t>une fois les infections </a:t>
                      </a:r>
                      <a:r>
                        <a:rPr lang="fr-FR" sz="800" kern="1200" dirty="0" smtClean="0">
                          <a:solidFill>
                            <a:schemeClr val="tx1"/>
                          </a:solidFill>
                          <a:latin typeface="Calibri" panose="020F0502020204030204" pitchFamily="34" charset="0"/>
                        </a:rPr>
                        <a:t>écartées </a:t>
                      </a:r>
                      <a:r>
                        <a:rPr lang="fr-FR" sz="800" kern="1200" dirty="0">
                          <a:solidFill>
                            <a:schemeClr val="tx1"/>
                          </a:solidFill>
                          <a:latin typeface="Calibri" panose="020F0502020204030204" pitchFamily="34" charset="0"/>
                        </a:rPr>
                        <a:t>et s'hydrater</a:t>
                      </a:r>
                      <a:endParaRPr lang="fr-FR" sz="800" dirty="0">
                        <a:solidFill>
                          <a:schemeClr val="tx1"/>
                        </a:solidFill>
                        <a:latin typeface="Calibri" panose="020F0502020204030204" pitchFamily="34" charset="0"/>
                      </a:endParaRPr>
                    </a:p>
                    <a:p>
                      <a:pPr marL="342900" lvl="0" indent="-342900">
                        <a:spcAft>
                          <a:spcPts val="0"/>
                        </a:spcAft>
                        <a:buFont typeface="Arial"/>
                        <a:buChar char="•"/>
                        <a:tabLst>
                          <a:tab pos="457200" algn="l"/>
                        </a:tabLst>
                      </a:pPr>
                      <a:r>
                        <a:rPr lang="fr-FR" sz="800" kern="1200" dirty="0">
                          <a:solidFill>
                            <a:schemeClr val="tx1"/>
                          </a:solidFill>
                          <a:latin typeface="Calibri" panose="020F0502020204030204" pitchFamily="34" charset="0"/>
                        </a:rPr>
                        <a:t>Fatigue </a:t>
                      </a:r>
                      <a:r>
                        <a:rPr lang="fr-FR" sz="900" kern="1200" dirty="0">
                          <a:solidFill>
                            <a:schemeClr val="tx1"/>
                          </a:solidFill>
                          <a:latin typeface="Calibri" panose="020F0502020204030204" pitchFamily="34" charset="0"/>
                          <a:cs typeface="Times New Roman"/>
                          <a:sym typeface="Wingdings"/>
                        </a:rPr>
                        <a:t></a:t>
                      </a:r>
                      <a:r>
                        <a:rPr lang="fr-FR" sz="800" kern="1200" dirty="0">
                          <a:solidFill>
                            <a:schemeClr val="tx1"/>
                          </a:solidFill>
                          <a:latin typeface="Calibri" panose="020F0502020204030204" pitchFamily="34" charset="0"/>
                        </a:rPr>
                        <a:t> vérifier le taux </a:t>
                      </a:r>
                      <a:r>
                        <a:rPr lang="fr-FR" sz="800" kern="1200" dirty="0" smtClean="0">
                          <a:solidFill>
                            <a:schemeClr val="tx1"/>
                          </a:solidFill>
                          <a:latin typeface="Calibri" panose="020F0502020204030204" pitchFamily="34" charset="0"/>
                        </a:rPr>
                        <a:t>d'hémoglobine, envisager un traitement de substitution en cas</a:t>
                      </a:r>
                      <a:r>
                        <a:rPr lang="fr-FR" sz="800" kern="1200" baseline="0" dirty="0" smtClean="0">
                          <a:solidFill>
                            <a:schemeClr val="tx1"/>
                          </a:solidFill>
                          <a:latin typeface="Calibri" panose="020F0502020204030204" pitchFamily="34" charset="0"/>
                        </a:rPr>
                        <a:t> de prise d’AZT</a:t>
                      </a:r>
                      <a:endParaRPr lang="fr-FR" sz="800" dirty="0">
                        <a:solidFill>
                          <a:schemeClr val="tx1"/>
                        </a:solidFill>
                        <a:latin typeface="Calibri" panose="020F0502020204030204" pitchFamily="34" charset="0"/>
                      </a:endParaRPr>
                    </a:p>
                  </a:txBody>
                  <a:tcPr marL="63206" marR="63206" marT="30879" marB="3087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marL="342900" lvl="0" indent="-342900">
                        <a:spcAft>
                          <a:spcPts val="0"/>
                        </a:spcAft>
                        <a:buFont typeface="Arial"/>
                        <a:buChar char="•"/>
                        <a:tabLst>
                          <a:tab pos="457200" algn="l"/>
                        </a:tabLst>
                      </a:pPr>
                      <a:r>
                        <a:rPr lang="fr-FR" sz="800" kern="1200" dirty="0">
                          <a:solidFill>
                            <a:srgbClr val="000000"/>
                          </a:solidFill>
                          <a:latin typeface="Calibri" panose="020F0502020204030204" pitchFamily="34" charset="0"/>
                        </a:rPr>
                        <a:t>Anxiété/dépression </a:t>
                      </a:r>
                      <a:r>
                        <a:rPr lang="fr-FR" sz="900" kern="1200" dirty="0">
                          <a:latin typeface="Calibri" panose="020F0502020204030204" pitchFamily="34" charset="0"/>
                          <a:cs typeface="Times New Roman"/>
                          <a:sym typeface="Wingdings"/>
                        </a:rPr>
                        <a:t></a:t>
                      </a:r>
                      <a:r>
                        <a:rPr lang="fr-FR" sz="800" kern="1200" dirty="0">
                          <a:solidFill>
                            <a:srgbClr val="000000"/>
                          </a:solidFill>
                          <a:latin typeface="Calibri" panose="020F0502020204030204" pitchFamily="34" charset="0"/>
                        </a:rPr>
                        <a:t> prendre les ARV au coucher </a:t>
                      </a:r>
                      <a:endParaRPr lang="fr-FR" sz="800" dirty="0">
                        <a:latin typeface="Calibri" panose="020F0502020204030204" pitchFamily="34" charset="0"/>
                      </a:endParaRPr>
                    </a:p>
                  </a:txBody>
                  <a:tcPr marL="63206" marR="63206" marT="30879" marB="3087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r>
              <a:tr h="769362">
                <a:tc>
                  <a:txBody>
                    <a:bodyPr/>
                    <a:lstStyle/>
                    <a:p>
                      <a:pPr>
                        <a:lnSpc>
                          <a:spcPct val="115000"/>
                        </a:lnSpc>
                        <a:spcAft>
                          <a:spcPts val="0"/>
                        </a:spcAft>
                      </a:pPr>
                      <a:r>
                        <a:rPr lang="fr-FR" sz="800" b="1" kern="1200" dirty="0">
                          <a:solidFill>
                            <a:srgbClr val="000000"/>
                          </a:solidFill>
                          <a:latin typeface="Calibri" panose="020F0502020204030204" pitchFamily="34" charset="0"/>
                          <a:ea typeface="Times New Roman"/>
                        </a:rPr>
                        <a:t>Oubli </a:t>
                      </a:r>
                      <a:endParaRPr lang="fr-FR" sz="800" dirty="0">
                        <a:latin typeface="Calibri" panose="020F0502020204030204" pitchFamily="34" charset="0"/>
                        <a:ea typeface="Times New Roman"/>
                      </a:endParaRPr>
                    </a:p>
                  </a:txBody>
                  <a:tcPr marL="63206" marR="63206" marT="30879" marB="3087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800" kern="1200">
                          <a:solidFill>
                            <a:srgbClr val="000000"/>
                          </a:solidFill>
                          <a:latin typeface="Calibri" panose="020F0502020204030204" pitchFamily="34" charset="0"/>
                        </a:rPr>
                        <a:t>Pilulier</a:t>
                      </a:r>
                      <a:endParaRPr lang="fr-FR" sz="800">
                        <a:latin typeface="Calibri" panose="020F0502020204030204" pitchFamily="34" charset="0"/>
                      </a:endParaRPr>
                    </a:p>
                    <a:p>
                      <a:pPr marL="342900" lvl="0" indent="-342900">
                        <a:spcAft>
                          <a:spcPts val="0"/>
                        </a:spcAft>
                        <a:buFont typeface="Arial"/>
                        <a:buChar char="•"/>
                        <a:tabLst>
                          <a:tab pos="457200" algn="l"/>
                        </a:tabLst>
                      </a:pPr>
                      <a:r>
                        <a:rPr lang="fr-FR" sz="800" kern="1200">
                          <a:solidFill>
                            <a:srgbClr val="000000"/>
                          </a:solidFill>
                          <a:latin typeface="Calibri" panose="020F0502020204030204" pitchFamily="34" charset="0"/>
                        </a:rPr>
                        <a:t>Compagnon ou accompagnateur de traitement</a:t>
                      </a:r>
                      <a:endParaRPr lang="fr-FR" sz="800">
                        <a:latin typeface="Calibri" panose="020F0502020204030204" pitchFamily="34" charset="0"/>
                      </a:endParaRPr>
                    </a:p>
                    <a:p>
                      <a:pPr marL="342900" lvl="0" indent="-342900">
                        <a:spcAft>
                          <a:spcPts val="0"/>
                        </a:spcAft>
                        <a:buFont typeface="Arial"/>
                        <a:buChar char="•"/>
                        <a:tabLst>
                          <a:tab pos="457200" algn="l"/>
                        </a:tabLst>
                      </a:pPr>
                      <a:r>
                        <a:rPr lang="fr-FR" sz="800" kern="1200">
                          <a:solidFill>
                            <a:srgbClr val="000000"/>
                          </a:solidFill>
                          <a:latin typeface="Calibri" panose="020F0502020204030204" pitchFamily="34" charset="0"/>
                        </a:rPr>
                        <a:t>Thérapie sous observation directe </a:t>
                      </a:r>
                      <a:endParaRPr lang="fr-FR" sz="800">
                        <a:latin typeface="Calibri" panose="020F0502020204030204" pitchFamily="34" charset="0"/>
                      </a:endParaRPr>
                    </a:p>
                  </a:txBody>
                  <a:tcPr marL="63206" marR="63206" marT="30879" marB="3087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800" kern="1200" dirty="0">
                          <a:solidFill>
                            <a:srgbClr val="000000"/>
                          </a:solidFill>
                          <a:latin typeface="Calibri" panose="020F0502020204030204" pitchFamily="34" charset="0"/>
                        </a:rPr>
                        <a:t>Échéancier de traitement visuel (calendrier, journal/registre)</a:t>
                      </a:r>
                      <a:endParaRPr lang="fr-FR" sz="800" dirty="0">
                        <a:latin typeface="Calibri" panose="020F0502020204030204" pitchFamily="34" charset="0"/>
                      </a:endParaRPr>
                    </a:p>
                    <a:p>
                      <a:pPr marL="342900" lvl="0" indent="-342900">
                        <a:spcAft>
                          <a:spcPts val="0"/>
                        </a:spcAft>
                        <a:buFont typeface="Arial"/>
                        <a:buChar char="•"/>
                        <a:tabLst>
                          <a:tab pos="457200" algn="l"/>
                        </a:tabLst>
                      </a:pPr>
                      <a:r>
                        <a:rPr lang="fr-FR" sz="800" kern="1200" dirty="0">
                          <a:solidFill>
                            <a:srgbClr val="000000"/>
                          </a:solidFill>
                          <a:latin typeface="Calibri" panose="020F0502020204030204" pitchFamily="34" charset="0"/>
                        </a:rPr>
                        <a:t>Annonce du nombre de comprimés lors de la session suivante </a:t>
                      </a:r>
                      <a:endParaRPr lang="fr-FR" sz="800" dirty="0">
                        <a:latin typeface="Calibri" panose="020F0502020204030204" pitchFamily="34" charset="0"/>
                      </a:endParaRPr>
                    </a:p>
                  </a:txBody>
                  <a:tcPr marL="63206" marR="63206" marT="30879" marB="3087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800" kern="1200" dirty="0">
                          <a:solidFill>
                            <a:srgbClr val="000000"/>
                          </a:solidFill>
                          <a:latin typeface="Calibri" panose="020F0502020204030204" pitchFamily="34" charset="0"/>
                        </a:rPr>
                        <a:t>Dispositifs de rappel (appels téléphoniques, SMS, alarme, par exemple)</a:t>
                      </a:r>
                      <a:endParaRPr lang="fr-FR" sz="800" dirty="0">
                        <a:latin typeface="Calibri" panose="020F0502020204030204" pitchFamily="34" charset="0"/>
                      </a:endParaRPr>
                    </a:p>
                    <a:p>
                      <a:pPr marL="342900" lvl="0" indent="-342900">
                        <a:spcAft>
                          <a:spcPts val="0"/>
                        </a:spcAft>
                        <a:buFont typeface="Arial"/>
                        <a:buChar char="•"/>
                        <a:tabLst>
                          <a:tab pos="457200" algn="l"/>
                        </a:tabLst>
                      </a:pPr>
                      <a:r>
                        <a:rPr lang="fr-FR" sz="800" kern="1200" dirty="0">
                          <a:solidFill>
                            <a:srgbClr val="000000"/>
                          </a:solidFill>
                          <a:latin typeface="Calibri" panose="020F0502020204030204" pitchFamily="34" charset="0"/>
                        </a:rPr>
                        <a:t>Prendre les comprimés en retard, ne pas rater une dose </a:t>
                      </a:r>
                      <a:endParaRPr lang="fr-FR" sz="800" dirty="0">
                        <a:latin typeface="Calibri" panose="020F0502020204030204" pitchFamily="34" charset="0"/>
                      </a:endParaRPr>
                    </a:p>
                  </a:txBody>
                  <a:tcPr marL="63206" marR="63206" marT="30879" marB="3087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r>
              <a:tr h="323914">
                <a:tc>
                  <a:txBody>
                    <a:bodyPr/>
                    <a:lstStyle/>
                    <a:p>
                      <a:pPr>
                        <a:lnSpc>
                          <a:spcPct val="115000"/>
                        </a:lnSpc>
                        <a:spcAft>
                          <a:spcPts val="0"/>
                        </a:spcAft>
                      </a:pPr>
                      <a:r>
                        <a:rPr lang="fr-FR" sz="800" b="1" kern="1200">
                          <a:solidFill>
                            <a:srgbClr val="000000"/>
                          </a:solidFill>
                          <a:latin typeface="Calibri" panose="020F0502020204030204" pitchFamily="34" charset="0"/>
                          <a:ea typeface="Times New Roman"/>
                        </a:rPr>
                        <a:t>Amélioration de l’état de santé </a:t>
                      </a:r>
                      <a:endParaRPr lang="fr-FR" sz="800">
                        <a:latin typeface="Calibri" panose="020F0502020204030204" pitchFamily="34" charset="0"/>
                        <a:ea typeface="Times New Roman"/>
                      </a:endParaRPr>
                    </a:p>
                  </a:txBody>
                  <a:tcPr marL="63206" marR="63206" marT="30879" marB="3087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marL="342900" lvl="0" indent="-342900">
                        <a:spcAft>
                          <a:spcPts val="0"/>
                        </a:spcAft>
                        <a:buFont typeface="Arial"/>
                        <a:buChar char="•"/>
                        <a:tabLst>
                          <a:tab pos="457200" algn="l"/>
                        </a:tabLst>
                      </a:pPr>
                      <a:r>
                        <a:rPr lang="fr-FR" sz="800" kern="1200">
                          <a:solidFill>
                            <a:srgbClr val="000000"/>
                          </a:solidFill>
                          <a:latin typeface="Calibri" panose="020F0502020204030204" pitchFamily="34" charset="0"/>
                        </a:rPr>
                        <a:t>Formation de base au VIH/aux ARV</a:t>
                      </a:r>
                      <a:endParaRPr lang="fr-FR" sz="800">
                        <a:latin typeface="Calibri" panose="020F0502020204030204" pitchFamily="34" charset="0"/>
                      </a:endParaRPr>
                    </a:p>
                  </a:txBody>
                  <a:tcPr marL="63206" marR="63206" marT="30879" marB="3087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endParaRPr lang="fr-FR" sz="800" dirty="0">
                        <a:latin typeface="Calibri" panose="020F0502020204030204" pitchFamily="34" charset="0"/>
                      </a:endParaRPr>
                    </a:p>
                  </a:txBody>
                  <a:tcPr marL="63206" marR="63206" marT="30879" marB="3087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endParaRPr lang="fr-FR" sz="800" dirty="0">
                        <a:latin typeface="Calibri" panose="020F0502020204030204" pitchFamily="34" charset="0"/>
                      </a:endParaRPr>
                    </a:p>
                  </a:txBody>
                  <a:tcPr marL="63206" marR="63206" marT="30879" marB="3087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r>
              <a:tr h="396815">
                <a:tc>
                  <a:txBody>
                    <a:bodyPr/>
                    <a:lstStyle/>
                    <a:p>
                      <a:pPr>
                        <a:lnSpc>
                          <a:spcPct val="115000"/>
                        </a:lnSpc>
                        <a:spcAft>
                          <a:spcPts val="0"/>
                        </a:spcAft>
                      </a:pPr>
                      <a:r>
                        <a:rPr lang="fr-FR" sz="800" b="1" kern="1200">
                          <a:solidFill>
                            <a:srgbClr val="000000"/>
                          </a:solidFill>
                          <a:latin typeface="Calibri" panose="020F0502020204030204" pitchFamily="34" charset="0"/>
                          <a:ea typeface="Times New Roman"/>
                        </a:rPr>
                        <a:t>Maladie physique </a:t>
                      </a:r>
                      <a:endParaRPr lang="fr-FR" sz="800">
                        <a:latin typeface="Calibri" panose="020F0502020204030204" pitchFamily="34" charset="0"/>
                        <a:ea typeface="Times New Roman"/>
                      </a:endParaRPr>
                    </a:p>
                  </a:txBody>
                  <a:tcPr marL="63206" marR="63206" marT="30879" marB="3087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800" kern="1200">
                          <a:solidFill>
                            <a:srgbClr val="000000"/>
                          </a:solidFill>
                          <a:latin typeface="Calibri" panose="020F0502020204030204" pitchFamily="34" charset="0"/>
                        </a:rPr>
                        <a:t>Soin clinique pour lutter contre les affections concomitantes</a:t>
                      </a:r>
                      <a:endParaRPr lang="fr-FR" sz="800">
                        <a:latin typeface="Calibri" panose="020F0502020204030204" pitchFamily="34" charset="0"/>
                      </a:endParaRPr>
                    </a:p>
                  </a:txBody>
                  <a:tcPr marL="63206" marR="63206" marT="30879" marB="3087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800" kern="1200">
                          <a:solidFill>
                            <a:srgbClr val="000000"/>
                          </a:solidFill>
                          <a:latin typeface="Calibri" panose="020F0502020204030204" pitchFamily="34" charset="0"/>
                        </a:rPr>
                        <a:t>Thérapie sous observation directe </a:t>
                      </a:r>
                      <a:endParaRPr lang="fr-FR" sz="800">
                        <a:latin typeface="Calibri" panose="020F0502020204030204" pitchFamily="34" charset="0"/>
                      </a:endParaRPr>
                    </a:p>
                  </a:txBody>
                  <a:tcPr marL="63206" marR="63206" marT="30879" marB="3087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800" kern="1200" dirty="0">
                          <a:solidFill>
                            <a:srgbClr val="000000"/>
                          </a:solidFill>
                          <a:latin typeface="Calibri" panose="020F0502020204030204" pitchFamily="34" charset="0"/>
                        </a:rPr>
                        <a:t>Compagnon de traitement </a:t>
                      </a:r>
                      <a:endParaRPr lang="fr-FR" sz="800" dirty="0">
                        <a:latin typeface="Calibri" panose="020F0502020204030204" pitchFamily="34" charset="0"/>
                      </a:endParaRPr>
                    </a:p>
                  </a:txBody>
                  <a:tcPr marL="63206" marR="63206" marT="30879" marB="3087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175"/>
            <a:ext cx="9144000" cy="847725"/>
          </a:xfrm>
          <a:solidFill>
            <a:schemeClr val="accent5"/>
          </a:solidFill>
        </p:spPr>
        <p:txBody>
          <a:bodyPr rtlCol="0">
            <a:noAutofit/>
          </a:bodyPr>
          <a:lstStyle/>
          <a:p>
            <a:pPr algn="l" defTabSz="410195" eaLnBrk="1" fontAlgn="auto" hangingPunct="1">
              <a:spcAft>
                <a:spcPts val="0"/>
              </a:spcAft>
              <a:defRPr/>
            </a:pPr>
            <a:r>
              <a:rPr lang="fr-FR" sz="2600" smtClean="0">
                <a:solidFill>
                  <a:srgbClr val="FFFFFF"/>
                </a:solidFill>
              </a:rPr>
              <a:t>	</a:t>
            </a:r>
            <a:r>
              <a:rPr lang="fr-FR" sz="2800" smtClean="0">
                <a:solidFill>
                  <a:srgbClr val="FFFFFF"/>
                </a:solidFill>
                <a:latin typeface="Calibri"/>
              </a:rPr>
              <a:t>10. Conseils pour améliorer la prise des ARV</a:t>
            </a:r>
            <a:endParaRPr lang="en-US" sz="2800" dirty="0">
              <a:solidFill>
                <a:srgbClr val="FFFFFF"/>
              </a:solidFill>
              <a:latin typeface="Calibri"/>
            </a:endParaRPr>
          </a:p>
        </p:txBody>
      </p:sp>
      <p:sp>
        <p:nvSpPr>
          <p:cNvPr id="91138" name="TextBox 3"/>
          <p:cNvSpPr txBox="1">
            <a:spLocks noChangeArrowheads="1"/>
          </p:cNvSpPr>
          <p:nvPr/>
        </p:nvSpPr>
        <p:spPr bwMode="auto">
          <a:xfrm>
            <a:off x="384175" y="6019800"/>
            <a:ext cx="7997825" cy="708025"/>
          </a:xfrm>
          <a:prstGeom prst="rect">
            <a:avLst/>
          </a:prstGeom>
          <a:noFill/>
          <a:ln w="9525">
            <a:noFill/>
            <a:miter lim="800000"/>
            <a:headEnd/>
            <a:tailEnd/>
          </a:ln>
        </p:spPr>
        <p:txBody>
          <a:bodyPr>
            <a:spAutoFit/>
          </a:bodyPr>
          <a:lstStyle/>
          <a:p>
            <a:pPr marL="285750" indent="-285750">
              <a:buFont typeface="Wingdings" pitchFamily="2" charset="2"/>
              <a:buChar char="Ø"/>
            </a:pPr>
            <a:r>
              <a:rPr lang="fr-FR" sz="2000">
                <a:solidFill>
                  <a:srgbClr val="000000"/>
                </a:solidFill>
                <a:latin typeface="Calibri" pitchFamily="34" charset="0"/>
              </a:rPr>
              <a:t>Ensemble, nous allons trouver des moyens pour que la prise de vos ARV soit plus facile.</a:t>
            </a:r>
            <a:endParaRPr lang="en-US" sz="2000">
              <a:solidFill>
                <a:srgbClr val="000000"/>
              </a:solidFill>
              <a:latin typeface="Calibri" pitchFamily="34" charset="0"/>
            </a:endParaRPr>
          </a:p>
        </p:txBody>
      </p:sp>
      <p:pic>
        <p:nvPicPr>
          <p:cNvPr id="91139" name="Picture 2"/>
          <p:cNvPicPr>
            <a:picLocks noChangeAspect="1" noChangeArrowheads="1"/>
          </p:cNvPicPr>
          <p:nvPr/>
        </p:nvPicPr>
        <p:blipFill>
          <a:blip r:embed="rId3" cstate="print"/>
          <a:srcRect/>
          <a:stretch>
            <a:fillRect/>
          </a:stretch>
        </p:blipFill>
        <p:spPr bwMode="auto">
          <a:xfrm>
            <a:off x="860425" y="1314450"/>
            <a:ext cx="7445375" cy="450373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990600"/>
            <a:ext cx="2127250" cy="3200400"/>
          </a:xfrm>
        </p:spPr>
        <p:txBody>
          <a:bodyPr rtlCol="0"/>
          <a:lstStyle/>
          <a:p>
            <a:pPr defTabSz="410195" eaLnBrk="1" fontAlgn="auto" hangingPunct="1">
              <a:spcAft>
                <a:spcPts val="0"/>
              </a:spcAft>
              <a:buFont typeface="Arial"/>
              <a:buNone/>
              <a:defRPr/>
            </a:pPr>
            <a:r>
              <a:rPr lang="en-US" sz="1600" b="1" dirty="0" smtClean="0">
                <a:solidFill>
                  <a:srgbClr val="000000"/>
                </a:solidFill>
                <a:latin typeface="Calibri"/>
              </a:rPr>
              <a:t>MESSAGES FORTS :</a:t>
            </a:r>
          </a:p>
          <a:p>
            <a:pPr marL="274638" indent="-274638" defTabSz="410195" eaLnBrk="1" fontAlgn="auto" hangingPunct="1">
              <a:spcAft>
                <a:spcPts val="0"/>
              </a:spcAft>
              <a:buFont typeface="Wingdings" pitchFamily="2" charset="2"/>
              <a:buChar char="Ø"/>
              <a:defRPr/>
            </a:pPr>
            <a:r>
              <a:rPr lang="fr-FR" sz="1600" dirty="0" smtClean="0">
                <a:solidFill>
                  <a:srgbClr val="000000"/>
                </a:solidFill>
                <a:latin typeface="Calibri"/>
              </a:rPr>
              <a:t>Ensemble, nous allons trouver des moyens pour que la prise de vos </a:t>
            </a:r>
            <a:r>
              <a:rPr lang="fr-FR" sz="1600" dirty="0" err="1" smtClean="0">
                <a:solidFill>
                  <a:srgbClr val="000000"/>
                </a:solidFill>
                <a:latin typeface="Calibri"/>
              </a:rPr>
              <a:t>ARV</a:t>
            </a:r>
            <a:r>
              <a:rPr lang="fr-FR" sz="1600" dirty="0" smtClean="0">
                <a:solidFill>
                  <a:srgbClr val="000000"/>
                </a:solidFill>
                <a:latin typeface="Calibri"/>
              </a:rPr>
              <a:t> soit plus facile.</a:t>
            </a:r>
            <a:endParaRPr lang="en-US" sz="1600" dirty="0">
              <a:latin typeface="Calibri" panose="020F0502020204030204" pitchFamily="34" charset="0"/>
            </a:endParaRPr>
          </a:p>
        </p:txBody>
      </p:sp>
      <p:cxnSp>
        <p:nvCxnSpPr>
          <p:cNvPr id="15" name="Straight Connector 14"/>
          <p:cNvCxnSpPr>
            <a:endCxn id="2" idx="3"/>
          </p:cNvCxnSpPr>
          <p:nvPr/>
        </p:nvCxnSpPr>
        <p:spPr>
          <a:xfrm flipH="1">
            <a:off x="2355850" y="1066800"/>
            <a:ext cx="6350" cy="1524000"/>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228600" y="5486400"/>
            <a:ext cx="2057400" cy="12192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pic>
        <p:nvPicPr>
          <p:cNvPr id="93188" name="Picture 7" descr="C:\Users\rlw2177\AppData\Local\Microsoft\Windows\Temporary Internet Files\Content.IE5\S2UJGMDA\1279641266[1].png"/>
          <p:cNvPicPr>
            <a:picLocks noChangeAspect="1" noChangeArrowheads="1"/>
          </p:cNvPicPr>
          <p:nvPr/>
        </p:nvPicPr>
        <p:blipFill>
          <a:blip r:embed="rId3" cstate="print"/>
          <a:srcRect/>
          <a:stretch>
            <a:fillRect/>
          </a:stretch>
        </p:blipFill>
        <p:spPr bwMode="auto">
          <a:xfrm>
            <a:off x="304800" y="5561013"/>
            <a:ext cx="496888" cy="382587"/>
          </a:xfrm>
          <a:prstGeom prst="rect">
            <a:avLst/>
          </a:prstGeom>
          <a:noFill/>
          <a:ln w="9525">
            <a:noFill/>
            <a:miter lim="800000"/>
            <a:headEnd/>
            <a:tailEnd/>
          </a:ln>
        </p:spPr>
      </p:pic>
      <p:sp>
        <p:nvSpPr>
          <p:cNvPr id="28" name="Rectangle 27"/>
          <p:cNvSpPr/>
          <p:nvPr/>
        </p:nvSpPr>
        <p:spPr>
          <a:xfrm>
            <a:off x="228600" y="2743200"/>
            <a:ext cx="2057400" cy="25908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93190" name="Content Placeholder 1"/>
          <p:cNvSpPr>
            <a:spLocks noGrp="1"/>
          </p:cNvSpPr>
          <p:nvPr>
            <p:ph sz="half" idx="1"/>
          </p:nvPr>
        </p:nvSpPr>
        <p:spPr>
          <a:xfrm>
            <a:off x="838200" y="2743200"/>
            <a:ext cx="1371600" cy="914400"/>
          </a:xfrm>
        </p:spPr>
        <p:txBody>
          <a:bodyPr/>
          <a:lstStyle/>
          <a:p>
            <a:pPr eaLnBrk="1" hangingPunct="1"/>
            <a:r>
              <a:rPr lang="en-US" sz="1500" b="1" smtClean="0">
                <a:solidFill>
                  <a:srgbClr val="000000"/>
                </a:solidFill>
                <a:latin typeface="Calibri" pitchFamily="34" charset="0"/>
              </a:rPr>
              <a:t>Instructions pour le professionnel</a:t>
            </a:r>
          </a:p>
        </p:txBody>
      </p:sp>
      <p:pic>
        <p:nvPicPr>
          <p:cNvPr id="93191" name="Picture 8" descr="C:\Users\rlw2177\AppData\Local\Microsoft\Windows\Temporary Internet Files\Content.IE5\S2UJGMDA\Symbol_list_class.svg[1].png"/>
          <p:cNvPicPr>
            <a:picLocks noChangeAspect="1" noChangeArrowheads="1"/>
          </p:cNvPicPr>
          <p:nvPr/>
        </p:nvPicPr>
        <p:blipFill>
          <a:blip r:embed="rId4" cstate="print"/>
          <a:srcRect/>
          <a:stretch>
            <a:fillRect/>
          </a:stretch>
        </p:blipFill>
        <p:spPr bwMode="auto">
          <a:xfrm>
            <a:off x="296863" y="2819400"/>
            <a:ext cx="517525" cy="533400"/>
          </a:xfrm>
          <a:prstGeom prst="rect">
            <a:avLst/>
          </a:prstGeom>
          <a:noFill/>
          <a:ln w="9525">
            <a:noFill/>
            <a:miter lim="800000"/>
            <a:headEnd/>
            <a:tailEnd/>
          </a:ln>
        </p:spPr>
      </p:pic>
      <p:sp>
        <p:nvSpPr>
          <p:cNvPr id="31" name="TextBox 30"/>
          <p:cNvSpPr txBox="1"/>
          <p:nvPr/>
        </p:nvSpPr>
        <p:spPr>
          <a:xfrm>
            <a:off x="228600" y="3505200"/>
            <a:ext cx="2058988" cy="1570038"/>
          </a:xfrm>
          <a:prstGeom prst="rect">
            <a:avLst/>
          </a:prstGeom>
          <a:noFill/>
        </p:spPr>
        <p:txBody>
          <a:bodyPr>
            <a:spAutoFit/>
          </a:bodyPr>
          <a:lstStyle/>
          <a:p>
            <a:pPr defTabSz="913972" fontAlgn="auto">
              <a:spcBef>
                <a:spcPts val="0"/>
              </a:spcBef>
              <a:spcAft>
                <a:spcPts val="0"/>
              </a:spcAft>
              <a:defRPr/>
            </a:pPr>
            <a:r>
              <a:rPr lang="fr-FR" sz="1200" b="1" dirty="0">
                <a:solidFill>
                  <a:srgbClr val="000000"/>
                </a:solidFill>
                <a:latin typeface="Calibri"/>
                <a:cs typeface="+mn-cs"/>
              </a:rPr>
              <a:t>Collaborer pour trouver des solutions, par exemple :</a:t>
            </a:r>
            <a:endParaRPr lang="en-US" sz="1200" b="1" dirty="0">
              <a:solidFill>
                <a:srgbClr val="000000"/>
              </a:solidFill>
              <a:latin typeface="Calibri"/>
              <a:cs typeface="+mn-cs"/>
            </a:endParaRPr>
          </a:p>
          <a:p>
            <a:pPr marL="274638" indent="-274638" defTabSz="913972" fontAlgn="auto">
              <a:spcBef>
                <a:spcPts val="0"/>
              </a:spcBef>
              <a:spcAft>
                <a:spcPts val="0"/>
              </a:spcAft>
              <a:buFont typeface="Arial" pitchFamily="34" charset="0"/>
              <a:buChar char="•"/>
              <a:defRPr/>
            </a:pPr>
            <a:r>
              <a:rPr lang="en-US" sz="1200" dirty="0">
                <a:solidFill>
                  <a:srgbClr val="000000"/>
                </a:solidFill>
                <a:latin typeface="Calibri"/>
                <a:cs typeface="+mn-cs"/>
              </a:rPr>
              <a:t>« </a:t>
            </a:r>
            <a:r>
              <a:rPr lang="en-US" sz="1200" dirty="0" err="1">
                <a:solidFill>
                  <a:srgbClr val="000000"/>
                </a:solidFill>
                <a:latin typeface="Calibri"/>
                <a:cs typeface="+mn-cs"/>
              </a:rPr>
              <a:t>Qu’avez-vous</a:t>
            </a:r>
            <a:r>
              <a:rPr lang="en-US" sz="1200" dirty="0">
                <a:solidFill>
                  <a:srgbClr val="000000"/>
                </a:solidFill>
                <a:latin typeface="Calibri"/>
                <a:cs typeface="+mn-cs"/>
              </a:rPr>
              <a:t> déjà </a:t>
            </a:r>
            <a:r>
              <a:rPr lang="en-US" sz="1200" dirty="0" err="1">
                <a:solidFill>
                  <a:srgbClr val="000000"/>
                </a:solidFill>
                <a:latin typeface="Calibri"/>
                <a:cs typeface="+mn-cs"/>
              </a:rPr>
              <a:t>essayé</a:t>
            </a:r>
            <a:r>
              <a:rPr lang="en-US" sz="1200" dirty="0">
                <a:solidFill>
                  <a:srgbClr val="000000"/>
                </a:solidFill>
                <a:latin typeface="Calibri"/>
                <a:cs typeface="+mn-cs"/>
              </a:rPr>
              <a:t> ? »</a:t>
            </a:r>
          </a:p>
          <a:p>
            <a:pPr marL="274638" indent="-274638" defTabSz="913972" fontAlgn="auto">
              <a:spcBef>
                <a:spcPts val="0"/>
              </a:spcBef>
              <a:spcAft>
                <a:spcPts val="0"/>
              </a:spcAft>
              <a:buFont typeface="Arial" pitchFamily="34" charset="0"/>
              <a:buChar char="•"/>
              <a:defRPr/>
            </a:pPr>
            <a:r>
              <a:rPr lang="fr-FR" sz="1200" dirty="0">
                <a:solidFill>
                  <a:srgbClr val="000000"/>
                </a:solidFill>
                <a:latin typeface="Calibri"/>
                <a:cs typeface="+mn-cs"/>
              </a:rPr>
              <a:t>« Vous avez beaucoup réfléchi à ça, quelles sont les autres solutions pour résoudre ce problème ? »</a:t>
            </a:r>
            <a:endParaRPr lang="en-US" sz="1600" dirty="0">
              <a:latin typeface="+mn-lt"/>
              <a:cs typeface="+mn-cs"/>
            </a:endParaRPr>
          </a:p>
        </p:txBody>
      </p:sp>
      <p:sp>
        <p:nvSpPr>
          <p:cNvPr id="22" name="Title 1"/>
          <p:cNvSpPr>
            <a:spLocks noGrp="1"/>
          </p:cNvSpPr>
          <p:nvPr>
            <p:ph type="title"/>
          </p:nvPr>
        </p:nvSpPr>
        <p:spPr>
          <a:xfrm>
            <a:off x="0" y="-3175"/>
            <a:ext cx="9144000" cy="847725"/>
          </a:xfrm>
          <a:solidFill>
            <a:schemeClr val="accent5"/>
          </a:solidFill>
        </p:spPr>
        <p:txBody>
          <a:bodyPr rtlCol="0">
            <a:noAutofit/>
          </a:bodyPr>
          <a:lstStyle/>
          <a:p>
            <a:pPr algn="l" defTabSz="410195" eaLnBrk="1" fontAlgn="auto" hangingPunct="1">
              <a:spcAft>
                <a:spcPts val="0"/>
              </a:spcAft>
              <a:defRPr/>
            </a:pPr>
            <a:r>
              <a:rPr lang="fr-FR" sz="2600" dirty="0" smtClean="0">
                <a:solidFill>
                  <a:srgbClr val="FFFFFF"/>
                </a:solidFill>
              </a:rPr>
              <a:t>	</a:t>
            </a:r>
            <a:r>
              <a:rPr lang="fr-FR" sz="2800" dirty="0" smtClean="0">
                <a:solidFill>
                  <a:srgbClr val="FFFFFF"/>
                </a:solidFill>
                <a:latin typeface="Calibri"/>
              </a:rPr>
              <a:t>10. Conseils pour améliorer la prise des </a:t>
            </a:r>
            <a:r>
              <a:rPr lang="fr-FR" sz="2800" dirty="0" err="1" smtClean="0">
                <a:solidFill>
                  <a:srgbClr val="FFFFFF"/>
                </a:solidFill>
                <a:latin typeface="Calibri"/>
              </a:rPr>
              <a:t>ARV</a:t>
            </a:r>
            <a:endParaRPr lang="en-US" sz="2800" dirty="0">
              <a:solidFill>
                <a:srgbClr val="FFFFFF"/>
              </a:solidFill>
              <a:latin typeface="Calibri"/>
            </a:endParaRPr>
          </a:p>
        </p:txBody>
      </p:sp>
      <p:sp>
        <p:nvSpPr>
          <p:cNvPr id="23" name="Content Placeholder 1"/>
          <p:cNvSpPr>
            <a:spLocks noGrp="1"/>
          </p:cNvSpPr>
          <p:nvPr>
            <p:ph sz="half" idx="1"/>
          </p:nvPr>
        </p:nvSpPr>
        <p:spPr>
          <a:xfrm>
            <a:off x="228600" y="5410200"/>
            <a:ext cx="2057400" cy="1371600"/>
          </a:xfrm>
        </p:spPr>
        <p:txBody>
          <a:bodyPr rtlCol="0">
            <a:normAutofit fontScale="40000" lnSpcReduction="20000"/>
          </a:bodyPr>
          <a:lstStyle/>
          <a:p>
            <a:pPr defTabSz="410195" eaLnBrk="1" fontAlgn="auto" hangingPunct="1">
              <a:spcAft>
                <a:spcPts val="0"/>
              </a:spcAft>
              <a:buFont typeface="Arial"/>
              <a:buNone/>
              <a:defRPr/>
            </a:pPr>
            <a:r>
              <a:rPr lang="en-US" sz="2000" b="1" dirty="0" smtClean="0">
                <a:solidFill>
                  <a:srgbClr val="000000"/>
                </a:solidFill>
                <a:latin typeface="Calibri"/>
              </a:rPr>
              <a:t>	</a:t>
            </a:r>
            <a:r>
              <a:rPr lang="en-US" sz="2500" b="1" dirty="0" smtClean="0">
                <a:solidFill>
                  <a:srgbClr val="000000"/>
                </a:solidFill>
                <a:latin typeface="Calibri"/>
              </a:rPr>
              <a:t>    </a:t>
            </a:r>
          </a:p>
          <a:p>
            <a:pPr defTabSz="410195" eaLnBrk="1" fontAlgn="auto" hangingPunct="1">
              <a:spcAft>
                <a:spcPts val="0"/>
              </a:spcAft>
              <a:buFont typeface="Arial"/>
              <a:buNone/>
              <a:defRPr/>
            </a:pPr>
            <a:r>
              <a:rPr lang="en-US" sz="2500" b="1" dirty="0" smtClean="0">
                <a:solidFill>
                  <a:srgbClr val="000000"/>
                </a:solidFill>
                <a:latin typeface="Calibri"/>
              </a:rPr>
              <a:t>	</a:t>
            </a:r>
            <a:r>
              <a:rPr lang="en-US" sz="3800" b="1" dirty="0" smtClean="0">
                <a:solidFill>
                  <a:srgbClr val="000000"/>
                </a:solidFill>
                <a:latin typeface="Calibri"/>
              </a:rPr>
              <a:t>   Documentation</a:t>
            </a:r>
          </a:p>
          <a:p>
            <a:pPr defTabSz="410195" eaLnBrk="1" fontAlgn="auto" hangingPunct="1">
              <a:spcAft>
                <a:spcPts val="0"/>
              </a:spcAft>
              <a:buFont typeface="Arial"/>
              <a:buNone/>
              <a:defRPr/>
            </a:pPr>
            <a:endParaRPr lang="en-US" sz="2300" b="1" dirty="0" smtClean="0">
              <a:solidFill>
                <a:srgbClr val="000000"/>
              </a:solidFill>
              <a:latin typeface="Calibri"/>
            </a:endParaRPr>
          </a:p>
          <a:p>
            <a:pPr defTabSz="410195" eaLnBrk="1" fontAlgn="auto" hangingPunct="1">
              <a:spcAft>
                <a:spcPts val="0"/>
              </a:spcAft>
              <a:buFont typeface="Arial"/>
              <a:buNone/>
              <a:defRPr/>
            </a:pPr>
            <a:r>
              <a:rPr lang="fr-FR" sz="2800" dirty="0" smtClean="0">
                <a:solidFill>
                  <a:srgbClr val="000000"/>
                </a:solidFill>
                <a:latin typeface="Calibri"/>
              </a:rPr>
              <a:t>Documenter les interventions planifiées pour relever les défis identifiés par le/la patient(e) dans le </a:t>
            </a:r>
            <a:r>
              <a:rPr lang="fr-FR" sz="2800" b="1" dirty="0" smtClean="0">
                <a:solidFill>
                  <a:srgbClr val="000000"/>
                </a:solidFill>
                <a:latin typeface="Calibri"/>
              </a:rPr>
              <a:t>plan d'amélioration de l'observance.</a:t>
            </a:r>
            <a:endParaRPr lang="en-US" sz="2800" b="1" dirty="0" smtClean="0">
              <a:solidFill>
                <a:srgbClr val="000000"/>
              </a:solidFill>
              <a:latin typeface="Calibri"/>
            </a:endParaRPr>
          </a:p>
        </p:txBody>
      </p:sp>
      <p:pic>
        <p:nvPicPr>
          <p:cNvPr id="18" name="Picture 2"/>
          <p:cNvPicPr>
            <a:picLocks noChangeAspect="1" noChangeArrowheads="1"/>
          </p:cNvPicPr>
          <p:nvPr/>
        </p:nvPicPr>
        <p:blipFill>
          <a:blip r:embed="rId5" cstate="print"/>
          <a:srcRect/>
          <a:stretch>
            <a:fillRect/>
          </a:stretch>
        </p:blipFill>
        <p:spPr bwMode="auto">
          <a:xfrm>
            <a:off x="7177088" y="381000"/>
            <a:ext cx="1792287" cy="1387475"/>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p:spPr>
      </p:pic>
      <p:sp>
        <p:nvSpPr>
          <p:cNvPr id="20" name="Content Placeholder 1"/>
          <p:cNvSpPr>
            <a:spLocks noGrp="1"/>
          </p:cNvSpPr>
          <p:nvPr>
            <p:ph sz="half" idx="1"/>
          </p:nvPr>
        </p:nvSpPr>
        <p:spPr>
          <a:xfrm>
            <a:off x="2438400" y="990600"/>
            <a:ext cx="6400800" cy="1828800"/>
          </a:xfrm>
        </p:spPr>
        <p:txBody>
          <a:bodyPr rtlCol="0">
            <a:noAutofit/>
          </a:bodyPr>
          <a:lstStyle/>
          <a:p>
            <a:pPr defTabSz="410195" eaLnBrk="1" fontAlgn="auto" hangingPunct="1">
              <a:spcAft>
                <a:spcPts val="0"/>
              </a:spcAft>
              <a:buFont typeface="Arial"/>
              <a:buNone/>
              <a:defRPr/>
            </a:pPr>
            <a:r>
              <a:rPr lang="en-US" sz="1600" b="1" dirty="0" smtClean="0">
                <a:solidFill>
                  <a:srgbClr val="000000"/>
                </a:solidFill>
                <a:latin typeface="Calibri"/>
              </a:rPr>
              <a:t>POINTS DE DISCUSSION :</a:t>
            </a:r>
          </a:p>
          <a:p>
            <a:pPr marL="274638" indent="-274638" defTabSz="410195" eaLnBrk="1" fontAlgn="auto" hangingPunct="1">
              <a:spcAft>
                <a:spcPts val="0"/>
              </a:spcAft>
              <a:buFont typeface="Arial" pitchFamily="34" charset="0"/>
              <a:buChar char="•"/>
              <a:defRPr/>
            </a:pPr>
            <a:r>
              <a:rPr lang="fr-FR" sz="1200" dirty="0" smtClean="0">
                <a:solidFill>
                  <a:srgbClr val="000000"/>
                </a:solidFill>
                <a:latin typeface="Calibri"/>
              </a:rPr>
              <a:t>Continuons à voir comment nous pouvons faire en sorte que la prise                                              de vos ARV soit plus efficace </a:t>
            </a:r>
            <a:r>
              <a:rPr lang="fr-FR" sz="1200" b="1" dirty="0" smtClean="0">
                <a:solidFill>
                  <a:srgbClr val="000000"/>
                </a:solidFill>
                <a:latin typeface="Calibri"/>
              </a:rPr>
              <a:t>(</a:t>
            </a:r>
            <a:r>
              <a:rPr lang="fr-FR" sz="1200" b="1" dirty="0" smtClean="0">
                <a:latin typeface="Calibri"/>
              </a:rPr>
              <a:t>au niveau personnel</a:t>
            </a:r>
            <a:r>
              <a:rPr lang="fr-FR" sz="1200" b="1" dirty="0" smtClean="0">
                <a:solidFill>
                  <a:srgbClr val="000000"/>
                </a:solidFill>
                <a:latin typeface="Calibri"/>
              </a:rPr>
              <a:t>).</a:t>
            </a:r>
            <a:endParaRPr lang="en-US" sz="1200" b="1" dirty="0" smtClean="0">
              <a:solidFill>
                <a:srgbClr val="000000"/>
              </a:solidFill>
              <a:latin typeface="Calibri"/>
            </a:endParaRPr>
          </a:p>
        </p:txBody>
      </p:sp>
      <p:graphicFrame>
        <p:nvGraphicFramePr>
          <p:cNvPr id="16" name="Tableau 15"/>
          <p:cNvGraphicFramePr>
            <a:graphicFrameLocks noGrp="1"/>
          </p:cNvGraphicFramePr>
          <p:nvPr>
            <p:extLst>
              <p:ext uri="{D42A27DB-BD31-4B8C-83A1-F6EECF244321}">
                <p14:modId xmlns:p14="http://schemas.microsoft.com/office/powerpoint/2010/main" val="1028351473"/>
              </p:ext>
            </p:extLst>
          </p:nvPr>
        </p:nvGraphicFramePr>
        <p:xfrm>
          <a:off x="2636838" y="2074530"/>
          <a:ext cx="6278829" cy="4649612"/>
        </p:xfrm>
        <a:graphic>
          <a:graphicData uri="http://schemas.openxmlformats.org/drawingml/2006/table">
            <a:tbl>
              <a:tblPr/>
              <a:tblGrid>
                <a:gridCol w="1321170"/>
                <a:gridCol w="1556627"/>
                <a:gridCol w="1700516"/>
                <a:gridCol w="1700516"/>
              </a:tblGrid>
              <a:tr h="355952">
                <a:tc>
                  <a:txBody>
                    <a:bodyPr/>
                    <a:lstStyle/>
                    <a:p>
                      <a:pPr algn="ctr">
                        <a:lnSpc>
                          <a:spcPts val="1745"/>
                        </a:lnSpc>
                        <a:spcAft>
                          <a:spcPts val="0"/>
                        </a:spcAft>
                      </a:pPr>
                      <a:r>
                        <a:rPr lang="fr-FR" sz="900" b="1" kern="1200" dirty="0">
                          <a:solidFill>
                            <a:srgbClr val="FFFFFF"/>
                          </a:solidFill>
                          <a:latin typeface="Calibri" panose="020F0502020204030204" pitchFamily="34" charset="0"/>
                          <a:ea typeface="Times New Roman"/>
                        </a:rPr>
                        <a:t>OBSTACLES </a:t>
                      </a:r>
                      <a:endParaRPr lang="fr-FR" sz="1000" dirty="0">
                        <a:latin typeface="Calibri" panose="020F0502020204030204" pitchFamily="34" charset="0"/>
                        <a:ea typeface="Times New Roman"/>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gridSpan="3">
                  <a:txBody>
                    <a:bodyPr/>
                    <a:lstStyle/>
                    <a:p>
                      <a:pPr algn="ctr">
                        <a:lnSpc>
                          <a:spcPts val="1745"/>
                        </a:lnSpc>
                        <a:spcAft>
                          <a:spcPts val="0"/>
                        </a:spcAft>
                      </a:pPr>
                      <a:r>
                        <a:rPr lang="fr-FR" sz="900" b="1" kern="1200">
                          <a:solidFill>
                            <a:srgbClr val="FFFFFF"/>
                          </a:solidFill>
                          <a:latin typeface="Calibri" panose="020F0502020204030204" pitchFamily="34" charset="0"/>
                          <a:ea typeface="Times New Roman"/>
                        </a:rPr>
                        <a:t>INTERVENTIONS POUR SURMONTER LES OBSTACLES ET AMÉLIORER L’OBSERVANCE </a:t>
                      </a:r>
                      <a:endParaRPr lang="fr-FR" sz="1000">
                        <a:latin typeface="Calibri" panose="020F0502020204030204" pitchFamily="34" charset="0"/>
                        <a:ea typeface="Times New Roman"/>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hMerge="1">
                  <a:txBody>
                    <a:bodyPr/>
                    <a:lstStyle/>
                    <a:p>
                      <a:endParaRPr lang="fr-FR"/>
                    </a:p>
                  </a:txBody>
                  <a:tcPr/>
                </a:tc>
                <a:tc hMerge="1">
                  <a:txBody>
                    <a:bodyPr/>
                    <a:lstStyle/>
                    <a:p>
                      <a:endParaRPr lang="fr-FR"/>
                    </a:p>
                  </a:txBody>
                  <a:tcPr/>
                </a:tc>
              </a:tr>
              <a:tr h="177976">
                <a:tc gridSpan="4">
                  <a:txBody>
                    <a:bodyPr/>
                    <a:lstStyle/>
                    <a:p>
                      <a:pPr algn="ctr">
                        <a:lnSpc>
                          <a:spcPct val="115000"/>
                        </a:lnSpc>
                        <a:spcAft>
                          <a:spcPts val="0"/>
                        </a:spcAft>
                      </a:pPr>
                      <a:r>
                        <a:rPr lang="fr-FR" sz="900" b="1" kern="1200" dirty="0" smtClean="0">
                          <a:solidFill>
                            <a:schemeClr val="tx1"/>
                          </a:solidFill>
                          <a:latin typeface="Calibri" panose="020F0502020204030204" pitchFamily="34" charset="0"/>
                          <a:ea typeface="Times New Roman"/>
                        </a:rPr>
                        <a:t>PERSONNELS</a:t>
                      </a:r>
                      <a:r>
                        <a:rPr lang="fr-FR" sz="900" b="1" kern="1200" dirty="0" smtClean="0">
                          <a:solidFill>
                            <a:srgbClr val="000000"/>
                          </a:solidFill>
                          <a:latin typeface="Calibri" panose="020F0502020204030204" pitchFamily="34" charset="0"/>
                          <a:ea typeface="Times New Roman"/>
                        </a:rPr>
                        <a:t> </a:t>
                      </a:r>
                      <a:r>
                        <a:rPr lang="fr-FR" sz="900" b="1" kern="1200" dirty="0">
                          <a:solidFill>
                            <a:srgbClr val="000000"/>
                          </a:solidFill>
                          <a:latin typeface="Calibri" panose="020F0502020204030204" pitchFamily="34" charset="0"/>
                          <a:ea typeface="Times New Roman"/>
                        </a:rPr>
                        <a:t>(suite) </a:t>
                      </a:r>
                      <a:endParaRPr lang="fr-FR" sz="1000" dirty="0">
                        <a:latin typeface="Calibri" panose="020F0502020204030204" pitchFamily="34" charset="0"/>
                        <a:ea typeface="Times New Roman"/>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392976">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rPr>
                        <a:t>Dépression </a:t>
                      </a:r>
                      <a:endParaRPr lang="fr-FR" sz="1000">
                        <a:latin typeface="Calibri" panose="020F0502020204030204" pitchFamily="34" charset="0"/>
                        <a:ea typeface="Times New Roman"/>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900" kern="1200" dirty="0" smtClean="0">
                          <a:solidFill>
                            <a:schemeClr val="tx1"/>
                          </a:solidFill>
                          <a:latin typeface="Calibri" panose="020F0502020204030204" pitchFamily="34" charset="0"/>
                        </a:rPr>
                        <a:t>Dépistage et prise en charge de </a:t>
                      </a:r>
                      <a:r>
                        <a:rPr lang="fr-FR" sz="900" kern="1200" dirty="0">
                          <a:solidFill>
                            <a:schemeClr val="tx1"/>
                          </a:solidFill>
                          <a:latin typeface="Calibri" panose="020F0502020204030204" pitchFamily="34" charset="0"/>
                        </a:rPr>
                        <a:t>la dépression </a:t>
                      </a:r>
                      <a:endParaRPr lang="fr-FR" sz="900" dirty="0">
                        <a:solidFill>
                          <a:schemeClr val="tx1"/>
                        </a:solidFill>
                        <a:latin typeface="Calibri" panose="020F0502020204030204" pitchFamily="34" charset="0"/>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900" kern="1200">
                          <a:solidFill>
                            <a:srgbClr val="000000"/>
                          </a:solidFill>
                          <a:latin typeface="Calibri" panose="020F0502020204030204" pitchFamily="34" charset="0"/>
                        </a:rPr>
                        <a:t>Conseils individuels</a:t>
                      </a:r>
                      <a:endParaRPr lang="fr-FR" sz="900">
                        <a:latin typeface="Calibri" panose="020F0502020204030204" pitchFamily="34" charset="0"/>
                      </a:endParaRPr>
                    </a:p>
                    <a:p>
                      <a:pPr marL="342900" lvl="0" indent="-342900">
                        <a:spcAft>
                          <a:spcPts val="0"/>
                        </a:spcAft>
                        <a:buFont typeface="Arial"/>
                        <a:buChar char="•"/>
                        <a:tabLst>
                          <a:tab pos="457200" algn="l"/>
                        </a:tabLst>
                      </a:pPr>
                      <a:r>
                        <a:rPr lang="fr-FR" sz="900" kern="1200">
                          <a:solidFill>
                            <a:srgbClr val="000000"/>
                          </a:solidFill>
                          <a:latin typeface="Calibri" panose="020F0502020204030204" pitchFamily="34" charset="0"/>
                        </a:rPr>
                        <a:t>Groupe de soutien par des pairs</a:t>
                      </a:r>
                      <a:endParaRPr lang="fr-FR" sz="900">
                        <a:latin typeface="Calibri" panose="020F0502020204030204" pitchFamily="34" charset="0"/>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900" kern="1200">
                          <a:solidFill>
                            <a:srgbClr val="000000"/>
                          </a:solidFill>
                          <a:latin typeface="Calibri" panose="020F0502020204030204" pitchFamily="34" charset="0"/>
                        </a:rPr>
                        <a:t>Compagnon de traitement</a:t>
                      </a:r>
                      <a:endParaRPr lang="fr-FR" sz="900">
                        <a:latin typeface="Calibri" panose="020F0502020204030204" pitchFamily="34" charset="0"/>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r>
              <a:tr h="172839">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rPr>
                        <a:t>Fardeau posologique </a:t>
                      </a:r>
                      <a:endParaRPr lang="fr-FR" sz="1000">
                        <a:latin typeface="Calibri" panose="020F0502020204030204" pitchFamily="34" charset="0"/>
                        <a:ea typeface="Times New Roman"/>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gridSpan="3">
                  <a:txBody>
                    <a:bodyPr/>
                    <a:lstStyle/>
                    <a:p>
                      <a:pPr marL="342900" lvl="0" indent="-342900">
                        <a:spcAft>
                          <a:spcPts val="0"/>
                        </a:spcAft>
                        <a:buFont typeface="Arial"/>
                        <a:buChar char="•"/>
                        <a:tabLst>
                          <a:tab pos="457200" algn="l"/>
                        </a:tabLst>
                      </a:pPr>
                      <a:r>
                        <a:rPr lang="fr-FR" sz="900" kern="1200" dirty="0">
                          <a:solidFill>
                            <a:srgbClr val="000000"/>
                          </a:solidFill>
                          <a:latin typeface="Calibri" panose="020F0502020204030204" pitchFamily="34" charset="0"/>
                        </a:rPr>
                        <a:t>Passage à une association </a:t>
                      </a:r>
                      <a:r>
                        <a:rPr lang="fr-FR" sz="900" kern="1200" dirty="0" smtClean="0">
                          <a:solidFill>
                            <a:schemeClr val="tx1"/>
                          </a:solidFill>
                          <a:latin typeface="Calibri" panose="020F0502020204030204" pitchFamily="34" charset="0"/>
                        </a:rPr>
                        <a:t>fixe</a:t>
                      </a:r>
                      <a:r>
                        <a:rPr lang="fr-FR" sz="900" kern="1200" dirty="0" smtClean="0">
                          <a:solidFill>
                            <a:srgbClr val="000000"/>
                          </a:solidFill>
                          <a:latin typeface="Calibri" panose="020F0502020204030204" pitchFamily="34" charset="0"/>
                        </a:rPr>
                        <a:t> </a:t>
                      </a:r>
                      <a:r>
                        <a:rPr lang="fr-FR" sz="900" kern="1200" dirty="0">
                          <a:solidFill>
                            <a:srgbClr val="000000"/>
                          </a:solidFill>
                          <a:latin typeface="Calibri" panose="020F0502020204030204" pitchFamily="34" charset="0"/>
                        </a:rPr>
                        <a:t>ou une prise quotidienne si possible </a:t>
                      </a:r>
                      <a:endParaRPr lang="fr-FR" sz="900" dirty="0">
                        <a:latin typeface="Calibri" panose="020F0502020204030204" pitchFamily="34" charset="0"/>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hMerge="1">
                  <a:txBody>
                    <a:bodyPr/>
                    <a:lstStyle/>
                    <a:p>
                      <a:endParaRPr lang="fr-FR"/>
                    </a:p>
                  </a:txBody>
                  <a:tcPr/>
                </a:tc>
                <a:tc hMerge="1">
                  <a:txBody>
                    <a:bodyPr/>
                    <a:lstStyle/>
                    <a:p>
                      <a:endParaRPr lang="fr-FR"/>
                    </a:p>
                  </a:txBody>
                  <a:tcPr/>
                </a:tc>
              </a:tr>
              <a:tr h="392976">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rPr>
                        <a:t>Comprimés perdus/finis </a:t>
                      </a:r>
                      <a:endParaRPr lang="fr-FR" sz="1000">
                        <a:latin typeface="Calibri" panose="020F0502020204030204" pitchFamily="34" charset="0"/>
                        <a:ea typeface="Times New Roman"/>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900" kern="1200">
                          <a:solidFill>
                            <a:srgbClr val="000000"/>
                          </a:solidFill>
                          <a:latin typeface="Calibri" panose="020F0502020204030204" pitchFamily="34" charset="0"/>
                        </a:rPr>
                        <a:t>Fourniture supplémentaire de comprimés </a:t>
                      </a:r>
                      <a:endParaRPr lang="fr-FR" sz="900">
                        <a:latin typeface="Calibri" panose="020F0502020204030204" pitchFamily="34" charset="0"/>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900" kern="1200" dirty="0">
                          <a:solidFill>
                            <a:srgbClr val="000000"/>
                          </a:solidFill>
                          <a:latin typeface="Calibri" panose="020F0502020204030204" pitchFamily="34" charset="0"/>
                        </a:rPr>
                        <a:t>Groupe de renouvellement des médicaments </a:t>
                      </a:r>
                      <a:endParaRPr lang="fr-FR" sz="900" dirty="0">
                        <a:latin typeface="Calibri" panose="020F0502020204030204" pitchFamily="34" charset="0"/>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900" kern="1200">
                          <a:solidFill>
                            <a:srgbClr val="000000"/>
                          </a:solidFill>
                          <a:latin typeface="Calibri" panose="020F0502020204030204" pitchFamily="34" charset="0"/>
                        </a:rPr>
                        <a:t>Apprendre au/à la patient(e) à alerter le centre si cela se produit </a:t>
                      </a:r>
                      <a:endParaRPr lang="fr-FR" sz="900">
                        <a:latin typeface="Calibri" panose="020F0502020204030204" pitchFamily="34" charset="0"/>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r>
              <a:tr h="392976">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rPr>
                        <a:t>Problèmes de transport </a:t>
                      </a:r>
                      <a:endParaRPr lang="fr-FR" sz="1000">
                        <a:latin typeface="Calibri" panose="020F0502020204030204" pitchFamily="34" charset="0"/>
                        <a:ea typeface="Times New Roman"/>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marL="342900" lvl="0" indent="-342900">
                        <a:spcAft>
                          <a:spcPts val="0"/>
                        </a:spcAft>
                        <a:buFont typeface="Arial"/>
                        <a:buChar char="•"/>
                        <a:tabLst>
                          <a:tab pos="457200" algn="l"/>
                        </a:tabLst>
                      </a:pPr>
                      <a:r>
                        <a:rPr lang="fr-FR" sz="900" kern="1200">
                          <a:solidFill>
                            <a:srgbClr val="000000"/>
                          </a:solidFill>
                          <a:latin typeface="Calibri" panose="020F0502020204030204" pitchFamily="34" charset="0"/>
                        </a:rPr>
                        <a:t>Groupe de renouvellement des médicaments </a:t>
                      </a:r>
                      <a:endParaRPr lang="fr-FR" sz="900">
                        <a:latin typeface="Calibri" panose="020F0502020204030204" pitchFamily="34" charset="0"/>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marL="342900" lvl="0" indent="-342900">
                        <a:spcAft>
                          <a:spcPts val="0"/>
                        </a:spcAft>
                        <a:buFont typeface="Arial"/>
                        <a:buChar char="•"/>
                        <a:tabLst>
                          <a:tab pos="457200" algn="l"/>
                        </a:tabLst>
                      </a:pPr>
                      <a:r>
                        <a:rPr lang="fr-FR" sz="900" kern="1200" dirty="0">
                          <a:solidFill>
                            <a:srgbClr val="000000"/>
                          </a:solidFill>
                          <a:latin typeface="Calibri" panose="020F0502020204030204" pitchFamily="34" charset="0"/>
                        </a:rPr>
                        <a:t>Fourniture des ARV nécessaires pour trois mois de traitement si possible </a:t>
                      </a:r>
                      <a:endParaRPr lang="fr-FR" sz="900" dirty="0">
                        <a:latin typeface="Calibri" panose="020F0502020204030204" pitchFamily="34" charset="0"/>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marL="342900" lvl="0" indent="-342900">
                        <a:spcAft>
                          <a:spcPts val="0"/>
                        </a:spcAft>
                        <a:buFont typeface="Arial"/>
                        <a:buChar char="•"/>
                        <a:tabLst>
                          <a:tab pos="457200" algn="l"/>
                        </a:tabLst>
                      </a:pPr>
                      <a:r>
                        <a:rPr lang="fr-FR" sz="900" kern="1200" dirty="0">
                          <a:solidFill>
                            <a:schemeClr val="tx1"/>
                          </a:solidFill>
                          <a:latin typeface="Calibri" panose="020F0502020204030204" pitchFamily="34" charset="0"/>
                        </a:rPr>
                        <a:t>Groupe </a:t>
                      </a:r>
                      <a:r>
                        <a:rPr lang="fr-FR" sz="900" kern="1200" dirty="0" smtClean="0">
                          <a:solidFill>
                            <a:schemeClr val="tx1"/>
                          </a:solidFill>
                          <a:latin typeface="Calibri" panose="020F0502020204030204" pitchFamily="34" charset="0"/>
                        </a:rPr>
                        <a:t>de soutien au TAR</a:t>
                      </a:r>
                      <a:endParaRPr lang="fr-FR" sz="900" dirty="0">
                        <a:solidFill>
                          <a:schemeClr val="tx1"/>
                        </a:solidFill>
                        <a:latin typeface="Calibri" panose="020F0502020204030204" pitchFamily="34" charset="0"/>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r>
              <a:tr h="410771">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rPr>
                        <a:t>Croyances en matière de santé </a:t>
                      </a:r>
                      <a:endParaRPr lang="fr-FR" sz="1000">
                        <a:latin typeface="Calibri" panose="020F0502020204030204" pitchFamily="34" charset="0"/>
                        <a:ea typeface="Times New Roman"/>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900" kern="1200">
                          <a:solidFill>
                            <a:srgbClr val="000000"/>
                          </a:solidFill>
                          <a:latin typeface="Calibri" panose="020F0502020204030204" pitchFamily="34" charset="0"/>
                        </a:rPr>
                        <a:t>Conseils individuels pour la formation de base au VIH/aux ARV </a:t>
                      </a:r>
                      <a:endParaRPr lang="fr-FR" sz="900">
                        <a:latin typeface="Calibri" panose="020F0502020204030204" pitchFamily="34" charset="0"/>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900" kern="1200" dirty="0">
                          <a:solidFill>
                            <a:srgbClr val="000000"/>
                          </a:solidFill>
                          <a:latin typeface="Calibri" panose="020F0502020204030204" pitchFamily="34" charset="0"/>
                        </a:rPr>
                        <a:t>Conseils en groupe </a:t>
                      </a:r>
                      <a:endParaRPr lang="fr-FR" sz="900" dirty="0">
                        <a:latin typeface="Calibri" panose="020F0502020204030204" pitchFamily="34" charset="0"/>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900" kern="1200">
                          <a:solidFill>
                            <a:srgbClr val="000000"/>
                          </a:solidFill>
                          <a:latin typeface="Calibri" panose="020F0502020204030204" pitchFamily="34" charset="0"/>
                        </a:rPr>
                        <a:t>Groupe de soutien par des pairs </a:t>
                      </a:r>
                      <a:endParaRPr lang="fr-FR" sz="900">
                        <a:latin typeface="Calibri" panose="020F0502020204030204" pitchFamily="34" charset="0"/>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r>
              <a:tr h="1004704">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rPr>
                        <a:t>Difficulté de planification </a:t>
                      </a:r>
                      <a:endParaRPr lang="fr-FR" sz="1000">
                        <a:latin typeface="Calibri" panose="020F0502020204030204" pitchFamily="34" charset="0"/>
                        <a:ea typeface="Times New Roman"/>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marL="342900" lvl="0" indent="-342900">
                        <a:spcAft>
                          <a:spcPts val="0"/>
                        </a:spcAft>
                        <a:buFont typeface="Arial"/>
                        <a:buChar char="•"/>
                        <a:tabLst>
                          <a:tab pos="457200" algn="l"/>
                        </a:tabLst>
                      </a:pPr>
                      <a:r>
                        <a:rPr lang="fr-FR" sz="900" kern="1200">
                          <a:solidFill>
                            <a:srgbClr val="000000"/>
                          </a:solidFill>
                          <a:latin typeface="Calibri" panose="020F0502020204030204" pitchFamily="34" charset="0"/>
                        </a:rPr>
                        <a:t>Éducation (associer à une tâche quotidienne telle que l’heure du coucher ou le brossage de dents)</a:t>
                      </a:r>
                      <a:endParaRPr lang="fr-FR" sz="900">
                        <a:latin typeface="Calibri" panose="020F0502020204030204" pitchFamily="34" charset="0"/>
                      </a:endParaRPr>
                    </a:p>
                    <a:p>
                      <a:pPr marL="342900" lvl="0" indent="-342900">
                        <a:spcAft>
                          <a:spcPts val="0"/>
                        </a:spcAft>
                        <a:buFont typeface="Arial"/>
                        <a:buChar char="•"/>
                        <a:tabLst>
                          <a:tab pos="457200" algn="l"/>
                        </a:tabLst>
                      </a:pPr>
                      <a:r>
                        <a:rPr lang="fr-FR" sz="900" kern="1200">
                          <a:solidFill>
                            <a:srgbClr val="000000"/>
                          </a:solidFill>
                          <a:latin typeface="Calibri" panose="020F0502020204030204" pitchFamily="34" charset="0"/>
                        </a:rPr>
                        <a:t>Fourniture des ARV nécessaires pour trois mois de traitement si possible </a:t>
                      </a:r>
                      <a:endParaRPr lang="fr-FR" sz="900">
                        <a:latin typeface="Calibri" panose="020F0502020204030204" pitchFamily="34" charset="0"/>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marL="342900" lvl="0" indent="-342900">
                        <a:spcAft>
                          <a:spcPts val="0"/>
                        </a:spcAft>
                        <a:buFont typeface="Arial"/>
                        <a:buChar char="•"/>
                        <a:tabLst>
                          <a:tab pos="457200" algn="l"/>
                        </a:tabLst>
                      </a:pPr>
                      <a:r>
                        <a:rPr lang="fr-FR" sz="900" kern="1200" dirty="0">
                          <a:solidFill>
                            <a:srgbClr val="000000"/>
                          </a:solidFill>
                          <a:latin typeface="Calibri" panose="020F0502020204030204" pitchFamily="34" charset="0"/>
                        </a:rPr>
                        <a:t>Dispositifs de rappel (appels téléphoniques, SMS, alarme, par exemple)</a:t>
                      </a:r>
                      <a:endParaRPr lang="fr-FR" sz="900" dirty="0">
                        <a:latin typeface="Calibri" panose="020F0502020204030204" pitchFamily="34" charset="0"/>
                      </a:endParaRPr>
                    </a:p>
                    <a:p>
                      <a:pPr marL="342900" lvl="0" indent="-342900">
                        <a:spcAft>
                          <a:spcPts val="0"/>
                        </a:spcAft>
                        <a:buFont typeface="Arial"/>
                        <a:buChar char="•"/>
                        <a:tabLst>
                          <a:tab pos="457200" algn="l"/>
                        </a:tabLst>
                      </a:pPr>
                      <a:r>
                        <a:rPr lang="fr-FR" sz="900" kern="1200" dirty="0">
                          <a:solidFill>
                            <a:schemeClr val="tx1"/>
                          </a:solidFill>
                          <a:latin typeface="Calibri" panose="020F0502020204030204" pitchFamily="34" charset="0"/>
                        </a:rPr>
                        <a:t>Groupe de </a:t>
                      </a:r>
                      <a:r>
                        <a:rPr lang="fr-FR" sz="900" kern="1200" dirty="0" smtClean="0">
                          <a:solidFill>
                            <a:schemeClr val="tx1"/>
                          </a:solidFill>
                          <a:latin typeface="Calibri" panose="020F0502020204030204" pitchFamily="34" charset="0"/>
                        </a:rPr>
                        <a:t>soutien</a:t>
                      </a:r>
                      <a:r>
                        <a:rPr lang="fr-FR" sz="900" kern="1200" baseline="0" dirty="0" smtClean="0">
                          <a:solidFill>
                            <a:schemeClr val="tx1"/>
                          </a:solidFill>
                          <a:latin typeface="Calibri" panose="020F0502020204030204" pitchFamily="34" charset="0"/>
                        </a:rPr>
                        <a:t> au TAR</a:t>
                      </a:r>
                      <a:r>
                        <a:rPr lang="fr-FR" sz="900" kern="1200" dirty="0" smtClean="0">
                          <a:solidFill>
                            <a:schemeClr val="tx1"/>
                          </a:solidFill>
                          <a:latin typeface="Calibri" panose="020F0502020204030204" pitchFamily="34" charset="0"/>
                        </a:rPr>
                        <a:t> </a:t>
                      </a:r>
                      <a:endParaRPr lang="fr-FR" sz="900" dirty="0">
                        <a:solidFill>
                          <a:schemeClr val="tx1"/>
                        </a:solidFill>
                        <a:latin typeface="Calibri" panose="020F0502020204030204" pitchFamily="34" charset="0"/>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marL="342900" lvl="0" indent="-342900">
                        <a:spcAft>
                          <a:spcPts val="0"/>
                        </a:spcAft>
                        <a:buFont typeface="Arial"/>
                        <a:buChar char="•"/>
                        <a:tabLst>
                          <a:tab pos="457200" algn="l"/>
                        </a:tabLst>
                      </a:pPr>
                      <a:r>
                        <a:rPr lang="fr-FR" sz="900" kern="1200" dirty="0">
                          <a:solidFill>
                            <a:srgbClr val="000000"/>
                          </a:solidFill>
                          <a:latin typeface="Calibri" panose="020F0502020204030204" pitchFamily="34" charset="0"/>
                        </a:rPr>
                        <a:t>Compagnon de traitement</a:t>
                      </a:r>
                      <a:endParaRPr lang="fr-FR" sz="900" dirty="0">
                        <a:latin typeface="Calibri" panose="020F0502020204030204" pitchFamily="34" charset="0"/>
                      </a:endParaRPr>
                    </a:p>
                    <a:p>
                      <a:pPr marL="342900" lvl="0" indent="-342900">
                        <a:spcAft>
                          <a:spcPts val="0"/>
                        </a:spcAft>
                        <a:buFont typeface="Arial"/>
                        <a:buChar char="•"/>
                        <a:tabLst>
                          <a:tab pos="457200" algn="l"/>
                        </a:tabLst>
                      </a:pPr>
                      <a:r>
                        <a:rPr lang="fr-FR" sz="900" kern="1200" dirty="0">
                          <a:solidFill>
                            <a:srgbClr val="000000"/>
                          </a:solidFill>
                          <a:latin typeface="Calibri" panose="020F0502020204030204" pitchFamily="34" charset="0"/>
                        </a:rPr>
                        <a:t>Garder quelques doses d’ARV à des endroits différents (au travail par exemple) pour un accès facile </a:t>
                      </a:r>
                      <a:endParaRPr lang="fr-FR" sz="900" dirty="0">
                        <a:latin typeface="Calibri" panose="020F0502020204030204" pitchFamily="34" charset="0"/>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r>
              <a:tr h="585031">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rPr>
                        <a:t>Consommation d’alcool ou de drogue </a:t>
                      </a:r>
                      <a:endParaRPr lang="fr-FR" sz="1000">
                        <a:latin typeface="Calibri" panose="020F0502020204030204" pitchFamily="34" charset="0"/>
                        <a:ea typeface="Times New Roman"/>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900" kern="1200">
                          <a:solidFill>
                            <a:srgbClr val="000000"/>
                          </a:solidFill>
                          <a:latin typeface="Calibri" panose="020F0502020204030204" pitchFamily="34" charset="0"/>
                        </a:rPr>
                        <a:t>Traitement de substitution aux opiacés</a:t>
                      </a:r>
                      <a:endParaRPr lang="fr-FR" sz="900">
                        <a:latin typeface="Calibri" panose="020F0502020204030204" pitchFamily="34" charset="0"/>
                      </a:endParaRPr>
                    </a:p>
                    <a:p>
                      <a:pPr marL="342900" lvl="0" indent="-342900">
                        <a:spcAft>
                          <a:spcPts val="0"/>
                        </a:spcAft>
                        <a:buFont typeface="Arial"/>
                        <a:buChar char="•"/>
                        <a:tabLst>
                          <a:tab pos="457200" algn="l"/>
                        </a:tabLst>
                      </a:pPr>
                      <a:r>
                        <a:rPr lang="fr-FR" sz="900" kern="1200">
                          <a:solidFill>
                            <a:srgbClr val="000000"/>
                          </a:solidFill>
                          <a:latin typeface="Calibri" panose="020F0502020204030204" pitchFamily="34" charset="0"/>
                        </a:rPr>
                        <a:t>Conseils individuels </a:t>
                      </a:r>
                      <a:endParaRPr lang="fr-FR" sz="900">
                        <a:latin typeface="Calibri" panose="020F0502020204030204" pitchFamily="34" charset="0"/>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900" kern="1200">
                          <a:solidFill>
                            <a:srgbClr val="000000"/>
                          </a:solidFill>
                          <a:latin typeface="Calibri" panose="020F0502020204030204" pitchFamily="34" charset="0"/>
                        </a:rPr>
                        <a:t>Thérapie sous observation directe </a:t>
                      </a:r>
                      <a:endParaRPr lang="fr-FR" sz="900">
                        <a:latin typeface="Calibri" panose="020F0502020204030204" pitchFamily="34" charset="0"/>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900" kern="1200" dirty="0">
                          <a:solidFill>
                            <a:srgbClr val="000000"/>
                          </a:solidFill>
                          <a:latin typeface="Calibri" panose="020F0502020204030204" pitchFamily="34" charset="0"/>
                        </a:rPr>
                        <a:t>Groupe de soutien par des pairs </a:t>
                      </a:r>
                      <a:endParaRPr lang="fr-FR" sz="900" dirty="0">
                        <a:latin typeface="Calibri" panose="020F0502020204030204" pitchFamily="34" charset="0"/>
                      </a:endParaRPr>
                    </a:p>
                  </a:txBody>
                  <a:tcPr marL="52711" marR="52711" marT="25752" marB="2575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175"/>
            <a:ext cx="9144000" cy="847725"/>
          </a:xfrm>
          <a:solidFill>
            <a:schemeClr val="accent5"/>
          </a:solidFill>
        </p:spPr>
        <p:txBody>
          <a:bodyPr rtlCol="0">
            <a:noAutofit/>
          </a:bodyPr>
          <a:lstStyle/>
          <a:p>
            <a:pPr algn="l" defTabSz="410195" eaLnBrk="1" fontAlgn="auto" hangingPunct="1">
              <a:spcAft>
                <a:spcPts val="0"/>
              </a:spcAft>
              <a:defRPr/>
            </a:pPr>
            <a:r>
              <a:rPr lang="fr-FR" sz="2600" smtClean="0">
                <a:solidFill>
                  <a:srgbClr val="FFFFFF"/>
                </a:solidFill>
              </a:rPr>
              <a:t>	</a:t>
            </a:r>
            <a:r>
              <a:rPr lang="fr-FR" sz="2800" smtClean="0">
                <a:solidFill>
                  <a:srgbClr val="FFFFFF"/>
                </a:solidFill>
                <a:latin typeface="Calibri"/>
              </a:rPr>
              <a:t>11. Conseils pour améliorer la prise des ARV</a:t>
            </a:r>
            <a:endParaRPr lang="en-US" sz="2800" dirty="0">
              <a:solidFill>
                <a:srgbClr val="FFFFFF"/>
              </a:solidFill>
              <a:latin typeface="Calibri"/>
            </a:endParaRPr>
          </a:p>
        </p:txBody>
      </p:sp>
      <p:sp>
        <p:nvSpPr>
          <p:cNvPr id="95234" name="TextBox 3"/>
          <p:cNvSpPr txBox="1">
            <a:spLocks noChangeArrowheads="1"/>
          </p:cNvSpPr>
          <p:nvPr/>
        </p:nvSpPr>
        <p:spPr bwMode="auto">
          <a:xfrm>
            <a:off x="384175" y="6019800"/>
            <a:ext cx="7997825" cy="708025"/>
          </a:xfrm>
          <a:prstGeom prst="rect">
            <a:avLst/>
          </a:prstGeom>
          <a:noFill/>
          <a:ln w="9525">
            <a:noFill/>
            <a:miter lim="800000"/>
            <a:headEnd/>
            <a:tailEnd/>
          </a:ln>
        </p:spPr>
        <p:txBody>
          <a:bodyPr>
            <a:spAutoFit/>
          </a:bodyPr>
          <a:lstStyle/>
          <a:p>
            <a:pPr marL="285750" indent="-285750">
              <a:buFont typeface="Wingdings" pitchFamily="2" charset="2"/>
              <a:buChar char="Ø"/>
            </a:pPr>
            <a:r>
              <a:rPr lang="fr-FR" sz="2000">
                <a:solidFill>
                  <a:srgbClr val="000000"/>
                </a:solidFill>
                <a:latin typeface="Calibri" pitchFamily="34" charset="0"/>
              </a:rPr>
              <a:t>Ensemble, nous allons trouver des moyens pour que la prise de vos ARV soit plus facile.</a:t>
            </a:r>
            <a:endParaRPr lang="en-US" sz="2000">
              <a:solidFill>
                <a:srgbClr val="000000"/>
              </a:solidFill>
              <a:latin typeface="Calibri" pitchFamily="34" charset="0"/>
            </a:endParaRPr>
          </a:p>
        </p:txBody>
      </p:sp>
      <p:pic>
        <p:nvPicPr>
          <p:cNvPr id="95235" name="Picture 2"/>
          <p:cNvPicPr>
            <a:picLocks noChangeAspect="1" noChangeArrowheads="1"/>
          </p:cNvPicPr>
          <p:nvPr/>
        </p:nvPicPr>
        <p:blipFill>
          <a:blip r:embed="rId3" cstate="print"/>
          <a:srcRect/>
          <a:stretch>
            <a:fillRect/>
          </a:stretch>
        </p:blipFill>
        <p:spPr bwMode="auto">
          <a:xfrm>
            <a:off x="168275" y="1660525"/>
            <a:ext cx="8850313" cy="391318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990600"/>
            <a:ext cx="2203450" cy="3200400"/>
          </a:xfrm>
        </p:spPr>
        <p:txBody>
          <a:bodyPr rtlCol="0"/>
          <a:lstStyle/>
          <a:p>
            <a:pPr defTabSz="410195" eaLnBrk="1" fontAlgn="auto" hangingPunct="1">
              <a:spcAft>
                <a:spcPts val="0"/>
              </a:spcAft>
              <a:buFont typeface="Arial"/>
              <a:buNone/>
              <a:defRPr/>
            </a:pPr>
            <a:r>
              <a:rPr lang="en-US" sz="1600" b="1" dirty="0" smtClean="0">
                <a:solidFill>
                  <a:srgbClr val="000000"/>
                </a:solidFill>
                <a:latin typeface="Calibri"/>
              </a:rPr>
              <a:t>MESSAGES FORTS :</a:t>
            </a:r>
          </a:p>
          <a:p>
            <a:pPr marL="92075" indent="-92075" defTabSz="410195" eaLnBrk="1" fontAlgn="auto" hangingPunct="1">
              <a:spcAft>
                <a:spcPts val="0"/>
              </a:spcAft>
              <a:buFont typeface="Wingdings" pitchFamily="2" charset="2"/>
              <a:buChar char="Ø"/>
              <a:defRPr/>
            </a:pPr>
            <a:r>
              <a:rPr lang="fr-FR" sz="1600" dirty="0" smtClean="0">
                <a:solidFill>
                  <a:srgbClr val="000000"/>
                </a:solidFill>
                <a:latin typeface="Calibri"/>
              </a:rPr>
              <a:t>Ensemble, nous allons trouver des moyens pour que la prise de vos </a:t>
            </a:r>
            <a:r>
              <a:rPr lang="fr-FR" sz="1600" dirty="0" err="1" smtClean="0">
                <a:solidFill>
                  <a:srgbClr val="000000"/>
                </a:solidFill>
                <a:latin typeface="Calibri"/>
              </a:rPr>
              <a:t>ARV</a:t>
            </a:r>
            <a:r>
              <a:rPr lang="fr-FR" sz="1600" dirty="0" smtClean="0">
                <a:solidFill>
                  <a:srgbClr val="000000"/>
                </a:solidFill>
                <a:latin typeface="Calibri"/>
              </a:rPr>
              <a:t> soit plus facile.</a:t>
            </a:r>
            <a:endParaRPr lang="en-US" sz="1600" dirty="0">
              <a:latin typeface="Calibri" panose="020F0502020204030204" pitchFamily="34" charset="0"/>
            </a:endParaRPr>
          </a:p>
        </p:txBody>
      </p:sp>
      <p:cxnSp>
        <p:nvCxnSpPr>
          <p:cNvPr id="15" name="Straight Connector 14"/>
          <p:cNvCxnSpPr/>
          <p:nvPr/>
        </p:nvCxnSpPr>
        <p:spPr>
          <a:xfrm flipH="1">
            <a:off x="2438400" y="1066800"/>
            <a:ext cx="6350" cy="1219200"/>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228600" y="4038600"/>
            <a:ext cx="2203450" cy="25146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pic>
        <p:nvPicPr>
          <p:cNvPr id="97284" name="Picture 7" descr="C:\Users\rlw2177\AppData\Local\Microsoft\Windows\Temporary Internet Files\Content.IE5\S2UJGMDA\1279641266[1].png"/>
          <p:cNvPicPr>
            <a:picLocks noChangeAspect="1" noChangeArrowheads="1"/>
          </p:cNvPicPr>
          <p:nvPr/>
        </p:nvPicPr>
        <p:blipFill>
          <a:blip r:embed="rId3" cstate="print"/>
          <a:srcRect/>
          <a:stretch>
            <a:fillRect/>
          </a:stretch>
        </p:blipFill>
        <p:spPr bwMode="auto">
          <a:xfrm>
            <a:off x="341313" y="4113213"/>
            <a:ext cx="496887" cy="382587"/>
          </a:xfrm>
          <a:prstGeom prst="rect">
            <a:avLst/>
          </a:prstGeom>
          <a:noFill/>
          <a:ln w="9525">
            <a:noFill/>
            <a:miter lim="800000"/>
            <a:headEnd/>
            <a:tailEnd/>
          </a:ln>
        </p:spPr>
      </p:pic>
      <p:sp>
        <p:nvSpPr>
          <p:cNvPr id="28" name="Rectangle 27"/>
          <p:cNvSpPr/>
          <p:nvPr/>
        </p:nvSpPr>
        <p:spPr>
          <a:xfrm>
            <a:off x="228600" y="2438400"/>
            <a:ext cx="2203450" cy="14478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97286" name="Content Placeholder 1"/>
          <p:cNvSpPr>
            <a:spLocks noGrp="1"/>
          </p:cNvSpPr>
          <p:nvPr>
            <p:ph sz="half" idx="1"/>
          </p:nvPr>
        </p:nvSpPr>
        <p:spPr>
          <a:xfrm>
            <a:off x="762001" y="2514600"/>
            <a:ext cx="1676399" cy="914400"/>
          </a:xfrm>
        </p:spPr>
        <p:txBody>
          <a:bodyPr/>
          <a:lstStyle/>
          <a:p>
            <a:pPr eaLnBrk="1" hangingPunct="1"/>
            <a:r>
              <a:rPr lang="en-US" sz="1500" b="1" dirty="0" smtClean="0">
                <a:solidFill>
                  <a:srgbClr val="000000"/>
                </a:solidFill>
                <a:latin typeface="Calibri" pitchFamily="34" charset="0"/>
              </a:rPr>
              <a:t>Instructions pour le </a:t>
            </a:r>
            <a:r>
              <a:rPr lang="en-US" sz="1500" b="1" dirty="0" err="1" smtClean="0">
                <a:solidFill>
                  <a:srgbClr val="000000"/>
                </a:solidFill>
                <a:latin typeface="Calibri" pitchFamily="34" charset="0"/>
              </a:rPr>
              <a:t>professionnel</a:t>
            </a:r>
            <a:endParaRPr lang="en-US" sz="1500" b="1" dirty="0" smtClean="0">
              <a:solidFill>
                <a:srgbClr val="000000"/>
              </a:solidFill>
              <a:latin typeface="Calibri" pitchFamily="34" charset="0"/>
            </a:endParaRPr>
          </a:p>
        </p:txBody>
      </p:sp>
      <p:pic>
        <p:nvPicPr>
          <p:cNvPr id="97287" name="Picture 8" descr="C:\Users\rlw2177\AppData\Local\Microsoft\Windows\Temporary Internet Files\Content.IE5\S2UJGMDA\Symbol_list_class.svg[1].png"/>
          <p:cNvPicPr>
            <a:picLocks noChangeAspect="1" noChangeArrowheads="1"/>
          </p:cNvPicPr>
          <p:nvPr/>
        </p:nvPicPr>
        <p:blipFill>
          <a:blip r:embed="rId4" cstate="print"/>
          <a:srcRect/>
          <a:stretch>
            <a:fillRect/>
          </a:stretch>
        </p:blipFill>
        <p:spPr bwMode="auto">
          <a:xfrm>
            <a:off x="296863" y="2481263"/>
            <a:ext cx="465138" cy="479406"/>
          </a:xfrm>
          <a:prstGeom prst="rect">
            <a:avLst/>
          </a:prstGeom>
          <a:noFill/>
          <a:ln w="9525">
            <a:noFill/>
            <a:miter lim="800000"/>
            <a:headEnd/>
            <a:tailEnd/>
          </a:ln>
        </p:spPr>
      </p:pic>
      <p:sp>
        <p:nvSpPr>
          <p:cNvPr id="97288" name="TextBox 30"/>
          <p:cNvSpPr txBox="1">
            <a:spLocks noChangeArrowheads="1"/>
          </p:cNvSpPr>
          <p:nvPr/>
        </p:nvSpPr>
        <p:spPr bwMode="auto">
          <a:xfrm>
            <a:off x="303213" y="3014663"/>
            <a:ext cx="1906587" cy="830262"/>
          </a:xfrm>
          <a:prstGeom prst="rect">
            <a:avLst/>
          </a:prstGeom>
          <a:noFill/>
          <a:ln w="9525">
            <a:noFill/>
            <a:miter lim="800000"/>
            <a:headEnd/>
            <a:tailEnd/>
          </a:ln>
        </p:spPr>
        <p:txBody>
          <a:bodyPr>
            <a:spAutoFit/>
          </a:bodyPr>
          <a:lstStyle/>
          <a:p>
            <a:r>
              <a:rPr lang="fr-FR" sz="1200">
                <a:solidFill>
                  <a:srgbClr val="000000"/>
                </a:solidFill>
                <a:latin typeface="Calibri" pitchFamily="34" charset="0"/>
              </a:rPr>
              <a:t>Proposer des suggestions pour surmonter les obstacles spécifiques qui ont été identifiés.</a:t>
            </a:r>
            <a:endParaRPr lang="en-US" sz="1200">
              <a:solidFill>
                <a:srgbClr val="000000"/>
              </a:solidFill>
              <a:latin typeface="Calibri" pitchFamily="34" charset="0"/>
            </a:endParaRPr>
          </a:p>
        </p:txBody>
      </p:sp>
      <p:sp>
        <p:nvSpPr>
          <p:cNvPr id="22" name="Title 1"/>
          <p:cNvSpPr>
            <a:spLocks noGrp="1"/>
          </p:cNvSpPr>
          <p:nvPr>
            <p:ph type="title"/>
          </p:nvPr>
        </p:nvSpPr>
        <p:spPr>
          <a:xfrm>
            <a:off x="0" y="-3175"/>
            <a:ext cx="9144000" cy="847725"/>
          </a:xfrm>
          <a:solidFill>
            <a:schemeClr val="accent5"/>
          </a:solidFill>
        </p:spPr>
        <p:txBody>
          <a:bodyPr rtlCol="0">
            <a:noAutofit/>
          </a:bodyPr>
          <a:lstStyle/>
          <a:p>
            <a:pPr algn="l" defTabSz="410195" eaLnBrk="1" fontAlgn="auto" hangingPunct="1">
              <a:spcAft>
                <a:spcPts val="0"/>
              </a:spcAft>
              <a:defRPr/>
            </a:pPr>
            <a:r>
              <a:rPr lang="fr-FR" sz="2600" smtClean="0">
                <a:solidFill>
                  <a:srgbClr val="FFFFFF"/>
                </a:solidFill>
              </a:rPr>
              <a:t>	</a:t>
            </a:r>
            <a:r>
              <a:rPr lang="fr-FR" sz="2800" smtClean="0">
                <a:solidFill>
                  <a:srgbClr val="FFFFFF"/>
                </a:solidFill>
                <a:latin typeface="Calibri"/>
              </a:rPr>
              <a:t>11. Conseils pour améliorer la prise des ARV</a:t>
            </a:r>
            <a:endParaRPr lang="en-US" sz="2800" dirty="0">
              <a:solidFill>
                <a:srgbClr val="FFFFFF"/>
              </a:solidFill>
              <a:latin typeface="Calibri"/>
            </a:endParaRPr>
          </a:p>
        </p:txBody>
      </p:sp>
      <p:sp>
        <p:nvSpPr>
          <p:cNvPr id="20" name="Content Placeholder 1"/>
          <p:cNvSpPr>
            <a:spLocks noGrp="1"/>
          </p:cNvSpPr>
          <p:nvPr>
            <p:ph sz="half" idx="1"/>
          </p:nvPr>
        </p:nvSpPr>
        <p:spPr>
          <a:xfrm>
            <a:off x="2667000" y="990600"/>
            <a:ext cx="6400800" cy="1828800"/>
          </a:xfrm>
        </p:spPr>
        <p:txBody>
          <a:bodyPr rtlCol="0">
            <a:noAutofit/>
          </a:bodyPr>
          <a:lstStyle/>
          <a:p>
            <a:pPr defTabSz="410195" eaLnBrk="1" fontAlgn="auto" hangingPunct="1">
              <a:spcAft>
                <a:spcPts val="0"/>
              </a:spcAft>
              <a:buFont typeface="Arial"/>
              <a:buNone/>
              <a:defRPr/>
            </a:pPr>
            <a:r>
              <a:rPr lang="en-US" sz="1600" b="1" dirty="0" smtClean="0">
                <a:latin typeface="Calibri"/>
              </a:rPr>
              <a:t>POINTS DE DISCUSSION :</a:t>
            </a:r>
          </a:p>
          <a:p>
            <a:pPr marL="274638" indent="-274638" defTabSz="410195" eaLnBrk="1" fontAlgn="auto" hangingPunct="1">
              <a:spcAft>
                <a:spcPts val="0"/>
              </a:spcAft>
              <a:buFont typeface="Arial" pitchFamily="34" charset="0"/>
              <a:buChar char="•"/>
              <a:defRPr/>
            </a:pPr>
            <a:r>
              <a:rPr lang="fr-FR" sz="1200" dirty="0" smtClean="0">
                <a:latin typeface="Calibri"/>
              </a:rPr>
              <a:t>Continuons à voir comment nous pouvons faire en sorte que la                                                     prise de vos ARV soit plus efficace </a:t>
            </a:r>
            <a:r>
              <a:rPr lang="fr-FR" sz="1200" b="1" dirty="0" smtClean="0">
                <a:latin typeface="Calibri"/>
              </a:rPr>
              <a:t>(au niveau familial et institutionnel/communautaire).</a:t>
            </a:r>
            <a:endParaRPr lang="en-US" sz="1200" b="1" dirty="0" smtClean="0">
              <a:latin typeface="Calibri"/>
            </a:endParaRPr>
          </a:p>
        </p:txBody>
      </p:sp>
      <p:pic>
        <p:nvPicPr>
          <p:cNvPr id="17" name="Picture 2"/>
          <p:cNvPicPr>
            <a:picLocks noChangeAspect="1" noChangeArrowheads="1"/>
          </p:cNvPicPr>
          <p:nvPr/>
        </p:nvPicPr>
        <p:blipFill>
          <a:blip r:embed="rId5" cstate="print"/>
          <a:srcRect/>
          <a:stretch>
            <a:fillRect/>
          </a:stretch>
        </p:blipFill>
        <p:spPr bwMode="auto">
          <a:xfrm>
            <a:off x="7275513" y="0"/>
            <a:ext cx="1792287" cy="1401763"/>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p:spPr>
      </p:pic>
      <p:sp>
        <p:nvSpPr>
          <p:cNvPr id="32" name="Content Placeholder 1"/>
          <p:cNvSpPr>
            <a:spLocks noGrp="1"/>
          </p:cNvSpPr>
          <p:nvPr>
            <p:ph sz="half" idx="1"/>
          </p:nvPr>
        </p:nvSpPr>
        <p:spPr>
          <a:xfrm>
            <a:off x="304800" y="4038600"/>
            <a:ext cx="2057400" cy="2590800"/>
          </a:xfrm>
        </p:spPr>
        <p:txBody>
          <a:bodyPr rtlCol="0">
            <a:normAutofit fontScale="32500" lnSpcReduction="20000"/>
          </a:bodyPr>
          <a:lstStyle/>
          <a:p>
            <a:pPr defTabSz="410195" eaLnBrk="1" fontAlgn="auto" hangingPunct="1">
              <a:spcAft>
                <a:spcPts val="0"/>
              </a:spcAft>
              <a:buFont typeface="Arial"/>
              <a:buNone/>
              <a:defRPr/>
            </a:pPr>
            <a:r>
              <a:rPr lang="en-US" sz="2000" b="1" dirty="0" smtClean="0">
                <a:solidFill>
                  <a:srgbClr val="000000"/>
                </a:solidFill>
                <a:latin typeface="Calibri"/>
              </a:rPr>
              <a:t>	</a:t>
            </a:r>
            <a:r>
              <a:rPr lang="en-US" sz="2500" b="1" dirty="0" smtClean="0">
                <a:solidFill>
                  <a:srgbClr val="000000"/>
                </a:solidFill>
                <a:latin typeface="Calibri"/>
              </a:rPr>
              <a:t>    </a:t>
            </a:r>
          </a:p>
          <a:p>
            <a:pPr defTabSz="410195" eaLnBrk="1" fontAlgn="auto" hangingPunct="1">
              <a:spcAft>
                <a:spcPts val="0"/>
              </a:spcAft>
              <a:buFont typeface="Arial"/>
              <a:buNone/>
              <a:defRPr/>
            </a:pPr>
            <a:r>
              <a:rPr lang="en-US" sz="2500" b="1" dirty="0" smtClean="0">
                <a:solidFill>
                  <a:srgbClr val="000000"/>
                </a:solidFill>
                <a:latin typeface="Calibri"/>
              </a:rPr>
              <a:t>	</a:t>
            </a:r>
            <a:r>
              <a:rPr lang="en-US" sz="3800" b="1" dirty="0" smtClean="0">
                <a:solidFill>
                  <a:srgbClr val="000000"/>
                </a:solidFill>
                <a:latin typeface="Calibri"/>
              </a:rPr>
              <a:t>   Documentation</a:t>
            </a:r>
          </a:p>
          <a:p>
            <a:pPr defTabSz="410195" eaLnBrk="1" fontAlgn="auto" hangingPunct="1">
              <a:spcAft>
                <a:spcPts val="0"/>
              </a:spcAft>
              <a:buFont typeface="Arial"/>
              <a:buNone/>
              <a:defRPr/>
            </a:pPr>
            <a:endParaRPr lang="en-US" sz="2300" b="1" dirty="0" smtClean="0">
              <a:solidFill>
                <a:srgbClr val="000000"/>
              </a:solidFill>
              <a:latin typeface="Calibri"/>
            </a:endParaRPr>
          </a:p>
          <a:p>
            <a:pPr marL="441325" indent="-441325" defTabSz="410195" eaLnBrk="1" fontAlgn="auto" hangingPunct="1">
              <a:spcAft>
                <a:spcPts val="0"/>
              </a:spcAft>
              <a:buFont typeface="Arial" pitchFamily="34" charset="0"/>
              <a:buChar char="•"/>
              <a:defRPr/>
            </a:pPr>
            <a:r>
              <a:rPr lang="fr-FR" sz="3100" dirty="0" smtClean="0">
                <a:solidFill>
                  <a:srgbClr val="000000"/>
                </a:solidFill>
                <a:latin typeface="Calibri"/>
              </a:rPr>
              <a:t>Documenter les interventions et les éventuelles orientations nécessaires dans le </a:t>
            </a:r>
            <a:r>
              <a:rPr lang="fr-FR" sz="3100" b="1" dirty="0" smtClean="0">
                <a:solidFill>
                  <a:srgbClr val="000000"/>
                </a:solidFill>
                <a:latin typeface="Calibri"/>
              </a:rPr>
              <a:t>plan d'amélioration de l'observance.</a:t>
            </a:r>
          </a:p>
          <a:p>
            <a:pPr marL="441325" indent="-441325" defTabSz="410195" eaLnBrk="1" fontAlgn="auto" hangingPunct="1">
              <a:spcAft>
                <a:spcPts val="0"/>
              </a:spcAft>
              <a:buFont typeface="Arial" pitchFamily="34" charset="0"/>
              <a:buChar char="•"/>
              <a:defRPr/>
            </a:pPr>
            <a:r>
              <a:rPr lang="fr-FR" sz="3100" dirty="0" smtClean="0">
                <a:solidFill>
                  <a:srgbClr val="000000"/>
                </a:solidFill>
                <a:latin typeface="Calibri"/>
              </a:rPr>
              <a:t>Récapituler les résultats et le plan élaboré. Faire répéter le plan au/à la patient(e).</a:t>
            </a:r>
          </a:p>
          <a:p>
            <a:pPr marL="441325" indent="-441325" defTabSz="410195" eaLnBrk="1" fontAlgn="auto" hangingPunct="1">
              <a:spcAft>
                <a:spcPts val="0"/>
              </a:spcAft>
              <a:buFont typeface="Arial" pitchFamily="34" charset="0"/>
              <a:buChar char="•"/>
              <a:defRPr/>
            </a:pPr>
            <a:r>
              <a:rPr lang="fr-FR" sz="3100" dirty="0" smtClean="0">
                <a:solidFill>
                  <a:srgbClr val="000000"/>
                </a:solidFill>
                <a:latin typeface="Calibri"/>
              </a:rPr>
              <a:t>Indiquer au/à la patient(e) la prochaine date de suivi et s'il s’agira d'une autre session liée à l’observance ou d’un nouveau test de la charge virale.</a:t>
            </a:r>
          </a:p>
        </p:txBody>
      </p:sp>
      <p:graphicFrame>
        <p:nvGraphicFramePr>
          <p:cNvPr id="16" name="Tableau 15"/>
          <p:cNvGraphicFramePr>
            <a:graphicFrameLocks noGrp="1"/>
          </p:cNvGraphicFramePr>
          <p:nvPr>
            <p:extLst>
              <p:ext uri="{D42A27DB-BD31-4B8C-83A1-F6EECF244321}">
                <p14:modId xmlns:p14="http://schemas.microsoft.com/office/powerpoint/2010/main" val="1012416473"/>
              </p:ext>
            </p:extLst>
          </p:nvPr>
        </p:nvGraphicFramePr>
        <p:xfrm>
          <a:off x="2667000" y="1905000"/>
          <a:ext cx="6324600" cy="4743968"/>
        </p:xfrm>
        <a:graphic>
          <a:graphicData uri="http://schemas.openxmlformats.org/drawingml/2006/table">
            <a:tbl>
              <a:tblPr/>
              <a:tblGrid>
                <a:gridCol w="1692684"/>
                <a:gridCol w="1797656"/>
                <a:gridCol w="1417130"/>
                <a:gridCol w="1417130"/>
              </a:tblGrid>
              <a:tr h="343681">
                <a:tc>
                  <a:txBody>
                    <a:bodyPr/>
                    <a:lstStyle/>
                    <a:p>
                      <a:pPr algn="ctr">
                        <a:lnSpc>
                          <a:spcPts val="1745"/>
                        </a:lnSpc>
                        <a:spcAft>
                          <a:spcPts val="0"/>
                        </a:spcAft>
                      </a:pPr>
                      <a:r>
                        <a:rPr lang="fr-FR" sz="900" b="1" kern="1200" dirty="0">
                          <a:solidFill>
                            <a:srgbClr val="FFFFFF"/>
                          </a:solidFill>
                          <a:latin typeface="Calibri" panose="020F0502020204030204" pitchFamily="34" charset="0"/>
                          <a:ea typeface="Times New Roman"/>
                        </a:rPr>
                        <a:t>OBSTACLES </a:t>
                      </a:r>
                      <a:endParaRPr lang="fr-FR" sz="1000" dirty="0">
                        <a:latin typeface="Calibri" panose="020F0502020204030204" pitchFamily="34" charset="0"/>
                        <a:ea typeface="Times New Roman"/>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gridSpan="3">
                  <a:txBody>
                    <a:bodyPr/>
                    <a:lstStyle/>
                    <a:p>
                      <a:pPr algn="ctr">
                        <a:lnSpc>
                          <a:spcPts val="1745"/>
                        </a:lnSpc>
                        <a:spcAft>
                          <a:spcPts val="0"/>
                        </a:spcAft>
                      </a:pPr>
                      <a:r>
                        <a:rPr lang="fr-FR" sz="900" b="1" kern="1200" dirty="0">
                          <a:solidFill>
                            <a:srgbClr val="FFFFFF"/>
                          </a:solidFill>
                          <a:latin typeface="Calibri" panose="020F0502020204030204" pitchFamily="34" charset="0"/>
                          <a:ea typeface="Times New Roman"/>
                        </a:rPr>
                        <a:t>INTERVENTIONS POUR SURMONTER LES OBSTACLES ET AMÉLIORER L’OBSERVANCE </a:t>
                      </a:r>
                      <a:endParaRPr lang="fr-FR" sz="1000" dirty="0">
                        <a:latin typeface="Calibri" panose="020F0502020204030204" pitchFamily="34" charset="0"/>
                        <a:ea typeface="Times New Roman"/>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hMerge="1">
                  <a:txBody>
                    <a:bodyPr/>
                    <a:lstStyle/>
                    <a:p>
                      <a:endParaRPr lang="fr-FR"/>
                    </a:p>
                  </a:txBody>
                  <a:tcPr/>
                </a:tc>
                <a:tc hMerge="1">
                  <a:txBody>
                    <a:bodyPr/>
                    <a:lstStyle/>
                    <a:p>
                      <a:endParaRPr lang="fr-FR"/>
                    </a:p>
                  </a:txBody>
                  <a:tcPr/>
                </a:tc>
              </a:tr>
              <a:tr h="171840">
                <a:tc gridSpan="4">
                  <a:txBody>
                    <a:bodyPr/>
                    <a:lstStyle/>
                    <a:p>
                      <a:pPr algn="ctr">
                        <a:lnSpc>
                          <a:spcPct val="115000"/>
                        </a:lnSpc>
                        <a:spcAft>
                          <a:spcPts val="0"/>
                        </a:spcAft>
                      </a:pPr>
                      <a:r>
                        <a:rPr lang="fr-FR" sz="900" b="1" kern="1200" dirty="0" smtClean="0">
                          <a:solidFill>
                            <a:schemeClr val="tx1"/>
                          </a:solidFill>
                          <a:latin typeface="Calibri" panose="020F0502020204030204" pitchFamily="34" charset="0"/>
                          <a:ea typeface="Times New Roman"/>
                        </a:rPr>
                        <a:t>FAMILIAUX </a:t>
                      </a:r>
                      <a:endParaRPr lang="fr-FR" sz="1000" dirty="0">
                        <a:solidFill>
                          <a:schemeClr val="tx1"/>
                        </a:solidFill>
                        <a:latin typeface="Calibri" panose="020F0502020204030204" pitchFamily="34" charset="0"/>
                        <a:ea typeface="Times New Roman"/>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973194">
                <a:tc>
                  <a:txBody>
                    <a:bodyPr/>
                    <a:lstStyle/>
                    <a:p>
                      <a:pPr>
                        <a:lnSpc>
                          <a:spcPct val="115000"/>
                        </a:lnSpc>
                        <a:spcAft>
                          <a:spcPts val="0"/>
                        </a:spcAft>
                      </a:pPr>
                      <a:r>
                        <a:rPr lang="fr-FR" sz="900" b="1" kern="1200" dirty="0">
                          <a:solidFill>
                            <a:srgbClr val="000000"/>
                          </a:solidFill>
                          <a:latin typeface="Calibri" panose="020F0502020204030204" pitchFamily="34" charset="0"/>
                          <a:ea typeface="Times New Roman"/>
                        </a:rPr>
                        <a:t>Partage avec les autres </a:t>
                      </a:r>
                      <a:endParaRPr lang="fr-FR" sz="1000" dirty="0">
                        <a:latin typeface="Calibri" panose="020F0502020204030204" pitchFamily="34" charset="0"/>
                        <a:ea typeface="Times New Roman"/>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900" kern="1200" dirty="0">
                          <a:solidFill>
                            <a:srgbClr val="000000"/>
                          </a:solidFill>
                          <a:latin typeface="Calibri" panose="020F0502020204030204" pitchFamily="34" charset="0"/>
                        </a:rPr>
                        <a:t>Conseils individuels pour la formation de base au VIH/aux ARV </a:t>
                      </a:r>
                      <a:endParaRPr lang="fr-FR" sz="900" dirty="0">
                        <a:latin typeface="Calibri" panose="020F0502020204030204" pitchFamily="34" charset="0"/>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900" kern="1200" dirty="0">
                          <a:solidFill>
                            <a:srgbClr val="000000"/>
                          </a:solidFill>
                          <a:latin typeface="Calibri" panose="020F0502020204030204" pitchFamily="34" charset="0"/>
                        </a:rPr>
                        <a:t>Conseils en groupe</a:t>
                      </a:r>
                      <a:endParaRPr lang="fr-FR" sz="900" dirty="0">
                        <a:latin typeface="Calibri" panose="020F0502020204030204" pitchFamily="34" charset="0"/>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900" kern="1200">
                          <a:solidFill>
                            <a:srgbClr val="000000"/>
                          </a:solidFill>
                          <a:latin typeface="Calibri" panose="020F0502020204030204" pitchFamily="34" charset="0"/>
                        </a:rPr>
                        <a:t>Faciliter l’inscription aux soins/à la prophylaxie avant exposition (PrEP) pour les membres de la famille</a:t>
                      </a:r>
                      <a:endParaRPr lang="fr-FR" sz="900">
                        <a:latin typeface="Calibri" panose="020F0502020204030204" pitchFamily="34" charset="0"/>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r>
              <a:tr h="564860">
                <a:tc>
                  <a:txBody>
                    <a:bodyPr/>
                    <a:lstStyle/>
                    <a:p>
                      <a:pPr>
                        <a:lnSpc>
                          <a:spcPct val="115000"/>
                        </a:lnSpc>
                        <a:spcAft>
                          <a:spcPts val="0"/>
                        </a:spcAft>
                      </a:pPr>
                      <a:r>
                        <a:rPr lang="fr-FR" sz="900" b="1" kern="1200" dirty="0">
                          <a:solidFill>
                            <a:schemeClr val="tx1"/>
                          </a:solidFill>
                          <a:latin typeface="Calibri" panose="020F0502020204030204" pitchFamily="34" charset="0"/>
                          <a:ea typeface="Times New Roman"/>
                        </a:rPr>
                        <a:t>Crainte </a:t>
                      </a:r>
                      <a:r>
                        <a:rPr lang="fr-FR" sz="900" b="1" kern="1200" dirty="0" smtClean="0">
                          <a:solidFill>
                            <a:schemeClr val="tx1"/>
                          </a:solidFill>
                          <a:latin typeface="Calibri" panose="020F0502020204030204" pitchFamily="34" charset="0"/>
                          <a:ea typeface="Times New Roman"/>
                        </a:rPr>
                        <a:t>de</a:t>
                      </a:r>
                      <a:r>
                        <a:rPr lang="fr-FR" sz="900" b="1" kern="1200" baseline="0" dirty="0" smtClean="0">
                          <a:solidFill>
                            <a:schemeClr val="tx1"/>
                          </a:solidFill>
                          <a:latin typeface="Calibri" panose="020F0502020204030204" pitchFamily="34" charset="0"/>
                          <a:ea typeface="Times New Roman"/>
                        </a:rPr>
                        <a:t> l’annonce</a:t>
                      </a:r>
                      <a:r>
                        <a:rPr lang="fr-FR" sz="900" b="1" kern="1200" dirty="0" smtClean="0">
                          <a:solidFill>
                            <a:schemeClr val="tx1"/>
                          </a:solidFill>
                          <a:latin typeface="Calibri" panose="020F0502020204030204" pitchFamily="34" charset="0"/>
                          <a:ea typeface="Times New Roman"/>
                        </a:rPr>
                        <a:t> </a:t>
                      </a:r>
                      <a:endParaRPr lang="fr-FR" sz="1000" dirty="0">
                        <a:solidFill>
                          <a:schemeClr val="tx1"/>
                        </a:solidFill>
                        <a:latin typeface="Calibri" panose="020F0502020204030204" pitchFamily="34" charset="0"/>
                        <a:ea typeface="Times New Roman"/>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marL="342900" lvl="0" indent="-342900">
                        <a:spcAft>
                          <a:spcPts val="0"/>
                        </a:spcAft>
                        <a:buFont typeface="Arial"/>
                        <a:buChar char="•"/>
                        <a:tabLst>
                          <a:tab pos="457200" algn="l"/>
                        </a:tabLst>
                      </a:pPr>
                      <a:r>
                        <a:rPr lang="fr-FR" sz="900" kern="1200" dirty="0">
                          <a:solidFill>
                            <a:schemeClr val="tx1"/>
                          </a:solidFill>
                          <a:latin typeface="Calibri" panose="020F0502020204030204" pitchFamily="34" charset="0"/>
                        </a:rPr>
                        <a:t>Conseils individuels</a:t>
                      </a:r>
                      <a:endParaRPr lang="fr-FR" sz="900" dirty="0">
                        <a:solidFill>
                          <a:schemeClr val="tx1"/>
                        </a:solidFill>
                        <a:latin typeface="Calibri" panose="020F0502020204030204" pitchFamily="34" charset="0"/>
                      </a:endParaRPr>
                    </a:p>
                    <a:p>
                      <a:pPr marL="342900" lvl="0" indent="-342900">
                        <a:spcAft>
                          <a:spcPts val="0"/>
                        </a:spcAft>
                        <a:buFont typeface="Arial"/>
                        <a:buChar char="•"/>
                        <a:tabLst>
                          <a:tab pos="457200" algn="l"/>
                        </a:tabLst>
                      </a:pPr>
                      <a:r>
                        <a:rPr lang="fr-FR" sz="900" kern="1200" dirty="0">
                          <a:solidFill>
                            <a:schemeClr val="tx1"/>
                          </a:solidFill>
                          <a:latin typeface="Calibri" panose="020F0502020204030204" pitchFamily="34" charset="0"/>
                        </a:rPr>
                        <a:t>Compagnon de traitement</a:t>
                      </a:r>
                      <a:endParaRPr lang="fr-FR" sz="900" dirty="0">
                        <a:solidFill>
                          <a:schemeClr val="tx1"/>
                        </a:solidFill>
                        <a:latin typeface="Calibri" panose="020F0502020204030204" pitchFamily="34" charset="0"/>
                      </a:endParaRPr>
                    </a:p>
                    <a:p>
                      <a:pPr marL="342900" lvl="0" indent="-342900">
                        <a:spcAft>
                          <a:spcPts val="0"/>
                        </a:spcAft>
                        <a:buFont typeface="Arial"/>
                        <a:buChar char="•"/>
                        <a:tabLst>
                          <a:tab pos="457200" algn="l"/>
                        </a:tabLst>
                      </a:pPr>
                      <a:r>
                        <a:rPr lang="fr-FR" sz="900" kern="1200" dirty="0">
                          <a:solidFill>
                            <a:schemeClr val="tx1"/>
                          </a:solidFill>
                          <a:latin typeface="Calibri" panose="020F0502020204030204" pitchFamily="34" charset="0"/>
                        </a:rPr>
                        <a:t>Conseils en groupe et test </a:t>
                      </a:r>
                      <a:endParaRPr lang="fr-FR" sz="900" dirty="0">
                        <a:solidFill>
                          <a:schemeClr val="tx1"/>
                        </a:solidFill>
                        <a:latin typeface="Calibri" panose="020F0502020204030204" pitchFamily="34" charset="0"/>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marL="342900" lvl="0" indent="-342900">
                        <a:spcAft>
                          <a:spcPts val="0"/>
                        </a:spcAft>
                        <a:buFont typeface="Arial"/>
                        <a:buChar char="•"/>
                        <a:tabLst>
                          <a:tab pos="457200" algn="l"/>
                        </a:tabLst>
                      </a:pPr>
                      <a:r>
                        <a:rPr lang="fr-FR" sz="900" kern="1200">
                          <a:solidFill>
                            <a:schemeClr val="tx1"/>
                          </a:solidFill>
                          <a:latin typeface="Calibri" panose="020F0502020204030204" pitchFamily="34" charset="0"/>
                        </a:rPr>
                        <a:t>Conseils en groupe</a:t>
                      </a:r>
                      <a:endParaRPr lang="fr-FR" sz="900">
                        <a:solidFill>
                          <a:schemeClr val="tx1"/>
                        </a:solidFill>
                        <a:latin typeface="Calibri" panose="020F0502020204030204" pitchFamily="34" charset="0"/>
                      </a:endParaRPr>
                    </a:p>
                    <a:p>
                      <a:pPr marL="342900" lvl="0" indent="-342900">
                        <a:spcAft>
                          <a:spcPts val="0"/>
                        </a:spcAft>
                        <a:buFont typeface="Arial"/>
                        <a:buChar char="•"/>
                        <a:tabLst>
                          <a:tab pos="457200" algn="l"/>
                        </a:tabLst>
                      </a:pPr>
                      <a:r>
                        <a:rPr lang="fr-FR" sz="900" kern="1200">
                          <a:solidFill>
                            <a:schemeClr val="tx1"/>
                          </a:solidFill>
                          <a:latin typeface="Calibri" panose="020F0502020204030204" pitchFamily="34" charset="0"/>
                        </a:rPr>
                        <a:t>Flacon de comprimés non identifié </a:t>
                      </a:r>
                      <a:endParaRPr lang="fr-FR" sz="900">
                        <a:solidFill>
                          <a:schemeClr val="tx1"/>
                        </a:solidFill>
                        <a:latin typeface="Calibri" panose="020F0502020204030204" pitchFamily="34" charset="0"/>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marL="342900" lvl="0" indent="-342900">
                        <a:spcAft>
                          <a:spcPts val="0"/>
                        </a:spcAft>
                        <a:buFont typeface="Arial"/>
                        <a:buChar char="•"/>
                        <a:tabLst>
                          <a:tab pos="457200" algn="l"/>
                        </a:tabLst>
                      </a:pPr>
                      <a:r>
                        <a:rPr lang="fr-FR" sz="900" kern="1200" dirty="0">
                          <a:solidFill>
                            <a:schemeClr val="tx1"/>
                          </a:solidFill>
                          <a:latin typeface="Calibri" panose="020F0502020204030204" pitchFamily="34" charset="0"/>
                        </a:rPr>
                        <a:t>Groupe de soutien par des pairs</a:t>
                      </a:r>
                      <a:endParaRPr lang="fr-FR" sz="900" dirty="0">
                        <a:solidFill>
                          <a:schemeClr val="tx1"/>
                        </a:solidFill>
                        <a:latin typeface="Calibri" panose="020F0502020204030204" pitchFamily="34" charset="0"/>
                      </a:endParaRPr>
                    </a:p>
                    <a:p>
                      <a:pPr marL="342900" lvl="0" indent="-342900">
                        <a:spcAft>
                          <a:spcPts val="0"/>
                        </a:spcAft>
                        <a:buFont typeface="Arial"/>
                        <a:buChar char="•"/>
                        <a:tabLst>
                          <a:tab pos="457200" algn="l"/>
                        </a:tabLst>
                      </a:pPr>
                      <a:r>
                        <a:rPr lang="fr-FR" sz="900" kern="1200" dirty="0">
                          <a:solidFill>
                            <a:schemeClr val="tx1"/>
                          </a:solidFill>
                          <a:latin typeface="Calibri" panose="020F0502020204030204" pitchFamily="34" charset="0"/>
                        </a:rPr>
                        <a:t>Groupe de </a:t>
                      </a:r>
                      <a:r>
                        <a:rPr lang="fr-FR" sz="900" kern="1200" dirty="0" smtClean="0">
                          <a:solidFill>
                            <a:schemeClr val="tx1"/>
                          </a:solidFill>
                          <a:latin typeface="Calibri" panose="020F0502020204030204" pitchFamily="34" charset="0"/>
                        </a:rPr>
                        <a:t>soutien au TAR</a:t>
                      </a:r>
                      <a:endParaRPr lang="fr-FR" sz="900" dirty="0">
                        <a:solidFill>
                          <a:schemeClr val="tx1"/>
                        </a:solidFill>
                        <a:latin typeface="Calibri" panose="020F0502020204030204" pitchFamily="34" charset="0"/>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r>
              <a:tr h="289236">
                <a:tc>
                  <a:txBody>
                    <a:bodyPr/>
                    <a:lstStyle/>
                    <a:p>
                      <a:pPr>
                        <a:lnSpc>
                          <a:spcPct val="115000"/>
                        </a:lnSpc>
                        <a:spcAft>
                          <a:spcPts val="0"/>
                        </a:spcAft>
                      </a:pPr>
                      <a:r>
                        <a:rPr lang="fr-FR" sz="900" b="1" kern="1200" dirty="0">
                          <a:solidFill>
                            <a:schemeClr val="tx1"/>
                          </a:solidFill>
                          <a:latin typeface="Calibri" panose="020F0502020204030204" pitchFamily="34" charset="0"/>
                          <a:ea typeface="Times New Roman"/>
                        </a:rPr>
                        <a:t>Relations avec la famille/le ou la partenaire </a:t>
                      </a:r>
                      <a:endParaRPr lang="fr-FR" sz="1000" dirty="0">
                        <a:solidFill>
                          <a:schemeClr val="tx1"/>
                        </a:solidFill>
                        <a:latin typeface="Calibri" panose="020F0502020204030204" pitchFamily="34" charset="0"/>
                        <a:ea typeface="Times New Roman"/>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gridSpan="3">
                  <a:txBody>
                    <a:bodyPr/>
                    <a:lstStyle/>
                    <a:p>
                      <a:pPr marL="342900" lvl="0" indent="-342900">
                        <a:spcAft>
                          <a:spcPts val="0"/>
                        </a:spcAft>
                        <a:buFont typeface="Arial"/>
                        <a:buChar char="•"/>
                        <a:tabLst>
                          <a:tab pos="457200" algn="l"/>
                        </a:tabLst>
                      </a:pPr>
                      <a:r>
                        <a:rPr lang="fr-FR" sz="900" kern="1200" dirty="0">
                          <a:solidFill>
                            <a:schemeClr val="tx1"/>
                          </a:solidFill>
                          <a:latin typeface="Calibri" panose="020F0502020204030204" pitchFamily="34" charset="0"/>
                        </a:rPr>
                        <a:t>Conseils en groupe </a:t>
                      </a:r>
                      <a:endParaRPr lang="fr-FR" sz="900" dirty="0">
                        <a:solidFill>
                          <a:schemeClr val="tx1"/>
                        </a:solidFill>
                        <a:latin typeface="Calibri" panose="020F0502020204030204" pitchFamily="34" charset="0"/>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hMerge="1">
                  <a:txBody>
                    <a:bodyPr/>
                    <a:lstStyle/>
                    <a:p>
                      <a:endParaRPr lang="fr-FR"/>
                    </a:p>
                  </a:txBody>
                  <a:tcPr/>
                </a:tc>
                <a:tc hMerge="1">
                  <a:txBody>
                    <a:bodyPr/>
                    <a:lstStyle/>
                    <a:p>
                      <a:endParaRPr lang="fr-FR"/>
                    </a:p>
                  </a:txBody>
                  <a:tcPr/>
                </a:tc>
              </a:tr>
              <a:tr h="171840">
                <a:tc>
                  <a:txBody>
                    <a:bodyPr/>
                    <a:lstStyle/>
                    <a:p>
                      <a:pPr>
                        <a:lnSpc>
                          <a:spcPct val="115000"/>
                        </a:lnSpc>
                        <a:spcAft>
                          <a:spcPts val="0"/>
                        </a:spcAft>
                      </a:pPr>
                      <a:r>
                        <a:rPr lang="fr-FR" sz="900" b="1" kern="1200">
                          <a:solidFill>
                            <a:schemeClr val="tx1"/>
                          </a:solidFill>
                          <a:latin typeface="Calibri" panose="020F0502020204030204" pitchFamily="34" charset="0"/>
                          <a:ea typeface="Times New Roman"/>
                        </a:rPr>
                        <a:t>Incapacité à payer </a:t>
                      </a:r>
                      <a:endParaRPr lang="fr-FR" sz="1000">
                        <a:solidFill>
                          <a:schemeClr val="tx1"/>
                        </a:solidFill>
                        <a:latin typeface="Calibri" panose="020F0502020204030204" pitchFamily="34" charset="0"/>
                        <a:ea typeface="Times New Roman"/>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gridSpan="3">
                  <a:txBody>
                    <a:bodyPr/>
                    <a:lstStyle/>
                    <a:p>
                      <a:pPr marL="342900" lvl="0" indent="-342900">
                        <a:spcAft>
                          <a:spcPts val="0"/>
                        </a:spcAft>
                        <a:buFont typeface="Arial"/>
                        <a:buChar char="•"/>
                        <a:tabLst>
                          <a:tab pos="457200" algn="l"/>
                        </a:tabLst>
                      </a:pPr>
                      <a:r>
                        <a:rPr lang="fr-FR" sz="900" kern="1200" dirty="0">
                          <a:solidFill>
                            <a:schemeClr val="tx1"/>
                          </a:solidFill>
                          <a:latin typeface="Calibri" panose="020F0502020204030204" pitchFamily="34" charset="0"/>
                        </a:rPr>
                        <a:t>Contacter le travailleur social, le professionnel compétent ou l’ONG </a:t>
                      </a:r>
                      <a:endParaRPr lang="fr-FR" sz="900" dirty="0">
                        <a:solidFill>
                          <a:schemeClr val="tx1"/>
                        </a:solidFill>
                        <a:latin typeface="Calibri" panose="020F0502020204030204" pitchFamily="34" charset="0"/>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hMerge="1">
                  <a:txBody>
                    <a:bodyPr/>
                    <a:lstStyle/>
                    <a:p>
                      <a:endParaRPr lang="fr-FR"/>
                    </a:p>
                  </a:txBody>
                  <a:tcPr/>
                </a:tc>
                <a:tc hMerge="1">
                  <a:txBody>
                    <a:bodyPr/>
                    <a:lstStyle/>
                    <a:p>
                      <a:endParaRPr lang="fr-FR"/>
                    </a:p>
                  </a:txBody>
                  <a:tcPr/>
                </a:tc>
              </a:tr>
              <a:tr h="171840">
                <a:tc>
                  <a:txBody>
                    <a:bodyPr/>
                    <a:lstStyle/>
                    <a:p>
                      <a:pPr>
                        <a:lnSpc>
                          <a:spcPct val="115000"/>
                        </a:lnSpc>
                        <a:spcAft>
                          <a:spcPts val="0"/>
                        </a:spcAft>
                      </a:pPr>
                      <a:r>
                        <a:rPr lang="fr-FR" sz="900" b="1" kern="1200">
                          <a:solidFill>
                            <a:schemeClr val="tx1"/>
                          </a:solidFill>
                          <a:latin typeface="Calibri" panose="020F0502020204030204" pitchFamily="34" charset="0"/>
                          <a:ea typeface="Times New Roman"/>
                        </a:rPr>
                        <a:t>Insécurité alimentaire </a:t>
                      </a:r>
                      <a:endParaRPr lang="fr-FR" sz="1000">
                        <a:solidFill>
                          <a:schemeClr val="tx1"/>
                        </a:solidFill>
                        <a:latin typeface="Calibri" panose="020F0502020204030204" pitchFamily="34" charset="0"/>
                        <a:ea typeface="Times New Roman"/>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gridSpan="3">
                  <a:txBody>
                    <a:bodyPr/>
                    <a:lstStyle/>
                    <a:p>
                      <a:pPr marL="342900" lvl="0" indent="-342900">
                        <a:spcAft>
                          <a:spcPts val="0"/>
                        </a:spcAft>
                        <a:buFont typeface="Arial"/>
                        <a:buChar char="•"/>
                        <a:tabLst>
                          <a:tab pos="457200" algn="l"/>
                        </a:tabLst>
                      </a:pPr>
                      <a:r>
                        <a:rPr lang="fr-FR" sz="900" kern="1200" dirty="0">
                          <a:solidFill>
                            <a:schemeClr val="tx1"/>
                          </a:solidFill>
                          <a:latin typeface="Calibri" panose="020F0502020204030204" pitchFamily="34" charset="0"/>
                        </a:rPr>
                        <a:t>Contacter le travailleur social, le professionnel compétent ou l’ONG </a:t>
                      </a:r>
                      <a:endParaRPr lang="fr-FR" sz="900" dirty="0">
                        <a:solidFill>
                          <a:schemeClr val="tx1"/>
                        </a:solidFill>
                        <a:latin typeface="Calibri" panose="020F0502020204030204" pitchFamily="34" charset="0"/>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hMerge="1">
                  <a:txBody>
                    <a:bodyPr/>
                    <a:lstStyle/>
                    <a:p>
                      <a:endParaRPr lang="fr-FR"/>
                    </a:p>
                  </a:txBody>
                  <a:tcPr/>
                </a:tc>
                <a:tc hMerge="1">
                  <a:txBody>
                    <a:bodyPr/>
                    <a:lstStyle/>
                    <a:p>
                      <a:endParaRPr lang="fr-FR"/>
                    </a:p>
                  </a:txBody>
                  <a:tcPr/>
                </a:tc>
              </a:tr>
              <a:tr h="171840">
                <a:tc gridSpan="4">
                  <a:txBody>
                    <a:bodyPr/>
                    <a:lstStyle/>
                    <a:p>
                      <a:pPr algn="ctr">
                        <a:lnSpc>
                          <a:spcPct val="115000"/>
                        </a:lnSpc>
                        <a:spcAft>
                          <a:spcPts val="0"/>
                        </a:spcAft>
                      </a:pPr>
                      <a:r>
                        <a:rPr lang="fr-FR" sz="900" b="1" kern="1200" dirty="0">
                          <a:solidFill>
                            <a:schemeClr val="tx1"/>
                          </a:solidFill>
                          <a:latin typeface="Calibri" panose="020F0502020204030204" pitchFamily="34" charset="0"/>
                          <a:ea typeface="Times New Roman"/>
                        </a:rPr>
                        <a:t>INSTITUTION/COMMUNAUTÉ </a:t>
                      </a:r>
                      <a:endParaRPr lang="fr-FR" sz="1000" dirty="0">
                        <a:solidFill>
                          <a:schemeClr val="tx1"/>
                        </a:solidFill>
                        <a:latin typeface="Calibri" panose="020F0502020204030204" pitchFamily="34" charset="0"/>
                        <a:ea typeface="Times New Roman"/>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666944">
                <a:tc>
                  <a:txBody>
                    <a:bodyPr/>
                    <a:lstStyle/>
                    <a:p>
                      <a:pPr>
                        <a:lnSpc>
                          <a:spcPct val="115000"/>
                        </a:lnSpc>
                        <a:spcAft>
                          <a:spcPts val="0"/>
                        </a:spcAft>
                      </a:pPr>
                      <a:r>
                        <a:rPr lang="fr-FR" sz="900" b="1" kern="1200">
                          <a:solidFill>
                            <a:schemeClr val="tx1"/>
                          </a:solidFill>
                          <a:latin typeface="Calibri" panose="020F0502020204030204" pitchFamily="34" charset="0"/>
                          <a:ea typeface="Times New Roman"/>
                        </a:rPr>
                        <a:t>Temps d’attente trop longs </a:t>
                      </a:r>
                      <a:endParaRPr lang="fr-FR" sz="1000">
                        <a:solidFill>
                          <a:schemeClr val="tx1"/>
                        </a:solidFill>
                        <a:latin typeface="Calibri" panose="020F0502020204030204" pitchFamily="34" charset="0"/>
                        <a:ea typeface="Times New Roman"/>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900" kern="1200">
                          <a:solidFill>
                            <a:schemeClr val="tx1"/>
                          </a:solidFill>
                          <a:latin typeface="Calibri" panose="020F0502020204030204" pitchFamily="34" charset="0"/>
                        </a:rPr>
                        <a:t>Soins au sein de la communauté ou prodigués par des infirmiers </a:t>
                      </a:r>
                      <a:endParaRPr lang="fr-FR" sz="900">
                        <a:solidFill>
                          <a:schemeClr val="tx1"/>
                        </a:solidFill>
                        <a:latin typeface="Calibri" panose="020F0502020204030204" pitchFamily="34" charset="0"/>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900" kern="1200" dirty="0">
                          <a:solidFill>
                            <a:schemeClr val="tx1"/>
                          </a:solidFill>
                          <a:latin typeface="Calibri" panose="020F0502020204030204" pitchFamily="34" charset="0"/>
                        </a:rPr>
                        <a:t>Fourniture des </a:t>
                      </a:r>
                      <a:r>
                        <a:rPr lang="fr-FR" sz="900" kern="1200" dirty="0" err="1">
                          <a:solidFill>
                            <a:schemeClr val="tx1"/>
                          </a:solidFill>
                          <a:latin typeface="Calibri" panose="020F0502020204030204" pitchFamily="34" charset="0"/>
                        </a:rPr>
                        <a:t>ARV</a:t>
                      </a:r>
                      <a:r>
                        <a:rPr lang="fr-FR" sz="900" kern="1200" dirty="0">
                          <a:solidFill>
                            <a:schemeClr val="tx1"/>
                          </a:solidFill>
                          <a:latin typeface="Calibri" panose="020F0502020204030204" pitchFamily="34" charset="0"/>
                        </a:rPr>
                        <a:t> nécessaires pour trois mois de traitement si possible </a:t>
                      </a:r>
                      <a:endParaRPr lang="fr-FR" sz="900" dirty="0">
                        <a:solidFill>
                          <a:schemeClr val="tx1"/>
                        </a:solidFill>
                        <a:latin typeface="Calibri" panose="020F0502020204030204" pitchFamily="34" charset="0"/>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900" kern="1200" dirty="0">
                          <a:solidFill>
                            <a:schemeClr val="tx1"/>
                          </a:solidFill>
                          <a:latin typeface="Calibri" panose="020F0502020204030204" pitchFamily="34" charset="0"/>
                        </a:rPr>
                        <a:t>Groupe de </a:t>
                      </a:r>
                      <a:r>
                        <a:rPr lang="fr-FR" sz="900" kern="1200" dirty="0" smtClean="0">
                          <a:solidFill>
                            <a:schemeClr val="tx1"/>
                          </a:solidFill>
                          <a:latin typeface="Calibri" panose="020F0502020204030204" pitchFamily="34" charset="0"/>
                        </a:rPr>
                        <a:t>soutien au TAR </a:t>
                      </a:r>
                      <a:endParaRPr lang="fr-FR" sz="900" dirty="0">
                        <a:solidFill>
                          <a:schemeClr val="tx1"/>
                        </a:solidFill>
                        <a:latin typeface="Calibri" panose="020F0502020204030204" pitchFamily="34" charset="0"/>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r>
              <a:tr h="360695">
                <a:tc>
                  <a:txBody>
                    <a:bodyPr/>
                    <a:lstStyle/>
                    <a:p>
                      <a:pPr>
                        <a:lnSpc>
                          <a:spcPct val="115000"/>
                        </a:lnSpc>
                        <a:spcAft>
                          <a:spcPts val="0"/>
                        </a:spcAft>
                      </a:pPr>
                      <a:r>
                        <a:rPr lang="fr-FR" sz="900" b="1" kern="1200">
                          <a:solidFill>
                            <a:schemeClr val="tx1"/>
                          </a:solidFill>
                          <a:latin typeface="Calibri" panose="020F0502020204030204" pitchFamily="34" charset="0"/>
                          <a:ea typeface="Times New Roman"/>
                        </a:rPr>
                        <a:t>Stigmatisation et discrimination </a:t>
                      </a:r>
                      <a:endParaRPr lang="fr-FR" sz="1000">
                        <a:solidFill>
                          <a:schemeClr val="tx1"/>
                        </a:solidFill>
                        <a:latin typeface="Calibri" panose="020F0502020204030204" pitchFamily="34" charset="0"/>
                        <a:ea typeface="Times New Roman"/>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marL="342900" lvl="0" indent="-342900">
                        <a:spcAft>
                          <a:spcPts val="0"/>
                        </a:spcAft>
                        <a:buFont typeface="Arial"/>
                        <a:buChar char="•"/>
                        <a:tabLst>
                          <a:tab pos="457200" algn="l"/>
                        </a:tabLst>
                      </a:pPr>
                      <a:r>
                        <a:rPr lang="fr-FR" sz="900" kern="1200">
                          <a:solidFill>
                            <a:schemeClr val="tx1"/>
                          </a:solidFill>
                          <a:latin typeface="Calibri" panose="020F0502020204030204" pitchFamily="34" charset="0"/>
                        </a:rPr>
                        <a:t>Conseils individuels/en groupe </a:t>
                      </a:r>
                      <a:endParaRPr lang="fr-FR" sz="900">
                        <a:solidFill>
                          <a:schemeClr val="tx1"/>
                        </a:solidFill>
                        <a:latin typeface="Calibri" panose="020F0502020204030204" pitchFamily="34" charset="0"/>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marL="342900" lvl="0" indent="-342900">
                        <a:spcAft>
                          <a:spcPts val="0"/>
                        </a:spcAft>
                        <a:buFont typeface="Arial"/>
                        <a:buChar char="•"/>
                        <a:tabLst>
                          <a:tab pos="457200" algn="l"/>
                        </a:tabLst>
                      </a:pPr>
                      <a:r>
                        <a:rPr lang="fr-FR" sz="900" kern="1200">
                          <a:solidFill>
                            <a:schemeClr val="tx1"/>
                          </a:solidFill>
                          <a:latin typeface="Calibri" panose="020F0502020204030204" pitchFamily="34" charset="0"/>
                        </a:rPr>
                        <a:t>Groupe de soutien par des pairs </a:t>
                      </a:r>
                      <a:endParaRPr lang="fr-FR" sz="900">
                        <a:solidFill>
                          <a:schemeClr val="tx1"/>
                        </a:solidFill>
                        <a:latin typeface="Calibri" panose="020F0502020204030204" pitchFamily="34" charset="0"/>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marL="342900" lvl="0" indent="-342900">
                        <a:spcAft>
                          <a:spcPts val="0"/>
                        </a:spcAft>
                        <a:buFont typeface="Arial"/>
                        <a:buChar char="•"/>
                        <a:tabLst>
                          <a:tab pos="457200" algn="l"/>
                        </a:tabLst>
                      </a:pPr>
                      <a:r>
                        <a:rPr lang="fr-FR" sz="900" kern="1200" dirty="0">
                          <a:solidFill>
                            <a:schemeClr val="tx1"/>
                          </a:solidFill>
                          <a:latin typeface="Calibri" panose="020F0502020204030204" pitchFamily="34" charset="0"/>
                        </a:rPr>
                        <a:t>Groupe de </a:t>
                      </a:r>
                      <a:r>
                        <a:rPr lang="fr-FR" sz="900" kern="1200" dirty="0" smtClean="0">
                          <a:solidFill>
                            <a:schemeClr val="tx1"/>
                          </a:solidFill>
                          <a:latin typeface="Calibri" panose="020F0502020204030204" pitchFamily="34" charset="0"/>
                        </a:rPr>
                        <a:t>soutien</a:t>
                      </a:r>
                      <a:r>
                        <a:rPr lang="fr-FR" sz="900" kern="1200" baseline="0" dirty="0" smtClean="0">
                          <a:solidFill>
                            <a:schemeClr val="tx1"/>
                          </a:solidFill>
                          <a:latin typeface="Calibri" panose="020F0502020204030204" pitchFamily="34" charset="0"/>
                        </a:rPr>
                        <a:t> au TAR</a:t>
                      </a:r>
                      <a:endParaRPr lang="fr-FR" sz="900" dirty="0">
                        <a:solidFill>
                          <a:schemeClr val="tx1"/>
                        </a:solidFill>
                        <a:latin typeface="Calibri" panose="020F0502020204030204" pitchFamily="34" charset="0"/>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r>
              <a:tr h="406632">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rPr>
                        <a:t>Crise politique/guerre/catastrophe naturelle </a:t>
                      </a:r>
                      <a:endParaRPr lang="fr-FR" sz="1000">
                        <a:latin typeface="Calibri" panose="020F0502020204030204" pitchFamily="34" charset="0"/>
                        <a:ea typeface="Times New Roman"/>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900" kern="1200">
                          <a:solidFill>
                            <a:srgbClr val="000000"/>
                          </a:solidFill>
                          <a:latin typeface="Calibri" panose="020F0502020204030204" pitchFamily="34" charset="0"/>
                        </a:rPr>
                        <a:t>Conseils individuels </a:t>
                      </a:r>
                      <a:endParaRPr lang="fr-FR" sz="900">
                        <a:latin typeface="Calibri" panose="020F0502020204030204" pitchFamily="34" charset="0"/>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marL="342900" lvl="0" indent="-342900">
                        <a:spcAft>
                          <a:spcPts val="0"/>
                        </a:spcAft>
                        <a:buFont typeface="Arial"/>
                        <a:buChar char="•"/>
                        <a:tabLst>
                          <a:tab pos="457200" algn="l"/>
                        </a:tabLst>
                      </a:pPr>
                      <a:r>
                        <a:rPr lang="fr-FR" sz="900" kern="1200">
                          <a:solidFill>
                            <a:srgbClr val="000000"/>
                          </a:solidFill>
                          <a:latin typeface="Calibri" panose="020F0502020204030204" pitchFamily="34" charset="0"/>
                        </a:rPr>
                        <a:t>Gestion des cas </a:t>
                      </a:r>
                      <a:endParaRPr lang="fr-FR" sz="900">
                        <a:latin typeface="Calibri" panose="020F0502020204030204" pitchFamily="34" charset="0"/>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endParaRPr lang="fr-FR" sz="900" dirty="0">
                        <a:latin typeface="Calibri" panose="020F0502020204030204" pitchFamily="34" charset="0"/>
                      </a:endParaRPr>
                    </a:p>
                  </a:txBody>
                  <a:tcPr marL="52753" marR="52753" marT="25772" marB="257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41300" y="217488"/>
            <a:ext cx="8661400" cy="849312"/>
          </a:xfrm>
        </p:spPr>
        <p:txBody>
          <a:bodyPr rtlCol="0">
            <a:noAutofit/>
          </a:bodyPr>
          <a:lstStyle/>
          <a:p>
            <a:pPr defTabSz="410291" eaLnBrk="1" fontAlgn="auto" hangingPunct="1">
              <a:spcAft>
                <a:spcPts val="0"/>
              </a:spcAft>
              <a:defRPr/>
            </a:pPr>
            <a:r>
              <a:rPr lang="fr-FR" sz="3200" cap="small" smtClean="0">
                <a:solidFill>
                  <a:srgbClr val="002060"/>
                </a:solidFill>
                <a:latin typeface="Calibri"/>
              </a:rPr>
              <a:t>Comment utiliser la présentation sur la surveillance de la charge virale et les conseils pour une meilleure observance</a:t>
            </a:r>
            <a:endParaRPr lang="en-US" sz="3200" dirty="0">
              <a:solidFill>
                <a:srgbClr val="002060"/>
              </a:solidFill>
              <a:latin typeface="Calibri"/>
            </a:endParaRPr>
          </a:p>
        </p:txBody>
      </p:sp>
      <p:sp>
        <p:nvSpPr>
          <p:cNvPr id="5" name="Content Placeholder 4"/>
          <p:cNvSpPr>
            <a:spLocks noGrp="1"/>
          </p:cNvSpPr>
          <p:nvPr>
            <p:ph idx="1"/>
          </p:nvPr>
        </p:nvSpPr>
        <p:spPr>
          <a:xfrm>
            <a:off x="533400" y="1447800"/>
            <a:ext cx="8229600" cy="5410200"/>
          </a:xfrm>
        </p:spPr>
        <p:txBody>
          <a:bodyPr>
            <a:noAutofit/>
          </a:bodyPr>
          <a:lstStyle/>
          <a:p>
            <a:pPr defTabSz="409575" fontAlgn="base">
              <a:lnSpc>
                <a:spcPct val="120000"/>
              </a:lnSpc>
              <a:spcBef>
                <a:spcPct val="0"/>
              </a:spcBef>
              <a:spcAft>
                <a:spcPct val="0"/>
              </a:spcAft>
              <a:buFont typeface="Symbol" pitchFamily="18" charset="2"/>
              <a:buNone/>
            </a:pPr>
            <a:r>
              <a:rPr lang="fr-FR" sz="1200">
                <a:solidFill>
                  <a:srgbClr val="000000"/>
                </a:solidFill>
                <a:latin typeface="Calibri" pitchFamily="34" charset="0"/>
              </a:rPr>
              <a:t>Cette présentation a pour objectif de fournir des informations sur la surveillance de la charge virale aux patients qui reçoivent des ARV. Elle explique la signification des résultats de la charge virale, permet d’évaluer l’observance et de donner des conseils, en particulier auprès des patients dont la charge virale élevée justifie des conseils visant à améliorer l’observance. Elle a été élaborée pour les différents professionnels de santé (conseillers en matière d'observance, médecins, infirmiers, pharmaciens, agents de santé communautaires) qui travaillent avec des patients vivant avec le VIH et leur famille dans des centres où le test de mesure de la charge virale est effectué.</a:t>
            </a:r>
          </a:p>
          <a:p>
            <a:pPr defTabSz="409575" fontAlgn="base">
              <a:lnSpc>
                <a:spcPct val="120000"/>
              </a:lnSpc>
              <a:spcBef>
                <a:spcPct val="0"/>
              </a:spcBef>
              <a:spcAft>
                <a:spcPct val="0"/>
              </a:spcAft>
              <a:buFont typeface="Symbol" pitchFamily="18" charset="2"/>
              <a:buNone/>
            </a:pPr>
            <a:endParaRPr lang="en-GB" sz="1200">
              <a:solidFill>
                <a:srgbClr val="000000"/>
              </a:solidFill>
              <a:latin typeface="Calibri" pitchFamily="34" charset="0"/>
            </a:endParaRPr>
          </a:p>
          <a:p>
            <a:pPr defTabSz="409575" fontAlgn="base">
              <a:lnSpc>
                <a:spcPct val="120000"/>
              </a:lnSpc>
              <a:spcBef>
                <a:spcPct val="0"/>
              </a:spcBef>
              <a:spcAft>
                <a:spcPct val="0"/>
              </a:spcAft>
              <a:buFont typeface="Symbol" pitchFamily="18" charset="2"/>
              <a:buNone/>
            </a:pPr>
            <a:r>
              <a:rPr lang="fr-FR" sz="1200">
                <a:solidFill>
                  <a:srgbClr val="000000"/>
                </a:solidFill>
                <a:latin typeface="Calibri" pitchFamily="34" charset="0"/>
              </a:rPr>
              <a:t>Chaque carte, ou ensemble de cartes, cible un sujet spécifique important pour le soin et l’accompagnement des patients recevant des ARV </a:t>
            </a:r>
            <a:r>
              <a:rPr lang="fr-FR" sz="1200">
                <a:latin typeface="Calibri" pitchFamily="34" charset="0"/>
              </a:rPr>
              <a:t>dont la charge virale sera mesurée</a:t>
            </a:r>
            <a:r>
              <a:rPr lang="fr-FR" sz="1200">
                <a:solidFill>
                  <a:srgbClr val="000000"/>
                </a:solidFill>
                <a:latin typeface="Calibri" pitchFamily="34" charset="0"/>
              </a:rPr>
              <a:t> ou qui ont déjà obtenu un résultat de charge virale. Les thèmes sont codés à l’aide de couleurs pour une utilisation simple.</a:t>
            </a:r>
          </a:p>
          <a:p>
            <a:pPr defTabSz="409575" fontAlgn="base">
              <a:lnSpc>
                <a:spcPct val="120000"/>
              </a:lnSpc>
              <a:spcBef>
                <a:spcPct val="0"/>
              </a:spcBef>
              <a:spcAft>
                <a:spcPct val="0"/>
              </a:spcAft>
              <a:buFont typeface="Symbol" pitchFamily="18" charset="2"/>
              <a:buNone/>
            </a:pPr>
            <a:endParaRPr lang="en-GB" sz="1200">
              <a:solidFill>
                <a:srgbClr val="000000"/>
              </a:solidFill>
              <a:latin typeface="Calibri" pitchFamily="34" charset="0"/>
            </a:endParaRPr>
          </a:p>
          <a:p>
            <a:pPr defTabSz="409575" fontAlgn="base">
              <a:lnSpc>
                <a:spcPct val="120000"/>
              </a:lnSpc>
              <a:spcBef>
                <a:spcPct val="0"/>
              </a:spcBef>
              <a:spcAft>
                <a:spcPct val="0"/>
              </a:spcAft>
              <a:buFont typeface="Symbol" pitchFamily="18" charset="2"/>
              <a:buNone/>
            </a:pPr>
            <a:r>
              <a:rPr lang="fr-FR" sz="1200" b="1">
                <a:solidFill>
                  <a:srgbClr val="000000"/>
                </a:solidFill>
                <a:latin typeface="Calibri" pitchFamily="34" charset="0"/>
              </a:rPr>
              <a:t>Consignes pour utiliser la présentation :</a:t>
            </a:r>
          </a:p>
          <a:p>
            <a:pPr defTabSz="409575" fontAlgn="base">
              <a:lnSpc>
                <a:spcPct val="120000"/>
              </a:lnSpc>
              <a:spcBef>
                <a:spcPct val="0"/>
              </a:spcBef>
              <a:spcAft>
                <a:spcPct val="0"/>
              </a:spcAft>
              <a:buFont typeface="Arial" charset="0"/>
              <a:buChar char="•"/>
            </a:pPr>
            <a:r>
              <a:rPr lang="fr-FR" sz="1200">
                <a:latin typeface="Calibri" pitchFamily="34" charset="0"/>
              </a:rPr>
              <a:t>Placer la présentation sur la table afin que le/la patient(e) voie bien les images alors que vous utiliserez les notes sur le côté. </a:t>
            </a:r>
            <a:endParaRPr lang="en-GB" sz="1200">
              <a:latin typeface="Calibri" pitchFamily="34" charset="0"/>
            </a:endParaRPr>
          </a:p>
          <a:p>
            <a:pPr defTabSz="409575" fontAlgn="base">
              <a:lnSpc>
                <a:spcPct val="120000"/>
              </a:lnSpc>
              <a:spcBef>
                <a:spcPct val="0"/>
              </a:spcBef>
              <a:spcAft>
                <a:spcPct val="0"/>
              </a:spcAft>
              <a:buFont typeface="Arial" charset="0"/>
              <a:buChar char="•"/>
            </a:pPr>
            <a:r>
              <a:rPr lang="fr-FR" sz="1200">
                <a:latin typeface="Calibri" pitchFamily="34" charset="0"/>
              </a:rPr>
              <a:t>Les principaux messages à transmettre </a:t>
            </a:r>
            <a:r>
              <a:rPr lang="fr-FR" sz="1200">
                <a:solidFill>
                  <a:srgbClr val="000000"/>
                </a:solidFill>
                <a:latin typeface="Calibri" pitchFamily="34" charset="0"/>
              </a:rPr>
              <a:t>aux patients et les instructions à l’attention des professionnels sont en </a:t>
            </a:r>
            <a:r>
              <a:rPr lang="fr-FR" sz="1200" b="1">
                <a:solidFill>
                  <a:srgbClr val="000000"/>
                </a:solidFill>
                <a:latin typeface="Calibri" pitchFamily="34" charset="0"/>
              </a:rPr>
              <a:t>gras.</a:t>
            </a:r>
          </a:p>
          <a:p>
            <a:pPr defTabSz="409575" fontAlgn="base">
              <a:lnSpc>
                <a:spcPct val="120000"/>
              </a:lnSpc>
              <a:spcBef>
                <a:spcPct val="0"/>
              </a:spcBef>
              <a:spcAft>
                <a:spcPct val="0"/>
              </a:spcAft>
              <a:buFont typeface="Arial" charset="0"/>
              <a:buChar char="•"/>
            </a:pPr>
            <a:r>
              <a:rPr lang="fr-FR" sz="1200">
                <a:solidFill>
                  <a:srgbClr val="000000"/>
                </a:solidFill>
                <a:latin typeface="Calibri" pitchFamily="34" charset="0"/>
              </a:rPr>
              <a:t>Il y a des notes pour susciter et orienter la discussion avec le/la patient(e), y compris des questions spécifiques pour revoir les points abordés et évaluer la compréhension du/de la patient(e)</a:t>
            </a:r>
            <a:r>
              <a:rPr lang="en-GB" sz="1200">
                <a:latin typeface="Calibri" pitchFamily="34" charset="0"/>
              </a:rPr>
              <a:t>.</a:t>
            </a:r>
          </a:p>
          <a:p>
            <a:pPr defTabSz="409575" fontAlgn="base">
              <a:lnSpc>
                <a:spcPct val="120000"/>
              </a:lnSpc>
              <a:spcBef>
                <a:spcPct val="0"/>
              </a:spcBef>
              <a:spcAft>
                <a:spcPct val="0"/>
              </a:spcAft>
              <a:buFont typeface="Arial" charset="0"/>
              <a:buChar char="•"/>
            </a:pPr>
            <a:r>
              <a:rPr lang="fr-FR" sz="1200">
                <a:solidFill>
                  <a:srgbClr val="000000"/>
                </a:solidFill>
                <a:latin typeface="Calibri" pitchFamily="34" charset="0"/>
              </a:rPr>
              <a:t>Certaines cartes sont prévues pour des visites particulières, notamment le début des ARV, l’envoi d’un test de mesure de la charge virale, et la réception des résultats. Si le résultat de la charge virale est inférieur à 1 000, il y a des cartes spécifiques à utiliser. Si le résultat de la charge virale est égal ou supérieur à 1 000, il y a plusieurs cartes à utiliser pour expliquer le résultat et animer des sessions de conseil en vue d'une meilleure observance</a:t>
            </a:r>
            <a:r>
              <a:rPr lang="en-GB" sz="1200">
                <a:latin typeface="Calibri" pitchFamily="34" charset="0"/>
              </a:rPr>
              <a:t>.</a:t>
            </a:r>
          </a:p>
          <a:p>
            <a:pPr defTabSz="409575" fontAlgn="base">
              <a:lnSpc>
                <a:spcPct val="120000"/>
              </a:lnSpc>
              <a:spcBef>
                <a:spcPct val="0"/>
              </a:spcBef>
              <a:spcAft>
                <a:spcPct val="0"/>
              </a:spcAft>
              <a:buFont typeface="Arial" charset="0"/>
              <a:buChar char="•"/>
            </a:pPr>
            <a:r>
              <a:rPr lang="fr-FR" sz="1200">
                <a:solidFill>
                  <a:srgbClr val="000000"/>
                </a:solidFill>
                <a:latin typeface="Calibri" pitchFamily="34" charset="0"/>
              </a:rPr>
              <a:t>Un autre document, le </a:t>
            </a:r>
            <a:r>
              <a:rPr lang="fr-FR" sz="1200" b="1">
                <a:solidFill>
                  <a:srgbClr val="000000"/>
                </a:solidFill>
                <a:latin typeface="Calibri" pitchFamily="34" charset="0"/>
              </a:rPr>
              <a:t>plan d'amélioration de l'observance</a:t>
            </a:r>
            <a:r>
              <a:rPr lang="fr-FR" sz="1200">
                <a:solidFill>
                  <a:srgbClr val="000000"/>
                </a:solidFill>
                <a:latin typeface="Calibri" pitchFamily="34" charset="0"/>
              </a:rPr>
              <a:t>, conçu pour consigner les résultats et planifier les cartes 5 à 18 doit être inclus dans le dossier du/de la patient€</a:t>
            </a:r>
            <a:r>
              <a:rPr lang="en-GB" sz="1200">
                <a:latin typeface="Calibri" pitchFamily="34" charset="0"/>
              </a:rPr>
              <a:t>.</a:t>
            </a:r>
          </a:p>
          <a:p>
            <a:pPr defTabSz="409575" fontAlgn="base">
              <a:lnSpc>
                <a:spcPct val="120000"/>
              </a:lnSpc>
              <a:spcBef>
                <a:spcPct val="0"/>
              </a:spcBef>
              <a:spcAft>
                <a:spcPct val="0"/>
              </a:spcAft>
              <a:buFont typeface="Arial" charset="0"/>
              <a:buChar char="•"/>
            </a:pPr>
            <a:r>
              <a:rPr lang="fr-FR" sz="1200">
                <a:solidFill>
                  <a:srgbClr val="000000"/>
                </a:solidFill>
                <a:latin typeface="Calibri" pitchFamily="34" charset="0"/>
              </a:rPr>
              <a:t>Après la première session de conseil en matière d'amélioration de l'observance, commencez les autres par la carte 16, et passez à nouveau en revue les cartes 5 à 15, le cas échéant</a:t>
            </a:r>
            <a:r>
              <a:rPr lang="en-GB" sz="1200">
                <a:latin typeface="Calibri" pitchFamily="34"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175"/>
            <a:ext cx="9144000" cy="847725"/>
          </a:xfrm>
          <a:solidFill>
            <a:schemeClr val="accent5"/>
          </a:solidFill>
        </p:spPr>
        <p:txBody>
          <a:bodyPr rtlCol="0">
            <a:noAutofit/>
          </a:bodyPr>
          <a:lstStyle/>
          <a:p>
            <a:pPr algn="l" defTabSz="410195" eaLnBrk="1" fontAlgn="auto" hangingPunct="1">
              <a:spcAft>
                <a:spcPts val="0"/>
              </a:spcAft>
              <a:defRPr/>
            </a:pPr>
            <a:r>
              <a:rPr lang="fr-FR" sz="2800" smtClean="0">
                <a:solidFill>
                  <a:srgbClr val="FFFFFF"/>
                </a:solidFill>
                <a:latin typeface="Calibri"/>
              </a:rPr>
              <a:t>	12. Aide supplémentaire pour prendre les ARV</a:t>
            </a:r>
            <a:endParaRPr lang="en-US" sz="2800" dirty="0">
              <a:solidFill>
                <a:srgbClr val="FFFFFF"/>
              </a:solidFill>
              <a:latin typeface="Calibri"/>
            </a:endParaRPr>
          </a:p>
        </p:txBody>
      </p:sp>
      <p:pic>
        <p:nvPicPr>
          <p:cNvPr id="99330" name="Picture 2"/>
          <p:cNvPicPr>
            <a:picLocks noChangeAspect="1" noChangeArrowheads="1"/>
          </p:cNvPicPr>
          <p:nvPr/>
        </p:nvPicPr>
        <p:blipFill>
          <a:blip r:embed="rId3" cstate="print"/>
          <a:srcRect/>
          <a:stretch>
            <a:fillRect/>
          </a:stretch>
        </p:blipFill>
        <p:spPr bwMode="auto">
          <a:xfrm>
            <a:off x="288925" y="1371600"/>
            <a:ext cx="8550275" cy="4364038"/>
          </a:xfrm>
          <a:prstGeom prst="rect">
            <a:avLst/>
          </a:prstGeom>
          <a:noFill/>
          <a:ln w="9525">
            <a:noFill/>
            <a:miter lim="800000"/>
            <a:headEnd/>
            <a:tailEnd/>
          </a:ln>
        </p:spPr>
      </p:pic>
      <p:sp>
        <p:nvSpPr>
          <p:cNvPr id="99331" name="TextBox 3"/>
          <p:cNvSpPr txBox="1">
            <a:spLocks noChangeArrowheads="1"/>
          </p:cNvSpPr>
          <p:nvPr/>
        </p:nvSpPr>
        <p:spPr bwMode="auto">
          <a:xfrm>
            <a:off x="384175" y="6019800"/>
            <a:ext cx="7997825" cy="400050"/>
          </a:xfrm>
          <a:prstGeom prst="rect">
            <a:avLst/>
          </a:prstGeom>
          <a:noFill/>
          <a:ln w="9525">
            <a:noFill/>
            <a:miter lim="800000"/>
            <a:headEnd/>
            <a:tailEnd/>
          </a:ln>
        </p:spPr>
        <p:txBody>
          <a:bodyPr>
            <a:spAutoFit/>
          </a:bodyPr>
          <a:lstStyle/>
          <a:p>
            <a:pPr marL="285750" indent="-285750">
              <a:buFont typeface="Wingdings" pitchFamily="2" charset="2"/>
              <a:buChar char="Ø"/>
            </a:pPr>
            <a:r>
              <a:rPr lang="fr-FR" sz="2000">
                <a:solidFill>
                  <a:srgbClr val="000000"/>
                </a:solidFill>
                <a:latin typeface="Calibri" pitchFamily="34" charset="0"/>
              </a:rPr>
              <a:t>Méthodes d'amélioration de la prise des ARV</a:t>
            </a:r>
            <a:endParaRPr lang="en-US" sz="2000">
              <a:solidFill>
                <a:srgbClr val="000000"/>
              </a:solidFill>
              <a:latin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43000"/>
            <a:ext cx="2819400" cy="3200400"/>
          </a:xfrm>
        </p:spPr>
        <p:txBody>
          <a:bodyPr rtlCol="0"/>
          <a:lstStyle/>
          <a:p>
            <a:pPr defTabSz="410195" eaLnBrk="1" fontAlgn="auto" hangingPunct="1">
              <a:spcAft>
                <a:spcPts val="0"/>
              </a:spcAft>
              <a:buFont typeface="Arial"/>
              <a:buNone/>
              <a:defRPr/>
            </a:pPr>
            <a:r>
              <a:rPr lang="en-US" sz="1600" b="1" dirty="0" smtClean="0">
                <a:solidFill>
                  <a:srgbClr val="000000"/>
                </a:solidFill>
                <a:latin typeface="Calibri"/>
              </a:rPr>
              <a:t>MESSAGES FORTS :</a:t>
            </a:r>
          </a:p>
          <a:p>
            <a:pPr marL="274638" indent="-274638" defTabSz="410195" eaLnBrk="1" fontAlgn="auto" hangingPunct="1">
              <a:spcAft>
                <a:spcPts val="0"/>
              </a:spcAft>
              <a:buFont typeface="Wingdings" pitchFamily="2" charset="2"/>
              <a:buChar char="Ø"/>
              <a:defRPr/>
            </a:pPr>
            <a:r>
              <a:rPr lang="fr-FR" sz="1600" dirty="0" smtClean="0">
                <a:solidFill>
                  <a:srgbClr val="000000"/>
                </a:solidFill>
                <a:latin typeface="Calibri"/>
              </a:rPr>
              <a:t>Méthodes d'amélioration de la prise des </a:t>
            </a:r>
            <a:r>
              <a:rPr lang="fr-FR" sz="1600" dirty="0" err="1" smtClean="0">
                <a:solidFill>
                  <a:srgbClr val="000000"/>
                </a:solidFill>
                <a:latin typeface="Calibri"/>
              </a:rPr>
              <a:t>ARV</a:t>
            </a:r>
            <a:r>
              <a:rPr lang="fr-FR" sz="1600" dirty="0" smtClean="0">
                <a:solidFill>
                  <a:srgbClr val="000000"/>
                </a:solidFill>
                <a:latin typeface="Calibri"/>
              </a:rPr>
              <a:t>.</a:t>
            </a:r>
            <a:endParaRPr lang="en-US" sz="1600" dirty="0" smtClean="0">
              <a:solidFill>
                <a:srgbClr val="000000"/>
              </a:solidFill>
              <a:latin typeface="Calibri"/>
            </a:endParaRPr>
          </a:p>
        </p:txBody>
      </p:sp>
      <p:sp>
        <p:nvSpPr>
          <p:cNvPr id="21" name="Content Placeholder 1"/>
          <p:cNvSpPr>
            <a:spLocks noGrp="1"/>
          </p:cNvSpPr>
          <p:nvPr>
            <p:ph sz="half" idx="1"/>
          </p:nvPr>
        </p:nvSpPr>
        <p:spPr>
          <a:xfrm>
            <a:off x="3657600" y="1143000"/>
            <a:ext cx="5226050" cy="4572000"/>
          </a:xfrm>
        </p:spPr>
        <p:txBody>
          <a:bodyPr rtlCol="0">
            <a:normAutofit fontScale="92500" lnSpcReduction="10000"/>
          </a:bodyPr>
          <a:lstStyle/>
          <a:p>
            <a:pPr defTabSz="410195" eaLnBrk="1" fontAlgn="auto" hangingPunct="1">
              <a:spcAft>
                <a:spcPts val="0"/>
              </a:spcAft>
              <a:buFont typeface="Arial"/>
              <a:buNone/>
              <a:defRPr/>
            </a:pPr>
            <a:r>
              <a:rPr lang="en-US" sz="1900" b="1" dirty="0" smtClean="0">
                <a:solidFill>
                  <a:srgbClr val="000000"/>
                </a:solidFill>
                <a:latin typeface="Calibri"/>
              </a:rPr>
              <a:t>POINTS DE DISCUSSION :</a:t>
            </a:r>
          </a:p>
          <a:p>
            <a:pPr marL="274638" indent="-274638" defTabSz="410195" eaLnBrk="1" fontAlgn="auto" hangingPunct="1">
              <a:spcAft>
                <a:spcPts val="0"/>
              </a:spcAft>
              <a:buFont typeface="Arial" pitchFamily="34" charset="0"/>
              <a:buChar char="•"/>
              <a:defRPr/>
            </a:pPr>
            <a:r>
              <a:rPr lang="fr-FR" b="1" dirty="0" smtClean="0">
                <a:solidFill>
                  <a:srgbClr val="000000"/>
                </a:solidFill>
                <a:latin typeface="Calibri"/>
              </a:rPr>
              <a:t>Regardons d'un peu plus près                                          quelques-uns des obstacles qui                                       s’opposent souvent à la prise des                                        ARV.</a:t>
            </a:r>
          </a:p>
          <a:p>
            <a:pPr marL="274638" indent="-274638" defTabSz="410195" eaLnBrk="1" fontAlgn="auto" hangingPunct="1">
              <a:spcAft>
                <a:spcPts val="0"/>
              </a:spcAft>
              <a:buFont typeface="Arial" pitchFamily="34" charset="0"/>
              <a:buChar char="•"/>
              <a:defRPr/>
            </a:pPr>
            <a:r>
              <a:rPr lang="fr-FR" dirty="0" smtClean="0">
                <a:solidFill>
                  <a:srgbClr val="000000"/>
                </a:solidFill>
                <a:latin typeface="Calibri"/>
              </a:rPr>
              <a:t>Parmi les points abordés, qu’est-ce qui vous pose le plus grand problème lorsqu’il s’agit de prendre vos </a:t>
            </a:r>
            <a:r>
              <a:rPr lang="fr-FR" dirty="0" err="1" smtClean="0">
                <a:solidFill>
                  <a:srgbClr val="000000"/>
                </a:solidFill>
                <a:latin typeface="Calibri"/>
              </a:rPr>
              <a:t>ARV</a:t>
            </a:r>
            <a:r>
              <a:rPr lang="fr-FR" dirty="0" smtClean="0">
                <a:solidFill>
                  <a:srgbClr val="000000"/>
                </a:solidFill>
                <a:latin typeface="Calibri"/>
              </a:rPr>
              <a:t> ?</a:t>
            </a:r>
          </a:p>
          <a:p>
            <a:pPr marL="274638" indent="-274638" defTabSz="410195" eaLnBrk="1" fontAlgn="auto" hangingPunct="1">
              <a:spcAft>
                <a:spcPts val="0"/>
              </a:spcAft>
              <a:buFont typeface="Arial" pitchFamily="34" charset="0"/>
              <a:buChar char="•"/>
              <a:defRPr/>
            </a:pPr>
            <a:r>
              <a:rPr lang="fr-FR" dirty="0" smtClean="0">
                <a:solidFill>
                  <a:srgbClr val="000000"/>
                </a:solidFill>
                <a:latin typeface="Calibri"/>
              </a:rPr>
              <a:t>Voici ce que j’ai compris. Dites-moi si j’ai bien tout compris. </a:t>
            </a:r>
            <a:r>
              <a:rPr lang="fr-FR" i="1" dirty="0" smtClean="0">
                <a:solidFill>
                  <a:srgbClr val="000000"/>
                </a:solidFill>
                <a:latin typeface="Calibri"/>
              </a:rPr>
              <a:t>[Réfléchir aux défis identifiés.]</a:t>
            </a:r>
          </a:p>
          <a:p>
            <a:pPr marL="715963" indent="-350838" defTabSz="410195" eaLnBrk="1" fontAlgn="auto" hangingPunct="1">
              <a:spcAft>
                <a:spcPts val="0"/>
              </a:spcAft>
              <a:buFont typeface="Arial" pitchFamily="34" charset="0"/>
              <a:buChar char="•"/>
              <a:defRPr/>
            </a:pPr>
            <a:r>
              <a:rPr lang="fr-FR" dirty="0" smtClean="0">
                <a:solidFill>
                  <a:srgbClr val="000000"/>
                </a:solidFill>
                <a:latin typeface="Calibri"/>
              </a:rPr>
              <a:t>Aller à la carte 13 (intitulée Penser à prendre ses ARV) pour les « oublis »</a:t>
            </a:r>
          </a:p>
          <a:p>
            <a:pPr marL="715963" indent="-350838" defTabSz="410195" eaLnBrk="1" fontAlgn="auto" hangingPunct="1">
              <a:spcAft>
                <a:spcPts val="0"/>
              </a:spcAft>
              <a:buFont typeface="Arial" pitchFamily="34" charset="0"/>
              <a:buChar char="•"/>
              <a:defRPr/>
            </a:pPr>
            <a:r>
              <a:rPr lang="fr-FR" dirty="0" smtClean="0">
                <a:solidFill>
                  <a:srgbClr val="000000"/>
                </a:solidFill>
                <a:latin typeface="Calibri"/>
              </a:rPr>
              <a:t>Aller à la carte 14 (intitulée Comprendre vos ARV) pour les « connaissances », les « effets indésirables » et la « maladie physique ».</a:t>
            </a:r>
          </a:p>
          <a:p>
            <a:pPr marL="715963" indent="-350838" defTabSz="410195" eaLnBrk="1" fontAlgn="auto" hangingPunct="1">
              <a:spcAft>
                <a:spcPts val="0"/>
              </a:spcAft>
              <a:buFont typeface="Arial" pitchFamily="34" charset="0"/>
              <a:buChar char="•"/>
              <a:defRPr/>
            </a:pPr>
            <a:r>
              <a:rPr lang="fr-FR" dirty="0" smtClean="0">
                <a:solidFill>
                  <a:srgbClr val="000000"/>
                </a:solidFill>
                <a:latin typeface="Calibri"/>
              </a:rPr>
              <a:t>Aller à la carte 15 (</a:t>
            </a:r>
            <a:r>
              <a:rPr lang="fr-FR" dirty="0" smtClean="0">
                <a:latin typeface="Calibri"/>
              </a:rPr>
              <a:t>intitulée</a:t>
            </a:r>
            <a:r>
              <a:rPr lang="fr-FR" dirty="0" smtClean="0">
                <a:solidFill>
                  <a:srgbClr val="000000"/>
                </a:solidFill>
                <a:latin typeface="Calibri"/>
              </a:rPr>
              <a:t> Conserver votre intimité et obtenir de l'aide) pour l'« annonce ».</a:t>
            </a:r>
            <a:endParaRPr lang="en-US" dirty="0" smtClean="0">
              <a:solidFill>
                <a:srgbClr val="000000"/>
              </a:solidFill>
              <a:latin typeface="Calibri"/>
            </a:endParaRPr>
          </a:p>
        </p:txBody>
      </p:sp>
      <p:cxnSp>
        <p:nvCxnSpPr>
          <p:cNvPr id="15" name="Straight Connector 14"/>
          <p:cNvCxnSpPr/>
          <p:nvPr/>
        </p:nvCxnSpPr>
        <p:spPr>
          <a:xfrm>
            <a:off x="3429000" y="1057275"/>
            <a:ext cx="0" cy="32099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0" y="-3175"/>
            <a:ext cx="9144000" cy="847725"/>
          </a:xfrm>
          <a:solidFill>
            <a:schemeClr val="accent5"/>
          </a:solidFill>
        </p:spPr>
        <p:txBody>
          <a:bodyPr rtlCol="0">
            <a:noAutofit/>
          </a:bodyPr>
          <a:lstStyle/>
          <a:p>
            <a:pPr algn="l" defTabSz="410195" eaLnBrk="1" fontAlgn="auto" hangingPunct="1">
              <a:spcAft>
                <a:spcPts val="0"/>
              </a:spcAft>
              <a:defRPr/>
            </a:pPr>
            <a:r>
              <a:rPr lang="fr-FR" sz="2800" smtClean="0">
                <a:solidFill>
                  <a:srgbClr val="FFFFFF"/>
                </a:solidFill>
                <a:latin typeface="Calibri"/>
              </a:rPr>
              <a:t>	12. Aide supplémentaire pour prendre les ARV</a:t>
            </a:r>
            <a:endParaRPr lang="en-US" sz="2800" dirty="0">
              <a:solidFill>
                <a:srgbClr val="FFFFFF"/>
              </a:solidFill>
              <a:latin typeface="Calibri"/>
            </a:endParaRPr>
          </a:p>
        </p:txBody>
      </p:sp>
      <p:pic>
        <p:nvPicPr>
          <p:cNvPr id="8" name="Picture 2"/>
          <p:cNvPicPr>
            <a:picLocks noChangeAspect="1" noChangeArrowheads="1"/>
          </p:cNvPicPr>
          <p:nvPr/>
        </p:nvPicPr>
        <p:blipFill>
          <a:blip r:embed="rId3" cstate="print"/>
          <a:srcRect/>
          <a:stretch>
            <a:fillRect/>
          </a:stretch>
        </p:blipFill>
        <p:spPr bwMode="auto">
          <a:xfrm>
            <a:off x="7162800" y="609600"/>
            <a:ext cx="1768475" cy="1325563"/>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175"/>
            <a:ext cx="9144000" cy="847725"/>
          </a:xfrm>
          <a:solidFill>
            <a:schemeClr val="accent5"/>
          </a:solidFill>
        </p:spPr>
        <p:txBody>
          <a:bodyPr rtlCol="0">
            <a:noAutofit/>
          </a:bodyPr>
          <a:lstStyle/>
          <a:p>
            <a:pPr algn="l" defTabSz="410195" eaLnBrk="1" fontAlgn="auto" hangingPunct="1">
              <a:spcAft>
                <a:spcPts val="0"/>
              </a:spcAft>
              <a:defRPr/>
            </a:pPr>
            <a:r>
              <a:rPr lang="fr-FR" sz="2600" smtClean="0">
                <a:solidFill>
                  <a:srgbClr val="FFFFFF"/>
                </a:solidFill>
                <a:latin typeface="Calibri"/>
              </a:rPr>
              <a:t>	13. </a:t>
            </a:r>
            <a:r>
              <a:rPr lang="fr-FR" sz="2800" smtClean="0">
                <a:solidFill>
                  <a:srgbClr val="FFFFFF"/>
                </a:solidFill>
                <a:latin typeface="Calibri"/>
              </a:rPr>
              <a:t>Penser</a:t>
            </a:r>
            <a:r>
              <a:rPr lang="fr-FR" sz="2600" smtClean="0">
                <a:solidFill>
                  <a:srgbClr val="FFFFFF"/>
                </a:solidFill>
                <a:latin typeface="Calibri"/>
              </a:rPr>
              <a:t> à prendre ses ARV</a:t>
            </a:r>
            <a:endParaRPr lang="en-US" sz="2600" dirty="0">
              <a:solidFill>
                <a:srgbClr val="FFFFFF"/>
              </a:solidFill>
              <a:latin typeface="Calibri"/>
            </a:endParaRPr>
          </a:p>
        </p:txBody>
      </p:sp>
      <p:sp>
        <p:nvSpPr>
          <p:cNvPr id="4" name="TextBox 3"/>
          <p:cNvSpPr txBox="1"/>
          <p:nvPr/>
        </p:nvSpPr>
        <p:spPr>
          <a:xfrm>
            <a:off x="381000" y="5410200"/>
            <a:ext cx="4108450" cy="1631950"/>
          </a:xfrm>
          <a:prstGeom prst="rect">
            <a:avLst/>
          </a:prstGeom>
          <a:noFill/>
        </p:spPr>
        <p:txBody>
          <a:bodyPr>
            <a:spAutoFit/>
          </a:bodyPr>
          <a:lstStyle/>
          <a:p>
            <a:pPr marL="285750" indent="-285750" defTabSz="913972" fontAlgn="auto">
              <a:spcBef>
                <a:spcPts val="0"/>
              </a:spcBef>
              <a:spcAft>
                <a:spcPts val="0"/>
              </a:spcAft>
              <a:buFont typeface="Wingdings" panose="05000000000000000000" pitchFamily="2" charset="2"/>
              <a:buChar char="Ø"/>
              <a:defRPr/>
            </a:pPr>
            <a:r>
              <a:rPr lang="fr-FR" sz="2000" dirty="0">
                <a:solidFill>
                  <a:srgbClr val="000000"/>
                </a:solidFill>
                <a:latin typeface="Calibri"/>
                <a:cs typeface="+mn-cs"/>
              </a:rPr>
              <a:t>Il peut être difficile de toujours penser à prendre ses </a:t>
            </a:r>
            <a:r>
              <a:rPr lang="fr-FR" sz="2000" dirty="0" err="1">
                <a:solidFill>
                  <a:srgbClr val="000000"/>
                </a:solidFill>
                <a:latin typeface="Calibri"/>
                <a:cs typeface="+mn-cs"/>
              </a:rPr>
              <a:t>ARV</a:t>
            </a:r>
            <a:r>
              <a:rPr lang="fr-FR" sz="2000" dirty="0">
                <a:solidFill>
                  <a:srgbClr val="000000"/>
                </a:solidFill>
                <a:latin typeface="Calibri"/>
                <a:cs typeface="+mn-cs"/>
              </a:rPr>
              <a:t>. </a:t>
            </a:r>
          </a:p>
          <a:p>
            <a:pPr marL="285750" indent="-285750" defTabSz="913972" fontAlgn="auto">
              <a:spcBef>
                <a:spcPts val="0"/>
              </a:spcBef>
              <a:spcAft>
                <a:spcPts val="0"/>
              </a:spcAft>
              <a:buFont typeface="Wingdings" panose="05000000000000000000" pitchFamily="2" charset="2"/>
              <a:buChar char="Ø"/>
              <a:defRPr/>
            </a:pPr>
            <a:endParaRPr lang="en-US" sz="2000" dirty="0">
              <a:solidFill>
                <a:srgbClr val="000000"/>
              </a:solidFill>
              <a:latin typeface="Calibri"/>
              <a:cs typeface="+mn-cs"/>
            </a:endParaRPr>
          </a:p>
          <a:p>
            <a:pPr defTabSz="913972" fontAlgn="auto">
              <a:spcBef>
                <a:spcPts val="0"/>
              </a:spcBef>
              <a:spcAft>
                <a:spcPts val="0"/>
              </a:spcAft>
              <a:defRPr/>
            </a:pPr>
            <a:endParaRPr lang="en-US" sz="2000" dirty="0">
              <a:latin typeface="Calibri" panose="020F0502020204030204" pitchFamily="34" charset="0"/>
              <a:cs typeface="+mn-cs"/>
            </a:endParaRPr>
          </a:p>
          <a:p>
            <a:pPr marL="456986" lvl="1" indent="0" defTabSz="913972" fontAlgn="auto">
              <a:spcBef>
                <a:spcPts val="0"/>
              </a:spcBef>
              <a:spcAft>
                <a:spcPts val="0"/>
              </a:spcAft>
              <a:defRPr/>
            </a:pPr>
            <a:endParaRPr lang="en-US" sz="2000" dirty="0">
              <a:latin typeface="Calibri" panose="020F0502020204030204" pitchFamily="34" charset="0"/>
              <a:cs typeface="+mn-cs"/>
            </a:endParaRPr>
          </a:p>
        </p:txBody>
      </p:sp>
      <p:pic>
        <p:nvPicPr>
          <p:cNvPr id="103427" name="Picture 2"/>
          <p:cNvPicPr>
            <a:picLocks noChangeAspect="1" noChangeArrowheads="1"/>
          </p:cNvPicPr>
          <p:nvPr/>
        </p:nvPicPr>
        <p:blipFill>
          <a:blip r:embed="rId3" cstate="print"/>
          <a:srcRect/>
          <a:stretch>
            <a:fillRect/>
          </a:stretch>
        </p:blipFill>
        <p:spPr bwMode="auto">
          <a:xfrm>
            <a:off x="388938" y="1295400"/>
            <a:ext cx="8450262" cy="4003675"/>
          </a:xfrm>
          <a:prstGeom prst="rect">
            <a:avLst/>
          </a:prstGeom>
          <a:noFill/>
          <a:ln w="9525">
            <a:noFill/>
            <a:miter lim="800000"/>
            <a:headEnd/>
            <a:tailEnd/>
          </a:ln>
        </p:spPr>
      </p:pic>
      <p:sp>
        <p:nvSpPr>
          <p:cNvPr id="7" name="TextBox 6"/>
          <p:cNvSpPr txBox="1"/>
          <p:nvPr/>
        </p:nvSpPr>
        <p:spPr>
          <a:xfrm>
            <a:off x="4730750" y="5410200"/>
            <a:ext cx="4108450" cy="1938338"/>
          </a:xfrm>
          <a:prstGeom prst="rect">
            <a:avLst/>
          </a:prstGeom>
          <a:noFill/>
        </p:spPr>
        <p:txBody>
          <a:bodyPr>
            <a:spAutoFit/>
          </a:bodyPr>
          <a:lstStyle/>
          <a:p>
            <a:pPr marL="285750" indent="-285750" defTabSz="913972" fontAlgn="auto">
              <a:spcBef>
                <a:spcPts val="0"/>
              </a:spcBef>
              <a:spcAft>
                <a:spcPts val="0"/>
              </a:spcAft>
              <a:buFont typeface="Wingdings" panose="05000000000000000000" pitchFamily="2" charset="2"/>
              <a:buChar char="Ø"/>
              <a:defRPr/>
            </a:pPr>
            <a:r>
              <a:rPr lang="fr-FR" sz="2000" dirty="0">
                <a:solidFill>
                  <a:srgbClr val="000000"/>
                </a:solidFill>
                <a:latin typeface="Calibri"/>
                <a:cs typeface="+mn-cs"/>
              </a:rPr>
              <a:t>L’oubli de doses d’</a:t>
            </a:r>
            <a:r>
              <a:rPr lang="fr-FR" sz="2000" dirty="0" err="1">
                <a:solidFill>
                  <a:srgbClr val="000000"/>
                </a:solidFill>
                <a:latin typeface="Calibri"/>
                <a:cs typeface="+mn-cs"/>
              </a:rPr>
              <a:t>ARV</a:t>
            </a:r>
            <a:r>
              <a:rPr lang="fr-FR" sz="2000" dirty="0">
                <a:solidFill>
                  <a:srgbClr val="000000"/>
                </a:solidFill>
                <a:latin typeface="Calibri"/>
                <a:cs typeface="+mn-cs"/>
              </a:rPr>
              <a:t> peut expliquer une charge virale élevée et peut vous faire du mal.</a:t>
            </a:r>
          </a:p>
          <a:p>
            <a:pPr marL="285750" indent="-285750" defTabSz="913972" fontAlgn="auto">
              <a:spcBef>
                <a:spcPts val="0"/>
              </a:spcBef>
              <a:spcAft>
                <a:spcPts val="0"/>
              </a:spcAft>
              <a:buFont typeface="Wingdings" panose="05000000000000000000" pitchFamily="2" charset="2"/>
              <a:buChar char="Ø"/>
              <a:defRPr/>
            </a:pPr>
            <a:endParaRPr lang="en-US" sz="2000" dirty="0">
              <a:solidFill>
                <a:srgbClr val="000000"/>
              </a:solidFill>
              <a:latin typeface="Calibri"/>
              <a:cs typeface="+mn-cs"/>
            </a:endParaRPr>
          </a:p>
          <a:p>
            <a:pPr defTabSz="913972" fontAlgn="auto">
              <a:spcBef>
                <a:spcPts val="0"/>
              </a:spcBef>
              <a:spcAft>
                <a:spcPts val="0"/>
              </a:spcAft>
              <a:defRPr/>
            </a:pPr>
            <a:endParaRPr lang="en-US" sz="2000" dirty="0">
              <a:latin typeface="Calibri" panose="020F0502020204030204" pitchFamily="34" charset="0"/>
              <a:cs typeface="+mn-cs"/>
            </a:endParaRPr>
          </a:p>
          <a:p>
            <a:pPr marL="456986" lvl="1" indent="0" defTabSz="913972" fontAlgn="auto">
              <a:spcBef>
                <a:spcPts val="0"/>
              </a:spcBef>
              <a:spcAft>
                <a:spcPts val="0"/>
              </a:spcAft>
              <a:defRPr/>
            </a:pPr>
            <a:endParaRPr lang="en-US" sz="2000" dirty="0">
              <a:latin typeface="Calibri" panose="020F0502020204030204" pitchFamily="34" charset="0"/>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143000"/>
            <a:ext cx="3276600" cy="3200400"/>
          </a:xfrm>
        </p:spPr>
        <p:txBody>
          <a:bodyPr rtlCol="0"/>
          <a:lstStyle/>
          <a:p>
            <a:pPr defTabSz="410195" eaLnBrk="1" fontAlgn="auto" hangingPunct="1">
              <a:spcAft>
                <a:spcPts val="0"/>
              </a:spcAft>
              <a:buFont typeface="Arial"/>
              <a:buNone/>
              <a:defRPr/>
            </a:pPr>
            <a:r>
              <a:rPr lang="en-US" sz="1600" b="1" dirty="0" smtClean="0">
                <a:solidFill>
                  <a:srgbClr val="000000"/>
                </a:solidFill>
                <a:latin typeface="Calibri"/>
              </a:rPr>
              <a:t>MESSAGES FORTS :</a:t>
            </a:r>
          </a:p>
          <a:p>
            <a:pPr marL="274638" indent="-274638" defTabSz="410195" eaLnBrk="1" fontAlgn="auto" hangingPunct="1">
              <a:spcAft>
                <a:spcPts val="0"/>
              </a:spcAft>
              <a:buFont typeface="Wingdings" pitchFamily="2" charset="2"/>
              <a:buChar char="Ø"/>
              <a:defRPr/>
            </a:pPr>
            <a:r>
              <a:rPr lang="fr-FR" sz="1600" dirty="0" smtClean="0">
                <a:solidFill>
                  <a:srgbClr val="000000"/>
                </a:solidFill>
                <a:latin typeface="Calibri"/>
              </a:rPr>
              <a:t>Il peut être difficile de toujours penser à prendre ses </a:t>
            </a:r>
            <a:r>
              <a:rPr lang="fr-FR" sz="1600" dirty="0" err="1" smtClean="0">
                <a:solidFill>
                  <a:srgbClr val="000000"/>
                </a:solidFill>
                <a:latin typeface="Calibri"/>
              </a:rPr>
              <a:t>ARV</a:t>
            </a:r>
            <a:r>
              <a:rPr lang="fr-FR" sz="1600" dirty="0" smtClean="0">
                <a:solidFill>
                  <a:srgbClr val="000000"/>
                </a:solidFill>
                <a:latin typeface="Calibri"/>
              </a:rPr>
              <a:t>.</a:t>
            </a:r>
          </a:p>
          <a:p>
            <a:pPr marL="274638" indent="-274638" defTabSz="410195" eaLnBrk="1" fontAlgn="auto" hangingPunct="1">
              <a:spcAft>
                <a:spcPts val="0"/>
              </a:spcAft>
              <a:buFont typeface="Wingdings" pitchFamily="2" charset="2"/>
              <a:buChar char="Ø"/>
              <a:defRPr/>
            </a:pPr>
            <a:r>
              <a:rPr lang="fr-FR" sz="1600" dirty="0" smtClean="0">
                <a:solidFill>
                  <a:srgbClr val="000000"/>
                </a:solidFill>
                <a:latin typeface="Calibri"/>
              </a:rPr>
              <a:t>L’oubli de doses d’</a:t>
            </a:r>
            <a:r>
              <a:rPr lang="fr-FR" sz="1600" dirty="0" err="1" smtClean="0">
                <a:solidFill>
                  <a:srgbClr val="000000"/>
                </a:solidFill>
                <a:latin typeface="Calibri"/>
              </a:rPr>
              <a:t>ARV</a:t>
            </a:r>
            <a:r>
              <a:rPr lang="fr-FR" sz="1600" dirty="0" smtClean="0">
                <a:solidFill>
                  <a:srgbClr val="000000"/>
                </a:solidFill>
                <a:latin typeface="Calibri"/>
              </a:rPr>
              <a:t> peut expliquer une charge virale élevée et peut te faire du mal.</a:t>
            </a:r>
            <a:endParaRPr lang="en-US" sz="1600" dirty="0">
              <a:latin typeface="Calibri" panose="020F0502020204030204" pitchFamily="34" charset="0"/>
            </a:endParaRPr>
          </a:p>
        </p:txBody>
      </p:sp>
      <p:sp>
        <p:nvSpPr>
          <p:cNvPr id="21" name="Content Placeholder 1"/>
          <p:cNvSpPr>
            <a:spLocks noGrp="1"/>
          </p:cNvSpPr>
          <p:nvPr>
            <p:ph sz="half" idx="1"/>
          </p:nvPr>
        </p:nvSpPr>
        <p:spPr>
          <a:xfrm>
            <a:off x="3689350" y="1143000"/>
            <a:ext cx="5226050" cy="3960813"/>
          </a:xfrm>
        </p:spPr>
        <p:txBody>
          <a:bodyPr rtlCol="0">
            <a:normAutofit fontScale="92500" lnSpcReduction="10000"/>
          </a:bodyPr>
          <a:lstStyle/>
          <a:p>
            <a:pPr defTabSz="410195" eaLnBrk="1" fontAlgn="auto" hangingPunct="1">
              <a:spcAft>
                <a:spcPts val="0"/>
              </a:spcAft>
              <a:buFont typeface="Arial"/>
              <a:buNone/>
              <a:defRPr/>
            </a:pPr>
            <a:r>
              <a:rPr lang="en-US" sz="1700" b="1" dirty="0" smtClean="0">
                <a:solidFill>
                  <a:srgbClr val="000000"/>
                </a:solidFill>
                <a:latin typeface="Calibri"/>
              </a:rPr>
              <a:t>POINTS DE DISCUSSION :</a:t>
            </a:r>
          </a:p>
          <a:p>
            <a:pPr marL="274638" indent="-274638" defTabSz="410195" eaLnBrk="1" fontAlgn="auto" hangingPunct="1">
              <a:spcAft>
                <a:spcPts val="0"/>
              </a:spcAft>
              <a:buFont typeface="Arial" pitchFamily="34" charset="0"/>
              <a:buChar char="•"/>
              <a:defRPr/>
            </a:pPr>
            <a:r>
              <a:rPr lang="fr-FR" sz="1400" dirty="0" smtClean="0">
                <a:solidFill>
                  <a:srgbClr val="000000"/>
                </a:solidFill>
                <a:latin typeface="Calibri"/>
              </a:rPr>
              <a:t>Qu’avez-vous déjà essayé de faire pour vous                                            aider à  y penser ?</a:t>
            </a:r>
          </a:p>
          <a:p>
            <a:pPr marL="274638" indent="-274638" defTabSz="410195" eaLnBrk="1" fontAlgn="auto" hangingPunct="1">
              <a:spcAft>
                <a:spcPts val="0"/>
              </a:spcAft>
              <a:buFont typeface="Arial" pitchFamily="34" charset="0"/>
              <a:buChar char="•"/>
              <a:defRPr/>
            </a:pPr>
            <a:r>
              <a:rPr lang="fr-FR" sz="1400" dirty="0" smtClean="0">
                <a:solidFill>
                  <a:srgbClr val="000000"/>
                </a:solidFill>
                <a:latin typeface="Calibri"/>
              </a:rPr>
              <a:t>Je veux m’assurer d’avoir bien compris. Si j’ai bien compris ce que vous avez dit </a:t>
            </a:r>
            <a:r>
              <a:rPr lang="fr-FR" sz="1400" i="1" dirty="0" smtClean="0">
                <a:solidFill>
                  <a:srgbClr val="000000"/>
                </a:solidFill>
                <a:latin typeface="Calibri"/>
              </a:rPr>
              <a:t>[circonstance ayant entraîné l'oubli de doses]. </a:t>
            </a:r>
            <a:r>
              <a:rPr lang="fr-FR" sz="1400" dirty="0" smtClean="0">
                <a:solidFill>
                  <a:srgbClr val="000000"/>
                </a:solidFill>
                <a:latin typeface="Calibri"/>
              </a:rPr>
              <a:t>Voici quelques éléments que d’autres ont trouvé utiles :</a:t>
            </a:r>
          </a:p>
          <a:p>
            <a:pPr marL="715963" indent="-350838" defTabSz="410195" eaLnBrk="1" fontAlgn="auto" hangingPunct="1">
              <a:spcAft>
                <a:spcPts val="0"/>
              </a:spcAft>
              <a:buFont typeface="Arial" pitchFamily="34" charset="0"/>
              <a:buChar char="•"/>
              <a:defRPr/>
            </a:pPr>
            <a:r>
              <a:rPr lang="fr-FR" sz="1400" dirty="0" smtClean="0">
                <a:solidFill>
                  <a:srgbClr val="000000"/>
                </a:solidFill>
                <a:latin typeface="Calibri"/>
              </a:rPr>
              <a:t>Mettez vos </a:t>
            </a:r>
            <a:r>
              <a:rPr lang="fr-FR" sz="1400" dirty="0" err="1" smtClean="0">
                <a:solidFill>
                  <a:srgbClr val="000000"/>
                </a:solidFill>
                <a:latin typeface="Calibri"/>
              </a:rPr>
              <a:t>ARV</a:t>
            </a:r>
            <a:r>
              <a:rPr lang="fr-FR" sz="1400" dirty="0" smtClean="0">
                <a:solidFill>
                  <a:srgbClr val="000000"/>
                </a:solidFill>
                <a:latin typeface="Calibri"/>
              </a:rPr>
              <a:t> dans un endroit facile à retenir, près de quelque chose que vous utilisez tous les jours, et laissez-y une bouteille d’eau, si nécessaire.</a:t>
            </a:r>
          </a:p>
          <a:p>
            <a:pPr marL="715963" indent="-350838" defTabSz="410195" eaLnBrk="1" fontAlgn="auto" hangingPunct="1">
              <a:spcAft>
                <a:spcPts val="0"/>
              </a:spcAft>
              <a:buFont typeface="Arial" pitchFamily="34" charset="0"/>
              <a:buChar char="•"/>
              <a:defRPr/>
            </a:pPr>
            <a:r>
              <a:rPr lang="fr-FR" sz="1400" dirty="0" smtClean="0">
                <a:solidFill>
                  <a:srgbClr val="000000"/>
                </a:solidFill>
                <a:latin typeface="Calibri"/>
              </a:rPr>
              <a:t>Programmez une alarme sur votre téléphone pour penser à prendre vos </a:t>
            </a:r>
            <a:r>
              <a:rPr lang="fr-FR" sz="1400" dirty="0" err="1" smtClean="0">
                <a:solidFill>
                  <a:srgbClr val="000000"/>
                </a:solidFill>
                <a:latin typeface="Calibri"/>
              </a:rPr>
              <a:t>ARV</a:t>
            </a:r>
            <a:r>
              <a:rPr lang="fr-FR" sz="1400" dirty="0" smtClean="0">
                <a:solidFill>
                  <a:srgbClr val="000000"/>
                </a:solidFill>
                <a:latin typeface="Calibri"/>
              </a:rPr>
              <a:t>.</a:t>
            </a:r>
          </a:p>
          <a:p>
            <a:pPr marL="715963" indent="-350838" defTabSz="410195" eaLnBrk="1" fontAlgn="auto" hangingPunct="1">
              <a:spcAft>
                <a:spcPts val="0"/>
              </a:spcAft>
              <a:buFont typeface="Arial" pitchFamily="34" charset="0"/>
              <a:buChar char="•"/>
              <a:defRPr/>
            </a:pPr>
            <a:r>
              <a:rPr lang="fr-FR" sz="1400" dirty="0" smtClean="0">
                <a:solidFill>
                  <a:srgbClr val="000000"/>
                </a:solidFill>
                <a:latin typeface="Calibri"/>
              </a:rPr>
              <a:t>Prenez vos </a:t>
            </a:r>
            <a:r>
              <a:rPr lang="fr-FR" sz="1400" dirty="0" err="1" smtClean="0">
                <a:solidFill>
                  <a:srgbClr val="000000"/>
                </a:solidFill>
                <a:latin typeface="Calibri"/>
              </a:rPr>
              <a:t>ARV</a:t>
            </a:r>
            <a:r>
              <a:rPr lang="fr-FR" sz="1400" dirty="0" smtClean="0">
                <a:solidFill>
                  <a:srgbClr val="000000"/>
                </a:solidFill>
                <a:latin typeface="Calibri"/>
              </a:rPr>
              <a:t> avec vous ; en cas d'oubli avant de partir pour la journée, vous en aurez sous la main. </a:t>
            </a:r>
          </a:p>
          <a:p>
            <a:pPr marL="715963" indent="-350838" defTabSz="410195" eaLnBrk="1" fontAlgn="auto" hangingPunct="1">
              <a:spcAft>
                <a:spcPts val="0"/>
              </a:spcAft>
              <a:buFont typeface="Arial" pitchFamily="34" charset="0"/>
              <a:buChar char="•"/>
              <a:defRPr/>
            </a:pPr>
            <a:r>
              <a:rPr lang="fr-FR" sz="1400" dirty="0" smtClean="0">
                <a:solidFill>
                  <a:srgbClr val="000000"/>
                </a:solidFill>
                <a:latin typeface="Calibri"/>
              </a:rPr>
              <a:t>Utilisez des piluliers et un calendrier pour marquer et garder trace du moment où vous avez pris vos </a:t>
            </a:r>
            <a:r>
              <a:rPr lang="fr-FR" sz="1400" dirty="0" err="1" smtClean="0">
                <a:solidFill>
                  <a:srgbClr val="000000"/>
                </a:solidFill>
                <a:latin typeface="Calibri"/>
              </a:rPr>
              <a:t>ARV</a:t>
            </a:r>
            <a:r>
              <a:rPr lang="fr-FR" sz="1400" dirty="0" smtClean="0">
                <a:solidFill>
                  <a:srgbClr val="000000"/>
                </a:solidFill>
                <a:latin typeface="Calibri"/>
              </a:rPr>
              <a:t> pour la journée.</a:t>
            </a:r>
          </a:p>
          <a:p>
            <a:pPr marL="715963" indent="-350838" defTabSz="410195" eaLnBrk="1" fontAlgn="auto" hangingPunct="1">
              <a:spcAft>
                <a:spcPts val="0"/>
              </a:spcAft>
              <a:buFont typeface="Arial" pitchFamily="34" charset="0"/>
              <a:buChar char="•"/>
              <a:defRPr/>
            </a:pPr>
            <a:r>
              <a:rPr lang="fr-FR" sz="1400" dirty="0" smtClean="0">
                <a:solidFill>
                  <a:srgbClr val="000000"/>
                </a:solidFill>
                <a:latin typeface="Calibri"/>
              </a:rPr>
              <a:t>Si vous ne pouvez pas retourner au centre de santé à temps pour les prochains renouvellements, demandez des </a:t>
            </a:r>
            <a:r>
              <a:rPr lang="fr-FR" sz="1400" dirty="0" err="1" smtClean="0">
                <a:solidFill>
                  <a:srgbClr val="000000"/>
                </a:solidFill>
                <a:latin typeface="Calibri"/>
              </a:rPr>
              <a:t>ARV</a:t>
            </a:r>
            <a:r>
              <a:rPr lang="fr-FR" sz="1400" dirty="0" smtClean="0">
                <a:solidFill>
                  <a:srgbClr val="000000"/>
                </a:solidFill>
                <a:latin typeface="Calibri"/>
              </a:rPr>
              <a:t> supplémentaires.</a:t>
            </a:r>
            <a:endParaRPr lang="en-US" sz="1400" dirty="0" smtClean="0">
              <a:solidFill>
                <a:srgbClr val="000000"/>
              </a:solidFill>
              <a:latin typeface="Calibri"/>
            </a:endParaRPr>
          </a:p>
        </p:txBody>
      </p:sp>
      <p:cxnSp>
        <p:nvCxnSpPr>
          <p:cNvPr id="15" name="Straight Connector 14"/>
          <p:cNvCxnSpPr/>
          <p:nvPr/>
        </p:nvCxnSpPr>
        <p:spPr>
          <a:xfrm>
            <a:off x="3581400" y="1057275"/>
            <a:ext cx="0" cy="38195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0" y="-3175"/>
            <a:ext cx="9144000" cy="847725"/>
          </a:xfrm>
          <a:solidFill>
            <a:schemeClr val="accent5"/>
          </a:solidFill>
        </p:spPr>
        <p:txBody>
          <a:bodyPr rtlCol="0">
            <a:noAutofit/>
          </a:bodyPr>
          <a:lstStyle/>
          <a:p>
            <a:pPr algn="l" defTabSz="410195" eaLnBrk="1" fontAlgn="auto" hangingPunct="1">
              <a:spcAft>
                <a:spcPts val="0"/>
              </a:spcAft>
              <a:defRPr/>
            </a:pPr>
            <a:r>
              <a:rPr lang="fr-FR" sz="2800" smtClean="0">
                <a:solidFill>
                  <a:srgbClr val="FFFFFF"/>
                </a:solidFill>
                <a:latin typeface="Calibri"/>
              </a:rPr>
              <a:t>	13. Penser à prendre ses ARV</a:t>
            </a:r>
            <a:endParaRPr lang="en-US" sz="2800" dirty="0">
              <a:solidFill>
                <a:srgbClr val="FFFFFF"/>
              </a:solidFill>
              <a:latin typeface="Calibri"/>
            </a:endParaRPr>
          </a:p>
        </p:txBody>
      </p:sp>
      <p:sp>
        <p:nvSpPr>
          <p:cNvPr id="28" name="Rectangle 27"/>
          <p:cNvSpPr/>
          <p:nvPr/>
        </p:nvSpPr>
        <p:spPr>
          <a:xfrm>
            <a:off x="320675" y="5561013"/>
            <a:ext cx="2941638" cy="1144587"/>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29" name="Content Placeholder 1"/>
          <p:cNvSpPr>
            <a:spLocks noGrp="1"/>
          </p:cNvSpPr>
          <p:nvPr>
            <p:ph sz="half" idx="1"/>
          </p:nvPr>
        </p:nvSpPr>
        <p:spPr>
          <a:xfrm>
            <a:off x="381000" y="5410200"/>
            <a:ext cx="2873375" cy="1371600"/>
          </a:xfrm>
        </p:spPr>
        <p:txBody>
          <a:bodyPr rtlCol="0">
            <a:normAutofit fontScale="47500" lnSpcReduction="20000"/>
          </a:bodyPr>
          <a:lstStyle/>
          <a:p>
            <a:pPr defTabSz="410195" eaLnBrk="1" fontAlgn="auto" hangingPunct="1">
              <a:spcAft>
                <a:spcPts val="0"/>
              </a:spcAft>
              <a:buFont typeface="Arial"/>
              <a:buNone/>
              <a:defRPr/>
            </a:pPr>
            <a:r>
              <a:rPr lang="en-US" sz="2100" b="1" dirty="0" smtClean="0">
                <a:solidFill>
                  <a:srgbClr val="000000"/>
                </a:solidFill>
                <a:latin typeface="Calibri"/>
              </a:rPr>
              <a:t>	</a:t>
            </a:r>
            <a:r>
              <a:rPr lang="en-US" sz="2500" b="1" dirty="0" smtClean="0">
                <a:solidFill>
                  <a:srgbClr val="000000"/>
                </a:solidFill>
                <a:latin typeface="Calibri"/>
              </a:rPr>
              <a:t>    </a:t>
            </a:r>
          </a:p>
          <a:p>
            <a:pPr defTabSz="410195" eaLnBrk="1" fontAlgn="auto" hangingPunct="1">
              <a:spcAft>
                <a:spcPts val="0"/>
              </a:spcAft>
              <a:buFont typeface="Arial"/>
              <a:buNone/>
              <a:defRPr/>
            </a:pPr>
            <a:r>
              <a:rPr lang="en-US" sz="2500" b="1" dirty="0" smtClean="0">
                <a:solidFill>
                  <a:srgbClr val="000000"/>
                </a:solidFill>
                <a:latin typeface="Calibri"/>
              </a:rPr>
              <a:t>	</a:t>
            </a:r>
            <a:r>
              <a:rPr lang="en-US" sz="3800" b="1" dirty="0" smtClean="0">
                <a:solidFill>
                  <a:srgbClr val="000000"/>
                </a:solidFill>
                <a:latin typeface="Calibri"/>
              </a:rPr>
              <a:t>   </a:t>
            </a:r>
            <a:r>
              <a:rPr lang="en-US" sz="3200" b="1" dirty="0" smtClean="0">
                <a:solidFill>
                  <a:srgbClr val="000000"/>
                </a:solidFill>
                <a:latin typeface="Calibri"/>
              </a:rPr>
              <a:t>Documentation</a:t>
            </a:r>
          </a:p>
          <a:p>
            <a:pPr defTabSz="410195" eaLnBrk="1" fontAlgn="auto" hangingPunct="1">
              <a:spcAft>
                <a:spcPts val="0"/>
              </a:spcAft>
              <a:buFont typeface="Arial"/>
              <a:buNone/>
              <a:defRPr/>
            </a:pPr>
            <a:endParaRPr lang="en-US" sz="2300" b="1" dirty="0" smtClean="0">
              <a:solidFill>
                <a:srgbClr val="000000"/>
              </a:solidFill>
              <a:latin typeface="Calibri"/>
            </a:endParaRPr>
          </a:p>
          <a:p>
            <a:pPr defTabSz="410195" eaLnBrk="1" fontAlgn="auto" hangingPunct="1">
              <a:spcAft>
                <a:spcPts val="0"/>
              </a:spcAft>
              <a:buFont typeface="Arial"/>
              <a:buNone/>
              <a:defRPr/>
            </a:pPr>
            <a:r>
              <a:rPr lang="fr-FR" sz="2500" dirty="0" smtClean="0">
                <a:solidFill>
                  <a:srgbClr val="000000"/>
                </a:solidFill>
                <a:latin typeface="Calibri"/>
              </a:rPr>
              <a:t>Documenter les interventions planifiées pour relever les défis identifiés par le/la patient(e) dans le </a:t>
            </a:r>
            <a:r>
              <a:rPr lang="fr-FR" sz="2500" b="1" dirty="0" smtClean="0">
                <a:solidFill>
                  <a:srgbClr val="000000"/>
                </a:solidFill>
                <a:latin typeface="Calibri"/>
              </a:rPr>
              <a:t>plan d'amélioration de l'observance.</a:t>
            </a:r>
            <a:endParaRPr lang="en-US" sz="2500" b="1" dirty="0" smtClean="0">
              <a:solidFill>
                <a:srgbClr val="000000"/>
              </a:solidFill>
              <a:latin typeface="Calibri"/>
            </a:endParaRPr>
          </a:p>
          <a:p>
            <a:pPr defTabSz="410195" eaLnBrk="1" fontAlgn="auto" hangingPunct="1">
              <a:spcAft>
                <a:spcPts val="0"/>
              </a:spcAft>
              <a:buFont typeface="Arial"/>
              <a:buNone/>
              <a:defRPr/>
            </a:pPr>
            <a:endParaRPr lang="en-US" sz="2300" b="1" dirty="0" smtClean="0">
              <a:latin typeface="Calibri" panose="020F0502020204030204" pitchFamily="34" charset="0"/>
            </a:endParaRPr>
          </a:p>
        </p:txBody>
      </p:sp>
      <p:pic>
        <p:nvPicPr>
          <p:cNvPr id="105479" name="Picture 7" descr="C:\Users\rlw2177\AppData\Local\Microsoft\Windows\Temporary Internet Files\Content.IE5\S2UJGMDA\1279641266[1].png"/>
          <p:cNvPicPr>
            <a:picLocks noChangeAspect="1" noChangeArrowheads="1"/>
          </p:cNvPicPr>
          <p:nvPr/>
        </p:nvPicPr>
        <p:blipFill>
          <a:blip r:embed="rId3" cstate="print"/>
          <a:srcRect/>
          <a:stretch>
            <a:fillRect/>
          </a:stretch>
        </p:blipFill>
        <p:spPr bwMode="auto">
          <a:xfrm>
            <a:off x="417513" y="5562600"/>
            <a:ext cx="496887" cy="382588"/>
          </a:xfrm>
          <a:prstGeom prst="rect">
            <a:avLst/>
          </a:prstGeom>
          <a:noFill/>
          <a:ln w="9525">
            <a:noFill/>
            <a:miter lim="800000"/>
            <a:headEnd/>
            <a:tailEnd/>
          </a:ln>
        </p:spPr>
      </p:pic>
      <p:sp>
        <p:nvSpPr>
          <p:cNvPr id="31" name="Rectangle 30"/>
          <p:cNvSpPr/>
          <p:nvPr/>
        </p:nvSpPr>
        <p:spPr>
          <a:xfrm>
            <a:off x="282575" y="2971800"/>
            <a:ext cx="2971800" cy="24384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solidFill>
                <a:prstClr val="white"/>
              </a:solidFill>
            </a:endParaRPr>
          </a:p>
        </p:txBody>
      </p:sp>
      <p:sp>
        <p:nvSpPr>
          <p:cNvPr id="32" name="Content Placeholder 1"/>
          <p:cNvSpPr>
            <a:spLocks noGrp="1"/>
          </p:cNvSpPr>
          <p:nvPr>
            <p:ph sz="half" idx="1"/>
          </p:nvPr>
        </p:nvSpPr>
        <p:spPr>
          <a:xfrm>
            <a:off x="968375" y="3048000"/>
            <a:ext cx="2286000" cy="2362200"/>
          </a:xfrm>
        </p:spPr>
        <p:txBody>
          <a:bodyPr rtlCol="0">
            <a:normAutofit fontScale="85000" lnSpcReduction="20000"/>
          </a:bodyPr>
          <a:lstStyle/>
          <a:p>
            <a:pPr defTabSz="410195" eaLnBrk="1" fontAlgn="auto" hangingPunct="1">
              <a:spcAft>
                <a:spcPts val="0"/>
              </a:spcAft>
              <a:buFont typeface="Arial"/>
              <a:buNone/>
              <a:defRPr/>
            </a:pPr>
            <a:r>
              <a:rPr lang="en-US" sz="1600" b="1" dirty="0" err="1" smtClean="0">
                <a:solidFill>
                  <a:srgbClr val="000000"/>
                </a:solidFill>
                <a:latin typeface="Calibri"/>
              </a:rPr>
              <a:t>Récapitulatif</a:t>
            </a:r>
            <a:endParaRPr lang="en-US" sz="1600" b="1" dirty="0" smtClean="0">
              <a:solidFill>
                <a:srgbClr val="000000"/>
              </a:solidFill>
              <a:latin typeface="Calibri"/>
            </a:endParaRPr>
          </a:p>
          <a:p>
            <a:pPr defTabSz="410195" eaLnBrk="1" fontAlgn="auto" hangingPunct="1">
              <a:spcAft>
                <a:spcPts val="0"/>
              </a:spcAft>
              <a:buFont typeface="Arial"/>
              <a:buNone/>
              <a:defRPr/>
            </a:pPr>
            <a:r>
              <a:rPr lang="fr-FR" sz="1500" b="1" dirty="0" smtClean="0">
                <a:solidFill>
                  <a:srgbClr val="000000"/>
                </a:solidFill>
                <a:latin typeface="Calibri"/>
              </a:rPr>
              <a:t>Il peut être difficile de se rappeler de prendre ses </a:t>
            </a:r>
            <a:r>
              <a:rPr lang="fr-FR" sz="1500" b="1" dirty="0" err="1" smtClean="0">
                <a:solidFill>
                  <a:srgbClr val="000000"/>
                </a:solidFill>
                <a:latin typeface="Calibri"/>
              </a:rPr>
              <a:t>ARV</a:t>
            </a:r>
            <a:r>
              <a:rPr lang="fr-FR" sz="1500" b="1" dirty="0" smtClean="0">
                <a:solidFill>
                  <a:srgbClr val="000000"/>
                </a:solidFill>
                <a:latin typeface="Calibri"/>
              </a:rPr>
              <a:t>. J’aimerais donc vérifier avec vous quelques-uns des points dont nous avons discuté.</a:t>
            </a:r>
          </a:p>
          <a:p>
            <a:pPr marL="274638" indent="-274638" defTabSz="410195" eaLnBrk="1" fontAlgn="auto" hangingPunct="1">
              <a:spcAft>
                <a:spcPts val="0"/>
              </a:spcAft>
              <a:buFont typeface="Arial" pitchFamily="34" charset="0"/>
              <a:buChar char="•"/>
              <a:defRPr/>
            </a:pPr>
            <a:r>
              <a:rPr lang="fr-FR" sz="1500" dirty="0" smtClean="0">
                <a:solidFill>
                  <a:srgbClr val="000000"/>
                </a:solidFill>
                <a:latin typeface="Calibri"/>
              </a:rPr>
              <a:t>Quels changements prévoyez-vous de faire pour vous aider à penser à vos </a:t>
            </a:r>
            <a:r>
              <a:rPr lang="fr-FR" sz="1500" dirty="0" err="1" smtClean="0">
                <a:solidFill>
                  <a:srgbClr val="000000"/>
                </a:solidFill>
                <a:latin typeface="Calibri"/>
              </a:rPr>
              <a:t>ARV</a:t>
            </a:r>
            <a:r>
              <a:rPr lang="fr-FR" sz="1500" dirty="0" smtClean="0">
                <a:solidFill>
                  <a:srgbClr val="000000"/>
                </a:solidFill>
                <a:latin typeface="Calibri"/>
              </a:rPr>
              <a:t> ?</a:t>
            </a:r>
          </a:p>
          <a:p>
            <a:pPr marL="274638" indent="-274638" defTabSz="410195" eaLnBrk="1" fontAlgn="auto" hangingPunct="1">
              <a:spcAft>
                <a:spcPts val="0"/>
              </a:spcAft>
              <a:buFont typeface="Arial" pitchFamily="34" charset="0"/>
              <a:buChar char="•"/>
              <a:defRPr/>
            </a:pPr>
            <a:r>
              <a:rPr lang="fr-FR" sz="1500" dirty="0" smtClean="0">
                <a:solidFill>
                  <a:srgbClr val="000000"/>
                </a:solidFill>
                <a:latin typeface="Calibri"/>
              </a:rPr>
              <a:t>Comment pouvez-vous savoir si vous avez pris vos </a:t>
            </a:r>
            <a:r>
              <a:rPr lang="fr-FR" sz="1500" dirty="0" err="1" smtClean="0">
                <a:solidFill>
                  <a:srgbClr val="000000"/>
                </a:solidFill>
                <a:latin typeface="Calibri"/>
              </a:rPr>
              <a:t>ARV</a:t>
            </a:r>
            <a:r>
              <a:rPr lang="fr-FR" sz="1500" dirty="0" smtClean="0">
                <a:solidFill>
                  <a:srgbClr val="000000"/>
                </a:solidFill>
                <a:latin typeface="Calibri"/>
              </a:rPr>
              <a:t> ?</a:t>
            </a:r>
          </a:p>
        </p:txBody>
      </p:sp>
      <p:pic>
        <p:nvPicPr>
          <p:cNvPr id="105482" name="Picture 4" descr="C:\Users\rlw2177\AppData\Local\Microsoft\Windows\Temporary Internet Files\Content.IE5\BZGY2YB0\1371714180[1].png"/>
          <p:cNvPicPr>
            <a:picLocks noChangeAspect="1" noChangeArrowheads="1"/>
          </p:cNvPicPr>
          <p:nvPr/>
        </p:nvPicPr>
        <p:blipFill>
          <a:blip r:embed="rId4" cstate="print"/>
          <a:srcRect/>
          <a:stretch>
            <a:fillRect/>
          </a:stretch>
        </p:blipFill>
        <p:spPr bwMode="auto">
          <a:xfrm>
            <a:off x="346075" y="3082925"/>
            <a:ext cx="546100" cy="803275"/>
          </a:xfrm>
          <a:prstGeom prst="rect">
            <a:avLst/>
          </a:prstGeom>
          <a:noFill/>
          <a:ln w="9525">
            <a:noFill/>
            <a:miter lim="800000"/>
            <a:headEnd/>
            <a:tailEnd/>
          </a:ln>
        </p:spPr>
      </p:pic>
      <p:sp>
        <p:nvSpPr>
          <p:cNvPr id="34" name="Rectangle 33"/>
          <p:cNvSpPr/>
          <p:nvPr/>
        </p:nvSpPr>
        <p:spPr>
          <a:xfrm>
            <a:off x="3886200" y="5029200"/>
            <a:ext cx="4953000" cy="1676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35" name="Content Placeholder 1"/>
          <p:cNvSpPr>
            <a:spLocks noGrp="1"/>
          </p:cNvSpPr>
          <p:nvPr>
            <p:ph sz="half" idx="1"/>
          </p:nvPr>
        </p:nvSpPr>
        <p:spPr>
          <a:xfrm>
            <a:off x="4533900" y="5105400"/>
            <a:ext cx="4191000" cy="1600200"/>
          </a:xfrm>
        </p:spPr>
        <p:txBody>
          <a:bodyPr rtlCol="0">
            <a:normAutofit fontScale="77500" lnSpcReduction="20000"/>
          </a:bodyPr>
          <a:lstStyle/>
          <a:p>
            <a:pPr defTabSz="410195" eaLnBrk="1" fontAlgn="auto" hangingPunct="1">
              <a:spcAft>
                <a:spcPts val="0"/>
              </a:spcAft>
              <a:buFont typeface="Arial"/>
              <a:buNone/>
              <a:defRPr/>
            </a:pPr>
            <a:r>
              <a:rPr lang="en-US" sz="1600" b="1" dirty="0" smtClean="0">
                <a:latin typeface="Calibri"/>
              </a:rPr>
              <a:t>Instructions pour le </a:t>
            </a:r>
            <a:r>
              <a:rPr lang="en-US" sz="1600" b="1" dirty="0" err="1" smtClean="0">
                <a:latin typeface="Calibri"/>
              </a:rPr>
              <a:t>professionnel</a:t>
            </a:r>
            <a:endParaRPr lang="en-US" sz="1600" b="1" dirty="0" smtClean="0">
              <a:latin typeface="Calibri"/>
            </a:endParaRPr>
          </a:p>
          <a:p>
            <a:pPr marL="441325" indent="-441325" defTabSz="410195" eaLnBrk="1" fontAlgn="auto" hangingPunct="1">
              <a:spcAft>
                <a:spcPts val="0"/>
              </a:spcAft>
              <a:buFont typeface="Arial" pitchFamily="34" charset="0"/>
              <a:buChar char="•"/>
              <a:defRPr/>
            </a:pPr>
            <a:r>
              <a:rPr lang="fr-FR" sz="1600" dirty="0" smtClean="0">
                <a:latin typeface="Calibri"/>
              </a:rPr>
              <a:t>Identifier avec le/la patient(e) une activité quotidienne au moment de laquelle il/elle peut prévoir de prendre ses comprimés.</a:t>
            </a:r>
          </a:p>
          <a:p>
            <a:pPr marL="441325" indent="-441325" defTabSz="410195" eaLnBrk="1" fontAlgn="auto" hangingPunct="1">
              <a:spcAft>
                <a:spcPts val="0"/>
              </a:spcAft>
              <a:buFont typeface="Arial" pitchFamily="34" charset="0"/>
              <a:buChar char="•"/>
              <a:defRPr/>
            </a:pPr>
            <a:r>
              <a:rPr lang="fr-FR" sz="1600" dirty="0" smtClean="0">
                <a:latin typeface="Calibri"/>
              </a:rPr>
              <a:t>S’il existe d’autres ressources comme la thérapie sous observation directe, le soutien des pairs, les rappels par SMS ou d’autres aides en la matière, évaluer la nécessité et en discuter avec le/la patient(e).</a:t>
            </a:r>
            <a:endParaRPr lang="en-US" sz="1600" dirty="0" smtClean="0">
              <a:latin typeface="Calibri" panose="020F0502020204030204" pitchFamily="34" charset="0"/>
            </a:endParaRPr>
          </a:p>
        </p:txBody>
      </p:sp>
      <p:pic>
        <p:nvPicPr>
          <p:cNvPr id="105485" name="Picture 8" descr="C:\Users\rlw2177\AppData\Local\Microsoft\Windows\Temporary Internet Files\Content.IE5\S2UJGMDA\Symbol_list_class.svg[1].png"/>
          <p:cNvPicPr>
            <a:picLocks noChangeAspect="1" noChangeArrowheads="1"/>
          </p:cNvPicPr>
          <p:nvPr/>
        </p:nvPicPr>
        <p:blipFill>
          <a:blip r:embed="rId5" cstate="print"/>
          <a:srcRect/>
          <a:stretch>
            <a:fillRect/>
          </a:stretch>
        </p:blipFill>
        <p:spPr bwMode="auto">
          <a:xfrm>
            <a:off x="3962400" y="5181600"/>
            <a:ext cx="571500" cy="533400"/>
          </a:xfrm>
          <a:prstGeom prst="rect">
            <a:avLst/>
          </a:prstGeom>
          <a:noFill/>
          <a:ln w="9525">
            <a:noFill/>
            <a:miter lim="800000"/>
            <a:headEnd/>
            <a:tailEnd/>
          </a:ln>
        </p:spPr>
      </p:pic>
      <p:pic>
        <p:nvPicPr>
          <p:cNvPr id="39" name="Picture 2"/>
          <p:cNvPicPr>
            <a:picLocks noChangeAspect="1" noChangeArrowheads="1"/>
          </p:cNvPicPr>
          <p:nvPr/>
        </p:nvPicPr>
        <p:blipFill>
          <a:blip r:embed="rId6" cstate="print"/>
          <a:srcRect/>
          <a:stretch>
            <a:fillRect/>
          </a:stretch>
        </p:blipFill>
        <p:spPr bwMode="auto">
          <a:xfrm>
            <a:off x="7202488" y="423863"/>
            <a:ext cx="1776412" cy="1328737"/>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175"/>
            <a:ext cx="9144000" cy="847725"/>
          </a:xfrm>
          <a:solidFill>
            <a:schemeClr val="accent5"/>
          </a:solidFill>
        </p:spPr>
        <p:txBody>
          <a:bodyPr rtlCol="0">
            <a:noAutofit/>
          </a:bodyPr>
          <a:lstStyle/>
          <a:p>
            <a:pPr algn="l" defTabSz="410195" eaLnBrk="1" fontAlgn="auto" hangingPunct="1">
              <a:spcAft>
                <a:spcPts val="0"/>
              </a:spcAft>
              <a:defRPr/>
            </a:pPr>
            <a:r>
              <a:rPr lang="en-US" sz="2800" smtClean="0">
                <a:solidFill>
                  <a:srgbClr val="FFFFFF"/>
                </a:solidFill>
                <a:latin typeface="Calibri"/>
              </a:rPr>
              <a:t>	14. Comprendre vos ARV</a:t>
            </a:r>
            <a:endParaRPr lang="en-US" sz="2800" dirty="0">
              <a:solidFill>
                <a:srgbClr val="FFFFFF"/>
              </a:solidFill>
              <a:latin typeface="Calibri"/>
            </a:endParaRPr>
          </a:p>
        </p:txBody>
      </p:sp>
      <p:pic>
        <p:nvPicPr>
          <p:cNvPr id="107522" name="Picture 2"/>
          <p:cNvPicPr>
            <a:picLocks noChangeAspect="1" noChangeArrowheads="1"/>
          </p:cNvPicPr>
          <p:nvPr/>
        </p:nvPicPr>
        <p:blipFill>
          <a:blip r:embed="rId3" cstate="print"/>
          <a:srcRect/>
          <a:stretch>
            <a:fillRect/>
          </a:stretch>
        </p:blipFill>
        <p:spPr bwMode="auto">
          <a:xfrm>
            <a:off x="0" y="1603375"/>
            <a:ext cx="6929438" cy="4264025"/>
          </a:xfrm>
          <a:prstGeom prst="rect">
            <a:avLst/>
          </a:prstGeom>
          <a:noFill/>
          <a:ln w="9525">
            <a:noFill/>
            <a:miter lim="800000"/>
            <a:headEnd/>
            <a:tailEnd/>
          </a:ln>
        </p:spPr>
      </p:pic>
      <p:sp>
        <p:nvSpPr>
          <p:cNvPr id="107523" name="TextBox 3"/>
          <p:cNvSpPr txBox="1">
            <a:spLocks noChangeArrowheads="1"/>
          </p:cNvSpPr>
          <p:nvPr/>
        </p:nvSpPr>
        <p:spPr bwMode="auto">
          <a:xfrm>
            <a:off x="6829425" y="1524000"/>
            <a:ext cx="2162175" cy="4400550"/>
          </a:xfrm>
          <a:prstGeom prst="rect">
            <a:avLst/>
          </a:prstGeom>
          <a:noFill/>
          <a:ln w="9525">
            <a:noFill/>
            <a:miter lim="800000"/>
            <a:headEnd/>
            <a:tailEnd/>
          </a:ln>
        </p:spPr>
        <p:txBody>
          <a:bodyPr>
            <a:spAutoFit/>
          </a:bodyPr>
          <a:lstStyle/>
          <a:p>
            <a:pPr marL="285750" indent="-285750">
              <a:buFont typeface="Wingdings" pitchFamily="2" charset="2"/>
              <a:buChar char="Ø"/>
            </a:pPr>
            <a:r>
              <a:rPr lang="fr-FR" sz="2000" dirty="0">
                <a:solidFill>
                  <a:srgbClr val="000000"/>
                </a:solidFill>
                <a:latin typeface="Calibri" pitchFamily="34" charset="0"/>
              </a:rPr>
              <a:t>Pour bien prendre vos ARV, il est important que vous sachiez comment ils agissent, la meilleure façon de les prendre tous les jours et comment éviter ou gérer les effets indésirables.</a:t>
            </a:r>
            <a:endParaRPr lang="en-US" sz="2000" dirty="0">
              <a:solidFill>
                <a:srgbClr val="000000"/>
              </a:solidFill>
              <a:latin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43000"/>
            <a:ext cx="2819400" cy="3200400"/>
          </a:xfrm>
        </p:spPr>
        <p:txBody>
          <a:bodyPr rtlCol="0"/>
          <a:lstStyle/>
          <a:p>
            <a:pPr defTabSz="410195" eaLnBrk="1" fontAlgn="auto" hangingPunct="1">
              <a:spcAft>
                <a:spcPts val="0"/>
              </a:spcAft>
              <a:buFont typeface="Arial"/>
              <a:buNone/>
              <a:defRPr/>
            </a:pPr>
            <a:r>
              <a:rPr lang="en-US" sz="1600" b="1" dirty="0" smtClean="0">
                <a:solidFill>
                  <a:srgbClr val="000000"/>
                </a:solidFill>
                <a:latin typeface="Calibri"/>
              </a:rPr>
              <a:t>MESSAGES FORTS :</a:t>
            </a:r>
          </a:p>
          <a:p>
            <a:pPr marL="274638" indent="-274638" defTabSz="410195" eaLnBrk="1" fontAlgn="auto" hangingPunct="1">
              <a:spcAft>
                <a:spcPts val="0"/>
              </a:spcAft>
              <a:buFont typeface="Wingdings" pitchFamily="2" charset="2"/>
              <a:buChar char="Ø"/>
              <a:defRPr/>
            </a:pPr>
            <a:r>
              <a:rPr lang="fr-FR" sz="1600" dirty="0" smtClean="0">
                <a:solidFill>
                  <a:srgbClr val="000000"/>
                </a:solidFill>
                <a:latin typeface="Calibri"/>
              </a:rPr>
              <a:t>Pour bien prendre vos </a:t>
            </a:r>
            <a:r>
              <a:rPr lang="fr-FR" sz="1600" dirty="0" err="1" smtClean="0">
                <a:solidFill>
                  <a:srgbClr val="000000"/>
                </a:solidFill>
                <a:latin typeface="Calibri"/>
              </a:rPr>
              <a:t>ARV</a:t>
            </a:r>
            <a:r>
              <a:rPr lang="fr-FR" sz="1600" dirty="0" smtClean="0">
                <a:solidFill>
                  <a:srgbClr val="000000"/>
                </a:solidFill>
                <a:latin typeface="Calibri"/>
              </a:rPr>
              <a:t>, il est important que vous sachiez comment ils agissent, la meilleure façon de les prendre tous les jours et comment éviter ou gérer les effets indésirables.</a:t>
            </a:r>
            <a:endParaRPr lang="en-US" sz="1600" dirty="0" smtClean="0">
              <a:solidFill>
                <a:srgbClr val="000000"/>
              </a:solidFill>
              <a:latin typeface="Calibri"/>
            </a:endParaRPr>
          </a:p>
        </p:txBody>
      </p:sp>
      <p:sp>
        <p:nvSpPr>
          <p:cNvPr id="21" name="Content Placeholder 1"/>
          <p:cNvSpPr>
            <a:spLocks noGrp="1"/>
          </p:cNvSpPr>
          <p:nvPr>
            <p:ph sz="half" idx="1"/>
          </p:nvPr>
        </p:nvSpPr>
        <p:spPr>
          <a:xfrm>
            <a:off x="3689350" y="1143000"/>
            <a:ext cx="5226050" cy="4267200"/>
          </a:xfrm>
        </p:spPr>
        <p:txBody>
          <a:bodyPr rtlCol="0">
            <a:normAutofit fontScale="92500" lnSpcReduction="10000"/>
          </a:bodyPr>
          <a:lstStyle/>
          <a:p>
            <a:pPr defTabSz="410195" eaLnBrk="1" fontAlgn="auto" hangingPunct="1">
              <a:spcAft>
                <a:spcPts val="0"/>
              </a:spcAft>
              <a:buFont typeface="Arial"/>
              <a:buNone/>
              <a:defRPr/>
            </a:pPr>
            <a:r>
              <a:rPr lang="en-US" sz="1700" b="1" dirty="0" smtClean="0">
                <a:solidFill>
                  <a:srgbClr val="000000"/>
                </a:solidFill>
                <a:latin typeface="Calibri"/>
              </a:rPr>
              <a:t>POINTS DE DISCUSSION :</a:t>
            </a:r>
          </a:p>
          <a:p>
            <a:pPr defTabSz="410195" eaLnBrk="1" fontAlgn="auto" hangingPunct="1">
              <a:spcAft>
                <a:spcPts val="0"/>
              </a:spcAft>
              <a:buFont typeface="Arial"/>
              <a:buNone/>
              <a:defRPr/>
            </a:pPr>
            <a:r>
              <a:rPr lang="fr-FR" sz="1400" dirty="0" smtClean="0">
                <a:solidFill>
                  <a:srgbClr val="000000"/>
                </a:solidFill>
                <a:latin typeface="Calibri"/>
              </a:rPr>
              <a:t>Dans quel domaine le/la patient(e) a-t-il/elle                                    le plus de difficulté ?</a:t>
            </a:r>
          </a:p>
          <a:p>
            <a:pPr marL="274638" indent="-274638" defTabSz="410195" eaLnBrk="1" fontAlgn="auto" hangingPunct="1">
              <a:spcAft>
                <a:spcPts val="0"/>
              </a:spcAft>
              <a:buFont typeface="Arial" pitchFamily="34" charset="0"/>
              <a:buChar char="•"/>
              <a:defRPr/>
            </a:pPr>
            <a:r>
              <a:rPr lang="fr-FR" sz="1400" b="1" dirty="0" smtClean="0">
                <a:solidFill>
                  <a:srgbClr val="000000"/>
                </a:solidFill>
                <a:latin typeface="Calibri"/>
              </a:rPr>
              <a:t>Noms et fréquence des médicaments</a:t>
            </a:r>
          </a:p>
          <a:p>
            <a:pPr defTabSz="410195" eaLnBrk="1" fontAlgn="auto" hangingPunct="1">
              <a:spcAft>
                <a:spcPts val="0"/>
              </a:spcAft>
              <a:buFont typeface="Arial"/>
              <a:buNone/>
              <a:defRPr/>
            </a:pPr>
            <a:r>
              <a:rPr lang="fr-FR" sz="1400" b="1" dirty="0" smtClean="0">
                <a:solidFill>
                  <a:srgbClr val="000000"/>
                </a:solidFill>
                <a:latin typeface="Calibri"/>
              </a:rPr>
              <a:t>	</a:t>
            </a:r>
            <a:r>
              <a:rPr lang="fr-FR" sz="1400" dirty="0" smtClean="0">
                <a:solidFill>
                  <a:srgbClr val="000000"/>
                </a:solidFill>
                <a:latin typeface="Calibri"/>
                <a:sym typeface="Wingdings"/>
              </a:rPr>
              <a:t></a:t>
            </a:r>
            <a:r>
              <a:rPr lang="fr-FR" sz="1400" dirty="0" smtClean="0">
                <a:solidFill>
                  <a:srgbClr val="000000"/>
                </a:solidFill>
                <a:latin typeface="Calibri"/>
              </a:rPr>
              <a:t> Donner des informations et des points sur les faits.</a:t>
            </a:r>
          </a:p>
          <a:p>
            <a:pPr marL="274638" indent="-274638" defTabSz="410195" eaLnBrk="1" fontAlgn="auto" hangingPunct="1">
              <a:spcAft>
                <a:spcPts val="0"/>
              </a:spcAft>
              <a:buFont typeface="Arial" pitchFamily="34" charset="0"/>
              <a:buChar char="•"/>
              <a:defRPr/>
            </a:pPr>
            <a:r>
              <a:rPr lang="en-US" sz="1400" b="1" dirty="0" smtClean="0">
                <a:solidFill>
                  <a:srgbClr val="000000"/>
                </a:solidFill>
                <a:latin typeface="Calibri"/>
              </a:rPr>
              <a:t>Comment </a:t>
            </a:r>
            <a:r>
              <a:rPr lang="en-US" sz="1400" b="1" dirty="0" err="1" smtClean="0">
                <a:solidFill>
                  <a:srgbClr val="000000"/>
                </a:solidFill>
                <a:latin typeface="Calibri"/>
              </a:rPr>
              <a:t>agissent</a:t>
            </a:r>
            <a:r>
              <a:rPr lang="en-US" sz="1400" b="1" dirty="0" smtClean="0">
                <a:solidFill>
                  <a:srgbClr val="000000"/>
                </a:solidFill>
                <a:latin typeface="Calibri"/>
              </a:rPr>
              <a:t> les </a:t>
            </a:r>
            <a:r>
              <a:rPr lang="en-US" sz="1400" b="1" dirty="0" err="1" smtClean="0">
                <a:solidFill>
                  <a:srgbClr val="000000"/>
                </a:solidFill>
                <a:latin typeface="Calibri"/>
              </a:rPr>
              <a:t>médicaments</a:t>
            </a:r>
            <a:endParaRPr lang="en-US" sz="1400" b="1" dirty="0" smtClean="0">
              <a:solidFill>
                <a:srgbClr val="000000"/>
              </a:solidFill>
              <a:latin typeface="Calibri"/>
            </a:endParaRPr>
          </a:p>
          <a:p>
            <a:pPr defTabSz="410195" eaLnBrk="1" fontAlgn="auto" hangingPunct="1">
              <a:spcAft>
                <a:spcPts val="0"/>
              </a:spcAft>
              <a:buFont typeface="Arial"/>
              <a:buNone/>
              <a:defRPr/>
            </a:pPr>
            <a:r>
              <a:rPr lang="fr-FR" sz="1400" b="1" dirty="0" smtClean="0">
                <a:solidFill>
                  <a:srgbClr val="000000"/>
                </a:solidFill>
                <a:latin typeface="Calibri"/>
              </a:rPr>
              <a:t>	</a:t>
            </a:r>
            <a:r>
              <a:rPr lang="fr-FR" sz="1400" b="1" dirty="0" smtClean="0">
                <a:solidFill>
                  <a:srgbClr val="000000"/>
                </a:solidFill>
                <a:latin typeface="Calibri"/>
                <a:sym typeface="Wingdings"/>
              </a:rPr>
              <a:t></a:t>
            </a:r>
            <a:r>
              <a:rPr lang="fr-FR" sz="1400" b="1" dirty="0" smtClean="0">
                <a:solidFill>
                  <a:srgbClr val="000000"/>
                </a:solidFill>
                <a:latin typeface="Calibri"/>
              </a:rPr>
              <a:t> </a:t>
            </a:r>
            <a:r>
              <a:rPr lang="fr-FR" sz="1400" dirty="0" smtClean="0">
                <a:solidFill>
                  <a:srgbClr val="000000"/>
                </a:solidFill>
                <a:latin typeface="Calibri"/>
              </a:rPr>
              <a:t>Revoir les cartes des visites précédentes ou répondre aux 	questions.</a:t>
            </a:r>
            <a:endParaRPr lang="fr-FR" sz="1400" b="1" dirty="0" smtClean="0">
              <a:solidFill>
                <a:srgbClr val="000000"/>
              </a:solidFill>
              <a:latin typeface="Calibri"/>
            </a:endParaRPr>
          </a:p>
          <a:p>
            <a:pPr marL="274638" indent="-274638" defTabSz="410195" eaLnBrk="1" fontAlgn="auto" hangingPunct="1">
              <a:spcAft>
                <a:spcPts val="0"/>
              </a:spcAft>
              <a:buFont typeface="Arial" pitchFamily="34" charset="0"/>
              <a:buChar char="•"/>
              <a:defRPr/>
            </a:pPr>
            <a:r>
              <a:rPr lang="fr-FR" sz="1400" b="1" dirty="0" smtClean="0">
                <a:solidFill>
                  <a:srgbClr val="000000"/>
                </a:solidFill>
                <a:latin typeface="Calibri"/>
              </a:rPr>
              <a:t>Croyances en matière de santé</a:t>
            </a:r>
          </a:p>
          <a:p>
            <a:pPr defTabSz="410195" eaLnBrk="1" fontAlgn="auto" hangingPunct="1">
              <a:spcAft>
                <a:spcPts val="0"/>
              </a:spcAft>
              <a:buFont typeface="Arial"/>
              <a:buNone/>
              <a:defRPr/>
            </a:pPr>
            <a:r>
              <a:rPr lang="fr-FR" sz="1400" b="1" dirty="0" smtClean="0">
                <a:solidFill>
                  <a:srgbClr val="000000"/>
                </a:solidFill>
                <a:latin typeface="Calibri"/>
              </a:rPr>
              <a:t>	</a:t>
            </a:r>
            <a:r>
              <a:rPr lang="fr-FR" sz="1400" b="1" dirty="0" smtClean="0">
                <a:solidFill>
                  <a:srgbClr val="000000"/>
                </a:solidFill>
                <a:latin typeface="Calibri"/>
                <a:sym typeface="Wingdings"/>
              </a:rPr>
              <a:t></a:t>
            </a:r>
            <a:r>
              <a:rPr lang="fr-FR" sz="1400" b="1" dirty="0" smtClean="0">
                <a:solidFill>
                  <a:srgbClr val="000000"/>
                </a:solidFill>
                <a:latin typeface="Calibri"/>
              </a:rPr>
              <a:t> </a:t>
            </a:r>
            <a:r>
              <a:rPr lang="fr-FR" sz="1400" dirty="0" smtClean="0">
                <a:solidFill>
                  <a:srgbClr val="000000"/>
                </a:solidFill>
                <a:latin typeface="Calibri"/>
              </a:rPr>
              <a:t>Indiquer au/à la patient(e) de prendre ses ARV qu’il/elle se sente 	bien ou malade, sauf contre-indication d'un médecin.</a:t>
            </a:r>
          </a:p>
          <a:p>
            <a:pPr defTabSz="410195" eaLnBrk="1" fontAlgn="auto" hangingPunct="1">
              <a:spcAft>
                <a:spcPts val="0"/>
              </a:spcAft>
              <a:buFont typeface="Arial"/>
              <a:buNone/>
              <a:defRPr/>
            </a:pPr>
            <a:r>
              <a:rPr lang="fr-FR" sz="1400" b="1" dirty="0" smtClean="0">
                <a:solidFill>
                  <a:srgbClr val="000000"/>
                </a:solidFill>
                <a:latin typeface="Calibri"/>
              </a:rPr>
              <a:t>	</a:t>
            </a:r>
            <a:r>
              <a:rPr lang="fr-FR" sz="1400" b="1" dirty="0" smtClean="0">
                <a:solidFill>
                  <a:srgbClr val="000000"/>
                </a:solidFill>
                <a:latin typeface="Calibri"/>
                <a:sym typeface="Wingdings"/>
              </a:rPr>
              <a:t></a:t>
            </a:r>
            <a:r>
              <a:rPr lang="fr-FR" sz="1400" dirty="0" smtClean="0">
                <a:solidFill>
                  <a:srgbClr val="000000"/>
                </a:solidFill>
                <a:latin typeface="Calibri"/>
              </a:rPr>
              <a:t>Vérifier les croyances spécifiques sur les ARV et la santé, par 	exemple :</a:t>
            </a:r>
          </a:p>
          <a:p>
            <a:pPr marL="1082675" indent="-274638" defTabSz="410195" eaLnBrk="1" fontAlgn="auto" hangingPunct="1">
              <a:spcAft>
                <a:spcPts val="0"/>
              </a:spcAft>
              <a:buFont typeface="Arial" pitchFamily="34" charset="0"/>
              <a:buChar char="•"/>
              <a:defRPr/>
            </a:pPr>
            <a:r>
              <a:rPr lang="fr-FR" sz="1400" dirty="0" smtClean="0">
                <a:solidFill>
                  <a:srgbClr val="000000"/>
                </a:solidFill>
                <a:latin typeface="Calibri"/>
              </a:rPr>
              <a:t>« Avez-vous entendu d’autres personnes dire du mal des </a:t>
            </a:r>
            <a:r>
              <a:rPr lang="fr-FR" sz="1400" dirty="0" err="1" smtClean="0">
                <a:solidFill>
                  <a:srgbClr val="000000"/>
                </a:solidFill>
                <a:latin typeface="Calibri"/>
              </a:rPr>
              <a:t>ARV</a:t>
            </a:r>
            <a:r>
              <a:rPr lang="fr-FR" sz="1400" dirty="0" smtClean="0">
                <a:solidFill>
                  <a:srgbClr val="000000"/>
                </a:solidFill>
                <a:latin typeface="Calibri"/>
              </a:rPr>
              <a:t> ? » </a:t>
            </a:r>
          </a:p>
          <a:p>
            <a:pPr marL="1082675" indent="-274638" defTabSz="410195" eaLnBrk="1" fontAlgn="auto" hangingPunct="1">
              <a:spcAft>
                <a:spcPts val="0"/>
              </a:spcAft>
              <a:buFont typeface="Arial" pitchFamily="34" charset="0"/>
              <a:buChar char="•"/>
              <a:defRPr/>
            </a:pPr>
            <a:r>
              <a:rPr lang="fr-FR" sz="1400" dirty="0" smtClean="0">
                <a:solidFill>
                  <a:srgbClr val="000000"/>
                </a:solidFill>
                <a:latin typeface="Calibri"/>
              </a:rPr>
              <a:t>« Selon vous, existe-t-il des remèdes plus efficaces que les </a:t>
            </a:r>
            <a:r>
              <a:rPr lang="fr-FR" sz="1400" dirty="0" err="1" smtClean="0">
                <a:solidFill>
                  <a:srgbClr val="000000"/>
                </a:solidFill>
                <a:latin typeface="Calibri"/>
              </a:rPr>
              <a:t>ARV</a:t>
            </a:r>
            <a:r>
              <a:rPr lang="fr-FR" sz="1400" dirty="0" smtClean="0">
                <a:solidFill>
                  <a:srgbClr val="000000"/>
                </a:solidFill>
                <a:latin typeface="Calibri"/>
              </a:rPr>
              <a:t> ? »</a:t>
            </a:r>
            <a:endParaRPr lang="fr-FR" sz="1400" b="1" dirty="0" smtClean="0">
              <a:solidFill>
                <a:srgbClr val="000000"/>
              </a:solidFill>
              <a:latin typeface="Calibri"/>
            </a:endParaRPr>
          </a:p>
          <a:p>
            <a:pPr marL="274638" indent="-274638" defTabSz="410195" eaLnBrk="1" fontAlgn="auto" hangingPunct="1">
              <a:spcAft>
                <a:spcPts val="0"/>
              </a:spcAft>
              <a:buFont typeface="Arial" pitchFamily="34" charset="0"/>
              <a:buChar char="•"/>
              <a:defRPr/>
            </a:pPr>
            <a:r>
              <a:rPr lang="en-US" sz="1400" b="1" dirty="0" err="1" smtClean="0">
                <a:solidFill>
                  <a:srgbClr val="000000"/>
                </a:solidFill>
                <a:latin typeface="Calibri"/>
              </a:rPr>
              <a:t>Gérer</a:t>
            </a:r>
            <a:r>
              <a:rPr lang="en-US" sz="1400" b="1" dirty="0" smtClean="0">
                <a:solidFill>
                  <a:srgbClr val="000000"/>
                </a:solidFill>
                <a:latin typeface="Calibri"/>
              </a:rPr>
              <a:t> les </a:t>
            </a:r>
            <a:r>
              <a:rPr lang="en-US" sz="1400" b="1" dirty="0" err="1" smtClean="0">
                <a:solidFill>
                  <a:srgbClr val="000000"/>
                </a:solidFill>
                <a:latin typeface="Calibri"/>
              </a:rPr>
              <a:t>effets</a:t>
            </a:r>
            <a:r>
              <a:rPr lang="en-US" sz="1400" b="1" dirty="0" smtClean="0">
                <a:solidFill>
                  <a:srgbClr val="000000"/>
                </a:solidFill>
                <a:latin typeface="Calibri"/>
              </a:rPr>
              <a:t> </a:t>
            </a:r>
            <a:r>
              <a:rPr lang="en-US" sz="1400" b="1" dirty="0" err="1" smtClean="0">
                <a:solidFill>
                  <a:srgbClr val="000000"/>
                </a:solidFill>
                <a:latin typeface="Calibri"/>
              </a:rPr>
              <a:t>indésirables</a:t>
            </a:r>
            <a:endParaRPr lang="en-US" sz="1400" b="1" dirty="0" smtClean="0">
              <a:solidFill>
                <a:srgbClr val="000000"/>
              </a:solidFill>
              <a:latin typeface="Calibri"/>
            </a:endParaRPr>
          </a:p>
          <a:p>
            <a:pPr defTabSz="410195" eaLnBrk="1" fontAlgn="auto" hangingPunct="1">
              <a:spcAft>
                <a:spcPts val="0"/>
              </a:spcAft>
              <a:buFont typeface="Arial"/>
              <a:buNone/>
              <a:defRPr/>
            </a:pPr>
            <a:r>
              <a:rPr lang="en-US" sz="1400" b="1" dirty="0" smtClean="0">
                <a:solidFill>
                  <a:srgbClr val="000000"/>
                </a:solidFill>
                <a:latin typeface="Calibri"/>
              </a:rPr>
              <a:t>	</a:t>
            </a:r>
            <a:r>
              <a:rPr lang="en-US" sz="1400" b="1" dirty="0" smtClean="0">
                <a:solidFill>
                  <a:srgbClr val="000000"/>
                </a:solidFill>
                <a:latin typeface="Calibri"/>
                <a:sym typeface="Wingdings"/>
              </a:rPr>
              <a:t></a:t>
            </a:r>
            <a:r>
              <a:rPr lang="en-US" sz="1400" b="1" dirty="0" smtClean="0">
                <a:solidFill>
                  <a:srgbClr val="000000"/>
                </a:solidFill>
                <a:latin typeface="Calibri"/>
              </a:rPr>
              <a:t> </a:t>
            </a:r>
            <a:r>
              <a:rPr lang="en-US" sz="1400" dirty="0" err="1" smtClean="0">
                <a:solidFill>
                  <a:srgbClr val="000000"/>
                </a:solidFill>
                <a:latin typeface="Calibri"/>
              </a:rPr>
              <a:t>Prendre</a:t>
            </a:r>
            <a:r>
              <a:rPr lang="en-US" sz="1400" dirty="0" smtClean="0">
                <a:solidFill>
                  <a:srgbClr val="000000"/>
                </a:solidFill>
                <a:latin typeface="Calibri"/>
              </a:rPr>
              <a:t> en </a:t>
            </a:r>
            <a:r>
              <a:rPr lang="en-US" sz="1400" dirty="0" err="1" smtClean="0">
                <a:solidFill>
                  <a:srgbClr val="000000"/>
                </a:solidFill>
                <a:latin typeface="Calibri"/>
              </a:rPr>
              <a:t>mangeant</a:t>
            </a:r>
            <a:r>
              <a:rPr lang="en-US" sz="1400" dirty="0" smtClean="0">
                <a:solidFill>
                  <a:srgbClr val="000000"/>
                </a:solidFill>
                <a:latin typeface="Calibri"/>
              </a:rPr>
              <a:t> (</a:t>
            </a:r>
            <a:r>
              <a:rPr lang="en-US" sz="1400" dirty="0" err="1" smtClean="0">
                <a:solidFill>
                  <a:srgbClr val="000000"/>
                </a:solidFill>
                <a:latin typeface="Calibri"/>
              </a:rPr>
              <a:t>nausée</a:t>
            </a:r>
            <a:r>
              <a:rPr lang="en-US" sz="1400" dirty="0" smtClean="0">
                <a:solidFill>
                  <a:srgbClr val="000000"/>
                </a:solidFill>
                <a:latin typeface="Calibri"/>
              </a:rPr>
              <a:t>/</a:t>
            </a:r>
            <a:r>
              <a:rPr lang="en-US" sz="1400" dirty="0" err="1" smtClean="0">
                <a:solidFill>
                  <a:srgbClr val="000000"/>
                </a:solidFill>
                <a:latin typeface="Calibri"/>
              </a:rPr>
              <a:t>céphalée</a:t>
            </a:r>
            <a:r>
              <a:rPr lang="en-US" sz="1400" dirty="0" smtClean="0">
                <a:solidFill>
                  <a:srgbClr val="000000"/>
                </a:solidFill>
                <a:latin typeface="Calibri"/>
              </a:rPr>
              <a:t>)</a:t>
            </a:r>
          </a:p>
          <a:p>
            <a:pPr defTabSz="410195" eaLnBrk="1" fontAlgn="auto" hangingPunct="1">
              <a:spcAft>
                <a:spcPts val="0"/>
              </a:spcAft>
              <a:buFont typeface="Arial"/>
              <a:buNone/>
              <a:defRPr/>
            </a:pPr>
            <a:r>
              <a:rPr lang="en-US" sz="1400" b="1" dirty="0" smtClean="0">
                <a:solidFill>
                  <a:srgbClr val="000000"/>
                </a:solidFill>
                <a:latin typeface="Calibri"/>
              </a:rPr>
              <a:t>	</a:t>
            </a:r>
            <a:r>
              <a:rPr lang="en-US" sz="1400" b="1" dirty="0" smtClean="0">
                <a:solidFill>
                  <a:srgbClr val="000000"/>
                </a:solidFill>
                <a:latin typeface="Calibri"/>
                <a:sym typeface="Wingdings"/>
              </a:rPr>
              <a:t></a:t>
            </a:r>
            <a:r>
              <a:rPr lang="en-US" sz="1400" b="1" dirty="0" smtClean="0">
                <a:solidFill>
                  <a:srgbClr val="000000"/>
                </a:solidFill>
                <a:latin typeface="Calibri"/>
              </a:rPr>
              <a:t> </a:t>
            </a:r>
            <a:r>
              <a:rPr lang="en-US" sz="1400" dirty="0" err="1" smtClean="0">
                <a:solidFill>
                  <a:srgbClr val="000000"/>
                </a:solidFill>
                <a:latin typeface="Calibri"/>
              </a:rPr>
              <a:t>Prendre</a:t>
            </a:r>
            <a:r>
              <a:rPr lang="en-US" sz="1400" dirty="0" smtClean="0">
                <a:solidFill>
                  <a:srgbClr val="000000"/>
                </a:solidFill>
                <a:latin typeface="Calibri"/>
              </a:rPr>
              <a:t> le </a:t>
            </a:r>
            <a:r>
              <a:rPr lang="en-US" sz="1400" dirty="0" err="1" smtClean="0">
                <a:solidFill>
                  <a:srgbClr val="000000"/>
                </a:solidFill>
                <a:latin typeface="Calibri"/>
              </a:rPr>
              <a:t>soir</a:t>
            </a:r>
            <a:r>
              <a:rPr lang="en-US" sz="1400" dirty="0" smtClean="0">
                <a:solidFill>
                  <a:srgbClr val="000000"/>
                </a:solidFill>
                <a:latin typeface="Calibri"/>
              </a:rPr>
              <a:t> (somnolence/</a:t>
            </a:r>
            <a:r>
              <a:rPr lang="en-US" sz="1400" dirty="0" err="1" smtClean="0">
                <a:solidFill>
                  <a:srgbClr val="000000"/>
                </a:solidFill>
                <a:latin typeface="Calibri"/>
              </a:rPr>
              <a:t>humeur</a:t>
            </a:r>
            <a:r>
              <a:rPr lang="en-US" sz="1400" dirty="0" smtClean="0">
                <a:solidFill>
                  <a:srgbClr val="000000"/>
                </a:solidFill>
                <a:latin typeface="Calibri"/>
              </a:rPr>
              <a:t>)</a:t>
            </a:r>
          </a:p>
        </p:txBody>
      </p:sp>
      <p:cxnSp>
        <p:nvCxnSpPr>
          <p:cNvPr id="15" name="Straight Connector 14"/>
          <p:cNvCxnSpPr/>
          <p:nvPr/>
        </p:nvCxnSpPr>
        <p:spPr>
          <a:xfrm>
            <a:off x="3581400" y="1057275"/>
            <a:ext cx="0" cy="45053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0" y="-3175"/>
            <a:ext cx="9144000" cy="847725"/>
          </a:xfrm>
          <a:solidFill>
            <a:schemeClr val="accent5"/>
          </a:solidFill>
        </p:spPr>
        <p:txBody>
          <a:bodyPr rtlCol="0">
            <a:noAutofit/>
          </a:bodyPr>
          <a:lstStyle/>
          <a:p>
            <a:pPr algn="l" defTabSz="410195" eaLnBrk="1" fontAlgn="auto" hangingPunct="1">
              <a:spcAft>
                <a:spcPts val="0"/>
              </a:spcAft>
              <a:defRPr/>
            </a:pPr>
            <a:r>
              <a:rPr lang="en-US" sz="2800" smtClean="0">
                <a:solidFill>
                  <a:srgbClr val="FFFFFF"/>
                </a:solidFill>
                <a:latin typeface="Calibri"/>
              </a:rPr>
              <a:t>	14. Comprendre vos ARV</a:t>
            </a:r>
            <a:endParaRPr lang="en-US" sz="2800" dirty="0">
              <a:solidFill>
                <a:srgbClr val="FFFFFF"/>
              </a:solidFill>
              <a:latin typeface="Calibri"/>
            </a:endParaRPr>
          </a:p>
        </p:txBody>
      </p:sp>
      <p:sp>
        <p:nvSpPr>
          <p:cNvPr id="28" name="Rectangle 27"/>
          <p:cNvSpPr/>
          <p:nvPr/>
        </p:nvSpPr>
        <p:spPr>
          <a:xfrm>
            <a:off x="4114800" y="5638800"/>
            <a:ext cx="4784725" cy="10668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29" name="Content Placeholder 1"/>
          <p:cNvSpPr>
            <a:spLocks noGrp="1"/>
          </p:cNvSpPr>
          <p:nvPr>
            <p:ph sz="half" idx="1"/>
          </p:nvPr>
        </p:nvSpPr>
        <p:spPr>
          <a:xfrm>
            <a:off x="4130675" y="5562600"/>
            <a:ext cx="4860925" cy="1143000"/>
          </a:xfrm>
        </p:spPr>
        <p:txBody>
          <a:bodyPr rtlCol="0">
            <a:normAutofit fontScale="47500" lnSpcReduction="20000"/>
          </a:bodyPr>
          <a:lstStyle/>
          <a:p>
            <a:pPr defTabSz="410195" eaLnBrk="1" fontAlgn="auto" hangingPunct="1">
              <a:spcAft>
                <a:spcPts val="0"/>
              </a:spcAft>
              <a:buFont typeface="Arial"/>
              <a:buNone/>
              <a:defRPr/>
            </a:pPr>
            <a:r>
              <a:rPr lang="en-US" sz="2100" b="1" dirty="0" smtClean="0">
                <a:solidFill>
                  <a:srgbClr val="000000"/>
                </a:solidFill>
                <a:latin typeface="Calibri"/>
              </a:rPr>
              <a:t>	</a:t>
            </a:r>
            <a:r>
              <a:rPr lang="en-US" sz="2500" b="1" dirty="0" smtClean="0">
                <a:solidFill>
                  <a:srgbClr val="000000"/>
                </a:solidFill>
                <a:latin typeface="Calibri"/>
              </a:rPr>
              <a:t>    </a:t>
            </a:r>
          </a:p>
          <a:p>
            <a:pPr defTabSz="410195" eaLnBrk="1" fontAlgn="auto" hangingPunct="1">
              <a:spcAft>
                <a:spcPts val="0"/>
              </a:spcAft>
              <a:buFont typeface="Arial"/>
              <a:buNone/>
              <a:defRPr/>
            </a:pPr>
            <a:r>
              <a:rPr lang="en-US" sz="2500" b="1" dirty="0" smtClean="0">
                <a:solidFill>
                  <a:srgbClr val="000000"/>
                </a:solidFill>
                <a:latin typeface="Calibri"/>
              </a:rPr>
              <a:t>	</a:t>
            </a:r>
            <a:r>
              <a:rPr lang="en-US" sz="3800" b="1" dirty="0" smtClean="0">
                <a:solidFill>
                  <a:srgbClr val="000000"/>
                </a:solidFill>
                <a:latin typeface="Calibri"/>
              </a:rPr>
              <a:t>   </a:t>
            </a:r>
            <a:r>
              <a:rPr lang="en-US" sz="3200" b="1" dirty="0" smtClean="0">
                <a:solidFill>
                  <a:srgbClr val="000000"/>
                </a:solidFill>
                <a:latin typeface="Calibri"/>
              </a:rPr>
              <a:t>Documentation</a:t>
            </a:r>
          </a:p>
          <a:p>
            <a:pPr defTabSz="410195" eaLnBrk="1" fontAlgn="auto" hangingPunct="1">
              <a:spcAft>
                <a:spcPts val="0"/>
              </a:spcAft>
              <a:buFont typeface="Arial"/>
              <a:buNone/>
              <a:defRPr/>
            </a:pPr>
            <a:endParaRPr lang="en-US" sz="2300" b="1" dirty="0" smtClean="0">
              <a:solidFill>
                <a:srgbClr val="000000"/>
              </a:solidFill>
              <a:latin typeface="Calibri"/>
            </a:endParaRPr>
          </a:p>
          <a:p>
            <a:pPr defTabSz="410195" eaLnBrk="1" fontAlgn="auto" hangingPunct="1">
              <a:spcAft>
                <a:spcPts val="0"/>
              </a:spcAft>
              <a:buFont typeface="Arial"/>
              <a:buNone/>
              <a:defRPr/>
            </a:pPr>
            <a:r>
              <a:rPr lang="fr-FR" sz="2500" dirty="0" smtClean="0">
                <a:solidFill>
                  <a:srgbClr val="000000"/>
                </a:solidFill>
                <a:latin typeface="Calibri"/>
              </a:rPr>
              <a:t>Documenter les interventions planifiées pour relever les défis identifiés par le/la patient(e) dans le </a:t>
            </a:r>
            <a:r>
              <a:rPr lang="fr-FR" sz="2500" b="1" dirty="0" smtClean="0">
                <a:solidFill>
                  <a:srgbClr val="000000"/>
                </a:solidFill>
                <a:latin typeface="Calibri"/>
              </a:rPr>
              <a:t>plan d'amélioration de l'observance.</a:t>
            </a:r>
            <a:endParaRPr lang="en-US" sz="2500" b="1" dirty="0" smtClean="0">
              <a:solidFill>
                <a:srgbClr val="000000"/>
              </a:solidFill>
              <a:latin typeface="Calibri"/>
            </a:endParaRPr>
          </a:p>
        </p:txBody>
      </p:sp>
      <p:pic>
        <p:nvPicPr>
          <p:cNvPr id="109575" name="Picture 7" descr="C:\Users\rlw2177\AppData\Local\Microsoft\Windows\Temporary Internet Files\Content.IE5\S2UJGMDA\1279641266[1].png"/>
          <p:cNvPicPr>
            <a:picLocks noChangeAspect="1" noChangeArrowheads="1"/>
          </p:cNvPicPr>
          <p:nvPr/>
        </p:nvPicPr>
        <p:blipFill>
          <a:blip r:embed="rId3" cstate="print"/>
          <a:srcRect/>
          <a:stretch>
            <a:fillRect/>
          </a:stretch>
        </p:blipFill>
        <p:spPr bwMode="auto">
          <a:xfrm>
            <a:off x="4191000" y="5715000"/>
            <a:ext cx="496888" cy="382588"/>
          </a:xfrm>
          <a:prstGeom prst="rect">
            <a:avLst/>
          </a:prstGeom>
          <a:noFill/>
          <a:ln w="9525">
            <a:noFill/>
            <a:miter lim="800000"/>
            <a:headEnd/>
            <a:tailEnd/>
          </a:ln>
        </p:spPr>
      </p:pic>
      <p:sp>
        <p:nvSpPr>
          <p:cNvPr id="31" name="Rectangle 30"/>
          <p:cNvSpPr/>
          <p:nvPr/>
        </p:nvSpPr>
        <p:spPr>
          <a:xfrm>
            <a:off x="282575" y="3771900"/>
            <a:ext cx="2971800" cy="28575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solidFill>
                <a:prstClr val="white"/>
              </a:solidFill>
            </a:endParaRPr>
          </a:p>
        </p:txBody>
      </p:sp>
      <p:sp>
        <p:nvSpPr>
          <p:cNvPr id="32" name="Content Placeholder 1"/>
          <p:cNvSpPr>
            <a:spLocks noGrp="1"/>
          </p:cNvSpPr>
          <p:nvPr>
            <p:ph sz="half" idx="1"/>
          </p:nvPr>
        </p:nvSpPr>
        <p:spPr>
          <a:xfrm>
            <a:off x="914400" y="3810000"/>
            <a:ext cx="2286000" cy="2857500"/>
          </a:xfrm>
        </p:spPr>
        <p:txBody>
          <a:bodyPr rtlCol="0">
            <a:normAutofit fontScale="85000" lnSpcReduction="20000"/>
          </a:bodyPr>
          <a:lstStyle/>
          <a:p>
            <a:pPr defTabSz="410195" eaLnBrk="1" fontAlgn="auto" hangingPunct="1">
              <a:spcAft>
                <a:spcPts val="0"/>
              </a:spcAft>
              <a:buFont typeface="Arial"/>
              <a:buNone/>
              <a:defRPr/>
            </a:pPr>
            <a:r>
              <a:rPr lang="en-US" sz="1600" b="1" dirty="0" err="1" smtClean="0">
                <a:latin typeface="Calibri"/>
              </a:rPr>
              <a:t>Récapitulatif</a:t>
            </a:r>
            <a:endParaRPr lang="en-US" sz="1600" b="1" dirty="0" smtClean="0">
              <a:latin typeface="Calibri"/>
            </a:endParaRPr>
          </a:p>
          <a:p>
            <a:pPr marL="274638" indent="-274638" defTabSz="410195" eaLnBrk="1" fontAlgn="auto" hangingPunct="1">
              <a:spcAft>
                <a:spcPts val="0"/>
              </a:spcAft>
              <a:buFont typeface="Arial" pitchFamily="34" charset="0"/>
              <a:buChar char="•"/>
              <a:defRPr/>
            </a:pPr>
            <a:r>
              <a:rPr lang="fr-FR" sz="1500" dirty="0" smtClean="0">
                <a:latin typeface="Calibri"/>
              </a:rPr>
              <a:t>Récapitulons ensemble ces instructions pour voir si vous avez des questions. </a:t>
            </a:r>
          </a:p>
          <a:p>
            <a:pPr marL="274638" indent="-274638" defTabSz="410195" eaLnBrk="1" fontAlgn="auto" hangingPunct="1">
              <a:spcAft>
                <a:spcPts val="0"/>
              </a:spcAft>
              <a:buFont typeface="Arial" pitchFamily="34" charset="0"/>
              <a:buChar char="•"/>
              <a:defRPr/>
            </a:pPr>
            <a:r>
              <a:rPr lang="fr-FR" sz="1500" dirty="0" smtClean="0">
                <a:latin typeface="Calibri"/>
              </a:rPr>
              <a:t>Pouvez-vous m’expliquer comment, selon vous, les ARV agissent et comment vous êtes censé(e) les prendre</a:t>
            </a:r>
            <a:r>
              <a:rPr lang="fr-FR" sz="1600" dirty="0">
                <a:latin typeface="Calibri" panose="020F0502020204030204" pitchFamily="34" charset="0"/>
              </a:rPr>
              <a:t> </a:t>
            </a:r>
            <a:r>
              <a:rPr lang="fr-FR" sz="1500" dirty="0" smtClean="0">
                <a:latin typeface="Calibri"/>
              </a:rPr>
              <a:t>? Quels conseils pour éviter les effets indésirables avez-vous retenus ? </a:t>
            </a:r>
          </a:p>
          <a:p>
            <a:pPr marL="274638" indent="-274638" defTabSz="410195" eaLnBrk="1" fontAlgn="auto" hangingPunct="1">
              <a:spcAft>
                <a:spcPts val="0"/>
              </a:spcAft>
              <a:buFont typeface="Arial" pitchFamily="34" charset="0"/>
              <a:buChar char="•"/>
              <a:defRPr/>
            </a:pPr>
            <a:r>
              <a:rPr lang="fr-FR" sz="1500" i="1" dirty="0" smtClean="0">
                <a:latin typeface="Calibri"/>
              </a:rPr>
              <a:t>Si des ressources écrites sont disponibles, les fournir au/à la patient(e).</a:t>
            </a:r>
          </a:p>
        </p:txBody>
      </p:sp>
      <p:pic>
        <p:nvPicPr>
          <p:cNvPr id="109578" name="Picture 4" descr="C:\Users\rlw2177\AppData\Local\Microsoft\Windows\Temporary Internet Files\Content.IE5\BZGY2YB0\1371714180[1].png"/>
          <p:cNvPicPr>
            <a:picLocks noChangeAspect="1" noChangeArrowheads="1"/>
          </p:cNvPicPr>
          <p:nvPr/>
        </p:nvPicPr>
        <p:blipFill>
          <a:blip r:embed="rId4" cstate="print"/>
          <a:srcRect/>
          <a:stretch>
            <a:fillRect/>
          </a:stretch>
        </p:blipFill>
        <p:spPr bwMode="auto">
          <a:xfrm>
            <a:off x="346075" y="3865563"/>
            <a:ext cx="546100" cy="803275"/>
          </a:xfrm>
          <a:prstGeom prst="rect">
            <a:avLst/>
          </a:prstGeom>
          <a:noFill/>
          <a:ln w="9525">
            <a:noFill/>
            <a:miter lim="800000"/>
            <a:headEnd/>
            <a:tailEnd/>
          </a:ln>
        </p:spPr>
      </p:pic>
      <p:pic>
        <p:nvPicPr>
          <p:cNvPr id="17" name="Picture 2"/>
          <p:cNvPicPr>
            <a:picLocks noChangeAspect="1" noChangeArrowheads="1"/>
          </p:cNvPicPr>
          <p:nvPr/>
        </p:nvPicPr>
        <p:blipFill>
          <a:blip r:embed="rId5" cstate="print"/>
          <a:srcRect/>
          <a:stretch>
            <a:fillRect/>
          </a:stretch>
        </p:blipFill>
        <p:spPr bwMode="auto">
          <a:xfrm>
            <a:off x="7202488" y="423863"/>
            <a:ext cx="1792287" cy="1328737"/>
          </a:xfrm>
          <a:prstGeom prst="rect">
            <a:avLst/>
          </a:prstGeom>
          <a:noFill/>
          <a:ln w="9525">
            <a:solidFill>
              <a:schemeClr val="tx1"/>
            </a:solidFill>
            <a:miter lim="800000"/>
            <a:headEnd/>
            <a:tailEnd/>
          </a:ln>
          <a:effectLst>
            <a:outerShdw blurRad="50800" dist="38100" algn="l" rotWithShape="0">
              <a:prstClr val="black">
                <a:alpha val="40000"/>
              </a:prstClr>
            </a:outerShdw>
          </a:effectLs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175"/>
            <a:ext cx="9144000" cy="847725"/>
          </a:xfrm>
          <a:solidFill>
            <a:schemeClr val="accent5"/>
          </a:solidFill>
        </p:spPr>
        <p:txBody>
          <a:bodyPr rtlCol="0">
            <a:noAutofit/>
          </a:bodyPr>
          <a:lstStyle/>
          <a:p>
            <a:pPr algn="l" defTabSz="410195" eaLnBrk="1" fontAlgn="auto" hangingPunct="1">
              <a:spcAft>
                <a:spcPts val="0"/>
              </a:spcAft>
              <a:defRPr/>
            </a:pPr>
            <a:r>
              <a:rPr lang="fr-FR" sz="2800" smtClean="0">
                <a:solidFill>
                  <a:srgbClr val="FFFFFF"/>
                </a:solidFill>
                <a:latin typeface="Calibri"/>
              </a:rPr>
              <a:t>	15. Conserver votre intimité et obtenir de l'aide</a:t>
            </a:r>
            <a:endParaRPr lang="en-US" sz="2800" dirty="0">
              <a:solidFill>
                <a:srgbClr val="FFFFFF"/>
              </a:solidFill>
              <a:latin typeface="Calibri"/>
            </a:endParaRPr>
          </a:p>
        </p:txBody>
      </p:sp>
      <p:sp>
        <p:nvSpPr>
          <p:cNvPr id="5" name="TextBox 4"/>
          <p:cNvSpPr txBox="1"/>
          <p:nvPr/>
        </p:nvSpPr>
        <p:spPr>
          <a:xfrm>
            <a:off x="615950" y="5257800"/>
            <a:ext cx="4108450" cy="1631950"/>
          </a:xfrm>
          <a:prstGeom prst="rect">
            <a:avLst/>
          </a:prstGeom>
          <a:noFill/>
        </p:spPr>
        <p:txBody>
          <a:bodyPr>
            <a:spAutoFit/>
          </a:bodyPr>
          <a:lstStyle/>
          <a:p>
            <a:pPr marL="285750" indent="-285750" defTabSz="913972" fontAlgn="auto">
              <a:spcBef>
                <a:spcPts val="0"/>
              </a:spcBef>
              <a:spcAft>
                <a:spcPts val="0"/>
              </a:spcAft>
              <a:buFont typeface="Wingdings" panose="05000000000000000000" pitchFamily="2" charset="2"/>
              <a:buChar char="Ø"/>
              <a:defRPr/>
            </a:pPr>
            <a:r>
              <a:rPr lang="fr-FR" sz="2000" dirty="0">
                <a:solidFill>
                  <a:srgbClr val="000000"/>
                </a:solidFill>
                <a:latin typeface="Calibri"/>
                <a:cs typeface="+mn-cs"/>
              </a:rPr>
              <a:t>Votre </a:t>
            </a:r>
            <a:r>
              <a:rPr lang="fr-FR" sz="2000" dirty="0" smtClean="0">
                <a:solidFill>
                  <a:srgbClr val="000000"/>
                </a:solidFill>
                <a:latin typeface="Calibri"/>
                <a:cs typeface="+mn-cs"/>
              </a:rPr>
              <a:t>intimité </a:t>
            </a:r>
            <a:r>
              <a:rPr lang="fr-FR" sz="2000" dirty="0">
                <a:solidFill>
                  <a:srgbClr val="000000"/>
                </a:solidFill>
                <a:latin typeface="Calibri"/>
                <a:cs typeface="+mn-cs"/>
              </a:rPr>
              <a:t>est importante et doit être respectée.	</a:t>
            </a:r>
          </a:p>
          <a:p>
            <a:pPr marL="285750" indent="-285750" defTabSz="913972" fontAlgn="auto">
              <a:spcBef>
                <a:spcPts val="0"/>
              </a:spcBef>
              <a:spcAft>
                <a:spcPts val="0"/>
              </a:spcAft>
              <a:buFont typeface="Wingdings" panose="05000000000000000000" pitchFamily="2" charset="2"/>
              <a:buChar char="Ø"/>
              <a:defRPr/>
            </a:pPr>
            <a:endParaRPr lang="en-US" sz="2000" dirty="0">
              <a:solidFill>
                <a:srgbClr val="000000"/>
              </a:solidFill>
              <a:latin typeface="Calibri"/>
              <a:cs typeface="+mn-cs"/>
            </a:endParaRPr>
          </a:p>
          <a:p>
            <a:pPr defTabSz="913972" fontAlgn="auto">
              <a:spcBef>
                <a:spcPts val="0"/>
              </a:spcBef>
              <a:spcAft>
                <a:spcPts val="0"/>
              </a:spcAft>
              <a:defRPr/>
            </a:pPr>
            <a:endParaRPr lang="en-US" sz="2000" dirty="0">
              <a:latin typeface="Calibri" panose="020F0502020204030204" pitchFamily="34" charset="0"/>
              <a:cs typeface="+mn-cs"/>
            </a:endParaRPr>
          </a:p>
          <a:p>
            <a:pPr marL="456986" lvl="1" indent="0" defTabSz="913972" fontAlgn="auto">
              <a:spcBef>
                <a:spcPts val="0"/>
              </a:spcBef>
              <a:spcAft>
                <a:spcPts val="0"/>
              </a:spcAft>
              <a:defRPr/>
            </a:pPr>
            <a:endParaRPr lang="en-US" sz="2000" dirty="0">
              <a:latin typeface="Calibri" panose="020F0502020204030204" pitchFamily="34" charset="0"/>
              <a:cs typeface="+mn-cs"/>
            </a:endParaRPr>
          </a:p>
        </p:txBody>
      </p:sp>
      <p:sp>
        <p:nvSpPr>
          <p:cNvPr id="8" name="TextBox 7"/>
          <p:cNvSpPr txBox="1"/>
          <p:nvPr/>
        </p:nvSpPr>
        <p:spPr>
          <a:xfrm>
            <a:off x="5181600" y="5257800"/>
            <a:ext cx="3886200" cy="2246769"/>
          </a:xfrm>
          <a:prstGeom prst="rect">
            <a:avLst/>
          </a:prstGeom>
          <a:noFill/>
        </p:spPr>
        <p:txBody>
          <a:bodyPr wrap="square">
            <a:spAutoFit/>
          </a:bodyPr>
          <a:lstStyle/>
          <a:p>
            <a:pPr marL="285750" indent="-285750" defTabSz="913972" fontAlgn="auto">
              <a:spcBef>
                <a:spcPts val="0"/>
              </a:spcBef>
              <a:spcAft>
                <a:spcPts val="0"/>
              </a:spcAft>
              <a:buFont typeface="Wingdings" panose="05000000000000000000" pitchFamily="2" charset="2"/>
              <a:buChar char="Ø"/>
              <a:defRPr/>
            </a:pPr>
            <a:r>
              <a:rPr lang="fr-FR" sz="2000" dirty="0">
                <a:solidFill>
                  <a:srgbClr val="000000"/>
                </a:solidFill>
                <a:latin typeface="Calibri"/>
                <a:cs typeface="+mn-cs"/>
              </a:rPr>
              <a:t>Partager votre situation avec quelqu’un en qui vous avez confiance peut vous aider à prendre vos ARV tous les jours.</a:t>
            </a:r>
          </a:p>
          <a:p>
            <a:pPr marL="285750" indent="-285750" defTabSz="913972" fontAlgn="auto">
              <a:spcBef>
                <a:spcPts val="0"/>
              </a:spcBef>
              <a:spcAft>
                <a:spcPts val="0"/>
              </a:spcAft>
              <a:buFont typeface="Wingdings" panose="05000000000000000000" pitchFamily="2" charset="2"/>
              <a:buChar char="Ø"/>
              <a:defRPr/>
            </a:pPr>
            <a:endParaRPr lang="en-US" sz="2000" dirty="0">
              <a:solidFill>
                <a:srgbClr val="000000"/>
              </a:solidFill>
              <a:latin typeface="Calibri"/>
              <a:cs typeface="+mn-cs"/>
            </a:endParaRPr>
          </a:p>
          <a:p>
            <a:pPr defTabSz="913972" fontAlgn="auto">
              <a:spcBef>
                <a:spcPts val="0"/>
              </a:spcBef>
              <a:spcAft>
                <a:spcPts val="0"/>
              </a:spcAft>
              <a:defRPr/>
            </a:pPr>
            <a:endParaRPr lang="en-US" sz="2000" dirty="0">
              <a:latin typeface="Calibri" panose="020F0502020204030204" pitchFamily="34" charset="0"/>
              <a:cs typeface="+mn-cs"/>
            </a:endParaRPr>
          </a:p>
          <a:p>
            <a:pPr marL="456986" lvl="1" indent="0" defTabSz="913972" fontAlgn="auto">
              <a:spcBef>
                <a:spcPts val="0"/>
              </a:spcBef>
              <a:spcAft>
                <a:spcPts val="0"/>
              </a:spcAft>
              <a:defRPr/>
            </a:pPr>
            <a:endParaRPr lang="en-US" sz="2000" dirty="0">
              <a:latin typeface="Calibri" panose="020F0502020204030204" pitchFamily="34" charset="0"/>
              <a:cs typeface="+mn-cs"/>
            </a:endParaRPr>
          </a:p>
        </p:txBody>
      </p:sp>
      <p:pic>
        <p:nvPicPr>
          <p:cNvPr id="111620" name="Picture 2"/>
          <p:cNvPicPr>
            <a:picLocks noChangeAspect="1" noChangeArrowheads="1"/>
          </p:cNvPicPr>
          <p:nvPr/>
        </p:nvPicPr>
        <p:blipFill>
          <a:blip r:embed="rId3" cstate="print"/>
          <a:srcRect/>
          <a:stretch>
            <a:fillRect/>
          </a:stretch>
        </p:blipFill>
        <p:spPr bwMode="auto">
          <a:xfrm>
            <a:off x="107950" y="1752600"/>
            <a:ext cx="8426450" cy="3429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43000"/>
            <a:ext cx="2819400" cy="3200400"/>
          </a:xfrm>
        </p:spPr>
        <p:txBody>
          <a:bodyPr rtlCol="0"/>
          <a:lstStyle/>
          <a:p>
            <a:pPr defTabSz="410195" eaLnBrk="1" fontAlgn="auto" hangingPunct="1">
              <a:spcAft>
                <a:spcPts val="0"/>
              </a:spcAft>
              <a:buFont typeface="Arial"/>
              <a:buNone/>
              <a:defRPr/>
            </a:pPr>
            <a:r>
              <a:rPr lang="en-US" sz="1600" b="1" dirty="0" smtClean="0">
                <a:latin typeface="Calibri"/>
              </a:rPr>
              <a:t>MESSAGES FORTS :</a:t>
            </a:r>
          </a:p>
          <a:p>
            <a:pPr marL="274638" indent="-274638" defTabSz="410195" eaLnBrk="1" fontAlgn="auto" hangingPunct="1">
              <a:spcAft>
                <a:spcPts val="0"/>
              </a:spcAft>
              <a:buFont typeface="Wingdings" pitchFamily="2" charset="2"/>
              <a:buChar char="Ø"/>
              <a:defRPr/>
            </a:pPr>
            <a:r>
              <a:rPr lang="fr-FR" sz="1600" dirty="0" smtClean="0">
                <a:latin typeface="Calibri"/>
              </a:rPr>
              <a:t>Votre intimité est importante et doit être respectée.</a:t>
            </a:r>
          </a:p>
          <a:p>
            <a:pPr marL="274638" indent="-274638" defTabSz="410195" eaLnBrk="1" fontAlgn="auto" hangingPunct="1">
              <a:spcAft>
                <a:spcPts val="0"/>
              </a:spcAft>
              <a:buFont typeface="Wingdings" pitchFamily="2" charset="2"/>
              <a:buChar char="Ø"/>
              <a:defRPr/>
            </a:pPr>
            <a:r>
              <a:rPr lang="fr-FR" sz="1600" dirty="0" smtClean="0">
                <a:latin typeface="Calibri"/>
              </a:rPr>
              <a:t>Partager votre situation avec quelqu’un en qui vous avez confiance peut vous aider à prendre vos </a:t>
            </a:r>
            <a:r>
              <a:rPr lang="fr-FR" sz="1600" dirty="0" err="1" smtClean="0">
                <a:latin typeface="Calibri"/>
              </a:rPr>
              <a:t>ARV</a:t>
            </a:r>
            <a:r>
              <a:rPr lang="fr-FR" sz="1600" dirty="0" smtClean="0">
                <a:latin typeface="Calibri"/>
              </a:rPr>
              <a:t> tous les jours.</a:t>
            </a:r>
            <a:endParaRPr lang="en-US" sz="1600" dirty="0" smtClean="0">
              <a:latin typeface="Calibri"/>
            </a:endParaRPr>
          </a:p>
        </p:txBody>
      </p:sp>
      <p:sp>
        <p:nvSpPr>
          <p:cNvPr id="21" name="Content Placeholder 1"/>
          <p:cNvSpPr>
            <a:spLocks noGrp="1"/>
          </p:cNvSpPr>
          <p:nvPr>
            <p:ph sz="half" idx="1"/>
          </p:nvPr>
        </p:nvSpPr>
        <p:spPr>
          <a:xfrm>
            <a:off x="3689350" y="1143000"/>
            <a:ext cx="5226050" cy="5410200"/>
          </a:xfrm>
        </p:spPr>
        <p:txBody>
          <a:bodyPr rtlCol="0">
            <a:normAutofit lnSpcReduction="10000"/>
          </a:bodyPr>
          <a:lstStyle/>
          <a:p>
            <a:pPr defTabSz="410195" eaLnBrk="1" fontAlgn="auto" hangingPunct="1">
              <a:spcAft>
                <a:spcPts val="0"/>
              </a:spcAft>
              <a:buFont typeface="Arial"/>
              <a:buNone/>
              <a:defRPr/>
            </a:pPr>
            <a:r>
              <a:rPr lang="en-US" sz="1700" b="1" dirty="0" smtClean="0">
                <a:latin typeface="Calibri"/>
              </a:rPr>
              <a:t>POINTS DE DISCUSSION :</a:t>
            </a:r>
          </a:p>
          <a:p>
            <a:pPr defTabSz="410195" eaLnBrk="1" fontAlgn="auto" hangingPunct="1">
              <a:spcAft>
                <a:spcPts val="0"/>
              </a:spcAft>
              <a:buFont typeface="Arial"/>
              <a:buNone/>
              <a:defRPr/>
            </a:pPr>
            <a:r>
              <a:rPr lang="fr-FR" sz="1400" dirty="0" smtClean="0">
                <a:latin typeface="Calibri"/>
              </a:rPr>
              <a:t>Moyens de protéger son intimité :</a:t>
            </a:r>
          </a:p>
          <a:p>
            <a:pPr marL="274638" indent="-274638" defTabSz="410195" eaLnBrk="1" fontAlgn="auto" hangingPunct="1">
              <a:spcAft>
                <a:spcPts val="0"/>
              </a:spcAft>
              <a:buFont typeface="Arial" pitchFamily="34" charset="0"/>
              <a:buChar char="•"/>
              <a:defRPr/>
            </a:pPr>
            <a:r>
              <a:rPr lang="fr-FR" sz="1400" dirty="0" smtClean="0">
                <a:latin typeface="Calibri"/>
              </a:rPr>
              <a:t>Utiliser un flacon de comprimés non identifié.</a:t>
            </a:r>
          </a:p>
          <a:p>
            <a:pPr marL="274638" indent="-274638" defTabSz="410195" eaLnBrk="1" fontAlgn="auto" hangingPunct="1">
              <a:spcAft>
                <a:spcPts val="0"/>
              </a:spcAft>
              <a:buFont typeface="Arial" pitchFamily="34" charset="0"/>
              <a:buChar char="•"/>
              <a:defRPr/>
            </a:pPr>
            <a:r>
              <a:rPr lang="fr-FR" sz="1400" dirty="0" smtClean="0">
                <a:latin typeface="Calibri"/>
              </a:rPr>
              <a:t>Utiliser des piluliers plutôt que des flacons.</a:t>
            </a:r>
          </a:p>
          <a:p>
            <a:pPr marL="274638" indent="-274638" defTabSz="410195" eaLnBrk="1" fontAlgn="auto" hangingPunct="1">
              <a:spcAft>
                <a:spcPts val="0"/>
              </a:spcAft>
              <a:buFont typeface="Arial" pitchFamily="34" charset="0"/>
              <a:buChar char="•"/>
              <a:defRPr/>
            </a:pPr>
            <a:r>
              <a:rPr lang="fr-FR" sz="1400" dirty="0" smtClean="0">
                <a:latin typeface="Calibri"/>
              </a:rPr>
              <a:t>Réfléchir à des endroits où le/la patient(e) peut conserver ses </a:t>
            </a:r>
            <a:r>
              <a:rPr lang="fr-FR" sz="1400" dirty="0" err="1" smtClean="0">
                <a:latin typeface="Calibri"/>
              </a:rPr>
              <a:t>ARV</a:t>
            </a:r>
            <a:r>
              <a:rPr lang="fr-FR" sz="1400" dirty="0" smtClean="0">
                <a:latin typeface="Calibri"/>
              </a:rPr>
              <a:t> à l’abri du regard, tout en les voyant/en y ayant accès facilement.</a:t>
            </a:r>
          </a:p>
          <a:p>
            <a:pPr defTabSz="410195" eaLnBrk="1" fontAlgn="auto" hangingPunct="1">
              <a:spcAft>
                <a:spcPts val="0"/>
              </a:spcAft>
              <a:buFont typeface="Arial"/>
              <a:buNone/>
              <a:defRPr/>
            </a:pPr>
            <a:endParaRPr lang="en-US" sz="1400" dirty="0" smtClean="0">
              <a:latin typeface="Calibri"/>
            </a:endParaRPr>
          </a:p>
          <a:p>
            <a:pPr defTabSz="410195" eaLnBrk="1" fontAlgn="auto" hangingPunct="1">
              <a:spcAft>
                <a:spcPts val="0"/>
              </a:spcAft>
              <a:buFont typeface="Arial"/>
              <a:buNone/>
              <a:defRPr/>
            </a:pPr>
            <a:r>
              <a:rPr lang="fr-FR" sz="1400" dirty="0" smtClean="0">
                <a:latin typeface="Calibri"/>
              </a:rPr>
              <a:t>Étudier les façons de décider avec qui partager le diagnostic et comment : remettre au/à la patient(e) des points sur les faits et des informations pour l'aider, si nécessaire.</a:t>
            </a:r>
          </a:p>
          <a:p>
            <a:pPr marL="274638" indent="-274638" defTabSz="410195" eaLnBrk="1" fontAlgn="auto" hangingPunct="1">
              <a:spcAft>
                <a:spcPts val="0"/>
              </a:spcAft>
              <a:buFont typeface="Arial" pitchFamily="34" charset="0"/>
              <a:buChar char="•"/>
              <a:defRPr/>
            </a:pPr>
            <a:r>
              <a:rPr lang="fr-FR" sz="1400" dirty="0" smtClean="0">
                <a:latin typeface="Calibri"/>
              </a:rPr>
              <a:t>Selon vous, quelles caractéristiques déterminent la bonne personne avec qui partager votre situation ?</a:t>
            </a:r>
          </a:p>
          <a:p>
            <a:pPr marL="274638" indent="-274638" defTabSz="410195" eaLnBrk="1" fontAlgn="auto" hangingPunct="1">
              <a:spcAft>
                <a:spcPts val="0"/>
              </a:spcAft>
              <a:buFont typeface="Arial" pitchFamily="34" charset="0"/>
              <a:buChar char="•"/>
              <a:defRPr/>
            </a:pPr>
            <a:r>
              <a:rPr lang="fr-FR" sz="1400" dirty="0" smtClean="0">
                <a:latin typeface="Calibri"/>
              </a:rPr>
              <a:t>Quels sont les avantages que quelqu’un connaisse votre situation ?</a:t>
            </a:r>
          </a:p>
          <a:p>
            <a:pPr marL="274638" indent="-274638" defTabSz="410195" eaLnBrk="1" fontAlgn="auto" hangingPunct="1">
              <a:spcAft>
                <a:spcPts val="0"/>
              </a:spcAft>
              <a:buFont typeface="Arial" pitchFamily="34" charset="0"/>
              <a:buChar char="•"/>
              <a:defRPr/>
            </a:pPr>
            <a:r>
              <a:rPr lang="fr-FR" sz="1400" dirty="0" smtClean="0">
                <a:latin typeface="Calibri"/>
              </a:rPr>
              <a:t>Comment pouvez-vous décider de faire ou non confiance à quelqu’un ?</a:t>
            </a:r>
          </a:p>
          <a:p>
            <a:pPr marL="274638" indent="-274638" defTabSz="410195" eaLnBrk="1" fontAlgn="auto" hangingPunct="1">
              <a:spcAft>
                <a:spcPts val="0"/>
              </a:spcAft>
              <a:buFont typeface="Arial" pitchFamily="34" charset="0"/>
              <a:buChar char="•"/>
              <a:defRPr/>
            </a:pPr>
            <a:r>
              <a:rPr lang="fr-FR" sz="1400" dirty="0" smtClean="0">
                <a:latin typeface="Calibri"/>
              </a:rPr>
              <a:t>Comment pouvez-vous parler de votre statut ?</a:t>
            </a:r>
          </a:p>
          <a:p>
            <a:pPr marL="274638" indent="-274638" defTabSz="410195" eaLnBrk="1" fontAlgn="auto" hangingPunct="1">
              <a:spcAft>
                <a:spcPts val="0"/>
              </a:spcAft>
              <a:buFont typeface="Arial" pitchFamily="34" charset="0"/>
              <a:buChar char="•"/>
              <a:defRPr/>
            </a:pPr>
            <a:r>
              <a:rPr lang="fr-FR" sz="1400" dirty="0" smtClean="0">
                <a:latin typeface="Calibri"/>
              </a:rPr>
              <a:t>Avez-vous peur de souffrir si vous révélez votre séropositivité ?</a:t>
            </a:r>
          </a:p>
          <a:p>
            <a:pPr defTabSz="410195" eaLnBrk="1" fontAlgn="auto" hangingPunct="1">
              <a:spcAft>
                <a:spcPts val="0"/>
              </a:spcAft>
              <a:buFont typeface="Arial"/>
              <a:buNone/>
              <a:defRPr/>
            </a:pPr>
            <a:endParaRPr lang="en-US" sz="1400" dirty="0" smtClean="0">
              <a:latin typeface="Calibri"/>
            </a:endParaRPr>
          </a:p>
          <a:p>
            <a:pPr marL="285750" indent="-285750" defTabSz="410195" eaLnBrk="1" fontAlgn="auto" hangingPunct="1">
              <a:spcAft>
                <a:spcPts val="0"/>
              </a:spcAft>
              <a:defRPr/>
            </a:pPr>
            <a:r>
              <a:rPr lang="it-IT" sz="1400" dirty="0" smtClean="0">
                <a:latin typeface="Calibri"/>
              </a:rPr>
              <a:t>Si la personne a un(e) partenaire :</a:t>
            </a:r>
          </a:p>
          <a:p>
            <a:pPr marL="285750" indent="-285750" defTabSz="410195" eaLnBrk="1" fontAlgn="auto" hangingPunct="1">
              <a:spcAft>
                <a:spcPts val="0"/>
              </a:spcAft>
              <a:buFont typeface="Arial" panose="020B0604020202020204" pitchFamily="34" charset="0"/>
              <a:buChar char="•"/>
              <a:defRPr/>
            </a:pPr>
            <a:r>
              <a:rPr lang="fr-FR" sz="1400" dirty="0" smtClean="0">
                <a:latin typeface="Calibri"/>
              </a:rPr>
              <a:t>Quel pourrait être l’avantage pour votre partenaire que vous preniez vos </a:t>
            </a:r>
            <a:r>
              <a:rPr lang="fr-FR" sz="1400" dirty="0" err="1" smtClean="0">
                <a:latin typeface="Calibri"/>
              </a:rPr>
              <a:t>ARV</a:t>
            </a:r>
            <a:r>
              <a:rPr lang="fr-FR" sz="1400" dirty="0" smtClean="0">
                <a:latin typeface="Calibri"/>
              </a:rPr>
              <a:t> tous les jours ?</a:t>
            </a:r>
          </a:p>
          <a:p>
            <a:pPr marL="285750" indent="-285750" defTabSz="410195" eaLnBrk="1" fontAlgn="auto" hangingPunct="1">
              <a:spcAft>
                <a:spcPts val="0"/>
              </a:spcAft>
              <a:buFont typeface="Arial" panose="020B0604020202020204" pitchFamily="34" charset="0"/>
              <a:buChar char="•"/>
              <a:defRPr/>
            </a:pPr>
            <a:r>
              <a:rPr lang="fr-FR" sz="1400" dirty="0" smtClean="0">
                <a:latin typeface="Calibri"/>
              </a:rPr>
              <a:t>Comment, selon vous, votre partenaire pourrait vous aider à prendre vos </a:t>
            </a:r>
            <a:r>
              <a:rPr lang="fr-FR" sz="1400" dirty="0" err="1" smtClean="0">
                <a:latin typeface="Calibri"/>
              </a:rPr>
              <a:t>ARV</a:t>
            </a:r>
            <a:r>
              <a:rPr lang="fr-FR" sz="1400" dirty="0" smtClean="0">
                <a:latin typeface="Calibri"/>
              </a:rPr>
              <a:t> ?</a:t>
            </a:r>
          </a:p>
          <a:p>
            <a:pPr defTabSz="410195" eaLnBrk="1" fontAlgn="auto" hangingPunct="1">
              <a:spcAft>
                <a:spcPts val="0"/>
              </a:spcAft>
              <a:buFont typeface="Arial"/>
              <a:buNone/>
              <a:defRPr/>
            </a:pPr>
            <a:endParaRPr lang="en-US" sz="1400" dirty="0">
              <a:latin typeface="Calibri" panose="020F0502020204030204" pitchFamily="34" charset="0"/>
            </a:endParaRPr>
          </a:p>
        </p:txBody>
      </p:sp>
      <p:cxnSp>
        <p:nvCxnSpPr>
          <p:cNvPr id="15" name="Straight Connector 14"/>
          <p:cNvCxnSpPr/>
          <p:nvPr/>
        </p:nvCxnSpPr>
        <p:spPr>
          <a:xfrm>
            <a:off x="3581400" y="1057275"/>
            <a:ext cx="0" cy="55721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0" y="-3175"/>
            <a:ext cx="9144000" cy="847725"/>
          </a:xfrm>
          <a:solidFill>
            <a:schemeClr val="accent5"/>
          </a:solidFill>
        </p:spPr>
        <p:txBody>
          <a:bodyPr rtlCol="0">
            <a:noAutofit/>
          </a:bodyPr>
          <a:lstStyle/>
          <a:p>
            <a:pPr algn="l" defTabSz="410195" eaLnBrk="1" fontAlgn="auto" hangingPunct="1">
              <a:spcAft>
                <a:spcPts val="0"/>
              </a:spcAft>
              <a:defRPr/>
            </a:pPr>
            <a:r>
              <a:rPr lang="fr-FR" sz="2800" smtClean="0">
                <a:solidFill>
                  <a:srgbClr val="FFFFFF"/>
                </a:solidFill>
                <a:latin typeface="Calibri"/>
              </a:rPr>
              <a:t>	15. Conserver votre intimité et obtenir de l'aide</a:t>
            </a:r>
            <a:endParaRPr lang="en-US" sz="2800" dirty="0">
              <a:solidFill>
                <a:srgbClr val="FFFFFF"/>
              </a:solidFill>
              <a:latin typeface="Calibri"/>
            </a:endParaRPr>
          </a:p>
        </p:txBody>
      </p:sp>
      <p:sp>
        <p:nvSpPr>
          <p:cNvPr id="28" name="Rectangle 27"/>
          <p:cNvSpPr/>
          <p:nvPr/>
        </p:nvSpPr>
        <p:spPr>
          <a:xfrm>
            <a:off x="193675" y="3886200"/>
            <a:ext cx="3059113" cy="12954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29" name="Content Placeholder 1"/>
          <p:cNvSpPr>
            <a:spLocks noGrp="1"/>
          </p:cNvSpPr>
          <p:nvPr>
            <p:ph sz="half" idx="1"/>
          </p:nvPr>
        </p:nvSpPr>
        <p:spPr>
          <a:xfrm>
            <a:off x="244475" y="3962400"/>
            <a:ext cx="3008313" cy="1066800"/>
          </a:xfrm>
        </p:spPr>
        <p:txBody>
          <a:bodyPr rtlCol="0">
            <a:normAutofit fontScale="40000" lnSpcReduction="20000"/>
          </a:bodyPr>
          <a:lstStyle/>
          <a:p>
            <a:pPr defTabSz="410195" eaLnBrk="1" fontAlgn="auto" hangingPunct="1">
              <a:spcAft>
                <a:spcPts val="0"/>
              </a:spcAft>
              <a:buFont typeface="Arial"/>
              <a:buNone/>
              <a:defRPr/>
            </a:pPr>
            <a:r>
              <a:rPr lang="en-US" sz="2000" b="1" dirty="0" smtClean="0">
                <a:solidFill>
                  <a:srgbClr val="000000"/>
                </a:solidFill>
                <a:latin typeface="Calibri"/>
              </a:rPr>
              <a:t>	</a:t>
            </a:r>
            <a:r>
              <a:rPr lang="en-US" sz="2500" b="1" dirty="0" smtClean="0">
                <a:solidFill>
                  <a:srgbClr val="000000"/>
                </a:solidFill>
                <a:latin typeface="Calibri"/>
              </a:rPr>
              <a:t>    </a:t>
            </a:r>
          </a:p>
          <a:p>
            <a:pPr defTabSz="410195" eaLnBrk="1" fontAlgn="auto" hangingPunct="1">
              <a:spcAft>
                <a:spcPts val="0"/>
              </a:spcAft>
              <a:buFont typeface="Arial"/>
              <a:buNone/>
              <a:defRPr/>
            </a:pPr>
            <a:r>
              <a:rPr lang="en-US" sz="2500" b="1" dirty="0" smtClean="0">
                <a:solidFill>
                  <a:srgbClr val="000000"/>
                </a:solidFill>
                <a:latin typeface="Calibri"/>
              </a:rPr>
              <a:t>	</a:t>
            </a:r>
            <a:r>
              <a:rPr lang="en-US" sz="3800" b="1" dirty="0" smtClean="0">
                <a:solidFill>
                  <a:srgbClr val="000000"/>
                </a:solidFill>
                <a:latin typeface="Calibri"/>
              </a:rPr>
              <a:t>   Documentation</a:t>
            </a:r>
          </a:p>
          <a:p>
            <a:pPr defTabSz="410195" eaLnBrk="1" fontAlgn="auto" hangingPunct="1">
              <a:spcAft>
                <a:spcPts val="0"/>
              </a:spcAft>
              <a:buFont typeface="Arial"/>
              <a:buNone/>
              <a:defRPr/>
            </a:pPr>
            <a:endParaRPr lang="en-US" sz="2500" b="1" dirty="0" smtClean="0">
              <a:solidFill>
                <a:srgbClr val="000000"/>
              </a:solidFill>
              <a:latin typeface="Calibri"/>
            </a:endParaRPr>
          </a:p>
          <a:p>
            <a:pPr defTabSz="410195" eaLnBrk="1" fontAlgn="auto" hangingPunct="1">
              <a:spcAft>
                <a:spcPts val="0"/>
              </a:spcAft>
              <a:buFont typeface="Arial"/>
              <a:buNone/>
              <a:defRPr/>
            </a:pPr>
            <a:r>
              <a:rPr lang="fr-FR" sz="3000" dirty="0" smtClean="0">
                <a:solidFill>
                  <a:srgbClr val="000000"/>
                </a:solidFill>
                <a:latin typeface="Calibri"/>
              </a:rPr>
              <a:t>Documenter les interventions planifiées pour relever les défis identifiés par le/la patient(e) dans le </a:t>
            </a:r>
            <a:r>
              <a:rPr lang="fr-FR" sz="3000" b="1" dirty="0" smtClean="0">
                <a:solidFill>
                  <a:srgbClr val="000000"/>
                </a:solidFill>
                <a:latin typeface="Calibri"/>
              </a:rPr>
              <a:t>plan d'amélioration de l'observance.</a:t>
            </a:r>
            <a:endParaRPr lang="en-US" sz="3000" b="1" dirty="0" smtClean="0">
              <a:solidFill>
                <a:srgbClr val="000000"/>
              </a:solidFill>
              <a:latin typeface="Calibri"/>
            </a:endParaRPr>
          </a:p>
        </p:txBody>
      </p:sp>
      <p:pic>
        <p:nvPicPr>
          <p:cNvPr id="113671" name="Picture 7" descr="C:\Users\rlw2177\AppData\Local\Microsoft\Windows\Temporary Internet Files\Content.IE5\S2UJGMDA\1279641266[1].png"/>
          <p:cNvPicPr>
            <a:picLocks noChangeAspect="1" noChangeArrowheads="1"/>
          </p:cNvPicPr>
          <p:nvPr/>
        </p:nvPicPr>
        <p:blipFill>
          <a:blip r:embed="rId3" cstate="print"/>
          <a:srcRect/>
          <a:stretch>
            <a:fillRect/>
          </a:stretch>
        </p:blipFill>
        <p:spPr bwMode="auto">
          <a:xfrm>
            <a:off x="269875" y="3962400"/>
            <a:ext cx="533400" cy="463550"/>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7221538" y="685800"/>
            <a:ext cx="1773237" cy="990600"/>
          </a:xfrm>
          <a:prstGeom prst="rect">
            <a:avLst/>
          </a:prstGeom>
          <a:noFill/>
          <a:ln>
            <a:noFill/>
          </a:ln>
          <a:effectLst>
            <a:outerShdw blurRad="50800" dist="38100" dir="5400000" algn="l" rotWithShape="0">
              <a:prstClr val="black">
                <a:alpha val="40000"/>
              </a:prstClr>
            </a:outerShdw>
          </a:effectLs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175"/>
            <a:ext cx="9144000" cy="847725"/>
          </a:xfrm>
          <a:solidFill>
            <a:schemeClr val="accent4"/>
          </a:solidFill>
        </p:spPr>
        <p:txBody>
          <a:bodyPr rtlCol="0">
            <a:noAutofit/>
          </a:bodyPr>
          <a:lstStyle/>
          <a:p>
            <a:pPr algn="l" defTabSz="410195" eaLnBrk="1" fontAlgn="auto" hangingPunct="1">
              <a:spcAft>
                <a:spcPts val="0"/>
              </a:spcAft>
              <a:defRPr/>
            </a:pPr>
            <a:r>
              <a:rPr lang="fr-FR" sz="2600" smtClean="0">
                <a:solidFill>
                  <a:srgbClr val="FFFFFF"/>
                </a:solidFill>
                <a:latin typeface="Calibri"/>
              </a:rPr>
              <a:t>	16. Suivre vos prises d’ARV</a:t>
            </a:r>
            <a:endParaRPr lang="en-US" sz="2600" dirty="0">
              <a:solidFill>
                <a:srgbClr val="FFFFFF"/>
              </a:solidFill>
              <a:latin typeface="Calibri"/>
            </a:endParaRPr>
          </a:p>
        </p:txBody>
      </p:sp>
      <p:sp>
        <p:nvSpPr>
          <p:cNvPr id="115715" name="TextBox 3"/>
          <p:cNvSpPr txBox="1">
            <a:spLocks noChangeArrowheads="1"/>
          </p:cNvSpPr>
          <p:nvPr/>
        </p:nvSpPr>
        <p:spPr bwMode="auto">
          <a:xfrm>
            <a:off x="6996113" y="2362200"/>
            <a:ext cx="2009775" cy="3170238"/>
          </a:xfrm>
          <a:prstGeom prst="rect">
            <a:avLst/>
          </a:prstGeom>
          <a:noFill/>
          <a:ln w="9525">
            <a:noFill/>
            <a:miter lim="800000"/>
            <a:headEnd/>
            <a:tailEnd/>
          </a:ln>
        </p:spPr>
        <p:txBody>
          <a:bodyPr>
            <a:spAutoFit/>
          </a:bodyPr>
          <a:lstStyle/>
          <a:p>
            <a:pPr marL="285750" indent="-285750">
              <a:buFont typeface="Wingdings" pitchFamily="2" charset="2"/>
              <a:buChar char="Ø"/>
            </a:pPr>
            <a:r>
              <a:rPr lang="fr-FR" sz="2000">
                <a:solidFill>
                  <a:srgbClr val="000000"/>
                </a:solidFill>
                <a:latin typeface="Calibri" pitchFamily="34" charset="0"/>
              </a:rPr>
              <a:t>Ensemble, nous allons revoir le plan que nous avions élaboré la dernière fois pour voir comment vous prenez vos ARV.</a:t>
            </a:r>
            <a:endParaRPr lang="en-US" sz="2000">
              <a:solidFill>
                <a:srgbClr val="000000"/>
              </a:solidFill>
              <a:latin typeface="Calibri"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5302319" cy="541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066800"/>
            <a:ext cx="2667000" cy="3200400"/>
          </a:xfrm>
        </p:spPr>
        <p:txBody>
          <a:bodyPr rtlCol="0">
            <a:normAutofit/>
          </a:bodyPr>
          <a:lstStyle/>
          <a:p>
            <a:pPr defTabSz="410195" eaLnBrk="1" fontAlgn="auto" hangingPunct="1">
              <a:spcAft>
                <a:spcPts val="0"/>
              </a:spcAft>
              <a:buFont typeface="Arial"/>
              <a:buNone/>
              <a:defRPr/>
            </a:pPr>
            <a:r>
              <a:rPr lang="en-US" sz="1400" b="1" dirty="0" smtClean="0">
                <a:solidFill>
                  <a:srgbClr val="000000"/>
                </a:solidFill>
                <a:latin typeface="Calibri"/>
              </a:rPr>
              <a:t>MESSAGES FORTS :</a:t>
            </a:r>
          </a:p>
          <a:p>
            <a:pPr marL="182563" indent="-182563" defTabSz="410195" eaLnBrk="1" fontAlgn="auto" hangingPunct="1">
              <a:spcAft>
                <a:spcPts val="0"/>
              </a:spcAft>
              <a:buFont typeface="Wingdings" pitchFamily="2" charset="2"/>
              <a:buChar char="Ø"/>
              <a:defRPr/>
            </a:pPr>
            <a:r>
              <a:rPr lang="fr-FR" sz="1400" dirty="0" smtClean="0">
                <a:solidFill>
                  <a:srgbClr val="000000"/>
                </a:solidFill>
                <a:latin typeface="Calibri"/>
              </a:rPr>
              <a:t>Ensemble, nous allons revoir le plan que nous avions élaboré la dernière fois pour voir comment vous prenez vos </a:t>
            </a:r>
            <a:r>
              <a:rPr lang="fr-FR" sz="1400" dirty="0" err="1" smtClean="0">
                <a:solidFill>
                  <a:srgbClr val="000000"/>
                </a:solidFill>
                <a:latin typeface="Calibri"/>
              </a:rPr>
              <a:t>ARV</a:t>
            </a:r>
            <a:r>
              <a:rPr lang="fr-FR" sz="1400" dirty="0" smtClean="0">
                <a:solidFill>
                  <a:srgbClr val="000000"/>
                </a:solidFill>
                <a:latin typeface="Calibri"/>
              </a:rPr>
              <a:t>.</a:t>
            </a:r>
            <a:endParaRPr lang="en-US" sz="1400" dirty="0">
              <a:latin typeface="Calibri" panose="020F0502020204030204" pitchFamily="34" charset="0"/>
            </a:endParaRPr>
          </a:p>
        </p:txBody>
      </p:sp>
      <p:sp>
        <p:nvSpPr>
          <p:cNvPr id="21" name="Content Placeholder 1"/>
          <p:cNvSpPr>
            <a:spLocks noGrp="1"/>
          </p:cNvSpPr>
          <p:nvPr>
            <p:ph sz="half" idx="1"/>
          </p:nvPr>
        </p:nvSpPr>
        <p:spPr>
          <a:xfrm>
            <a:off x="2819400" y="1127125"/>
            <a:ext cx="6096000" cy="2911475"/>
          </a:xfrm>
        </p:spPr>
        <p:txBody>
          <a:bodyPr rtlCol="0">
            <a:normAutofit fontScale="70000" lnSpcReduction="20000"/>
          </a:bodyPr>
          <a:lstStyle/>
          <a:p>
            <a:pPr defTabSz="410195" eaLnBrk="1" fontAlgn="auto" hangingPunct="1">
              <a:spcAft>
                <a:spcPts val="0"/>
              </a:spcAft>
              <a:buFont typeface="Arial"/>
              <a:buNone/>
              <a:defRPr/>
            </a:pPr>
            <a:r>
              <a:rPr lang="en-US" sz="2100" b="1" dirty="0" smtClean="0">
                <a:latin typeface="Calibri"/>
              </a:rPr>
              <a:t>POINTS DE DISCUSSION :</a:t>
            </a:r>
          </a:p>
          <a:p>
            <a:pPr marL="274638" indent="-274638" defTabSz="410195" eaLnBrk="1" fontAlgn="auto" hangingPunct="1">
              <a:spcAft>
                <a:spcPts val="0"/>
              </a:spcAft>
              <a:buFont typeface="Arial" pitchFamily="34" charset="0"/>
              <a:buChar char="•"/>
              <a:defRPr/>
            </a:pPr>
            <a:r>
              <a:rPr lang="fr-FR" sz="1900" dirty="0" smtClean="0">
                <a:latin typeface="Calibri"/>
              </a:rPr>
              <a:t>La dernière fois que nous nous sommes vu(e)s, nous avons identifié _____                                                           (</a:t>
            </a:r>
            <a:r>
              <a:rPr lang="fr-FR" sz="1900" i="1" dirty="0" smtClean="0">
                <a:latin typeface="Calibri"/>
              </a:rPr>
              <a:t>indiquer les obstacles identifiés au cours de la dernière                                                                 session</a:t>
            </a:r>
            <a:r>
              <a:rPr lang="fr-FR" sz="1900" dirty="0" smtClean="0">
                <a:latin typeface="Calibri"/>
              </a:rPr>
              <a:t>) et planifié _____ (</a:t>
            </a:r>
            <a:r>
              <a:rPr lang="fr-FR" sz="1900" i="1" dirty="0" smtClean="0">
                <a:latin typeface="Calibri"/>
              </a:rPr>
              <a:t>indiquer les interventions                                                               décidées lors de la dernière session</a:t>
            </a:r>
            <a:r>
              <a:rPr lang="fr-FR" sz="1900" dirty="0" smtClean="0">
                <a:latin typeface="Calibri"/>
              </a:rPr>
              <a:t>) pour vous aider à prendre vos ARV.</a:t>
            </a:r>
          </a:p>
          <a:p>
            <a:pPr marL="274638" indent="-274638" defTabSz="410195" eaLnBrk="1" fontAlgn="auto" hangingPunct="1">
              <a:spcAft>
                <a:spcPts val="0"/>
              </a:spcAft>
              <a:buFont typeface="Arial" pitchFamily="34" charset="0"/>
              <a:buChar char="•"/>
              <a:defRPr/>
            </a:pPr>
            <a:r>
              <a:rPr lang="en-US" sz="1900" dirty="0" smtClean="0">
                <a:latin typeface="Calibri"/>
              </a:rPr>
              <a:t>Comment </a:t>
            </a:r>
            <a:r>
              <a:rPr lang="en-US" sz="1900" dirty="0" err="1" smtClean="0">
                <a:latin typeface="Calibri"/>
              </a:rPr>
              <a:t>ça</a:t>
            </a:r>
            <a:r>
              <a:rPr lang="en-US" sz="1900" dirty="0" smtClean="0">
                <a:latin typeface="Calibri"/>
              </a:rPr>
              <a:t> se </a:t>
            </a:r>
            <a:r>
              <a:rPr lang="en-US" sz="1900" dirty="0" err="1" smtClean="0">
                <a:latin typeface="Calibri"/>
              </a:rPr>
              <a:t>passe</a:t>
            </a:r>
            <a:r>
              <a:rPr lang="en-US" sz="1900" dirty="0" smtClean="0">
                <a:latin typeface="Calibri"/>
              </a:rPr>
              <a:t> ?</a:t>
            </a:r>
          </a:p>
          <a:p>
            <a:pPr marL="274638" indent="-274638" defTabSz="410195" eaLnBrk="1" fontAlgn="auto" hangingPunct="1">
              <a:spcAft>
                <a:spcPts val="0"/>
              </a:spcAft>
              <a:buFont typeface="Arial" pitchFamily="34" charset="0"/>
              <a:buChar char="•"/>
              <a:defRPr/>
            </a:pPr>
            <a:r>
              <a:rPr lang="fr-FR" sz="1900" dirty="0" smtClean="0">
                <a:latin typeface="Calibri"/>
              </a:rPr>
              <a:t>Êtes-vous confronté(e) à de nouvelles difficultés ?</a:t>
            </a:r>
          </a:p>
          <a:p>
            <a:pPr marL="715963" indent="-350838" defTabSz="410195" eaLnBrk="1" fontAlgn="auto" hangingPunct="1">
              <a:spcAft>
                <a:spcPts val="0"/>
              </a:spcAft>
              <a:buFont typeface="Arial" pitchFamily="34" charset="0"/>
              <a:buChar char="•"/>
              <a:defRPr/>
            </a:pPr>
            <a:r>
              <a:rPr lang="fr-FR" sz="1900" dirty="0" smtClean="0">
                <a:latin typeface="Calibri"/>
              </a:rPr>
              <a:t>Repensez à la SEMAINE qui vient de s’écouler, combien de doses (jours) d’</a:t>
            </a:r>
            <a:r>
              <a:rPr lang="fr-FR" sz="1900" dirty="0" err="1" smtClean="0">
                <a:latin typeface="Calibri"/>
              </a:rPr>
              <a:t>ARV</a:t>
            </a:r>
            <a:r>
              <a:rPr lang="fr-FR" sz="1900" dirty="0" smtClean="0">
                <a:latin typeface="Calibri"/>
              </a:rPr>
              <a:t> pensez-vous avoir oubliées ?</a:t>
            </a:r>
          </a:p>
          <a:p>
            <a:pPr marL="715963" indent="-350838" defTabSz="410195" eaLnBrk="1" fontAlgn="auto" hangingPunct="1">
              <a:spcAft>
                <a:spcPts val="0"/>
              </a:spcAft>
              <a:buFont typeface="Arial" pitchFamily="34" charset="0"/>
              <a:buChar char="•"/>
              <a:defRPr/>
            </a:pPr>
            <a:r>
              <a:rPr lang="en-US" sz="1900" dirty="0" err="1" smtClean="0">
                <a:latin typeface="Calibri"/>
              </a:rPr>
              <a:t>C’était</a:t>
            </a:r>
            <a:r>
              <a:rPr lang="en-US" sz="1900" dirty="0" smtClean="0">
                <a:latin typeface="Calibri"/>
              </a:rPr>
              <a:t> </a:t>
            </a:r>
            <a:r>
              <a:rPr lang="en-US" sz="1900" dirty="0" err="1" smtClean="0">
                <a:latin typeface="Calibri"/>
              </a:rPr>
              <a:t>une</a:t>
            </a:r>
            <a:r>
              <a:rPr lang="en-US" sz="1900" dirty="0" smtClean="0">
                <a:latin typeface="Calibri"/>
              </a:rPr>
              <a:t> </a:t>
            </a:r>
            <a:r>
              <a:rPr lang="en-US" sz="1900" dirty="0" err="1" smtClean="0">
                <a:latin typeface="Calibri"/>
              </a:rPr>
              <a:t>semaine</a:t>
            </a:r>
            <a:r>
              <a:rPr lang="en-US" sz="1900" dirty="0" smtClean="0">
                <a:latin typeface="Calibri"/>
              </a:rPr>
              <a:t> </a:t>
            </a:r>
            <a:r>
              <a:rPr lang="en-US" sz="1900" dirty="0" err="1" smtClean="0">
                <a:latin typeface="Calibri"/>
              </a:rPr>
              <a:t>habituelle</a:t>
            </a:r>
            <a:r>
              <a:rPr lang="en-US" sz="1900" dirty="0" smtClean="0">
                <a:latin typeface="Calibri"/>
              </a:rPr>
              <a:t> ?</a:t>
            </a:r>
          </a:p>
          <a:p>
            <a:pPr marL="715963" indent="-350838" defTabSz="410195" eaLnBrk="1" fontAlgn="auto" hangingPunct="1">
              <a:spcAft>
                <a:spcPts val="0"/>
              </a:spcAft>
              <a:buFont typeface="Arial" pitchFamily="34" charset="0"/>
              <a:buChar char="•"/>
              <a:defRPr/>
            </a:pPr>
            <a:r>
              <a:rPr lang="en-US" sz="1900" dirty="0" smtClean="0">
                <a:latin typeface="Calibri"/>
              </a:rPr>
              <a:t>Et le </a:t>
            </a:r>
            <a:r>
              <a:rPr lang="en-US" sz="1900" dirty="0" err="1" smtClean="0">
                <a:latin typeface="Calibri"/>
              </a:rPr>
              <a:t>mois</a:t>
            </a:r>
            <a:r>
              <a:rPr lang="en-US" sz="1900" dirty="0" smtClean="0">
                <a:latin typeface="Calibri"/>
              </a:rPr>
              <a:t> dernier ?</a:t>
            </a:r>
          </a:p>
          <a:p>
            <a:pPr marL="274638" indent="-274638" defTabSz="410195" eaLnBrk="1" fontAlgn="auto" hangingPunct="1">
              <a:spcAft>
                <a:spcPts val="0"/>
              </a:spcAft>
              <a:buFont typeface="Arial" pitchFamily="34" charset="0"/>
              <a:buChar char="•"/>
              <a:defRPr/>
            </a:pPr>
            <a:r>
              <a:rPr lang="fr-FR" sz="1900" dirty="0" smtClean="0">
                <a:latin typeface="Calibri"/>
              </a:rPr>
              <a:t>Je vois que vous avez fait beaucoup d’efforts. Avez-vous des idées sur la façon dont on pourrait faciliter la prise de vos </a:t>
            </a:r>
            <a:r>
              <a:rPr lang="fr-FR" sz="1900" dirty="0" err="1" smtClean="0">
                <a:latin typeface="Calibri"/>
              </a:rPr>
              <a:t>ARV</a:t>
            </a:r>
            <a:r>
              <a:rPr lang="fr-FR" sz="1900" dirty="0" smtClean="0">
                <a:latin typeface="Calibri"/>
              </a:rPr>
              <a:t> ?</a:t>
            </a:r>
          </a:p>
          <a:p>
            <a:pPr marL="715963" indent="-350838" defTabSz="410195" eaLnBrk="1" fontAlgn="auto" hangingPunct="1">
              <a:spcAft>
                <a:spcPts val="0"/>
              </a:spcAft>
              <a:buFont typeface="Arial" pitchFamily="34" charset="0"/>
              <a:buChar char="•"/>
              <a:defRPr/>
            </a:pPr>
            <a:r>
              <a:rPr lang="fr-FR" sz="1900" dirty="0" smtClean="0">
                <a:latin typeface="Calibri"/>
              </a:rPr>
              <a:t>Utiliser les tableaux d’évaluation de l’observance sur les cartes précédentes, si nécessaire, pour rechercher les nouveaux </a:t>
            </a:r>
            <a:r>
              <a:rPr lang="fr-FR" sz="1900" b="1" dirty="0" smtClean="0">
                <a:latin typeface="Calibri"/>
              </a:rPr>
              <a:t>obstacles</a:t>
            </a:r>
            <a:r>
              <a:rPr lang="fr-FR" sz="1900" dirty="0" smtClean="0">
                <a:latin typeface="Calibri"/>
              </a:rPr>
              <a:t> et </a:t>
            </a:r>
            <a:r>
              <a:rPr lang="fr-FR" sz="1900" b="1" dirty="0" smtClean="0">
                <a:latin typeface="Calibri"/>
              </a:rPr>
              <a:t>interventions</a:t>
            </a:r>
            <a:r>
              <a:rPr lang="fr-FR" sz="1900" dirty="0" smtClean="0">
                <a:latin typeface="Calibri"/>
              </a:rPr>
              <a:t>.</a:t>
            </a:r>
          </a:p>
        </p:txBody>
      </p:sp>
      <p:cxnSp>
        <p:nvCxnSpPr>
          <p:cNvPr id="15" name="Straight Connector 14"/>
          <p:cNvCxnSpPr/>
          <p:nvPr/>
        </p:nvCxnSpPr>
        <p:spPr>
          <a:xfrm>
            <a:off x="2819400" y="1057275"/>
            <a:ext cx="0" cy="27527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0" y="-3175"/>
            <a:ext cx="9144000" cy="847725"/>
          </a:xfrm>
          <a:prstGeom prst="rect">
            <a:avLst/>
          </a:prstGeom>
          <a:solidFill>
            <a:schemeClr val="accent4"/>
          </a:solidFill>
        </p:spPr>
        <p:txBody>
          <a:bodyPr lIns="82021" tIns="41010" rIns="82021" bIns="41010" anchor="ct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fontAlgn="auto">
              <a:spcAft>
                <a:spcPts val="0"/>
              </a:spcAft>
              <a:defRPr/>
            </a:pPr>
            <a:r>
              <a:rPr lang="fr-FR" sz="2800" smtClean="0">
                <a:solidFill>
                  <a:srgbClr val="FFFFFF"/>
                </a:solidFill>
                <a:latin typeface="Calibri"/>
              </a:rPr>
              <a:t>	16. Suivre vos prises d’ARV</a:t>
            </a:r>
            <a:endParaRPr lang="en-US" sz="2800" dirty="0">
              <a:solidFill>
                <a:srgbClr val="FFFFFF"/>
              </a:solidFill>
              <a:latin typeface="Calibri"/>
            </a:endParaRPr>
          </a:p>
        </p:txBody>
      </p:sp>
      <p:sp>
        <p:nvSpPr>
          <p:cNvPr id="24" name="Rectangle 23"/>
          <p:cNvSpPr/>
          <p:nvPr/>
        </p:nvSpPr>
        <p:spPr>
          <a:xfrm>
            <a:off x="2819400" y="3968750"/>
            <a:ext cx="6096000" cy="2671763"/>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pic>
        <p:nvPicPr>
          <p:cNvPr id="117766" name="Picture 7" descr="C:\Users\rlw2177\AppData\Local\Microsoft\Windows\Temporary Internet Files\Content.IE5\S2UJGMDA\1279641266[1].png"/>
          <p:cNvPicPr>
            <a:picLocks noChangeAspect="1" noChangeArrowheads="1"/>
          </p:cNvPicPr>
          <p:nvPr/>
        </p:nvPicPr>
        <p:blipFill>
          <a:blip r:embed="rId3" cstate="print"/>
          <a:srcRect/>
          <a:stretch>
            <a:fillRect/>
          </a:stretch>
        </p:blipFill>
        <p:spPr bwMode="auto">
          <a:xfrm>
            <a:off x="3055938" y="4038600"/>
            <a:ext cx="495300" cy="381000"/>
          </a:xfrm>
          <a:prstGeom prst="rect">
            <a:avLst/>
          </a:prstGeom>
          <a:noFill/>
          <a:ln w="9525">
            <a:noFill/>
            <a:miter lim="800000"/>
            <a:headEnd/>
            <a:tailEnd/>
          </a:ln>
        </p:spPr>
      </p:pic>
      <p:sp>
        <p:nvSpPr>
          <p:cNvPr id="27" name="Content Placeholder 1"/>
          <p:cNvSpPr>
            <a:spLocks noGrp="1"/>
          </p:cNvSpPr>
          <p:nvPr>
            <p:ph sz="half" idx="1"/>
          </p:nvPr>
        </p:nvSpPr>
        <p:spPr>
          <a:xfrm>
            <a:off x="2971800" y="4038600"/>
            <a:ext cx="1981200" cy="2697163"/>
          </a:xfrm>
        </p:spPr>
        <p:txBody>
          <a:bodyPr rtlCol="0">
            <a:normAutofit fontScale="55000" lnSpcReduction="20000"/>
          </a:bodyPr>
          <a:lstStyle/>
          <a:p>
            <a:pPr defTabSz="410195" eaLnBrk="1" fontAlgn="auto" hangingPunct="1">
              <a:spcAft>
                <a:spcPts val="0"/>
              </a:spcAft>
              <a:buFont typeface="Arial"/>
              <a:buNone/>
              <a:defRPr/>
            </a:pPr>
            <a:r>
              <a:rPr lang="en-US" sz="2100" b="1" dirty="0" smtClean="0">
                <a:solidFill>
                  <a:srgbClr val="000000"/>
                </a:solidFill>
                <a:latin typeface="Calibri"/>
              </a:rPr>
              <a:t>	    </a:t>
            </a:r>
            <a:r>
              <a:rPr lang="en-US" sz="2400" b="1" dirty="0" smtClean="0">
                <a:solidFill>
                  <a:srgbClr val="000000"/>
                </a:solidFill>
                <a:latin typeface="Calibri"/>
              </a:rPr>
              <a:t>Documentation</a:t>
            </a:r>
          </a:p>
          <a:p>
            <a:pPr defTabSz="410195" eaLnBrk="1" fontAlgn="auto" hangingPunct="1">
              <a:spcAft>
                <a:spcPts val="0"/>
              </a:spcAft>
              <a:buFont typeface="Arial"/>
              <a:buNone/>
              <a:defRPr/>
            </a:pPr>
            <a:endParaRPr lang="en-US" sz="2100" b="1" dirty="0" smtClean="0">
              <a:solidFill>
                <a:srgbClr val="000000"/>
              </a:solidFill>
              <a:latin typeface="Calibri"/>
            </a:endParaRPr>
          </a:p>
          <a:p>
            <a:pPr defTabSz="410195" eaLnBrk="1" fontAlgn="auto" hangingPunct="1">
              <a:spcAft>
                <a:spcPts val="0"/>
              </a:spcAft>
              <a:buFont typeface="Arial"/>
              <a:buNone/>
              <a:defRPr/>
            </a:pPr>
            <a:r>
              <a:rPr lang="fr-FR" sz="2100" dirty="0" smtClean="0">
                <a:solidFill>
                  <a:srgbClr val="000000"/>
                </a:solidFill>
                <a:latin typeface="Calibri"/>
              </a:rPr>
              <a:t>Renseigner la première colonne de la session n° 2 ou 3 dans le </a:t>
            </a:r>
            <a:r>
              <a:rPr lang="fr-FR" sz="2100" b="1" dirty="0" smtClean="0">
                <a:solidFill>
                  <a:srgbClr val="000000"/>
                </a:solidFill>
                <a:latin typeface="Calibri"/>
              </a:rPr>
              <a:t>plan d'amélioration de</a:t>
            </a:r>
            <a:r>
              <a:rPr lang="fr-FR" sz="2100" dirty="0" smtClean="0">
                <a:solidFill>
                  <a:srgbClr val="000000"/>
                </a:solidFill>
                <a:latin typeface="Calibri"/>
              </a:rPr>
              <a:t> </a:t>
            </a:r>
            <a:r>
              <a:rPr lang="fr-FR" sz="2100" b="1" dirty="0" smtClean="0">
                <a:solidFill>
                  <a:srgbClr val="000000"/>
                </a:solidFill>
                <a:latin typeface="Calibri"/>
              </a:rPr>
              <a:t>l'observance</a:t>
            </a:r>
            <a:r>
              <a:rPr lang="fr-FR" sz="2100" dirty="0" smtClean="0">
                <a:solidFill>
                  <a:srgbClr val="000000"/>
                </a:solidFill>
                <a:latin typeface="Calibri"/>
              </a:rPr>
              <a:t> et indiquer si l'observance est bonne, assez bonne ou médiocre, selon le nombre de doses oubliées par mois (voir le tableau ci-contre). Compléter les deux autres colonnes avec les nouveaux obstacles trouvés et les interventions planifiées.</a:t>
            </a:r>
            <a:endParaRPr lang="en-US" sz="2100" dirty="0" smtClean="0">
              <a:solidFill>
                <a:srgbClr val="000000"/>
              </a:solidFill>
              <a:latin typeface="Calibri"/>
            </a:endParaRPr>
          </a:p>
        </p:txBody>
      </p:sp>
      <p:sp>
        <p:nvSpPr>
          <p:cNvPr id="16" name="Rectangle 15"/>
          <p:cNvSpPr/>
          <p:nvPr/>
        </p:nvSpPr>
        <p:spPr>
          <a:xfrm>
            <a:off x="296863" y="2514600"/>
            <a:ext cx="2293937" cy="4125913"/>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117769" name="Content Placeholder 1"/>
          <p:cNvSpPr>
            <a:spLocks noGrp="1"/>
          </p:cNvSpPr>
          <p:nvPr>
            <p:ph sz="half" idx="1"/>
          </p:nvPr>
        </p:nvSpPr>
        <p:spPr>
          <a:xfrm>
            <a:off x="228600" y="3359150"/>
            <a:ext cx="2362200" cy="3498850"/>
          </a:xfrm>
        </p:spPr>
        <p:txBody>
          <a:bodyPr/>
          <a:lstStyle/>
          <a:p>
            <a:pPr marL="342900" indent="-342900" eaLnBrk="1" hangingPunct="1">
              <a:buFont typeface="Arial" charset="0"/>
              <a:buChar char="•"/>
            </a:pPr>
            <a:r>
              <a:rPr lang="fr-FR" sz="1000" dirty="0" smtClean="0">
                <a:latin typeface="Calibri" pitchFamily="34" charset="0"/>
              </a:rPr>
              <a:t>Prévoir une nouvelle mesure de la charge virale après ____ mois de « bonne observance ». Informer le/la patient(e) du moment où ce test sera réalisé.</a:t>
            </a:r>
          </a:p>
          <a:p>
            <a:pPr marL="342900" indent="-342900" eaLnBrk="1" hangingPunct="1">
              <a:buFont typeface="Arial" charset="0"/>
              <a:buChar char="•"/>
            </a:pPr>
            <a:r>
              <a:rPr lang="fr-FR" sz="1000" dirty="0" smtClean="0">
                <a:latin typeface="Calibri" pitchFamily="34" charset="0"/>
              </a:rPr>
              <a:t>Ne pas mesurer à nouveau la charge virale tant que l'observance est assez bonne ou médiocre, car elle peut expliquer le niveau élevé. Poursuivre les sessions d'amélioration jusqu'à ce que l'observance soit bonne pendant trois mois.</a:t>
            </a:r>
          </a:p>
          <a:p>
            <a:pPr marL="342900" indent="-342900" eaLnBrk="1" hangingPunct="1">
              <a:buFont typeface="Arial" charset="0"/>
              <a:buChar char="•"/>
            </a:pPr>
            <a:r>
              <a:rPr lang="fr-FR" sz="1000" dirty="0" smtClean="0">
                <a:latin typeface="Calibri" pitchFamily="34" charset="0"/>
              </a:rPr>
              <a:t>Les patients ayant des problèmes d'observance récurrents doivent être orientés pour obtenir une aide supplémentaire, si besoin (par ex., un psychologue ou d'autres professionnels disponibles qui sont dédiés à l'observance)</a:t>
            </a:r>
            <a:endParaRPr lang="en-US" sz="1000" dirty="0" smtClean="0">
              <a:latin typeface="Calibri" pitchFamily="34" charset="0"/>
            </a:endParaRPr>
          </a:p>
        </p:txBody>
      </p:sp>
      <p:pic>
        <p:nvPicPr>
          <p:cNvPr id="117770" name="Picture 8" descr="C:\Users\rlw2177\AppData\Local\Microsoft\Windows\Temporary Internet Files\Content.IE5\S2UJGMDA\Symbol_list_class.svg[1].png"/>
          <p:cNvPicPr>
            <a:picLocks noChangeAspect="1" noChangeArrowheads="1"/>
          </p:cNvPicPr>
          <p:nvPr/>
        </p:nvPicPr>
        <p:blipFill>
          <a:blip r:embed="rId4" cstate="print"/>
          <a:srcRect/>
          <a:stretch>
            <a:fillRect/>
          </a:stretch>
        </p:blipFill>
        <p:spPr bwMode="auto">
          <a:xfrm>
            <a:off x="363538" y="2590800"/>
            <a:ext cx="517525" cy="533400"/>
          </a:xfrm>
          <a:prstGeom prst="rect">
            <a:avLst/>
          </a:prstGeom>
          <a:noFill/>
          <a:ln w="9525">
            <a:noFill/>
            <a:miter lim="800000"/>
            <a:headEnd/>
            <a:tailEnd/>
          </a:ln>
        </p:spPr>
      </p:pic>
      <p:sp>
        <p:nvSpPr>
          <p:cNvPr id="117771" name="Content Placeholder 1"/>
          <p:cNvSpPr>
            <a:spLocks noGrp="1"/>
          </p:cNvSpPr>
          <p:nvPr>
            <p:ph sz="half" idx="1"/>
          </p:nvPr>
        </p:nvSpPr>
        <p:spPr>
          <a:xfrm>
            <a:off x="914400" y="2590800"/>
            <a:ext cx="1295400" cy="914400"/>
          </a:xfrm>
        </p:spPr>
        <p:txBody>
          <a:bodyPr/>
          <a:lstStyle/>
          <a:p>
            <a:pPr eaLnBrk="1" hangingPunct="1"/>
            <a:r>
              <a:rPr lang="en-US" sz="1500" b="1" smtClean="0">
                <a:solidFill>
                  <a:srgbClr val="000000"/>
                </a:solidFill>
                <a:latin typeface="Calibri" pitchFamily="34" charset="0"/>
              </a:rPr>
              <a:t>Instructions pour le professionnel</a:t>
            </a:r>
          </a:p>
        </p:txBody>
      </p:sp>
      <p:pic>
        <p:nvPicPr>
          <p:cNvPr id="29" name="Picture 2"/>
          <p:cNvPicPr>
            <a:picLocks noChangeAspect="1" noChangeArrowheads="1"/>
          </p:cNvPicPr>
          <p:nvPr/>
        </p:nvPicPr>
        <p:blipFill>
          <a:blip r:embed="rId5" cstate="print"/>
          <a:srcRect/>
          <a:stretch>
            <a:fillRect/>
          </a:stretch>
        </p:blipFill>
        <p:spPr bwMode="auto">
          <a:xfrm>
            <a:off x="7221538" y="31750"/>
            <a:ext cx="1789112" cy="1263650"/>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p:spPr>
      </p:pic>
      <p:graphicFrame>
        <p:nvGraphicFramePr>
          <p:cNvPr id="17" name="Tableau 16"/>
          <p:cNvGraphicFramePr>
            <a:graphicFrameLocks noGrp="1"/>
          </p:cNvGraphicFramePr>
          <p:nvPr>
            <p:extLst>
              <p:ext uri="{D42A27DB-BD31-4B8C-83A1-F6EECF244321}">
                <p14:modId xmlns:p14="http://schemas.microsoft.com/office/powerpoint/2010/main" val="2501460733"/>
              </p:ext>
            </p:extLst>
          </p:nvPr>
        </p:nvGraphicFramePr>
        <p:xfrm>
          <a:off x="4953000" y="4114800"/>
          <a:ext cx="3810000" cy="2413192"/>
        </p:xfrm>
        <a:graphic>
          <a:graphicData uri="http://schemas.openxmlformats.org/drawingml/2006/table">
            <a:tbl>
              <a:tblPr/>
              <a:tblGrid>
                <a:gridCol w="2669591"/>
                <a:gridCol w="1140409"/>
              </a:tblGrid>
              <a:tr h="302448">
                <a:tc>
                  <a:txBody>
                    <a:bodyPr/>
                    <a:lstStyle/>
                    <a:p>
                      <a:pPr algn="ctr">
                        <a:lnSpc>
                          <a:spcPct val="115000"/>
                        </a:lnSpc>
                        <a:spcAft>
                          <a:spcPts val="0"/>
                        </a:spcAft>
                      </a:pPr>
                      <a:r>
                        <a:rPr lang="fr-FR" sz="900" b="1" kern="1200" dirty="0">
                          <a:solidFill>
                            <a:srgbClr val="FFFFFF"/>
                          </a:solidFill>
                          <a:latin typeface="Calibri" panose="020F0502020204030204" pitchFamily="34" charset="0"/>
                          <a:ea typeface="Times New Roman"/>
                        </a:rPr>
                        <a:t>Nombre de doses oubliées par mois </a:t>
                      </a:r>
                      <a:endParaRPr lang="fr-FR" sz="1050" dirty="0">
                        <a:latin typeface="Calibri" panose="020F0502020204030204" pitchFamily="34" charset="0"/>
                        <a:ea typeface="Times New Roman"/>
                      </a:endParaRPr>
                    </a:p>
                  </a:txBody>
                  <a:tcPr marL="83185" marR="83185" marT="40640" marB="4064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fr-FR" sz="900" b="1" kern="1200" dirty="0" smtClean="0">
                          <a:solidFill>
                            <a:schemeClr val="bg1"/>
                          </a:solidFill>
                          <a:latin typeface="Calibri" panose="020F0502020204030204" pitchFamily="34" charset="0"/>
                          <a:ea typeface="Times New Roman"/>
                        </a:rPr>
                        <a:t>Type</a:t>
                      </a:r>
                      <a:r>
                        <a:rPr lang="fr-FR" sz="900" b="1" kern="1200" dirty="0" smtClean="0">
                          <a:solidFill>
                            <a:srgbClr val="FFFFFF"/>
                          </a:solidFill>
                          <a:latin typeface="Calibri" panose="020F0502020204030204" pitchFamily="34" charset="0"/>
                          <a:ea typeface="Times New Roman"/>
                        </a:rPr>
                        <a:t> </a:t>
                      </a:r>
                      <a:r>
                        <a:rPr lang="fr-FR" sz="900" b="1" kern="1200" dirty="0">
                          <a:solidFill>
                            <a:srgbClr val="FFFFFF"/>
                          </a:solidFill>
                          <a:latin typeface="Calibri" panose="020F0502020204030204" pitchFamily="34" charset="0"/>
                          <a:ea typeface="Times New Roman"/>
                        </a:rPr>
                        <a:t>d'observance </a:t>
                      </a:r>
                      <a:endParaRPr lang="fr-FR" sz="1050" dirty="0">
                        <a:latin typeface="Calibri" panose="020F0502020204030204" pitchFamily="34" charset="0"/>
                        <a:ea typeface="Times New Roman"/>
                      </a:endParaRPr>
                    </a:p>
                  </a:txBody>
                  <a:tcPr marL="83185" marR="83185" marT="40640" marB="4064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r>
              <a:tr h="261073">
                <a:tc>
                  <a:txBody>
                    <a:bodyPr/>
                    <a:lstStyle/>
                    <a:p>
                      <a:pPr algn="ctr">
                        <a:lnSpc>
                          <a:spcPts val="1620"/>
                        </a:lnSpc>
                        <a:spcAft>
                          <a:spcPts val="0"/>
                        </a:spcAft>
                      </a:pPr>
                      <a:r>
                        <a:rPr lang="fr-FR" sz="900" kern="1200" dirty="0">
                          <a:solidFill>
                            <a:srgbClr val="000000"/>
                          </a:solidFill>
                          <a:latin typeface="Calibri" panose="020F0502020204030204" pitchFamily="34" charset="0"/>
                          <a:ea typeface="Times New Roman"/>
                        </a:rPr>
                        <a:t>Patients prenant une dose quotidienne</a:t>
                      </a:r>
                      <a:r>
                        <a:rPr lang="fr-FR" sz="900" b="1" kern="1200" dirty="0">
                          <a:solidFill>
                            <a:srgbClr val="000000"/>
                          </a:solidFill>
                          <a:latin typeface="Calibri" panose="020F0502020204030204" pitchFamily="34" charset="0"/>
                          <a:ea typeface="Times New Roman"/>
                        </a:rPr>
                        <a:t> </a:t>
                      </a:r>
                      <a:endParaRPr lang="fr-FR" sz="1050" dirty="0">
                        <a:latin typeface="Calibri" panose="020F0502020204030204" pitchFamily="34" charset="0"/>
                        <a:ea typeface="Times New Roman"/>
                      </a:endParaRPr>
                    </a:p>
                  </a:txBody>
                  <a:tcPr marL="83185" marR="83185" marT="40640" marB="40640">
                    <a:lnL>
                      <a:noFill/>
                    </a:lnL>
                    <a:lnR>
                      <a:noFill/>
                    </a:lnR>
                    <a:lnT w="28575" cap="flat" cmpd="sng" algn="ctr">
                      <a:solidFill>
                        <a:srgbClr val="000000"/>
                      </a:solidFill>
                      <a:prstDash val="solid"/>
                      <a:round/>
                      <a:headEnd type="none" w="med" len="med"/>
                      <a:tailEnd type="none" w="med" len="med"/>
                    </a:lnT>
                    <a:lnB>
                      <a:noFill/>
                    </a:lnB>
                    <a:solidFill>
                      <a:srgbClr val="E7E7E7"/>
                    </a:solidFill>
                  </a:tcPr>
                </a:tc>
                <a:tc>
                  <a:txBody>
                    <a:bodyPr/>
                    <a:lstStyle/>
                    <a:p>
                      <a:endParaRPr lang="fr-FR" sz="900">
                        <a:latin typeface="Calibri" panose="020F0502020204030204" pitchFamily="34" charset="0"/>
                      </a:endParaRPr>
                    </a:p>
                  </a:txBody>
                  <a:tcPr marL="83185" marR="83185" marT="40640" marB="40640">
                    <a:lnL>
                      <a:noFill/>
                    </a:lnL>
                    <a:lnR>
                      <a:noFill/>
                    </a:lnR>
                    <a:lnT w="28575" cap="flat" cmpd="sng" algn="ctr">
                      <a:solidFill>
                        <a:srgbClr val="000000"/>
                      </a:solidFill>
                      <a:prstDash val="solid"/>
                      <a:round/>
                      <a:headEnd type="none" w="med" len="med"/>
                      <a:tailEnd type="none" w="med" len="med"/>
                    </a:lnT>
                    <a:lnB>
                      <a:noFill/>
                    </a:lnB>
                    <a:solidFill>
                      <a:srgbClr val="E7E7E7"/>
                    </a:solidFill>
                  </a:tcPr>
                </a:tc>
              </a:tr>
              <a:tr h="261073">
                <a:tc>
                  <a:txBody>
                    <a:bodyPr/>
                    <a:lstStyle/>
                    <a:p>
                      <a:pPr algn="ctr">
                        <a:lnSpc>
                          <a:spcPts val="1620"/>
                        </a:lnSpc>
                        <a:spcAft>
                          <a:spcPts val="0"/>
                        </a:spcAft>
                      </a:pPr>
                      <a:r>
                        <a:rPr lang="fr-FR" sz="900" kern="1200" dirty="0">
                          <a:solidFill>
                            <a:srgbClr val="000000"/>
                          </a:solidFill>
                          <a:latin typeface="Calibri" panose="020F0502020204030204" pitchFamily="34" charset="0"/>
                          <a:ea typeface="Times New Roman"/>
                        </a:rPr>
                        <a:t>&lt; 2 doses </a:t>
                      </a:r>
                      <a:endParaRPr lang="fr-FR" sz="1050" dirty="0">
                        <a:latin typeface="Calibri" panose="020F0502020204030204" pitchFamily="34" charset="0"/>
                        <a:ea typeface="Times New Roman"/>
                      </a:endParaRPr>
                    </a:p>
                  </a:txBody>
                  <a:tcPr marL="83185" marR="83185" marT="40640" marB="40640">
                    <a:lnL>
                      <a:noFill/>
                    </a:lnL>
                    <a:lnR>
                      <a:noFill/>
                    </a:lnR>
                    <a:lnT>
                      <a:noFill/>
                    </a:lnT>
                    <a:lnB>
                      <a:noFill/>
                    </a:lnB>
                    <a:solidFill>
                      <a:srgbClr val="FFFFFF"/>
                    </a:solidFill>
                  </a:tcPr>
                </a:tc>
                <a:tc>
                  <a:txBody>
                    <a:bodyPr/>
                    <a:lstStyle/>
                    <a:p>
                      <a:pPr algn="ctr">
                        <a:lnSpc>
                          <a:spcPts val="1620"/>
                        </a:lnSpc>
                        <a:spcAft>
                          <a:spcPts val="0"/>
                        </a:spcAft>
                      </a:pPr>
                      <a:r>
                        <a:rPr lang="fr-FR" sz="900" kern="1200">
                          <a:solidFill>
                            <a:srgbClr val="000000"/>
                          </a:solidFill>
                          <a:latin typeface="Calibri" panose="020F0502020204030204" pitchFamily="34" charset="0"/>
                          <a:ea typeface="Times New Roman"/>
                        </a:rPr>
                        <a:t>Bonne </a:t>
                      </a:r>
                      <a:endParaRPr lang="fr-FR" sz="1050">
                        <a:latin typeface="Calibri" panose="020F0502020204030204" pitchFamily="34" charset="0"/>
                        <a:ea typeface="Times New Roman"/>
                      </a:endParaRPr>
                    </a:p>
                  </a:txBody>
                  <a:tcPr marL="83185" marR="83185" marT="40640" marB="40640">
                    <a:lnL>
                      <a:noFill/>
                    </a:lnL>
                    <a:lnR>
                      <a:noFill/>
                    </a:lnR>
                    <a:lnT>
                      <a:noFill/>
                    </a:lnT>
                    <a:lnB>
                      <a:noFill/>
                    </a:lnB>
                    <a:solidFill>
                      <a:srgbClr val="FFFFFF"/>
                    </a:solidFill>
                  </a:tcPr>
                </a:tc>
              </a:tr>
              <a:tr h="261073">
                <a:tc>
                  <a:txBody>
                    <a:bodyPr/>
                    <a:lstStyle/>
                    <a:p>
                      <a:pPr algn="ctr">
                        <a:lnSpc>
                          <a:spcPts val="1620"/>
                        </a:lnSpc>
                        <a:spcAft>
                          <a:spcPts val="0"/>
                        </a:spcAft>
                      </a:pPr>
                      <a:r>
                        <a:rPr lang="fr-FR" sz="900" kern="1200" dirty="0">
                          <a:solidFill>
                            <a:srgbClr val="000000"/>
                          </a:solidFill>
                          <a:latin typeface="Calibri" panose="020F0502020204030204" pitchFamily="34" charset="0"/>
                          <a:ea typeface="Times New Roman"/>
                        </a:rPr>
                        <a:t>2 à 4 doses </a:t>
                      </a:r>
                      <a:endParaRPr lang="fr-FR" sz="1050" dirty="0">
                        <a:latin typeface="Calibri" panose="020F0502020204030204" pitchFamily="34" charset="0"/>
                        <a:ea typeface="Times New Roman"/>
                      </a:endParaRPr>
                    </a:p>
                  </a:txBody>
                  <a:tcPr marL="83185" marR="83185" marT="40640" marB="40640">
                    <a:lnL>
                      <a:noFill/>
                    </a:lnL>
                    <a:lnR>
                      <a:noFill/>
                    </a:lnR>
                    <a:lnT>
                      <a:noFill/>
                    </a:lnT>
                    <a:lnB>
                      <a:noFill/>
                    </a:lnB>
                    <a:solidFill>
                      <a:srgbClr val="E7E7E7"/>
                    </a:solidFill>
                  </a:tcPr>
                </a:tc>
                <a:tc>
                  <a:txBody>
                    <a:bodyPr/>
                    <a:lstStyle/>
                    <a:p>
                      <a:pPr algn="ctr">
                        <a:lnSpc>
                          <a:spcPts val="1620"/>
                        </a:lnSpc>
                        <a:spcAft>
                          <a:spcPts val="0"/>
                        </a:spcAft>
                      </a:pPr>
                      <a:r>
                        <a:rPr lang="fr-FR" sz="900" kern="1200">
                          <a:solidFill>
                            <a:srgbClr val="000000"/>
                          </a:solidFill>
                          <a:latin typeface="Calibri" panose="020F0502020204030204" pitchFamily="34" charset="0"/>
                          <a:ea typeface="Times New Roman"/>
                        </a:rPr>
                        <a:t>Assez bonne </a:t>
                      </a:r>
                      <a:endParaRPr lang="fr-FR" sz="1050">
                        <a:latin typeface="Calibri" panose="020F0502020204030204" pitchFamily="34" charset="0"/>
                        <a:ea typeface="Times New Roman"/>
                      </a:endParaRPr>
                    </a:p>
                  </a:txBody>
                  <a:tcPr marL="83185" marR="83185" marT="40640" marB="40640">
                    <a:lnL>
                      <a:noFill/>
                    </a:lnL>
                    <a:lnR>
                      <a:noFill/>
                    </a:lnR>
                    <a:lnT>
                      <a:noFill/>
                    </a:lnT>
                    <a:lnB>
                      <a:noFill/>
                    </a:lnB>
                    <a:solidFill>
                      <a:srgbClr val="E7E7E7"/>
                    </a:solidFill>
                  </a:tcPr>
                </a:tc>
              </a:tr>
              <a:tr h="261073">
                <a:tc>
                  <a:txBody>
                    <a:bodyPr/>
                    <a:lstStyle/>
                    <a:p>
                      <a:pPr algn="ctr">
                        <a:lnSpc>
                          <a:spcPts val="1620"/>
                        </a:lnSpc>
                        <a:spcAft>
                          <a:spcPts val="0"/>
                        </a:spcAft>
                      </a:pPr>
                      <a:r>
                        <a:rPr lang="fr-FR" sz="900" kern="1200" dirty="0">
                          <a:solidFill>
                            <a:srgbClr val="000000"/>
                          </a:solidFill>
                          <a:latin typeface="Calibri" panose="020F0502020204030204" pitchFamily="34" charset="0"/>
                          <a:ea typeface="Times New Roman"/>
                        </a:rPr>
                        <a:t>&lt; 4 doses </a:t>
                      </a:r>
                      <a:endParaRPr lang="fr-FR" sz="1050" dirty="0">
                        <a:latin typeface="Calibri" panose="020F0502020204030204" pitchFamily="34" charset="0"/>
                        <a:ea typeface="Times New Roman"/>
                      </a:endParaRPr>
                    </a:p>
                  </a:txBody>
                  <a:tcPr marL="83185" marR="83185" marT="40640" marB="40640">
                    <a:lnL>
                      <a:noFill/>
                    </a:lnL>
                    <a:lnR>
                      <a:noFill/>
                    </a:lnR>
                    <a:lnT>
                      <a:noFill/>
                    </a:lnT>
                    <a:lnB>
                      <a:noFill/>
                    </a:lnB>
                    <a:solidFill>
                      <a:srgbClr val="FFFFFF"/>
                    </a:solidFill>
                  </a:tcPr>
                </a:tc>
                <a:tc>
                  <a:txBody>
                    <a:bodyPr/>
                    <a:lstStyle/>
                    <a:p>
                      <a:pPr algn="ctr">
                        <a:lnSpc>
                          <a:spcPts val="1620"/>
                        </a:lnSpc>
                        <a:spcAft>
                          <a:spcPts val="0"/>
                        </a:spcAft>
                      </a:pPr>
                      <a:r>
                        <a:rPr lang="fr-FR" sz="900" kern="1200">
                          <a:solidFill>
                            <a:srgbClr val="000000"/>
                          </a:solidFill>
                          <a:latin typeface="Calibri" panose="020F0502020204030204" pitchFamily="34" charset="0"/>
                          <a:ea typeface="Times New Roman"/>
                        </a:rPr>
                        <a:t>Médiocre </a:t>
                      </a:r>
                      <a:endParaRPr lang="fr-FR" sz="1050">
                        <a:latin typeface="Calibri" panose="020F0502020204030204" pitchFamily="34" charset="0"/>
                        <a:ea typeface="Times New Roman"/>
                      </a:endParaRPr>
                    </a:p>
                  </a:txBody>
                  <a:tcPr marL="83185" marR="83185" marT="40640" marB="40640">
                    <a:lnL>
                      <a:noFill/>
                    </a:lnL>
                    <a:lnR>
                      <a:noFill/>
                    </a:lnR>
                    <a:lnT>
                      <a:noFill/>
                    </a:lnT>
                    <a:lnB>
                      <a:noFill/>
                    </a:lnB>
                    <a:solidFill>
                      <a:srgbClr val="FFFFFF"/>
                    </a:solidFill>
                  </a:tcPr>
                </a:tc>
              </a:tr>
              <a:tr h="261073">
                <a:tc>
                  <a:txBody>
                    <a:bodyPr/>
                    <a:lstStyle/>
                    <a:p>
                      <a:pPr algn="ctr">
                        <a:lnSpc>
                          <a:spcPts val="1620"/>
                        </a:lnSpc>
                        <a:spcAft>
                          <a:spcPts val="0"/>
                        </a:spcAft>
                      </a:pPr>
                      <a:r>
                        <a:rPr lang="fr-FR" sz="900" kern="1200" dirty="0">
                          <a:solidFill>
                            <a:srgbClr val="000000"/>
                          </a:solidFill>
                          <a:latin typeface="Calibri" panose="020F0502020204030204" pitchFamily="34" charset="0"/>
                          <a:ea typeface="Times New Roman"/>
                        </a:rPr>
                        <a:t>Patients prenant deux doses quotidiennes</a:t>
                      </a:r>
                      <a:r>
                        <a:rPr lang="fr-FR" sz="900" b="1" kern="1200" dirty="0">
                          <a:solidFill>
                            <a:srgbClr val="000000"/>
                          </a:solidFill>
                          <a:latin typeface="Calibri" panose="020F0502020204030204" pitchFamily="34" charset="0"/>
                          <a:ea typeface="Times New Roman"/>
                        </a:rPr>
                        <a:t> </a:t>
                      </a:r>
                      <a:endParaRPr lang="fr-FR" sz="1050" dirty="0">
                        <a:latin typeface="Calibri" panose="020F0502020204030204" pitchFamily="34" charset="0"/>
                        <a:ea typeface="Times New Roman"/>
                      </a:endParaRPr>
                    </a:p>
                  </a:txBody>
                  <a:tcPr marL="83185" marR="83185" marT="40640" marB="40640">
                    <a:lnL>
                      <a:noFill/>
                    </a:lnL>
                    <a:lnR>
                      <a:noFill/>
                    </a:lnR>
                    <a:lnT>
                      <a:noFill/>
                    </a:lnT>
                    <a:lnB>
                      <a:noFill/>
                    </a:lnB>
                    <a:solidFill>
                      <a:srgbClr val="E7E7E7"/>
                    </a:solidFill>
                  </a:tcPr>
                </a:tc>
                <a:tc>
                  <a:txBody>
                    <a:bodyPr/>
                    <a:lstStyle/>
                    <a:p>
                      <a:endParaRPr lang="fr-FR" sz="900">
                        <a:latin typeface="Calibri" panose="020F0502020204030204" pitchFamily="34" charset="0"/>
                      </a:endParaRPr>
                    </a:p>
                  </a:txBody>
                  <a:tcPr marL="83185" marR="83185" marT="40640" marB="40640">
                    <a:lnL>
                      <a:noFill/>
                    </a:lnL>
                    <a:lnR>
                      <a:noFill/>
                    </a:lnR>
                    <a:lnT>
                      <a:noFill/>
                    </a:lnT>
                    <a:lnB>
                      <a:noFill/>
                    </a:lnB>
                    <a:solidFill>
                      <a:srgbClr val="E7E7E7"/>
                    </a:solidFill>
                  </a:tcPr>
                </a:tc>
              </a:tr>
              <a:tr h="261073">
                <a:tc>
                  <a:txBody>
                    <a:bodyPr/>
                    <a:lstStyle/>
                    <a:p>
                      <a:pPr algn="ctr">
                        <a:lnSpc>
                          <a:spcPts val="1620"/>
                        </a:lnSpc>
                        <a:spcAft>
                          <a:spcPts val="0"/>
                        </a:spcAft>
                      </a:pPr>
                      <a:r>
                        <a:rPr lang="fr-FR" sz="900" kern="1200" dirty="0">
                          <a:solidFill>
                            <a:srgbClr val="000000"/>
                          </a:solidFill>
                          <a:latin typeface="Calibri" panose="020F0502020204030204" pitchFamily="34" charset="0"/>
                          <a:ea typeface="Times New Roman"/>
                        </a:rPr>
                        <a:t>&lt; 4 doses </a:t>
                      </a:r>
                      <a:endParaRPr lang="fr-FR" sz="1050" dirty="0">
                        <a:latin typeface="Calibri" panose="020F0502020204030204" pitchFamily="34" charset="0"/>
                        <a:ea typeface="Times New Roman"/>
                      </a:endParaRPr>
                    </a:p>
                  </a:txBody>
                  <a:tcPr marL="83185" marR="83185" marT="40640" marB="40640">
                    <a:lnL>
                      <a:noFill/>
                    </a:lnL>
                    <a:lnR>
                      <a:noFill/>
                    </a:lnR>
                    <a:lnT>
                      <a:noFill/>
                    </a:lnT>
                    <a:lnB>
                      <a:noFill/>
                    </a:lnB>
                    <a:solidFill>
                      <a:srgbClr val="FFFFFF"/>
                    </a:solidFill>
                  </a:tcPr>
                </a:tc>
                <a:tc>
                  <a:txBody>
                    <a:bodyPr/>
                    <a:lstStyle/>
                    <a:p>
                      <a:pPr algn="ctr">
                        <a:lnSpc>
                          <a:spcPts val="1620"/>
                        </a:lnSpc>
                        <a:spcAft>
                          <a:spcPts val="0"/>
                        </a:spcAft>
                      </a:pPr>
                      <a:r>
                        <a:rPr lang="fr-FR" sz="900" kern="1200" dirty="0">
                          <a:solidFill>
                            <a:srgbClr val="000000"/>
                          </a:solidFill>
                          <a:latin typeface="Calibri" panose="020F0502020204030204" pitchFamily="34" charset="0"/>
                          <a:ea typeface="Times New Roman"/>
                        </a:rPr>
                        <a:t>Bonne </a:t>
                      </a:r>
                      <a:endParaRPr lang="fr-FR" sz="1050" dirty="0">
                        <a:latin typeface="Calibri" panose="020F0502020204030204" pitchFamily="34" charset="0"/>
                        <a:ea typeface="Times New Roman"/>
                      </a:endParaRPr>
                    </a:p>
                  </a:txBody>
                  <a:tcPr marL="83185" marR="83185" marT="40640" marB="40640">
                    <a:lnL>
                      <a:noFill/>
                    </a:lnL>
                    <a:lnR>
                      <a:noFill/>
                    </a:lnR>
                    <a:lnT>
                      <a:noFill/>
                    </a:lnT>
                    <a:lnB>
                      <a:noFill/>
                    </a:lnB>
                    <a:solidFill>
                      <a:srgbClr val="FFFFFF"/>
                    </a:solidFill>
                  </a:tcPr>
                </a:tc>
              </a:tr>
              <a:tr h="261073">
                <a:tc>
                  <a:txBody>
                    <a:bodyPr/>
                    <a:lstStyle/>
                    <a:p>
                      <a:pPr algn="ctr">
                        <a:lnSpc>
                          <a:spcPts val="1620"/>
                        </a:lnSpc>
                        <a:spcAft>
                          <a:spcPts val="0"/>
                        </a:spcAft>
                      </a:pPr>
                      <a:r>
                        <a:rPr lang="fr-FR" sz="900" kern="1200">
                          <a:solidFill>
                            <a:srgbClr val="000000"/>
                          </a:solidFill>
                          <a:latin typeface="Calibri" panose="020F0502020204030204" pitchFamily="34" charset="0"/>
                          <a:ea typeface="Times New Roman"/>
                        </a:rPr>
                        <a:t>4 à 8 doses </a:t>
                      </a:r>
                      <a:endParaRPr lang="fr-FR" sz="1050">
                        <a:latin typeface="Calibri" panose="020F0502020204030204" pitchFamily="34" charset="0"/>
                        <a:ea typeface="Times New Roman"/>
                      </a:endParaRPr>
                    </a:p>
                  </a:txBody>
                  <a:tcPr marL="83185" marR="83185" marT="40640" marB="40640">
                    <a:lnL>
                      <a:noFill/>
                    </a:lnL>
                    <a:lnR>
                      <a:noFill/>
                    </a:lnR>
                    <a:lnT>
                      <a:noFill/>
                    </a:lnT>
                    <a:lnB>
                      <a:noFill/>
                    </a:lnB>
                    <a:solidFill>
                      <a:srgbClr val="E7E7E7"/>
                    </a:solidFill>
                  </a:tcPr>
                </a:tc>
                <a:tc>
                  <a:txBody>
                    <a:bodyPr/>
                    <a:lstStyle/>
                    <a:p>
                      <a:pPr algn="ctr">
                        <a:lnSpc>
                          <a:spcPts val="1620"/>
                        </a:lnSpc>
                        <a:spcAft>
                          <a:spcPts val="0"/>
                        </a:spcAft>
                      </a:pPr>
                      <a:r>
                        <a:rPr lang="fr-FR" sz="900" kern="1200" dirty="0">
                          <a:solidFill>
                            <a:srgbClr val="000000"/>
                          </a:solidFill>
                          <a:latin typeface="Calibri" panose="020F0502020204030204" pitchFamily="34" charset="0"/>
                          <a:ea typeface="Times New Roman"/>
                        </a:rPr>
                        <a:t>Assez bonne </a:t>
                      </a:r>
                      <a:endParaRPr lang="fr-FR" sz="1050" dirty="0">
                        <a:latin typeface="Calibri" panose="020F0502020204030204" pitchFamily="34" charset="0"/>
                        <a:ea typeface="Times New Roman"/>
                      </a:endParaRPr>
                    </a:p>
                  </a:txBody>
                  <a:tcPr marL="83185" marR="83185" marT="40640" marB="40640">
                    <a:lnL>
                      <a:noFill/>
                    </a:lnL>
                    <a:lnR>
                      <a:noFill/>
                    </a:lnR>
                    <a:lnT>
                      <a:noFill/>
                    </a:lnT>
                    <a:lnB>
                      <a:noFill/>
                    </a:lnB>
                    <a:solidFill>
                      <a:srgbClr val="E7E7E7"/>
                    </a:solidFill>
                  </a:tcPr>
                </a:tc>
              </a:tr>
              <a:tr h="261073">
                <a:tc>
                  <a:txBody>
                    <a:bodyPr/>
                    <a:lstStyle/>
                    <a:p>
                      <a:pPr algn="ctr">
                        <a:lnSpc>
                          <a:spcPts val="1620"/>
                        </a:lnSpc>
                        <a:spcAft>
                          <a:spcPts val="0"/>
                        </a:spcAft>
                      </a:pPr>
                      <a:r>
                        <a:rPr lang="fr-FR" sz="900" kern="1200">
                          <a:solidFill>
                            <a:srgbClr val="000000"/>
                          </a:solidFill>
                          <a:latin typeface="Calibri" panose="020F0502020204030204" pitchFamily="34" charset="0"/>
                          <a:ea typeface="Times New Roman"/>
                        </a:rPr>
                        <a:t>&gt; 8 doses </a:t>
                      </a:r>
                      <a:endParaRPr lang="fr-FR" sz="1050">
                        <a:latin typeface="Calibri" panose="020F0502020204030204" pitchFamily="34" charset="0"/>
                        <a:ea typeface="Times New Roman"/>
                      </a:endParaRPr>
                    </a:p>
                  </a:txBody>
                  <a:tcPr marL="83185" marR="83185" marT="40640" marB="40640">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ts val="1620"/>
                        </a:lnSpc>
                        <a:spcAft>
                          <a:spcPts val="0"/>
                        </a:spcAft>
                      </a:pPr>
                      <a:r>
                        <a:rPr lang="fr-FR" sz="900" kern="1200" dirty="0">
                          <a:solidFill>
                            <a:srgbClr val="000000"/>
                          </a:solidFill>
                          <a:latin typeface="Calibri" panose="020F0502020204030204" pitchFamily="34" charset="0"/>
                          <a:ea typeface="Times New Roman"/>
                        </a:rPr>
                        <a:t>Médiocre </a:t>
                      </a:r>
                      <a:endParaRPr lang="fr-FR" sz="1050" dirty="0">
                        <a:latin typeface="Calibri" panose="020F0502020204030204" pitchFamily="34" charset="0"/>
                        <a:ea typeface="Times New Roman"/>
                      </a:endParaRPr>
                    </a:p>
                  </a:txBody>
                  <a:tcPr marL="83185" marR="83185" marT="40640" marB="40640">
                    <a:lnL>
                      <a:noFill/>
                    </a:lnL>
                    <a:lnR>
                      <a:noFill/>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1463" y="31750"/>
            <a:ext cx="1799187" cy="1263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4038600"/>
            <a:ext cx="2819400" cy="25146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2" name="Content Placeholder 1"/>
          <p:cNvSpPr>
            <a:spLocks noGrp="1"/>
          </p:cNvSpPr>
          <p:nvPr>
            <p:ph sz="half" idx="1"/>
          </p:nvPr>
        </p:nvSpPr>
        <p:spPr>
          <a:xfrm>
            <a:off x="457200" y="1143000"/>
            <a:ext cx="2819400" cy="4768850"/>
          </a:xfrm>
        </p:spPr>
        <p:txBody>
          <a:bodyPr rtlCol="0"/>
          <a:lstStyle/>
          <a:p>
            <a:pPr defTabSz="410291" eaLnBrk="1" fontAlgn="auto" hangingPunct="1">
              <a:spcAft>
                <a:spcPts val="0"/>
              </a:spcAft>
              <a:buFont typeface="Arial"/>
              <a:buNone/>
              <a:defRPr/>
            </a:pPr>
            <a:r>
              <a:rPr lang="en-US" b="1" dirty="0" smtClean="0">
                <a:solidFill>
                  <a:srgbClr val="000000"/>
                </a:solidFill>
                <a:latin typeface="Calibri"/>
              </a:rPr>
              <a:t>MESSAGES FORTS :</a:t>
            </a:r>
          </a:p>
          <a:p>
            <a:pPr marL="285750" indent="-285750" defTabSz="410291" eaLnBrk="1" fontAlgn="auto" hangingPunct="1">
              <a:spcAft>
                <a:spcPts val="0"/>
              </a:spcAft>
              <a:buFont typeface="Wingdings" panose="05000000000000000000" pitchFamily="2" charset="2"/>
              <a:buChar char="Ø"/>
              <a:defRPr/>
            </a:pPr>
            <a:r>
              <a:rPr lang="en-US" dirty="0" err="1" smtClean="0">
                <a:solidFill>
                  <a:srgbClr val="000000"/>
                </a:solidFill>
                <a:latin typeface="Calibri"/>
              </a:rPr>
              <a:t>Également</a:t>
            </a:r>
            <a:r>
              <a:rPr lang="en-US" dirty="0" smtClean="0">
                <a:solidFill>
                  <a:srgbClr val="000000"/>
                </a:solidFill>
                <a:latin typeface="Calibri"/>
              </a:rPr>
              <a:t> </a:t>
            </a:r>
            <a:r>
              <a:rPr lang="en-US" dirty="0" err="1" smtClean="0">
                <a:solidFill>
                  <a:srgbClr val="000000"/>
                </a:solidFill>
                <a:latin typeface="Calibri"/>
              </a:rPr>
              <a:t>montrés</a:t>
            </a:r>
            <a:r>
              <a:rPr lang="en-US" dirty="0" smtClean="0">
                <a:solidFill>
                  <a:srgbClr val="000000"/>
                </a:solidFill>
                <a:latin typeface="Calibri"/>
              </a:rPr>
              <a:t> aux patients</a:t>
            </a:r>
            <a:endParaRPr lang="en-US" dirty="0" smtClean="0">
              <a:latin typeface="Calibri" panose="020F0502020204030204" pitchFamily="34" charset="0"/>
            </a:endParaRPr>
          </a:p>
          <a:p>
            <a:pPr defTabSz="410291" eaLnBrk="1" fontAlgn="auto" hangingPunct="1">
              <a:spcAft>
                <a:spcPts val="0"/>
              </a:spcAft>
              <a:buFont typeface="Arial"/>
              <a:buNone/>
              <a:defRPr/>
            </a:pPr>
            <a:r>
              <a:rPr lang="en-US" dirty="0" smtClean="0">
                <a:latin typeface="Calibri" panose="020F0502020204030204" pitchFamily="34" charset="0"/>
              </a:rPr>
              <a:t>___________________________________________________________________________________________________________________</a:t>
            </a:r>
            <a:endParaRPr lang="en-US" dirty="0">
              <a:latin typeface="Calibri" panose="020F0502020204030204" pitchFamily="34" charset="0"/>
            </a:endParaRPr>
          </a:p>
        </p:txBody>
      </p:sp>
      <p:sp>
        <p:nvSpPr>
          <p:cNvPr id="5" name="Title 1"/>
          <p:cNvSpPr>
            <a:spLocks noGrp="1"/>
          </p:cNvSpPr>
          <p:nvPr>
            <p:ph type="title"/>
          </p:nvPr>
        </p:nvSpPr>
        <p:spPr>
          <a:xfrm>
            <a:off x="0" y="-3175"/>
            <a:ext cx="9144000" cy="847725"/>
          </a:xfrm>
          <a:solidFill>
            <a:schemeClr val="tx2">
              <a:lumMod val="75000"/>
            </a:schemeClr>
          </a:solidFill>
        </p:spPr>
        <p:txBody>
          <a:bodyPr rtlCol="0">
            <a:noAutofit/>
          </a:bodyPr>
          <a:lstStyle/>
          <a:p>
            <a:pPr algn="l" defTabSz="410291" eaLnBrk="1" fontAlgn="auto" hangingPunct="1">
              <a:spcAft>
                <a:spcPts val="0"/>
              </a:spcAft>
              <a:defRPr/>
            </a:pPr>
            <a:r>
              <a:rPr lang="fr-FR" sz="2800" smtClean="0">
                <a:solidFill>
                  <a:srgbClr val="FFFFFF"/>
                </a:solidFill>
                <a:latin typeface="Calibri"/>
              </a:rPr>
              <a:t>	Thème de la carte (également montré au patient)</a:t>
            </a:r>
            <a:endParaRPr lang="en-US" sz="2800" dirty="0">
              <a:solidFill>
                <a:srgbClr val="FFFFFF"/>
              </a:solidFill>
              <a:latin typeface="Calibri"/>
            </a:endParaRPr>
          </a:p>
        </p:txBody>
      </p:sp>
      <p:sp>
        <p:nvSpPr>
          <p:cNvPr id="7" name="Content Placeholder 1"/>
          <p:cNvSpPr>
            <a:spLocks noGrp="1"/>
          </p:cNvSpPr>
          <p:nvPr>
            <p:ph sz="half" idx="1"/>
          </p:nvPr>
        </p:nvSpPr>
        <p:spPr>
          <a:xfrm>
            <a:off x="1031875" y="4114800"/>
            <a:ext cx="2016125" cy="2316163"/>
          </a:xfrm>
        </p:spPr>
        <p:txBody>
          <a:bodyPr rtlCol="0">
            <a:normAutofit fontScale="92500" lnSpcReduction="10000"/>
          </a:bodyPr>
          <a:lstStyle/>
          <a:p>
            <a:pPr defTabSz="410291" eaLnBrk="1" fontAlgn="auto" hangingPunct="1">
              <a:spcAft>
                <a:spcPts val="0"/>
              </a:spcAft>
              <a:buFont typeface="Arial"/>
              <a:buNone/>
              <a:defRPr/>
            </a:pPr>
            <a:r>
              <a:rPr lang="en-US" b="1" dirty="0" err="1" smtClean="0">
                <a:solidFill>
                  <a:srgbClr val="000000"/>
                </a:solidFill>
                <a:latin typeface="Calibri"/>
              </a:rPr>
              <a:t>Récapitulatif</a:t>
            </a:r>
            <a:endParaRPr lang="en-US" b="1" dirty="0" smtClean="0">
              <a:solidFill>
                <a:srgbClr val="000000"/>
              </a:solidFill>
              <a:latin typeface="Calibri"/>
            </a:endParaRPr>
          </a:p>
          <a:p>
            <a:pPr marL="285750" indent="-285750" defTabSz="410291" eaLnBrk="1" fontAlgn="auto" hangingPunct="1">
              <a:spcAft>
                <a:spcPts val="0"/>
              </a:spcAft>
              <a:buFont typeface="Arial" panose="020B0604020202020204" pitchFamily="34" charset="0"/>
              <a:buChar char="•"/>
              <a:defRPr/>
            </a:pPr>
            <a:r>
              <a:rPr lang="fr-FR" dirty="0" smtClean="0">
                <a:solidFill>
                  <a:srgbClr val="000000"/>
                </a:solidFill>
                <a:latin typeface="Calibri"/>
              </a:rPr>
              <a:t>Points à passer en revue avec le/la patient(e)</a:t>
            </a:r>
            <a:endParaRPr lang="en-US" dirty="0" smtClean="0">
              <a:latin typeface="Calibri" panose="020F0502020204030204" pitchFamily="34" charset="0"/>
            </a:endParaRPr>
          </a:p>
          <a:p>
            <a:pPr defTabSz="410291" eaLnBrk="1" fontAlgn="auto" hangingPunct="1">
              <a:spcAft>
                <a:spcPts val="0"/>
              </a:spcAft>
              <a:buFont typeface="Arial"/>
              <a:buNone/>
              <a:defRPr/>
            </a:pPr>
            <a:r>
              <a:rPr lang="en-US" dirty="0" smtClean="0">
                <a:latin typeface="Calibri" panose="020F0502020204030204" pitchFamily="34" charset="0"/>
              </a:rPr>
              <a:t>_____________________________________________________________________________________</a:t>
            </a:r>
            <a:endParaRPr lang="en-US" dirty="0">
              <a:latin typeface="Calibri" panose="020F0502020204030204" pitchFamily="34" charset="0"/>
            </a:endParaRPr>
          </a:p>
        </p:txBody>
      </p:sp>
      <p:pic>
        <p:nvPicPr>
          <p:cNvPr id="46085" name="Picture 4" descr="C:\Users\rlw2177\AppData\Local\Microsoft\Windows\Temporary Internet Files\Content.IE5\BZGY2YB0\1371714180[1].png"/>
          <p:cNvPicPr>
            <a:picLocks noChangeAspect="1" noChangeArrowheads="1"/>
          </p:cNvPicPr>
          <p:nvPr/>
        </p:nvPicPr>
        <p:blipFill>
          <a:blip r:embed="rId3" cstate="print"/>
          <a:srcRect/>
          <a:stretch>
            <a:fillRect/>
          </a:stretch>
        </p:blipFill>
        <p:spPr bwMode="auto">
          <a:xfrm>
            <a:off x="457200" y="4114800"/>
            <a:ext cx="544513" cy="812800"/>
          </a:xfrm>
          <a:prstGeom prst="rect">
            <a:avLst/>
          </a:prstGeom>
          <a:noFill/>
          <a:ln w="9525">
            <a:noFill/>
            <a:miter lim="800000"/>
            <a:headEnd/>
            <a:tailEnd/>
          </a:ln>
        </p:spPr>
      </p:pic>
      <p:sp>
        <p:nvSpPr>
          <p:cNvPr id="11" name="Rectangle 10"/>
          <p:cNvSpPr/>
          <p:nvPr/>
        </p:nvSpPr>
        <p:spPr>
          <a:xfrm>
            <a:off x="3657600" y="4038600"/>
            <a:ext cx="2438400" cy="248285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12" name="Rectangle 11"/>
          <p:cNvSpPr/>
          <p:nvPr/>
        </p:nvSpPr>
        <p:spPr>
          <a:xfrm>
            <a:off x="6400800" y="4038600"/>
            <a:ext cx="2514600" cy="248285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pic>
        <p:nvPicPr>
          <p:cNvPr id="46088" name="Picture 7" descr="C:\Users\rlw2177\AppData\Local\Microsoft\Windows\Temporary Internet Files\Content.IE5\S2UJGMDA\1279641266[1].png"/>
          <p:cNvPicPr>
            <a:picLocks noChangeAspect="1" noChangeArrowheads="1"/>
          </p:cNvPicPr>
          <p:nvPr/>
        </p:nvPicPr>
        <p:blipFill>
          <a:blip r:embed="rId4" cstate="print"/>
          <a:srcRect/>
          <a:stretch>
            <a:fillRect/>
          </a:stretch>
        </p:blipFill>
        <p:spPr bwMode="auto">
          <a:xfrm>
            <a:off x="3770313" y="4102100"/>
            <a:ext cx="809625" cy="622300"/>
          </a:xfrm>
          <a:prstGeom prst="rect">
            <a:avLst/>
          </a:prstGeom>
          <a:noFill/>
          <a:ln w="9525">
            <a:noFill/>
            <a:miter lim="800000"/>
            <a:headEnd/>
            <a:tailEnd/>
          </a:ln>
        </p:spPr>
      </p:pic>
      <p:sp>
        <p:nvSpPr>
          <p:cNvPr id="29706" name="Content Placeholder 1"/>
          <p:cNvSpPr>
            <a:spLocks noGrp="1"/>
          </p:cNvSpPr>
          <p:nvPr>
            <p:ph sz="half" idx="1"/>
          </p:nvPr>
        </p:nvSpPr>
        <p:spPr>
          <a:xfrm>
            <a:off x="4589463" y="4122738"/>
            <a:ext cx="1735137" cy="2506662"/>
          </a:xfrm>
        </p:spPr>
        <p:txBody>
          <a:bodyPr>
            <a:normAutofit lnSpcReduction="10000"/>
          </a:bodyPr>
          <a:lstStyle/>
          <a:p>
            <a:pPr eaLnBrk="1" hangingPunct="1">
              <a:defRPr/>
            </a:pPr>
            <a:r>
              <a:rPr lang="en-US" b="1" dirty="0" smtClean="0">
                <a:solidFill>
                  <a:srgbClr val="000000"/>
                </a:solidFill>
                <a:latin typeface="Calibri" pitchFamily="34" charset="0"/>
              </a:rPr>
              <a:t>Documentation </a:t>
            </a:r>
            <a:r>
              <a:rPr lang="fr-FR" dirty="0" smtClean="0">
                <a:solidFill>
                  <a:srgbClr val="000000"/>
                </a:solidFill>
                <a:latin typeface="Calibri" pitchFamily="34" charset="0"/>
              </a:rPr>
              <a:t>Indique aux professionnels les </a:t>
            </a:r>
            <a:r>
              <a:rPr lang="fr-FR" dirty="0" smtClean="0">
                <a:latin typeface="Calibri" pitchFamily="34" charset="0"/>
              </a:rPr>
              <a:t>formulaires</a:t>
            </a:r>
            <a:r>
              <a:rPr lang="fr-FR" dirty="0" smtClean="0">
                <a:solidFill>
                  <a:srgbClr val="000000"/>
                </a:solidFill>
                <a:latin typeface="Calibri" pitchFamily="34" charset="0"/>
              </a:rPr>
              <a:t> qu’ils peuvent utiliser pour documenter les discussions avec le/la patient(e)</a:t>
            </a:r>
            <a:endParaRPr lang="en-US" dirty="0" smtClean="0">
              <a:solidFill>
                <a:srgbClr val="000000"/>
              </a:solidFill>
              <a:latin typeface="Calibri" pitchFamily="34" charset="0"/>
            </a:endParaRPr>
          </a:p>
        </p:txBody>
      </p:sp>
      <p:pic>
        <p:nvPicPr>
          <p:cNvPr id="46090" name="Picture 8" descr="C:\Users\rlw2177\AppData\Local\Microsoft\Windows\Temporary Internet Files\Content.IE5\S2UJGMDA\Symbol_list_class.svg[1].png"/>
          <p:cNvPicPr>
            <a:picLocks noChangeAspect="1" noChangeArrowheads="1"/>
          </p:cNvPicPr>
          <p:nvPr/>
        </p:nvPicPr>
        <p:blipFill>
          <a:blip r:embed="rId5" cstate="print"/>
          <a:srcRect/>
          <a:stretch>
            <a:fillRect/>
          </a:stretch>
        </p:blipFill>
        <p:spPr bwMode="auto">
          <a:xfrm>
            <a:off x="6477000" y="4122738"/>
            <a:ext cx="685800" cy="704850"/>
          </a:xfrm>
          <a:prstGeom prst="rect">
            <a:avLst/>
          </a:prstGeom>
          <a:noFill/>
          <a:ln w="9525">
            <a:noFill/>
            <a:miter lim="800000"/>
            <a:headEnd/>
            <a:tailEnd/>
          </a:ln>
        </p:spPr>
      </p:pic>
      <p:sp>
        <p:nvSpPr>
          <p:cNvPr id="20" name="Content Placeholder 1"/>
          <p:cNvSpPr>
            <a:spLocks noGrp="1"/>
          </p:cNvSpPr>
          <p:nvPr>
            <p:ph sz="half" idx="1"/>
          </p:nvPr>
        </p:nvSpPr>
        <p:spPr>
          <a:xfrm>
            <a:off x="7180263" y="4122738"/>
            <a:ext cx="1811337" cy="2506662"/>
          </a:xfrm>
        </p:spPr>
        <p:txBody>
          <a:bodyPr rtlCol="0">
            <a:normAutofit fontScale="92500" lnSpcReduction="10000"/>
          </a:bodyPr>
          <a:lstStyle/>
          <a:p>
            <a:pPr defTabSz="410291" eaLnBrk="1" fontAlgn="auto" hangingPunct="1">
              <a:spcAft>
                <a:spcPts val="0"/>
              </a:spcAft>
              <a:buFont typeface="Arial"/>
              <a:buNone/>
              <a:defRPr/>
            </a:pPr>
            <a:r>
              <a:rPr lang="en-US" b="1" dirty="0" smtClean="0">
                <a:solidFill>
                  <a:srgbClr val="000000"/>
                </a:solidFill>
                <a:latin typeface="Calibri"/>
              </a:rPr>
              <a:t>Instructions pour le </a:t>
            </a:r>
            <a:r>
              <a:rPr lang="en-US" b="1" dirty="0" err="1" smtClean="0">
                <a:solidFill>
                  <a:srgbClr val="000000"/>
                </a:solidFill>
                <a:latin typeface="Calibri"/>
              </a:rPr>
              <a:t>professionnel</a:t>
            </a:r>
            <a:endParaRPr lang="en-US" b="1" dirty="0" smtClean="0">
              <a:solidFill>
                <a:srgbClr val="000000"/>
              </a:solidFill>
              <a:latin typeface="Calibri"/>
            </a:endParaRPr>
          </a:p>
          <a:p>
            <a:pPr defTabSz="410291" eaLnBrk="1" fontAlgn="auto" hangingPunct="1">
              <a:spcAft>
                <a:spcPts val="0"/>
              </a:spcAft>
              <a:buFont typeface="Arial"/>
              <a:buNone/>
              <a:defRPr/>
            </a:pPr>
            <a:r>
              <a:rPr lang="fr-FR" dirty="0" smtClean="0">
                <a:solidFill>
                  <a:srgbClr val="000000"/>
                </a:solidFill>
                <a:latin typeface="Calibri"/>
              </a:rPr>
              <a:t>Donne aux professionnels des instructions spécifiques sur leur échange et leur conversation avec le/la patient(e)</a:t>
            </a:r>
            <a:endParaRPr lang="en-US" dirty="0">
              <a:latin typeface="Calibri" panose="020F0502020204030204" pitchFamily="34" charset="0"/>
            </a:endParaRPr>
          </a:p>
        </p:txBody>
      </p:sp>
      <p:sp>
        <p:nvSpPr>
          <p:cNvPr id="21" name="Content Placeholder 1"/>
          <p:cNvSpPr>
            <a:spLocks noGrp="1"/>
          </p:cNvSpPr>
          <p:nvPr>
            <p:ph sz="half" idx="1"/>
          </p:nvPr>
        </p:nvSpPr>
        <p:spPr>
          <a:xfrm>
            <a:off x="3689350" y="1143000"/>
            <a:ext cx="5226050" cy="3276600"/>
          </a:xfrm>
        </p:spPr>
        <p:txBody>
          <a:bodyPr rtlCol="0"/>
          <a:lstStyle/>
          <a:p>
            <a:pPr defTabSz="410291" eaLnBrk="1" fontAlgn="auto" hangingPunct="1">
              <a:spcAft>
                <a:spcPts val="0"/>
              </a:spcAft>
              <a:buFont typeface="Arial"/>
              <a:buNone/>
              <a:defRPr/>
            </a:pPr>
            <a:r>
              <a:rPr lang="en-US" b="1" dirty="0" smtClean="0">
                <a:solidFill>
                  <a:srgbClr val="000000"/>
                </a:solidFill>
                <a:latin typeface="Calibri"/>
              </a:rPr>
              <a:t>POINTS DE DISCUSSION :</a:t>
            </a:r>
          </a:p>
          <a:p>
            <a:pPr defTabSz="410291" eaLnBrk="1" fontAlgn="auto" hangingPunct="1">
              <a:spcAft>
                <a:spcPts val="0"/>
              </a:spcAft>
              <a:buFont typeface="Arial"/>
              <a:buNone/>
              <a:defRPr/>
            </a:pPr>
            <a:endParaRPr lang="en-US" dirty="0" smtClean="0">
              <a:solidFill>
                <a:srgbClr val="000000"/>
              </a:solidFill>
              <a:latin typeface="Calibri"/>
            </a:endParaRPr>
          </a:p>
          <a:p>
            <a:pPr marL="285750" indent="-285750" defTabSz="410291" eaLnBrk="1" fontAlgn="auto" hangingPunct="1">
              <a:spcAft>
                <a:spcPts val="0"/>
              </a:spcAft>
              <a:buFont typeface="Arial" panose="020B0604020202020204" pitchFamily="34" charset="0"/>
              <a:buChar char="•"/>
              <a:defRPr/>
            </a:pPr>
            <a:r>
              <a:rPr lang="fr-FR" dirty="0" smtClean="0">
                <a:solidFill>
                  <a:srgbClr val="000000"/>
                </a:solidFill>
                <a:latin typeface="Calibri"/>
              </a:rPr>
              <a:t>Quelques instructions pour les professionnels</a:t>
            </a:r>
            <a:endParaRPr lang="en-US" dirty="0" smtClean="0">
              <a:latin typeface="Calibri" panose="020F0502020204030204" pitchFamily="34" charset="0"/>
            </a:endParaRPr>
          </a:p>
          <a:p>
            <a:pPr marL="285750" indent="-285750" defTabSz="410291" eaLnBrk="1" fontAlgn="auto" hangingPunct="1">
              <a:spcAft>
                <a:spcPts val="0"/>
              </a:spcAft>
              <a:buFont typeface="Arial" panose="020B0604020202020204" pitchFamily="34" charset="0"/>
              <a:buChar char="•"/>
              <a:defRPr/>
            </a:pPr>
            <a:r>
              <a:rPr lang="fr-FR" dirty="0" smtClean="0">
                <a:solidFill>
                  <a:srgbClr val="000000"/>
                </a:solidFill>
                <a:latin typeface="Calibri"/>
              </a:rPr>
              <a:t>Notes pour susciter et orienter la discussion</a:t>
            </a:r>
            <a:endParaRPr lang="en-US" dirty="0" smtClean="0">
              <a:latin typeface="Calibri" panose="020F0502020204030204" pitchFamily="34" charset="0"/>
            </a:endParaRPr>
          </a:p>
          <a:p>
            <a:pPr marL="285750" indent="-285750" defTabSz="410291" eaLnBrk="1" fontAlgn="auto" hangingPunct="1">
              <a:spcAft>
                <a:spcPts val="0"/>
              </a:spcAft>
              <a:buFont typeface="Arial" panose="020B0604020202020204" pitchFamily="34" charset="0"/>
              <a:buChar char="•"/>
              <a:defRPr/>
            </a:pPr>
            <a:r>
              <a:rPr lang="fr-FR" b="1" dirty="0" smtClean="0">
                <a:solidFill>
                  <a:srgbClr val="000000"/>
                </a:solidFill>
                <a:latin typeface="Calibri"/>
              </a:rPr>
              <a:t>Les points essentiels sont en gras</a:t>
            </a:r>
            <a:endParaRPr lang="en-US" b="1" dirty="0" smtClean="0">
              <a:latin typeface="Calibri" panose="020F0502020204030204" pitchFamily="34" charset="0"/>
            </a:endParaRPr>
          </a:p>
          <a:p>
            <a:pPr defTabSz="410291" eaLnBrk="1" fontAlgn="auto" hangingPunct="1">
              <a:spcAft>
                <a:spcPts val="0"/>
              </a:spcAft>
              <a:buFont typeface="Arial"/>
              <a:buNone/>
              <a:defRPr/>
            </a:pPr>
            <a:r>
              <a:rPr lang="en-US" dirty="0" smtClean="0">
                <a:latin typeface="Calibri" panose="020F0502020204030204" pitchFamily="34" charset="0"/>
              </a:rPr>
              <a:t>________________________________________________________________________________________________________________________________________________________________________________</a:t>
            </a:r>
            <a:endParaRPr lang="en-US" dirty="0">
              <a:latin typeface="Calibri" panose="020F0502020204030204" pitchFamily="34" charset="0"/>
            </a:endParaRPr>
          </a:p>
        </p:txBody>
      </p:sp>
      <p:sp>
        <p:nvSpPr>
          <p:cNvPr id="9" name="TextBox 8"/>
          <p:cNvSpPr txBox="1"/>
          <p:nvPr/>
        </p:nvSpPr>
        <p:spPr>
          <a:xfrm>
            <a:off x="7162800" y="990600"/>
            <a:ext cx="1752600" cy="646113"/>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a:spAutoFit/>
          </a:bodyPr>
          <a:lstStyle/>
          <a:p>
            <a:pPr algn="ctr" defTabSz="913972" fontAlgn="auto">
              <a:spcBef>
                <a:spcPts val="0"/>
              </a:spcBef>
              <a:spcAft>
                <a:spcPts val="0"/>
              </a:spcAft>
              <a:defRPr/>
            </a:pPr>
            <a:r>
              <a:rPr lang="fr-FR" b="1" dirty="0">
                <a:solidFill>
                  <a:srgbClr val="000000"/>
                </a:solidFill>
                <a:latin typeface="Calibri"/>
                <a:cs typeface="+mn-cs"/>
              </a:rPr>
              <a:t>Image du recto de la carte</a:t>
            </a:r>
            <a:endParaRPr lang="en-US" b="1" dirty="0">
              <a:latin typeface="Calibri" panose="020F0502020204030204" pitchFamily="34" charset="0"/>
              <a:cs typeface="+mn-cs"/>
            </a:endParaRPr>
          </a:p>
        </p:txBody>
      </p:sp>
      <p:cxnSp>
        <p:nvCxnSpPr>
          <p:cNvPr id="15" name="Straight Connector 14"/>
          <p:cNvCxnSpPr/>
          <p:nvPr/>
        </p:nvCxnSpPr>
        <p:spPr>
          <a:xfrm>
            <a:off x="3429000" y="1057275"/>
            <a:ext cx="0" cy="54959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2"/>
          <p:cNvPicPr>
            <a:picLocks noChangeAspect="1" noChangeArrowheads="1"/>
          </p:cNvPicPr>
          <p:nvPr/>
        </p:nvPicPr>
        <p:blipFill>
          <a:blip r:embed="rId3" cstate="print"/>
          <a:srcRect/>
          <a:stretch>
            <a:fillRect/>
          </a:stretch>
        </p:blipFill>
        <p:spPr bwMode="auto">
          <a:xfrm>
            <a:off x="223838" y="1320800"/>
            <a:ext cx="6862762" cy="4546600"/>
          </a:xfrm>
          <a:prstGeom prst="rect">
            <a:avLst/>
          </a:prstGeom>
          <a:noFill/>
          <a:ln w="9525">
            <a:noFill/>
            <a:miter lim="800000"/>
            <a:headEnd/>
            <a:tailEnd/>
          </a:ln>
        </p:spPr>
      </p:pic>
      <p:sp>
        <p:nvSpPr>
          <p:cNvPr id="119810" name="Title 1"/>
          <p:cNvSpPr>
            <a:spLocks noGrp="1"/>
          </p:cNvSpPr>
          <p:nvPr>
            <p:ph type="title"/>
          </p:nvPr>
        </p:nvSpPr>
        <p:spPr>
          <a:xfrm>
            <a:off x="0" y="-3175"/>
            <a:ext cx="9144000" cy="847725"/>
          </a:xfrm>
          <a:solidFill>
            <a:srgbClr val="CC0066"/>
          </a:solidFill>
        </p:spPr>
        <p:txBody>
          <a:bodyPr/>
          <a:lstStyle/>
          <a:p>
            <a:pPr algn="l" eaLnBrk="1" hangingPunct="1"/>
            <a:r>
              <a:rPr lang="fr-FR" sz="2800" smtClean="0">
                <a:solidFill>
                  <a:srgbClr val="FFFFFF"/>
                </a:solidFill>
                <a:latin typeface="Calibri" pitchFamily="34" charset="0"/>
              </a:rPr>
              <a:t>	17. Vous avez réussi à réduire votre charge virale</a:t>
            </a:r>
            <a:endParaRPr lang="en-US" sz="2800" smtClean="0">
              <a:solidFill>
                <a:srgbClr val="FFFFFF"/>
              </a:solidFill>
              <a:latin typeface="Calibri" pitchFamily="34" charset="0"/>
            </a:endParaRPr>
          </a:p>
        </p:txBody>
      </p:sp>
      <p:sp>
        <p:nvSpPr>
          <p:cNvPr id="119811" name="TextBox 3"/>
          <p:cNvSpPr txBox="1">
            <a:spLocks noChangeArrowheads="1"/>
          </p:cNvSpPr>
          <p:nvPr/>
        </p:nvSpPr>
        <p:spPr bwMode="auto">
          <a:xfrm>
            <a:off x="7134225" y="2057400"/>
            <a:ext cx="2009775" cy="2554288"/>
          </a:xfrm>
          <a:prstGeom prst="rect">
            <a:avLst/>
          </a:prstGeom>
          <a:noFill/>
          <a:ln w="9525">
            <a:noFill/>
            <a:miter lim="800000"/>
            <a:headEnd/>
            <a:tailEnd/>
          </a:ln>
        </p:spPr>
        <p:txBody>
          <a:bodyPr>
            <a:spAutoFit/>
          </a:bodyPr>
          <a:lstStyle/>
          <a:p>
            <a:pPr marL="285750" indent="-285750">
              <a:buFont typeface="Wingdings" pitchFamily="2" charset="2"/>
              <a:buChar char="Ø"/>
            </a:pPr>
            <a:r>
              <a:rPr lang="fr-FR" sz="2000">
                <a:solidFill>
                  <a:srgbClr val="000000"/>
                </a:solidFill>
                <a:latin typeface="Calibri" pitchFamily="34" charset="0"/>
              </a:rPr>
              <a:t>Vous avez pris vos ARV correctement, les médicaments agissent et vous restez en bonne santé.</a:t>
            </a:r>
            <a:endParaRPr lang="en-US" sz="2000">
              <a:solidFill>
                <a:srgbClr val="000000"/>
              </a:solidFill>
              <a:latin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743200"/>
            <a:ext cx="2971800" cy="3810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solidFill>
                <a:prstClr val="white"/>
              </a:solidFill>
            </a:endParaRPr>
          </a:p>
        </p:txBody>
      </p:sp>
      <p:sp>
        <p:nvSpPr>
          <p:cNvPr id="2" name="Content Placeholder 1"/>
          <p:cNvSpPr>
            <a:spLocks noGrp="1"/>
          </p:cNvSpPr>
          <p:nvPr>
            <p:ph sz="half" idx="1"/>
          </p:nvPr>
        </p:nvSpPr>
        <p:spPr>
          <a:xfrm>
            <a:off x="457200" y="1143000"/>
            <a:ext cx="2819400" cy="3200400"/>
          </a:xfrm>
        </p:spPr>
        <p:txBody>
          <a:bodyPr rtlCol="0"/>
          <a:lstStyle/>
          <a:p>
            <a:pPr defTabSz="410195" eaLnBrk="1" fontAlgn="auto" hangingPunct="1">
              <a:spcAft>
                <a:spcPts val="0"/>
              </a:spcAft>
              <a:buFont typeface="Arial"/>
              <a:buNone/>
              <a:defRPr/>
            </a:pPr>
            <a:r>
              <a:rPr lang="en-US" sz="1600" b="1" dirty="0" smtClean="0">
                <a:solidFill>
                  <a:srgbClr val="000000"/>
                </a:solidFill>
                <a:latin typeface="Calibri"/>
              </a:rPr>
              <a:t>MESSAGES FORTS :</a:t>
            </a:r>
          </a:p>
          <a:p>
            <a:pPr marL="274638" indent="-274638" defTabSz="410195" eaLnBrk="1" fontAlgn="auto" hangingPunct="1">
              <a:spcAft>
                <a:spcPts val="0"/>
              </a:spcAft>
              <a:buFont typeface="Wingdings" pitchFamily="2" charset="2"/>
              <a:buChar char="Ø"/>
              <a:defRPr/>
            </a:pPr>
            <a:r>
              <a:rPr lang="fr-FR" sz="1600" dirty="0" smtClean="0">
                <a:solidFill>
                  <a:srgbClr val="000000"/>
                </a:solidFill>
                <a:latin typeface="Calibri"/>
              </a:rPr>
              <a:t>Vous avez pris vos </a:t>
            </a:r>
            <a:r>
              <a:rPr lang="fr-FR" sz="1600" dirty="0" err="1" smtClean="0">
                <a:solidFill>
                  <a:srgbClr val="000000"/>
                </a:solidFill>
                <a:latin typeface="Calibri"/>
              </a:rPr>
              <a:t>ARV</a:t>
            </a:r>
            <a:r>
              <a:rPr lang="fr-FR" sz="1600" dirty="0" smtClean="0">
                <a:solidFill>
                  <a:srgbClr val="000000"/>
                </a:solidFill>
                <a:latin typeface="Calibri"/>
              </a:rPr>
              <a:t> correctement, les médicaments agissent et vous restez en bonne santé.</a:t>
            </a:r>
            <a:endParaRPr lang="en-US" sz="1600" dirty="0" smtClean="0">
              <a:solidFill>
                <a:srgbClr val="000000"/>
              </a:solidFill>
              <a:latin typeface="Calibri"/>
            </a:endParaRPr>
          </a:p>
        </p:txBody>
      </p:sp>
      <p:sp>
        <p:nvSpPr>
          <p:cNvPr id="121859" name="Content Placeholder 1"/>
          <p:cNvSpPr>
            <a:spLocks noGrp="1"/>
          </p:cNvSpPr>
          <p:nvPr>
            <p:ph sz="half" idx="1"/>
          </p:nvPr>
        </p:nvSpPr>
        <p:spPr>
          <a:xfrm>
            <a:off x="914400" y="2971800"/>
            <a:ext cx="2286000" cy="3886200"/>
          </a:xfrm>
        </p:spPr>
        <p:txBody>
          <a:bodyPr/>
          <a:lstStyle/>
          <a:p>
            <a:pPr eaLnBrk="1" hangingPunct="1"/>
            <a:r>
              <a:rPr lang="en-US" sz="1500" b="1" smtClean="0">
                <a:solidFill>
                  <a:srgbClr val="000000"/>
                </a:solidFill>
                <a:latin typeface="Calibri" pitchFamily="34" charset="0"/>
              </a:rPr>
              <a:t>Récapitulatif</a:t>
            </a:r>
          </a:p>
          <a:p>
            <a:pPr eaLnBrk="1" hangingPunct="1"/>
            <a:endParaRPr lang="en-US" sz="1500" b="1" smtClean="0">
              <a:latin typeface="Calibri" pitchFamily="34" charset="0"/>
            </a:endParaRPr>
          </a:p>
          <a:p>
            <a:pPr eaLnBrk="1" hangingPunct="1"/>
            <a:endParaRPr lang="en-US" sz="1500" smtClean="0">
              <a:latin typeface="Calibri" pitchFamily="34" charset="0"/>
            </a:endParaRPr>
          </a:p>
        </p:txBody>
      </p:sp>
      <p:pic>
        <p:nvPicPr>
          <p:cNvPr id="121860" name="Picture 4" descr="C:\Users\rlw2177\AppData\Local\Microsoft\Windows\Temporary Internet Files\Content.IE5\BZGY2YB0\1371714180[1].png"/>
          <p:cNvPicPr>
            <a:picLocks noChangeAspect="1" noChangeArrowheads="1"/>
          </p:cNvPicPr>
          <p:nvPr/>
        </p:nvPicPr>
        <p:blipFill>
          <a:blip r:embed="rId3" cstate="print"/>
          <a:srcRect/>
          <a:stretch>
            <a:fillRect/>
          </a:stretch>
        </p:blipFill>
        <p:spPr bwMode="auto">
          <a:xfrm>
            <a:off x="369888" y="2814337"/>
            <a:ext cx="468312" cy="690863"/>
          </a:xfrm>
          <a:prstGeom prst="rect">
            <a:avLst/>
          </a:prstGeom>
          <a:noFill/>
          <a:ln w="9525">
            <a:noFill/>
            <a:miter lim="800000"/>
            <a:headEnd/>
            <a:tailEnd/>
          </a:ln>
        </p:spPr>
      </p:pic>
      <p:sp>
        <p:nvSpPr>
          <p:cNvPr id="21" name="Content Placeholder 1"/>
          <p:cNvSpPr>
            <a:spLocks noGrp="1"/>
          </p:cNvSpPr>
          <p:nvPr>
            <p:ph sz="half" idx="1"/>
          </p:nvPr>
        </p:nvSpPr>
        <p:spPr>
          <a:xfrm>
            <a:off x="3689350" y="1143000"/>
            <a:ext cx="5226050" cy="4572000"/>
          </a:xfrm>
        </p:spPr>
        <p:txBody>
          <a:bodyPr rtlCol="0">
            <a:normAutofit fontScale="85000" lnSpcReduction="20000"/>
          </a:bodyPr>
          <a:lstStyle/>
          <a:p>
            <a:pPr defTabSz="410195" eaLnBrk="1" fontAlgn="auto" hangingPunct="1">
              <a:spcAft>
                <a:spcPts val="0"/>
              </a:spcAft>
              <a:buFont typeface="Arial"/>
              <a:buNone/>
              <a:defRPr/>
            </a:pPr>
            <a:r>
              <a:rPr lang="en-US" sz="2100" b="1" dirty="0" smtClean="0">
                <a:solidFill>
                  <a:srgbClr val="000000"/>
                </a:solidFill>
                <a:latin typeface="Calibri"/>
              </a:rPr>
              <a:t>POINTS DE DISCUSSION :</a:t>
            </a:r>
          </a:p>
          <a:p>
            <a:pPr marL="274638" indent="-274638" defTabSz="410195" eaLnBrk="1" fontAlgn="auto" hangingPunct="1">
              <a:spcAft>
                <a:spcPts val="0"/>
              </a:spcAft>
              <a:buFont typeface="Arial" pitchFamily="34" charset="0"/>
              <a:buChar char="•"/>
              <a:defRPr/>
            </a:pPr>
            <a:r>
              <a:rPr lang="fr-FR" dirty="0" smtClean="0">
                <a:solidFill>
                  <a:srgbClr val="000000"/>
                </a:solidFill>
                <a:latin typeface="Calibri"/>
              </a:rPr>
              <a:t>Une </a:t>
            </a:r>
            <a:r>
              <a:rPr lang="fr-FR" b="1" dirty="0" smtClean="0">
                <a:solidFill>
                  <a:srgbClr val="000000"/>
                </a:solidFill>
                <a:latin typeface="Calibri"/>
              </a:rPr>
              <a:t>faible charge virale </a:t>
            </a:r>
            <a:r>
              <a:rPr lang="fr-FR" dirty="0" smtClean="0">
                <a:solidFill>
                  <a:srgbClr val="000000"/>
                </a:solidFill>
                <a:latin typeface="Calibri"/>
              </a:rPr>
              <a:t>(inférieure à                                                 1 000)</a:t>
            </a:r>
            <a:r>
              <a:rPr lang="fr-FR" b="1" dirty="0" smtClean="0">
                <a:solidFill>
                  <a:srgbClr val="000000"/>
                </a:solidFill>
                <a:latin typeface="Calibri"/>
              </a:rPr>
              <a:t> </a:t>
            </a:r>
            <a:r>
              <a:rPr lang="fr-FR" i="1" dirty="0" smtClean="0">
                <a:solidFill>
                  <a:srgbClr val="000000"/>
                </a:solidFill>
                <a:latin typeface="Calibri"/>
              </a:rPr>
              <a:t>[insérer les résultats du/de la                                                                          patient(e) ici]</a:t>
            </a:r>
            <a:r>
              <a:rPr lang="fr-FR" dirty="0" smtClean="0">
                <a:solidFill>
                  <a:srgbClr val="000000"/>
                </a:solidFill>
                <a:latin typeface="Calibri"/>
              </a:rPr>
              <a:t> indique que vous </a:t>
            </a:r>
            <a:r>
              <a:rPr lang="fr-FR" b="1" dirty="0" smtClean="0">
                <a:solidFill>
                  <a:srgbClr val="000000"/>
                </a:solidFill>
                <a:latin typeface="Calibri"/>
              </a:rPr>
              <a:t>prenez                                          vos </a:t>
            </a:r>
            <a:r>
              <a:rPr lang="fr-FR" b="1" dirty="0" err="1" smtClean="0">
                <a:solidFill>
                  <a:srgbClr val="000000"/>
                </a:solidFill>
                <a:latin typeface="Calibri"/>
              </a:rPr>
              <a:t>ARV</a:t>
            </a:r>
            <a:r>
              <a:rPr lang="fr-FR" dirty="0" smtClean="0">
                <a:solidFill>
                  <a:srgbClr val="000000"/>
                </a:solidFill>
                <a:latin typeface="Calibri"/>
              </a:rPr>
              <a:t> et qu'ils agissent.</a:t>
            </a:r>
          </a:p>
          <a:p>
            <a:pPr marL="274638" indent="-274638" defTabSz="410195" eaLnBrk="1" fontAlgn="auto" hangingPunct="1">
              <a:spcAft>
                <a:spcPts val="0"/>
              </a:spcAft>
              <a:buFont typeface="Arial" pitchFamily="34" charset="0"/>
              <a:buChar char="•"/>
              <a:defRPr/>
            </a:pPr>
            <a:r>
              <a:rPr lang="fr-FR" dirty="0" smtClean="0">
                <a:solidFill>
                  <a:srgbClr val="000000"/>
                </a:solidFill>
                <a:latin typeface="Calibri"/>
              </a:rPr>
              <a:t>Les changements dans _______ </a:t>
            </a:r>
            <a:r>
              <a:rPr lang="fr-FR" i="1" dirty="0" smtClean="0">
                <a:solidFill>
                  <a:srgbClr val="000000"/>
                </a:solidFill>
                <a:latin typeface="Calibri"/>
              </a:rPr>
              <a:t>(insérer l'intervention)</a:t>
            </a:r>
            <a:r>
              <a:rPr lang="fr-FR" dirty="0" smtClean="0">
                <a:solidFill>
                  <a:srgbClr val="000000"/>
                </a:solidFill>
                <a:latin typeface="Calibri"/>
              </a:rPr>
              <a:t> ont été couronnés de succès, et vous recevez les </a:t>
            </a:r>
            <a:r>
              <a:rPr lang="fr-FR" dirty="0" err="1" smtClean="0">
                <a:solidFill>
                  <a:srgbClr val="000000"/>
                </a:solidFill>
                <a:latin typeface="Calibri"/>
              </a:rPr>
              <a:t>ARV</a:t>
            </a:r>
            <a:r>
              <a:rPr lang="fr-FR" dirty="0" smtClean="0">
                <a:solidFill>
                  <a:srgbClr val="000000"/>
                </a:solidFill>
                <a:latin typeface="Calibri"/>
              </a:rPr>
              <a:t> dont vous avez besoin pour rester en bonne santé</a:t>
            </a:r>
            <a:r>
              <a:rPr lang="fr-FR" i="1" dirty="0" smtClean="0">
                <a:solidFill>
                  <a:srgbClr val="000000"/>
                </a:solidFill>
                <a:latin typeface="Calibri"/>
              </a:rPr>
              <a:t>.</a:t>
            </a:r>
          </a:p>
          <a:p>
            <a:pPr marL="274638" indent="-274638" defTabSz="410195" eaLnBrk="1" fontAlgn="auto" hangingPunct="1">
              <a:spcAft>
                <a:spcPts val="0"/>
              </a:spcAft>
              <a:buFont typeface="Arial" pitchFamily="34" charset="0"/>
              <a:buChar char="•"/>
              <a:defRPr/>
            </a:pPr>
            <a:r>
              <a:rPr lang="fr-FR" dirty="0" smtClean="0">
                <a:solidFill>
                  <a:srgbClr val="000000"/>
                </a:solidFill>
                <a:latin typeface="Calibri"/>
              </a:rPr>
              <a:t>C'est important de continuer à prendre vos </a:t>
            </a:r>
            <a:r>
              <a:rPr lang="fr-FR" dirty="0" err="1" smtClean="0">
                <a:solidFill>
                  <a:srgbClr val="000000"/>
                </a:solidFill>
                <a:latin typeface="Calibri"/>
              </a:rPr>
              <a:t>ARV</a:t>
            </a:r>
            <a:r>
              <a:rPr lang="fr-FR" dirty="0" smtClean="0">
                <a:solidFill>
                  <a:srgbClr val="000000"/>
                </a:solidFill>
                <a:latin typeface="Calibri"/>
              </a:rPr>
              <a:t> tous les jours pour empêcher le VIH de se reproduire et pour rester en bonne santé.</a:t>
            </a:r>
          </a:p>
          <a:p>
            <a:pPr marL="274638" indent="-274638" defTabSz="410195" eaLnBrk="1" fontAlgn="auto" hangingPunct="1">
              <a:spcAft>
                <a:spcPts val="0"/>
              </a:spcAft>
              <a:buFont typeface="Arial" pitchFamily="34" charset="0"/>
              <a:buChar char="•"/>
              <a:defRPr/>
            </a:pPr>
            <a:r>
              <a:rPr lang="fr-FR" dirty="0" smtClean="0">
                <a:solidFill>
                  <a:srgbClr val="000000"/>
                </a:solidFill>
                <a:latin typeface="Calibri"/>
              </a:rPr>
              <a:t>Avant votre prochain rendez-vous, il est important que vous </a:t>
            </a:r>
            <a:r>
              <a:rPr lang="fr-FR" b="1" dirty="0" smtClean="0">
                <a:solidFill>
                  <a:srgbClr val="000000"/>
                </a:solidFill>
                <a:latin typeface="Calibri"/>
              </a:rPr>
              <a:t>contrôliez</a:t>
            </a:r>
            <a:r>
              <a:rPr lang="fr-FR" dirty="0" smtClean="0">
                <a:solidFill>
                  <a:srgbClr val="000000"/>
                </a:solidFill>
                <a:latin typeface="Calibri"/>
              </a:rPr>
              <a:t> le nombre de médicaments que vous avez chez vous afin de </a:t>
            </a:r>
            <a:r>
              <a:rPr lang="fr-FR" b="1" dirty="0" smtClean="0">
                <a:solidFill>
                  <a:srgbClr val="000000"/>
                </a:solidFill>
                <a:latin typeface="Calibri"/>
              </a:rPr>
              <a:t>ne pas en manquer</a:t>
            </a:r>
            <a:r>
              <a:rPr lang="fr-FR" dirty="0" smtClean="0">
                <a:solidFill>
                  <a:srgbClr val="000000"/>
                </a:solidFill>
                <a:latin typeface="Calibri"/>
              </a:rPr>
              <a:t>.</a:t>
            </a:r>
          </a:p>
          <a:p>
            <a:pPr marL="274638" indent="-274638" defTabSz="410195" eaLnBrk="1" fontAlgn="auto" hangingPunct="1">
              <a:spcAft>
                <a:spcPts val="0"/>
              </a:spcAft>
              <a:buFont typeface="Arial" pitchFamily="34" charset="0"/>
              <a:buChar char="•"/>
              <a:defRPr/>
            </a:pPr>
            <a:r>
              <a:rPr lang="fr-FR" dirty="0" smtClean="0">
                <a:solidFill>
                  <a:srgbClr val="000000"/>
                </a:solidFill>
                <a:latin typeface="Calibri"/>
              </a:rPr>
              <a:t>Si vous n'avez plus beaucoup de médicaments, </a:t>
            </a:r>
            <a:r>
              <a:rPr lang="fr-FR" b="1" dirty="0" smtClean="0">
                <a:solidFill>
                  <a:srgbClr val="000000"/>
                </a:solidFill>
                <a:latin typeface="Calibri"/>
              </a:rPr>
              <a:t>allez au centre de santé</a:t>
            </a:r>
            <a:r>
              <a:rPr lang="fr-FR" dirty="0" smtClean="0">
                <a:solidFill>
                  <a:srgbClr val="000000"/>
                </a:solidFill>
                <a:latin typeface="Calibri"/>
              </a:rPr>
              <a:t> même si vous n'avez pas de rendez-vous.</a:t>
            </a:r>
          </a:p>
          <a:p>
            <a:pPr marL="274638" indent="-274638" defTabSz="410195" eaLnBrk="1" fontAlgn="auto" hangingPunct="1">
              <a:spcAft>
                <a:spcPts val="0"/>
              </a:spcAft>
              <a:buFont typeface="Arial" pitchFamily="34" charset="0"/>
              <a:buChar char="•"/>
              <a:defRPr/>
            </a:pPr>
            <a:r>
              <a:rPr lang="fr-FR" dirty="0" smtClean="0">
                <a:solidFill>
                  <a:srgbClr val="000000"/>
                </a:solidFill>
                <a:latin typeface="Calibri"/>
              </a:rPr>
              <a:t>Nous </a:t>
            </a:r>
            <a:r>
              <a:rPr lang="fr-FR" b="1" dirty="0" smtClean="0">
                <a:solidFill>
                  <a:srgbClr val="000000"/>
                </a:solidFill>
                <a:latin typeface="Calibri"/>
              </a:rPr>
              <a:t>mesurerons</a:t>
            </a:r>
            <a:r>
              <a:rPr lang="fr-FR" dirty="0" smtClean="0">
                <a:solidFill>
                  <a:srgbClr val="000000"/>
                </a:solidFill>
                <a:latin typeface="Calibri"/>
              </a:rPr>
              <a:t> à nouveau la charge virale dans </a:t>
            </a:r>
            <a:r>
              <a:rPr lang="fr-FR" b="1" dirty="0" smtClean="0">
                <a:solidFill>
                  <a:srgbClr val="000000"/>
                </a:solidFill>
                <a:latin typeface="Calibri"/>
              </a:rPr>
              <a:t>six mois</a:t>
            </a:r>
            <a:r>
              <a:rPr lang="fr-FR" dirty="0" smtClean="0">
                <a:solidFill>
                  <a:srgbClr val="000000"/>
                </a:solidFill>
                <a:latin typeface="Calibri"/>
              </a:rPr>
              <a:t> s'il n'y a aucun nouveau problème ou difficulté à prendre les </a:t>
            </a:r>
            <a:r>
              <a:rPr lang="fr-FR" dirty="0" err="1" smtClean="0">
                <a:solidFill>
                  <a:srgbClr val="000000"/>
                </a:solidFill>
                <a:latin typeface="Calibri"/>
              </a:rPr>
              <a:t>ARV</a:t>
            </a:r>
            <a:r>
              <a:rPr lang="fr-FR" dirty="0" smtClean="0">
                <a:solidFill>
                  <a:srgbClr val="000000"/>
                </a:solidFill>
                <a:latin typeface="Calibri"/>
              </a:rPr>
              <a:t>.</a:t>
            </a:r>
          </a:p>
          <a:p>
            <a:pPr marL="274638" indent="-274638" defTabSz="410195" eaLnBrk="1" fontAlgn="auto" hangingPunct="1">
              <a:spcAft>
                <a:spcPts val="0"/>
              </a:spcAft>
              <a:buFont typeface="Arial" pitchFamily="34" charset="0"/>
              <a:buChar char="•"/>
              <a:defRPr/>
            </a:pPr>
            <a:r>
              <a:rPr lang="fr-FR" dirty="0" smtClean="0">
                <a:solidFill>
                  <a:srgbClr val="000000"/>
                </a:solidFill>
                <a:latin typeface="Calibri"/>
              </a:rPr>
              <a:t>À l’avenir, si vous avez des problèmes </a:t>
            </a:r>
            <a:r>
              <a:rPr lang="fr-FR" dirty="0" smtClean="0">
                <a:latin typeface="Calibri"/>
              </a:rPr>
              <a:t>pour</a:t>
            </a:r>
            <a:r>
              <a:rPr lang="fr-FR" dirty="0" smtClean="0">
                <a:solidFill>
                  <a:srgbClr val="000000"/>
                </a:solidFill>
                <a:latin typeface="Calibri"/>
              </a:rPr>
              <a:t> prendre vos ARV, parlez-en à votre professionnel de santé afin qu’il puisse vous aider à les résoudre.</a:t>
            </a:r>
          </a:p>
        </p:txBody>
      </p:sp>
      <p:sp>
        <p:nvSpPr>
          <p:cNvPr id="9" name="TextBox 8"/>
          <p:cNvSpPr txBox="1"/>
          <p:nvPr/>
        </p:nvSpPr>
        <p:spPr>
          <a:xfrm>
            <a:off x="7162800" y="457200"/>
            <a:ext cx="1752600" cy="1477963"/>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a:spAutoFit/>
          </a:bodyPr>
          <a:lstStyle/>
          <a:p>
            <a:pPr algn="ctr" defTabSz="913972" fontAlgn="auto">
              <a:spcBef>
                <a:spcPts val="0"/>
              </a:spcBef>
              <a:spcAft>
                <a:spcPts val="0"/>
              </a:spcAft>
              <a:defRPr/>
            </a:pPr>
            <a:endParaRPr lang="en-US" b="1" dirty="0">
              <a:solidFill>
                <a:srgbClr val="000000"/>
              </a:solidFill>
              <a:latin typeface="Calibri"/>
              <a:cs typeface="+mn-cs"/>
            </a:endParaRPr>
          </a:p>
          <a:p>
            <a:pPr algn="ctr" defTabSz="913972" fontAlgn="auto">
              <a:spcBef>
                <a:spcPts val="0"/>
              </a:spcBef>
              <a:spcAft>
                <a:spcPts val="0"/>
              </a:spcAft>
              <a:defRPr/>
            </a:pPr>
            <a:r>
              <a:rPr lang="fr-FR" b="1" dirty="0">
                <a:solidFill>
                  <a:srgbClr val="000000"/>
                </a:solidFill>
                <a:latin typeface="Calibri"/>
                <a:cs typeface="+mn-cs"/>
              </a:rPr>
              <a:t>Image du recto de la carte</a:t>
            </a:r>
          </a:p>
          <a:p>
            <a:pPr algn="ctr" defTabSz="913972" fontAlgn="auto">
              <a:spcBef>
                <a:spcPts val="0"/>
              </a:spcBef>
              <a:spcAft>
                <a:spcPts val="0"/>
              </a:spcAft>
              <a:defRPr/>
            </a:pPr>
            <a:endParaRPr lang="en-US" b="1" dirty="0">
              <a:solidFill>
                <a:prstClr val="black"/>
              </a:solidFill>
              <a:latin typeface="Calibri" panose="020F0502020204030204" pitchFamily="34" charset="0"/>
              <a:cs typeface="+mn-cs"/>
            </a:endParaRPr>
          </a:p>
          <a:p>
            <a:pPr algn="ctr" defTabSz="913972" fontAlgn="auto">
              <a:spcBef>
                <a:spcPts val="0"/>
              </a:spcBef>
              <a:spcAft>
                <a:spcPts val="0"/>
              </a:spcAft>
              <a:defRPr/>
            </a:pPr>
            <a:endParaRPr lang="en-US" b="1" dirty="0">
              <a:solidFill>
                <a:prstClr val="black"/>
              </a:solidFill>
              <a:latin typeface="Calibri" panose="020F0502020204030204" pitchFamily="34" charset="0"/>
              <a:cs typeface="+mn-cs"/>
            </a:endParaRPr>
          </a:p>
        </p:txBody>
      </p:sp>
      <p:cxnSp>
        <p:nvCxnSpPr>
          <p:cNvPr id="15" name="Straight Connector 14"/>
          <p:cNvCxnSpPr/>
          <p:nvPr/>
        </p:nvCxnSpPr>
        <p:spPr>
          <a:xfrm>
            <a:off x="3429000" y="1057275"/>
            <a:ext cx="0" cy="54959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21864" name="Title 1"/>
          <p:cNvSpPr txBox="1">
            <a:spLocks/>
          </p:cNvSpPr>
          <p:nvPr/>
        </p:nvSpPr>
        <p:spPr bwMode="auto">
          <a:xfrm>
            <a:off x="0" y="-3175"/>
            <a:ext cx="9144000" cy="847725"/>
          </a:xfrm>
          <a:prstGeom prst="rect">
            <a:avLst/>
          </a:prstGeom>
          <a:solidFill>
            <a:srgbClr val="CC0066"/>
          </a:solidFill>
          <a:ln w="9525">
            <a:noFill/>
            <a:miter lim="800000"/>
            <a:headEnd/>
            <a:tailEnd/>
          </a:ln>
        </p:spPr>
        <p:txBody>
          <a:bodyPr lIns="82058" tIns="41029" rIns="82058" bIns="41029" anchor="ctr"/>
          <a:lstStyle/>
          <a:p>
            <a:pPr defTabSz="409575"/>
            <a:r>
              <a:rPr lang="fr-FR" sz="2800" b="1">
                <a:solidFill>
                  <a:srgbClr val="FFFFFF"/>
                </a:solidFill>
                <a:latin typeface="Calibri" pitchFamily="34" charset="0"/>
              </a:rPr>
              <a:t>	17. Vous avez réussi à réduire votre charge </a:t>
            </a:r>
          </a:p>
          <a:p>
            <a:pPr defTabSz="409575"/>
            <a:r>
              <a:rPr lang="en-US" sz="2800" b="1">
                <a:solidFill>
                  <a:srgbClr val="FFFFFF"/>
                </a:solidFill>
                <a:latin typeface="Calibri" pitchFamily="34" charset="0"/>
              </a:rPr>
              <a:t>	virale</a:t>
            </a:r>
          </a:p>
        </p:txBody>
      </p:sp>
      <p:pic>
        <p:nvPicPr>
          <p:cNvPr id="14" name="Picture 2"/>
          <p:cNvPicPr>
            <a:picLocks noChangeAspect="1" noChangeArrowheads="1"/>
          </p:cNvPicPr>
          <p:nvPr/>
        </p:nvPicPr>
        <p:blipFill>
          <a:blip r:embed="rId4" cstate="print"/>
          <a:srcRect/>
          <a:stretch>
            <a:fillRect/>
          </a:stretch>
        </p:blipFill>
        <p:spPr bwMode="auto">
          <a:xfrm>
            <a:off x="7162800" y="615950"/>
            <a:ext cx="1806575" cy="1295400"/>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p:spPr>
      </p:pic>
      <p:sp>
        <p:nvSpPr>
          <p:cNvPr id="11" name="Rectangle 10"/>
          <p:cNvSpPr/>
          <p:nvPr/>
        </p:nvSpPr>
        <p:spPr>
          <a:xfrm>
            <a:off x="3733800" y="5638800"/>
            <a:ext cx="5165725" cy="9144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13" name="Content Placeholder 1"/>
          <p:cNvSpPr>
            <a:spLocks noGrp="1"/>
          </p:cNvSpPr>
          <p:nvPr>
            <p:ph sz="half" idx="1"/>
          </p:nvPr>
        </p:nvSpPr>
        <p:spPr>
          <a:xfrm>
            <a:off x="3733800" y="5486400"/>
            <a:ext cx="5257800" cy="1143000"/>
          </a:xfrm>
        </p:spPr>
        <p:txBody>
          <a:bodyPr rtlCol="0">
            <a:normAutofit fontScale="47500" lnSpcReduction="20000"/>
          </a:bodyPr>
          <a:lstStyle/>
          <a:p>
            <a:pPr defTabSz="410195" eaLnBrk="1" fontAlgn="auto" hangingPunct="1">
              <a:spcAft>
                <a:spcPts val="0"/>
              </a:spcAft>
              <a:buFont typeface="Arial"/>
              <a:buNone/>
              <a:defRPr/>
            </a:pPr>
            <a:r>
              <a:rPr lang="en-US" sz="2100" b="1" dirty="0" smtClean="0">
                <a:solidFill>
                  <a:srgbClr val="000000"/>
                </a:solidFill>
                <a:latin typeface="Calibri"/>
              </a:rPr>
              <a:t>	</a:t>
            </a:r>
            <a:r>
              <a:rPr lang="en-US" sz="2500" b="1" dirty="0" smtClean="0">
                <a:solidFill>
                  <a:srgbClr val="000000"/>
                </a:solidFill>
                <a:latin typeface="Calibri"/>
              </a:rPr>
              <a:t>    </a:t>
            </a:r>
          </a:p>
          <a:p>
            <a:pPr defTabSz="410195" eaLnBrk="1" fontAlgn="auto" hangingPunct="1">
              <a:spcAft>
                <a:spcPts val="0"/>
              </a:spcAft>
              <a:buFont typeface="Arial"/>
              <a:buNone/>
              <a:defRPr/>
            </a:pPr>
            <a:r>
              <a:rPr lang="en-US" sz="2500" b="1" dirty="0" smtClean="0">
                <a:solidFill>
                  <a:srgbClr val="000000"/>
                </a:solidFill>
                <a:latin typeface="Calibri"/>
              </a:rPr>
              <a:t>	</a:t>
            </a:r>
            <a:r>
              <a:rPr lang="en-US" sz="3800" b="1" dirty="0" smtClean="0">
                <a:solidFill>
                  <a:srgbClr val="000000"/>
                </a:solidFill>
                <a:latin typeface="Calibri"/>
              </a:rPr>
              <a:t>   </a:t>
            </a:r>
            <a:r>
              <a:rPr lang="en-US" sz="3200" b="1" dirty="0" smtClean="0">
                <a:solidFill>
                  <a:srgbClr val="000000"/>
                </a:solidFill>
                <a:latin typeface="Calibri"/>
              </a:rPr>
              <a:t>Documentation</a:t>
            </a:r>
          </a:p>
          <a:p>
            <a:pPr defTabSz="410195" eaLnBrk="1" fontAlgn="auto" hangingPunct="1">
              <a:spcAft>
                <a:spcPts val="0"/>
              </a:spcAft>
              <a:buFont typeface="Arial"/>
              <a:buNone/>
              <a:defRPr/>
            </a:pPr>
            <a:endParaRPr lang="en-US" sz="2300" b="1" dirty="0" smtClean="0">
              <a:solidFill>
                <a:srgbClr val="000000"/>
              </a:solidFill>
              <a:latin typeface="Calibri"/>
            </a:endParaRPr>
          </a:p>
          <a:p>
            <a:pPr defTabSz="410195" eaLnBrk="1" fontAlgn="auto" hangingPunct="1">
              <a:spcAft>
                <a:spcPts val="0"/>
              </a:spcAft>
              <a:buFont typeface="Arial"/>
              <a:buNone/>
              <a:defRPr/>
            </a:pPr>
            <a:r>
              <a:rPr lang="fr-FR" sz="2900" dirty="0" smtClean="0">
                <a:solidFill>
                  <a:srgbClr val="000000"/>
                </a:solidFill>
                <a:latin typeface="Calibri"/>
              </a:rPr>
              <a:t>Documenter les résultats de la nouvelle mesure de la charge virale dans le </a:t>
            </a:r>
            <a:r>
              <a:rPr lang="fr-FR" sz="2900" b="1" dirty="0" smtClean="0">
                <a:solidFill>
                  <a:srgbClr val="000000"/>
                </a:solidFill>
                <a:latin typeface="Calibri"/>
              </a:rPr>
              <a:t>plan d'amélioration de l'observance.</a:t>
            </a:r>
            <a:endParaRPr lang="en-US" sz="2900" b="1" dirty="0" smtClean="0">
              <a:solidFill>
                <a:srgbClr val="000000"/>
              </a:solidFill>
              <a:latin typeface="Calibri"/>
            </a:endParaRPr>
          </a:p>
          <a:p>
            <a:pPr defTabSz="410195" eaLnBrk="1" fontAlgn="auto" hangingPunct="1">
              <a:spcAft>
                <a:spcPts val="0"/>
              </a:spcAft>
              <a:buFont typeface="Arial"/>
              <a:buNone/>
              <a:defRPr/>
            </a:pPr>
            <a:endParaRPr lang="en-US" sz="2300" b="1" dirty="0" smtClean="0">
              <a:latin typeface="Calibri" panose="020F0502020204030204" pitchFamily="34" charset="0"/>
            </a:endParaRPr>
          </a:p>
        </p:txBody>
      </p:sp>
      <p:pic>
        <p:nvPicPr>
          <p:cNvPr id="121868" name="Picture 7" descr="C:\Users\rlw2177\AppData\Local\Microsoft\Windows\Temporary Internet Files\Content.IE5\S2UJGMDA\1279641266[1].png"/>
          <p:cNvPicPr>
            <a:picLocks noChangeAspect="1" noChangeArrowheads="1"/>
          </p:cNvPicPr>
          <p:nvPr/>
        </p:nvPicPr>
        <p:blipFill>
          <a:blip r:embed="rId5" cstate="print"/>
          <a:srcRect/>
          <a:stretch>
            <a:fillRect/>
          </a:stretch>
        </p:blipFill>
        <p:spPr bwMode="auto">
          <a:xfrm>
            <a:off x="3810000" y="5662613"/>
            <a:ext cx="496888" cy="382587"/>
          </a:xfrm>
          <a:prstGeom prst="rect">
            <a:avLst/>
          </a:prstGeom>
          <a:noFill/>
          <a:ln w="9525">
            <a:noFill/>
            <a:miter lim="800000"/>
            <a:headEnd/>
            <a:tailEnd/>
          </a:ln>
        </p:spPr>
      </p:pic>
      <p:sp>
        <p:nvSpPr>
          <p:cNvPr id="3" name="TextBox 2"/>
          <p:cNvSpPr txBox="1"/>
          <p:nvPr/>
        </p:nvSpPr>
        <p:spPr>
          <a:xfrm>
            <a:off x="228600" y="3505200"/>
            <a:ext cx="2971800" cy="3168650"/>
          </a:xfrm>
          <a:prstGeom prst="rect">
            <a:avLst/>
          </a:prstGeom>
          <a:noFill/>
        </p:spPr>
        <p:txBody>
          <a:bodyPr>
            <a:spAutoFit/>
          </a:bodyPr>
          <a:lstStyle/>
          <a:p>
            <a:pPr defTabSz="913972" fontAlgn="auto">
              <a:spcBef>
                <a:spcPts val="0"/>
              </a:spcBef>
              <a:spcAft>
                <a:spcPts val="0"/>
              </a:spcAft>
              <a:defRPr/>
            </a:pPr>
            <a:r>
              <a:rPr lang="fr-FR" sz="1300" dirty="0">
                <a:solidFill>
                  <a:srgbClr val="000000"/>
                </a:solidFill>
                <a:latin typeface="Calibri"/>
                <a:cs typeface="+mn-cs"/>
              </a:rPr>
              <a:t>Revoyons brièvement ce que signifie une charge virale faible, et vos plans pour continuer à prendre vos </a:t>
            </a:r>
            <a:r>
              <a:rPr lang="fr-FR" sz="1300" dirty="0" err="1">
                <a:solidFill>
                  <a:srgbClr val="000000"/>
                </a:solidFill>
                <a:latin typeface="Calibri"/>
                <a:cs typeface="+mn-cs"/>
              </a:rPr>
              <a:t>ARV</a:t>
            </a:r>
            <a:r>
              <a:rPr lang="fr-FR" sz="1300" dirty="0">
                <a:solidFill>
                  <a:srgbClr val="000000"/>
                </a:solidFill>
                <a:latin typeface="Calibri"/>
                <a:cs typeface="+mn-cs"/>
              </a:rPr>
              <a:t> :</a:t>
            </a:r>
          </a:p>
          <a:p>
            <a:pPr defTabSz="913972" fontAlgn="auto">
              <a:spcBef>
                <a:spcPts val="0"/>
              </a:spcBef>
              <a:spcAft>
                <a:spcPts val="0"/>
              </a:spcAft>
              <a:defRPr/>
            </a:pPr>
            <a:endParaRPr lang="en-US" sz="1300" dirty="0">
              <a:solidFill>
                <a:srgbClr val="000000"/>
              </a:solidFill>
              <a:latin typeface="Calibri"/>
              <a:cs typeface="+mn-cs"/>
            </a:endParaRPr>
          </a:p>
          <a:p>
            <a:pPr marL="182563" indent="-182563" defTabSz="913972" fontAlgn="auto">
              <a:spcBef>
                <a:spcPts val="0"/>
              </a:spcBef>
              <a:spcAft>
                <a:spcPts val="0"/>
              </a:spcAft>
              <a:buFont typeface="Arial" pitchFamily="34" charset="0"/>
              <a:buChar char="•"/>
              <a:defRPr/>
            </a:pPr>
            <a:r>
              <a:rPr lang="fr-FR" sz="1300" dirty="0">
                <a:solidFill>
                  <a:srgbClr val="000000"/>
                </a:solidFill>
                <a:latin typeface="Calibri"/>
                <a:cs typeface="+mn-cs"/>
              </a:rPr>
              <a:t>Avec vos propres mots, expliquez-moi ce que signifie avoir une charge virale faible ?</a:t>
            </a:r>
          </a:p>
          <a:p>
            <a:pPr marL="182563" indent="-182563" defTabSz="913972" fontAlgn="auto">
              <a:spcBef>
                <a:spcPts val="0"/>
              </a:spcBef>
              <a:spcAft>
                <a:spcPts val="0"/>
              </a:spcAft>
              <a:buFont typeface="Arial" pitchFamily="34" charset="0"/>
              <a:buChar char="•"/>
              <a:defRPr/>
            </a:pPr>
            <a:r>
              <a:rPr lang="fr-FR" sz="1300" dirty="0">
                <a:solidFill>
                  <a:srgbClr val="000000"/>
                </a:solidFill>
                <a:latin typeface="Calibri"/>
                <a:cs typeface="+mn-cs"/>
              </a:rPr>
              <a:t>Pourquoi est-il important de continuer à prendre les </a:t>
            </a:r>
            <a:r>
              <a:rPr lang="fr-FR" sz="1300" dirty="0" err="1">
                <a:solidFill>
                  <a:srgbClr val="000000"/>
                </a:solidFill>
                <a:latin typeface="Calibri"/>
                <a:cs typeface="+mn-cs"/>
              </a:rPr>
              <a:t>ARV</a:t>
            </a:r>
            <a:r>
              <a:rPr lang="fr-FR" sz="1300" dirty="0">
                <a:solidFill>
                  <a:srgbClr val="000000"/>
                </a:solidFill>
                <a:latin typeface="Calibri"/>
                <a:cs typeface="+mn-cs"/>
              </a:rPr>
              <a:t> ?</a:t>
            </a:r>
          </a:p>
          <a:p>
            <a:pPr marL="182563" indent="-182563" defTabSz="913972" fontAlgn="auto">
              <a:spcBef>
                <a:spcPts val="0"/>
              </a:spcBef>
              <a:spcAft>
                <a:spcPts val="0"/>
              </a:spcAft>
              <a:buFont typeface="Arial" pitchFamily="34" charset="0"/>
              <a:buChar char="•"/>
              <a:defRPr/>
            </a:pPr>
            <a:r>
              <a:rPr lang="fr-FR" sz="1300" dirty="0">
                <a:solidFill>
                  <a:srgbClr val="000000"/>
                </a:solidFill>
                <a:latin typeface="Calibri"/>
                <a:cs typeface="+mn-cs"/>
              </a:rPr>
              <a:t>Qu’est-ce qui vous a aidé(e) à penser à prendre vos </a:t>
            </a:r>
            <a:r>
              <a:rPr lang="fr-FR" sz="1300" dirty="0" err="1">
                <a:solidFill>
                  <a:srgbClr val="000000"/>
                </a:solidFill>
                <a:latin typeface="Calibri"/>
                <a:cs typeface="+mn-cs"/>
              </a:rPr>
              <a:t>ARV</a:t>
            </a:r>
            <a:r>
              <a:rPr lang="fr-FR" sz="1300" dirty="0">
                <a:solidFill>
                  <a:srgbClr val="000000"/>
                </a:solidFill>
                <a:latin typeface="Calibri"/>
                <a:cs typeface="+mn-cs"/>
              </a:rPr>
              <a:t> ?</a:t>
            </a:r>
          </a:p>
          <a:p>
            <a:pPr marL="182563" indent="-182563" defTabSz="913972" fontAlgn="auto">
              <a:spcBef>
                <a:spcPts val="0"/>
              </a:spcBef>
              <a:spcAft>
                <a:spcPts val="0"/>
              </a:spcAft>
              <a:buFont typeface="Arial" pitchFamily="34" charset="0"/>
              <a:buChar char="•"/>
              <a:defRPr/>
            </a:pPr>
            <a:r>
              <a:rPr lang="fr-FR" sz="1300" dirty="0">
                <a:solidFill>
                  <a:srgbClr val="000000"/>
                </a:solidFill>
                <a:latin typeface="Calibri"/>
                <a:cs typeface="+mn-cs"/>
              </a:rPr>
              <a:t>Y a-t-il de nouveaux éléments ou prévoyez-vous de nouveaux éléments en raison desquels il sera parfois difficile de prendre vos </a:t>
            </a:r>
            <a:r>
              <a:rPr lang="fr-FR" sz="1300" dirty="0" err="1">
                <a:solidFill>
                  <a:srgbClr val="000000"/>
                </a:solidFill>
                <a:latin typeface="Calibri"/>
                <a:cs typeface="+mn-cs"/>
              </a:rPr>
              <a:t>ARV</a:t>
            </a:r>
            <a:r>
              <a:rPr lang="fr-FR" sz="1300" dirty="0">
                <a:solidFill>
                  <a:srgbClr val="000000"/>
                </a:solidFill>
                <a:latin typeface="Calibri"/>
                <a:cs typeface="+mn-cs"/>
              </a:rPr>
              <a:t> ?</a:t>
            </a:r>
            <a:endParaRPr lang="en-US" sz="1300" dirty="0">
              <a:solidFill>
                <a:srgbClr val="000000"/>
              </a:solidFill>
              <a:latin typeface="Calibri"/>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175"/>
            <a:ext cx="9144000" cy="847725"/>
          </a:xfrm>
          <a:solidFill>
            <a:schemeClr val="tx1">
              <a:lumMod val="50000"/>
              <a:lumOff val="50000"/>
            </a:schemeClr>
          </a:solidFill>
        </p:spPr>
        <p:txBody>
          <a:bodyPr rtlCol="0">
            <a:noAutofit/>
          </a:bodyPr>
          <a:lstStyle/>
          <a:p>
            <a:pPr algn="l" defTabSz="410195" eaLnBrk="1" fontAlgn="auto" hangingPunct="1">
              <a:spcAft>
                <a:spcPts val="0"/>
              </a:spcAft>
              <a:defRPr/>
            </a:pPr>
            <a:r>
              <a:rPr lang="fr-FR" sz="2800" smtClean="0">
                <a:solidFill>
                  <a:srgbClr val="FFFFFF"/>
                </a:solidFill>
                <a:latin typeface="Calibri"/>
              </a:rPr>
              <a:t>	18. Les ARV ne fonctionnent pas bien</a:t>
            </a:r>
            <a:endParaRPr lang="en-US" sz="2800" dirty="0">
              <a:solidFill>
                <a:srgbClr val="FFFFFF"/>
              </a:solidFill>
              <a:latin typeface="Calibri"/>
            </a:endParaRPr>
          </a:p>
        </p:txBody>
      </p:sp>
      <p:pic>
        <p:nvPicPr>
          <p:cNvPr id="123906" name="Picture 2"/>
          <p:cNvPicPr>
            <a:picLocks noChangeAspect="1" noChangeArrowheads="1"/>
          </p:cNvPicPr>
          <p:nvPr/>
        </p:nvPicPr>
        <p:blipFill>
          <a:blip r:embed="rId3" cstate="print"/>
          <a:srcRect/>
          <a:stretch>
            <a:fillRect/>
          </a:stretch>
        </p:blipFill>
        <p:spPr bwMode="auto">
          <a:xfrm>
            <a:off x="247650" y="1543050"/>
            <a:ext cx="8648700" cy="3771900"/>
          </a:xfrm>
          <a:prstGeom prst="rect">
            <a:avLst/>
          </a:prstGeom>
          <a:noFill/>
          <a:ln w="9525">
            <a:noFill/>
            <a:miter lim="800000"/>
            <a:headEnd/>
            <a:tailEnd/>
          </a:ln>
        </p:spPr>
      </p:pic>
      <p:sp>
        <p:nvSpPr>
          <p:cNvPr id="5" name="TextBox 4"/>
          <p:cNvSpPr txBox="1"/>
          <p:nvPr/>
        </p:nvSpPr>
        <p:spPr>
          <a:xfrm>
            <a:off x="920750" y="5257800"/>
            <a:ext cx="3744913" cy="2246313"/>
          </a:xfrm>
          <a:prstGeom prst="rect">
            <a:avLst/>
          </a:prstGeom>
          <a:noFill/>
        </p:spPr>
        <p:txBody>
          <a:bodyPr>
            <a:spAutoFit/>
          </a:bodyPr>
          <a:lstStyle/>
          <a:p>
            <a:pPr marL="285750" indent="-285750" defTabSz="913972" fontAlgn="auto">
              <a:spcBef>
                <a:spcPts val="0"/>
              </a:spcBef>
              <a:spcAft>
                <a:spcPts val="0"/>
              </a:spcAft>
              <a:buFont typeface="Wingdings" panose="05000000000000000000" pitchFamily="2" charset="2"/>
              <a:buChar char="Ø"/>
              <a:defRPr/>
            </a:pPr>
            <a:r>
              <a:rPr lang="fr-FR" sz="2000">
                <a:solidFill>
                  <a:srgbClr val="000000"/>
                </a:solidFill>
                <a:latin typeface="Calibri"/>
                <a:cs typeface="+mn-cs"/>
              </a:rPr>
              <a:t>Il se peut que le virus soit résistant, ce qui signifie qu’il a évolué et que les ARV n’agissent plus.	</a:t>
            </a:r>
          </a:p>
          <a:p>
            <a:pPr marL="285750" indent="-285750" defTabSz="913972" fontAlgn="auto">
              <a:spcBef>
                <a:spcPts val="0"/>
              </a:spcBef>
              <a:spcAft>
                <a:spcPts val="0"/>
              </a:spcAft>
              <a:buFont typeface="Wingdings" panose="05000000000000000000" pitchFamily="2" charset="2"/>
              <a:buChar char="Ø"/>
              <a:defRPr/>
            </a:pPr>
            <a:endParaRPr lang="en-US" sz="2000">
              <a:solidFill>
                <a:srgbClr val="000000"/>
              </a:solidFill>
              <a:latin typeface="Calibri"/>
              <a:cs typeface="+mn-cs"/>
            </a:endParaRPr>
          </a:p>
          <a:p>
            <a:pPr defTabSz="913972" fontAlgn="auto">
              <a:spcBef>
                <a:spcPts val="0"/>
              </a:spcBef>
              <a:spcAft>
                <a:spcPts val="0"/>
              </a:spcAft>
              <a:defRPr/>
            </a:pPr>
            <a:endParaRPr lang="en-US" sz="2000" dirty="0">
              <a:latin typeface="Calibri" panose="020F0502020204030204" pitchFamily="34" charset="0"/>
              <a:cs typeface="+mn-cs"/>
            </a:endParaRPr>
          </a:p>
          <a:p>
            <a:pPr marL="456986" lvl="1" indent="0" defTabSz="913972" fontAlgn="auto">
              <a:spcBef>
                <a:spcPts val="0"/>
              </a:spcBef>
              <a:spcAft>
                <a:spcPts val="0"/>
              </a:spcAft>
              <a:defRPr/>
            </a:pPr>
            <a:endParaRPr lang="en-US" sz="2000" dirty="0">
              <a:latin typeface="Calibri" panose="020F0502020204030204" pitchFamily="34" charset="0"/>
              <a:cs typeface="+mn-cs"/>
            </a:endParaRPr>
          </a:p>
        </p:txBody>
      </p:sp>
      <p:sp>
        <p:nvSpPr>
          <p:cNvPr id="7" name="TextBox 6"/>
          <p:cNvSpPr txBox="1"/>
          <p:nvPr/>
        </p:nvSpPr>
        <p:spPr>
          <a:xfrm>
            <a:off x="5657850" y="5257800"/>
            <a:ext cx="3333750" cy="1631950"/>
          </a:xfrm>
          <a:prstGeom prst="rect">
            <a:avLst/>
          </a:prstGeom>
          <a:noFill/>
        </p:spPr>
        <p:txBody>
          <a:bodyPr>
            <a:spAutoFit/>
          </a:bodyPr>
          <a:lstStyle/>
          <a:p>
            <a:pPr marL="285750" indent="-285750" defTabSz="913972" fontAlgn="auto">
              <a:spcBef>
                <a:spcPts val="0"/>
              </a:spcBef>
              <a:spcAft>
                <a:spcPts val="0"/>
              </a:spcAft>
              <a:buFont typeface="Wingdings" panose="05000000000000000000" pitchFamily="2" charset="2"/>
              <a:buChar char="Ø"/>
              <a:defRPr/>
            </a:pPr>
            <a:r>
              <a:rPr lang="fr-FR" sz="2000">
                <a:solidFill>
                  <a:srgbClr val="000000"/>
                </a:solidFill>
                <a:latin typeface="Calibri"/>
                <a:cs typeface="+mn-cs"/>
              </a:rPr>
              <a:t>Il est recommandé de changer d'ARV.</a:t>
            </a:r>
          </a:p>
          <a:p>
            <a:pPr marL="285750" indent="-285750" defTabSz="913972" fontAlgn="auto">
              <a:spcBef>
                <a:spcPts val="0"/>
              </a:spcBef>
              <a:spcAft>
                <a:spcPts val="0"/>
              </a:spcAft>
              <a:buFont typeface="Wingdings" panose="05000000000000000000" pitchFamily="2" charset="2"/>
              <a:buChar char="Ø"/>
              <a:defRPr/>
            </a:pPr>
            <a:endParaRPr lang="en-US" sz="2000">
              <a:solidFill>
                <a:srgbClr val="000000"/>
              </a:solidFill>
              <a:latin typeface="Calibri"/>
              <a:cs typeface="+mn-cs"/>
            </a:endParaRPr>
          </a:p>
          <a:p>
            <a:pPr defTabSz="913972" fontAlgn="auto">
              <a:spcBef>
                <a:spcPts val="0"/>
              </a:spcBef>
              <a:spcAft>
                <a:spcPts val="0"/>
              </a:spcAft>
              <a:defRPr/>
            </a:pPr>
            <a:endParaRPr lang="en-US" sz="2000" dirty="0">
              <a:latin typeface="Calibri" panose="020F0502020204030204" pitchFamily="34" charset="0"/>
              <a:cs typeface="+mn-cs"/>
            </a:endParaRPr>
          </a:p>
          <a:p>
            <a:pPr marL="456986" lvl="1" indent="0" defTabSz="913972" fontAlgn="auto">
              <a:spcBef>
                <a:spcPts val="0"/>
              </a:spcBef>
              <a:spcAft>
                <a:spcPts val="0"/>
              </a:spcAft>
              <a:defRPr/>
            </a:pPr>
            <a:endParaRPr lang="en-US" sz="2000" dirty="0">
              <a:latin typeface="Calibri" panose="020F0502020204030204" pitchFamily="34" charset="0"/>
              <a:cs typeface="+mn-cs"/>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25" y="1781175"/>
            <a:ext cx="151447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990600"/>
            <a:ext cx="3340100" cy="3200400"/>
          </a:xfrm>
        </p:spPr>
        <p:txBody>
          <a:bodyPr rtlCol="0">
            <a:normAutofit/>
          </a:bodyPr>
          <a:lstStyle/>
          <a:p>
            <a:pPr defTabSz="410195" eaLnBrk="1" fontAlgn="auto" hangingPunct="1">
              <a:spcAft>
                <a:spcPts val="0"/>
              </a:spcAft>
              <a:buFont typeface="Arial"/>
              <a:buNone/>
              <a:defRPr/>
            </a:pPr>
            <a:r>
              <a:rPr lang="en-US" sz="1400" b="1" dirty="0" smtClean="0">
                <a:solidFill>
                  <a:srgbClr val="000000"/>
                </a:solidFill>
                <a:latin typeface="Calibri"/>
              </a:rPr>
              <a:t>MESSAGES FORTS :</a:t>
            </a:r>
          </a:p>
          <a:p>
            <a:pPr marL="274638" indent="-274638" defTabSz="410195" eaLnBrk="1" fontAlgn="auto" hangingPunct="1">
              <a:spcAft>
                <a:spcPts val="0"/>
              </a:spcAft>
              <a:buFont typeface="Wingdings" pitchFamily="2" charset="2"/>
              <a:buChar char="Ø"/>
              <a:defRPr/>
            </a:pPr>
            <a:r>
              <a:rPr lang="fr-FR" sz="1400" dirty="0" smtClean="0">
                <a:solidFill>
                  <a:srgbClr val="000000"/>
                </a:solidFill>
                <a:latin typeface="Calibri"/>
              </a:rPr>
              <a:t>Il se peut que le virus soit résistant, ce qui signifie qu’il a évolué et que les </a:t>
            </a:r>
            <a:r>
              <a:rPr lang="fr-FR" sz="1400" dirty="0" err="1" smtClean="0">
                <a:solidFill>
                  <a:srgbClr val="000000"/>
                </a:solidFill>
                <a:latin typeface="Calibri"/>
              </a:rPr>
              <a:t>ARV</a:t>
            </a:r>
            <a:r>
              <a:rPr lang="fr-FR" sz="1400" dirty="0" smtClean="0">
                <a:solidFill>
                  <a:srgbClr val="000000"/>
                </a:solidFill>
                <a:latin typeface="Calibri"/>
              </a:rPr>
              <a:t> n’agissent plus.</a:t>
            </a:r>
          </a:p>
          <a:p>
            <a:pPr marL="274638" indent="-274638" defTabSz="410195" eaLnBrk="1" fontAlgn="auto" hangingPunct="1">
              <a:spcAft>
                <a:spcPts val="0"/>
              </a:spcAft>
              <a:buFont typeface="Wingdings" pitchFamily="2" charset="2"/>
              <a:buChar char="Ø"/>
              <a:defRPr/>
            </a:pPr>
            <a:r>
              <a:rPr lang="fr-FR" sz="1400" dirty="0" smtClean="0">
                <a:solidFill>
                  <a:srgbClr val="000000"/>
                </a:solidFill>
                <a:latin typeface="Calibri"/>
              </a:rPr>
              <a:t>Il est recommandé de changer d'</a:t>
            </a:r>
            <a:r>
              <a:rPr lang="fr-FR" sz="1400" dirty="0" err="1" smtClean="0">
                <a:solidFill>
                  <a:srgbClr val="000000"/>
                </a:solidFill>
                <a:latin typeface="Calibri"/>
              </a:rPr>
              <a:t>ARV</a:t>
            </a:r>
            <a:r>
              <a:rPr lang="fr-FR" sz="1400" dirty="0" smtClean="0">
                <a:solidFill>
                  <a:srgbClr val="000000"/>
                </a:solidFill>
                <a:latin typeface="Calibri"/>
              </a:rPr>
              <a:t>.</a:t>
            </a:r>
            <a:endParaRPr lang="en-US" sz="1400" dirty="0">
              <a:latin typeface="Calibri" panose="020F0502020204030204" pitchFamily="34" charset="0"/>
            </a:endParaRPr>
          </a:p>
        </p:txBody>
      </p:sp>
      <p:sp>
        <p:nvSpPr>
          <p:cNvPr id="21" name="Content Placeholder 1"/>
          <p:cNvSpPr>
            <a:spLocks noGrp="1"/>
          </p:cNvSpPr>
          <p:nvPr>
            <p:ph sz="half" idx="1"/>
          </p:nvPr>
        </p:nvSpPr>
        <p:spPr>
          <a:xfrm>
            <a:off x="3689350" y="1066800"/>
            <a:ext cx="5226050" cy="3960813"/>
          </a:xfrm>
        </p:spPr>
        <p:txBody>
          <a:bodyPr rtlCol="0">
            <a:normAutofit fontScale="62500" lnSpcReduction="20000"/>
          </a:bodyPr>
          <a:lstStyle/>
          <a:p>
            <a:pPr defTabSz="410195" eaLnBrk="1" fontAlgn="auto" hangingPunct="1">
              <a:spcAft>
                <a:spcPts val="0"/>
              </a:spcAft>
              <a:buFont typeface="Arial"/>
              <a:buNone/>
              <a:defRPr/>
            </a:pPr>
            <a:r>
              <a:rPr lang="en-US" sz="1700" b="1" dirty="0" smtClean="0">
                <a:latin typeface="Calibri"/>
              </a:rPr>
              <a:t>POINTS DE DISCUSSION :</a:t>
            </a:r>
          </a:p>
          <a:p>
            <a:pPr marL="274638" indent="-274638" defTabSz="410195" eaLnBrk="1" fontAlgn="auto" hangingPunct="1">
              <a:spcAft>
                <a:spcPts val="0"/>
              </a:spcAft>
              <a:buFont typeface="Arial" pitchFamily="34" charset="0"/>
              <a:buChar char="•"/>
              <a:defRPr/>
            </a:pPr>
            <a:r>
              <a:rPr lang="fr-FR" sz="1900" dirty="0" smtClean="0">
                <a:latin typeface="Calibri"/>
              </a:rPr>
              <a:t>Même si vous prenez vos </a:t>
            </a:r>
            <a:r>
              <a:rPr lang="fr-FR" sz="1900" dirty="0" err="1" smtClean="0">
                <a:latin typeface="Calibri"/>
              </a:rPr>
              <a:t>ARV</a:t>
            </a:r>
            <a:r>
              <a:rPr lang="fr-FR" sz="1900" dirty="0" smtClean="0">
                <a:latin typeface="Calibri"/>
              </a:rPr>
              <a:t> tous les jours,                                                               le résultat de votre nouvelle charge virale est                                                        encore élevé. </a:t>
            </a:r>
          </a:p>
          <a:p>
            <a:pPr marL="274638" indent="-274638" defTabSz="410195" eaLnBrk="1" fontAlgn="auto" hangingPunct="1">
              <a:spcAft>
                <a:spcPts val="0"/>
              </a:spcAft>
              <a:buFont typeface="Arial" pitchFamily="34" charset="0"/>
              <a:buChar char="•"/>
              <a:defRPr/>
            </a:pPr>
            <a:r>
              <a:rPr lang="fr-FR" sz="1900" dirty="0" smtClean="0">
                <a:latin typeface="Calibri"/>
              </a:rPr>
              <a:t>Il se peut que les </a:t>
            </a:r>
            <a:r>
              <a:rPr lang="fr-FR" sz="1900" dirty="0" err="1" smtClean="0">
                <a:latin typeface="Calibri"/>
              </a:rPr>
              <a:t>ARV</a:t>
            </a:r>
            <a:r>
              <a:rPr lang="fr-FR" sz="1900" dirty="0" smtClean="0">
                <a:latin typeface="Calibri"/>
              </a:rPr>
              <a:t> ne fonctionnent pas bien car le virus est résistant.</a:t>
            </a:r>
          </a:p>
          <a:p>
            <a:pPr marL="274638" indent="-274638" defTabSz="410195" eaLnBrk="1" fontAlgn="auto" hangingPunct="1">
              <a:spcAft>
                <a:spcPts val="0"/>
              </a:spcAft>
              <a:buFont typeface="Arial" pitchFamily="34" charset="0"/>
              <a:buChar char="•"/>
              <a:defRPr/>
            </a:pPr>
            <a:r>
              <a:rPr lang="fr-FR" sz="1900" dirty="0" smtClean="0">
                <a:latin typeface="Calibri"/>
              </a:rPr>
              <a:t>Nous recommandons de changer vos </a:t>
            </a:r>
            <a:r>
              <a:rPr lang="fr-FR" sz="1900" dirty="0" err="1" smtClean="0">
                <a:latin typeface="Calibri"/>
              </a:rPr>
              <a:t>ARV</a:t>
            </a:r>
            <a:r>
              <a:rPr lang="fr-FR" sz="1900" dirty="0" smtClean="0">
                <a:latin typeface="Calibri"/>
              </a:rPr>
              <a:t> pour les </a:t>
            </a:r>
            <a:r>
              <a:rPr lang="fr-FR" sz="1900" dirty="0" err="1" smtClean="0">
                <a:latin typeface="Calibri"/>
              </a:rPr>
              <a:t>ARV</a:t>
            </a:r>
            <a:r>
              <a:rPr lang="fr-FR" sz="1900" dirty="0" smtClean="0">
                <a:latin typeface="Calibri"/>
              </a:rPr>
              <a:t> suivants : _______________.</a:t>
            </a:r>
          </a:p>
          <a:p>
            <a:pPr marL="715963" indent="-350838" defTabSz="410195" eaLnBrk="1" fontAlgn="auto" hangingPunct="1">
              <a:spcAft>
                <a:spcPts val="0"/>
              </a:spcAft>
              <a:buFont typeface="Arial" pitchFamily="34" charset="0"/>
              <a:buChar char="•"/>
              <a:defRPr/>
            </a:pPr>
            <a:r>
              <a:rPr lang="fr-FR" sz="1900" dirty="0" smtClean="0">
                <a:latin typeface="Calibri"/>
              </a:rPr>
              <a:t>Donner des instructions détaillées sur le nouveau traitement.</a:t>
            </a:r>
          </a:p>
          <a:p>
            <a:pPr marL="715963" indent="-350838" defTabSz="410195" eaLnBrk="1" fontAlgn="auto" hangingPunct="1">
              <a:spcAft>
                <a:spcPts val="0"/>
              </a:spcAft>
              <a:buFont typeface="Arial" pitchFamily="34" charset="0"/>
              <a:buChar char="•"/>
              <a:defRPr/>
            </a:pPr>
            <a:r>
              <a:rPr lang="fr-FR" sz="1900" dirty="0" smtClean="0">
                <a:latin typeface="Calibri"/>
              </a:rPr>
              <a:t>Aborder les effets indésirables possibles et comment les éviter/gérer.</a:t>
            </a:r>
          </a:p>
          <a:p>
            <a:pPr marL="715963" indent="-350838" defTabSz="410195" eaLnBrk="1" fontAlgn="auto" hangingPunct="1">
              <a:spcAft>
                <a:spcPts val="0"/>
              </a:spcAft>
              <a:buFont typeface="Arial" pitchFamily="34" charset="0"/>
              <a:buChar char="•"/>
              <a:defRPr/>
            </a:pPr>
            <a:r>
              <a:rPr lang="en-US" sz="1900" dirty="0" err="1" smtClean="0">
                <a:latin typeface="Calibri"/>
              </a:rPr>
              <a:t>Fournir</a:t>
            </a:r>
            <a:r>
              <a:rPr lang="en-US" sz="1900" dirty="0" smtClean="0">
                <a:latin typeface="Calibri"/>
              </a:rPr>
              <a:t> des instructions </a:t>
            </a:r>
            <a:r>
              <a:rPr lang="en-US" sz="1900" dirty="0" err="1" smtClean="0">
                <a:latin typeface="Calibri"/>
              </a:rPr>
              <a:t>écrites</a:t>
            </a:r>
            <a:r>
              <a:rPr lang="en-US" sz="1900" dirty="0" smtClean="0">
                <a:latin typeface="Calibri"/>
              </a:rPr>
              <a:t>.</a:t>
            </a:r>
          </a:p>
          <a:p>
            <a:pPr marL="274638" indent="-274638" defTabSz="410195" eaLnBrk="1" fontAlgn="auto" hangingPunct="1">
              <a:spcAft>
                <a:spcPts val="0"/>
              </a:spcAft>
              <a:buFont typeface="Arial" pitchFamily="34" charset="0"/>
              <a:buChar char="•"/>
              <a:defRPr/>
            </a:pPr>
            <a:r>
              <a:rPr lang="fr-FR" sz="1900" dirty="0" smtClean="0">
                <a:latin typeface="Calibri"/>
              </a:rPr>
              <a:t>Maintenant que vous arrivez à prendre vos </a:t>
            </a:r>
            <a:r>
              <a:rPr lang="fr-FR" sz="1900" dirty="0" err="1" smtClean="0">
                <a:latin typeface="Calibri"/>
              </a:rPr>
              <a:t>ARV</a:t>
            </a:r>
            <a:r>
              <a:rPr lang="fr-FR" sz="1900" dirty="0" smtClean="0">
                <a:latin typeface="Calibri"/>
              </a:rPr>
              <a:t> tous les jours, nous espérons que les nouveaux médicaments vont réduire la charge virale et vous protéger.</a:t>
            </a:r>
          </a:p>
          <a:p>
            <a:pPr marL="274638" indent="-274638" defTabSz="410195" eaLnBrk="1" fontAlgn="auto" hangingPunct="1">
              <a:spcAft>
                <a:spcPts val="0"/>
              </a:spcAft>
              <a:buFont typeface="Arial" pitchFamily="34" charset="0"/>
              <a:buChar char="•"/>
              <a:defRPr/>
            </a:pPr>
            <a:r>
              <a:rPr lang="fr-FR" sz="1900" dirty="0" smtClean="0">
                <a:latin typeface="Calibri"/>
              </a:rPr>
              <a:t>Il est extrêmement important que vous preniez vos nouveaux </a:t>
            </a:r>
            <a:r>
              <a:rPr lang="fr-FR" sz="1900" dirty="0" err="1" smtClean="0">
                <a:latin typeface="Calibri"/>
              </a:rPr>
              <a:t>ARV</a:t>
            </a:r>
            <a:r>
              <a:rPr lang="fr-FR" sz="1900" dirty="0" smtClean="0">
                <a:latin typeface="Calibri"/>
              </a:rPr>
              <a:t> correctement.</a:t>
            </a:r>
          </a:p>
          <a:p>
            <a:pPr marL="274638" indent="-274638" defTabSz="410195" eaLnBrk="1" fontAlgn="auto" hangingPunct="1">
              <a:spcAft>
                <a:spcPts val="0"/>
              </a:spcAft>
              <a:buFont typeface="Arial" pitchFamily="34" charset="0"/>
              <a:buChar char="•"/>
              <a:defRPr/>
            </a:pPr>
            <a:r>
              <a:rPr lang="fr-FR" sz="1900" dirty="0" smtClean="0">
                <a:latin typeface="Calibri"/>
              </a:rPr>
              <a:t>En cas de problème, parlez-en à un professionnel de santé pour obtenir de l’aide.</a:t>
            </a:r>
          </a:p>
          <a:p>
            <a:pPr marL="274638" indent="-274638" defTabSz="410195" eaLnBrk="1" fontAlgn="auto" hangingPunct="1">
              <a:spcAft>
                <a:spcPts val="0"/>
              </a:spcAft>
              <a:buFont typeface="Arial" pitchFamily="34" charset="0"/>
              <a:buChar char="•"/>
              <a:defRPr/>
            </a:pPr>
            <a:r>
              <a:rPr lang="fr-FR" sz="1900" dirty="0" smtClean="0">
                <a:latin typeface="Calibri"/>
              </a:rPr>
              <a:t>Si vous commencez à prendre d’autres médicaments, tels que des médicaments contre la tuberculose, informez-en immédiatement votre professionnel de santé.</a:t>
            </a:r>
          </a:p>
          <a:p>
            <a:pPr marL="274638" indent="-274638" defTabSz="410195" eaLnBrk="1" fontAlgn="auto" hangingPunct="1">
              <a:spcAft>
                <a:spcPts val="0"/>
              </a:spcAft>
              <a:buFont typeface="Arial" pitchFamily="34" charset="0"/>
              <a:buChar char="•"/>
              <a:defRPr/>
            </a:pPr>
            <a:r>
              <a:rPr lang="en-US" sz="1900" dirty="0" err="1" smtClean="0">
                <a:latin typeface="Calibri"/>
              </a:rPr>
              <a:t>Votre</a:t>
            </a:r>
            <a:r>
              <a:rPr lang="en-US" sz="1900" dirty="0" smtClean="0">
                <a:latin typeface="Calibri"/>
              </a:rPr>
              <a:t> prochain </a:t>
            </a:r>
            <a:r>
              <a:rPr lang="en-US" sz="1900" dirty="0" err="1" smtClean="0">
                <a:latin typeface="Calibri"/>
              </a:rPr>
              <a:t>rendez-vous</a:t>
            </a:r>
            <a:r>
              <a:rPr lang="en-US" sz="1900" dirty="0" smtClean="0">
                <a:latin typeface="Calibri"/>
              </a:rPr>
              <a:t> </a:t>
            </a:r>
            <a:r>
              <a:rPr lang="en-US" sz="1900" dirty="0" err="1" smtClean="0">
                <a:latin typeface="Calibri"/>
              </a:rPr>
              <a:t>est</a:t>
            </a:r>
            <a:r>
              <a:rPr lang="en-US" sz="1900" dirty="0" smtClean="0">
                <a:latin typeface="Calibri"/>
              </a:rPr>
              <a:t> ____________.</a:t>
            </a:r>
          </a:p>
        </p:txBody>
      </p:sp>
      <p:cxnSp>
        <p:nvCxnSpPr>
          <p:cNvPr id="15" name="Straight Connector 14"/>
          <p:cNvCxnSpPr/>
          <p:nvPr/>
        </p:nvCxnSpPr>
        <p:spPr>
          <a:xfrm>
            <a:off x="3581400" y="1057275"/>
            <a:ext cx="0" cy="35147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3678238" y="4724400"/>
            <a:ext cx="1579562" cy="18288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29" name="Content Placeholder 1"/>
          <p:cNvSpPr>
            <a:spLocks noGrp="1"/>
          </p:cNvSpPr>
          <p:nvPr>
            <p:ph sz="half" idx="1"/>
          </p:nvPr>
        </p:nvSpPr>
        <p:spPr>
          <a:xfrm>
            <a:off x="3678238" y="4800599"/>
            <a:ext cx="1579563" cy="1768475"/>
          </a:xfrm>
        </p:spPr>
        <p:txBody>
          <a:bodyPr rtlCol="0">
            <a:normAutofit fontScale="40000" lnSpcReduction="20000"/>
          </a:bodyPr>
          <a:lstStyle/>
          <a:p>
            <a:pPr defTabSz="410195" eaLnBrk="1" fontAlgn="auto" hangingPunct="1">
              <a:spcAft>
                <a:spcPts val="0"/>
              </a:spcAft>
              <a:buFont typeface="Arial"/>
              <a:buNone/>
              <a:defRPr/>
            </a:pPr>
            <a:r>
              <a:rPr lang="en-US" sz="2100" b="1" dirty="0" smtClean="0">
                <a:solidFill>
                  <a:srgbClr val="000000"/>
                </a:solidFill>
                <a:latin typeface="Calibri"/>
              </a:rPr>
              <a:t>	</a:t>
            </a:r>
            <a:r>
              <a:rPr lang="en-US" sz="2500" b="1" dirty="0" smtClean="0">
                <a:solidFill>
                  <a:srgbClr val="000000"/>
                </a:solidFill>
                <a:latin typeface="Calibri"/>
              </a:rPr>
              <a:t>    </a:t>
            </a:r>
          </a:p>
          <a:p>
            <a:pPr defTabSz="410195" eaLnBrk="1" fontAlgn="auto" hangingPunct="1">
              <a:spcAft>
                <a:spcPts val="0"/>
              </a:spcAft>
              <a:buFont typeface="Arial"/>
              <a:buNone/>
              <a:defRPr/>
            </a:pPr>
            <a:r>
              <a:rPr lang="en-US" sz="2500" b="1" dirty="0" smtClean="0">
                <a:solidFill>
                  <a:srgbClr val="000000"/>
                </a:solidFill>
                <a:latin typeface="Calibri"/>
              </a:rPr>
              <a:t>	</a:t>
            </a:r>
            <a:r>
              <a:rPr lang="en-US" sz="3800" b="1" dirty="0" smtClean="0">
                <a:solidFill>
                  <a:srgbClr val="000000"/>
                </a:solidFill>
                <a:latin typeface="Calibri"/>
              </a:rPr>
              <a:t>   </a:t>
            </a:r>
            <a:r>
              <a:rPr lang="en-US" sz="3500" b="1" dirty="0" smtClean="0">
                <a:solidFill>
                  <a:srgbClr val="000000"/>
                </a:solidFill>
                <a:latin typeface="Calibri"/>
              </a:rPr>
              <a:t>Documentation</a:t>
            </a:r>
          </a:p>
          <a:p>
            <a:pPr defTabSz="410195" eaLnBrk="1" fontAlgn="auto" hangingPunct="1">
              <a:spcAft>
                <a:spcPts val="0"/>
              </a:spcAft>
              <a:buFont typeface="Arial"/>
              <a:buNone/>
              <a:defRPr/>
            </a:pPr>
            <a:endParaRPr lang="en-US" sz="2500" b="1" dirty="0" smtClean="0">
              <a:solidFill>
                <a:srgbClr val="000000"/>
              </a:solidFill>
              <a:latin typeface="Calibri"/>
            </a:endParaRPr>
          </a:p>
          <a:p>
            <a:pPr defTabSz="410195" eaLnBrk="1" fontAlgn="auto" hangingPunct="1">
              <a:spcAft>
                <a:spcPts val="0"/>
              </a:spcAft>
              <a:buFont typeface="Arial"/>
              <a:buNone/>
              <a:defRPr/>
            </a:pPr>
            <a:r>
              <a:rPr lang="fr-FR" sz="3000" dirty="0" smtClean="0">
                <a:solidFill>
                  <a:srgbClr val="000000"/>
                </a:solidFill>
                <a:latin typeface="Calibri"/>
              </a:rPr>
              <a:t>Documentez les nouveaux </a:t>
            </a:r>
            <a:r>
              <a:rPr lang="fr-FR" sz="3000" dirty="0" err="1" smtClean="0">
                <a:solidFill>
                  <a:srgbClr val="000000"/>
                </a:solidFill>
                <a:latin typeface="Calibri"/>
              </a:rPr>
              <a:t>ARV</a:t>
            </a:r>
            <a:r>
              <a:rPr lang="fr-FR" sz="3000" dirty="0" smtClean="0">
                <a:solidFill>
                  <a:srgbClr val="000000"/>
                </a:solidFill>
                <a:latin typeface="Calibri"/>
              </a:rPr>
              <a:t> sur le </a:t>
            </a:r>
            <a:r>
              <a:rPr lang="fr-FR" sz="3000" b="1" dirty="0" smtClean="0">
                <a:solidFill>
                  <a:srgbClr val="000000"/>
                </a:solidFill>
                <a:latin typeface="Calibri"/>
              </a:rPr>
              <a:t>plan d'amélioration de l'observance. </a:t>
            </a:r>
            <a:endParaRPr lang="en-US" sz="3000" b="1" dirty="0" smtClean="0">
              <a:solidFill>
                <a:srgbClr val="000000"/>
              </a:solidFill>
              <a:latin typeface="Calibri"/>
            </a:endParaRPr>
          </a:p>
        </p:txBody>
      </p:sp>
      <p:pic>
        <p:nvPicPr>
          <p:cNvPr id="125958" name="Picture 7" descr="C:\Users\rlw2177\AppData\Local\Microsoft\Windows\Temporary Internet Files\Content.IE5\S2UJGMDA\1279641266[1].png"/>
          <p:cNvPicPr>
            <a:picLocks noChangeAspect="1" noChangeArrowheads="1"/>
          </p:cNvPicPr>
          <p:nvPr/>
        </p:nvPicPr>
        <p:blipFill>
          <a:blip r:embed="rId3" cstate="print"/>
          <a:srcRect/>
          <a:stretch>
            <a:fillRect/>
          </a:stretch>
        </p:blipFill>
        <p:spPr bwMode="auto">
          <a:xfrm>
            <a:off x="3810000" y="4778785"/>
            <a:ext cx="436562" cy="336140"/>
          </a:xfrm>
          <a:prstGeom prst="rect">
            <a:avLst/>
          </a:prstGeom>
          <a:noFill/>
          <a:ln w="9525">
            <a:noFill/>
            <a:miter lim="800000"/>
            <a:headEnd/>
            <a:tailEnd/>
          </a:ln>
        </p:spPr>
      </p:pic>
      <p:sp>
        <p:nvSpPr>
          <p:cNvPr id="31" name="Rectangle 30"/>
          <p:cNvSpPr/>
          <p:nvPr/>
        </p:nvSpPr>
        <p:spPr>
          <a:xfrm>
            <a:off x="228600" y="2362200"/>
            <a:ext cx="3200400" cy="424815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solidFill>
                <a:prstClr val="white"/>
              </a:solidFill>
            </a:endParaRPr>
          </a:p>
        </p:txBody>
      </p:sp>
      <p:sp>
        <p:nvSpPr>
          <p:cNvPr id="125960" name="Content Placeholder 1"/>
          <p:cNvSpPr>
            <a:spLocks noGrp="1"/>
          </p:cNvSpPr>
          <p:nvPr>
            <p:ph sz="half" idx="1"/>
          </p:nvPr>
        </p:nvSpPr>
        <p:spPr>
          <a:xfrm>
            <a:off x="914400" y="2530609"/>
            <a:ext cx="2286000" cy="381000"/>
          </a:xfrm>
        </p:spPr>
        <p:txBody>
          <a:bodyPr/>
          <a:lstStyle/>
          <a:p>
            <a:pPr eaLnBrk="1" hangingPunct="1"/>
            <a:r>
              <a:rPr lang="en-US" sz="1600" b="1" dirty="0" err="1" smtClean="0">
                <a:solidFill>
                  <a:srgbClr val="000000"/>
                </a:solidFill>
                <a:latin typeface="Calibri" pitchFamily="34" charset="0"/>
              </a:rPr>
              <a:t>Récapitulatif</a:t>
            </a:r>
            <a:endParaRPr lang="en-US" sz="1600" b="1" dirty="0" smtClean="0">
              <a:solidFill>
                <a:srgbClr val="000000"/>
              </a:solidFill>
              <a:latin typeface="Calibri" pitchFamily="34" charset="0"/>
            </a:endParaRPr>
          </a:p>
          <a:p>
            <a:pPr eaLnBrk="1" hangingPunct="1"/>
            <a:endParaRPr lang="en-US" sz="1600" b="1" dirty="0" smtClean="0">
              <a:latin typeface="Calibri" pitchFamily="34" charset="0"/>
            </a:endParaRPr>
          </a:p>
          <a:p>
            <a:pPr eaLnBrk="1" hangingPunct="1"/>
            <a:endParaRPr lang="en-US" sz="1500" dirty="0" smtClean="0">
              <a:latin typeface="Calibri" pitchFamily="34" charset="0"/>
            </a:endParaRPr>
          </a:p>
        </p:txBody>
      </p:sp>
      <p:pic>
        <p:nvPicPr>
          <p:cNvPr id="125961" name="Picture 4" descr="C:\Users\rlw2177\AppData\Local\Microsoft\Windows\Temporary Internet Files\Content.IE5\BZGY2YB0\1371714180[1].png"/>
          <p:cNvPicPr>
            <a:picLocks noChangeAspect="1" noChangeArrowheads="1"/>
          </p:cNvPicPr>
          <p:nvPr/>
        </p:nvPicPr>
        <p:blipFill>
          <a:blip r:embed="rId4" cstate="print"/>
          <a:srcRect/>
          <a:stretch>
            <a:fillRect/>
          </a:stretch>
        </p:blipFill>
        <p:spPr bwMode="auto">
          <a:xfrm>
            <a:off x="381000" y="2513806"/>
            <a:ext cx="415925" cy="611188"/>
          </a:xfrm>
          <a:prstGeom prst="rect">
            <a:avLst/>
          </a:prstGeom>
          <a:noFill/>
          <a:ln w="9525">
            <a:noFill/>
            <a:miter lim="800000"/>
            <a:headEnd/>
            <a:tailEnd/>
          </a:ln>
        </p:spPr>
      </p:pic>
      <p:sp>
        <p:nvSpPr>
          <p:cNvPr id="34" name="Rectangle 33"/>
          <p:cNvSpPr/>
          <p:nvPr/>
        </p:nvSpPr>
        <p:spPr>
          <a:xfrm>
            <a:off x="5410200" y="4724400"/>
            <a:ext cx="3581400" cy="18288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125963" name="Content Placeholder 1"/>
          <p:cNvSpPr>
            <a:spLocks noGrp="1"/>
          </p:cNvSpPr>
          <p:nvPr>
            <p:ph sz="half" idx="1"/>
          </p:nvPr>
        </p:nvSpPr>
        <p:spPr>
          <a:xfrm>
            <a:off x="6049963" y="4724400"/>
            <a:ext cx="3094037" cy="419100"/>
          </a:xfrm>
        </p:spPr>
        <p:txBody>
          <a:bodyPr/>
          <a:lstStyle/>
          <a:p>
            <a:pPr eaLnBrk="1" hangingPunct="1"/>
            <a:r>
              <a:rPr lang="en-US" sz="1500" b="1" dirty="0" smtClean="0">
                <a:solidFill>
                  <a:srgbClr val="000000"/>
                </a:solidFill>
                <a:latin typeface="Calibri" pitchFamily="34" charset="0"/>
              </a:rPr>
              <a:t>Instructions pour le </a:t>
            </a:r>
            <a:r>
              <a:rPr lang="en-US" sz="1500" b="1" dirty="0" err="1" smtClean="0">
                <a:solidFill>
                  <a:srgbClr val="000000"/>
                </a:solidFill>
                <a:latin typeface="Calibri" pitchFamily="34" charset="0"/>
              </a:rPr>
              <a:t>professionnel</a:t>
            </a:r>
            <a:endParaRPr lang="en-US" sz="1500" b="1" dirty="0" smtClean="0">
              <a:solidFill>
                <a:srgbClr val="000000"/>
              </a:solidFill>
              <a:latin typeface="Calibri" pitchFamily="34" charset="0"/>
            </a:endParaRPr>
          </a:p>
          <a:p>
            <a:pPr eaLnBrk="1" hangingPunct="1"/>
            <a:endParaRPr lang="en-US" sz="1500" b="1" dirty="0" smtClean="0">
              <a:latin typeface="Calibri" pitchFamily="34" charset="0"/>
            </a:endParaRPr>
          </a:p>
          <a:p>
            <a:pPr eaLnBrk="1" hangingPunct="1"/>
            <a:endParaRPr lang="en-US" sz="1600" b="1" dirty="0" smtClean="0">
              <a:latin typeface="Calibri" pitchFamily="34" charset="0"/>
            </a:endParaRPr>
          </a:p>
        </p:txBody>
      </p:sp>
      <p:pic>
        <p:nvPicPr>
          <p:cNvPr id="125964" name="Picture 8" descr="C:\Users\rlw2177\AppData\Local\Microsoft\Windows\Temporary Internet Files\Content.IE5\S2UJGMDA\Symbol_list_class.svg[1].png"/>
          <p:cNvPicPr>
            <a:picLocks noChangeAspect="1" noChangeArrowheads="1"/>
          </p:cNvPicPr>
          <p:nvPr/>
        </p:nvPicPr>
        <p:blipFill>
          <a:blip r:embed="rId5" cstate="print"/>
          <a:srcRect/>
          <a:stretch>
            <a:fillRect/>
          </a:stretch>
        </p:blipFill>
        <p:spPr bwMode="auto">
          <a:xfrm>
            <a:off x="5410200" y="4800600"/>
            <a:ext cx="571500" cy="533400"/>
          </a:xfrm>
          <a:prstGeom prst="rect">
            <a:avLst/>
          </a:prstGeom>
          <a:noFill/>
          <a:ln w="9525">
            <a:noFill/>
            <a:miter lim="800000"/>
            <a:headEnd/>
            <a:tailEnd/>
          </a:ln>
        </p:spPr>
      </p:pic>
      <p:sp>
        <p:nvSpPr>
          <p:cNvPr id="17" name="Title 1"/>
          <p:cNvSpPr txBox="1">
            <a:spLocks/>
          </p:cNvSpPr>
          <p:nvPr/>
        </p:nvSpPr>
        <p:spPr>
          <a:xfrm>
            <a:off x="0" y="-3175"/>
            <a:ext cx="9144000" cy="847725"/>
          </a:xfrm>
          <a:prstGeom prst="rect">
            <a:avLst/>
          </a:prstGeom>
          <a:solidFill>
            <a:schemeClr val="tx1">
              <a:lumMod val="50000"/>
              <a:lumOff val="50000"/>
            </a:schemeClr>
          </a:solidFill>
        </p:spPr>
        <p:txBody>
          <a:bodyPr lIns="82039" tIns="41020" rIns="82039" bIns="41020" anchor="ctr"/>
          <a:lstStyle>
            <a:lvl1pPr algn="ctr" defTabSz="410195" rtl="0" eaLnBrk="1" latinLnBrk="0" hangingPunct="1">
              <a:spcBef>
                <a:spcPct val="0"/>
              </a:spcBef>
              <a:buNone/>
              <a:defRPr sz="2900" b="1" kern="1200">
                <a:solidFill>
                  <a:srgbClr val="000090"/>
                </a:solidFill>
                <a:latin typeface="+mj-lt"/>
                <a:ea typeface="+mj-ea"/>
                <a:cs typeface="+mj-cs"/>
              </a:defRPr>
            </a:lvl1pPr>
          </a:lstStyle>
          <a:p>
            <a:pPr algn="l" fontAlgn="auto">
              <a:spcAft>
                <a:spcPts val="0"/>
              </a:spcAft>
              <a:defRPr/>
            </a:pPr>
            <a:r>
              <a:rPr lang="fr-FR" sz="2800" smtClean="0">
                <a:solidFill>
                  <a:srgbClr val="FFFFFF"/>
                </a:solidFill>
                <a:latin typeface="Calibri"/>
              </a:rPr>
              <a:t>	18. Les ARV ne fonctionnent pas bien</a:t>
            </a:r>
            <a:endParaRPr lang="en-US" sz="2800" dirty="0">
              <a:solidFill>
                <a:srgbClr val="FFFFFF"/>
              </a:solidFill>
              <a:latin typeface="Calibri"/>
            </a:endParaRPr>
          </a:p>
        </p:txBody>
      </p:sp>
      <p:pic>
        <p:nvPicPr>
          <p:cNvPr id="19" name="Picture 2"/>
          <p:cNvPicPr>
            <a:picLocks noChangeAspect="1" noChangeArrowheads="1"/>
          </p:cNvPicPr>
          <p:nvPr/>
        </p:nvPicPr>
        <p:blipFill>
          <a:blip r:embed="rId6" cstate="print"/>
          <a:srcRect/>
          <a:stretch>
            <a:fillRect/>
          </a:stretch>
        </p:blipFill>
        <p:spPr bwMode="auto">
          <a:xfrm>
            <a:off x="7162800" y="304800"/>
            <a:ext cx="1797050" cy="1371600"/>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p:spPr>
      </p:pic>
      <p:sp>
        <p:nvSpPr>
          <p:cNvPr id="4" name="TextBox 3"/>
          <p:cNvSpPr txBox="1"/>
          <p:nvPr/>
        </p:nvSpPr>
        <p:spPr>
          <a:xfrm>
            <a:off x="228600" y="3124200"/>
            <a:ext cx="3257550" cy="3486150"/>
          </a:xfrm>
          <a:prstGeom prst="rect">
            <a:avLst/>
          </a:prstGeom>
          <a:noFill/>
        </p:spPr>
        <p:txBody>
          <a:bodyPr>
            <a:spAutoFit/>
          </a:bodyPr>
          <a:lstStyle/>
          <a:p>
            <a:pPr marL="285750" indent="-285750" defTabSz="913972" fontAlgn="auto">
              <a:spcBef>
                <a:spcPts val="0"/>
              </a:spcBef>
              <a:spcAft>
                <a:spcPts val="0"/>
              </a:spcAft>
              <a:buFont typeface="Arial" panose="020B0604020202020204" pitchFamily="34" charset="0"/>
              <a:buChar char="•"/>
              <a:defRPr/>
            </a:pPr>
            <a:r>
              <a:rPr lang="fr-FR" sz="1050" dirty="0">
                <a:latin typeface="Calibri"/>
                <a:cs typeface="+mn-cs"/>
              </a:rPr>
              <a:t>Nous avons abordé un grand nombre d’informations nouvelles. Je voudrais m’assurer que je vous ai tout bien expliqué et que j’ai répondu à vos questions.</a:t>
            </a:r>
          </a:p>
          <a:p>
            <a:pPr marL="285750" indent="-285750" defTabSz="913972" fontAlgn="auto">
              <a:spcBef>
                <a:spcPts val="0"/>
              </a:spcBef>
              <a:spcAft>
                <a:spcPts val="0"/>
              </a:spcAft>
              <a:buFont typeface="Arial" panose="020B0604020202020204" pitchFamily="34" charset="0"/>
              <a:buChar char="•"/>
              <a:defRPr/>
            </a:pPr>
            <a:r>
              <a:rPr lang="fr-FR" sz="1050" dirty="0">
                <a:latin typeface="Calibri"/>
                <a:cs typeface="+mn-cs"/>
              </a:rPr>
              <a:t>Pourriez-vous me dire quelles sont les prochaines étapes et pourquoi nous recommandons de changer les </a:t>
            </a:r>
            <a:r>
              <a:rPr lang="fr-FR" sz="1050" dirty="0" err="1">
                <a:latin typeface="Calibri"/>
                <a:cs typeface="+mn-cs"/>
              </a:rPr>
              <a:t>ARV</a:t>
            </a:r>
            <a:r>
              <a:rPr lang="fr-FR" sz="1050" dirty="0">
                <a:latin typeface="Calibri"/>
                <a:cs typeface="+mn-cs"/>
              </a:rPr>
              <a:t> ?</a:t>
            </a:r>
          </a:p>
          <a:p>
            <a:pPr marL="285750" indent="-285750" defTabSz="913972" fontAlgn="auto">
              <a:spcBef>
                <a:spcPts val="0"/>
              </a:spcBef>
              <a:spcAft>
                <a:spcPts val="0"/>
              </a:spcAft>
              <a:buFont typeface="Arial" panose="020B0604020202020204" pitchFamily="34" charset="0"/>
              <a:buChar char="•"/>
              <a:defRPr/>
            </a:pPr>
            <a:r>
              <a:rPr lang="fr-FR" sz="1050" dirty="0">
                <a:latin typeface="Calibri"/>
                <a:cs typeface="+mn-cs"/>
              </a:rPr>
              <a:t>Avec vos propres mots, que signifie la résistance ?</a:t>
            </a:r>
          </a:p>
          <a:p>
            <a:pPr marL="285750" indent="-285750" defTabSz="913972" fontAlgn="auto">
              <a:spcBef>
                <a:spcPts val="0"/>
              </a:spcBef>
              <a:spcAft>
                <a:spcPts val="0"/>
              </a:spcAft>
              <a:buFont typeface="Arial" panose="020B0604020202020204" pitchFamily="34" charset="0"/>
              <a:buChar char="•"/>
              <a:defRPr/>
            </a:pPr>
            <a:r>
              <a:rPr lang="fr-FR" sz="1050" dirty="0">
                <a:latin typeface="Calibri"/>
                <a:cs typeface="+mn-cs"/>
              </a:rPr>
              <a:t>Quels sont les nouveaux </a:t>
            </a:r>
            <a:r>
              <a:rPr lang="fr-FR" sz="1050" dirty="0" err="1">
                <a:latin typeface="Calibri"/>
                <a:cs typeface="+mn-cs"/>
              </a:rPr>
              <a:t>ARV</a:t>
            </a:r>
            <a:r>
              <a:rPr lang="fr-FR" sz="1050" dirty="0">
                <a:latin typeface="Calibri"/>
                <a:cs typeface="+mn-cs"/>
              </a:rPr>
              <a:t> et comment allez-vous les prendre ?</a:t>
            </a:r>
          </a:p>
          <a:p>
            <a:pPr marL="285750" indent="-285750" defTabSz="913972" fontAlgn="auto">
              <a:spcBef>
                <a:spcPts val="0"/>
              </a:spcBef>
              <a:spcAft>
                <a:spcPts val="0"/>
              </a:spcAft>
              <a:buFont typeface="Arial" panose="020B0604020202020204" pitchFamily="34" charset="0"/>
              <a:buChar char="•"/>
              <a:defRPr/>
            </a:pPr>
            <a:r>
              <a:rPr lang="fr-FR" sz="1050" dirty="0">
                <a:latin typeface="Calibri"/>
                <a:cs typeface="+mn-cs"/>
              </a:rPr>
              <a:t>Qu’est-ce qui vous a aidé(e) à prendre vos </a:t>
            </a:r>
            <a:r>
              <a:rPr lang="fr-FR" sz="1050" dirty="0" err="1">
                <a:latin typeface="Calibri"/>
                <a:cs typeface="+mn-cs"/>
              </a:rPr>
              <a:t>ARV</a:t>
            </a:r>
            <a:r>
              <a:rPr lang="fr-FR" sz="1050" dirty="0">
                <a:latin typeface="Calibri"/>
                <a:cs typeface="+mn-cs"/>
              </a:rPr>
              <a:t> ? Il sera important de faire ces choses-là maintenant afin de prendre les nouveaux </a:t>
            </a:r>
            <a:r>
              <a:rPr lang="fr-FR" sz="1050" dirty="0" err="1">
                <a:latin typeface="Calibri"/>
                <a:cs typeface="+mn-cs"/>
              </a:rPr>
              <a:t>ARV</a:t>
            </a:r>
            <a:r>
              <a:rPr lang="fr-FR" sz="1050" dirty="0">
                <a:latin typeface="Calibri"/>
                <a:cs typeface="+mn-cs"/>
              </a:rPr>
              <a:t> exactement comme le prescrit l’ordonnance.</a:t>
            </a:r>
          </a:p>
          <a:p>
            <a:pPr marL="285750" indent="-285750" defTabSz="913972" fontAlgn="auto">
              <a:spcBef>
                <a:spcPts val="0"/>
              </a:spcBef>
              <a:spcAft>
                <a:spcPts val="0"/>
              </a:spcAft>
              <a:buFont typeface="Arial" panose="020B0604020202020204" pitchFamily="34" charset="0"/>
              <a:buChar char="•"/>
              <a:defRPr/>
            </a:pPr>
            <a:r>
              <a:rPr lang="fr-FR" sz="1050" dirty="0">
                <a:latin typeface="Calibri"/>
                <a:cs typeface="+mn-cs"/>
              </a:rPr>
              <a:t>Quand est fixé votre prochain rendez-vous ?</a:t>
            </a:r>
          </a:p>
          <a:p>
            <a:pPr marL="285750" indent="-285750" defTabSz="913972" fontAlgn="auto">
              <a:spcBef>
                <a:spcPts val="0"/>
              </a:spcBef>
              <a:spcAft>
                <a:spcPts val="0"/>
              </a:spcAft>
              <a:buFont typeface="Arial" panose="020B0604020202020204" pitchFamily="34" charset="0"/>
              <a:buChar char="•"/>
              <a:defRPr/>
            </a:pPr>
            <a:r>
              <a:rPr lang="fr-FR" sz="1050" dirty="0">
                <a:latin typeface="Calibri"/>
                <a:cs typeface="+mn-cs"/>
              </a:rPr>
              <a:t>Si vous avez le moindre problème pour prendre vos ARV d’ici là, venez au centre de santé. </a:t>
            </a:r>
          </a:p>
          <a:p>
            <a:pPr marL="285750" indent="-285750" defTabSz="913972" fontAlgn="auto">
              <a:spcBef>
                <a:spcPts val="0"/>
              </a:spcBef>
              <a:spcAft>
                <a:spcPts val="0"/>
              </a:spcAft>
              <a:buFont typeface="Arial" panose="020B0604020202020204" pitchFamily="34" charset="0"/>
              <a:buChar char="•"/>
              <a:defRPr/>
            </a:pPr>
            <a:r>
              <a:rPr lang="fr-FR" sz="1050" dirty="0">
                <a:latin typeface="Calibri"/>
                <a:cs typeface="+mn-cs"/>
              </a:rPr>
              <a:t>Nous </a:t>
            </a:r>
            <a:r>
              <a:rPr lang="fr-FR" sz="1050" dirty="0" err="1">
                <a:latin typeface="Calibri"/>
                <a:cs typeface="+mn-cs"/>
              </a:rPr>
              <a:t>recontrôlerons</a:t>
            </a:r>
            <a:r>
              <a:rPr lang="fr-FR" sz="1050" dirty="0">
                <a:latin typeface="Calibri"/>
                <a:cs typeface="+mn-cs"/>
              </a:rPr>
              <a:t> votre charge virale dans ____ mois pour voir comment agissent les nouveaux </a:t>
            </a:r>
            <a:r>
              <a:rPr lang="fr-FR" sz="1050" dirty="0" err="1">
                <a:latin typeface="Calibri"/>
                <a:cs typeface="+mn-cs"/>
              </a:rPr>
              <a:t>ARV</a:t>
            </a:r>
            <a:r>
              <a:rPr lang="fr-FR" sz="1050" dirty="0">
                <a:latin typeface="Calibri"/>
                <a:cs typeface="+mn-cs"/>
              </a:rPr>
              <a:t>.</a:t>
            </a:r>
          </a:p>
          <a:p>
            <a:pPr marL="285750" indent="-285750" defTabSz="913972" fontAlgn="auto">
              <a:spcBef>
                <a:spcPts val="0"/>
              </a:spcBef>
              <a:spcAft>
                <a:spcPts val="0"/>
              </a:spcAft>
              <a:buFont typeface="Arial" panose="020B0604020202020204" pitchFamily="34" charset="0"/>
              <a:buChar char="•"/>
              <a:defRPr/>
            </a:pPr>
            <a:r>
              <a:rPr lang="en-US" sz="1050" dirty="0" err="1">
                <a:latin typeface="Calibri"/>
                <a:cs typeface="+mn-cs"/>
              </a:rPr>
              <a:t>Avez-vous</a:t>
            </a:r>
            <a:r>
              <a:rPr lang="en-US" sz="1050" dirty="0">
                <a:latin typeface="Calibri"/>
                <a:cs typeface="+mn-cs"/>
              </a:rPr>
              <a:t> des questions ?</a:t>
            </a:r>
            <a:endParaRPr lang="en-US" sz="1050" dirty="0">
              <a:latin typeface="Calibri" panose="020F0502020204030204" pitchFamily="34" charset="0"/>
              <a:cs typeface="+mn-cs"/>
            </a:endParaRPr>
          </a:p>
        </p:txBody>
      </p:sp>
      <p:sp>
        <p:nvSpPr>
          <p:cNvPr id="125968" name="TextBox 21"/>
          <p:cNvSpPr txBox="1">
            <a:spLocks noChangeArrowheads="1"/>
          </p:cNvSpPr>
          <p:nvPr/>
        </p:nvSpPr>
        <p:spPr bwMode="auto">
          <a:xfrm>
            <a:off x="5943600" y="4953000"/>
            <a:ext cx="3082925" cy="1616075"/>
          </a:xfrm>
          <a:prstGeom prst="rect">
            <a:avLst/>
          </a:prstGeom>
          <a:noFill/>
          <a:ln w="9525">
            <a:noFill/>
            <a:miter lim="800000"/>
            <a:headEnd/>
            <a:tailEnd/>
          </a:ln>
        </p:spPr>
        <p:txBody>
          <a:bodyPr>
            <a:spAutoFit/>
          </a:bodyPr>
          <a:lstStyle/>
          <a:p>
            <a:r>
              <a:rPr lang="fr-FR" sz="1100" dirty="0">
                <a:solidFill>
                  <a:srgbClr val="000000"/>
                </a:solidFill>
                <a:latin typeface="Calibri" pitchFamily="34" charset="0"/>
              </a:rPr>
              <a:t>Lors des prochaines visites, utiliser les cartes pertinentes pour les évaluations de l’observance et les conseils, ainsi que l’explication des résultats de la charge virale. Par exemple, lors de la première visite de suivi après un changement d’ARV, utiliser les cartes commençant par « Comment </a:t>
            </a:r>
            <a:r>
              <a:rPr lang="fr-FR" sz="1100" dirty="0" err="1">
                <a:solidFill>
                  <a:srgbClr val="000000"/>
                </a:solidFill>
                <a:latin typeface="Calibri" pitchFamily="34" charset="0"/>
              </a:rPr>
              <a:t>prenez-vous</a:t>
            </a:r>
            <a:r>
              <a:rPr lang="fr-FR" sz="1100" dirty="0">
                <a:solidFill>
                  <a:srgbClr val="000000"/>
                </a:solidFill>
                <a:latin typeface="Calibri" pitchFamily="34" charset="0"/>
              </a:rPr>
              <a:t> vos ARV ? » (carte 5) pour évaluer l'observance au nouveau traitement et fournir des conseils.</a:t>
            </a:r>
            <a:endParaRPr lang="en-US" sz="1100" dirty="0">
              <a:solidFill>
                <a:srgbClr val="000000"/>
              </a:solidFill>
              <a:latin typeface="Calibri" pitchFamily="34" charset="0"/>
            </a:endParaRPr>
          </a:p>
        </p:txBody>
      </p:sp>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304800"/>
            <a:ext cx="1797050" cy="137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457200" y="274638"/>
            <a:ext cx="8229600" cy="849312"/>
          </a:xfrm>
        </p:spPr>
        <p:txBody>
          <a:bodyPr/>
          <a:lstStyle/>
          <a:p>
            <a:pPr eaLnBrk="1" hangingPunct="1"/>
            <a:endParaRPr lang="fr-FR" smtClean="0"/>
          </a:p>
        </p:txBody>
      </p:sp>
      <p:sp>
        <p:nvSpPr>
          <p:cNvPr id="128002" name="Content Placeholder 2"/>
          <p:cNvSpPr>
            <a:spLocks noGrp="1"/>
          </p:cNvSpPr>
          <p:nvPr>
            <p:ph idx="1"/>
          </p:nvPr>
        </p:nvSpPr>
        <p:spPr>
          <a:xfrm>
            <a:off x="457200" y="1325563"/>
            <a:ext cx="8229600" cy="4800600"/>
          </a:xfrm>
        </p:spPr>
        <p:txBody>
          <a:bodyPr/>
          <a:lstStyle/>
          <a:p>
            <a:pPr defTabSz="409575" fontAlgn="base">
              <a:spcBef>
                <a:spcPct val="0"/>
              </a:spcBef>
              <a:spcAft>
                <a:spcPts val="363"/>
              </a:spcAft>
              <a:buFont typeface="Symbol" pitchFamily="18" charset="2"/>
              <a:buNone/>
            </a:pPr>
            <a:endParaRPr lang="fr-FR"/>
          </a:p>
        </p:txBody>
      </p:sp>
      <p:pic>
        <p:nvPicPr>
          <p:cNvPr id="128003" name="Picture 2"/>
          <p:cNvPicPr>
            <a:picLocks noChangeAspect="1" noChangeArrowheads="1"/>
          </p:cNvPicPr>
          <p:nvPr/>
        </p:nvPicPr>
        <p:blipFill>
          <a:blip r:embed="rId3" cstate="print"/>
          <a:srcRect/>
          <a:stretch>
            <a:fillRect/>
          </a:stretch>
        </p:blipFill>
        <p:spPr bwMode="auto">
          <a:xfrm>
            <a:off x="0" y="0"/>
            <a:ext cx="9144000" cy="6934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3"/>
          <p:cNvSpPr>
            <a:spLocks noGrp="1"/>
          </p:cNvSpPr>
          <p:nvPr>
            <p:ph type="title"/>
          </p:nvPr>
        </p:nvSpPr>
        <p:spPr>
          <a:xfrm>
            <a:off x="177800" y="0"/>
            <a:ext cx="8661400" cy="849313"/>
          </a:xfrm>
        </p:spPr>
        <p:txBody>
          <a:bodyPr/>
          <a:lstStyle/>
          <a:p>
            <a:pPr algn="l" eaLnBrk="1" hangingPunct="1"/>
            <a:r>
              <a:rPr lang="fr-FR" sz="2400" smtClean="0">
                <a:solidFill>
                  <a:srgbClr val="002060"/>
                </a:solidFill>
                <a:latin typeface="Calibri" pitchFamily="34" charset="0"/>
              </a:rPr>
              <a:t>Bonnes compétences en matière de conseil et de communication</a:t>
            </a:r>
            <a:endParaRPr lang="en-US" sz="2400" smtClean="0">
              <a:solidFill>
                <a:srgbClr val="002060"/>
              </a:solidFill>
              <a:latin typeface="Calibri" pitchFamily="34" charset="0"/>
            </a:endParaRPr>
          </a:p>
        </p:txBody>
      </p:sp>
      <p:sp>
        <p:nvSpPr>
          <p:cNvPr id="5" name="Content Placeholder 4"/>
          <p:cNvSpPr>
            <a:spLocks noGrp="1"/>
          </p:cNvSpPr>
          <p:nvPr>
            <p:ph idx="1"/>
          </p:nvPr>
        </p:nvSpPr>
        <p:spPr>
          <a:xfrm>
            <a:off x="304800" y="685800"/>
            <a:ext cx="6172200" cy="5943600"/>
          </a:xfrm>
        </p:spPr>
        <p:txBody>
          <a:bodyPr rtlCol="0">
            <a:noAutofit/>
          </a:bodyPr>
          <a:lstStyle/>
          <a:p>
            <a:pPr marL="228600" indent="-228600">
              <a:lnSpc>
                <a:spcPct val="120000"/>
              </a:lnSpc>
              <a:spcAft>
                <a:spcPts val="0"/>
              </a:spcAft>
              <a:buFont typeface="Symbol"/>
              <a:buAutoNum type="arabicPeriod"/>
              <a:defRPr/>
            </a:pPr>
            <a:r>
              <a:rPr lang="fr-FR" sz="1000" dirty="0">
                <a:solidFill>
                  <a:srgbClr val="000000"/>
                </a:solidFill>
                <a:latin typeface="Calibri"/>
              </a:rPr>
              <a:t>Des bonnes compétences en matière de conseil et de communication sont essentielles. Voici quelques conseils utiles :</a:t>
            </a:r>
          </a:p>
          <a:p>
            <a:pPr marL="867491" lvl="1" indent="-457200">
              <a:lnSpc>
                <a:spcPct val="120000"/>
              </a:lnSpc>
              <a:buFont typeface="Arial" panose="020B0604020202020204" pitchFamily="34" charset="0"/>
              <a:buChar char="•"/>
              <a:defRPr/>
            </a:pPr>
            <a:r>
              <a:rPr lang="fr-FR" sz="1000" dirty="0" smtClean="0">
                <a:solidFill>
                  <a:srgbClr val="000000"/>
                </a:solidFill>
                <a:latin typeface="Calibri"/>
              </a:rPr>
              <a:t>Maintenez un </a:t>
            </a:r>
            <a:r>
              <a:rPr lang="fr-FR" sz="1000" b="1" dirty="0" smtClean="0">
                <a:solidFill>
                  <a:srgbClr val="000000"/>
                </a:solidFill>
                <a:latin typeface="Calibri"/>
              </a:rPr>
              <a:t>contact visuel</a:t>
            </a:r>
            <a:r>
              <a:rPr lang="fr-FR" sz="1000" dirty="0" smtClean="0">
                <a:solidFill>
                  <a:srgbClr val="000000"/>
                </a:solidFill>
                <a:latin typeface="Calibri"/>
              </a:rPr>
              <a:t> en permanence avec le/la patient(e).</a:t>
            </a:r>
            <a:endParaRPr lang="en-GB" sz="1000" dirty="0" smtClean="0">
              <a:latin typeface="Calibri" panose="020F0502020204030204" pitchFamily="34" charset="0"/>
            </a:endParaRPr>
          </a:p>
          <a:p>
            <a:pPr marL="867491" lvl="1" indent="-457200">
              <a:lnSpc>
                <a:spcPct val="120000"/>
              </a:lnSpc>
              <a:buFont typeface="Arial" panose="020B0604020202020204" pitchFamily="34" charset="0"/>
              <a:buChar char="•"/>
              <a:defRPr/>
            </a:pPr>
            <a:r>
              <a:rPr lang="fr-FR" sz="1000" dirty="0" smtClean="0">
                <a:solidFill>
                  <a:srgbClr val="000000"/>
                </a:solidFill>
                <a:latin typeface="Calibri"/>
              </a:rPr>
              <a:t>Asseyez-vous</a:t>
            </a:r>
            <a:r>
              <a:rPr lang="fr-FR" sz="1000" b="1" dirty="0" smtClean="0">
                <a:solidFill>
                  <a:srgbClr val="000000"/>
                </a:solidFill>
                <a:latin typeface="Calibri"/>
              </a:rPr>
              <a:t> en face de lui.</a:t>
            </a:r>
            <a:endParaRPr lang="en-GB" sz="1000" b="1" dirty="0" smtClean="0">
              <a:latin typeface="Calibri" panose="020F0502020204030204" pitchFamily="34" charset="0"/>
            </a:endParaRPr>
          </a:p>
          <a:p>
            <a:pPr marL="867491" lvl="1" indent="-457200">
              <a:lnSpc>
                <a:spcPct val="120000"/>
              </a:lnSpc>
              <a:buFont typeface="Arial" panose="020B0604020202020204" pitchFamily="34" charset="0"/>
              <a:buChar char="•"/>
              <a:defRPr/>
            </a:pPr>
            <a:r>
              <a:rPr lang="fr-FR" sz="1000" dirty="0" smtClean="0">
                <a:solidFill>
                  <a:srgbClr val="000000"/>
                </a:solidFill>
                <a:latin typeface="Calibri"/>
              </a:rPr>
              <a:t>Articulez et adoptez un ton </a:t>
            </a:r>
            <a:r>
              <a:rPr lang="fr-FR" sz="1000" b="1" dirty="0" smtClean="0">
                <a:solidFill>
                  <a:srgbClr val="000000"/>
                </a:solidFill>
                <a:latin typeface="Calibri"/>
              </a:rPr>
              <a:t>rassurant</a:t>
            </a:r>
            <a:r>
              <a:rPr lang="fr-FR" sz="1000" dirty="0" smtClean="0">
                <a:solidFill>
                  <a:srgbClr val="000000"/>
                </a:solidFill>
                <a:latin typeface="Calibri"/>
              </a:rPr>
              <a:t>.</a:t>
            </a:r>
            <a:endParaRPr lang="en-GB" sz="1000" b="1" dirty="0" smtClean="0">
              <a:latin typeface="Calibri" panose="020F0502020204030204" pitchFamily="34" charset="0"/>
            </a:endParaRPr>
          </a:p>
          <a:p>
            <a:pPr marL="867491" lvl="1" indent="-457200">
              <a:lnSpc>
                <a:spcPct val="120000"/>
              </a:lnSpc>
              <a:buFont typeface="Arial" panose="020B0604020202020204" pitchFamily="34" charset="0"/>
              <a:buChar char="•"/>
              <a:defRPr/>
            </a:pPr>
            <a:r>
              <a:rPr lang="fr-FR" sz="1000" dirty="0" smtClean="0">
                <a:solidFill>
                  <a:srgbClr val="000000"/>
                </a:solidFill>
                <a:latin typeface="Calibri"/>
              </a:rPr>
              <a:t>Ne </a:t>
            </a:r>
            <a:r>
              <a:rPr lang="fr-FR" sz="1000" b="1" dirty="0" smtClean="0">
                <a:solidFill>
                  <a:srgbClr val="000000"/>
                </a:solidFill>
                <a:latin typeface="Calibri"/>
              </a:rPr>
              <a:t>portez pas de jugement et soyez respectueux. Ne culpabilisez ni ne critiquez pas !</a:t>
            </a:r>
            <a:endParaRPr lang="fr-FR" sz="1000" b="1" dirty="0">
              <a:solidFill>
                <a:srgbClr val="000000"/>
              </a:solidFill>
              <a:latin typeface="Calibri"/>
            </a:endParaRPr>
          </a:p>
          <a:p>
            <a:pPr marL="228600" indent="-228600">
              <a:lnSpc>
                <a:spcPct val="120000"/>
              </a:lnSpc>
              <a:spcAft>
                <a:spcPts val="0"/>
              </a:spcAft>
              <a:buFont typeface="Symbol"/>
              <a:buAutoNum type="arabicPeriod"/>
              <a:defRPr/>
            </a:pPr>
            <a:endParaRPr lang="fr-FR" sz="1000" dirty="0">
              <a:solidFill>
                <a:srgbClr val="000000"/>
              </a:solidFill>
              <a:latin typeface="Calibri"/>
            </a:endParaRPr>
          </a:p>
          <a:p>
            <a:pPr marL="228600" indent="-228600">
              <a:lnSpc>
                <a:spcPct val="120000"/>
              </a:lnSpc>
              <a:spcAft>
                <a:spcPts val="0"/>
              </a:spcAft>
              <a:buFont typeface="Symbol"/>
              <a:buAutoNum type="arabicPeriod"/>
              <a:defRPr/>
            </a:pPr>
            <a:r>
              <a:rPr lang="fr-FR" sz="1000" dirty="0">
                <a:solidFill>
                  <a:srgbClr val="000000"/>
                </a:solidFill>
                <a:latin typeface="Calibri"/>
              </a:rPr>
              <a:t>Pour améliorer l'observance des ARV de manière efficace, utilisez les techniques OARS suivantes (Questions Ouvertes, Affirmation, Écoute </a:t>
            </a:r>
            <a:r>
              <a:rPr lang="fr-FR" sz="1000" dirty="0">
                <a:latin typeface="Calibri"/>
              </a:rPr>
              <a:t>active</a:t>
            </a:r>
            <a:r>
              <a:rPr lang="fr-FR" sz="1000" dirty="0">
                <a:solidFill>
                  <a:srgbClr val="000000"/>
                </a:solidFill>
                <a:latin typeface="Calibri"/>
              </a:rPr>
              <a:t> et Synthèse) :</a:t>
            </a:r>
            <a:endParaRPr lang="fr-FR" sz="1000" b="1" dirty="0">
              <a:solidFill>
                <a:srgbClr val="000000"/>
              </a:solidFill>
              <a:latin typeface="Calibri"/>
            </a:endParaRPr>
          </a:p>
          <a:p>
            <a:pPr marL="867491" lvl="1" indent="-457200" defTabSz="410291" eaLnBrk="1" fontAlgn="auto" hangingPunct="1">
              <a:lnSpc>
                <a:spcPct val="120000"/>
              </a:lnSpc>
              <a:spcAft>
                <a:spcPts val="0"/>
              </a:spcAft>
              <a:defRPr/>
            </a:pPr>
            <a:endParaRPr lang="en-GB" sz="400" dirty="0" smtClean="0">
              <a:solidFill>
                <a:srgbClr val="000000"/>
              </a:solidFill>
              <a:latin typeface="Calibri"/>
            </a:endParaRPr>
          </a:p>
          <a:p>
            <a:pPr marL="0" lvl="1" defTabSz="410291" eaLnBrk="1" fontAlgn="auto" hangingPunct="1">
              <a:lnSpc>
                <a:spcPct val="120000"/>
              </a:lnSpc>
              <a:spcAft>
                <a:spcPts val="0"/>
              </a:spcAft>
              <a:defRPr/>
            </a:pPr>
            <a:r>
              <a:rPr lang="fr-FR" sz="1000" b="1" dirty="0" smtClean="0">
                <a:solidFill>
                  <a:srgbClr val="000000"/>
                </a:solidFill>
                <a:latin typeface="Calibri"/>
              </a:rPr>
              <a:t>O : Questions ouvertes (éviter les questions auxquelles on peut répondre par Oui/Non)</a:t>
            </a:r>
          </a:p>
          <a:p>
            <a:pPr marL="0" lvl="1" defTabSz="410291" eaLnBrk="1" fontAlgn="auto" hangingPunct="1">
              <a:lnSpc>
                <a:spcPct val="120000"/>
              </a:lnSpc>
              <a:spcAft>
                <a:spcPts val="0"/>
              </a:spcAft>
              <a:defRPr/>
            </a:pPr>
            <a:r>
              <a:rPr lang="fr-FR" sz="1000" dirty="0" smtClean="0">
                <a:solidFill>
                  <a:srgbClr val="000000"/>
                </a:solidFill>
                <a:latin typeface="Calibri"/>
              </a:rPr>
              <a:t>Qu’est-ce qui rend difficile le fait de prendre des </a:t>
            </a:r>
            <a:r>
              <a:rPr lang="fr-FR" sz="1000" dirty="0" err="1" smtClean="0">
                <a:solidFill>
                  <a:srgbClr val="000000"/>
                </a:solidFill>
                <a:latin typeface="Calibri"/>
              </a:rPr>
              <a:t>ARV</a:t>
            </a:r>
            <a:r>
              <a:rPr lang="fr-FR" sz="1000" dirty="0" smtClean="0">
                <a:solidFill>
                  <a:srgbClr val="000000"/>
                </a:solidFill>
                <a:latin typeface="Calibri"/>
              </a:rPr>
              <a:t> tous les jours ?</a:t>
            </a:r>
          </a:p>
          <a:p>
            <a:pPr marL="0" lvl="1" defTabSz="410291" eaLnBrk="1" fontAlgn="auto" hangingPunct="1">
              <a:lnSpc>
                <a:spcPct val="120000"/>
              </a:lnSpc>
              <a:spcAft>
                <a:spcPts val="0"/>
              </a:spcAft>
              <a:defRPr/>
            </a:pPr>
            <a:r>
              <a:rPr lang="fr-FR" sz="1000" dirty="0" smtClean="0">
                <a:solidFill>
                  <a:srgbClr val="000000"/>
                </a:solidFill>
                <a:latin typeface="Calibri"/>
              </a:rPr>
              <a:t>Qu’avez-vous déjà fait pour essayer de prendre vos </a:t>
            </a:r>
            <a:r>
              <a:rPr lang="fr-FR" sz="1000" dirty="0" err="1" smtClean="0">
                <a:solidFill>
                  <a:srgbClr val="000000"/>
                </a:solidFill>
                <a:latin typeface="Calibri"/>
              </a:rPr>
              <a:t>ARV</a:t>
            </a:r>
            <a:r>
              <a:rPr lang="fr-FR" sz="1000" dirty="0" smtClean="0">
                <a:solidFill>
                  <a:srgbClr val="000000"/>
                </a:solidFill>
                <a:latin typeface="Calibri"/>
              </a:rPr>
              <a:t> tous les jours ?</a:t>
            </a:r>
          </a:p>
          <a:p>
            <a:pPr marL="0" lvl="1" defTabSz="410291" eaLnBrk="1" fontAlgn="auto" hangingPunct="1">
              <a:lnSpc>
                <a:spcPct val="120000"/>
              </a:lnSpc>
              <a:spcAft>
                <a:spcPts val="0"/>
              </a:spcAft>
              <a:defRPr/>
            </a:pPr>
            <a:r>
              <a:rPr lang="fr-FR" sz="1000" dirty="0" smtClean="0">
                <a:solidFill>
                  <a:srgbClr val="000000"/>
                </a:solidFill>
                <a:latin typeface="Calibri"/>
              </a:rPr>
              <a:t>Selon vous, qu’est-ce qui </a:t>
            </a:r>
            <a:r>
              <a:rPr lang="fr-FR" sz="1000" dirty="0" smtClean="0">
                <a:latin typeface="Calibri"/>
              </a:rPr>
              <a:t>pourrait</a:t>
            </a:r>
            <a:r>
              <a:rPr lang="fr-FR" sz="1000" dirty="0" smtClean="0">
                <a:solidFill>
                  <a:srgbClr val="000000"/>
                </a:solidFill>
                <a:latin typeface="Calibri"/>
              </a:rPr>
              <a:t> se passer si vous continuez à prendre vos ARV comme vous le faites actuellement ?</a:t>
            </a:r>
          </a:p>
          <a:p>
            <a:pPr marL="867491" lvl="1" indent="-457200" defTabSz="410291" eaLnBrk="1" fontAlgn="auto" hangingPunct="1">
              <a:lnSpc>
                <a:spcPct val="120000"/>
              </a:lnSpc>
              <a:spcAft>
                <a:spcPts val="0"/>
              </a:spcAft>
              <a:buFont typeface="Arial" panose="020B0604020202020204" pitchFamily="34" charset="0"/>
              <a:buChar char="•"/>
              <a:defRPr/>
            </a:pPr>
            <a:endParaRPr lang="en-GB" sz="400" dirty="0" smtClean="0">
              <a:solidFill>
                <a:srgbClr val="000000"/>
              </a:solidFill>
              <a:latin typeface="Calibri"/>
            </a:endParaRPr>
          </a:p>
          <a:p>
            <a:pPr marL="0" lvl="1" defTabSz="410291" eaLnBrk="1" fontAlgn="auto" hangingPunct="1">
              <a:lnSpc>
                <a:spcPct val="120000"/>
              </a:lnSpc>
              <a:spcAft>
                <a:spcPts val="0"/>
              </a:spcAft>
              <a:defRPr/>
            </a:pPr>
            <a:r>
              <a:rPr lang="en-GB" sz="1000" b="1" dirty="0" smtClean="0">
                <a:solidFill>
                  <a:srgbClr val="000000"/>
                </a:solidFill>
                <a:latin typeface="Calibri"/>
              </a:rPr>
              <a:t>A : Affirmation</a:t>
            </a:r>
          </a:p>
          <a:p>
            <a:pPr marL="0" lvl="1" defTabSz="410291" eaLnBrk="1" fontAlgn="auto" hangingPunct="1">
              <a:lnSpc>
                <a:spcPct val="120000"/>
              </a:lnSpc>
              <a:spcAft>
                <a:spcPts val="0"/>
              </a:spcAft>
              <a:defRPr/>
            </a:pPr>
            <a:r>
              <a:rPr lang="fr-FR" sz="1000" i="1" u="sng" dirty="0" smtClean="0">
                <a:solidFill>
                  <a:srgbClr val="000000"/>
                </a:solidFill>
                <a:latin typeface="Calibri"/>
              </a:rPr>
              <a:t>J'apprécie que vous soyez capable</a:t>
            </a:r>
            <a:r>
              <a:rPr lang="fr-FR" sz="1000" dirty="0" smtClean="0">
                <a:solidFill>
                  <a:srgbClr val="000000"/>
                </a:solidFill>
                <a:latin typeface="Calibri"/>
              </a:rPr>
              <a:t> d'être honnête sur la manière dont vous prenez vos </a:t>
            </a:r>
            <a:r>
              <a:rPr lang="fr-FR" sz="1000" dirty="0" err="1" smtClean="0">
                <a:solidFill>
                  <a:srgbClr val="000000"/>
                </a:solidFill>
                <a:latin typeface="Calibri"/>
              </a:rPr>
              <a:t>ARV</a:t>
            </a:r>
            <a:r>
              <a:rPr lang="fr-FR" sz="1000" dirty="0" smtClean="0">
                <a:solidFill>
                  <a:srgbClr val="000000"/>
                </a:solidFill>
                <a:latin typeface="Calibri"/>
              </a:rPr>
              <a:t>.</a:t>
            </a:r>
          </a:p>
          <a:p>
            <a:pPr marL="0" lvl="1" defTabSz="410291" eaLnBrk="1" fontAlgn="auto" hangingPunct="1">
              <a:lnSpc>
                <a:spcPct val="120000"/>
              </a:lnSpc>
              <a:spcAft>
                <a:spcPts val="0"/>
              </a:spcAft>
              <a:defRPr/>
            </a:pPr>
            <a:r>
              <a:rPr lang="fr-FR" sz="1000" i="1" u="sng" dirty="0" smtClean="0">
                <a:solidFill>
                  <a:srgbClr val="000000"/>
                </a:solidFill>
                <a:latin typeface="Calibri"/>
              </a:rPr>
              <a:t>De toute évidence, vous avez de la détermination</a:t>
            </a:r>
            <a:r>
              <a:rPr lang="fr-FR" sz="1000" dirty="0" smtClean="0">
                <a:solidFill>
                  <a:srgbClr val="000000"/>
                </a:solidFill>
                <a:latin typeface="Calibri"/>
              </a:rPr>
              <a:t> pour relever autant de défis.</a:t>
            </a:r>
          </a:p>
          <a:p>
            <a:pPr marL="0" lvl="1" defTabSz="410291" eaLnBrk="1" fontAlgn="auto" hangingPunct="1">
              <a:lnSpc>
                <a:spcPct val="120000"/>
              </a:lnSpc>
              <a:spcAft>
                <a:spcPts val="0"/>
              </a:spcAft>
              <a:defRPr/>
            </a:pPr>
            <a:r>
              <a:rPr lang="fr-FR" sz="1000" i="1" u="sng" dirty="0" smtClean="0">
                <a:solidFill>
                  <a:srgbClr val="000000"/>
                </a:solidFill>
                <a:latin typeface="Calibri"/>
              </a:rPr>
              <a:t>Vous avez fait de nombreux efforts</a:t>
            </a:r>
            <a:r>
              <a:rPr lang="fr-FR" sz="1000" dirty="0" smtClean="0">
                <a:solidFill>
                  <a:srgbClr val="000000"/>
                </a:solidFill>
                <a:latin typeface="Calibri"/>
              </a:rPr>
              <a:t> pour prendre vos médicaments malgré toutes vos difficultés.</a:t>
            </a:r>
            <a:endParaRPr lang="en-GB" sz="1000" dirty="0" smtClean="0">
              <a:solidFill>
                <a:srgbClr val="000000"/>
              </a:solidFill>
              <a:latin typeface="Calibri"/>
            </a:endParaRPr>
          </a:p>
        </p:txBody>
      </p:sp>
      <p:sp>
        <p:nvSpPr>
          <p:cNvPr id="48131" name="Content Placeholder 4"/>
          <p:cNvSpPr txBox="1">
            <a:spLocks/>
          </p:cNvSpPr>
          <p:nvPr/>
        </p:nvSpPr>
        <p:spPr bwMode="auto">
          <a:xfrm>
            <a:off x="304800" y="4572000"/>
            <a:ext cx="8686800" cy="1995488"/>
          </a:xfrm>
          <a:prstGeom prst="rect">
            <a:avLst/>
          </a:prstGeom>
          <a:noFill/>
          <a:ln w="9525">
            <a:noFill/>
            <a:miter lim="800000"/>
            <a:headEnd/>
            <a:tailEnd/>
          </a:ln>
        </p:spPr>
        <p:txBody>
          <a:bodyPr lIns="82058" tIns="41029" rIns="82058" bIns="41029"/>
          <a:lstStyle/>
          <a:p>
            <a:pPr defTabSz="409575">
              <a:lnSpc>
                <a:spcPct val="120000"/>
              </a:lnSpc>
              <a:buFont typeface="Symbol" pitchFamily="18" charset="2"/>
              <a:buNone/>
            </a:pPr>
            <a:r>
              <a:rPr lang="en-GB" sz="1000" b="1" dirty="0">
                <a:solidFill>
                  <a:srgbClr val="000000"/>
                </a:solidFill>
                <a:latin typeface="Calibri" pitchFamily="34" charset="0"/>
              </a:rPr>
              <a:t>R : </a:t>
            </a:r>
            <a:r>
              <a:rPr lang="en-GB" sz="1000" b="1" dirty="0" err="1">
                <a:solidFill>
                  <a:srgbClr val="000000"/>
                </a:solidFill>
                <a:latin typeface="Calibri" pitchFamily="34" charset="0"/>
              </a:rPr>
              <a:t>Écoute</a:t>
            </a:r>
            <a:r>
              <a:rPr lang="en-GB" sz="1000" b="1" dirty="0">
                <a:solidFill>
                  <a:srgbClr val="000000"/>
                </a:solidFill>
                <a:latin typeface="Calibri" pitchFamily="34" charset="0"/>
              </a:rPr>
              <a:t> </a:t>
            </a:r>
            <a:r>
              <a:rPr lang="en-GB" sz="1000" b="1" dirty="0">
                <a:latin typeface="Calibri" pitchFamily="34" charset="0"/>
              </a:rPr>
              <a:t>active</a:t>
            </a:r>
            <a:endParaRPr lang="en-GB" sz="1000" i="1" u="sng" dirty="0">
              <a:latin typeface="Calibri" pitchFamily="34" charset="0"/>
            </a:endParaRPr>
          </a:p>
          <a:p>
            <a:pPr defTabSz="409575">
              <a:lnSpc>
                <a:spcPct val="120000"/>
              </a:lnSpc>
              <a:buFont typeface="Symbol" pitchFamily="18" charset="2"/>
              <a:buNone/>
            </a:pPr>
            <a:r>
              <a:rPr lang="fr-FR" sz="1000" i="1" u="sng" dirty="0">
                <a:solidFill>
                  <a:srgbClr val="000000"/>
                </a:solidFill>
                <a:latin typeface="Calibri" pitchFamily="34" charset="0"/>
              </a:rPr>
              <a:t>Vous vous demandez</a:t>
            </a:r>
            <a:r>
              <a:rPr lang="fr-FR" sz="1000" dirty="0">
                <a:solidFill>
                  <a:srgbClr val="000000"/>
                </a:solidFill>
                <a:latin typeface="Calibri" pitchFamily="34" charset="0"/>
              </a:rPr>
              <a:t> s'il est important que vous preniez vos </a:t>
            </a:r>
            <a:r>
              <a:rPr lang="fr-FR" sz="1000" dirty="0" err="1">
                <a:solidFill>
                  <a:srgbClr val="000000"/>
                </a:solidFill>
                <a:latin typeface="Calibri" pitchFamily="34" charset="0"/>
              </a:rPr>
              <a:t>ARV</a:t>
            </a:r>
            <a:r>
              <a:rPr lang="fr-FR" sz="1000" dirty="0">
                <a:solidFill>
                  <a:srgbClr val="000000"/>
                </a:solidFill>
                <a:latin typeface="Calibri" pitchFamily="34" charset="0"/>
              </a:rPr>
              <a:t>.</a:t>
            </a:r>
          </a:p>
          <a:p>
            <a:pPr defTabSz="409575">
              <a:lnSpc>
                <a:spcPct val="120000"/>
              </a:lnSpc>
              <a:buFont typeface="Symbol" pitchFamily="18" charset="2"/>
              <a:buNone/>
            </a:pPr>
            <a:r>
              <a:rPr lang="fr-FR" sz="1000" i="1" u="sng" dirty="0">
                <a:solidFill>
                  <a:srgbClr val="000000"/>
                </a:solidFill>
                <a:latin typeface="Calibri" pitchFamily="34" charset="0"/>
              </a:rPr>
              <a:t>Vous avez déclaré être</a:t>
            </a:r>
            <a:r>
              <a:rPr lang="fr-FR" sz="1000" dirty="0">
                <a:solidFill>
                  <a:srgbClr val="000000"/>
                </a:solidFill>
                <a:latin typeface="Calibri" pitchFamily="34" charset="0"/>
              </a:rPr>
              <a:t> en colère lorsque vous prenez vos </a:t>
            </a:r>
            <a:r>
              <a:rPr lang="fr-FR" sz="1000" dirty="0" err="1">
                <a:solidFill>
                  <a:srgbClr val="000000"/>
                </a:solidFill>
                <a:latin typeface="Calibri" pitchFamily="34" charset="0"/>
              </a:rPr>
              <a:t>ARV</a:t>
            </a:r>
            <a:r>
              <a:rPr lang="fr-FR" sz="1000" dirty="0">
                <a:solidFill>
                  <a:srgbClr val="000000"/>
                </a:solidFill>
                <a:latin typeface="Calibri" pitchFamily="34" charset="0"/>
              </a:rPr>
              <a:t>, ce qui ne facilite pas les choses.</a:t>
            </a:r>
          </a:p>
          <a:p>
            <a:pPr defTabSz="409575">
              <a:lnSpc>
                <a:spcPct val="120000"/>
              </a:lnSpc>
              <a:buFont typeface="Symbol" pitchFamily="18" charset="2"/>
              <a:buNone/>
            </a:pPr>
            <a:r>
              <a:rPr lang="fr-FR" sz="1000" i="1" u="sng" dirty="0">
                <a:solidFill>
                  <a:srgbClr val="000000"/>
                </a:solidFill>
                <a:latin typeface="Calibri" pitchFamily="34" charset="0"/>
              </a:rPr>
              <a:t>Si j'ai bien compris ce que vous avez dit,</a:t>
            </a:r>
            <a:r>
              <a:rPr lang="fr-FR" sz="1000" dirty="0">
                <a:solidFill>
                  <a:srgbClr val="000000"/>
                </a:solidFill>
                <a:latin typeface="Calibri" pitchFamily="34" charset="0"/>
              </a:rPr>
              <a:t> vous êtes tellement dépassé(e) que votre santé est le dernier de vos problèmes.</a:t>
            </a:r>
          </a:p>
          <a:p>
            <a:pPr defTabSz="409575">
              <a:lnSpc>
                <a:spcPct val="120000"/>
              </a:lnSpc>
              <a:buFont typeface="Symbol" pitchFamily="18" charset="2"/>
              <a:buNone/>
            </a:pPr>
            <a:endParaRPr lang="en-GB" sz="400" i="1" u="sng" dirty="0">
              <a:solidFill>
                <a:srgbClr val="000000"/>
              </a:solidFill>
              <a:latin typeface="Calibri" pitchFamily="34" charset="0"/>
            </a:endParaRPr>
          </a:p>
          <a:p>
            <a:pPr defTabSz="409575">
              <a:lnSpc>
                <a:spcPct val="120000"/>
              </a:lnSpc>
              <a:buFont typeface="Symbol" pitchFamily="18" charset="2"/>
              <a:buNone/>
            </a:pPr>
            <a:r>
              <a:rPr lang="en-GB" sz="1000" b="1" dirty="0">
                <a:solidFill>
                  <a:srgbClr val="000000"/>
                </a:solidFill>
                <a:latin typeface="Calibri" pitchFamily="34" charset="0"/>
              </a:rPr>
              <a:t>S : </a:t>
            </a:r>
            <a:r>
              <a:rPr lang="en-GB" sz="1000" b="1" dirty="0" err="1">
                <a:solidFill>
                  <a:srgbClr val="000000"/>
                </a:solidFill>
                <a:latin typeface="Calibri" pitchFamily="34" charset="0"/>
              </a:rPr>
              <a:t>Synthèses</a:t>
            </a:r>
            <a:endParaRPr lang="en-GB" sz="1000" b="1" dirty="0">
              <a:solidFill>
                <a:srgbClr val="000000"/>
              </a:solidFill>
              <a:latin typeface="Calibri" pitchFamily="34" charset="0"/>
            </a:endParaRPr>
          </a:p>
          <a:p>
            <a:pPr defTabSz="409575">
              <a:lnSpc>
                <a:spcPct val="120000"/>
              </a:lnSpc>
              <a:buFont typeface="Symbol" pitchFamily="18" charset="2"/>
              <a:buNone/>
            </a:pPr>
            <a:r>
              <a:rPr lang="fr-FR" sz="1000" i="1" u="sng" dirty="0">
                <a:solidFill>
                  <a:srgbClr val="000000"/>
                </a:solidFill>
                <a:latin typeface="Calibri" pitchFamily="34" charset="0"/>
              </a:rPr>
              <a:t>Permettez-moi de m'assurer que je vous ai bien compris.</a:t>
            </a:r>
            <a:r>
              <a:rPr lang="fr-FR" sz="1000" dirty="0">
                <a:solidFill>
                  <a:srgbClr val="000000"/>
                </a:solidFill>
                <a:latin typeface="Calibri" pitchFamily="34" charset="0"/>
              </a:rPr>
              <a:t> Vous faites de gros efforts pour prendre vos </a:t>
            </a:r>
            <a:r>
              <a:rPr lang="fr-FR" sz="1000" dirty="0" err="1">
                <a:solidFill>
                  <a:srgbClr val="000000"/>
                </a:solidFill>
                <a:latin typeface="Calibri" pitchFamily="34" charset="0"/>
              </a:rPr>
              <a:t>ARV</a:t>
            </a:r>
            <a:r>
              <a:rPr lang="fr-FR" sz="1000" dirty="0">
                <a:solidFill>
                  <a:srgbClr val="000000"/>
                </a:solidFill>
                <a:latin typeface="Calibri" pitchFamily="34" charset="0"/>
              </a:rPr>
              <a:t> parce que vous voulez être en forme et en bonne santé, mais vous avez d’autres problèmes dans votre vie si bien que c’est difficile de vous focaliser sur votre santé.</a:t>
            </a:r>
          </a:p>
          <a:p>
            <a:pPr defTabSz="409575">
              <a:lnSpc>
                <a:spcPct val="120000"/>
              </a:lnSpc>
              <a:buFont typeface="Symbol" pitchFamily="18" charset="2"/>
              <a:buNone/>
            </a:pPr>
            <a:r>
              <a:rPr lang="fr-FR" sz="1000" i="1" u="sng" dirty="0">
                <a:solidFill>
                  <a:srgbClr val="000000"/>
                </a:solidFill>
                <a:latin typeface="Calibri" pitchFamily="34" charset="0"/>
              </a:rPr>
              <a:t>Voici ce que j'ai compris. Corrigez-moi si je me trompe.</a:t>
            </a:r>
            <a:r>
              <a:rPr lang="fr-FR" sz="1000" dirty="0">
                <a:solidFill>
                  <a:srgbClr val="000000"/>
                </a:solidFill>
                <a:latin typeface="Calibri" pitchFamily="34" charset="0"/>
              </a:rPr>
              <a:t> Vous vous sentez bien quand vous avez oublié une dose et vous vous posez la question de savoir si les </a:t>
            </a:r>
            <a:r>
              <a:rPr lang="fr-FR" sz="1000" dirty="0" err="1">
                <a:solidFill>
                  <a:srgbClr val="000000"/>
                </a:solidFill>
                <a:latin typeface="Calibri" pitchFamily="34" charset="0"/>
              </a:rPr>
              <a:t>ARV</a:t>
            </a:r>
            <a:r>
              <a:rPr lang="fr-FR" sz="1000" dirty="0">
                <a:solidFill>
                  <a:srgbClr val="000000"/>
                </a:solidFill>
                <a:latin typeface="Calibri" pitchFamily="34" charset="0"/>
              </a:rPr>
              <a:t> sont nécessaires pour que vous restiez en bonne santé.</a:t>
            </a:r>
            <a:endParaRPr lang="en-GB" sz="1200" i="1" u="sng" dirty="0">
              <a:latin typeface="Calibri" pitchFamily="34" charset="0"/>
            </a:endParaRPr>
          </a:p>
        </p:txBody>
      </p:sp>
      <p:sp>
        <p:nvSpPr>
          <p:cNvPr id="2" name="TextBox 1"/>
          <p:cNvSpPr txBox="1"/>
          <p:nvPr/>
        </p:nvSpPr>
        <p:spPr>
          <a:xfrm>
            <a:off x="6553200" y="2205038"/>
            <a:ext cx="2133600" cy="2062162"/>
          </a:xfrm>
          <a:prstGeom prst="rect">
            <a:avLst/>
          </a:prstGeom>
          <a:solidFill>
            <a:schemeClr val="accent3">
              <a:lumMod val="60000"/>
              <a:lumOff val="40000"/>
            </a:schemeClr>
          </a:solidFill>
        </p:spPr>
        <p:txBody>
          <a:bodyPr anchor="ctr">
            <a:spAutoFit/>
          </a:bodyPr>
          <a:lstStyle/>
          <a:p>
            <a:pPr defTabSz="913972" fontAlgn="auto">
              <a:spcBef>
                <a:spcPts val="0"/>
              </a:spcBef>
              <a:spcAft>
                <a:spcPts val="0"/>
              </a:spcAft>
              <a:defRPr/>
            </a:pPr>
            <a:r>
              <a:rPr lang="en-US" sz="3200" b="1" dirty="0">
                <a:solidFill>
                  <a:srgbClr val="000000"/>
                </a:solidFill>
                <a:latin typeface="Calibri"/>
                <a:cs typeface="+mn-cs"/>
              </a:rPr>
              <a:t>O</a:t>
            </a:r>
            <a:r>
              <a:rPr lang="en-US" sz="2200" b="1" dirty="0">
                <a:solidFill>
                  <a:srgbClr val="000000"/>
                </a:solidFill>
                <a:latin typeface="Calibri"/>
                <a:cs typeface="+mn-cs"/>
              </a:rPr>
              <a:t> </a:t>
            </a:r>
            <a:r>
              <a:rPr lang="en-US" sz="1200" dirty="0">
                <a:solidFill>
                  <a:srgbClr val="000000"/>
                </a:solidFill>
                <a:latin typeface="Calibri"/>
                <a:cs typeface="+mn-cs"/>
              </a:rPr>
              <a:t> Questions </a:t>
            </a:r>
            <a:r>
              <a:rPr lang="en-US" sz="1200" dirty="0" err="1">
                <a:solidFill>
                  <a:srgbClr val="000000"/>
                </a:solidFill>
                <a:latin typeface="Calibri"/>
                <a:cs typeface="+mn-cs"/>
              </a:rPr>
              <a:t>Ouvertes</a:t>
            </a:r>
            <a:endParaRPr lang="en-US" sz="2200" b="1" dirty="0">
              <a:solidFill>
                <a:srgbClr val="000000"/>
              </a:solidFill>
              <a:latin typeface="Calibri"/>
              <a:cs typeface="+mn-cs"/>
            </a:endParaRPr>
          </a:p>
          <a:p>
            <a:pPr defTabSz="913972" fontAlgn="auto">
              <a:spcBef>
                <a:spcPts val="0"/>
              </a:spcBef>
              <a:spcAft>
                <a:spcPts val="0"/>
              </a:spcAft>
              <a:defRPr/>
            </a:pPr>
            <a:r>
              <a:rPr lang="en-US" sz="3200" b="1" dirty="0">
                <a:solidFill>
                  <a:srgbClr val="000000"/>
                </a:solidFill>
                <a:latin typeface="Calibri"/>
                <a:cs typeface="+mn-cs"/>
              </a:rPr>
              <a:t>A</a:t>
            </a:r>
            <a:r>
              <a:rPr lang="en-US" sz="2200" b="1" dirty="0">
                <a:solidFill>
                  <a:srgbClr val="000000"/>
                </a:solidFill>
                <a:latin typeface="Calibri"/>
                <a:cs typeface="+mn-cs"/>
              </a:rPr>
              <a:t>  </a:t>
            </a:r>
            <a:r>
              <a:rPr lang="en-US" sz="1200" dirty="0">
                <a:solidFill>
                  <a:srgbClr val="000000"/>
                </a:solidFill>
                <a:latin typeface="Calibri"/>
                <a:cs typeface="+mn-cs"/>
              </a:rPr>
              <a:t>Affirmation</a:t>
            </a:r>
            <a:endParaRPr lang="en-US" sz="2200" b="1" dirty="0">
              <a:solidFill>
                <a:srgbClr val="000000"/>
              </a:solidFill>
              <a:latin typeface="Calibri"/>
              <a:cs typeface="+mn-cs"/>
            </a:endParaRPr>
          </a:p>
          <a:p>
            <a:pPr defTabSz="913972" fontAlgn="auto">
              <a:spcBef>
                <a:spcPts val="0"/>
              </a:spcBef>
              <a:spcAft>
                <a:spcPts val="0"/>
              </a:spcAft>
              <a:defRPr/>
            </a:pPr>
            <a:r>
              <a:rPr lang="en-US" sz="3200" b="1" dirty="0">
                <a:solidFill>
                  <a:srgbClr val="000000"/>
                </a:solidFill>
                <a:latin typeface="Calibri"/>
                <a:cs typeface="+mn-cs"/>
              </a:rPr>
              <a:t>R</a:t>
            </a:r>
            <a:r>
              <a:rPr lang="en-US" sz="2200" b="1" dirty="0">
                <a:solidFill>
                  <a:srgbClr val="000000"/>
                </a:solidFill>
                <a:latin typeface="Calibri"/>
                <a:cs typeface="+mn-cs"/>
              </a:rPr>
              <a:t>  </a:t>
            </a:r>
            <a:r>
              <a:rPr lang="en-US" sz="1200" dirty="0" err="1">
                <a:solidFill>
                  <a:srgbClr val="000000"/>
                </a:solidFill>
                <a:latin typeface="Calibri"/>
                <a:cs typeface="+mn-cs"/>
              </a:rPr>
              <a:t>Écoute</a:t>
            </a:r>
            <a:r>
              <a:rPr lang="en-US" sz="1200" dirty="0">
                <a:solidFill>
                  <a:srgbClr val="000000"/>
                </a:solidFill>
                <a:latin typeface="Calibri"/>
                <a:cs typeface="+mn-cs"/>
              </a:rPr>
              <a:t> </a:t>
            </a:r>
            <a:r>
              <a:rPr lang="en-US" sz="1200" dirty="0">
                <a:latin typeface="Calibri"/>
                <a:cs typeface="+mn-cs"/>
              </a:rPr>
              <a:t>active</a:t>
            </a:r>
            <a:endParaRPr lang="en-US" sz="2200" b="1" dirty="0">
              <a:latin typeface="Calibri"/>
              <a:cs typeface="+mn-cs"/>
            </a:endParaRPr>
          </a:p>
          <a:p>
            <a:pPr defTabSz="913972" fontAlgn="auto">
              <a:spcBef>
                <a:spcPts val="0"/>
              </a:spcBef>
              <a:spcAft>
                <a:spcPts val="0"/>
              </a:spcAft>
              <a:defRPr/>
            </a:pPr>
            <a:r>
              <a:rPr lang="en-US" sz="3200" b="1" dirty="0">
                <a:solidFill>
                  <a:srgbClr val="000000"/>
                </a:solidFill>
                <a:latin typeface="Calibri"/>
                <a:cs typeface="+mn-cs"/>
              </a:rPr>
              <a:t>S</a:t>
            </a:r>
            <a:r>
              <a:rPr lang="en-US" sz="2200" b="1" dirty="0">
                <a:solidFill>
                  <a:srgbClr val="000000"/>
                </a:solidFill>
                <a:latin typeface="Calibri"/>
                <a:cs typeface="+mn-cs"/>
              </a:rPr>
              <a:t>  </a:t>
            </a:r>
            <a:r>
              <a:rPr lang="en-US" sz="1200" dirty="0" err="1">
                <a:solidFill>
                  <a:srgbClr val="000000"/>
                </a:solidFill>
                <a:latin typeface="Calibri"/>
                <a:cs typeface="+mn-cs"/>
              </a:rPr>
              <a:t>Synthèses</a:t>
            </a:r>
            <a:endParaRPr lang="en-US" sz="1200" dirty="0">
              <a:solidFill>
                <a:srgbClr val="000000"/>
              </a:solidFill>
              <a:latin typeface="Calibri"/>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12725" y="115888"/>
            <a:ext cx="8661400" cy="847725"/>
          </a:xfrm>
          <a:prstGeom prst="rect">
            <a:avLst/>
          </a:prstGeom>
        </p:spPr>
        <p:txBody>
          <a:bodyPr lIns="82058" tIns="41029" rIns="82058" bIns="41029"/>
          <a:lstStyle>
            <a:lvl1pPr algn="ctr" defTabSz="457200" rtl="0" eaLnBrk="1" latinLnBrk="0" hangingPunct="1">
              <a:spcBef>
                <a:spcPct val="0"/>
              </a:spcBef>
              <a:buNone/>
              <a:defRPr sz="3200" kern="1200">
                <a:solidFill>
                  <a:srgbClr val="000090"/>
                </a:solidFill>
                <a:latin typeface="+mj-lt"/>
                <a:ea typeface="+mj-ea"/>
                <a:cs typeface="+mj-cs"/>
              </a:defRPr>
            </a:lvl1pPr>
          </a:lstStyle>
          <a:p>
            <a:pPr fontAlgn="auto">
              <a:spcAft>
                <a:spcPts val="0"/>
              </a:spcAft>
              <a:defRPr/>
            </a:pPr>
            <a:r>
              <a:rPr lang="fr-FR" b="1" cap="small" dirty="0" smtClean="0">
                <a:solidFill>
                  <a:srgbClr val="002060"/>
                </a:solidFill>
                <a:latin typeface="Calibri"/>
              </a:rPr>
              <a:t>Comment utiliser la présentation Aide-mémoire conseils :</a:t>
            </a:r>
          </a:p>
          <a:p>
            <a:pPr fontAlgn="auto">
              <a:spcAft>
                <a:spcPts val="0"/>
              </a:spcAft>
              <a:defRPr/>
            </a:pPr>
            <a:r>
              <a:rPr lang="en-GB" b="1" cap="small" dirty="0" smtClean="0">
                <a:solidFill>
                  <a:srgbClr val="002060"/>
                </a:solidFill>
                <a:latin typeface="Calibri" panose="020F0502020204030204" pitchFamily="34" charset="0"/>
              </a:rPr>
              <a:t> </a:t>
            </a:r>
            <a:r>
              <a:rPr lang="en-GB" b="1" cap="small" dirty="0" smtClean="0">
                <a:solidFill>
                  <a:srgbClr val="002060"/>
                </a:solidFill>
                <a:latin typeface="Calibri"/>
              </a:rPr>
              <a:t>Par </a:t>
            </a:r>
            <a:r>
              <a:rPr lang="en-GB" b="1" cap="small" dirty="0" err="1" smtClean="0">
                <a:solidFill>
                  <a:srgbClr val="002060"/>
                </a:solidFill>
                <a:latin typeface="Calibri"/>
              </a:rPr>
              <a:t>visite</a:t>
            </a:r>
            <a:endParaRPr lang="en-GB" b="1" cap="small" dirty="0" smtClean="0">
              <a:solidFill>
                <a:srgbClr val="002060"/>
              </a:solidFill>
              <a:latin typeface="Calibri" panose="020F0502020204030204" pitchFamily="34" charset="0"/>
            </a:endParaRPr>
          </a:p>
        </p:txBody>
      </p:sp>
      <p:sp>
        <p:nvSpPr>
          <p:cNvPr id="43" name="TextBox 42"/>
          <p:cNvSpPr txBox="1"/>
          <p:nvPr/>
        </p:nvSpPr>
        <p:spPr>
          <a:xfrm>
            <a:off x="993775" y="6080125"/>
            <a:ext cx="7269163" cy="390525"/>
          </a:xfrm>
          <a:prstGeom prst="rect">
            <a:avLst/>
          </a:prstGeom>
          <a:noFill/>
        </p:spPr>
        <p:txBody>
          <a:bodyPr lIns="82058" tIns="41029" rIns="82058" bIns="41029">
            <a:spAutoFit/>
          </a:bodyPr>
          <a:lstStyle/>
          <a:p>
            <a:pPr defTabSz="913972" fontAlgn="auto">
              <a:spcBef>
                <a:spcPts val="0"/>
              </a:spcBef>
              <a:spcAft>
                <a:spcPts val="0"/>
              </a:spcAft>
              <a:defRPr/>
            </a:pPr>
            <a:r>
              <a:rPr lang="fr-FR" sz="2000">
                <a:solidFill>
                  <a:srgbClr val="000000"/>
                </a:solidFill>
                <a:latin typeface="Calibri"/>
                <a:cs typeface="+mn-cs"/>
              </a:rPr>
              <a:t>Le résultat du test de suivi de la charge virale est élevé : </a:t>
            </a:r>
            <a:r>
              <a:rPr lang="fr-FR" sz="2000" b="1">
                <a:solidFill>
                  <a:srgbClr val="7F7F7F"/>
                </a:solidFill>
                <a:latin typeface="Calibri"/>
                <a:cs typeface="+mn-cs"/>
              </a:rPr>
              <a:t>18</a:t>
            </a:r>
            <a:endParaRPr lang="en-US" sz="2000" b="1" dirty="0">
              <a:solidFill>
                <a:srgbClr val="7F7F7F"/>
              </a:solidFill>
              <a:latin typeface="Calibri"/>
              <a:cs typeface="+mn-cs"/>
            </a:endParaRPr>
          </a:p>
        </p:txBody>
      </p:sp>
      <p:sp>
        <p:nvSpPr>
          <p:cNvPr id="44" name="Rectangle 43"/>
          <p:cNvSpPr/>
          <p:nvPr/>
        </p:nvSpPr>
        <p:spPr>
          <a:xfrm>
            <a:off x="533400" y="2076449"/>
            <a:ext cx="268288" cy="261938"/>
          </a:xfrm>
          <a:prstGeom prst="rect">
            <a:avLst/>
          </a:prstGeom>
          <a:solidFill>
            <a:srgbClr val="0000CC"/>
          </a:solidFill>
          <a:ln>
            <a:solidFill>
              <a:srgbClr val="0000CC"/>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50180" name="TextBox 44"/>
          <p:cNvSpPr txBox="1">
            <a:spLocks noChangeArrowheads="1"/>
          </p:cNvSpPr>
          <p:nvPr/>
        </p:nvSpPr>
        <p:spPr bwMode="auto">
          <a:xfrm>
            <a:off x="973138" y="1981200"/>
            <a:ext cx="3003550" cy="390525"/>
          </a:xfrm>
          <a:prstGeom prst="rect">
            <a:avLst/>
          </a:prstGeom>
          <a:noFill/>
          <a:ln w="9525">
            <a:noFill/>
            <a:miter lim="800000"/>
            <a:headEnd/>
            <a:tailEnd/>
          </a:ln>
        </p:spPr>
        <p:txBody>
          <a:bodyPr lIns="82058" tIns="41029" rIns="82058" bIns="41029">
            <a:spAutoFit/>
          </a:bodyPr>
          <a:lstStyle/>
          <a:p>
            <a:r>
              <a:rPr lang="en-US" sz="2000" dirty="0" smtClean="0">
                <a:solidFill>
                  <a:srgbClr val="000000"/>
                </a:solidFill>
                <a:latin typeface="Calibri" pitchFamily="34" charset="0"/>
              </a:rPr>
              <a:t>Début du TAR: </a:t>
            </a:r>
            <a:r>
              <a:rPr lang="en-US" sz="2000" b="1" dirty="0" smtClean="0">
                <a:solidFill>
                  <a:srgbClr val="0000CC"/>
                </a:solidFill>
                <a:latin typeface="Calibri" pitchFamily="34" charset="0"/>
              </a:rPr>
              <a:t>1</a:t>
            </a:r>
            <a:endParaRPr lang="en-US" sz="2000" b="1" dirty="0">
              <a:solidFill>
                <a:srgbClr val="0000CC"/>
              </a:solidFill>
              <a:latin typeface="Calibri" pitchFamily="34" charset="0"/>
            </a:endParaRPr>
          </a:p>
        </p:txBody>
      </p:sp>
      <p:sp>
        <p:nvSpPr>
          <p:cNvPr id="46" name="Rectangle 45"/>
          <p:cNvSpPr/>
          <p:nvPr/>
        </p:nvSpPr>
        <p:spPr>
          <a:xfrm>
            <a:off x="531813" y="3114675"/>
            <a:ext cx="269875" cy="261937"/>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p>
        </p:txBody>
      </p:sp>
      <p:sp>
        <p:nvSpPr>
          <p:cNvPr id="47" name="TextBox 46"/>
          <p:cNvSpPr txBox="1"/>
          <p:nvPr/>
        </p:nvSpPr>
        <p:spPr>
          <a:xfrm>
            <a:off x="996950" y="3048000"/>
            <a:ext cx="7877175" cy="390636"/>
          </a:xfrm>
          <a:prstGeom prst="rect">
            <a:avLst/>
          </a:prstGeom>
          <a:noFill/>
        </p:spPr>
        <p:txBody>
          <a:bodyPr wrap="square" lIns="82058" tIns="41029" rIns="82058" bIns="41029">
            <a:spAutoFit/>
          </a:bodyPr>
          <a:lstStyle/>
          <a:p>
            <a:pPr defTabSz="913972" fontAlgn="auto">
              <a:spcBef>
                <a:spcPts val="0"/>
              </a:spcBef>
              <a:spcAft>
                <a:spcPts val="0"/>
              </a:spcAft>
              <a:defRPr/>
            </a:pPr>
            <a:r>
              <a:rPr lang="fr-FR" sz="2000" dirty="0">
                <a:solidFill>
                  <a:srgbClr val="000000"/>
                </a:solidFill>
                <a:latin typeface="Calibri"/>
                <a:cs typeface="+mn-cs"/>
              </a:rPr>
              <a:t>Le résultat du premier test de mesure de la charge virale est faible : </a:t>
            </a:r>
            <a:r>
              <a:rPr lang="fr-FR" sz="2000" b="1" dirty="0">
                <a:solidFill>
                  <a:srgbClr val="9BBB59"/>
                </a:solidFill>
                <a:latin typeface="Calibri"/>
                <a:cs typeface="+mn-cs"/>
              </a:rPr>
              <a:t>3</a:t>
            </a:r>
            <a:endParaRPr lang="en-US" sz="2000" b="1" dirty="0">
              <a:solidFill>
                <a:srgbClr val="9BBB59"/>
              </a:solidFill>
              <a:latin typeface="Calibri"/>
              <a:cs typeface="+mn-cs"/>
            </a:endParaRPr>
          </a:p>
        </p:txBody>
      </p:sp>
      <p:sp>
        <p:nvSpPr>
          <p:cNvPr id="48" name="Rectangle 47"/>
          <p:cNvSpPr/>
          <p:nvPr/>
        </p:nvSpPr>
        <p:spPr>
          <a:xfrm>
            <a:off x="530225" y="3733800"/>
            <a:ext cx="268288" cy="261937"/>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p>
        </p:txBody>
      </p:sp>
      <p:sp>
        <p:nvSpPr>
          <p:cNvPr id="49" name="TextBox 48"/>
          <p:cNvSpPr txBox="1"/>
          <p:nvPr/>
        </p:nvSpPr>
        <p:spPr>
          <a:xfrm>
            <a:off x="1038225" y="3657600"/>
            <a:ext cx="7267575" cy="390525"/>
          </a:xfrm>
          <a:prstGeom prst="rect">
            <a:avLst/>
          </a:prstGeom>
          <a:noFill/>
        </p:spPr>
        <p:txBody>
          <a:bodyPr lIns="82058" tIns="41029" rIns="82058" bIns="41029">
            <a:spAutoFit/>
          </a:bodyPr>
          <a:lstStyle/>
          <a:p>
            <a:pPr defTabSz="913972" fontAlgn="auto">
              <a:spcBef>
                <a:spcPts val="0"/>
              </a:spcBef>
              <a:spcAft>
                <a:spcPts val="0"/>
              </a:spcAft>
              <a:defRPr/>
            </a:pPr>
            <a:r>
              <a:rPr lang="fr-FR" sz="2000" dirty="0">
                <a:solidFill>
                  <a:srgbClr val="000000"/>
                </a:solidFill>
                <a:latin typeface="Calibri"/>
                <a:cs typeface="+mn-cs"/>
              </a:rPr>
              <a:t>Le résultat du premier test de mesure de la charge virale est élevé : </a:t>
            </a:r>
            <a:r>
              <a:rPr lang="fr-FR" sz="2000" b="1" dirty="0">
                <a:solidFill>
                  <a:srgbClr val="F79646"/>
                </a:solidFill>
                <a:latin typeface="Calibri"/>
                <a:cs typeface="+mn-cs"/>
              </a:rPr>
              <a:t>4</a:t>
            </a:r>
            <a:endParaRPr lang="en-US" sz="2000" b="1" dirty="0">
              <a:solidFill>
                <a:srgbClr val="F79646"/>
              </a:solidFill>
              <a:latin typeface="Calibri"/>
              <a:cs typeface="+mn-cs"/>
            </a:endParaRPr>
          </a:p>
        </p:txBody>
      </p:sp>
      <p:sp>
        <p:nvSpPr>
          <p:cNvPr id="50" name="Rectangle 49"/>
          <p:cNvSpPr/>
          <p:nvPr/>
        </p:nvSpPr>
        <p:spPr>
          <a:xfrm>
            <a:off x="533400" y="4310062"/>
            <a:ext cx="269875" cy="261938"/>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dirty="0"/>
          </a:p>
        </p:txBody>
      </p:sp>
      <p:sp>
        <p:nvSpPr>
          <p:cNvPr id="51" name="TextBox 50"/>
          <p:cNvSpPr txBox="1"/>
          <p:nvPr/>
        </p:nvSpPr>
        <p:spPr>
          <a:xfrm>
            <a:off x="990600" y="4267200"/>
            <a:ext cx="7267575" cy="390525"/>
          </a:xfrm>
          <a:prstGeom prst="rect">
            <a:avLst/>
          </a:prstGeom>
          <a:noFill/>
        </p:spPr>
        <p:txBody>
          <a:bodyPr lIns="82058" tIns="41029" rIns="82058" bIns="41029">
            <a:spAutoFit/>
          </a:bodyPr>
          <a:lstStyle/>
          <a:p>
            <a:pPr defTabSz="913972" fontAlgn="auto">
              <a:spcBef>
                <a:spcPts val="0"/>
              </a:spcBef>
              <a:spcAft>
                <a:spcPts val="0"/>
              </a:spcAft>
              <a:defRPr/>
            </a:pPr>
            <a:r>
              <a:rPr lang="fr-FR" sz="2000">
                <a:solidFill>
                  <a:srgbClr val="000000"/>
                </a:solidFill>
                <a:latin typeface="Calibri"/>
                <a:cs typeface="+mn-cs"/>
              </a:rPr>
              <a:t>Conseils d’amélioration de l’observance : </a:t>
            </a:r>
            <a:r>
              <a:rPr lang="fr-FR" sz="2000" b="1">
                <a:solidFill>
                  <a:srgbClr val="4BACC6"/>
                </a:solidFill>
                <a:latin typeface="Calibri"/>
                <a:cs typeface="+mn-cs"/>
              </a:rPr>
              <a:t>5 – 15 </a:t>
            </a:r>
            <a:endParaRPr lang="en-US" sz="2000" b="1" dirty="0">
              <a:solidFill>
                <a:srgbClr val="4BACC6"/>
              </a:solidFill>
              <a:latin typeface="Calibri"/>
              <a:cs typeface="+mn-cs"/>
            </a:endParaRPr>
          </a:p>
        </p:txBody>
      </p:sp>
      <p:sp>
        <p:nvSpPr>
          <p:cNvPr id="52" name="Rectangle 51"/>
          <p:cNvSpPr/>
          <p:nvPr/>
        </p:nvSpPr>
        <p:spPr>
          <a:xfrm>
            <a:off x="530225" y="5562600"/>
            <a:ext cx="268288" cy="261937"/>
          </a:xfrm>
          <a:prstGeom prst="rect">
            <a:avLst/>
          </a:prstGeom>
          <a:solidFill>
            <a:srgbClr val="CC0066"/>
          </a:solidFill>
          <a:ln>
            <a:no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7030A0"/>
              </a:solidFill>
            </a:endParaRPr>
          </a:p>
        </p:txBody>
      </p:sp>
      <p:sp>
        <p:nvSpPr>
          <p:cNvPr id="50188" name="TextBox 52"/>
          <p:cNvSpPr txBox="1">
            <a:spLocks noChangeArrowheads="1"/>
          </p:cNvSpPr>
          <p:nvPr/>
        </p:nvSpPr>
        <p:spPr bwMode="auto">
          <a:xfrm>
            <a:off x="993775" y="5486400"/>
            <a:ext cx="7269163" cy="390525"/>
          </a:xfrm>
          <a:prstGeom prst="rect">
            <a:avLst/>
          </a:prstGeom>
          <a:noFill/>
          <a:ln w="9525">
            <a:noFill/>
            <a:miter lim="800000"/>
            <a:headEnd/>
            <a:tailEnd/>
          </a:ln>
        </p:spPr>
        <p:txBody>
          <a:bodyPr lIns="82058" tIns="41029" rIns="82058" bIns="41029">
            <a:spAutoFit/>
          </a:bodyPr>
          <a:lstStyle/>
          <a:p>
            <a:r>
              <a:rPr lang="fr-FR" sz="2000">
                <a:solidFill>
                  <a:srgbClr val="000000"/>
                </a:solidFill>
                <a:latin typeface="Calibri" pitchFamily="34" charset="0"/>
              </a:rPr>
              <a:t>Le résultat du test de suivi de la charge virale est faible : </a:t>
            </a:r>
            <a:r>
              <a:rPr lang="fr-FR" sz="2000" b="1">
                <a:solidFill>
                  <a:srgbClr val="CC0066"/>
                </a:solidFill>
                <a:latin typeface="Calibri" pitchFamily="34" charset="0"/>
              </a:rPr>
              <a:t>17</a:t>
            </a:r>
            <a:endParaRPr lang="en-US" sz="2000" b="1">
              <a:solidFill>
                <a:srgbClr val="CC0066"/>
              </a:solidFill>
              <a:latin typeface="Calibri" pitchFamily="34" charset="0"/>
            </a:endParaRPr>
          </a:p>
        </p:txBody>
      </p:sp>
      <p:sp>
        <p:nvSpPr>
          <p:cNvPr id="54" name="Rectangle 53"/>
          <p:cNvSpPr/>
          <p:nvPr/>
        </p:nvSpPr>
        <p:spPr>
          <a:xfrm>
            <a:off x="530225" y="6172200"/>
            <a:ext cx="268288" cy="261937"/>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chemeClr val="tx1">
                  <a:lumMod val="65000"/>
                  <a:lumOff val="35000"/>
                </a:schemeClr>
              </a:solidFill>
            </a:endParaRPr>
          </a:p>
        </p:txBody>
      </p:sp>
      <p:sp>
        <p:nvSpPr>
          <p:cNvPr id="55" name="Rectangle 54"/>
          <p:cNvSpPr/>
          <p:nvPr/>
        </p:nvSpPr>
        <p:spPr>
          <a:xfrm>
            <a:off x="533400" y="4953000"/>
            <a:ext cx="268288" cy="26193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7030A0"/>
              </a:solidFill>
            </a:endParaRPr>
          </a:p>
        </p:txBody>
      </p:sp>
      <p:sp>
        <p:nvSpPr>
          <p:cNvPr id="56" name="TextBox 55"/>
          <p:cNvSpPr txBox="1"/>
          <p:nvPr/>
        </p:nvSpPr>
        <p:spPr>
          <a:xfrm>
            <a:off x="1006475" y="4876800"/>
            <a:ext cx="7269163" cy="390525"/>
          </a:xfrm>
          <a:prstGeom prst="rect">
            <a:avLst/>
          </a:prstGeom>
          <a:noFill/>
        </p:spPr>
        <p:txBody>
          <a:bodyPr lIns="82058" tIns="41029" rIns="82058" bIns="41029">
            <a:spAutoFit/>
          </a:bodyPr>
          <a:lstStyle/>
          <a:p>
            <a:pPr defTabSz="913972" fontAlgn="auto">
              <a:spcBef>
                <a:spcPts val="0"/>
              </a:spcBef>
              <a:spcAft>
                <a:spcPts val="0"/>
              </a:spcAft>
              <a:defRPr/>
            </a:pPr>
            <a:r>
              <a:rPr lang="fr-FR" sz="2000" dirty="0">
                <a:solidFill>
                  <a:srgbClr val="000000"/>
                </a:solidFill>
                <a:latin typeface="Calibri"/>
                <a:cs typeface="+mn-cs"/>
              </a:rPr>
              <a:t>Test de suivi de la charge virale : </a:t>
            </a:r>
            <a:r>
              <a:rPr lang="fr-FR" sz="2000" b="1" dirty="0">
                <a:solidFill>
                  <a:srgbClr val="8064A2"/>
                </a:solidFill>
                <a:latin typeface="Calibri"/>
                <a:cs typeface="+mn-cs"/>
              </a:rPr>
              <a:t>16</a:t>
            </a:r>
            <a:endParaRPr lang="en-US" sz="2000" b="1" dirty="0">
              <a:solidFill>
                <a:srgbClr val="8064A2"/>
              </a:solidFill>
              <a:latin typeface="Calibri"/>
              <a:cs typeface="+mn-cs"/>
            </a:endParaRPr>
          </a:p>
        </p:txBody>
      </p:sp>
      <p:sp>
        <p:nvSpPr>
          <p:cNvPr id="17" name="Rectangle 16"/>
          <p:cNvSpPr/>
          <p:nvPr/>
        </p:nvSpPr>
        <p:spPr>
          <a:xfrm>
            <a:off x="533400" y="2600324"/>
            <a:ext cx="268288" cy="261938"/>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18" name="TextBox 44"/>
          <p:cNvSpPr txBox="1">
            <a:spLocks noChangeArrowheads="1"/>
          </p:cNvSpPr>
          <p:nvPr/>
        </p:nvSpPr>
        <p:spPr bwMode="auto">
          <a:xfrm>
            <a:off x="973138" y="2505075"/>
            <a:ext cx="5122862" cy="390636"/>
          </a:xfrm>
          <a:prstGeom prst="rect">
            <a:avLst/>
          </a:prstGeom>
          <a:noFill/>
          <a:ln w="9525">
            <a:noFill/>
            <a:miter lim="800000"/>
            <a:headEnd/>
            <a:tailEnd/>
          </a:ln>
        </p:spPr>
        <p:txBody>
          <a:bodyPr wrap="square" lIns="82058" tIns="41029" rIns="82058" bIns="41029">
            <a:spAutoFit/>
          </a:bodyPr>
          <a:lstStyle/>
          <a:p>
            <a:r>
              <a:rPr lang="en-US" sz="2000" dirty="0" smtClean="0">
                <a:solidFill>
                  <a:srgbClr val="000000"/>
                </a:solidFill>
                <a:latin typeface="Calibri" pitchFamily="34" charset="0"/>
              </a:rPr>
              <a:t>Envoi de la </a:t>
            </a:r>
            <a:r>
              <a:rPr lang="en-US" sz="2000" dirty="0" err="1" smtClean="0">
                <a:solidFill>
                  <a:srgbClr val="000000"/>
                </a:solidFill>
                <a:latin typeface="Calibri" pitchFamily="34" charset="0"/>
              </a:rPr>
              <a:t>mesure</a:t>
            </a:r>
            <a:r>
              <a:rPr lang="en-US" sz="2000" dirty="0" smtClean="0">
                <a:solidFill>
                  <a:srgbClr val="000000"/>
                </a:solidFill>
                <a:latin typeface="Calibri" pitchFamily="34" charset="0"/>
              </a:rPr>
              <a:t> de la charge virale</a:t>
            </a:r>
            <a:r>
              <a:rPr lang="en-US" sz="2000" dirty="0">
                <a:solidFill>
                  <a:srgbClr val="000000"/>
                </a:solidFill>
                <a:latin typeface="Calibri" pitchFamily="34" charset="0"/>
              </a:rPr>
              <a:t> : </a:t>
            </a:r>
            <a:r>
              <a:rPr lang="en-US" sz="2000" b="1" dirty="0" smtClean="0">
                <a:solidFill>
                  <a:srgbClr val="00B050"/>
                </a:solidFill>
                <a:latin typeface="Calibri" pitchFamily="34" charset="0"/>
              </a:rPr>
              <a:t>2 </a:t>
            </a:r>
            <a:endParaRPr lang="en-US" sz="2000" b="1" dirty="0">
              <a:solidFill>
                <a:srgbClr val="00B050"/>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220663"/>
            <a:ext cx="8229600" cy="849312"/>
          </a:xfrm>
        </p:spPr>
        <p:txBody>
          <a:bodyPr/>
          <a:lstStyle/>
          <a:p>
            <a:pPr eaLnBrk="1" hangingPunct="1"/>
            <a:r>
              <a:rPr lang="en-GB" smtClean="0">
                <a:solidFill>
                  <a:srgbClr val="002060"/>
                </a:solidFill>
                <a:latin typeface="Calibri" pitchFamily="34" charset="0"/>
              </a:rPr>
              <a:t>THÈMES DES AIDE-MÉMOIRE CONSEILS</a:t>
            </a:r>
            <a:endParaRPr lang="en-US" smtClean="0">
              <a:solidFill>
                <a:srgbClr val="002060"/>
              </a:solidFill>
              <a:latin typeface="Calibri" pitchFamily="34" charset="0"/>
            </a:endParaRPr>
          </a:p>
        </p:txBody>
      </p:sp>
      <p:sp>
        <p:nvSpPr>
          <p:cNvPr id="6" name="Content Placeholder 2"/>
          <p:cNvSpPr>
            <a:spLocks noGrp="1"/>
          </p:cNvSpPr>
          <p:nvPr/>
        </p:nvSpPr>
        <p:spPr>
          <a:xfrm>
            <a:off x="609600" y="1143000"/>
            <a:ext cx="8229600" cy="5508625"/>
          </a:xfrm>
          <a:prstGeom prst="rect">
            <a:avLst/>
          </a:prstGeom>
        </p:spPr>
        <p:txBody>
          <a:bodyPr lIns="82058" tIns="41029" rIns="82058" bIns="41029">
            <a:normAutofit/>
          </a:bodyPr>
          <a:lstStyle>
            <a:lvl1pPr marL="0" marR="0" indent="0" algn="l" defTabSz="457200" rtl="0" eaLnBrk="1" fontAlgn="auto" latinLnBrk="0" hangingPunct="1">
              <a:lnSpc>
                <a:spcPct val="90000"/>
              </a:lnSpc>
              <a:spcBef>
                <a:spcPct val="20000"/>
              </a:spcBef>
              <a:spcAft>
                <a:spcPts val="0"/>
              </a:spcAft>
              <a:buClrTx/>
              <a:buSzTx/>
              <a:buFont typeface="Arial"/>
              <a:buNone/>
              <a:tabLst/>
              <a:defRPr sz="11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nSpc>
                <a:spcPct val="100000"/>
              </a:lnSpc>
              <a:defRPr/>
            </a:pPr>
            <a:r>
              <a:rPr lang="fr-FR" sz="1400" dirty="0" smtClean="0">
                <a:solidFill>
                  <a:srgbClr val="000000"/>
                </a:solidFill>
                <a:latin typeface="Calibri"/>
              </a:rPr>
              <a:t>Comment utiliser la présentation sur la surveillance de la charge virale et les conseils pour une meilleure observance		</a:t>
            </a:r>
          </a:p>
          <a:p>
            <a:pPr>
              <a:lnSpc>
                <a:spcPct val="100000"/>
              </a:lnSpc>
              <a:defRPr/>
            </a:pPr>
            <a:r>
              <a:rPr lang="fr-FR" sz="1400" dirty="0" smtClean="0">
                <a:solidFill>
                  <a:srgbClr val="000000"/>
                </a:solidFill>
                <a:latin typeface="Calibri"/>
              </a:rPr>
              <a:t>Bonnes compétences en matière de conseil et de communication</a:t>
            </a:r>
          </a:p>
          <a:p>
            <a:pPr marL="280988" indent="-280988">
              <a:lnSpc>
                <a:spcPct val="100000"/>
              </a:lnSpc>
              <a:buFont typeface="+mj-lt"/>
              <a:buAutoNum type="arabicPeriod"/>
              <a:defRPr/>
            </a:pPr>
            <a:r>
              <a:rPr lang="fr-FR" sz="1400" dirty="0" smtClean="0">
                <a:solidFill>
                  <a:srgbClr val="000000"/>
                </a:solidFill>
                <a:latin typeface="Calibri"/>
              </a:rPr>
              <a:t>Vous commencez à prendre des </a:t>
            </a:r>
            <a:r>
              <a:rPr lang="fr-FR" sz="1400" dirty="0" err="1" smtClean="0">
                <a:solidFill>
                  <a:srgbClr val="000000"/>
                </a:solidFill>
                <a:latin typeface="Calibri"/>
              </a:rPr>
              <a:t>ARV</a:t>
            </a:r>
            <a:endParaRPr lang="fr-FR" sz="1400" dirty="0" smtClean="0">
              <a:solidFill>
                <a:srgbClr val="000000"/>
              </a:solidFill>
              <a:latin typeface="Calibri"/>
            </a:endParaRPr>
          </a:p>
          <a:p>
            <a:pPr marL="280988" indent="-280988">
              <a:lnSpc>
                <a:spcPct val="100000"/>
              </a:lnSpc>
              <a:buFont typeface="+mj-lt"/>
              <a:buAutoNum type="arabicPeriod"/>
              <a:defRPr/>
            </a:pPr>
            <a:r>
              <a:rPr lang="en-US" sz="1400" dirty="0" err="1" smtClean="0">
                <a:solidFill>
                  <a:srgbClr val="000000"/>
                </a:solidFill>
                <a:latin typeface="Calibri"/>
              </a:rPr>
              <a:t>Qu’est-ce</a:t>
            </a:r>
            <a:r>
              <a:rPr lang="en-US" sz="1400" dirty="0" smtClean="0">
                <a:solidFill>
                  <a:srgbClr val="000000"/>
                </a:solidFill>
                <a:latin typeface="Calibri"/>
              </a:rPr>
              <a:t> </a:t>
            </a:r>
            <a:r>
              <a:rPr lang="en-US" sz="1400" dirty="0" err="1" smtClean="0">
                <a:solidFill>
                  <a:srgbClr val="000000"/>
                </a:solidFill>
                <a:latin typeface="Calibri"/>
              </a:rPr>
              <a:t>qu’une</a:t>
            </a:r>
            <a:r>
              <a:rPr lang="en-US" sz="1400" dirty="0" smtClean="0">
                <a:solidFill>
                  <a:srgbClr val="000000"/>
                </a:solidFill>
                <a:latin typeface="Calibri"/>
              </a:rPr>
              <a:t> charge </a:t>
            </a:r>
            <a:r>
              <a:rPr lang="en-US" sz="1400" dirty="0" err="1" smtClean="0">
                <a:solidFill>
                  <a:srgbClr val="000000"/>
                </a:solidFill>
                <a:latin typeface="Calibri"/>
              </a:rPr>
              <a:t>virale</a:t>
            </a:r>
            <a:r>
              <a:rPr lang="en-US" sz="1400" dirty="0" smtClean="0">
                <a:solidFill>
                  <a:srgbClr val="000000"/>
                </a:solidFill>
                <a:latin typeface="Calibri"/>
              </a:rPr>
              <a:t> ?</a:t>
            </a:r>
          </a:p>
          <a:p>
            <a:pPr marL="280988" indent="-280988">
              <a:lnSpc>
                <a:spcPct val="100000"/>
              </a:lnSpc>
              <a:buFont typeface="+mj-lt"/>
              <a:buAutoNum type="arabicPeriod"/>
              <a:defRPr/>
            </a:pPr>
            <a:r>
              <a:rPr lang="fr-FR" sz="1400" dirty="0" smtClean="0">
                <a:solidFill>
                  <a:srgbClr val="000000"/>
                </a:solidFill>
                <a:latin typeface="Calibri"/>
              </a:rPr>
              <a:t>La charge virale est FAIBLE</a:t>
            </a:r>
          </a:p>
          <a:p>
            <a:pPr marL="280988" indent="-280988">
              <a:lnSpc>
                <a:spcPct val="100000"/>
              </a:lnSpc>
              <a:buFont typeface="+mj-lt"/>
              <a:buAutoNum type="arabicPeriod"/>
              <a:defRPr/>
            </a:pPr>
            <a:r>
              <a:rPr lang="fr-FR" sz="1400" dirty="0" smtClean="0">
                <a:solidFill>
                  <a:srgbClr val="000000"/>
                </a:solidFill>
                <a:latin typeface="Calibri"/>
              </a:rPr>
              <a:t>La charge virale est ÉLEVÉE</a:t>
            </a:r>
          </a:p>
          <a:p>
            <a:pPr marL="280988" indent="-280988">
              <a:lnSpc>
                <a:spcPct val="100000"/>
              </a:lnSpc>
              <a:buFont typeface="+mj-lt"/>
              <a:buAutoNum type="arabicPeriod"/>
              <a:defRPr/>
            </a:pPr>
            <a:r>
              <a:rPr lang="en-US" sz="1400" dirty="0" smtClean="0">
                <a:solidFill>
                  <a:srgbClr val="000000"/>
                </a:solidFill>
                <a:latin typeface="Calibri"/>
              </a:rPr>
              <a:t>Comment </a:t>
            </a:r>
            <a:r>
              <a:rPr lang="en-US" sz="1400" dirty="0" err="1" smtClean="0">
                <a:solidFill>
                  <a:srgbClr val="000000"/>
                </a:solidFill>
                <a:latin typeface="Calibri"/>
              </a:rPr>
              <a:t>prenez-vous</a:t>
            </a:r>
            <a:r>
              <a:rPr lang="en-US" sz="1400" dirty="0" smtClean="0">
                <a:solidFill>
                  <a:srgbClr val="000000"/>
                </a:solidFill>
                <a:latin typeface="Calibri"/>
              </a:rPr>
              <a:t> </a:t>
            </a:r>
            <a:r>
              <a:rPr lang="en-US" sz="1400" dirty="0" err="1" smtClean="0">
                <a:solidFill>
                  <a:srgbClr val="000000"/>
                </a:solidFill>
                <a:latin typeface="Calibri"/>
              </a:rPr>
              <a:t>vos</a:t>
            </a:r>
            <a:r>
              <a:rPr lang="en-US" sz="1400" dirty="0" smtClean="0">
                <a:solidFill>
                  <a:srgbClr val="000000"/>
                </a:solidFill>
                <a:latin typeface="Calibri"/>
              </a:rPr>
              <a:t> ARV ?</a:t>
            </a:r>
          </a:p>
          <a:p>
            <a:pPr marL="280988" indent="-280988">
              <a:lnSpc>
                <a:spcPct val="100000"/>
              </a:lnSpc>
              <a:buFont typeface="+mj-lt"/>
              <a:buAutoNum type="arabicPeriod"/>
              <a:defRPr/>
            </a:pPr>
            <a:r>
              <a:rPr lang="fr-FR" sz="1400" dirty="0" smtClean="0">
                <a:solidFill>
                  <a:srgbClr val="000000"/>
                </a:solidFill>
                <a:latin typeface="Calibri"/>
              </a:rPr>
              <a:t>Quelles difficultés rencontrez-vous lorsque vous prenez vos </a:t>
            </a:r>
            <a:r>
              <a:rPr lang="fr-FR" sz="1400" dirty="0" err="1" smtClean="0">
                <a:solidFill>
                  <a:srgbClr val="000000"/>
                </a:solidFill>
                <a:latin typeface="Calibri"/>
              </a:rPr>
              <a:t>ARV</a:t>
            </a:r>
            <a:r>
              <a:rPr lang="fr-FR" sz="1400" dirty="0" smtClean="0">
                <a:solidFill>
                  <a:srgbClr val="000000"/>
                </a:solidFill>
                <a:latin typeface="Calibri"/>
              </a:rPr>
              <a:t> ? (1 / 3)</a:t>
            </a:r>
          </a:p>
          <a:p>
            <a:pPr marL="280988" indent="-280988">
              <a:lnSpc>
                <a:spcPct val="100000"/>
              </a:lnSpc>
              <a:buFont typeface="+mj-lt"/>
              <a:buAutoNum type="arabicPeriod"/>
              <a:defRPr/>
            </a:pPr>
            <a:r>
              <a:rPr lang="fr-FR" sz="1400" dirty="0" smtClean="0">
                <a:solidFill>
                  <a:srgbClr val="000000"/>
                </a:solidFill>
                <a:latin typeface="Calibri"/>
              </a:rPr>
              <a:t>Quelles difficultés rencontrez-vous lorsque vous prenez vos </a:t>
            </a:r>
            <a:r>
              <a:rPr lang="fr-FR" sz="1400" dirty="0" err="1" smtClean="0">
                <a:solidFill>
                  <a:srgbClr val="000000"/>
                </a:solidFill>
                <a:latin typeface="Calibri"/>
              </a:rPr>
              <a:t>ARV</a:t>
            </a:r>
            <a:r>
              <a:rPr lang="fr-FR" sz="1400" dirty="0" smtClean="0">
                <a:solidFill>
                  <a:srgbClr val="000000"/>
                </a:solidFill>
                <a:latin typeface="Calibri"/>
              </a:rPr>
              <a:t> ? (2 / 3)</a:t>
            </a:r>
          </a:p>
          <a:p>
            <a:pPr marL="280988" indent="-280988">
              <a:lnSpc>
                <a:spcPct val="100000"/>
              </a:lnSpc>
              <a:buFont typeface="+mj-lt"/>
              <a:buAutoNum type="arabicPeriod"/>
              <a:defRPr/>
            </a:pPr>
            <a:r>
              <a:rPr lang="fr-FR" sz="1400" dirty="0" smtClean="0">
                <a:solidFill>
                  <a:srgbClr val="000000"/>
                </a:solidFill>
                <a:latin typeface="Calibri"/>
              </a:rPr>
              <a:t>Quelles difficultés rencontrez-vous lorsque vous prenez vos </a:t>
            </a:r>
            <a:r>
              <a:rPr lang="fr-FR" sz="1400" dirty="0" err="1" smtClean="0">
                <a:solidFill>
                  <a:srgbClr val="000000"/>
                </a:solidFill>
                <a:latin typeface="Calibri"/>
              </a:rPr>
              <a:t>ARV</a:t>
            </a:r>
            <a:r>
              <a:rPr lang="fr-FR" sz="1400" dirty="0" smtClean="0">
                <a:solidFill>
                  <a:srgbClr val="000000"/>
                </a:solidFill>
                <a:latin typeface="Calibri"/>
              </a:rPr>
              <a:t> ? (3 / 3)</a:t>
            </a:r>
          </a:p>
          <a:p>
            <a:pPr marL="280988" indent="-280988">
              <a:lnSpc>
                <a:spcPct val="100000"/>
              </a:lnSpc>
              <a:buFont typeface="+mj-lt"/>
              <a:buAutoNum type="arabicPeriod"/>
              <a:defRPr/>
            </a:pPr>
            <a:r>
              <a:rPr lang="fr-FR" sz="1400" dirty="0" smtClean="0">
                <a:solidFill>
                  <a:srgbClr val="000000"/>
                </a:solidFill>
                <a:latin typeface="Calibri"/>
              </a:rPr>
              <a:t>Conseils pour améliorer la prise des </a:t>
            </a:r>
            <a:r>
              <a:rPr lang="fr-FR" sz="1400" dirty="0" err="1" smtClean="0">
                <a:solidFill>
                  <a:srgbClr val="000000"/>
                </a:solidFill>
                <a:latin typeface="Calibri"/>
              </a:rPr>
              <a:t>ARV</a:t>
            </a:r>
            <a:r>
              <a:rPr lang="fr-FR" sz="1400" dirty="0" smtClean="0">
                <a:solidFill>
                  <a:srgbClr val="000000"/>
                </a:solidFill>
                <a:latin typeface="Calibri"/>
              </a:rPr>
              <a:t> (1 / 3)</a:t>
            </a:r>
          </a:p>
          <a:p>
            <a:pPr marL="280988" indent="-280988">
              <a:lnSpc>
                <a:spcPct val="100000"/>
              </a:lnSpc>
              <a:buFont typeface="+mj-lt"/>
              <a:buAutoNum type="arabicPeriod"/>
              <a:defRPr/>
            </a:pPr>
            <a:r>
              <a:rPr lang="fr-FR" sz="1400" dirty="0" smtClean="0">
                <a:solidFill>
                  <a:srgbClr val="000000"/>
                </a:solidFill>
                <a:latin typeface="Calibri"/>
              </a:rPr>
              <a:t>Conseils pour améliorer la prise des </a:t>
            </a:r>
            <a:r>
              <a:rPr lang="fr-FR" sz="1400" dirty="0" err="1" smtClean="0">
                <a:solidFill>
                  <a:srgbClr val="000000"/>
                </a:solidFill>
                <a:latin typeface="Calibri"/>
              </a:rPr>
              <a:t>ARV</a:t>
            </a:r>
            <a:r>
              <a:rPr lang="fr-FR" sz="1400" dirty="0" smtClean="0">
                <a:solidFill>
                  <a:srgbClr val="000000"/>
                </a:solidFill>
                <a:latin typeface="Calibri"/>
              </a:rPr>
              <a:t> (2 / 3)</a:t>
            </a:r>
          </a:p>
          <a:p>
            <a:pPr marL="280988" indent="-280988">
              <a:lnSpc>
                <a:spcPct val="100000"/>
              </a:lnSpc>
              <a:buFont typeface="+mj-lt"/>
              <a:buAutoNum type="arabicPeriod"/>
              <a:defRPr/>
            </a:pPr>
            <a:r>
              <a:rPr lang="fr-FR" sz="1400" dirty="0" smtClean="0">
                <a:solidFill>
                  <a:srgbClr val="000000"/>
                </a:solidFill>
                <a:latin typeface="Calibri"/>
              </a:rPr>
              <a:t>Conseils pour améliorer la prise des </a:t>
            </a:r>
            <a:r>
              <a:rPr lang="fr-FR" sz="1400" dirty="0" err="1" smtClean="0">
                <a:solidFill>
                  <a:srgbClr val="000000"/>
                </a:solidFill>
                <a:latin typeface="Calibri"/>
              </a:rPr>
              <a:t>ARV</a:t>
            </a:r>
            <a:r>
              <a:rPr lang="fr-FR" sz="1400" dirty="0" smtClean="0">
                <a:solidFill>
                  <a:srgbClr val="000000"/>
                </a:solidFill>
                <a:latin typeface="Calibri"/>
              </a:rPr>
              <a:t> (3 / 3)</a:t>
            </a:r>
          </a:p>
          <a:p>
            <a:pPr marL="280988" indent="-280988">
              <a:lnSpc>
                <a:spcPct val="100000"/>
              </a:lnSpc>
              <a:buFont typeface="+mj-lt"/>
              <a:buAutoNum type="arabicPeriod"/>
              <a:defRPr/>
            </a:pPr>
            <a:r>
              <a:rPr lang="fr-FR" sz="1400" dirty="0" smtClean="0">
                <a:solidFill>
                  <a:srgbClr val="000000"/>
                </a:solidFill>
                <a:latin typeface="Calibri"/>
              </a:rPr>
              <a:t>Aide supplémentaire pour prendre les </a:t>
            </a:r>
            <a:r>
              <a:rPr lang="fr-FR" sz="1400" dirty="0" err="1" smtClean="0">
                <a:solidFill>
                  <a:srgbClr val="000000"/>
                </a:solidFill>
                <a:latin typeface="Calibri"/>
              </a:rPr>
              <a:t>ARV</a:t>
            </a:r>
            <a:endParaRPr lang="fr-FR" sz="1400" dirty="0" smtClean="0">
              <a:solidFill>
                <a:srgbClr val="000000"/>
              </a:solidFill>
              <a:latin typeface="Calibri"/>
            </a:endParaRPr>
          </a:p>
          <a:p>
            <a:pPr marL="280988" indent="-280988">
              <a:lnSpc>
                <a:spcPct val="100000"/>
              </a:lnSpc>
              <a:buFont typeface="+mj-lt"/>
              <a:buAutoNum type="arabicPeriod"/>
              <a:defRPr/>
            </a:pPr>
            <a:r>
              <a:rPr lang="fr-FR" sz="1400" dirty="0" smtClean="0">
                <a:solidFill>
                  <a:srgbClr val="000000"/>
                </a:solidFill>
                <a:latin typeface="Calibri"/>
              </a:rPr>
              <a:t>Penser à prendre ses </a:t>
            </a:r>
            <a:r>
              <a:rPr lang="fr-FR" sz="1400" dirty="0" err="1" smtClean="0">
                <a:solidFill>
                  <a:srgbClr val="000000"/>
                </a:solidFill>
                <a:latin typeface="Calibri"/>
              </a:rPr>
              <a:t>ARV</a:t>
            </a:r>
            <a:endParaRPr lang="fr-FR" sz="1400" dirty="0" smtClean="0">
              <a:solidFill>
                <a:srgbClr val="000000"/>
              </a:solidFill>
              <a:latin typeface="Calibri"/>
            </a:endParaRPr>
          </a:p>
          <a:p>
            <a:pPr marL="280988" indent="-280988">
              <a:lnSpc>
                <a:spcPct val="100000"/>
              </a:lnSpc>
              <a:buFont typeface="+mj-lt"/>
              <a:buAutoNum type="arabicPeriod"/>
              <a:defRPr/>
            </a:pPr>
            <a:r>
              <a:rPr lang="en-US" sz="1400" dirty="0" err="1" smtClean="0">
                <a:solidFill>
                  <a:srgbClr val="000000"/>
                </a:solidFill>
                <a:latin typeface="Calibri"/>
              </a:rPr>
              <a:t>Comprendre</a:t>
            </a:r>
            <a:r>
              <a:rPr lang="en-US" sz="1400" dirty="0" smtClean="0">
                <a:solidFill>
                  <a:srgbClr val="000000"/>
                </a:solidFill>
                <a:latin typeface="Calibri"/>
              </a:rPr>
              <a:t> </a:t>
            </a:r>
            <a:r>
              <a:rPr lang="en-US" sz="1400" dirty="0" err="1" smtClean="0">
                <a:solidFill>
                  <a:srgbClr val="000000"/>
                </a:solidFill>
                <a:latin typeface="Calibri"/>
              </a:rPr>
              <a:t>vos</a:t>
            </a:r>
            <a:r>
              <a:rPr lang="en-US" sz="1400" dirty="0" smtClean="0">
                <a:solidFill>
                  <a:srgbClr val="000000"/>
                </a:solidFill>
                <a:latin typeface="Calibri"/>
              </a:rPr>
              <a:t> ARV</a:t>
            </a:r>
          </a:p>
          <a:p>
            <a:pPr marL="280988" indent="-280988">
              <a:lnSpc>
                <a:spcPct val="100000"/>
              </a:lnSpc>
              <a:buFont typeface="+mj-lt"/>
              <a:buAutoNum type="arabicPeriod"/>
              <a:defRPr/>
            </a:pPr>
            <a:r>
              <a:rPr lang="fr-FR" sz="1400" dirty="0" smtClean="0">
                <a:solidFill>
                  <a:srgbClr val="000000"/>
                </a:solidFill>
                <a:latin typeface="Calibri"/>
              </a:rPr>
              <a:t>Conserver votre intimité et obtenir de l'aide</a:t>
            </a:r>
          </a:p>
          <a:p>
            <a:pPr marL="280988" indent="-280988">
              <a:lnSpc>
                <a:spcPct val="100000"/>
              </a:lnSpc>
              <a:buFont typeface="+mj-lt"/>
              <a:buAutoNum type="arabicPeriod"/>
              <a:defRPr/>
            </a:pPr>
            <a:r>
              <a:rPr lang="en-US" sz="1400" dirty="0" err="1" smtClean="0">
                <a:solidFill>
                  <a:srgbClr val="000000"/>
                </a:solidFill>
                <a:latin typeface="Calibri"/>
              </a:rPr>
              <a:t>Suivre</a:t>
            </a:r>
            <a:r>
              <a:rPr lang="en-US" sz="1400" dirty="0" smtClean="0">
                <a:solidFill>
                  <a:srgbClr val="000000"/>
                </a:solidFill>
                <a:latin typeface="Calibri"/>
              </a:rPr>
              <a:t> </a:t>
            </a:r>
            <a:r>
              <a:rPr lang="en-US" sz="1400" dirty="0" err="1" smtClean="0">
                <a:solidFill>
                  <a:srgbClr val="000000"/>
                </a:solidFill>
                <a:latin typeface="Calibri"/>
              </a:rPr>
              <a:t>vos</a:t>
            </a:r>
            <a:r>
              <a:rPr lang="en-US" sz="1400" dirty="0" smtClean="0">
                <a:solidFill>
                  <a:srgbClr val="000000"/>
                </a:solidFill>
                <a:latin typeface="Calibri"/>
              </a:rPr>
              <a:t> </a:t>
            </a:r>
            <a:r>
              <a:rPr lang="en-US" sz="1400" dirty="0" err="1" smtClean="0">
                <a:solidFill>
                  <a:srgbClr val="000000"/>
                </a:solidFill>
                <a:latin typeface="Calibri"/>
              </a:rPr>
              <a:t>prises</a:t>
            </a:r>
            <a:r>
              <a:rPr lang="en-US" sz="1400" dirty="0" smtClean="0">
                <a:solidFill>
                  <a:srgbClr val="000000"/>
                </a:solidFill>
                <a:latin typeface="Calibri"/>
              </a:rPr>
              <a:t> </a:t>
            </a:r>
            <a:r>
              <a:rPr lang="en-US" sz="1400" dirty="0" err="1" smtClean="0">
                <a:solidFill>
                  <a:srgbClr val="000000"/>
                </a:solidFill>
                <a:latin typeface="Calibri"/>
              </a:rPr>
              <a:t>d’ARV</a:t>
            </a:r>
            <a:endParaRPr lang="en-US" sz="1400" dirty="0" smtClean="0">
              <a:solidFill>
                <a:srgbClr val="000000"/>
              </a:solidFill>
              <a:latin typeface="Calibri"/>
            </a:endParaRPr>
          </a:p>
          <a:p>
            <a:pPr marL="280988" indent="-280988">
              <a:lnSpc>
                <a:spcPct val="100000"/>
              </a:lnSpc>
              <a:buFont typeface="+mj-lt"/>
              <a:buAutoNum type="arabicPeriod"/>
              <a:defRPr/>
            </a:pPr>
            <a:r>
              <a:rPr lang="fr-FR" sz="1400" dirty="0" smtClean="0">
                <a:solidFill>
                  <a:srgbClr val="000000"/>
                </a:solidFill>
                <a:latin typeface="Calibri"/>
              </a:rPr>
              <a:t>Vous avez réussi à réduire votre charge virale</a:t>
            </a:r>
          </a:p>
          <a:p>
            <a:pPr marL="280988" indent="-280988">
              <a:lnSpc>
                <a:spcPct val="100000"/>
              </a:lnSpc>
              <a:buFont typeface="+mj-lt"/>
              <a:buAutoNum type="arabicPeriod"/>
              <a:defRPr/>
            </a:pPr>
            <a:r>
              <a:rPr lang="fr-FR" sz="1400" dirty="0" smtClean="0">
                <a:latin typeface="Calibri" panose="020F0502020204030204" pitchFamily="34" charset="0"/>
              </a:rPr>
              <a:t> </a:t>
            </a:r>
            <a:r>
              <a:rPr lang="fr-FR" sz="1400" dirty="0" smtClean="0">
                <a:solidFill>
                  <a:srgbClr val="000000"/>
                </a:solidFill>
                <a:latin typeface="Calibri"/>
              </a:rPr>
              <a:t>Les </a:t>
            </a:r>
            <a:r>
              <a:rPr lang="fr-FR" sz="1400" dirty="0" err="1" smtClean="0">
                <a:solidFill>
                  <a:srgbClr val="000000"/>
                </a:solidFill>
                <a:latin typeface="Calibri"/>
              </a:rPr>
              <a:t>ARV</a:t>
            </a:r>
            <a:r>
              <a:rPr lang="fr-FR" sz="1400" dirty="0" smtClean="0">
                <a:solidFill>
                  <a:srgbClr val="000000"/>
                </a:solidFill>
                <a:latin typeface="Calibri"/>
              </a:rPr>
              <a:t> ne fonctionnent pas bien</a:t>
            </a:r>
            <a:r>
              <a:rPr lang="en-US" dirty="0" smtClean="0"/>
              <a:t>		</a:t>
            </a:r>
            <a:endParaRPr lang="en-US" b="1" dirty="0"/>
          </a:p>
        </p:txBody>
      </p:sp>
      <p:sp>
        <p:nvSpPr>
          <p:cNvPr id="4" name="Rectangle 3"/>
          <p:cNvSpPr/>
          <p:nvPr/>
        </p:nvSpPr>
        <p:spPr>
          <a:xfrm>
            <a:off x="6934200" y="2001838"/>
            <a:ext cx="1981200" cy="131762"/>
          </a:xfrm>
          <a:prstGeom prst="rect">
            <a:avLst/>
          </a:prstGeom>
          <a:solidFill>
            <a:srgbClr val="0000CC"/>
          </a:solidFill>
          <a:ln>
            <a:solidFill>
              <a:srgbClr val="0000CC"/>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5" name="Rectangle 4"/>
          <p:cNvSpPr/>
          <p:nvPr/>
        </p:nvSpPr>
        <p:spPr>
          <a:xfrm>
            <a:off x="6934200" y="2230438"/>
            <a:ext cx="1981200" cy="131762"/>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7" name="Rectangle 6"/>
          <p:cNvSpPr/>
          <p:nvPr/>
        </p:nvSpPr>
        <p:spPr>
          <a:xfrm>
            <a:off x="6934200" y="2514600"/>
            <a:ext cx="1981200" cy="131763"/>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8" name="Rectangle 7"/>
          <p:cNvSpPr/>
          <p:nvPr/>
        </p:nvSpPr>
        <p:spPr>
          <a:xfrm>
            <a:off x="6934200" y="2763838"/>
            <a:ext cx="1981200" cy="131762"/>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9" name="Rectangle 8"/>
          <p:cNvSpPr/>
          <p:nvPr/>
        </p:nvSpPr>
        <p:spPr>
          <a:xfrm>
            <a:off x="6934200" y="3048000"/>
            <a:ext cx="1981200" cy="131763"/>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10" name="Rectangle 9"/>
          <p:cNvSpPr/>
          <p:nvPr/>
        </p:nvSpPr>
        <p:spPr>
          <a:xfrm>
            <a:off x="6934200" y="3297238"/>
            <a:ext cx="1981200" cy="131762"/>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11" name="Rectangle 10"/>
          <p:cNvSpPr/>
          <p:nvPr/>
        </p:nvSpPr>
        <p:spPr>
          <a:xfrm>
            <a:off x="6934200" y="3525838"/>
            <a:ext cx="1981200" cy="131762"/>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12" name="Rectangle 11"/>
          <p:cNvSpPr/>
          <p:nvPr/>
        </p:nvSpPr>
        <p:spPr>
          <a:xfrm>
            <a:off x="6934200" y="3767138"/>
            <a:ext cx="1981200" cy="131762"/>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13" name="Rectangle 12"/>
          <p:cNvSpPr/>
          <p:nvPr/>
        </p:nvSpPr>
        <p:spPr>
          <a:xfrm>
            <a:off x="6934200" y="4048125"/>
            <a:ext cx="1981200" cy="133350"/>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14" name="Rectangle 13"/>
          <p:cNvSpPr/>
          <p:nvPr/>
        </p:nvSpPr>
        <p:spPr>
          <a:xfrm>
            <a:off x="6934200" y="4287838"/>
            <a:ext cx="1981200" cy="131762"/>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15" name="Rectangle 14"/>
          <p:cNvSpPr/>
          <p:nvPr/>
        </p:nvSpPr>
        <p:spPr>
          <a:xfrm>
            <a:off x="6934200" y="4572000"/>
            <a:ext cx="1981200" cy="131763"/>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16" name="Rectangle 15"/>
          <p:cNvSpPr/>
          <p:nvPr/>
        </p:nvSpPr>
        <p:spPr>
          <a:xfrm>
            <a:off x="6934200" y="4821238"/>
            <a:ext cx="1981200" cy="131762"/>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17" name="Rectangle 16"/>
          <p:cNvSpPr/>
          <p:nvPr/>
        </p:nvSpPr>
        <p:spPr>
          <a:xfrm>
            <a:off x="6934200" y="5049838"/>
            <a:ext cx="1981200" cy="131762"/>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18" name="Rectangle 17"/>
          <p:cNvSpPr/>
          <p:nvPr/>
        </p:nvSpPr>
        <p:spPr>
          <a:xfrm>
            <a:off x="6934200" y="5334000"/>
            <a:ext cx="1981200" cy="131763"/>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19" name="Rectangle 18"/>
          <p:cNvSpPr/>
          <p:nvPr/>
        </p:nvSpPr>
        <p:spPr>
          <a:xfrm>
            <a:off x="6934200" y="5583238"/>
            <a:ext cx="1981200" cy="131762"/>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20" name="Rectangle 19"/>
          <p:cNvSpPr/>
          <p:nvPr/>
        </p:nvSpPr>
        <p:spPr>
          <a:xfrm>
            <a:off x="6934200" y="5867400"/>
            <a:ext cx="1981200" cy="131763"/>
          </a:xfrm>
          <a:prstGeom prst="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21" name="Rectangle 20"/>
          <p:cNvSpPr/>
          <p:nvPr/>
        </p:nvSpPr>
        <p:spPr>
          <a:xfrm>
            <a:off x="6934200" y="6096000"/>
            <a:ext cx="1981200" cy="131763"/>
          </a:xfrm>
          <a:prstGeom prst="rect">
            <a:avLst/>
          </a:prstGeom>
          <a:solidFill>
            <a:srgbClr val="CC0066"/>
          </a:solidFill>
          <a:ln>
            <a:solidFill>
              <a:srgbClr val="CC0066"/>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22" name="Rectangle 21"/>
          <p:cNvSpPr/>
          <p:nvPr/>
        </p:nvSpPr>
        <p:spPr>
          <a:xfrm>
            <a:off x="6934200" y="6345238"/>
            <a:ext cx="1981200" cy="13176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3175"/>
            <a:ext cx="9144000" cy="847725"/>
          </a:xfrm>
          <a:solidFill>
            <a:srgbClr val="0000CC"/>
          </a:solidFill>
        </p:spPr>
        <p:txBody>
          <a:bodyPr/>
          <a:lstStyle/>
          <a:p>
            <a:pPr algn="l" eaLnBrk="1" hangingPunct="1"/>
            <a:r>
              <a:rPr lang="fr-FR" sz="2800" smtClean="0">
                <a:solidFill>
                  <a:srgbClr val="FFFFFF"/>
                </a:solidFill>
                <a:latin typeface="Calibri" pitchFamily="34" charset="0"/>
              </a:rPr>
              <a:t>	1. Vous commencez à prendre des ARV</a:t>
            </a:r>
            <a:endParaRPr lang="en-US" sz="2800" smtClean="0">
              <a:solidFill>
                <a:srgbClr val="FFFFFF"/>
              </a:solidFill>
              <a:latin typeface="Calibri" pitchFamily="34" charset="0"/>
            </a:endParaRPr>
          </a:p>
        </p:txBody>
      </p:sp>
      <p:pic>
        <p:nvPicPr>
          <p:cNvPr id="54274" name="Picture 2"/>
          <p:cNvPicPr>
            <a:picLocks noChangeAspect="1" noChangeArrowheads="1"/>
          </p:cNvPicPr>
          <p:nvPr/>
        </p:nvPicPr>
        <p:blipFill>
          <a:blip r:embed="rId3" cstate="print"/>
          <a:srcRect/>
          <a:stretch>
            <a:fillRect/>
          </a:stretch>
        </p:blipFill>
        <p:spPr bwMode="auto">
          <a:xfrm>
            <a:off x="76200" y="1560513"/>
            <a:ext cx="6537325" cy="4535487"/>
          </a:xfrm>
          <a:prstGeom prst="rect">
            <a:avLst/>
          </a:prstGeom>
          <a:noFill/>
          <a:ln w="9525">
            <a:noFill/>
            <a:miter lim="800000"/>
            <a:headEnd/>
            <a:tailEnd/>
          </a:ln>
        </p:spPr>
      </p:pic>
      <p:sp>
        <p:nvSpPr>
          <p:cNvPr id="2" name="TextBox 1"/>
          <p:cNvSpPr txBox="1"/>
          <p:nvPr/>
        </p:nvSpPr>
        <p:spPr>
          <a:xfrm>
            <a:off x="6629400" y="1163638"/>
            <a:ext cx="2362200" cy="5354637"/>
          </a:xfrm>
          <a:prstGeom prst="rect">
            <a:avLst/>
          </a:prstGeom>
          <a:noFill/>
        </p:spPr>
        <p:txBody>
          <a:bodyPr>
            <a:spAutoFit/>
          </a:bodyPr>
          <a:lstStyle/>
          <a:p>
            <a:pPr marL="285750" indent="-285750" defTabSz="913972" fontAlgn="auto">
              <a:spcBef>
                <a:spcPts val="0"/>
              </a:spcBef>
              <a:spcAft>
                <a:spcPts val="0"/>
              </a:spcAft>
              <a:buFont typeface="Wingdings" panose="05000000000000000000" pitchFamily="2" charset="2"/>
              <a:buChar char="Ø"/>
              <a:defRPr/>
            </a:pPr>
            <a:r>
              <a:rPr lang="fr-FR" dirty="0">
                <a:solidFill>
                  <a:srgbClr val="000000"/>
                </a:solidFill>
                <a:latin typeface="Calibri"/>
                <a:cs typeface="+mn-cs"/>
              </a:rPr>
              <a:t>Les </a:t>
            </a:r>
            <a:r>
              <a:rPr lang="fr-FR" dirty="0" err="1">
                <a:solidFill>
                  <a:srgbClr val="000000"/>
                </a:solidFill>
                <a:latin typeface="Calibri"/>
                <a:cs typeface="+mn-cs"/>
              </a:rPr>
              <a:t>ARV</a:t>
            </a:r>
            <a:r>
              <a:rPr lang="fr-FR" dirty="0">
                <a:solidFill>
                  <a:srgbClr val="000000"/>
                </a:solidFill>
                <a:latin typeface="Calibri"/>
                <a:cs typeface="+mn-cs"/>
              </a:rPr>
              <a:t> empêchent le VIH de se multiplier, et vous permettent donc d’être en meilleure santé.</a:t>
            </a:r>
          </a:p>
          <a:p>
            <a:pPr marL="285750" indent="-285750" defTabSz="913972" fontAlgn="auto">
              <a:spcBef>
                <a:spcPts val="0"/>
              </a:spcBef>
              <a:spcAft>
                <a:spcPts val="0"/>
              </a:spcAft>
              <a:buFont typeface="Wingdings" panose="05000000000000000000" pitchFamily="2" charset="2"/>
              <a:buChar char="Ø"/>
              <a:defRPr/>
            </a:pPr>
            <a:endParaRPr lang="fr-FR" dirty="0">
              <a:solidFill>
                <a:srgbClr val="000000"/>
              </a:solidFill>
              <a:latin typeface="Calibri"/>
              <a:cs typeface="+mn-cs"/>
            </a:endParaRPr>
          </a:p>
          <a:p>
            <a:pPr marL="285750" indent="-285750" defTabSz="913972" fontAlgn="auto">
              <a:spcBef>
                <a:spcPts val="0"/>
              </a:spcBef>
              <a:spcAft>
                <a:spcPts val="0"/>
              </a:spcAft>
              <a:buFont typeface="Wingdings" panose="05000000000000000000" pitchFamily="2" charset="2"/>
              <a:buChar char="Ø"/>
              <a:defRPr/>
            </a:pPr>
            <a:r>
              <a:rPr lang="fr-FR" dirty="0">
                <a:solidFill>
                  <a:srgbClr val="000000"/>
                </a:solidFill>
                <a:latin typeface="Calibri"/>
                <a:cs typeface="+mn-cs"/>
              </a:rPr>
              <a:t>Il est important de prendre les </a:t>
            </a:r>
            <a:r>
              <a:rPr lang="fr-FR" dirty="0" err="1">
                <a:solidFill>
                  <a:srgbClr val="000000"/>
                </a:solidFill>
                <a:latin typeface="Calibri"/>
                <a:cs typeface="+mn-cs"/>
              </a:rPr>
              <a:t>ARV</a:t>
            </a:r>
            <a:r>
              <a:rPr lang="fr-FR" dirty="0">
                <a:solidFill>
                  <a:srgbClr val="000000"/>
                </a:solidFill>
                <a:latin typeface="Calibri"/>
                <a:cs typeface="+mn-cs"/>
              </a:rPr>
              <a:t> tous les jours, conformément à l’ordonnance prescrite.</a:t>
            </a:r>
          </a:p>
          <a:p>
            <a:pPr marL="342900" indent="-342900" defTabSz="913972" fontAlgn="auto">
              <a:spcBef>
                <a:spcPts val="0"/>
              </a:spcBef>
              <a:spcAft>
                <a:spcPts val="0"/>
              </a:spcAft>
              <a:buFont typeface="Arial" panose="020B0604020202020204" pitchFamily="34" charset="0"/>
              <a:buChar char="•"/>
              <a:defRPr/>
            </a:pPr>
            <a:endParaRPr lang="en-US" dirty="0">
              <a:solidFill>
                <a:srgbClr val="000000"/>
              </a:solidFill>
              <a:latin typeface="Calibri"/>
              <a:cs typeface="+mn-cs"/>
            </a:endParaRPr>
          </a:p>
          <a:p>
            <a:pPr marL="285750" indent="-285750" defTabSz="913972" fontAlgn="auto">
              <a:spcBef>
                <a:spcPts val="0"/>
              </a:spcBef>
              <a:spcAft>
                <a:spcPts val="0"/>
              </a:spcAft>
              <a:buFont typeface="Wingdings" panose="05000000000000000000" pitchFamily="2" charset="2"/>
              <a:buChar char="Ø"/>
              <a:defRPr/>
            </a:pPr>
            <a:r>
              <a:rPr lang="fr-FR" dirty="0">
                <a:solidFill>
                  <a:srgbClr val="000000"/>
                </a:solidFill>
                <a:latin typeface="Calibri"/>
                <a:cs typeface="+mn-cs"/>
              </a:rPr>
              <a:t>Dans six mois, nous contrôlerons votre charge virale pour voir si les </a:t>
            </a:r>
            <a:r>
              <a:rPr lang="fr-FR" dirty="0" err="1">
                <a:solidFill>
                  <a:srgbClr val="000000"/>
                </a:solidFill>
                <a:latin typeface="Calibri"/>
                <a:cs typeface="+mn-cs"/>
              </a:rPr>
              <a:t>ARV</a:t>
            </a:r>
            <a:r>
              <a:rPr lang="fr-FR" dirty="0">
                <a:solidFill>
                  <a:srgbClr val="000000"/>
                </a:solidFill>
                <a:latin typeface="Calibri"/>
                <a:cs typeface="+mn-cs"/>
              </a:rPr>
              <a:t> fonctionnent bien.</a:t>
            </a:r>
            <a:endParaRPr lang="en-US" dirty="0">
              <a:solidFill>
                <a:srgbClr val="000000"/>
              </a:solidFill>
              <a:latin typeface="Calibri"/>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4191000"/>
            <a:ext cx="2667000" cy="25146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solidFill>
                <a:prstClr val="white"/>
              </a:solidFill>
            </a:endParaRPr>
          </a:p>
        </p:txBody>
      </p:sp>
      <p:sp>
        <p:nvSpPr>
          <p:cNvPr id="2" name="Content Placeholder 1"/>
          <p:cNvSpPr>
            <a:spLocks noGrp="1"/>
          </p:cNvSpPr>
          <p:nvPr>
            <p:ph sz="half" idx="1"/>
          </p:nvPr>
        </p:nvSpPr>
        <p:spPr>
          <a:xfrm>
            <a:off x="457200" y="1143000"/>
            <a:ext cx="2590800" cy="5105400"/>
          </a:xfrm>
        </p:spPr>
        <p:txBody>
          <a:bodyPr rtlCol="0"/>
          <a:lstStyle/>
          <a:p>
            <a:pPr defTabSz="410291" eaLnBrk="1" fontAlgn="auto" hangingPunct="1">
              <a:spcAft>
                <a:spcPts val="0"/>
              </a:spcAft>
              <a:buFont typeface="Arial"/>
              <a:buNone/>
              <a:defRPr/>
            </a:pPr>
            <a:r>
              <a:rPr lang="en-US" sz="1400" b="1" dirty="0" smtClean="0">
                <a:solidFill>
                  <a:srgbClr val="000000"/>
                </a:solidFill>
                <a:latin typeface="Calibri"/>
              </a:rPr>
              <a:t>MESSAGES FORTS :</a:t>
            </a:r>
          </a:p>
          <a:p>
            <a:pPr marL="269875" indent="-269875" defTabSz="410291" eaLnBrk="1" fontAlgn="auto" hangingPunct="1">
              <a:spcAft>
                <a:spcPts val="0"/>
              </a:spcAft>
              <a:buFont typeface="Wingdings" pitchFamily="2" charset="2"/>
              <a:buChar char="Ø"/>
              <a:defRPr/>
            </a:pPr>
            <a:r>
              <a:rPr lang="fr-FR" sz="1400" dirty="0" smtClean="0">
                <a:solidFill>
                  <a:srgbClr val="000000"/>
                </a:solidFill>
                <a:latin typeface="Calibri"/>
              </a:rPr>
              <a:t>Les </a:t>
            </a:r>
            <a:r>
              <a:rPr lang="fr-FR" sz="1400" dirty="0" err="1" smtClean="0">
                <a:solidFill>
                  <a:srgbClr val="000000"/>
                </a:solidFill>
                <a:latin typeface="Calibri"/>
              </a:rPr>
              <a:t>ARV</a:t>
            </a:r>
            <a:r>
              <a:rPr lang="fr-FR" sz="1400" dirty="0" smtClean="0">
                <a:solidFill>
                  <a:srgbClr val="000000"/>
                </a:solidFill>
                <a:latin typeface="Calibri"/>
              </a:rPr>
              <a:t> empêchent le VIH de se multiplier, et vous permettent donc d’être en meilleure santé.</a:t>
            </a:r>
          </a:p>
          <a:p>
            <a:pPr marL="269875" indent="-269875" defTabSz="410291" eaLnBrk="1" fontAlgn="auto" hangingPunct="1">
              <a:spcAft>
                <a:spcPts val="0"/>
              </a:spcAft>
              <a:buFont typeface="Wingdings" pitchFamily="2" charset="2"/>
              <a:buChar char="Ø"/>
              <a:defRPr/>
            </a:pPr>
            <a:r>
              <a:rPr lang="fr-FR" sz="1400" dirty="0" smtClean="0">
                <a:solidFill>
                  <a:srgbClr val="000000"/>
                </a:solidFill>
                <a:latin typeface="Calibri"/>
              </a:rPr>
              <a:t>Il est important de prendre les </a:t>
            </a:r>
            <a:r>
              <a:rPr lang="fr-FR" sz="1400" dirty="0" err="1" smtClean="0">
                <a:solidFill>
                  <a:srgbClr val="000000"/>
                </a:solidFill>
                <a:latin typeface="Calibri"/>
              </a:rPr>
              <a:t>ARV</a:t>
            </a:r>
            <a:r>
              <a:rPr lang="fr-FR" sz="1400" dirty="0" smtClean="0">
                <a:solidFill>
                  <a:srgbClr val="000000"/>
                </a:solidFill>
                <a:latin typeface="Calibri"/>
              </a:rPr>
              <a:t> tous les jours, conformément à l’ordonnance prescrite.</a:t>
            </a:r>
          </a:p>
          <a:p>
            <a:pPr marL="269875" indent="-269875" defTabSz="410291" eaLnBrk="1" fontAlgn="auto" hangingPunct="1">
              <a:spcAft>
                <a:spcPts val="0"/>
              </a:spcAft>
              <a:buFont typeface="Wingdings" pitchFamily="2" charset="2"/>
              <a:buChar char="Ø"/>
              <a:defRPr/>
            </a:pPr>
            <a:r>
              <a:rPr lang="fr-FR" sz="1400" dirty="0" smtClean="0">
                <a:solidFill>
                  <a:srgbClr val="000000"/>
                </a:solidFill>
                <a:latin typeface="Calibri"/>
              </a:rPr>
              <a:t>Dans six mois, nous contrôlerons votre charge virale pour voir si les </a:t>
            </a:r>
            <a:r>
              <a:rPr lang="fr-FR" sz="1400" dirty="0" err="1" smtClean="0">
                <a:solidFill>
                  <a:srgbClr val="000000"/>
                </a:solidFill>
                <a:latin typeface="Calibri"/>
              </a:rPr>
              <a:t>ARV</a:t>
            </a:r>
            <a:r>
              <a:rPr lang="fr-FR" sz="1400" dirty="0" smtClean="0">
                <a:solidFill>
                  <a:srgbClr val="000000"/>
                </a:solidFill>
                <a:latin typeface="Calibri"/>
              </a:rPr>
              <a:t> fonctionnent bien</a:t>
            </a:r>
            <a:r>
              <a:rPr lang="en-US" sz="1400" dirty="0" smtClean="0">
                <a:latin typeface="Calibri" panose="020F0502020204030204" pitchFamily="34" charset="0"/>
              </a:rPr>
              <a:t>.</a:t>
            </a:r>
          </a:p>
        </p:txBody>
      </p:sp>
      <p:sp>
        <p:nvSpPr>
          <p:cNvPr id="56323" name="Title 1"/>
          <p:cNvSpPr>
            <a:spLocks noGrp="1"/>
          </p:cNvSpPr>
          <p:nvPr>
            <p:ph type="title"/>
          </p:nvPr>
        </p:nvSpPr>
        <p:spPr>
          <a:xfrm>
            <a:off x="0" y="-3175"/>
            <a:ext cx="9144000" cy="847725"/>
          </a:xfrm>
          <a:solidFill>
            <a:srgbClr val="0000CC"/>
          </a:solidFill>
        </p:spPr>
        <p:txBody>
          <a:bodyPr/>
          <a:lstStyle/>
          <a:p>
            <a:pPr algn="l" eaLnBrk="1" hangingPunct="1"/>
            <a:r>
              <a:rPr lang="fr-FR" sz="2800" smtClean="0">
                <a:solidFill>
                  <a:srgbClr val="FFFFFF"/>
                </a:solidFill>
                <a:latin typeface="Calibri" pitchFamily="34" charset="0"/>
              </a:rPr>
              <a:t>	1. Vous commencez à prendre des ARV</a:t>
            </a:r>
            <a:endParaRPr lang="en-US" sz="2800" smtClean="0">
              <a:solidFill>
                <a:srgbClr val="FFFFFF"/>
              </a:solidFill>
              <a:latin typeface="Calibri" pitchFamily="34" charset="0"/>
            </a:endParaRPr>
          </a:p>
        </p:txBody>
      </p:sp>
      <p:sp>
        <p:nvSpPr>
          <p:cNvPr id="7" name="Content Placeholder 1"/>
          <p:cNvSpPr>
            <a:spLocks noGrp="1"/>
          </p:cNvSpPr>
          <p:nvPr>
            <p:ph sz="half" idx="1"/>
          </p:nvPr>
        </p:nvSpPr>
        <p:spPr>
          <a:xfrm>
            <a:off x="838201" y="4191000"/>
            <a:ext cx="2209799" cy="2514600"/>
          </a:xfrm>
        </p:spPr>
        <p:txBody>
          <a:bodyPr rtlCol="0">
            <a:noAutofit/>
          </a:bodyPr>
          <a:lstStyle/>
          <a:p>
            <a:pPr defTabSz="410291" eaLnBrk="1" fontAlgn="auto" hangingPunct="1">
              <a:spcAft>
                <a:spcPts val="0"/>
              </a:spcAft>
              <a:buFont typeface="Arial"/>
              <a:buNone/>
              <a:defRPr/>
            </a:pPr>
            <a:r>
              <a:rPr lang="en-US" sz="1200" b="1" dirty="0" err="1" smtClean="0">
                <a:solidFill>
                  <a:srgbClr val="000000"/>
                </a:solidFill>
                <a:latin typeface="Calibri"/>
              </a:rPr>
              <a:t>Récapitulatif</a:t>
            </a:r>
            <a:endParaRPr lang="en-US" sz="1200" b="1" dirty="0" smtClean="0">
              <a:solidFill>
                <a:srgbClr val="000000"/>
              </a:solidFill>
              <a:latin typeface="Calibri"/>
            </a:endParaRPr>
          </a:p>
          <a:p>
            <a:pPr marL="269875" indent="-269875" defTabSz="410291" eaLnBrk="1" fontAlgn="auto" hangingPunct="1">
              <a:spcAft>
                <a:spcPts val="0"/>
              </a:spcAft>
              <a:buFont typeface="Arial" pitchFamily="34" charset="0"/>
              <a:buChar char="•"/>
              <a:defRPr/>
            </a:pPr>
            <a:r>
              <a:rPr lang="fr-FR" sz="1200" dirty="0" smtClean="0">
                <a:solidFill>
                  <a:srgbClr val="000000"/>
                </a:solidFill>
                <a:latin typeface="Calibri"/>
              </a:rPr>
              <a:t>Avec vos propres mots, expliquez-moi ce que font les </a:t>
            </a:r>
            <a:r>
              <a:rPr lang="fr-FR" sz="1200" dirty="0" err="1" smtClean="0">
                <a:solidFill>
                  <a:srgbClr val="000000"/>
                </a:solidFill>
                <a:latin typeface="Calibri"/>
              </a:rPr>
              <a:t>ARV</a:t>
            </a:r>
            <a:r>
              <a:rPr lang="fr-FR" sz="1200" dirty="0" smtClean="0">
                <a:solidFill>
                  <a:srgbClr val="000000"/>
                </a:solidFill>
                <a:latin typeface="Calibri"/>
              </a:rPr>
              <a:t>.</a:t>
            </a:r>
          </a:p>
          <a:p>
            <a:pPr marL="269875" indent="-269875" defTabSz="410291" eaLnBrk="1" fontAlgn="auto" hangingPunct="1">
              <a:spcAft>
                <a:spcPts val="0"/>
              </a:spcAft>
              <a:buFont typeface="Arial" pitchFamily="34" charset="0"/>
              <a:buChar char="•"/>
              <a:defRPr/>
            </a:pPr>
            <a:r>
              <a:rPr lang="fr-FR" sz="1200" dirty="0" smtClean="0">
                <a:solidFill>
                  <a:srgbClr val="000000"/>
                </a:solidFill>
                <a:latin typeface="Calibri"/>
              </a:rPr>
              <a:t>Quels sont les avantages de la prise de vos </a:t>
            </a:r>
            <a:r>
              <a:rPr lang="fr-FR" sz="1200" dirty="0" err="1" smtClean="0">
                <a:solidFill>
                  <a:srgbClr val="000000"/>
                </a:solidFill>
                <a:latin typeface="Calibri"/>
              </a:rPr>
              <a:t>ARV</a:t>
            </a:r>
            <a:r>
              <a:rPr lang="fr-FR" sz="1200" dirty="0" smtClean="0">
                <a:solidFill>
                  <a:srgbClr val="000000"/>
                </a:solidFill>
                <a:latin typeface="Calibri"/>
              </a:rPr>
              <a:t> ?</a:t>
            </a:r>
          </a:p>
          <a:p>
            <a:pPr marL="269875" indent="-269875" defTabSz="410291" eaLnBrk="1" fontAlgn="auto" hangingPunct="1">
              <a:spcAft>
                <a:spcPts val="0"/>
              </a:spcAft>
              <a:buFont typeface="Arial" pitchFamily="34" charset="0"/>
              <a:buChar char="•"/>
              <a:defRPr/>
            </a:pPr>
            <a:r>
              <a:rPr lang="fr-FR" sz="1200" dirty="0" smtClean="0">
                <a:solidFill>
                  <a:srgbClr val="000000"/>
                </a:solidFill>
                <a:latin typeface="Calibri"/>
              </a:rPr>
              <a:t>Selon vous, en quoi la prise de vos </a:t>
            </a:r>
            <a:r>
              <a:rPr lang="fr-FR" sz="1200" dirty="0" err="1" smtClean="0">
                <a:solidFill>
                  <a:srgbClr val="000000"/>
                </a:solidFill>
                <a:latin typeface="Calibri"/>
              </a:rPr>
              <a:t>ARV</a:t>
            </a:r>
            <a:r>
              <a:rPr lang="fr-FR" sz="1200" dirty="0" smtClean="0">
                <a:solidFill>
                  <a:srgbClr val="000000"/>
                </a:solidFill>
                <a:latin typeface="Calibri"/>
              </a:rPr>
              <a:t> tous les jours sera-t-elle difficile ?</a:t>
            </a:r>
          </a:p>
          <a:p>
            <a:pPr marL="269875" indent="-269875" defTabSz="410291" eaLnBrk="1" fontAlgn="auto" hangingPunct="1">
              <a:spcAft>
                <a:spcPts val="0"/>
              </a:spcAft>
              <a:buFont typeface="Arial" pitchFamily="34" charset="0"/>
              <a:buChar char="•"/>
              <a:defRPr/>
            </a:pPr>
            <a:r>
              <a:rPr lang="fr-FR" sz="1200" dirty="0" smtClean="0">
                <a:solidFill>
                  <a:srgbClr val="000000"/>
                </a:solidFill>
                <a:latin typeface="Calibri"/>
              </a:rPr>
              <a:t>Quels médicaments prenez-vous et quand ?</a:t>
            </a:r>
            <a:endParaRPr lang="en-US" sz="1200" dirty="0" smtClean="0">
              <a:solidFill>
                <a:srgbClr val="000000"/>
              </a:solidFill>
              <a:latin typeface="Calibri"/>
            </a:endParaRPr>
          </a:p>
        </p:txBody>
      </p:sp>
      <p:pic>
        <p:nvPicPr>
          <p:cNvPr id="56325" name="Picture 4" descr="C:\Users\rlw2177\AppData\Local\Microsoft\Windows\Temporary Internet Files\Content.IE5\BZGY2YB0\1371714180[1].png"/>
          <p:cNvPicPr>
            <a:picLocks noChangeAspect="1" noChangeArrowheads="1"/>
          </p:cNvPicPr>
          <p:nvPr/>
        </p:nvPicPr>
        <p:blipFill>
          <a:blip r:embed="rId3" cstate="print"/>
          <a:srcRect/>
          <a:stretch>
            <a:fillRect/>
          </a:stretch>
        </p:blipFill>
        <p:spPr bwMode="auto">
          <a:xfrm>
            <a:off x="457200" y="4267200"/>
            <a:ext cx="381000" cy="562058"/>
          </a:xfrm>
          <a:prstGeom prst="rect">
            <a:avLst/>
          </a:prstGeom>
          <a:noFill/>
          <a:ln w="9525">
            <a:noFill/>
            <a:miter lim="800000"/>
            <a:headEnd/>
            <a:tailEnd/>
          </a:ln>
        </p:spPr>
      </p:pic>
      <p:sp>
        <p:nvSpPr>
          <p:cNvPr id="21" name="Content Placeholder 1"/>
          <p:cNvSpPr>
            <a:spLocks noGrp="1"/>
          </p:cNvSpPr>
          <p:nvPr>
            <p:ph sz="half" idx="1"/>
          </p:nvPr>
        </p:nvSpPr>
        <p:spPr>
          <a:xfrm>
            <a:off x="3352800" y="1143000"/>
            <a:ext cx="5562600" cy="5562600"/>
          </a:xfrm>
        </p:spPr>
        <p:txBody>
          <a:bodyPr rtlCol="0">
            <a:normAutofit/>
          </a:bodyPr>
          <a:lstStyle/>
          <a:p>
            <a:pPr defTabSz="410291" eaLnBrk="1" fontAlgn="auto" hangingPunct="1">
              <a:spcAft>
                <a:spcPts val="0"/>
              </a:spcAft>
              <a:buFont typeface="Arial"/>
              <a:buNone/>
              <a:defRPr/>
            </a:pPr>
            <a:r>
              <a:rPr lang="en-US" sz="1400" b="1" dirty="0" smtClean="0">
                <a:latin typeface="Calibri"/>
              </a:rPr>
              <a:t>POINTS DE DISCUSSION :</a:t>
            </a:r>
          </a:p>
          <a:p>
            <a:pPr marL="269875" indent="-269875" defTabSz="410291" eaLnBrk="1" fontAlgn="auto" hangingPunct="1">
              <a:spcAft>
                <a:spcPts val="0"/>
              </a:spcAft>
              <a:buFont typeface="Arial" pitchFamily="34" charset="0"/>
              <a:buChar char="•"/>
              <a:defRPr/>
            </a:pPr>
            <a:r>
              <a:rPr lang="fr-FR" sz="1100" dirty="0" smtClean="0">
                <a:latin typeface="Calibri"/>
              </a:rPr>
              <a:t>Que savez-vous à propos des </a:t>
            </a:r>
            <a:r>
              <a:rPr lang="fr-FR" sz="1100" dirty="0" err="1" smtClean="0">
                <a:latin typeface="Calibri"/>
              </a:rPr>
              <a:t>ARV</a:t>
            </a:r>
            <a:r>
              <a:rPr lang="fr-FR" sz="1100" dirty="0" smtClean="0">
                <a:latin typeface="Calibri"/>
              </a:rPr>
              <a:t> ?</a:t>
            </a:r>
          </a:p>
          <a:p>
            <a:pPr marL="269875" indent="-269875" defTabSz="410291" eaLnBrk="1" fontAlgn="auto" hangingPunct="1">
              <a:spcAft>
                <a:spcPts val="0"/>
              </a:spcAft>
              <a:buFont typeface="Arial" pitchFamily="34" charset="0"/>
              <a:buChar char="•"/>
              <a:defRPr/>
            </a:pPr>
            <a:r>
              <a:rPr lang="fr-FR" sz="1100" dirty="0" smtClean="0">
                <a:latin typeface="Calibri"/>
              </a:rPr>
              <a:t>Quand une personne atteinte du </a:t>
            </a:r>
            <a:r>
              <a:rPr lang="fr-FR" sz="1100" b="1" dirty="0" smtClean="0">
                <a:latin typeface="Calibri"/>
              </a:rPr>
              <a:t>VIH</a:t>
            </a:r>
            <a:r>
              <a:rPr lang="fr-FR" sz="1100" dirty="0" smtClean="0">
                <a:latin typeface="Calibri"/>
              </a:rPr>
              <a:t> ne prend pas                                                                       d'ARV, le</a:t>
            </a:r>
            <a:r>
              <a:rPr lang="fr-FR" sz="1100" b="1" dirty="0" smtClean="0">
                <a:latin typeface="Calibri"/>
              </a:rPr>
              <a:t> virus se développe</a:t>
            </a:r>
            <a:r>
              <a:rPr lang="fr-FR" sz="1100" dirty="0" smtClean="0">
                <a:latin typeface="Calibri"/>
              </a:rPr>
              <a:t>. Il peut vous rendre </a:t>
            </a:r>
            <a:r>
              <a:rPr lang="fr-FR" sz="1100" b="1" dirty="0" smtClean="0">
                <a:latin typeface="Calibri"/>
              </a:rPr>
              <a:t>malade</a:t>
            </a:r>
            <a:r>
              <a:rPr lang="fr-FR" sz="1100" dirty="0" smtClean="0">
                <a:latin typeface="Calibri"/>
              </a:rPr>
              <a:t> ; vous êtes susceptible de le </a:t>
            </a:r>
            <a:r>
              <a:rPr lang="fr-FR" sz="1100" b="1" dirty="0" smtClean="0">
                <a:latin typeface="Calibri"/>
              </a:rPr>
              <a:t>transmettre à vos partenaires sexuels</a:t>
            </a:r>
            <a:r>
              <a:rPr lang="fr-FR" sz="1100" dirty="0" smtClean="0">
                <a:latin typeface="Calibri"/>
              </a:rPr>
              <a:t> et il peut se transmettre de mère à enfant </a:t>
            </a:r>
            <a:r>
              <a:rPr lang="fr-FR" sz="1100" b="1" dirty="0" smtClean="0">
                <a:latin typeface="Calibri"/>
              </a:rPr>
              <a:t>(</a:t>
            </a:r>
            <a:r>
              <a:rPr lang="fr-FR" sz="1100" b="1" dirty="0" err="1" smtClean="0">
                <a:latin typeface="Calibri"/>
              </a:rPr>
              <a:t>TME</a:t>
            </a:r>
            <a:r>
              <a:rPr lang="fr-FR" sz="1100" b="1" dirty="0" smtClean="0">
                <a:latin typeface="Calibri"/>
              </a:rPr>
              <a:t>)</a:t>
            </a:r>
            <a:r>
              <a:rPr lang="fr-FR" sz="1100" dirty="0" smtClean="0">
                <a:latin typeface="Calibri"/>
              </a:rPr>
              <a:t> lors de la grossesse et de l'allaitement.</a:t>
            </a:r>
          </a:p>
          <a:p>
            <a:pPr marL="269875" indent="-269875" defTabSz="410291" eaLnBrk="1" fontAlgn="auto" hangingPunct="1">
              <a:spcAft>
                <a:spcPts val="0"/>
              </a:spcAft>
              <a:buFont typeface="Arial" pitchFamily="34" charset="0"/>
              <a:buChar char="•"/>
              <a:defRPr/>
            </a:pPr>
            <a:r>
              <a:rPr lang="fr-FR" sz="1100" b="1" dirty="0" smtClean="0">
                <a:latin typeface="Calibri"/>
              </a:rPr>
              <a:t>Les </a:t>
            </a:r>
            <a:r>
              <a:rPr lang="fr-FR" sz="1100" b="1" dirty="0" err="1" smtClean="0">
                <a:latin typeface="Calibri"/>
              </a:rPr>
              <a:t>ARV</a:t>
            </a:r>
            <a:r>
              <a:rPr lang="fr-FR" sz="1100" b="1" dirty="0" smtClean="0">
                <a:latin typeface="Calibri"/>
              </a:rPr>
              <a:t> empêchent le VIH</a:t>
            </a:r>
            <a:r>
              <a:rPr lang="fr-FR" sz="1100" dirty="0" smtClean="0">
                <a:latin typeface="Calibri"/>
              </a:rPr>
              <a:t> de se multiplier et vous évitent d'être malade.</a:t>
            </a:r>
          </a:p>
          <a:p>
            <a:pPr marL="269875" indent="-269875" defTabSz="410291" eaLnBrk="1" fontAlgn="auto" hangingPunct="1">
              <a:spcAft>
                <a:spcPts val="0"/>
              </a:spcAft>
              <a:buFont typeface="Arial" pitchFamily="34" charset="0"/>
              <a:buChar char="•"/>
              <a:defRPr/>
            </a:pPr>
            <a:r>
              <a:rPr lang="fr-FR" sz="1100" dirty="0" smtClean="0">
                <a:latin typeface="Calibri"/>
              </a:rPr>
              <a:t>Comme votre professionnel de santé vous l'a recommandé, il est important de prendre vos </a:t>
            </a:r>
            <a:r>
              <a:rPr lang="fr-FR" sz="1100" dirty="0" err="1" smtClean="0">
                <a:latin typeface="Calibri"/>
              </a:rPr>
              <a:t>ARV</a:t>
            </a:r>
            <a:r>
              <a:rPr lang="fr-FR" sz="1100" dirty="0" smtClean="0">
                <a:latin typeface="Calibri"/>
              </a:rPr>
              <a:t> tous les jours afin qu'ils soient efficaces et luttent contre le VIH.</a:t>
            </a:r>
          </a:p>
          <a:p>
            <a:pPr marL="269875" indent="-269875" defTabSz="410291" eaLnBrk="1" fontAlgn="auto" hangingPunct="1">
              <a:spcAft>
                <a:spcPts val="0"/>
              </a:spcAft>
              <a:buFont typeface="Arial" pitchFamily="34" charset="0"/>
              <a:buChar char="•"/>
              <a:defRPr/>
            </a:pPr>
            <a:r>
              <a:rPr lang="fr-FR" sz="1100" dirty="0" smtClean="0">
                <a:latin typeface="Calibri"/>
              </a:rPr>
              <a:t>Les </a:t>
            </a:r>
            <a:r>
              <a:rPr lang="fr-FR" sz="1100" b="1" dirty="0" err="1" smtClean="0">
                <a:latin typeface="Calibri"/>
              </a:rPr>
              <a:t>ARV</a:t>
            </a:r>
            <a:r>
              <a:rPr lang="fr-FR" sz="1100" dirty="0" smtClean="0">
                <a:latin typeface="Calibri"/>
              </a:rPr>
              <a:t> </a:t>
            </a:r>
            <a:r>
              <a:rPr lang="fr-FR" sz="1100" b="1" dirty="0" smtClean="0">
                <a:latin typeface="Calibri"/>
              </a:rPr>
              <a:t>ne traitent pas</a:t>
            </a:r>
            <a:r>
              <a:rPr lang="fr-FR" sz="1100" dirty="0" smtClean="0">
                <a:latin typeface="Calibri"/>
              </a:rPr>
              <a:t> le VIH, c’est pourquoi vous devez continuer à les prendre.</a:t>
            </a:r>
          </a:p>
          <a:p>
            <a:pPr marL="269875" indent="-269875" defTabSz="410291" eaLnBrk="1" fontAlgn="auto" hangingPunct="1">
              <a:spcAft>
                <a:spcPts val="0"/>
              </a:spcAft>
              <a:buFont typeface="Arial" pitchFamily="34" charset="0"/>
              <a:buChar char="•"/>
              <a:defRPr/>
            </a:pPr>
            <a:r>
              <a:rPr lang="fr-FR" sz="1100" dirty="0" smtClean="0">
                <a:latin typeface="Calibri"/>
              </a:rPr>
              <a:t>Nous effectuerons un test appelé la charge virale dans six mois pour voir si les </a:t>
            </a:r>
            <a:r>
              <a:rPr lang="fr-FR" sz="1100" dirty="0" err="1" smtClean="0">
                <a:latin typeface="Calibri"/>
              </a:rPr>
              <a:t>ARV</a:t>
            </a:r>
            <a:r>
              <a:rPr lang="fr-FR" sz="1100" dirty="0" smtClean="0">
                <a:latin typeface="Calibri"/>
              </a:rPr>
              <a:t> fonctionnent bien. Si vous prenez vos ARV tous les jours et s'ils fonctionnent bien, la charge virale sera normalement faible (inférieure à 1 000) après six mois de traitement.</a:t>
            </a:r>
          </a:p>
          <a:p>
            <a:pPr marL="269875" indent="-269875" defTabSz="410291" eaLnBrk="1" fontAlgn="auto" hangingPunct="1">
              <a:spcAft>
                <a:spcPts val="0"/>
              </a:spcAft>
              <a:buFont typeface="Arial" pitchFamily="34" charset="0"/>
              <a:buChar char="•"/>
              <a:defRPr/>
            </a:pPr>
            <a:r>
              <a:rPr lang="fr-FR" sz="1100" dirty="0" smtClean="0">
                <a:latin typeface="Calibri"/>
              </a:rPr>
              <a:t>Il vaut mieux prendre la dose en retard plutôt que de ne pas la prendre du tout.</a:t>
            </a:r>
          </a:p>
          <a:p>
            <a:pPr marL="269875" indent="-269875" defTabSz="410291" eaLnBrk="1" fontAlgn="auto" hangingPunct="1">
              <a:spcAft>
                <a:spcPts val="0"/>
              </a:spcAft>
              <a:buFont typeface="Arial" pitchFamily="34" charset="0"/>
              <a:buChar char="•"/>
              <a:defRPr/>
            </a:pPr>
            <a:r>
              <a:rPr lang="fr-FR" sz="1100" b="1" dirty="0" smtClean="0">
                <a:latin typeface="Calibri"/>
              </a:rPr>
              <a:t>Le maintien du virus à un faible niveau dans votre organisme présente de nombreux avantages :</a:t>
            </a:r>
          </a:p>
          <a:p>
            <a:pPr marL="630238" indent="-269875" defTabSz="410291" eaLnBrk="1" fontAlgn="auto" hangingPunct="1">
              <a:spcAft>
                <a:spcPts val="0"/>
              </a:spcAft>
              <a:buFont typeface="Arial" pitchFamily="34" charset="0"/>
              <a:buChar char="•"/>
              <a:defRPr/>
            </a:pPr>
            <a:r>
              <a:rPr lang="fr-FR" sz="1100" dirty="0" smtClean="0">
                <a:latin typeface="Calibri"/>
              </a:rPr>
              <a:t>Votre espérance de vie est plus longue.</a:t>
            </a:r>
          </a:p>
          <a:p>
            <a:pPr marL="630238" indent="-269875" defTabSz="410291" eaLnBrk="1" fontAlgn="auto" hangingPunct="1">
              <a:spcAft>
                <a:spcPts val="0"/>
              </a:spcAft>
              <a:buFont typeface="Arial" pitchFamily="34" charset="0"/>
              <a:buChar char="•"/>
              <a:defRPr/>
            </a:pPr>
            <a:r>
              <a:rPr lang="fr-FR" sz="1100" dirty="0" smtClean="0">
                <a:latin typeface="Calibri"/>
              </a:rPr>
              <a:t>Une faible charge virale peut permettre à vos cellules qui combattent les maladies, les CD4, d’augmenter et de vous empêcher de tomber malade, prévenant ainsi la survenue de maladies graves sur le long terme.</a:t>
            </a:r>
          </a:p>
          <a:p>
            <a:pPr marL="630238" indent="-269875" defTabSz="410291" eaLnBrk="1" fontAlgn="auto" hangingPunct="1">
              <a:spcAft>
                <a:spcPts val="0"/>
              </a:spcAft>
              <a:buFont typeface="Arial" pitchFamily="34" charset="0"/>
              <a:buChar char="•"/>
              <a:defRPr/>
            </a:pPr>
            <a:r>
              <a:rPr lang="fr-FR" sz="1100" dirty="0" smtClean="0">
                <a:latin typeface="Calibri"/>
              </a:rPr>
              <a:t>Votre cerveau reste en bonne santé. Une faible charge virale évite à votre cerveau d'être endommagé.</a:t>
            </a:r>
          </a:p>
          <a:p>
            <a:pPr marL="630238" indent="-269875" defTabSz="410291" eaLnBrk="1" fontAlgn="auto" hangingPunct="1">
              <a:spcAft>
                <a:spcPts val="0"/>
              </a:spcAft>
              <a:buFont typeface="Arial" pitchFamily="34" charset="0"/>
              <a:buChar char="•"/>
              <a:defRPr/>
            </a:pPr>
            <a:r>
              <a:rPr lang="fr-FR" sz="1100" dirty="0" smtClean="0">
                <a:latin typeface="Calibri"/>
              </a:rPr>
              <a:t>Il n’y a pas de visites supplémentaires à la clinique. </a:t>
            </a:r>
          </a:p>
          <a:p>
            <a:pPr marL="630238" indent="-269875" defTabSz="410291" eaLnBrk="1" fontAlgn="auto" hangingPunct="1">
              <a:spcAft>
                <a:spcPts val="0"/>
              </a:spcAft>
              <a:buFont typeface="Arial" pitchFamily="34" charset="0"/>
              <a:buChar char="•"/>
              <a:defRPr/>
            </a:pPr>
            <a:r>
              <a:rPr lang="fr-FR" sz="1100" dirty="0" smtClean="0">
                <a:latin typeface="Calibri"/>
              </a:rPr>
              <a:t>Utilisez systématiquement des préservatifs pour éviter de transmettre le VIH à vos partenaires sexuels. Une faible charge virale améliore aussi la situation.</a:t>
            </a:r>
          </a:p>
          <a:p>
            <a:pPr marL="630238" indent="-269875" defTabSz="410291" eaLnBrk="1" fontAlgn="auto" hangingPunct="1">
              <a:spcAft>
                <a:spcPts val="0"/>
              </a:spcAft>
              <a:buFont typeface="Arial" pitchFamily="34" charset="0"/>
              <a:buChar char="•"/>
              <a:defRPr/>
            </a:pPr>
            <a:r>
              <a:rPr lang="fr-FR" sz="1100" dirty="0" smtClean="0">
                <a:latin typeface="Calibri"/>
              </a:rPr>
              <a:t>Une faible charge virale vous évite de transmettre le VIH à votre bébé au cours de la grossesse ou de l'allaitement, vous donne des forces et vous garantit une meilleure santé.</a:t>
            </a:r>
          </a:p>
        </p:txBody>
      </p:sp>
      <p:cxnSp>
        <p:nvCxnSpPr>
          <p:cNvPr id="15" name="Straight Connector 14"/>
          <p:cNvCxnSpPr/>
          <p:nvPr/>
        </p:nvCxnSpPr>
        <p:spPr>
          <a:xfrm>
            <a:off x="3276600" y="1191703"/>
            <a:ext cx="0" cy="54959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pic>
        <p:nvPicPr>
          <p:cNvPr id="6146" name="Picture 2"/>
          <p:cNvPicPr>
            <a:picLocks noChangeAspect="1" noChangeArrowheads="1"/>
          </p:cNvPicPr>
          <p:nvPr/>
        </p:nvPicPr>
        <p:blipFill>
          <a:blip r:embed="rId4" cstate="print"/>
          <a:srcRect/>
          <a:stretch>
            <a:fillRect/>
          </a:stretch>
        </p:blipFill>
        <p:spPr bwMode="auto">
          <a:xfrm>
            <a:off x="7086600" y="304800"/>
            <a:ext cx="1876425" cy="1303338"/>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2626</TotalTime>
  <Words>2652</Words>
  <Application>Microsoft Office PowerPoint</Application>
  <PresentationFormat>On-screen Show (4:3)</PresentationFormat>
  <Paragraphs>774</Paragraphs>
  <Slides>44</Slides>
  <Notes>44</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Office Theme</vt:lpstr>
      <vt:lpstr>Default Theme</vt:lpstr>
      <vt:lpstr>1_Default Theme</vt:lpstr>
      <vt:lpstr>2_Default Theme</vt:lpstr>
      <vt:lpstr>PowerPoint Presentation</vt:lpstr>
      <vt:lpstr>PowerPoint Presentation</vt:lpstr>
      <vt:lpstr>Comment utiliser la présentation sur la surveillance de la charge virale et les conseils pour une meilleure observance</vt:lpstr>
      <vt:lpstr> Thème de la carte (également montré au patient)</vt:lpstr>
      <vt:lpstr>Bonnes compétences en matière de conseil et de communication</vt:lpstr>
      <vt:lpstr>PowerPoint Presentation</vt:lpstr>
      <vt:lpstr>THÈMES DES AIDE-MÉMOIRE CONSEILS</vt:lpstr>
      <vt:lpstr> 1. Vous commencez à prendre des ARV</vt:lpstr>
      <vt:lpstr> 1. Vous commencez à prendre des ARV</vt:lpstr>
      <vt:lpstr> 2. Qu’est-ce qu’une charge virale ?</vt:lpstr>
      <vt:lpstr>PowerPoint Presentation</vt:lpstr>
      <vt:lpstr> 3. La charge virale est FAIBLE</vt:lpstr>
      <vt:lpstr>PowerPoint Presentation</vt:lpstr>
      <vt:lpstr> 4. La charge virale est ÉLEVÉE</vt:lpstr>
      <vt:lpstr> 4. La charge virale est ÉLEVÉE</vt:lpstr>
      <vt:lpstr> 5. Comment prenez-vous vos ARV ?</vt:lpstr>
      <vt:lpstr>PowerPoint Presentation</vt:lpstr>
      <vt:lpstr> 6. Quelles difficultés rencontrez-vous lorsque vous prenez  vos ARV ?</vt:lpstr>
      <vt:lpstr>PowerPoint Presentation</vt:lpstr>
      <vt:lpstr> 7. Quelles difficultés rencontrez-vous lorsque vous prenez  vos ARV ?</vt:lpstr>
      <vt:lpstr>PowerPoint Presentation</vt:lpstr>
      <vt:lpstr> 8. Quelles difficultés rencontrez-vous lorsque vous prenez  vos ARV ?</vt:lpstr>
      <vt:lpstr>PowerPoint Presentation</vt:lpstr>
      <vt:lpstr> 9. Conseils pour améliorer la prise des ARV</vt:lpstr>
      <vt:lpstr> 9. Conseils pour améliorer la prise des ARV</vt:lpstr>
      <vt:lpstr> 10. Conseils pour améliorer la prise des ARV</vt:lpstr>
      <vt:lpstr> 10. Conseils pour améliorer la prise des ARV</vt:lpstr>
      <vt:lpstr> 11. Conseils pour améliorer la prise des ARV</vt:lpstr>
      <vt:lpstr> 11. Conseils pour améliorer la prise des ARV</vt:lpstr>
      <vt:lpstr> 12. Aide supplémentaire pour prendre les ARV</vt:lpstr>
      <vt:lpstr> 12. Aide supplémentaire pour prendre les ARV</vt:lpstr>
      <vt:lpstr> 13. Penser à prendre ses ARV</vt:lpstr>
      <vt:lpstr> 13. Penser à prendre ses ARV</vt:lpstr>
      <vt:lpstr> 14. Comprendre vos ARV</vt:lpstr>
      <vt:lpstr> 14. Comprendre vos ARV</vt:lpstr>
      <vt:lpstr> 15. Conserver votre intimité et obtenir de l'aide</vt:lpstr>
      <vt:lpstr> 15. Conserver votre intimité et obtenir de l'aide</vt:lpstr>
      <vt:lpstr> 16. Suivre vos prises d’ARV</vt:lpstr>
      <vt:lpstr>PowerPoint Presentation</vt:lpstr>
      <vt:lpstr> 17. Vous avez réussi à réduire votre charge virale</vt:lpstr>
      <vt:lpstr>PowerPoint Presentation</vt:lpstr>
      <vt:lpstr> 18. Les ARV ne fonctionnent pas bien</vt:lpstr>
      <vt:lpstr>PowerPoint Presentation</vt:lpstr>
      <vt:lpstr>PowerPoint Presentation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Rebecca L.</dc:creator>
  <cp:lastModifiedBy>West, Rebecca L.</cp:lastModifiedBy>
  <cp:revision>91</cp:revision>
  <dcterms:created xsi:type="dcterms:W3CDTF">2017-04-24T16:06:52Z</dcterms:created>
  <dcterms:modified xsi:type="dcterms:W3CDTF">2017-06-05T20:26:16Z</dcterms:modified>
</cp:coreProperties>
</file>