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Default Extension="jpg" ContentType="image/jpg"/>
  <Default Extension="png" ContentType="image/pn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x="10058400" cy="7772400"/>
  <p:notesSz cx="10058400" cy="7772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p:txBody>
      </p:sp>
      <p:sp>
        <p:nvSpPr>
          <p:cNvPr id="3" name="Holder 3"/>
          <p:cNvSpPr>
            <a:spLocks noGrp="1"/>
          </p:cNvSpPr>
          <p:nvPr>
            <p:ph type="body" idx="1"/>
          </p:nvPr>
        </p:nvSpPr>
        <p:spPr/>
        <p:txBody>
          <a:bodyPr lIns="0" tIns="0" rIns="0" bIns="0"/>
          <a:lstStyle>
            <a:lvl1pPr>
              <a:defRPr sz="1400" b="0" i="0">
                <a:solidFill>
                  <a:schemeClr val="tx1"/>
                </a:solidFill>
                <a:latin typeface="Calibri"/>
                <a:cs typeface="Calibri"/>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p:txBody>
      </p:sp>
      <p:sp>
        <p:nvSpPr>
          <p:cNvPr id="3" name="Holder 3"/>
          <p:cNvSpPr>
            <a:spLocks noGrp="1"/>
          </p:cNvSpPr>
          <p:nvPr>
            <p:ph idx="2" sz="half"/>
          </p:nvPr>
        </p:nvSpPr>
        <p:spPr>
          <a:xfrm>
            <a:off x="502920" y="1787652"/>
            <a:ext cx="4375404" cy="5129784"/>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5180076" y="1787652"/>
            <a:ext cx="4375404" cy="5129784"/>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6730" y="411987"/>
            <a:ext cx="6242050" cy="452119"/>
          </a:xfrm>
          <a:prstGeom prst="rect">
            <a:avLst/>
          </a:prstGeom>
        </p:spPr>
        <p:txBody>
          <a:bodyPr wrap="square" lIns="0" tIns="0" rIns="0" bIns="0">
            <a:spAutoFit/>
          </a:bodyPr>
          <a:lstStyle>
            <a:lvl1pPr>
              <a:defRPr sz="2800" b="1" i="0">
                <a:solidFill>
                  <a:schemeClr val="bg1"/>
                </a:solidFill>
                <a:latin typeface="Calibri"/>
                <a:cs typeface="Calibri"/>
              </a:defRPr>
            </a:lvl1pPr>
          </a:lstStyle>
          <a:p/>
        </p:txBody>
      </p:sp>
      <p:sp>
        <p:nvSpPr>
          <p:cNvPr id="3" name="Holder 3"/>
          <p:cNvSpPr>
            <a:spLocks noGrp="1"/>
          </p:cNvSpPr>
          <p:nvPr>
            <p:ph type="body" idx="1"/>
          </p:nvPr>
        </p:nvSpPr>
        <p:spPr>
          <a:xfrm>
            <a:off x="4215183" y="2363723"/>
            <a:ext cx="5015865" cy="2336165"/>
          </a:xfrm>
          <a:prstGeom prst="rect">
            <a:avLst/>
          </a:prstGeom>
        </p:spPr>
        <p:txBody>
          <a:bodyPr wrap="square" lIns="0" tIns="0" rIns="0" bIns="0">
            <a:spAutoFit/>
          </a:bodyPr>
          <a:lstStyle>
            <a:lvl1pPr>
              <a:defRPr sz="1400" b="0" i="0">
                <a:solidFill>
                  <a:schemeClr val="tx1"/>
                </a:solidFill>
                <a:latin typeface="Calibri"/>
                <a:cs typeface="Calibri"/>
              </a:defRPr>
            </a:lvl1pPr>
          </a:lstStyle>
          <a:p/>
        </p:txBody>
      </p:sp>
      <p:sp>
        <p:nvSpPr>
          <p:cNvPr id="4" name="Holder 4"/>
          <p:cNvSpPr>
            <a:spLocks noGrp="1"/>
          </p:cNvSpPr>
          <p:nvPr>
            <p:ph type="ftr" idx="5" sz="quarter"/>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39.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 Id="rId25" Type="http://schemas.openxmlformats.org/officeDocument/2006/relationships/image" Target="../media/image46.png"/><Relationship Id="rId26"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12.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54.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6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58.png"/><Relationship Id="rId4" Type="http://schemas.openxmlformats.org/officeDocument/2006/relationships/image" Target="../media/image64.png"/><Relationship Id="rId5" Type="http://schemas.openxmlformats.org/officeDocument/2006/relationships/image" Target="../media/image51.png"/><Relationship Id="rId6" Type="http://schemas.openxmlformats.org/officeDocument/2006/relationships/image" Target="../media/image12.png"/><Relationship Id="rId7" Type="http://schemas.openxmlformats.org/officeDocument/2006/relationships/image" Target="../media/image6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icap-communications@columbia.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 Id="rId3" Type="http://schemas.openxmlformats.org/officeDocument/2006/relationships/image" Target="../media/image50.png"/><Relationship Id="rId4" Type="http://schemas.openxmlformats.org/officeDocument/2006/relationships/image" Target="../media/image13.png"/><Relationship Id="rId5" Type="http://schemas.openxmlformats.org/officeDocument/2006/relationships/image" Target="../media/image51.png"/><Relationship Id="rId6" Type="http://schemas.openxmlformats.org/officeDocument/2006/relationships/image" Target="../media/image12.png"/><Relationship Id="rId7" Type="http://schemas.openxmlformats.org/officeDocument/2006/relationships/image" Target="../media/image6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 Id="rId3" Type="http://schemas.openxmlformats.org/officeDocument/2006/relationships/image" Target="../media/image50.png"/><Relationship Id="rId4" Type="http://schemas.openxmlformats.org/officeDocument/2006/relationships/image" Target="../media/image13.png"/><Relationship Id="rId5" Type="http://schemas.openxmlformats.org/officeDocument/2006/relationships/image" Target="../media/image71.png"/><Relationship Id="rId6" Type="http://schemas.openxmlformats.org/officeDocument/2006/relationships/image" Target="../media/image54.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7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 Id="rId3" Type="http://schemas.openxmlformats.org/officeDocument/2006/relationships/image" Target="../media/image50.png"/><Relationship Id="rId4" Type="http://schemas.openxmlformats.org/officeDocument/2006/relationships/image" Target="../media/image13.png"/><Relationship Id="rId5" Type="http://schemas.openxmlformats.org/officeDocument/2006/relationships/image" Target="../media/image51.png"/><Relationship Id="rId6" Type="http://schemas.openxmlformats.org/officeDocument/2006/relationships/image" Target="../media/image12.png"/><Relationship Id="rId7" Type="http://schemas.openxmlformats.org/officeDocument/2006/relationships/image" Target="../media/image7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g"/><Relationship Id="rId3" Type="http://schemas.openxmlformats.org/officeDocument/2006/relationships/image" Target="../media/image75.jpg"/><Relationship Id="rId4" Type="http://schemas.openxmlformats.org/officeDocument/2006/relationships/image" Target="../media/image76.jpg"/><Relationship Id="rId5" Type="http://schemas.openxmlformats.org/officeDocument/2006/relationships/image" Target="../media/image7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image" Target="../media/image50.png"/><Relationship Id="rId6" Type="http://schemas.openxmlformats.org/officeDocument/2006/relationships/image" Target="../media/image54.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81.jpg"/><Relationship Id="rId10" Type="http://schemas.openxmlformats.org/officeDocument/2006/relationships/image" Target="../media/image8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54.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8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jpg"/><Relationship Id="rId3" Type="http://schemas.openxmlformats.org/officeDocument/2006/relationships/image" Target="../media/image90.jpg"/><Relationship Id="rId4" Type="http://schemas.openxmlformats.org/officeDocument/2006/relationships/image" Target="../media/image9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54.png"/><Relationship Id="rId5" Type="http://schemas.openxmlformats.org/officeDocument/2006/relationships/image" Target="../media/image94.png"/><Relationship Id="rId6" Type="http://schemas.openxmlformats.org/officeDocument/2006/relationships/image" Target="../media/image95.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96.jpg"/><Relationship Id="rId10" Type="http://schemas.openxmlformats.org/officeDocument/2006/relationships/image" Target="../media/image97.jpg"/><Relationship Id="rId11" Type="http://schemas.openxmlformats.org/officeDocument/2006/relationships/image" Target="../media/image9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jpg"/><Relationship Id="rId3" Type="http://schemas.openxmlformats.org/officeDocument/2006/relationships/image" Target="../media/image90.jpg"/><Relationship Id="rId4" Type="http://schemas.openxmlformats.org/officeDocument/2006/relationships/image" Target="../media/image9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9.png"/><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100.png"/><Relationship Id="rId6" Type="http://schemas.openxmlformats.org/officeDocument/2006/relationships/image" Target="../media/image54.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96.jpg"/><Relationship Id="rId10" Type="http://schemas.openxmlformats.org/officeDocument/2006/relationships/image" Target="../media/image97.jpg"/><Relationship Id="rId11" Type="http://schemas.openxmlformats.org/officeDocument/2006/relationships/image" Target="../media/image9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jpg"/><Relationship Id="rId3" Type="http://schemas.openxmlformats.org/officeDocument/2006/relationships/image" Target="../media/image90.jpg"/><Relationship Id="rId4" Type="http://schemas.openxmlformats.org/officeDocument/2006/relationships/image" Target="../media/image9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png"/><Relationship Id="rId3" Type="http://schemas.openxmlformats.org/officeDocument/2006/relationships/image" Target="../media/image101.png"/><Relationship Id="rId4" Type="http://schemas.openxmlformats.org/officeDocument/2006/relationships/image" Target="../media/image95.png"/><Relationship Id="rId5" Type="http://schemas.openxmlformats.org/officeDocument/2006/relationships/image" Target="../media/image102.png"/><Relationship Id="rId6" Type="http://schemas.openxmlformats.org/officeDocument/2006/relationships/image" Target="../media/image54.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96.jpg"/><Relationship Id="rId10" Type="http://schemas.openxmlformats.org/officeDocument/2006/relationships/image" Target="../media/image97.jpg"/><Relationship Id="rId11" Type="http://schemas.openxmlformats.org/officeDocument/2006/relationships/image" Target="../media/image9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4.png"/><Relationship Id="rId3" Type="http://schemas.openxmlformats.org/officeDocument/2006/relationships/image" Target="../media/image105.png"/><Relationship Id="rId4" Type="http://schemas.openxmlformats.org/officeDocument/2006/relationships/image" Target="../media/image95.png"/><Relationship Id="rId5" Type="http://schemas.openxmlformats.org/officeDocument/2006/relationships/image" Target="../media/image106.png"/><Relationship Id="rId6" Type="http://schemas.openxmlformats.org/officeDocument/2006/relationships/image" Target="../media/image54.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10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4.png"/><Relationship Id="rId3" Type="http://schemas.openxmlformats.org/officeDocument/2006/relationships/image" Target="../media/image105.png"/><Relationship Id="rId4" Type="http://schemas.openxmlformats.org/officeDocument/2006/relationships/image" Target="../media/image95.png"/><Relationship Id="rId5" Type="http://schemas.openxmlformats.org/officeDocument/2006/relationships/image" Target="../media/image106.png"/><Relationship Id="rId6" Type="http://schemas.openxmlformats.org/officeDocument/2006/relationships/image" Target="../media/image54.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10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1.png"/><Relationship Id="rId3" Type="http://schemas.openxmlformats.org/officeDocument/2006/relationships/image" Target="../media/image112.png"/><Relationship Id="rId4" Type="http://schemas.openxmlformats.org/officeDocument/2006/relationships/image" Target="../media/image95.png"/><Relationship Id="rId5" Type="http://schemas.openxmlformats.org/officeDocument/2006/relationships/image" Target="../media/image113.png"/><Relationship Id="rId6" Type="http://schemas.openxmlformats.org/officeDocument/2006/relationships/image" Target="../media/image54.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11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9.png"/><Relationship Id="rId3" Type="http://schemas.openxmlformats.org/officeDocument/2006/relationships/image" Target="../media/image51.png"/><Relationship Id="rId4" Type="http://schemas.openxmlformats.org/officeDocument/2006/relationships/image" Target="../media/image12.png"/><Relationship Id="rId5" Type="http://schemas.openxmlformats.org/officeDocument/2006/relationships/image" Target="../media/image11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8.png"/><Relationship Id="rId3" Type="http://schemas.openxmlformats.org/officeDocument/2006/relationships/image" Target="../media/image119.png"/><Relationship Id="rId4" Type="http://schemas.openxmlformats.org/officeDocument/2006/relationships/image" Target="../media/image95.png"/><Relationship Id="rId5" Type="http://schemas.openxmlformats.org/officeDocument/2006/relationships/image" Target="../media/image120.png"/><Relationship Id="rId6" Type="http://schemas.openxmlformats.org/officeDocument/2006/relationships/image" Target="../media/image50.png"/><Relationship Id="rId7" Type="http://schemas.openxmlformats.org/officeDocument/2006/relationships/image" Target="../media/image121.png"/><Relationship Id="rId8" Type="http://schemas.openxmlformats.org/officeDocument/2006/relationships/image" Target="../media/image122.png"/><Relationship Id="rId9" Type="http://schemas.openxmlformats.org/officeDocument/2006/relationships/image" Target="../media/image51.png"/><Relationship Id="rId10" Type="http://schemas.openxmlformats.org/officeDocument/2006/relationships/image" Target="../media/image12.png"/><Relationship Id="rId11" Type="http://schemas.openxmlformats.org/officeDocument/2006/relationships/image" Target="../media/image12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5.png"/><Relationship Id="rId3" Type="http://schemas.openxmlformats.org/officeDocument/2006/relationships/image" Target="../media/image126.png"/><Relationship Id="rId4" Type="http://schemas.openxmlformats.org/officeDocument/2006/relationships/image" Target="../media/image95.png"/><Relationship Id="rId5" Type="http://schemas.openxmlformats.org/officeDocument/2006/relationships/image" Target="../media/image127.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12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0.png"/><Relationship Id="rId3" Type="http://schemas.openxmlformats.org/officeDocument/2006/relationships/image" Target="../media/image131.png"/><Relationship Id="rId4" Type="http://schemas.openxmlformats.org/officeDocument/2006/relationships/image" Target="../media/image132.png"/><Relationship Id="rId5" Type="http://schemas.openxmlformats.org/officeDocument/2006/relationships/image" Target="../media/image51.png"/><Relationship Id="rId6" Type="http://schemas.openxmlformats.org/officeDocument/2006/relationships/image" Target="../media/image12.png"/><Relationship Id="rId7" Type="http://schemas.openxmlformats.org/officeDocument/2006/relationships/image" Target="../media/image13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12.png"/><Relationship Id="rId4" Type="http://schemas.openxmlformats.org/officeDocument/2006/relationships/image" Target="../media/image13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0.png"/><Relationship Id="rId3" Type="http://schemas.openxmlformats.org/officeDocument/2006/relationships/image" Target="../media/image131.png"/><Relationship Id="rId4" Type="http://schemas.openxmlformats.org/officeDocument/2006/relationships/image" Target="../media/image132.png"/><Relationship Id="rId5" Type="http://schemas.openxmlformats.org/officeDocument/2006/relationships/image" Target="../media/image51.png"/><Relationship Id="rId6" Type="http://schemas.openxmlformats.org/officeDocument/2006/relationships/image" Target="../media/image12.png"/><Relationship Id="rId7" Type="http://schemas.openxmlformats.org/officeDocument/2006/relationships/image" Target="../media/image13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9.png"/><Relationship Id="rId3" Type="http://schemas.openxmlformats.org/officeDocument/2006/relationships/image" Target="../media/image140.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12.png"/><Relationship Id="rId7" Type="http://schemas.openxmlformats.org/officeDocument/2006/relationships/image" Target="../media/image14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54.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8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6.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7.png"/><Relationship Id="rId3" Type="http://schemas.openxmlformats.org/officeDocument/2006/relationships/image" Target="../media/image50.png"/><Relationship Id="rId4" Type="http://schemas.openxmlformats.org/officeDocument/2006/relationships/image" Target="../media/image13.png"/><Relationship Id="rId5" Type="http://schemas.openxmlformats.org/officeDocument/2006/relationships/image" Target="../media/image148.png"/><Relationship Id="rId6" Type="http://schemas.openxmlformats.org/officeDocument/2006/relationships/image" Target="../media/image149.png"/><Relationship Id="rId7" Type="http://schemas.openxmlformats.org/officeDocument/2006/relationships/image" Target="../media/image150.png"/><Relationship Id="rId8" Type="http://schemas.openxmlformats.org/officeDocument/2006/relationships/image" Target="../media/image122.png"/><Relationship Id="rId9" Type="http://schemas.openxmlformats.org/officeDocument/2006/relationships/image" Target="../media/image51.png"/><Relationship Id="rId10" Type="http://schemas.openxmlformats.org/officeDocument/2006/relationships/image" Target="../media/image12.png"/><Relationship Id="rId11" Type="http://schemas.openxmlformats.org/officeDocument/2006/relationships/image" Target="../media/image15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 Id="rId3" Type="http://schemas.openxmlformats.org/officeDocument/2006/relationships/image" Target="../media/image153.png"/><Relationship Id="rId4" Type="http://schemas.openxmlformats.org/officeDocument/2006/relationships/image" Target="../media/image13.png"/><Relationship Id="rId5" Type="http://schemas.openxmlformats.org/officeDocument/2006/relationships/image" Target="../media/image154.png"/><Relationship Id="rId6" Type="http://schemas.openxmlformats.org/officeDocument/2006/relationships/image" Target="../media/image122.png"/><Relationship Id="rId7" Type="http://schemas.openxmlformats.org/officeDocument/2006/relationships/image" Target="../media/image51.png"/><Relationship Id="rId8" Type="http://schemas.openxmlformats.org/officeDocument/2006/relationships/image" Target="../media/image12.png"/><Relationship Id="rId9" Type="http://schemas.openxmlformats.org/officeDocument/2006/relationships/image" Target="../media/image15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6.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8.png"/><Relationship Id="rId3" Type="http://schemas.openxmlformats.org/officeDocument/2006/relationships/image" Target="../media/image157.png"/><Relationship Id="rId4" Type="http://schemas.openxmlformats.org/officeDocument/2006/relationships/image" Target="../media/image95.png"/><Relationship Id="rId5" Type="http://schemas.openxmlformats.org/officeDocument/2006/relationships/image" Target="../media/image158.png"/><Relationship Id="rId6" Type="http://schemas.openxmlformats.org/officeDocument/2006/relationships/image" Target="../media/image159.png"/><Relationship Id="rId7" Type="http://schemas.openxmlformats.org/officeDocument/2006/relationships/image" Target="../media/image160.png"/><Relationship Id="rId8" Type="http://schemas.openxmlformats.org/officeDocument/2006/relationships/image" Target="../media/image122.png"/><Relationship Id="rId9" Type="http://schemas.openxmlformats.org/officeDocument/2006/relationships/image" Target="../media/image51.png"/><Relationship Id="rId10" Type="http://schemas.openxmlformats.org/officeDocument/2006/relationships/image" Target="../media/image12.png"/><Relationship Id="rId11" Type="http://schemas.openxmlformats.org/officeDocument/2006/relationships/image" Target="../media/image16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7598" y="761999"/>
            <a:ext cx="3441065" cy="4796790"/>
          </a:xfrm>
          <a:custGeom>
            <a:avLst/>
            <a:gdLst/>
            <a:ahLst/>
            <a:cxnLst/>
            <a:rect l="l" t="t" r="r" b="b"/>
            <a:pathLst>
              <a:path w="3441065" h="4796790">
                <a:moveTo>
                  <a:pt x="3441001" y="0"/>
                </a:moveTo>
                <a:lnTo>
                  <a:pt x="0" y="0"/>
                </a:lnTo>
                <a:lnTo>
                  <a:pt x="0" y="1449705"/>
                </a:lnTo>
                <a:lnTo>
                  <a:pt x="0" y="2743200"/>
                </a:lnTo>
                <a:lnTo>
                  <a:pt x="0" y="4642116"/>
                </a:lnTo>
                <a:lnTo>
                  <a:pt x="7861" y="4690884"/>
                </a:lnTo>
                <a:lnTo>
                  <a:pt x="29768" y="4733239"/>
                </a:lnTo>
                <a:lnTo>
                  <a:pt x="63169" y="4766640"/>
                </a:lnTo>
                <a:lnTo>
                  <a:pt x="105524" y="4788535"/>
                </a:lnTo>
                <a:lnTo>
                  <a:pt x="154292" y="4796409"/>
                </a:lnTo>
                <a:lnTo>
                  <a:pt x="3286696" y="4796409"/>
                </a:lnTo>
                <a:lnTo>
                  <a:pt x="3335464" y="4788535"/>
                </a:lnTo>
                <a:lnTo>
                  <a:pt x="3377819" y="4766640"/>
                </a:lnTo>
                <a:lnTo>
                  <a:pt x="3411220" y="4733239"/>
                </a:lnTo>
                <a:lnTo>
                  <a:pt x="3433127" y="4690884"/>
                </a:lnTo>
                <a:lnTo>
                  <a:pt x="3441001" y="4642116"/>
                </a:lnTo>
                <a:lnTo>
                  <a:pt x="3441001" y="2743200"/>
                </a:lnTo>
                <a:lnTo>
                  <a:pt x="3441001" y="1449705"/>
                </a:lnTo>
                <a:lnTo>
                  <a:pt x="3441001" y="0"/>
                </a:lnTo>
                <a:close/>
              </a:path>
            </a:pathLst>
          </a:custGeom>
          <a:solidFill>
            <a:srgbClr val="99CC00"/>
          </a:solidFill>
        </p:spPr>
        <p:txBody>
          <a:bodyPr wrap="square" lIns="0" tIns="0" rIns="0" bIns="0" rtlCol="0"/>
          <a:lstStyle/>
          <a:p/>
        </p:txBody>
      </p:sp>
      <p:sp>
        <p:nvSpPr>
          <p:cNvPr id="3" name="object 3"/>
          <p:cNvSpPr txBox="1">
            <a:spLocks noGrp="1"/>
          </p:cNvSpPr>
          <p:nvPr>
            <p:ph type="title"/>
          </p:nvPr>
        </p:nvSpPr>
        <p:spPr>
          <a:xfrm>
            <a:off x="1046100" y="1315212"/>
            <a:ext cx="2303145" cy="2470150"/>
          </a:xfrm>
          <a:prstGeom prst="rect"/>
        </p:spPr>
        <p:txBody>
          <a:bodyPr wrap="square" lIns="0" tIns="10795" rIns="0" bIns="0" rtlCol="0" vert="horz">
            <a:spAutoFit/>
          </a:bodyPr>
          <a:lstStyle/>
          <a:p>
            <a:pPr marL="12700" marR="5080">
              <a:lnSpc>
                <a:spcPct val="100299"/>
              </a:lnSpc>
              <a:spcBef>
                <a:spcPts val="85"/>
              </a:spcBef>
            </a:pPr>
            <a:r>
              <a:rPr dirty="0" sz="3200" spc="-10">
                <a:latin typeface="Arial Narrow"/>
                <a:cs typeface="Arial Narrow"/>
              </a:rPr>
              <a:t>Viral </a:t>
            </a:r>
            <a:r>
              <a:rPr dirty="0" sz="3200" spc="-5">
                <a:latin typeface="Arial Narrow"/>
                <a:cs typeface="Arial Narrow"/>
              </a:rPr>
              <a:t>Load  Monitoring  and</a:t>
            </a:r>
            <a:r>
              <a:rPr dirty="0" sz="3200" spc="-75">
                <a:latin typeface="Arial Narrow"/>
                <a:cs typeface="Arial Narrow"/>
              </a:rPr>
              <a:t> </a:t>
            </a:r>
            <a:r>
              <a:rPr dirty="0" sz="3200" spc="-5">
                <a:latin typeface="Arial Narrow"/>
                <a:cs typeface="Arial Narrow"/>
              </a:rPr>
              <a:t>Enhanced  Adherence  Counseling</a:t>
            </a:r>
            <a:endParaRPr sz="3200">
              <a:latin typeface="Arial Narrow"/>
              <a:cs typeface="Arial Narrow"/>
            </a:endParaRPr>
          </a:p>
        </p:txBody>
      </p:sp>
      <p:sp>
        <p:nvSpPr>
          <p:cNvPr id="4" name="object 4"/>
          <p:cNvSpPr txBox="1"/>
          <p:nvPr/>
        </p:nvSpPr>
        <p:spPr>
          <a:xfrm>
            <a:off x="1041300" y="3753611"/>
            <a:ext cx="1437005" cy="1028700"/>
          </a:xfrm>
          <a:prstGeom prst="rect">
            <a:avLst/>
          </a:prstGeom>
        </p:spPr>
        <p:txBody>
          <a:bodyPr wrap="square" lIns="0" tIns="12700" rIns="0" bIns="0" rtlCol="0" vert="horz">
            <a:spAutoFit/>
          </a:bodyPr>
          <a:lstStyle/>
          <a:p>
            <a:pPr marL="17145">
              <a:lnSpc>
                <a:spcPct val="100000"/>
              </a:lnSpc>
              <a:spcBef>
                <a:spcPts val="100"/>
              </a:spcBef>
            </a:pPr>
            <a:r>
              <a:rPr dirty="0" sz="3200" spc="-5" b="1">
                <a:solidFill>
                  <a:srgbClr val="FFFFFF"/>
                </a:solidFill>
                <a:latin typeface="Arial Narrow"/>
                <a:cs typeface="Arial Narrow"/>
              </a:rPr>
              <a:t>Flipchart</a:t>
            </a:r>
            <a:endParaRPr sz="3200">
              <a:latin typeface="Arial Narrow"/>
              <a:cs typeface="Arial Narrow"/>
            </a:endParaRPr>
          </a:p>
          <a:p>
            <a:pPr marL="12700">
              <a:lnSpc>
                <a:spcPct val="100000"/>
              </a:lnSpc>
              <a:spcBef>
                <a:spcPts val="1655"/>
              </a:spcBef>
            </a:pPr>
            <a:r>
              <a:rPr dirty="0" sz="2000" spc="-5" b="1">
                <a:solidFill>
                  <a:srgbClr val="EBF1DE"/>
                </a:solidFill>
                <a:latin typeface="Arial Narrow"/>
                <a:cs typeface="Arial Narrow"/>
              </a:rPr>
              <a:t>Adolescents</a:t>
            </a:r>
            <a:endParaRPr sz="2000">
              <a:latin typeface="Arial Narrow"/>
              <a:cs typeface="Arial Narrow"/>
            </a:endParaRPr>
          </a:p>
        </p:txBody>
      </p:sp>
      <p:sp>
        <p:nvSpPr>
          <p:cNvPr id="5" name="object 5"/>
          <p:cNvSpPr/>
          <p:nvPr/>
        </p:nvSpPr>
        <p:spPr>
          <a:xfrm>
            <a:off x="4245278" y="760431"/>
            <a:ext cx="5432120" cy="4616114"/>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899485" y="6096001"/>
            <a:ext cx="1377232" cy="842378"/>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7772400" y="6232998"/>
            <a:ext cx="1371600" cy="701201"/>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6578169" y="6280630"/>
            <a:ext cx="848939" cy="628592"/>
          </a:xfrm>
          <a:prstGeom prst="rect">
            <a:avLst/>
          </a:prstGeom>
          <a:blipFill>
            <a:blip r:embed="rId5" cstate="print"/>
            <a:stretch>
              <a:fillRect/>
            </a:stretch>
          </a:blipFill>
        </p:spPr>
        <p:txBody>
          <a:bodyPr wrap="square" lIns="0" tIns="0" rIns="0" bIns="0" rtlCol="0"/>
          <a:lstStyle/>
          <a:p/>
        </p:txBody>
      </p:sp>
      <p:sp>
        <p:nvSpPr>
          <p:cNvPr id="9" name="object 9"/>
          <p:cNvSpPr txBox="1"/>
          <p:nvPr/>
        </p:nvSpPr>
        <p:spPr>
          <a:xfrm>
            <a:off x="4930484" y="7092188"/>
            <a:ext cx="4134485" cy="391160"/>
          </a:xfrm>
          <a:prstGeom prst="rect">
            <a:avLst/>
          </a:prstGeom>
        </p:spPr>
        <p:txBody>
          <a:bodyPr wrap="square" lIns="0" tIns="33655" rIns="0" bIns="0" rtlCol="0" vert="horz">
            <a:spAutoFit/>
          </a:bodyPr>
          <a:lstStyle/>
          <a:p>
            <a:pPr algn="r" marR="5080">
              <a:lnSpc>
                <a:spcPct val="100000"/>
              </a:lnSpc>
              <a:spcBef>
                <a:spcPts val="265"/>
              </a:spcBef>
            </a:pPr>
            <a:r>
              <a:rPr dirty="0" sz="600" spc="-5">
                <a:solidFill>
                  <a:srgbClr val="7F7F7F"/>
                </a:solidFill>
                <a:latin typeface="Arial"/>
                <a:cs typeface="Arial"/>
              </a:rPr>
              <a:t>The </a:t>
            </a:r>
            <a:r>
              <a:rPr dirty="0" sz="600">
                <a:solidFill>
                  <a:srgbClr val="7F7F7F"/>
                </a:solidFill>
                <a:latin typeface="Arial"/>
                <a:cs typeface="Arial"/>
              </a:rPr>
              <a:t>mark “CDC” is owned by </a:t>
            </a:r>
            <a:r>
              <a:rPr dirty="0" sz="600" spc="-5">
                <a:solidFill>
                  <a:srgbClr val="7F7F7F"/>
                </a:solidFill>
                <a:latin typeface="Arial"/>
                <a:cs typeface="Arial"/>
              </a:rPr>
              <a:t>the </a:t>
            </a:r>
            <a:r>
              <a:rPr dirty="0" sz="600">
                <a:solidFill>
                  <a:srgbClr val="7F7F7F"/>
                </a:solidFill>
                <a:latin typeface="Arial"/>
                <a:cs typeface="Arial"/>
              </a:rPr>
              <a:t>US </a:t>
            </a:r>
            <a:r>
              <a:rPr dirty="0" sz="600" spc="-5">
                <a:solidFill>
                  <a:srgbClr val="7F7F7F"/>
                </a:solidFill>
                <a:latin typeface="Arial"/>
                <a:cs typeface="Arial"/>
              </a:rPr>
              <a:t>Dept. </a:t>
            </a:r>
            <a:r>
              <a:rPr dirty="0" sz="600">
                <a:solidFill>
                  <a:srgbClr val="7F7F7F"/>
                </a:solidFill>
                <a:latin typeface="Arial"/>
                <a:cs typeface="Arial"/>
              </a:rPr>
              <a:t>of </a:t>
            </a:r>
            <a:r>
              <a:rPr dirty="0" sz="600" spc="-5">
                <a:solidFill>
                  <a:srgbClr val="7F7F7F"/>
                </a:solidFill>
                <a:latin typeface="Arial"/>
                <a:cs typeface="Arial"/>
              </a:rPr>
              <a:t>Health </a:t>
            </a:r>
            <a:r>
              <a:rPr dirty="0" sz="600">
                <a:solidFill>
                  <a:srgbClr val="7F7F7F"/>
                </a:solidFill>
                <a:latin typeface="Arial"/>
                <a:cs typeface="Arial"/>
              </a:rPr>
              <a:t>and Human </a:t>
            </a:r>
            <a:r>
              <a:rPr dirty="0" sz="600" spc="-5">
                <a:solidFill>
                  <a:srgbClr val="7F7F7F"/>
                </a:solidFill>
                <a:latin typeface="Arial"/>
                <a:cs typeface="Arial"/>
              </a:rPr>
              <a:t>Services </a:t>
            </a:r>
            <a:r>
              <a:rPr dirty="0" sz="600">
                <a:solidFill>
                  <a:srgbClr val="7F7F7F"/>
                </a:solidFill>
                <a:latin typeface="Arial"/>
                <a:cs typeface="Arial"/>
              </a:rPr>
              <a:t>and is used </a:t>
            </a:r>
            <a:r>
              <a:rPr dirty="0" sz="600" spc="-5">
                <a:solidFill>
                  <a:srgbClr val="7F7F7F"/>
                </a:solidFill>
                <a:latin typeface="Arial"/>
                <a:cs typeface="Arial"/>
              </a:rPr>
              <a:t>with </a:t>
            </a:r>
            <a:r>
              <a:rPr dirty="0" sz="600">
                <a:solidFill>
                  <a:srgbClr val="7F7F7F"/>
                </a:solidFill>
                <a:latin typeface="Arial"/>
                <a:cs typeface="Arial"/>
              </a:rPr>
              <a:t>permission. Use of </a:t>
            </a:r>
            <a:r>
              <a:rPr dirty="0" sz="600" spc="-5">
                <a:solidFill>
                  <a:srgbClr val="7F7F7F"/>
                </a:solidFill>
                <a:latin typeface="Arial"/>
                <a:cs typeface="Arial"/>
              </a:rPr>
              <a:t>this </a:t>
            </a:r>
            <a:r>
              <a:rPr dirty="0" sz="600">
                <a:solidFill>
                  <a:srgbClr val="7F7F7F"/>
                </a:solidFill>
                <a:latin typeface="Arial"/>
                <a:cs typeface="Arial"/>
              </a:rPr>
              <a:t>logo</a:t>
            </a:r>
            <a:r>
              <a:rPr dirty="0" sz="600" spc="-70">
                <a:solidFill>
                  <a:srgbClr val="7F7F7F"/>
                </a:solidFill>
                <a:latin typeface="Arial"/>
                <a:cs typeface="Arial"/>
              </a:rPr>
              <a:t> </a:t>
            </a:r>
            <a:r>
              <a:rPr dirty="0" sz="600">
                <a:solidFill>
                  <a:srgbClr val="7F7F7F"/>
                </a:solidFill>
                <a:latin typeface="Arial"/>
                <a:cs typeface="Arial"/>
              </a:rPr>
              <a:t>is</a:t>
            </a:r>
            <a:endParaRPr sz="600">
              <a:latin typeface="Arial"/>
              <a:cs typeface="Arial"/>
            </a:endParaRPr>
          </a:p>
          <a:p>
            <a:pPr algn="r" marR="5080">
              <a:lnSpc>
                <a:spcPct val="100000"/>
              </a:lnSpc>
              <a:spcBef>
                <a:spcPts val="170"/>
              </a:spcBef>
            </a:pPr>
            <a:r>
              <a:rPr dirty="0" sz="600">
                <a:solidFill>
                  <a:srgbClr val="7F7F7F"/>
                </a:solidFill>
                <a:latin typeface="Arial"/>
                <a:cs typeface="Arial"/>
              </a:rPr>
              <a:t>not an endorsement by HHS or CDC of any </a:t>
            </a:r>
            <a:r>
              <a:rPr dirty="0" sz="600" spc="-5">
                <a:solidFill>
                  <a:srgbClr val="7F7F7F"/>
                </a:solidFill>
                <a:latin typeface="Arial"/>
                <a:cs typeface="Arial"/>
              </a:rPr>
              <a:t>particular product, </a:t>
            </a:r>
            <a:r>
              <a:rPr dirty="0" sz="600">
                <a:solidFill>
                  <a:srgbClr val="7F7F7F"/>
                </a:solidFill>
                <a:latin typeface="Arial"/>
                <a:cs typeface="Arial"/>
              </a:rPr>
              <a:t>service, or</a:t>
            </a:r>
            <a:r>
              <a:rPr dirty="0" sz="600" spc="-45">
                <a:solidFill>
                  <a:srgbClr val="7F7F7F"/>
                </a:solidFill>
                <a:latin typeface="Arial"/>
                <a:cs typeface="Arial"/>
              </a:rPr>
              <a:t> </a:t>
            </a:r>
            <a:r>
              <a:rPr dirty="0" sz="600" spc="-5">
                <a:solidFill>
                  <a:srgbClr val="7F7F7F"/>
                </a:solidFill>
                <a:latin typeface="Arial"/>
                <a:cs typeface="Arial"/>
              </a:rPr>
              <a:t>enterprise.</a:t>
            </a:r>
            <a:endParaRPr sz="600">
              <a:latin typeface="Arial"/>
              <a:cs typeface="Arial"/>
            </a:endParaRPr>
          </a:p>
          <a:p>
            <a:pPr algn="r" marR="5715">
              <a:lnSpc>
                <a:spcPct val="100000"/>
              </a:lnSpc>
              <a:spcBef>
                <a:spcPts val="385"/>
              </a:spcBef>
            </a:pPr>
            <a:r>
              <a:rPr dirty="0" sz="600" spc="-5">
                <a:solidFill>
                  <a:srgbClr val="7F7F7F"/>
                </a:solidFill>
                <a:latin typeface="Arial"/>
                <a:cs typeface="Arial"/>
              </a:rPr>
              <a:t>Version </a:t>
            </a:r>
            <a:r>
              <a:rPr dirty="0" sz="600">
                <a:solidFill>
                  <a:srgbClr val="7F7F7F"/>
                </a:solidFill>
                <a:latin typeface="Arial"/>
                <a:cs typeface="Arial"/>
              </a:rPr>
              <a:t>2: </a:t>
            </a:r>
            <a:r>
              <a:rPr dirty="0" sz="600" spc="-5">
                <a:solidFill>
                  <a:srgbClr val="7F7F7F"/>
                </a:solidFill>
                <a:latin typeface="Arial"/>
                <a:cs typeface="Arial"/>
              </a:rPr>
              <a:t>August</a:t>
            </a:r>
            <a:r>
              <a:rPr dirty="0" sz="600" spc="-65">
                <a:solidFill>
                  <a:srgbClr val="7F7F7F"/>
                </a:solidFill>
                <a:latin typeface="Arial"/>
                <a:cs typeface="Arial"/>
              </a:rPr>
              <a:t> </a:t>
            </a:r>
            <a:r>
              <a:rPr dirty="0" sz="600">
                <a:solidFill>
                  <a:srgbClr val="7F7F7F"/>
                </a:solidFill>
                <a:latin typeface="Arial"/>
                <a:cs typeface="Arial"/>
              </a:rPr>
              <a:t>2019</a:t>
            </a:r>
            <a:endParaRPr sz="6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3418" y="574547"/>
            <a:ext cx="7953375" cy="998219"/>
          </a:xfrm>
          <a:prstGeom prst="rect"/>
        </p:spPr>
        <p:txBody>
          <a:bodyPr wrap="square" lIns="0" tIns="30480" rIns="0" bIns="0" rtlCol="0" vert="horz">
            <a:spAutoFit/>
          </a:bodyPr>
          <a:lstStyle/>
          <a:p>
            <a:pPr marL="3420745" marR="5080" indent="-3408679">
              <a:lnSpc>
                <a:spcPts val="3820"/>
              </a:lnSpc>
              <a:spcBef>
                <a:spcPts val="240"/>
              </a:spcBef>
            </a:pPr>
            <a:r>
              <a:rPr dirty="0" sz="3200" spc="-20">
                <a:solidFill>
                  <a:srgbClr val="002060"/>
                </a:solidFill>
              </a:rPr>
              <a:t>H</a:t>
            </a:r>
            <a:r>
              <a:rPr dirty="0" sz="2600" spc="-20">
                <a:solidFill>
                  <a:srgbClr val="002060"/>
                </a:solidFill>
              </a:rPr>
              <a:t>OW </a:t>
            </a:r>
            <a:r>
              <a:rPr dirty="0" sz="3200" spc="-45">
                <a:solidFill>
                  <a:srgbClr val="002060"/>
                </a:solidFill>
              </a:rPr>
              <a:t>T</a:t>
            </a:r>
            <a:r>
              <a:rPr dirty="0" sz="2600" spc="-45">
                <a:solidFill>
                  <a:srgbClr val="002060"/>
                </a:solidFill>
              </a:rPr>
              <a:t>O </a:t>
            </a:r>
            <a:r>
              <a:rPr dirty="0" sz="3200" spc="-10">
                <a:solidFill>
                  <a:srgbClr val="002060"/>
                </a:solidFill>
              </a:rPr>
              <a:t>U</a:t>
            </a:r>
            <a:r>
              <a:rPr dirty="0" sz="2600" spc="-10">
                <a:solidFill>
                  <a:srgbClr val="002060"/>
                </a:solidFill>
              </a:rPr>
              <a:t>SE </a:t>
            </a:r>
            <a:r>
              <a:rPr dirty="0" sz="3200" spc="-10">
                <a:solidFill>
                  <a:srgbClr val="002060"/>
                </a:solidFill>
              </a:rPr>
              <a:t>T</a:t>
            </a:r>
            <a:r>
              <a:rPr dirty="0" sz="2600" spc="-10">
                <a:solidFill>
                  <a:srgbClr val="002060"/>
                </a:solidFill>
              </a:rPr>
              <a:t>HE </a:t>
            </a:r>
            <a:r>
              <a:rPr dirty="0" sz="3200" spc="-20">
                <a:solidFill>
                  <a:srgbClr val="002060"/>
                </a:solidFill>
              </a:rPr>
              <a:t>C</a:t>
            </a:r>
            <a:r>
              <a:rPr dirty="0" sz="2600" spc="-20">
                <a:solidFill>
                  <a:srgbClr val="002060"/>
                </a:solidFill>
              </a:rPr>
              <a:t>OUNSELING </a:t>
            </a:r>
            <a:r>
              <a:rPr dirty="0" sz="3200" spc="-10">
                <a:solidFill>
                  <a:srgbClr val="002060"/>
                </a:solidFill>
              </a:rPr>
              <a:t>C</a:t>
            </a:r>
            <a:r>
              <a:rPr dirty="0" sz="2600" spc="-10">
                <a:solidFill>
                  <a:srgbClr val="002060"/>
                </a:solidFill>
              </a:rPr>
              <a:t>UE </a:t>
            </a:r>
            <a:r>
              <a:rPr dirty="0" sz="3200" spc="-20">
                <a:solidFill>
                  <a:srgbClr val="002060"/>
                </a:solidFill>
              </a:rPr>
              <a:t>C</a:t>
            </a:r>
            <a:r>
              <a:rPr dirty="0" sz="2600" spc="-20">
                <a:solidFill>
                  <a:srgbClr val="002060"/>
                </a:solidFill>
              </a:rPr>
              <a:t>ARDS </a:t>
            </a:r>
            <a:r>
              <a:rPr dirty="0" sz="3200" spc="-35">
                <a:solidFill>
                  <a:srgbClr val="002060"/>
                </a:solidFill>
              </a:rPr>
              <a:t>F</a:t>
            </a:r>
            <a:r>
              <a:rPr dirty="0" sz="2600" spc="-35">
                <a:solidFill>
                  <a:srgbClr val="002060"/>
                </a:solidFill>
              </a:rPr>
              <a:t>LIPCHART</a:t>
            </a:r>
            <a:r>
              <a:rPr dirty="0" sz="3200" spc="-35">
                <a:solidFill>
                  <a:srgbClr val="002060"/>
                </a:solidFill>
              </a:rPr>
              <a:t>:  </a:t>
            </a:r>
            <a:r>
              <a:rPr dirty="0" sz="3200" spc="-55">
                <a:solidFill>
                  <a:srgbClr val="002060"/>
                </a:solidFill>
              </a:rPr>
              <a:t>B</a:t>
            </a:r>
            <a:r>
              <a:rPr dirty="0" sz="2600" spc="-55">
                <a:solidFill>
                  <a:srgbClr val="002060"/>
                </a:solidFill>
              </a:rPr>
              <a:t>Y</a:t>
            </a:r>
            <a:r>
              <a:rPr dirty="0" sz="2600" spc="105">
                <a:solidFill>
                  <a:srgbClr val="002060"/>
                </a:solidFill>
              </a:rPr>
              <a:t> </a:t>
            </a:r>
            <a:r>
              <a:rPr dirty="0" sz="3200" spc="-15">
                <a:solidFill>
                  <a:srgbClr val="002060"/>
                </a:solidFill>
              </a:rPr>
              <a:t>V</a:t>
            </a:r>
            <a:r>
              <a:rPr dirty="0" sz="2600" spc="-15">
                <a:solidFill>
                  <a:srgbClr val="002060"/>
                </a:solidFill>
              </a:rPr>
              <a:t>ISIT</a:t>
            </a:r>
            <a:endParaRPr sz="2600"/>
          </a:p>
        </p:txBody>
      </p:sp>
      <p:grpSp>
        <p:nvGrpSpPr>
          <p:cNvPr id="3" name="object 3"/>
          <p:cNvGrpSpPr/>
          <p:nvPr/>
        </p:nvGrpSpPr>
        <p:grpSpPr>
          <a:xfrm>
            <a:off x="1859279" y="1853183"/>
            <a:ext cx="363220" cy="356870"/>
            <a:chOff x="1859279" y="1853183"/>
            <a:chExt cx="363220" cy="356870"/>
          </a:xfrm>
        </p:grpSpPr>
        <p:sp>
          <p:nvSpPr>
            <p:cNvPr id="4" name="object 4"/>
            <p:cNvSpPr/>
            <p:nvPr/>
          </p:nvSpPr>
          <p:spPr>
            <a:xfrm>
              <a:off x="1859279" y="1853183"/>
              <a:ext cx="362712" cy="356615"/>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904999" y="1877983"/>
              <a:ext cx="269875" cy="261620"/>
            </a:xfrm>
            <a:custGeom>
              <a:avLst/>
              <a:gdLst/>
              <a:ahLst/>
              <a:cxnLst/>
              <a:rect l="l" t="t" r="r" b="b"/>
              <a:pathLst>
                <a:path w="269875" h="261619">
                  <a:moveTo>
                    <a:pt x="269412" y="0"/>
                  </a:moveTo>
                  <a:lnTo>
                    <a:pt x="0" y="0"/>
                  </a:lnTo>
                  <a:lnTo>
                    <a:pt x="0" y="261494"/>
                  </a:lnTo>
                  <a:lnTo>
                    <a:pt x="269412" y="261494"/>
                  </a:lnTo>
                  <a:lnTo>
                    <a:pt x="269412" y="0"/>
                  </a:lnTo>
                  <a:close/>
                </a:path>
              </a:pathLst>
            </a:custGeom>
            <a:solidFill>
              <a:srgbClr val="9BBB59"/>
            </a:solidFill>
          </p:spPr>
          <p:txBody>
            <a:bodyPr wrap="square" lIns="0" tIns="0" rIns="0" bIns="0" rtlCol="0"/>
            <a:lstStyle/>
            <a:p/>
          </p:txBody>
        </p:sp>
        <p:sp>
          <p:nvSpPr>
            <p:cNvPr id="6" name="object 6"/>
            <p:cNvSpPr/>
            <p:nvPr/>
          </p:nvSpPr>
          <p:spPr>
            <a:xfrm>
              <a:off x="1904999" y="1877983"/>
              <a:ext cx="269875" cy="261620"/>
            </a:xfrm>
            <a:custGeom>
              <a:avLst/>
              <a:gdLst/>
              <a:ahLst/>
              <a:cxnLst/>
              <a:rect l="l" t="t" r="r" b="b"/>
              <a:pathLst>
                <a:path w="269875" h="261619">
                  <a:moveTo>
                    <a:pt x="0" y="0"/>
                  </a:moveTo>
                  <a:lnTo>
                    <a:pt x="269413" y="0"/>
                  </a:lnTo>
                  <a:lnTo>
                    <a:pt x="269413" y="261495"/>
                  </a:lnTo>
                  <a:lnTo>
                    <a:pt x="0" y="261495"/>
                  </a:lnTo>
                  <a:lnTo>
                    <a:pt x="0" y="0"/>
                  </a:lnTo>
                  <a:close/>
                </a:path>
              </a:pathLst>
            </a:custGeom>
            <a:ln w="9525">
              <a:solidFill>
                <a:srgbClr val="9BBB59"/>
              </a:solidFill>
            </a:ln>
          </p:spPr>
          <p:txBody>
            <a:bodyPr wrap="square" lIns="0" tIns="0" rIns="0" bIns="0" rtlCol="0"/>
            <a:lstStyle/>
            <a:p/>
          </p:txBody>
        </p:sp>
      </p:grpSp>
      <p:sp>
        <p:nvSpPr>
          <p:cNvPr id="7" name="object 7"/>
          <p:cNvSpPr txBox="1"/>
          <p:nvPr/>
        </p:nvSpPr>
        <p:spPr>
          <a:xfrm>
            <a:off x="2448490" y="1845564"/>
            <a:ext cx="4559935" cy="5085080"/>
          </a:xfrm>
          <a:prstGeom prst="rect">
            <a:avLst/>
          </a:prstGeom>
        </p:spPr>
        <p:txBody>
          <a:bodyPr wrap="square" lIns="0" tIns="12700" rIns="0" bIns="0" rtlCol="0" vert="horz">
            <a:spAutoFit/>
          </a:bodyPr>
          <a:lstStyle/>
          <a:p>
            <a:pPr marL="12700">
              <a:lnSpc>
                <a:spcPct val="100000"/>
              </a:lnSpc>
              <a:spcBef>
                <a:spcPts val="100"/>
              </a:spcBef>
            </a:pPr>
            <a:r>
              <a:rPr dirty="0" sz="2000" spc="-5">
                <a:latin typeface="Calibri"/>
                <a:cs typeface="Calibri"/>
              </a:rPr>
              <a:t>Initiating </a:t>
            </a:r>
            <a:r>
              <a:rPr dirty="0" sz="2000" spc="-40">
                <a:latin typeface="Calibri"/>
                <a:cs typeface="Calibri"/>
              </a:rPr>
              <a:t>ART:</a:t>
            </a:r>
            <a:r>
              <a:rPr dirty="0" sz="2000" spc="25">
                <a:latin typeface="Calibri"/>
                <a:cs typeface="Calibri"/>
              </a:rPr>
              <a:t> </a:t>
            </a:r>
            <a:r>
              <a:rPr dirty="0" sz="2000" b="1">
                <a:solidFill>
                  <a:srgbClr val="9BBB59"/>
                </a:solidFill>
                <a:latin typeface="Calibri"/>
                <a:cs typeface="Calibri"/>
              </a:rPr>
              <a:t>1</a:t>
            </a:r>
            <a:endParaRPr sz="2000">
              <a:latin typeface="Calibri"/>
              <a:cs typeface="Calibri"/>
            </a:endParaRPr>
          </a:p>
          <a:p>
            <a:pPr>
              <a:lnSpc>
                <a:spcPct val="100000"/>
              </a:lnSpc>
              <a:spcBef>
                <a:spcPts val="20"/>
              </a:spcBef>
            </a:pPr>
            <a:endParaRPr sz="1850">
              <a:latin typeface="Calibri"/>
              <a:cs typeface="Calibri"/>
            </a:endParaRPr>
          </a:p>
          <a:p>
            <a:pPr marL="12700">
              <a:lnSpc>
                <a:spcPct val="100000"/>
              </a:lnSpc>
            </a:pPr>
            <a:r>
              <a:rPr dirty="0" sz="2000" spc="-5">
                <a:latin typeface="Calibri"/>
                <a:cs typeface="Calibri"/>
              </a:rPr>
              <a:t>Sending </a:t>
            </a:r>
            <a:r>
              <a:rPr dirty="0" sz="2000" spc="-10">
                <a:latin typeface="Calibri"/>
                <a:cs typeface="Calibri"/>
              </a:rPr>
              <a:t>viral </a:t>
            </a:r>
            <a:r>
              <a:rPr dirty="0" sz="2000" spc="-5">
                <a:latin typeface="Calibri"/>
                <a:cs typeface="Calibri"/>
              </a:rPr>
              <a:t>load </a:t>
            </a:r>
            <a:r>
              <a:rPr dirty="0" sz="2000" spc="-10">
                <a:latin typeface="Calibri"/>
                <a:cs typeface="Calibri"/>
              </a:rPr>
              <a:t>test:  </a:t>
            </a:r>
            <a:r>
              <a:rPr dirty="0" sz="2000" b="1">
                <a:solidFill>
                  <a:srgbClr val="00B050"/>
                </a:solidFill>
                <a:latin typeface="Calibri"/>
                <a:cs typeface="Calibri"/>
              </a:rPr>
              <a:t>2 -</a:t>
            </a:r>
            <a:r>
              <a:rPr dirty="0" sz="2000" spc="-30" b="1">
                <a:solidFill>
                  <a:srgbClr val="00B050"/>
                </a:solidFill>
                <a:latin typeface="Calibri"/>
                <a:cs typeface="Calibri"/>
              </a:rPr>
              <a:t> </a:t>
            </a:r>
            <a:r>
              <a:rPr dirty="0" sz="2000" b="1">
                <a:solidFill>
                  <a:srgbClr val="00B050"/>
                </a:solidFill>
                <a:latin typeface="Calibri"/>
                <a:cs typeface="Calibri"/>
              </a:rPr>
              <a:t>3</a:t>
            </a:r>
            <a:endParaRPr sz="2000">
              <a:latin typeface="Calibri"/>
              <a:cs typeface="Calibri"/>
            </a:endParaRPr>
          </a:p>
          <a:p>
            <a:pPr marL="12700" marR="507365">
              <a:lnSpc>
                <a:spcPct val="195000"/>
              </a:lnSpc>
            </a:pPr>
            <a:r>
              <a:rPr dirty="0" sz="2000" spc="-10">
                <a:latin typeface="Calibri"/>
                <a:cs typeface="Calibri"/>
              </a:rPr>
              <a:t>First viral </a:t>
            </a:r>
            <a:r>
              <a:rPr dirty="0" sz="2000" spc="-5">
                <a:latin typeface="Calibri"/>
                <a:cs typeface="Calibri"/>
              </a:rPr>
              <a:t>load </a:t>
            </a:r>
            <a:r>
              <a:rPr dirty="0" sz="2000" spc="-10">
                <a:latin typeface="Calibri"/>
                <a:cs typeface="Calibri"/>
              </a:rPr>
              <a:t>test </a:t>
            </a:r>
            <a:r>
              <a:rPr dirty="0" sz="2000" spc="-5">
                <a:latin typeface="Calibri"/>
                <a:cs typeface="Calibri"/>
              </a:rPr>
              <a:t>result </a:t>
            </a:r>
            <a:r>
              <a:rPr dirty="0" sz="2000">
                <a:latin typeface="Calibri"/>
                <a:cs typeface="Calibri"/>
              </a:rPr>
              <a:t>is </a:t>
            </a:r>
            <a:r>
              <a:rPr dirty="0" sz="2000" spc="-5">
                <a:latin typeface="Calibri"/>
                <a:cs typeface="Calibri"/>
              </a:rPr>
              <a:t>low: </a:t>
            </a:r>
            <a:r>
              <a:rPr dirty="0" sz="2000" b="1">
                <a:solidFill>
                  <a:srgbClr val="4BACC6"/>
                </a:solidFill>
                <a:latin typeface="Calibri"/>
                <a:cs typeface="Calibri"/>
              </a:rPr>
              <a:t>4 - 5  </a:t>
            </a:r>
            <a:r>
              <a:rPr dirty="0" sz="2000" spc="-10">
                <a:latin typeface="Calibri"/>
                <a:cs typeface="Calibri"/>
              </a:rPr>
              <a:t>Viral </a:t>
            </a:r>
            <a:r>
              <a:rPr dirty="0" sz="2000" spc="-5">
                <a:latin typeface="Calibri"/>
                <a:cs typeface="Calibri"/>
              </a:rPr>
              <a:t>load </a:t>
            </a:r>
            <a:r>
              <a:rPr dirty="0" sz="2000" spc="-10">
                <a:latin typeface="Calibri"/>
                <a:cs typeface="Calibri"/>
              </a:rPr>
              <a:t>test </a:t>
            </a:r>
            <a:r>
              <a:rPr dirty="0" sz="2000" spc="-5">
                <a:latin typeface="Calibri"/>
                <a:cs typeface="Calibri"/>
              </a:rPr>
              <a:t>result </a:t>
            </a:r>
            <a:r>
              <a:rPr dirty="0" sz="2000">
                <a:latin typeface="Calibri"/>
                <a:cs typeface="Calibri"/>
              </a:rPr>
              <a:t>is </a:t>
            </a:r>
            <a:r>
              <a:rPr dirty="0" sz="2000" spc="-10">
                <a:latin typeface="Calibri"/>
                <a:cs typeface="Calibri"/>
              </a:rPr>
              <a:t>undetectable: </a:t>
            </a:r>
            <a:r>
              <a:rPr dirty="0" sz="2000" b="1">
                <a:solidFill>
                  <a:srgbClr val="C00000"/>
                </a:solidFill>
                <a:latin typeface="Calibri"/>
                <a:cs typeface="Calibri"/>
              </a:rPr>
              <a:t>6  </a:t>
            </a:r>
            <a:r>
              <a:rPr dirty="0" sz="2000" spc="-10">
                <a:latin typeface="Calibri"/>
                <a:cs typeface="Calibri"/>
              </a:rPr>
              <a:t>First viral </a:t>
            </a:r>
            <a:r>
              <a:rPr dirty="0" sz="2000" spc="-5">
                <a:latin typeface="Calibri"/>
                <a:cs typeface="Calibri"/>
              </a:rPr>
              <a:t>load </a:t>
            </a:r>
            <a:r>
              <a:rPr dirty="0" sz="2000" spc="-10">
                <a:latin typeface="Calibri"/>
                <a:cs typeface="Calibri"/>
              </a:rPr>
              <a:t>test </a:t>
            </a:r>
            <a:r>
              <a:rPr dirty="0" sz="2000" spc="-5">
                <a:latin typeface="Calibri"/>
                <a:cs typeface="Calibri"/>
              </a:rPr>
              <a:t>result </a:t>
            </a:r>
            <a:r>
              <a:rPr dirty="0" sz="2000">
                <a:latin typeface="Calibri"/>
                <a:cs typeface="Calibri"/>
              </a:rPr>
              <a:t>is </a:t>
            </a:r>
            <a:r>
              <a:rPr dirty="0" sz="2000" spc="-5">
                <a:latin typeface="Calibri"/>
                <a:cs typeface="Calibri"/>
              </a:rPr>
              <a:t>high: </a:t>
            </a:r>
            <a:r>
              <a:rPr dirty="0" sz="2000" b="1">
                <a:solidFill>
                  <a:srgbClr val="F79646"/>
                </a:solidFill>
                <a:latin typeface="Calibri"/>
                <a:cs typeface="Calibri"/>
              </a:rPr>
              <a:t>7  </a:t>
            </a:r>
            <a:r>
              <a:rPr dirty="0" sz="2000" spc="-5">
                <a:latin typeface="Calibri"/>
                <a:cs typeface="Calibri"/>
              </a:rPr>
              <a:t>Enhanced adherence counseling: </a:t>
            </a:r>
            <a:r>
              <a:rPr dirty="0" sz="2000" b="1">
                <a:solidFill>
                  <a:srgbClr val="8064A2"/>
                </a:solidFill>
                <a:latin typeface="Calibri"/>
                <a:cs typeface="Calibri"/>
              </a:rPr>
              <a:t>8 - </a:t>
            </a:r>
            <a:r>
              <a:rPr dirty="0" sz="2000" spc="-5" b="1">
                <a:solidFill>
                  <a:srgbClr val="8064A2"/>
                </a:solidFill>
                <a:latin typeface="Calibri"/>
                <a:cs typeface="Calibri"/>
              </a:rPr>
              <a:t>21  </a:t>
            </a:r>
            <a:r>
              <a:rPr dirty="0" sz="2000" spc="-15">
                <a:latin typeface="Calibri"/>
                <a:cs typeface="Calibri"/>
              </a:rPr>
              <a:t>Follow-up </a:t>
            </a:r>
            <a:r>
              <a:rPr dirty="0" sz="2000" spc="-10">
                <a:latin typeface="Calibri"/>
                <a:cs typeface="Calibri"/>
              </a:rPr>
              <a:t>viral </a:t>
            </a:r>
            <a:r>
              <a:rPr dirty="0" sz="2000" spc="-5">
                <a:latin typeface="Calibri"/>
                <a:cs typeface="Calibri"/>
              </a:rPr>
              <a:t>load </a:t>
            </a:r>
            <a:r>
              <a:rPr dirty="0" sz="2000" spc="-10">
                <a:latin typeface="Calibri"/>
                <a:cs typeface="Calibri"/>
              </a:rPr>
              <a:t>test:</a:t>
            </a:r>
            <a:r>
              <a:rPr dirty="0" sz="2000" spc="20">
                <a:latin typeface="Calibri"/>
                <a:cs typeface="Calibri"/>
              </a:rPr>
              <a:t> </a:t>
            </a:r>
            <a:r>
              <a:rPr dirty="0" sz="2000" spc="-5" b="1">
                <a:solidFill>
                  <a:srgbClr val="4F81BD"/>
                </a:solidFill>
                <a:latin typeface="Calibri"/>
                <a:cs typeface="Calibri"/>
              </a:rPr>
              <a:t>22</a:t>
            </a:r>
            <a:endParaRPr sz="2000">
              <a:latin typeface="Calibri"/>
              <a:cs typeface="Calibri"/>
            </a:endParaRPr>
          </a:p>
          <a:p>
            <a:pPr>
              <a:lnSpc>
                <a:spcPct val="100000"/>
              </a:lnSpc>
              <a:spcBef>
                <a:spcPts val="20"/>
              </a:spcBef>
            </a:pPr>
            <a:endParaRPr sz="1850">
              <a:latin typeface="Calibri"/>
              <a:cs typeface="Calibri"/>
            </a:endParaRPr>
          </a:p>
          <a:p>
            <a:pPr marL="12700">
              <a:lnSpc>
                <a:spcPct val="100000"/>
              </a:lnSpc>
            </a:pPr>
            <a:r>
              <a:rPr dirty="0" sz="2000" spc="-15">
                <a:latin typeface="Calibri"/>
                <a:cs typeface="Calibri"/>
              </a:rPr>
              <a:t>Follow-up </a:t>
            </a:r>
            <a:r>
              <a:rPr dirty="0" sz="2000" spc="-10">
                <a:latin typeface="Calibri"/>
                <a:cs typeface="Calibri"/>
              </a:rPr>
              <a:t>viral </a:t>
            </a:r>
            <a:r>
              <a:rPr dirty="0" sz="2000" spc="-5">
                <a:latin typeface="Calibri"/>
                <a:cs typeface="Calibri"/>
              </a:rPr>
              <a:t>load </a:t>
            </a:r>
            <a:r>
              <a:rPr dirty="0" sz="2000" spc="-10">
                <a:latin typeface="Calibri"/>
                <a:cs typeface="Calibri"/>
              </a:rPr>
              <a:t>test </a:t>
            </a:r>
            <a:r>
              <a:rPr dirty="0" sz="2000" spc="-5">
                <a:latin typeface="Calibri"/>
                <a:cs typeface="Calibri"/>
              </a:rPr>
              <a:t>result </a:t>
            </a:r>
            <a:r>
              <a:rPr dirty="0" sz="2000">
                <a:latin typeface="Calibri"/>
                <a:cs typeface="Calibri"/>
              </a:rPr>
              <a:t>is </a:t>
            </a:r>
            <a:r>
              <a:rPr dirty="0" sz="2000" spc="-5">
                <a:latin typeface="Calibri"/>
                <a:cs typeface="Calibri"/>
              </a:rPr>
              <a:t>low:</a:t>
            </a:r>
            <a:r>
              <a:rPr dirty="0" sz="2000">
                <a:latin typeface="Calibri"/>
                <a:cs typeface="Calibri"/>
              </a:rPr>
              <a:t> </a:t>
            </a:r>
            <a:r>
              <a:rPr dirty="0" sz="2000" spc="-5" b="1">
                <a:solidFill>
                  <a:srgbClr val="CC0066"/>
                </a:solidFill>
                <a:latin typeface="Calibri"/>
                <a:cs typeface="Calibri"/>
              </a:rPr>
              <a:t>23-24</a:t>
            </a:r>
            <a:endParaRPr sz="2000">
              <a:latin typeface="Calibri"/>
              <a:cs typeface="Calibri"/>
            </a:endParaRPr>
          </a:p>
          <a:p>
            <a:pPr>
              <a:lnSpc>
                <a:spcPct val="100000"/>
              </a:lnSpc>
              <a:spcBef>
                <a:spcPts val="25"/>
              </a:spcBef>
            </a:pPr>
            <a:endParaRPr sz="1850">
              <a:latin typeface="Calibri"/>
              <a:cs typeface="Calibri"/>
            </a:endParaRPr>
          </a:p>
          <a:p>
            <a:pPr marL="12700">
              <a:lnSpc>
                <a:spcPct val="100000"/>
              </a:lnSpc>
            </a:pPr>
            <a:r>
              <a:rPr dirty="0" sz="2000" spc="-15">
                <a:latin typeface="Calibri"/>
                <a:cs typeface="Calibri"/>
              </a:rPr>
              <a:t>Follow-up </a:t>
            </a:r>
            <a:r>
              <a:rPr dirty="0" sz="2000" spc="-10">
                <a:latin typeface="Calibri"/>
                <a:cs typeface="Calibri"/>
              </a:rPr>
              <a:t>viral </a:t>
            </a:r>
            <a:r>
              <a:rPr dirty="0" sz="2000" spc="-5">
                <a:latin typeface="Calibri"/>
                <a:cs typeface="Calibri"/>
              </a:rPr>
              <a:t>load </a:t>
            </a:r>
            <a:r>
              <a:rPr dirty="0" sz="2000" spc="-10">
                <a:latin typeface="Calibri"/>
                <a:cs typeface="Calibri"/>
              </a:rPr>
              <a:t>test </a:t>
            </a:r>
            <a:r>
              <a:rPr dirty="0" sz="2000" spc="-5">
                <a:latin typeface="Calibri"/>
                <a:cs typeface="Calibri"/>
              </a:rPr>
              <a:t>result </a:t>
            </a:r>
            <a:r>
              <a:rPr dirty="0" sz="2000">
                <a:latin typeface="Calibri"/>
                <a:cs typeface="Calibri"/>
              </a:rPr>
              <a:t>is </a:t>
            </a:r>
            <a:r>
              <a:rPr dirty="0" sz="2000" spc="-5">
                <a:latin typeface="Calibri"/>
                <a:cs typeface="Calibri"/>
              </a:rPr>
              <a:t>high:</a:t>
            </a:r>
            <a:r>
              <a:rPr dirty="0" sz="2000" spc="15">
                <a:latin typeface="Calibri"/>
                <a:cs typeface="Calibri"/>
              </a:rPr>
              <a:t> </a:t>
            </a:r>
            <a:r>
              <a:rPr dirty="0" sz="2000" spc="-5" b="1">
                <a:solidFill>
                  <a:srgbClr val="7F7F7F"/>
                </a:solidFill>
                <a:latin typeface="Calibri"/>
                <a:cs typeface="Calibri"/>
              </a:rPr>
              <a:t>25</a:t>
            </a:r>
            <a:endParaRPr sz="2000">
              <a:latin typeface="Calibri"/>
              <a:cs typeface="Calibri"/>
            </a:endParaRPr>
          </a:p>
        </p:txBody>
      </p:sp>
      <p:grpSp>
        <p:nvGrpSpPr>
          <p:cNvPr id="8" name="object 8"/>
          <p:cNvGrpSpPr/>
          <p:nvPr/>
        </p:nvGrpSpPr>
        <p:grpSpPr>
          <a:xfrm>
            <a:off x="1859279" y="3060192"/>
            <a:ext cx="363220" cy="353695"/>
            <a:chOff x="1859279" y="3060192"/>
            <a:chExt cx="363220" cy="353695"/>
          </a:xfrm>
        </p:grpSpPr>
        <p:sp>
          <p:nvSpPr>
            <p:cNvPr id="9" name="object 9"/>
            <p:cNvSpPr/>
            <p:nvPr/>
          </p:nvSpPr>
          <p:spPr>
            <a:xfrm>
              <a:off x="1859279" y="3060192"/>
              <a:ext cx="362712" cy="353567"/>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1904999" y="3084408"/>
              <a:ext cx="269875" cy="261620"/>
            </a:xfrm>
            <a:custGeom>
              <a:avLst/>
              <a:gdLst/>
              <a:ahLst/>
              <a:cxnLst/>
              <a:rect l="l" t="t" r="r" b="b"/>
              <a:pathLst>
                <a:path w="269875" h="261620">
                  <a:moveTo>
                    <a:pt x="269412" y="0"/>
                  </a:moveTo>
                  <a:lnTo>
                    <a:pt x="0" y="0"/>
                  </a:lnTo>
                  <a:lnTo>
                    <a:pt x="0" y="261494"/>
                  </a:lnTo>
                  <a:lnTo>
                    <a:pt x="269412" y="261494"/>
                  </a:lnTo>
                  <a:lnTo>
                    <a:pt x="269412" y="0"/>
                  </a:lnTo>
                  <a:close/>
                </a:path>
              </a:pathLst>
            </a:custGeom>
            <a:solidFill>
              <a:srgbClr val="4BACC6"/>
            </a:solidFill>
          </p:spPr>
          <p:txBody>
            <a:bodyPr wrap="square" lIns="0" tIns="0" rIns="0" bIns="0" rtlCol="0"/>
            <a:lstStyle/>
            <a:p/>
          </p:txBody>
        </p:sp>
        <p:sp>
          <p:nvSpPr>
            <p:cNvPr id="11" name="object 11"/>
            <p:cNvSpPr/>
            <p:nvPr/>
          </p:nvSpPr>
          <p:spPr>
            <a:xfrm>
              <a:off x="1904999" y="3084408"/>
              <a:ext cx="269875" cy="261620"/>
            </a:xfrm>
            <a:custGeom>
              <a:avLst/>
              <a:gdLst/>
              <a:ahLst/>
              <a:cxnLst/>
              <a:rect l="l" t="t" r="r" b="b"/>
              <a:pathLst>
                <a:path w="269875" h="261620">
                  <a:moveTo>
                    <a:pt x="0" y="0"/>
                  </a:moveTo>
                  <a:lnTo>
                    <a:pt x="269413" y="0"/>
                  </a:lnTo>
                  <a:lnTo>
                    <a:pt x="269413" y="261495"/>
                  </a:lnTo>
                  <a:lnTo>
                    <a:pt x="0" y="261495"/>
                  </a:lnTo>
                  <a:lnTo>
                    <a:pt x="0" y="0"/>
                  </a:lnTo>
                  <a:close/>
                </a:path>
              </a:pathLst>
            </a:custGeom>
            <a:ln w="9525">
              <a:solidFill>
                <a:srgbClr val="4BACC6"/>
              </a:solidFill>
            </a:ln>
          </p:spPr>
          <p:txBody>
            <a:bodyPr wrap="square" lIns="0" tIns="0" rIns="0" bIns="0" rtlCol="0"/>
            <a:lstStyle/>
            <a:p/>
          </p:txBody>
        </p:sp>
      </p:grpSp>
      <p:grpSp>
        <p:nvGrpSpPr>
          <p:cNvPr id="12" name="object 12"/>
          <p:cNvGrpSpPr/>
          <p:nvPr/>
        </p:nvGrpSpPr>
        <p:grpSpPr>
          <a:xfrm>
            <a:off x="1859279" y="4261103"/>
            <a:ext cx="363220" cy="353695"/>
            <a:chOff x="1859279" y="4261103"/>
            <a:chExt cx="363220" cy="353695"/>
          </a:xfrm>
        </p:grpSpPr>
        <p:sp>
          <p:nvSpPr>
            <p:cNvPr id="13" name="object 13"/>
            <p:cNvSpPr/>
            <p:nvPr/>
          </p:nvSpPr>
          <p:spPr>
            <a:xfrm>
              <a:off x="1859279" y="4261103"/>
              <a:ext cx="362712" cy="353567"/>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1904999" y="4283085"/>
              <a:ext cx="269875" cy="261620"/>
            </a:xfrm>
            <a:custGeom>
              <a:avLst/>
              <a:gdLst/>
              <a:ahLst/>
              <a:cxnLst/>
              <a:rect l="l" t="t" r="r" b="b"/>
              <a:pathLst>
                <a:path w="269875" h="261620">
                  <a:moveTo>
                    <a:pt x="269412" y="0"/>
                  </a:moveTo>
                  <a:lnTo>
                    <a:pt x="0" y="0"/>
                  </a:lnTo>
                  <a:lnTo>
                    <a:pt x="0" y="261495"/>
                  </a:lnTo>
                  <a:lnTo>
                    <a:pt x="269412" y="261495"/>
                  </a:lnTo>
                  <a:lnTo>
                    <a:pt x="269412" y="0"/>
                  </a:lnTo>
                  <a:close/>
                </a:path>
              </a:pathLst>
            </a:custGeom>
            <a:solidFill>
              <a:srgbClr val="F79646"/>
            </a:solidFill>
          </p:spPr>
          <p:txBody>
            <a:bodyPr wrap="square" lIns="0" tIns="0" rIns="0" bIns="0" rtlCol="0"/>
            <a:lstStyle/>
            <a:p/>
          </p:txBody>
        </p:sp>
        <p:sp>
          <p:nvSpPr>
            <p:cNvPr id="15" name="object 15"/>
            <p:cNvSpPr/>
            <p:nvPr/>
          </p:nvSpPr>
          <p:spPr>
            <a:xfrm>
              <a:off x="1904999" y="4283085"/>
              <a:ext cx="269875" cy="261620"/>
            </a:xfrm>
            <a:custGeom>
              <a:avLst/>
              <a:gdLst/>
              <a:ahLst/>
              <a:cxnLst/>
              <a:rect l="l" t="t" r="r" b="b"/>
              <a:pathLst>
                <a:path w="269875" h="261620">
                  <a:moveTo>
                    <a:pt x="0" y="0"/>
                  </a:moveTo>
                  <a:lnTo>
                    <a:pt x="269413" y="0"/>
                  </a:lnTo>
                  <a:lnTo>
                    <a:pt x="269413" y="261495"/>
                  </a:lnTo>
                  <a:lnTo>
                    <a:pt x="0" y="261495"/>
                  </a:lnTo>
                  <a:lnTo>
                    <a:pt x="0" y="0"/>
                  </a:lnTo>
                  <a:close/>
                </a:path>
              </a:pathLst>
            </a:custGeom>
            <a:ln w="9525">
              <a:solidFill>
                <a:srgbClr val="F79646"/>
              </a:solidFill>
            </a:ln>
          </p:spPr>
          <p:txBody>
            <a:bodyPr wrap="square" lIns="0" tIns="0" rIns="0" bIns="0" rtlCol="0"/>
            <a:lstStyle/>
            <a:p/>
          </p:txBody>
        </p:sp>
      </p:grpSp>
      <p:grpSp>
        <p:nvGrpSpPr>
          <p:cNvPr id="16" name="object 16"/>
          <p:cNvGrpSpPr/>
          <p:nvPr/>
        </p:nvGrpSpPr>
        <p:grpSpPr>
          <a:xfrm>
            <a:off x="1862327" y="4824984"/>
            <a:ext cx="353695" cy="344805"/>
            <a:chOff x="1862327" y="4824984"/>
            <a:chExt cx="353695" cy="344805"/>
          </a:xfrm>
        </p:grpSpPr>
        <p:sp>
          <p:nvSpPr>
            <p:cNvPr id="17" name="object 17"/>
            <p:cNvSpPr/>
            <p:nvPr/>
          </p:nvSpPr>
          <p:spPr>
            <a:xfrm>
              <a:off x="1862327" y="4824984"/>
              <a:ext cx="353568" cy="344424"/>
            </a:xfrm>
            <a:prstGeom prst="rect">
              <a:avLst/>
            </a:prstGeom>
            <a:blipFill>
              <a:blip r:embed="rId5" cstate="print"/>
              <a:stretch>
                <a:fillRect/>
              </a:stretch>
            </a:blipFill>
          </p:spPr>
          <p:txBody>
            <a:bodyPr wrap="square" lIns="0" tIns="0" rIns="0" bIns="0" rtlCol="0"/>
            <a:lstStyle/>
            <a:p/>
          </p:txBody>
        </p:sp>
        <p:sp>
          <p:nvSpPr>
            <p:cNvPr id="18" name="object 18"/>
            <p:cNvSpPr/>
            <p:nvPr/>
          </p:nvSpPr>
          <p:spPr>
            <a:xfrm>
              <a:off x="1904999" y="4844200"/>
              <a:ext cx="269875" cy="261620"/>
            </a:xfrm>
            <a:custGeom>
              <a:avLst/>
              <a:gdLst/>
              <a:ahLst/>
              <a:cxnLst/>
              <a:rect l="l" t="t" r="r" b="b"/>
              <a:pathLst>
                <a:path w="269875" h="261620">
                  <a:moveTo>
                    <a:pt x="269412" y="0"/>
                  </a:moveTo>
                  <a:lnTo>
                    <a:pt x="0" y="0"/>
                  </a:lnTo>
                  <a:lnTo>
                    <a:pt x="0" y="261494"/>
                  </a:lnTo>
                  <a:lnTo>
                    <a:pt x="269412" y="261494"/>
                  </a:lnTo>
                  <a:lnTo>
                    <a:pt x="269412" y="0"/>
                  </a:lnTo>
                  <a:close/>
                </a:path>
              </a:pathLst>
            </a:custGeom>
            <a:solidFill>
              <a:srgbClr val="8064A2"/>
            </a:solidFill>
          </p:spPr>
          <p:txBody>
            <a:bodyPr wrap="square" lIns="0" tIns="0" rIns="0" bIns="0" rtlCol="0"/>
            <a:lstStyle/>
            <a:p/>
          </p:txBody>
        </p:sp>
      </p:grpSp>
      <p:grpSp>
        <p:nvGrpSpPr>
          <p:cNvPr id="19" name="object 19"/>
          <p:cNvGrpSpPr/>
          <p:nvPr/>
        </p:nvGrpSpPr>
        <p:grpSpPr>
          <a:xfrm>
            <a:off x="1862327" y="6047232"/>
            <a:ext cx="353695" cy="344805"/>
            <a:chOff x="1862327" y="6047232"/>
            <a:chExt cx="353695" cy="344805"/>
          </a:xfrm>
        </p:grpSpPr>
        <p:sp>
          <p:nvSpPr>
            <p:cNvPr id="20" name="object 20"/>
            <p:cNvSpPr/>
            <p:nvPr/>
          </p:nvSpPr>
          <p:spPr>
            <a:xfrm>
              <a:off x="1862327" y="6047232"/>
              <a:ext cx="353568" cy="344424"/>
            </a:xfrm>
            <a:prstGeom prst="rect">
              <a:avLst/>
            </a:prstGeom>
            <a:blipFill>
              <a:blip r:embed="rId6" cstate="print"/>
              <a:stretch>
                <a:fillRect/>
              </a:stretch>
            </a:blipFill>
          </p:spPr>
          <p:txBody>
            <a:bodyPr wrap="square" lIns="0" tIns="0" rIns="0" bIns="0" rtlCol="0"/>
            <a:lstStyle/>
            <a:p/>
          </p:txBody>
        </p:sp>
        <p:sp>
          <p:nvSpPr>
            <p:cNvPr id="21" name="object 21"/>
            <p:cNvSpPr/>
            <p:nvPr/>
          </p:nvSpPr>
          <p:spPr>
            <a:xfrm>
              <a:off x="1904999" y="6066647"/>
              <a:ext cx="269875" cy="261620"/>
            </a:xfrm>
            <a:custGeom>
              <a:avLst/>
              <a:gdLst/>
              <a:ahLst/>
              <a:cxnLst/>
              <a:rect l="l" t="t" r="r" b="b"/>
              <a:pathLst>
                <a:path w="269875" h="261620">
                  <a:moveTo>
                    <a:pt x="269412" y="0"/>
                  </a:moveTo>
                  <a:lnTo>
                    <a:pt x="0" y="0"/>
                  </a:lnTo>
                  <a:lnTo>
                    <a:pt x="0" y="261495"/>
                  </a:lnTo>
                  <a:lnTo>
                    <a:pt x="269412" y="261495"/>
                  </a:lnTo>
                  <a:lnTo>
                    <a:pt x="269412" y="0"/>
                  </a:lnTo>
                  <a:close/>
                </a:path>
              </a:pathLst>
            </a:custGeom>
            <a:solidFill>
              <a:srgbClr val="CC0066"/>
            </a:solidFill>
          </p:spPr>
          <p:txBody>
            <a:bodyPr wrap="square" lIns="0" tIns="0" rIns="0" bIns="0" rtlCol="0"/>
            <a:lstStyle/>
            <a:p/>
          </p:txBody>
        </p:sp>
      </p:grpSp>
      <p:grpSp>
        <p:nvGrpSpPr>
          <p:cNvPr id="22" name="object 22"/>
          <p:cNvGrpSpPr/>
          <p:nvPr/>
        </p:nvGrpSpPr>
        <p:grpSpPr>
          <a:xfrm>
            <a:off x="1862327" y="6620255"/>
            <a:ext cx="353695" cy="344805"/>
            <a:chOff x="1862327" y="6620255"/>
            <a:chExt cx="353695" cy="344805"/>
          </a:xfrm>
        </p:grpSpPr>
        <p:sp>
          <p:nvSpPr>
            <p:cNvPr id="23" name="object 23"/>
            <p:cNvSpPr/>
            <p:nvPr/>
          </p:nvSpPr>
          <p:spPr>
            <a:xfrm>
              <a:off x="1862327" y="6620255"/>
              <a:ext cx="353568" cy="344424"/>
            </a:xfrm>
            <a:prstGeom prst="rect">
              <a:avLst/>
            </a:prstGeom>
            <a:blipFill>
              <a:blip r:embed="rId7" cstate="print"/>
              <a:stretch>
                <a:fillRect/>
              </a:stretch>
            </a:blipFill>
          </p:spPr>
          <p:txBody>
            <a:bodyPr wrap="square" lIns="0" tIns="0" rIns="0" bIns="0" rtlCol="0"/>
            <a:lstStyle/>
            <a:p/>
          </p:txBody>
        </p:sp>
        <p:sp>
          <p:nvSpPr>
            <p:cNvPr id="24" name="object 24"/>
            <p:cNvSpPr/>
            <p:nvPr/>
          </p:nvSpPr>
          <p:spPr>
            <a:xfrm>
              <a:off x="1904999" y="6640026"/>
              <a:ext cx="269875" cy="261620"/>
            </a:xfrm>
            <a:custGeom>
              <a:avLst/>
              <a:gdLst/>
              <a:ahLst/>
              <a:cxnLst/>
              <a:rect l="l" t="t" r="r" b="b"/>
              <a:pathLst>
                <a:path w="269875" h="261620">
                  <a:moveTo>
                    <a:pt x="269412" y="0"/>
                  </a:moveTo>
                  <a:lnTo>
                    <a:pt x="0" y="0"/>
                  </a:lnTo>
                  <a:lnTo>
                    <a:pt x="0" y="261494"/>
                  </a:lnTo>
                  <a:lnTo>
                    <a:pt x="269412" y="261494"/>
                  </a:lnTo>
                  <a:lnTo>
                    <a:pt x="269412" y="0"/>
                  </a:lnTo>
                  <a:close/>
                </a:path>
              </a:pathLst>
            </a:custGeom>
            <a:solidFill>
              <a:srgbClr val="7F7F7F"/>
            </a:solidFill>
          </p:spPr>
          <p:txBody>
            <a:bodyPr wrap="square" lIns="0" tIns="0" rIns="0" bIns="0" rtlCol="0"/>
            <a:lstStyle/>
            <a:p/>
          </p:txBody>
        </p:sp>
      </p:grpSp>
      <p:grpSp>
        <p:nvGrpSpPr>
          <p:cNvPr id="25" name="object 25"/>
          <p:cNvGrpSpPr/>
          <p:nvPr/>
        </p:nvGrpSpPr>
        <p:grpSpPr>
          <a:xfrm>
            <a:off x="1862327" y="5452871"/>
            <a:ext cx="353695" cy="344805"/>
            <a:chOff x="1862327" y="5452871"/>
            <a:chExt cx="353695" cy="344805"/>
          </a:xfrm>
        </p:grpSpPr>
        <p:sp>
          <p:nvSpPr>
            <p:cNvPr id="26" name="object 26"/>
            <p:cNvSpPr/>
            <p:nvPr/>
          </p:nvSpPr>
          <p:spPr>
            <a:xfrm>
              <a:off x="1862327" y="5452871"/>
              <a:ext cx="353568" cy="344424"/>
            </a:xfrm>
            <a:prstGeom prst="rect">
              <a:avLst/>
            </a:prstGeom>
            <a:blipFill>
              <a:blip r:embed="rId8" cstate="print"/>
              <a:stretch>
                <a:fillRect/>
              </a:stretch>
            </a:blipFill>
          </p:spPr>
          <p:txBody>
            <a:bodyPr wrap="square" lIns="0" tIns="0" rIns="0" bIns="0" rtlCol="0"/>
            <a:lstStyle/>
            <a:p/>
          </p:txBody>
        </p:sp>
        <p:sp>
          <p:nvSpPr>
            <p:cNvPr id="27" name="object 27"/>
            <p:cNvSpPr/>
            <p:nvPr/>
          </p:nvSpPr>
          <p:spPr>
            <a:xfrm>
              <a:off x="1904999" y="5472126"/>
              <a:ext cx="269875" cy="261620"/>
            </a:xfrm>
            <a:custGeom>
              <a:avLst/>
              <a:gdLst/>
              <a:ahLst/>
              <a:cxnLst/>
              <a:rect l="l" t="t" r="r" b="b"/>
              <a:pathLst>
                <a:path w="269875" h="261620">
                  <a:moveTo>
                    <a:pt x="269412" y="0"/>
                  </a:moveTo>
                  <a:lnTo>
                    <a:pt x="0" y="0"/>
                  </a:lnTo>
                  <a:lnTo>
                    <a:pt x="0" y="261495"/>
                  </a:lnTo>
                  <a:lnTo>
                    <a:pt x="269412" y="261495"/>
                  </a:lnTo>
                  <a:lnTo>
                    <a:pt x="269412" y="0"/>
                  </a:lnTo>
                  <a:close/>
                </a:path>
              </a:pathLst>
            </a:custGeom>
            <a:solidFill>
              <a:srgbClr val="4F81BD"/>
            </a:solidFill>
          </p:spPr>
          <p:txBody>
            <a:bodyPr wrap="square" lIns="0" tIns="0" rIns="0" bIns="0" rtlCol="0"/>
            <a:lstStyle/>
            <a:p/>
          </p:txBody>
        </p:sp>
      </p:grpSp>
      <p:grpSp>
        <p:nvGrpSpPr>
          <p:cNvPr id="28" name="object 28"/>
          <p:cNvGrpSpPr/>
          <p:nvPr/>
        </p:nvGrpSpPr>
        <p:grpSpPr>
          <a:xfrm>
            <a:off x="1859279" y="2450592"/>
            <a:ext cx="363220" cy="353695"/>
            <a:chOff x="1859279" y="2450592"/>
            <a:chExt cx="363220" cy="353695"/>
          </a:xfrm>
        </p:grpSpPr>
        <p:sp>
          <p:nvSpPr>
            <p:cNvPr id="29" name="object 29"/>
            <p:cNvSpPr/>
            <p:nvPr/>
          </p:nvSpPr>
          <p:spPr>
            <a:xfrm>
              <a:off x="1859279" y="2450592"/>
              <a:ext cx="362712" cy="353567"/>
            </a:xfrm>
            <a:prstGeom prst="rect">
              <a:avLst/>
            </a:prstGeom>
            <a:blipFill>
              <a:blip r:embed="rId9" cstate="print"/>
              <a:stretch>
                <a:fillRect/>
              </a:stretch>
            </a:blipFill>
          </p:spPr>
          <p:txBody>
            <a:bodyPr wrap="square" lIns="0" tIns="0" rIns="0" bIns="0" rtlCol="0"/>
            <a:lstStyle/>
            <a:p/>
          </p:txBody>
        </p:sp>
        <p:sp>
          <p:nvSpPr>
            <p:cNvPr id="30" name="object 30"/>
            <p:cNvSpPr/>
            <p:nvPr/>
          </p:nvSpPr>
          <p:spPr>
            <a:xfrm>
              <a:off x="1904999" y="2472503"/>
              <a:ext cx="269875" cy="261620"/>
            </a:xfrm>
            <a:custGeom>
              <a:avLst/>
              <a:gdLst/>
              <a:ahLst/>
              <a:cxnLst/>
              <a:rect l="l" t="t" r="r" b="b"/>
              <a:pathLst>
                <a:path w="269875" h="261619">
                  <a:moveTo>
                    <a:pt x="269412" y="0"/>
                  </a:moveTo>
                  <a:lnTo>
                    <a:pt x="0" y="0"/>
                  </a:lnTo>
                  <a:lnTo>
                    <a:pt x="0" y="261495"/>
                  </a:lnTo>
                  <a:lnTo>
                    <a:pt x="269412" y="261495"/>
                  </a:lnTo>
                  <a:lnTo>
                    <a:pt x="269412" y="0"/>
                  </a:lnTo>
                  <a:close/>
                </a:path>
              </a:pathLst>
            </a:custGeom>
            <a:solidFill>
              <a:srgbClr val="00B050"/>
            </a:solidFill>
          </p:spPr>
          <p:txBody>
            <a:bodyPr wrap="square" lIns="0" tIns="0" rIns="0" bIns="0" rtlCol="0"/>
            <a:lstStyle/>
            <a:p/>
          </p:txBody>
        </p:sp>
        <p:sp>
          <p:nvSpPr>
            <p:cNvPr id="31" name="object 31"/>
            <p:cNvSpPr/>
            <p:nvPr/>
          </p:nvSpPr>
          <p:spPr>
            <a:xfrm>
              <a:off x="1904999" y="2472503"/>
              <a:ext cx="269875" cy="261620"/>
            </a:xfrm>
            <a:custGeom>
              <a:avLst/>
              <a:gdLst/>
              <a:ahLst/>
              <a:cxnLst/>
              <a:rect l="l" t="t" r="r" b="b"/>
              <a:pathLst>
                <a:path w="269875" h="261619">
                  <a:moveTo>
                    <a:pt x="0" y="0"/>
                  </a:moveTo>
                  <a:lnTo>
                    <a:pt x="269413" y="0"/>
                  </a:lnTo>
                  <a:lnTo>
                    <a:pt x="269413" y="261495"/>
                  </a:lnTo>
                  <a:lnTo>
                    <a:pt x="0" y="261495"/>
                  </a:lnTo>
                  <a:lnTo>
                    <a:pt x="0" y="0"/>
                  </a:lnTo>
                  <a:close/>
                </a:path>
              </a:pathLst>
            </a:custGeom>
            <a:ln w="9525">
              <a:solidFill>
                <a:srgbClr val="00B050"/>
              </a:solidFill>
            </a:ln>
          </p:spPr>
          <p:txBody>
            <a:bodyPr wrap="square" lIns="0" tIns="0" rIns="0" bIns="0" rtlCol="0"/>
            <a:lstStyle/>
            <a:p/>
          </p:txBody>
        </p:sp>
      </p:grpSp>
      <p:grpSp>
        <p:nvGrpSpPr>
          <p:cNvPr id="32" name="object 32"/>
          <p:cNvGrpSpPr/>
          <p:nvPr/>
        </p:nvGrpSpPr>
        <p:grpSpPr>
          <a:xfrm>
            <a:off x="1862327" y="3669791"/>
            <a:ext cx="353695" cy="344805"/>
            <a:chOff x="1862327" y="3669791"/>
            <a:chExt cx="353695" cy="344805"/>
          </a:xfrm>
        </p:grpSpPr>
        <p:sp>
          <p:nvSpPr>
            <p:cNvPr id="33" name="object 33"/>
            <p:cNvSpPr/>
            <p:nvPr/>
          </p:nvSpPr>
          <p:spPr>
            <a:xfrm>
              <a:off x="1862327" y="3669791"/>
              <a:ext cx="353568" cy="344424"/>
            </a:xfrm>
            <a:prstGeom prst="rect">
              <a:avLst/>
            </a:prstGeom>
            <a:blipFill>
              <a:blip r:embed="rId10" cstate="print"/>
              <a:stretch>
                <a:fillRect/>
              </a:stretch>
            </a:blipFill>
          </p:spPr>
          <p:txBody>
            <a:bodyPr wrap="square" lIns="0" tIns="0" rIns="0" bIns="0" rtlCol="0"/>
            <a:lstStyle/>
            <a:p/>
          </p:txBody>
        </p:sp>
        <p:sp>
          <p:nvSpPr>
            <p:cNvPr id="34" name="object 34"/>
            <p:cNvSpPr/>
            <p:nvPr/>
          </p:nvSpPr>
          <p:spPr>
            <a:xfrm>
              <a:off x="1904999" y="3688563"/>
              <a:ext cx="269875" cy="261620"/>
            </a:xfrm>
            <a:custGeom>
              <a:avLst/>
              <a:gdLst/>
              <a:ahLst/>
              <a:cxnLst/>
              <a:rect l="l" t="t" r="r" b="b"/>
              <a:pathLst>
                <a:path w="269875" h="261620">
                  <a:moveTo>
                    <a:pt x="269412" y="0"/>
                  </a:moveTo>
                  <a:lnTo>
                    <a:pt x="0" y="0"/>
                  </a:lnTo>
                  <a:lnTo>
                    <a:pt x="0" y="261495"/>
                  </a:lnTo>
                  <a:lnTo>
                    <a:pt x="269412" y="261495"/>
                  </a:lnTo>
                  <a:lnTo>
                    <a:pt x="269412" y="0"/>
                  </a:lnTo>
                  <a:close/>
                </a:path>
              </a:pathLst>
            </a:custGeom>
            <a:solidFill>
              <a:srgbClr val="953735"/>
            </a:solidFill>
          </p:spPr>
          <p:txBody>
            <a:bodyPr wrap="square" lIns="0" tIns="0" rIns="0" bIns="0" rtlCol="0"/>
            <a:lstStyle/>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8198" y="844295"/>
            <a:ext cx="4841240" cy="467359"/>
          </a:xfrm>
          <a:prstGeom prst="rect"/>
        </p:spPr>
        <p:txBody>
          <a:bodyPr wrap="square" lIns="0" tIns="12700" rIns="0" bIns="0" rtlCol="0" vert="horz">
            <a:spAutoFit/>
          </a:bodyPr>
          <a:lstStyle/>
          <a:p>
            <a:pPr marL="12700">
              <a:lnSpc>
                <a:spcPct val="100000"/>
              </a:lnSpc>
              <a:spcBef>
                <a:spcPts val="100"/>
              </a:spcBef>
            </a:pPr>
            <a:r>
              <a:rPr dirty="0" sz="2900" spc="-5">
                <a:solidFill>
                  <a:srgbClr val="002060"/>
                </a:solidFill>
              </a:rPr>
              <a:t>COUNSELING CUE </a:t>
            </a:r>
            <a:r>
              <a:rPr dirty="0" sz="2900">
                <a:solidFill>
                  <a:srgbClr val="002060"/>
                </a:solidFill>
              </a:rPr>
              <a:t>CARD</a:t>
            </a:r>
            <a:r>
              <a:rPr dirty="0" sz="2900" spc="-85">
                <a:solidFill>
                  <a:srgbClr val="002060"/>
                </a:solidFill>
              </a:rPr>
              <a:t> </a:t>
            </a:r>
            <a:r>
              <a:rPr dirty="0" sz="2900" spc="-15">
                <a:solidFill>
                  <a:srgbClr val="002060"/>
                </a:solidFill>
              </a:rPr>
              <a:t>TOPICS</a:t>
            </a:r>
            <a:endParaRPr sz="2900"/>
          </a:p>
        </p:txBody>
      </p:sp>
      <p:sp>
        <p:nvSpPr>
          <p:cNvPr id="3" name="object 3"/>
          <p:cNvSpPr txBox="1"/>
          <p:nvPr/>
        </p:nvSpPr>
        <p:spPr>
          <a:xfrm>
            <a:off x="831357" y="1657604"/>
            <a:ext cx="5134610" cy="5463540"/>
          </a:xfrm>
          <a:prstGeom prst="rect">
            <a:avLst/>
          </a:prstGeom>
        </p:spPr>
        <p:txBody>
          <a:bodyPr wrap="square" lIns="0" tIns="12700" rIns="0" bIns="0" rtlCol="0" vert="horz">
            <a:spAutoFit/>
          </a:bodyPr>
          <a:lstStyle/>
          <a:p>
            <a:pPr marL="12700" marR="5080">
              <a:lnSpc>
                <a:spcPct val="111700"/>
              </a:lnSpc>
              <a:spcBef>
                <a:spcPts val="100"/>
              </a:spcBef>
            </a:pPr>
            <a:r>
              <a:rPr dirty="0" sz="1200" spc="-5">
                <a:latin typeface="Calibri"/>
                <a:cs typeface="Calibri"/>
              </a:rPr>
              <a:t>How </a:t>
            </a:r>
            <a:r>
              <a:rPr dirty="0" sz="1200" spc="-10">
                <a:latin typeface="Calibri"/>
                <a:cs typeface="Calibri"/>
              </a:rPr>
              <a:t>to </a:t>
            </a:r>
            <a:r>
              <a:rPr dirty="0" sz="1200" spc="-5">
                <a:latin typeface="Calibri"/>
                <a:cs typeface="Calibri"/>
              </a:rPr>
              <a:t>use the </a:t>
            </a:r>
            <a:r>
              <a:rPr dirty="0" sz="1200" spc="-10">
                <a:latin typeface="Calibri"/>
                <a:cs typeface="Calibri"/>
              </a:rPr>
              <a:t>viral </a:t>
            </a:r>
            <a:r>
              <a:rPr dirty="0" sz="1200" spc="-5">
                <a:latin typeface="Calibri"/>
                <a:cs typeface="Calibri"/>
              </a:rPr>
              <a:t>load </a:t>
            </a:r>
            <a:r>
              <a:rPr dirty="0" sz="1200" spc="-10">
                <a:latin typeface="Calibri"/>
                <a:cs typeface="Calibri"/>
              </a:rPr>
              <a:t>monitoring </a:t>
            </a:r>
            <a:r>
              <a:rPr dirty="0" sz="1200" spc="-5">
                <a:latin typeface="Calibri"/>
                <a:cs typeface="Calibri"/>
              </a:rPr>
              <a:t>and enhanced adherence counseling flipchart  </a:t>
            </a:r>
            <a:r>
              <a:rPr dirty="0" sz="1200">
                <a:latin typeface="Calibri"/>
                <a:cs typeface="Calibri"/>
              </a:rPr>
              <a:t>Good </a:t>
            </a:r>
            <a:r>
              <a:rPr dirty="0" sz="1200" spc="-5">
                <a:latin typeface="Calibri"/>
                <a:cs typeface="Calibri"/>
              </a:rPr>
              <a:t>counseling and </a:t>
            </a:r>
            <a:r>
              <a:rPr dirty="0" sz="1200" spc="-10">
                <a:latin typeface="Calibri"/>
                <a:cs typeface="Calibri"/>
              </a:rPr>
              <a:t>communication</a:t>
            </a:r>
            <a:r>
              <a:rPr dirty="0" sz="1200" spc="-5">
                <a:latin typeface="Calibri"/>
                <a:cs typeface="Calibri"/>
              </a:rPr>
              <a:t> skills</a:t>
            </a:r>
            <a:endParaRPr sz="1200">
              <a:latin typeface="Calibri"/>
              <a:cs typeface="Calibri"/>
            </a:endParaRPr>
          </a:p>
          <a:p>
            <a:pPr marL="241300" indent="-228600">
              <a:lnSpc>
                <a:spcPct val="100000"/>
              </a:lnSpc>
              <a:spcBef>
                <a:spcPts val="45"/>
              </a:spcBef>
              <a:buAutoNum type="arabicPeriod"/>
              <a:tabLst>
                <a:tab pos="241300" algn="l"/>
              </a:tabLst>
            </a:pPr>
            <a:r>
              <a:rPr dirty="0" sz="1200" spc="-30">
                <a:latin typeface="Calibri"/>
                <a:cs typeface="Calibri"/>
              </a:rPr>
              <a:t>You’re </a:t>
            </a:r>
            <a:r>
              <a:rPr dirty="0" sz="1200" spc="-10">
                <a:latin typeface="Calibri"/>
                <a:cs typeface="Calibri"/>
              </a:rPr>
              <a:t>starting</a:t>
            </a:r>
            <a:r>
              <a:rPr dirty="0" sz="1200" spc="-15">
                <a:latin typeface="Calibri"/>
                <a:cs typeface="Calibri"/>
              </a:rPr>
              <a:t> </a:t>
            </a:r>
            <a:r>
              <a:rPr dirty="0" sz="1200" spc="-20">
                <a:latin typeface="Calibri"/>
                <a:cs typeface="Calibri"/>
              </a:rPr>
              <a:t>ARVs</a:t>
            </a:r>
            <a:endParaRPr sz="1200">
              <a:latin typeface="Calibri"/>
              <a:cs typeface="Calibri"/>
            </a:endParaRPr>
          </a:p>
          <a:p>
            <a:pPr marL="241300" indent="-228600">
              <a:lnSpc>
                <a:spcPct val="100000"/>
              </a:lnSpc>
              <a:spcBef>
                <a:spcPts val="170"/>
              </a:spcBef>
              <a:buAutoNum type="arabicPeriod"/>
              <a:tabLst>
                <a:tab pos="241300" algn="l"/>
              </a:tabLst>
            </a:pPr>
            <a:r>
              <a:rPr dirty="0" sz="1200" spc="-10">
                <a:latin typeface="Calibri"/>
                <a:cs typeface="Calibri"/>
              </a:rPr>
              <a:t>What </a:t>
            </a:r>
            <a:r>
              <a:rPr dirty="0" sz="1200" spc="-5">
                <a:latin typeface="Calibri"/>
                <a:cs typeface="Calibri"/>
              </a:rPr>
              <a:t>is </a:t>
            </a:r>
            <a:r>
              <a:rPr dirty="0" sz="1200">
                <a:latin typeface="Calibri"/>
                <a:cs typeface="Calibri"/>
              </a:rPr>
              <a:t>a </a:t>
            </a:r>
            <a:r>
              <a:rPr dirty="0" sz="1200" spc="-10">
                <a:latin typeface="Calibri"/>
                <a:cs typeface="Calibri"/>
              </a:rPr>
              <a:t>viral</a:t>
            </a:r>
            <a:r>
              <a:rPr dirty="0" sz="1200" spc="-60">
                <a:latin typeface="Calibri"/>
                <a:cs typeface="Calibri"/>
              </a:rPr>
              <a:t> </a:t>
            </a:r>
            <a:r>
              <a:rPr dirty="0" sz="1200" spc="-5">
                <a:latin typeface="Calibri"/>
                <a:cs typeface="Calibri"/>
              </a:rPr>
              <a:t>load?</a:t>
            </a:r>
            <a:endParaRPr sz="1200">
              <a:latin typeface="Calibri"/>
              <a:cs typeface="Calibri"/>
            </a:endParaRPr>
          </a:p>
          <a:p>
            <a:pPr marL="241300" indent="-228600">
              <a:lnSpc>
                <a:spcPct val="100000"/>
              </a:lnSpc>
              <a:spcBef>
                <a:spcPts val="165"/>
              </a:spcBef>
              <a:buAutoNum type="arabicPeriod"/>
              <a:tabLst>
                <a:tab pos="241300" algn="l"/>
              </a:tabLst>
            </a:pPr>
            <a:r>
              <a:rPr dirty="0" sz="1200" spc="-15">
                <a:latin typeface="Calibri"/>
                <a:cs typeface="Calibri"/>
              </a:rPr>
              <a:t>Why </a:t>
            </a:r>
            <a:r>
              <a:rPr dirty="0" sz="1200" spc="-5">
                <a:latin typeface="Calibri"/>
                <a:cs typeface="Calibri"/>
              </a:rPr>
              <a:t>is </a:t>
            </a:r>
            <a:r>
              <a:rPr dirty="0" sz="1200">
                <a:latin typeface="Calibri"/>
                <a:cs typeface="Calibri"/>
              </a:rPr>
              <a:t>a </a:t>
            </a:r>
            <a:r>
              <a:rPr dirty="0" sz="1200" spc="-5">
                <a:latin typeface="Calibri"/>
                <a:cs typeface="Calibri"/>
              </a:rPr>
              <a:t>low </a:t>
            </a:r>
            <a:r>
              <a:rPr dirty="0" sz="1200" spc="-10">
                <a:latin typeface="Calibri"/>
                <a:cs typeface="Calibri"/>
              </a:rPr>
              <a:t>viral </a:t>
            </a:r>
            <a:r>
              <a:rPr dirty="0" sz="1200" spc="-5">
                <a:latin typeface="Calibri"/>
                <a:cs typeface="Calibri"/>
              </a:rPr>
              <a:t>load</a:t>
            </a:r>
            <a:r>
              <a:rPr dirty="0" sz="1200" spc="30">
                <a:latin typeface="Calibri"/>
                <a:cs typeface="Calibri"/>
              </a:rPr>
              <a:t> </a:t>
            </a:r>
            <a:r>
              <a:rPr dirty="0" sz="1200" spc="-10">
                <a:latin typeface="Calibri"/>
                <a:cs typeface="Calibri"/>
              </a:rPr>
              <a:t>good?</a:t>
            </a:r>
            <a:endParaRPr sz="1200">
              <a:latin typeface="Calibri"/>
              <a:cs typeface="Calibri"/>
            </a:endParaRPr>
          </a:p>
          <a:p>
            <a:pPr marL="241300" indent="-228600">
              <a:lnSpc>
                <a:spcPct val="100000"/>
              </a:lnSpc>
              <a:spcBef>
                <a:spcPts val="145"/>
              </a:spcBef>
              <a:buAutoNum type="arabicPeriod"/>
              <a:tabLst>
                <a:tab pos="241300" algn="l"/>
              </a:tabLst>
            </a:pPr>
            <a:r>
              <a:rPr dirty="0" sz="1200" spc="-25">
                <a:latin typeface="Calibri"/>
                <a:cs typeface="Calibri"/>
              </a:rPr>
              <a:t>Your </a:t>
            </a:r>
            <a:r>
              <a:rPr dirty="0" sz="1200" spc="-10">
                <a:latin typeface="Calibri"/>
                <a:cs typeface="Calibri"/>
              </a:rPr>
              <a:t>viral </a:t>
            </a:r>
            <a:r>
              <a:rPr dirty="0" sz="1200" spc="-5">
                <a:latin typeface="Calibri"/>
                <a:cs typeface="Calibri"/>
              </a:rPr>
              <a:t>load is</a:t>
            </a:r>
            <a:r>
              <a:rPr dirty="0" sz="1200" spc="30">
                <a:latin typeface="Calibri"/>
                <a:cs typeface="Calibri"/>
              </a:rPr>
              <a:t> </a:t>
            </a:r>
            <a:r>
              <a:rPr dirty="0" sz="1200" spc="-15">
                <a:latin typeface="Calibri"/>
                <a:cs typeface="Calibri"/>
              </a:rPr>
              <a:t>LOW</a:t>
            </a:r>
            <a:endParaRPr sz="1200">
              <a:latin typeface="Calibri"/>
              <a:cs typeface="Calibri"/>
            </a:endParaRPr>
          </a:p>
          <a:p>
            <a:pPr marL="241300" indent="-228600">
              <a:lnSpc>
                <a:spcPct val="100000"/>
              </a:lnSpc>
              <a:spcBef>
                <a:spcPts val="170"/>
              </a:spcBef>
              <a:buAutoNum type="arabicPeriod"/>
              <a:tabLst>
                <a:tab pos="241300" algn="l"/>
              </a:tabLst>
            </a:pPr>
            <a:r>
              <a:rPr dirty="0" sz="1200" spc="-10">
                <a:latin typeface="Calibri"/>
                <a:cs typeface="Calibri"/>
              </a:rPr>
              <a:t>Keeping your virus</a:t>
            </a:r>
            <a:r>
              <a:rPr dirty="0" sz="1200" spc="15">
                <a:latin typeface="Calibri"/>
                <a:cs typeface="Calibri"/>
              </a:rPr>
              <a:t> </a:t>
            </a:r>
            <a:r>
              <a:rPr dirty="0" sz="1200" spc="-5">
                <a:latin typeface="Calibri"/>
                <a:cs typeface="Calibri"/>
              </a:rPr>
              <a:t>low</a:t>
            </a:r>
            <a:endParaRPr sz="1200">
              <a:latin typeface="Calibri"/>
              <a:cs typeface="Calibri"/>
            </a:endParaRPr>
          </a:p>
          <a:p>
            <a:pPr marL="241300" indent="-228600">
              <a:lnSpc>
                <a:spcPct val="100000"/>
              </a:lnSpc>
              <a:spcBef>
                <a:spcPts val="165"/>
              </a:spcBef>
              <a:buAutoNum type="arabicPeriod"/>
              <a:tabLst>
                <a:tab pos="241300" algn="l"/>
              </a:tabLst>
            </a:pPr>
            <a:r>
              <a:rPr dirty="0" sz="1200" spc="-25">
                <a:latin typeface="Calibri"/>
                <a:cs typeface="Calibri"/>
              </a:rPr>
              <a:t>Your </a:t>
            </a:r>
            <a:r>
              <a:rPr dirty="0" sz="1200" spc="-10">
                <a:latin typeface="Calibri"/>
                <a:cs typeface="Calibri"/>
              </a:rPr>
              <a:t>viral </a:t>
            </a:r>
            <a:r>
              <a:rPr dirty="0" sz="1200" spc="-5">
                <a:latin typeface="Calibri"/>
                <a:cs typeface="Calibri"/>
              </a:rPr>
              <a:t>load is</a:t>
            </a:r>
            <a:r>
              <a:rPr dirty="0" sz="1200" spc="30">
                <a:latin typeface="Calibri"/>
                <a:cs typeface="Calibri"/>
              </a:rPr>
              <a:t> </a:t>
            </a:r>
            <a:r>
              <a:rPr dirty="0" sz="1200" spc="-10">
                <a:latin typeface="Calibri"/>
                <a:cs typeface="Calibri"/>
              </a:rPr>
              <a:t>UNDETECTABLE</a:t>
            </a:r>
            <a:endParaRPr sz="1200">
              <a:latin typeface="Calibri"/>
              <a:cs typeface="Calibri"/>
            </a:endParaRPr>
          </a:p>
          <a:p>
            <a:pPr marL="241300" indent="-228600">
              <a:lnSpc>
                <a:spcPct val="100000"/>
              </a:lnSpc>
              <a:spcBef>
                <a:spcPts val="145"/>
              </a:spcBef>
              <a:buAutoNum type="arabicPeriod"/>
              <a:tabLst>
                <a:tab pos="241300" algn="l"/>
              </a:tabLst>
            </a:pPr>
            <a:r>
              <a:rPr dirty="0" sz="1200" spc="-25">
                <a:latin typeface="Calibri"/>
                <a:cs typeface="Calibri"/>
              </a:rPr>
              <a:t>Your </a:t>
            </a:r>
            <a:r>
              <a:rPr dirty="0" sz="1200" spc="-10">
                <a:latin typeface="Calibri"/>
                <a:cs typeface="Calibri"/>
              </a:rPr>
              <a:t>viral </a:t>
            </a:r>
            <a:r>
              <a:rPr dirty="0" sz="1200" spc="-5">
                <a:latin typeface="Calibri"/>
                <a:cs typeface="Calibri"/>
              </a:rPr>
              <a:t>load is</a:t>
            </a:r>
            <a:r>
              <a:rPr dirty="0" sz="1200" spc="30">
                <a:latin typeface="Calibri"/>
                <a:cs typeface="Calibri"/>
              </a:rPr>
              <a:t> </a:t>
            </a:r>
            <a:r>
              <a:rPr dirty="0" sz="1200">
                <a:latin typeface="Calibri"/>
                <a:cs typeface="Calibri"/>
              </a:rPr>
              <a:t>HIGH</a:t>
            </a:r>
            <a:endParaRPr sz="1200">
              <a:latin typeface="Calibri"/>
              <a:cs typeface="Calibri"/>
            </a:endParaRPr>
          </a:p>
          <a:p>
            <a:pPr marL="241300" indent="-228600">
              <a:lnSpc>
                <a:spcPct val="100000"/>
              </a:lnSpc>
              <a:spcBef>
                <a:spcPts val="75"/>
              </a:spcBef>
              <a:buAutoNum type="arabicPeriod"/>
              <a:tabLst>
                <a:tab pos="241300" algn="l"/>
              </a:tabLst>
            </a:pPr>
            <a:r>
              <a:rPr dirty="0" sz="1200" spc="-5">
                <a:latin typeface="Calibri"/>
                <a:cs typeface="Calibri"/>
              </a:rPr>
              <a:t>How </a:t>
            </a:r>
            <a:r>
              <a:rPr dirty="0" sz="1200" spc="-10">
                <a:latin typeface="Calibri"/>
                <a:cs typeface="Calibri"/>
              </a:rPr>
              <a:t>are you taking your</a:t>
            </a:r>
            <a:r>
              <a:rPr dirty="0" sz="1200" spc="30">
                <a:latin typeface="Calibri"/>
                <a:cs typeface="Calibri"/>
              </a:rPr>
              <a:t> </a:t>
            </a:r>
            <a:r>
              <a:rPr dirty="0" sz="1200" spc="-15">
                <a:latin typeface="Calibri"/>
                <a:cs typeface="Calibri"/>
              </a:rPr>
              <a:t>ARVs?</a:t>
            </a:r>
            <a:endParaRPr sz="1200">
              <a:latin typeface="Calibri"/>
              <a:cs typeface="Calibri"/>
            </a:endParaRPr>
          </a:p>
          <a:p>
            <a:pPr marL="241300" indent="-228600">
              <a:lnSpc>
                <a:spcPct val="100000"/>
              </a:lnSpc>
              <a:spcBef>
                <a:spcPts val="140"/>
              </a:spcBef>
              <a:buAutoNum type="arabicPeriod"/>
              <a:tabLst>
                <a:tab pos="241300" algn="l"/>
              </a:tabLst>
            </a:pPr>
            <a:r>
              <a:rPr dirty="0" sz="1200" spc="-10">
                <a:latin typeface="Calibri"/>
                <a:cs typeface="Calibri"/>
              </a:rPr>
              <a:t>What are </a:t>
            </a:r>
            <a:r>
              <a:rPr dirty="0" sz="1200" spc="-5">
                <a:latin typeface="Calibri"/>
                <a:cs typeface="Calibri"/>
              </a:rPr>
              <a:t>the challenges in </a:t>
            </a:r>
            <a:r>
              <a:rPr dirty="0" sz="1200" spc="-10">
                <a:latin typeface="Calibri"/>
                <a:cs typeface="Calibri"/>
              </a:rPr>
              <a:t>taking your </a:t>
            </a:r>
            <a:r>
              <a:rPr dirty="0" sz="1200" spc="-15">
                <a:latin typeface="Calibri"/>
                <a:cs typeface="Calibri"/>
              </a:rPr>
              <a:t>ARVs? </a:t>
            </a:r>
            <a:r>
              <a:rPr dirty="0" sz="1200" spc="-5">
                <a:latin typeface="Calibri"/>
                <a:cs typeface="Calibri"/>
              </a:rPr>
              <a:t>(1 </a:t>
            </a:r>
            <a:r>
              <a:rPr dirty="0" sz="1200">
                <a:latin typeface="Calibri"/>
                <a:cs typeface="Calibri"/>
              </a:rPr>
              <a:t>of</a:t>
            </a:r>
            <a:r>
              <a:rPr dirty="0" sz="1200" spc="55">
                <a:latin typeface="Calibri"/>
                <a:cs typeface="Calibri"/>
              </a:rPr>
              <a:t> </a:t>
            </a:r>
            <a:r>
              <a:rPr dirty="0" sz="1200">
                <a:latin typeface="Calibri"/>
                <a:cs typeface="Calibri"/>
              </a:rPr>
              <a:t>3)</a:t>
            </a:r>
            <a:endParaRPr sz="1200">
              <a:latin typeface="Calibri"/>
              <a:cs typeface="Calibri"/>
            </a:endParaRPr>
          </a:p>
          <a:p>
            <a:pPr marL="241300" indent="-228600">
              <a:lnSpc>
                <a:spcPct val="100000"/>
              </a:lnSpc>
              <a:spcBef>
                <a:spcPts val="170"/>
              </a:spcBef>
              <a:buAutoNum type="arabicPeriod"/>
              <a:tabLst>
                <a:tab pos="241300" algn="l"/>
              </a:tabLst>
            </a:pPr>
            <a:r>
              <a:rPr dirty="0" sz="1200" spc="-10">
                <a:latin typeface="Calibri"/>
                <a:cs typeface="Calibri"/>
              </a:rPr>
              <a:t>What are </a:t>
            </a:r>
            <a:r>
              <a:rPr dirty="0" sz="1200" spc="-5">
                <a:latin typeface="Calibri"/>
                <a:cs typeface="Calibri"/>
              </a:rPr>
              <a:t>the challenges in </a:t>
            </a:r>
            <a:r>
              <a:rPr dirty="0" sz="1200" spc="-10">
                <a:latin typeface="Calibri"/>
                <a:cs typeface="Calibri"/>
              </a:rPr>
              <a:t>taking your </a:t>
            </a:r>
            <a:r>
              <a:rPr dirty="0" sz="1200" spc="-15">
                <a:latin typeface="Calibri"/>
                <a:cs typeface="Calibri"/>
              </a:rPr>
              <a:t>ARVs? </a:t>
            </a:r>
            <a:r>
              <a:rPr dirty="0" sz="1200" spc="-5">
                <a:latin typeface="Calibri"/>
                <a:cs typeface="Calibri"/>
              </a:rPr>
              <a:t>(2 </a:t>
            </a:r>
            <a:r>
              <a:rPr dirty="0" sz="1200">
                <a:latin typeface="Calibri"/>
                <a:cs typeface="Calibri"/>
              </a:rPr>
              <a:t>of</a:t>
            </a:r>
            <a:r>
              <a:rPr dirty="0" sz="1200" spc="55">
                <a:latin typeface="Calibri"/>
                <a:cs typeface="Calibri"/>
              </a:rPr>
              <a:t> </a:t>
            </a:r>
            <a:r>
              <a:rPr dirty="0" sz="1200">
                <a:latin typeface="Calibri"/>
                <a:cs typeface="Calibri"/>
              </a:rPr>
              <a:t>3)</a:t>
            </a:r>
            <a:endParaRPr sz="1200">
              <a:latin typeface="Calibri"/>
              <a:cs typeface="Calibri"/>
            </a:endParaRPr>
          </a:p>
          <a:p>
            <a:pPr marL="241300" indent="-228600">
              <a:lnSpc>
                <a:spcPct val="100000"/>
              </a:lnSpc>
              <a:spcBef>
                <a:spcPts val="170"/>
              </a:spcBef>
              <a:buAutoNum type="arabicPeriod"/>
              <a:tabLst>
                <a:tab pos="241300" algn="l"/>
              </a:tabLst>
            </a:pPr>
            <a:r>
              <a:rPr dirty="0" sz="1200" spc="-10">
                <a:latin typeface="Calibri"/>
                <a:cs typeface="Calibri"/>
              </a:rPr>
              <a:t>What are </a:t>
            </a:r>
            <a:r>
              <a:rPr dirty="0" sz="1200" spc="-5">
                <a:latin typeface="Calibri"/>
                <a:cs typeface="Calibri"/>
              </a:rPr>
              <a:t>the challenges in </a:t>
            </a:r>
            <a:r>
              <a:rPr dirty="0" sz="1200" spc="-10">
                <a:latin typeface="Calibri"/>
                <a:cs typeface="Calibri"/>
              </a:rPr>
              <a:t>taking your </a:t>
            </a:r>
            <a:r>
              <a:rPr dirty="0" sz="1200" spc="-15">
                <a:latin typeface="Calibri"/>
                <a:cs typeface="Calibri"/>
              </a:rPr>
              <a:t>ARVs? </a:t>
            </a:r>
            <a:r>
              <a:rPr dirty="0" sz="1200" spc="-5">
                <a:latin typeface="Calibri"/>
                <a:cs typeface="Calibri"/>
              </a:rPr>
              <a:t>(3 </a:t>
            </a:r>
            <a:r>
              <a:rPr dirty="0" sz="1200">
                <a:latin typeface="Calibri"/>
                <a:cs typeface="Calibri"/>
              </a:rPr>
              <a:t>of</a:t>
            </a:r>
            <a:r>
              <a:rPr dirty="0" sz="1200" spc="55">
                <a:latin typeface="Calibri"/>
                <a:cs typeface="Calibri"/>
              </a:rPr>
              <a:t> </a:t>
            </a:r>
            <a:r>
              <a:rPr dirty="0" sz="1200">
                <a:latin typeface="Calibri"/>
                <a:cs typeface="Calibri"/>
              </a:rPr>
              <a:t>3)</a:t>
            </a:r>
            <a:endParaRPr sz="1200">
              <a:latin typeface="Calibri"/>
              <a:cs typeface="Calibri"/>
            </a:endParaRPr>
          </a:p>
          <a:p>
            <a:pPr marL="241300" indent="-228600">
              <a:lnSpc>
                <a:spcPct val="100000"/>
              </a:lnSpc>
              <a:spcBef>
                <a:spcPts val="140"/>
              </a:spcBef>
              <a:buAutoNum type="arabicPeriod"/>
              <a:tabLst>
                <a:tab pos="241300" algn="l"/>
              </a:tabLst>
            </a:pPr>
            <a:r>
              <a:rPr dirty="0" sz="1200" spc="-5">
                <a:latin typeface="Calibri"/>
                <a:cs typeface="Calibri"/>
              </a:rPr>
              <a:t>Tips </a:t>
            </a:r>
            <a:r>
              <a:rPr dirty="0" sz="1200" spc="-10">
                <a:latin typeface="Calibri"/>
                <a:cs typeface="Calibri"/>
              </a:rPr>
              <a:t>to improve </a:t>
            </a:r>
            <a:r>
              <a:rPr dirty="0" sz="1200" spc="-5">
                <a:latin typeface="Calibri"/>
                <a:cs typeface="Calibri"/>
              </a:rPr>
              <a:t>taking </a:t>
            </a:r>
            <a:r>
              <a:rPr dirty="0" sz="1200" spc="-20">
                <a:latin typeface="Calibri"/>
                <a:cs typeface="Calibri"/>
              </a:rPr>
              <a:t>ARVs </a:t>
            </a:r>
            <a:r>
              <a:rPr dirty="0" sz="1200" spc="-5">
                <a:latin typeface="Calibri"/>
                <a:cs typeface="Calibri"/>
              </a:rPr>
              <a:t>(1 </a:t>
            </a:r>
            <a:r>
              <a:rPr dirty="0" sz="1200">
                <a:latin typeface="Calibri"/>
                <a:cs typeface="Calibri"/>
              </a:rPr>
              <a:t>of</a:t>
            </a:r>
            <a:r>
              <a:rPr dirty="0" sz="1200" spc="5">
                <a:latin typeface="Calibri"/>
                <a:cs typeface="Calibri"/>
              </a:rPr>
              <a:t> </a:t>
            </a:r>
            <a:r>
              <a:rPr dirty="0" sz="1200">
                <a:latin typeface="Calibri"/>
                <a:cs typeface="Calibri"/>
              </a:rPr>
              <a:t>3)</a:t>
            </a:r>
            <a:endParaRPr sz="1200">
              <a:latin typeface="Calibri"/>
              <a:cs typeface="Calibri"/>
            </a:endParaRPr>
          </a:p>
          <a:p>
            <a:pPr marL="241300" indent="-228600">
              <a:lnSpc>
                <a:spcPct val="100000"/>
              </a:lnSpc>
              <a:spcBef>
                <a:spcPts val="170"/>
              </a:spcBef>
              <a:buAutoNum type="arabicPeriod"/>
              <a:tabLst>
                <a:tab pos="241300" algn="l"/>
              </a:tabLst>
            </a:pPr>
            <a:r>
              <a:rPr dirty="0" sz="1200" spc="-5">
                <a:latin typeface="Calibri"/>
                <a:cs typeface="Calibri"/>
              </a:rPr>
              <a:t>Tips </a:t>
            </a:r>
            <a:r>
              <a:rPr dirty="0" sz="1200" spc="-10">
                <a:latin typeface="Calibri"/>
                <a:cs typeface="Calibri"/>
              </a:rPr>
              <a:t>to improve </a:t>
            </a:r>
            <a:r>
              <a:rPr dirty="0" sz="1200" spc="-5">
                <a:latin typeface="Calibri"/>
                <a:cs typeface="Calibri"/>
              </a:rPr>
              <a:t>taking </a:t>
            </a:r>
            <a:r>
              <a:rPr dirty="0" sz="1200" spc="-20">
                <a:latin typeface="Calibri"/>
                <a:cs typeface="Calibri"/>
              </a:rPr>
              <a:t>ARVs </a:t>
            </a:r>
            <a:r>
              <a:rPr dirty="0" sz="1200" spc="-5">
                <a:latin typeface="Calibri"/>
                <a:cs typeface="Calibri"/>
              </a:rPr>
              <a:t>(2 </a:t>
            </a:r>
            <a:r>
              <a:rPr dirty="0" sz="1200">
                <a:latin typeface="Calibri"/>
                <a:cs typeface="Calibri"/>
              </a:rPr>
              <a:t>of</a:t>
            </a:r>
            <a:r>
              <a:rPr dirty="0" sz="1200" spc="5">
                <a:latin typeface="Calibri"/>
                <a:cs typeface="Calibri"/>
              </a:rPr>
              <a:t> </a:t>
            </a:r>
            <a:r>
              <a:rPr dirty="0" sz="1200">
                <a:latin typeface="Calibri"/>
                <a:cs typeface="Calibri"/>
              </a:rPr>
              <a:t>3)</a:t>
            </a:r>
            <a:endParaRPr sz="1200">
              <a:latin typeface="Calibri"/>
              <a:cs typeface="Calibri"/>
            </a:endParaRPr>
          </a:p>
          <a:p>
            <a:pPr marL="241300" indent="-228600">
              <a:lnSpc>
                <a:spcPct val="100000"/>
              </a:lnSpc>
              <a:spcBef>
                <a:spcPts val="70"/>
              </a:spcBef>
              <a:buAutoNum type="arabicPeriod"/>
              <a:tabLst>
                <a:tab pos="241300" algn="l"/>
              </a:tabLst>
            </a:pPr>
            <a:r>
              <a:rPr dirty="0" sz="1200" spc="-5">
                <a:latin typeface="Calibri"/>
                <a:cs typeface="Calibri"/>
              </a:rPr>
              <a:t>Tips </a:t>
            </a:r>
            <a:r>
              <a:rPr dirty="0" sz="1200" spc="-10">
                <a:latin typeface="Calibri"/>
                <a:cs typeface="Calibri"/>
              </a:rPr>
              <a:t>to improve </a:t>
            </a:r>
            <a:r>
              <a:rPr dirty="0" sz="1200" spc="-5">
                <a:latin typeface="Calibri"/>
                <a:cs typeface="Calibri"/>
              </a:rPr>
              <a:t>taking </a:t>
            </a:r>
            <a:r>
              <a:rPr dirty="0" sz="1200" spc="-20">
                <a:latin typeface="Calibri"/>
                <a:cs typeface="Calibri"/>
              </a:rPr>
              <a:t>ARVs </a:t>
            </a:r>
            <a:r>
              <a:rPr dirty="0" sz="1200" spc="-5">
                <a:latin typeface="Calibri"/>
                <a:cs typeface="Calibri"/>
              </a:rPr>
              <a:t>(3 </a:t>
            </a:r>
            <a:r>
              <a:rPr dirty="0" sz="1200">
                <a:latin typeface="Calibri"/>
                <a:cs typeface="Calibri"/>
              </a:rPr>
              <a:t>of</a:t>
            </a:r>
            <a:r>
              <a:rPr dirty="0" sz="1200" spc="5">
                <a:latin typeface="Calibri"/>
                <a:cs typeface="Calibri"/>
              </a:rPr>
              <a:t> </a:t>
            </a:r>
            <a:r>
              <a:rPr dirty="0" sz="1200">
                <a:latin typeface="Calibri"/>
                <a:cs typeface="Calibri"/>
              </a:rPr>
              <a:t>3)</a:t>
            </a:r>
            <a:endParaRPr sz="1200">
              <a:latin typeface="Calibri"/>
              <a:cs typeface="Calibri"/>
            </a:endParaRPr>
          </a:p>
          <a:p>
            <a:pPr marL="241300" indent="-228600">
              <a:lnSpc>
                <a:spcPct val="100000"/>
              </a:lnSpc>
              <a:spcBef>
                <a:spcPts val="145"/>
              </a:spcBef>
              <a:buAutoNum type="arabicPeriod"/>
              <a:tabLst>
                <a:tab pos="241300" algn="l"/>
              </a:tabLst>
            </a:pPr>
            <a:r>
              <a:rPr dirty="0" sz="1200" spc="-5">
                <a:latin typeface="Calibri"/>
                <a:cs typeface="Calibri"/>
              </a:rPr>
              <a:t>Additional help </a:t>
            </a:r>
            <a:r>
              <a:rPr dirty="0" sz="1200" spc="-10">
                <a:latin typeface="Calibri"/>
                <a:cs typeface="Calibri"/>
              </a:rPr>
              <a:t>to </a:t>
            </a:r>
            <a:r>
              <a:rPr dirty="0" sz="1200" spc="-15">
                <a:latin typeface="Calibri"/>
                <a:cs typeface="Calibri"/>
              </a:rPr>
              <a:t>take</a:t>
            </a:r>
            <a:r>
              <a:rPr dirty="0" sz="1200" spc="20">
                <a:latin typeface="Calibri"/>
                <a:cs typeface="Calibri"/>
              </a:rPr>
              <a:t> </a:t>
            </a:r>
            <a:r>
              <a:rPr dirty="0" sz="1200" spc="-20">
                <a:latin typeface="Calibri"/>
                <a:cs typeface="Calibri"/>
              </a:rPr>
              <a:t>ARVs</a:t>
            </a:r>
            <a:endParaRPr sz="1200">
              <a:latin typeface="Calibri"/>
              <a:cs typeface="Calibri"/>
            </a:endParaRPr>
          </a:p>
          <a:p>
            <a:pPr marL="241300" indent="-228600">
              <a:lnSpc>
                <a:spcPct val="100000"/>
              </a:lnSpc>
              <a:spcBef>
                <a:spcPts val="170"/>
              </a:spcBef>
              <a:buAutoNum type="arabicPeriod"/>
              <a:tabLst>
                <a:tab pos="241300" algn="l"/>
              </a:tabLst>
            </a:pPr>
            <a:r>
              <a:rPr dirty="0" sz="1200" spc="-5">
                <a:latin typeface="Calibri"/>
                <a:cs typeface="Calibri"/>
              </a:rPr>
              <a:t>Remembering </a:t>
            </a:r>
            <a:r>
              <a:rPr dirty="0" sz="1200" spc="-10">
                <a:latin typeface="Calibri"/>
                <a:cs typeface="Calibri"/>
              </a:rPr>
              <a:t>to </a:t>
            </a:r>
            <a:r>
              <a:rPr dirty="0" sz="1200" spc="-15">
                <a:latin typeface="Calibri"/>
                <a:cs typeface="Calibri"/>
              </a:rPr>
              <a:t>take</a:t>
            </a:r>
            <a:r>
              <a:rPr dirty="0" sz="1200" spc="20">
                <a:latin typeface="Calibri"/>
                <a:cs typeface="Calibri"/>
              </a:rPr>
              <a:t> </a:t>
            </a:r>
            <a:r>
              <a:rPr dirty="0" sz="1200" spc="-20">
                <a:latin typeface="Calibri"/>
                <a:cs typeface="Calibri"/>
              </a:rPr>
              <a:t>ARVs</a:t>
            </a:r>
            <a:endParaRPr sz="1200">
              <a:latin typeface="Calibri"/>
              <a:cs typeface="Calibri"/>
            </a:endParaRPr>
          </a:p>
          <a:p>
            <a:pPr marL="241300" indent="-228600">
              <a:lnSpc>
                <a:spcPct val="100000"/>
              </a:lnSpc>
              <a:spcBef>
                <a:spcPts val="165"/>
              </a:spcBef>
              <a:buAutoNum type="arabicPeriod"/>
              <a:tabLst>
                <a:tab pos="241300" algn="l"/>
              </a:tabLst>
            </a:pPr>
            <a:r>
              <a:rPr dirty="0" sz="1200" spc="-10">
                <a:latin typeface="Calibri"/>
                <a:cs typeface="Calibri"/>
              </a:rPr>
              <a:t>Understanding your</a:t>
            </a:r>
            <a:r>
              <a:rPr dirty="0" sz="1200">
                <a:latin typeface="Calibri"/>
                <a:cs typeface="Calibri"/>
              </a:rPr>
              <a:t> </a:t>
            </a:r>
            <a:r>
              <a:rPr dirty="0" sz="1200" spc="-20">
                <a:latin typeface="Calibri"/>
                <a:cs typeface="Calibri"/>
              </a:rPr>
              <a:t>ARVs</a:t>
            </a:r>
            <a:endParaRPr sz="1200">
              <a:latin typeface="Calibri"/>
              <a:cs typeface="Calibri"/>
            </a:endParaRPr>
          </a:p>
          <a:p>
            <a:pPr marL="241300" indent="-228600">
              <a:lnSpc>
                <a:spcPct val="100000"/>
              </a:lnSpc>
              <a:spcBef>
                <a:spcPts val="145"/>
              </a:spcBef>
              <a:buAutoNum type="arabicPeriod"/>
              <a:tabLst>
                <a:tab pos="241300" algn="l"/>
              </a:tabLst>
            </a:pPr>
            <a:r>
              <a:rPr dirty="0" sz="1200" spc="-5">
                <a:latin typeface="Calibri"/>
                <a:cs typeface="Calibri"/>
              </a:rPr>
              <a:t>Making it</a:t>
            </a:r>
            <a:r>
              <a:rPr dirty="0" sz="1200">
                <a:latin typeface="Calibri"/>
                <a:cs typeface="Calibri"/>
              </a:rPr>
              <a:t> easier</a:t>
            </a:r>
            <a:endParaRPr sz="1200">
              <a:latin typeface="Calibri"/>
              <a:cs typeface="Calibri"/>
            </a:endParaRPr>
          </a:p>
          <a:p>
            <a:pPr marL="241300" indent="-228600">
              <a:lnSpc>
                <a:spcPct val="100000"/>
              </a:lnSpc>
              <a:spcBef>
                <a:spcPts val="170"/>
              </a:spcBef>
              <a:buAutoNum type="arabicPeriod"/>
              <a:tabLst>
                <a:tab pos="241300" algn="l"/>
              </a:tabLst>
            </a:pPr>
            <a:r>
              <a:rPr dirty="0" sz="1200" spc="-5">
                <a:latin typeface="Calibri"/>
                <a:cs typeface="Calibri"/>
              </a:rPr>
              <a:t>Tips </a:t>
            </a:r>
            <a:r>
              <a:rPr dirty="0" sz="1200" spc="-10">
                <a:latin typeface="Calibri"/>
                <a:cs typeface="Calibri"/>
              </a:rPr>
              <a:t>for </a:t>
            </a:r>
            <a:r>
              <a:rPr dirty="0" sz="1200" spc="-5">
                <a:latin typeface="Calibri"/>
                <a:cs typeface="Calibri"/>
              </a:rPr>
              <a:t>pill</a:t>
            </a:r>
            <a:r>
              <a:rPr dirty="0" sz="1200" spc="10">
                <a:latin typeface="Calibri"/>
                <a:cs typeface="Calibri"/>
              </a:rPr>
              <a:t> </a:t>
            </a:r>
            <a:r>
              <a:rPr dirty="0" sz="1200" spc="-5">
                <a:latin typeface="Calibri"/>
                <a:cs typeface="Calibri"/>
              </a:rPr>
              <a:t>swallowing</a:t>
            </a:r>
            <a:endParaRPr sz="1200">
              <a:latin typeface="Calibri"/>
              <a:cs typeface="Calibri"/>
            </a:endParaRPr>
          </a:p>
          <a:p>
            <a:pPr marL="241300" indent="-228600">
              <a:lnSpc>
                <a:spcPct val="100000"/>
              </a:lnSpc>
              <a:spcBef>
                <a:spcPts val="45"/>
              </a:spcBef>
              <a:buAutoNum type="arabicPeriod"/>
              <a:tabLst>
                <a:tab pos="241300" algn="l"/>
              </a:tabLst>
            </a:pPr>
            <a:r>
              <a:rPr dirty="0" sz="1200" spc="-10">
                <a:latin typeface="Calibri"/>
                <a:cs typeface="Calibri"/>
              </a:rPr>
              <a:t>Who to tell </a:t>
            </a:r>
            <a:r>
              <a:rPr dirty="0" sz="1200" spc="-5">
                <a:latin typeface="Calibri"/>
                <a:cs typeface="Calibri"/>
              </a:rPr>
              <a:t>and</a:t>
            </a:r>
            <a:r>
              <a:rPr dirty="0" sz="1200" spc="30">
                <a:latin typeface="Calibri"/>
                <a:cs typeface="Calibri"/>
              </a:rPr>
              <a:t> </a:t>
            </a:r>
            <a:r>
              <a:rPr dirty="0" sz="1200" spc="-10">
                <a:latin typeface="Calibri"/>
                <a:cs typeface="Calibri"/>
              </a:rPr>
              <a:t>why</a:t>
            </a:r>
            <a:endParaRPr sz="1200">
              <a:latin typeface="Calibri"/>
              <a:cs typeface="Calibri"/>
            </a:endParaRPr>
          </a:p>
          <a:p>
            <a:pPr marL="241300" indent="-228600">
              <a:lnSpc>
                <a:spcPct val="100000"/>
              </a:lnSpc>
              <a:spcBef>
                <a:spcPts val="170"/>
              </a:spcBef>
              <a:buAutoNum type="arabicPeriod"/>
              <a:tabLst>
                <a:tab pos="241300" algn="l"/>
              </a:tabLst>
            </a:pPr>
            <a:r>
              <a:rPr dirty="0" sz="1200" spc="-20">
                <a:latin typeface="Calibri"/>
                <a:cs typeface="Calibri"/>
              </a:rPr>
              <a:t>Taking </a:t>
            </a:r>
            <a:r>
              <a:rPr dirty="0" sz="1200" spc="-10">
                <a:latin typeface="Calibri"/>
                <a:cs typeface="Calibri"/>
              </a:rPr>
              <a:t>charge </a:t>
            </a:r>
            <a:r>
              <a:rPr dirty="0" sz="1200">
                <a:latin typeface="Calibri"/>
                <a:cs typeface="Calibri"/>
              </a:rPr>
              <a:t>of </a:t>
            </a:r>
            <a:r>
              <a:rPr dirty="0" sz="1200" spc="-10">
                <a:latin typeface="Calibri"/>
                <a:cs typeface="Calibri"/>
              </a:rPr>
              <a:t>your</a:t>
            </a:r>
            <a:r>
              <a:rPr dirty="0" sz="1200" spc="25">
                <a:latin typeface="Calibri"/>
                <a:cs typeface="Calibri"/>
              </a:rPr>
              <a:t> </a:t>
            </a:r>
            <a:r>
              <a:rPr dirty="0" sz="1200" spc="-20">
                <a:latin typeface="Calibri"/>
                <a:cs typeface="Calibri"/>
              </a:rPr>
              <a:t>ARVs</a:t>
            </a:r>
            <a:endParaRPr sz="1200">
              <a:latin typeface="Calibri"/>
              <a:cs typeface="Calibri"/>
            </a:endParaRPr>
          </a:p>
          <a:p>
            <a:pPr marL="241300" indent="-228600">
              <a:lnSpc>
                <a:spcPct val="100000"/>
              </a:lnSpc>
              <a:spcBef>
                <a:spcPts val="170"/>
              </a:spcBef>
              <a:buAutoNum type="arabicPeriod"/>
              <a:tabLst>
                <a:tab pos="241300" algn="l"/>
              </a:tabLst>
            </a:pPr>
            <a:r>
              <a:rPr dirty="0" sz="1200" spc="-5">
                <a:latin typeface="Calibri"/>
                <a:cs typeface="Calibri"/>
              </a:rPr>
              <a:t>Follow up </a:t>
            </a:r>
            <a:r>
              <a:rPr dirty="0" sz="1200">
                <a:latin typeface="Calibri"/>
                <a:cs typeface="Calibri"/>
              </a:rPr>
              <a:t>on </a:t>
            </a:r>
            <a:r>
              <a:rPr dirty="0" sz="1200" spc="-5">
                <a:latin typeface="Calibri"/>
                <a:cs typeface="Calibri"/>
              </a:rPr>
              <a:t>how you </a:t>
            </a:r>
            <a:r>
              <a:rPr dirty="0" sz="1200" spc="-10">
                <a:latin typeface="Calibri"/>
                <a:cs typeface="Calibri"/>
              </a:rPr>
              <a:t>are </a:t>
            </a:r>
            <a:r>
              <a:rPr dirty="0" sz="1200" spc="-5">
                <a:latin typeface="Calibri"/>
                <a:cs typeface="Calibri"/>
              </a:rPr>
              <a:t>taking</a:t>
            </a:r>
            <a:r>
              <a:rPr dirty="0" sz="1200" spc="20">
                <a:latin typeface="Calibri"/>
                <a:cs typeface="Calibri"/>
              </a:rPr>
              <a:t> </a:t>
            </a:r>
            <a:r>
              <a:rPr dirty="0" sz="1200" spc="-20">
                <a:latin typeface="Calibri"/>
                <a:cs typeface="Calibri"/>
              </a:rPr>
              <a:t>ARVs</a:t>
            </a:r>
            <a:endParaRPr sz="1200">
              <a:latin typeface="Calibri"/>
              <a:cs typeface="Calibri"/>
            </a:endParaRPr>
          </a:p>
          <a:p>
            <a:pPr marL="241300" indent="-228600">
              <a:lnSpc>
                <a:spcPct val="100000"/>
              </a:lnSpc>
              <a:spcBef>
                <a:spcPts val="140"/>
              </a:spcBef>
              <a:buAutoNum type="arabicPeriod"/>
              <a:tabLst>
                <a:tab pos="241300" algn="l"/>
              </a:tabLst>
            </a:pPr>
            <a:r>
              <a:rPr dirty="0" sz="1200" spc="-25">
                <a:latin typeface="Calibri"/>
                <a:cs typeface="Calibri"/>
              </a:rPr>
              <a:t>You’ve </a:t>
            </a:r>
            <a:r>
              <a:rPr dirty="0" sz="1200" spc="-5">
                <a:latin typeface="Calibri"/>
                <a:cs typeface="Calibri"/>
              </a:rPr>
              <a:t>successfully </a:t>
            </a:r>
            <a:r>
              <a:rPr dirty="0" sz="1200" spc="-10">
                <a:latin typeface="Calibri"/>
                <a:cs typeface="Calibri"/>
              </a:rPr>
              <a:t>reduced your viral</a:t>
            </a:r>
            <a:r>
              <a:rPr dirty="0" sz="1200" spc="40">
                <a:latin typeface="Calibri"/>
                <a:cs typeface="Calibri"/>
              </a:rPr>
              <a:t> </a:t>
            </a:r>
            <a:r>
              <a:rPr dirty="0" sz="1200" spc="-5">
                <a:latin typeface="Calibri"/>
                <a:cs typeface="Calibri"/>
              </a:rPr>
              <a:t>load</a:t>
            </a:r>
            <a:endParaRPr sz="1200">
              <a:latin typeface="Calibri"/>
              <a:cs typeface="Calibri"/>
            </a:endParaRPr>
          </a:p>
          <a:p>
            <a:pPr marL="241300" indent="-228600">
              <a:lnSpc>
                <a:spcPct val="100000"/>
              </a:lnSpc>
              <a:spcBef>
                <a:spcPts val="170"/>
              </a:spcBef>
              <a:buAutoNum type="arabicPeriod"/>
              <a:tabLst>
                <a:tab pos="241300" algn="l"/>
              </a:tabLst>
            </a:pPr>
            <a:r>
              <a:rPr dirty="0" sz="1200" spc="-10">
                <a:latin typeface="Calibri"/>
                <a:cs typeface="Calibri"/>
              </a:rPr>
              <a:t>Keeping your virus</a:t>
            </a:r>
            <a:r>
              <a:rPr dirty="0" sz="1200" spc="15">
                <a:latin typeface="Calibri"/>
                <a:cs typeface="Calibri"/>
              </a:rPr>
              <a:t> </a:t>
            </a:r>
            <a:r>
              <a:rPr dirty="0" sz="1200" spc="-5">
                <a:latin typeface="Calibri"/>
                <a:cs typeface="Calibri"/>
              </a:rPr>
              <a:t>low</a:t>
            </a:r>
            <a:endParaRPr sz="1200">
              <a:latin typeface="Calibri"/>
              <a:cs typeface="Calibri"/>
            </a:endParaRPr>
          </a:p>
          <a:p>
            <a:pPr marL="241300" indent="-228600">
              <a:lnSpc>
                <a:spcPct val="100000"/>
              </a:lnSpc>
              <a:spcBef>
                <a:spcPts val="170"/>
              </a:spcBef>
              <a:buAutoNum type="arabicPeriod"/>
              <a:tabLst>
                <a:tab pos="241300" algn="l"/>
              </a:tabLst>
            </a:pPr>
            <a:r>
              <a:rPr dirty="0" sz="1200" spc="-20">
                <a:latin typeface="Calibri"/>
                <a:cs typeface="Calibri"/>
              </a:rPr>
              <a:t>ARVs </a:t>
            </a:r>
            <a:r>
              <a:rPr dirty="0" sz="1200" spc="-10">
                <a:latin typeface="Calibri"/>
                <a:cs typeface="Calibri"/>
              </a:rPr>
              <a:t>are </a:t>
            </a:r>
            <a:r>
              <a:rPr dirty="0" sz="1200" spc="-5">
                <a:latin typeface="Calibri"/>
                <a:cs typeface="Calibri"/>
              </a:rPr>
              <a:t>not working</a:t>
            </a:r>
            <a:r>
              <a:rPr dirty="0" sz="1200" spc="45">
                <a:latin typeface="Calibri"/>
                <a:cs typeface="Calibri"/>
              </a:rPr>
              <a:t> </a:t>
            </a:r>
            <a:r>
              <a:rPr dirty="0" sz="1200" spc="-5">
                <a:latin typeface="Calibri"/>
                <a:cs typeface="Calibri"/>
              </a:rPr>
              <a:t>well</a:t>
            </a:r>
            <a:endParaRPr sz="1200">
              <a:latin typeface="Calibri"/>
              <a:cs typeface="Calibri"/>
            </a:endParaRPr>
          </a:p>
        </p:txBody>
      </p:sp>
      <p:grpSp>
        <p:nvGrpSpPr>
          <p:cNvPr id="4" name="object 4"/>
          <p:cNvGrpSpPr/>
          <p:nvPr/>
        </p:nvGrpSpPr>
        <p:grpSpPr>
          <a:xfrm>
            <a:off x="6583680" y="2109216"/>
            <a:ext cx="2451100" cy="5066030"/>
            <a:chOff x="6583680" y="2109216"/>
            <a:chExt cx="2451100" cy="5066030"/>
          </a:xfrm>
        </p:grpSpPr>
        <p:sp>
          <p:nvSpPr>
            <p:cNvPr id="5" name="object 5"/>
            <p:cNvSpPr/>
            <p:nvPr/>
          </p:nvSpPr>
          <p:spPr>
            <a:xfrm>
              <a:off x="6583680" y="2109216"/>
              <a:ext cx="2450592" cy="225551"/>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6628649" y="2133600"/>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9BBB59"/>
            </a:solidFill>
          </p:spPr>
          <p:txBody>
            <a:bodyPr wrap="square" lIns="0" tIns="0" rIns="0" bIns="0" rtlCol="0"/>
            <a:lstStyle/>
            <a:p/>
          </p:txBody>
        </p:sp>
        <p:sp>
          <p:nvSpPr>
            <p:cNvPr id="7" name="object 7"/>
            <p:cNvSpPr/>
            <p:nvPr/>
          </p:nvSpPr>
          <p:spPr>
            <a:xfrm>
              <a:off x="6628649" y="2133600"/>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9BBB59"/>
              </a:solidFill>
            </a:ln>
          </p:spPr>
          <p:txBody>
            <a:bodyPr wrap="square" lIns="0" tIns="0" rIns="0" bIns="0" rtlCol="0"/>
            <a:lstStyle/>
            <a:p/>
          </p:txBody>
        </p:sp>
        <p:sp>
          <p:nvSpPr>
            <p:cNvPr id="8" name="object 8"/>
            <p:cNvSpPr/>
            <p:nvPr/>
          </p:nvSpPr>
          <p:spPr>
            <a:xfrm>
              <a:off x="6583680" y="2313432"/>
              <a:ext cx="2450592" cy="222503"/>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6628649" y="2335249"/>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00B050"/>
            </a:solidFill>
          </p:spPr>
          <p:txBody>
            <a:bodyPr wrap="square" lIns="0" tIns="0" rIns="0" bIns="0" rtlCol="0"/>
            <a:lstStyle/>
            <a:p/>
          </p:txBody>
        </p:sp>
        <p:sp>
          <p:nvSpPr>
            <p:cNvPr id="10" name="object 10"/>
            <p:cNvSpPr/>
            <p:nvPr/>
          </p:nvSpPr>
          <p:spPr>
            <a:xfrm>
              <a:off x="6628649" y="2335249"/>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9BBB59"/>
              </a:solidFill>
            </a:ln>
          </p:spPr>
          <p:txBody>
            <a:bodyPr wrap="square" lIns="0" tIns="0" rIns="0" bIns="0" rtlCol="0"/>
            <a:lstStyle/>
            <a:p/>
          </p:txBody>
        </p:sp>
        <p:sp>
          <p:nvSpPr>
            <p:cNvPr id="11" name="object 11"/>
            <p:cNvSpPr/>
            <p:nvPr/>
          </p:nvSpPr>
          <p:spPr>
            <a:xfrm>
              <a:off x="6583680" y="2514600"/>
              <a:ext cx="2450592" cy="222503"/>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6628649" y="2536897"/>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00B050"/>
            </a:solidFill>
          </p:spPr>
          <p:txBody>
            <a:bodyPr wrap="square" lIns="0" tIns="0" rIns="0" bIns="0" rtlCol="0"/>
            <a:lstStyle/>
            <a:p/>
          </p:txBody>
        </p:sp>
        <p:sp>
          <p:nvSpPr>
            <p:cNvPr id="13" name="object 13"/>
            <p:cNvSpPr/>
            <p:nvPr/>
          </p:nvSpPr>
          <p:spPr>
            <a:xfrm>
              <a:off x="6628649" y="2536897"/>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9BBB59"/>
              </a:solidFill>
            </a:ln>
          </p:spPr>
          <p:txBody>
            <a:bodyPr wrap="square" lIns="0" tIns="0" rIns="0" bIns="0" rtlCol="0"/>
            <a:lstStyle/>
            <a:p/>
          </p:txBody>
        </p:sp>
        <p:sp>
          <p:nvSpPr>
            <p:cNvPr id="14" name="object 14"/>
            <p:cNvSpPr/>
            <p:nvPr/>
          </p:nvSpPr>
          <p:spPr>
            <a:xfrm>
              <a:off x="6583680" y="2715768"/>
              <a:ext cx="2450592" cy="225551"/>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6628649" y="2738546"/>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4BACC6"/>
            </a:solidFill>
          </p:spPr>
          <p:txBody>
            <a:bodyPr wrap="square" lIns="0" tIns="0" rIns="0" bIns="0" rtlCol="0"/>
            <a:lstStyle/>
            <a:p/>
          </p:txBody>
        </p:sp>
        <p:sp>
          <p:nvSpPr>
            <p:cNvPr id="16" name="object 16"/>
            <p:cNvSpPr/>
            <p:nvPr/>
          </p:nvSpPr>
          <p:spPr>
            <a:xfrm>
              <a:off x="6628649" y="2738546"/>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4BACC6"/>
              </a:solidFill>
            </a:ln>
          </p:spPr>
          <p:txBody>
            <a:bodyPr wrap="square" lIns="0" tIns="0" rIns="0" bIns="0" rtlCol="0"/>
            <a:lstStyle/>
            <a:p/>
          </p:txBody>
        </p:sp>
        <p:sp>
          <p:nvSpPr>
            <p:cNvPr id="17" name="object 17"/>
            <p:cNvSpPr/>
            <p:nvPr/>
          </p:nvSpPr>
          <p:spPr>
            <a:xfrm>
              <a:off x="6583680" y="2916936"/>
              <a:ext cx="2450592" cy="225551"/>
            </a:xfrm>
            <a:prstGeom prst="rect">
              <a:avLst/>
            </a:prstGeom>
            <a:blipFill>
              <a:blip r:embed="rId6" cstate="print"/>
              <a:stretch>
                <a:fillRect/>
              </a:stretch>
            </a:blipFill>
          </p:spPr>
          <p:txBody>
            <a:bodyPr wrap="square" lIns="0" tIns="0" rIns="0" bIns="0" rtlCol="0"/>
            <a:lstStyle/>
            <a:p/>
          </p:txBody>
        </p:sp>
        <p:sp>
          <p:nvSpPr>
            <p:cNvPr id="18" name="object 18"/>
            <p:cNvSpPr/>
            <p:nvPr/>
          </p:nvSpPr>
          <p:spPr>
            <a:xfrm>
              <a:off x="6628649" y="2940196"/>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4BACC6"/>
            </a:solidFill>
          </p:spPr>
          <p:txBody>
            <a:bodyPr wrap="square" lIns="0" tIns="0" rIns="0" bIns="0" rtlCol="0"/>
            <a:lstStyle/>
            <a:p/>
          </p:txBody>
        </p:sp>
        <p:sp>
          <p:nvSpPr>
            <p:cNvPr id="19" name="object 19"/>
            <p:cNvSpPr/>
            <p:nvPr/>
          </p:nvSpPr>
          <p:spPr>
            <a:xfrm>
              <a:off x="6628649" y="2940196"/>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4BACC6"/>
              </a:solidFill>
            </a:ln>
          </p:spPr>
          <p:txBody>
            <a:bodyPr wrap="square" lIns="0" tIns="0" rIns="0" bIns="0" rtlCol="0"/>
            <a:lstStyle/>
            <a:p/>
          </p:txBody>
        </p:sp>
        <p:sp>
          <p:nvSpPr>
            <p:cNvPr id="20" name="object 20"/>
            <p:cNvSpPr/>
            <p:nvPr/>
          </p:nvSpPr>
          <p:spPr>
            <a:xfrm>
              <a:off x="6583680" y="3319272"/>
              <a:ext cx="2450592" cy="225551"/>
            </a:xfrm>
            <a:prstGeom prst="rect">
              <a:avLst/>
            </a:prstGeom>
            <a:blipFill>
              <a:blip r:embed="rId7" cstate="print"/>
              <a:stretch>
                <a:fillRect/>
              </a:stretch>
            </a:blipFill>
          </p:spPr>
          <p:txBody>
            <a:bodyPr wrap="square" lIns="0" tIns="0" rIns="0" bIns="0" rtlCol="0"/>
            <a:lstStyle/>
            <a:p/>
          </p:txBody>
        </p:sp>
        <p:sp>
          <p:nvSpPr>
            <p:cNvPr id="21" name="object 21"/>
            <p:cNvSpPr/>
            <p:nvPr/>
          </p:nvSpPr>
          <p:spPr>
            <a:xfrm>
              <a:off x="6628649" y="3343493"/>
              <a:ext cx="2358390" cy="132715"/>
            </a:xfrm>
            <a:custGeom>
              <a:avLst/>
              <a:gdLst/>
              <a:ahLst/>
              <a:cxnLst/>
              <a:rect l="l" t="t" r="r" b="b"/>
              <a:pathLst>
                <a:path w="2358390" h="132714">
                  <a:moveTo>
                    <a:pt x="2358100" y="0"/>
                  </a:moveTo>
                  <a:lnTo>
                    <a:pt x="0" y="0"/>
                  </a:lnTo>
                  <a:lnTo>
                    <a:pt x="0" y="132255"/>
                  </a:lnTo>
                  <a:lnTo>
                    <a:pt x="2358100" y="132255"/>
                  </a:lnTo>
                  <a:lnTo>
                    <a:pt x="2358100" y="0"/>
                  </a:lnTo>
                  <a:close/>
                </a:path>
              </a:pathLst>
            </a:custGeom>
            <a:solidFill>
              <a:srgbClr val="F79646"/>
            </a:solidFill>
          </p:spPr>
          <p:txBody>
            <a:bodyPr wrap="square" lIns="0" tIns="0" rIns="0" bIns="0" rtlCol="0"/>
            <a:lstStyle/>
            <a:p/>
          </p:txBody>
        </p:sp>
        <p:sp>
          <p:nvSpPr>
            <p:cNvPr id="22" name="object 22"/>
            <p:cNvSpPr/>
            <p:nvPr/>
          </p:nvSpPr>
          <p:spPr>
            <a:xfrm>
              <a:off x="6628649" y="3343493"/>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F79646"/>
              </a:solidFill>
            </a:ln>
          </p:spPr>
          <p:txBody>
            <a:bodyPr wrap="square" lIns="0" tIns="0" rIns="0" bIns="0" rtlCol="0"/>
            <a:lstStyle/>
            <a:p/>
          </p:txBody>
        </p:sp>
        <p:sp>
          <p:nvSpPr>
            <p:cNvPr id="23" name="object 23"/>
            <p:cNvSpPr/>
            <p:nvPr/>
          </p:nvSpPr>
          <p:spPr>
            <a:xfrm>
              <a:off x="6583680" y="3520440"/>
              <a:ext cx="2450592" cy="225551"/>
            </a:xfrm>
            <a:prstGeom prst="rect">
              <a:avLst/>
            </a:prstGeom>
            <a:blipFill>
              <a:blip r:embed="rId8" cstate="print"/>
              <a:stretch>
                <a:fillRect/>
              </a:stretch>
            </a:blipFill>
          </p:spPr>
          <p:txBody>
            <a:bodyPr wrap="square" lIns="0" tIns="0" rIns="0" bIns="0" rtlCol="0"/>
            <a:lstStyle/>
            <a:p/>
          </p:txBody>
        </p:sp>
        <p:sp>
          <p:nvSpPr>
            <p:cNvPr id="24" name="object 24"/>
            <p:cNvSpPr/>
            <p:nvPr/>
          </p:nvSpPr>
          <p:spPr>
            <a:xfrm>
              <a:off x="6628649" y="3545142"/>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25" name="object 25"/>
            <p:cNvSpPr/>
            <p:nvPr/>
          </p:nvSpPr>
          <p:spPr>
            <a:xfrm>
              <a:off x="6628649" y="3545142"/>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26" name="object 26"/>
            <p:cNvSpPr/>
            <p:nvPr/>
          </p:nvSpPr>
          <p:spPr>
            <a:xfrm>
              <a:off x="6583680" y="3724655"/>
              <a:ext cx="2450592" cy="222503"/>
            </a:xfrm>
            <a:prstGeom prst="rect">
              <a:avLst/>
            </a:prstGeom>
            <a:blipFill>
              <a:blip r:embed="rId9" cstate="print"/>
              <a:stretch>
                <a:fillRect/>
              </a:stretch>
            </a:blipFill>
          </p:spPr>
          <p:txBody>
            <a:bodyPr wrap="square" lIns="0" tIns="0" rIns="0" bIns="0" rtlCol="0"/>
            <a:lstStyle/>
            <a:p/>
          </p:txBody>
        </p:sp>
        <p:sp>
          <p:nvSpPr>
            <p:cNvPr id="27" name="object 27"/>
            <p:cNvSpPr/>
            <p:nvPr/>
          </p:nvSpPr>
          <p:spPr>
            <a:xfrm>
              <a:off x="6628649" y="3746792"/>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28" name="object 28"/>
            <p:cNvSpPr/>
            <p:nvPr/>
          </p:nvSpPr>
          <p:spPr>
            <a:xfrm>
              <a:off x="6628649" y="3746792"/>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29" name="object 29"/>
            <p:cNvSpPr/>
            <p:nvPr/>
          </p:nvSpPr>
          <p:spPr>
            <a:xfrm>
              <a:off x="6583680" y="3925823"/>
              <a:ext cx="2450592" cy="225551"/>
            </a:xfrm>
            <a:prstGeom prst="rect">
              <a:avLst/>
            </a:prstGeom>
            <a:blipFill>
              <a:blip r:embed="rId10" cstate="print"/>
              <a:stretch>
                <a:fillRect/>
              </a:stretch>
            </a:blipFill>
          </p:spPr>
          <p:txBody>
            <a:bodyPr wrap="square" lIns="0" tIns="0" rIns="0" bIns="0" rtlCol="0"/>
            <a:lstStyle/>
            <a:p/>
          </p:txBody>
        </p:sp>
        <p:sp>
          <p:nvSpPr>
            <p:cNvPr id="30" name="object 30"/>
            <p:cNvSpPr/>
            <p:nvPr/>
          </p:nvSpPr>
          <p:spPr>
            <a:xfrm>
              <a:off x="6628649" y="3948441"/>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31" name="object 31"/>
            <p:cNvSpPr/>
            <p:nvPr/>
          </p:nvSpPr>
          <p:spPr>
            <a:xfrm>
              <a:off x="6628649" y="3948441"/>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32" name="object 32"/>
            <p:cNvSpPr/>
            <p:nvPr/>
          </p:nvSpPr>
          <p:spPr>
            <a:xfrm>
              <a:off x="6583680" y="4126992"/>
              <a:ext cx="2450592" cy="225551"/>
            </a:xfrm>
            <a:prstGeom prst="rect">
              <a:avLst/>
            </a:prstGeom>
            <a:blipFill>
              <a:blip r:embed="rId11" cstate="print"/>
              <a:stretch>
                <a:fillRect/>
              </a:stretch>
            </a:blipFill>
          </p:spPr>
          <p:txBody>
            <a:bodyPr wrap="square" lIns="0" tIns="0" rIns="0" bIns="0" rtlCol="0"/>
            <a:lstStyle/>
            <a:p/>
          </p:txBody>
        </p:sp>
        <p:sp>
          <p:nvSpPr>
            <p:cNvPr id="33" name="object 33"/>
            <p:cNvSpPr/>
            <p:nvPr/>
          </p:nvSpPr>
          <p:spPr>
            <a:xfrm>
              <a:off x="6628649" y="4150089"/>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34" name="object 34"/>
            <p:cNvSpPr/>
            <p:nvPr/>
          </p:nvSpPr>
          <p:spPr>
            <a:xfrm>
              <a:off x="6628649" y="4150089"/>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35" name="object 35"/>
            <p:cNvSpPr/>
            <p:nvPr/>
          </p:nvSpPr>
          <p:spPr>
            <a:xfrm>
              <a:off x="6583680" y="4328160"/>
              <a:ext cx="2450592" cy="225551"/>
            </a:xfrm>
            <a:prstGeom prst="rect">
              <a:avLst/>
            </a:prstGeom>
            <a:blipFill>
              <a:blip r:embed="rId12" cstate="print"/>
              <a:stretch>
                <a:fillRect/>
              </a:stretch>
            </a:blipFill>
          </p:spPr>
          <p:txBody>
            <a:bodyPr wrap="square" lIns="0" tIns="0" rIns="0" bIns="0" rtlCol="0"/>
            <a:lstStyle/>
            <a:p/>
          </p:txBody>
        </p:sp>
        <p:sp>
          <p:nvSpPr>
            <p:cNvPr id="36" name="object 36"/>
            <p:cNvSpPr/>
            <p:nvPr/>
          </p:nvSpPr>
          <p:spPr>
            <a:xfrm>
              <a:off x="6628649" y="4351738"/>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37" name="object 37"/>
            <p:cNvSpPr/>
            <p:nvPr/>
          </p:nvSpPr>
          <p:spPr>
            <a:xfrm>
              <a:off x="6628649" y="4351738"/>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38" name="object 38"/>
            <p:cNvSpPr/>
            <p:nvPr/>
          </p:nvSpPr>
          <p:spPr>
            <a:xfrm>
              <a:off x="6583680" y="4529327"/>
              <a:ext cx="2450592" cy="225551"/>
            </a:xfrm>
            <a:prstGeom prst="rect">
              <a:avLst/>
            </a:prstGeom>
            <a:blipFill>
              <a:blip r:embed="rId13" cstate="print"/>
              <a:stretch>
                <a:fillRect/>
              </a:stretch>
            </a:blipFill>
          </p:spPr>
          <p:txBody>
            <a:bodyPr wrap="square" lIns="0" tIns="0" rIns="0" bIns="0" rtlCol="0"/>
            <a:lstStyle/>
            <a:p/>
          </p:txBody>
        </p:sp>
        <p:sp>
          <p:nvSpPr>
            <p:cNvPr id="39" name="object 39"/>
            <p:cNvSpPr/>
            <p:nvPr/>
          </p:nvSpPr>
          <p:spPr>
            <a:xfrm>
              <a:off x="6628649" y="4553388"/>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40" name="object 40"/>
            <p:cNvSpPr/>
            <p:nvPr/>
          </p:nvSpPr>
          <p:spPr>
            <a:xfrm>
              <a:off x="6628649" y="4553388"/>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41" name="object 41"/>
            <p:cNvSpPr/>
            <p:nvPr/>
          </p:nvSpPr>
          <p:spPr>
            <a:xfrm>
              <a:off x="6583680" y="4730495"/>
              <a:ext cx="2450592" cy="225551"/>
            </a:xfrm>
            <a:prstGeom prst="rect">
              <a:avLst/>
            </a:prstGeom>
            <a:blipFill>
              <a:blip r:embed="rId14" cstate="print"/>
              <a:stretch>
                <a:fillRect/>
              </a:stretch>
            </a:blipFill>
          </p:spPr>
          <p:txBody>
            <a:bodyPr wrap="square" lIns="0" tIns="0" rIns="0" bIns="0" rtlCol="0"/>
            <a:lstStyle/>
            <a:p/>
          </p:txBody>
        </p:sp>
        <p:sp>
          <p:nvSpPr>
            <p:cNvPr id="42" name="object 42"/>
            <p:cNvSpPr/>
            <p:nvPr/>
          </p:nvSpPr>
          <p:spPr>
            <a:xfrm>
              <a:off x="6628649" y="4755037"/>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43" name="object 43"/>
            <p:cNvSpPr/>
            <p:nvPr/>
          </p:nvSpPr>
          <p:spPr>
            <a:xfrm>
              <a:off x="6628649" y="4755037"/>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44" name="object 44"/>
            <p:cNvSpPr/>
            <p:nvPr/>
          </p:nvSpPr>
          <p:spPr>
            <a:xfrm>
              <a:off x="6583680" y="4934711"/>
              <a:ext cx="2450592" cy="222504"/>
            </a:xfrm>
            <a:prstGeom prst="rect">
              <a:avLst/>
            </a:prstGeom>
            <a:blipFill>
              <a:blip r:embed="rId15" cstate="print"/>
              <a:stretch>
                <a:fillRect/>
              </a:stretch>
            </a:blipFill>
          </p:spPr>
          <p:txBody>
            <a:bodyPr wrap="square" lIns="0" tIns="0" rIns="0" bIns="0" rtlCol="0"/>
            <a:lstStyle/>
            <a:p/>
          </p:txBody>
        </p:sp>
        <p:sp>
          <p:nvSpPr>
            <p:cNvPr id="45" name="object 45"/>
            <p:cNvSpPr/>
            <p:nvPr/>
          </p:nvSpPr>
          <p:spPr>
            <a:xfrm>
              <a:off x="6628649" y="4956685"/>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46" name="object 46"/>
            <p:cNvSpPr/>
            <p:nvPr/>
          </p:nvSpPr>
          <p:spPr>
            <a:xfrm>
              <a:off x="6628649" y="4956685"/>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47" name="object 47"/>
            <p:cNvSpPr/>
            <p:nvPr/>
          </p:nvSpPr>
          <p:spPr>
            <a:xfrm>
              <a:off x="6583680" y="5135880"/>
              <a:ext cx="2450592" cy="222504"/>
            </a:xfrm>
            <a:prstGeom prst="rect">
              <a:avLst/>
            </a:prstGeom>
            <a:blipFill>
              <a:blip r:embed="rId16" cstate="print"/>
              <a:stretch>
                <a:fillRect/>
              </a:stretch>
            </a:blipFill>
          </p:spPr>
          <p:txBody>
            <a:bodyPr wrap="square" lIns="0" tIns="0" rIns="0" bIns="0" rtlCol="0"/>
            <a:lstStyle/>
            <a:p/>
          </p:txBody>
        </p:sp>
        <p:sp>
          <p:nvSpPr>
            <p:cNvPr id="48" name="object 48"/>
            <p:cNvSpPr/>
            <p:nvPr/>
          </p:nvSpPr>
          <p:spPr>
            <a:xfrm>
              <a:off x="6628649" y="5158334"/>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49" name="object 49"/>
            <p:cNvSpPr/>
            <p:nvPr/>
          </p:nvSpPr>
          <p:spPr>
            <a:xfrm>
              <a:off x="6628649" y="5158334"/>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50" name="object 50"/>
            <p:cNvSpPr/>
            <p:nvPr/>
          </p:nvSpPr>
          <p:spPr>
            <a:xfrm>
              <a:off x="6583680" y="5337048"/>
              <a:ext cx="2450592" cy="225551"/>
            </a:xfrm>
            <a:prstGeom prst="rect">
              <a:avLst/>
            </a:prstGeom>
            <a:blipFill>
              <a:blip r:embed="rId17" cstate="print"/>
              <a:stretch>
                <a:fillRect/>
              </a:stretch>
            </a:blipFill>
          </p:spPr>
          <p:txBody>
            <a:bodyPr wrap="square" lIns="0" tIns="0" rIns="0" bIns="0" rtlCol="0"/>
            <a:lstStyle/>
            <a:p/>
          </p:txBody>
        </p:sp>
        <p:sp>
          <p:nvSpPr>
            <p:cNvPr id="51" name="object 51"/>
            <p:cNvSpPr/>
            <p:nvPr/>
          </p:nvSpPr>
          <p:spPr>
            <a:xfrm>
              <a:off x="6628649" y="5359984"/>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52" name="object 52"/>
            <p:cNvSpPr/>
            <p:nvPr/>
          </p:nvSpPr>
          <p:spPr>
            <a:xfrm>
              <a:off x="6628649" y="5359984"/>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53" name="object 53"/>
            <p:cNvSpPr/>
            <p:nvPr/>
          </p:nvSpPr>
          <p:spPr>
            <a:xfrm>
              <a:off x="6583680" y="5538216"/>
              <a:ext cx="2450592" cy="225551"/>
            </a:xfrm>
            <a:prstGeom prst="rect">
              <a:avLst/>
            </a:prstGeom>
            <a:blipFill>
              <a:blip r:embed="rId18" cstate="print"/>
              <a:stretch>
                <a:fillRect/>
              </a:stretch>
            </a:blipFill>
          </p:spPr>
          <p:txBody>
            <a:bodyPr wrap="square" lIns="0" tIns="0" rIns="0" bIns="0" rtlCol="0"/>
            <a:lstStyle/>
            <a:p/>
          </p:txBody>
        </p:sp>
        <p:sp>
          <p:nvSpPr>
            <p:cNvPr id="54" name="object 54"/>
            <p:cNvSpPr/>
            <p:nvPr/>
          </p:nvSpPr>
          <p:spPr>
            <a:xfrm>
              <a:off x="6628649" y="5561632"/>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55" name="object 55"/>
            <p:cNvSpPr/>
            <p:nvPr/>
          </p:nvSpPr>
          <p:spPr>
            <a:xfrm>
              <a:off x="6628649" y="5561632"/>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56" name="object 56"/>
            <p:cNvSpPr/>
            <p:nvPr/>
          </p:nvSpPr>
          <p:spPr>
            <a:xfrm>
              <a:off x="6583680" y="5739383"/>
              <a:ext cx="2450592" cy="225551"/>
            </a:xfrm>
            <a:prstGeom prst="rect">
              <a:avLst/>
            </a:prstGeom>
            <a:blipFill>
              <a:blip r:embed="rId19" cstate="print"/>
              <a:stretch>
                <a:fillRect/>
              </a:stretch>
            </a:blipFill>
          </p:spPr>
          <p:txBody>
            <a:bodyPr wrap="square" lIns="0" tIns="0" rIns="0" bIns="0" rtlCol="0"/>
            <a:lstStyle/>
            <a:p/>
          </p:txBody>
        </p:sp>
        <p:sp>
          <p:nvSpPr>
            <p:cNvPr id="57" name="object 57"/>
            <p:cNvSpPr/>
            <p:nvPr/>
          </p:nvSpPr>
          <p:spPr>
            <a:xfrm>
              <a:off x="6628649" y="5763281"/>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58" name="object 58"/>
            <p:cNvSpPr/>
            <p:nvPr/>
          </p:nvSpPr>
          <p:spPr>
            <a:xfrm>
              <a:off x="6628649" y="5763281"/>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59" name="object 59"/>
            <p:cNvSpPr/>
            <p:nvPr/>
          </p:nvSpPr>
          <p:spPr>
            <a:xfrm>
              <a:off x="6583680" y="5940551"/>
              <a:ext cx="2450592" cy="225552"/>
            </a:xfrm>
            <a:prstGeom prst="rect">
              <a:avLst/>
            </a:prstGeom>
            <a:blipFill>
              <a:blip r:embed="rId20" cstate="print"/>
              <a:stretch>
                <a:fillRect/>
              </a:stretch>
            </a:blipFill>
          </p:spPr>
          <p:txBody>
            <a:bodyPr wrap="square" lIns="0" tIns="0" rIns="0" bIns="0" rtlCol="0"/>
            <a:lstStyle/>
            <a:p/>
          </p:txBody>
        </p:sp>
        <p:sp>
          <p:nvSpPr>
            <p:cNvPr id="60" name="object 60"/>
            <p:cNvSpPr/>
            <p:nvPr/>
          </p:nvSpPr>
          <p:spPr>
            <a:xfrm>
              <a:off x="6628649" y="5964931"/>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61" name="object 61"/>
            <p:cNvSpPr/>
            <p:nvPr/>
          </p:nvSpPr>
          <p:spPr>
            <a:xfrm>
              <a:off x="6628649" y="5964931"/>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62" name="object 62"/>
            <p:cNvSpPr/>
            <p:nvPr/>
          </p:nvSpPr>
          <p:spPr>
            <a:xfrm>
              <a:off x="6583680" y="6345935"/>
              <a:ext cx="2450592" cy="222503"/>
            </a:xfrm>
            <a:prstGeom prst="rect">
              <a:avLst/>
            </a:prstGeom>
            <a:blipFill>
              <a:blip r:embed="rId21" cstate="print"/>
              <a:stretch>
                <a:fillRect/>
              </a:stretch>
            </a:blipFill>
          </p:spPr>
          <p:txBody>
            <a:bodyPr wrap="square" lIns="0" tIns="0" rIns="0" bIns="0" rtlCol="0"/>
            <a:lstStyle/>
            <a:p/>
          </p:txBody>
        </p:sp>
        <p:sp>
          <p:nvSpPr>
            <p:cNvPr id="63" name="object 63"/>
            <p:cNvSpPr/>
            <p:nvPr/>
          </p:nvSpPr>
          <p:spPr>
            <a:xfrm>
              <a:off x="6628649" y="6368228"/>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4F81BD"/>
            </a:solidFill>
          </p:spPr>
          <p:txBody>
            <a:bodyPr wrap="square" lIns="0" tIns="0" rIns="0" bIns="0" rtlCol="0"/>
            <a:lstStyle/>
            <a:p/>
          </p:txBody>
        </p:sp>
        <p:sp>
          <p:nvSpPr>
            <p:cNvPr id="64" name="object 64"/>
            <p:cNvSpPr/>
            <p:nvPr/>
          </p:nvSpPr>
          <p:spPr>
            <a:xfrm>
              <a:off x="6628649" y="6368228"/>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4F81BD"/>
              </a:solidFill>
            </a:ln>
          </p:spPr>
          <p:txBody>
            <a:bodyPr wrap="square" lIns="0" tIns="0" rIns="0" bIns="0" rtlCol="0"/>
            <a:lstStyle/>
            <a:p/>
          </p:txBody>
        </p:sp>
        <p:sp>
          <p:nvSpPr>
            <p:cNvPr id="65" name="object 65"/>
            <p:cNvSpPr/>
            <p:nvPr/>
          </p:nvSpPr>
          <p:spPr>
            <a:xfrm>
              <a:off x="6583680" y="6144768"/>
              <a:ext cx="2450592" cy="222503"/>
            </a:xfrm>
            <a:prstGeom prst="rect">
              <a:avLst/>
            </a:prstGeom>
            <a:blipFill>
              <a:blip r:embed="rId22" cstate="print"/>
              <a:stretch>
                <a:fillRect/>
              </a:stretch>
            </a:blipFill>
          </p:spPr>
          <p:txBody>
            <a:bodyPr wrap="square" lIns="0" tIns="0" rIns="0" bIns="0" rtlCol="0"/>
            <a:lstStyle/>
            <a:p/>
          </p:txBody>
        </p:sp>
        <p:sp>
          <p:nvSpPr>
            <p:cNvPr id="66" name="object 66"/>
            <p:cNvSpPr/>
            <p:nvPr/>
          </p:nvSpPr>
          <p:spPr>
            <a:xfrm>
              <a:off x="6628649" y="6166580"/>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8064A2"/>
            </a:solidFill>
          </p:spPr>
          <p:txBody>
            <a:bodyPr wrap="square" lIns="0" tIns="0" rIns="0" bIns="0" rtlCol="0"/>
            <a:lstStyle/>
            <a:p/>
          </p:txBody>
        </p:sp>
        <p:sp>
          <p:nvSpPr>
            <p:cNvPr id="67" name="object 67"/>
            <p:cNvSpPr/>
            <p:nvPr/>
          </p:nvSpPr>
          <p:spPr>
            <a:xfrm>
              <a:off x="6628649" y="6166580"/>
              <a:ext cx="2358390" cy="132715"/>
            </a:xfrm>
            <a:custGeom>
              <a:avLst/>
              <a:gdLst/>
              <a:ahLst/>
              <a:cxnLst/>
              <a:rect l="l" t="t" r="r" b="b"/>
              <a:pathLst>
                <a:path w="2358390" h="132714">
                  <a:moveTo>
                    <a:pt x="0" y="0"/>
                  </a:moveTo>
                  <a:lnTo>
                    <a:pt x="2358101" y="0"/>
                  </a:lnTo>
                  <a:lnTo>
                    <a:pt x="2358101" y="132254"/>
                  </a:lnTo>
                  <a:lnTo>
                    <a:pt x="0" y="132254"/>
                  </a:lnTo>
                  <a:lnTo>
                    <a:pt x="0" y="0"/>
                  </a:lnTo>
                  <a:close/>
                </a:path>
              </a:pathLst>
            </a:custGeom>
            <a:ln w="9525">
              <a:solidFill>
                <a:srgbClr val="8064A2"/>
              </a:solidFill>
            </a:ln>
          </p:spPr>
          <p:txBody>
            <a:bodyPr wrap="square" lIns="0" tIns="0" rIns="0" bIns="0" rtlCol="0"/>
            <a:lstStyle/>
            <a:p/>
          </p:txBody>
        </p:sp>
        <p:sp>
          <p:nvSpPr>
            <p:cNvPr id="68" name="object 68"/>
            <p:cNvSpPr/>
            <p:nvPr/>
          </p:nvSpPr>
          <p:spPr>
            <a:xfrm>
              <a:off x="6583680" y="6547104"/>
              <a:ext cx="2450592" cy="225552"/>
            </a:xfrm>
            <a:prstGeom prst="rect">
              <a:avLst/>
            </a:prstGeom>
            <a:blipFill>
              <a:blip r:embed="rId23" cstate="print"/>
              <a:stretch>
                <a:fillRect/>
              </a:stretch>
            </a:blipFill>
          </p:spPr>
          <p:txBody>
            <a:bodyPr wrap="square" lIns="0" tIns="0" rIns="0" bIns="0" rtlCol="0"/>
            <a:lstStyle/>
            <a:p/>
          </p:txBody>
        </p:sp>
        <p:sp>
          <p:nvSpPr>
            <p:cNvPr id="69" name="object 69"/>
            <p:cNvSpPr/>
            <p:nvPr/>
          </p:nvSpPr>
          <p:spPr>
            <a:xfrm>
              <a:off x="6628649" y="6569877"/>
              <a:ext cx="2358390" cy="132715"/>
            </a:xfrm>
            <a:custGeom>
              <a:avLst/>
              <a:gdLst/>
              <a:ahLst/>
              <a:cxnLst/>
              <a:rect l="l" t="t" r="r" b="b"/>
              <a:pathLst>
                <a:path w="2358390" h="132715">
                  <a:moveTo>
                    <a:pt x="2358100" y="0"/>
                  </a:moveTo>
                  <a:lnTo>
                    <a:pt x="0" y="0"/>
                  </a:lnTo>
                  <a:lnTo>
                    <a:pt x="0" y="132253"/>
                  </a:lnTo>
                  <a:lnTo>
                    <a:pt x="2358100" y="132253"/>
                  </a:lnTo>
                  <a:lnTo>
                    <a:pt x="2358100" y="0"/>
                  </a:lnTo>
                  <a:close/>
                </a:path>
              </a:pathLst>
            </a:custGeom>
            <a:solidFill>
              <a:srgbClr val="CC0066"/>
            </a:solidFill>
          </p:spPr>
          <p:txBody>
            <a:bodyPr wrap="square" lIns="0" tIns="0" rIns="0" bIns="0" rtlCol="0"/>
            <a:lstStyle/>
            <a:p/>
          </p:txBody>
        </p:sp>
        <p:sp>
          <p:nvSpPr>
            <p:cNvPr id="70" name="object 70"/>
            <p:cNvSpPr/>
            <p:nvPr/>
          </p:nvSpPr>
          <p:spPr>
            <a:xfrm>
              <a:off x="6628649" y="6569877"/>
              <a:ext cx="2358390" cy="132715"/>
            </a:xfrm>
            <a:custGeom>
              <a:avLst/>
              <a:gdLst/>
              <a:ahLst/>
              <a:cxnLst/>
              <a:rect l="l" t="t" r="r" b="b"/>
              <a:pathLst>
                <a:path w="2358390" h="132715">
                  <a:moveTo>
                    <a:pt x="0" y="0"/>
                  </a:moveTo>
                  <a:lnTo>
                    <a:pt x="2358101" y="0"/>
                  </a:lnTo>
                  <a:lnTo>
                    <a:pt x="2358101" y="132254"/>
                  </a:lnTo>
                  <a:lnTo>
                    <a:pt x="0" y="132254"/>
                  </a:lnTo>
                  <a:lnTo>
                    <a:pt x="0" y="0"/>
                  </a:lnTo>
                  <a:close/>
                </a:path>
              </a:pathLst>
            </a:custGeom>
            <a:ln w="9525">
              <a:solidFill>
                <a:srgbClr val="CC0066"/>
              </a:solidFill>
            </a:ln>
          </p:spPr>
          <p:txBody>
            <a:bodyPr wrap="square" lIns="0" tIns="0" rIns="0" bIns="0" rtlCol="0"/>
            <a:lstStyle/>
            <a:p/>
          </p:txBody>
        </p:sp>
        <p:sp>
          <p:nvSpPr>
            <p:cNvPr id="71" name="object 71"/>
            <p:cNvSpPr/>
            <p:nvPr/>
          </p:nvSpPr>
          <p:spPr>
            <a:xfrm>
              <a:off x="6583680" y="6748272"/>
              <a:ext cx="2450592" cy="225552"/>
            </a:xfrm>
            <a:prstGeom prst="rect">
              <a:avLst/>
            </a:prstGeom>
            <a:blipFill>
              <a:blip r:embed="rId24" cstate="print"/>
              <a:stretch>
                <a:fillRect/>
              </a:stretch>
            </a:blipFill>
          </p:spPr>
          <p:txBody>
            <a:bodyPr wrap="square" lIns="0" tIns="0" rIns="0" bIns="0" rtlCol="0"/>
            <a:lstStyle/>
            <a:p/>
          </p:txBody>
        </p:sp>
        <p:sp>
          <p:nvSpPr>
            <p:cNvPr id="72" name="object 72"/>
            <p:cNvSpPr/>
            <p:nvPr/>
          </p:nvSpPr>
          <p:spPr>
            <a:xfrm>
              <a:off x="6628649" y="6771527"/>
              <a:ext cx="2358390" cy="132715"/>
            </a:xfrm>
            <a:custGeom>
              <a:avLst/>
              <a:gdLst/>
              <a:ahLst/>
              <a:cxnLst/>
              <a:rect l="l" t="t" r="r" b="b"/>
              <a:pathLst>
                <a:path w="2358390" h="132715">
                  <a:moveTo>
                    <a:pt x="2358100" y="0"/>
                  </a:moveTo>
                  <a:lnTo>
                    <a:pt x="0" y="0"/>
                  </a:lnTo>
                  <a:lnTo>
                    <a:pt x="0" y="132253"/>
                  </a:lnTo>
                  <a:lnTo>
                    <a:pt x="2358100" y="132253"/>
                  </a:lnTo>
                  <a:lnTo>
                    <a:pt x="2358100" y="0"/>
                  </a:lnTo>
                  <a:close/>
                </a:path>
              </a:pathLst>
            </a:custGeom>
            <a:solidFill>
              <a:srgbClr val="CC0066"/>
            </a:solidFill>
          </p:spPr>
          <p:txBody>
            <a:bodyPr wrap="square" lIns="0" tIns="0" rIns="0" bIns="0" rtlCol="0"/>
            <a:lstStyle/>
            <a:p/>
          </p:txBody>
        </p:sp>
        <p:sp>
          <p:nvSpPr>
            <p:cNvPr id="73" name="object 73"/>
            <p:cNvSpPr/>
            <p:nvPr/>
          </p:nvSpPr>
          <p:spPr>
            <a:xfrm>
              <a:off x="6628649" y="6771527"/>
              <a:ext cx="2358390" cy="132715"/>
            </a:xfrm>
            <a:custGeom>
              <a:avLst/>
              <a:gdLst/>
              <a:ahLst/>
              <a:cxnLst/>
              <a:rect l="l" t="t" r="r" b="b"/>
              <a:pathLst>
                <a:path w="2358390" h="132715">
                  <a:moveTo>
                    <a:pt x="0" y="0"/>
                  </a:moveTo>
                  <a:lnTo>
                    <a:pt x="2358101" y="0"/>
                  </a:lnTo>
                  <a:lnTo>
                    <a:pt x="2358101" y="132254"/>
                  </a:lnTo>
                  <a:lnTo>
                    <a:pt x="0" y="132254"/>
                  </a:lnTo>
                  <a:lnTo>
                    <a:pt x="0" y="0"/>
                  </a:lnTo>
                  <a:close/>
                </a:path>
              </a:pathLst>
            </a:custGeom>
            <a:ln w="9525">
              <a:solidFill>
                <a:srgbClr val="CC0066"/>
              </a:solidFill>
            </a:ln>
          </p:spPr>
          <p:txBody>
            <a:bodyPr wrap="square" lIns="0" tIns="0" rIns="0" bIns="0" rtlCol="0"/>
            <a:lstStyle/>
            <a:p/>
          </p:txBody>
        </p:sp>
        <p:sp>
          <p:nvSpPr>
            <p:cNvPr id="74" name="object 74"/>
            <p:cNvSpPr/>
            <p:nvPr/>
          </p:nvSpPr>
          <p:spPr>
            <a:xfrm>
              <a:off x="6583680" y="6949439"/>
              <a:ext cx="2450592" cy="225551"/>
            </a:xfrm>
            <a:prstGeom prst="rect">
              <a:avLst/>
            </a:prstGeom>
            <a:blipFill>
              <a:blip r:embed="rId25" cstate="print"/>
              <a:stretch>
                <a:fillRect/>
              </a:stretch>
            </a:blipFill>
          </p:spPr>
          <p:txBody>
            <a:bodyPr wrap="square" lIns="0" tIns="0" rIns="0" bIns="0" rtlCol="0"/>
            <a:lstStyle/>
            <a:p/>
          </p:txBody>
        </p:sp>
        <p:sp>
          <p:nvSpPr>
            <p:cNvPr id="75" name="object 75"/>
            <p:cNvSpPr/>
            <p:nvPr/>
          </p:nvSpPr>
          <p:spPr>
            <a:xfrm>
              <a:off x="6628649" y="6973179"/>
              <a:ext cx="2358390" cy="132715"/>
            </a:xfrm>
            <a:custGeom>
              <a:avLst/>
              <a:gdLst/>
              <a:ahLst/>
              <a:cxnLst/>
              <a:rect l="l" t="t" r="r" b="b"/>
              <a:pathLst>
                <a:path w="2358390" h="132715">
                  <a:moveTo>
                    <a:pt x="2358100" y="0"/>
                  </a:moveTo>
                  <a:lnTo>
                    <a:pt x="0" y="0"/>
                  </a:lnTo>
                  <a:lnTo>
                    <a:pt x="0" y="132253"/>
                  </a:lnTo>
                  <a:lnTo>
                    <a:pt x="2358100" y="132253"/>
                  </a:lnTo>
                  <a:lnTo>
                    <a:pt x="2358100" y="0"/>
                  </a:lnTo>
                  <a:close/>
                </a:path>
              </a:pathLst>
            </a:custGeom>
            <a:solidFill>
              <a:srgbClr val="7F7F7F"/>
            </a:solidFill>
          </p:spPr>
          <p:txBody>
            <a:bodyPr wrap="square" lIns="0" tIns="0" rIns="0" bIns="0" rtlCol="0"/>
            <a:lstStyle/>
            <a:p/>
          </p:txBody>
        </p:sp>
        <p:sp>
          <p:nvSpPr>
            <p:cNvPr id="76" name="object 76"/>
            <p:cNvSpPr/>
            <p:nvPr/>
          </p:nvSpPr>
          <p:spPr>
            <a:xfrm>
              <a:off x="6628649" y="6973179"/>
              <a:ext cx="2358390" cy="132715"/>
            </a:xfrm>
            <a:custGeom>
              <a:avLst/>
              <a:gdLst/>
              <a:ahLst/>
              <a:cxnLst/>
              <a:rect l="l" t="t" r="r" b="b"/>
              <a:pathLst>
                <a:path w="2358390" h="132715">
                  <a:moveTo>
                    <a:pt x="0" y="0"/>
                  </a:moveTo>
                  <a:lnTo>
                    <a:pt x="2358101" y="0"/>
                  </a:lnTo>
                  <a:lnTo>
                    <a:pt x="2358101" y="132254"/>
                  </a:lnTo>
                  <a:lnTo>
                    <a:pt x="0" y="132254"/>
                  </a:lnTo>
                  <a:lnTo>
                    <a:pt x="0" y="0"/>
                  </a:lnTo>
                  <a:close/>
                </a:path>
              </a:pathLst>
            </a:custGeom>
            <a:ln w="9525">
              <a:solidFill>
                <a:srgbClr val="7F7F7F"/>
              </a:solidFill>
            </a:ln>
          </p:spPr>
          <p:txBody>
            <a:bodyPr wrap="square" lIns="0" tIns="0" rIns="0" bIns="0" rtlCol="0"/>
            <a:lstStyle/>
            <a:p/>
          </p:txBody>
        </p:sp>
        <p:sp>
          <p:nvSpPr>
            <p:cNvPr id="77" name="object 77"/>
            <p:cNvSpPr/>
            <p:nvPr/>
          </p:nvSpPr>
          <p:spPr>
            <a:xfrm>
              <a:off x="6586728" y="3124200"/>
              <a:ext cx="2441448" cy="213360"/>
            </a:xfrm>
            <a:prstGeom prst="rect">
              <a:avLst/>
            </a:prstGeom>
            <a:blipFill>
              <a:blip r:embed="rId26" cstate="print"/>
              <a:stretch>
                <a:fillRect/>
              </a:stretch>
            </a:blipFill>
          </p:spPr>
          <p:txBody>
            <a:bodyPr wrap="square" lIns="0" tIns="0" rIns="0" bIns="0" rtlCol="0"/>
            <a:lstStyle/>
            <a:p/>
          </p:txBody>
        </p:sp>
        <p:sp>
          <p:nvSpPr>
            <p:cNvPr id="78" name="object 78"/>
            <p:cNvSpPr/>
            <p:nvPr/>
          </p:nvSpPr>
          <p:spPr>
            <a:xfrm>
              <a:off x="6628649" y="3141845"/>
              <a:ext cx="2358390" cy="132715"/>
            </a:xfrm>
            <a:custGeom>
              <a:avLst/>
              <a:gdLst/>
              <a:ahLst/>
              <a:cxnLst/>
              <a:rect l="l" t="t" r="r" b="b"/>
              <a:pathLst>
                <a:path w="2358390" h="132714">
                  <a:moveTo>
                    <a:pt x="2358100" y="0"/>
                  </a:moveTo>
                  <a:lnTo>
                    <a:pt x="0" y="0"/>
                  </a:lnTo>
                  <a:lnTo>
                    <a:pt x="0" y="132253"/>
                  </a:lnTo>
                  <a:lnTo>
                    <a:pt x="2358100" y="132253"/>
                  </a:lnTo>
                  <a:lnTo>
                    <a:pt x="2358100" y="0"/>
                  </a:lnTo>
                  <a:close/>
                </a:path>
              </a:pathLst>
            </a:custGeom>
            <a:solidFill>
              <a:srgbClr val="953735"/>
            </a:solidFill>
          </p:spPr>
          <p:txBody>
            <a:bodyPr wrap="square" lIns="0" tIns="0" rIns="0" bIns="0" rtlCol="0"/>
            <a:lstStyle/>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9BBB59"/>
          </a:solidFill>
        </p:spPr>
        <p:txBody>
          <a:bodyPr wrap="square" lIns="0" tIns="184150" rIns="0" bIns="0" rtlCol="0" vert="horz">
            <a:spAutoFit/>
          </a:bodyPr>
          <a:lstStyle/>
          <a:p>
            <a:pPr marL="492125">
              <a:lnSpc>
                <a:spcPct val="100000"/>
              </a:lnSpc>
              <a:spcBef>
                <a:spcPts val="1450"/>
              </a:spcBef>
            </a:pPr>
            <a:r>
              <a:rPr dirty="0"/>
              <a:t>1. </a:t>
            </a:r>
            <a:r>
              <a:rPr dirty="0" spc="-55"/>
              <a:t>You’re </a:t>
            </a:r>
            <a:r>
              <a:rPr dirty="0" spc="-10"/>
              <a:t>starting</a:t>
            </a:r>
            <a:r>
              <a:rPr dirty="0" spc="60"/>
              <a:t> </a:t>
            </a:r>
            <a:r>
              <a:rPr dirty="0" spc="-45"/>
              <a:t>ARVs</a:t>
            </a:r>
          </a:p>
        </p:txBody>
      </p:sp>
      <p:sp>
        <p:nvSpPr>
          <p:cNvPr id="3" name="object 3"/>
          <p:cNvSpPr txBox="1"/>
          <p:nvPr/>
        </p:nvSpPr>
        <p:spPr>
          <a:xfrm>
            <a:off x="7378777" y="1641347"/>
            <a:ext cx="1884680" cy="55118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30">
                <a:latin typeface="Calibri"/>
                <a:cs typeface="Calibri"/>
              </a:rPr>
              <a:t>ARVs </a:t>
            </a:r>
            <a:r>
              <a:rPr dirty="0" sz="2000" spc="-10">
                <a:latin typeface="Calibri"/>
                <a:cs typeface="Calibri"/>
              </a:rPr>
              <a:t>stop </a:t>
            </a:r>
            <a:r>
              <a:rPr dirty="0" sz="2000" spc="-200">
                <a:latin typeface="Calibri"/>
                <a:cs typeface="Calibri"/>
              </a:rPr>
              <a:t>HIV  </a:t>
            </a:r>
            <a:r>
              <a:rPr dirty="0" sz="2000" spc="-10">
                <a:latin typeface="Calibri"/>
                <a:cs typeface="Calibri"/>
              </a:rPr>
              <a:t>from </a:t>
            </a:r>
            <a:r>
              <a:rPr dirty="0" sz="2000" spc="-5">
                <a:latin typeface="Calibri"/>
                <a:cs typeface="Calibri"/>
              </a:rPr>
              <a:t>making  </a:t>
            </a:r>
            <a:r>
              <a:rPr dirty="0" sz="2000" spc="-10">
                <a:latin typeface="Calibri"/>
                <a:cs typeface="Calibri"/>
              </a:rPr>
              <a:t>more </a:t>
            </a:r>
            <a:r>
              <a:rPr dirty="0" sz="2000" spc="-5">
                <a:latin typeface="Calibri"/>
                <a:cs typeface="Calibri"/>
              </a:rPr>
              <a:t>virus,  allowing </a:t>
            </a:r>
            <a:r>
              <a:rPr dirty="0" sz="2000" spc="-15">
                <a:latin typeface="Calibri"/>
                <a:cs typeface="Calibri"/>
              </a:rPr>
              <a:t>you</a:t>
            </a:r>
            <a:r>
              <a:rPr dirty="0" sz="2000" spc="-80">
                <a:latin typeface="Calibri"/>
                <a:cs typeface="Calibri"/>
              </a:rPr>
              <a:t> </a:t>
            </a:r>
            <a:r>
              <a:rPr dirty="0" sz="2000" spc="-10">
                <a:latin typeface="Calibri"/>
                <a:cs typeface="Calibri"/>
              </a:rPr>
              <a:t>to  </a:t>
            </a:r>
            <a:r>
              <a:rPr dirty="0" sz="2000" spc="-5">
                <a:latin typeface="Calibri"/>
                <a:cs typeface="Calibri"/>
              </a:rPr>
              <a:t>become  </a:t>
            </a:r>
            <a:r>
              <a:rPr dirty="0" sz="2000" spc="-25">
                <a:latin typeface="Calibri"/>
                <a:cs typeface="Calibri"/>
              </a:rPr>
              <a:t>healthier.</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117475" indent="-285750">
              <a:lnSpc>
                <a:spcPct val="100000"/>
              </a:lnSpc>
              <a:spcBef>
                <a:spcPts val="5"/>
              </a:spcBef>
              <a:buFont typeface="Wingdings"/>
              <a:buChar char="➢"/>
              <a:tabLst>
                <a:tab pos="298450" algn="l"/>
              </a:tabLst>
            </a:pPr>
            <a:r>
              <a:rPr dirty="0" sz="2000" spc="-5">
                <a:latin typeface="Calibri"/>
                <a:cs typeface="Calibri"/>
              </a:rPr>
              <a:t>It </a:t>
            </a:r>
            <a:r>
              <a:rPr dirty="0" sz="2000">
                <a:latin typeface="Calibri"/>
                <a:cs typeface="Calibri"/>
              </a:rPr>
              <a:t>is </a:t>
            </a:r>
            <a:r>
              <a:rPr dirty="0" sz="2000" spc="-190">
                <a:latin typeface="Calibri"/>
                <a:cs typeface="Calibri"/>
              </a:rPr>
              <a:t>important  </a:t>
            </a:r>
            <a:r>
              <a:rPr dirty="0" sz="2000" spc="-10">
                <a:latin typeface="Calibri"/>
                <a:cs typeface="Calibri"/>
              </a:rPr>
              <a:t>to </a:t>
            </a:r>
            <a:r>
              <a:rPr dirty="0" sz="2000" spc="-25">
                <a:latin typeface="Calibri"/>
                <a:cs typeface="Calibri"/>
              </a:rPr>
              <a:t>take </a:t>
            </a:r>
            <a:r>
              <a:rPr dirty="0" sz="2000" spc="-30">
                <a:latin typeface="Calibri"/>
                <a:cs typeface="Calibri"/>
              </a:rPr>
              <a:t>ARVs  </a:t>
            </a:r>
            <a:r>
              <a:rPr dirty="0" sz="2000" spc="-5">
                <a:latin typeface="Calibri"/>
                <a:cs typeface="Calibri"/>
              </a:rPr>
              <a:t>every </a:t>
            </a:r>
            <a:r>
              <a:rPr dirty="0" sz="2000" spc="-15">
                <a:latin typeface="Calibri"/>
                <a:cs typeface="Calibri"/>
              </a:rPr>
              <a:t>day </a:t>
            </a:r>
            <a:r>
              <a:rPr dirty="0" sz="2000">
                <a:latin typeface="Calibri"/>
                <a:cs typeface="Calibri"/>
              </a:rPr>
              <a:t>as  </a:t>
            </a:r>
            <a:r>
              <a:rPr dirty="0" sz="2000" spc="-5">
                <a:latin typeface="Calibri"/>
                <a:cs typeface="Calibri"/>
              </a:rPr>
              <a:t>prescribed.</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111760" indent="-285750">
              <a:lnSpc>
                <a:spcPct val="100000"/>
              </a:lnSpc>
              <a:spcBef>
                <a:spcPts val="5"/>
              </a:spcBef>
              <a:buFont typeface="Wingdings"/>
              <a:buChar char="➢"/>
              <a:tabLst>
                <a:tab pos="298450" algn="l"/>
              </a:tabLst>
            </a:pPr>
            <a:r>
              <a:rPr dirty="0" sz="2000" spc="-5">
                <a:latin typeface="Calibri"/>
                <a:cs typeface="Calibri"/>
              </a:rPr>
              <a:t>In </a:t>
            </a:r>
            <a:r>
              <a:rPr dirty="0" sz="2000">
                <a:latin typeface="Calibri"/>
                <a:cs typeface="Calibri"/>
              </a:rPr>
              <a:t>six </a:t>
            </a:r>
            <a:r>
              <a:rPr dirty="0" sz="2000" spc="-140">
                <a:latin typeface="Calibri"/>
                <a:cs typeface="Calibri"/>
              </a:rPr>
              <a:t>months  </a:t>
            </a:r>
            <a:r>
              <a:rPr dirty="0" sz="2000" spc="-15">
                <a:latin typeface="Calibri"/>
                <a:cs typeface="Calibri"/>
              </a:rPr>
              <a:t>we </a:t>
            </a:r>
            <a:r>
              <a:rPr dirty="0" sz="2000" spc="-5">
                <a:latin typeface="Calibri"/>
                <a:cs typeface="Calibri"/>
              </a:rPr>
              <a:t>will check  </a:t>
            </a:r>
            <a:r>
              <a:rPr dirty="0" sz="2000" spc="-10">
                <a:latin typeface="Calibri"/>
                <a:cs typeface="Calibri"/>
              </a:rPr>
              <a:t>your viral</a:t>
            </a:r>
            <a:r>
              <a:rPr dirty="0" sz="2000" spc="-75">
                <a:latin typeface="Calibri"/>
                <a:cs typeface="Calibri"/>
              </a:rPr>
              <a:t> </a:t>
            </a:r>
            <a:r>
              <a:rPr dirty="0" sz="2000" spc="-5">
                <a:latin typeface="Calibri"/>
                <a:cs typeface="Calibri"/>
              </a:rPr>
              <a:t>load  </a:t>
            </a:r>
            <a:r>
              <a:rPr dirty="0" sz="2000" spc="-10">
                <a:latin typeface="Calibri"/>
                <a:cs typeface="Calibri"/>
              </a:rPr>
              <a:t>to </a:t>
            </a:r>
            <a:r>
              <a:rPr dirty="0" sz="2000">
                <a:latin typeface="Calibri"/>
                <a:cs typeface="Calibri"/>
              </a:rPr>
              <a:t>see if </a:t>
            </a:r>
            <a:r>
              <a:rPr dirty="0" sz="2000" spc="-30">
                <a:latin typeface="Calibri"/>
                <a:cs typeface="Calibri"/>
              </a:rPr>
              <a:t>ARVs  </a:t>
            </a:r>
            <a:r>
              <a:rPr dirty="0" sz="2000" spc="-10">
                <a:latin typeface="Calibri"/>
                <a:cs typeface="Calibri"/>
              </a:rPr>
              <a:t>are working  </a:t>
            </a:r>
            <a:r>
              <a:rPr dirty="0" sz="2000" spc="-5">
                <a:latin typeface="Calibri"/>
                <a:cs typeface="Calibri"/>
              </a:rPr>
              <a:t>well.</a:t>
            </a:r>
            <a:endParaRPr sz="2000">
              <a:latin typeface="Calibri"/>
              <a:cs typeface="Calibri"/>
            </a:endParaRPr>
          </a:p>
        </p:txBody>
      </p:sp>
      <p:sp>
        <p:nvSpPr>
          <p:cNvPr id="4" name="object 4"/>
          <p:cNvSpPr/>
          <p:nvPr/>
        </p:nvSpPr>
        <p:spPr>
          <a:xfrm>
            <a:off x="913953" y="2146672"/>
            <a:ext cx="6182590" cy="4197807"/>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43528" y="5696711"/>
            <a:ext cx="5495925" cy="1511935"/>
            <a:chOff x="3843528" y="5696711"/>
            <a:chExt cx="5495925" cy="1511935"/>
          </a:xfrm>
        </p:grpSpPr>
        <p:sp>
          <p:nvSpPr>
            <p:cNvPr id="3" name="object 3"/>
            <p:cNvSpPr/>
            <p:nvPr/>
          </p:nvSpPr>
          <p:spPr>
            <a:xfrm>
              <a:off x="3843528" y="5696711"/>
              <a:ext cx="5495544" cy="151180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886200" y="5715001"/>
              <a:ext cx="5410200" cy="1429385"/>
            </a:xfrm>
            <a:custGeom>
              <a:avLst/>
              <a:gdLst/>
              <a:ahLst/>
              <a:cxnLst/>
              <a:rect l="l" t="t" r="r" b="b"/>
              <a:pathLst>
                <a:path w="5410200" h="1429384">
                  <a:moveTo>
                    <a:pt x="5410200" y="0"/>
                  </a:moveTo>
                  <a:lnTo>
                    <a:pt x="0" y="0"/>
                  </a:lnTo>
                  <a:lnTo>
                    <a:pt x="0" y="1429225"/>
                  </a:lnTo>
                  <a:lnTo>
                    <a:pt x="5410200" y="1429225"/>
                  </a:lnTo>
                  <a:lnTo>
                    <a:pt x="5410200" y="0"/>
                  </a:lnTo>
                  <a:close/>
                </a:path>
              </a:pathLst>
            </a:custGeom>
            <a:solidFill>
              <a:srgbClr val="DCE6F2"/>
            </a:solidFill>
          </p:spPr>
          <p:txBody>
            <a:bodyPr wrap="square" lIns="0" tIns="0" rIns="0" bIns="0" rtlCol="0"/>
            <a:lstStyle/>
            <a:p/>
          </p:txBody>
        </p:sp>
      </p:grpSp>
      <p:sp>
        <p:nvSpPr>
          <p:cNvPr id="5" name="object 5"/>
          <p:cNvSpPr txBox="1"/>
          <p:nvPr/>
        </p:nvSpPr>
        <p:spPr>
          <a:xfrm>
            <a:off x="755158" y="1445260"/>
            <a:ext cx="2558415" cy="851535"/>
          </a:xfrm>
          <a:prstGeom prst="rect">
            <a:avLst/>
          </a:prstGeom>
        </p:spPr>
        <p:txBody>
          <a:bodyPr wrap="square" lIns="0" tIns="60960" rIns="0" bIns="0" rtlCol="0" vert="horz">
            <a:spAutoFit/>
          </a:bodyPr>
          <a:lstStyle/>
          <a:p>
            <a:pPr marL="12700">
              <a:lnSpc>
                <a:spcPct val="100000"/>
              </a:lnSpc>
              <a:spcBef>
                <a:spcPts val="480"/>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7815" marR="5080" indent="-285750">
              <a:lnSpc>
                <a:spcPts val="1900"/>
              </a:lnSpc>
              <a:spcBef>
                <a:spcPts val="465"/>
              </a:spcBef>
              <a:buFont typeface="Wingdings"/>
              <a:buChar char="➢"/>
              <a:tabLst>
                <a:tab pos="298450" algn="l"/>
              </a:tabLst>
            </a:pPr>
            <a:r>
              <a:rPr dirty="0" sz="1600" spc="-25">
                <a:latin typeface="Calibri"/>
                <a:cs typeface="Calibri"/>
              </a:rPr>
              <a:t>ARVs </a:t>
            </a:r>
            <a:r>
              <a:rPr dirty="0" sz="1600" spc="-10">
                <a:latin typeface="Calibri"/>
                <a:cs typeface="Calibri"/>
              </a:rPr>
              <a:t>stop </a:t>
            </a:r>
            <a:r>
              <a:rPr dirty="0" sz="1600" spc="-5">
                <a:latin typeface="Calibri"/>
                <a:cs typeface="Calibri"/>
              </a:rPr>
              <a:t>HIV </a:t>
            </a:r>
            <a:r>
              <a:rPr dirty="0" sz="1600" spc="-10">
                <a:latin typeface="Calibri"/>
                <a:cs typeface="Calibri"/>
              </a:rPr>
              <a:t>from </a:t>
            </a:r>
            <a:r>
              <a:rPr dirty="0" sz="1600" spc="-215">
                <a:latin typeface="Calibri"/>
                <a:cs typeface="Calibri"/>
              </a:rPr>
              <a:t>making  </a:t>
            </a:r>
            <a:r>
              <a:rPr dirty="0" sz="1600" spc="-5">
                <a:latin typeface="Calibri"/>
                <a:cs typeface="Calibri"/>
              </a:rPr>
              <a:t>more virus, allowing you</a:t>
            </a:r>
            <a:r>
              <a:rPr dirty="0" sz="1600" spc="-55">
                <a:latin typeface="Calibri"/>
                <a:cs typeface="Calibri"/>
              </a:rPr>
              <a:t> </a:t>
            </a:r>
            <a:r>
              <a:rPr dirty="0" sz="1600" spc="-10">
                <a:latin typeface="Calibri"/>
                <a:cs typeface="Calibri"/>
              </a:rPr>
              <a:t>to</a:t>
            </a:r>
            <a:endParaRPr sz="1600">
              <a:latin typeface="Calibri"/>
              <a:cs typeface="Calibri"/>
            </a:endParaRPr>
          </a:p>
        </p:txBody>
      </p:sp>
      <p:sp>
        <p:nvSpPr>
          <p:cNvPr id="6" name="object 6"/>
          <p:cNvSpPr txBox="1"/>
          <p:nvPr/>
        </p:nvSpPr>
        <p:spPr>
          <a:xfrm>
            <a:off x="755158" y="2225547"/>
            <a:ext cx="2645410" cy="1635125"/>
          </a:xfrm>
          <a:prstGeom prst="rect">
            <a:avLst/>
          </a:prstGeom>
        </p:spPr>
        <p:txBody>
          <a:bodyPr wrap="square" lIns="0" tIns="58419" rIns="0" bIns="0" rtlCol="0" vert="horz">
            <a:spAutoFit/>
          </a:bodyPr>
          <a:lstStyle/>
          <a:p>
            <a:pPr marL="297815">
              <a:lnSpc>
                <a:spcPct val="100000"/>
              </a:lnSpc>
              <a:spcBef>
                <a:spcPts val="459"/>
              </a:spcBef>
            </a:pPr>
            <a:r>
              <a:rPr dirty="0" sz="1600" spc="-5">
                <a:latin typeface="Calibri"/>
                <a:cs typeface="Calibri"/>
              </a:rPr>
              <a:t>become</a:t>
            </a:r>
            <a:r>
              <a:rPr dirty="0" sz="1600">
                <a:latin typeface="Calibri"/>
                <a:cs typeface="Calibri"/>
              </a:rPr>
              <a:t> </a:t>
            </a:r>
            <a:r>
              <a:rPr dirty="0" sz="1600" spc="-20">
                <a:latin typeface="Calibri"/>
                <a:cs typeface="Calibri"/>
              </a:rPr>
              <a:t>healthier.</a:t>
            </a:r>
            <a:endParaRPr sz="1600">
              <a:latin typeface="Calibri"/>
              <a:cs typeface="Calibri"/>
            </a:endParaRPr>
          </a:p>
          <a:p>
            <a:pPr marL="297815" marR="97790" indent="-285750">
              <a:lnSpc>
                <a:spcPct val="105000"/>
              </a:lnSpc>
              <a:spcBef>
                <a:spcPts val="265"/>
              </a:spcBef>
              <a:buFont typeface="Wingdings"/>
              <a:buChar char="➢"/>
              <a:tabLst>
                <a:tab pos="298450" algn="l"/>
              </a:tabLst>
            </a:pPr>
            <a:r>
              <a:rPr dirty="0" sz="1600" spc="-5">
                <a:latin typeface="Calibri"/>
                <a:cs typeface="Calibri"/>
              </a:rPr>
              <a:t>It is </a:t>
            </a:r>
            <a:r>
              <a:rPr dirty="0" sz="1600" spc="-10">
                <a:latin typeface="Calibri"/>
                <a:cs typeface="Calibri"/>
              </a:rPr>
              <a:t>important to </a:t>
            </a:r>
            <a:r>
              <a:rPr dirty="0" sz="1600" spc="-20">
                <a:latin typeface="Calibri"/>
                <a:cs typeface="Calibri"/>
              </a:rPr>
              <a:t>take </a:t>
            </a:r>
            <a:r>
              <a:rPr dirty="0" sz="1600" spc="-340">
                <a:latin typeface="Calibri"/>
                <a:cs typeface="Calibri"/>
              </a:rPr>
              <a:t>ARVs  </a:t>
            </a:r>
            <a:r>
              <a:rPr dirty="0" sz="1600" spc="-5">
                <a:latin typeface="Calibri"/>
                <a:cs typeface="Calibri"/>
              </a:rPr>
              <a:t>every </a:t>
            </a:r>
            <a:r>
              <a:rPr dirty="0" sz="1600" spc="-15">
                <a:latin typeface="Calibri"/>
                <a:cs typeface="Calibri"/>
              </a:rPr>
              <a:t>day </a:t>
            </a:r>
            <a:r>
              <a:rPr dirty="0" sz="1600" spc="-5">
                <a:latin typeface="Calibri"/>
                <a:cs typeface="Calibri"/>
              </a:rPr>
              <a:t>as prescribed.</a:t>
            </a:r>
            <a:endParaRPr sz="1600">
              <a:latin typeface="Calibri"/>
              <a:cs typeface="Calibri"/>
            </a:endParaRPr>
          </a:p>
          <a:p>
            <a:pPr marL="297815" marR="5080" indent="-285750">
              <a:lnSpc>
                <a:spcPts val="1900"/>
              </a:lnSpc>
              <a:spcBef>
                <a:spcPts val="459"/>
              </a:spcBef>
              <a:buFont typeface="Wingdings"/>
              <a:buChar char="➢"/>
              <a:tabLst>
                <a:tab pos="298450" algn="l"/>
              </a:tabLst>
            </a:pPr>
            <a:r>
              <a:rPr dirty="0" sz="1600" spc="-5">
                <a:latin typeface="Calibri"/>
                <a:cs typeface="Calibri"/>
              </a:rPr>
              <a:t>In six months we will </a:t>
            </a:r>
            <a:r>
              <a:rPr dirty="0" sz="1600" spc="-100">
                <a:latin typeface="Calibri"/>
                <a:cs typeface="Calibri"/>
              </a:rPr>
              <a:t>check  </a:t>
            </a:r>
            <a:r>
              <a:rPr dirty="0" sz="1600" spc="-5">
                <a:latin typeface="Calibri"/>
                <a:cs typeface="Calibri"/>
              </a:rPr>
              <a:t>your </a:t>
            </a:r>
            <a:r>
              <a:rPr dirty="0" sz="1600" spc="-10">
                <a:latin typeface="Calibri"/>
                <a:cs typeface="Calibri"/>
              </a:rPr>
              <a:t>viral </a:t>
            </a:r>
            <a:r>
              <a:rPr dirty="0" sz="1600" spc="-5">
                <a:latin typeface="Calibri"/>
                <a:cs typeface="Calibri"/>
              </a:rPr>
              <a:t>load </a:t>
            </a:r>
            <a:r>
              <a:rPr dirty="0" sz="1600" spc="-10">
                <a:latin typeface="Calibri"/>
                <a:cs typeface="Calibri"/>
              </a:rPr>
              <a:t>to </a:t>
            </a:r>
            <a:r>
              <a:rPr dirty="0" sz="1600" spc="-5">
                <a:latin typeface="Calibri"/>
                <a:cs typeface="Calibri"/>
              </a:rPr>
              <a:t>see if </a:t>
            </a:r>
            <a:r>
              <a:rPr dirty="0" sz="1600" spc="-25">
                <a:latin typeface="Calibri"/>
                <a:cs typeface="Calibri"/>
              </a:rPr>
              <a:t>ARVs  </a:t>
            </a:r>
            <a:r>
              <a:rPr dirty="0" sz="1600" spc="-10">
                <a:latin typeface="Calibri"/>
                <a:cs typeface="Calibri"/>
              </a:rPr>
              <a:t>are </a:t>
            </a:r>
            <a:r>
              <a:rPr dirty="0" sz="1600" spc="-5">
                <a:latin typeface="Calibri"/>
                <a:cs typeface="Calibri"/>
              </a:rPr>
              <a:t>working well.</a:t>
            </a:r>
            <a:endParaRPr sz="1600">
              <a:latin typeface="Calibri"/>
              <a:cs typeface="Calibri"/>
            </a:endParaRPr>
          </a:p>
        </p:txBody>
      </p:sp>
      <p:sp>
        <p:nvSpPr>
          <p:cNvPr id="7" name="object 7"/>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9BBB59"/>
          </a:solidFill>
        </p:spPr>
        <p:txBody>
          <a:bodyPr wrap="square" lIns="0" tIns="0" rIns="0" bIns="0" rtlCol="0"/>
          <a:lstStyle/>
          <a:p/>
        </p:txBody>
      </p:sp>
      <p:sp>
        <p:nvSpPr>
          <p:cNvPr id="8" name="object 8"/>
          <p:cNvSpPr txBox="1">
            <a:spLocks noGrp="1"/>
          </p:cNvSpPr>
          <p:nvPr>
            <p:ph type="title"/>
          </p:nvPr>
        </p:nvSpPr>
        <p:spPr>
          <a:xfrm>
            <a:off x="457200" y="453525"/>
            <a:ext cx="9144000" cy="461009"/>
          </a:xfrm>
          <a:prstGeom prst="rect"/>
          <a:solidFill>
            <a:srgbClr val="9BBB59"/>
          </a:solidFill>
        </p:spPr>
        <p:txBody>
          <a:bodyPr wrap="square" lIns="0" tIns="184150" rIns="0" bIns="0" rtlCol="0" vert="horz">
            <a:spAutoFit/>
          </a:bodyPr>
          <a:lstStyle/>
          <a:p>
            <a:pPr marL="492125">
              <a:lnSpc>
                <a:spcPts val="2175"/>
              </a:lnSpc>
              <a:spcBef>
                <a:spcPts val="1450"/>
              </a:spcBef>
            </a:pPr>
            <a:r>
              <a:rPr dirty="0"/>
              <a:t>1. </a:t>
            </a:r>
            <a:r>
              <a:rPr dirty="0" spc="-55"/>
              <a:t>You’re </a:t>
            </a:r>
            <a:r>
              <a:rPr dirty="0" spc="-10"/>
              <a:t>starting</a:t>
            </a:r>
            <a:r>
              <a:rPr dirty="0" spc="60"/>
              <a:t> </a:t>
            </a:r>
            <a:r>
              <a:rPr dirty="0" spc="-45"/>
              <a:t>ARVs</a:t>
            </a:r>
          </a:p>
        </p:txBody>
      </p:sp>
      <p:sp>
        <p:nvSpPr>
          <p:cNvPr id="9" name="object 9"/>
          <p:cNvSpPr txBox="1"/>
          <p:nvPr/>
        </p:nvSpPr>
        <p:spPr>
          <a:xfrm>
            <a:off x="3886200" y="5715001"/>
            <a:ext cx="5410200" cy="1429385"/>
          </a:xfrm>
          <a:prstGeom prst="rect">
            <a:avLst/>
          </a:prstGeom>
        </p:spPr>
        <p:txBody>
          <a:bodyPr wrap="square" lIns="0" tIns="66040" rIns="0" bIns="0" rtlCol="0" vert="horz">
            <a:spAutoFit/>
          </a:bodyPr>
          <a:lstStyle/>
          <a:p>
            <a:pPr marL="746125">
              <a:lnSpc>
                <a:spcPct val="100000"/>
              </a:lnSpc>
              <a:spcBef>
                <a:spcPts val="520"/>
              </a:spcBef>
            </a:pPr>
            <a:r>
              <a:rPr dirty="0" sz="1400" spc="-15" b="1">
                <a:latin typeface="Calibri"/>
                <a:cs typeface="Calibri"/>
              </a:rPr>
              <a:t>Let’s</a:t>
            </a:r>
            <a:r>
              <a:rPr dirty="0" sz="1400" spc="-5" b="1">
                <a:latin typeface="Calibri"/>
                <a:cs typeface="Calibri"/>
              </a:rPr>
              <a:t> </a:t>
            </a:r>
            <a:r>
              <a:rPr dirty="0" sz="1400" spc="-10" b="1">
                <a:latin typeface="Calibri"/>
                <a:cs typeface="Calibri"/>
              </a:rPr>
              <a:t>Review:</a:t>
            </a:r>
            <a:endParaRPr sz="1400">
              <a:latin typeface="Calibri"/>
              <a:cs typeface="Calibri"/>
            </a:endParaRPr>
          </a:p>
          <a:p>
            <a:pPr marL="1031875" marR="356235" indent="-285750">
              <a:lnSpc>
                <a:spcPct val="77100"/>
              </a:lnSpc>
              <a:spcBef>
                <a:spcPts val="405"/>
              </a:spcBef>
              <a:buFont typeface="Arial"/>
              <a:buChar char="•"/>
              <a:tabLst>
                <a:tab pos="1031875" algn="l"/>
                <a:tab pos="1032510" algn="l"/>
              </a:tabLst>
            </a:pPr>
            <a:r>
              <a:rPr dirty="0" sz="1400" spc="-5">
                <a:latin typeface="Calibri"/>
                <a:cs typeface="Calibri"/>
              </a:rPr>
              <a:t>What </a:t>
            </a:r>
            <a:r>
              <a:rPr dirty="0" sz="1400">
                <a:latin typeface="Calibri"/>
                <a:cs typeface="Calibri"/>
              </a:rPr>
              <a:t>do </a:t>
            </a:r>
            <a:r>
              <a:rPr dirty="0" sz="1400" spc="-10">
                <a:latin typeface="Calibri"/>
                <a:cs typeface="Calibri"/>
              </a:rPr>
              <a:t>you </a:t>
            </a:r>
            <a:r>
              <a:rPr dirty="0" sz="1400">
                <a:latin typeface="Calibri"/>
                <a:cs typeface="Calibri"/>
              </a:rPr>
              <a:t>think </a:t>
            </a:r>
            <a:r>
              <a:rPr dirty="0" sz="1400" spc="-5">
                <a:latin typeface="Calibri"/>
                <a:cs typeface="Calibri"/>
              </a:rPr>
              <a:t>will </a:t>
            </a:r>
            <a:r>
              <a:rPr dirty="0" sz="1400">
                <a:latin typeface="Calibri"/>
                <a:cs typeface="Calibri"/>
              </a:rPr>
              <a:t>be </a:t>
            </a:r>
            <a:r>
              <a:rPr dirty="0" sz="1400" spc="-5">
                <a:latin typeface="Calibri"/>
                <a:cs typeface="Calibri"/>
              </a:rPr>
              <a:t>hard about taking </a:t>
            </a:r>
            <a:r>
              <a:rPr dirty="0" sz="1400" spc="-20">
                <a:latin typeface="Calibri"/>
                <a:cs typeface="Calibri"/>
              </a:rPr>
              <a:t>ARVs </a:t>
            </a:r>
            <a:r>
              <a:rPr dirty="0" sz="1400" spc="-5">
                <a:latin typeface="Calibri"/>
                <a:cs typeface="Calibri"/>
              </a:rPr>
              <a:t>every  </a:t>
            </a:r>
            <a:r>
              <a:rPr dirty="0" sz="1400" spc="-10">
                <a:latin typeface="Calibri"/>
                <a:cs typeface="Calibri"/>
              </a:rPr>
              <a:t>day?</a:t>
            </a:r>
            <a:endParaRPr sz="1400">
              <a:latin typeface="Calibri"/>
              <a:cs typeface="Calibri"/>
            </a:endParaRPr>
          </a:p>
          <a:p>
            <a:pPr marL="1031875" indent="-286385">
              <a:lnSpc>
                <a:spcPct val="100000"/>
              </a:lnSpc>
              <a:spcBef>
                <a:spcPts val="25"/>
              </a:spcBef>
              <a:buFont typeface="Arial"/>
              <a:buChar char="•"/>
              <a:tabLst>
                <a:tab pos="1031875" algn="l"/>
                <a:tab pos="1032510" algn="l"/>
              </a:tabLst>
            </a:pPr>
            <a:r>
              <a:rPr dirty="0" sz="1400" spc="-5">
                <a:latin typeface="Calibri"/>
                <a:cs typeface="Calibri"/>
              </a:rPr>
              <a:t>In your own </a:t>
            </a:r>
            <a:r>
              <a:rPr dirty="0" sz="1400" spc="-10">
                <a:latin typeface="Calibri"/>
                <a:cs typeface="Calibri"/>
              </a:rPr>
              <a:t>words, </a:t>
            </a:r>
            <a:r>
              <a:rPr dirty="0" sz="1400" spc="-5">
                <a:latin typeface="Calibri"/>
                <a:cs typeface="Calibri"/>
              </a:rPr>
              <a:t>what </a:t>
            </a:r>
            <a:r>
              <a:rPr dirty="0" sz="1400">
                <a:latin typeface="Calibri"/>
                <a:cs typeface="Calibri"/>
              </a:rPr>
              <a:t>do </a:t>
            </a:r>
            <a:r>
              <a:rPr dirty="0" sz="1400" spc="-20">
                <a:latin typeface="Calibri"/>
                <a:cs typeface="Calibri"/>
              </a:rPr>
              <a:t>ARVs</a:t>
            </a:r>
            <a:r>
              <a:rPr dirty="0" sz="1400" spc="-10">
                <a:latin typeface="Calibri"/>
                <a:cs typeface="Calibri"/>
              </a:rPr>
              <a:t> </a:t>
            </a:r>
            <a:r>
              <a:rPr dirty="0" sz="1400" spc="-5">
                <a:latin typeface="Calibri"/>
                <a:cs typeface="Calibri"/>
              </a:rPr>
              <a:t>do?</a:t>
            </a:r>
            <a:endParaRPr sz="1400">
              <a:latin typeface="Calibri"/>
              <a:cs typeface="Calibri"/>
            </a:endParaRPr>
          </a:p>
          <a:p>
            <a:pPr marL="1031875" marR="88900" indent="-285750">
              <a:lnSpc>
                <a:spcPct val="77100"/>
              </a:lnSpc>
              <a:spcBef>
                <a:spcPts val="409"/>
              </a:spcBef>
              <a:buFont typeface="Arial"/>
              <a:buChar char="•"/>
              <a:tabLst>
                <a:tab pos="1031875" algn="l"/>
                <a:tab pos="1032510" algn="l"/>
              </a:tabLst>
            </a:pPr>
            <a:r>
              <a:rPr dirty="0" sz="1400" spc="-10">
                <a:latin typeface="Calibri"/>
                <a:cs typeface="Calibri"/>
              </a:rPr>
              <a:t>Are </a:t>
            </a:r>
            <a:r>
              <a:rPr dirty="0" sz="1400" spc="-5">
                <a:latin typeface="Calibri"/>
                <a:cs typeface="Calibri"/>
              </a:rPr>
              <a:t>there </a:t>
            </a:r>
            <a:r>
              <a:rPr dirty="0" sz="1400" spc="-10">
                <a:latin typeface="Calibri"/>
                <a:cs typeface="Calibri"/>
              </a:rPr>
              <a:t>any </a:t>
            </a:r>
            <a:r>
              <a:rPr dirty="0" sz="1400" spc="-5">
                <a:latin typeface="Calibri"/>
                <a:cs typeface="Calibri"/>
              </a:rPr>
              <a:t>benefits of </a:t>
            </a:r>
            <a:r>
              <a:rPr dirty="0" sz="1400">
                <a:latin typeface="Calibri"/>
                <a:cs typeface="Calibri"/>
              </a:rPr>
              <a:t>a </a:t>
            </a:r>
            <a:r>
              <a:rPr dirty="0" sz="1400" spc="-5">
                <a:latin typeface="Calibri"/>
                <a:cs typeface="Calibri"/>
              </a:rPr>
              <a:t>low viral load that surprised </a:t>
            </a:r>
            <a:r>
              <a:rPr dirty="0" sz="1400" spc="-10">
                <a:latin typeface="Calibri"/>
                <a:cs typeface="Calibri"/>
              </a:rPr>
              <a:t>you  </a:t>
            </a:r>
            <a:r>
              <a:rPr dirty="0" sz="1400" spc="-5">
                <a:latin typeface="Calibri"/>
                <a:cs typeface="Calibri"/>
              </a:rPr>
              <a:t>or that </a:t>
            </a:r>
            <a:r>
              <a:rPr dirty="0" sz="1400" spc="-10">
                <a:latin typeface="Calibri"/>
                <a:cs typeface="Calibri"/>
              </a:rPr>
              <a:t>you have </a:t>
            </a:r>
            <a:r>
              <a:rPr dirty="0" sz="1400" spc="-5">
                <a:latin typeface="Calibri"/>
                <a:cs typeface="Calibri"/>
              </a:rPr>
              <a:t>questions</a:t>
            </a:r>
            <a:r>
              <a:rPr dirty="0" sz="1400">
                <a:latin typeface="Calibri"/>
                <a:cs typeface="Calibri"/>
              </a:rPr>
              <a:t> about?</a:t>
            </a:r>
            <a:endParaRPr sz="1400">
              <a:latin typeface="Calibri"/>
              <a:cs typeface="Calibri"/>
            </a:endParaRPr>
          </a:p>
        </p:txBody>
      </p:sp>
      <p:sp>
        <p:nvSpPr>
          <p:cNvPr id="10" name="object 10"/>
          <p:cNvSpPr/>
          <p:nvPr/>
        </p:nvSpPr>
        <p:spPr>
          <a:xfrm>
            <a:off x="3962400" y="5715001"/>
            <a:ext cx="544829" cy="802587"/>
          </a:xfrm>
          <a:prstGeom prst="rect">
            <a:avLst/>
          </a:prstGeom>
          <a:blipFill>
            <a:blip r:embed="rId3" cstate="print"/>
            <a:stretch>
              <a:fillRect/>
            </a:stretch>
          </a:blipFill>
        </p:spPr>
        <p:txBody>
          <a:bodyPr wrap="square" lIns="0" tIns="0" rIns="0" bIns="0" rtlCol="0"/>
          <a:lstStyle/>
          <a:p/>
        </p:txBody>
      </p:sp>
      <p:sp>
        <p:nvSpPr>
          <p:cNvPr id="11" name="object 11"/>
          <p:cNvSpPr txBox="1"/>
          <p:nvPr/>
        </p:nvSpPr>
        <p:spPr>
          <a:xfrm>
            <a:off x="3803157" y="1501140"/>
            <a:ext cx="1296670" cy="238760"/>
          </a:xfrm>
          <a:prstGeom prst="rect">
            <a:avLst/>
          </a:prstGeom>
        </p:spPr>
        <p:txBody>
          <a:bodyPr wrap="square" lIns="0" tIns="12700" rIns="0" bIns="0" rtlCol="0" vert="horz">
            <a:spAutoFit/>
          </a:bodyPr>
          <a:lstStyle/>
          <a:p>
            <a:pPr marL="12700">
              <a:lnSpc>
                <a:spcPct val="100000"/>
              </a:lnSpc>
              <a:spcBef>
                <a:spcPts val="100"/>
              </a:spcBef>
            </a:pPr>
            <a:r>
              <a:rPr dirty="0" sz="1400" spc="-20" b="1">
                <a:latin typeface="Calibri"/>
                <a:cs typeface="Calibri"/>
              </a:rPr>
              <a:t>TALKING</a:t>
            </a:r>
            <a:r>
              <a:rPr dirty="0" sz="1400" spc="-60" b="1">
                <a:latin typeface="Calibri"/>
                <a:cs typeface="Calibri"/>
              </a:rPr>
              <a:t> </a:t>
            </a:r>
            <a:r>
              <a:rPr dirty="0" sz="1400" spc="-5" b="1">
                <a:latin typeface="Calibri"/>
                <a:cs typeface="Calibri"/>
              </a:rPr>
              <a:t>POINTS:</a:t>
            </a:r>
            <a:endParaRPr sz="1400">
              <a:latin typeface="Calibri"/>
              <a:cs typeface="Calibri"/>
            </a:endParaRPr>
          </a:p>
        </p:txBody>
      </p:sp>
      <p:sp>
        <p:nvSpPr>
          <p:cNvPr id="12" name="object 12"/>
          <p:cNvSpPr txBox="1"/>
          <p:nvPr/>
        </p:nvSpPr>
        <p:spPr>
          <a:xfrm>
            <a:off x="3803157" y="1716532"/>
            <a:ext cx="3716654" cy="45847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000" spc="-5">
                <a:latin typeface="Calibri"/>
                <a:cs typeface="Calibri"/>
              </a:rPr>
              <a:t>What do you know about ARVs?</a:t>
            </a:r>
            <a:endParaRPr sz="1000">
              <a:latin typeface="Calibri"/>
              <a:cs typeface="Calibri"/>
            </a:endParaRPr>
          </a:p>
          <a:p>
            <a:pPr marL="298450" marR="5080" indent="-285750">
              <a:lnSpc>
                <a:spcPts val="1010"/>
              </a:lnSpc>
              <a:spcBef>
                <a:spcPts val="190"/>
              </a:spcBef>
              <a:buFont typeface="Arial"/>
              <a:buChar char="•"/>
              <a:tabLst>
                <a:tab pos="297815" algn="l"/>
                <a:tab pos="298450" algn="l"/>
              </a:tabLst>
            </a:pPr>
            <a:r>
              <a:rPr dirty="0" sz="1000" spc="-5">
                <a:latin typeface="Calibri"/>
                <a:cs typeface="Calibri"/>
              </a:rPr>
              <a:t>It sounds like you know some things about ARVs, now I’m going </a:t>
            </a:r>
            <a:r>
              <a:rPr dirty="0" sz="1000">
                <a:latin typeface="Calibri"/>
                <a:cs typeface="Calibri"/>
              </a:rPr>
              <a:t>to  </a:t>
            </a:r>
            <a:r>
              <a:rPr dirty="0" sz="1000" spc="-5">
                <a:latin typeface="Calibri"/>
                <a:cs typeface="Calibri"/>
              </a:rPr>
              <a:t>help you learn even</a:t>
            </a:r>
            <a:r>
              <a:rPr dirty="0" sz="1000" spc="-10">
                <a:latin typeface="Calibri"/>
                <a:cs typeface="Calibri"/>
              </a:rPr>
              <a:t> </a:t>
            </a:r>
            <a:r>
              <a:rPr dirty="0" sz="1000" spc="-5">
                <a:latin typeface="Calibri"/>
                <a:cs typeface="Calibri"/>
              </a:rPr>
              <a:t>more.</a:t>
            </a:r>
            <a:endParaRPr sz="1000">
              <a:latin typeface="Calibri"/>
              <a:cs typeface="Calibri"/>
            </a:endParaRPr>
          </a:p>
        </p:txBody>
      </p:sp>
      <p:sp>
        <p:nvSpPr>
          <p:cNvPr id="13" name="object 13"/>
          <p:cNvSpPr txBox="1"/>
          <p:nvPr/>
        </p:nvSpPr>
        <p:spPr>
          <a:xfrm>
            <a:off x="4213368" y="2149347"/>
            <a:ext cx="3231515" cy="17780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000" spc="-5" b="1">
                <a:latin typeface="Calibri"/>
                <a:cs typeface="Calibri"/>
              </a:rPr>
              <a:t>ARVs </a:t>
            </a:r>
            <a:r>
              <a:rPr dirty="0" sz="1000" b="1">
                <a:latin typeface="Calibri"/>
                <a:cs typeface="Calibri"/>
              </a:rPr>
              <a:t>stop </a:t>
            </a:r>
            <a:r>
              <a:rPr dirty="0" sz="1000" spc="-5" b="1">
                <a:latin typeface="Calibri"/>
                <a:cs typeface="Calibri"/>
              </a:rPr>
              <a:t>HIV </a:t>
            </a:r>
            <a:r>
              <a:rPr dirty="0" sz="1000" spc="-5">
                <a:latin typeface="Calibri"/>
                <a:cs typeface="Calibri"/>
              </a:rPr>
              <a:t>from making more virus and help</a:t>
            </a:r>
            <a:r>
              <a:rPr dirty="0" sz="1000" spc="-15">
                <a:latin typeface="Calibri"/>
                <a:cs typeface="Calibri"/>
              </a:rPr>
              <a:t> </a:t>
            </a:r>
            <a:r>
              <a:rPr dirty="0" sz="1000" spc="-5">
                <a:latin typeface="Calibri"/>
                <a:cs typeface="Calibri"/>
              </a:rPr>
              <a:t>prevent</a:t>
            </a:r>
            <a:endParaRPr sz="1000">
              <a:latin typeface="Calibri"/>
              <a:cs typeface="Calibri"/>
            </a:endParaRPr>
          </a:p>
        </p:txBody>
      </p:sp>
      <p:sp>
        <p:nvSpPr>
          <p:cNvPr id="14" name="object 14"/>
          <p:cNvSpPr txBox="1"/>
          <p:nvPr/>
        </p:nvSpPr>
        <p:spPr>
          <a:xfrm>
            <a:off x="4213368" y="2262123"/>
            <a:ext cx="4953000" cy="610870"/>
          </a:xfrm>
          <a:prstGeom prst="rect">
            <a:avLst/>
          </a:prstGeom>
        </p:spPr>
        <p:txBody>
          <a:bodyPr wrap="square" lIns="0" tIns="12700" rIns="0" bIns="0" rtlCol="0" vert="horz">
            <a:spAutoFit/>
          </a:bodyPr>
          <a:lstStyle/>
          <a:p>
            <a:pPr marL="298450">
              <a:lnSpc>
                <a:spcPct val="100000"/>
              </a:lnSpc>
              <a:spcBef>
                <a:spcPts val="100"/>
              </a:spcBef>
            </a:pPr>
            <a:r>
              <a:rPr dirty="0" sz="1000" spc="-5">
                <a:latin typeface="Calibri"/>
                <a:cs typeface="Calibri"/>
              </a:rPr>
              <a:t>you from getting</a:t>
            </a:r>
            <a:r>
              <a:rPr dirty="0" sz="1000">
                <a:latin typeface="Calibri"/>
                <a:cs typeface="Calibri"/>
              </a:rPr>
              <a:t> </a:t>
            </a:r>
            <a:r>
              <a:rPr dirty="0" sz="1000" spc="-5">
                <a:latin typeface="Calibri"/>
                <a:cs typeface="Calibri"/>
              </a:rPr>
              <a:t>sick.</a:t>
            </a:r>
            <a:endParaRPr sz="1000">
              <a:latin typeface="Calibri"/>
              <a:cs typeface="Calibri"/>
            </a:endParaRPr>
          </a:p>
          <a:p>
            <a:pPr marL="298450" marR="5080" indent="-285750">
              <a:lnSpc>
                <a:spcPts val="1010"/>
              </a:lnSpc>
              <a:spcBef>
                <a:spcPts val="190"/>
              </a:spcBef>
              <a:buFont typeface="Arial"/>
              <a:buChar char="•"/>
              <a:tabLst>
                <a:tab pos="297815" algn="l"/>
                <a:tab pos="298450" algn="l"/>
              </a:tabLst>
            </a:pPr>
            <a:r>
              <a:rPr dirty="0" sz="1000" spc="-5">
                <a:latin typeface="Calibri"/>
                <a:cs typeface="Calibri"/>
              </a:rPr>
              <a:t>It is important </a:t>
            </a:r>
            <a:r>
              <a:rPr dirty="0" sz="1000">
                <a:latin typeface="Calibri"/>
                <a:cs typeface="Calibri"/>
              </a:rPr>
              <a:t>to </a:t>
            </a:r>
            <a:r>
              <a:rPr dirty="0" sz="1000" spc="-5">
                <a:latin typeface="Calibri"/>
                <a:cs typeface="Calibri"/>
              </a:rPr>
              <a:t>take ARVs every day as prescribed </a:t>
            </a:r>
            <a:r>
              <a:rPr dirty="0" sz="1000">
                <a:latin typeface="Calibri"/>
                <a:cs typeface="Calibri"/>
              </a:rPr>
              <a:t>to </a:t>
            </a:r>
            <a:r>
              <a:rPr dirty="0" sz="1000" spc="-5">
                <a:latin typeface="Calibri"/>
                <a:cs typeface="Calibri"/>
              </a:rPr>
              <a:t>make sure they work well and keep  HIV from harming you.</a:t>
            </a:r>
            <a:endParaRPr sz="1000">
              <a:latin typeface="Calibri"/>
              <a:cs typeface="Calibri"/>
            </a:endParaRPr>
          </a:p>
          <a:p>
            <a:pPr marL="298450" indent="-285750">
              <a:lnSpc>
                <a:spcPts val="1195"/>
              </a:lnSpc>
              <a:buFont typeface="Arial"/>
              <a:buChar char="•"/>
              <a:tabLst>
                <a:tab pos="297815" algn="l"/>
                <a:tab pos="298450" algn="l"/>
              </a:tabLst>
            </a:pPr>
            <a:r>
              <a:rPr dirty="0" sz="1000" spc="-5">
                <a:latin typeface="Calibri"/>
                <a:cs typeface="Calibri"/>
              </a:rPr>
              <a:t>ARVs do not cure HIV, which is why you must continue taking</a:t>
            </a:r>
            <a:r>
              <a:rPr dirty="0" sz="1000" spc="20">
                <a:latin typeface="Calibri"/>
                <a:cs typeface="Calibri"/>
              </a:rPr>
              <a:t> </a:t>
            </a:r>
            <a:r>
              <a:rPr dirty="0" sz="1000" spc="-5">
                <a:latin typeface="Calibri"/>
                <a:cs typeface="Calibri"/>
              </a:rPr>
              <a:t>them.</a:t>
            </a:r>
            <a:endParaRPr sz="1000">
              <a:latin typeface="Calibri"/>
              <a:cs typeface="Calibri"/>
            </a:endParaRPr>
          </a:p>
        </p:txBody>
      </p:sp>
      <p:sp>
        <p:nvSpPr>
          <p:cNvPr id="15" name="object 15"/>
          <p:cNvSpPr txBox="1"/>
          <p:nvPr/>
        </p:nvSpPr>
        <p:spPr>
          <a:xfrm>
            <a:off x="3803157" y="2847340"/>
            <a:ext cx="5495925" cy="87630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000">
                <a:latin typeface="Calibri"/>
                <a:cs typeface="Calibri"/>
              </a:rPr>
              <a:t>A </a:t>
            </a:r>
            <a:r>
              <a:rPr dirty="0" sz="1000" spc="-5">
                <a:latin typeface="Calibri"/>
                <a:cs typeface="Calibri"/>
              </a:rPr>
              <a:t>late dose is better than </a:t>
            </a:r>
            <a:r>
              <a:rPr dirty="0" sz="1000">
                <a:latin typeface="Calibri"/>
                <a:cs typeface="Calibri"/>
              </a:rPr>
              <a:t>a </a:t>
            </a:r>
            <a:r>
              <a:rPr dirty="0" sz="1000" spc="-5">
                <a:latin typeface="Calibri"/>
                <a:cs typeface="Calibri"/>
              </a:rPr>
              <a:t>missed</a:t>
            </a:r>
            <a:r>
              <a:rPr dirty="0" sz="1000" spc="-10">
                <a:latin typeface="Calibri"/>
                <a:cs typeface="Calibri"/>
              </a:rPr>
              <a:t> </a:t>
            </a:r>
            <a:r>
              <a:rPr dirty="0" sz="1000" spc="-5">
                <a:latin typeface="Calibri"/>
                <a:cs typeface="Calibri"/>
              </a:rPr>
              <a:t>dose.</a:t>
            </a:r>
            <a:endParaRPr sz="1000">
              <a:latin typeface="Calibri"/>
              <a:cs typeface="Calibri"/>
            </a:endParaRPr>
          </a:p>
          <a:p>
            <a:pPr marL="298450" marR="5080" indent="-285750">
              <a:lnSpc>
                <a:spcPct val="76000"/>
              </a:lnSpc>
              <a:spcBef>
                <a:spcPts val="285"/>
              </a:spcBef>
              <a:buFont typeface="Arial"/>
              <a:buChar char="•"/>
              <a:tabLst>
                <a:tab pos="297815" algn="l"/>
                <a:tab pos="298450" algn="l"/>
              </a:tabLst>
            </a:pPr>
            <a:r>
              <a:rPr dirty="0" sz="1000" spc="-5">
                <a:latin typeface="Calibri"/>
                <a:cs typeface="Calibri"/>
              </a:rPr>
              <a:t>We will do </a:t>
            </a:r>
            <a:r>
              <a:rPr dirty="0" sz="1000">
                <a:latin typeface="Calibri"/>
                <a:cs typeface="Calibri"/>
              </a:rPr>
              <a:t>a </a:t>
            </a:r>
            <a:r>
              <a:rPr dirty="0" sz="1000" spc="-5">
                <a:latin typeface="Calibri"/>
                <a:cs typeface="Calibri"/>
              </a:rPr>
              <a:t>test called viral load in six months </a:t>
            </a:r>
            <a:r>
              <a:rPr dirty="0" sz="1000">
                <a:latin typeface="Calibri"/>
                <a:cs typeface="Calibri"/>
              </a:rPr>
              <a:t>to </a:t>
            </a:r>
            <a:r>
              <a:rPr dirty="0" sz="1000" spc="-5">
                <a:latin typeface="Calibri"/>
                <a:cs typeface="Calibri"/>
              </a:rPr>
              <a:t>see if ARVs are working well. If you are taking ARVs  every day and they are working well, the viral load will usually be low or even</a:t>
            </a:r>
            <a:r>
              <a:rPr dirty="0" sz="1000" spc="45">
                <a:latin typeface="Calibri"/>
                <a:cs typeface="Calibri"/>
              </a:rPr>
              <a:t> </a:t>
            </a:r>
            <a:r>
              <a:rPr dirty="0" sz="1000" spc="-5">
                <a:latin typeface="Calibri"/>
                <a:cs typeface="Calibri"/>
              </a:rPr>
              <a:t>undetectable.</a:t>
            </a:r>
            <a:endParaRPr sz="1000">
              <a:latin typeface="Calibri"/>
              <a:cs typeface="Calibri"/>
            </a:endParaRPr>
          </a:p>
          <a:p>
            <a:pPr marL="298450" marR="29845" indent="-285750">
              <a:lnSpc>
                <a:spcPts val="980"/>
              </a:lnSpc>
              <a:spcBef>
                <a:spcPts val="215"/>
              </a:spcBef>
              <a:buFont typeface="Arial"/>
              <a:buChar char="•"/>
              <a:tabLst>
                <a:tab pos="297815" algn="l"/>
                <a:tab pos="298450" algn="l"/>
              </a:tabLst>
            </a:pPr>
            <a:r>
              <a:rPr dirty="0" sz="1000" spc="-5">
                <a:latin typeface="Calibri"/>
                <a:cs typeface="Calibri"/>
              </a:rPr>
              <a:t>Undetectable means that the amount of HIV in your blood is so low that it is too low </a:t>
            </a:r>
            <a:r>
              <a:rPr dirty="0" sz="1000">
                <a:latin typeface="Calibri"/>
                <a:cs typeface="Calibri"/>
              </a:rPr>
              <a:t>to </a:t>
            </a:r>
            <a:r>
              <a:rPr dirty="0" sz="1000" spc="-5">
                <a:latin typeface="Calibri"/>
                <a:cs typeface="Calibri"/>
              </a:rPr>
              <a:t>count on the  viral load blood</a:t>
            </a:r>
            <a:r>
              <a:rPr dirty="0" sz="1000" spc="-15">
                <a:latin typeface="Calibri"/>
                <a:cs typeface="Calibri"/>
              </a:rPr>
              <a:t> </a:t>
            </a:r>
            <a:r>
              <a:rPr dirty="0" sz="1000" spc="-5">
                <a:latin typeface="Calibri"/>
                <a:cs typeface="Calibri"/>
              </a:rPr>
              <a:t>test.</a:t>
            </a:r>
            <a:endParaRPr sz="1000">
              <a:latin typeface="Calibri"/>
              <a:cs typeface="Calibri"/>
            </a:endParaRPr>
          </a:p>
          <a:p>
            <a:pPr marL="298450" indent="-285750">
              <a:lnSpc>
                <a:spcPct val="100000"/>
              </a:lnSpc>
              <a:spcBef>
                <a:spcPts val="10"/>
              </a:spcBef>
              <a:buFont typeface="Arial"/>
              <a:buChar char="•"/>
              <a:tabLst>
                <a:tab pos="297815" algn="l"/>
                <a:tab pos="298450" algn="l"/>
              </a:tabLst>
            </a:pPr>
            <a:r>
              <a:rPr dirty="0" sz="1000" spc="-5" b="1">
                <a:latin typeface="Calibri"/>
                <a:cs typeface="Calibri"/>
              </a:rPr>
              <a:t>Keeping </a:t>
            </a:r>
            <a:r>
              <a:rPr dirty="0" sz="1000" b="1">
                <a:latin typeface="Calibri"/>
                <a:cs typeface="Calibri"/>
              </a:rPr>
              <a:t>the </a:t>
            </a:r>
            <a:r>
              <a:rPr dirty="0" sz="1000" spc="-5" b="1">
                <a:latin typeface="Calibri"/>
                <a:cs typeface="Calibri"/>
              </a:rPr>
              <a:t>virus low </a:t>
            </a:r>
            <a:r>
              <a:rPr dirty="0" sz="1000" b="1">
                <a:latin typeface="Calibri"/>
                <a:cs typeface="Calibri"/>
              </a:rPr>
              <a:t>in </a:t>
            </a:r>
            <a:r>
              <a:rPr dirty="0" sz="1000" spc="-5" b="1">
                <a:latin typeface="Calibri"/>
                <a:cs typeface="Calibri"/>
              </a:rPr>
              <a:t>your body has many</a:t>
            </a:r>
            <a:r>
              <a:rPr dirty="0" sz="1000" spc="5" b="1">
                <a:latin typeface="Calibri"/>
                <a:cs typeface="Calibri"/>
              </a:rPr>
              <a:t> </a:t>
            </a:r>
            <a:r>
              <a:rPr dirty="0" sz="1000" spc="-5" b="1">
                <a:latin typeface="Calibri"/>
                <a:cs typeface="Calibri"/>
              </a:rPr>
              <a:t>benefits:</a:t>
            </a:r>
            <a:endParaRPr sz="1000">
              <a:latin typeface="Calibri"/>
              <a:cs typeface="Calibri"/>
            </a:endParaRPr>
          </a:p>
        </p:txBody>
      </p:sp>
      <p:sp>
        <p:nvSpPr>
          <p:cNvPr id="16" name="object 16"/>
          <p:cNvSpPr txBox="1"/>
          <p:nvPr/>
        </p:nvSpPr>
        <p:spPr>
          <a:xfrm>
            <a:off x="4213368" y="3697732"/>
            <a:ext cx="5004435" cy="154940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000" spc="-5">
                <a:latin typeface="Calibri"/>
                <a:cs typeface="Calibri"/>
              </a:rPr>
              <a:t>Helps you live </a:t>
            </a:r>
            <a:r>
              <a:rPr dirty="0" sz="1000">
                <a:latin typeface="Calibri"/>
                <a:cs typeface="Calibri"/>
              </a:rPr>
              <a:t>a </a:t>
            </a:r>
            <a:r>
              <a:rPr dirty="0" sz="1000" spc="-5">
                <a:latin typeface="Calibri"/>
                <a:cs typeface="Calibri"/>
              </a:rPr>
              <a:t>longer</a:t>
            </a:r>
            <a:r>
              <a:rPr dirty="0" sz="1000" spc="-10">
                <a:latin typeface="Calibri"/>
                <a:cs typeface="Calibri"/>
              </a:rPr>
              <a:t> </a:t>
            </a:r>
            <a:r>
              <a:rPr dirty="0" sz="1000" spc="-5">
                <a:latin typeface="Calibri"/>
                <a:cs typeface="Calibri"/>
              </a:rPr>
              <a:t>life.</a:t>
            </a:r>
            <a:endParaRPr sz="1000">
              <a:latin typeface="Calibri"/>
              <a:cs typeface="Calibri"/>
            </a:endParaRPr>
          </a:p>
          <a:p>
            <a:pPr marL="298450" marR="234315" indent="-285750">
              <a:lnSpc>
                <a:spcPts val="1010"/>
              </a:lnSpc>
              <a:spcBef>
                <a:spcPts val="190"/>
              </a:spcBef>
              <a:buFont typeface="Arial"/>
              <a:buChar char="•"/>
              <a:tabLst>
                <a:tab pos="297815" algn="l"/>
                <a:tab pos="298450" algn="l"/>
              </a:tabLst>
            </a:pPr>
            <a:r>
              <a:rPr dirty="0" sz="1000" spc="-5">
                <a:latin typeface="Calibri"/>
                <a:cs typeface="Calibri"/>
              </a:rPr>
              <a:t>Prevents serious illnesses from developing over time. Low viral load can keep you from  getting sick.</a:t>
            </a:r>
            <a:endParaRPr sz="1000">
              <a:latin typeface="Calibri"/>
              <a:cs typeface="Calibri"/>
            </a:endParaRPr>
          </a:p>
          <a:p>
            <a:pPr marL="298450" indent="-285750">
              <a:lnSpc>
                <a:spcPts val="1195"/>
              </a:lnSpc>
              <a:buFont typeface="Arial"/>
              <a:buChar char="•"/>
              <a:tabLst>
                <a:tab pos="297815" algn="l"/>
                <a:tab pos="298450" algn="l"/>
              </a:tabLst>
            </a:pPr>
            <a:r>
              <a:rPr dirty="0" sz="1000">
                <a:latin typeface="Calibri"/>
                <a:cs typeface="Calibri"/>
              </a:rPr>
              <a:t>Keeps </a:t>
            </a:r>
            <a:r>
              <a:rPr dirty="0" sz="1000" spc="-5">
                <a:latin typeface="Calibri"/>
                <a:cs typeface="Calibri"/>
              </a:rPr>
              <a:t>your brain healthy and your memory</a:t>
            </a:r>
            <a:r>
              <a:rPr dirty="0" sz="1000" spc="-15">
                <a:latin typeface="Calibri"/>
                <a:cs typeface="Calibri"/>
              </a:rPr>
              <a:t> </a:t>
            </a:r>
            <a:r>
              <a:rPr dirty="0" sz="1000" spc="-5">
                <a:latin typeface="Calibri"/>
                <a:cs typeface="Calibri"/>
              </a:rPr>
              <a:t>strong.</a:t>
            </a:r>
            <a:endParaRPr sz="1000">
              <a:latin typeface="Calibri"/>
              <a:cs typeface="Calibri"/>
            </a:endParaRPr>
          </a:p>
          <a:p>
            <a:pPr marL="298450" indent="-285750">
              <a:lnSpc>
                <a:spcPct val="100000"/>
              </a:lnSpc>
              <a:buFont typeface="Arial"/>
              <a:buChar char="•"/>
              <a:tabLst>
                <a:tab pos="297815" algn="l"/>
                <a:tab pos="298450" algn="l"/>
              </a:tabLst>
            </a:pPr>
            <a:r>
              <a:rPr dirty="0" sz="1000">
                <a:latin typeface="Calibri"/>
                <a:cs typeface="Calibri"/>
              </a:rPr>
              <a:t>Keeps </a:t>
            </a:r>
            <a:r>
              <a:rPr dirty="0" sz="1000" spc="-5">
                <a:latin typeface="Calibri"/>
                <a:cs typeface="Calibri"/>
              </a:rPr>
              <a:t>you from having </a:t>
            </a:r>
            <a:r>
              <a:rPr dirty="0" sz="1000">
                <a:latin typeface="Calibri"/>
                <a:cs typeface="Calibri"/>
              </a:rPr>
              <a:t>extra </a:t>
            </a:r>
            <a:r>
              <a:rPr dirty="0" sz="1000" spc="-5">
                <a:latin typeface="Calibri"/>
                <a:cs typeface="Calibri"/>
              </a:rPr>
              <a:t>visits </a:t>
            </a:r>
            <a:r>
              <a:rPr dirty="0" sz="1000">
                <a:latin typeface="Calibri"/>
                <a:cs typeface="Calibri"/>
              </a:rPr>
              <a:t>to </a:t>
            </a:r>
            <a:r>
              <a:rPr dirty="0" sz="1000" spc="-5">
                <a:latin typeface="Calibri"/>
                <a:cs typeface="Calibri"/>
              </a:rPr>
              <a:t>the</a:t>
            </a:r>
            <a:r>
              <a:rPr dirty="0" sz="1000" spc="-15">
                <a:latin typeface="Calibri"/>
                <a:cs typeface="Calibri"/>
              </a:rPr>
              <a:t> </a:t>
            </a:r>
            <a:r>
              <a:rPr dirty="0" sz="1000" spc="-5">
                <a:latin typeface="Calibri"/>
                <a:cs typeface="Calibri"/>
              </a:rPr>
              <a:t>clinic.</a:t>
            </a:r>
            <a:endParaRPr sz="1000">
              <a:latin typeface="Calibri"/>
              <a:cs typeface="Calibri"/>
            </a:endParaRPr>
          </a:p>
          <a:p>
            <a:pPr marL="298450" marR="5080" indent="-285750">
              <a:lnSpc>
                <a:spcPct val="78000"/>
              </a:lnSpc>
              <a:spcBef>
                <a:spcPts val="265"/>
              </a:spcBef>
              <a:buFont typeface="Arial"/>
              <a:buChar char="•"/>
              <a:tabLst>
                <a:tab pos="297815" algn="l"/>
                <a:tab pos="298450" algn="l"/>
              </a:tabLst>
            </a:pPr>
            <a:r>
              <a:rPr dirty="0" sz="1000" spc="-5">
                <a:latin typeface="Calibri"/>
                <a:cs typeface="Calibri"/>
              </a:rPr>
              <a:t>For those who are sexually active, always using condoms is the best way </a:t>
            </a:r>
            <a:r>
              <a:rPr dirty="0" sz="1000">
                <a:latin typeface="Calibri"/>
                <a:cs typeface="Calibri"/>
              </a:rPr>
              <a:t>to </a:t>
            </a:r>
            <a:r>
              <a:rPr dirty="0" sz="1000" spc="-5">
                <a:latin typeface="Calibri"/>
                <a:cs typeface="Calibri"/>
              </a:rPr>
              <a:t>prevent spread  of HIV </a:t>
            </a:r>
            <a:r>
              <a:rPr dirty="0" sz="1000">
                <a:latin typeface="Calibri"/>
                <a:cs typeface="Calibri"/>
              </a:rPr>
              <a:t>to </a:t>
            </a:r>
            <a:r>
              <a:rPr dirty="0" sz="1000" spc="-5">
                <a:latin typeface="Calibri"/>
                <a:cs typeface="Calibri"/>
              </a:rPr>
              <a:t>your sexual partners and </a:t>
            </a:r>
            <a:r>
              <a:rPr dirty="0" sz="1000">
                <a:latin typeface="Calibri"/>
                <a:cs typeface="Calibri"/>
              </a:rPr>
              <a:t>to </a:t>
            </a:r>
            <a:r>
              <a:rPr dirty="0" sz="1000" spc="-5">
                <a:latin typeface="Calibri"/>
                <a:cs typeface="Calibri"/>
              </a:rPr>
              <a:t>prevent other sexually transmitted infections. Having  </a:t>
            </a:r>
            <a:r>
              <a:rPr dirty="0" sz="1000">
                <a:latin typeface="Calibri"/>
                <a:cs typeface="Calibri"/>
              </a:rPr>
              <a:t>a </a:t>
            </a:r>
            <a:r>
              <a:rPr dirty="0" sz="1000" spc="-5">
                <a:latin typeface="Calibri"/>
                <a:cs typeface="Calibri"/>
              </a:rPr>
              <a:t>low viral load can help further. If your viral load becomes and remains undetectable, you  will no longer be at risk of transmitting HIV </a:t>
            </a:r>
            <a:r>
              <a:rPr dirty="0" sz="1000">
                <a:latin typeface="Calibri"/>
                <a:cs typeface="Calibri"/>
              </a:rPr>
              <a:t>to </a:t>
            </a:r>
            <a:r>
              <a:rPr dirty="0" sz="1000" spc="-5">
                <a:latin typeface="Calibri"/>
                <a:cs typeface="Calibri"/>
              </a:rPr>
              <a:t>your sexual</a:t>
            </a:r>
            <a:r>
              <a:rPr dirty="0" sz="1000" spc="-10">
                <a:latin typeface="Calibri"/>
                <a:cs typeface="Calibri"/>
              </a:rPr>
              <a:t> </a:t>
            </a:r>
            <a:r>
              <a:rPr dirty="0" sz="1000" spc="-5">
                <a:latin typeface="Calibri"/>
                <a:cs typeface="Calibri"/>
              </a:rPr>
              <a:t>partners</a:t>
            </a:r>
            <a:endParaRPr sz="1000">
              <a:latin typeface="Calibri"/>
              <a:cs typeface="Calibri"/>
            </a:endParaRPr>
          </a:p>
          <a:p>
            <a:pPr marL="298450" marR="523875" indent="-285750">
              <a:lnSpc>
                <a:spcPts val="980"/>
              </a:lnSpc>
              <a:spcBef>
                <a:spcPts val="215"/>
              </a:spcBef>
              <a:buFont typeface="Arial"/>
              <a:buChar char="•"/>
              <a:tabLst>
                <a:tab pos="297815" algn="l"/>
                <a:tab pos="298450" algn="l"/>
              </a:tabLst>
            </a:pPr>
            <a:r>
              <a:rPr dirty="0" sz="1000">
                <a:latin typeface="Calibri"/>
                <a:cs typeface="Calibri"/>
              </a:rPr>
              <a:t>A </a:t>
            </a:r>
            <a:r>
              <a:rPr dirty="0" sz="1000" spc="-5">
                <a:latin typeface="Calibri"/>
                <a:cs typeface="Calibri"/>
              </a:rPr>
              <a:t>low viral load will help prevent spreading HIV </a:t>
            </a:r>
            <a:r>
              <a:rPr dirty="0" sz="1000">
                <a:latin typeface="Calibri"/>
                <a:cs typeface="Calibri"/>
              </a:rPr>
              <a:t>to </a:t>
            </a:r>
            <a:r>
              <a:rPr dirty="0" sz="1000" spc="-5">
                <a:latin typeface="Calibri"/>
                <a:cs typeface="Calibri"/>
              </a:rPr>
              <a:t>your baby during pregnancy or  breastfeeding and will give them strong, healthy</a:t>
            </a:r>
            <a:r>
              <a:rPr dirty="0" sz="1000" spc="5">
                <a:latin typeface="Calibri"/>
                <a:cs typeface="Calibri"/>
              </a:rPr>
              <a:t> </a:t>
            </a:r>
            <a:r>
              <a:rPr dirty="0" sz="1000" spc="-5">
                <a:latin typeface="Calibri"/>
                <a:cs typeface="Calibri"/>
              </a:rPr>
              <a:t>parents.</a:t>
            </a:r>
            <a:endParaRPr sz="1000">
              <a:latin typeface="Calibri"/>
              <a:cs typeface="Calibri"/>
            </a:endParaRPr>
          </a:p>
        </p:txBody>
      </p:sp>
      <p:grpSp>
        <p:nvGrpSpPr>
          <p:cNvPr id="17" name="object 17"/>
          <p:cNvGrpSpPr/>
          <p:nvPr/>
        </p:nvGrpSpPr>
        <p:grpSpPr>
          <a:xfrm>
            <a:off x="795527" y="896111"/>
            <a:ext cx="8635365" cy="6312535"/>
            <a:chOff x="795527" y="896111"/>
            <a:chExt cx="8635365" cy="6312535"/>
          </a:xfrm>
        </p:grpSpPr>
        <p:sp>
          <p:nvSpPr>
            <p:cNvPr id="18" name="object 18"/>
            <p:cNvSpPr/>
            <p:nvPr/>
          </p:nvSpPr>
          <p:spPr>
            <a:xfrm>
              <a:off x="7485887" y="896111"/>
              <a:ext cx="1944624" cy="1441704"/>
            </a:xfrm>
            <a:prstGeom prst="rect">
              <a:avLst/>
            </a:prstGeom>
            <a:blipFill>
              <a:blip r:embed="rId4" cstate="print"/>
              <a:stretch>
                <a:fillRect/>
              </a:stretch>
            </a:blipFill>
          </p:spPr>
          <p:txBody>
            <a:bodyPr wrap="square" lIns="0" tIns="0" rIns="0" bIns="0" rtlCol="0"/>
            <a:lstStyle/>
            <a:p/>
          </p:txBody>
        </p:sp>
        <p:sp>
          <p:nvSpPr>
            <p:cNvPr id="19" name="object 19"/>
            <p:cNvSpPr/>
            <p:nvPr/>
          </p:nvSpPr>
          <p:spPr>
            <a:xfrm>
              <a:off x="7644384" y="1173479"/>
              <a:ext cx="1740407" cy="944880"/>
            </a:xfrm>
            <a:prstGeom prst="rect">
              <a:avLst/>
            </a:prstGeom>
            <a:blipFill>
              <a:blip r:embed="rId5" cstate="print"/>
              <a:stretch>
                <a:fillRect/>
              </a:stretch>
            </a:blipFill>
          </p:spPr>
          <p:txBody>
            <a:bodyPr wrap="square" lIns="0" tIns="0" rIns="0" bIns="0" rtlCol="0"/>
            <a:lstStyle/>
            <a:p/>
          </p:txBody>
        </p:sp>
        <p:sp>
          <p:nvSpPr>
            <p:cNvPr id="20" name="object 20"/>
            <p:cNvSpPr/>
            <p:nvPr/>
          </p:nvSpPr>
          <p:spPr>
            <a:xfrm>
              <a:off x="7543799"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1" name="object 21"/>
            <p:cNvSpPr/>
            <p:nvPr/>
          </p:nvSpPr>
          <p:spPr>
            <a:xfrm>
              <a:off x="7543799"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2" name="object 22"/>
            <p:cNvSpPr/>
            <p:nvPr/>
          </p:nvSpPr>
          <p:spPr>
            <a:xfrm>
              <a:off x="3605783" y="1493519"/>
              <a:ext cx="103632" cy="4139183"/>
            </a:xfrm>
            <a:prstGeom prst="rect">
              <a:avLst/>
            </a:prstGeom>
            <a:blipFill>
              <a:blip r:embed="rId6" cstate="print"/>
              <a:stretch>
                <a:fillRect/>
              </a:stretch>
            </a:blipFill>
          </p:spPr>
          <p:txBody>
            <a:bodyPr wrap="square" lIns="0" tIns="0" rIns="0" bIns="0" rtlCol="0"/>
            <a:lstStyle/>
            <a:p/>
          </p:txBody>
        </p:sp>
        <p:sp>
          <p:nvSpPr>
            <p:cNvPr id="23" name="object 23"/>
            <p:cNvSpPr/>
            <p:nvPr/>
          </p:nvSpPr>
          <p:spPr>
            <a:xfrm>
              <a:off x="3657600" y="1514563"/>
              <a:ext cx="0" cy="4048125"/>
            </a:xfrm>
            <a:custGeom>
              <a:avLst/>
              <a:gdLst/>
              <a:ahLst/>
              <a:cxnLst/>
              <a:rect l="l" t="t" r="r" b="b"/>
              <a:pathLst>
                <a:path w="0" h="4048125">
                  <a:moveTo>
                    <a:pt x="0" y="0"/>
                  </a:moveTo>
                  <a:lnTo>
                    <a:pt x="1" y="4048036"/>
                  </a:lnTo>
                </a:path>
              </a:pathLst>
            </a:custGeom>
            <a:ln w="19050">
              <a:solidFill>
                <a:srgbClr val="002060"/>
              </a:solidFill>
            </a:ln>
          </p:spPr>
          <p:txBody>
            <a:bodyPr wrap="square" lIns="0" tIns="0" rIns="0" bIns="0" rtlCol="0"/>
            <a:lstStyle/>
            <a:p/>
          </p:txBody>
        </p:sp>
        <p:sp>
          <p:nvSpPr>
            <p:cNvPr id="24" name="object 24"/>
            <p:cNvSpPr/>
            <p:nvPr/>
          </p:nvSpPr>
          <p:spPr>
            <a:xfrm>
              <a:off x="795527" y="4242815"/>
              <a:ext cx="2676144" cy="2965704"/>
            </a:xfrm>
            <a:prstGeom prst="rect">
              <a:avLst/>
            </a:prstGeom>
            <a:blipFill>
              <a:blip r:embed="rId7" cstate="print"/>
              <a:stretch>
                <a:fillRect/>
              </a:stretch>
            </a:blipFill>
          </p:spPr>
          <p:txBody>
            <a:bodyPr wrap="square" lIns="0" tIns="0" rIns="0" bIns="0" rtlCol="0"/>
            <a:lstStyle/>
            <a:p/>
          </p:txBody>
        </p:sp>
        <p:sp>
          <p:nvSpPr>
            <p:cNvPr id="25" name="object 25"/>
            <p:cNvSpPr/>
            <p:nvPr/>
          </p:nvSpPr>
          <p:spPr>
            <a:xfrm>
              <a:off x="838199" y="4262483"/>
              <a:ext cx="2590800" cy="2882265"/>
            </a:xfrm>
            <a:custGeom>
              <a:avLst/>
              <a:gdLst/>
              <a:ahLst/>
              <a:cxnLst/>
              <a:rect l="l" t="t" r="r" b="b"/>
              <a:pathLst>
                <a:path w="2590800" h="2882265">
                  <a:moveTo>
                    <a:pt x="2590800" y="0"/>
                  </a:moveTo>
                  <a:lnTo>
                    <a:pt x="0" y="0"/>
                  </a:lnTo>
                  <a:lnTo>
                    <a:pt x="0" y="2881744"/>
                  </a:lnTo>
                  <a:lnTo>
                    <a:pt x="2590800" y="2881744"/>
                  </a:lnTo>
                  <a:lnTo>
                    <a:pt x="2590800" y="0"/>
                  </a:lnTo>
                  <a:close/>
                </a:path>
              </a:pathLst>
            </a:custGeom>
            <a:solidFill>
              <a:srgbClr val="E6E0EC"/>
            </a:solidFill>
          </p:spPr>
          <p:txBody>
            <a:bodyPr wrap="square" lIns="0" tIns="0" rIns="0" bIns="0" rtlCol="0"/>
            <a:lstStyle/>
            <a:p/>
          </p:txBody>
        </p:sp>
      </p:grpSp>
      <p:sp>
        <p:nvSpPr>
          <p:cNvPr id="26" name="object 26"/>
          <p:cNvSpPr txBox="1"/>
          <p:nvPr/>
        </p:nvSpPr>
        <p:spPr>
          <a:xfrm>
            <a:off x="838200" y="4262483"/>
            <a:ext cx="2590800" cy="2882265"/>
          </a:xfrm>
          <a:prstGeom prst="rect">
            <a:avLst/>
          </a:prstGeom>
        </p:spPr>
        <p:txBody>
          <a:bodyPr wrap="square" lIns="0" tIns="106045" rIns="0" bIns="0" rtlCol="0" vert="horz">
            <a:spAutoFit/>
          </a:bodyPr>
          <a:lstStyle/>
          <a:p>
            <a:pPr marL="725805" marR="868044" indent="18415">
              <a:lnSpc>
                <a:spcPts val="1610"/>
              </a:lnSpc>
              <a:spcBef>
                <a:spcPts val="835"/>
              </a:spcBef>
            </a:pPr>
            <a:r>
              <a:rPr dirty="0" sz="1500" spc="-5" b="1">
                <a:latin typeface="Calibri"/>
                <a:cs typeface="Calibri"/>
              </a:rPr>
              <a:t>Provider  </a:t>
            </a:r>
            <a:r>
              <a:rPr dirty="0" sz="1500" b="1">
                <a:latin typeface="Calibri"/>
                <a:cs typeface="Calibri"/>
              </a:rPr>
              <a:t>I</a:t>
            </a:r>
            <a:r>
              <a:rPr dirty="0" sz="1500" spc="-5" b="1">
                <a:latin typeface="Calibri"/>
                <a:cs typeface="Calibri"/>
              </a:rPr>
              <a:t>n</a:t>
            </a:r>
            <a:r>
              <a:rPr dirty="0" sz="1500" spc="-20" b="1">
                <a:latin typeface="Calibri"/>
                <a:cs typeface="Calibri"/>
              </a:rPr>
              <a:t>s</a:t>
            </a:r>
            <a:r>
              <a:rPr dirty="0" sz="1500" b="1">
                <a:latin typeface="Calibri"/>
                <a:cs typeface="Calibri"/>
              </a:rPr>
              <a:t>tr</a:t>
            </a:r>
            <a:r>
              <a:rPr dirty="0" sz="1500" spc="-5" b="1">
                <a:latin typeface="Calibri"/>
                <a:cs typeface="Calibri"/>
              </a:rPr>
              <a:t>uc</a:t>
            </a:r>
            <a:r>
              <a:rPr dirty="0" sz="1500" b="1">
                <a:latin typeface="Calibri"/>
                <a:cs typeface="Calibri"/>
              </a:rPr>
              <a:t>t</a:t>
            </a:r>
            <a:r>
              <a:rPr dirty="0" sz="1500" spc="-10" b="1">
                <a:latin typeface="Calibri"/>
                <a:cs typeface="Calibri"/>
              </a:rPr>
              <a:t>i</a:t>
            </a:r>
            <a:r>
              <a:rPr dirty="0" sz="1500" spc="5" b="1">
                <a:latin typeface="Calibri"/>
                <a:cs typeface="Calibri"/>
              </a:rPr>
              <a:t>o</a:t>
            </a:r>
            <a:r>
              <a:rPr dirty="0" sz="1500" spc="-5" b="1">
                <a:latin typeface="Calibri"/>
                <a:cs typeface="Calibri"/>
              </a:rPr>
              <a:t>n</a:t>
            </a:r>
            <a:r>
              <a:rPr dirty="0" sz="1500" b="1">
                <a:latin typeface="Calibri"/>
                <a:cs typeface="Calibri"/>
              </a:rPr>
              <a:t>s:</a:t>
            </a:r>
            <a:endParaRPr sz="1500">
              <a:latin typeface="Calibri"/>
              <a:cs typeface="Calibri"/>
            </a:endParaRPr>
          </a:p>
          <a:p>
            <a:pPr>
              <a:lnSpc>
                <a:spcPct val="100000"/>
              </a:lnSpc>
              <a:spcBef>
                <a:spcPts val="25"/>
              </a:spcBef>
            </a:pPr>
            <a:endParaRPr sz="1900">
              <a:latin typeface="Calibri"/>
              <a:cs typeface="Calibri"/>
            </a:endParaRPr>
          </a:p>
          <a:p>
            <a:pPr algn="just" marL="315595" marR="284480">
              <a:lnSpc>
                <a:spcPct val="89300"/>
              </a:lnSpc>
            </a:pPr>
            <a:r>
              <a:rPr dirty="0" sz="1400" spc="-5">
                <a:latin typeface="Calibri"/>
                <a:cs typeface="Calibri"/>
              </a:rPr>
              <a:t>Here </a:t>
            </a:r>
            <a:r>
              <a:rPr dirty="0" sz="1400" spc="-10">
                <a:latin typeface="Calibri"/>
                <a:cs typeface="Calibri"/>
              </a:rPr>
              <a:t>are </a:t>
            </a:r>
            <a:r>
              <a:rPr dirty="0" sz="1400" spc="-5">
                <a:latin typeface="Calibri"/>
                <a:cs typeface="Calibri"/>
              </a:rPr>
              <a:t>some </a:t>
            </a:r>
            <a:r>
              <a:rPr dirty="0" sz="1400">
                <a:latin typeface="Calibri"/>
                <a:cs typeface="Calibri"/>
              </a:rPr>
              <a:t>tips </a:t>
            </a:r>
            <a:r>
              <a:rPr dirty="0" sz="1400" spc="-5">
                <a:latin typeface="Calibri"/>
                <a:cs typeface="Calibri"/>
              </a:rPr>
              <a:t>on how  to introduce </a:t>
            </a:r>
            <a:r>
              <a:rPr dirty="0" sz="1400" spc="-10">
                <a:latin typeface="Calibri"/>
                <a:cs typeface="Calibri"/>
              </a:rPr>
              <a:t>yourself </a:t>
            </a:r>
            <a:r>
              <a:rPr dirty="0" sz="1400" spc="-5">
                <a:latin typeface="Calibri"/>
                <a:cs typeface="Calibri"/>
              </a:rPr>
              <a:t>to </a:t>
            </a:r>
            <a:r>
              <a:rPr dirty="0" sz="1400">
                <a:latin typeface="Calibri"/>
                <a:cs typeface="Calibri"/>
              </a:rPr>
              <a:t>the  </a:t>
            </a:r>
            <a:r>
              <a:rPr dirty="0" sz="1400" spc="-5">
                <a:latin typeface="Calibri"/>
                <a:cs typeface="Calibri"/>
              </a:rPr>
              <a:t>adolescent patient.</a:t>
            </a:r>
            <a:endParaRPr sz="1400">
              <a:latin typeface="Calibri"/>
              <a:cs typeface="Calibri"/>
            </a:endParaRPr>
          </a:p>
          <a:p>
            <a:pPr marL="601345" marR="270510" indent="-285750">
              <a:lnSpc>
                <a:spcPct val="89500"/>
              </a:lnSpc>
              <a:spcBef>
                <a:spcPts val="390"/>
              </a:spcBef>
              <a:buFont typeface="Arial"/>
              <a:buChar char="•"/>
              <a:tabLst>
                <a:tab pos="601345" algn="l"/>
                <a:tab pos="601980" algn="l"/>
              </a:tabLst>
            </a:pPr>
            <a:r>
              <a:rPr dirty="0" sz="1400" spc="-5">
                <a:latin typeface="Calibri"/>
                <a:cs typeface="Calibri"/>
              </a:rPr>
              <a:t>Find out what </a:t>
            </a:r>
            <a:r>
              <a:rPr dirty="0" sz="1400">
                <a:latin typeface="Calibri"/>
                <a:cs typeface="Calibri"/>
              </a:rPr>
              <a:t>is  </a:t>
            </a:r>
            <a:r>
              <a:rPr dirty="0" sz="1400" spc="-10">
                <a:latin typeface="Calibri"/>
                <a:cs typeface="Calibri"/>
              </a:rPr>
              <a:t>important </a:t>
            </a:r>
            <a:r>
              <a:rPr dirty="0" sz="1400" spc="-5">
                <a:latin typeface="Calibri"/>
                <a:cs typeface="Calibri"/>
              </a:rPr>
              <a:t>to </a:t>
            </a:r>
            <a:r>
              <a:rPr dirty="0" sz="1400" spc="-20">
                <a:latin typeface="Calibri"/>
                <a:cs typeface="Calibri"/>
              </a:rPr>
              <a:t>him/her.  </a:t>
            </a:r>
            <a:r>
              <a:rPr dirty="0" sz="1400" spc="-5">
                <a:latin typeface="Calibri"/>
                <a:cs typeface="Calibri"/>
              </a:rPr>
              <a:t>“What </a:t>
            </a:r>
            <a:r>
              <a:rPr dirty="0" sz="1400">
                <a:latin typeface="Calibri"/>
                <a:cs typeface="Calibri"/>
              </a:rPr>
              <a:t>do </a:t>
            </a:r>
            <a:r>
              <a:rPr dirty="0" sz="1400" spc="-10">
                <a:latin typeface="Calibri"/>
                <a:cs typeface="Calibri"/>
              </a:rPr>
              <a:t>you </a:t>
            </a:r>
            <a:r>
              <a:rPr dirty="0" sz="1400" spc="-15">
                <a:latin typeface="Calibri"/>
                <a:cs typeface="Calibri"/>
              </a:rPr>
              <a:t>like </a:t>
            </a:r>
            <a:r>
              <a:rPr dirty="0" sz="1400" spc="-5">
                <a:latin typeface="Calibri"/>
                <a:cs typeface="Calibri"/>
              </a:rPr>
              <a:t>to </a:t>
            </a:r>
            <a:r>
              <a:rPr dirty="0" sz="1400">
                <a:latin typeface="Calibri"/>
                <a:cs typeface="Calibri"/>
              </a:rPr>
              <a:t>do  in </a:t>
            </a:r>
            <a:r>
              <a:rPr dirty="0" sz="1400" spc="-5">
                <a:latin typeface="Calibri"/>
                <a:cs typeface="Calibri"/>
              </a:rPr>
              <a:t>your </a:t>
            </a:r>
            <a:r>
              <a:rPr dirty="0" sz="1400" spc="-10">
                <a:latin typeface="Calibri"/>
                <a:cs typeface="Calibri"/>
              </a:rPr>
              <a:t>free</a:t>
            </a:r>
            <a:r>
              <a:rPr dirty="0" sz="1400" spc="-30">
                <a:latin typeface="Calibri"/>
                <a:cs typeface="Calibri"/>
              </a:rPr>
              <a:t> </a:t>
            </a:r>
            <a:r>
              <a:rPr dirty="0" sz="1400">
                <a:latin typeface="Calibri"/>
                <a:cs typeface="Calibri"/>
              </a:rPr>
              <a:t>time?”</a:t>
            </a:r>
            <a:endParaRPr sz="1400">
              <a:latin typeface="Calibri"/>
              <a:cs typeface="Calibri"/>
            </a:endParaRPr>
          </a:p>
          <a:p>
            <a:pPr marL="601345" marR="317500" indent="-285750">
              <a:lnSpc>
                <a:spcPct val="89300"/>
              </a:lnSpc>
              <a:spcBef>
                <a:spcPts val="400"/>
              </a:spcBef>
              <a:buFont typeface="Arial"/>
              <a:buChar char="•"/>
              <a:tabLst>
                <a:tab pos="601345" algn="l"/>
                <a:tab pos="601980" algn="l"/>
              </a:tabLst>
            </a:pPr>
            <a:r>
              <a:rPr dirty="0" sz="1400">
                <a:latin typeface="Calibri"/>
                <a:cs typeface="Calibri"/>
              </a:rPr>
              <a:t>Be </a:t>
            </a:r>
            <a:r>
              <a:rPr dirty="0" sz="1400" spc="-10">
                <a:latin typeface="Calibri"/>
                <a:cs typeface="Calibri"/>
              </a:rPr>
              <a:t>interested </a:t>
            </a:r>
            <a:r>
              <a:rPr dirty="0" sz="1400">
                <a:latin typeface="Calibri"/>
                <a:cs typeface="Calibri"/>
              </a:rPr>
              <a:t>in the  </a:t>
            </a:r>
            <a:r>
              <a:rPr dirty="0" sz="1400" spc="-5">
                <a:latin typeface="Calibri"/>
                <a:cs typeface="Calibri"/>
              </a:rPr>
              <a:t>responses. </a:t>
            </a:r>
            <a:r>
              <a:rPr dirty="0" sz="1400" spc="-30">
                <a:latin typeface="Calibri"/>
                <a:cs typeface="Calibri"/>
              </a:rPr>
              <a:t>“I’d </a:t>
            </a:r>
            <a:r>
              <a:rPr dirty="0" sz="1400" spc="-15">
                <a:latin typeface="Calibri"/>
                <a:cs typeface="Calibri"/>
              </a:rPr>
              <a:t>like </a:t>
            </a:r>
            <a:r>
              <a:rPr dirty="0" sz="1400" spc="-5">
                <a:latin typeface="Calibri"/>
                <a:cs typeface="Calibri"/>
              </a:rPr>
              <a:t>to  </a:t>
            </a:r>
            <a:r>
              <a:rPr dirty="0" sz="1400">
                <a:latin typeface="Calibri"/>
                <a:cs typeface="Calibri"/>
              </a:rPr>
              <a:t>hear </a:t>
            </a:r>
            <a:r>
              <a:rPr dirty="0" sz="1400" spc="-10">
                <a:latin typeface="Calibri"/>
                <a:cs typeface="Calibri"/>
              </a:rPr>
              <a:t>more </a:t>
            </a:r>
            <a:r>
              <a:rPr dirty="0" sz="1400" spc="-5">
                <a:latin typeface="Calibri"/>
                <a:cs typeface="Calibri"/>
              </a:rPr>
              <a:t>about</a:t>
            </a:r>
            <a:r>
              <a:rPr dirty="0" sz="1400" spc="-70">
                <a:latin typeface="Calibri"/>
                <a:cs typeface="Calibri"/>
              </a:rPr>
              <a:t> </a:t>
            </a:r>
            <a:r>
              <a:rPr dirty="0" sz="1400" spc="-20">
                <a:latin typeface="Calibri"/>
                <a:cs typeface="Calibri"/>
              </a:rPr>
              <a:t>that.”</a:t>
            </a:r>
            <a:endParaRPr sz="1400">
              <a:latin typeface="Calibri"/>
              <a:cs typeface="Calibri"/>
            </a:endParaRPr>
          </a:p>
        </p:txBody>
      </p:sp>
      <p:grpSp>
        <p:nvGrpSpPr>
          <p:cNvPr id="27" name="object 27"/>
          <p:cNvGrpSpPr/>
          <p:nvPr/>
        </p:nvGrpSpPr>
        <p:grpSpPr>
          <a:xfrm>
            <a:off x="920597" y="989764"/>
            <a:ext cx="8376284" cy="3887470"/>
            <a:chOff x="920597" y="989764"/>
            <a:chExt cx="8376284" cy="3887470"/>
          </a:xfrm>
        </p:grpSpPr>
        <p:sp>
          <p:nvSpPr>
            <p:cNvPr id="28" name="object 28"/>
            <p:cNvSpPr/>
            <p:nvPr/>
          </p:nvSpPr>
          <p:spPr>
            <a:xfrm>
              <a:off x="920597" y="4343399"/>
              <a:ext cx="518813" cy="533400"/>
            </a:xfrm>
            <a:prstGeom prst="rect">
              <a:avLst/>
            </a:prstGeom>
            <a:blipFill>
              <a:blip r:embed="rId8" cstate="print"/>
              <a:stretch>
                <a:fillRect/>
              </a:stretch>
            </a:blipFill>
          </p:spPr>
          <p:txBody>
            <a:bodyPr wrap="square" lIns="0" tIns="0" rIns="0" bIns="0" rtlCol="0"/>
            <a:lstStyle/>
            <a:p/>
          </p:txBody>
        </p:sp>
        <p:sp>
          <p:nvSpPr>
            <p:cNvPr id="29" name="object 29"/>
            <p:cNvSpPr/>
            <p:nvPr/>
          </p:nvSpPr>
          <p:spPr>
            <a:xfrm>
              <a:off x="7619999" y="989764"/>
              <a:ext cx="1676398" cy="1206938"/>
            </a:xfrm>
            <a:prstGeom prst="rect">
              <a:avLst/>
            </a:prstGeom>
            <a:blipFill>
              <a:blip r:embed="rId9" cstate="print"/>
              <a:stretch>
                <a:fillRect/>
              </a:stretch>
            </a:blipFill>
          </p:spPr>
          <p:txBody>
            <a:bodyPr wrap="square" lIns="0" tIns="0" rIns="0" bIns="0" rtlCol="0"/>
            <a:lstStyle/>
            <a:p/>
          </p:txBody>
        </p:sp>
      </p:grpSp>
      <p:sp>
        <p:nvSpPr>
          <p:cNvPr id="30" name="object 30"/>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9BBB59"/>
          </a:solid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00B050"/>
          </a:solidFill>
        </p:spPr>
        <p:txBody>
          <a:bodyPr wrap="square" lIns="0" tIns="184150" rIns="0" bIns="0" rtlCol="0" vert="horz">
            <a:spAutoFit/>
          </a:bodyPr>
          <a:lstStyle/>
          <a:p>
            <a:pPr marL="492125">
              <a:lnSpc>
                <a:spcPct val="100000"/>
              </a:lnSpc>
              <a:spcBef>
                <a:spcPts val="1450"/>
              </a:spcBef>
            </a:pPr>
            <a:r>
              <a:rPr dirty="0"/>
              <a:t>2. </a:t>
            </a:r>
            <a:r>
              <a:rPr dirty="0" spc="-10"/>
              <a:t>What </a:t>
            </a:r>
            <a:r>
              <a:rPr dirty="0"/>
              <a:t>is a </a:t>
            </a:r>
            <a:r>
              <a:rPr dirty="0" spc="-15"/>
              <a:t>viral</a:t>
            </a:r>
            <a:r>
              <a:rPr dirty="0" spc="25"/>
              <a:t> </a:t>
            </a:r>
            <a:r>
              <a:rPr dirty="0" spc="-5"/>
              <a:t>load?</a:t>
            </a:r>
          </a:p>
        </p:txBody>
      </p:sp>
      <p:sp>
        <p:nvSpPr>
          <p:cNvPr id="3" name="object 3"/>
          <p:cNvSpPr txBox="1"/>
          <p:nvPr/>
        </p:nvSpPr>
        <p:spPr>
          <a:xfrm>
            <a:off x="6620827" y="1543811"/>
            <a:ext cx="2742565" cy="5511800"/>
          </a:xfrm>
          <a:prstGeom prst="rect">
            <a:avLst/>
          </a:prstGeom>
        </p:spPr>
        <p:txBody>
          <a:bodyPr wrap="square" lIns="0" tIns="12700" rIns="0" bIns="0" rtlCol="0" vert="horz">
            <a:spAutoFit/>
          </a:bodyPr>
          <a:lstStyle/>
          <a:p>
            <a:pPr marL="298450" marR="168275" indent="-285750">
              <a:lnSpc>
                <a:spcPct val="100000"/>
              </a:lnSpc>
              <a:spcBef>
                <a:spcPts val="100"/>
              </a:spcBef>
              <a:buFont typeface="Wingdings"/>
              <a:buChar char="➢"/>
              <a:tabLst>
                <a:tab pos="298450" algn="l"/>
              </a:tabLst>
            </a:pPr>
            <a:r>
              <a:rPr dirty="0" sz="2000" spc="-30">
                <a:latin typeface="Calibri"/>
                <a:cs typeface="Calibri"/>
              </a:rPr>
              <a:t>ARVs </a:t>
            </a:r>
            <a:r>
              <a:rPr dirty="0" sz="2000" spc="-10">
                <a:latin typeface="Calibri"/>
                <a:cs typeface="Calibri"/>
              </a:rPr>
              <a:t>stop </a:t>
            </a:r>
            <a:r>
              <a:rPr dirty="0" sz="2000" spc="-5">
                <a:latin typeface="Calibri"/>
                <a:cs typeface="Calibri"/>
              </a:rPr>
              <a:t>HIV </a:t>
            </a:r>
            <a:r>
              <a:rPr dirty="0" sz="2000" spc="-10">
                <a:latin typeface="Calibri"/>
                <a:cs typeface="Calibri"/>
              </a:rPr>
              <a:t>from  </a:t>
            </a:r>
            <a:r>
              <a:rPr dirty="0" sz="2000" spc="-5">
                <a:latin typeface="Calibri"/>
                <a:cs typeface="Calibri"/>
              </a:rPr>
              <a:t>making </a:t>
            </a:r>
            <a:r>
              <a:rPr dirty="0" sz="2000" spc="-10">
                <a:latin typeface="Calibri"/>
                <a:cs typeface="Calibri"/>
              </a:rPr>
              <a:t>more </a:t>
            </a:r>
            <a:r>
              <a:rPr dirty="0" sz="2000" spc="-5">
                <a:latin typeface="Calibri"/>
                <a:cs typeface="Calibri"/>
              </a:rPr>
              <a:t>virus,  allowing </a:t>
            </a:r>
            <a:r>
              <a:rPr dirty="0" sz="2000" spc="-15">
                <a:latin typeface="Calibri"/>
                <a:cs typeface="Calibri"/>
              </a:rPr>
              <a:t>you </a:t>
            </a:r>
            <a:r>
              <a:rPr dirty="0" sz="2000" spc="-10">
                <a:latin typeface="Calibri"/>
                <a:cs typeface="Calibri"/>
              </a:rPr>
              <a:t>to  </a:t>
            </a:r>
            <a:r>
              <a:rPr dirty="0" sz="2000" spc="-5">
                <a:latin typeface="Calibri"/>
                <a:cs typeface="Calibri"/>
              </a:rPr>
              <a:t>become healthier and  </a:t>
            </a:r>
            <a:r>
              <a:rPr dirty="0" sz="2000" spc="-10">
                <a:latin typeface="Calibri"/>
                <a:cs typeface="Calibri"/>
              </a:rPr>
              <a:t>preventing </a:t>
            </a:r>
            <a:r>
              <a:rPr dirty="0" sz="2000">
                <a:latin typeface="Calibri"/>
                <a:cs typeface="Calibri"/>
              </a:rPr>
              <a:t>the </a:t>
            </a:r>
            <a:r>
              <a:rPr dirty="0" sz="2000" spc="-5">
                <a:latin typeface="Calibri"/>
                <a:cs typeface="Calibri"/>
              </a:rPr>
              <a:t>virus  </a:t>
            </a:r>
            <a:r>
              <a:rPr dirty="0" sz="2000" spc="-10">
                <a:latin typeface="Calibri"/>
                <a:cs typeface="Calibri"/>
              </a:rPr>
              <a:t>from </a:t>
            </a:r>
            <a:r>
              <a:rPr dirty="0" sz="2000" spc="-5">
                <a:latin typeface="Calibri"/>
                <a:cs typeface="Calibri"/>
              </a:rPr>
              <a:t>harming</a:t>
            </a:r>
            <a:r>
              <a:rPr dirty="0" sz="2000" spc="-15">
                <a:latin typeface="Calibri"/>
                <a:cs typeface="Calibri"/>
              </a:rPr>
              <a:t> you.</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5080" indent="-285750">
              <a:lnSpc>
                <a:spcPct val="100000"/>
              </a:lnSpc>
              <a:spcBef>
                <a:spcPts val="5"/>
              </a:spcBef>
              <a:buFont typeface="Wingdings"/>
              <a:buChar char="➢"/>
              <a:tabLst>
                <a:tab pos="298450" algn="l"/>
              </a:tabLst>
            </a:pPr>
            <a:r>
              <a:rPr dirty="0" sz="2000" spc="-10">
                <a:latin typeface="Calibri"/>
                <a:cs typeface="Calibri"/>
              </a:rPr>
              <a:t>Viral </a:t>
            </a:r>
            <a:r>
              <a:rPr dirty="0" sz="2000" spc="-5">
                <a:latin typeface="Calibri"/>
                <a:cs typeface="Calibri"/>
              </a:rPr>
              <a:t>load </a:t>
            </a:r>
            <a:r>
              <a:rPr dirty="0" sz="2000" spc="-10">
                <a:latin typeface="Calibri"/>
                <a:cs typeface="Calibri"/>
              </a:rPr>
              <a:t>tests  </a:t>
            </a:r>
            <a:r>
              <a:rPr dirty="0" sz="2000" spc="-5">
                <a:latin typeface="Calibri"/>
                <a:cs typeface="Calibri"/>
              </a:rPr>
              <a:t>measure </a:t>
            </a:r>
            <a:r>
              <a:rPr dirty="0" sz="2000" spc="-10">
                <a:latin typeface="Calibri"/>
                <a:cs typeface="Calibri"/>
              </a:rPr>
              <a:t>how </a:t>
            </a:r>
            <a:r>
              <a:rPr dirty="0" sz="2000" spc="-5">
                <a:latin typeface="Calibri"/>
                <a:cs typeface="Calibri"/>
              </a:rPr>
              <a:t>much  HIV </a:t>
            </a:r>
            <a:r>
              <a:rPr dirty="0" sz="2000">
                <a:latin typeface="Calibri"/>
                <a:cs typeface="Calibri"/>
              </a:rPr>
              <a:t>is in the </a:t>
            </a:r>
            <a:r>
              <a:rPr dirty="0" sz="2000" spc="-5">
                <a:latin typeface="Calibri"/>
                <a:cs typeface="Calibri"/>
              </a:rPr>
              <a:t>blood and  </a:t>
            </a:r>
            <a:r>
              <a:rPr dirty="0" sz="2000">
                <a:latin typeface="Calibri"/>
                <a:cs typeface="Calibri"/>
              </a:rPr>
              <a:t>if </a:t>
            </a:r>
            <a:r>
              <a:rPr dirty="0" sz="2000" spc="-30">
                <a:latin typeface="Calibri"/>
                <a:cs typeface="Calibri"/>
              </a:rPr>
              <a:t>ARVs </a:t>
            </a:r>
            <a:r>
              <a:rPr dirty="0" sz="2000" spc="-10">
                <a:latin typeface="Calibri"/>
                <a:cs typeface="Calibri"/>
              </a:rPr>
              <a:t>are working  well </a:t>
            </a:r>
            <a:r>
              <a:rPr dirty="0" sz="2000">
                <a:latin typeface="Calibri"/>
                <a:cs typeface="Calibri"/>
              </a:rPr>
              <a:t>– the </a:t>
            </a:r>
            <a:r>
              <a:rPr dirty="0" sz="2000" spc="-10">
                <a:latin typeface="Calibri"/>
                <a:cs typeface="Calibri"/>
              </a:rPr>
              <a:t>goal </a:t>
            </a:r>
            <a:r>
              <a:rPr dirty="0" sz="2000">
                <a:latin typeface="Calibri"/>
                <a:cs typeface="Calibri"/>
              </a:rPr>
              <a:t>is an  </a:t>
            </a:r>
            <a:r>
              <a:rPr dirty="0" sz="2000" spc="-10">
                <a:latin typeface="Calibri"/>
                <a:cs typeface="Calibri"/>
              </a:rPr>
              <a:t>undetectable viral</a:t>
            </a:r>
            <a:r>
              <a:rPr dirty="0" sz="2000" spc="-25">
                <a:latin typeface="Calibri"/>
                <a:cs typeface="Calibri"/>
              </a:rPr>
              <a:t> </a:t>
            </a:r>
            <a:r>
              <a:rPr dirty="0" sz="2000" spc="-5">
                <a:latin typeface="Calibri"/>
                <a:cs typeface="Calibri"/>
              </a:rPr>
              <a:t>load.</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187325" indent="-285750">
              <a:lnSpc>
                <a:spcPct val="100000"/>
              </a:lnSpc>
              <a:spcBef>
                <a:spcPts val="5"/>
              </a:spcBef>
              <a:buFont typeface="Wingdings"/>
              <a:buChar char="➢"/>
              <a:tabLst>
                <a:tab pos="298450" algn="l"/>
              </a:tabLst>
            </a:pPr>
            <a:r>
              <a:rPr dirty="0" sz="2000" spc="-5">
                <a:latin typeface="Calibri"/>
                <a:cs typeface="Calibri"/>
              </a:rPr>
              <a:t>It </a:t>
            </a:r>
            <a:r>
              <a:rPr dirty="0" sz="2000">
                <a:latin typeface="Calibri"/>
                <a:cs typeface="Calibri"/>
              </a:rPr>
              <a:t>is </a:t>
            </a:r>
            <a:r>
              <a:rPr dirty="0" sz="2000" spc="-10">
                <a:latin typeface="Calibri"/>
                <a:cs typeface="Calibri"/>
              </a:rPr>
              <a:t>important </a:t>
            </a:r>
            <a:r>
              <a:rPr dirty="0" sz="2000" spc="-15">
                <a:latin typeface="Calibri"/>
                <a:cs typeface="Calibri"/>
              </a:rPr>
              <a:t>for </a:t>
            </a:r>
            <a:r>
              <a:rPr dirty="0" sz="2000" spc="-550">
                <a:latin typeface="Calibri"/>
                <a:cs typeface="Calibri"/>
              </a:rPr>
              <a:t>you </a:t>
            </a:r>
            <a:r>
              <a:rPr dirty="0" sz="2000" spc="-430">
                <a:latin typeface="Calibri"/>
                <a:cs typeface="Calibri"/>
              </a:rPr>
              <a:t> </a:t>
            </a:r>
            <a:r>
              <a:rPr dirty="0" sz="2000" spc="-10">
                <a:latin typeface="Calibri"/>
                <a:cs typeface="Calibri"/>
              </a:rPr>
              <a:t>to return to </a:t>
            </a:r>
            <a:r>
              <a:rPr dirty="0" sz="2000" spc="-5">
                <a:latin typeface="Calibri"/>
                <a:cs typeface="Calibri"/>
              </a:rPr>
              <a:t>clinic </a:t>
            </a:r>
            <a:r>
              <a:rPr dirty="0" sz="2000">
                <a:latin typeface="Calibri"/>
                <a:cs typeface="Calibri"/>
              </a:rPr>
              <a:t>so  </a:t>
            </a:r>
            <a:r>
              <a:rPr dirty="0" sz="2000" spc="-15">
                <a:latin typeface="Calibri"/>
                <a:cs typeface="Calibri"/>
              </a:rPr>
              <a:t>you </a:t>
            </a:r>
            <a:r>
              <a:rPr dirty="0" sz="2000" spc="-5">
                <a:latin typeface="Calibri"/>
                <a:cs typeface="Calibri"/>
              </a:rPr>
              <a:t>can </a:t>
            </a:r>
            <a:r>
              <a:rPr dirty="0" sz="2000" spc="-15">
                <a:latin typeface="Calibri"/>
                <a:cs typeface="Calibri"/>
              </a:rPr>
              <a:t>get </a:t>
            </a:r>
            <a:r>
              <a:rPr dirty="0" sz="2000" spc="-10">
                <a:latin typeface="Calibri"/>
                <a:cs typeface="Calibri"/>
              </a:rPr>
              <a:t>your viral  </a:t>
            </a:r>
            <a:r>
              <a:rPr dirty="0" sz="2000" spc="-5">
                <a:latin typeface="Calibri"/>
                <a:cs typeface="Calibri"/>
              </a:rPr>
              <a:t>load</a:t>
            </a:r>
            <a:r>
              <a:rPr dirty="0" sz="2000" spc="-10">
                <a:latin typeface="Calibri"/>
                <a:cs typeface="Calibri"/>
              </a:rPr>
              <a:t> </a:t>
            </a:r>
            <a:r>
              <a:rPr dirty="0" sz="2000" spc="-5">
                <a:latin typeface="Calibri"/>
                <a:cs typeface="Calibri"/>
              </a:rPr>
              <a:t>results.</a:t>
            </a:r>
            <a:endParaRPr sz="2000">
              <a:latin typeface="Calibri"/>
              <a:cs typeface="Calibri"/>
            </a:endParaRPr>
          </a:p>
        </p:txBody>
      </p:sp>
      <p:sp>
        <p:nvSpPr>
          <p:cNvPr id="4" name="object 4"/>
          <p:cNvSpPr/>
          <p:nvPr/>
        </p:nvSpPr>
        <p:spPr>
          <a:xfrm>
            <a:off x="1032533" y="1920270"/>
            <a:ext cx="5109482" cy="452652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3127" y="4858511"/>
            <a:ext cx="2447925" cy="2359660"/>
            <a:chOff x="643127" y="4858511"/>
            <a:chExt cx="2447925" cy="2359660"/>
          </a:xfrm>
        </p:grpSpPr>
        <p:sp>
          <p:nvSpPr>
            <p:cNvPr id="3" name="object 3"/>
            <p:cNvSpPr/>
            <p:nvPr/>
          </p:nvSpPr>
          <p:spPr>
            <a:xfrm>
              <a:off x="643127" y="4858511"/>
              <a:ext cx="2447544" cy="235915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85799" y="4876801"/>
              <a:ext cx="2362200" cy="2275840"/>
            </a:xfrm>
            <a:custGeom>
              <a:avLst/>
              <a:gdLst/>
              <a:ahLst/>
              <a:cxnLst/>
              <a:rect l="l" t="t" r="r" b="b"/>
              <a:pathLst>
                <a:path w="2362200" h="2275840">
                  <a:moveTo>
                    <a:pt x="2362200" y="0"/>
                  </a:moveTo>
                  <a:lnTo>
                    <a:pt x="0" y="0"/>
                  </a:lnTo>
                  <a:lnTo>
                    <a:pt x="0" y="2275524"/>
                  </a:lnTo>
                  <a:lnTo>
                    <a:pt x="2362200" y="2275524"/>
                  </a:lnTo>
                  <a:lnTo>
                    <a:pt x="2362200" y="0"/>
                  </a:lnTo>
                  <a:close/>
                </a:path>
              </a:pathLst>
            </a:custGeom>
            <a:solidFill>
              <a:srgbClr val="DCE6F2"/>
            </a:solidFill>
          </p:spPr>
          <p:txBody>
            <a:bodyPr wrap="square" lIns="0" tIns="0" rIns="0" bIns="0" rtlCol="0"/>
            <a:lstStyle/>
            <a:p/>
          </p:txBody>
        </p:sp>
      </p:grpSp>
      <p:sp>
        <p:nvSpPr>
          <p:cNvPr id="5" name="object 5"/>
          <p:cNvSpPr txBox="1"/>
          <p:nvPr/>
        </p:nvSpPr>
        <p:spPr>
          <a:xfrm>
            <a:off x="755158" y="1589532"/>
            <a:ext cx="1186180" cy="238760"/>
          </a:xfrm>
          <a:prstGeom prst="rect">
            <a:avLst/>
          </a:prstGeom>
        </p:spPr>
        <p:txBody>
          <a:bodyPr wrap="square" lIns="0" tIns="12700" rIns="0" bIns="0" rtlCol="0" vert="horz">
            <a:spAutoFit/>
          </a:bodyPr>
          <a:lstStyle/>
          <a:p>
            <a:pPr marL="12700">
              <a:lnSpc>
                <a:spcPct val="100000"/>
              </a:lnSpc>
              <a:spcBef>
                <a:spcPts val="100"/>
              </a:spcBef>
            </a:pPr>
            <a:r>
              <a:rPr dirty="0" sz="1400" b="1">
                <a:latin typeface="Calibri"/>
                <a:cs typeface="Calibri"/>
              </a:rPr>
              <a:t>KEY</a:t>
            </a:r>
            <a:r>
              <a:rPr dirty="0" sz="1400" spc="-65" b="1">
                <a:latin typeface="Calibri"/>
                <a:cs typeface="Calibri"/>
              </a:rPr>
              <a:t> </a:t>
            </a:r>
            <a:r>
              <a:rPr dirty="0" sz="1400" spc="-10" b="1">
                <a:latin typeface="Calibri"/>
                <a:cs typeface="Calibri"/>
              </a:rPr>
              <a:t>MESSAGES:</a:t>
            </a:r>
            <a:endParaRPr sz="1400">
              <a:latin typeface="Calibri"/>
              <a:cs typeface="Calibri"/>
            </a:endParaRPr>
          </a:p>
        </p:txBody>
      </p:sp>
      <p:sp>
        <p:nvSpPr>
          <p:cNvPr id="6" name="object 6"/>
          <p:cNvSpPr txBox="1"/>
          <p:nvPr/>
        </p:nvSpPr>
        <p:spPr>
          <a:xfrm>
            <a:off x="755158" y="1830323"/>
            <a:ext cx="2277110" cy="238760"/>
          </a:xfrm>
          <a:prstGeom prst="rect">
            <a:avLst/>
          </a:prstGeom>
        </p:spPr>
        <p:txBody>
          <a:bodyPr wrap="square" lIns="0" tIns="12700" rIns="0" bIns="0" rtlCol="0" vert="horz">
            <a:spAutoFit/>
          </a:bodyPr>
          <a:lstStyle/>
          <a:p>
            <a:pPr marL="298450" indent="-285750">
              <a:lnSpc>
                <a:spcPct val="100000"/>
              </a:lnSpc>
              <a:spcBef>
                <a:spcPts val="100"/>
              </a:spcBef>
              <a:buFont typeface="Wingdings"/>
              <a:buChar char="➢"/>
              <a:tabLst>
                <a:tab pos="298450" algn="l"/>
              </a:tabLst>
            </a:pPr>
            <a:r>
              <a:rPr dirty="0" sz="1400" spc="-20">
                <a:latin typeface="Calibri"/>
                <a:cs typeface="Calibri"/>
              </a:rPr>
              <a:t>ARVs </a:t>
            </a:r>
            <a:r>
              <a:rPr dirty="0" sz="1400" spc="-10">
                <a:latin typeface="Calibri"/>
                <a:cs typeface="Calibri"/>
              </a:rPr>
              <a:t>stop </a:t>
            </a:r>
            <a:r>
              <a:rPr dirty="0" sz="1400" spc="-5">
                <a:latin typeface="Calibri"/>
                <a:cs typeface="Calibri"/>
              </a:rPr>
              <a:t>HIV </a:t>
            </a:r>
            <a:r>
              <a:rPr dirty="0" sz="1400" spc="-10">
                <a:latin typeface="Calibri"/>
                <a:cs typeface="Calibri"/>
              </a:rPr>
              <a:t>from</a:t>
            </a:r>
            <a:r>
              <a:rPr dirty="0" sz="1400" spc="-5">
                <a:latin typeface="Calibri"/>
                <a:cs typeface="Calibri"/>
              </a:rPr>
              <a:t> </a:t>
            </a:r>
            <a:r>
              <a:rPr dirty="0" sz="1400" spc="-175">
                <a:latin typeface="Calibri"/>
                <a:cs typeface="Calibri"/>
              </a:rPr>
              <a:t>making</a:t>
            </a:r>
            <a:endParaRPr sz="1400">
              <a:latin typeface="Calibri"/>
              <a:cs typeface="Calibri"/>
            </a:endParaRPr>
          </a:p>
        </p:txBody>
      </p:sp>
      <p:sp>
        <p:nvSpPr>
          <p:cNvPr id="7" name="object 7"/>
          <p:cNvSpPr txBox="1"/>
          <p:nvPr/>
        </p:nvSpPr>
        <p:spPr>
          <a:xfrm>
            <a:off x="1040907" y="2022347"/>
            <a:ext cx="1985645" cy="238760"/>
          </a:xfrm>
          <a:prstGeom prst="rect">
            <a:avLst/>
          </a:prstGeom>
        </p:spPr>
        <p:txBody>
          <a:bodyPr wrap="square" lIns="0" tIns="12700" rIns="0" bIns="0" rtlCol="0" vert="horz">
            <a:spAutoFit/>
          </a:bodyPr>
          <a:lstStyle/>
          <a:p>
            <a:pPr marL="12700">
              <a:lnSpc>
                <a:spcPct val="100000"/>
              </a:lnSpc>
              <a:spcBef>
                <a:spcPts val="100"/>
              </a:spcBef>
            </a:pPr>
            <a:r>
              <a:rPr dirty="0" sz="1400" spc="-10">
                <a:latin typeface="Calibri"/>
                <a:cs typeface="Calibri"/>
              </a:rPr>
              <a:t>more </a:t>
            </a:r>
            <a:r>
              <a:rPr dirty="0" sz="1400">
                <a:latin typeface="Calibri"/>
                <a:cs typeface="Calibri"/>
              </a:rPr>
              <a:t>virus, </a:t>
            </a:r>
            <a:r>
              <a:rPr dirty="0" sz="1400" spc="-5">
                <a:latin typeface="Calibri"/>
                <a:cs typeface="Calibri"/>
              </a:rPr>
              <a:t>allowing </a:t>
            </a:r>
            <a:r>
              <a:rPr dirty="0" sz="1400" spc="-10">
                <a:latin typeface="Calibri"/>
                <a:cs typeface="Calibri"/>
              </a:rPr>
              <a:t>you</a:t>
            </a:r>
            <a:r>
              <a:rPr dirty="0" sz="1400" spc="-60">
                <a:latin typeface="Calibri"/>
                <a:cs typeface="Calibri"/>
              </a:rPr>
              <a:t> </a:t>
            </a:r>
            <a:r>
              <a:rPr dirty="0" sz="1400" spc="-5">
                <a:latin typeface="Calibri"/>
                <a:cs typeface="Calibri"/>
              </a:rPr>
              <a:t>to</a:t>
            </a:r>
            <a:endParaRPr sz="1400">
              <a:latin typeface="Calibri"/>
              <a:cs typeface="Calibri"/>
            </a:endParaRPr>
          </a:p>
        </p:txBody>
      </p:sp>
      <p:sp>
        <p:nvSpPr>
          <p:cNvPr id="8" name="object 8"/>
          <p:cNvSpPr txBox="1"/>
          <p:nvPr/>
        </p:nvSpPr>
        <p:spPr>
          <a:xfrm>
            <a:off x="755158" y="2211323"/>
            <a:ext cx="2235200" cy="2247900"/>
          </a:xfrm>
          <a:prstGeom prst="rect">
            <a:avLst/>
          </a:prstGeom>
        </p:spPr>
        <p:txBody>
          <a:bodyPr wrap="square" lIns="0" tIns="35560" rIns="0" bIns="0" rtlCol="0" vert="horz">
            <a:spAutoFit/>
          </a:bodyPr>
          <a:lstStyle/>
          <a:p>
            <a:pPr marL="297815" marR="90805">
              <a:lnSpc>
                <a:spcPct val="89300"/>
              </a:lnSpc>
              <a:spcBef>
                <a:spcPts val="280"/>
              </a:spcBef>
            </a:pPr>
            <a:r>
              <a:rPr dirty="0" sz="1400" spc="-10">
                <a:latin typeface="Calibri"/>
                <a:cs typeface="Calibri"/>
              </a:rPr>
              <a:t>become </a:t>
            </a:r>
            <a:r>
              <a:rPr dirty="0" sz="1400">
                <a:latin typeface="Calibri"/>
                <a:cs typeface="Calibri"/>
              </a:rPr>
              <a:t>healthier and  </a:t>
            </a:r>
            <a:r>
              <a:rPr dirty="0" sz="1400" spc="-5">
                <a:latin typeface="Calibri"/>
                <a:cs typeface="Calibri"/>
              </a:rPr>
              <a:t>preventing </a:t>
            </a:r>
            <a:r>
              <a:rPr dirty="0" sz="1400">
                <a:latin typeface="Calibri"/>
                <a:cs typeface="Calibri"/>
              </a:rPr>
              <a:t>the virus</a:t>
            </a:r>
            <a:r>
              <a:rPr dirty="0" sz="1400" spc="-90">
                <a:latin typeface="Calibri"/>
                <a:cs typeface="Calibri"/>
              </a:rPr>
              <a:t> </a:t>
            </a:r>
            <a:r>
              <a:rPr dirty="0" sz="1400" spc="-10">
                <a:latin typeface="Calibri"/>
                <a:cs typeface="Calibri"/>
              </a:rPr>
              <a:t>from  </a:t>
            </a:r>
            <a:r>
              <a:rPr dirty="0" sz="1400" spc="-5">
                <a:latin typeface="Calibri"/>
                <a:cs typeface="Calibri"/>
              </a:rPr>
              <a:t>harming</a:t>
            </a:r>
            <a:r>
              <a:rPr dirty="0" sz="1400" spc="-10">
                <a:latin typeface="Calibri"/>
                <a:cs typeface="Calibri"/>
              </a:rPr>
              <a:t> </a:t>
            </a:r>
            <a:r>
              <a:rPr dirty="0" sz="1400" spc="-5">
                <a:latin typeface="Calibri"/>
                <a:cs typeface="Calibri"/>
              </a:rPr>
              <a:t>you.</a:t>
            </a:r>
            <a:endParaRPr sz="1400">
              <a:latin typeface="Calibri"/>
              <a:cs typeface="Calibri"/>
            </a:endParaRPr>
          </a:p>
          <a:p>
            <a:pPr marL="297815" marR="5080" indent="-285750">
              <a:lnSpc>
                <a:spcPct val="89300"/>
              </a:lnSpc>
              <a:spcBef>
                <a:spcPts val="420"/>
              </a:spcBef>
              <a:buFont typeface="Wingdings"/>
              <a:buChar char="➢"/>
              <a:tabLst>
                <a:tab pos="298450" algn="l"/>
              </a:tabLst>
            </a:pPr>
            <a:r>
              <a:rPr dirty="0" sz="1400" spc="-5">
                <a:latin typeface="Calibri"/>
                <a:cs typeface="Calibri"/>
              </a:rPr>
              <a:t>Viral load tests measure  how much HIV </a:t>
            </a:r>
            <a:r>
              <a:rPr dirty="0" sz="1400">
                <a:latin typeface="Calibri"/>
                <a:cs typeface="Calibri"/>
              </a:rPr>
              <a:t>is in the  </a:t>
            </a:r>
            <a:r>
              <a:rPr dirty="0" sz="1400" spc="-5">
                <a:latin typeface="Calibri"/>
                <a:cs typeface="Calibri"/>
              </a:rPr>
              <a:t>blood </a:t>
            </a:r>
            <a:r>
              <a:rPr dirty="0" sz="1400">
                <a:latin typeface="Calibri"/>
                <a:cs typeface="Calibri"/>
              </a:rPr>
              <a:t>and if </a:t>
            </a:r>
            <a:r>
              <a:rPr dirty="0" sz="1400" spc="-20">
                <a:latin typeface="Calibri"/>
                <a:cs typeface="Calibri"/>
              </a:rPr>
              <a:t>ARVs </a:t>
            </a:r>
            <a:r>
              <a:rPr dirty="0" sz="1400" spc="-10">
                <a:latin typeface="Calibri"/>
                <a:cs typeface="Calibri"/>
              </a:rPr>
              <a:t>are  </a:t>
            </a:r>
            <a:r>
              <a:rPr dirty="0" sz="1400" spc="-5">
                <a:latin typeface="Calibri"/>
                <a:cs typeface="Calibri"/>
              </a:rPr>
              <a:t>working well </a:t>
            </a:r>
            <a:r>
              <a:rPr dirty="0" sz="1400">
                <a:latin typeface="Calibri"/>
                <a:cs typeface="Calibri"/>
              </a:rPr>
              <a:t>– the </a:t>
            </a:r>
            <a:r>
              <a:rPr dirty="0" sz="1400" spc="-5">
                <a:latin typeface="Calibri"/>
                <a:cs typeface="Calibri"/>
              </a:rPr>
              <a:t>goal </a:t>
            </a:r>
            <a:r>
              <a:rPr dirty="0" sz="1400">
                <a:latin typeface="Calibri"/>
                <a:cs typeface="Calibri"/>
              </a:rPr>
              <a:t>is  an </a:t>
            </a:r>
            <a:r>
              <a:rPr dirty="0" sz="1400" spc="-5">
                <a:latin typeface="Calibri"/>
                <a:cs typeface="Calibri"/>
              </a:rPr>
              <a:t>undetectable </a:t>
            </a:r>
            <a:r>
              <a:rPr dirty="0" sz="1400" spc="-10">
                <a:latin typeface="Calibri"/>
                <a:cs typeface="Calibri"/>
              </a:rPr>
              <a:t>viral</a:t>
            </a:r>
            <a:r>
              <a:rPr dirty="0" sz="1400" spc="-45">
                <a:latin typeface="Calibri"/>
                <a:cs typeface="Calibri"/>
              </a:rPr>
              <a:t> </a:t>
            </a:r>
            <a:r>
              <a:rPr dirty="0" sz="1400" spc="-5">
                <a:latin typeface="Calibri"/>
                <a:cs typeface="Calibri"/>
              </a:rPr>
              <a:t>load.</a:t>
            </a:r>
            <a:endParaRPr sz="1400">
              <a:latin typeface="Calibri"/>
              <a:cs typeface="Calibri"/>
            </a:endParaRPr>
          </a:p>
          <a:p>
            <a:pPr marL="297815" marR="60960" indent="-285750">
              <a:lnSpc>
                <a:spcPct val="89300"/>
              </a:lnSpc>
              <a:spcBef>
                <a:spcPts val="395"/>
              </a:spcBef>
              <a:buFont typeface="Wingdings"/>
              <a:buChar char="➢"/>
              <a:tabLst>
                <a:tab pos="298450" algn="l"/>
              </a:tabLst>
            </a:pPr>
            <a:r>
              <a:rPr dirty="0" sz="1400" spc="-5">
                <a:latin typeface="Calibri"/>
                <a:cs typeface="Calibri"/>
              </a:rPr>
              <a:t>It </a:t>
            </a:r>
            <a:r>
              <a:rPr dirty="0" sz="1400">
                <a:latin typeface="Calibri"/>
                <a:cs typeface="Calibri"/>
              </a:rPr>
              <a:t>is </a:t>
            </a:r>
            <a:r>
              <a:rPr dirty="0" sz="1400" spc="-10">
                <a:latin typeface="Calibri"/>
                <a:cs typeface="Calibri"/>
              </a:rPr>
              <a:t>important </a:t>
            </a:r>
            <a:r>
              <a:rPr dirty="0" sz="1400" spc="-15">
                <a:latin typeface="Calibri"/>
                <a:cs typeface="Calibri"/>
              </a:rPr>
              <a:t>for </a:t>
            </a:r>
            <a:r>
              <a:rPr dirty="0" sz="1400" spc="-10">
                <a:latin typeface="Calibri"/>
                <a:cs typeface="Calibri"/>
              </a:rPr>
              <a:t>you </a:t>
            </a:r>
            <a:r>
              <a:rPr dirty="0" sz="1400" spc="-145">
                <a:latin typeface="Calibri"/>
                <a:cs typeface="Calibri"/>
              </a:rPr>
              <a:t>to  </a:t>
            </a:r>
            <a:r>
              <a:rPr dirty="0" sz="1400" spc="-5">
                <a:latin typeface="Calibri"/>
                <a:cs typeface="Calibri"/>
              </a:rPr>
              <a:t>return to clinic </a:t>
            </a:r>
            <a:r>
              <a:rPr dirty="0" sz="1400">
                <a:latin typeface="Calibri"/>
                <a:cs typeface="Calibri"/>
              </a:rPr>
              <a:t>so </a:t>
            </a:r>
            <a:r>
              <a:rPr dirty="0" sz="1400" spc="-10">
                <a:latin typeface="Calibri"/>
                <a:cs typeface="Calibri"/>
              </a:rPr>
              <a:t>you can  </a:t>
            </a:r>
            <a:r>
              <a:rPr dirty="0" sz="1400" spc="-5">
                <a:latin typeface="Calibri"/>
                <a:cs typeface="Calibri"/>
              </a:rPr>
              <a:t>get your </a:t>
            </a:r>
            <a:r>
              <a:rPr dirty="0" sz="1400" spc="-10">
                <a:latin typeface="Calibri"/>
                <a:cs typeface="Calibri"/>
              </a:rPr>
              <a:t>viral </a:t>
            </a:r>
            <a:r>
              <a:rPr dirty="0" sz="1400" spc="-5">
                <a:latin typeface="Calibri"/>
                <a:cs typeface="Calibri"/>
              </a:rPr>
              <a:t>load</a:t>
            </a:r>
            <a:r>
              <a:rPr dirty="0" sz="1400" spc="-40">
                <a:latin typeface="Calibri"/>
                <a:cs typeface="Calibri"/>
              </a:rPr>
              <a:t> </a:t>
            </a:r>
            <a:r>
              <a:rPr dirty="0" sz="1400" spc="-5">
                <a:latin typeface="Calibri"/>
                <a:cs typeface="Calibri"/>
              </a:rPr>
              <a:t>results.</a:t>
            </a:r>
            <a:endParaRPr sz="1400">
              <a:latin typeface="Calibri"/>
              <a:cs typeface="Calibri"/>
            </a:endParaRPr>
          </a:p>
        </p:txBody>
      </p:sp>
      <p:sp>
        <p:nvSpPr>
          <p:cNvPr id="9" name="object 9"/>
          <p:cNvSpPr txBox="1"/>
          <p:nvPr/>
        </p:nvSpPr>
        <p:spPr>
          <a:xfrm>
            <a:off x="685800" y="4876801"/>
            <a:ext cx="2362200" cy="2275840"/>
          </a:xfrm>
          <a:prstGeom prst="rect">
            <a:avLst/>
          </a:prstGeom>
        </p:spPr>
        <p:txBody>
          <a:bodyPr wrap="square" lIns="0" tIns="64769" rIns="0" bIns="0" rtlCol="0" vert="horz">
            <a:spAutoFit/>
          </a:bodyPr>
          <a:lstStyle/>
          <a:p>
            <a:pPr marL="691515">
              <a:lnSpc>
                <a:spcPts val="1910"/>
              </a:lnSpc>
              <a:spcBef>
                <a:spcPts val="509"/>
              </a:spcBef>
            </a:pPr>
            <a:r>
              <a:rPr dirty="0" sz="1600" spc="-20" b="1">
                <a:latin typeface="Calibri"/>
                <a:cs typeface="Calibri"/>
              </a:rPr>
              <a:t>Let’s</a:t>
            </a:r>
            <a:r>
              <a:rPr dirty="0" sz="1600" spc="-10" b="1">
                <a:latin typeface="Calibri"/>
                <a:cs typeface="Calibri"/>
              </a:rPr>
              <a:t> Review:</a:t>
            </a:r>
            <a:endParaRPr sz="1600">
              <a:latin typeface="Calibri"/>
              <a:cs typeface="Calibri"/>
            </a:endParaRPr>
          </a:p>
          <a:p>
            <a:pPr marL="977265" marR="210820" indent="-285750">
              <a:lnSpc>
                <a:spcPct val="80700"/>
              </a:lnSpc>
              <a:spcBef>
                <a:spcPts val="315"/>
              </a:spcBef>
              <a:buFont typeface="Arial"/>
              <a:buChar char="•"/>
              <a:tabLst>
                <a:tab pos="977265" algn="l"/>
                <a:tab pos="977900" algn="l"/>
              </a:tabLst>
            </a:pPr>
            <a:r>
              <a:rPr dirty="0" sz="1400" spc="-5">
                <a:latin typeface="Calibri"/>
                <a:cs typeface="Calibri"/>
              </a:rPr>
              <a:t>In your own  </a:t>
            </a:r>
            <a:r>
              <a:rPr dirty="0" sz="1400" spc="-10">
                <a:latin typeface="Calibri"/>
                <a:cs typeface="Calibri"/>
              </a:rPr>
              <a:t>words, </a:t>
            </a:r>
            <a:r>
              <a:rPr dirty="0" sz="1400" spc="-5">
                <a:latin typeface="Calibri"/>
                <a:cs typeface="Calibri"/>
              </a:rPr>
              <a:t>what </a:t>
            </a:r>
            <a:r>
              <a:rPr dirty="0" sz="1400">
                <a:latin typeface="Calibri"/>
                <a:cs typeface="Calibri"/>
              </a:rPr>
              <a:t>is</a:t>
            </a:r>
            <a:r>
              <a:rPr dirty="0" sz="1400" spc="-70">
                <a:latin typeface="Calibri"/>
                <a:cs typeface="Calibri"/>
              </a:rPr>
              <a:t> </a:t>
            </a:r>
            <a:r>
              <a:rPr dirty="0" sz="1400">
                <a:latin typeface="Calibri"/>
                <a:cs typeface="Calibri"/>
              </a:rPr>
              <a:t>a  </a:t>
            </a:r>
            <a:r>
              <a:rPr dirty="0" sz="1400" spc="-5">
                <a:latin typeface="Calibri"/>
                <a:cs typeface="Calibri"/>
              </a:rPr>
              <a:t>viral</a:t>
            </a:r>
            <a:r>
              <a:rPr dirty="0" sz="1400" spc="-10">
                <a:latin typeface="Calibri"/>
                <a:cs typeface="Calibri"/>
              </a:rPr>
              <a:t> </a:t>
            </a:r>
            <a:r>
              <a:rPr dirty="0" sz="1400" spc="-5">
                <a:latin typeface="Calibri"/>
                <a:cs typeface="Calibri"/>
              </a:rPr>
              <a:t>load?</a:t>
            </a:r>
            <a:endParaRPr sz="1400">
              <a:latin typeface="Calibri"/>
              <a:cs typeface="Calibri"/>
            </a:endParaRPr>
          </a:p>
          <a:p>
            <a:pPr marL="977265" marR="233045" indent="-285750">
              <a:lnSpc>
                <a:spcPct val="80700"/>
              </a:lnSpc>
              <a:spcBef>
                <a:spcPts val="229"/>
              </a:spcBef>
              <a:buFont typeface="Arial"/>
              <a:buChar char="•"/>
              <a:tabLst>
                <a:tab pos="977265" algn="l"/>
                <a:tab pos="977900" algn="l"/>
              </a:tabLst>
            </a:pPr>
            <a:r>
              <a:rPr dirty="0" sz="1400" spc="-5">
                <a:latin typeface="Calibri"/>
                <a:cs typeface="Calibri"/>
              </a:rPr>
              <a:t>How does </a:t>
            </a:r>
            <a:r>
              <a:rPr dirty="0" sz="1400">
                <a:latin typeface="Calibri"/>
                <a:cs typeface="Calibri"/>
              </a:rPr>
              <a:t>a</a:t>
            </a:r>
            <a:r>
              <a:rPr dirty="0" sz="1400" spc="-85">
                <a:latin typeface="Calibri"/>
                <a:cs typeface="Calibri"/>
              </a:rPr>
              <a:t> </a:t>
            </a:r>
            <a:r>
              <a:rPr dirty="0" sz="1400" spc="-5">
                <a:latin typeface="Calibri"/>
                <a:cs typeface="Calibri"/>
              </a:rPr>
              <a:t>low  viral load </a:t>
            </a:r>
            <a:r>
              <a:rPr dirty="0" sz="1400">
                <a:latin typeface="Calibri"/>
                <a:cs typeface="Calibri"/>
              </a:rPr>
              <a:t>help  </a:t>
            </a:r>
            <a:r>
              <a:rPr dirty="0" sz="1400" spc="-5">
                <a:latin typeface="Calibri"/>
                <a:cs typeface="Calibri"/>
              </a:rPr>
              <a:t>you?</a:t>
            </a:r>
            <a:endParaRPr sz="1400">
              <a:latin typeface="Calibri"/>
              <a:cs typeface="Calibri"/>
            </a:endParaRPr>
          </a:p>
          <a:p>
            <a:pPr marL="977265" marR="109855" indent="-285750">
              <a:lnSpc>
                <a:spcPct val="80000"/>
              </a:lnSpc>
              <a:spcBef>
                <a:spcPts val="360"/>
              </a:spcBef>
              <a:buFont typeface="Arial"/>
              <a:buChar char="•"/>
              <a:tabLst>
                <a:tab pos="977265" algn="l"/>
                <a:tab pos="977900" algn="l"/>
              </a:tabLst>
            </a:pPr>
            <a:r>
              <a:rPr dirty="0" sz="1400">
                <a:latin typeface="Calibri"/>
                <a:cs typeface="Calibri"/>
              </a:rPr>
              <a:t>When </a:t>
            </a:r>
            <a:r>
              <a:rPr dirty="0" sz="1400" spc="-5">
                <a:latin typeface="Calibri"/>
                <a:cs typeface="Calibri"/>
              </a:rPr>
              <a:t>will </a:t>
            </a:r>
            <a:r>
              <a:rPr dirty="0" sz="1400" spc="-10">
                <a:latin typeface="Calibri"/>
                <a:cs typeface="Calibri"/>
              </a:rPr>
              <a:t>you  </a:t>
            </a:r>
            <a:r>
              <a:rPr dirty="0" sz="1400" spc="-5">
                <a:latin typeface="Calibri"/>
                <a:cs typeface="Calibri"/>
              </a:rPr>
              <a:t>return </a:t>
            </a:r>
            <a:r>
              <a:rPr dirty="0" sz="1400" spc="-15">
                <a:latin typeface="Calibri"/>
                <a:cs typeface="Calibri"/>
              </a:rPr>
              <a:t>for </a:t>
            </a:r>
            <a:r>
              <a:rPr dirty="0" sz="1400" spc="-5">
                <a:latin typeface="Calibri"/>
                <a:cs typeface="Calibri"/>
              </a:rPr>
              <a:t>your  viral load</a:t>
            </a:r>
            <a:r>
              <a:rPr dirty="0" sz="1400" spc="-55">
                <a:latin typeface="Calibri"/>
                <a:cs typeface="Calibri"/>
              </a:rPr>
              <a:t> </a:t>
            </a:r>
            <a:r>
              <a:rPr dirty="0" sz="1400" spc="-5">
                <a:latin typeface="Calibri"/>
                <a:cs typeface="Calibri"/>
              </a:rPr>
              <a:t>results?</a:t>
            </a:r>
            <a:endParaRPr sz="1400">
              <a:latin typeface="Calibri"/>
              <a:cs typeface="Calibri"/>
            </a:endParaRPr>
          </a:p>
        </p:txBody>
      </p:sp>
      <p:sp>
        <p:nvSpPr>
          <p:cNvPr id="10" name="object 10"/>
          <p:cNvSpPr/>
          <p:nvPr/>
        </p:nvSpPr>
        <p:spPr>
          <a:xfrm>
            <a:off x="750569" y="4953000"/>
            <a:ext cx="492104" cy="724917"/>
          </a:xfrm>
          <a:prstGeom prst="rect">
            <a:avLst/>
          </a:prstGeom>
          <a:blipFill>
            <a:blip r:embed="rId3" cstate="print"/>
            <a:stretch>
              <a:fillRect/>
            </a:stretch>
          </a:blipFill>
        </p:spPr>
        <p:txBody>
          <a:bodyPr wrap="square" lIns="0" tIns="0" rIns="0" bIns="0" rtlCol="0"/>
          <a:lstStyle/>
          <a:p/>
        </p:txBody>
      </p:sp>
      <p:sp>
        <p:nvSpPr>
          <p:cNvPr id="11" name="object 11"/>
          <p:cNvSpPr txBox="1"/>
          <p:nvPr/>
        </p:nvSpPr>
        <p:spPr>
          <a:xfrm>
            <a:off x="3498357" y="1568264"/>
            <a:ext cx="3907790" cy="747395"/>
          </a:xfrm>
          <a:prstGeom prst="rect">
            <a:avLst/>
          </a:prstGeom>
        </p:spPr>
        <p:txBody>
          <a:bodyPr wrap="square" lIns="0" tIns="35560" rIns="0" bIns="0" rtlCol="0" vert="horz">
            <a:spAutoFit/>
          </a:bodyPr>
          <a:lstStyle/>
          <a:p>
            <a:pPr marL="12700">
              <a:lnSpc>
                <a:spcPct val="100000"/>
              </a:lnSpc>
              <a:spcBef>
                <a:spcPts val="280"/>
              </a:spcBef>
            </a:pPr>
            <a:r>
              <a:rPr dirty="0" sz="1600" spc="-25" b="1">
                <a:latin typeface="Calibri"/>
                <a:cs typeface="Calibri"/>
              </a:rPr>
              <a:t>TALKING</a:t>
            </a:r>
            <a:r>
              <a:rPr dirty="0" sz="1600" b="1">
                <a:latin typeface="Calibri"/>
                <a:cs typeface="Calibri"/>
              </a:rPr>
              <a:t> </a:t>
            </a:r>
            <a:r>
              <a:rPr dirty="0" sz="1600" spc="-5" b="1">
                <a:latin typeface="Calibri"/>
                <a:cs typeface="Calibri"/>
              </a:rPr>
              <a:t>POINTS:</a:t>
            </a:r>
            <a:endParaRPr sz="1600">
              <a:latin typeface="Calibri"/>
              <a:cs typeface="Calibri"/>
            </a:endParaRPr>
          </a:p>
          <a:p>
            <a:pPr marL="298450" marR="5080" indent="-285750">
              <a:lnSpc>
                <a:spcPts val="1610"/>
              </a:lnSpc>
              <a:spcBef>
                <a:spcPts val="385"/>
              </a:spcBef>
              <a:buFont typeface="Arial"/>
              <a:buChar char="•"/>
              <a:tabLst>
                <a:tab pos="297815" algn="l"/>
                <a:tab pos="298450" algn="l"/>
              </a:tabLst>
            </a:pPr>
            <a:r>
              <a:rPr dirty="0" sz="1500" spc="-5">
                <a:latin typeface="Calibri"/>
                <a:cs typeface="Calibri"/>
              </a:rPr>
              <a:t>The </a:t>
            </a:r>
            <a:r>
              <a:rPr dirty="0" sz="1500" spc="-10" b="1">
                <a:latin typeface="Calibri"/>
                <a:cs typeface="Calibri"/>
              </a:rPr>
              <a:t>“viral </a:t>
            </a:r>
            <a:r>
              <a:rPr dirty="0" sz="1500" spc="-5" b="1">
                <a:latin typeface="Calibri"/>
                <a:cs typeface="Calibri"/>
              </a:rPr>
              <a:t>load” </a:t>
            </a:r>
            <a:r>
              <a:rPr dirty="0" sz="1500" spc="-10">
                <a:latin typeface="Calibri"/>
                <a:cs typeface="Calibri"/>
              </a:rPr>
              <a:t>test </a:t>
            </a:r>
            <a:r>
              <a:rPr dirty="0" sz="1500" spc="-5">
                <a:latin typeface="Calibri"/>
                <a:cs typeface="Calibri"/>
              </a:rPr>
              <a:t>tells us </a:t>
            </a:r>
            <a:r>
              <a:rPr dirty="0" sz="1500" spc="-5" b="1">
                <a:latin typeface="Calibri"/>
                <a:cs typeface="Calibri"/>
              </a:rPr>
              <a:t>how much virus </a:t>
            </a:r>
            <a:r>
              <a:rPr dirty="0" sz="1500" spc="5">
                <a:latin typeface="Calibri"/>
                <a:cs typeface="Calibri"/>
              </a:rPr>
              <a:t>is  </a:t>
            </a:r>
            <a:r>
              <a:rPr dirty="0" sz="1500">
                <a:latin typeface="Calibri"/>
                <a:cs typeface="Calibri"/>
              </a:rPr>
              <a:t>in </a:t>
            </a:r>
            <a:r>
              <a:rPr dirty="0" sz="1500" spc="-5">
                <a:latin typeface="Calibri"/>
                <a:cs typeface="Calibri"/>
              </a:rPr>
              <a:t>about one </a:t>
            </a:r>
            <a:r>
              <a:rPr dirty="0" sz="1500" spc="-10">
                <a:latin typeface="Calibri"/>
                <a:cs typeface="Calibri"/>
              </a:rPr>
              <a:t>drop </a:t>
            </a:r>
            <a:r>
              <a:rPr dirty="0" sz="1500" spc="-5">
                <a:latin typeface="Calibri"/>
                <a:cs typeface="Calibri"/>
              </a:rPr>
              <a:t>of blood.</a:t>
            </a:r>
            <a:endParaRPr sz="1500">
              <a:latin typeface="Calibri"/>
              <a:cs typeface="Calibri"/>
            </a:endParaRPr>
          </a:p>
        </p:txBody>
      </p:sp>
      <p:sp>
        <p:nvSpPr>
          <p:cNvPr id="12" name="object 12"/>
          <p:cNvSpPr txBox="1"/>
          <p:nvPr/>
        </p:nvSpPr>
        <p:spPr>
          <a:xfrm>
            <a:off x="3498357" y="2314447"/>
            <a:ext cx="5772150" cy="2500630"/>
          </a:xfrm>
          <a:prstGeom prst="rect">
            <a:avLst/>
          </a:prstGeom>
        </p:spPr>
        <p:txBody>
          <a:bodyPr wrap="square" lIns="0" tIns="32384" rIns="0" bIns="0" rtlCol="0" vert="horz">
            <a:spAutoFit/>
          </a:bodyPr>
          <a:lstStyle/>
          <a:p>
            <a:pPr marL="298450" marR="5080" indent="-285750">
              <a:lnSpc>
                <a:spcPct val="91300"/>
              </a:lnSpc>
              <a:spcBef>
                <a:spcPts val="254"/>
              </a:spcBef>
              <a:buFont typeface="Arial"/>
              <a:buChar char="•"/>
              <a:tabLst>
                <a:tab pos="297815" algn="l"/>
                <a:tab pos="298450" algn="l"/>
              </a:tabLst>
            </a:pPr>
            <a:r>
              <a:rPr dirty="0" sz="1500" spc="-20" b="1">
                <a:latin typeface="Calibri"/>
                <a:cs typeface="Calibri"/>
              </a:rPr>
              <a:t>ARVs </a:t>
            </a:r>
            <a:r>
              <a:rPr dirty="0" sz="1500" spc="-10" b="1">
                <a:latin typeface="Calibri"/>
                <a:cs typeface="Calibri"/>
              </a:rPr>
              <a:t>stop </a:t>
            </a:r>
            <a:r>
              <a:rPr dirty="0" sz="1500" spc="-5" b="1">
                <a:latin typeface="Calibri"/>
                <a:cs typeface="Calibri"/>
              </a:rPr>
              <a:t>HIV </a:t>
            </a:r>
            <a:r>
              <a:rPr dirty="0" sz="1500" spc="-10">
                <a:latin typeface="Calibri"/>
                <a:cs typeface="Calibri"/>
              </a:rPr>
              <a:t>from </a:t>
            </a:r>
            <a:r>
              <a:rPr dirty="0" sz="1500" spc="-5">
                <a:latin typeface="Calibri"/>
                <a:cs typeface="Calibri"/>
              </a:rPr>
              <a:t>producing </a:t>
            </a:r>
            <a:r>
              <a:rPr dirty="0" sz="1500" spc="-10">
                <a:latin typeface="Calibri"/>
                <a:cs typeface="Calibri"/>
              </a:rPr>
              <a:t>more </a:t>
            </a:r>
            <a:r>
              <a:rPr dirty="0" sz="1500" spc="-5">
                <a:latin typeface="Calibri"/>
                <a:cs typeface="Calibri"/>
              </a:rPr>
              <a:t>virus and bring the </a:t>
            </a:r>
            <a:r>
              <a:rPr dirty="0" sz="1500" spc="-10">
                <a:latin typeface="Calibri"/>
                <a:cs typeface="Calibri"/>
              </a:rPr>
              <a:t>viral </a:t>
            </a:r>
            <a:r>
              <a:rPr dirty="0" sz="1500" spc="-5">
                <a:latin typeface="Calibri"/>
                <a:cs typeface="Calibri"/>
              </a:rPr>
              <a:t>load  down. The </a:t>
            </a:r>
            <a:r>
              <a:rPr dirty="0" sz="1500" spc="-10">
                <a:latin typeface="Calibri"/>
                <a:cs typeface="Calibri"/>
              </a:rPr>
              <a:t>viral </a:t>
            </a:r>
            <a:r>
              <a:rPr dirty="0" sz="1500" spc="-5">
                <a:latin typeface="Calibri"/>
                <a:cs typeface="Calibri"/>
              </a:rPr>
              <a:t>load </a:t>
            </a:r>
            <a:r>
              <a:rPr dirty="0" sz="1500" spc="-10">
                <a:latin typeface="Calibri"/>
                <a:cs typeface="Calibri"/>
              </a:rPr>
              <a:t>test </a:t>
            </a:r>
            <a:r>
              <a:rPr dirty="0" sz="1500" spc="-5">
                <a:latin typeface="Calibri"/>
                <a:cs typeface="Calibri"/>
              </a:rPr>
              <a:t>tells us whether </a:t>
            </a:r>
            <a:r>
              <a:rPr dirty="0" sz="1500" spc="-30">
                <a:latin typeface="Calibri"/>
                <a:cs typeface="Calibri"/>
              </a:rPr>
              <a:t>ARVs </a:t>
            </a:r>
            <a:r>
              <a:rPr dirty="0" sz="1500" spc="-10">
                <a:latin typeface="Calibri"/>
                <a:cs typeface="Calibri"/>
              </a:rPr>
              <a:t>are </a:t>
            </a:r>
            <a:r>
              <a:rPr dirty="0" sz="1500" spc="-5">
                <a:latin typeface="Calibri"/>
                <a:cs typeface="Calibri"/>
              </a:rPr>
              <a:t>working </a:t>
            </a:r>
            <a:r>
              <a:rPr dirty="0" sz="1500" spc="-10">
                <a:latin typeface="Calibri"/>
                <a:cs typeface="Calibri"/>
              </a:rPr>
              <a:t>to </a:t>
            </a:r>
            <a:r>
              <a:rPr dirty="0" sz="1500" spc="-15">
                <a:latin typeface="Calibri"/>
                <a:cs typeface="Calibri"/>
              </a:rPr>
              <a:t>stop </a:t>
            </a:r>
            <a:r>
              <a:rPr dirty="0" sz="1500" spc="-5">
                <a:latin typeface="Calibri"/>
                <a:cs typeface="Calibri"/>
              </a:rPr>
              <a:t>HIV  </a:t>
            </a:r>
            <a:r>
              <a:rPr dirty="0" sz="1500" spc="-10">
                <a:latin typeface="Calibri"/>
                <a:cs typeface="Calibri"/>
              </a:rPr>
              <a:t>from </a:t>
            </a:r>
            <a:r>
              <a:rPr dirty="0" sz="1500" spc="-5">
                <a:latin typeface="Calibri"/>
                <a:cs typeface="Calibri"/>
              </a:rPr>
              <a:t>making </a:t>
            </a:r>
            <a:r>
              <a:rPr dirty="0" sz="1500" spc="-10">
                <a:latin typeface="Calibri"/>
                <a:cs typeface="Calibri"/>
              </a:rPr>
              <a:t>more</a:t>
            </a:r>
            <a:r>
              <a:rPr dirty="0" sz="1500">
                <a:latin typeface="Calibri"/>
                <a:cs typeface="Calibri"/>
              </a:rPr>
              <a:t> </a:t>
            </a:r>
            <a:r>
              <a:rPr dirty="0" sz="1500" spc="-5">
                <a:latin typeface="Calibri"/>
                <a:cs typeface="Calibri"/>
              </a:rPr>
              <a:t>virus.</a:t>
            </a:r>
            <a:endParaRPr sz="1500">
              <a:latin typeface="Calibri"/>
              <a:cs typeface="Calibri"/>
            </a:endParaRPr>
          </a:p>
          <a:p>
            <a:pPr marL="298450" marR="381000" indent="-285750">
              <a:lnSpc>
                <a:spcPts val="1680"/>
              </a:lnSpc>
              <a:spcBef>
                <a:spcPts val="275"/>
              </a:spcBef>
              <a:buFont typeface="Arial"/>
              <a:buChar char="•"/>
              <a:tabLst>
                <a:tab pos="297815" algn="l"/>
                <a:tab pos="298450" algn="l"/>
              </a:tabLst>
            </a:pPr>
            <a:r>
              <a:rPr dirty="0" sz="1500" spc="-5">
                <a:latin typeface="Calibri"/>
                <a:cs typeface="Calibri"/>
              </a:rPr>
              <a:t>If </a:t>
            </a:r>
            <a:r>
              <a:rPr dirty="0" sz="1500" spc="-10">
                <a:latin typeface="Calibri"/>
                <a:cs typeface="Calibri"/>
              </a:rPr>
              <a:t>you </a:t>
            </a:r>
            <a:r>
              <a:rPr dirty="0" sz="1500" spc="-15">
                <a:latin typeface="Calibri"/>
                <a:cs typeface="Calibri"/>
              </a:rPr>
              <a:t>have </a:t>
            </a:r>
            <a:r>
              <a:rPr dirty="0" sz="1500">
                <a:latin typeface="Calibri"/>
                <a:cs typeface="Calibri"/>
              </a:rPr>
              <a:t>a </a:t>
            </a:r>
            <a:r>
              <a:rPr dirty="0" sz="1500" spc="-5">
                <a:latin typeface="Calibri"/>
                <a:cs typeface="Calibri"/>
              </a:rPr>
              <a:t>high </a:t>
            </a:r>
            <a:r>
              <a:rPr dirty="0" sz="1500" spc="-10">
                <a:latin typeface="Calibri"/>
                <a:cs typeface="Calibri"/>
              </a:rPr>
              <a:t>viral </a:t>
            </a:r>
            <a:r>
              <a:rPr dirty="0" sz="1500" spc="-5">
                <a:latin typeface="Calibri"/>
                <a:cs typeface="Calibri"/>
              </a:rPr>
              <a:t>load, </a:t>
            </a:r>
            <a:r>
              <a:rPr dirty="0" sz="1500" spc="-10">
                <a:latin typeface="Calibri"/>
                <a:cs typeface="Calibri"/>
              </a:rPr>
              <a:t>you </a:t>
            </a:r>
            <a:r>
              <a:rPr dirty="0" sz="1500" spc="-15">
                <a:latin typeface="Calibri"/>
                <a:cs typeface="Calibri"/>
              </a:rPr>
              <a:t>may </a:t>
            </a:r>
            <a:r>
              <a:rPr dirty="0" sz="1500" spc="-5">
                <a:latin typeface="Calibri"/>
                <a:cs typeface="Calibri"/>
              </a:rPr>
              <a:t>not look </a:t>
            </a:r>
            <a:r>
              <a:rPr dirty="0" sz="1500">
                <a:latin typeface="Calibri"/>
                <a:cs typeface="Calibri"/>
              </a:rPr>
              <a:t>sick, </a:t>
            </a:r>
            <a:r>
              <a:rPr dirty="0" sz="1500" spc="-5">
                <a:latin typeface="Calibri"/>
                <a:cs typeface="Calibri"/>
              </a:rPr>
              <a:t>but the virus </a:t>
            </a:r>
            <a:r>
              <a:rPr dirty="0" sz="1500">
                <a:latin typeface="Calibri"/>
                <a:cs typeface="Calibri"/>
              </a:rPr>
              <a:t>is  </a:t>
            </a:r>
            <a:r>
              <a:rPr dirty="0" sz="1500" spc="-5">
                <a:latin typeface="Calibri"/>
                <a:cs typeface="Calibri"/>
              </a:rPr>
              <a:t>harming </a:t>
            </a:r>
            <a:r>
              <a:rPr dirty="0" sz="1500" spc="-10">
                <a:latin typeface="Calibri"/>
                <a:cs typeface="Calibri"/>
              </a:rPr>
              <a:t>your</a:t>
            </a:r>
            <a:r>
              <a:rPr dirty="0" sz="1500" spc="-15">
                <a:latin typeface="Calibri"/>
                <a:cs typeface="Calibri"/>
              </a:rPr>
              <a:t> </a:t>
            </a:r>
            <a:r>
              <a:rPr dirty="0" sz="1500" spc="-25">
                <a:latin typeface="Calibri"/>
                <a:cs typeface="Calibri"/>
              </a:rPr>
              <a:t>body.</a:t>
            </a:r>
            <a:endParaRPr sz="1500">
              <a:latin typeface="Calibri"/>
              <a:cs typeface="Calibri"/>
            </a:endParaRPr>
          </a:p>
          <a:p>
            <a:pPr marL="298450" indent="-285750">
              <a:lnSpc>
                <a:spcPct val="100000"/>
              </a:lnSpc>
              <a:spcBef>
                <a:spcPts val="85"/>
              </a:spcBef>
              <a:buFont typeface="Arial"/>
              <a:buChar char="•"/>
              <a:tabLst>
                <a:tab pos="297815" algn="l"/>
                <a:tab pos="298450" algn="l"/>
              </a:tabLst>
            </a:pPr>
            <a:r>
              <a:rPr dirty="0" sz="1500" spc="-20" b="1">
                <a:latin typeface="Calibri"/>
                <a:cs typeface="Calibri"/>
              </a:rPr>
              <a:t>Remember, ARVs </a:t>
            </a:r>
            <a:r>
              <a:rPr dirty="0" sz="1500" spc="-5">
                <a:latin typeface="Calibri"/>
                <a:cs typeface="Calibri"/>
              </a:rPr>
              <a:t>do </a:t>
            </a:r>
            <a:r>
              <a:rPr dirty="0" sz="1500" b="1">
                <a:latin typeface="Calibri"/>
                <a:cs typeface="Calibri"/>
              </a:rPr>
              <a:t>not </a:t>
            </a:r>
            <a:r>
              <a:rPr dirty="0" sz="1500" spc="-10" b="1">
                <a:latin typeface="Calibri"/>
                <a:cs typeface="Calibri"/>
              </a:rPr>
              <a:t>cure </a:t>
            </a:r>
            <a:r>
              <a:rPr dirty="0" sz="1500" spc="-35" b="1">
                <a:latin typeface="Calibri"/>
                <a:cs typeface="Calibri"/>
              </a:rPr>
              <a:t>HIV, </a:t>
            </a:r>
            <a:r>
              <a:rPr dirty="0" sz="1500">
                <a:latin typeface="Calibri"/>
                <a:cs typeface="Calibri"/>
              </a:rPr>
              <a:t>so </a:t>
            </a:r>
            <a:r>
              <a:rPr dirty="0" sz="1500" spc="-10">
                <a:latin typeface="Calibri"/>
                <a:cs typeface="Calibri"/>
              </a:rPr>
              <a:t>you must </a:t>
            </a:r>
            <a:r>
              <a:rPr dirty="0" sz="1500" spc="-5">
                <a:latin typeface="Calibri"/>
                <a:cs typeface="Calibri"/>
              </a:rPr>
              <a:t>continue taking</a:t>
            </a:r>
            <a:r>
              <a:rPr dirty="0" sz="1500" spc="40">
                <a:latin typeface="Calibri"/>
                <a:cs typeface="Calibri"/>
              </a:rPr>
              <a:t> </a:t>
            </a:r>
            <a:r>
              <a:rPr dirty="0" sz="1500" spc="-5">
                <a:latin typeface="Calibri"/>
                <a:cs typeface="Calibri"/>
              </a:rPr>
              <a:t>them.</a:t>
            </a:r>
            <a:endParaRPr sz="1500">
              <a:latin typeface="Calibri"/>
              <a:cs typeface="Calibri"/>
            </a:endParaRPr>
          </a:p>
          <a:p>
            <a:pPr marL="298450" marR="179705" indent="-285750">
              <a:lnSpc>
                <a:spcPct val="90700"/>
              </a:lnSpc>
              <a:spcBef>
                <a:spcPts val="360"/>
              </a:spcBef>
              <a:buFont typeface="Arial"/>
              <a:buChar char="•"/>
              <a:tabLst>
                <a:tab pos="297815" algn="l"/>
                <a:tab pos="298450" algn="l"/>
              </a:tabLst>
            </a:pPr>
            <a:r>
              <a:rPr dirty="0" sz="1500" spc="-5">
                <a:latin typeface="Calibri"/>
                <a:cs typeface="Calibri"/>
              </a:rPr>
              <a:t>If </a:t>
            </a:r>
            <a:r>
              <a:rPr dirty="0" sz="1500" spc="-30">
                <a:latin typeface="Calibri"/>
                <a:cs typeface="Calibri"/>
              </a:rPr>
              <a:t>ARVs </a:t>
            </a:r>
            <a:r>
              <a:rPr dirty="0" sz="1500" spc="-10">
                <a:latin typeface="Calibri"/>
                <a:cs typeface="Calibri"/>
              </a:rPr>
              <a:t>are </a:t>
            </a:r>
            <a:r>
              <a:rPr dirty="0" sz="1500" spc="-5">
                <a:latin typeface="Calibri"/>
                <a:cs typeface="Calibri"/>
              </a:rPr>
              <a:t>working well, and </a:t>
            </a:r>
            <a:r>
              <a:rPr dirty="0" sz="1500" spc="-10">
                <a:latin typeface="Calibri"/>
                <a:cs typeface="Calibri"/>
              </a:rPr>
              <a:t>you are </a:t>
            </a:r>
            <a:r>
              <a:rPr dirty="0" sz="1500" spc="-5">
                <a:latin typeface="Calibri"/>
                <a:cs typeface="Calibri"/>
              </a:rPr>
              <a:t>taking </a:t>
            </a:r>
            <a:r>
              <a:rPr dirty="0" sz="1500" spc="-30">
                <a:latin typeface="Calibri"/>
                <a:cs typeface="Calibri"/>
              </a:rPr>
              <a:t>ARVs </a:t>
            </a:r>
            <a:r>
              <a:rPr dirty="0" sz="1500" spc="-5">
                <a:latin typeface="Calibri"/>
                <a:cs typeface="Calibri"/>
              </a:rPr>
              <a:t>every </a:t>
            </a:r>
            <a:r>
              <a:rPr dirty="0" sz="1500" spc="-40">
                <a:latin typeface="Calibri"/>
                <a:cs typeface="Calibri"/>
              </a:rPr>
              <a:t>day, </a:t>
            </a:r>
            <a:r>
              <a:rPr dirty="0" sz="1500" spc="-5">
                <a:latin typeface="Calibri"/>
                <a:cs typeface="Calibri"/>
              </a:rPr>
              <a:t>the </a:t>
            </a:r>
            <a:r>
              <a:rPr dirty="0" sz="1500" spc="-10">
                <a:latin typeface="Calibri"/>
                <a:cs typeface="Calibri"/>
              </a:rPr>
              <a:t>viral  </a:t>
            </a:r>
            <a:r>
              <a:rPr dirty="0" sz="1500" spc="-5">
                <a:latin typeface="Calibri"/>
                <a:cs typeface="Calibri"/>
              </a:rPr>
              <a:t>load </a:t>
            </a:r>
            <a:r>
              <a:rPr dirty="0" sz="1500">
                <a:latin typeface="Calibri"/>
                <a:cs typeface="Calibri"/>
              </a:rPr>
              <a:t>will </a:t>
            </a:r>
            <a:r>
              <a:rPr dirty="0" sz="1500" spc="-5">
                <a:latin typeface="Calibri"/>
                <a:cs typeface="Calibri"/>
              </a:rPr>
              <a:t>usually be low or </a:t>
            </a:r>
            <a:r>
              <a:rPr dirty="0" sz="1500" spc="-10">
                <a:latin typeface="Calibri"/>
                <a:cs typeface="Calibri"/>
              </a:rPr>
              <a:t>undetectable after </a:t>
            </a:r>
            <a:r>
              <a:rPr dirty="0" sz="1500">
                <a:latin typeface="Calibri"/>
                <a:cs typeface="Calibri"/>
              </a:rPr>
              <a:t>six </a:t>
            </a:r>
            <a:r>
              <a:rPr dirty="0" sz="1500" spc="-5">
                <a:latin typeface="Calibri"/>
                <a:cs typeface="Calibri"/>
              </a:rPr>
              <a:t>months.  </a:t>
            </a:r>
            <a:r>
              <a:rPr dirty="0" sz="1500" spc="-10">
                <a:latin typeface="Calibri"/>
                <a:cs typeface="Calibri"/>
              </a:rPr>
              <a:t>Undetectable </a:t>
            </a:r>
            <a:r>
              <a:rPr dirty="0" sz="1500" spc="-5">
                <a:latin typeface="Calibri"/>
                <a:cs typeface="Calibri"/>
              </a:rPr>
              <a:t>means the </a:t>
            </a:r>
            <a:r>
              <a:rPr dirty="0" sz="1500" spc="-10">
                <a:latin typeface="Calibri"/>
                <a:cs typeface="Calibri"/>
              </a:rPr>
              <a:t>amount </a:t>
            </a:r>
            <a:r>
              <a:rPr dirty="0" sz="1500" spc="-5">
                <a:latin typeface="Calibri"/>
                <a:cs typeface="Calibri"/>
              </a:rPr>
              <a:t>of HIV </a:t>
            </a:r>
            <a:r>
              <a:rPr dirty="0" sz="1500">
                <a:latin typeface="Calibri"/>
                <a:cs typeface="Calibri"/>
              </a:rPr>
              <a:t>in </a:t>
            </a:r>
            <a:r>
              <a:rPr dirty="0" sz="1500" spc="-10">
                <a:latin typeface="Calibri"/>
                <a:cs typeface="Calibri"/>
              </a:rPr>
              <a:t>your </a:t>
            </a:r>
            <a:r>
              <a:rPr dirty="0" sz="1500" spc="-5">
                <a:latin typeface="Calibri"/>
                <a:cs typeface="Calibri"/>
              </a:rPr>
              <a:t>blood </a:t>
            </a:r>
            <a:r>
              <a:rPr dirty="0" sz="1500">
                <a:latin typeface="Calibri"/>
                <a:cs typeface="Calibri"/>
              </a:rPr>
              <a:t>is so </a:t>
            </a:r>
            <a:r>
              <a:rPr dirty="0" sz="1500" spc="-5">
                <a:latin typeface="Calibri"/>
                <a:cs typeface="Calibri"/>
              </a:rPr>
              <a:t>low </a:t>
            </a:r>
            <a:r>
              <a:rPr dirty="0" sz="1500" spc="-10">
                <a:latin typeface="Calibri"/>
                <a:cs typeface="Calibri"/>
              </a:rPr>
              <a:t>that  </a:t>
            </a:r>
            <a:r>
              <a:rPr dirty="0" sz="1500" spc="-5">
                <a:latin typeface="Calibri"/>
                <a:cs typeface="Calibri"/>
              </a:rPr>
              <a:t>the </a:t>
            </a:r>
            <a:r>
              <a:rPr dirty="0" sz="1500" spc="-10">
                <a:latin typeface="Calibri"/>
                <a:cs typeface="Calibri"/>
              </a:rPr>
              <a:t>test cannot detect</a:t>
            </a:r>
            <a:r>
              <a:rPr dirty="0" sz="1500" spc="5">
                <a:latin typeface="Calibri"/>
                <a:cs typeface="Calibri"/>
              </a:rPr>
              <a:t> </a:t>
            </a:r>
            <a:r>
              <a:rPr dirty="0" sz="1500">
                <a:latin typeface="Calibri"/>
                <a:cs typeface="Calibri"/>
              </a:rPr>
              <a:t>it.</a:t>
            </a:r>
            <a:endParaRPr sz="1500">
              <a:latin typeface="Calibri"/>
              <a:cs typeface="Calibri"/>
            </a:endParaRPr>
          </a:p>
          <a:p>
            <a:pPr marL="298450" indent="-285750">
              <a:lnSpc>
                <a:spcPct val="100000"/>
              </a:lnSpc>
              <a:spcBef>
                <a:spcPts val="190"/>
              </a:spcBef>
              <a:buFont typeface="Arial"/>
              <a:buChar char="•"/>
              <a:tabLst>
                <a:tab pos="297815" algn="l"/>
                <a:tab pos="298450" algn="l"/>
                <a:tab pos="2374265" algn="l"/>
              </a:tabLst>
            </a:pPr>
            <a:r>
              <a:rPr dirty="0" sz="1500" spc="-5">
                <a:latin typeface="Calibri"/>
                <a:cs typeface="Calibri"/>
              </a:rPr>
              <a:t>Please come</a:t>
            </a:r>
            <a:r>
              <a:rPr dirty="0" sz="1500" spc="15">
                <a:latin typeface="Calibri"/>
                <a:cs typeface="Calibri"/>
              </a:rPr>
              <a:t> </a:t>
            </a:r>
            <a:r>
              <a:rPr dirty="0" sz="1500" spc="-5">
                <a:latin typeface="Calibri"/>
                <a:cs typeface="Calibri"/>
              </a:rPr>
              <a:t>back</a:t>
            </a:r>
            <a:r>
              <a:rPr dirty="0" sz="1500" spc="10">
                <a:latin typeface="Calibri"/>
                <a:cs typeface="Calibri"/>
              </a:rPr>
              <a:t> </a:t>
            </a:r>
            <a:r>
              <a:rPr dirty="0" sz="1500">
                <a:latin typeface="Calibri"/>
                <a:cs typeface="Calibri"/>
              </a:rPr>
              <a:t>in</a:t>
            </a:r>
            <a:r>
              <a:rPr dirty="0" u="sng" sz="1500">
                <a:uFill>
                  <a:solidFill>
                    <a:srgbClr val="000000"/>
                  </a:solidFill>
                </a:uFill>
                <a:latin typeface="Calibri"/>
                <a:cs typeface="Calibri"/>
              </a:rPr>
              <a:t> 	</a:t>
            </a:r>
            <a:r>
              <a:rPr dirty="0" sz="1500" spc="-5">
                <a:latin typeface="Calibri"/>
                <a:cs typeface="Calibri"/>
              </a:rPr>
              <a:t>weeks </a:t>
            </a:r>
            <a:r>
              <a:rPr dirty="0" sz="1500" spc="-15">
                <a:latin typeface="Calibri"/>
                <a:cs typeface="Calibri"/>
              </a:rPr>
              <a:t>for </a:t>
            </a:r>
            <a:r>
              <a:rPr dirty="0" sz="1500" spc="-10">
                <a:latin typeface="Calibri"/>
                <a:cs typeface="Calibri"/>
              </a:rPr>
              <a:t>viral </a:t>
            </a:r>
            <a:r>
              <a:rPr dirty="0" sz="1500" spc="-5">
                <a:latin typeface="Calibri"/>
                <a:cs typeface="Calibri"/>
              </a:rPr>
              <a:t>load</a:t>
            </a:r>
            <a:r>
              <a:rPr dirty="0" sz="1500" spc="10">
                <a:latin typeface="Calibri"/>
                <a:cs typeface="Calibri"/>
              </a:rPr>
              <a:t> </a:t>
            </a:r>
            <a:r>
              <a:rPr dirty="0" sz="1500" spc="-5">
                <a:latin typeface="Calibri"/>
                <a:cs typeface="Calibri"/>
              </a:rPr>
              <a:t>results.</a:t>
            </a:r>
            <a:endParaRPr sz="1500">
              <a:latin typeface="Calibri"/>
              <a:cs typeface="Calibri"/>
            </a:endParaRPr>
          </a:p>
        </p:txBody>
      </p:sp>
      <p:grpSp>
        <p:nvGrpSpPr>
          <p:cNvPr id="13" name="object 13"/>
          <p:cNvGrpSpPr/>
          <p:nvPr/>
        </p:nvGrpSpPr>
        <p:grpSpPr>
          <a:xfrm>
            <a:off x="3224783" y="1545336"/>
            <a:ext cx="104139" cy="3249295"/>
            <a:chOff x="3224783" y="1545336"/>
            <a:chExt cx="104139" cy="3249295"/>
          </a:xfrm>
        </p:grpSpPr>
        <p:sp>
          <p:nvSpPr>
            <p:cNvPr id="14" name="object 14"/>
            <p:cNvSpPr/>
            <p:nvPr/>
          </p:nvSpPr>
          <p:spPr>
            <a:xfrm>
              <a:off x="3224783" y="1545336"/>
              <a:ext cx="103631" cy="3249168"/>
            </a:xfrm>
            <a:prstGeom prst="rect">
              <a:avLst/>
            </a:prstGeom>
            <a:blipFill>
              <a:blip r:embed="rId4" cstate="print"/>
              <a:stretch>
                <a:fillRect/>
              </a:stretch>
            </a:blipFill>
          </p:spPr>
          <p:txBody>
            <a:bodyPr wrap="square" lIns="0" tIns="0" rIns="0" bIns="0" rtlCol="0"/>
            <a:lstStyle/>
            <a:p/>
          </p:txBody>
        </p:sp>
        <p:sp>
          <p:nvSpPr>
            <p:cNvPr id="15" name="object 15"/>
            <p:cNvSpPr/>
            <p:nvPr/>
          </p:nvSpPr>
          <p:spPr>
            <a:xfrm>
              <a:off x="3276599" y="1565795"/>
              <a:ext cx="0" cy="3159125"/>
            </a:xfrm>
            <a:custGeom>
              <a:avLst/>
              <a:gdLst/>
              <a:ahLst/>
              <a:cxnLst/>
              <a:rect l="l" t="t" r="r" b="b"/>
              <a:pathLst>
                <a:path w="0" h="3159125">
                  <a:moveTo>
                    <a:pt x="0" y="0"/>
                  </a:moveTo>
                  <a:lnTo>
                    <a:pt x="1" y="3158604"/>
                  </a:lnTo>
                </a:path>
              </a:pathLst>
            </a:custGeom>
            <a:ln w="19050">
              <a:solidFill>
                <a:srgbClr val="002060"/>
              </a:solidFill>
            </a:ln>
          </p:spPr>
          <p:txBody>
            <a:bodyPr wrap="square" lIns="0" tIns="0" rIns="0" bIns="0" rtlCol="0"/>
            <a:lstStyle/>
            <a:p/>
          </p:txBody>
        </p:sp>
      </p:grpSp>
      <p:sp>
        <p:nvSpPr>
          <p:cNvPr id="16" name="object 16"/>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00B050"/>
          </a:solidFill>
        </p:spPr>
        <p:txBody>
          <a:bodyPr wrap="square" lIns="0" tIns="0" rIns="0" bIns="0" rtlCol="0"/>
          <a:lstStyle/>
          <a:p/>
        </p:txBody>
      </p:sp>
      <p:sp>
        <p:nvSpPr>
          <p:cNvPr id="17" name="object 17"/>
          <p:cNvSpPr txBox="1">
            <a:spLocks noGrp="1"/>
          </p:cNvSpPr>
          <p:nvPr>
            <p:ph type="title"/>
          </p:nvPr>
        </p:nvSpPr>
        <p:spPr>
          <a:xfrm>
            <a:off x="457200" y="453525"/>
            <a:ext cx="9144000" cy="461009"/>
          </a:xfrm>
          <a:prstGeom prst="rect"/>
          <a:solidFill>
            <a:srgbClr val="00B050"/>
          </a:solidFill>
        </p:spPr>
        <p:txBody>
          <a:bodyPr wrap="square" lIns="0" tIns="184150" rIns="0" bIns="0" rtlCol="0" vert="horz">
            <a:spAutoFit/>
          </a:bodyPr>
          <a:lstStyle/>
          <a:p>
            <a:pPr marL="492125">
              <a:lnSpc>
                <a:spcPts val="2175"/>
              </a:lnSpc>
              <a:spcBef>
                <a:spcPts val="1450"/>
              </a:spcBef>
            </a:pPr>
            <a:r>
              <a:rPr dirty="0"/>
              <a:t>2. </a:t>
            </a:r>
            <a:r>
              <a:rPr dirty="0" spc="-10"/>
              <a:t>What </a:t>
            </a:r>
            <a:r>
              <a:rPr dirty="0"/>
              <a:t>is a </a:t>
            </a:r>
            <a:r>
              <a:rPr dirty="0" spc="-15"/>
              <a:t>viral</a:t>
            </a:r>
            <a:r>
              <a:rPr dirty="0" spc="25"/>
              <a:t> </a:t>
            </a:r>
            <a:r>
              <a:rPr dirty="0" spc="-5"/>
              <a:t>load?</a:t>
            </a:r>
          </a:p>
        </p:txBody>
      </p:sp>
      <p:grpSp>
        <p:nvGrpSpPr>
          <p:cNvPr id="18" name="object 18"/>
          <p:cNvGrpSpPr/>
          <p:nvPr/>
        </p:nvGrpSpPr>
        <p:grpSpPr>
          <a:xfrm>
            <a:off x="3386328" y="4858511"/>
            <a:ext cx="6029325" cy="2359660"/>
            <a:chOff x="3386328" y="4858511"/>
            <a:chExt cx="6029325" cy="2359660"/>
          </a:xfrm>
        </p:grpSpPr>
        <p:sp>
          <p:nvSpPr>
            <p:cNvPr id="19" name="object 19"/>
            <p:cNvSpPr/>
            <p:nvPr/>
          </p:nvSpPr>
          <p:spPr>
            <a:xfrm>
              <a:off x="3386328" y="4858511"/>
              <a:ext cx="6028944" cy="2359152"/>
            </a:xfrm>
            <a:prstGeom prst="rect">
              <a:avLst/>
            </a:prstGeom>
            <a:blipFill>
              <a:blip r:embed="rId5" cstate="print"/>
              <a:stretch>
                <a:fillRect/>
              </a:stretch>
            </a:blipFill>
          </p:spPr>
          <p:txBody>
            <a:bodyPr wrap="square" lIns="0" tIns="0" rIns="0" bIns="0" rtlCol="0"/>
            <a:lstStyle/>
            <a:p/>
          </p:txBody>
        </p:sp>
        <p:sp>
          <p:nvSpPr>
            <p:cNvPr id="20" name="object 20"/>
            <p:cNvSpPr/>
            <p:nvPr/>
          </p:nvSpPr>
          <p:spPr>
            <a:xfrm>
              <a:off x="3429000" y="4876801"/>
              <a:ext cx="5943600" cy="2275840"/>
            </a:xfrm>
            <a:custGeom>
              <a:avLst/>
              <a:gdLst/>
              <a:ahLst/>
              <a:cxnLst/>
              <a:rect l="l" t="t" r="r" b="b"/>
              <a:pathLst>
                <a:path w="5943600" h="2275840">
                  <a:moveTo>
                    <a:pt x="5943600" y="0"/>
                  </a:moveTo>
                  <a:lnTo>
                    <a:pt x="0" y="0"/>
                  </a:lnTo>
                  <a:lnTo>
                    <a:pt x="0" y="2275524"/>
                  </a:lnTo>
                  <a:lnTo>
                    <a:pt x="5943600" y="2275524"/>
                  </a:lnTo>
                  <a:lnTo>
                    <a:pt x="5943600" y="0"/>
                  </a:lnTo>
                  <a:close/>
                </a:path>
              </a:pathLst>
            </a:custGeom>
            <a:solidFill>
              <a:srgbClr val="E6E0EC"/>
            </a:solidFill>
          </p:spPr>
          <p:txBody>
            <a:bodyPr wrap="square" lIns="0" tIns="0" rIns="0" bIns="0" rtlCol="0"/>
            <a:lstStyle/>
            <a:p/>
          </p:txBody>
        </p:sp>
      </p:grpSp>
      <p:sp>
        <p:nvSpPr>
          <p:cNvPr id="21" name="object 21"/>
          <p:cNvSpPr txBox="1"/>
          <p:nvPr/>
        </p:nvSpPr>
        <p:spPr>
          <a:xfrm>
            <a:off x="3429000" y="4876801"/>
            <a:ext cx="5943600" cy="2275840"/>
          </a:xfrm>
          <a:prstGeom prst="rect">
            <a:avLst/>
          </a:prstGeom>
        </p:spPr>
        <p:txBody>
          <a:bodyPr wrap="square" lIns="0" tIns="65405" rIns="0" bIns="0" rtlCol="0" vert="horz">
            <a:spAutoFit/>
          </a:bodyPr>
          <a:lstStyle/>
          <a:p>
            <a:pPr marL="676910">
              <a:lnSpc>
                <a:spcPct val="100000"/>
              </a:lnSpc>
              <a:spcBef>
                <a:spcPts val="515"/>
              </a:spcBef>
            </a:pPr>
            <a:r>
              <a:rPr dirty="0" sz="1500" spc="-5" b="1">
                <a:latin typeface="Calibri"/>
                <a:cs typeface="Calibri"/>
              </a:rPr>
              <a:t>Provider Instructions:</a:t>
            </a:r>
            <a:endParaRPr sz="1500">
              <a:latin typeface="Calibri"/>
              <a:cs typeface="Calibri"/>
            </a:endParaRPr>
          </a:p>
          <a:p>
            <a:pPr marL="676910" marR="154940">
              <a:lnSpc>
                <a:spcPct val="76900"/>
              </a:lnSpc>
              <a:spcBef>
                <a:spcPts val="370"/>
              </a:spcBef>
            </a:pPr>
            <a:r>
              <a:rPr dirty="0" sz="1300" spc="-5" b="1">
                <a:latin typeface="Calibri"/>
                <a:cs typeface="Calibri"/>
              </a:rPr>
              <a:t>Tip: </a:t>
            </a:r>
            <a:r>
              <a:rPr dirty="0" sz="1300" spc="-5">
                <a:latin typeface="Calibri"/>
                <a:cs typeface="Calibri"/>
              </a:rPr>
              <a:t>Adolescents </a:t>
            </a:r>
            <a:r>
              <a:rPr dirty="0" sz="1300">
                <a:latin typeface="Calibri"/>
                <a:cs typeface="Calibri"/>
              </a:rPr>
              <a:t>don’t </a:t>
            </a:r>
            <a:r>
              <a:rPr dirty="0" sz="1300" spc="-10">
                <a:latin typeface="Calibri"/>
                <a:cs typeface="Calibri"/>
              </a:rPr>
              <a:t>want to </a:t>
            </a:r>
            <a:r>
              <a:rPr dirty="0" sz="1300">
                <a:latin typeface="Calibri"/>
                <a:cs typeface="Calibri"/>
              </a:rPr>
              <a:t>be </a:t>
            </a:r>
            <a:r>
              <a:rPr dirty="0" sz="1300" spc="-15">
                <a:latin typeface="Calibri"/>
                <a:cs typeface="Calibri"/>
              </a:rPr>
              <a:t>‘lectured.’ </a:t>
            </a:r>
            <a:r>
              <a:rPr dirty="0" sz="1300">
                <a:latin typeface="Calibri"/>
                <a:cs typeface="Calibri"/>
              </a:rPr>
              <a:t>it is </a:t>
            </a:r>
            <a:r>
              <a:rPr dirty="0" sz="1300" spc="-5">
                <a:latin typeface="Calibri"/>
                <a:cs typeface="Calibri"/>
              </a:rPr>
              <a:t>important </a:t>
            </a:r>
            <a:r>
              <a:rPr dirty="0" sz="1300" spc="-10">
                <a:latin typeface="Calibri"/>
                <a:cs typeface="Calibri"/>
              </a:rPr>
              <a:t>to have </a:t>
            </a:r>
            <a:r>
              <a:rPr dirty="0" sz="1300">
                <a:latin typeface="Calibri"/>
                <a:cs typeface="Calibri"/>
              </a:rPr>
              <a:t>them be  </a:t>
            </a:r>
            <a:r>
              <a:rPr dirty="0" sz="1300" spc="-5">
                <a:latin typeface="Calibri"/>
                <a:cs typeface="Calibri"/>
              </a:rPr>
              <a:t>part </a:t>
            </a:r>
            <a:r>
              <a:rPr dirty="0" sz="1300">
                <a:latin typeface="Calibri"/>
                <a:cs typeface="Calibri"/>
              </a:rPr>
              <a:t>of the </a:t>
            </a:r>
            <a:r>
              <a:rPr dirty="0" sz="1300" spc="-5">
                <a:latin typeface="Calibri"/>
                <a:cs typeface="Calibri"/>
              </a:rPr>
              <a:t>decision </a:t>
            </a:r>
            <a:r>
              <a:rPr dirty="0" sz="1300" spc="-10">
                <a:latin typeface="Calibri"/>
                <a:cs typeface="Calibri"/>
              </a:rPr>
              <a:t>to </a:t>
            </a:r>
            <a:r>
              <a:rPr dirty="0" sz="1300" spc="-5">
                <a:latin typeface="Calibri"/>
                <a:cs typeface="Calibri"/>
              </a:rPr>
              <a:t>learn new information. </a:t>
            </a:r>
            <a:r>
              <a:rPr dirty="0" sz="1300" spc="-10">
                <a:latin typeface="Calibri"/>
                <a:cs typeface="Calibri"/>
              </a:rPr>
              <a:t>For</a:t>
            </a:r>
            <a:r>
              <a:rPr dirty="0" sz="1300" spc="80">
                <a:latin typeface="Calibri"/>
                <a:cs typeface="Calibri"/>
              </a:rPr>
              <a:t> </a:t>
            </a:r>
            <a:r>
              <a:rPr dirty="0" sz="1300" spc="-10">
                <a:latin typeface="Calibri"/>
                <a:cs typeface="Calibri"/>
              </a:rPr>
              <a:t>example:</a:t>
            </a:r>
            <a:endParaRPr sz="1300">
              <a:latin typeface="Calibri"/>
              <a:cs typeface="Calibri"/>
            </a:endParaRPr>
          </a:p>
          <a:p>
            <a:pPr marL="962660" indent="-286385">
              <a:lnSpc>
                <a:spcPct val="100000"/>
              </a:lnSpc>
              <a:spcBef>
                <a:spcPts val="45"/>
              </a:spcBef>
              <a:buFont typeface="Arial"/>
              <a:buChar char="•"/>
              <a:tabLst>
                <a:tab pos="962660" algn="l"/>
                <a:tab pos="963294" algn="l"/>
              </a:tabLst>
            </a:pPr>
            <a:r>
              <a:rPr dirty="0" sz="1300" spc="-5" b="1">
                <a:latin typeface="Calibri"/>
                <a:cs typeface="Calibri"/>
              </a:rPr>
              <a:t>Ask: </a:t>
            </a:r>
            <a:r>
              <a:rPr dirty="0" sz="1300" spc="-5">
                <a:latin typeface="Calibri"/>
                <a:cs typeface="Calibri"/>
              </a:rPr>
              <a:t>“What </a:t>
            </a:r>
            <a:r>
              <a:rPr dirty="0" sz="1300">
                <a:latin typeface="Calibri"/>
                <a:cs typeface="Calibri"/>
              </a:rPr>
              <a:t>do </a:t>
            </a:r>
            <a:r>
              <a:rPr dirty="0" sz="1300" spc="-10">
                <a:latin typeface="Calibri"/>
                <a:cs typeface="Calibri"/>
              </a:rPr>
              <a:t>you </a:t>
            </a:r>
            <a:r>
              <a:rPr dirty="0" sz="1300" spc="-5">
                <a:latin typeface="Calibri"/>
                <a:cs typeface="Calibri"/>
              </a:rPr>
              <a:t>know </a:t>
            </a:r>
            <a:r>
              <a:rPr dirty="0" sz="1300">
                <a:latin typeface="Calibri"/>
                <a:cs typeface="Calibri"/>
              </a:rPr>
              <a:t>about </a:t>
            </a:r>
            <a:r>
              <a:rPr dirty="0" sz="1300" spc="-10">
                <a:latin typeface="Calibri"/>
                <a:cs typeface="Calibri"/>
              </a:rPr>
              <a:t>viral</a:t>
            </a:r>
            <a:r>
              <a:rPr dirty="0" sz="1300" spc="60">
                <a:latin typeface="Calibri"/>
                <a:cs typeface="Calibri"/>
              </a:rPr>
              <a:t> </a:t>
            </a:r>
            <a:r>
              <a:rPr dirty="0" sz="1300">
                <a:latin typeface="Calibri"/>
                <a:cs typeface="Calibri"/>
              </a:rPr>
              <a:t>load?”</a:t>
            </a:r>
            <a:endParaRPr sz="1300">
              <a:latin typeface="Calibri"/>
              <a:cs typeface="Calibri"/>
            </a:endParaRPr>
          </a:p>
          <a:p>
            <a:pPr marL="962660" marR="12065" indent="-285750">
              <a:lnSpc>
                <a:spcPct val="76900"/>
              </a:lnSpc>
              <a:spcBef>
                <a:spcPts val="385"/>
              </a:spcBef>
              <a:buFont typeface="Arial"/>
              <a:buChar char="•"/>
              <a:tabLst>
                <a:tab pos="962660" algn="l"/>
                <a:tab pos="963294" algn="l"/>
              </a:tabLst>
            </a:pPr>
            <a:r>
              <a:rPr dirty="0" sz="1300" spc="-5" b="1">
                <a:latin typeface="Calibri"/>
                <a:cs typeface="Calibri"/>
              </a:rPr>
              <a:t>Confirm </a:t>
            </a:r>
            <a:r>
              <a:rPr dirty="0" sz="1300" spc="-10" b="1">
                <a:latin typeface="Calibri"/>
                <a:cs typeface="Calibri"/>
              </a:rPr>
              <a:t>you’re </a:t>
            </a:r>
            <a:r>
              <a:rPr dirty="0" sz="1300" spc="-5" b="1">
                <a:latin typeface="Calibri"/>
                <a:cs typeface="Calibri"/>
              </a:rPr>
              <a:t>listening: </a:t>
            </a:r>
            <a:r>
              <a:rPr dirty="0" sz="1300">
                <a:latin typeface="Calibri"/>
                <a:cs typeface="Calibri"/>
              </a:rPr>
              <a:t>“It sounds </a:t>
            </a:r>
            <a:r>
              <a:rPr dirty="0" sz="1300" spc="-15">
                <a:latin typeface="Calibri"/>
                <a:cs typeface="Calibri"/>
              </a:rPr>
              <a:t>like </a:t>
            </a:r>
            <a:r>
              <a:rPr dirty="0" sz="1300">
                <a:latin typeface="Calibri"/>
                <a:cs typeface="Calibri"/>
              </a:rPr>
              <a:t>people </a:t>
            </a:r>
            <a:r>
              <a:rPr dirty="0" sz="1300" spc="-5">
                <a:latin typeface="Calibri"/>
                <a:cs typeface="Calibri"/>
              </a:rPr>
              <a:t>talk </a:t>
            </a:r>
            <a:r>
              <a:rPr dirty="0" sz="1300">
                <a:latin typeface="Calibri"/>
                <a:cs typeface="Calibri"/>
              </a:rPr>
              <a:t>about it a lot, but </a:t>
            </a:r>
            <a:r>
              <a:rPr dirty="0" sz="1300" spc="-10">
                <a:latin typeface="Calibri"/>
                <a:cs typeface="Calibri"/>
              </a:rPr>
              <a:t>you  </a:t>
            </a:r>
            <a:r>
              <a:rPr dirty="0" sz="1300" spc="-5">
                <a:latin typeface="Calibri"/>
                <a:cs typeface="Calibri"/>
              </a:rPr>
              <a:t>aren’t </a:t>
            </a:r>
            <a:r>
              <a:rPr dirty="0" sz="1300" spc="-10">
                <a:latin typeface="Calibri"/>
                <a:cs typeface="Calibri"/>
              </a:rPr>
              <a:t>sure </a:t>
            </a:r>
            <a:r>
              <a:rPr dirty="0" sz="1300" spc="-5">
                <a:latin typeface="Calibri"/>
                <a:cs typeface="Calibri"/>
              </a:rPr>
              <a:t>what </a:t>
            </a:r>
            <a:r>
              <a:rPr dirty="0" sz="1300">
                <a:latin typeface="Calibri"/>
                <a:cs typeface="Calibri"/>
              </a:rPr>
              <a:t>it </a:t>
            </a:r>
            <a:r>
              <a:rPr dirty="0" sz="1300" spc="-5">
                <a:latin typeface="Calibri"/>
                <a:cs typeface="Calibri"/>
              </a:rPr>
              <a:t>means, </a:t>
            </a:r>
            <a:r>
              <a:rPr dirty="0" sz="1300">
                <a:latin typeface="Calibri"/>
                <a:cs typeface="Calibri"/>
              </a:rPr>
              <a:t>is </a:t>
            </a:r>
            <a:r>
              <a:rPr dirty="0" sz="1300" spc="-5">
                <a:latin typeface="Calibri"/>
                <a:cs typeface="Calibri"/>
              </a:rPr>
              <a:t>that</a:t>
            </a:r>
            <a:r>
              <a:rPr dirty="0" sz="1300" spc="60">
                <a:latin typeface="Calibri"/>
                <a:cs typeface="Calibri"/>
              </a:rPr>
              <a:t> </a:t>
            </a:r>
            <a:r>
              <a:rPr dirty="0" sz="1300" spc="-5">
                <a:latin typeface="Calibri"/>
                <a:cs typeface="Calibri"/>
              </a:rPr>
              <a:t>right?</a:t>
            </a:r>
            <a:endParaRPr sz="1300">
              <a:latin typeface="Calibri"/>
              <a:cs typeface="Calibri"/>
            </a:endParaRPr>
          </a:p>
          <a:p>
            <a:pPr marL="962660" marR="116205" indent="-285750">
              <a:lnSpc>
                <a:spcPct val="76900"/>
              </a:lnSpc>
              <a:spcBef>
                <a:spcPts val="409"/>
              </a:spcBef>
              <a:buFont typeface="Arial"/>
              <a:buChar char="•"/>
              <a:tabLst>
                <a:tab pos="962660" algn="l"/>
                <a:tab pos="963294" algn="l"/>
              </a:tabLst>
            </a:pPr>
            <a:r>
              <a:rPr dirty="0" sz="1300" spc="-5" b="1">
                <a:latin typeface="Calibri"/>
                <a:cs typeface="Calibri"/>
              </a:rPr>
              <a:t>Ask: </a:t>
            </a:r>
            <a:r>
              <a:rPr dirty="0" sz="1300" spc="-10">
                <a:latin typeface="Calibri"/>
                <a:cs typeface="Calibri"/>
              </a:rPr>
              <a:t>“Would you </a:t>
            </a:r>
            <a:r>
              <a:rPr dirty="0" sz="1300" spc="-15">
                <a:latin typeface="Calibri"/>
                <a:cs typeface="Calibri"/>
              </a:rPr>
              <a:t>like </a:t>
            </a:r>
            <a:r>
              <a:rPr dirty="0" sz="1300" spc="-10">
                <a:latin typeface="Calibri"/>
                <a:cs typeface="Calibri"/>
              </a:rPr>
              <a:t>more </a:t>
            </a:r>
            <a:r>
              <a:rPr dirty="0" sz="1300" spc="-5">
                <a:latin typeface="Calibri"/>
                <a:cs typeface="Calibri"/>
              </a:rPr>
              <a:t>information </a:t>
            </a:r>
            <a:r>
              <a:rPr dirty="0" sz="1300">
                <a:latin typeface="Calibri"/>
                <a:cs typeface="Calibri"/>
              </a:rPr>
              <a:t>about this </a:t>
            </a:r>
            <a:r>
              <a:rPr dirty="0" sz="1300" spc="-10">
                <a:latin typeface="Calibri"/>
                <a:cs typeface="Calibri"/>
              </a:rPr>
              <a:t>test </a:t>
            </a:r>
            <a:r>
              <a:rPr dirty="0" sz="1300">
                <a:latin typeface="Calibri"/>
                <a:cs typeface="Calibri"/>
              </a:rPr>
              <a:t>and </a:t>
            </a:r>
            <a:r>
              <a:rPr dirty="0" sz="1300" spc="-10">
                <a:latin typeface="Calibri"/>
                <a:cs typeface="Calibri"/>
              </a:rPr>
              <a:t>why we </a:t>
            </a:r>
            <a:r>
              <a:rPr dirty="0" sz="1300">
                <a:latin typeface="Calibri"/>
                <a:cs typeface="Calibri"/>
              </a:rPr>
              <a:t>think  it is </a:t>
            </a:r>
            <a:r>
              <a:rPr dirty="0" sz="1300" spc="-5">
                <a:latin typeface="Calibri"/>
                <a:cs typeface="Calibri"/>
              </a:rPr>
              <a:t>important </a:t>
            </a:r>
            <a:r>
              <a:rPr dirty="0" sz="1300" spc="-10">
                <a:latin typeface="Calibri"/>
                <a:cs typeface="Calibri"/>
              </a:rPr>
              <a:t>to </a:t>
            </a:r>
            <a:r>
              <a:rPr dirty="0" sz="1300" spc="-15">
                <a:latin typeface="Calibri"/>
                <a:cs typeface="Calibri"/>
              </a:rPr>
              <a:t>keep </a:t>
            </a:r>
            <a:r>
              <a:rPr dirty="0" sz="1300" spc="-10">
                <a:latin typeface="Calibri"/>
                <a:cs typeface="Calibri"/>
              </a:rPr>
              <a:t>you</a:t>
            </a:r>
            <a:r>
              <a:rPr dirty="0" sz="1300" spc="65">
                <a:latin typeface="Calibri"/>
                <a:cs typeface="Calibri"/>
              </a:rPr>
              <a:t> </a:t>
            </a:r>
            <a:r>
              <a:rPr dirty="0" sz="1300" spc="-5">
                <a:latin typeface="Calibri"/>
                <a:cs typeface="Calibri"/>
              </a:rPr>
              <a:t>healthy?”</a:t>
            </a:r>
            <a:endParaRPr sz="1300">
              <a:latin typeface="Calibri"/>
              <a:cs typeface="Calibri"/>
            </a:endParaRPr>
          </a:p>
          <a:p>
            <a:pPr marL="962660" marR="139065" indent="-285750">
              <a:lnSpc>
                <a:spcPct val="80000"/>
              </a:lnSpc>
              <a:spcBef>
                <a:spcPts val="360"/>
              </a:spcBef>
              <a:buFont typeface="Arial"/>
              <a:buChar char="•"/>
              <a:tabLst>
                <a:tab pos="962660" algn="l"/>
                <a:tab pos="963294" algn="l"/>
              </a:tabLst>
            </a:pPr>
            <a:r>
              <a:rPr dirty="0" sz="1300" spc="-5" b="1">
                <a:latin typeface="Calibri"/>
                <a:cs typeface="Calibri"/>
              </a:rPr>
              <a:t>Ask: </a:t>
            </a:r>
            <a:r>
              <a:rPr dirty="0" sz="1300" spc="-5">
                <a:latin typeface="Calibri"/>
                <a:cs typeface="Calibri"/>
              </a:rPr>
              <a:t>“What questions </a:t>
            </a:r>
            <a:r>
              <a:rPr dirty="0" sz="1300">
                <a:latin typeface="Calibri"/>
                <a:cs typeface="Calibri"/>
              </a:rPr>
              <a:t>do </a:t>
            </a:r>
            <a:r>
              <a:rPr dirty="0" sz="1300" spc="-10">
                <a:latin typeface="Calibri"/>
                <a:cs typeface="Calibri"/>
              </a:rPr>
              <a:t>you have </a:t>
            </a:r>
            <a:r>
              <a:rPr dirty="0" sz="1300">
                <a:latin typeface="Calibri"/>
                <a:cs typeface="Calibri"/>
              </a:rPr>
              <a:t>about </a:t>
            </a:r>
            <a:r>
              <a:rPr dirty="0" sz="1300" spc="-5">
                <a:latin typeface="Calibri"/>
                <a:cs typeface="Calibri"/>
              </a:rPr>
              <a:t>that information?” </a:t>
            </a:r>
            <a:r>
              <a:rPr dirty="0" sz="1300">
                <a:latin typeface="Calibri"/>
                <a:cs typeface="Calibri"/>
              </a:rPr>
              <a:t>“Did </a:t>
            </a:r>
            <a:r>
              <a:rPr dirty="0" sz="1300" spc="-10">
                <a:latin typeface="Calibri"/>
                <a:cs typeface="Calibri"/>
              </a:rPr>
              <a:t>any </a:t>
            </a:r>
            <a:r>
              <a:rPr dirty="0" sz="1300">
                <a:latin typeface="Calibri"/>
                <a:cs typeface="Calibri"/>
              </a:rPr>
              <a:t>of  those </a:t>
            </a:r>
            <a:r>
              <a:rPr dirty="0" sz="1300" spc="-5">
                <a:latin typeface="Calibri"/>
                <a:cs typeface="Calibri"/>
              </a:rPr>
              <a:t>benefits </a:t>
            </a:r>
            <a:r>
              <a:rPr dirty="0" sz="1300">
                <a:latin typeface="Calibri"/>
                <a:cs typeface="Calibri"/>
              </a:rPr>
              <a:t>seem </a:t>
            </a:r>
            <a:r>
              <a:rPr dirty="0" sz="1300" spc="-5">
                <a:latin typeface="Calibri"/>
                <a:cs typeface="Calibri"/>
              </a:rPr>
              <a:t>important </a:t>
            </a:r>
            <a:r>
              <a:rPr dirty="0" sz="1300" spc="-10">
                <a:latin typeface="Calibri"/>
                <a:cs typeface="Calibri"/>
              </a:rPr>
              <a:t>to </a:t>
            </a:r>
            <a:r>
              <a:rPr dirty="0" sz="1300" spc="-5">
                <a:latin typeface="Calibri"/>
                <a:cs typeface="Calibri"/>
              </a:rPr>
              <a:t>you?” </a:t>
            </a:r>
            <a:r>
              <a:rPr dirty="0" sz="1300">
                <a:latin typeface="Calibri"/>
                <a:cs typeface="Calibri"/>
              </a:rPr>
              <a:t>“With </a:t>
            </a:r>
            <a:r>
              <a:rPr dirty="0" sz="1300" spc="-5">
                <a:latin typeface="Calibri"/>
                <a:cs typeface="Calibri"/>
              </a:rPr>
              <a:t>that information, how  </a:t>
            </a:r>
            <a:r>
              <a:rPr dirty="0" sz="1300">
                <a:latin typeface="Calibri"/>
                <a:cs typeface="Calibri"/>
              </a:rPr>
              <a:t>does it </a:t>
            </a:r>
            <a:r>
              <a:rPr dirty="0" sz="1300" spc="-5">
                <a:latin typeface="Calibri"/>
                <a:cs typeface="Calibri"/>
              </a:rPr>
              <a:t>change how </a:t>
            </a:r>
            <a:r>
              <a:rPr dirty="0" sz="1300" spc="-10">
                <a:latin typeface="Calibri"/>
                <a:cs typeface="Calibri"/>
              </a:rPr>
              <a:t>you </a:t>
            </a:r>
            <a:r>
              <a:rPr dirty="0" sz="1300">
                <a:latin typeface="Calibri"/>
                <a:cs typeface="Calibri"/>
              </a:rPr>
              <a:t>think about</a:t>
            </a:r>
            <a:r>
              <a:rPr dirty="0" sz="1300" spc="40">
                <a:latin typeface="Calibri"/>
                <a:cs typeface="Calibri"/>
              </a:rPr>
              <a:t> </a:t>
            </a:r>
            <a:r>
              <a:rPr dirty="0" sz="1300" spc="-15">
                <a:latin typeface="Calibri"/>
                <a:cs typeface="Calibri"/>
              </a:rPr>
              <a:t>ARVs?”</a:t>
            </a:r>
            <a:endParaRPr sz="1300">
              <a:latin typeface="Calibri"/>
              <a:cs typeface="Calibri"/>
            </a:endParaRPr>
          </a:p>
        </p:txBody>
      </p:sp>
      <p:sp>
        <p:nvSpPr>
          <p:cNvPr id="22" name="object 22"/>
          <p:cNvSpPr/>
          <p:nvPr/>
        </p:nvSpPr>
        <p:spPr>
          <a:xfrm>
            <a:off x="3505200" y="4953000"/>
            <a:ext cx="518813" cy="533400"/>
          </a:xfrm>
          <a:prstGeom prst="rect">
            <a:avLst/>
          </a:prstGeom>
          <a:blipFill>
            <a:blip r:embed="rId6" cstate="print"/>
            <a:stretch>
              <a:fillRect/>
            </a:stretch>
          </a:blipFill>
        </p:spPr>
        <p:txBody>
          <a:bodyPr wrap="square" lIns="0" tIns="0" rIns="0" bIns="0" rtlCol="0"/>
          <a:lstStyle/>
          <a:p/>
        </p:txBody>
      </p:sp>
      <p:sp>
        <p:nvSpPr>
          <p:cNvPr id="23" name="object 23"/>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00B050"/>
          </a:solidFill>
        </p:spPr>
        <p:txBody>
          <a:bodyPr wrap="square" lIns="0" tIns="0" rIns="0" bIns="0" rtlCol="0"/>
          <a:lstStyle/>
          <a:p/>
        </p:txBody>
      </p:sp>
      <p:grpSp>
        <p:nvGrpSpPr>
          <p:cNvPr id="24" name="object 24"/>
          <p:cNvGrpSpPr/>
          <p:nvPr/>
        </p:nvGrpSpPr>
        <p:grpSpPr>
          <a:xfrm>
            <a:off x="7485888" y="896111"/>
            <a:ext cx="1945005" cy="1442085"/>
            <a:chOff x="7485888" y="896111"/>
            <a:chExt cx="1945005" cy="1442085"/>
          </a:xfrm>
        </p:grpSpPr>
        <p:sp>
          <p:nvSpPr>
            <p:cNvPr id="25" name="object 25"/>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26" name="object 26"/>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27" name="object 27"/>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8" name="object 28"/>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9" name="object 29"/>
            <p:cNvSpPr/>
            <p:nvPr/>
          </p:nvSpPr>
          <p:spPr>
            <a:xfrm>
              <a:off x="7848600" y="962068"/>
              <a:ext cx="1219200" cy="1207455"/>
            </a:xfrm>
            <a:prstGeom prst="rect">
              <a:avLst/>
            </a:prstGeom>
            <a:blipFill>
              <a:blip r:embed="rId9" cstate="print"/>
              <a:stretch>
                <a:fillRect/>
              </a:stretch>
            </a:blipFill>
          </p:spPr>
          <p:txBody>
            <a:bodyPr wrap="square" lIns="0" tIns="0" rIns="0" bIns="0" rtlCol="0"/>
            <a:lstStyle/>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00B050"/>
          </a:solidFill>
        </p:spPr>
        <p:txBody>
          <a:bodyPr wrap="square" lIns="0" tIns="184150" rIns="0" bIns="0" rtlCol="0" vert="horz">
            <a:spAutoFit/>
          </a:bodyPr>
          <a:lstStyle/>
          <a:p>
            <a:pPr marL="492125">
              <a:lnSpc>
                <a:spcPct val="100000"/>
              </a:lnSpc>
              <a:spcBef>
                <a:spcPts val="1450"/>
              </a:spcBef>
            </a:pPr>
            <a:r>
              <a:rPr dirty="0"/>
              <a:t>3. </a:t>
            </a:r>
            <a:r>
              <a:rPr dirty="0" spc="-20"/>
              <a:t>Why </a:t>
            </a:r>
            <a:r>
              <a:rPr dirty="0"/>
              <a:t>is a </a:t>
            </a:r>
            <a:r>
              <a:rPr dirty="0" spc="-5"/>
              <a:t>low </a:t>
            </a:r>
            <a:r>
              <a:rPr dirty="0" spc="-15"/>
              <a:t>viral </a:t>
            </a:r>
            <a:r>
              <a:rPr dirty="0"/>
              <a:t>load</a:t>
            </a:r>
            <a:r>
              <a:rPr dirty="0" spc="50"/>
              <a:t> </a:t>
            </a:r>
            <a:r>
              <a:rPr dirty="0" spc="-10"/>
              <a:t>good?</a:t>
            </a:r>
          </a:p>
        </p:txBody>
      </p:sp>
      <p:sp>
        <p:nvSpPr>
          <p:cNvPr id="3" name="object 3"/>
          <p:cNvSpPr txBox="1"/>
          <p:nvPr/>
        </p:nvSpPr>
        <p:spPr>
          <a:xfrm>
            <a:off x="7470140" y="2717291"/>
            <a:ext cx="1887855" cy="39878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a:latin typeface="Calibri"/>
                <a:cs typeface="Calibri"/>
              </a:rPr>
              <a:t>A </a:t>
            </a:r>
            <a:r>
              <a:rPr dirty="0" sz="2000" spc="-5">
                <a:latin typeface="Calibri"/>
                <a:cs typeface="Calibri"/>
              </a:rPr>
              <a:t>low </a:t>
            </a:r>
            <a:r>
              <a:rPr dirty="0" sz="2000" spc="-10">
                <a:latin typeface="Calibri"/>
                <a:cs typeface="Calibri"/>
              </a:rPr>
              <a:t>viral </a:t>
            </a:r>
            <a:r>
              <a:rPr dirty="0" sz="2000" spc="-405">
                <a:latin typeface="Calibri"/>
                <a:cs typeface="Calibri"/>
              </a:rPr>
              <a:t>load  </a:t>
            </a:r>
            <a:r>
              <a:rPr dirty="0" sz="2000" spc="-20">
                <a:latin typeface="Calibri"/>
                <a:cs typeface="Calibri"/>
              </a:rPr>
              <a:t>keeps </a:t>
            </a:r>
            <a:r>
              <a:rPr dirty="0" sz="2000" spc="-15">
                <a:latin typeface="Calibri"/>
                <a:cs typeface="Calibri"/>
              </a:rPr>
              <a:t>your  </a:t>
            </a:r>
            <a:r>
              <a:rPr dirty="0" sz="2000" spc="-5">
                <a:latin typeface="Calibri"/>
                <a:cs typeface="Calibri"/>
              </a:rPr>
              <a:t>body and mind  </a:t>
            </a:r>
            <a:r>
              <a:rPr dirty="0" sz="2000" spc="-25">
                <a:latin typeface="Calibri"/>
                <a:cs typeface="Calibri"/>
              </a:rPr>
              <a:t>healthy.</a:t>
            </a:r>
            <a:endParaRPr sz="2000">
              <a:latin typeface="Calibri"/>
              <a:cs typeface="Calibri"/>
            </a:endParaRPr>
          </a:p>
          <a:p>
            <a:pPr marL="298450" marR="5080" indent="-285750">
              <a:lnSpc>
                <a:spcPct val="100000"/>
              </a:lnSpc>
              <a:buFont typeface="Wingdings"/>
              <a:buChar char="➢"/>
              <a:tabLst>
                <a:tab pos="298450" algn="l"/>
              </a:tabLst>
            </a:pPr>
            <a:r>
              <a:rPr dirty="0" sz="2000">
                <a:latin typeface="Calibri"/>
                <a:cs typeface="Calibri"/>
              </a:rPr>
              <a:t>A </a:t>
            </a:r>
            <a:r>
              <a:rPr dirty="0" sz="2000" spc="-5">
                <a:latin typeface="Calibri"/>
                <a:cs typeface="Calibri"/>
              </a:rPr>
              <a:t>low </a:t>
            </a:r>
            <a:r>
              <a:rPr dirty="0" sz="2000" spc="-10">
                <a:latin typeface="Calibri"/>
                <a:cs typeface="Calibri"/>
              </a:rPr>
              <a:t>viral </a:t>
            </a:r>
            <a:r>
              <a:rPr dirty="0" sz="2000" spc="-405">
                <a:latin typeface="Calibri"/>
                <a:cs typeface="Calibri"/>
              </a:rPr>
              <a:t>load  </a:t>
            </a:r>
            <a:r>
              <a:rPr dirty="0" sz="2000" spc="-5">
                <a:latin typeface="Calibri"/>
                <a:cs typeface="Calibri"/>
              </a:rPr>
              <a:t>decreases the  chance of  </a:t>
            </a:r>
            <a:r>
              <a:rPr dirty="0" sz="2000" spc="-10">
                <a:latin typeface="Calibri"/>
                <a:cs typeface="Calibri"/>
              </a:rPr>
              <a:t>transmitting  </a:t>
            </a:r>
            <a:r>
              <a:rPr dirty="0" sz="2000" spc="-5">
                <a:latin typeface="Calibri"/>
                <a:cs typeface="Calibri"/>
              </a:rPr>
              <a:t>HIV </a:t>
            </a:r>
            <a:r>
              <a:rPr dirty="0" sz="2000" spc="-10">
                <a:latin typeface="Calibri"/>
                <a:cs typeface="Calibri"/>
              </a:rPr>
              <a:t>to sexual  </a:t>
            </a:r>
            <a:r>
              <a:rPr dirty="0" sz="2000" spc="-5">
                <a:latin typeface="Calibri"/>
                <a:cs typeface="Calibri"/>
              </a:rPr>
              <a:t>partners or  during  </a:t>
            </a:r>
            <a:r>
              <a:rPr dirty="0" sz="2000" spc="-10">
                <a:latin typeface="Calibri"/>
                <a:cs typeface="Calibri"/>
              </a:rPr>
              <a:t>pregnancy </a:t>
            </a:r>
            <a:r>
              <a:rPr dirty="0" sz="2000" spc="-5">
                <a:latin typeface="Calibri"/>
                <a:cs typeface="Calibri"/>
              </a:rPr>
              <a:t>or  </a:t>
            </a:r>
            <a:r>
              <a:rPr dirty="0" sz="2000" spc="-10">
                <a:latin typeface="Calibri"/>
                <a:cs typeface="Calibri"/>
              </a:rPr>
              <a:t>breastfeeding.</a:t>
            </a:r>
            <a:endParaRPr sz="2000">
              <a:latin typeface="Calibri"/>
              <a:cs typeface="Calibri"/>
            </a:endParaRPr>
          </a:p>
        </p:txBody>
      </p:sp>
      <p:sp>
        <p:nvSpPr>
          <p:cNvPr id="4" name="object 4"/>
          <p:cNvSpPr/>
          <p:nvPr/>
        </p:nvSpPr>
        <p:spPr>
          <a:xfrm>
            <a:off x="533401" y="2133600"/>
            <a:ext cx="7001734" cy="41148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3127" y="4639055"/>
            <a:ext cx="2447925" cy="2359660"/>
            <a:chOff x="643127" y="4639055"/>
            <a:chExt cx="2447925" cy="2359660"/>
          </a:xfrm>
        </p:grpSpPr>
        <p:sp>
          <p:nvSpPr>
            <p:cNvPr id="3" name="object 3"/>
            <p:cNvSpPr/>
            <p:nvPr/>
          </p:nvSpPr>
          <p:spPr>
            <a:xfrm>
              <a:off x="643127" y="4639055"/>
              <a:ext cx="2447544" cy="235915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85799" y="4658676"/>
              <a:ext cx="2362200" cy="2275840"/>
            </a:xfrm>
            <a:custGeom>
              <a:avLst/>
              <a:gdLst/>
              <a:ahLst/>
              <a:cxnLst/>
              <a:rect l="l" t="t" r="r" b="b"/>
              <a:pathLst>
                <a:path w="2362200" h="2275840">
                  <a:moveTo>
                    <a:pt x="2362200" y="0"/>
                  </a:moveTo>
                  <a:lnTo>
                    <a:pt x="0" y="0"/>
                  </a:lnTo>
                  <a:lnTo>
                    <a:pt x="0" y="2275524"/>
                  </a:lnTo>
                  <a:lnTo>
                    <a:pt x="2362200" y="2275524"/>
                  </a:lnTo>
                  <a:lnTo>
                    <a:pt x="2362200" y="0"/>
                  </a:lnTo>
                  <a:close/>
                </a:path>
              </a:pathLst>
            </a:custGeom>
            <a:solidFill>
              <a:srgbClr val="DCE6F2"/>
            </a:solidFill>
          </p:spPr>
          <p:txBody>
            <a:bodyPr wrap="square" lIns="0" tIns="0" rIns="0" bIns="0" rtlCol="0"/>
            <a:lstStyle/>
            <a:p/>
          </p:txBody>
        </p:sp>
      </p:grpSp>
      <p:sp>
        <p:nvSpPr>
          <p:cNvPr id="5" name="object 5"/>
          <p:cNvSpPr txBox="1"/>
          <p:nvPr/>
        </p:nvSpPr>
        <p:spPr>
          <a:xfrm>
            <a:off x="755158" y="1566323"/>
            <a:ext cx="2091055" cy="864869"/>
          </a:xfrm>
          <a:prstGeom prst="rect">
            <a:avLst/>
          </a:prstGeom>
        </p:spPr>
        <p:txBody>
          <a:bodyPr wrap="square" lIns="0" tIns="61594" rIns="0" bIns="0" rtlCol="0" vert="horz">
            <a:spAutoFit/>
          </a:bodyPr>
          <a:lstStyle/>
          <a:p>
            <a:pPr marL="12700">
              <a:lnSpc>
                <a:spcPct val="100000"/>
              </a:lnSpc>
              <a:spcBef>
                <a:spcPts val="484"/>
              </a:spcBef>
            </a:pPr>
            <a:r>
              <a:rPr dirty="0" sz="1700" spc="-5" b="1">
                <a:latin typeface="Calibri"/>
                <a:cs typeface="Calibri"/>
              </a:rPr>
              <a:t>KEY </a:t>
            </a:r>
            <a:r>
              <a:rPr dirty="0" sz="1700" spc="-15" b="1">
                <a:latin typeface="Calibri"/>
                <a:cs typeface="Calibri"/>
              </a:rPr>
              <a:t>MESSAGES:</a:t>
            </a:r>
            <a:endParaRPr sz="1700">
              <a:latin typeface="Calibri"/>
              <a:cs typeface="Calibri"/>
            </a:endParaRPr>
          </a:p>
          <a:p>
            <a:pPr marL="297815" marR="5080" indent="-285750">
              <a:lnSpc>
                <a:spcPts val="1900"/>
              </a:lnSpc>
              <a:spcBef>
                <a:spcPts val="445"/>
              </a:spcBef>
              <a:buFont typeface="Wingdings"/>
              <a:buChar char="➢"/>
              <a:tabLst>
                <a:tab pos="298450" algn="l"/>
              </a:tabLst>
            </a:pPr>
            <a:r>
              <a:rPr dirty="0" sz="1600">
                <a:latin typeface="Calibri"/>
                <a:cs typeface="Calibri"/>
              </a:rPr>
              <a:t>A </a:t>
            </a:r>
            <a:r>
              <a:rPr dirty="0" sz="1600" spc="-5">
                <a:latin typeface="Calibri"/>
                <a:cs typeface="Calibri"/>
              </a:rPr>
              <a:t>low </a:t>
            </a:r>
            <a:r>
              <a:rPr dirty="0" sz="1600" spc="-10">
                <a:latin typeface="Calibri"/>
                <a:cs typeface="Calibri"/>
              </a:rPr>
              <a:t>viral </a:t>
            </a:r>
            <a:r>
              <a:rPr dirty="0" sz="1600" spc="-5">
                <a:latin typeface="Calibri"/>
                <a:cs typeface="Calibri"/>
              </a:rPr>
              <a:t>load </a:t>
            </a:r>
            <a:r>
              <a:rPr dirty="0" sz="1600" spc="-270">
                <a:latin typeface="Calibri"/>
                <a:cs typeface="Calibri"/>
              </a:rPr>
              <a:t>keeps  </a:t>
            </a:r>
            <a:r>
              <a:rPr dirty="0" sz="1600" spc="-5">
                <a:latin typeface="Calibri"/>
                <a:cs typeface="Calibri"/>
              </a:rPr>
              <a:t>your body and</a:t>
            </a:r>
            <a:r>
              <a:rPr dirty="0" sz="1600" spc="-40">
                <a:latin typeface="Calibri"/>
                <a:cs typeface="Calibri"/>
              </a:rPr>
              <a:t> </a:t>
            </a:r>
            <a:r>
              <a:rPr dirty="0" sz="1600" spc="-5">
                <a:latin typeface="Calibri"/>
                <a:cs typeface="Calibri"/>
              </a:rPr>
              <a:t>mind</a:t>
            </a:r>
            <a:endParaRPr sz="1600">
              <a:latin typeface="Calibri"/>
              <a:cs typeface="Calibri"/>
            </a:endParaRPr>
          </a:p>
        </p:txBody>
      </p:sp>
      <p:sp>
        <p:nvSpPr>
          <p:cNvPr id="6" name="object 6"/>
          <p:cNvSpPr txBox="1"/>
          <p:nvPr/>
        </p:nvSpPr>
        <p:spPr>
          <a:xfrm>
            <a:off x="755158" y="2365755"/>
            <a:ext cx="2093595" cy="1830070"/>
          </a:xfrm>
          <a:prstGeom prst="rect">
            <a:avLst/>
          </a:prstGeom>
        </p:spPr>
        <p:txBody>
          <a:bodyPr wrap="square" lIns="0" tIns="61594" rIns="0" bIns="0" rtlCol="0" vert="horz">
            <a:spAutoFit/>
          </a:bodyPr>
          <a:lstStyle/>
          <a:p>
            <a:pPr marL="297815">
              <a:lnSpc>
                <a:spcPct val="100000"/>
              </a:lnSpc>
              <a:spcBef>
                <a:spcPts val="484"/>
              </a:spcBef>
            </a:pPr>
            <a:r>
              <a:rPr dirty="0" sz="1600" spc="-20">
                <a:latin typeface="Calibri"/>
                <a:cs typeface="Calibri"/>
              </a:rPr>
              <a:t>healthy.</a:t>
            </a:r>
            <a:endParaRPr sz="1600">
              <a:latin typeface="Calibri"/>
              <a:cs typeface="Calibri"/>
            </a:endParaRPr>
          </a:p>
          <a:p>
            <a:pPr marL="297815" marR="5080" indent="-285750">
              <a:lnSpc>
                <a:spcPct val="100000"/>
              </a:lnSpc>
              <a:spcBef>
                <a:spcPts val="380"/>
              </a:spcBef>
              <a:buFont typeface="Wingdings"/>
              <a:buChar char="➢"/>
              <a:tabLst>
                <a:tab pos="298450" algn="l"/>
              </a:tabLst>
            </a:pPr>
            <a:r>
              <a:rPr dirty="0" sz="1600">
                <a:latin typeface="Calibri"/>
                <a:cs typeface="Calibri"/>
              </a:rPr>
              <a:t>A </a:t>
            </a:r>
            <a:r>
              <a:rPr dirty="0" sz="1600" spc="-5">
                <a:latin typeface="Calibri"/>
                <a:cs typeface="Calibri"/>
              </a:rPr>
              <a:t>low </a:t>
            </a:r>
            <a:r>
              <a:rPr dirty="0" sz="1600" spc="-10">
                <a:latin typeface="Calibri"/>
                <a:cs typeface="Calibri"/>
              </a:rPr>
              <a:t>viral </a:t>
            </a:r>
            <a:r>
              <a:rPr dirty="0" sz="1600" spc="-5">
                <a:latin typeface="Calibri"/>
                <a:cs typeface="Calibri"/>
              </a:rPr>
              <a:t>load  decreases the chance  </a:t>
            </a:r>
            <a:r>
              <a:rPr dirty="0" sz="1600">
                <a:latin typeface="Calibri"/>
                <a:cs typeface="Calibri"/>
              </a:rPr>
              <a:t>of </a:t>
            </a:r>
            <a:r>
              <a:rPr dirty="0" sz="1600" spc="-10">
                <a:latin typeface="Calibri"/>
                <a:cs typeface="Calibri"/>
              </a:rPr>
              <a:t>transmitting </a:t>
            </a:r>
            <a:r>
              <a:rPr dirty="0" sz="1600" spc="-5">
                <a:latin typeface="Calibri"/>
                <a:cs typeface="Calibri"/>
              </a:rPr>
              <a:t>HIV </a:t>
            </a:r>
            <a:r>
              <a:rPr dirty="0" sz="1600" spc="-10">
                <a:latin typeface="Calibri"/>
                <a:cs typeface="Calibri"/>
              </a:rPr>
              <a:t>to  </a:t>
            </a:r>
            <a:r>
              <a:rPr dirty="0" sz="1600" spc="-15">
                <a:latin typeface="Calibri"/>
                <a:cs typeface="Calibri"/>
              </a:rPr>
              <a:t>sexual </a:t>
            </a:r>
            <a:r>
              <a:rPr dirty="0" sz="1600" spc="-5">
                <a:latin typeface="Calibri"/>
                <a:cs typeface="Calibri"/>
              </a:rPr>
              <a:t>partners </a:t>
            </a:r>
            <a:r>
              <a:rPr dirty="0" sz="1600">
                <a:latin typeface="Calibri"/>
                <a:cs typeface="Calibri"/>
              </a:rPr>
              <a:t>or  </a:t>
            </a:r>
            <a:r>
              <a:rPr dirty="0" sz="1600" spc="-5">
                <a:latin typeface="Calibri"/>
                <a:cs typeface="Calibri"/>
              </a:rPr>
              <a:t>during </a:t>
            </a:r>
            <a:r>
              <a:rPr dirty="0" sz="1600" spc="-10">
                <a:latin typeface="Calibri"/>
                <a:cs typeface="Calibri"/>
              </a:rPr>
              <a:t>pregnancy </a:t>
            </a:r>
            <a:r>
              <a:rPr dirty="0" sz="1600">
                <a:latin typeface="Calibri"/>
                <a:cs typeface="Calibri"/>
              </a:rPr>
              <a:t>or  </a:t>
            </a:r>
            <a:r>
              <a:rPr dirty="0" sz="1600" spc="-10">
                <a:latin typeface="Calibri"/>
                <a:cs typeface="Calibri"/>
              </a:rPr>
              <a:t>breastfeeding.</a:t>
            </a:r>
            <a:endParaRPr sz="1600">
              <a:latin typeface="Calibri"/>
              <a:cs typeface="Calibri"/>
            </a:endParaRPr>
          </a:p>
        </p:txBody>
      </p:sp>
      <p:sp>
        <p:nvSpPr>
          <p:cNvPr id="7" name="object 7"/>
          <p:cNvSpPr txBox="1"/>
          <p:nvPr/>
        </p:nvSpPr>
        <p:spPr>
          <a:xfrm>
            <a:off x="685800" y="4658676"/>
            <a:ext cx="2362200" cy="2275840"/>
          </a:xfrm>
          <a:prstGeom prst="rect">
            <a:avLst/>
          </a:prstGeom>
        </p:spPr>
        <p:txBody>
          <a:bodyPr wrap="square" lIns="0" tIns="67310" rIns="0" bIns="0" rtlCol="0" vert="horz">
            <a:spAutoFit/>
          </a:bodyPr>
          <a:lstStyle/>
          <a:p>
            <a:pPr marL="691515">
              <a:lnSpc>
                <a:spcPts val="1789"/>
              </a:lnSpc>
              <a:spcBef>
                <a:spcPts val="530"/>
              </a:spcBef>
            </a:pPr>
            <a:r>
              <a:rPr dirty="0" sz="1500" spc="-15" b="1">
                <a:latin typeface="Calibri"/>
                <a:cs typeface="Calibri"/>
              </a:rPr>
              <a:t>Let’s</a:t>
            </a:r>
            <a:r>
              <a:rPr dirty="0" sz="1500" spc="-5" b="1">
                <a:latin typeface="Calibri"/>
                <a:cs typeface="Calibri"/>
              </a:rPr>
              <a:t> </a:t>
            </a:r>
            <a:r>
              <a:rPr dirty="0" sz="1500" spc="-10" b="1">
                <a:latin typeface="Calibri"/>
                <a:cs typeface="Calibri"/>
              </a:rPr>
              <a:t>Review:</a:t>
            </a:r>
            <a:endParaRPr sz="1500">
              <a:latin typeface="Calibri"/>
              <a:cs typeface="Calibri"/>
            </a:endParaRPr>
          </a:p>
          <a:p>
            <a:pPr marL="977265" marR="187960" indent="-285750">
              <a:lnSpc>
                <a:spcPct val="79700"/>
              </a:lnSpc>
              <a:spcBef>
                <a:spcPts val="305"/>
              </a:spcBef>
              <a:buFont typeface="Arial"/>
              <a:buChar char="•"/>
              <a:tabLst>
                <a:tab pos="977265" algn="l"/>
                <a:tab pos="977900" algn="l"/>
              </a:tabLst>
            </a:pPr>
            <a:r>
              <a:rPr dirty="0" sz="1300">
                <a:latin typeface="Calibri"/>
                <a:cs typeface="Calibri"/>
              </a:rPr>
              <a:t>What other  </a:t>
            </a:r>
            <a:r>
              <a:rPr dirty="0" sz="1300" spc="-5">
                <a:latin typeface="Calibri"/>
                <a:cs typeface="Calibri"/>
              </a:rPr>
              <a:t>benefits </a:t>
            </a:r>
            <a:r>
              <a:rPr dirty="0" sz="1300">
                <a:latin typeface="Calibri"/>
                <a:cs typeface="Calibri"/>
              </a:rPr>
              <a:t>do </a:t>
            </a:r>
            <a:r>
              <a:rPr dirty="0" sz="1300" spc="-10">
                <a:latin typeface="Calibri"/>
                <a:cs typeface="Calibri"/>
              </a:rPr>
              <a:t>you  </a:t>
            </a:r>
            <a:r>
              <a:rPr dirty="0" sz="1300">
                <a:latin typeface="Calibri"/>
                <a:cs typeface="Calibri"/>
              </a:rPr>
              <a:t>see </a:t>
            </a:r>
            <a:r>
              <a:rPr dirty="0" sz="1300" spc="-10">
                <a:latin typeface="Calibri"/>
                <a:cs typeface="Calibri"/>
              </a:rPr>
              <a:t>from </a:t>
            </a:r>
            <a:r>
              <a:rPr dirty="0" sz="1300" spc="-5">
                <a:latin typeface="Calibri"/>
                <a:cs typeface="Calibri"/>
              </a:rPr>
              <a:t>taking  your </a:t>
            </a:r>
            <a:r>
              <a:rPr dirty="0" sz="1300" spc="-25">
                <a:latin typeface="Calibri"/>
                <a:cs typeface="Calibri"/>
              </a:rPr>
              <a:t>ARVs </a:t>
            </a:r>
            <a:r>
              <a:rPr dirty="0" sz="1300">
                <a:latin typeface="Calibri"/>
                <a:cs typeface="Calibri"/>
              </a:rPr>
              <a:t>and  </a:t>
            </a:r>
            <a:r>
              <a:rPr dirty="0" sz="1300" spc="-10">
                <a:latin typeface="Calibri"/>
                <a:cs typeface="Calibri"/>
              </a:rPr>
              <a:t>keeping </a:t>
            </a:r>
            <a:r>
              <a:rPr dirty="0" sz="1300" spc="-5">
                <a:latin typeface="Calibri"/>
                <a:cs typeface="Calibri"/>
              </a:rPr>
              <a:t>your </a:t>
            </a:r>
            <a:r>
              <a:rPr dirty="0" sz="1300" spc="-10">
                <a:latin typeface="Calibri"/>
                <a:cs typeface="Calibri"/>
              </a:rPr>
              <a:t>viral  </a:t>
            </a:r>
            <a:r>
              <a:rPr dirty="0" sz="1300">
                <a:latin typeface="Calibri"/>
                <a:cs typeface="Calibri"/>
              </a:rPr>
              <a:t>load </a:t>
            </a:r>
            <a:r>
              <a:rPr dirty="0" sz="1300" spc="-5">
                <a:latin typeface="Calibri"/>
                <a:cs typeface="Calibri"/>
              </a:rPr>
              <a:t>low?</a:t>
            </a:r>
            <a:endParaRPr sz="1300">
              <a:latin typeface="Calibri"/>
              <a:cs typeface="Calibri"/>
            </a:endParaRPr>
          </a:p>
          <a:p>
            <a:pPr marL="977265" marR="211454" indent="-285750">
              <a:lnSpc>
                <a:spcPct val="80400"/>
              </a:lnSpc>
              <a:spcBef>
                <a:spcPts val="330"/>
              </a:spcBef>
              <a:buFont typeface="Arial"/>
              <a:buChar char="•"/>
              <a:tabLst>
                <a:tab pos="977265" algn="l"/>
                <a:tab pos="977900" algn="l"/>
              </a:tabLst>
            </a:pPr>
            <a:r>
              <a:rPr dirty="0" sz="1300" spc="-10">
                <a:latin typeface="Calibri"/>
                <a:cs typeface="Calibri"/>
              </a:rPr>
              <a:t>Are </a:t>
            </a:r>
            <a:r>
              <a:rPr dirty="0" sz="1300" spc="-5">
                <a:latin typeface="Calibri"/>
                <a:cs typeface="Calibri"/>
              </a:rPr>
              <a:t>there </a:t>
            </a:r>
            <a:r>
              <a:rPr dirty="0" sz="1300" spc="-10">
                <a:latin typeface="Calibri"/>
                <a:cs typeface="Calibri"/>
              </a:rPr>
              <a:t>are any  </a:t>
            </a:r>
            <a:r>
              <a:rPr dirty="0" sz="1300">
                <a:latin typeface="Calibri"/>
                <a:cs typeface="Calibri"/>
              </a:rPr>
              <a:t>of these </a:t>
            </a:r>
            <a:r>
              <a:rPr dirty="0" sz="1300" spc="-5">
                <a:latin typeface="Calibri"/>
                <a:cs typeface="Calibri"/>
              </a:rPr>
              <a:t>that  </a:t>
            </a:r>
            <a:r>
              <a:rPr dirty="0" sz="1300">
                <a:latin typeface="Calibri"/>
                <a:cs typeface="Calibri"/>
              </a:rPr>
              <a:t>surprised </a:t>
            </a:r>
            <a:r>
              <a:rPr dirty="0" sz="1300" spc="-10">
                <a:latin typeface="Calibri"/>
                <a:cs typeface="Calibri"/>
              </a:rPr>
              <a:t>you </a:t>
            </a:r>
            <a:r>
              <a:rPr dirty="0" sz="1300">
                <a:latin typeface="Calibri"/>
                <a:cs typeface="Calibri"/>
              </a:rPr>
              <a:t>or  </a:t>
            </a:r>
            <a:r>
              <a:rPr dirty="0" sz="1300" spc="-5">
                <a:latin typeface="Calibri"/>
                <a:cs typeface="Calibri"/>
              </a:rPr>
              <a:t>that </a:t>
            </a:r>
            <a:r>
              <a:rPr dirty="0" sz="1300" spc="-10">
                <a:latin typeface="Calibri"/>
                <a:cs typeface="Calibri"/>
              </a:rPr>
              <a:t>you have  </a:t>
            </a:r>
            <a:r>
              <a:rPr dirty="0" sz="1300" spc="-5">
                <a:latin typeface="Calibri"/>
                <a:cs typeface="Calibri"/>
              </a:rPr>
              <a:t>questions</a:t>
            </a:r>
            <a:r>
              <a:rPr dirty="0" sz="1300" spc="-55">
                <a:latin typeface="Calibri"/>
                <a:cs typeface="Calibri"/>
              </a:rPr>
              <a:t> </a:t>
            </a:r>
            <a:r>
              <a:rPr dirty="0" sz="1300">
                <a:latin typeface="Calibri"/>
                <a:cs typeface="Calibri"/>
              </a:rPr>
              <a:t>about?</a:t>
            </a:r>
            <a:endParaRPr sz="1300">
              <a:latin typeface="Calibri"/>
              <a:cs typeface="Calibri"/>
            </a:endParaRPr>
          </a:p>
        </p:txBody>
      </p:sp>
      <p:sp>
        <p:nvSpPr>
          <p:cNvPr id="8" name="object 8"/>
          <p:cNvSpPr/>
          <p:nvPr/>
        </p:nvSpPr>
        <p:spPr>
          <a:xfrm>
            <a:off x="750569" y="4734874"/>
            <a:ext cx="492104" cy="724917"/>
          </a:xfrm>
          <a:prstGeom prst="rect">
            <a:avLst/>
          </a:prstGeom>
          <a:blipFill>
            <a:blip r:embed="rId3" cstate="print"/>
            <a:stretch>
              <a:fillRect/>
            </a:stretch>
          </a:blipFill>
        </p:spPr>
        <p:txBody>
          <a:bodyPr wrap="square" lIns="0" tIns="0" rIns="0" bIns="0" rtlCol="0"/>
          <a:lstStyle/>
          <a:p/>
        </p:txBody>
      </p:sp>
      <p:sp>
        <p:nvSpPr>
          <p:cNvPr id="9" name="object 9"/>
          <p:cNvSpPr txBox="1"/>
          <p:nvPr/>
        </p:nvSpPr>
        <p:spPr>
          <a:xfrm>
            <a:off x="3498357" y="1566164"/>
            <a:ext cx="1660525" cy="299720"/>
          </a:xfrm>
          <a:prstGeom prst="rect">
            <a:avLst/>
          </a:prstGeom>
        </p:spPr>
        <p:txBody>
          <a:bodyPr wrap="square" lIns="0" tIns="12700" rIns="0" bIns="0" rtlCol="0" vert="horz">
            <a:spAutoFit/>
          </a:bodyPr>
          <a:lstStyle/>
          <a:p>
            <a:pPr marL="12700">
              <a:lnSpc>
                <a:spcPct val="100000"/>
              </a:lnSpc>
              <a:spcBef>
                <a:spcPts val="100"/>
              </a:spcBef>
            </a:pPr>
            <a:r>
              <a:rPr dirty="0" sz="1800" spc="-25" b="1">
                <a:latin typeface="Calibri"/>
                <a:cs typeface="Calibri"/>
              </a:rPr>
              <a:t>TALKING</a:t>
            </a:r>
            <a:r>
              <a:rPr dirty="0" sz="1800" spc="-60" b="1">
                <a:latin typeface="Calibri"/>
                <a:cs typeface="Calibri"/>
              </a:rPr>
              <a:t> </a:t>
            </a:r>
            <a:r>
              <a:rPr dirty="0" sz="1800" spc="-5" b="1">
                <a:latin typeface="Calibri"/>
                <a:cs typeface="Calibri"/>
              </a:rPr>
              <a:t>POINTS:</a:t>
            </a:r>
            <a:endParaRPr sz="1800">
              <a:latin typeface="Calibri"/>
              <a:cs typeface="Calibri"/>
            </a:endParaRPr>
          </a:p>
        </p:txBody>
      </p:sp>
      <p:sp>
        <p:nvSpPr>
          <p:cNvPr id="10" name="object 10"/>
          <p:cNvSpPr txBox="1"/>
          <p:nvPr/>
        </p:nvSpPr>
        <p:spPr>
          <a:xfrm>
            <a:off x="3498357" y="1844040"/>
            <a:ext cx="3763645" cy="28448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700" spc="-10" b="1">
                <a:latin typeface="Calibri"/>
                <a:cs typeface="Calibri"/>
              </a:rPr>
              <a:t>Keeping </a:t>
            </a:r>
            <a:r>
              <a:rPr dirty="0" sz="1700" spc="-5" b="1">
                <a:latin typeface="Calibri"/>
                <a:cs typeface="Calibri"/>
              </a:rPr>
              <a:t>the virus low in </a:t>
            </a:r>
            <a:r>
              <a:rPr dirty="0" sz="1700" spc="-10" b="1">
                <a:latin typeface="Calibri"/>
                <a:cs typeface="Calibri"/>
              </a:rPr>
              <a:t>your </a:t>
            </a:r>
            <a:r>
              <a:rPr dirty="0" sz="1700" spc="-5" b="1">
                <a:latin typeface="Calibri"/>
                <a:cs typeface="Calibri"/>
              </a:rPr>
              <a:t>body</a:t>
            </a:r>
            <a:r>
              <a:rPr dirty="0" sz="1700" spc="-30" b="1">
                <a:latin typeface="Calibri"/>
                <a:cs typeface="Calibri"/>
              </a:rPr>
              <a:t> </a:t>
            </a:r>
            <a:r>
              <a:rPr dirty="0" sz="1700" spc="-5" b="1">
                <a:latin typeface="Calibri"/>
                <a:cs typeface="Calibri"/>
              </a:rPr>
              <a:t>has</a:t>
            </a:r>
            <a:endParaRPr sz="1700">
              <a:latin typeface="Calibri"/>
              <a:cs typeface="Calibri"/>
            </a:endParaRPr>
          </a:p>
        </p:txBody>
      </p:sp>
      <p:sp>
        <p:nvSpPr>
          <p:cNvPr id="11" name="object 11"/>
          <p:cNvSpPr txBox="1"/>
          <p:nvPr/>
        </p:nvSpPr>
        <p:spPr>
          <a:xfrm>
            <a:off x="3784107" y="2048255"/>
            <a:ext cx="1357630" cy="284480"/>
          </a:xfrm>
          <a:prstGeom prst="rect">
            <a:avLst/>
          </a:prstGeom>
        </p:spPr>
        <p:txBody>
          <a:bodyPr wrap="square" lIns="0" tIns="12700" rIns="0" bIns="0" rtlCol="0" vert="horz">
            <a:spAutoFit/>
          </a:bodyPr>
          <a:lstStyle/>
          <a:p>
            <a:pPr marL="12700">
              <a:lnSpc>
                <a:spcPct val="100000"/>
              </a:lnSpc>
              <a:spcBef>
                <a:spcPts val="100"/>
              </a:spcBef>
            </a:pPr>
            <a:r>
              <a:rPr dirty="0" sz="1700" spc="-10" b="1">
                <a:latin typeface="Calibri"/>
                <a:cs typeface="Calibri"/>
              </a:rPr>
              <a:t>many</a:t>
            </a:r>
            <a:r>
              <a:rPr dirty="0" sz="1700" spc="-50" b="1">
                <a:latin typeface="Calibri"/>
                <a:cs typeface="Calibri"/>
              </a:rPr>
              <a:t> </a:t>
            </a:r>
            <a:r>
              <a:rPr dirty="0" sz="1700" spc="-10" b="1">
                <a:latin typeface="Calibri"/>
                <a:cs typeface="Calibri"/>
              </a:rPr>
              <a:t>benefits:</a:t>
            </a:r>
            <a:endParaRPr sz="1700">
              <a:latin typeface="Calibri"/>
              <a:cs typeface="Calibri"/>
            </a:endParaRPr>
          </a:p>
        </p:txBody>
      </p:sp>
      <p:sp>
        <p:nvSpPr>
          <p:cNvPr id="12" name="object 12"/>
          <p:cNvSpPr txBox="1"/>
          <p:nvPr/>
        </p:nvSpPr>
        <p:spPr>
          <a:xfrm>
            <a:off x="3908568" y="2301240"/>
            <a:ext cx="5368290" cy="1479550"/>
          </a:xfrm>
          <a:prstGeom prst="rect">
            <a:avLst/>
          </a:prstGeom>
        </p:spPr>
        <p:txBody>
          <a:bodyPr wrap="square" lIns="0" tIns="55879" rIns="0" bIns="0" rtlCol="0" vert="horz">
            <a:spAutoFit/>
          </a:bodyPr>
          <a:lstStyle/>
          <a:p>
            <a:pPr marL="298450" marR="277495" indent="-285750">
              <a:lnSpc>
                <a:spcPts val="1700"/>
              </a:lnSpc>
              <a:spcBef>
                <a:spcPts val="439"/>
              </a:spcBef>
              <a:buFont typeface="Arial"/>
              <a:buChar char="•"/>
              <a:tabLst>
                <a:tab pos="297815" algn="l"/>
                <a:tab pos="298450" algn="l"/>
              </a:tabLst>
            </a:pPr>
            <a:r>
              <a:rPr dirty="0" sz="1700" spc="-15" b="1">
                <a:latin typeface="Calibri"/>
                <a:cs typeface="Calibri"/>
              </a:rPr>
              <a:t>Keeps </a:t>
            </a:r>
            <a:r>
              <a:rPr dirty="0" sz="1700" spc="-10" b="1">
                <a:latin typeface="Calibri"/>
                <a:cs typeface="Calibri"/>
              </a:rPr>
              <a:t>your </a:t>
            </a:r>
            <a:r>
              <a:rPr dirty="0" sz="1700" spc="-5" b="1">
                <a:latin typeface="Calibri"/>
                <a:cs typeface="Calibri"/>
              </a:rPr>
              <a:t>mind </a:t>
            </a:r>
            <a:r>
              <a:rPr dirty="0" sz="1700" spc="-25" b="1">
                <a:latin typeface="Calibri"/>
                <a:cs typeface="Calibri"/>
              </a:rPr>
              <a:t>healthy. </a:t>
            </a:r>
            <a:r>
              <a:rPr dirty="0" sz="1700" spc="-10">
                <a:latin typeface="Calibri"/>
                <a:cs typeface="Calibri"/>
              </a:rPr>
              <a:t>Having </a:t>
            </a:r>
            <a:r>
              <a:rPr dirty="0" sz="1700">
                <a:latin typeface="Calibri"/>
                <a:cs typeface="Calibri"/>
              </a:rPr>
              <a:t>a </a:t>
            </a:r>
            <a:r>
              <a:rPr dirty="0" sz="1700" spc="-5">
                <a:latin typeface="Calibri"/>
                <a:cs typeface="Calibri"/>
              </a:rPr>
              <a:t>low </a:t>
            </a:r>
            <a:r>
              <a:rPr dirty="0" sz="1700" spc="-15">
                <a:latin typeface="Calibri"/>
                <a:cs typeface="Calibri"/>
              </a:rPr>
              <a:t>viral </a:t>
            </a:r>
            <a:r>
              <a:rPr dirty="0" sz="1700" spc="-5">
                <a:latin typeface="Calibri"/>
                <a:cs typeface="Calibri"/>
              </a:rPr>
              <a:t>load </a:t>
            </a:r>
            <a:r>
              <a:rPr dirty="0" sz="1700" spc="-10">
                <a:latin typeface="Calibri"/>
                <a:cs typeface="Calibri"/>
              </a:rPr>
              <a:t>helps  </a:t>
            </a:r>
            <a:r>
              <a:rPr dirty="0" sz="1700" spc="-15">
                <a:latin typeface="Calibri"/>
                <a:cs typeface="Calibri"/>
              </a:rPr>
              <a:t>keep </a:t>
            </a:r>
            <a:r>
              <a:rPr dirty="0" sz="1700" spc="-5">
                <a:latin typeface="Calibri"/>
                <a:cs typeface="Calibri"/>
              </a:rPr>
              <a:t>your mind</a:t>
            </a:r>
            <a:r>
              <a:rPr dirty="0" sz="1700">
                <a:latin typeface="Calibri"/>
                <a:cs typeface="Calibri"/>
              </a:rPr>
              <a:t> </a:t>
            </a:r>
            <a:r>
              <a:rPr dirty="0" sz="1700" spc="-20">
                <a:latin typeface="Calibri"/>
                <a:cs typeface="Calibri"/>
              </a:rPr>
              <a:t>healthy.</a:t>
            </a:r>
            <a:endParaRPr sz="1700">
              <a:latin typeface="Calibri"/>
              <a:cs typeface="Calibri"/>
            </a:endParaRPr>
          </a:p>
          <a:p>
            <a:pPr marL="298450" indent="-285750">
              <a:lnSpc>
                <a:spcPts val="1985"/>
              </a:lnSpc>
              <a:buFont typeface="Arial"/>
              <a:buChar char="•"/>
              <a:tabLst>
                <a:tab pos="297815" algn="l"/>
                <a:tab pos="298450" algn="l"/>
              </a:tabLst>
            </a:pPr>
            <a:r>
              <a:rPr dirty="0" sz="1700" spc="-15" b="1">
                <a:latin typeface="Calibri"/>
                <a:cs typeface="Calibri"/>
              </a:rPr>
              <a:t>Prevents </a:t>
            </a:r>
            <a:r>
              <a:rPr dirty="0" sz="1700" spc="-5" b="1">
                <a:latin typeface="Calibri"/>
                <a:cs typeface="Calibri"/>
              </a:rPr>
              <a:t>other </a:t>
            </a:r>
            <a:r>
              <a:rPr dirty="0" sz="1700" spc="-10" b="1">
                <a:latin typeface="Calibri"/>
                <a:cs typeface="Calibri"/>
              </a:rPr>
              <a:t>serious illnesses </a:t>
            </a:r>
            <a:r>
              <a:rPr dirty="0" sz="1700" spc="-10">
                <a:latin typeface="Calibri"/>
                <a:cs typeface="Calibri"/>
              </a:rPr>
              <a:t>from</a:t>
            </a:r>
            <a:r>
              <a:rPr dirty="0" sz="1700" spc="45">
                <a:latin typeface="Calibri"/>
                <a:cs typeface="Calibri"/>
              </a:rPr>
              <a:t> </a:t>
            </a:r>
            <a:r>
              <a:rPr dirty="0" sz="1700" spc="-10">
                <a:latin typeface="Calibri"/>
                <a:cs typeface="Calibri"/>
              </a:rPr>
              <a:t>developing.</a:t>
            </a:r>
            <a:endParaRPr sz="1700">
              <a:latin typeface="Calibri"/>
              <a:cs typeface="Calibri"/>
            </a:endParaRPr>
          </a:p>
          <a:p>
            <a:pPr marL="298450" indent="-285750">
              <a:lnSpc>
                <a:spcPts val="2030"/>
              </a:lnSpc>
              <a:buFont typeface="Arial"/>
              <a:buChar char="•"/>
              <a:tabLst>
                <a:tab pos="297815" algn="l"/>
                <a:tab pos="298450" algn="l"/>
              </a:tabLst>
            </a:pPr>
            <a:r>
              <a:rPr dirty="0" sz="1700" spc="-15" b="1">
                <a:latin typeface="Calibri"/>
                <a:cs typeface="Calibri"/>
              </a:rPr>
              <a:t>Keeps </a:t>
            </a:r>
            <a:r>
              <a:rPr dirty="0" sz="1700" spc="-10" b="1">
                <a:latin typeface="Calibri"/>
                <a:cs typeface="Calibri"/>
              </a:rPr>
              <a:t>you physically </a:t>
            </a:r>
            <a:r>
              <a:rPr dirty="0" sz="1700" spc="-5" b="1">
                <a:latin typeface="Calibri"/>
                <a:cs typeface="Calibri"/>
              </a:rPr>
              <a:t>and </a:t>
            </a:r>
            <a:r>
              <a:rPr dirty="0" sz="1700" spc="-10" b="1">
                <a:latin typeface="Calibri"/>
                <a:cs typeface="Calibri"/>
              </a:rPr>
              <a:t>emotionally</a:t>
            </a:r>
            <a:r>
              <a:rPr dirty="0" sz="1700" spc="30" b="1">
                <a:latin typeface="Calibri"/>
                <a:cs typeface="Calibri"/>
              </a:rPr>
              <a:t> </a:t>
            </a:r>
            <a:r>
              <a:rPr dirty="0" sz="1700" spc="-15" b="1">
                <a:latin typeface="Calibri"/>
                <a:cs typeface="Calibri"/>
              </a:rPr>
              <a:t>strong.</a:t>
            </a:r>
            <a:endParaRPr sz="1700">
              <a:latin typeface="Calibri"/>
              <a:cs typeface="Calibri"/>
            </a:endParaRPr>
          </a:p>
          <a:p>
            <a:pPr marL="298450" marR="5080" indent="-285750">
              <a:lnSpc>
                <a:spcPct val="78800"/>
              </a:lnSpc>
              <a:spcBef>
                <a:spcPts val="480"/>
              </a:spcBef>
              <a:buFont typeface="Arial"/>
              <a:buChar char="•"/>
              <a:tabLst>
                <a:tab pos="297815" algn="l"/>
                <a:tab pos="298450" algn="l"/>
              </a:tabLst>
            </a:pPr>
            <a:r>
              <a:rPr dirty="0" sz="1700">
                <a:latin typeface="Calibri"/>
                <a:cs typeface="Calibri"/>
              </a:rPr>
              <a:t>A </a:t>
            </a:r>
            <a:r>
              <a:rPr dirty="0" sz="1700" spc="-5">
                <a:latin typeface="Calibri"/>
                <a:cs typeface="Calibri"/>
              </a:rPr>
              <a:t>low </a:t>
            </a:r>
            <a:r>
              <a:rPr dirty="0" sz="1700" spc="-15">
                <a:latin typeface="Calibri"/>
                <a:cs typeface="Calibri"/>
              </a:rPr>
              <a:t>viral </a:t>
            </a:r>
            <a:r>
              <a:rPr dirty="0" sz="1700" spc="-5">
                <a:latin typeface="Calibri"/>
                <a:cs typeface="Calibri"/>
              </a:rPr>
              <a:t>load </a:t>
            </a:r>
            <a:r>
              <a:rPr dirty="0" sz="1700" spc="-10" b="1">
                <a:latin typeface="Calibri"/>
                <a:cs typeface="Calibri"/>
              </a:rPr>
              <a:t>reduces </a:t>
            </a:r>
            <a:r>
              <a:rPr dirty="0" sz="1700" spc="-5" b="1">
                <a:latin typeface="Calibri"/>
                <a:cs typeface="Calibri"/>
              </a:rPr>
              <a:t>the risk of </a:t>
            </a:r>
            <a:r>
              <a:rPr dirty="0" sz="1700" spc="-10" b="1">
                <a:latin typeface="Calibri"/>
                <a:cs typeface="Calibri"/>
              </a:rPr>
              <a:t>transmitting </a:t>
            </a:r>
            <a:r>
              <a:rPr dirty="0" sz="1700" spc="-5" b="1">
                <a:latin typeface="Calibri"/>
                <a:cs typeface="Calibri"/>
              </a:rPr>
              <a:t>HIV </a:t>
            </a:r>
            <a:r>
              <a:rPr dirty="0" sz="1700" spc="-10" b="1">
                <a:latin typeface="Calibri"/>
                <a:cs typeface="Calibri"/>
              </a:rPr>
              <a:t>to </a:t>
            </a:r>
            <a:r>
              <a:rPr dirty="0" sz="1700" b="1">
                <a:latin typeface="Calibri"/>
                <a:cs typeface="Calibri"/>
              </a:rPr>
              <a:t>a  </a:t>
            </a:r>
            <a:r>
              <a:rPr dirty="0" sz="1700" spc="-15" b="1">
                <a:latin typeface="Calibri"/>
                <a:cs typeface="Calibri"/>
              </a:rPr>
              <a:t>sexual </a:t>
            </a:r>
            <a:r>
              <a:rPr dirty="0" sz="1700" spc="-5" b="1">
                <a:latin typeface="Calibri"/>
                <a:cs typeface="Calibri"/>
              </a:rPr>
              <a:t>partner or </a:t>
            </a:r>
            <a:r>
              <a:rPr dirty="0" sz="1700" spc="-10" b="1">
                <a:latin typeface="Calibri"/>
                <a:cs typeface="Calibri"/>
              </a:rPr>
              <a:t>from </a:t>
            </a:r>
            <a:r>
              <a:rPr dirty="0" sz="1700" spc="-5" b="1">
                <a:latin typeface="Calibri"/>
                <a:cs typeface="Calibri"/>
              </a:rPr>
              <a:t>mother </a:t>
            </a:r>
            <a:r>
              <a:rPr dirty="0" sz="1700" spc="-10" b="1">
                <a:latin typeface="Calibri"/>
                <a:cs typeface="Calibri"/>
              </a:rPr>
              <a:t>to </a:t>
            </a:r>
            <a:r>
              <a:rPr dirty="0" sz="1700" spc="-5" b="1">
                <a:latin typeface="Calibri"/>
                <a:cs typeface="Calibri"/>
              </a:rPr>
              <a:t>baby during</a:t>
            </a:r>
            <a:r>
              <a:rPr dirty="0" sz="1700" spc="30" b="1">
                <a:latin typeface="Calibri"/>
                <a:cs typeface="Calibri"/>
              </a:rPr>
              <a:t> </a:t>
            </a:r>
            <a:r>
              <a:rPr dirty="0" sz="1700" spc="-10" b="1">
                <a:latin typeface="Calibri"/>
                <a:cs typeface="Calibri"/>
              </a:rPr>
              <a:t>pregnancy</a:t>
            </a:r>
            <a:endParaRPr sz="1700">
              <a:latin typeface="Calibri"/>
              <a:cs typeface="Calibri"/>
            </a:endParaRPr>
          </a:p>
        </p:txBody>
      </p:sp>
      <p:sp>
        <p:nvSpPr>
          <p:cNvPr id="13" name="object 13"/>
          <p:cNvSpPr txBox="1"/>
          <p:nvPr/>
        </p:nvSpPr>
        <p:spPr>
          <a:xfrm>
            <a:off x="3498357" y="3697223"/>
            <a:ext cx="5568315" cy="2570480"/>
          </a:xfrm>
          <a:prstGeom prst="rect">
            <a:avLst/>
          </a:prstGeom>
        </p:spPr>
        <p:txBody>
          <a:bodyPr wrap="square" lIns="0" tIns="12700" rIns="0" bIns="0" rtlCol="0" vert="horz">
            <a:spAutoFit/>
          </a:bodyPr>
          <a:lstStyle/>
          <a:p>
            <a:pPr marL="708660">
              <a:lnSpc>
                <a:spcPct val="100000"/>
              </a:lnSpc>
              <a:spcBef>
                <a:spcPts val="100"/>
              </a:spcBef>
            </a:pPr>
            <a:r>
              <a:rPr dirty="0" sz="1700" spc="-5">
                <a:latin typeface="Calibri"/>
                <a:cs typeface="Calibri"/>
              </a:rPr>
              <a:t>if you </a:t>
            </a:r>
            <a:r>
              <a:rPr dirty="0" sz="1700" spc="-15">
                <a:latin typeface="Calibri"/>
                <a:cs typeface="Calibri"/>
              </a:rPr>
              <a:t>are </a:t>
            </a:r>
            <a:r>
              <a:rPr dirty="0" sz="1700" spc="-10">
                <a:latin typeface="Calibri"/>
                <a:cs typeface="Calibri"/>
              </a:rPr>
              <a:t>sexually </a:t>
            </a:r>
            <a:r>
              <a:rPr dirty="0" sz="1700" spc="-5">
                <a:latin typeface="Calibri"/>
                <a:cs typeface="Calibri"/>
              </a:rPr>
              <a:t>active </a:t>
            </a:r>
            <a:r>
              <a:rPr dirty="0" sz="1700">
                <a:latin typeface="Calibri"/>
                <a:cs typeface="Calibri"/>
              </a:rPr>
              <a:t>or </a:t>
            </a:r>
            <a:r>
              <a:rPr dirty="0" sz="1700" spc="-20">
                <a:latin typeface="Calibri"/>
                <a:cs typeface="Calibri"/>
              </a:rPr>
              <a:t>have</a:t>
            </a:r>
            <a:r>
              <a:rPr dirty="0" sz="1700" spc="45">
                <a:latin typeface="Calibri"/>
                <a:cs typeface="Calibri"/>
              </a:rPr>
              <a:t> </a:t>
            </a:r>
            <a:r>
              <a:rPr dirty="0" sz="1700" spc="-10">
                <a:latin typeface="Calibri"/>
                <a:cs typeface="Calibri"/>
              </a:rPr>
              <a:t>children.</a:t>
            </a:r>
            <a:endParaRPr sz="1700">
              <a:latin typeface="Calibri"/>
              <a:cs typeface="Calibri"/>
            </a:endParaRPr>
          </a:p>
          <a:p>
            <a:pPr marL="12700">
              <a:lnSpc>
                <a:spcPts val="2014"/>
              </a:lnSpc>
              <a:spcBef>
                <a:spcPts val="70"/>
              </a:spcBef>
            </a:pPr>
            <a:r>
              <a:rPr dirty="0" sz="1700" spc="-10" b="1">
                <a:latin typeface="Calibri"/>
                <a:cs typeface="Calibri"/>
              </a:rPr>
              <a:t>Provider</a:t>
            </a:r>
            <a:r>
              <a:rPr dirty="0" sz="1700" spc="-5" b="1">
                <a:latin typeface="Calibri"/>
                <a:cs typeface="Calibri"/>
              </a:rPr>
              <a:t> </a:t>
            </a:r>
            <a:r>
              <a:rPr dirty="0" sz="1700" spc="-10" b="1">
                <a:latin typeface="Calibri"/>
                <a:cs typeface="Calibri"/>
              </a:rPr>
              <a:t>Instructions:</a:t>
            </a:r>
            <a:endParaRPr sz="1700">
              <a:latin typeface="Calibri"/>
              <a:cs typeface="Calibri"/>
            </a:endParaRPr>
          </a:p>
          <a:p>
            <a:pPr marL="298450" indent="-285750">
              <a:lnSpc>
                <a:spcPts val="2014"/>
              </a:lnSpc>
              <a:buFont typeface="Arial"/>
              <a:buChar char="•"/>
              <a:tabLst>
                <a:tab pos="297815" algn="l"/>
                <a:tab pos="298450" algn="l"/>
              </a:tabLst>
            </a:pPr>
            <a:r>
              <a:rPr dirty="0" sz="1700" spc="-15">
                <a:latin typeface="Calibri"/>
                <a:cs typeface="Calibri"/>
              </a:rPr>
              <a:t>Why </a:t>
            </a:r>
            <a:r>
              <a:rPr dirty="0" sz="1700" spc="-10">
                <a:latin typeface="Calibri"/>
                <a:cs typeface="Calibri"/>
              </a:rPr>
              <a:t>would </a:t>
            </a:r>
            <a:r>
              <a:rPr dirty="0" sz="1700" spc="-5">
                <a:latin typeface="Calibri"/>
                <a:cs typeface="Calibri"/>
              </a:rPr>
              <a:t>it be </a:t>
            </a:r>
            <a:r>
              <a:rPr dirty="0" sz="1700" spc="-10">
                <a:latin typeface="Calibri"/>
                <a:cs typeface="Calibri"/>
              </a:rPr>
              <a:t>better for you </a:t>
            </a:r>
            <a:r>
              <a:rPr dirty="0" sz="1700" spc="-5">
                <a:latin typeface="Calibri"/>
                <a:cs typeface="Calibri"/>
              </a:rPr>
              <a:t>if </a:t>
            </a:r>
            <a:r>
              <a:rPr dirty="0" sz="1700" spc="-10">
                <a:latin typeface="Calibri"/>
                <a:cs typeface="Calibri"/>
              </a:rPr>
              <a:t>you </a:t>
            </a:r>
            <a:r>
              <a:rPr dirty="0" sz="1700" spc="-5">
                <a:latin typeface="Calibri"/>
                <a:cs typeface="Calibri"/>
              </a:rPr>
              <a:t>had </a:t>
            </a:r>
            <a:r>
              <a:rPr dirty="0" sz="1700">
                <a:latin typeface="Calibri"/>
                <a:cs typeface="Calibri"/>
              </a:rPr>
              <a:t>a </a:t>
            </a:r>
            <a:r>
              <a:rPr dirty="0" sz="1700" spc="-5">
                <a:latin typeface="Calibri"/>
                <a:cs typeface="Calibri"/>
              </a:rPr>
              <a:t>low </a:t>
            </a:r>
            <a:r>
              <a:rPr dirty="0" sz="1700" spc="-15">
                <a:latin typeface="Calibri"/>
                <a:cs typeface="Calibri"/>
              </a:rPr>
              <a:t>viral</a:t>
            </a:r>
            <a:r>
              <a:rPr dirty="0" sz="1700" spc="55">
                <a:latin typeface="Calibri"/>
                <a:cs typeface="Calibri"/>
              </a:rPr>
              <a:t> </a:t>
            </a:r>
            <a:r>
              <a:rPr dirty="0" sz="1700" spc="-5">
                <a:latin typeface="Calibri"/>
                <a:cs typeface="Calibri"/>
              </a:rPr>
              <a:t>load?</a:t>
            </a:r>
            <a:endParaRPr sz="1700">
              <a:latin typeface="Calibri"/>
              <a:cs typeface="Calibri"/>
            </a:endParaRPr>
          </a:p>
          <a:p>
            <a:pPr lvl="1" marL="708660" marR="5080" indent="-285750">
              <a:lnSpc>
                <a:spcPct val="80000"/>
              </a:lnSpc>
              <a:spcBef>
                <a:spcPts val="480"/>
              </a:spcBef>
              <a:buFont typeface="Arial"/>
              <a:buChar char="•"/>
              <a:tabLst>
                <a:tab pos="708025" algn="l"/>
                <a:tab pos="708660" algn="l"/>
              </a:tabLst>
            </a:pPr>
            <a:r>
              <a:rPr dirty="0" sz="1700" spc="-5">
                <a:latin typeface="Calibri"/>
                <a:cs typeface="Calibri"/>
              </a:rPr>
              <a:t>Allow the </a:t>
            </a:r>
            <a:r>
              <a:rPr dirty="0" sz="1700" spc="-10">
                <a:latin typeface="Calibri"/>
                <a:cs typeface="Calibri"/>
              </a:rPr>
              <a:t>person to respond. </a:t>
            </a:r>
            <a:r>
              <a:rPr dirty="0" sz="1700" spc="-5">
                <a:latin typeface="Calibri"/>
                <a:cs typeface="Calibri"/>
              </a:rPr>
              <a:t>This should be </a:t>
            </a:r>
            <a:r>
              <a:rPr dirty="0" sz="1700">
                <a:latin typeface="Calibri"/>
                <a:cs typeface="Calibri"/>
              </a:rPr>
              <a:t>a  </a:t>
            </a:r>
            <a:r>
              <a:rPr dirty="0" sz="1700" spc="-15">
                <a:latin typeface="Calibri"/>
                <a:cs typeface="Calibri"/>
              </a:rPr>
              <a:t>conversation. </a:t>
            </a:r>
            <a:r>
              <a:rPr dirty="0" sz="1700" spc="-25">
                <a:latin typeface="Calibri"/>
                <a:cs typeface="Calibri"/>
              </a:rPr>
              <a:t>Remember, </a:t>
            </a:r>
            <a:r>
              <a:rPr dirty="0" sz="1700" spc="-5">
                <a:latin typeface="Calibri"/>
                <a:cs typeface="Calibri"/>
              </a:rPr>
              <a:t>use </a:t>
            </a:r>
            <a:r>
              <a:rPr dirty="0" sz="1700" spc="-10">
                <a:latin typeface="Calibri"/>
                <a:cs typeface="Calibri"/>
              </a:rPr>
              <a:t>reflective </a:t>
            </a:r>
            <a:r>
              <a:rPr dirty="0" sz="1700" spc="-5">
                <a:latin typeface="Calibri"/>
                <a:cs typeface="Calibri"/>
              </a:rPr>
              <a:t>and summary  </a:t>
            </a:r>
            <a:r>
              <a:rPr dirty="0" sz="1700" spc="-10">
                <a:latin typeface="Calibri"/>
                <a:cs typeface="Calibri"/>
              </a:rPr>
              <a:t>statements to </a:t>
            </a:r>
            <a:r>
              <a:rPr dirty="0" sz="1700" spc="-15">
                <a:latin typeface="Calibri"/>
                <a:cs typeface="Calibri"/>
              </a:rPr>
              <a:t>make </a:t>
            </a:r>
            <a:r>
              <a:rPr dirty="0" sz="1700" spc="-10">
                <a:latin typeface="Calibri"/>
                <a:cs typeface="Calibri"/>
              </a:rPr>
              <a:t>sure </a:t>
            </a:r>
            <a:r>
              <a:rPr dirty="0" sz="1700" spc="-5">
                <a:latin typeface="Calibri"/>
                <a:cs typeface="Calibri"/>
              </a:rPr>
              <a:t>you </a:t>
            </a:r>
            <a:r>
              <a:rPr dirty="0" sz="1700" spc="-10">
                <a:latin typeface="Calibri"/>
                <a:cs typeface="Calibri"/>
              </a:rPr>
              <a:t>understand what </a:t>
            </a:r>
            <a:r>
              <a:rPr dirty="0" sz="1700" spc="-5">
                <a:latin typeface="Calibri"/>
                <a:cs typeface="Calibri"/>
              </a:rPr>
              <a:t>they </a:t>
            </a:r>
            <a:r>
              <a:rPr dirty="0" sz="1700" spc="-15">
                <a:latin typeface="Calibri"/>
                <a:cs typeface="Calibri"/>
              </a:rPr>
              <a:t>are  </a:t>
            </a:r>
            <a:r>
              <a:rPr dirty="0" sz="1700" spc="-10">
                <a:latin typeface="Calibri"/>
                <a:cs typeface="Calibri"/>
              </a:rPr>
              <a:t>saying.</a:t>
            </a:r>
            <a:endParaRPr sz="1700">
              <a:latin typeface="Calibri"/>
              <a:cs typeface="Calibri"/>
            </a:endParaRPr>
          </a:p>
          <a:p>
            <a:pPr lvl="1" marL="708660" marR="224790" indent="-285750">
              <a:lnSpc>
                <a:spcPct val="80000"/>
              </a:lnSpc>
              <a:spcBef>
                <a:spcPts val="360"/>
              </a:spcBef>
              <a:buFont typeface="Arial"/>
              <a:buChar char="•"/>
              <a:tabLst>
                <a:tab pos="708025" algn="l"/>
                <a:tab pos="708660" algn="l"/>
                <a:tab pos="4158615" algn="l"/>
              </a:tabLst>
            </a:pPr>
            <a:r>
              <a:rPr dirty="0" sz="1700" spc="-10">
                <a:latin typeface="Calibri"/>
                <a:cs typeface="Calibri"/>
              </a:rPr>
              <a:t>Example: </a:t>
            </a:r>
            <a:r>
              <a:rPr dirty="0" sz="1700">
                <a:latin typeface="Calibri"/>
                <a:cs typeface="Calibri"/>
              </a:rPr>
              <a:t>“I </a:t>
            </a:r>
            <a:r>
              <a:rPr dirty="0" sz="1700" spc="-5">
                <a:latin typeface="Calibri"/>
                <a:cs typeface="Calibri"/>
              </a:rPr>
              <a:t>hear you </a:t>
            </a:r>
            <a:r>
              <a:rPr dirty="0" sz="1700" spc="-10">
                <a:latin typeface="Calibri"/>
                <a:cs typeface="Calibri"/>
              </a:rPr>
              <a:t>really </a:t>
            </a:r>
            <a:r>
              <a:rPr dirty="0" sz="1700" spc="-15">
                <a:latin typeface="Calibri"/>
                <a:cs typeface="Calibri"/>
              </a:rPr>
              <a:t>care </a:t>
            </a:r>
            <a:r>
              <a:rPr dirty="0" sz="1700" spc="-5">
                <a:latin typeface="Calibri"/>
                <a:cs typeface="Calibri"/>
              </a:rPr>
              <a:t>about </a:t>
            </a:r>
            <a:r>
              <a:rPr dirty="0" sz="1700" spc="-15">
                <a:latin typeface="Calibri"/>
                <a:cs typeface="Calibri"/>
              </a:rPr>
              <a:t>keeping </a:t>
            </a:r>
            <a:r>
              <a:rPr dirty="0" sz="1700" spc="-10">
                <a:latin typeface="Calibri"/>
                <a:cs typeface="Calibri"/>
              </a:rPr>
              <a:t>your  </a:t>
            </a:r>
            <a:r>
              <a:rPr dirty="0" sz="1700" spc="-5">
                <a:latin typeface="Calibri"/>
                <a:cs typeface="Calibri"/>
              </a:rPr>
              <a:t>partner </a:t>
            </a:r>
            <a:r>
              <a:rPr dirty="0" sz="1700" spc="-35">
                <a:latin typeface="Calibri"/>
                <a:cs typeface="Calibri"/>
              </a:rPr>
              <a:t>healthy.” </a:t>
            </a:r>
            <a:r>
              <a:rPr dirty="0" sz="1700" spc="-25">
                <a:latin typeface="Calibri"/>
                <a:cs typeface="Calibri"/>
              </a:rPr>
              <a:t>“You</a:t>
            </a:r>
            <a:r>
              <a:rPr dirty="0" sz="1700" spc="50">
                <a:latin typeface="Calibri"/>
                <a:cs typeface="Calibri"/>
              </a:rPr>
              <a:t> </a:t>
            </a:r>
            <a:r>
              <a:rPr dirty="0" sz="1700" spc="-15">
                <a:latin typeface="Calibri"/>
                <a:cs typeface="Calibri"/>
              </a:rPr>
              <a:t>are</a:t>
            </a:r>
            <a:r>
              <a:rPr dirty="0" sz="1700" spc="10">
                <a:latin typeface="Calibri"/>
                <a:cs typeface="Calibri"/>
              </a:rPr>
              <a:t> </a:t>
            </a:r>
            <a:r>
              <a:rPr dirty="0" sz="1700" spc="-10">
                <a:latin typeface="Calibri"/>
                <a:cs typeface="Calibri"/>
              </a:rPr>
              <a:t>saying</a:t>
            </a:r>
            <a:r>
              <a:rPr dirty="0" u="heavy" sz="1700" spc="-10">
                <a:uFill>
                  <a:solidFill>
                    <a:srgbClr val="000000"/>
                  </a:solidFill>
                </a:uFill>
                <a:latin typeface="Calibri"/>
                <a:cs typeface="Calibri"/>
              </a:rPr>
              <a:t> 	</a:t>
            </a:r>
            <a:r>
              <a:rPr dirty="0" sz="1700" spc="-5">
                <a:latin typeface="Calibri"/>
                <a:cs typeface="Calibri"/>
              </a:rPr>
              <a:t>is </a:t>
            </a:r>
            <a:r>
              <a:rPr dirty="0" sz="1700" spc="-10">
                <a:latin typeface="Calibri"/>
                <a:cs typeface="Calibri"/>
              </a:rPr>
              <a:t>really  important to </a:t>
            </a:r>
            <a:r>
              <a:rPr dirty="0" sz="1700" spc="-35">
                <a:latin typeface="Calibri"/>
                <a:cs typeface="Calibri"/>
              </a:rPr>
              <a:t>you.” </a:t>
            </a:r>
            <a:r>
              <a:rPr dirty="0" sz="1700" spc="-30">
                <a:latin typeface="Calibri"/>
                <a:cs typeface="Calibri"/>
              </a:rPr>
              <a:t>Taking </a:t>
            </a:r>
            <a:r>
              <a:rPr dirty="0" sz="1700" spc="-10">
                <a:latin typeface="Calibri"/>
                <a:cs typeface="Calibri"/>
              </a:rPr>
              <a:t>your </a:t>
            </a:r>
            <a:r>
              <a:rPr dirty="0" sz="1700" spc="-30">
                <a:latin typeface="Calibri"/>
                <a:cs typeface="Calibri"/>
              </a:rPr>
              <a:t>ARVs </a:t>
            </a:r>
            <a:r>
              <a:rPr dirty="0" sz="1700" spc="-5">
                <a:latin typeface="Calibri"/>
                <a:cs typeface="Calibri"/>
              </a:rPr>
              <a:t>will allow you </a:t>
            </a:r>
            <a:r>
              <a:rPr dirty="0" sz="1700" spc="-10">
                <a:latin typeface="Calibri"/>
                <a:cs typeface="Calibri"/>
              </a:rPr>
              <a:t>to  </a:t>
            </a:r>
            <a:r>
              <a:rPr dirty="0" sz="1700" spc="-15">
                <a:latin typeface="Calibri"/>
                <a:cs typeface="Calibri"/>
              </a:rPr>
              <a:t>keep </a:t>
            </a:r>
            <a:r>
              <a:rPr dirty="0" sz="1700" spc="-5">
                <a:latin typeface="Calibri"/>
                <a:cs typeface="Calibri"/>
              </a:rPr>
              <a:t>doing</a:t>
            </a:r>
            <a:r>
              <a:rPr dirty="0" sz="1700" spc="5">
                <a:latin typeface="Calibri"/>
                <a:cs typeface="Calibri"/>
              </a:rPr>
              <a:t> </a:t>
            </a:r>
            <a:r>
              <a:rPr dirty="0" sz="1700" spc="-25">
                <a:latin typeface="Calibri"/>
                <a:cs typeface="Calibri"/>
              </a:rPr>
              <a:t>this.”</a:t>
            </a:r>
            <a:endParaRPr sz="1700">
              <a:latin typeface="Calibri"/>
              <a:cs typeface="Calibri"/>
            </a:endParaRPr>
          </a:p>
        </p:txBody>
      </p:sp>
      <p:grpSp>
        <p:nvGrpSpPr>
          <p:cNvPr id="14" name="object 14"/>
          <p:cNvGrpSpPr/>
          <p:nvPr/>
        </p:nvGrpSpPr>
        <p:grpSpPr>
          <a:xfrm>
            <a:off x="3300984" y="1578863"/>
            <a:ext cx="104139" cy="5462270"/>
            <a:chOff x="3300984" y="1578863"/>
            <a:chExt cx="104139" cy="5462270"/>
          </a:xfrm>
        </p:grpSpPr>
        <p:sp>
          <p:nvSpPr>
            <p:cNvPr id="15" name="object 15"/>
            <p:cNvSpPr/>
            <p:nvPr/>
          </p:nvSpPr>
          <p:spPr>
            <a:xfrm>
              <a:off x="3300984" y="1578863"/>
              <a:ext cx="103632" cy="5462016"/>
            </a:xfrm>
            <a:prstGeom prst="rect">
              <a:avLst/>
            </a:prstGeom>
            <a:blipFill>
              <a:blip r:embed="rId4" cstate="print"/>
              <a:stretch>
                <a:fillRect/>
              </a:stretch>
            </a:blipFill>
          </p:spPr>
          <p:txBody>
            <a:bodyPr wrap="square" lIns="0" tIns="0" rIns="0" bIns="0" rtlCol="0"/>
            <a:lstStyle/>
            <a:p/>
          </p:txBody>
        </p:sp>
        <p:sp>
          <p:nvSpPr>
            <p:cNvPr id="16" name="object 16"/>
            <p:cNvSpPr/>
            <p:nvPr/>
          </p:nvSpPr>
          <p:spPr>
            <a:xfrm>
              <a:off x="3352800" y="1600200"/>
              <a:ext cx="0" cy="5368925"/>
            </a:xfrm>
            <a:custGeom>
              <a:avLst/>
              <a:gdLst/>
              <a:ahLst/>
              <a:cxnLst/>
              <a:rect l="l" t="t" r="r" b="b"/>
              <a:pathLst>
                <a:path w="0" h="5368925">
                  <a:moveTo>
                    <a:pt x="0" y="0"/>
                  </a:moveTo>
                  <a:lnTo>
                    <a:pt x="1" y="5368404"/>
                  </a:lnTo>
                </a:path>
              </a:pathLst>
            </a:custGeom>
            <a:ln w="19050">
              <a:solidFill>
                <a:srgbClr val="002060"/>
              </a:solidFill>
            </a:ln>
          </p:spPr>
          <p:txBody>
            <a:bodyPr wrap="square" lIns="0" tIns="0" rIns="0" bIns="0" rtlCol="0"/>
            <a:lstStyle/>
            <a:p/>
          </p:txBody>
        </p:sp>
      </p:grpSp>
      <p:sp>
        <p:nvSpPr>
          <p:cNvPr id="17" name="object 17"/>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00B050"/>
          </a:solidFill>
        </p:spPr>
        <p:txBody>
          <a:bodyPr wrap="square" lIns="0" tIns="0" rIns="0" bIns="0" rtlCol="0"/>
          <a:lstStyle/>
          <a:p/>
        </p:txBody>
      </p:sp>
      <p:sp>
        <p:nvSpPr>
          <p:cNvPr id="18" name="object 18"/>
          <p:cNvSpPr txBox="1">
            <a:spLocks noGrp="1"/>
          </p:cNvSpPr>
          <p:nvPr>
            <p:ph type="title"/>
          </p:nvPr>
        </p:nvSpPr>
        <p:spPr>
          <a:xfrm>
            <a:off x="457200" y="453525"/>
            <a:ext cx="9144000" cy="461009"/>
          </a:xfrm>
          <a:prstGeom prst="rect"/>
          <a:solidFill>
            <a:srgbClr val="00B050"/>
          </a:solidFill>
        </p:spPr>
        <p:txBody>
          <a:bodyPr wrap="square" lIns="0" tIns="184150" rIns="0" bIns="0" rtlCol="0" vert="horz">
            <a:spAutoFit/>
          </a:bodyPr>
          <a:lstStyle/>
          <a:p>
            <a:pPr marL="492125">
              <a:lnSpc>
                <a:spcPts val="2175"/>
              </a:lnSpc>
              <a:spcBef>
                <a:spcPts val="1450"/>
              </a:spcBef>
            </a:pPr>
            <a:r>
              <a:rPr dirty="0"/>
              <a:t>3. </a:t>
            </a:r>
            <a:r>
              <a:rPr dirty="0" spc="-20"/>
              <a:t>Why </a:t>
            </a:r>
            <a:r>
              <a:rPr dirty="0"/>
              <a:t>is a </a:t>
            </a:r>
            <a:r>
              <a:rPr dirty="0" spc="-5"/>
              <a:t>low </a:t>
            </a:r>
            <a:r>
              <a:rPr dirty="0" spc="-15"/>
              <a:t>viral </a:t>
            </a:r>
            <a:r>
              <a:rPr dirty="0"/>
              <a:t>load</a:t>
            </a:r>
            <a:r>
              <a:rPr dirty="0" spc="50"/>
              <a:t> </a:t>
            </a:r>
            <a:r>
              <a:rPr dirty="0" spc="-10"/>
              <a:t>good?</a:t>
            </a:r>
          </a:p>
        </p:txBody>
      </p:sp>
      <p:grpSp>
        <p:nvGrpSpPr>
          <p:cNvPr id="19" name="object 19"/>
          <p:cNvGrpSpPr/>
          <p:nvPr/>
        </p:nvGrpSpPr>
        <p:grpSpPr>
          <a:xfrm>
            <a:off x="7485888" y="896111"/>
            <a:ext cx="1945005" cy="1442085"/>
            <a:chOff x="7485888" y="896111"/>
            <a:chExt cx="1945005" cy="1442085"/>
          </a:xfrm>
        </p:grpSpPr>
        <p:sp>
          <p:nvSpPr>
            <p:cNvPr id="20" name="object 20"/>
            <p:cNvSpPr/>
            <p:nvPr/>
          </p:nvSpPr>
          <p:spPr>
            <a:xfrm>
              <a:off x="7485888" y="896111"/>
              <a:ext cx="1944624" cy="1441704"/>
            </a:xfrm>
            <a:prstGeom prst="rect">
              <a:avLst/>
            </a:prstGeom>
            <a:blipFill>
              <a:blip r:embed="rId5" cstate="print"/>
              <a:stretch>
                <a:fillRect/>
              </a:stretch>
            </a:blipFill>
          </p:spPr>
          <p:txBody>
            <a:bodyPr wrap="square" lIns="0" tIns="0" rIns="0" bIns="0" rtlCol="0"/>
            <a:lstStyle/>
            <a:p/>
          </p:txBody>
        </p:sp>
        <p:sp>
          <p:nvSpPr>
            <p:cNvPr id="21" name="object 21"/>
            <p:cNvSpPr/>
            <p:nvPr/>
          </p:nvSpPr>
          <p:spPr>
            <a:xfrm>
              <a:off x="7644384" y="1173479"/>
              <a:ext cx="1740407" cy="944880"/>
            </a:xfrm>
            <a:prstGeom prst="rect">
              <a:avLst/>
            </a:prstGeom>
            <a:blipFill>
              <a:blip r:embed="rId6" cstate="print"/>
              <a:stretch>
                <a:fillRect/>
              </a:stretch>
            </a:blipFill>
          </p:spPr>
          <p:txBody>
            <a:bodyPr wrap="square" lIns="0" tIns="0" rIns="0" bIns="0" rtlCol="0"/>
            <a:lstStyle/>
            <a:p/>
          </p:txBody>
        </p:sp>
        <p:sp>
          <p:nvSpPr>
            <p:cNvPr id="22" name="object 22"/>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3" name="object 23"/>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4" name="object 24"/>
            <p:cNvSpPr/>
            <p:nvPr/>
          </p:nvSpPr>
          <p:spPr>
            <a:xfrm>
              <a:off x="7628663" y="1090378"/>
              <a:ext cx="1667736" cy="980099"/>
            </a:xfrm>
            <a:prstGeom prst="rect">
              <a:avLst/>
            </a:prstGeom>
            <a:blipFill>
              <a:blip r:embed="rId7" cstate="print"/>
              <a:stretch>
                <a:fillRect/>
              </a:stretch>
            </a:blipFill>
          </p:spPr>
          <p:txBody>
            <a:bodyPr wrap="square" lIns="0" tIns="0" rIns="0" bIns="0" rtlCol="0"/>
            <a:lstStyle/>
            <a:p/>
          </p:txBody>
        </p:sp>
      </p:grpSp>
      <p:sp>
        <p:nvSpPr>
          <p:cNvPr id="25" name="object 25"/>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00B050"/>
          </a:solid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55527" y="5277103"/>
            <a:ext cx="4209415" cy="1562100"/>
          </a:xfrm>
          <a:prstGeom prst="rect">
            <a:avLst/>
          </a:prstGeom>
        </p:spPr>
        <p:txBody>
          <a:bodyPr wrap="square" lIns="0" tIns="12700" rIns="0" bIns="0" rtlCol="0" vert="horz">
            <a:spAutoFit/>
          </a:bodyPr>
          <a:lstStyle/>
          <a:p>
            <a:pPr algn="r" marL="12700" marR="5080" indent="312420">
              <a:lnSpc>
                <a:spcPct val="120000"/>
              </a:lnSpc>
              <a:spcBef>
                <a:spcPts val="100"/>
              </a:spcBef>
            </a:pPr>
            <a:r>
              <a:rPr dirty="0" sz="900">
                <a:latin typeface="Calibri"/>
                <a:cs typeface="Calibri"/>
              </a:rPr>
              <a:t>This </a:t>
            </a:r>
            <a:r>
              <a:rPr dirty="0" sz="900" spc="-5">
                <a:latin typeface="Calibri"/>
                <a:cs typeface="Calibri"/>
              </a:rPr>
              <a:t>job tool </a:t>
            </a:r>
            <a:r>
              <a:rPr dirty="0" sz="900" spc="-10">
                <a:latin typeface="Calibri"/>
                <a:cs typeface="Calibri"/>
              </a:rPr>
              <a:t>was </a:t>
            </a:r>
            <a:r>
              <a:rPr dirty="0" sz="900" spc="-5">
                <a:latin typeface="Calibri"/>
                <a:cs typeface="Calibri"/>
              </a:rPr>
              <a:t>created </a:t>
            </a:r>
            <a:r>
              <a:rPr dirty="0" sz="900">
                <a:latin typeface="Calibri"/>
                <a:cs typeface="Calibri"/>
              </a:rPr>
              <a:t>by </a:t>
            </a:r>
            <a:r>
              <a:rPr dirty="0" sz="900" spc="-5">
                <a:latin typeface="Calibri"/>
                <a:cs typeface="Calibri"/>
              </a:rPr>
              <a:t>ICAP at </a:t>
            </a:r>
            <a:r>
              <a:rPr dirty="0" sz="900">
                <a:latin typeface="Calibri"/>
                <a:cs typeface="Calibri"/>
              </a:rPr>
              <a:t>Columbia </a:t>
            </a:r>
            <a:r>
              <a:rPr dirty="0" sz="900" spc="-5">
                <a:latin typeface="Calibri"/>
                <a:cs typeface="Calibri"/>
              </a:rPr>
              <a:t>University with </a:t>
            </a:r>
            <a:r>
              <a:rPr dirty="0" sz="900">
                <a:latin typeface="Calibri"/>
                <a:cs typeface="Calibri"/>
              </a:rPr>
              <a:t>funding </a:t>
            </a:r>
            <a:r>
              <a:rPr dirty="0" sz="900" spc="-5">
                <a:latin typeface="Calibri"/>
                <a:cs typeface="Calibri"/>
              </a:rPr>
              <a:t>from</a:t>
            </a:r>
            <a:r>
              <a:rPr dirty="0" sz="900" spc="15">
                <a:latin typeface="Calibri"/>
                <a:cs typeface="Calibri"/>
              </a:rPr>
              <a:t> </a:t>
            </a:r>
            <a:r>
              <a:rPr dirty="0" sz="900" spc="-5">
                <a:latin typeface="Calibri"/>
                <a:cs typeface="Calibri"/>
              </a:rPr>
              <a:t>the</a:t>
            </a:r>
            <a:r>
              <a:rPr dirty="0" sz="900">
                <a:latin typeface="Calibri"/>
                <a:cs typeface="Calibri"/>
              </a:rPr>
              <a:t> </a:t>
            </a:r>
            <a:r>
              <a:rPr dirty="0" sz="900" spc="-5">
                <a:latin typeface="Calibri"/>
                <a:cs typeface="Calibri"/>
              </a:rPr>
              <a:t>U.S.  President’s Emergency Plan </a:t>
            </a:r>
            <a:r>
              <a:rPr dirty="0" sz="900">
                <a:latin typeface="Calibri"/>
                <a:cs typeface="Calibri"/>
              </a:rPr>
              <a:t>for </a:t>
            </a:r>
            <a:r>
              <a:rPr dirty="0" sz="900" spc="-5">
                <a:latin typeface="Calibri"/>
                <a:cs typeface="Calibri"/>
              </a:rPr>
              <a:t>AIDS </a:t>
            </a:r>
            <a:r>
              <a:rPr dirty="0" sz="900">
                <a:latin typeface="Calibri"/>
                <a:cs typeface="Calibri"/>
              </a:rPr>
              <a:t>Relief </a:t>
            </a:r>
            <a:r>
              <a:rPr dirty="0" sz="900" spc="-5">
                <a:latin typeface="Calibri"/>
                <a:cs typeface="Calibri"/>
              </a:rPr>
              <a:t>(PEPFAR) through the Centers</a:t>
            </a:r>
            <a:r>
              <a:rPr dirty="0" sz="900" spc="60">
                <a:latin typeface="Calibri"/>
                <a:cs typeface="Calibri"/>
              </a:rPr>
              <a:t> </a:t>
            </a:r>
            <a:r>
              <a:rPr dirty="0" sz="900">
                <a:latin typeface="Calibri"/>
                <a:cs typeface="Calibri"/>
              </a:rPr>
              <a:t>for</a:t>
            </a:r>
            <a:r>
              <a:rPr dirty="0" sz="900" spc="5">
                <a:latin typeface="Calibri"/>
                <a:cs typeface="Calibri"/>
              </a:rPr>
              <a:t> </a:t>
            </a:r>
            <a:r>
              <a:rPr dirty="0" sz="900" spc="-5">
                <a:latin typeface="Calibri"/>
                <a:cs typeface="Calibri"/>
              </a:rPr>
              <a:t>Disease </a:t>
            </a:r>
            <a:r>
              <a:rPr dirty="0" sz="900">
                <a:latin typeface="Calibri"/>
                <a:cs typeface="Calibri"/>
              </a:rPr>
              <a:t> </a:t>
            </a:r>
            <a:r>
              <a:rPr dirty="0" sz="900" spc="-5">
                <a:latin typeface="Calibri"/>
                <a:cs typeface="Calibri"/>
              </a:rPr>
              <a:t>Control and Prevention (CDC) </a:t>
            </a:r>
            <a:r>
              <a:rPr dirty="0" sz="900">
                <a:latin typeface="Calibri"/>
                <a:cs typeface="Calibri"/>
              </a:rPr>
              <a:t>under </a:t>
            </a:r>
            <a:r>
              <a:rPr dirty="0" sz="900" spc="-5">
                <a:latin typeface="Calibri"/>
                <a:cs typeface="Calibri"/>
              </a:rPr>
              <a:t>the terms </a:t>
            </a:r>
            <a:r>
              <a:rPr dirty="0" sz="900">
                <a:latin typeface="Calibri"/>
                <a:cs typeface="Calibri"/>
              </a:rPr>
              <a:t>of </a:t>
            </a:r>
            <a:r>
              <a:rPr dirty="0" sz="900" spc="-5">
                <a:latin typeface="Calibri"/>
                <a:cs typeface="Calibri"/>
              </a:rPr>
              <a:t>cooperative</a:t>
            </a:r>
            <a:r>
              <a:rPr dirty="0" sz="900" spc="80">
                <a:latin typeface="Calibri"/>
                <a:cs typeface="Calibri"/>
              </a:rPr>
              <a:t> </a:t>
            </a:r>
            <a:r>
              <a:rPr dirty="0" sz="900" spc="-5">
                <a:latin typeface="Calibri"/>
                <a:cs typeface="Calibri"/>
              </a:rPr>
              <a:t>agreement</a:t>
            </a:r>
            <a:r>
              <a:rPr dirty="0" sz="900" spc="10">
                <a:latin typeface="Calibri"/>
                <a:cs typeface="Calibri"/>
              </a:rPr>
              <a:t> </a:t>
            </a:r>
            <a:r>
              <a:rPr dirty="0" sz="900" spc="-10">
                <a:latin typeface="Calibri"/>
                <a:cs typeface="Calibri"/>
              </a:rPr>
              <a:t>#U2GGH000994. </a:t>
            </a:r>
            <a:r>
              <a:rPr dirty="0" sz="900">
                <a:latin typeface="Calibri"/>
                <a:cs typeface="Calibri"/>
              </a:rPr>
              <a:t> </a:t>
            </a:r>
            <a:r>
              <a:rPr dirty="0" sz="900" spc="-5">
                <a:latin typeface="Calibri"/>
                <a:cs typeface="Calibri"/>
              </a:rPr>
              <a:t>Its contents are </a:t>
            </a:r>
            <a:r>
              <a:rPr dirty="0" sz="900">
                <a:latin typeface="Calibri"/>
                <a:cs typeface="Calibri"/>
              </a:rPr>
              <a:t>solely </a:t>
            </a:r>
            <a:r>
              <a:rPr dirty="0" sz="900" spc="-5">
                <a:latin typeface="Calibri"/>
                <a:cs typeface="Calibri"/>
              </a:rPr>
              <a:t>the </a:t>
            </a:r>
            <a:r>
              <a:rPr dirty="0" sz="900">
                <a:latin typeface="Calibri"/>
                <a:cs typeface="Calibri"/>
              </a:rPr>
              <a:t>responsibility of </a:t>
            </a:r>
            <a:r>
              <a:rPr dirty="0" sz="900" spc="-5">
                <a:latin typeface="Calibri"/>
                <a:cs typeface="Calibri"/>
              </a:rPr>
              <a:t>the authors and </a:t>
            </a:r>
            <a:r>
              <a:rPr dirty="0" sz="900">
                <a:latin typeface="Calibri"/>
                <a:cs typeface="Calibri"/>
              </a:rPr>
              <a:t>do not </a:t>
            </a:r>
            <a:r>
              <a:rPr dirty="0" sz="900" spc="-5">
                <a:latin typeface="Calibri"/>
                <a:cs typeface="Calibri"/>
              </a:rPr>
              <a:t>necessarily</a:t>
            </a:r>
            <a:r>
              <a:rPr dirty="0" sz="900">
                <a:latin typeface="Calibri"/>
                <a:cs typeface="Calibri"/>
              </a:rPr>
              <a:t> </a:t>
            </a:r>
            <a:r>
              <a:rPr dirty="0" sz="900" spc="-5">
                <a:latin typeface="Calibri"/>
                <a:cs typeface="Calibri"/>
              </a:rPr>
              <a:t>represent</a:t>
            </a:r>
            <a:endParaRPr sz="900">
              <a:latin typeface="Calibri"/>
              <a:cs typeface="Calibri"/>
            </a:endParaRPr>
          </a:p>
          <a:p>
            <a:pPr algn="r" marR="5080">
              <a:lnSpc>
                <a:spcPct val="100000"/>
              </a:lnSpc>
              <a:spcBef>
                <a:spcPts val="215"/>
              </a:spcBef>
            </a:pPr>
            <a:r>
              <a:rPr dirty="0" sz="900" spc="-5">
                <a:latin typeface="Calibri"/>
                <a:cs typeface="Calibri"/>
              </a:rPr>
              <a:t>the </a:t>
            </a:r>
            <a:r>
              <a:rPr dirty="0" sz="900">
                <a:latin typeface="Calibri"/>
                <a:cs typeface="Calibri"/>
              </a:rPr>
              <a:t>views of </a:t>
            </a:r>
            <a:r>
              <a:rPr dirty="0" sz="900" spc="-5">
                <a:latin typeface="Calibri"/>
                <a:cs typeface="Calibri"/>
              </a:rPr>
              <a:t>the U.S.</a:t>
            </a:r>
            <a:r>
              <a:rPr dirty="0" sz="900" spc="-55">
                <a:latin typeface="Calibri"/>
                <a:cs typeface="Calibri"/>
              </a:rPr>
              <a:t> </a:t>
            </a:r>
            <a:r>
              <a:rPr dirty="0" sz="900" spc="-5">
                <a:latin typeface="Calibri"/>
                <a:cs typeface="Calibri"/>
              </a:rPr>
              <a:t>Government.</a:t>
            </a:r>
            <a:endParaRPr sz="900">
              <a:latin typeface="Calibri"/>
              <a:cs typeface="Calibri"/>
            </a:endParaRPr>
          </a:p>
          <a:p>
            <a:pPr>
              <a:lnSpc>
                <a:spcPct val="100000"/>
              </a:lnSpc>
              <a:spcBef>
                <a:spcPts val="55"/>
              </a:spcBef>
            </a:pPr>
            <a:endParaRPr sz="1350">
              <a:latin typeface="Calibri"/>
              <a:cs typeface="Calibri"/>
            </a:endParaRPr>
          </a:p>
          <a:p>
            <a:pPr algn="r" marL="22225" marR="5080" indent="-8255">
              <a:lnSpc>
                <a:spcPct val="120000"/>
              </a:lnSpc>
            </a:pPr>
            <a:r>
              <a:rPr dirty="0" sz="900">
                <a:latin typeface="Calibri"/>
                <a:cs typeface="Calibri"/>
              </a:rPr>
              <a:t>This </a:t>
            </a:r>
            <a:r>
              <a:rPr dirty="0" sz="900" spc="-5">
                <a:latin typeface="Calibri"/>
                <a:cs typeface="Calibri"/>
              </a:rPr>
              <a:t>flipchart </a:t>
            </a:r>
            <a:r>
              <a:rPr dirty="0" sz="900">
                <a:latin typeface="Calibri"/>
                <a:cs typeface="Calibri"/>
              </a:rPr>
              <a:t>is intended for </a:t>
            </a:r>
            <a:r>
              <a:rPr dirty="0" sz="900" spc="-5">
                <a:latin typeface="Calibri"/>
                <a:cs typeface="Calibri"/>
              </a:rPr>
              <a:t>use </a:t>
            </a:r>
            <a:r>
              <a:rPr dirty="0" sz="900">
                <a:latin typeface="Calibri"/>
                <a:cs typeface="Calibri"/>
              </a:rPr>
              <a:t>by </a:t>
            </a:r>
            <a:r>
              <a:rPr dirty="0" sz="900" spc="-5">
                <a:latin typeface="Calibri"/>
                <a:cs typeface="Calibri"/>
              </a:rPr>
              <a:t>health </a:t>
            </a:r>
            <a:r>
              <a:rPr dirty="0" sz="900" spc="-10">
                <a:latin typeface="Calibri"/>
                <a:cs typeface="Calibri"/>
              </a:rPr>
              <a:t>care </a:t>
            </a:r>
            <a:r>
              <a:rPr dirty="0" sz="900" spc="-5">
                <a:latin typeface="Calibri"/>
                <a:cs typeface="Calibri"/>
              </a:rPr>
              <a:t>workers </a:t>
            </a:r>
            <a:r>
              <a:rPr dirty="0" sz="900">
                <a:latin typeface="Calibri"/>
                <a:cs typeface="Calibri"/>
              </a:rPr>
              <a:t>in </a:t>
            </a:r>
            <a:r>
              <a:rPr dirty="0" sz="900" spc="-5">
                <a:latin typeface="Calibri"/>
                <a:cs typeface="Calibri"/>
              </a:rPr>
              <a:t>order to </a:t>
            </a:r>
            <a:r>
              <a:rPr dirty="0" sz="900">
                <a:latin typeface="Calibri"/>
                <a:cs typeface="Calibri"/>
              </a:rPr>
              <a:t>provide</a:t>
            </a:r>
            <a:r>
              <a:rPr dirty="0" sz="900" spc="30">
                <a:latin typeface="Calibri"/>
                <a:cs typeface="Calibri"/>
              </a:rPr>
              <a:t> </a:t>
            </a:r>
            <a:r>
              <a:rPr dirty="0" sz="900" spc="-5">
                <a:latin typeface="Calibri"/>
                <a:cs typeface="Calibri"/>
              </a:rPr>
              <a:t>information</a:t>
            </a:r>
            <a:r>
              <a:rPr dirty="0" sz="900" spc="5">
                <a:latin typeface="Calibri"/>
                <a:cs typeface="Calibri"/>
              </a:rPr>
              <a:t> </a:t>
            </a:r>
            <a:r>
              <a:rPr dirty="0" sz="900" spc="-5">
                <a:latin typeface="Calibri"/>
                <a:cs typeface="Calibri"/>
              </a:rPr>
              <a:t>to </a:t>
            </a:r>
            <a:r>
              <a:rPr dirty="0" sz="900">
                <a:latin typeface="Calibri"/>
                <a:cs typeface="Calibri"/>
              </a:rPr>
              <a:t> </a:t>
            </a:r>
            <a:r>
              <a:rPr dirty="0" sz="900" spc="-5">
                <a:latin typeface="Calibri"/>
                <a:cs typeface="Calibri"/>
              </a:rPr>
              <a:t>patients </a:t>
            </a:r>
            <a:r>
              <a:rPr dirty="0" sz="900">
                <a:latin typeface="Calibri"/>
                <a:cs typeface="Calibri"/>
              </a:rPr>
              <a:t>living </a:t>
            </a:r>
            <a:r>
              <a:rPr dirty="0" sz="900" spc="-5">
                <a:latin typeface="Calibri"/>
                <a:cs typeface="Calibri"/>
              </a:rPr>
              <a:t>with HIV and </a:t>
            </a:r>
            <a:r>
              <a:rPr dirty="0" sz="900">
                <a:latin typeface="Calibri"/>
                <a:cs typeface="Calibri"/>
              </a:rPr>
              <a:t>their families. </a:t>
            </a:r>
            <a:r>
              <a:rPr dirty="0" sz="900" spc="-5">
                <a:latin typeface="Calibri"/>
                <a:cs typeface="Calibri"/>
              </a:rPr>
              <a:t>For questions about the contents </a:t>
            </a:r>
            <a:r>
              <a:rPr dirty="0" sz="900">
                <a:latin typeface="Calibri"/>
                <a:cs typeface="Calibri"/>
              </a:rPr>
              <a:t>or </a:t>
            </a:r>
            <a:r>
              <a:rPr dirty="0" sz="900" spc="-5">
                <a:latin typeface="Calibri"/>
                <a:cs typeface="Calibri"/>
              </a:rPr>
              <a:t>use,</a:t>
            </a:r>
            <a:r>
              <a:rPr dirty="0" sz="900" spc="60">
                <a:latin typeface="Calibri"/>
                <a:cs typeface="Calibri"/>
              </a:rPr>
              <a:t> </a:t>
            </a:r>
            <a:r>
              <a:rPr dirty="0" sz="900" spc="-5">
                <a:latin typeface="Calibri"/>
                <a:cs typeface="Calibri"/>
              </a:rPr>
              <a:t>please</a:t>
            </a:r>
            <a:endParaRPr sz="900">
              <a:latin typeface="Calibri"/>
              <a:cs typeface="Calibri"/>
            </a:endParaRPr>
          </a:p>
          <a:p>
            <a:pPr algn="r" marR="5715">
              <a:lnSpc>
                <a:spcPct val="100000"/>
              </a:lnSpc>
              <a:spcBef>
                <a:spcPts val="240"/>
              </a:spcBef>
            </a:pPr>
            <a:r>
              <a:rPr dirty="0" sz="900" spc="-5">
                <a:latin typeface="Calibri"/>
                <a:cs typeface="Calibri"/>
              </a:rPr>
              <a:t>contact ICAP at</a:t>
            </a:r>
            <a:r>
              <a:rPr dirty="0" sz="900" spc="10">
                <a:latin typeface="Calibri"/>
                <a:cs typeface="Calibri"/>
              </a:rPr>
              <a:t> </a:t>
            </a:r>
            <a:r>
              <a:rPr dirty="0" sz="900" spc="-5">
                <a:latin typeface="Calibri"/>
                <a:cs typeface="Calibri"/>
                <a:hlinkClick r:id="rId2"/>
              </a:rPr>
              <a:t>icap-communications@columbia.edu.</a:t>
            </a:r>
            <a:endParaRPr sz="9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a:t>4. </a:t>
            </a:r>
            <a:r>
              <a:rPr dirty="0" spc="-65"/>
              <a:t>Your </a:t>
            </a:r>
            <a:r>
              <a:rPr dirty="0" spc="-15"/>
              <a:t>viral </a:t>
            </a:r>
            <a:r>
              <a:rPr dirty="0"/>
              <a:t>load is</a:t>
            </a:r>
            <a:r>
              <a:rPr dirty="0" spc="85"/>
              <a:t> </a:t>
            </a:r>
            <a:r>
              <a:rPr dirty="0" spc="-30"/>
              <a:t>LOW</a:t>
            </a:r>
          </a:p>
        </p:txBody>
      </p:sp>
      <p:sp>
        <p:nvSpPr>
          <p:cNvPr id="3" name="object 3"/>
          <p:cNvSpPr txBox="1"/>
          <p:nvPr/>
        </p:nvSpPr>
        <p:spPr>
          <a:xfrm>
            <a:off x="7365717" y="1696211"/>
            <a:ext cx="1887855" cy="45974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a:latin typeface="Calibri"/>
                <a:cs typeface="Calibri"/>
              </a:rPr>
              <a:t>A </a:t>
            </a:r>
            <a:r>
              <a:rPr dirty="0" sz="2000" spc="-5">
                <a:latin typeface="Calibri"/>
                <a:cs typeface="Calibri"/>
              </a:rPr>
              <a:t>low </a:t>
            </a:r>
            <a:r>
              <a:rPr dirty="0" sz="2000" spc="-10">
                <a:latin typeface="Calibri"/>
                <a:cs typeface="Calibri"/>
              </a:rPr>
              <a:t>viral </a:t>
            </a:r>
            <a:r>
              <a:rPr dirty="0" sz="2000" spc="-405">
                <a:latin typeface="Calibri"/>
                <a:cs typeface="Calibri"/>
              </a:rPr>
              <a:t>load  </a:t>
            </a:r>
            <a:r>
              <a:rPr dirty="0" sz="2000" spc="-5">
                <a:latin typeface="Calibri"/>
                <a:cs typeface="Calibri"/>
              </a:rPr>
              <a:t>means </a:t>
            </a:r>
            <a:r>
              <a:rPr dirty="0" sz="2000" spc="-15">
                <a:latin typeface="Calibri"/>
                <a:cs typeface="Calibri"/>
              </a:rPr>
              <a:t>your  </a:t>
            </a:r>
            <a:r>
              <a:rPr dirty="0" sz="2000" spc="-30">
                <a:latin typeface="Calibri"/>
                <a:cs typeface="Calibri"/>
              </a:rPr>
              <a:t>ARVs </a:t>
            </a:r>
            <a:r>
              <a:rPr dirty="0" sz="2000" spc="-10">
                <a:latin typeface="Calibri"/>
                <a:cs typeface="Calibri"/>
              </a:rPr>
              <a:t>are  working.</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142240" indent="-285750">
              <a:lnSpc>
                <a:spcPct val="100000"/>
              </a:lnSpc>
              <a:spcBef>
                <a:spcPts val="5"/>
              </a:spcBef>
              <a:buFont typeface="Wingdings"/>
              <a:buChar char="➢"/>
              <a:tabLst>
                <a:tab pos="298450" algn="l"/>
              </a:tabLst>
            </a:pPr>
            <a:r>
              <a:rPr dirty="0" sz="2000" spc="-5">
                <a:latin typeface="Calibri"/>
                <a:cs typeface="Calibri"/>
              </a:rPr>
              <a:t>This </a:t>
            </a:r>
            <a:r>
              <a:rPr dirty="0" sz="2000" spc="-20">
                <a:latin typeface="Calibri"/>
                <a:cs typeface="Calibri"/>
              </a:rPr>
              <a:t>doesn’t  </a:t>
            </a:r>
            <a:r>
              <a:rPr dirty="0" sz="2000">
                <a:latin typeface="Calibri"/>
                <a:cs typeface="Calibri"/>
              </a:rPr>
              <a:t>mean </a:t>
            </a:r>
            <a:r>
              <a:rPr dirty="0" sz="2000" spc="-15">
                <a:latin typeface="Calibri"/>
                <a:cs typeface="Calibri"/>
              </a:rPr>
              <a:t>you</a:t>
            </a:r>
            <a:r>
              <a:rPr dirty="0" sz="2000" spc="-100">
                <a:latin typeface="Calibri"/>
                <a:cs typeface="Calibri"/>
              </a:rPr>
              <a:t> </a:t>
            </a:r>
            <a:r>
              <a:rPr dirty="0" sz="2000" spc="-5">
                <a:latin typeface="Calibri"/>
                <a:cs typeface="Calibri"/>
              </a:rPr>
              <a:t>can  </a:t>
            </a:r>
            <a:r>
              <a:rPr dirty="0" sz="2000" spc="-10">
                <a:latin typeface="Calibri"/>
                <a:cs typeface="Calibri"/>
              </a:rPr>
              <a:t>stop</a:t>
            </a:r>
            <a:r>
              <a:rPr dirty="0" sz="2000" spc="-20">
                <a:latin typeface="Calibri"/>
                <a:cs typeface="Calibri"/>
              </a:rPr>
              <a:t> </a:t>
            </a:r>
            <a:r>
              <a:rPr dirty="0" sz="2000" spc="-25">
                <a:latin typeface="Calibri"/>
                <a:cs typeface="Calibri"/>
              </a:rPr>
              <a:t>ARVs.</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45720" indent="-285750">
              <a:lnSpc>
                <a:spcPct val="100000"/>
              </a:lnSpc>
              <a:spcBef>
                <a:spcPts val="5"/>
              </a:spcBef>
              <a:buFont typeface="Wingdings"/>
              <a:buChar char="➢"/>
              <a:tabLst>
                <a:tab pos="298450" algn="l"/>
              </a:tabLst>
            </a:pPr>
            <a:r>
              <a:rPr dirty="0" sz="2000" spc="-5">
                <a:latin typeface="Calibri"/>
                <a:cs typeface="Calibri"/>
              </a:rPr>
              <a:t>Continue </a:t>
            </a:r>
            <a:r>
              <a:rPr dirty="0" sz="2000" spc="-10">
                <a:latin typeface="Calibri"/>
                <a:cs typeface="Calibri"/>
              </a:rPr>
              <a:t>to  </a:t>
            </a:r>
            <a:r>
              <a:rPr dirty="0" sz="2000" spc="-25">
                <a:latin typeface="Calibri"/>
                <a:cs typeface="Calibri"/>
              </a:rPr>
              <a:t>take </a:t>
            </a:r>
            <a:r>
              <a:rPr dirty="0" sz="2000" spc="-10">
                <a:latin typeface="Calibri"/>
                <a:cs typeface="Calibri"/>
              </a:rPr>
              <a:t>your</a:t>
            </a:r>
            <a:r>
              <a:rPr dirty="0" sz="2000" spc="-60">
                <a:latin typeface="Calibri"/>
                <a:cs typeface="Calibri"/>
              </a:rPr>
              <a:t> </a:t>
            </a:r>
            <a:r>
              <a:rPr dirty="0" sz="2000" spc="-30">
                <a:latin typeface="Calibri"/>
                <a:cs typeface="Calibri"/>
              </a:rPr>
              <a:t>ARVs  </a:t>
            </a:r>
            <a:r>
              <a:rPr dirty="0" sz="2000" spc="-5">
                <a:latin typeface="Calibri"/>
                <a:cs typeface="Calibri"/>
              </a:rPr>
              <a:t>every</a:t>
            </a:r>
            <a:r>
              <a:rPr dirty="0" sz="2000" spc="-20">
                <a:latin typeface="Calibri"/>
                <a:cs typeface="Calibri"/>
              </a:rPr>
              <a:t> </a:t>
            </a:r>
            <a:r>
              <a:rPr dirty="0" sz="2000" spc="-15">
                <a:latin typeface="Calibri"/>
                <a:cs typeface="Calibri"/>
              </a:rPr>
              <a:t>day!</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340995" indent="-285750">
              <a:lnSpc>
                <a:spcPct val="100000"/>
              </a:lnSpc>
              <a:buFont typeface="Wingdings"/>
              <a:buChar char="➢"/>
              <a:tabLst>
                <a:tab pos="298450" algn="l"/>
              </a:tabLst>
            </a:pPr>
            <a:r>
              <a:rPr dirty="0" sz="2000" spc="-10">
                <a:latin typeface="Calibri"/>
                <a:cs typeface="Calibri"/>
              </a:rPr>
              <a:t>Keep </a:t>
            </a:r>
            <a:r>
              <a:rPr dirty="0" sz="2000" spc="-5">
                <a:latin typeface="Calibri"/>
                <a:cs typeface="Calibri"/>
              </a:rPr>
              <a:t>up </a:t>
            </a:r>
            <a:r>
              <a:rPr dirty="0" sz="2000" spc="-540">
                <a:latin typeface="Calibri"/>
                <a:cs typeface="Calibri"/>
              </a:rPr>
              <a:t>the </a:t>
            </a:r>
            <a:r>
              <a:rPr dirty="0" sz="2000" spc="-445">
                <a:latin typeface="Calibri"/>
                <a:cs typeface="Calibri"/>
              </a:rPr>
              <a:t> </a:t>
            </a:r>
            <a:r>
              <a:rPr dirty="0" sz="2000" spc="-10">
                <a:latin typeface="Calibri"/>
                <a:cs typeface="Calibri"/>
              </a:rPr>
              <a:t>good</a:t>
            </a:r>
            <a:r>
              <a:rPr dirty="0" sz="2000" spc="-40">
                <a:latin typeface="Calibri"/>
                <a:cs typeface="Calibri"/>
              </a:rPr>
              <a:t> </a:t>
            </a:r>
            <a:r>
              <a:rPr dirty="0" sz="2000" spc="-10">
                <a:latin typeface="Calibri"/>
                <a:cs typeface="Calibri"/>
              </a:rPr>
              <a:t>work!</a:t>
            </a:r>
            <a:endParaRPr sz="2000">
              <a:latin typeface="Calibri"/>
              <a:cs typeface="Calibri"/>
            </a:endParaRPr>
          </a:p>
        </p:txBody>
      </p:sp>
      <p:sp>
        <p:nvSpPr>
          <p:cNvPr id="4" name="object 4"/>
          <p:cNvSpPr/>
          <p:nvPr/>
        </p:nvSpPr>
        <p:spPr>
          <a:xfrm>
            <a:off x="1006145" y="1672583"/>
            <a:ext cx="5040332" cy="505177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327" y="3944111"/>
            <a:ext cx="3057525" cy="1758950"/>
            <a:chOff x="719327" y="3944111"/>
            <a:chExt cx="3057525" cy="1758950"/>
          </a:xfrm>
        </p:grpSpPr>
        <p:sp>
          <p:nvSpPr>
            <p:cNvPr id="3" name="object 3"/>
            <p:cNvSpPr/>
            <p:nvPr/>
          </p:nvSpPr>
          <p:spPr>
            <a:xfrm>
              <a:off x="719327" y="3944111"/>
              <a:ext cx="3057144" cy="1758695"/>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761999" y="3962401"/>
              <a:ext cx="2971800" cy="1676400"/>
            </a:xfrm>
            <a:custGeom>
              <a:avLst/>
              <a:gdLst/>
              <a:ahLst/>
              <a:cxnLst/>
              <a:rect l="l" t="t" r="r" b="b"/>
              <a:pathLst>
                <a:path w="2971800" h="1676400">
                  <a:moveTo>
                    <a:pt x="2971800" y="0"/>
                  </a:moveTo>
                  <a:lnTo>
                    <a:pt x="0" y="0"/>
                  </a:lnTo>
                  <a:lnTo>
                    <a:pt x="0" y="1676400"/>
                  </a:lnTo>
                  <a:lnTo>
                    <a:pt x="2971800" y="1676400"/>
                  </a:lnTo>
                  <a:lnTo>
                    <a:pt x="2971800" y="0"/>
                  </a:lnTo>
                  <a:close/>
                </a:path>
              </a:pathLst>
            </a:custGeom>
            <a:solidFill>
              <a:srgbClr val="DCE6F2"/>
            </a:solidFill>
          </p:spPr>
          <p:txBody>
            <a:bodyPr wrap="square" lIns="0" tIns="0" rIns="0" bIns="0" rtlCol="0"/>
            <a:lstStyle/>
            <a:p/>
          </p:txBody>
        </p:sp>
      </p:grpSp>
      <p:sp>
        <p:nvSpPr>
          <p:cNvPr id="5" name="object 5"/>
          <p:cNvSpPr txBox="1"/>
          <p:nvPr/>
        </p:nvSpPr>
        <p:spPr>
          <a:xfrm>
            <a:off x="983757" y="1567179"/>
            <a:ext cx="2584450"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a:latin typeface="Calibri"/>
                <a:cs typeface="Calibri"/>
              </a:rPr>
              <a:t>A </a:t>
            </a:r>
            <a:r>
              <a:rPr dirty="0" sz="1600" spc="-5">
                <a:latin typeface="Calibri"/>
                <a:cs typeface="Calibri"/>
              </a:rPr>
              <a:t>low </a:t>
            </a:r>
            <a:r>
              <a:rPr dirty="0" sz="1600" spc="-10">
                <a:latin typeface="Calibri"/>
                <a:cs typeface="Calibri"/>
              </a:rPr>
              <a:t>viral </a:t>
            </a:r>
            <a:r>
              <a:rPr dirty="0" sz="1600" spc="-5">
                <a:latin typeface="Calibri"/>
                <a:cs typeface="Calibri"/>
              </a:rPr>
              <a:t>load means </a:t>
            </a:r>
            <a:r>
              <a:rPr dirty="0" sz="1600" spc="-325">
                <a:latin typeface="Calibri"/>
                <a:cs typeface="Calibri"/>
              </a:rPr>
              <a:t>your  </a:t>
            </a:r>
            <a:r>
              <a:rPr dirty="0" sz="1600" spc="-25">
                <a:latin typeface="Calibri"/>
                <a:cs typeface="Calibri"/>
              </a:rPr>
              <a:t>ARVs </a:t>
            </a:r>
            <a:r>
              <a:rPr dirty="0" sz="1600" spc="-10">
                <a:latin typeface="Calibri"/>
                <a:cs typeface="Calibri"/>
              </a:rPr>
              <a:t>are</a:t>
            </a:r>
            <a:r>
              <a:rPr dirty="0" sz="1600" spc="20">
                <a:latin typeface="Calibri"/>
                <a:cs typeface="Calibri"/>
              </a:rPr>
              <a:t> </a:t>
            </a:r>
            <a:r>
              <a:rPr dirty="0" sz="1600" spc="-5">
                <a:latin typeface="Calibri"/>
                <a:cs typeface="Calibri"/>
              </a:rPr>
              <a:t>working.</a:t>
            </a:r>
            <a:endParaRPr sz="1600">
              <a:latin typeface="Calibri"/>
              <a:cs typeface="Calibri"/>
            </a:endParaRPr>
          </a:p>
        </p:txBody>
      </p:sp>
      <p:sp>
        <p:nvSpPr>
          <p:cNvPr id="6" name="object 6"/>
          <p:cNvSpPr txBox="1"/>
          <p:nvPr/>
        </p:nvSpPr>
        <p:spPr>
          <a:xfrm>
            <a:off x="983757" y="2441955"/>
            <a:ext cx="2613025" cy="1348740"/>
          </a:xfrm>
          <a:prstGeom prst="rect">
            <a:avLst/>
          </a:prstGeom>
        </p:spPr>
        <p:txBody>
          <a:bodyPr wrap="square" lIns="0" tIns="22860" rIns="0" bIns="0" rtlCol="0" vert="horz">
            <a:spAutoFit/>
          </a:bodyPr>
          <a:lstStyle/>
          <a:p>
            <a:pPr marL="298450" marR="5080" indent="-285750">
              <a:lnSpc>
                <a:spcPts val="1900"/>
              </a:lnSpc>
              <a:spcBef>
                <a:spcPts val="180"/>
              </a:spcBef>
              <a:buFont typeface="Wingdings"/>
              <a:buChar char="➢"/>
              <a:tabLst>
                <a:tab pos="298450" algn="l"/>
              </a:tabLst>
            </a:pPr>
            <a:r>
              <a:rPr dirty="0" sz="1600" spc="-5">
                <a:latin typeface="Calibri"/>
                <a:cs typeface="Calibri"/>
              </a:rPr>
              <a:t>This doesn’t mean </a:t>
            </a:r>
            <a:r>
              <a:rPr dirty="0" sz="1600" spc="-25">
                <a:latin typeface="Calibri"/>
                <a:cs typeface="Calibri"/>
              </a:rPr>
              <a:t>ARVs </a:t>
            </a:r>
            <a:r>
              <a:rPr dirty="0" sz="1600" spc="-430">
                <a:latin typeface="Calibri"/>
                <a:cs typeface="Calibri"/>
              </a:rPr>
              <a:t>can </a:t>
            </a:r>
            <a:r>
              <a:rPr dirty="0" sz="1600" spc="-345">
                <a:latin typeface="Calibri"/>
                <a:cs typeface="Calibri"/>
              </a:rPr>
              <a:t> </a:t>
            </a:r>
            <a:r>
              <a:rPr dirty="0" sz="1600" spc="-5">
                <a:latin typeface="Calibri"/>
                <a:cs typeface="Calibri"/>
              </a:rPr>
              <a:t>be </a:t>
            </a:r>
            <a:r>
              <a:rPr dirty="0" sz="1600" spc="-10">
                <a:latin typeface="Calibri"/>
                <a:cs typeface="Calibri"/>
              </a:rPr>
              <a:t>stopped.</a:t>
            </a:r>
            <a:endParaRPr sz="1600">
              <a:latin typeface="Calibri"/>
              <a:cs typeface="Calibri"/>
            </a:endParaRPr>
          </a:p>
          <a:p>
            <a:pPr marL="298450" marR="62230" indent="-285750">
              <a:lnSpc>
                <a:spcPct val="103800"/>
              </a:lnSpc>
              <a:spcBef>
                <a:spcPts val="245"/>
              </a:spcBef>
              <a:buFont typeface="Wingdings"/>
              <a:buChar char="➢"/>
              <a:tabLst>
                <a:tab pos="298450" algn="l"/>
              </a:tabLst>
            </a:pPr>
            <a:r>
              <a:rPr dirty="0" sz="1600" spc="-5">
                <a:latin typeface="Calibri"/>
                <a:cs typeface="Calibri"/>
              </a:rPr>
              <a:t>Continue </a:t>
            </a:r>
            <a:r>
              <a:rPr dirty="0" sz="1600" spc="-10">
                <a:latin typeface="Calibri"/>
                <a:cs typeface="Calibri"/>
              </a:rPr>
              <a:t>to </a:t>
            </a:r>
            <a:r>
              <a:rPr dirty="0" sz="1600" spc="-20">
                <a:latin typeface="Calibri"/>
                <a:cs typeface="Calibri"/>
              </a:rPr>
              <a:t>take </a:t>
            </a:r>
            <a:r>
              <a:rPr dirty="0" sz="1600" spc="-5">
                <a:latin typeface="Calibri"/>
                <a:cs typeface="Calibri"/>
              </a:rPr>
              <a:t>your </a:t>
            </a:r>
            <a:r>
              <a:rPr dirty="0" sz="1600" spc="-340">
                <a:latin typeface="Calibri"/>
                <a:cs typeface="Calibri"/>
              </a:rPr>
              <a:t>ARVs  </a:t>
            </a:r>
            <a:r>
              <a:rPr dirty="0" sz="1600" spc="-5">
                <a:latin typeface="Calibri"/>
                <a:cs typeface="Calibri"/>
              </a:rPr>
              <a:t>every </a:t>
            </a:r>
            <a:r>
              <a:rPr dirty="0" sz="1600" spc="-10">
                <a:latin typeface="Calibri"/>
                <a:cs typeface="Calibri"/>
              </a:rPr>
              <a:t>day!</a:t>
            </a:r>
            <a:endParaRPr sz="1600">
              <a:latin typeface="Calibri"/>
              <a:cs typeface="Calibri"/>
            </a:endParaRPr>
          </a:p>
          <a:p>
            <a:pPr marL="298450" indent="-285750">
              <a:lnSpc>
                <a:spcPct val="100000"/>
              </a:lnSpc>
              <a:spcBef>
                <a:spcPts val="385"/>
              </a:spcBef>
              <a:buFont typeface="Wingdings"/>
              <a:buChar char="➢"/>
              <a:tabLst>
                <a:tab pos="298450" algn="l"/>
              </a:tabLst>
            </a:pPr>
            <a:r>
              <a:rPr dirty="0" sz="1600" spc="-10">
                <a:latin typeface="Calibri"/>
                <a:cs typeface="Calibri"/>
              </a:rPr>
              <a:t>Keep </a:t>
            </a:r>
            <a:r>
              <a:rPr dirty="0" sz="1600" spc="-5">
                <a:latin typeface="Calibri"/>
                <a:cs typeface="Calibri"/>
              </a:rPr>
              <a:t>up the good</a:t>
            </a:r>
            <a:r>
              <a:rPr dirty="0" sz="1600" spc="-10">
                <a:latin typeface="Calibri"/>
                <a:cs typeface="Calibri"/>
              </a:rPr>
              <a:t> </a:t>
            </a:r>
            <a:r>
              <a:rPr dirty="0" sz="1600" spc="-5">
                <a:latin typeface="Calibri"/>
                <a:cs typeface="Calibri"/>
              </a:rPr>
              <a:t>work!</a:t>
            </a:r>
            <a:endParaRPr sz="1600">
              <a:latin typeface="Calibri"/>
              <a:cs typeface="Calibri"/>
            </a:endParaRPr>
          </a:p>
        </p:txBody>
      </p:sp>
      <p:sp>
        <p:nvSpPr>
          <p:cNvPr id="7" name="object 7"/>
          <p:cNvSpPr txBox="1"/>
          <p:nvPr/>
        </p:nvSpPr>
        <p:spPr>
          <a:xfrm>
            <a:off x="762000" y="3962401"/>
            <a:ext cx="2971800" cy="1676400"/>
          </a:xfrm>
          <a:prstGeom prst="rect">
            <a:avLst/>
          </a:prstGeom>
        </p:spPr>
        <p:txBody>
          <a:bodyPr wrap="square" lIns="0" tIns="101600" rIns="0" bIns="0" rtlCol="0" vert="horz">
            <a:spAutoFit/>
          </a:bodyPr>
          <a:lstStyle/>
          <a:p>
            <a:pPr marL="767715">
              <a:lnSpc>
                <a:spcPct val="100000"/>
              </a:lnSpc>
              <a:spcBef>
                <a:spcPts val="800"/>
              </a:spcBef>
            </a:pPr>
            <a:r>
              <a:rPr dirty="0" sz="1500" spc="-15" b="1">
                <a:latin typeface="Calibri"/>
                <a:cs typeface="Calibri"/>
              </a:rPr>
              <a:t>Let’s</a:t>
            </a:r>
            <a:r>
              <a:rPr dirty="0" sz="1500" spc="-5" b="1">
                <a:latin typeface="Calibri"/>
                <a:cs typeface="Calibri"/>
              </a:rPr>
              <a:t> </a:t>
            </a:r>
            <a:r>
              <a:rPr dirty="0" sz="1500" spc="-10" b="1">
                <a:latin typeface="Calibri"/>
                <a:cs typeface="Calibri"/>
              </a:rPr>
              <a:t>Review:</a:t>
            </a:r>
            <a:endParaRPr sz="1500">
              <a:latin typeface="Calibri"/>
              <a:cs typeface="Calibri"/>
            </a:endParaRPr>
          </a:p>
          <a:p>
            <a:pPr marL="1053465" marR="248920" indent="-285750">
              <a:lnSpc>
                <a:spcPct val="100000"/>
              </a:lnSpc>
              <a:spcBef>
                <a:spcPts val="409"/>
              </a:spcBef>
              <a:buFont typeface="Arial"/>
              <a:buChar char="•"/>
              <a:tabLst>
                <a:tab pos="1053465" algn="l"/>
                <a:tab pos="1054100" algn="l"/>
              </a:tabLst>
            </a:pPr>
            <a:r>
              <a:rPr dirty="0" sz="1500" spc="-10">
                <a:latin typeface="Calibri"/>
                <a:cs typeface="Calibri"/>
              </a:rPr>
              <a:t>What </a:t>
            </a:r>
            <a:r>
              <a:rPr dirty="0" sz="1500" spc="-5">
                <a:latin typeface="Calibri"/>
                <a:cs typeface="Calibri"/>
              </a:rPr>
              <a:t>does </a:t>
            </a:r>
            <a:r>
              <a:rPr dirty="0" sz="1500">
                <a:latin typeface="Calibri"/>
                <a:cs typeface="Calibri"/>
              </a:rPr>
              <a:t>a </a:t>
            </a:r>
            <a:r>
              <a:rPr dirty="0" sz="1500" spc="-5">
                <a:latin typeface="Calibri"/>
                <a:cs typeface="Calibri"/>
              </a:rPr>
              <a:t>low</a:t>
            </a:r>
            <a:r>
              <a:rPr dirty="0" sz="1500" spc="-65">
                <a:latin typeface="Calibri"/>
                <a:cs typeface="Calibri"/>
              </a:rPr>
              <a:t> </a:t>
            </a:r>
            <a:r>
              <a:rPr dirty="0" sz="1500" spc="-10">
                <a:latin typeface="Calibri"/>
                <a:cs typeface="Calibri"/>
              </a:rPr>
              <a:t>viral  </a:t>
            </a:r>
            <a:r>
              <a:rPr dirty="0" sz="1500" spc="-5">
                <a:latin typeface="Calibri"/>
                <a:cs typeface="Calibri"/>
              </a:rPr>
              <a:t>load</a:t>
            </a:r>
            <a:r>
              <a:rPr dirty="0" sz="1500" spc="-10">
                <a:latin typeface="Calibri"/>
                <a:cs typeface="Calibri"/>
              </a:rPr>
              <a:t> </a:t>
            </a:r>
            <a:r>
              <a:rPr dirty="0" sz="1500" spc="-5">
                <a:latin typeface="Calibri"/>
                <a:cs typeface="Calibri"/>
              </a:rPr>
              <a:t>mean?</a:t>
            </a:r>
            <a:endParaRPr sz="1500">
              <a:latin typeface="Calibri"/>
              <a:cs typeface="Calibri"/>
            </a:endParaRPr>
          </a:p>
          <a:p>
            <a:pPr marL="1053465" marR="220979" indent="-285750">
              <a:lnSpc>
                <a:spcPct val="100000"/>
              </a:lnSpc>
              <a:spcBef>
                <a:spcPts val="290"/>
              </a:spcBef>
              <a:buFont typeface="Arial"/>
              <a:buChar char="•"/>
              <a:tabLst>
                <a:tab pos="1053465" algn="l"/>
                <a:tab pos="1054100" algn="l"/>
              </a:tabLst>
            </a:pPr>
            <a:r>
              <a:rPr dirty="0" sz="1500" spc="-10">
                <a:latin typeface="Calibri"/>
                <a:cs typeface="Calibri"/>
              </a:rPr>
              <a:t>Why </a:t>
            </a:r>
            <a:r>
              <a:rPr dirty="0" sz="1500">
                <a:latin typeface="Calibri"/>
                <a:cs typeface="Calibri"/>
              </a:rPr>
              <a:t>is it </a:t>
            </a:r>
            <a:r>
              <a:rPr dirty="0" sz="1500" spc="-10">
                <a:latin typeface="Calibri"/>
                <a:cs typeface="Calibri"/>
              </a:rPr>
              <a:t>important</a:t>
            </a:r>
            <a:r>
              <a:rPr dirty="0" sz="1500" spc="-70">
                <a:latin typeface="Calibri"/>
                <a:cs typeface="Calibri"/>
              </a:rPr>
              <a:t> </a:t>
            </a:r>
            <a:r>
              <a:rPr dirty="0" sz="1500" spc="-10">
                <a:latin typeface="Calibri"/>
                <a:cs typeface="Calibri"/>
              </a:rPr>
              <a:t>to  </a:t>
            </a:r>
            <a:r>
              <a:rPr dirty="0" sz="1500" spc="-5">
                <a:latin typeface="Calibri"/>
                <a:cs typeface="Calibri"/>
              </a:rPr>
              <a:t>continue taking </a:t>
            </a:r>
            <a:r>
              <a:rPr dirty="0" sz="1500" spc="-10">
                <a:latin typeface="Calibri"/>
                <a:cs typeface="Calibri"/>
              </a:rPr>
              <a:t>your  </a:t>
            </a:r>
            <a:r>
              <a:rPr dirty="0" sz="1500" spc="-30">
                <a:latin typeface="Calibri"/>
                <a:cs typeface="Calibri"/>
              </a:rPr>
              <a:t>ARVs </a:t>
            </a:r>
            <a:r>
              <a:rPr dirty="0" sz="1500" spc="-5">
                <a:latin typeface="Calibri"/>
                <a:cs typeface="Calibri"/>
              </a:rPr>
              <a:t>every</a:t>
            </a:r>
            <a:r>
              <a:rPr dirty="0" sz="1500">
                <a:latin typeface="Calibri"/>
                <a:cs typeface="Calibri"/>
              </a:rPr>
              <a:t> </a:t>
            </a:r>
            <a:r>
              <a:rPr dirty="0" sz="1500" spc="-15">
                <a:latin typeface="Calibri"/>
                <a:cs typeface="Calibri"/>
              </a:rPr>
              <a:t>day?</a:t>
            </a:r>
            <a:endParaRPr sz="1500">
              <a:latin typeface="Calibri"/>
              <a:cs typeface="Calibri"/>
            </a:endParaRPr>
          </a:p>
        </p:txBody>
      </p:sp>
      <p:sp>
        <p:nvSpPr>
          <p:cNvPr id="8" name="object 8"/>
          <p:cNvSpPr/>
          <p:nvPr/>
        </p:nvSpPr>
        <p:spPr>
          <a:xfrm>
            <a:off x="826769" y="4038601"/>
            <a:ext cx="544830" cy="802587"/>
          </a:xfrm>
          <a:prstGeom prst="rect">
            <a:avLst/>
          </a:prstGeom>
          <a:blipFill>
            <a:blip r:embed="rId3" cstate="print"/>
            <a:stretch>
              <a:fillRect/>
            </a:stretch>
          </a:blipFill>
        </p:spPr>
        <p:txBody>
          <a:bodyPr wrap="square" lIns="0" tIns="0" rIns="0" bIns="0" rtlCol="0"/>
          <a:lstStyle/>
          <a:p/>
        </p:txBody>
      </p:sp>
      <p:sp>
        <p:nvSpPr>
          <p:cNvPr id="9" name="object 9"/>
          <p:cNvSpPr txBox="1"/>
          <p:nvPr/>
        </p:nvSpPr>
        <p:spPr>
          <a:xfrm>
            <a:off x="4215202" y="1576832"/>
            <a:ext cx="1387475" cy="254000"/>
          </a:xfrm>
          <a:prstGeom prst="rect">
            <a:avLst/>
          </a:prstGeom>
        </p:spPr>
        <p:txBody>
          <a:bodyPr wrap="square" lIns="0" tIns="12700" rIns="0" bIns="0" rtlCol="0" vert="horz">
            <a:spAutoFit/>
          </a:bodyPr>
          <a:lstStyle/>
          <a:p>
            <a:pPr marL="12700">
              <a:lnSpc>
                <a:spcPct val="100000"/>
              </a:lnSpc>
              <a:spcBef>
                <a:spcPts val="100"/>
              </a:spcBef>
            </a:pPr>
            <a:r>
              <a:rPr dirty="0" sz="1500" spc="-20" b="1">
                <a:latin typeface="Calibri"/>
                <a:cs typeface="Calibri"/>
              </a:rPr>
              <a:t>TALKING</a:t>
            </a:r>
            <a:r>
              <a:rPr dirty="0" sz="1500" spc="-70" b="1">
                <a:latin typeface="Calibri"/>
                <a:cs typeface="Calibri"/>
              </a:rPr>
              <a:t> </a:t>
            </a:r>
            <a:r>
              <a:rPr dirty="0" sz="1500" spc="-5" b="1">
                <a:latin typeface="Calibri"/>
                <a:cs typeface="Calibri"/>
              </a:rPr>
              <a:t>POINTS:</a:t>
            </a:r>
            <a:endParaRPr sz="1500">
              <a:latin typeface="Calibri"/>
              <a:cs typeface="Calibri"/>
            </a:endParaRPr>
          </a:p>
        </p:txBody>
      </p:sp>
      <p:sp>
        <p:nvSpPr>
          <p:cNvPr id="10" name="object 10"/>
          <p:cNvSpPr txBox="1"/>
          <p:nvPr/>
        </p:nvSpPr>
        <p:spPr>
          <a:xfrm>
            <a:off x="4215202" y="1806447"/>
            <a:ext cx="3241675" cy="22352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300" spc="-35">
                <a:latin typeface="Calibri"/>
                <a:cs typeface="Calibri"/>
              </a:rPr>
              <a:t>You </a:t>
            </a:r>
            <a:r>
              <a:rPr dirty="0" sz="1300" spc="-10">
                <a:latin typeface="Calibri"/>
                <a:cs typeface="Calibri"/>
              </a:rPr>
              <a:t>have </a:t>
            </a:r>
            <a:r>
              <a:rPr dirty="0" sz="1300">
                <a:latin typeface="Calibri"/>
                <a:cs typeface="Calibri"/>
              </a:rPr>
              <a:t>a </a:t>
            </a:r>
            <a:r>
              <a:rPr dirty="0" sz="1300" spc="-5">
                <a:latin typeface="Calibri"/>
                <a:cs typeface="Calibri"/>
              </a:rPr>
              <a:t>low </a:t>
            </a:r>
            <a:r>
              <a:rPr dirty="0" sz="1300" spc="-10">
                <a:latin typeface="Calibri"/>
                <a:cs typeface="Calibri"/>
              </a:rPr>
              <a:t>viral </a:t>
            </a:r>
            <a:r>
              <a:rPr dirty="0" sz="1300">
                <a:latin typeface="Calibri"/>
                <a:cs typeface="Calibri"/>
              </a:rPr>
              <a:t>load! </a:t>
            </a:r>
            <a:r>
              <a:rPr dirty="0" sz="1300" spc="-5" b="1">
                <a:latin typeface="Calibri"/>
                <a:cs typeface="Calibri"/>
              </a:rPr>
              <a:t>Keeping the</a:t>
            </a:r>
            <a:r>
              <a:rPr dirty="0" sz="1300" spc="55" b="1">
                <a:latin typeface="Calibri"/>
                <a:cs typeface="Calibri"/>
              </a:rPr>
              <a:t> </a:t>
            </a:r>
            <a:r>
              <a:rPr dirty="0" sz="1300" b="1">
                <a:latin typeface="Calibri"/>
                <a:cs typeface="Calibri"/>
              </a:rPr>
              <a:t>virus</a:t>
            </a:r>
            <a:endParaRPr sz="1300">
              <a:latin typeface="Calibri"/>
              <a:cs typeface="Calibri"/>
            </a:endParaRPr>
          </a:p>
        </p:txBody>
      </p:sp>
      <p:sp>
        <p:nvSpPr>
          <p:cNvPr id="11" name="object 11"/>
          <p:cNvSpPr txBox="1"/>
          <p:nvPr/>
        </p:nvSpPr>
        <p:spPr>
          <a:xfrm>
            <a:off x="4500952" y="1958847"/>
            <a:ext cx="2510155" cy="223520"/>
          </a:xfrm>
          <a:prstGeom prst="rect">
            <a:avLst/>
          </a:prstGeom>
        </p:spPr>
        <p:txBody>
          <a:bodyPr wrap="square" lIns="0" tIns="12700" rIns="0" bIns="0" rtlCol="0" vert="horz">
            <a:spAutoFit/>
          </a:bodyPr>
          <a:lstStyle/>
          <a:p>
            <a:pPr marL="12700">
              <a:lnSpc>
                <a:spcPct val="100000"/>
              </a:lnSpc>
              <a:spcBef>
                <a:spcPts val="100"/>
              </a:spcBef>
            </a:pPr>
            <a:r>
              <a:rPr dirty="0" sz="1300" b="1">
                <a:latin typeface="Calibri"/>
                <a:cs typeface="Calibri"/>
              </a:rPr>
              <a:t>low in </a:t>
            </a:r>
            <a:r>
              <a:rPr dirty="0" sz="1300" spc="-5" b="1">
                <a:latin typeface="Calibri"/>
                <a:cs typeface="Calibri"/>
              </a:rPr>
              <a:t>your </a:t>
            </a:r>
            <a:r>
              <a:rPr dirty="0" sz="1300" b="1">
                <a:latin typeface="Calibri"/>
                <a:cs typeface="Calibri"/>
              </a:rPr>
              <a:t>body </a:t>
            </a:r>
            <a:r>
              <a:rPr dirty="0" sz="1300" spc="-5" b="1">
                <a:latin typeface="Calibri"/>
                <a:cs typeface="Calibri"/>
              </a:rPr>
              <a:t>has </a:t>
            </a:r>
            <a:r>
              <a:rPr dirty="0" sz="1300" spc="-10" b="1">
                <a:latin typeface="Calibri"/>
                <a:cs typeface="Calibri"/>
              </a:rPr>
              <a:t>many</a:t>
            </a:r>
            <a:r>
              <a:rPr dirty="0" sz="1300" spc="-45" b="1">
                <a:latin typeface="Calibri"/>
                <a:cs typeface="Calibri"/>
              </a:rPr>
              <a:t> </a:t>
            </a:r>
            <a:r>
              <a:rPr dirty="0" sz="1300" spc="-5" b="1">
                <a:latin typeface="Calibri"/>
                <a:cs typeface="Calibri"/>
              </a:rPr>
              <a:t>benefits:</a:t>
            </a:r>
            <a:endParaRPr sz="1300">
              <a:latin typeface="Calibri"/>
              <a:cs typeface="Calibri"/>
            </a:endParaRPr>
          </a:p>
        </p:txBody>
      </p:sp>
      <p:sp>
        <p:nvSpPr>
          <p:cNvPr id="12" name="object 12"/>
          <p:cNvSpPr txBox="1"/>
          <p:nvPr/>
        </p:nvSpPr>
        <p:spPr>
          <a:xfrm>
            <a:off x="4625412" y="2163064"/>
            <a:ext cx="2941320" cy="22352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300" spc="-10" b="1">
                <a:latin typeface="Calibri"/>
                <a:cs typeface="Calibri"/>
              </a:rPr>
              <a:t>Keeps </a:t>
            </a:r>
            <a:r>
              <a:rPr dirty="0" sz="1300" spc="-5" b="1">
                <a:latin typeface="Calibri"/>
                <a:cs typeface="Calibri"/>
              </a:rPr>
              <a:t>your </a:t>
            </a:r>
            <a:r>
              <a:rPr dirty="0" sz="1300" b="1">
                <a:latin typeface="Calibri"/>
                <a:cs typeface="Calibri"/>
              </a:rPr>
              <a:t>mind </a:t>
            </a:r>
            <a:r>
              <a:rPr dirty="0" sz="1300" spc="-15" b="1">
                <a:latin typeface="Calibri"/>
                <a:cs typeface="Calibri"/>
              </a:rPr>
              <a:t>healthy. </a:t>
            </a:r>
            <a:r>
              <a:rPr dirty="0" sz="1300" spc="-5">
                <a:latin typeface="Calibri"/>
                <a:cs typeface="Calibri"/>
              </a:rPr>
              <a:t>Having </a:t>
            </a:r>
            <a:r>
              <a:rPr dirty="0" sz="1300">
                <a:latin typeface="Calibri"/>
                <a:cs typeface="Calibri"/>
              </a:rPr>
              <a:t>a </a:t>
            </a:r>
            <a:r>
              <a:rPr dirty="0" sz="1300" spc="-5">
                <a:latin typeface="Calibri"/>
                <a:cs typeface="Calibri"/>
              </a:rPr>
              <a:t>low</a:t>
            </a:r>
            <a:endParaRPr sz="1300">
              <a:latin typeface="Calibri"/>
              <a:cs typeface="Calibri"/>
            </a:endParaRPr>
          </a:p>
        </p:txBody>
      </p:sp>
      <p:sp>
        <p:nvSpPr>
          <p:cNvPr id="13" name="object 13"/>
          <p:cNvSpPr txBox="1"/>
          <p:nvPr/>
        </p:nvSpPr>
        <p:spPr>
          <a:xfrm>
            <a:off x="4911162" y="2315464"/>
            <a:ext cx="2693670" cy="223520"/>
          </a:xfrm>
          <a:prstGeom prst="rect">
            <a:avLst/>
          </a:prstGeom>
        </p:spPr>
        <p:txBody>
          <a:bodyPr wrap="square" lIns="0" tIns="12700" rIns="0" bIns="0" rtlCol="0" vert="horz">
            <a:spAutoFit/>
          </a:bodyPr>
          <a:lstStyle/>
          <a:p>
            <a:pPr marL="12700">
              <a:lnSpc>
                <a:spcPct val="100000"/>
              </a:lnSpc>
              <a:spcBef>
                <a:spcPts val="100"/>
              </a:spcBef>
            </a:pPr>
            <a:r>
              <a:rPr dirty="0" sz="1300" spc="-10">
                <a:latin typeface="Calibri"/>
                <a:cs typeface="Calibri"/>
              </a:rPr>
              <a:t>viral </a:t>
            </a:r>
            <a:r>
              <a:rPr dirty="0" sz="1300">
                <a:latin typeface="Calibri"/>
                <a:cs typeface="Calibri"/>
              </a:rPr>
              <a:t>load </a:t>
            </a:r>
            <a:r>
              <a:rPr dirty="0" sz="1300" spc="-5">
                <a:latin typeface="Calibri"/>
                <a:cs typeface="Calibri"/>
              </a:rPr>
              <a:t>helps </a:t>
            </a:r>
            <a:r>
              <a:rPr dirty="0" sz="1300" spc="-15">
                <a:latin typeface="Calibri"/>
                <a:cs typeface="Calibri"/>
              </a:rPr>
              <a:t>keep </a:t>
            </a:r>
            <a:r>
              <a:rPr dirty="0" sz="1300" spc="-5">
                <a:latin typeface="Calibri"/>
                <a:cs typeface="Calibri"/>
              </a:rPr>
              <a:t>your mind</a:t>
            </a:r>
            <a:r>
              <a:rPr dirty="0" sz="1300" spc="45">
                <a:latin typeface="Calibri"/>
                <a:cs typeface="Calibri"/>
              </a:rPr>
              <a:t> </a:t>
            </a:r>
            <a:r>
              <a:rPr dirty="0" sz="1300" spc="-15">
                <a:latin typeface="Calibri"/>
                <a:cs typeface="Calibri"/>
              </a:rPr>
              <a:t>healthy.</a:t>
            </a:r>
            <a:endParaRPr sz="1300">
              <a:latin typeface="Calibri"/>
              <a:cs typeface="Calibri"/>
            </a:endParaRPr>
          </a:p>
        </p:txBody>
      </p:sp>
      <p:sp>
        <p:nvSpPr>
          <p:cNvPr id="14" name="object 14"/>
          <p:cNvSpPr txBox="1"/>
          <p:nvPr/>
        </p:nvSpPr>
        <p:spPr>
          <a:xfrm>
            <a:off x="4215202" y="2516632"/>
            <a:ext cx="4987290" cy="1290320"/>
          </a:xfrm>
          <a:prstGeom prst="rect">
            <a:avLst/>
          </a:prstGeom>
        </p:spPr>
        <p:txBody>
          <a:bodyPr wrap="square" lIns="0" tIns="12700" rIns="0" bIns="0" rtlCol="0" vert="horz">
            <a:spAutoFit/>
          </a:bodyPr>
          <a:lstStyle/>
          <a:p>
            <a:pPr marL="708660" indent="-286385">
              <a:lnSpc>
                <a:spcPct val="100000"/>
              </a:lnSpc>
              <a:spcBef>
                <a:spcPts val="100"/>
              </a:spcBef>
              <a:buFont typeface="Arial"/>
              <a:buChar char="•"/>
              <a:tabLst>
                <a:tab pos="708025" algn="l"/>
                <a:tab pos="708660" algn="l"/>
              </a:tabLst>
            </a:pPr>
            <a:r>
              <a:rPr dirty="0" sz="1300" spc="-10" b="1">
                <a:latin typeface="Calibri"/>
                <a:cs typeface="Calibri"/>
              </a:rPr>
              <a:t>Prevents </a:t>
            </a:r>
            <a:r>
              <a:rPr dirty="0" sz="1300" spc="-5" b="1">
                <a:latin typeface="Calibri"/>
                <a:cs typeface="Calibri"/>
              </a:rPr>
              <a:t>other serious illnesses </a:t>
            </a:r>
            <a:r>
              <a:rPr dirty="0" sz="1300" spc="-10">
                <a:latin typeface="Calibri"/>
                <a:cs typeface="Calibri"/>
              </a:rPr>
              <a:t>from</a:t>
            </a:r>
            <a:r>
              <a:rPr dirty="0" sz="1300" spc="25">
                <a:latin typeface="Calibri"/>
                <a:cs typeface="Calibri"/>
              </a:rPr>
              <a:t> </a:t>
            </a:r>
            <a:r>
              <a:rPr dirty="0" sz="1300" spc="-5">
                <a:latin typeface="Calibri"/>
                <a:cs typeface="Calibri"/>
              </a:rPr>
              <a:t>developing.</a:t>
            </a:r>
            <a:endParaRPr sz="1300">
              <a:latin typeface="Calibri"/>
              <a:cs typeface="Calibri"/>
            </a:endParaRPr>
          </a:p>
          <a:p>
            <a:pPr marL="708660" indent="-286385">
              <a:lnSpc>
                <a:spcPts val="1525"/>
              </a:lnSpc>
              <a:spcBef>
                <a:spcPts val="45"/>
              </a:spcBef>
              <a:buFont typeface="Arial"/>
              <a:buChar char="•"/>
              <a:tabLst>
                <a:tab pos="708025" algn="l"/>
                <a:tab pos="708660" algn="l"/>
              </a:tabLst>
            </a:pPr>
            <a:r>
              <a:rPr dirty="0" sz="1300" spc="-10" b="1">
                <a:latin typeface="Calibri"/>
                <a:cs typeface="Calibri"/>
              </a:rPr>
              <a:t>Keeps you </a:t>
            </a:r>
            <a:r>
              <a:rPr dirty="0" sz="1300" spc="-5" b="1">
                <a:latin typeface="Calibri"/>
                <a:cs typeface="Calibri"/>
              </a:rPr>
              <a:t>physically and </a:t>
            </a:r>
            <a:r>
              <a:rPr dirty="0" sz="1300" b="1">
                <a:latin typeface="Calibri"/>
                <a:cs typeface="Calibri"/>
              </a:rPr>
              <a:t>emotionally</a:t>
            </a:r>
            <a:r>
              <a:rPr dirty="0" sz="1300" spc="30" b="1">
                <a:latin typeface="Calibri"/>
                <a:cs typeface="Calibri"/>
              </a:rPr>
              <a:t> </a:t>
            </a:r>
            <a:r>
              <a:rPr dirty="0" sz="1300" spc="-10" b="1">
                <a:latin typeface="Calibri"/>
                <a:cs typeface="Calibri"/>
              </a:rPr>
              <a:t>strong.</a:t>
            </a:r>
            <a:endParaRPr sz="1300">
              <a:latin typeface="Calibri"/>
              <a:cs typeface="Calibri"/>
            </a:endParaRPr>
          </a:p>
          <a:p>
            <a:pPr marL="708025" marR="5080" indent="-285750">
              <a:lnSpc>
                <a:spcPct val="80800"/>
              </a:lnSpc>
              <a:spcBef>
                <a:spcPts val="265"/>
              </a:spcBef>
              <a:buFont typeface="Arial"/>
              <a:buChar char="•"/>
              <a:tabLst>
                <a:tab pos="708025" algn="l"/>
                <a:tab pos="708660" algn="l"/>
              </a:tabLst>
            </a:pPr>
            <a:r>
              <a:rPr dirty="0" sz="1300">
                <a:latin typeface="Calibri"/>
                <a:cs typeface="Calibri"/>
              </a:rPr>
              <a:t>A </a:t>
            </a:r>
            <a:r>
              <a:rPr dirty="0" sz="1300" spc="-5">
                <a:latin typeface="Calibri"/>
                <a:cs typeface="Calibri"/>
              </a:rPr>
              <a:t>low </a:t>
            </a:r>
            <a:r>
              <a:rPr dirty="0" sz="1300" spc="-10">
                <a:latin typeface="Calibri"/>
                <a:cs typeface="Calibri"/>
              </a:rPr>
              <a:t>viral </a:t>
            </a:r>
            <a:r>
              <a:rPr dirty="0" sz="1300">
                <a:latin typeface="Calibri"/>
                <a:cs typeface="Calibri"/>
              </a:rPr>
              <a:t>load </a:t>
            </a:r>
            <a:r>
              <a:rPr dirty="0" sz="1300" spc="-5" b="1">
                <a:latin typeface="Calibri"/>
                <a:cs typeface="Calibri"/>
              </a:rPr>
              <a:t>reduces the risk </a:t>
            </a:r>
            <a:r>
              <a:rPr dirty="0" sz="1300" b="1">
                <a:latin typeface="Calibri"/>
                <a:cs typeface="Calibri"/>
              </a:rPr>
              <a:t>of </a:t>
            </a:r>
            <a:r>
              <a:rPr dirty="0" sz="1300" spc="-5" b="1">
                <a:latin typeface="Calibri"/>
                <a:cs typeface="Calibri"/>
              </a:rPr>
              <a:t>transmitting </a:t>
            </a:r>
            <a:r>
              <a:rPr dirty="0" sz="1300" b="1">
                <a:latin typeface="Calibri"/>
                <a:cs typeface="Calibri"/>
              </a:rPr>
              <a:t>HIV </a:t>
            </a:r>
            <a:r>
              <a:rPr dirty="0" sz="1300" spc="-10" b="1">
                <a:latin typeface="Calibri"/>
                <a:cs typeface="Calibri"/>
              </a:rPr>
              <a:t>to </a:t>
            </a:r>
            <a:r>
              <a:rPr dirty="0" sz="1300" b="1">
                <a:latin typeface="Calibri"/>
                <a:cs typeface="Calibri"/>
              </a:rPr>
              <a:t>a </a:t>
            </a:r>
            <a:r>
              <a:rPr dirty="0" sz="1300" spc="-10" b="1">
                <a:latin typeface="Calibri"/>
                <a:cs typeface="Calibri"/>
              </a:rPr>
              <a:t>sexual  </a:t>
            </a:r>
            <a:r>
              <a:rPr dirty="0" sz="1300" spc="-5" b="1">
                <a:latin typeface="Calibri"/>
                <a:cs typeface="Calibri"/>
              </a:rPr>
              <a:t>partner </a:t>
            </a:r>
            <a:r>
              <a:rPr dirty="0" sz="1300" b="1">
                <a:latin typeface="Calibri"/>
                <a:cs typeface="Calibri"/>
              </a:rPr>
              <a:t>or </a:t>
            </a:r>
            <a:r>
              <a:rPr dirty="0" sz="1300" spc="-5" b="1">
                <a:latin typeface="Calibri"/>
                <a:cs typeface="Calibri"/>
              </a:rPr>
              <a:t>from mother </a:t>
            </a:r>
            <a:r>
              <a:rPr dirty="0" sz="1300" spc="-10" b="1">
                <a:latin typeface="Calibri"/>
                <a:cs typeface="Calibri"/>
              </a:rPr>
              <a:t>to </a:t>
            </a:r>
            <a:r>
              <a:rPr dirty="0" sz="1300" spc="-5" b="1">
                <a:latin typeface="Calibri"/>
                <a:cs typeface="Calibri"/>
              </a:rPr>
              <a:t>baby </a:t>
            </a:r>
            <a:r>
              <a:rPr dirty="0" sz="1300" b="1">
                <a:latin typeface="Calibri"/>
                <a:cs typeface="Calibri"/>
              </a:rPr>
              <a:t>during </a:t>
            </a:r>
            <a:r>
              <a:rPr dirty="0" sz="1300" spc="-5" b="1">
                <a:latin typeface="Calibri"/>
                <a:cs typeface="Calibri"/>
              </a:rPr>
              <a:t>pregnancy </a:t>
            </a:r>
            <a:r>
              <a:rPr dirty="0" sz="1300">
                <a:latin typeface="Calibri"/>
                <a:cs typeface="Calibri"/>
              </a:rPr>
              <a:t>if </a:t>
            </a:r>
            <a:r>
              <a:rPr dirty="0" sz="1300" spc="-10">
                <a:latin typeface="Calibri"/>
                <a:cs typeface="Calibri"/>
              </a:rPr>
              <a:t>you are  </a:t>
            </a:r>
            <a:r>
              <a:rPr dirty="0" sz="1300" spc="-5">
                <a:latin typeface="Calibri"/>
                <a:cs typeface="Calibri"/>
              </a:rPr>
              <a:t>sexually active </a:t>
            </a:r>
            <a:r>
              <a:rPr dirty="0" sz="1300">
                <a:latin typeface="Calibri"/>
                <a:cs typeface="Calibri"/>
              </a:rPr>
              <a:t>or </a:t>
            </a:r>
            <a:r>
              <a:rPr dirty="0" sz="1300" spc="-10">
                <a:latin typeface="Calibri"/>
                <a:cs typeface="Calibri"/>
              </a:rPr>
              <a:t>have</a:t>
            </a:r>
            <a:r>
              <a:rPr dirty="0" sz="1300" spc="30">
                <a:latin typeface="Calibri"/>
                <a:cs typeface="Calibri"/>
              </a:rPr>
              <a:t> </a:t>
            </a:r>
            <a:r>
              <a:rPr dirty="0" sz="1300" spc="-5">
                <a:latin typeface="Calibri"/>
                <a:cs typeface="Calibri"/>
              </a:rPr>
              <a:t>children.</a:t>
            </a:r>
            <a:endParaRPr sz="1300">
              <a:latin typeface="Calibri"/>
              <a:cs typeface="Calibri"/>
            </a:endParaRPr>
          </a:p>
          <a:p>
            <a:pPr marL="298450" marR="64769" indent="-285750">
              <a:lnSpc>
                <a:spcPct val="76900"/>
              </a:lnSpc>
              <a:spcBef>
                <a:spcPts val="385"/>
              </a:spcBef>
              <a:buFont typeface="Arial"/>
              <a:buChar char="•"/>
              <a:tabLst>
                <a:tab pos="297815" algn="l"/>
                <a:tab pos="298450" algn="l"/>
              </a:tabLst>
            </a:pPr>
            <a:r>
              <a:rPr dirty="0" sz="1300" spc="-5">
                <a:latin typeface="Calibri"/>
                <a:cs typeface="Calibri"/>
              </a:rPr>
              <a:t>Many </a:t>
            </a:r>
            <a:r>
              <a:rPr dirty="0" sz="1300">
                <a:latin typeface="Calibri"/>
                <a:cs typeface="Calibri"/>
              </a:rPr>
              <a:t>people find it </a:t>
            </a:r>
            <a:r>
              <a:rPr dirty="0" sz="1300" spc="-5">
                <a:latin typeface="Calibri"/>
                <a:cs typeface="Calibri"/>
              </a:rPr>
              <a:t>difficult </a:t>
            </a:r>
            <a:r>
              <a:rPr dirty="0" sz="1300" spc="-10">
                <a:latin typeface="Calibri"/>
                <a:cs typeface="Calibri"/>
              </a:rPr>
              <a:t>to </a:t>
            </a:r>
            <a:r>
              <a:rPr dirty="0" sz="1300" spc="-20">
                <a:latin typeface="Calibri"/>
                <a:cs typeface="Calibri"/>
              </a:rPr>
              <a:t>take </a:t>
            </a:r>
            <a:r>
              <a:rPr dirty="0" sz="1300">
                <a:latin typeface="Calibri"/>
                <a:cs typeface="Calibri"/>
              </a:rPr>
              <a:t>their </a:t>
            </a:r>
            <a:r>
              <a:rPr dirty="0" sz="1300" spc="-5">
                <a:latin typeface="Calibri"/>
                <a:cs typeface="Calibri"/>
              </a:rPr>
              <a:t>medications. How </a:t>
            </a:r>
            <a:r>
              <a:rPr dirty="0" sz="1300" spc="-10">
                <a:latin typeface="Calibri"/>
                <a:cs typeface="Calibri"/>
              </a:rPr>
              <a:t>have you  </a:t>
            </a:r>
            <a:r>
              <a:rPr dirty="0" sz="1300">
                <a:latin typeface="Calibri"/>
                <a:cs typeface="Calibri"/>
              </a:rPr>
              <a:t>been so </a:t>
            </a:r>
            <a:r>
              <a:rPr dirty="0" sz="1300" spc="-5">
                <a:latin typeface="Calibri"/>
                <a:cs typeface="Calibri"/>
              </a:rPr>
              <a:t>successful? </a:t>
            </a:r>
            <a:r>
              <a:rPr dirty="0" sz="1300" spc="-5" i="1">
                <a:latin typeface="Calibri"/>
                <a:cs typeface="Calibri"/>
              </a:rPr>
              <a:t>(Smile </a:t>
            </a:r>
            <a:r>
              <a:rPr dirty="0" sz="1300" spc="-10" i="1">
                <a:latin typeface="Calibri"/>
                <a:cs typeface="Calibri"/>
              </a:rPr>
              <a:t>and complement </a:t>
            </a:r>
            <a:r>
              <a:rPr dirty="0" sz="1300" spc="-5" i="1">
                <a:latin typeface="Calibri"/>
                <a:cs typeface="Calibri"/>
              </a:rPr>
              <a:t>their hard</a:t>
            </a:r>
            <a:r>
              <a:rPr dirty="0" sz="1300" spc="90" i="1">
                <a:latin typeface="Calibri"/>
                <a:cs typeface="Calibri"/>
              </a:rPr>
              <a:t> </a:t>
            </a:r>
            <a:r>
              <a:rPr dirty="0" sz="1300" spc="-5" i="1">
                <a:latin typeface="Calibri"/>
                <a:cs typeface="Calibri"/>
              </a:rPr>
              <a:t>work).</a:t>
            </a:r>
            <a:endParaRPr sz="1300">
              <a:latin typeface="Calibri"/>
              <a:cs typeface="Calibri"/>
            </a:endParaRPr>
          </a:p>
        </p:txBody>
      </p:sp>
      <p:sp>
        <p:nvSpPr>
          <p:cNvPr id="15" name="object 15"/>
          <p:cNvSpPr txBox="1"/>
          <p:nvPr/>
        </p:nvSpPr>
        <p:spPr>
          <a:xfrm>
            <a:off x="4625412" y="3787647"/>
            <a:ext cx="4658995" cy="1607820"/>
          </a:xfrm>
          <a:prstGeom prst="rect">
            <a:avLst/>
          </a:prstGeom>
        </p:spPr>
        <p:txBody>
          <a:bodyPr wrap="square" lIns="0" tIns="58419" rIns="0" bIns="0" rtlCol="0" vert="horz">
            <a:spAutoFit/>
          </a:bodyPr>
          <a:lstStyle/>
          <a:p>
            <a:pPr marL="298450" marR="291465" indent="-285750">
              <a:lnSpc>
                <a:spcPct val="76900"/>
              </a:lnSpc>
              <a:spcBef>
                <a:spcPts val="459"/>
              </a:spcBef>
              <a:buFont typeface="Arial"/>
              <a:buChar char="•"/>
              <a:tabLst>
                <a:tab pos="297815" algn="l"/>
                <a:tab pos="298450" algn="l"/>
              </a:tabLst>
            </a:pPr>
            <a:r>
              <a:rPr dirty="0" sz="1300">
                <a:latin typeface="Calibri"/>
                <a:cs typeface="Calibri"/>
              </a:rPr>
              <a:t>A </a:t>
            </a:r>
            <a:r>
              <a:rPr dirty="0" sz="1300" spc="-5">
                <a:latin typeface="Calibri"/>
                <a:cs typeface="Calibri"/>
              </a:rPr>
              <a:t>low </a:t>
            </a:r>
            <a:r>
              <a:rPr dirty="0" sz="1300" spc="-10">
                <a:latin typeface="Calibri"/>
                <a:cs typeface="Calibri"/>
              </a:rPr>
              <a:t>viral </a:t>
            </a:r>
            <a:r>
              <a:rPr dirty="0" sz="1300">
                <a:latin typeface="Calibri"/>
                <a:cs typeface="Calibri"/>
              </a:rPr>
              <a:t>load </a:t>
            </a:r>
            <a:r>
              <a:rPr dirty="0" sz="1300" spc="-5" i="1">
                <a:latin typeface="Calibri"/>
                <a:cs typeface="Calibri"/>
              </a:rPr>
              <a:t>[insert </a:t>
            </a:r>
            <a:r>
              <a:rPr dirty="0" sz="1300" spc="-10" i="1">
                <a:latin typeface="Calibri"/>
                <a:cs typeface="Calibri"/>
              </a:rPr>
              <a:t>patient’s </a:t>
            </a:r>
            <a:r>
              <a:rPr dirty="0" sz="1300" spc="-5" i="1">
                <a:latin typeface="Calibri"/>
                <a:cs typeface="Calibri"/>
              </a:rPr>
              <a:t>result here] </a:t>
            </a:r>
            <a:r>
              <a:rPr dirty="0" sz="1300">
                <a:latin typeface="Calibri"/>
                <a:cs typeface="Calibri"/>
              </a:rPr>
              <a:t>is a </a:t>
            </a:r>
            <a:r>
              <a:rPr dirty="0" sz="1300" spc="-5">
                <a:latin typeface="Calibri"/>
                <a:cs typeface="Calibri"/>
              </a:rPr>
              <a:t>sign that </a:t>
            </a:r>
            <a:r>
              <a:rPr dirty="0" sz="1300">
                <a:latin typeface="Calibri"/>
                <a:cs typeface="Calibri"/>
              </a:rPr>
              <a:t>the  </a:t>
            </a:r>
            <a:r>
              <a:rPr dirty="0" sz="1300" spc="-5">
                <a:latin typeface="Calibri"/>
                <a:cs typeface="Calibri"/>
              </a:rPr>
              <a:t>medication </a:t>
            </a:r>
            <a:r>
              <a:rPr dirty="0" sz="1300">
                <a:latin typeface="Calibri"/>
                <a:cs typeface="Calibri"/>
              </a:rPr>
              <a:t>is</a:t>
            </a:r>
            <a:r>
              <a:rPr dirty="0" sz="1300" spc="20">
                <a:latin typeface="Calibri"/>
                <a:cs typeface="Calibri"/>
              </a:rPr>
              <a:t> </a:t>
            </a:r>
            <a:r>
              <a:rPr dirty="0" sz="1300" spc="-5">
                <a:latin typeface="Calibri"/>
                <a:cs typeface="Calibri"/>
              </a:rPr>
              <a:t>working.</a:t>
            </a:r>
            <a:endParaRPr sz="1300">
              <a:latin typeface="Calibri"/>
              <a:cs typeface="Calibri"/>
            </a:endParaRPr>
          </a:p>
          <a:p>
            <a:pPr marL="298450" marR="245745" indent="-285750">
              <a:lnSpc>
                <a:spcPct val="76900"/>
              </a:lnSpc>
              <a:spcBef>
                <a:spcPts val="405"/>
              </a:spcBef>
              <a:buFont typeface="Arial"/>
              <a:buChar char="•"/>
              <a:tabLst>
                <a:tab pos="297815" algn="l"/>
                <a:tab pos="298450" algn="l"/>
              </a:tabLst>
            </a:pPr>
            <a:r>
              <a:rPr dirty="0" sz="1300">
                <a:latin typeface="Calibri"/>
                <a:cs typeface="Calibri"/>
              </a:rPr>
              <a:t>This does not </a:t>
            </a:r>
            <a:r>
              <a:rPr dirty="0" sz="1300" spc="-5">
                <a:latin typeface="Calibri"/>
                <a:cs typeface="Calibri"/>
              </a:rPr>
              <a:t>mean </a:t>
            </a:r>
            <a:r>
              <a:rPr dirty="0" sz="1300" spc="-10">
                <a:latin typeface="Calibri"/>
                <a:cs typeface="Calibri"/>
              </a:rPr>
              <a:t>you </a:t>
            </a:r>
            <a:r>
              <a:rPr dirty="0" sz="1300" spc="-5">
                <a:latin typeface="Calibri"/>
                <a:cs typeface="Calibri"/>
              </a:rPr>
              <a:t>can </a:t>
            </a:r>
            <a:r>
              <a:rPr dirty="0" sz="1300" spc="-10">
                <a:latin typeface="Calibri"/>
                <a:cs typeface="Calibri"/>
              </a:rPr>
              <a:t>stop </a:t>
            </a:r>
            <a:r>
              <a:rPr dirty="0" sz="1300" spc="-25">
                <a:latin typeface="Calibri"/>
                <a:cs typeface="Calibri"/>
              </a:rPr>
              <a:t>ARVs </a:t>
            </a:r>
            <a:r>
              <a:rPr dirty="0" sz="1300">
                <a:latin typeface="Calibri"/>
                <a:cs typeface="Calibri"/>
              </a:rPr>
              <a:t>and if </a:t>
            </a:r>
            <a:r>
              <a:rPr dirty="0" sz="1300" spc="-10">
                <a:latin typeface="Calibri"/>
                <a:cs typeface="Calibri"/>
              </a:rPr>
              <a:t>you are </a:t>
            </a:r>
            <a:r>
              <a:rPr dirty="0" sz="1300" spc="-5">
                <a:latin typeface="Calibri"/>
                <a:cs typeface="Calibri"/>
              </a:rPr>
              <a:t>sexually  active </a:t>
            </a:r>
            <a:r>
              <a:rPr dirty="0" sz="1300">
                <a:latin typeface="Calibri"/>
                <a:cs typeface="Calibri"/>
              </a:rPr>
              <a:t>this does not </a:t>
            </a:r>
            <a:r>
              <a:rPr dirty="0" sz="1300" spc="-5">
                <a:latin typeface="Calibri"/>
                <a:cs typeface="Calibri"/>
              </a:rPr>
              <a:t>mean </a:t>
            </a:r>
            <a:r>
              <a:rPr dirty="0" sz="1300" spc="-10">
                <a:latin typeface="Calibri"/>
                <a:cs typeface="Calibri"/>
              </a:rPr>
              <a:t>you </a:t>
            </a:r>
            <a:r>
              <a:rPr dirty="0" sz="1300" spc="-5">
                <a:latin typeface="Calibri"/>
                <a:cs typeface="Calibri"/>
              </a:rPr>
              <a:t>can </a:t>
            </a:r>
            <a:r>
              <a:rPr dirty="0" sz="1300" spc="-10">
                <a:latin typeface="Calibri"/>
                <a:cs typeface="Calibri"/>
              </a:rPr>
              <a:t>stop </a:t>
            </a:r>
            <a:r>
              <a:rPr dirty="0" sz="1300">
                <a:latin typeface="Calibri"/>
                <a:cs typeface="Calibri"/>
              </a:rPr>
              <a:t>using</a:t>
            </a:r>
            <a:r>
              <a:rPr dirty="0" sz="1300" spc="85">
                <a:latin typeface="Calibri"/>
                <a:cs typeface="Calibri"/>
              </a:rPr>
              <a:t> </a:t>
            </a:r>
            <a:r>
              <a:rPr dirty="0" sz="1300" spc="-5">
                <a:latin typeface="Calibri"/>
                <a:cs typeface="Calibri"/>
              </a:rPr>
              <a:t>condoms.</a:t>
            </a:r>
            <a:endParaRPr sz="1300">
              <a:latin typeface="Calibri"/>
              <a:cs typeface="Calibri"/>
            </a:endParaRPr>
          </a:p>
          <a:p>
            <a:pPr marL="298450" marR="5080" indent="-285750">
              <a:lnSpc>
                <a:spcPts val="1300"/>
              </a:lnSpc>
              <a:spcBef>
                <a:spcPts val="285"/>
              </a:spcBef>
              <a:buFont typeface="Arial"/>
              <a:buChar char="•"/>
              <a:tabLst>
                <a:tab pos="297815" algn="l"/>
                <a:tab pos="298450" algn="l"/>
              </a:tabLst>
            </a:pPr>
            <a:r>
              <a:rPr dirty="0" sz="1300" spc="-5">
                <a:latin typeface="Calibri"/>
                <a:cs typeface="Calibri"/>
              </a:rPr>
              <a:t>It </a:t>
            </a:r>
            <a:r>
              <a:rPr dirty="0" sz="1300">
                <a:latin typeface="Calibri"/>
                <a:cs typeface="Calibri"/>
              </a:rPr>
              <a:t>is </a:t>
            </a:r>
            <a:r>
              <a:rPr dirty="0" sz="1300" spc="-5">
                <a:latin typeface="Calibri"/>
                <a:cs typeface="Calibri"/>
              </a:rPr>
              <a:t>important </a:t>
            </a:r>
            <a:r>
              <a:rPr dirty="0" sz="1300" spc="-10">
                <a:latin typeface="Calibri"/>
                <a:cs typeface="Calibri"/>
              </a:rPr>
              <a:t>to </a:t>
            </a:r>
            <a:r>
              <a:rPr dirty="0" sz="1300" spc="-5" b="1">
                <a:latin typeface="Calibri"/>
                <a:cs typeface="Calibri"/>
              </a:rPr>
              <a:t>continue </a:t>
            </a:r>
            <a:r>
              <a:rPr dirty="0" sz="1300" spc="-10">
                <a:latin typeface="Calibri"/>
                <a:cs typeface="Calibri"/>
              </a:rPr>
              <a:t>to </a:t>
            </a:r>
            <a:r>
              <a:rPr dirty="0" sz="1300" spc="-20">
                <a:latin typeface="Calibri"/>
                <a:cs typeface="Calibri"/>
              </a:rPr>
              <a:t>take </a:t>
            </a:r>
            <a:r>
              <a:rPr dirty="0" sz="1300" spc="-25">
                <a:latin typeface="Calibri"/>
                <a:cs typeface="Calibri"/>
              </a:rPr>
              <a:t>ARVs </a:t>
            </a:r>
            <a:r>
              <a:rPr dirty="0" sz="1300" spc="-5">
                <a:latin typeface="Calibri"/>
                <a:cs typeface="Calibri"/>
              </a:rPr>
              <a:t>consistently every </a:t>
            </a:r>
            <a:r>
              <a:rPr dirty="0" sz="1300" spc="-10">
                <a:latin typeface="Calibri"/>
                <a:cs typeface="Calibri"/>
              </a:rPr>
              <a:t>day </a:t>
            </a:r>
            <a:r>
              <a:rPr dirty="0" sz="1300" spc="-15">
                <a:latin typeface="Calibri"/>
                <a:cs typeface="Calibri"/>
              </a:rPr>
              <a:t>to  keep </a:t>
            </a:r>
            <a:r>
              <a:rPr dirty="0" sz="1300">
                <a:latin typeface="Calibri"/>
                <a:cs typeface="Calibri"/>
              </a:rPr>
              <a:t>the </a:t>
            </a:r>
            <a:r>
              <a:rPr dirty="0" sz="1300" spc="-5">
                <a:latin typeface="Calibri"/>
                <a:cs typeface="Calibri"/>
              </a:rPr>
              <a:t>virus </a:t>
            </a:r>
            <a:r>
              <a:rPr dirty="0" sz="1300" spc="-10">
                <a:latin typeface="Calibri"/>
                <a:cs typeface="Calibri"/>
              </a:rPr>
              <a:t>from </a:t>
            </a:r>
            <a:r>
              <a:rPr dirty="0" sz="1300" spc="-5">
                <a:latin typeface="Calibri"/>
                <a:cs typeface="Calibri"/>
              </a:rPr>
              <a:t>reproducing </a:t>
            </a:r>
            <a:r>
              <a:rPr dirty="0" sz="1300">
                <a:latin typeface="Calibri"/>
                <a:cs typeface="Calibri"/>
              </a:rPr>
              <a:t>and </a:t>
            </a:r>
            <a:r>
              <a:rPr dirty="0" sz="1300" spc="-10">
                <a:latin typeface="Calibri"/>
                <a:cs typeface="Calibri"/>
              </a:rPr>
              <a:t>to </a:t>
            </a:r>
            <a:r>
              <a:rPr dirty="0" sz="1300" spc="-15">
                <a:latin typeface="Calibri"/>
                <a:cs typeface="Calibri"/>
              </a:rPr>
              <a:t>stay</a:t>
            </a:r>
            <a:r>
              <a:rPr dirty="0" sz="1300" spc="85">
                <a:latin typeface="Calibri"/>
                <a:cs typeface="Calibri"/>
              </a:rPr>
              <a:t> </a:t>
            </a:r>
            <a:r>
              <a:rPr dirty="0" sz="1300" spc="-15">
                <a:latin typeface="Calibri"/>
                <a:cs typeface="Calibri"/>
              </a:rPr>
              <a:t>healthy.</a:t>
            </a:r>
            <a:endParaRPr sz="1300">
              <a:latin typeface="Calibri"/>
              <a:cs typeface="Calibri"/>
            </a:endParaRPr>
          </a:p>
          <a:p>
            <a:pPr algn="just" marL="298450" marR="171450" indent="-285750">
              <a:lnSpc>
                <a:spcPct val="80000"/>
              </a:lnSpc>
              <a:spcBef>
                <a:spcPts val="260"/>
              </a:spcBef>
              <a:buFont typeface="Arial"/>
              <a:buChar char="•"/>
              <a:tabLst>
                <a:tab pos="298450" algn="l"/>
              </a:tabLst>
            </a:pPr>
            <a:r>
              <a:rPr dirty="0" sz="1300" spc="-10">
                <a:latin typeface="Calibri"/>
                <a:cs typeface="Calibri"/>
              </a:rPr>
              <a:t>For </a:t>
            </a:r>
            <a:r>
              <a:rPr dirty="0" sz="1300">
                <a:latin typeface="Calibri"/>
                <a:cs typeface="Calibri"/>
              </a:rPr>
              <a:t>those </a:t>
            </a:r>
            <a:r>
              <a:rPr dirty="0" sz="1300" spc="-5">
                <a:latin typeface="Calibri"/>
                <a:cs typeface="Calibri"/>
              </a:rPr>
              <a:t>who </a:t>
            </a:r>
            <a:r>
              <a:rPr dirty="0" sz="1300" spc="-10">
                <a:latin typeface="Calibri"/>
                <a:cs typeface="Calibri"/>
              </a:rPr>
              <a:t>are </a:t>
            </a:r>
            <a:r>
              <a:rPr dirty="0" sz="1300" spc="-5">
                <a:latin typeface="Calibri"/>
                <a:cs typeface="Calibri"/>
              </a:rPr>
              <a:t>sexually active, continuing </a:t>
            </a:r>
            <a:r>
              <a:rPr dirty="0" sz="1300" spc="-10">
                <a:latin typeface="Calibri"/>
                <a:cs typeface="Calibri"/>
              </a:rPr>
              <a:t>to </a:t>
            </a:r>
            <a:r>
              <a:rPr dirty="0" sz="1300" spc="-20">
                <a:latin typeface="Calibri"/>
                <a:cs typeface="Calibri"/>
              </a:rPr>
              <a:t>take </a:t>
            </a:r>
            <a:r>
              <a:rPr dirty="0" sz="1300" spc="-25">
                <a:latin typeface="Calibri"/>
                <a:cs typeface="Calibri"/>
              </a:rPr>
              <a:t>ARVs </a:t>
            </a:r>
            <a:r>
              <a:rPr dirty="0" sz="1300" spc="-5">
                <a:latin typeface="Calibri"/>
                <a:cs typeface="Calibri"/>
              </a:rPr>
              <a:t>can  </a:t>
            </a:r>
            <a:r>
              <a:rPr dirty="0" sz="1300">
                <a:latin typeface="Calibri"/>
                <a:cs typeface="Calibri"/>
              </a:rPr>
              <a:t>help </a:t>
            </a:r>
            <a:r>
              <a:rPr dirty="0" sz="1300" spc="-10">
                <a:latin typeface="Calibri"/>
                <a:cs typeface="Calibri"/>
              </a:rPr>
              <a:t>prevent </a:t>
            </a:r>
            <a:r>
              <a:rPr dirty="0" sz="1300">
                <a:latin typeface="Calibri"/>
                <a:cs typeface="Calibri"/>
              </a:rPr>
              <a:t>the </a:t>
            </a:r>
            <a:r>
              <a:rPr dirty="0" sz="1300" spc="-5">
                <a:latin typeface="Calibri"/>
                <a:cs typeface="Calibri"/>
              </a:rPr>
              <a:t>spread </a:t>
            </a:r>
            <a:r>
              <a:rPr dirty="0" sz="1300">
                <a:latin typeface="Calibri"/>
                <a:cs typeface="Calibri"/>
              </a:rPr>
              <a:t>of the </a:t>
            </a:r>
            <a:r>
              <a:rPr dirty="0" sz="1300" spc="-5">
                <a:latin typeface="Calibri"/>
                <a:cs typeface="Calibri"/>
              </a:rPr>
              <a:t>virus </a:t>
            </a:r>
            <a:r>
              <a:rPr dirty="0" sz="1300" spc="-10">
                <a:latin typeface="Calibri"/>
                <a:cs typeface="Calibri"/>
              </a:rPr>
              <a:t>to sexual </a:t>
            </a:r>
            <a:r>
              <a:rPr dirty="0" sz="1300" spc="-5">
                <a:latin typeface="Calibri"/>
                <a:cs typeface="Calibri"/>
              </a:rPr>
              <a:t>partners </a:t>
            </a:r>
            <a:r>
              <a:rPr dirty="0" sz="1300">
                <a:latin typeface="Calibri"/>
                <a:cs typeface="Calibri"/>
              </a:rPr>
              <a:t>or </a:t>
            </a:r>
            <a:r>
              <a:rPr dirty="0" sz="1300" spc="-5">
                <a:latin typeface="Calibri"/>
                <a:cs typeface="Calibri"/>
              </a:rPr>
              <a:t>your  baby (for pregnant</a:t>
            </a:r>
            <a:r>
              <a:rPr dirty="0" sz="1300" spc="15">
                <a:latin typeface="Calibri"/>
                <a:cs typeface="Calibri"/>
              </a:rPr>
              <a:t> </a:t>
            </a:r>
            <a:r>
              <a:rPr dirty="0" sz="1300" spc="-5">
                <a:latin typeface="Calibri"/>
                <a:cs typeface="Calibri"/>
              </a:rPr>
              <a:t>adolescents).</a:t>
            </a:r>
            <a:endParaRPr sz="1300">
              <a:latin typeface="Calibri"/>
              <a:cs typeface="Calibri"/>
            </a:endParaRPr>
          </a:p>
        </p:txBody>
      </p:sp>
      <p:sp>
        <p:nvSpPr>
          <p:cNvPr id="16" name="object 16"/>
          <p:cNvSpPr txBox="1"/>
          <p:nvPr/>
        </p:nvSpPr>
        <p:spPr>
          <a:xfrm>
            <a:off x="4215202" y="5564632"/>
            <a:ext cx="2975610" cy="223520"/>
          </a:xfrm>
          <a:prstGeom prst="rect">
            <a:avLst/>
          </a:prstGeom>
        </p:spPr>
        <p:txBody>
          <a:bodyPr wrap="square" lIns="0" tIns="12700" rIns="0" bIns="0" rtlCol="0" vert="horz">
            <a:spAutoFit/>
          </a:bodyPr>
          <a:lstStyle/>
          <a:p>
            <a:pPr marL="12700">
              <a:lnSpc>
                <a:spcPct val="100000"/>
              </a:lnSpc>
              <a:spcBef>
                <a:spcPts val="100"/>
              </a:spcBef>
            </a:pPr>
            <a:r>
              <a:rPr dirty="0" sz="1300" spc="-5">
                <a:latin typeface="Calibri"/>
                <a:cs typeface="Calibri"/>
              </a:rPr>
              <a:t>Ask </a:t>
            </a:r>
            <a:r>
              <a:rPr dirty="0" sz="1300">
                <a:latin typeface="Calibri"/>
                <a:cs typeface="Calibri"/>
              </a:rPr>
              <a:t>these </a:t>
            </a:r>
            <a:r>
              <a:rPr dirty="0" sz="1300" spc="-5">
                <a:latin typeface="Calibri"/>
                <a:cs typeface="Calibri"/>
              </a:rPr>
              <a:t>questions </a:t>
            </a:r>
            <a:r>
              <a:rPr dirty="0" sz="1300" spc="-10">
                <a:latin typeface="Calibri"/>
                <a:cs typeface="Calibri"/>
              </a:rPr>
              <a:t>to review </a:t>
            </a:r>
            <a:r>
              <a:rPr dirty="0" sz="1300">
                <a:latin typeface="Calibri"/>
                <a:cs typeface="Calibri"/>
              </a:rPr>
              <a:t>their</a:t>
            </a:r>
            <a:r>
              <a:rPr dirty="0" sz="1300" spc="15">
                <a:latin typeface="Calibri"/>
                <a:cs typeface="Calibri"/>
              </a:rPr>
              <a:t> </a:t>
            </a:r>
            <a:r>
              <a:rPr dirty="0" sz="1300">
                <a:latin typeface="Calibri"/>
                <a:cs typeface="Calibri"/>
              </a:rPr>
              <a:t>success:</a:t>
            </a:r>
            <a:endParaRPr sz="1300">
              <a:latin typeface="Calibri"/>
              <a:cs typeface="Calibri"/>
            </a:endParaRPr>
          </a:p>
        </p:txBody>
      </p:sp>
      <p:sp>
        <p:nvSpPr>
          <p:cNvPr id="17" name="object 17"/>
          <p:cNvSpPr txBox="1"/>
          <p:nvPr/>
        </p:nvSpPr>
        <p:spPr>
          <a:xfrm>
            <a:off x="4215202" y="5768848"/>
            <a:ext cx="4951095" cy="973455"/>
          </a:xfrm>
          <a:prstGeom prst="rect">
            <a:avLst/>
          </a:prstGeom>
        </p:spPr>
        <p:txBody>
          <a:bodyPr wrap="square" lIns="0" tIns="58419" rIns="0" bIns="0" rtlCol="0" vert="horz">
            <a:spAutoFit/>
          </a:bodyPr>
          <a:lstStyle/>
          <a:p>
            <a:pPr marL="298450" marR="130810" indent="-285750">
              <a:lnSpc>
                <a:spcPct val="76900"/>
              </a:lnSpc>
              <a:spcBef>
                <a:spcPts val="459"/>
              </a:spcBef>
              <a:buFont typeface="Arial"/>
              <a:buChar char="•"/>
              <a:tabLst>
                <a:tab pos="297815" algn="l"/>
                <a:tab pos="298450" algn="l"/>
              </a:tabLst>
            </a:pPr>
            <a:r>
              <a:rPr dirty="0" sz="1300">
                <a:latin typeface="Calibri"/>
                <a:cs typeface="Calibri"/>
              </a:rPr>
              <a:t>I </a:t>
            </a:r>
            <a:r>
              <a:rPr dirty="0" sz="1300" spc="-5">
                <a:latin typeface="Calibri"/>
                <a:cs typeface="Calibri"/>
              </a:rPr>
              <a:t>can </a:t>
            </a:r>
            <a:r>
              <a:rPr dirty="0" sz="1300">
                <a:latin typeface="Calibri"/>
                <a:cs typeface="Calibri"/>
              </a:rPr>
              <a:t>see </a:t>
            </a:r>
            <a:r>
              <a:rPr dirty="0" sz="1300" spc="-10">
                <a:latin typeface="Calibri"/>
                <a:cs typeface="Calibri"/>
              </a:rPr>
              <a:t>from </a:t>
            </a:r>
            <a:r>
              <a:rPr dirty="0" sz="1300">
                <a:latin typeface="Calibri"/>
                <a:cs typeface="Calibri"/>
              </a:rPr>
              <a:t>the </a:t>
            </a:r>
            <a:r>
              <a:rPr dirty="0" sz="1300" spc="-10">
                <a:latin typeface="Calibri"/>
                <a:cs typeface="Calibri"/>
              </a:rPr>
              <a:t>test </a:t>
            </a:r>
            <a:r>
              <a:rPr dirty="0" sz="1300" spc="-5">
                <a:latin typeface="Calibri"/>
                <a:cs typeface="Calibri"/>
              </a:rPr>
              <a:t>results </a:t>
            </a:r>
            <a:r>
              <a:rPr dirty="0" sz="1300" spc="-10">
                <a:latin typeface="Calibri"/>
                <a:cs typeface="Calibri"/>
              </a:rPr>
              <a:t>you have </a:t>
            </a:r>
            <a:r>
              <a:rPr dirty="0" sz="1300">
                <a:latin typeface="Calibri"/>
                <a:cs typeface="Calibri"/>
              </a:rPr>
              <a:t>been doing </a:t>
            </a:r>
            <a:r>
              <a:rPr dirty="0" sz="1300" spc="-5">
                <a:latin typeface="Calibri"/>
                <a:cs typeface="Calibri"/>
              </a:rPr>
              <a:t>very well. What  </a:t>
            </a:r>
            <a:r>
              <a:rPr dirty="0" sz="1300">
                <a:latin typeface="Calibri"/>
                <a:cs typeface="Calibri"/>
              </a:rPr>
              <a:t>has helped </a:t>
            </a:r>
            <a:r>
              <a:rPr dirty="0" sz="1300" spc="-10">
                <a:latin typeface="Calibri"/>
                <a:cs typeface="Calibri"/>
              </a:rPr>
              <a:t>you </a:t>
            </a:r>
            <a:r>
              <a:rPr dirty="0" sz="1300" spc="-5">
                <a:latin typeface="Calibri"/>
                <a:cs typeface="Calibri"/>
              </a:rPr>
              <a:t>remember </a:t>
            </a:r>
            <a:r>
              <a:rPr dirty="0" sz="1300" spc="-10">
                <a:latin typeface="Calibri"/>
                <a:cs typeface="Calibri"/>
              </a:rPr>
              <a:t>to </a:t>
            </a:r>
            <a:r>
              <a:rPr dirty="0" sz="1300" spc="-20">
                <a:latin typeface="Calibri"/>
                <a:cs typeface="Calibri"/>
              </a:rPr>
              <a:t>take </a:t>
            </a:r>
            <a:r>
              <a:rPr dirty="0" sz="1300" spc="-5">
                <a:latin typeface="Calibri"/>
                <a:cs typeface="Calibri"/>
              </a:rPr>
              <a:t>your</a:t>
            </a:r>
            <a:r>
              <a:rPr dirty="0" sz="1300" spc="70">
                <a:latin typeface="Calibri"/>
                <a:cs typeface="Calibri"/>
              </a:rPr>
              <a:t> </a:t>
            </a:r>
            <a:r>
              <a:rPr dirty="0" sz="1300" spc="-20">
                <a:latin typeface="Calibri"/>
                <a:cs typeface="Calibri"/>
              </a:rPr>
              <a:t>ARVs?</a:t>
            </a:r>
            <a:endParaRPr sz="1300">
              <a:latin typeface="Calibri"/>
              <a:cs typeface="Calibri"/>
            </a:endParaRPr>
          </a:p>
          <a:p>
            <a:pPr marL="298450" indent="-285750">
              <a:lnSpc>
                <a:spcPct val="100000"/>
              </a:lnSpc>
              <a:spcBef>
                <a:spcPts val="45"/>
              </a:spcBef>
              <a:buFont typeface="Arial"/>
              <a:buChar char="•"/>
              <a:tabLst>
                <a:tab pos="297815" algn="l"/>
                <a:tab pos="298450" algn="l"/>
              </a:tabLst>
            </a:pPr>
            <a:r>
              <a:rPr dirty="0" sz="1300" spc="-10">
                <a:latin typeface="Calibri"/>
                <a:cs typeface="Calibri"/>
              </a:rPr>
              <a:t>Are </a:t>
            </a:r>
            <a:r>
              <a:rPr dirty="0" sz="1300" spc="-5">
                <a:latin typeface="Calibri"/>
                <a:cs typeface="Calibri"/>
              </a:rPr>
              <a:t>there </a:t>
            </a:r>
            <a:r>
              <a:rPr dirty="0" sz="1300">
                <a:latin typeface="Calibri"/>
                <a:cs typeface="Calibri"/>
              </a:rPr>
              <a:t>things </a:t>
            </a:r>
            <a:r>
              <a:rPr dirty="0" sz="1300" spc="-5">
                <a:latin typeface="Calibri"/>
                <a:cs typeface="Calibri"/>
              </a:rPr>
              <a:t>that </a:t>
            </a:r>
            <a:r>
              <a:rPr dirty="0" sz="1300" spc="-10">
                <a:latin typeface="Calibri"/>
                <a:cs typeface="Calibri"/>
              </a:rPr>
              <a:t>have </a:t>
            </a:r>
            <a:r>
              <a:rPr dirty="0" sz="1300" spc="-5">
                <a:latin typeface="Calibri"/>
                <a:cs typeface="Calibri"/>
              </a:rPr>
              <a:t>made </a:t>
            </a:r>
            <a:r>
              <a:rPr dirty="0" sz="1300">
                <a:latin typeface="Calibri"/>
                <a:cs typeface="Calibri"/>
              </a:rPr>
              <a:t>it </a:t>
            </a:r>
            <a:r>
              <a:rPr dirty="0" sz="1300" spc="-10">
                <a:latin typeface="Calibri"/>
                <a:cs typeface="Calibri"/>
              </a:rPr>
              <a:t>hard </a:t>
            </a:r>
            <a:r>
              <a:rPr dirty="0" sz="1300" spc="-5">
                <a:latin typeface="Calibri"/>
                <a:cs typeface="Calibri"/>
              </a:rPr>
              <a:t>at times </a:t>
            </a:r>
            <a:r>
              <a:rPr dirty="0" sz="1300" spc="-10">
                <a:latin typeface="Calibri"/>
                <a:cs typeface="Calibri"/>
              </a:rPr>
              <a:t>to </a:t>
            </a:r>
            <a:r>
              <a:rPr dirty="0" sz="1300" spc="-20">
                <a:latin typeface="Calibri"/>
                <a:cs typeface="Calibri"/>
              </a:rPr>
              <a:t>take </a:t>
            </a:r>
            <a:r>
              <a:rPr dirty="0" sz="1300" spc="-5">
                <a:latin typeface="Calibri"/>
                <a:cs typeface="Calibri"/>
              </a:rPr>
              <a:t>your</a:t>
            </a:r>
            <a:r>
              <a:rPr dirty="0" sz="1300" spc="145">
                <a:latin typeface="Calibri"/>
                <a:cs typeface="Calibri"/>
              </a:rPr>
              <a:t> </a:t>
            </a:r>
            <a:r>
              <a:rPr dirty="0" sz="1300" spc="-20">
                <a:latin typeface="Calibri"/>
                <a:cs typeface="Calibri"/>
              </a:rPr>
              <a:t>ARVs?</a:t>
            </a:r>
            <a:endParaRPr sz="1300">
              <a:latin typeface="Calibri"/>
              <a:cs typeface="Calibri"/>
            </a:endParaRPr>
          </a:p>
          <a:p>
            <a:pPr marL="298450" indent="-285750">
              <a:lnSpc>
                <a:spcPts val="1535"/>
              </a:lnSpc>
              <a:spcBef>
                <a:spcPts val="25"/>
              </a:spcBef>
              <a:buFont typeface="Arial"/>
              <a:buChar char="•"/>
              <a:tabLst>
                <a:tab pos="297815" algn="l"/>
                <a:tab pos="298450" algn="l"/>
              </a:tabLst>
            </a:pPr>
            <a:r>
              <a:rPr dirty="0" sz="1300" spc="-10">
                <a:latin typeface="Calibri"/>
                <a:cs typeface="Calibri"/>
              </a:rPr>
              <a:t>Have you </a:t>
            </a:r>
            <a:r>
              <a:rPr dirty="0" sz="1300">
                <a:latin typeface="Calibri"/>
                <a:cs typeface="Calibri"/>
              </a:rPr>
              <a:t>had </a:t>
            </a:r>
            <a:r>
              <a:rPr dirty="0" sz="1300" spc="-10">
                <a:latin typeface="Calibri"/>
                <a:cs typeface="Calibri"/>
              </a:rPr>
              <a:t>any </a:t>
            </a:r>
            <a:r>
              <a:rPr dirty="0" sz="1300" spc="-5">
                <a:latin typeface="Calibri"/>
                <a:cs typeface="Calibri"/>
              </a:rPr>
              <a:t>trouble remembering </a:t>
            </a:r>
            <a:r>
              <a:rPr dirty="0" sz="1300" spc="-10">
                <a:latin typeface="Calibri"/>
                <a:cs typeface="Calibri"/>
              </a:rPr>
              <a:t>to </a:t>
            </a:r>
            <a:r>
              <a:rPr dirty="0" sz="1300" spc="-20">
                <a:latin typeface="Calibri"/>
                <a:cs typeface="Calibri"/>
              </a:rPr>
              <a:t>take</a:t>
            </a:r>
            <a:r>
              <a:rPr dirty="0" sz="1300" spc="105">
                <a:latin typeface="Calibri"/>
                <a:cs typeface="Calibri"/>
              </a:rPr>
              <a:t> </a:t>
            </a:r>
            <a:r>
              <a:rPr dirty="0" sz="1300" spc="-5">
                <a:latin typeface="Calibri"/>
                <a:cs typeface="Calibri"/>
              </a:rPr>
              <a:t>them?</a:t>
            </a:r>
            <a:endParaRPr sz="1300">
              <a:latin typeface="Calibri"/>
              <a:cs typeface="Calibri"/>
            </a:endParaRPr>
          </a:p>
          <a:p>
            <a:pPr marL="298450" indent="-285750">
              <a:lnSpc>
                <a:spcPts val="1535"/>
              </a:lnSpc>
              <a:buFont typeface="Arial"/>
              <a:buChar char="•"/>
              <a:tabLst>
                <a:tab pos="297815" algn="l"/>
                <a:tab pos="298450" algn="l"/>
              </a:tabLst>
            </a:pPr>
            <a:r>
              <a:rPr dirty="0" sz="1300">
                <a:latin typeface="Calibri"/>
                <a:cs typeface="Calibri"/>
              </a:rPr>
              <a:t>What do </a:t>
            </a:r>
            <a:r>
              <a:rPr dirty="0" sz="1300" spc="-10">
                <a:latin typeface="Calibri"/>
                <a:cs typeface="Calibri"/>
              </a:rPr>
              <a:t>you </a:t>
            </a:r>
            <a:r>
              <a:rPr dirty="0" sz="1300">
                <a:latin typeface="Calibri"/>
                <a:cs typeface="Calibri"/>
              </a:rPr>
              <a:t>think </a:t>
            </a:r>
            <a:r>
              <a:rPr dirty="0" sz="1300" spc="-5">
                <a:latin typeface="Calibri"/>
                <a:cs typeface="Calibri"/>
              </a:rPr>
              <a:t>might </a:t>
            </a:r>
            <a:r>
              <a:rPr dirty="0" sz="1300" spc="-10">
                <a:latin typeface="Calibri"/>
                <a:cs typeface="Calibri"/>
              </a:rPr>
              <a:t>get </a:t>
            </a:r>
            <a:r>
              <a:rPr dirty="0" sz="1300">
                <a:latin typeface="Calibri"/>
                <a:cs typeface="Calibri"/>
              </a:rPr>
              <a:t>in the </a:t>
            </a:r>
            <a:r>
              <a:rPr dirty="0" sz="1300" spc="-15">
                <a:latin typeface="Calibri"/>
                <a:cs typeface="Calibri"/>
              </a:rPr>
              <a:t>way </a:t>
            </a:r>
            <a:r>
              <a:rPr dirty="0" sz="1300">
                <a:latin typeface="Calibri"/>
                <a:cs typeface="Calibri"/>
              </a:rPr>
              <a:t>of </a:t>
            </a:r>
            <a:r>
              <a:rPr dirty="0" sz="1300" spc="-5">
                <a:latin typeface="Calibri"/>
                <a:cs typeface="Calibri"/>
              </a:rPr>
              <a:t>taking </a:t>
            </a:r>
            <a:r>
              <a:rPr dirty="0" sz="1300">
                <a:latin typeface="Calibri"/>
                <a:cs typeface="Calibri"/>
              </a:rPr>
              <a:t>them in the</a:t>
            </a:r>
            <a:r>
              <a:rPr dirty="0" sz="1300" spc="120">
                <a:latin typeface="Calibri"/>
                <a:cs typeface="Calibri"/>
              </a:rPr>
              <a:t> </a:t>
            </a:r>
            <a:r>
              <a:rPr dirty="0" sz="1300" spc="-5">
                <a:latin typeface="Calibri"/>
                <a:cs typeface="Calibri"/>
              </a:rPr>
              <a:t>future?</a:t>
            </a:r>
            <a:endParaRPr sz="1300">
              <a:latin typeface="Calibri"/>
              <a:cs typeface="Calibri"/>
            </a:endParaRPr>
          </a:p>
        </p:txBody>
      </p:sp>
      <p:grpSp>
        <p:nvGrpSpPr>
          <p:cNvPr id="18" name="object 18"/>
          <p:cNvGrpSpPr/>
          <p:nvPr/>
        </p:nvGrpSpPr>
        <p:grpSpPr>
          <a:xfrm>
            <a:off x="3834384" y="1493519"/>
            <a:ext cx="104139" cy="5587365"/>
            <a:chOff x="3834384" y="1493519"/>
            <a:chExt cx="104139" cy="5587365"/>
          </a:xfrm>
        </p:grpSpPr>
        <p:sp>
          <p:nvSpPr>
            <p:cNvPr id="19" name="object 19"/>
            <p:cNvSpPr/>
            <p:nvPr/>
          </p:nvSpPr>
          <p:spPr>
            <a:xfrm>
              <a:off x="3834384" y="1493519"/>
              <a:ext cx="103632" cy="5586984"/>
            </a:xfrm>
            <a:prstGeom prst="rect">
              <a:avLst/>
            </a:prstGeom>
            <a:blipFill>
              <a:blip r:embed="rId4" cstate="print"/>
              <a:stretch>
                <a:fillRect/>
              </a:stretch>
            </a:blipFill>
          </p:spPr>
          <p:txBody>
            <a:bodyPr wrap="square" lIns="0" tIns="0" rIns="0" bIns="0" rtlCol="0"/>
            <a:lstStyle/>
            <a:p/>
          </p:txBody>
        </p:sp>
        <p:sp>
          <p:nvSpPr>
            <p:cNvPr id="20" name="object 20"/>
            <p:cNvSpPr/>
            <p:nvPr/>
          </p:nvSpPr>
          <p:spPr>
            <a:xfrm>
              <a:off x="3886200" y="1514563"/>
              <a:ext cx="0" cy="5495925"/>
            </a:xfrm>
            <a:custGeom>
              <a:avLst/>
              <a:gdLst/>
              <a:ahLst/>
              <a:cxnLst/>
              <a:rect l="l" t="t" r="r" b="b"/>
              <a:pathLst>
                <a:path w="0" h="5495925">
                  <a:moveTo>
                    <a:pt x="0" y="0"/>
                  </a:moveTo>
                  <a:lnTo>
                    <a:pt x="1" y="5495836"/>
                  </a:lnTo>
                </a:path>
              </a:pathLst>
            </a:custGeom>
            <a:ln w="19050">
              <a:solidFill>
                <a:srgbClr val="002060"/>
              </a:solidFill>
            </a:ln>
          </p:spPr>
          <p:txBody>
            <a:bodyPr wrap="square" lIns="0" tIns="0" rIns="0" bIns="0" rtlCol="0"/>
            <a:lstStyle/>
            <a:p/>
          </p:txBody>
        </p:sp>
      </p:grpSp>
      <p:sp>
        <p:nvSpPr>
          <p:cNvPr id="21" name="object 21"/>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4BACC6"/>
          </a:solidFill>
        </p:spPr>
        <p:txBody>
          <a:bodyPr wrap="square" lIns="0" tIns="0" rIns="0" bIns="0" rtlCol="0"/>
          <a:lstStyle/>
          <a:p/>
        </p:txBody>
      </p:sp>
      <p:sp>
        <p:nvSpPr>
          <p:cNvPr id="22" name="object 22"/>
          <p:cNvSpPr txBox="1">
            <a:spLocks noGrp="1"/>
          </p:cNvSpPr>
          <p:nvPr>
            <p:ph type="title"/>
          </p:nvPr>
        </p:nvSpPr>
        <p:spPr>
          <a:xfrm>
            <a:off x="457200" y="453525"/>
            <a:ext cx="9144000" cy="461009"/>
          </a:xfrm>
          <a:prstGeom prst="rect"/>
          <a:solidFill>
            <a:srgbClr val="4BACC6"/>
          </a:solidFill>
        </p:spPr>
        <p:txBody>
          <a:bodyPr wrap="square" lIns="0" tIns="184150" rIns="0" bIns="0" rtlCol="0" vert="horz">
            <a:spAutoFit/>
          </a:bodyPr>
          <a:lstStyle/>
          <a:p>
            <a:pPr marL="492125">
              <a:lnSpc>
                <a:spcPts val="2175"/>
              </a:lnSpc>
              <a:spcBef>
                <a:spcPts val="1450"/>
              </a:spcBef>
            </a:pPr>
            <a:r>
              <a:rPr dirty="0"/>
              <a:t>4. </a:t>
            </a:r>
            <a:r>
              <a:rPr dirty="0" spc="-65"/>
              <a:t>Your </a:t>
            </a:r>
            <a:r>
              <a:rPr dirty="0" spc="-15"/>
              <a:t>viral </a:t>
            </a:r>
            <a:r>
              <a:rPr dirty="0"/>
              <a:t>load is</a:t>
            </a:r>
            <a:r>
              <a:rPr dirty="0" spc="85"/>
              <a:t> </a:t>
            </a:r>
            <a:r>
              <a:rPr dirty="0" spc="-30"/>
              <a:t>LOW</a:t>
            </a:r>
          </a:p>
        </p:txBody>
      </p:sp>
      <p:sp>
        <p:nvSpPr>
          <p:cNvPr id="23" name="object 23"/>
          <p:cNvSpPr/>
          <p:nvPr/>
        </p:nvSpPr>
        <p:spPr>
          <a:xfrm>
            <a:off x="7543800" y="914400"/>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grpSp>
        <p:nvGrpSpPr>
          <p:cNvPr id="24" name="object 24"/>
          <p:cNvGrpSpPr/>
          <p:nvPr/>
        </p:nvGrpSpPr>
        <p:grpSpPr>
          <a:xfrm>
            <a:off x="7485888" y="896111"/>
            <a:ext cx="1945005" cy="1442085"/>
            <a:chOff x="7485888" y="896111"/>
            <a:chExt cx="1945005" cy="1442085"/>
          </a:xfrm>
        </p:grpSpPr>
        <p:sp>
          <p:nvSpPr>
            <p:cNvPr id="25" name="object 25"/>
            <p:cNvSpPr/>
            <p:nvPr/>
          </p:nvSpPr>
          <p:spPr>
            <a:xfrm>
              <a:off x="7485888" y="896111"/>
              <a:ext cx="1944624" cy="1441704"/>
            </a:xfrm>
            <a:prstGeom prst="rect">
              <a:avLst/>
            </a:prstGeom>
            <a:blipFill>
              <a:blip r:embed="rId5" cstate="print"/>
              <a:stretch>
                <a:fillRect/>
              </a:stretch>
            </a:blipFill>
          </p:spPr>
          <p:txBody>
            <a:bodyPr wrap="square" lIns="0" tIns="0" rIns="0" bIns="0" rtlCol="0"/>
            <a:lstStyle/>
            <a:p/>
          </p:txBody>
        </p:sp>
        <p:sp>
          <p:nvSpPr>
            <p:cNvPr id="26" name="object 26"/>
            <p:cNvSpPr/>
            <p:nvPr/>
          </p:nvSpPr>
          <p:spPr>
            <a:xfrm>
              <a:off x="7644384" y="1173479"/>
              <a:ext cx="1740407" cy="944880"/>
            </a:xfrm>
            <a:prstGeom prst="rect">
              <a:avLst/>
            </a:prstGeom>
            <a:blipFill>
              <a:blip r:embed="rId6" cstate="print"/>
              <a:stretch>
                <a:fillRect/>
              </a:stretch>
            </a:blipFill>
          </p:spPr>
          <p:txBody>
            <a:bodyPr wrap="square" lIns="0" tIns="0" rIns="0" bIns="0" rtlCol="0"/>
            <a:lstStyle/>
            <a:p/>
          </p:txBody>
        </p:sp>
        <p:sp>
          <p:nvSpPr>
            <p:cNvPr id="27" name="object 27"/>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8" name="object 28"/>
            <p:cNvSpPr/>
            <p:nvPr/>
          </p:nvSpPr>
          <p:spPr>
            <a:xfrm>
              <a:off x="7924800" y="990599"/>
              <a:ext cx="1169533" cy="1219198"/>
            </a:xfrm>
            <a:prstGeom prst="rect">
              <a:avLst/>
            </a:prstGeom>
            <a:blipFill>
              <a:blip r:embed="rId7" cstate="print"/>
              <a:stretch>
                <a:fillRect/>
              </a:stretch>
            </a:blipFill>
          </p:spPr>
          <p:txBody>
            <a:bodyPr wrap="square" lIns="0" tIns="0" rIns="0" bIns="0" rtlCol="0"/>
            <a:lstStyle/>
            <a:p/>
          </p:txBody>
        </p:sp>
      </p:grpSp>
      <p:sp>
        <p:nvSpPr>
          <p:cNvPr id="29" name="object 29"/>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4BACC6"/>
          </a:solidFill>
        </p:spPr>
        <p:txBody>
          <a:bodyPr wrap="square" lIns="0" tIns="184150" rIns="0" bIns="0" rtlCol="0" vert="horz">
            <a:spAutoFit/>
          </a:bodyPr>
          <a:lstStyle/>
          <a:p>
            <a:pPr marL="492125">
              <a:lnSpc>
                <a:spcPct val="100000"/>
              </a:lnSpc>
              <a:spcBef>
                <a:spcPts val="1450"/>
              </a:spcBef>
            </a:pPr>
            <a:r>
              <a:rPr dirty="0"/>
              <a:t>5. </a:t>
            </a:r>
            <a:r>
              <a:rPr dirty="0" spc="-10"/>
              <a:t>Keeping </a:t>
            </a:r>
            <a:r>
              <a:rPr dirty="0" spc="-15"/>
              <a:t>your </a:t>
            </a:r>
            <a:r>
              <a:rPr dirty="0" spc="-5"/>
              <a:t>virus</a:t>
            </a:r>
            <a:r>
              <a:rPr dirty="0" spc="25"/>
              <a:t> </a:t>
            </a:r>
            <a:r>
              <a:rPr dirty="0" spc="-5"/>
              <a:t>low</a:t>
            </a:r>
          </a:p>
        </p:txBody>
      </p:sp>
      <p:sp>
        <p:nvSpPr>
          <p:cNvPr id="3" name="object 3"/>
          <p:cNvSpPr txBox="1"/>
          <p:nvPr/>
        </p:nvSpPr>
        <p:spPr>
          <a:xfrm>
            <a:off x="6631940" y="1696211"/>
            <a:ext cx="2727960" cy="5207000"/>
          </a:xfrm>
          <a:prstGeom prst="rect">
            <a:avLst/>
          </a:prstGeom>
        </p:spPr>
        <p:txBody>
          <a:bodyPr wrap="square" lIns="0" tIns="12700" rIns="0" bIns="0" rtlCol="0" vert="horz">
            <a:spAutoFit/>
          </a:bodyPr>
          <a:lstStyle/>
          <a:p>
            <a:pPr algn="just" marL="298450" marR="5080" indent="-285750">
              <a:lnSpc>
                <a:spcPct val="100000"/>
              </a:lnSpc>
              <a:spcBef>
                <a:spcPts val="100"/>
              </a:spcBef>
              <a:buFont typeface="Wingdings"/>
              <a:buChar char="➢"/>
              <a:tabLst>
                <a:tab pos="298450" algn="l"/>
              </a:tabLst>
            </a:pPr>
            <a:r>
              <a:rPr dirty="0" sz="2000" spc="-40">
                <a:latin typeface="Calibri"/>
                <a:cs typeface="Calibri"/>
              </a:rPr>
              <a:t>Your </a:t>
            </a:r>
            <a:r>
              <a:rPr dirty="0" sz="2000" spc="-10">
                <a:latin typeface="Calibri"/>
                <a:cs typeface="Calibri"/>
              </a:rPr>
              <a:t>viral </a:t>
            </a:r>
            <a:r>
              <a:rPr dirty="0" sz="2000" spc="-5">
                <a:latin typeface="Calibri"/>
                <a:cs typeface="Calibri"/>
              </a:rPr>
              <a:t>load </a:t>
            </a:r>
            <a:r>
              <a:rPr dirty="0" sz="2000">
                <a:latin typeface="Calibri"/>
                <a:cs typeface="Calibri"/>
              </a:rPr>
              <a:t>is </a:t>
            </a:r>
            <a:r>
              <a:rPr dirty="0" sz="2000" spc="-5">
                <a:latin typeface="Calibri"/>
                <a:cs typeface="Calibri"/>
              </a:rPr>
              <a:t>low </a:t>
            </a:r>
            <a:r>
              <a:rPr dirty="0" sz="2000" spc="-710">
                <a:latin typeface="Calibri"/>
                <a:cs typeface="Calibri"/>
              </a:rPr>
              <a:t>so </a:t>
            </a:r>
            <a:r>
              <a:rPr dirty="0" sz="2000" spc="-445">
                <a:latin typeface="Calibri"/>
                <a:cs typeface="Calibri"/>
              </a:rPr>
              <a:t> </a:t>
            </a:r>
            <a:r>
              <a:rPr dirty="0" sz="2000" spc="-15">
                <a:latin typeface="Calibri"/>
                <a:cs typeface="Calibri"/>
              </a:rPr>
              <a:t>you </a:t>
            </a:r>
            <a:r>
              <a:rPr dirty="0" sz="2000" spc="-10">
                <a:latin typeface="Calibri"/>
                <a:cs typeface="Calibri"/>
              </a:rPr>
              <a:t>are protecting </a:t>
            </a:r>
            <a:r>
              <a:rPr dirty="0" sz="2000" spc="-15">
                <a:latin typeface="Calibri"/>
                <a:cs typeface="Calibri"/>
              </a:rPr>
              <a:t>your  </a:t>
            </a:r>
            <a:r>
              <a:rPr dirty="0" sz="2000" spc="-5">
                <a:latin typeface="Calibri"/>
                <a:cs typeface="Calibri"/>
              </a:rPr>
              <a:t>health.</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53340" indent="-285750">
              <a:lnSpc>
                <a:spcPct val="100000"/>
              </a:lnSpc>
              <a:spcBef>
                <a:spcPts val="5"/>
              </a:spcBef>
              <a:buFont typeface="Wingdings"/>
              <a:buChar char="➢"/>
              <a:tabLst>
                <a:tab pos="298450" algn="l"/>
              </a:tabLst>
            </a:pPr>
            <a:r>
              <a:rPr dirty="0" sz="2000" spc="-5">
                <a:latin typeface="Calibri"/>
                <a:cs typeface="Calibri"/>
              </a:rPr>
              <a:t>If </a:t>
            </a:r>
            <a:r>
              <a:rPr dirty="0" sz="2000" spc="-15">
                <a:latin typeface="Calibri"/>
                <a:cs typeface="Calibri"/>
              </a:rPr>
              <a:t>you </a:t>
            </a:r>
            <a:r>
              <a:rPr dirty="0" sz="2000" spc="-10">
                <a:latin typeface="Calibri"/>
                <a:cs typeface="Calibri"/>
              </a:rPr>
              <a:t>are sexually  </a:t>
            </a:r>
            <a:r>
              <a:rPr dirty="0" sz="2000" spc="-5">
                <a:latin typeface="Calibri"/>
                <a:cs typeface="Calibri"/>
              </a:rPr>
              <a:t>active, </a:t>
            </a:r>
            <a:r>
              <a:rPr dirty="0" sz="2000" spc="-10">
                <a:latin typeface="Calibri"/>
                <a:cs typeface="Calibri"/>
              </a:rPr>
              <a:t>having </a:t>
            </a:r>
            <a:r>
              <a:rPr dirty="0" sz="2000">
                <a:latin typeface="Calibri"/>
                <a:cs typeface="Calibri"/>
              </a:rPr>
              <a:t>a </a:t>
            </a:r>
            <a:r>
              <a:rPr dirty="0" sz="2000" spc="-5">
                <a:latin typeface="Calibri"/>
                <a:cs typeface="Calibri"/>
              </a:rPr>
              <a:t>low  </a:t>
            </a:r>
            <a:r>
              <a:rPr dirty="0" sz="2000" spc="-10">
                <a:latin typeface="Calibri"/>
                <a:cs typeface="Calibri"/>
              </a:rPr>
              <a:t>viral </a:t>
            </a:r>
            <a:r>
              <a:rPr dirty="0" sz="2000" spc="-5">
                <a:latin typeface="Calibri"/>
                <a:cs typeface="Calibri"/>
              </a:rPr>
              <a:t>load </a:t>
            </a:r>
            <a:r>
              <a:rPr dirty="0" sz="2000" spc="-15">
                <a:latin typeface="Calibri"/>
                <a:cs typeface="Calibri"/>
              </a:rPr>
              <a:t>makes </a:t>
            </a:r>
            <a:r>
              <a:rPr dirty="0" sz="2000">
                <a:latin typeface="Calibri"/>
                <a:cs typeface="Calibri"/>
              </a:rPr>
              <a:t>it less  </a:t>
            </a:r>
            <a:r>
              <a:rPr dirty="0" sz="2000" spc="-15">
                <a:latin typeface="Calibri"/>
                <a:cs typeface="Calibri"/>
              </a:rPr>
              <a:t>likely </a:t>
            </a:r>
            <a:r>
              <a:rPr dirty="0" sz="2000" spc="-5">
                <a:latin typeface="Calibri"/>
                <a:cs typeface="Calibri"/>
              </a:rPr>
              <a:t>that </a:t>
            </a:r>
            <a:r>
              <a:rPr dirty="0" sz="2000" spc="-15">
                <a:latin typeface="Calibri"/>
                <a:cs typeface="Calibri"/>
              </a:rPr>
              <a:t>you </a:t>
            </a:r>
            <a:r>
              <a:rPr dirty="0" sz="2000" spc="-5">
                <a:latin typeface="Calibri"/>
                <a:cs typeface="Calibri"/>
              </a:rPr>
              <a:t>will </a:t>
            </a:r>
            <a:r>
              <a:rPr dirty="0" sz="2000">
                <a:latin typeface="Calibri"/>
                <a:cs typeface="Calibri"/>
              </a:rPr>
              <a:t>pass  </a:t>
            </a:r>
            <a:r>
              <a:rPr dirty="0" sz="2000" spc="-5">
                <a:latin typeface="Calibri"/>
                <a:cs typeface="Calibri"/>
              </a:rPr>
              <a:t>HIV </a:t>
            </a:r>
            <a:r>
              <a:rPr dirty="0" sz="2000" spc="-10">
                <a:latin typeface="Calibri"/>
                <a:cs typeface="Calibri"/>
              </a:rPr>
              <a:t>to your</a:t>
            </a:r>
            <a:r>
              <a:rPr dirty="0" sz="2000" spc="-20">
                <a:latin typeface="Calibri"/>
                <a:cs typeface="Calibri"/>
              </a:rPr>
              <a:t> </a:t>
            </a:r>
            <a:r>
              <a:rPr dirty="0" sz="2000" spc="-30">
                <a:latin typeface="Calibri"/>
                <a:cs typeface="Calibri"/>
              </a:rPr>
              <a:t>partner.</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81280" indent="-285750">
              <a:lnSpc>
                <a:spcPct val="100000"/>
              </a:lnSpc>
              <a:spcBef>
                <a:spcPts val="5"/>
              </a:spcBef>
              <a:buFont typeface="Wingdings"/>
              <a:buChar char="➢"/>
              <a:tabLst>
                <a:tab pos="298450" algn="l"/>
              </a:tabLst>
            </a:pPr>
            <a:r>
              <a:rPr dirty="0" sz="2000" spc="-20">
                <a:latin typeface="Calibri"/>
                <a:cs typeface="Calibri"/>
              </a:rPr>
              <a:t>Even </a:t>
            </a:r>
            <a:r>
              <a:rPr dirty="0" sz="2000" spc="-5">
                <a:latin typeface="Calibri"/>
                <a:cs typeface="Calibri"/>
              </a:rPr>
              <a:t>though </a:t>
            </a:r>
            <a:r>
              <a:rPr dirty="0" sz="2000" spc="-15">
                <a:latin typeface="Calibri"/>
                <a:cs typeface="Calibri"/>
              </a:rPr>
              <a:t>you </a:t>
            </a:r>
            <a:r>
              <a:rPr dirty="0" sz="2000" spc="-405">
                <a:latin typeface="Calibri"/>
                <a:cs typeface="Calibri"/>
              </a:rPr>
              <a:t>know  </a:t>
            </a:r>
            <a:r>
              <a:rPr dirty="0" sz="2000" spc="-15">
                <a:latin typeface="Calibri"/>
                <a:cs typeface="Calibri"/>
              </a:rPr>
              <a:t>it’s </a:t>
            </a:r>
            <a:r>
              <a:rPr dirty="0" sz="2000" spc="-10">
                <a:latin typeface="Calibri"/>
                <a:cs typeface="Calibri"/>
              </a:rPr>
              <a:t>good </a:t>
            </a:r>
            <a:r>
              <a:rPr dirty="0" sz="2000" spc="-15">
                <a:latin typeface="Calibri"/>
                <a:cs typeface="Calibri"/>
              </a:rPr>
              <a:t>for your  </a:t>
            </a:r>
            <a:r>
              <a:rPr dirty="0" sz="2000" spc="-5">
                <a:latin typeface="Calibri"/>
                <a:cs typeface="Calibri"/>
              </a:rPr>
              <a:t>health, </a:t>
            </a:r>
            <a:r>
              <a:rPr dirty="0" sz="2000">
                <a:latin typeface="Calibri"/>
                <a:cs typeface="Calibri"/>
              </a:rPr>
              <a:t>it </a:t>
            </a:r>
            <a:r>
              <a:rPr dirty="0" sz="2000" spc="-15">
                <a:latin typeface="Calibri"/>
                <a:cs typeface="Calibri"/>
              </a:rPr>
              <a:t>may </a:t>
            </a:r>
            <a:r>
              <a:rPr dirty="0" sz="2000" spc="-5">
                <a:latin typeface="Calibri"/>
                <a:cs typeface="Calibri"/>
              </a:rPr>
              <a:t>be </a:t>
            </a:r>
            <a:r>
              <a:rPr dirty="0" sz="2000" spc="-10">
                <a:latin typeface="Calibri"/>
                <a:cs typeface="Calibri"/>
              </a:rPr>
              <a:t>hard  to </a:t>
            </a:r>
            <a:r>
              <a:rPr dirty="0" sz="2000" spc="-20">
                <a:latin typeface="Calibri"/>
                <a:cs typeface="Calibri"/>
              </a:rPr>
              <a:t>keep </a:t>
            </a:r>
            <a:r>
              <a:rPr dirty="0" sz="2000" spc="-5">
                <a:latin typeface="Calibri"/>
                <a:cs typeface="Calibri"/>
              </a:rPr>
              <a:t>taking </a:t>
            </a:r>
            <a:r>
              <a:rPr dirty="0" sz="2000" spc="-25">
                <a:latin typeface="Calibri"/>
                <a:cs typeface="Calibri"/>
              </a:rPr>
              <a:t>ARVs,  </a:t>
            </a:r>
            <a:r>
              <a:rPr dirty="0" sz="2000">
                <a:latin typeface="Calibri"/>
                <a:cs typeface="Calibri"/>
              </a:rPr>
              <a:t>especially </a:t>
            </a:r>
            <a:r>
              <a:rPr dirty="0" sz="2000" spc="-5">
                <a:latin typeface="Calibri"/>
                <a:cs typeface="Calibri"/>
              </a:rPr>
              <a:t>when </a:t>
            </a:r>
            <a:r>
              <a:rPr dirty="0" sz="2000">
                <a:latin typeface="Calibri"/>
                <a:cs typeface="Calibri"/>
              </a:rPr>
              <a:t>so  </a:t>
            </a:r>
            <a:r>
              <a:rPr dirty="0" sz="2000" spc="-10">
                <a:latin typeface="Calibri"/>
                <a:cs typeface="Calibri"/>
              </a:rPr>
              <a:t>many </a:t>
            </a:r>
            <a:r>
              <a:rPr dirty="0" sz="2000" spc="-5">
                <a:latin typeface="Calibri"/>
                <a:cs typeface="Calibri"/>
              </a:rPr>
              <a:t>things </a:t>
            </a:r>
            <a:r>
              <a:rPr dirty="0" sz="2000" spc="-10">
                <a:latin typeface="Calibri"/>
                <a:cs typeface="Calibri"/>
              </a:rPr>
              <a:t>are  </a:t>
            </a:r>
            <a:r>
              <a:rPr dirty="0" sz="2000" spc="-5">
                <a:latin typeface="Calibri"/>
                <a:cs typeface="Calibri"/>
              </a:rPr>
              <a:t>changing </a:t>
            </a:r>
            <a:r>
              <a:rPr dirty="0" sz="2000">
                <a:latin typeface="Calibri"/>
                <a:cs typeface="Calibri"/>
              </a:rPr>
              <a:t>in </a:t>
            </a:r>
            <a:r>
              <a:rPr dirty="0" sz="2000" spc="-10">
                <a:latin typeface="Calibri"/>
                <a:cs typeface="Calibri"/>
              </a:rPr>
              <a:t>your</a:t>
            </a:r>
            <a:r>
              <a:rPr dirty="0" sz="2000" spc="-55">
                <a:latin typeface="Calibri"/>
                <a:cs typeface="Calibri"/>
              </a:rPr>
              <a:t> </a:t>
            </a:r>
            <a:r>
              <a:rPr dirty="0" sz="2000" spc="-10">
                <a:latin typeface="Calibri"/>
                <a:cs typeface="Calibri"/>
              </a:rPr>
              <a:t>life.</a:t>
            </a:r>
            <a:endParaRPr sz="2000">
              <a:latin typeface="Calibri"/>
              <a:cs typeface="Calibri"/>
            </a:endParaRPr>
          </a:p>
        </p:txBody>
      </p:sp>
      <p:sp>
        <p:nvSpPr>
          <p:cNvPr id="4" name="object 4"/>
          <p:cNvSpPr/>
          <p:nvPr/>
        </p:nvSpPr>
        <p:spPr>
          <a:xfrm>
            <a:off x="1188715" y="1795491"/>
            <a:ext cx="5005710" cy="508635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71727" y="4629911"/>
            <a:ext cx="2828925" cy="2597150"/>
            <a:chOff x="871727" y="4629911"/>
            <a:chExt cx="2828925" cy="2597150"/>
          </a:xfrm>
        </p:grpSpPr>
        <p:sp>
          <p:nvSpPr>
            <p:cNvPr id="3" name="object 3"/>
            <p:cNvSpPr/>
            <p:nvPr/>
          </p:nvSpPr>
          <p:spPr>
            <a:xfrm>
              <a:off x="871727" y="4629911"/>
              <a:ext cx="2828544" cy="2596895"/>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914399" y="4648200"/>
              <a:ext cx="2743200" cy="2514600"/>
            </a:xfrm>
            <a:custGeom>
              <a:avLst/>
              <a:gdLst/>
              <a:ahLst/>
              <a:cxnLst/>
              <a:rect l="l" t="t" r="r" b="b"/>
              <a:pathLst>
                <a:path w="2743200" h="2514600">
                  <a:moveTo>
                    <a:pt x="2743200" y="0"/>
                  </a:moveTo>
                  <a:lnTo>
                    <a:pt x="0" y="0"/>
                  </a:lnTo>
                  <a:lnTo>
                    <a:pt x="0" y="2514599"/>
                  </a:lnTo>
                  <a:lnTo>
                    <a:pt x="2743200" y="2514599"/>
                  </a:lnTo>
                  <a:lnTo>
                    <a:pt x="2743200" y="0"/>
                  </a:lnTo>
                  <a:close/>
                </a:path>
              </a:pathLst>
            </a:custGeom>
            <a:solidFill>
              <a:srgbClr val="DCE6F2"/>
            </a:solidFill>
          </p:spPr>
          <p:txBody>
            <a:bodyPr wrap="square" lIns="0" tIns="0" rIns="0" bIns="0" rtlCol="0"/>
            <a:lstStyle/>
            <a:p/>
          </p:txBody>
        </p:sp>
      </p:grpSp>
      <p:sp>
        <p:nvSpPr>
          <p:cNvPr id="5" name="object 5"/>
          <p:cNvSpPr txBox="1"/>
          <p:nvPr/>
        </p:nvSpPr>
        <p:spPr>
          <a:xfrm>
            <a:off x="983757" y="1665223"/>
            <a:ext cx="1271905" cy="254000"/>
          </a:xfrm>
          <a:prstGeom prst="rect">
            <a:avLst/>
          </a:prstGeom>
        </p:spPr>
        <p:txBody>
          <a:bodyPr wrap="square" lIns="0" tIns="12700" rIns="0" bIns="0" rtlCol="0" vert="horz">
            <a:spAutoFit/>
          </a:bodyPr>
          <a:lstStyle/>
          <a:p>
            <a:pPr marL="12700">
              <a:lnSpc>
                <a:spcPct val="100000"/>
              </a:lnSpc>
              <a:spcBef>
                <a:spcPts val="100"/>
              </a:spcBef>
            </a:pPr>
            <a:r>
              <a:rPr dirty="0" sz="1500" b="1">
                <a:latin typeface="Calibri"/>
                <a:cs typeface="Calibri"/>
              </a:rPr>
              <a:t>KEY</a:t>
            </a:r>
            <a:r>
              <a:rPr dirty="0" sz="1500" spc="-60" b="1">
                <a:latin typeface="Calibri"/>
                <a:cs typeface="Calibri"/>
              </a:rPr>
              <a:t> </a:t>
            </a:r>
            <a:r>
              <a:rPr dirty="0" sz="1500" spc="-10" b="1">
                <a:latin typeface="Calibri"/>
                <a:cs typeface="Calibri"/>
              </a:rPr>
              <a:t>MESSAGES:</a:t>
            </a:r>
            <a:endParaRPr sz="1500">
              <a:latin typeface="Calibri"/>
              <a:cs typeface="Calibri"/>
            </a:endParaRPr>
          </a:p>
        </p:txBody>
      </p:sp>
      <p:sp>
        <p:nvSpPr>
          <p:cNvPr id="6" name="object 6"/>
          <p:cNvSpPr txBox="1"/>
          <p:nvPr/>
        </p:nvSpPr>
        <p:spPr>
          <a:xfrm>
            <a:off x="983757" y="1921255"/>
            <a:ext cx="2433320" cy="455295"/>
          </a:xfrm>
          <a:prstGeom prst="rect">
            <a:avLst/>
          </a:prstGeom>
        </p:spPr>
        <p:txBody>
          <a:bodyPr wrap="square" lIns="0" tIns="42545" rIns="0" bIns="0" rtlCol="0" vert="horz">
            <a:spAutoFit/>
          </a:bodyPr>
          <a:lstStyle/>
          <a:p>
            <a:pPr marL="298450" marR="5080" indent="-285750">
              <a:lnSpc>
                <a:spcPts val="1580"/>
              </a:lnSpc>
              <a:spcBef>
                <a:spcPts val="335"/>
              </a:spcBef>
              <a:buFont typeface="Wingdings"/>
              <a:buChar char="➢"/>
              <a:tabLst>
                <a:tab pos="298450" algn="l"/>
              </a:tabLst>
            </a:pPr>
            <a:r>
              <a:rPr dirty="0" sz="1500" spc="-35">
                <a:latin typeface="Calibri"/>
                <a:cs typeface="Calibri"/>
              </a:rPr>
              <a:t>Your </a:t>
            </a:r>
            <a:r>
              <a:rPr dirty="0" sz="1500" spc="-10">
                <a:latin typeface="Calibri"/>
                <a:cs typeface="Calibri"/>
              </a:rPr>
              <a:t>viral </a:t>
            </a:r>
            <a:r>
              <a:rPr dirty="0" sz="1500" spc="-5">
                <a:latin typeface="Calibri"/>
                <a:cs typeface="Calibri"/>
              </a:rPr>
              <a:t>load </a:t>
            </a:r>
            <a:r>
              <a:rPr dirty="0" sz="1500">
                <a:latin typeface="Calibri"/>
                <a:cs typeface="Calibri"/>
              </a:rPr>
              <a:t>is </a:t>
            </a:r>
            <a:r>
              <a:rPr dirty="0" sz="1500" spc="-5">
                <a:latin typeface="Calibri"/>
                <a:cs typeface="Calibri"/>
              </a:rPr>
              <a:t>low </a:t>
            </a:r>
            <a:r>
              <a:rPr dirty="0" sz="1500">
                <a:latin typeface="Calibri"/>
                <a:cs typeface="Calibri"/>
              </a:rPr>
              <a:t>so </a:t>
            </a:r>
            <a:r>
              <a:rPr dirty="0" sz="1500" spc="-405">
                <a:latin typeface="Calibri"/>
                <a:cs typeface="Calibri"/>
              </a:rPr>
              <a:t>you </a:t>
            </a:r>
            <a:r>
              <a:rPr dirty="0" sz="1500" spc="-330">
                <a:latin typeface="Calibri"/>
                <a:cs typeface="Calibri"/>
              </a:rPr>
              <a:t> </a:t>
            </a:r>
            <a:r>
              <a:rPr dirty="0" sz="1500" spc="-10">
                <a:latin typeface="Calibri"/>
                <a:cs typeface="Calibri"/>
              </a:rPr>
              <a:t>are protecting your</a:t>
            </a:r>
            <a:r>
              <a:rPr dirty="0" sz="1500" spc="-25">
                <a:latin typeface="Calibri"/>
                <a:cs typeface="Calibri"/>
              </a:rPr>
              <a:t> </a:t>
            </a:r>
            <a:r>
              <a:rPr dirty="0" sz="1500" spc="-5">
                <a:latin typeface="Calibri"/>
                <a:cs typeface="Calibri"/>
              </a:rPr>
              <a:t>health.</a:t>
            </a:r>
            <a:endParaRPr sz="1500">
              <a:latin typeface="Calibri"/>
              <a:cs typeface="Calibri"/>
            </a:endParaRPr>
          </a:p>
        </p:txBody>
      </p:sp>
      <p:sp>
        <p:nvSpPr>
          <p:cNvPr id="7" name="object 7"/>
          <p:cNvSpPr txBox="1"/>
          <p:nvPr/>
        </p:nvSpPr>
        <p:spPr>
          <a:xfrm>
            <a:off x="983757" y="2378455"/>
            <a:ext cx="2569210" cy="2146935"/>
          </a:xfrm>
          <a:prstGeom prst="rect">
            <a:avLst/>
          </a:prstGeom>
        </p:spPr>
        <p:txBody>
          <a:bodyPr wrap="square" lIns="0" tIns="33655" rIns="0" bIns="0" rtlCol="0" vert="horz">
            <a:spAutoFit/>
          </a:bodyPr>
          <a:lstStyle/>
          <a:p>
            <a:pPr marL="298450" marR="5080" indent="-285750">
              <a:lnSpc>
                <a:spcPct val="90700"/>
              </a:lnSpc>
              <a:spcBef>
                <a:spcPts val="265"/>
              </a:spcBef>
              <a:buFont typeface="Wingdings"/>
              <a:buChar char="➢"/>
              <a:tabLst>
                <a:tab pos="298450" algn="l"/>
              </a:tabLst>
            </a:pPr>
            <a:r>
              <a:rPr dirty="0" sz="1500" spc="-5">
                <a:latin typeface="Calibri"/>
                <a:cs typeface="Calibri"/>
              </a:rPr>
              <a:t>If </a:t>
            </a:r>
            <a:r>
              <a:rPr dirty="0" sz="1500" spc="-10">
                <a:latin typeface="Calibri"/>
                <a:cs typeface="Calibri"/>
              </a:rPr>
              <a:t>you are </a:t>
            </a:r>
            <a:r>
              <a:rPr dirty="0" sz="1500" spc="-5">
                <a:latin typeface="Calibri"/>
                <a:cs typeface="Calibri"/>
              </a:rPr>
              <a:t>sexually active,  </a:t>
            </a:r>
            <a:r>
              <a:rPr dirty="0" sz="1500" spc="-10">
                <a:latin typeface="Calibri"/>
                <a:cs typeface="Calibri"/>
              </a:rPr>
              <a:t>having </a:t>
            </a:r>
            <a:r>
              <a:rPr dirty="0" sz="1500">
                <a:latin typeface="Calibri"/>
                <a:cs typeface="Calibri"/>
              </a:rPr>
              <a:t>a </a:t>
            </a:r>
            <a:r>
              <a:rPr dirty="0" sz="1500" spc="-5">
                <a:latin typeface="Calibri"/>
                <a:cs typeface="Calibri"/>
              </a:rPr>
              <a:t>low </a:t>
            </a:r>
            <a:r>
              <a:rPr dirty="0" sz="1500" spc="-10">
                <a:latin typeface="Calibri"/>
                <a:cs typeface="Calibri"/>
              </a:rPr>
              <a:t>viral </a:t>
            </a:r>
            <a:r>
              <a:rPr dirty="0" sz="1500" spc="-5">
                <a:latin typeface="Calibri"/>
                <a:cs typeface="Calibri"/>
              </a:rPr>
              <a:t>load </a:t>
            </a:r>
            <a:r>
              <a:rPr dirty="0" sz="1500" spc="-15">
                <a:latin typeface="Calibri"/>
                <a:cs typeface="Calibri"/>
              </a:rPr>
              <a:t>makes  </a:t>
            </a:r>
            <a:r>
              <a:rPr dirty="0" sz="1500">
                <a:latin typeface="Calibri"/>
                <a:cs typeface="Calibri"/>
              </a:rPr>
              <a:t>it less </a:t>
            </a:r>
            <a:r>
              <a:rPr dirty="0" sz="1500" spc="-5">
                <a:latin typeface="Calibri"/>
                <a:cs typeface="Calibri"/>
              </a:rPr>
              <a:t>likely </a:t>
            </a:r>
            <a:r>
              <a:rPr dirty="0" sz="1500" spc="-10">
                <a:latin typeface="Calibri"/>
                <a:cs typeface="Calibri"/>
              </a:rPr>
              <a:t>that you </a:t>
            </a:r>
            <a:r>
              <a:rPr dirty="0" sz="1500">
                <a:latin typeface="Calibri"/>
                <a:cs typeface="Calibri"/>
              </a:rPr>
              <a:t>will</a:t>
            </a:r>
            <a:r>
              <a:rPr dirty="0" sz="1500" spc="-75">
                <a:latin typeface="Calibri"/>
                <a:cs typeface="Calibri"/>
              </a:rPr>
              <a:t> </a:t>
            </a:r>
            <a:r>
              <a:rPr dirty="0" sz="1500" spc="-5">
                <a:latin typeface="Calibri"/>
                <a:cs typeface="Calibri"/>
              </a:rPr>
              <a:t>pass  HIV </a:t>
            </a:r>
            <a:r>
              <a:rPr dirty="0" sz="1500" spc="-10">
                <a:latin typeface="Calibri"/>
                <a:cs typeface="Calibri"/>
              </a:rPr>
              <a:t>to your</a:t>
            </a:r>
            <a:r>
              <a:rPr dirty="0" sz="1500" spc="-15">
                <a:latin typeface="Calibri"/>
                <a:cs typeface="Calibri"/>
              </a:rPr>
              <a:t> </a:t>
            </a:r>
            <a:r>
              <a:rPr dirty="0" sz="1500" spc="-25">
                <a:latin typeface="Calibri"/>
                <a:cs typeface="Calibri"/>
              </a:rPr>
              <a:t>partner.</a:t>
            </a:r>
            <a:endParaRPr sz="1500">
              <a:latin typeface="Calibri"/>
              <a:cs typeface="Calibri"/>
            </a:endParaRPr>
          </a:p>
          <a:p>
            <a:pPr marL="298450" marR="61594" indent="-285750">
              <a:lnSpc>
                <a:spcPct val="90100"/>
              </a:lnSpc>
              <a:spcBef>
                <a:spcPts val="275"/>
              </a:spcBef>
              <a:buFont typeface="Wingdings"/>
              <a:buChar char="➢"/>
              <a:tabLst>
                <a:tab pos="298450" algn="l"/>
              </a:tabLst>
            </a:pPr>
            <a:r>
              <a:rPr dirty="0" sz="1500" spc="-15">
                <a:latin typeface="Calibri"/>
                <a:cs typeface="Calibri"/>
              </a:rPr>
              <a:t>Even </a:t>
            </a:r>
            <a:r>
              <a:rPr dirty="0" sz="1500" spc="-5">
                <a:latin typeface="Calibri"/>
                <a:cs typeface="Calibri"/>
              </a:rPr>
              <a:t>though </a:t>
            </a:r>
            <a:r>
              <a:rPr dirty="0" sz="1500" spc="-10">
                <a:latin typeface="Calibri"/>
                <a:cs typeface="Calibri"/>
              </a:rPr>
              <a:t>you </a:t>
            </a:r>
            <a:r>
              <a:rPr dirty="0" sz="1500" spc="-5">
                <a:latin typeface="Calibri"/>
                <a:cs typeface="Calibri"/>
              </a:rPr>
              <a:t>know </a:t>
            </a:r>
            <a:r>
              <a:rPr dirty="0" sz="1500" spc="-15">
                <a:latin typeface="Calibri"/>
                <a:cs typeface="Calibri"/>
              </a:rPr>
              <a:t>it’s  </a:t>
            </a:r>
            <a:r>
              <a:rPr dirty="0" sz="1500" spc="-10">
                <a:latin typeface="Calibri"/>
                <a:cs typeface="Calibri"/>
              </a:rPr>
              <a:t>good </a:t>
            </a:r>
            <a:r>
              <a:rPr dirty="0" sz="1500" spc="-15">
                <a:latin typeface="Calibri"/>
                <a:cs typeface="Calibri"/>
              </a:rPr>
              <a:t>for </a:t>
            </a:r>
            <a:r>
              <a:rPr dirty="0" sz="1500" spc="-10">
                <a:latin typeface="Calibri"/>
                <a:cs typeface="Calibri"/>
              </a:rPr>
              <a:t>your </a:t>
            </a:r>
            <a:r>
              <a:rPr dirty="0" sz="1500" spc="-5">
                <a:latin typeface="Calibri"/>
                <a:cs typeface="Calibri"/>
              </a:rPr>
              <a:t>health, </a:t>
            </a:r>
            <a:r>
              <a:rPr dirty="0" sz="1500">
                <a:latin typeface="Calibri"/>
                <a:cs typeface="Calibri"/>
              </a:rPr>
              <a:t>it </a:t>
            </a:r>
            <a:r>
              <a:rPr dirty="0" sz="1500" spc="-15">
                <a:latin typeface="Calibri"/>
                <a:cs typeface="Calibri"/>
              </a:rPr>
              <a:t>may  </a:t>
            </a:r>
            <a:r>
              <a:rPr dirty="0" sz="1500" spc="-5">
                <a:latin typeface="Calibri"/>
                <a:cs typeface="Calibri"/>
              </a:rPr>
              <a:t>be </a:t>
            </a:r>
            <a:r>
              <a:rPr dirty="0" sz="1500" spc="-10">
                <a:latin typeface="Calibri"/>
                <a:cs typeface="Calibri"/>
              </a:rPr>
              <a:t>hard to </a:t>
            </a:r>
            <a:r>
              <a:rPr dirty="0" sz="1500" spc="-15">
                <a:latin typeface="Calibri"/>
                <a:cs typeface="Calibri"/>
              </a:rPr>
              <a:t>keep </a:t>
            </a:r>
            <a:r>
              <a:rPr dirty="0" sz="1500" spc="-5">
                <a:latin typeface="Calibri"/>
                <a:cs typeface="Calibri"/>
              </a:rPr>
              <a:t>taking </a:t>
            </a:r>
            <a:r>
              <a:rPr dirty="0" sz="1500" spc="-25">
                <a:latin typeface="Calibri"/>
                <a:cs typeface="Calibri"/>
              </a:rPr>
              <a:t>ARVs,  </a:t>
            </a:r>
            <a:r>
              <a:rPr dirty="0" sz="1500">
                <a:latin typeface="Calibri"/>
                <a:cs typeface="Calibri"/>
              </a:rPr>
              <a:t>especially </a:t>
            </a:r>
            <a:r>
              <a:rPr dirty="0" sz="1500" spc="-5">
                <a:latin typeface="Calibri"/>
                <a:cs typeface="Calibri"/>
              </a:rPr>
              <a:t>when </a:t>
            </a:r>
            <a:r>
              <a:rPr dirty="0" sz="1500">
                <a:latin typeface="Calibri"/>
                <a:cs typeface="Calibri"/>
              </a:rPr>
              <a:t>so </a:t>
            </a:r>
            <a:r>
              <a:rPr dirty="0" sz="1500" spc="-10">
                <a:latin typeface="Calibri"/>
                <a:cs typeface="Calibri"/>
              </a:rPr>
              <a:t>many  </a:t>
            </a:r>
            <a:r>
              <a:rPr dirty="0" sz="1500" spc="-5">
                <a:latin typeface="Calibri"/>
                <a:cs typeface="Calibri"/>
              </a:rPr>
              <a:t>things </a:t>
            </a:r>
            <a:r>
              <a:rPr dirty="0" sz="1500" spc="-10">
                <a:latin typeface="Calibri"/>
                <a:cs typeface="Calibri"/>
              </a:rPr>
              <a:t>are </a:t>
            </a:r>
            <a:r>
              <a:rPr dirty="0" sz="1500" spc="-5">
                <a:latin typeface="Calibri"/>
                <a:cs typeface="Calibri"/>
              </a:rPr>
              <a:t>changing </a:t>
            </a:r>
            <a:r>
              <a:rPr dirty="0" sz="1500">
                <a:latin typeface="Calibri"/>
                <a:cs typeface="Calibri"/>
              </a:rPr>
              <a:t>in </a:t>
            </a:r>
            <a:r>
              <a:rPr dirty="0" sz="1500" spc="-10">
                <a:latin typeface="Calibri"/>
                <a:cs typeface="Calibri"/>
              </a:rPr>
              <a:t>your  </a:t>
            </a:r>
            <a:r>
              <a:rPr dirty="0" sz="1500" spc="-5">
                <a:latin typeface="Calibri"/>
                <a:cs typeface="Calibri"/>
              </a:rPr>
              <a:t>life.</a:t>
            </a:r>
            <a:endParaRPr sz="1500">
              <a:latin typeface="Calibri"/>
              <a:cs typeface="Calibri"/>
            </a:endParaRPr>
          </a:p>
        </p:txBody>
      </p:sp>
      <p:sp>
        <p:nvSpPr>
          <p:cNvPr id="8" name="object 8"/>
          <p:cNvSpPr txBox="1"/>
          <p:nvPr/>
        </p:nvSpPr>
        <p:spPr>
          <a:xfrm>
            <a:off x="914400" y="4648200"/>
            <a:ext cx="2743200" cy="2514600"/>
          </a:xfrm>
          <a:prstGeom prst="rect">
            <a:avLst/>
          </a:prstGeom>
        </p:spPr>
        <p:txBody>
          <a:bodyPr wrap="square" lIns="0" tIns="77470" rIns="0" bIns="0" rtlCol="0" vert="horz">
            <a:spAutoFit/>
          </a:bodyPr>
          <a:lstStyle/>
          <a:p>
            <a:pPr marL="767715">
              <a:lnSpc>
                <a:spcPct val="100000"/>
              </a:lnSpc>
              <a:spcBef>
                <a:spcPts val="610"/>
              </a:spcBef>
            </a:pPr>
            <a:r>
              <a:rPr dirty="0" sz="1500" spc="-15" b="1">
                <a:latin typeface="Calibri"/>
                <a:cs typeface="Calibri"/>
              </a:rPr>
              <a:t>Let’s</a:t>
            </a:r>
            <a:r>
              <a:rPr dirty="0" sz="1500" spc="-5" b="1">
                <a:latin typeface="Calibri"/>
                <a:cs typeface="Calibri"/>
              </a:rPr>
              <a:t> </a:t>
            </a:r>
            <a:r>
              <a:rPr dirty="0" sz="1500" spc="-10" b="1">
                <a:latin typeface="Calibri"/>
                <a:cs typeface="Calibri"/>
              </a:rPr>
              <a:t>Review:</a:t>
            </a:r>
            <a:endParaRPr sz="1500">
              <a:latin typeface="Calibri"/>
              <a:cs typeface="Calibri"/>
            </a:endParaRPr>
          </a:p>
          <a:p>
            <a:pPr marL="1053465" marR="273050" indent="-285750">
              <a:lnSpc>
                <a:spcPts val="1580"/>
              </a:lnSpc>
              <a:spcBef>
                <a:spcPts val="450"/>
              </a:spcBef>
              <a:buFont typeface="Arial"/>
              <a:buChar char="•"/>
              <a:tabLst>
                <a:tab pos="1053465" algn="l"/>
                <a:tab pos="1054100" algn="l"/>
              </a:tabLst>
            </a:pPr>
            <a:r>
              <a:rPr dirty="0" sz="1500">
                <a:latin typeface="Calibri"/>
                <a:cs typeface="Calibri"/>
              </a:rPr>
              <a:t>Do </a:t>
            </a:r>
            <a:r>
              <a:rPr dirty="0" sz="1500" spc="-10">
                <a:latin typeface="Calibri"/>
                <a:cs typeface="Calibri"/>
              </a:rPr>
              <a:t>you </a:t>
            </a:r>
            <a:r>
              <a:rPr dirty="0" sz="1500" spc="-5">
                <a:latin typeface="Calibri"/>
                <a:cs typeface="Calibri"/>
              </a:rPr>
              <a:t>think</a:t>
            </a:r>
            <a:r>
              <a:rPr dirty="0" sz="1500" spc="-75">
                <a:latin typeface="Calibri"/>
                <a:cs typeface="Calibri"/>
              </a:rPr>
              <a:t> </a:t>
            </a:r>
            <a:r>
              <a:rPr dirty="0" sz="1500" spc="-30">
                <a:latin typeface="Calibri"/>
                <a:cs typeface="Calibri"/>
              </a:rPr>
              <a:t>ARVs  </a:t>
            </a:r>
            <a:r>
              <a:rPr dirty="0" sz="1500">
                <a:latin typeface="Calibri"/>
                <a:cs typeface="Calibri"/>
              </a:rPr>
              <a:t>will help</a:t>
            </a:r>
            <a:r>
              <a:rPr dirty="0" sz="1500" spc="-25">
                <a:latin typeface="Calibri"/>
                <a:cs typeface="Calibri"/>
              </a:rPr>
              <a:t> </a:t>
            </a:r>
            <a:r>
              <a:rPr dirty="0" sz="1500" spc="-10">
                <a:latin typeface="Calibri"/>
                <a:cs typeface="Calibri"/>
              </a:rPr>
              <a:t>you?</a:t>
            </a:r>
            <a:endParaRPr sz="1500">
              <a:latin typeface="Calibri"/>
              <a:cs typeface="Calibri"/>
            </a:endParaRPr>
          </a:p>
          <a:p>
            <a:pPr marL="1053465" marR="90170" indent="-285750">
              <a:lnSpc>
                <a:spcPct val="88700"/>
              </a:lnSpc>
              <a:spcBef>
                <a:spcPts val="409"/>
              </a:spcBef>
              <a:buFont typeface="Arial"/>
              <a:buChar char="•"/>
              <a:tabLst>
                <a:tab pos="1053465" algn="l"/>
                <a:tab pos="1054100" algn="l"/>
              </a:tabLst>
            </a:pPr>
            <a:r>
              <a:rPr dirty="0" sz="1500" spc="-10">
                <a:latin typeface="Calibri"/>
                <a:cs typeface="Calibri"/>
              </a:rPr>
              <a:t>Are you </a:t>
            </a:r>
            <a:r>
              <a:rPr dirty="0" sz="1500" spc="-5">
                <a:latin typeface="Calibri"/>
                <a:cs typeface="Calibri"/>
              </a:rPr>
              <a:t>taking </a:t>
            </a:r>
            <a:r>
              <a:rPr dirty="0" sz="1500" spc="-15">
                <a:latin typeface="Calibri"/>
                <a:cs typeface="Calibri"/>
              </a:rPr>
              <a:t>any  </a:t>
            </a:r>
            <a:r>
              <a:rPr dirty="0" sz="1500" spc="-5">
                <a:latin typeface="Calibri"/>
                <a:cs typeface="Calibri"/>
              </a:rPr>
              <a:t>other </a:t>
            </a:r>
            <a:r>
              <a:rPr dirty="0" sz="1500" spc="-10">
                <a:latin typeface="Calibri"/>
                <a:cs typeface="Calibri"/>
              </a:rPr>
              <a:t>treatments </a:t>
            </a:r>
            <a:r>
              <a:rPr dirty="0" sz="1500" spc="-15">
                <a:latin typeface="Calibri"/>
                <a:cs typeface="Calibri"/>
              </a:rPr>
              <a:t>for  </a:t>
            </a:r>
            <a:r>
              <a:rPr dirty="0" sz="1500" spc="-10">
                <a:latin typeface="Calibri"/>
                <a:cs typeface="Calibri"/>
              </a:rPr>
              <a:t>your </a:t>
            </a:r>
            <a:r>
              <a:rPr dirty="0" sz="1500" spc="-5">
                <a:latin typeface="Calibri"/>
                <a:cs typeface="Calibri"/>
              </a:rPr>
              <a:t>HIV?</a:t>
            </a:r>
            <a:endParaRPr sz="1500">
              <a:latin typeface="Calibri"/>
              <a:cs typeface="Calibri"/>
            </a:endParaRPr>
          </a:p>
          <a:p>
            <a:pPr algn="just" marL="1053465" marR="75565" indent="-285750">
              <a:lnSpc>
                <a:spcPct val="91100"/>
              </a:lnSpc>
              <a:spcBef>
                <a:spcPts val="350"/>
              </a:spcBef>
              <a:buFont typeface="Arial"/>
              <a:buChar char="•"/>
              <a:tabLst>
                <a:tab pos="1054100" algn="l"/>
              </a:tabLst>
            </a:pPr>
            <a:r>
              <a:rPr dirty="0" sz="1500" spc="-10">
                <a:latin typeface="Calibri"/>
                <a:cs typeface="Calibri"/>
              </a:rPr>
              <a:t>Are you </a:t>
            </a:r>
            <a:r>
              <a:rPr dirty="0" sz="1500">
                <a:latin typeface="Calibri"/>
                <a:cs typeface="Calibri"/>
              </a:rPr>
              <a:t>seeking</a:t>
            </a:r>
            <a:r>
              <a:rPr dirty="0" sz="1500" spc="-90">
                <a:latin typeface="Calibri"/>
                <a:cs typeface="Calibri"/>
              </a:rPr>
              <a:t> </a:t>
            </a:r>
            <a:r>
              <a:rPr dirty="0" sz="1500">
                <a:latin typeface="Calibri"/>
                <a:cs typeface="Calibri"/>
              </a:rPr>
              <a:t>help  </a:t>
            </a:r>
            <a:r>
              <a:rPr dirty="0" sz="1500" spc="-10">
                <a:latin typeface="Calibri"/>
                <a:cs typeface="Calibri"/>
              </a:rPr>
              <a:t>from </a:t>
            </a:r>
            <a:r>
              <a:rPr dirty="0" sz="1500" spc="-15">
                <a:latin typeface="Calibri"/>
                <a:cs typeface="Calibri"/>
              </a:rPr>
              <a:t>anyone </a:t>
            </a:r>
            <a:r>
              <a:rPr dirty="0" sz="1500" spc="-5">
                <a:latin typeface="Calibri"/>
                <a:cs typeface="Calibri"/>
              </a:rPr>
              <a:t>outside  of this </a:t>
            </a:r>
            <a:r>
              <a:rPr dirty="0" sz="1500">
                <a:latin typeface="Calibri"/>
                <a:cs typeface="Calibri"/>
              </a:rPr>
              <a:t>clinic </a:t>
            </a:r>
            <a:r>
              <a:rPr dirty="0" sz="1500" spc="-15">
                <a:latin typeface="Calibri"/>
                <a:cs typeface="Calibri"/>
              </a:rPr>
              <a:t>for </a:t>
            </a:r>
            <a:r>
              <a:rPr dirty="0" sz="1500" spc="-10">
                <a:latin typeface="Calibri"/>
                <a:cs typeface="Calibri"/>
              </a:rPr>
              <a:t>your  </a:t>
            </a:r>
            <a:r>
              <a:rPr dirty="0" sz="1500" spc="-5">
                <a:latin typeface="Calibri"/>
                <a:cs typeface="Calibri"/>
              </a:rPr>
              <a:t>HIV?</a:t>
            </a:r>
            <a:endParaRPr sz="1500">
              <a:latin typeface="Calibri"/>
              <a:cs typeface="Calibri"/>
            </a:endParaRPr>
          </a:p>
        </p:txBody>
      </p:sp>
      <p:sp>
        <p:nvSpPr>
          <p:cNvPr id="9" name="object 9"/>
          <p:cNvSpPr/>
          <p:nvPr/>
        </p:nvSpPr>
        <p:spPr>
          <a:xfrm>
            <a:off x="990600" y="4648200"/>
            <a:ext cx="544830" cy="802587"/>
          </a:xfrm>
          <a:prstGeom prst="rect">
            <a:avLst/>
          </a:prstGeom>
          <a:blipFill>
            <a:blip r:embed="rId3" cstate="print"/>
            <a:stretch>
              <a:fillRect/>
            </a:stretch>
          </a:blipFill>
        </p:spPr>
        <p:txBody>
          <a:bodyPr wrap="square" lIns="0" tIns="0" rIns="0" bIns="0" rtlCol="0"/>
          <a:lstStyle/>
          <a:p/>
        </p:txBody>
      </p:sp>
      <p:sp>
        <p:nvSpPr>
          <p:cNvPr id="10" name="object 10"/>
          <p:cNvSpPr txBox="1"/>
          <p:nvPr/>
        </p:nvSpPr>
        <p:spPr>
          <a:xfrm>
            <a:off x="4215202" y="1692147"/>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11" name="object 11"/>
          <p:cNvSpPr txBox="1"/>
          <p:nvPr/>
        </p:nvSpPr>
        <p:spPr>
          <a:xfrm>
            <a:off x="4215202" y="1934464"/>
            <a:ext cx="2910840" cy="375920"/>
          </a:xfrm>
          <a:prstGeom prst="rect">
            <a:avLst/>
          </a:prstGeom>
        </p:spPr>
        <p:txBody>
          <a:bodyPr wrap="square" lIns="0" tIns="58419" rIns="0" bIns="0" rtlCol="0" vert="horz">
            <a:spAutoFit/>
          </a:bodyPr>
          <a:lstStyle/>
          <a:p>
            <a:pPr marL="298450" marR="5080" indent="-285750">
              <a:lnSpc>
                <a:spcPct val="76900"/>
              </a:lnSpc>
              <a:spcBef>
                <a:spcPts val="459"/>
              </a:spcBef>
              <a:buFont typeface="Arial"/>
              <a:buChar char="•"/>
              <a:tabLst>
                <a:tab pos="297815" algn="l"/>
                <a:tab pos="298450" algn="l"/>
              </a:tabLst>
            </a:pPr>
            <a:r>
              <a:rPr dirty="0" sz="1300">
                <a:latin typeface="Calibri"/>
                <a:cs typeface="Calibri"/>
              </a:rPr>
              <a:t>Does </a:t>
            </a:r>
            <a:r>
              <a:rPr dirty="0" sz="1300" spc="-10">
                <a:latin typeface="Calibri"/>
                <a:cs typeface="Calibri"/>
              </a:rPr>
              <a:t>anyone </a:t>
            </a:r>
            <a:r>
              <a:rPr dirty="0" sz="1300">
                <a:latin typeface="Calibri"/>
                <a:cs typeface="Calibri"/>
              </a:rPr>
              <a:t>help </a:t>
            </a:r>
            <a:r>
              <a:rPr dirty="0" sz="1300" spc="-10">
                <a:latin typeface="Calibri"/>
                <a:cs typeface="Calibri"/>
              </a:rPr>
              <a:t>you </a:t>
            </a:r>
            <a:r>
              <a:rPr dirty="0" sz="1300" spc="-20">
                <a:latin typeface="Calibri"/>
                <a:cs typeface="Calibri"/>
              </a:rPr>
              <a:t>take </a:t>
            </a:r>
            <a:r>
              <a:rPr dirty="0" sz="1300" spc="-5">
                <a:latin typeface="Calibri"/>
                <a:cs typeface="Calibri"/>
              </a:rPr>
              <a:t>your </a:t>
            </a:r>
            <a:r>
              <a:rPr dirty="0" sz="1300" spc="-20">
                <a:latin typeface="Calibri"/>
                <a:cs typeface="Calibri"/>
              </a:rPr>
              <a:t>ARVs?  </a:t>
            </a:r>
            <a:r>
              <a:rPr dirty="0" sz="1300" spc="-30">
                <a:latin typeface="Calibri"/>
                <a:cs typeface="Calibri"/>
              </a:rPr>
              <a:t>Tell </a:t>
            </a:r>
            <a:r>
              <a:rPr dirty="0" sz="1300" spc="-5">
                <a:latin typeface="Calibri"/>
                <a:cs typeface="Calibri"/>
              </a:rPr>
              <a:t>me how that</a:t>
            </a:r>
            <a:r>
              <a:rPr dirty="0" sz="1300" spc="45">
                <a:latin typeface="Calibri"/>
                <a:cs typeface="Calibri"/>
              </a:rPr>
              <a:t> </a:t>
            </a:r>
            <a:r>
              <a:rPr dirty="0" sz="1300" spc="-10">
                <a:latin typeface="Calibri"/>
                <a:cs typeface="Calibri"/>
              </a:rPr>
              <a:t>works.</a:t>
            </a:r>
            <a:endParaRPr sz="1300">
              <a:latin typeface="Calibri"/>
              <a:cs typeface="Calibri"/>
            </a:endParaRPr>
          </a:p>
        </p:txBody>
      </p:sp>
      <p:sp>
        <p:nvSpPr>
          <p:cNvPr id="12" name="object 12"/>
          <p:cNvSpPr txBox="1"/>
          <p:nvPr/>
        </p:nvSpPr>
        <p:spPr>
          <a:xfrm>
            <a:off x="4215202" y="2288032"/>
            <a:ext cx="4892675" cy="136652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300" spc="-5">
                <a:latin typeface="Calibri"/>
                <a:cs typeface="Calibri"/>
              </a:rPr>
              <a:t>How </a:t>
            </a:r>
            <a:r>
              <a:rPr dirty="0" sz="1300">
                <a:latin typeface="Calibri"/>
                <a:cs typeface="Calibri"/>
              </a:rPr>
              <a:t>do </a:t>
            </a:r>
            <a:r>
              <a:rPr dirty="0" sz="1300" spc="-10">
                <a:latin typeface="Calibri"/>
                <a:cs typeface="Calibri"/>
              </a:rPr>
              <a:t>you </a:t>
            </a:r>
            <a:r>
              <a:rPr dirty="0" sz="1300">
                <a:latin typeface="Calibri"/>
                <a:cs typeface="Calibri"/>
              </a:rPr>
              <a:t>think </a:t>
            </a:r>
            <a:r>
              <a:rPr dirty="0" sz="1300" spc="-5">
                <a:latin typeface="Calibri"/>
                <a:cs typeface="Calibri"/>
              </a:rPr>
              <a:t>that might change </a:t>
            </a:r>
            <a:r>
              <a:rPr dirty="0" sz="1300">
                <a:latin typeface="Calibri"/>
                <a:cs typeface="Calibri"/>
              </a:rPr>
              <a:t>in the</a:t>
            </a:r>
            <a:r>
              <a:rPr dirty="0" sz="1300" spc="75">
                <a:latin typeface="Calibri"/>
                <a:cs typeface="Calibri"/>
              </a:rPr>
              <a:t> </a:t>
            </a:r>
            <a:r>
              <a:rPr dirty="0" sz="1300" spc="-5">
                <a:latin typeface="Calibri"/>
                <a:cs typeface="Calibri"/>
              </a:rPr>
              <a:t>future?</a:t>
            </a:r>
            <a:endParaRPr sz="1300">
              <a:latin typeface="Calibri"/>
              <a:cs typeface="Calibri"/>
            </a:endParaRPr>
          </a:p>
          <a:p>
            <a:pPr marL="298450" indent="-285750">
              <a:lnSpc>
                <a:spcPts val="1525"/>
              </a:lnSpc>
              <a:spcBef>
                <a:spcPts val="45"/>
              </a:spcBef>
              <a:buFont typeface="Arial"/>
              <a:buChar char="•"/>
              <a:tabLst>
                <a:tab pos="297815" algn="l"/>
                <a:tab pos="298450" algn="l"/>
              </a:tabLst>
            </a:pPr>
            <a:r>
              <a:rPr dirty="0" sz="1300">
                <a:latin typeface="Calibri"/>
                <a:cs typeface="Calibri"/>
              </a:rPr>
              <a:t>Who </a:t>
            </a:r>
            <a:r>
              <a:rPr dirty="0" sz="1300" spc="-5">
                <a:latin typeface="Calibri"/>
                <a:cs typeface="Calibri"/>
              </a:rPr>
              <a:t>knows that </a:t>
            </a:r>
            <a:r>
              <a:rPr dirty="0" sz="1300" spc="-10">
                <a:latin typeface="Calibri"/>
                <a:cs typeface="Calibri"/>
              </a:rPr>
              <a:t>you are</a:t>
            </a:r>
            <a:r>
              <a:rPr dirty="0" sz="1300" spc="60">
                <a:latin typeface="Calibri"/>
                <a:cs typeface="Calibri"/>
              </a:rPr>
              <a:t> </a:t>
            </a:r>
            <a:r>
              <a:rPr dirty="0" sz="1300" spc="-5">
                <a:latin typeface="Calibri"/>
                <a:cs typeface="Calibri"/>
              </a:rPr>
              <a:t>HIV+?</a:t>
            </a:r>
            <a:endParaRPr sz="1300">
              <a:latin typeface="Calibri"/>
              <a:cs typeface="Calibri"/>
            </a:endParaRPr>
          </a:p>
          <a:p>
            <a:pPr marL="298450" marR="5080" indent="-285750">
              <a:lnSpc>
                <a:spcPts val="1320"/>
              </a:lnSpc>
              <a:spcBef>
                <a:spcPts val="210"/>
              </a:spcBef>
              <a:buFont typeface="Arial"/>
              <a:buChar char="•"/>
              <a:tabLst>
                <a:tab pos="297815" algn="l"/>
                <a:tab pos="298450" algn="l"/>
              </a:tabLst>
            </a:pPr>
            <a:r>
              <a:rPr dirty="0" sz="1300">
                <a:latin typeface="Calibri"/>
                <a:cs typeface="Calibri"/>
              </a:rPr>
              <a:t>Who </a:t>
            </a:r>
            <a:r>
              <a:rPr dirty="0" sz="1300" spc="-5">
                <a:latin typeface="Calibri"/>
                <a:cs typeface="Calibri"/>
              </a:rPr>
              <a:t>might </a:t>
            </a:r>
            <a:r>
              <a:rPr dirty="0" sz="1300">
                <a:latin typeface="Calibri"/>
                <a:cs typeface="Calibri"/>
              </a:rPr>
              <a:t>be a </a:t>
            </a:r>
            <a:r>
              <a:rPr dirty="0" sz="1300" spc="-5">
                <a:latin typeface="Calibri"/>
                <a:cs typeface="Calibri"/>
              </a:rPr>
              <a:t>good source </a:t>
            </a:r>
            <a:r>
              <a:rPr dirty="0" sz="1300">
                <a:latin typeface="Calibri"/>
                <a:cs typeface="Calibri"/>
              </a:rPr>
              <a:t>of support </a:t>
            </a:r>
            <a:r>
              <a:rPr dirty="0" sz="1300" spc="-10">
                <a:latin typeface="Calibri"/>
                <a:cs typeface="Calibri"/>
              </a:rPr>
              <a:t>for you </a:t>
            </a:r>
            <a:r>
              <a:rPr dirty="0" sz="1300">
                <a:latin typeface="Calibri"/>
                <a:cs typeface="Calibri"/>
              </a:rPr>
              <a:t>as </a:t>
            </a:r>
            <a:r>
              <a:rPr dirty="0" sz="1300" spc="-10">
                <a:latin typeface="Calibri"/>
                <a:cs typeface="Calibri"/>
              </a:rPr>
              <a:t>you </a:t>
            </a:r>
            <a:r>
              <a:rPr dirty="0" sz="1300" spc="-5">
                <a:latin typeface="Calibri"/>
                <a:cs typeface="Calibri"/>
              </a:rPr>
              <a:t>manage your  HIV?</a:t>
            </a:r>
            <a:endParaRPr sz="1300">
              <a:latin typeface="Calibri"/>
              <a:cs typeface="Calibri"/>
            </a:endParaRPr>
          </a:p>
          <a:p>
            <a:pPr marL="298450" indent="-285750">
              <a:lnSpc>
                <a:spcPts val="1485"/>
              </a:lnSpc>
              <a:buFont typeface="Arial"/>
              <a:buChar char="•"/>
              <a:tabLst>
                <a:tab pos="297815" algn="l"/>
                <a:tab pos="298450" algn="l"/>
              </a:tabLst>
            </a:pPr>
            <a:r>
              <a:rPr dirty="0" sz="1300" spc="-10">
                <a:latin typeface="Calibri"/>
                <a:cs typeface="Calibri"/>
              </a:rPr>
              <a:t>Are </a:t>
            </a:r>
            <a:r>
              <a:rPr dirty="0" sz="1300" spc="-5">
                <a:latin typeface="Calibri"/>
                <a:cs typeface="Calibri"/>
              </a:rPr>
              <a:t>there changes going </a:t>
            </a:r>
            <a:r>
              <a:rPr dirty="0" sz="1300">
                <a:latin typeface="Calibri"/>
                <a:cs typeface="Calibri"/>
              </a:rPr>
              <a:t>on </a:t>
            </a:r>
            <a:r>
              <a:rPr dirty="0" sz="1300" spc="-5">
                <a:latin typeface="Calibri"/>
                <a:cs typeface="Calibri"/>
              </a:rPr>
              <a:t>your</a:t>
            </a:r>
            <a:r>
              <a:rPr dirty="0" sz="1300" spc="50">
                <a:latin typeface="Calibri"/>
                <a:cs typeface="Calibri"/>
              </a:rPr>
              <a:t> </a:t>
            </a:r>
            <a:r>
              <a:rPr dirty="0" sz="1300" spc="-10">
                <a:latin typeface="Calibri"/>
                <a:cs typeface="Calibri"/>
              </a:rPr>
              <a:t>life?</a:t>
            </a:r>
            <a:endParaRPr sz="1300">
              <a:latin typeface="Calibri"/>
              <a:cs typeface="Calibri"/>
            </a:endParaRPr>
          </a:p>
          <a:p>
            <a:pPr marL="298450" indent="-285750">
              <a:lnSpc>
                <a:spcPts val="1525"/>
              </a:lnSpc>
              <a:spcBef>
                <a:spcPts val="45"/>
              </a:spcBef>
              <a:buFont typeface="Arial"/>
              <a:buChar char="•"/>
              <a:tabLst>
                <a:tab pos="297815" algn="l"/>
                <a:tab pos="298450" algn="l"/>
              </a:tabLst>
            </a:pPr>
            <a:r>
              <a:rPr dirty="0" sz="1300" spc="-5">
                <a:latin typeface="Calibri"/>
                <a:cs typeface="Calibri"/>
              </a:rPr>
              <a:t>How </a:t>
            </a:r>
            <a:r>
              <a:rPr dirty="0" sz="1300">
                <a:latin typeface="Calibri"/>
                <a:cs typeface="Calibri"/>
              </a:rPr>
              <a:t>do think those </a:t>
            </a:r>
            <a:r>
              <a:rPr dirty="0" sz="1300" spc="-5">
                <a:latin typeface="Calibri"/>
                <a:cs typeface="Calibri"/>
              </a:rPr>
              <a:t>changes </a:t>
            </a:r>
            <a:r>
              <a:rPr dirty="0" sz="1300" spc="-10">
                <a:latin typeface="Calibri"/>
                <a:cs typeface="Calibri"/>
              </a:rPr>
              <a:t>may affect you </a:t>
            </a:r>
            <a:r>
              <a:rPr dirty="0" sz="1300" spc="-5">
                <a:latin typeface="Calibri"/>
                <a:cs typeface="Calibri"/>
              </a:rPr>
              <a:t>taking</a:t>
            </a:r>
            <a:r>
              <a:rPr dirty="0" sz="1300" spc="80">
                <a:latin typeface="Calibri"/>
                <a:cs typeface="Calibri"/>
              </a:rPr>
              <a:t> </a:t>
            </a:r>
            <a:r>
              <a:rPr dirty="0" sz="1300" spc="-20">
                <a:latin typeface="Calibri"/>
                <a:cs typeface="Calibri"/>
              </a:rPr>
              <a:t>ARVs?</a:t>
            </a:r>
            <a:endParaRPr sz="1300">
              <a:latin typeface="Calibri"/>
              <a:cs typeface="Calibri"/>
            </a:endParaRPr>
          </a:p>
          <a:p>
            <a:pPr marL="298450" indent="-285750">
              <a:lnSpc>
                <a:spcPts val="1525"/>
              </a:lnSpc>
              <a:buFont typeface="Arial"/>
              <a:buChar char="•"/>
              <a:tabLst>
                <a:tab pos="297815" algn="l"/>
                <a:tab pos="298450" algn="l"/>
              </a:tabLst>
            </a:pPr>
            <a:r>
              <a:rPr dirty="0" sz="1300">
                <a:latin typeface="Calibri"/>
                <a:cs typeface="Calibri"/>
              </a:rPr>
              <a:t>Additional </a:t>
            </a:r>
            <a:r>
              <a:rPr dirty="0" sz="1300" spc="-5">
                <a:latin typeface="Calibri"/>
                <a:cs typeface="Calibri"/>
              </a:rPr>
              <a:t>tips:</a:t>
            </a:r>
            <a:endParaRPr sz="1300">
              <a:latin typeface="Calibri"/>
              <a:cs typeface="Calibri"/>
            </a:endParaRPr>
          </a:p>
        </p:txBody>
      </p:sp>
      <p:sp>
        <p:nvSpPr>
          <p:cNvPr id="13" name="object 13"/>
          <p:cNvSpPr txBox="1"/>
          <p:nvPr/>
        </p:nvSpPr>
        <p:spPr>
          <a:xfrm>
            <a:off x="4625412" y="3635247"/>
            <a:ext cx="4565650" cy="2165350"/>
          </a:xfrm>
          <a:prstGeom prst="rect">
            <a:avLst/>
          </a:prstGeom>
        </p:spPr>
        <p:txBody>
          <a:bodyPr wrap="square" lIns="0" tIns="58419" rIns="0" bIns="0" rtlCol="0" vert="horz">
            <a:spAutoFit/>
          </a:bodyPr>
          <a:lstStyle/>
          <a:p>
            <a:pPr marL="298450" marR="94615" indent="-285750">
              <a:lnSpc>
                <a:spcPct val="76900"/>
              </a:lnSpc>
              <a:spcBef>
                <a:spcPts val="459"/>
              </a:spcBef>
              <a:buFont typeface="Arial"/>
              <a:buChar char="•"/>
              <a:tabLst>
                <a:tab pos="297815" algn="l"/>
                <a:tab pos="298450" algn="l"/>
              </a:tabLst>
            </a:pPr>
            <a:r>
              <a:rPr dirty="0" sz="1300">
                <a:latin typeface="Calibri"/>
                <a:cs typeface="Calibri"/>
              </a:rPr>
              <a:t>Put </a:t>
            </a:r>
            <a:r>
              <a:rPr dirty="0" sz="1300" spc="-25">
                <a:latin typeface="Calibri"/>
                <a:cs typeface="Calibri"/>
              </a:rPr>
              <a:t>ARVs </a:t>
            </a:r>
            <a:r>
              <a:rPr dirty="0" sz="1300" spc="-5">
                <a:latin typeface="Calibri"/>
                <a:cs typeface="Calibri"/>
              </a:rPr>
              <a:t>somewhere easy </a:t>
            </a:r>
            <a:r>
              <a:rPr dirty="0" sz="1300" spc="-10">
                <a:latin typeface="Calibri"/>
                <a:cs typeface="Calibri"/>
              </a:rPr>
              <a:t>to </a:t>
            </a:r>
            <a:r>
              <a:rPr dirty="0" sz="1300" spc="-20">
                <a:latin typeface="Calibri"/>
                <a:cs typeface="Calibri"/>
              </a:rPr>
              <a:t>remember, </a:t>
            </a:r>
            <a:r>
              <a:rPr dirty="0" sz="1300">
                <a:latin typeface="Calibri"/>
                <a:cs typeface="Calibri"/>
              </a:rPr>
              <a:t>near </a:t>
            </a:r>
            <a:r>
              <a:rPr dirty="0" sz="1300" spc="-5">
                <a:latin typeface="Calibri"/>
                <a:cs typeface="Calibri"/>
              </a:rPr>
              <a:t>something that  </a:t>
            </a:r>
            <a:r>
              <a:rPr dirty="0" sz="1300" spc="-10">
                <a:latin typeface="Calibri"/>
                <a:cs typeface="Calibri"/>
              </a:rPr>
              <a:t>you </a:t>
            </a:r>
            <a:r>
              <a:rPr dirty="0" sz="1300">
                <a:latin typeface="Calibri"/>
                <a:cs typeface="Calibri"/>
              </a:rPr>
              <a:t>use </a:t>
            </a:r>
            <a:r>
              <a:rPr dirty="0" sz="1300" spc="-5">
                <a:latin typeface="Calibri"/>
                <a:cs typeface="Calibri"/>
              </a:rPr>
              <a:t>every </a:t>
            </a:r>
            <a:r>
              <a:rPr dirty="0" sz="1300" spc="-30">
                <a:latin typeface="Calibri"/>
                <a:cs typeface="Calibri"/>
              </a:rPr>
              <a:t>day, </a:t>
            </a:r>
            <a:r>
              <a:rPr dirty="0" sz="1300">
                <a:latin typeface="Calibri"/>
                <a:cs typeface="Calibri"/>
              </a:rPr>
              <a:t>and </a:t>
            </a:r>
            <a:r>
              <a:rPr dirty="0" sz="1300" spc="-15">
                <a:latin typeface="Calibri"/>
                <a:cs typeface="Calibri"/>
              </a:rPr>
              <a:t>keep </a:t>
            </a:r>
            <a:r>
              <a:rPr dirty="0" sz="1300">
                <a:latin typeface="Calibri"/>
                <a:cs typeface="Calibri"/>
              </a:rPr>
              <a:t>a </a:t>
            </a:r>
            <a:r>
              <a:rPr dirty="0" sz="1300" spc="-5">
                <a:latin typeface="Calibri"/>
                <a:cs typeface="Calibri"/>
              </a:rPr>
              <a:t>bottle </a:t>
            </a:r>
            <a:r>
              <a:rPr dirty="0" sz="1300">
                <a:latin typeface="Calibri"/>
                <a:cs typeface="Calibri"/>
              </a:rPr>
              <a:t>of </a:t>
            </a:r>
            <a:r>
              <a:rPr dirty="0" sz="1300" spc="-10">
                <a:latin typeface="Calibri"/>
                <a:cs typeface="Calibri"/>
              </a:rPr>
              <a:t>water </a:t>
            </a:r>
            <a:r>
              <a:rPr dirty="0" sz="1300" spc="-5">
                <a:latin typeface="Calibri"/>
                <a:cs typeface="Calibri"/>
              </a:rPr>
              <a:t>there </a:t>
            </a:r>
            <a:r>
              <a:rPr dirty="0" sz="1300">
                <a:latin typeface="Calibri"/>
                <a:cs typeface="Calibri"/>
              </a:rPr>
              <a:t>if</a:t>
            </a:r>
            <a:r>
              <a:rPr dirty="0" sz="1300" spc="90">
                <a:latin typeface="Calibri"/>
                <a:cs typeface="Calibri"/>
              </a:rPr>
              <a:t> </a:t>
            </a:r>
            <a:r>
              <a:rPr dirty="0" sz="1300">
                <a:latin typeface="Calibri"/>
                <a:cs typeface="Calibri"/>
              </a:rPr>
              <a:t>needed.</a:t>
            </a:r>
            <a:endParaRPr sz="1300">
              <a:latin typeface="Calibri"/>
              <a:cs typeface="Calibri"/>
            </a:endParaRPr>
          </a:p>
          <a:p>
            <a:pPr marL="298450" marR="563245" indent="-285750">
              <a:lnSpc>
                <a:spcPts val="1300"/>
              </a:lnSpc>
              <a:spcBef>
                <a:spcPts val="305"/>
              </a:spcBef>
              <a:buFont typeface="Arial"/>
              <a:buChar char="•"/>
              <a:tabLst>
                <a:tab pos="297815" algn="l"/>
                <a:tab pos="298450" algn="l"/>
              </a:tabLst>
            </a:pPr>
            <a:r>
              <a:rPr dirty="0" sz="1300" spc="-5">
                <a:latin typeface="Calibri"/>
                <a:cs typeface="Calibri"/>
              </a:rPr>
              <a:t>Set </a:t>
            </a:r>
            <a:r>
              <a:rPr dirty="0" sz="1300">
                <a:latin typeface="Calibri"/>
                <a:cs typeface="Calibri"/>
              </a:rPr>
              <a:t>an </a:t>
            </a:r>
            <a:r>
              <a:rPr dirty="0" sz="1300" spc="-5">
                <a:latin typeface="Calibri"/>
                <a:cs typeface="Calibri"/>
              </a:rPr>
              <a:t>alarm </a:t>
            </a:r>
            <a:r>
              <a:rPr dirty="0" sz="1300">
                <a:latin typeface="Calibri"/>
                <a:cs typeface="Calibri"/>
              </a:rPr>
              <a:t>on </a:t>
            </a:r>
            <a:r>
              <a:rPr dirty="0" sz="1300" spc="-5">
                <a:latin typeface="Calibri"/>
                <a:cs typeface="Calibri"/>
              </a:rPr>
              <a:t>your </a:t>
            </a:r>
            <a:r>
              <a:rPr dirty="0" sz="1300">
                <a:latin typeface="Calibri"/>
                <a:cs typeface="Calibri"/>
              </a:rPr>
              <a:t>phone </a:t>
            </a:r>
            <a:r>
              <a:rPr dirty="0" sz="1300" spc="-10">
                <a:latin typeface="Calibri"/>
                <a:cs typeface="Calibri"/>
              </a:rPr>
              <a:t>to </a:t>
            </a:r>
            <a:r>
              <a:rPr dirty="0" sz="1300" spc="-5">
                <a:latin typeface="Calibri"/>
                <a:cs typeface="Calibri"/>
              </a:rPr>
              <a:t>remind </a:t>
            </a:r>
            <a:r>
              <a:rPr dirty="0" sz="1300" spc="-10">
                <a:latin typeface="Calibri"/>
                <a:cs typeface="Calibri"/>
              </a:rPr>
              <a:t>you to </a:t>
            </a:r>
            <a:r>
              <a:rPr dirty="0" sz="1300" spc="-20">
                <a:latin typeface="Calibri"/>
                <a:cs typeface="Calibri"/>
              </a:rPr>
              <a:t>take </a:t>
            </a:r>
            <a:r>
              <a:rPr dirty="0" sz="1300" spc="-5">
                <a:latin typeface="Calibri"/>
                <a:cs typeface="Calibri"/>
              </a:rPr>
              <a:t>your  medication.</a:t>
            </a:r>
            <a:endParaRPr sz="1300">
              <a:latin typeface="Calibri"/>
              <a:cs typeface="Calibri"/>
            </a:endParaRPr>
          </a:p>
          <a:p>
            <a:pPr marL="298450" marR="73660" indent="-285750">
              <a:lnSpc>
                <a:spcPts val="1300"/>
              </a:lnSpc>
              <a:spcBef>
                <a:spcPts val="185"/>
              </a:spcBef>
              <a:buFont typeface="Arial"/>
              <a:buChar char="•"/>
              <a:tabLst>
                <a:tab pos="297815" algn="l"/>
                <a:tab pos="298450" algn="l"/>
              </a:tabLst>
            </a:pPr>
            <a:r>
              <a:rPr dirty="0" sz="1300" spc="-5">
                <a:latin typeface="Calibri"/>
                <a:cs typeface="Calibri"/>
              </a:rPr>
              <a:t>Carry </a:t>
            </a:r>
            <a:r>
              <a:rPr dirty="0" sz="1300" spc="-25">
                <a:latin typeface="Calibri"/>
                <a:cs typeface="Calibri"/>
              </a:rPr>
              <a:t>ARVs </a:t>
            </a:r>
            <a:r>
              <a:rPr dirty="0" sz="1300" spc="-5">
                <a:latin typeface="Calibri"/>
                <a:cs typeface="Calibri"/>
              </a:rPr>
              <a:t>with </a:t>
            </a:r>
            <a:r>
              <a:rPr dirty="0" sz="1300" spc="-10">
                <a:latin typeface="Calibri"/>
                <a:cs typeface="Calibri"/>
              </a:rPr>
              <a:t>you </a:t>
            </a:r>
            <a:r>
              <a:rPr dirty="0" sz="1300">
                <a:latin typeface="Calibri"/>
                <a:cs typeface="Calibri"/>
              </a:rPr>
              <a:t>so if </a:t>
            </a:r>
            <a:r>
              <a:rPr dirty="0" sz="1300" spc="-10">
                <a:latin typeface="Calibri"/>
                <a:cs typeface="Calibri"/>
              </a:rPr>
              <a:t>you </a:t>
            </a:r>
            <a:r>
              <a:rPr dirty="0" sz="1300" spc="-15">
                <a:latin typeface="Calibri"/>
                <a:cs typeface="Calibri"/>
              </a:rPr>
              <a:t>forget </a:t>
            </a:r>
            <a:r>
              <a:rPr dirty="0" sz="1300" spc="-10">
                <a:latin typeface="Calibri"/>
                <a:cs typeface="Calibri"/>
              </a:rPr>
              <a:t>before </a:t>
            </a:r>
            <a:r>
              <a:rPr dirty="0" sz="1300" spc="-5">
                <a:latin typeface="Calibri"/>
                <a:cs typeface="Calibri"/>
              </a:rPr>
              <a:t>leaving </a:t>
            </a:r>
            <a:r>
              <a:rPr dirty="0" sz="1300" spc="-10">
                <a:latin typeface="Calibri"/>
                <a:cs typeface="Calibri"/>
              </a:rPr>
              <a:t>for </a:t>
            </a:r>
            <a:r>
              <a:rPr dirty="0" sz="1300">
                <a:latin typeface="Calibri"/>
                <a:cs typeface="Calibri"/>
              </a:rPr>
              <a:t>the </a:t>
            </a:r>
            <a:r>
              <a:rPr dirty="0" sz="1300" spc="-30">
                <a:latin typeface="Calibri"/>
                <a:cs typeface="Calibri"/>
              </a:rPr>
              <a:t>day,  </a:t>
            </a:r>
            <a:r>
              <a:rPr dirty="0" sz="1300" spc="-10">
                <a:latin typeface="Calibri"/>
                <a:cs typeface="Calibri"/>
              </a:rPr>
              <a:t>you have </a:t>
            </a:r>
            <a:r>
              <a:rPr dirty="0" sz="1300">
                <a:latin typeface="Calibri"/>
                <a:cs typeface="Calibri"/>
              </a:rPr>
              <a:t>a</a:t>
            </a:r>
            <a:r>
              <a:rPr dirty="0" sz="1300" spc="30">
                <a:latin typeface="Calibri"/>
                <a:cs typeface="Calibri"/>
              </a:rPr>
              <a:t> </a:t>
            </a:r>
            <a:r>
              <a:rPr dirty="0" sz="1300" spc="-5">
                <a:latin typeface="Calibri"/>
                <a:cs typeface="Calibri"/>
              </a:rPr>
              <a:t>spare.</a:t>
            </a:r>
            <a:endParaRPr sz="1300">
              <a:latin typeface="Calibri"/>
              <a:cs typeface="Calibri"/>
            </a:endParaRPr>
          </a:p>
          <a:p>
            <a:pPr marL="298450" marR="176530" indent="-285750">
              <a:lnSpc>
                <a:spcPts val="1300"/>
              </a:lnSpc>
              <a:spcBef>
                <a:spcPts val="210"/>
              </a:spcBef>
              <a:buFont typeface="Arial"/>
              <a:buChar char="•"/>
              <a:tabLst>
                <a:tab pos="297815" algn="l"/>
                <a:tab pos="298450" algn="l"/>
              </a:tabLst>
            </a:pPr>
            <a:r>
              <a:rPr dirty="0" sz="1300">
                <a:latin typeface="Calibri"/>
                <a:cs typeface="Calibri"/>
              </a:rPr>
              <a:t>Use </a:t>
            </a:r>
            <a:r>
              <a:rPr dirty="0" sz="1300" spc="-10">
                <a:latin typeface="Calibri"/>
                <a:cs typeface="Calibri"/>
              </a:rPr>
              <a:t>pillboxes </a:t>
            </a:r>
            <a:r>
              <a:rPr dirty="0" sz="1300">
                <a:latin typeface="Calibri"/>
                <a:cs typeface="Calibri"/>
              </a:rPr>
              <a:t>and a </a:t>
            </a:r>
            <a:r>
              <a:rPr dirty="0" sz="1300" spc="-5">
                <a:latin typeface="Calibri"/>
                <a:cs typeface="Calibri"/>
              </a:rPr>
              <a:t>calendar </a:t>
            </a:r>
            <a:r>
              <a:rPr dirty="0" sz="1300" spc="-10">
                <a:latin typeface="Calibri"/>
                <a:cs typeface="Calibri"/>
              </a:rPr>
              <a:t>to </a:t>
            </a:r>
            <a:r>
              <a:rPr dirty="0" sz="1300" spc="-5">
                <a:latin typeface="Calibri"/>
                <a:cs typeface="Calibri"/>
              </a:rPr>
              <a:t>mark </a:t>
            </a:r>
            <a:r>
              <a:rPr dirty="0" sz="1300">
                <a:latin typeface="Calibri"/>
                <a:cs typeface="Calibri"/>
              </a:rPr>
              <a:t>and </a:t>
            </a:r>
            <a:r>
              <a:rPr dirty="0" sz="1300" spc="-15">
                <a:latin typeface="Calibri"/>
                <a:cs typeface="Calibri"/>
              </a:rPr>
              <a:t>keep </a:t>
            </a:r>
            <a:r>
              <a:rPr dirty="0" sz="1300" spc="-10">
                <a:latin typeface="Calibri"/>
                <a:cs typeface="Calibri"/>
              </a:rPr>
              <a:t>track </a:t>
            </a:r>
            <a:r>
              <a:rPr dirty="0" sz="1300">
                <a:latin typeface="Calibri"/>
                <a:cs typeface="Calibri"/>
              </a:rPr>
              <a:t>of when  </a:t>
            </a:r>
            <a:r>
              <a:rPr dirty="0" sz="1300" spc="-5">
                <a:latin typeface="Calibri"/>
                <a:cs typeface="Calibri"/>
              </a:rPr>
              <a:t>medications </a:t>
            </a:r>
            <a:r>
              <a:rPr dirty="0" sz="1300" spc="-10">
                <a:latin typeface="Calibri"/>
                <a:cs typeface="Calibri"/>
              </a:rPr>
              <a:t>are </a:t>
            </a:r>
            <a:r>
              <a:rPr dirty="0" sz="1300" spc="-15">
                <a:latin typeface="Calibri"/>
                <a:cs typeface="Calibri"/>
              </a:rPr>
              <a:t>taken </a:t>
            </a:r>
            <a:r>
              <a:rPr dirty="0" sz="1300" spc="-10">
                <a:latin typeface="Calibri"/>
                <a:cs typeface="Calibri"/>
              </a:rPr>
              <a:t>for </a:t>
            </a:r>
            <a:r>
              <a:rPr dirty="0" sz="1300">
                <a:latin typeface="Calibri"/>
                <a:cs typeface="Calibri"/>
              </a:rPr>
              <a:t>the</a:t>
            </a:r>
            <a:r>
              <a:rPr dirty="0" sz="1300" spc="60">
                <a:latin typeface="Calibri"/>
                <a:cs typeface="Calibri"/>
              </a:rPr>
              <a:t> </a:t>
            </a:r>
            <a:r>
              <a:rPr dirty="0" sz="1300" spc="-30">
                <a:latin typeface="Calibri"/>
                <a:cs typeface="Calibri"/>
              </a:rPr>
              <a:t>day.</a:t>
            </a:r>
            <a:endParaRPr sz="1300">
              <a:latin typeface="Calibri"/>
              <a:cs typeface="Calibri"/>
            </a:endParaRPr>
          </a:p>
          <a:p>
            <a:pPr marL="298450" indent="-285750">
              <a:lnSpc>
                <a:spcPts val="1510"/>
              </a:lnSpc>
              <a:buFont typeface="Arial"/>
              <a:buChar char="•"/>
              <a:tabLst>
                <a:tab pos="297815" algn="l"/>
                <a:tab pos="298450" algn="l"/>
              </a:tabLst>
            </a:pPr>
            <a:r>
              <a:rPr dirty="0" sz="1300" spc="-5">
                <a:latin typeface="Calibri"/>
                <a:cs typeface="Calibri"/>
              </a:rPr>
              <a:t>Ask </a:t>
            </a:r>
            <a:r>
              <a:rPr dirty="0" sz="1300" spc="-10">
                <a:latin typeface="Calibri"/>
                <a:cs typeface="Calibri"/>
              </a:rPr>
              <a:t>for extra </a:t>
            </a:r>
            <a:r>
              <a:rPr dirty="0" sz="1300" spc="-5">
                <a:latin typeface="Calibri"/>
                <a:cs typeface="Calibri"/>
              </a:rPr>
              <a:t>medication </a:t>
            </a:r>
            <a:r>
              <a:rPr dirty="0" sz="1300">
                <a:latin typeface="Calibri"/>
                <a:cs typeface="Calibri"/>
              </a:rPr>
              <a:t>if </a:t>
            </a:r>
            <a:r>
              <a:rPr dirty="0" sz="1300" spc="-10">
                <a:latin typeface="Calibri"/>
                <a:cs typeface="Calibri"/>
              </a:rPr>
              <a:t>gaps </a:t>
            </a:r>
            <a:r>
              <a:rPr dirty="0" sz="1300" spc="-5">
                <a:latin typeface="Calibri"/>
                <a:cs typeface="Calibri"/>
              </a:rPr>
              <a:t>between refills </a:t>
            </a:r>
            <a:r>
              <a:rPr dirty="0" sz="1300">
                <a:latin typeface="Calibri"/>
                <a:cs typeface="Calibri"/>
              </a:rPr>
              <a:t>is a</a:t>
            </a:r>
            <a:r>
              <a:rPr dirty="0" sz="1300" spc="75">
                <a:latin typeface="Calibri"/>
                <a:cs typeface="Calibri"/>
              </a:rPr>
              <a:t> </a:t>
            </a:r>
            <a:r>
              <a:rPr dirty="0" sz="1300" spc="-5">
                <a:latin typeface="Calibri"/>
                <a:cs typeface="Calibri"/>
              </a:rPr>
              <a:t>problem.</a:t>
            </a:r>
            <a:endParaRPr sz="1300">
              <a:latin typeface="Calibri"/>
              <a:cs typeface="Calibri"/>
            </a:endParaRPr>
          </a:p>
          <a:p>
            <a:pPr marL="298450" marR="5080" indent="-285750">
              <a:lnSpc>
                <a:spcPct val="80000"/>
              </a:lnSpc>
              <a:spcBef>
                <a:spcPts val="335"/>
              </a:spcBef>
              <a:buFont typeface="Arial"/>
              <a:buChar char="•"/>
              <a:tabLst>
                <a:tab pos="297815" algn="l"/>
                <a:tab pos="298450" algn="l"/>
              </a:tabLst>
            </a:pPr>
            <a:r>
              <a:rPr dirty="0" sz="1300" spc="-5">
                <a:latin typeface="Calibri"/>
                <a:cs typeface="Calibri"/>
              </a:rPr>
              <a:t>If someone asks </a:t>
            </a:r>
            <a:r>
              <a:rPr dirty="0" sz="1300" spc="-10">
                <a:latin typeface="Calibri"/>
                <a:cs typeface="Calibri"/>
              </a:rPr>
              <a:t>to </a:t>
            </a:r>
            <a:r>
              <a:rPr dirty="0" sz="1300" spc="-5">
                <a:latin typeface="Calibri"/>
                <a:cs typeface="Calibri"/>
              </a:rPr>
              <a:t>share your medications, </a:t>
            </a:r>
            <a:r>
              <a:rPr dirty="0" sz="1300">
                <a:latin typeface="Calibri"/>
                <a:cs typeface="Calibri"/>
              </a:rPr>
              <a:t>help them find a  clinic and </a:t>
            </a:r>
            <a:r>
              <a:rPr dirty="0" sz="1300" spc="-5">
                <a:latin typeface="Calibri"/>
                <a:cs typeface="Calibri"/>
              </a:rPr>
              <a:t>support. If </a:t>
            </a:r>
            <a:r>
              <a:rPr dirty="0" sz="1300" spc="-10">
                <a:latin typeface="Calibri"/>
                <a:cs typeface="Calibri"/>
              </a:rPr>
              <a:t>you </a:t>
            </a:r>
            <a:r>
              <a:rPr dirty="0" sz="1300" spc="-5">
                <a:latin typeface="Calibri"/>
                <a:cs typeface="Calibri"/>
              </a:rPr>
              <a:t>share, </a:t>
            </a:r>
            <a:r>
              <a:rPr dirty="0" sz="1300">
                <a:latin typeface="Calibri"/>
                <a:cs typeface="Calibri"/>
              </a:rPr>
              <a:t>the </a:t>
            </a:r>
            <a:r>
              <a:rPr dirty="0" sz="1300" spc="-5">
                <a:latin typeface="Calibri"/>
                <a:cs typeface="Calibri"/>
              </a:rPr>
              <a:t>medications won’t </a:t>
            </a:r>
            <a:r>
              <a:rPr dirty="0" sz="1300" spc="-10">
                <a:latin typeface="Calibri"/>
                <a:cs typeface="Calibri"/>
              </a:rPr>
              <a:t>work for  </a:t>
            </a:r>
            <a:r>
              <a:rPr dirty="0" sz="1300">
                <a:latin typeface="Calibri"/>
                <a:cs typeface="Calibri"/>
              </a:rPr>
              <a:t>either of </a:t>
            </a:r>
            <a:r>
              <a:rPr dirty="0" sz="1300" spc="-5">
                <a:latin typeface="Calibri"/>
                <a:cs typeface="Calibri"/>
              </a:rPr>
              <a:t>you.</a:t>
            </a:r>
            <a:endParaRPr sz="1300">
              <a:latin typeface="Calibri"/>
              <a:cs typeface="Calibri"/>
            </a:endParaRPr>
          </a:p>
        </p:txBody>
      </p:sp>
      <p:grpSp>
        <p:nvGrpSpPr>
          <p:cNvPr id="14" name="object 14"/>
          <p:cNvGrpSpPr/>
          <p:nvPr/>
        </p:nvGrpSpPr>
        <p:grpSpPr>
          <a:xfrm>
            <a:off x="3834384" y="1493519"/>
            <a:ext cx="104139" cy="5587365"/>
            <a:chOff x="3834384" y="1493519"/>
            <a:chExt cx="104139" cy="5587365"/>
          </a:xfrm>
        </p:grpSpPr>
        <p:sp>
          <p:nvSpPr>
            <p:cNvPr id="15" name="object 15"/>
            <p:cNvSpPr/>
            <p:nvPr/>
          </p:nvSpPr>
          <p:spPr>
            <a:xfrm>
              <a:off x="3834384" y="1493519"/>
              <a:ext cx="103632" cy="5586984"/>
            </a:xfrm>
            <a:prstGeom prst="rect">
              <a:avLst/>
            </a:prstGeom>
            <a:blipFill>
              <a:blip r:embed="rId4" cstate="print"/>
              <a:stretch>
                <a:fillRect/>
              </a:stretch>
            </a:blipFill>
          </p:spPr>
          <p:txBody>
            <a:bodyPr wrap="square" lIns="0" tIns="0" rIns="0" bIns="0" rtlCol="0"/>
            <a:lstStyle/>
            <a:p/>
          </p:txBody>
        </p:sp>
        <p:sp>
          <p:nvSpPr>
            <p:cNvPr id="16" name="object 16"/>
            <p:cNvSpPr/>
            <p:nvPr/>
          </p:nvSpPr>
          <p:spPr>
            <a:xfrm>
              <a:off x="3886200" y="1514563"/>
              <a:ext cx="0" cy="5495925"/>
            </a:xfrm>
            <a:custGeom>
              <a:avLst/>
              <a:gdLst/>
              <a:ahLst/>
              <a:cxnLst/>
              <a:rect l="l" t="t" r="r" b="b"/>
              <a:pathLst>
                <a:path w="0" h="5495925">
                  <a:moveTo>
                    <a:pt x="0" y="0"/>
                  </a:moveTo>
                  <a:lnTo>
                    <a:pt x="1" y="5495836"/>
                  </a:lnTo>
                </a:path>
              </a:pathLst>
            </a:custGeom>
            <a:ln w="19050">
              <a:solidFill>
                <a:srgbClr val="002060"/>
              </a:solidFill>
            </a:ln>
          </p:spPr>
          <p:txBody>
            <a:bodyPr wrap="square" lIns="0" tIns="0" rIns="0" bIns="0" rtlCol="0"/>
            <a:lstStyle/>
            <a:p/>
          </p:txBody>
        </p:sp>
      </p:grpSp>
      <p:sp>
        <p:nvSpPr>
          <p:cNvPr id="17" name="object 17"/>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4BACC6"/>
          </a:solidFill>
        </p:spPr>
        <p:txBody>
          <a:bodyPr wrap="square" lIns="0" tIns="0" rIns="0" bIns="0" rtlCol="0"/>
          <a:lstStyle/>
          <a:p/>
        </p:txBody>
      </p:sp>
      <p:sp>
        <p:nvSpPr>
          <p:cNvPr id="18" name="object 18"/>
          <p:cNvSpPr txBox="1">
            <a:spLocks noGrp="1"/>
          </p:cNvSpPr>
          <p:nvPr>
            <p:ph type="title"/>
          </p:nvPr>
        </p:nvSpPr>
        <p:spPr>
          <a:xfrm>
            <a:off x="457200" y="453525"/>
            <a:ext cx="9144000" cy="461009"/>
          </a:xfrm>
          <a:prstGeom prst="rect"/>
          <a:solidFill>
            <a:srgbClr val="4BACC6"/>
          </a:solidFill>
        </p:spPr>
        <p:txBody>
          <a:bodyPr wrap="square" lIns="0" tIns="184150" rIns="0" bIns="0" rtlCol="0" vert="horz">
            <a:spAutoFit/>
          </a:bodyPr>
          <a:lstStyle/>
          <a:p>
            <a:pPr marL="492125">
              <a:lnSpc>
                <a:spcPts val="2175"/>
              </a:lnSpc>
              <a:spcBef>
                <a:spcPts val="1450"/>
              </a:spcBef>
            </a:pPr>
            <a:r>
              <a:rPr dirty="0"/>
              <a:t>5. </a:t>
            </a:r>
            <a:r>
              <a:rPr dirty="0" spc="-10"/>
              <a:t>Keeping </a:t>
            </a:r>
            <a:r>
              <a:rPr dirty="0" spc="-15"/>
              <a:t>your </a:t>
            </a:r>
            <a:r>
              <a:rPr dirty="0" spc="-5"/>
              <a:t>virus</a:t>
            </a:r>
            <a:r>
              <a:rPr dirty="0" spc="25"/>
              <a:t> </a:t>
            </a:r>
            <a:r>
              <a:rPr dirty="0" spc="-5"/>
              <a:t>low</a:t>
            </a:r>
          </a:p>
        </p:txBody>
      </p:sp>
      <p:grpSp>
        <p:nvGrpSpPr>
          <p:cNvPr id="19" name="object 19"/>
          <p:cNvGrpSpPr/>
          <p:nvPr/>
        </p:nvGrpSpPr>
        <p:grpSpPr>
          <a:xfrm>
            <a:off x="4072128" y="6077711"/>
            <a:ext cx="5394960" cy="1140460"/>
            <a:chOff x="4072128" y="6077711"/>
            <a:chExt cx="5394960" cy="1140460"/>
          </a:xfrm>
        </p:grpSpPr>
        <p:sp>
          <p:nvSpPr>
            <p:cNvPr id="20" name="object 20"/>
            <p:cNvSpPr/>
            <p:nvPr/>
          </p:nvSpPr>
          <p:spPr>
            <a:xfrm>
              <a:off x="4072128" y="6077711"/>
              <a:ext cx="5394960" cy="1139952"/>
            </a:xfrm>
            <a:prstGeom prst="rect">
              <a:avLst/>
            </a:prstGeom>
            <a:blipFill>
              <a:blip r:embed="rId5" cstate="print"/>
              <a:stretch>
                <a:fillRect/>
              </a:stretch>
            </a:blipFill>
          </p:spPr>
          <p:txBody>
            <a:bodyPr wrap="square" lIns="0" tIns="0" rIns="0" bIns="0" rtlCol="0"/>
            <a:lstStyle/>
            <a:p/>
          </p:txBody>
        </p:sp>
        <p:sp>
          <p:nvSpPr>
            <p:cNvPr id="21" name="object 21"/>
            <p:cNvSpPr/>
            <p:nvPr/>
          </p:nvSpPr>
          <p:spPr>
            <a:xfrm>
              <a:off x="4114800" y="6096001"/>
              <a:ext cx="5312410" cy="1056640"/>
            </a:xfrm>
            <a:custGeom>
              <a:avLst/>
              <a:gdLst/>
              <a:ahLst/>
              <a:cxnLst/>
              <a:rect l="l" t="t" r="r" b="b"/>
              <a:pathLst>
                <a:path w="5312409" h="1056640">
                  <a:moveTo>
                    <a:pt x="5312255" y="0"/>
                  </a:moveTo>
                  <a:lnTo>
                    <a:pt x="0" y="0"/>
                  </a:lnTo>
                  <a:lnTo>
                    <a:pt x="0" y="1056324"/>
                  </a:lnTo>
                  <a:lnTo>
                    <a:pt x="5312255" y="1056324"/>
                  </a:lnTo>
                  <a:lnTo>
                    <a:pt x="5312255" y="0"/>
                  </a:lnTo>
                  <a:close/>
                </a:path>
              </a:pathLst>
            </a:custGeom>
            <a:solidFill>
              <a:srgbClr val="E6E0EC"/>
            </a:solidFill>
          </p:spPr>
          <p:txBody>
            <a:bodyPr wrap="square" lIns="0" tIns="0" rIns="0" bIns="0" rtlCol="0"/>
            <a:lstStyle/>
            <a:p/>
          </p:txBody>
        </p:sp>
      </p:grpSp>
      <p:sp>
        <p:nvSpPr>
          <p:cNvPr id="22" name="object 22"/>
          <p:cNvSpPr txBox="1"/>
          <p:nvPr/>
        </p:nvSpPr>
        <p:spPr>
          <a:xfrm>
            <a:off x="4114800" y="6096001"/>
            <a:ext cx="5312410" cy="1056640"/>
          </a:xfrm>
          <a:prstGeom prst="rect">
            <a:avLst/>
          </a:prstGeom>
        </p:spPr>
        <p:txBody>
          <a:bodyPr wrap="square" lIns="0" tIns="65405" rIns="0" bIns="0" rtlCol="0" vert="horz">
            <a:spAutoFit/>
          </a:bodyPr>
          <a:lstStyle/>
          <a:p>
            <a:pPr marL="681990">
              <a:lnSpc>
                <a:spcPct val="100000"/>
              </a:lnSpc>
              <a:spcBef>
                <a:spcPts val="515"/>
              </a:spcBef>
            </a:pPr>
            <a:r>
              <a:rPr dirty="0" sz="1500" spc="-5" b="1">
                <a:latin typeface="Calibri"/>
                <a:cs typeface="Calibri"/>
              </a:rPr>
              <a:t>Provider Instructions:</a:t>
            </a:r>
            <a:endParaRPr sz="1500">
              <a:latin typeface="Calibri"/>
              <a:cs typeface="Calibri"/>
            </a:endParaRPr>
          </a:p>
          <a:p>
            <a:pPr marL="681990" marR="144145">
              <a:lnSpc>
                <a:spcPct val="79000"/>
              </a:lnSpc>
              <a:spcBef>
                <a:spcPts val="335"/>
              </a:spcBef>
            </a:pPr>
            <a:r>
              <a:rPr dirty="0" sz="1300" spc="-5">
                <a:latin typeface="Calibri"/>
                <a:cs typeface="Calibri"/>
              </a:rPr>
              <a:t>Screen </a:t>
            </a:r>
            <a:r>
              <a:rPr dirty="0" sz="1300" spc="-10">
                <a:latin typeface="Calibri"/>
                <a:cs typeface="Calibri"/>
              </a:rPr>
              <a:t>for </a:t>
            </a:r>
            <a:r>
              <a:rPr dirty="0" sz="1300">
                <a:latin typeface="Calibri"/>
                <a:cs typeface="Calibri"/>
              </a:rPr>
              <a:t>other health </a:t>
            </a:r>
            <a:r>
              <a:rPr dirty="0" sz="1300" spc="-5">
                <a:latin typeface="Calibri"/>
                <a:cs typeface="Calibri"/>
              </a:rPr>
              <a:t>beliefs </a:t>
            </a:r>
            <a:r>
              <a:rPr dirty="0" sz="1300">
                <a:latin typeface="Calibri"/>
                <a:cs typeface="Calibri"/>
              </a:rPr>
              <a:t>or </a:t>
            </a:r>
            <a:r>
              <a:rPr dirty="0" sz="1300" spc="-5">
                <a:latin typeface="Calibri"/>
                <a:cs typeface="Calibri"/>
              </a:rPr>
              <a:t>difficulty with </a:t>
            </a:r>
            <a:r>
              <a:rPr dirty="0" sz="1300" spc="-10">
                <a:latin typeface="Calibri"/>
                <a:cs typeface="Calibri"/>
              </a:rPr>
              <a:t>disclosure/privacy.  Review card </a:t>
            </a:r>
            <a:r>
              <a:rPr dirty="0" sz="1300">
                <a:latin typeface="Calibri"/>
                <a:cs typeface="Calibri"/>
              </a:rPr>
              <a:t>17 </a:t>
            </a:r>
            <a:r>
              <a:rPr dirty="0" sz="1300" spc="-5">
                <a:latin typeface="Calibri"/>
                <a:cs typeface="Calibri"/>
              </a:rPr>
              <a:t>(Understanding your </a:t>
            </a:r>
            <a:r>
              <a:rPr dirty="0" sz="1300" spc="-15">
                <a:latin typeface="Calibri"/>
                <a:cs typeface="Calibri"/>
              </a:rPr>
              <a:t>ARVs), </a:t>
            </a:r>
            <a:r>
              <a:rPr dirty="0" sz="1300" spc="-10">
                <a:latin typeface="Calibri"/>
                <a:cs typeface="Calibri"/>
              </a:rPr>
              <a:t>card </a:t>
            </a:r>
            <a:r>
              <a:rPr dirty="0" sz="1300">
                <a:latin typeface="Calibri"/>
                <a:cs typeface="Calibri"/>
              </a:rPr>
              <a:t>20 (Who </a:t>
            </a:r>
            <a:r>
              <a:rPr dirty="0" sz="1300" spc="-10">
                <a:latin typeface="Calibri"/>
                <a:cs typeface="Calibri"/>
              </a:rPr>
              <a:t>to </a:t>
            </a:r>
            <a:r>
              <a:rPr dirty="0" sz="1300" spc="-5">
                <a:latin typeface="Calibri"/>
                <a:cs typeface="Calibri"/>
              </a:rPr>
              <a:t>tell  </a:t>
            </a:r>
            <a:r>
              <a:rPr dirty="0" sz="1300">
                <a:latin typeface="Calibri"/>
                <a:cs typeface="Calibri"/>
              </a:rPr>
              <a:t>and </a:t>
            </a:r>
            <a:r>
              <a:rPr dirty="0" sz="1300" spc="-5">
                <a:latin typeface="Calibri"/>
                <a:cs typeface="Calibri"/>
              </a:rPr>
              <a:t>why), </a:t>
            </a:r>
            <a:r>
              <a:rPr dirty="0" sz="1300">
                <a:latin typeface="Calibri"/>
                <a:cs typeface="Calibri"/>
              </a:rPr>
              <a:t>or </a:t>
            </a:r>
            <a:r>
              <a:rPr dirty="0" sz="1300" spc="-10">
                <a:latin typeface="Calibri"/>
                <a:cs typeface="Calibri"/>
              </a:rPr>
              <a:t>card </a:t>
            </a:r>
            <a:r>
              <a:rPr dirty="0" sz="1300">
                <a:latin typeface="Calibri"/>
                <a:cs typeface="Calibri"/>
              </a:rPr>
              <a:t>21 </a:t>
            </a:r>
            <a:r>
              <a:rPr dirty="0" sz="1300" spc="-15">
                <a:latin typeface="Calibri"/>
                <a:cs typeface="Calibri"/>
              </a:rPr>
              <a:t>(Taking </a:t>
            </a:r>
            <a:r>
              <a:rPr dirty="0" sz="1300" spc="-10">
                <a:latin typeface="Calibri"/>
                <a:cs typeface="Calibri"/>
              </a:rPr>
              <a:t>charge </a:t>
            </a:r>
            <a:r>
              <a:rPr dirty="0" sz="1300">
                <a:latin typeface="Calibri"/>
                <a:cs typeface="Calibri"/>
              </a:rPr>
              <a:t>of </a:t>
            </a:r>
            <a:r>
              <a:rPr dirty="0" sz="1300" spc="-5">
                <a:latin typeface="Calibri"/>
                <a:cs typeface="Calibri"/>
              </a:rPr>
              <a:t>your </a:t>
            </a:r>
            <a:r>
              <a:rPr dirty="0" sz="1300" spc="-20">
                <a:latin typeface="Calibri"/>
                <a:cs typeface="Calibri"/>
              </a:rPr>
              <a:t>ARVs) </a:t>
            </a:r>
            <a:r>
              <a:rPr dirty="0" sz="1300">
                <a:latin typeface="Calibri"/>
                <a:cs typeface="Calibri"/>
              </a:rPr>
              <a:t>in these </a:t>
            </a:r>
            <a:r>
              <a:rPr dirty="0" sz="1300" spc="-5">
                <a:latin typeface="Calibri"/>
                <a:cs typeface="Calibri"/>
              </a:rPr>
              <a:t>areas </a:t>
            </a:r>
            <a:r>
              <a:rPr dirty="0" sz="1300">
                <a:latin typeface="Calibri"/>
                <a:cs typeface="Calibri"/>
              </a:rPr>
              <a:t>as  </a:t>
            </a:r>
            <a:r>
              <a:rPr dirty="0" sz="1300" spc="-5">
                <a:latin typeface="Calibri"/>
                <a:cs typeface="Calibri"/>
              </a:rPr>
              <a:t>helpful.</a:t>
            </a:r>
            <a:endParaRPr sz="1300">
              <a:latin typeface="Calibri"/>
              <a:cs typeface="Calibri"/>
            </a:endParaRPr>
          </a:p>
        </p:txBody>
      </p:sp>
      <p:sp>
        <p:nvSpPr>
          <p:cNvPr id="23" name="object 23"/>
          <p:cNvSpPr/>
          <p:nvPr/>
        </p:nvSpPr>
        <p:spPr>
          <a:xfrm>
            <a:off x="4196350" y="6172200"/>
            <a:ext cx="518812" cy="533399"/>
          </a:xfrm>
          <a:prstGeom prst="rect">
            <a:avLst/>
          </a:prstGeom>
          <a:blipFill>
            <a:blip r:embed="rId6" cstate="print"/>
            <a:stretch>
              <a:fillRect/>
            </a:stretch>
          </a:blipFill>
        </p:spPr>
        <p:txBody>
          <a:bodyPr wrap="square" lIns="0" tIns="0" rIns="0" bIns="0" rtlCol="0"/>
          <a:lstStyle/>
          <a:p/>
        </p:txBody>
      </p:sp>
      <p:grpSp>
        <p:nvGrpSpPr>
          <p:cNvPr id="24" name="object 24"/>
          <p:cNvGrpSpPr/>
          <p:nvPr/>
        </p:nvGrpSpPr>
        <p:grpSpPr>
          <a:xfrm>
            <a:off x="7485888" y="896111"/>
            <a:ext cx="1945005" cy="1442085"/>
            <a:chOff x="7485888" y="896111"/>
            <a:chExt cx="1945005" cy="1442085"/>
          </a:xfrm>
        </p:grpSpPr>
        <p:sp>
          <p:nvSpPr>
            <p:cNvPr id="25" name="object 25"/>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26" name="object 26"/>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27" name="object 27"/>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8" name="object 28"/>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9" name="object 29"/>
            <p:cNvSpPr/>
            <p:nvPr/>
          </p:nvSpPr>
          <p:spPr>
            <a:xfrm>
              <a:off x="7924800" y="976013"/>
              <a:ext cx="1192145" cy="1200387"/>
            </a:xfrm>
            <a:prstGeom prst="rect">
              <a:avLst/>
            </a:prstGeom>
            <a:blipFill>
              <a:blip r:embed="rId9" cstate="print"/>
              <a:stretch>
                <a:fillRect/>
              </a:stretch>
            </a:blipFill>
          </p:spPr>
          <p:txBody>
            <a:bodyPr wrap="square" lIns="0" tIns="0" rIns="0" bIns="0" rtlCol="0"/>
            <a:lstStyle/>
            <a:p/>
          </p:txBody>
        </p:sp>
      </p:grpSp>
      <p:sp>
        <p:nvSpPr>
          <p:cNvPr id="30" name="object 30"/>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BACC6"/>
          </a:solidFill>
        </p:spPr>
        <p:txBody>
          <a:bodyPr wrap="square" lIns="0" tIns="0" rIns="0" bIns="0" rtlCol="0"/>
          <a:lstStyl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953735"/>
          </a:solidFill>
        </p:spPr>
        <p:txBody>
          <a:bodyPr wrap="square" lIns="0" tIns="184150" rIns="0" bIns="0" rtlCol="0" vert="horz">
            <a:spAutoFit/>
          </a:bodyPr>
          <a:lstStyle/>
          <a:p>
            <a:pPr marL="492125">
              <a:lnSpc>
                <a:spcPct val="100000"/>
              </a:lnSpc>
              <a:spcBef>
                <a:spcPts val="1450"/>
              </a:spcBef>
            </a:pPr>
            <a:r>
              <a:rPr dirty="0"/>
              <a:t>6. </a:t>
            </a:r>
            <a:r>
              <a:rPr dirty="0" spc="-65"/>
              <a:t>Your </a:t>
            </a:r>
            <a:r>
              <a:rPr dirty="0" spc="-15"/>
              <a:t>viral </a:t>
            </a:r>
            <a:r>
              <a:rPr dirty="0"/>
              <a:t>load is</a:t>
            </a:r>
            <a:r>
              <a:rPr dirty="0" spc="85"/>
              <a:t> </a:t>
            </a:r>
            <a:r>
              <a:rPr dirty="0" spc="-25"/>
              <a:t>UNDETECTABLE</a:t>
            </a:r>
          </a:p>
        </p:txBody>
      </p:sp>
      <p:sp>
        <p:nvSpPr>
          <p:cNvPr id="3" name="object 3"/>
          <p:cNvSpPr txBox="1"/>
          <p:nvPr/>
        </p:nvSpPr>
        <p:spPr>
          <a:xfrm>
            <a:off x="6479540" y="1696211"/>
            <a:ext cx="2868295" cy="5207000"/>
          </a:xfrm>
          <a:prstGeom prst="rect">
            <a:avLst/>
          </a:prstGeom>
        </p:spPr>
        <p:txBody>
          <a:bodyPr wrap="square" lIns="0" tIns="12700" rIns="0" bIns="0" rtlCol="0" vert="horz">
            <a:spAutoFit/>
          </a:bodyPr>
          <a:lstStyle/>
          <a:p>
            <a:pPr marL="298450" marR="47625" indent="-285750">
              <a:lnSpc>
                <a:spcPct val="100000"/>
              </a:lnSpc>
              <a:spcBef>
                <a:spcPts val="100"/>
              </a:spcBef>
              <a:buFont typeface="Wingdings"/>
              <a:buChar char="➢"/>
              <a:tabLst>
                <a:tab pos="298450" algn="l"/>
              </a:tabLst>
            </a:pPr>
            <a:r>
              <a:rPr dirty="0" sz="2000" spc="-10">
                <a:latin typeface="Calibri"/>
                <a:cs typeface="Calibri"/>
              </a:rPr>
              <a:t>Undetectable </a:t>
            </a:r>
            <a:r>
              <a:rPr dirty="0" sz="2000" spc="-5">
                <a:latin typeface="Calibri"/>
                <a:cs typeface="Calibri"/>
              </a:rPr>
              <a:t>means  that </a:t>
            </a:r>
            <a:r>
              <a:rPr dirty="0" sz="2000">
                <a:latin typeface="Calibri"/>
                <a:cs typeface="Calibri"/>
              </a:rPr>
              <a:t>the </a:t>
            </a:r>
            <a:r>
              <a:rPr dirty="0" sz="2000" spc="-5">
                <a:latin typeface="Calibri"/>
                <a:cs typeface="Calibri"/>
              </a:rPr>
              <a:t>amount of</a:t>
            </a:r>
            <a:r>
              <a:rPr dirty="0" sz="2000" spc="-75">
                <a:latin typeface="Calibri"/>
                <a:cs typeface="Calibri"/>
              </a:rPr>
              <a:t> </a:t>
            </a:r>
            <a:r>
              <a:rPr dirty="0" sz="2000" spc="-5">
                <a:latin typeface="Calibri"/>
                <a:cs typeface="Calibri"/>
              </a:rPr>
              <a:t>virus  </a:t>
            </a:r>
            <a:r>
              <a:rPr dirty="0" sz="2000">
                <a:latin typeface="Calibri"/>
                <a:cs typeface="Calibri"/>
              </a:rPr>
              <a:t>in </a:t>
            </a:r>
            <a:r>
              <a:rPr dirty="0" sz="2000" spc="-10">
                <a:latin typeface="Calibri"/>
                <a:cs typeface="Calibri"/>
              </a:rPr>
              <a:t>your </a:t>
            </a:r>
            <a:r>
              <a:rPr dirty="0" sz="2000" spc="-5">
                <a:latin typeface="Calibri"/>
                <a:cs typeface="Calibri"/>
              </a:rPr>
              <a:t>blood </a:t>
            </a:r>
            <a:r>
              <a:rPr dirty="0" sz="2000">
                <a:latin typeface="Calibri"/>
                <a:cs typeface="Calibri"/>
              </a:rPr>
              <a:t>is </a:t>
            </a:r>
            <a:r>
              <a:rPr dirty="0" sz="2000" spc="-10">
                <a:latin typeface="Calibri"/>
                <a:cs typeface="Calibri"/>
              </a:rPr>
              <a:t>too </a:t>
            </a:r>
            <a:r>
              <a:rPr dirty="0" sz="2000" spc="-5">
                <a:latin typeface="Calibri"/>
                <a:cs typeface="Calibri"/>
              </a:rPr>
              <a:t>low  </a:t>
            </a:r>
            <a:r>
              <a:rPr dirty="0" sz="2000" spc="-15">
                <a:latin typeface="Calibri"/>
                <a:cs typeface="Calibri"/>
              </a:rPr>
              <a:t>for </a:t>
            </a:r>
            <a:r>
              <a:rPr dirty="0" sz="2000">
                <a:latin typeface="Calibri"/>
                <a:cs typeface="Calibri"/>
              </a:rPr>
              <a:t>the </a:t>
            </a:r>
            <a:r>
              <a:rPr dirty="0" sz="2000" spc="-10">
                <a:latin typeface="Calibri"/>
                <a:cs typeface="Calibri"/>
              </a:rPr>
              <a:t>viral </a:t>
            </a:r>
            <a:r>
              <a:rPr dirty="0" sz="2000" spc="-5">
                <a:latin typeface="Calibri"/>
                <a:cs typeface="Calibri"/>
              </a:rPr>
              <a:t>load </a:t>
            </a:r>
            <a:r>
              <a:rPr dirty="0" sz="2000" spc="-10">
                <a:latin typeface="Calibri"/>
                <a:cs typeface="Calibri"/>
              </a:rPr>
              <a:t>test to  count</a:t>
            </a:r>
            <a:r>
              <a:rPr dirty="0" sz="2000" spc="-5">
                <a:latin typeface="Calibri"/>
                <a:cs typeface="Calibri"/>
              </a:rPr>
              <a:t> </a:t>
            </a:r>
            <a:r>
              <a:rPr dirty="0" sz="2000">
                <a:latin typeface="Calibri"/>
                <a:cs typeface="Calibri"/>
              </a:rPr>
              <a:t>it.</a:t>
            </a:r>
            <a:endParaRPr sz="2000">
              <a:latin typeface="Calibri"/>
              <a:cs typeface="Calibri"/>
            </a:endParaRPr>
          </a:p>
          <a:p>
            <a:pPr marL="298450" marR="86995" indent="-285750">
              <a:lnSpc>
                <a:spcPct val="100000"/>
              </a:lnSpc>
              <a:buFont typeface="Wingdings"/>
              <a:buChar char="➢"/>
              <a:tabLst>
                <a:tab pos="298450" algn="l"/>
              </a:tabLst>
            </a:pPr>
            <a:r>
              <a:rPr dirty="0" sz="2000" spc="-10">
                <a:latin typeface="Calibri"/>
                <a:cs typeface="Calibri"/>
              </a:rPr>
              <a:t>People </a:t>
            </a:r>
            <a:r>
              <a:rPr dirty="0" sz="2000" spc="-5">
                <a:latin typeface="Calibri"/>
                <a:cs typeface="Calibri"/>
              </a:rPr>
              <a:t>who </a:t>
            </a:r>
            <a:r>
              <a:rPr dirty="0" sz="2000" spc="-25">
                <a:latin typeface="Calibri"/>
                <a:cs typeface="Calibri"/>
              </a:rPr>
              <a:t>take </a:t>
            </a:r>
            <a:r>
              <a:rPr dirty="0" sz="2000">
                <a:latin typeface="Calibri"/>
                <a:cs typeface="Calibri"/>
              </a:rPr>
              <a:t>their  </a:t>
            </a:r>
            <a:r>
              <a:rPr dirty="0" sz="2000" spc="-30">
                <a:latin typeface="Calibri"/>
                <a:cs typeface="Calibri"/>
              </a:rPr>
              <a:t>ARVs </a:t>
            </a:r>
            <a:r>
              <a:rPr dirty="0" sz="2000" spc="-5">
                <a:latin typeface="Calibri"/>
                <a:cs typeface="Calibri"/>
              </a:rPr>
              <a:t>daily and maintain  </a:t>
            </a:r>
            <a:r>
              <a:rPr dirty="0" sz="2000">
                <a:latin typeface="Calibri"/>
                <a:cs typeface="Calibri"/>
              </a:rPr>
              <a:t>an </a:t>
            </a:r>
            <a:r>
              <a:rPr dirty="0" sz="2000" spc="-10">
                <a:latin typeface="Calibri"/>
                <a:cs typeface="Calibri"/>
              </a:rPr>
              <a:t>undetectable viral  </a:t>
            </a:r>
            <a:r>
              <a:rPr dirty="0" sz="2000" spc="-5">
                <a:latin typeface="Calibri"/>
                <a:cs typeface="Calibri"/>
              </a:rPr>
              <a:t>load cannot </a:t>
            </a:r>
            <a:r>
              <a:rPr dirty="0" sz="2000">
                <a:latin typeface="Calibri"/>
                <a:cs typeface="Calibri"/>
              </a:rPr>
              <a:t>pass </a:t>
            </a:r>
            <a:r>
              <a:rPr dirty="0" sz="2000" spc="-5">
                <a:latin typeface="Calibri"/>
                <a:cs typeface="Calibri"/>
              </a:rPr>
              <a:t>HIV </a:t>
            </a:r>
            <a:r>
              <a:rPr dirty="0" sz="2000" spc="-10">
                <a:latin typeface="Calibri"/>
                <a:cs typeface="Calibri"/>
              </a:rPr>
              <a:t>to  </a:t>
            </a:r>
            <a:r>
              <a:rPr dirty="0" sz="2000" spc="-5">
                <a:latin typeface="Calibri"/>
                <a:cs typeface="Calibri"/>
              </a:rPr>
              <a:t>other people </a:t>
            </a:r>
            <a:r>
              <a:rPr dirty="0" sz="2000" spc="-10">
                <a:latin typeface="Calibri"/>
                <a:cs typeface="Calibri"/>
              </a:rPr>
              <a:t>through  sex.</a:t>
            </a:r>
            <a:endParaRPr sz="2000">
              <a:latin typeface="Calibri"/>
              <a:cs typeface="Calibri"/>
            </a:endParaRPr>
          </a:p>
          <a:p>
            <a:pPr marL="298450" marR="5080" indent="-285750">
              <a:lnSpc>
                <a:spcPct val="100000"/>
              </a:lnSpc>
              <a:buFont typeface="Wingdings"/>
              <a:buChar char="➢"/>
              <a:tabLst>
                <a:tab pos="298450" algn="l"/>
              </a:tabLst>
            </a:pPr>
            <a:r>
              <a:rPr dirty="0" sz="2000" spc="-5">
                <a:latin typeface="Calibri"/>
                <a:cs typeface="Calibri"/>
              </a:rPr>
              <a:t>Continue </a:t>
            </a:r>
            <a:r>
              <a:rPr dirty="0" sz="2000" spc="-10">
                <a:latin typeface="Calibri"/>
                <a:cs typeface="Calibri"/>
              </a:rPr>
              <a:t>to </a:t>
            </a:r>
            <a:r>
              <a:rPr dirty="0" sz="2000" spc="-25">
                <a:latin typeface="Calibri"/>
                <a:cs typeface="Calibri"/>
              </a:rPr>
              <a:t>take </a:t>
            </a:r>
            <a:r>
              <a:rPr dirty="0" sz="2000" spc="-15">
                <a:latin typeface="Calibri"/>
                <a:cs typeface="Calibri"/>
              </a:rPr>
              <a:t>your  </a:t>
            </a:r>
            <a:r>
              <a:rPr dirty="0" sz="2000" spc="-30">
                <a:latin typeface="Calibri"/>
                <a:cs typeface="Calibri"/>
              </a:rPr>
              <a:t>ARVs </a:t>
            </a:r>
            <a:r>
              <a:rPr dirty="0" sz="2000" spc="-5">
                <a:latin typeface="Calibri"/>
                <a:cs typeface="Calibri"/>
              </a:rPr>
              <a:t>every </a:t>
            </a:r>
            <a:r>
              <a:rPr dirty="0" sz="2000" spc="-15">
                <a:latin typeface="Calibri"/>
                <a:cs typeface="Calibri"/>
              </a:rPr>
              <a:t>day </a:t>
            </a:r>
            <a:r>
              <a:rPr dirty="0" sz="2000" spc="-5">
                <a:latin typeface="Calibri"/>
                <a:cs typeface="Calibri"/>
              </a:rPr>
              <a:t>and </a:t>
            </a:r>
            <a:r>
              <a:rPr dirty="0" sz="2000" spc="-15">
                <a:latin typeface="Calibri"/>
                <a:cs typeface="Calibri"/>
              </a:rPr>
              <a:t>have  </a:t>
            </a:r>
            <a:r>
              <a:rPr dirty="0" sz="2000" spc="-10">
                <a:latin typeface="Calibri"/>
                <a:cs typeface="Calibri"/>
              </a:rPr>
              <a:t>your viral </a:t>
            </a:r>
            <a:r>
              <a:rPr dirty="0" sz="2000" spc="-5">
                <a:latin typeface="Calibri"/>
                <a:cs typeface="Calibri"/>
              </a:rPr>
              <a:t>load </a:t>
            </a:r>
            <a:r>
              <a:rPr dirty="0" sz="2000" spc="-10">
                <a:latin typeface="Calibri"/>
                <a:cs typeface="Calibri"/>
              </a:rPr>
              <a:t>checked  </a:t>
            </a:r>
            <a:r>
              <a:rPr dirty="0" sz="2000" spc="-5">
                <a:latin typeface="Calibri"/>
                <a:cs typeface="Calibri"/>
              </a:rPr>
              <a:t>regularly </a:t>
            </a:r>
            <a:r>
              <a:rPr dirty="0" sz="2000" spc="-10">
                <a:latin typeface="Calibri"/>
                <a:cs typeface="Calibri"/>
              </a:rPr>
              <a:t>to </a:t>
            </a:r>
            <a:r>
              <a:rPr dirty="0" sz="2000" spc="-5">
                <a:latin typeface="Calibri"/>
                <a:cs typeface="Calibri"/>
              </a:rPr>
              <a:t>be </a:t>
            </a:r>
            <a:r>
              <a:rPr dirty="0" sz="2000" spc="-10">
                <a:latin typeface="Calibri"/>
                <a:cs typeface="Calibri"/>
              </a:rPr>
              <a:t>sure </a:t>
            </a:r>
            <a:r>
              <a:rPr dirty="0" sz="2000" spc="-15">
                <a:latin typeface="Calibri"/>
                <a:cs typeface="Calibri"/>
              </a:rPr>
              <a:t>your  </a:t>
            </a:r>
            <a:r>
              <a:rPr dirty="0" sz="2000" spc="-10">
                <a:latin typeface="Calibri"/>
                <a:cs typeface="Calibri"/>
              </a:rPr>
              <a:t>viral </a:t>
            </a:r>
            <a:r>
              <a:rPr dirty="0" sz="2000" spc="-5">
                <a:latin typeface="Calibri"/>
                <a:cs typeface="Calibri"/>
              </a:rPr>
              <a:t>load </a:t>
            </a:r>
            <a:r>
              <a:rPr dirty="0" sz="2000" spc="-20">
                <a:latin typeface="Calibri"/>
                <a:cs typeface="Calibri"/>
              </a:rPr>
              <a:t>stays  </a:t>
            </a:r>
            <a:r>
              <a:rPr dirty="0" sz="2000" spc="-10">
                <a:latin typeface="Calibri"/>
                <a:cs typeface="Calibri"/>
              </a:rPr>
              <a:t>undetectable.</a:t>
            </a:r>
            <a:endParaRPr sz="2000">
              <a:latin typeface="Calibri"/>
              <a:cs typeface="Calibri"/>
            </a:endParaRPr>
          </a:p>
        </p:txBody>
      </p:sp>
      <p:sp>
        <p:nvSpPr>
          <p:cNvPr id="4" name="object 4"/>
          <p:cNvSpPr/>
          <p:nvPr/>
        </p:nvSpPr>
        <p:spPr>
          <a:xfrm>
            <a:off x="646768" y="2209800"/>
            <a:ext cx="5562600" cy="3799452"/>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71727" y="4629911"/>
            <a:ext cx="2828925" cy="2597150"/>
            <a:chOff x="871727" y="4629911"/>
            <a:chExt cx="2828925" cy="2597150"/>
          </a:xfrm>
        </p:grpSpPr>
        <p:sp>
          <p:nvSpPr>
            <p:cNvPr id="3" name="object 3"/>
            <p:cNvSpPr/>
            <p:nvPr/>
          </p:nvSpPr>
          <p:spPr>
            <a:xfrm>
              <a:off x="871727" y="4629911"/>
              <a:ext cx="2828544" cy="2596895"/>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914399" y="4648200"/>
              <a:ext cx="2743200" cy="2514600"/>
            </a:xfrm>
            <a:custGeom>
              <a:avLst/>
              <a:gdLst/>
              <a:ahLst/>
              <a:cxnLst/>
              <a:rect l="l" t="t" r="r" b="b"/>
              <a:pathLst>
                <a:path w="2743200" h="2514600">
                  <a:moveTo>
                    <a:pt x="2743200" y="0"/>
                  </a:moveTo>
                  <a:lnTo>
                    <a:pt x="0" y="0"/>
                  </a:lnTo>
                  <a:lnTo>
                    <a:pt x="0" y="2514599"/>
                  </a:lnTo>
                  <a:lnTo>
                    <a:pt x="2743200" y="2514599"/>
                  </a:lnTo>
                  <a:lnTo>
                    <a:pt x="2743200" y="0"/>
                  </a:lnTo>
                  <a:close/>
                </a:path>
              </a:pathLst>
            </a:custGeom>
            <a:solidFill>
              <a:srgbClr val="DCE6F2"/>
            </a:solidFill>
          </p:spPr>
          <p:txBody>
            <a:bodyPr wrap="square" lIns="0" tIns="0" rIns="0" bIns="0" rtlCol="0"/>
            <a:lstStyle/>
            <a:p/>
          </p:txBody>
        </p:sp>
      </p:grpSp>
      <p:sp>
        <p:nvSpPr>
          <p:cNvPr id="5" name="object 5"/>
          <p:cNvSpPr txBox="1"/>
          <p:nvPr/>
        </p:nvSpPr>
        <p:spPr>
          <a:xfrm>
            <a:off x="983757" y="1653032"/>
            <a:ext cx="1271905" cy="254000"/>
          </a:xfrm>
          <a:prstGeom prst="rect">
            <a:avLst/>
          </a:prstGeom>
        </p:spPr>
        <p:txBody>
          <a:bodyPr wrap="square" lIns="0" tIns="12700" rIns="0" bIns="0" rtlCol="0" vert="horz">
            <a:spAutoFit/>
          </a:bodyPr>
          <a:lstStyle/>
          <a:p>
            <a:pPr marL="12700">
              <a:lnSpc>
                <a:spcPct val="100000"/>
              </a:lnSpc>
              <a:spcBef>
                <a:spcPts val="100"/>
              </a:spcBef>
            </a:pPr>
            <a:r>
              <a:rPr dirty="0" sz="1500" b="1">
                <a:latin typeface="Calibri"/>
                <a:cs typeface="Calibri"/>
              </a:rPr>
              <a:t>KEY</a:t>
            </a:r>
            <a:r>
              <a:rPr dirty="0" sz="1500" spc="-60" b="1">
                <a:latin typeface="Calibri"/>
                <a:cs typeface="Calibri"/>
              </a:rPr>
              <a:t> </a:t>
            </a:r>
            <a:r>
              <a:rPr dirty="0" sz="1500" spc="-10" b="1">
                <a:latin typeface="Calibri"/>
                <a:cs typeface="Calibri"/>
              </a:rPr>
              <a:t>MESSAGES:</a:t>
            </a:r>
            <a:endParaRPr sz="1500">
              <a:latin typeface="Calibri"/>
              <a:cs typeface="Calibri"/>
            </a:endParaRPr>
          </a:p>
        </p:txBody>
      </p:sp>
      <p:sp>
        <p:nvSpPr>
          <p:cNvPr id="6" name="object 6"/>
          <p:cNvSpPr txBox="1"/>
          <p:nvPr/>
        </p:nvSpPr>
        <p:spPr>
          <a:xfrm>
            <a:off x="983757" y="1881632"/>
            <a:ext cx="2664460" cy="434340"/>
          </a:xfrm>
          <a:prstGeom prst="rect">
            <a:avLst/>
          </a:prstGeom>
        </p:spPr>
        <p:txBody>
          <a:bodyPr wrap="square" lIns="0" tIns="60960" rIns="0" bIns="0" rtlCol="0" vert="horz">
            <a:spAutoFit/>
          </a:bodyPr>
          <a:lstStyle/>
          <a:p>
            <a:pPr marL="298450" marR="5080" indent="-285750">
              <a:lnSpc>
                <a:spcPct val="78700"/>
              </a:lnSpc>
              <a:spcBef>
                <a:spcPts val="480"/>
              </a:spcBef>
              <a:buFont typeface="Wingdings"/>
              <a:buChar char="➢"/>
              <a:tabLst>
                <a:tab pos="298450" algn="l"/>
              </a:tabLst>
            </a:pPr>
            <a:r>
              <a:rPr dirty="0" sz="1500" spc="-10">
                <a:latin typeface="Calibri"/>
                <a:cs typeface="Calibri"/>
              </a:rPr>
              <a:t>Undetectable </a:t>
            </a:r>
            <a:r>
              <a:rPr dirty="0" sz="1500" spc="-5">
                <a:latin typeface="Calibri"/>
                <a:cs typeface="Calibri"/>
              </a:rPr>
              <a:t>means </a:t>
            </a:r>
            <a:r>
              <a:rPr dirty="0" sz="1500" spc="-10">
                <a:latin typeface="Calibri"/>
                <a:cs typeface="Calibri"/>
              </a:rPr>
              <a:t>that </a:t>
            </a:r>
            <a:r>
              <a:rPr dirty="0" sz="1500" spc="-150">
                <a:latin typeface="Calibri"/>
                <a:cs typeface="Calibri"/>
              </a:rPr>
              <a:t>the  </a:t>
            </a:r>
            <a:r>
              <a:rPr dirty="0" sz="1500" spc="-10">
                <a:latin typeface="Calibri"/>
                <a:cs typeface="Calibri"/>
              </a:rPr>
              <a:t>amount </a:t>
            </a:r>
            <a:r>
              <a:rPr dirty="0" sz="1500" spc="-5">
                <a:latin typeface="Calibri"/>
                <a:cs typeface="Calibri"/>
              </a:rPr>
              <a:t>of HIV </a:t>
            </a:r>
            <a:r>
              <a:rPr dirty="0" sz="1500">
                <a:latin typeface="Calibri"/>
                <a:cs typeface="Calibri"/>
              </a:rPr>
              <a:t>in </a:t>
            </a:r>
            <a:r>
              <a:rPr dirty="0" sz="1500" spc="-10">
                <a:latin typeface="Calibri"/>
                <a:cs typeface="Calibri"/>
              </a:rPr>
              <a:t>your </a:t>
            </a:r>
            <a:r>
              <a:rPr dirty="0" sz="1500" spc="-5">
                <a:latin typeface="Calibri"/>
                <a:cs typeface="Calibri"/>
              </a:rPr>
              <a:t>blood</a:t>
            </a:r>
            <a:r>
              <a:rPr dirty="0" sz="1500" spc="-25">
                <a:latin typeface="Calibri"/>
                <a:cs typeface="Calibri"/>
              </a:rPr>
              <a:t> </a:t>
            </a:r>
            <a:r>
              <a:rPr dirty="0" sz="1500">
                <a:latin typeface="Calibri"/>
                <a:cs typeface="Calibri"/>
              </a:rPr>
              <a:t>is</a:t>
            </a:r>
            <a:endParaRPr sz="1500">
              <a:latin typeface="Calibri"/>
              <a:cs typeface="Calibri"/>
            </a:endParaRPr>
          </a:p>
        </p:txBody>
      </p:sp>
      <p:sp>
        <p:nvSpPr>
          <p:cNvPr id="7" name="object 7"/>
          <p:cNvSpPr txBox="1"/>
          <p:nvPr/>
        </p:nvSpPr>
        <p:spPr>
          <a:xfrm>
            <a:off x="983757" y="2250440"/>
            <a:ext cx="2659380" cy="2351405"/>
          </a:xfrm>
          <a:prstGeom prst="rect">
            <a:avLst/>
          </a:prstGeom>
        </p:spPr>
        <p:txBody>
          <a:bodyPr wrap="square" lIns="0" tIns="64135" rIns="0" bIns="0" rtlCol="0" vert="horz">
            <a:spAutoFit/>
          </a:bodyPr>
          <a:lstStyle/>
          <a:p>
            <a:pPr marL="298450" marR="118110">
              <a:lnSpc>
                <a:spcPct val="77300"/>
              </a:lnSpc>
              <a:spcBef>
                <a:spcPts val="505"/>
              </a:spcBef>
            </a:pPr>
            <a:r>
              <a:rPr dirty="0" sz="1500" spc="-10">
                <a:latin typeface="Calibri"/>
                <a:cs typeface="Calibri"/>
              </a:rPr>
              <a:t>too </a:t>
            </a:r>
            <a:r>
              <a:rPr dirty="0" sz="1500" spc="-5">
                <a:latin typeface="Calibri"/>
                <a:cs typeface="Calibri"/>
              </a:rPr>
              <a:t>low </a:t>
            </a:r>
            <a:r>
              <a:rPr dirty="0" sz="1500" spc="-15">
                <a:latin typeface="Calibri"/>
                <a:cs typeface="Calibri"/>
              </a:rPr>
              <a:t>for </a:t>
            </a:r>
            <a:r>
              <a:rPr dirty="0" sz="1500" spc="-5">
                <a:latin typeface="Calibri"/>
                <a:cs typeface="Calibri"/>
              </a:rPr>
              <a:t>the </a:t>
            </a:r>
            <a:r>
              <a:rPr dirty="0" sz="1500" spc="-10">
                <a:latin typeface="Calibri"/>
                <a:cs typeface="Calibri"/>
              </a:rPr>
              <a:t>viral </a:t>
            </a:r>
            <a:r>
              <a:rPr dirty="0" sz="1500" spc="-5">
                <a:latin typeface="Calibri"/>
                <a:cs typeface="Calibri"/>
              </a:rPr>
              <a:t>load </a:t>
            </a:r>
            <a:r>
              <a:rPr dirty="0" sz="1500" spc="-10">
                <a:latin typeface="Calibri"/>
                <a:cs typeface="Calibri"/>
              </a:rPr>
              <a:t>test  to count </a:t>
            </a:r>
            <a:r>
              <a:rPr dirty="0" sz="1500">
                <a:latin typeface="Calibri"/>
                <a:cs typeface="Calibri"/>
              </a:rPr>
              <a:t>it.</a:t>
            </a:r>
            <a:endParaRPr sz="1500">
              <a:latin typeface="Calibri"/>
              <a:cs typeface="Calibri"/>
            </a:endParaRPr>
          </a:p>
          <a:p>
            <a:pPr marL="298450" marR="5080" indent="-285750">
              <a:lnSpc>
                <a:spcPct val="80700"/>
              </a:lnSpc>
              <a:spcBef>
                <a:spcPts val="350"/>
              </a:spcBef>
              <a:buFont typeface="Wingdings"/>
              <a:buChar char="➢"/>
              <a:tabLst>
                <a:tab pos="298450" algn="l"/>
              </a:tabLst>
            </a:pPr>
            <a:r>
              <a:rPr dirty="0" sz="1500" spc="-10">
                <a:latin typeface="Calibri"/>
                <a:cs typeface="Calibri"/>
              </a:rPr>
              <a:t>People </a:t>
            </a:r>
            <a:r>
              <a:rPr dirty="0" sz="1500" spc="-5">
                <a:latin typeface="Calibri"/>
                <a:cs typeface="Calibri"/>
              </a:rPr>
              <a:t>who </a:t>
            </a:r>
            <a:r>
              <a:rPr dirty="0" sz="1500" spc="-20">
                <a:latin typeface="Calibri"/>
                <a:cs typeface="Calibri"/>
              </a:rPr>
              <a:t>take </a:t>
            </a:r>
            <a:r>
              <a:rPr dirty="0" sz="1500" spc="-5">
                <a:latin typeface="Calibri"/>
                <a:cs typeface="Calibri"/>
              </a:rPr>
              <a:t>their </a:t>
            </a:r>
            <a:r>
              <a:rPr dirty="0" sz="1500" spc="-30">
                <a:latin typeface="Calibri"/>
                <a:cs typeface="Calibri"/>
              </a:rPr>
              <a:t>ARVs  </a:t>
            </a:r>
            <a:r>
              <a:rPr dirty="0" sz="1500" spc="-5">
                <a:latin typeface="Calibri"/>
                <a:cs typeface="Calibri"/>
              </a:rPr>
              <a:t>daily and </a:t>
            </a:r>
            <a:r>
              <a:rPr dirty="0" sz="1500" spc="-10">
                <a:latin typeface="Calibri"/>
                <a:cs typeface="Calibri"/>
              </a:rPr>
              <a:t>maintain </a:t>
            </a:r>
            <a:r>
              <a:rPr dirty="0" sz="1500" spc="-5">
                <a:latin typeface="Calibri"/>
                <a:cs typeface="Calibri"/>
              </a:rPr>
              <a:t>an  </a:t>
            </a:r>
            <a:r>
              <a:rPr dirty="0" sz="1500" spc="-10">
                <a:latin typeface="Calibri"/>
                <a:cs typeface="Calibri"/>
              </a:rPr>
              <a:t>undetectable viral </a:t>
            </a:r>
            <a:r>
              <a:rPr dirty="0" sz="1500" spc="-5">
                <a:latin typeface="Calibri"/>
                <a:cs typeface="Calibri"/>
              </a:rPr>
              <a:t>load </a:t>
            </a:r>
            <a:r>
              <a:rPr dirty="0" sz="1500" spc="-10">
                <a:latin typeface="Calibri"/>
                <a:cs typeface="Calibri"/>
              </a:rPr>
              <a:t>cannot  </a:t>
            </a:r>
            <a:r>
              <a:rPr dirty="0" sz="1500" spc="-5">
                <a:latin typeface="Calibri"/>
                <a:cs typeface="Calibri"/>
              </a:rPr>
              <a:t>pass HIV </a:t>
            </a:r>
            <a:r>
              <a:rPr dirty="0" sz="1500" spc="-10">
                <a:latin typeface="Calibri"/>
                <a:cs typeface="Calibri"/>
              </a:rPr>
              <a:t>to </a:t>
            </a:r>
            <a:r>
              <a:rPr dirty="0" sz="1500" spc="-5">
                <a:latin typeface="Calibri"/>
                <a:cs typeface="Calibri"/>
              </a:rPr>
              <a:t>other people  </a:t>
            </a:r>
            <a:r>
              <a:rPr dirty="0" sz="1500" spc="-10">
                <a:latin typeface="Calibri"/>
                <a:cs typeface="Calibri"/>
              </a:rPr>
              <a:t>through </a:t>
            </a:r>
            <a:r>
              <a:rPr dirty="0" sz="1500" spc="-5">
                <a:latin typeface="Calibri"/>
                <a:cs typeface="Calibri"/>
              </a:rPr>
              <a:t>sex.</a:t>
            </a:r>
            <a:endParaRPr sz="1500">
              <a:latin typeface="Calibri"/>
              <a:cs typeface="Calibri"/>
            </a:endParaRPr>
          </a:p>
          <a:p>
            <a:pPr marL="298450" marR="105410" indent="-285750">
              <a:lnSpc>
                <a:spcPct val="79300"/>
              </a:lnSpc>
              <a:spcBef>
                <a:spcPts val="370"/>
              </a:spcBef>
              <a:buFont typeface="Wingdings"/>
              <a:buChar char="➢"/>
              <a:tabLst>
                <a:tab pos="298450" algn="l"/>
              </a:tabLst>
            </a:pPr>
            <a:r>
              <a:rPr dirty="0" sz="1500" spc="-5">
                <a:latin typeface="Calibri"/>
                <a:cs typeface="Calibri"/>
              </a:rPr>
              <a:t>Continue </a:t>
            </a:r>
            <a:r>
              <a:rPr dirty="0" sz="1500" spc="-10">
                <a:latin typeface="Calibri"/>
                <a:cs typeface="Calibri"/>
              </a:rPr>
              <a:t>to </a:t>
            </a:r>
            <a:r>
              <a:rPr dirty="0" sz="1500" spc="-20">
                <a:latin typeface="Calibri"/>
                <a:cs typeface="Calibri"/>
              </a:rPr>
              <a:t>take </a:t>
            </a:r>
            <a:r>
              <a:rPr dirty="0" sz="1500" spc="-10">
                <a:latin typeface="Calibri"/>
                <a:cs typeface="Calibri"/>
              </a:rPr>
              <a:t>your </a:t>
            </a:r>
            <a:r>
              <a:rPr dirty="0" sz="1500" spc="-30">
                <a:latin typeface="Calibri"/>
                <a:cs typeface="Calibri"/>
              </a:rPr>
              <a:t>ARVs  </a:t>
            </a:r>
            <a:r>
              <a:rPr dirty="0" sz="1500" spc="-5">
                <a:latin typeface="Calibri"/>
                <a:cs typeface="Calibri"/>
              </a:rPr>
              <a:t>every </a:t>
            </a:r>
            <a:r>
              <a:rPr dirty="0" sz="1500" spc="-15">
                <a:latin typeface="Calibri"/>
                <a:cs typeface="Calibri"/>
              </a:rPr>
              <a:t>day </a:t>
            </a:r>
            <a:r>
              <a:rPr dirty="0" sz="1500" spc="-5">
                <a:latin typeface="Calibri"/>
                <a:cs typeface="Calibri"/>
              </a:rPr>
              <a:t>and </a:t>
            </a:r>
            <a:r>
              <a:rPr dirty="0" sz="1500" spc="-15">
                <a:latin typeface="Calibri"/>
                <a:cs typeface="Calibri"/>
              </a:rPr>
              <a:t>have </a:t>
            </a:r>
            <a:r>
              <a:rPr dirty="0" sz="1500" spc="-10">
                <a:latin typeface="Calibri"/>
                <a:cs typeface="Calibri"/>
              </a:rPr>
              <a:t>your viral  </a:t>
            </a:r>
            <a:r>
              <a:rPr dirty="0" sz="1500" spc="-5">
                <a:latin typeface="Calibri"/>
                <a:cs typeface="Calibri"/>
              </a:rPr>
              <a:t>load </a:t>
            </a:r>
            <a:r>
              <a:rPr dirty="0" sz="1500" spc="-10">
                <a:latin typeface="Calibri"/>
                <a:cs typeface="Calibri"/>
              </a:rPr>
              <a:t>checked </a:t>
            </a:r>
            <a:r>
              <a:rPr dirty="0" sz="1500" spc="-5">
                <a:latin typeface="Calibri"/>
                <a:cs typeface="Calibri"/>
              </a:rPr>
              <a:t>regularly </a:t>
            </a:r>
            <a:r>
              <a:rPr dirty="0" sz="1500" spc="-10">
                <a:latin typeface="Calibri"/>
                <a:cs typeface="Calibri"/>
              </a:rPr>
              <a:t>to </a:t>
            </a:r>
            <a:r>
              <a:rPr dirty="0" sz="1500" spc="-5">
                <a:latin typeface="Calibri"/>
                <a:cs typeface="Calibri"/>
              </a:rPr>
              <a:t>be  </a:t>
            </a:r>
            <a:r>
              <a:rPr dirty="0" sz="1500" spc="-10">
                <a:latin typeface="Calibri"/>
                <a:cs typeface="Calibri"/>
              </a:rPr>
              <a:t>sure your viral </a:t>
            </a:r>
            <a:r>
              <a:rPr dirty="0" sz="1500" spc="-5">
                <a:latin typeface="Calibri"/>
                <a:cs typeface="Calibri"/>
              </a:rPr>
              <a:t>load </a:t>
            </a:r>
            <a:r>
              <a:rPr dirty="0" sz="1500" spc="-20">
                <a:latin typeface="Calibri"/>
                <a:cs typeface="Calibri"/>
              </a:rPr>
              <a:t>stays  </a:t>
            </a:r>
            <a:r>
              <a:rPr dirty="0" sz="1500" spc="-10">
                <a:latin typeface="Calibri"/>
                <a:cs typeface="Calibri"/>
              </a:rPr>
              <a:t>undetectable.</a:t>
            </a:r>
            <a:endParaRPr sz="1500">
              <a:latin typeface="Calibri"/>
              <a:cs typeface="Calibri"/>
            </a:endParaRPr>
          </a:p>
        </p:txBody>
      </p:sp>
      <p:sp>
        <p:nvSpPr>
          <p:cNvPr id="8" name="object 8"/>
          <p:cNvSpPr txBox="1"/>
          <p:nvPr/>
        </p:nvSpPr>
        <p:spPr>
          <a:xfrm>
            <a:off x="914400" y="4648200"/>
            <a:ext cx="2743200" cy="2514600"/>
          </a:xfrm>
          <a:prstGeom prst="rect">
            <a:avLst/>
          </a:prstGeom>
        </p:spPr>
        <p:txBody>
          <a:bodyPr wrap="square" lIns="0" tIns="66040" rIns="0" bIns="0" rtlCol="0" vert="horz">
            <a:spAutoFit/>
          </a:bodyPr>
          <a:lstStyle/>
          <a:p>
            <a:pPr marL="767715">
              <a:lnSpc>
                <a:spcPct val="100000"/>
              </a:lnSpc>
              <a:spcBef>
                <a:spcPts val="520"/>
              </a:spcBef>
            </a:pPr>
            <a:r>
              <a:rPr dirty="0" sz="1400" spc="-15" b="1">
                <a:latin typeface="Calibri"/>
                <a:cs typeface="Calibri"/>
              </a:rPr>
              <a:t>Let’s</a:t>
            </a:r>
            <a:r>
              <a:rPr dirty="0" sz="1400" spc="-5" b="1">
                <a:latin typeface="Calibri"/>
                <a:cs typeface="Calibri"/>
              </a:rPr>
              <a:t> </a:t>
            </a:r>
            <a:r>
              <a:rPr dirty="0" sz="1400" spc="-10" b="1">
                <a:latin typeface="Calibri"/>
                <a:cs typeface="Calibri"/>
              </a:rPr>
              <a:t>Review:</a:t>
            </a:r>
            <a:endParaRPr sz="1400">
              <a:latin typeface="Calibri"/>
              <a:cs typeface="Calibri"/>
            </a:endParaRPr>
          </a:p>
          <a:p>
            <a:pPr marL="1053465" marR="296545" indent="-285750">
              <a:lnSpc>
                <a:spcPct val="79500"/>
              </a:lnSpc>
              <a:spcBef>
                <a:spcPts val="365"/>
              </a:spcBef>
              <a:buFont typeface="Arial"/>
              <a:buChar char="•"/>
              <a:tabLst>
                <a:tab pos="1053465" algn="l"/>
                <a:tab pos="1054100" algn="l"/>
              </a:tabLst>
            </a:pPr>
            <a:r>
              <a:rPr dirty="0" sz="1400" spc="-5">
                <a:latin typeface="Calibri"/>
                <a:cs typeface="Calibri"/>
              </a:rPr>
              <a:t>In your own</a:t>
            </a:r>
            <a:r>
              <a:rPr dirty="0" sz="1400" spc="-80">
                <a:latin typeface="Calibri"/>
                <a:cs typeface="Calibri"/>
              </a:rPr>
              <a:t> </a:t>
            </a:r>
            <a:r>
              <a:rPr dirty="0" sz="1400" spc="-10">
                <a:latin typeface="Calibri"/>
                <a:cs typeface="Calibri"/>
              </a:rPr>
              <a:t>words,  </a:t>
            </a:r>
            <a:r>
              <a:rPr dirty="0" sz="1400" spc="-5">
                <a:latin typeface="Calibri"/>
                <a:cs typeface="Calibri"/>
              </a:rPr>
              <a:t>what </a:t>
            </a:r>
            <a:r>
              <a:rPr dirty="0" sz="1400">
                <a:latin typeface="Calibri"/>
                <a:cs typeface="Calibri"/>
              </a:rPr>
              <a:t>is an  </a:t>
            </a:r>
            <a:r>
              <a:rPr dirty="0" sz="1400" spc="-5">
                <a:latin typeface="Calibri"/>
                <a:cs typeface="Calibri"/>
              </a:rPr>
              <a:t>undetectable viral  load?</a:t>
            </a:r>
            <a:endParaRPr sz="1400">
              <a:latin typeface="Calibri"/>
              <a:cs typeface="Calibri"/>
            </a:endParaRPr>
          </a:p>
          <a:p>
            <a:pPr marL="1053465" marR="100330" indent="-285750">
              <a:lnSpc>
                <a:spcPct val="79500"/>
              </a:lnSpc>
              <a:spcBef>
                <a:spcPts val="345"/>
              </a:spcBef>
              <a:buFont typeface="Arial"/>
              <a:buChar char="•"/>
              <a:tabLst>
                <a:tab pos="1053465" algn="l"/>
                <a:tab pos="1054100" algn="l"/>
              </a:tabLst>
            </a:pPr>
            <a:r>
              <a:rPr dirty="0" sz="1400" spc="-5">
                <a:latin typeface="Calibri"/>
                <a:cs typeface="Calibri"/>
              </a:rPr>
              <a:t>What </a:t>
            </a:r>
            <a:r>
              <a:rPr dirty="0" sz="1400" spc="-10">
                <a:latin typeface="Calibri"/>
                <a:cs typeface="Calibri"/>
              </a:rPr>
              <a:t>are </a:t>
            </a:r>
            <a:r>
              <a:rPr dirty="0" sz="1400">
                <a:latin typeface="Calibri"/>
                <a:cs typeface="Calibri"/>
              </a:rPr>
              <a:t>the </a:t>
            </a:r>
            <a:r>
              <a:rPr dirty="0" sz="1400" spc="-5">
                <a:latin typeface="Calibri"/>
                <a:cs typeface="Calibri"/>
              </a:rPr>
              <a:t>benefits  of achieving </a:t>
            </a:r>
            <a:r>
              <a:rPr dirty="0" sz="1400">
                <a:latin typeface="Calibri"/>
                <a:cs typeface="Calibri"/>
              </a:rPr>
              <a:t>an  </a:t>
            </a:r>
            <a:r>
              <a:rPr dirty="0" sz="1400" spc="-5">
                <a:latin typeface="Calibri"/>
                <a:cs typeface="Calibri"/>
              </a:rPr>
              <a:t>undetectable viral  load?</a:t>
            </a:r>
            <a:endParaRPr sz="1400">
              <a:latin typeface="Calibri"/>
              <a:cs typeface="Calibri"/>
            </a:endParaRPr>
          </a:p>
          <a:p>
            <a:pPr marL="1053465" marR="212090" indent="-285750">
              <a:lnSpc>
                <a:spcPct val="80000"/>
              </a:lnSpc>
              <a:spcBef>
                <a:spcPts val="360"/>
              </a:spcBef>
              <a:buFont typeface="Arial"/>
              <a:buChar char="•"/>
              <a:tabLst>
                <a:tab pos="1053465" algn="l"/>
                <a:tab pos="1054100" algn="l"/>
              </a:tabLst>
            </a:pPr>
            <a:r>
              <a:rPr dirty="0" sz="1400" spc="-5">
                <a:latin typeface="Calibri"/>
                <a:cs typeface="Calibri"/>
              </a:rPr>
              <a:t>How </a:t>
            </a:r>
            <a:r>
              <a:rPr dirty="0" sz="1400">
                <a:latin typeface="Calibri"/>
                <a:cs typeface="Calibri"/>
              </a:rPr>
              <a:t>do </a:t>
            </a:r>
            <a:r>
              <a:rPr dirty="0" sz="1400" spc="-10">
                <a:latin typeface="Calibri"/>
                <a:cs typeface="Calibri"/>
              </a:rPr>
              <a:t>you </a:t>
            </a:r>
            <a:r>
              <a:rPr dirty="0" sz="1400" spc="-15">
                <a:latin typeface="Calibri"/>
                <a:cs typeface="Calibri"/>
              </a:rPr>
              <a:t>keep</a:t>
            </a:r>
            <a:r>
              <a:rPr dirty="0" sz="1400" spc="-80">
                <a:latin typeface="Calibri"/>
                <a:cs typeface="Calibri"/>
              </a:rPr>
              <a:t> </a:t>
            </a:r>
            <a:r>
              <a:rPr dirty="0" sz="1400">
                <a:latin typeface="Calibri"/>
                <a:cs typeface="Calibri"/>
              </a:rPr>
              <a:t>an  </a:t>
            </a:r>
            <a:r>
              <a:rPr dirty="0" sz="1400" spc="-5">
                <a:latin typeface="Calibri"/>
                <a:cs typeface="Calibri"/>
              </a:rPr>
              <a:t>undetectable viral  load?</a:t>
            </a:r>
            <a:endParaRPr sz="1400">
              <a:latin typeface="Calibri"/>
              <a:cs typeface="Calibri"/>
            </a:endParaRPr>
          </a:p>
        </p:txBody>
      </p:sp>
      <p:sp>
        <p:nvSpPr>
          <p:cNvPr id="9" name="object 9"/>
          <p:cNvSpPr/>
          <p:nvPr/>
        </p:nvSpPr>
        <p:spPr>
          <a:xfrm>
            <a:off x="990600" y="4648200"/>
            <a:ext cx="544830" cy="802587"/>
          </a:xfrm>
          <a:prstGeom prst="rect">
            <a:avLst/>
          </a:prstGeom>
          <a:blipFill>
            <a:blip r:embed="rId3" cstate="print"/>
            <a:stretch>
              <a:fillRect/>
            </a:stretch>
          </a:blipFill>
        </p:spPr>
        <p:txBody>
          <a:bodyPr wrap="square" lIns="0" tIns="0" rIns="0" bIns="0" rtlCol="0"/>
          <a:lstStyle/>
          <a:p/>
        </p:txBody>
      </p:sp>
      <p:sp>
        <p:nvSpPr>
          <p:cNvPr id="10" name="object 10"/>
          <p:cNvSpPr txBox="1"/>
          <p:nvPr/>
        </p:nvSpPr>
        <p:spPr>
          <a:xfrm>
            <a:off x="4215202" y="1665732"/>
            <a:ext cx="1843405" cy="330200"/>
          </a:xfrm>
          <a:prstGeom prst="rect">
            <a:avLst/>
          </a:prstGeom>
        </p:spPr>
        <p:txBody>
          <a:bodyPr wrap="square" lIns="0" tIns="12700" rIns="0" bIns="0" rtlCol="0" vert="horz">
            <a:spAutoFit/>
          </a:bodyPr>
          <a:lstStyle/>
          <a:p>
            <a:pPr marL="12700">
              <a:lnSpc>
                <a:spcPct val="100000"/>
              </a:lnSpc>
              <a:spcBef>
                <a:spcPts val="100"/>
              </a:spcBef>
            </a:pPr>
            <a:r>
              <a:rPr dirty="0" sz="2000" spc="-25" b="1">
                <a:latin typeface="Calibri"/>
                <a:cs typeface="Calibri"/>
              </a:rPr>
              <a:t>TALKING</a:t>
            </a:r>
            <a:r>
              <a:rPr dirty="0" sz="2000" spc="-60" b="1">
                <a:latin typeface="Calibri"/>
                <a:cs typeface="Calibri"/>
              </a:rPr>
              <a:t> </a:t>
            </a:r>
            <a:r>
              <a:rPr dirty="0" sz="2000" spc="-5" b="1">
                <a:latin typeface="Calibri"/>
                <a:cs typeface="Calibri"/>
              </a:rPr>
              <a:t>POINTS:</a:t>
            </a:r>
            <a:endParaRPr sz="2000">
              <a:latin typeface="Calibri"/>
              <a:cs typeface="Calibri"/>
            </a:endParaRPr>
          </a:p>
        </p:txBody>
      </p:sp>
      <p:sp>
        <p:nvSpPr>
          <p:cNvPr id="11" name="object 11"/>
          <p:cNvSpPr txBox="1"/>
          <p:nvPr/>
        </p:nvSpPr>
        <p:spPr>
          <a:xfrm>
            <a:off x="4215202" y="1985264"/>
            <a:ext cx="3220085" cy="431165"/>
          </a:xfrm>
          <a:prstGeom prst="rect">
            <a:avLst/>
          </a:prstGeom>
        </p:spPr>
        <p:txBody>
          <a:bodyPr wrap="square" lIns="0" tIns="64135" rIns="0" bIns="0" rtlCol="0" vert="horz">
            <a:spAutoFit/>
          </a:bodyPr>
          <a:lstStyle/>
          <a:p>
            <a:pPr marL="298450" marR="5080" indent="-285750">
              <a:lnSpc>
                <a:spcPct val="77300"/>
              </a:lnSpc>
              <a:spcBef>
                <a:spcPts val="505"/>
              </a:spcBef>
              <a:buFont typeface="Arial"/>
              <a:buChar char="•"/>
              <a:tabLst>
                <a:tab pos="297815" algn="l"/>
                <a:tab pos="298450" algn="l"/>
              </a:tabLst>
            </a:pPr>
            <a:r>
              <a:rPr dirty="0" sz="1500" spc="-10">
                <a:latin typeface="Calibri"/>
                <a:cs typeface="Calibri"/>
              </a:rPr>
              <a:t>Undetectable </a:t>
            </a:r>
            <a:r>
              <a:rPr dirty="0" sz="1500" spc="-5">
                <a:latin typeface="Calibri"/>
                <a:cs typeface="Calibri"/>
              </a:rPr>
              <a:t>means </a:t>
            </a:r>
            <a:r>
              <a:rPr dirty="0" sz="1500" spc="-10">
                <a:latin typeface="Calibri"/>
                <a:cs typeface="Calibri"/>
              </a:rPr>
              <a:t>that </a:t>
            </a:r>
            <a:r>
              <a:rPr dirty="0" sz="1500" spc="-5">
                <a:latin typeface="Calibri"/>
                <a:cs typeface="Calibri"/>
              </a:rPr>
              <a:t>the </a:t>
            </a:r>
            <a:r>
              <a:rPr dirty="0" sz="1500" spc="-10">
                <a:latin typeface="Calibri"/>
                <a:cs typeface="Calibri"/>
              </a:rPr>
              <a:t>amount  </a:t>
            </a:r>
            <a:r>
              <a:rPr dirty="0" sz="1500" spc="-5">
                <a:latin typeface="Calibri"/>
                <a:cs typeface="Calibri"/>
              </a:rPr>
              <a:t>of virus </a:t>
            </a:r>
            <a:r>
              <a:rPr dirty="0" sz="1500">
                <a:latin typeface="Calibri"/>
                <a:cs typeface="Calibri"/>
              </a:rPr>
              <a:t>in </a:t>
            </a:r>
            <a:r>
              <a:rPr dirty="0" sz="1500" spc="-10">
                <a:latin typeface="Calibri"/>
                <a:cs typeface="Calibri"/>
              </a:rPr>
              <a:t>your </a:t>
            </a:r>
            <a:r>
              <a:rPr dirty="0" sz="1500" spc="-5">
                <a:latin typeface="Calibri"/>
                <a:cs typeface="Calibri"/>
              </a:rPr>
              <a:t>blood </a:t>
            </a:r>
            <a:r>
              <a:rPr dirty="0" sz="1500">
                <a:latin typeface="Calibri"/>
                <a:cs typeface="Calibri"/>
              </a:rPr>
              <a:t>is less </a:t>
            </a:r>
            <a:r>
              <a:rPr dirty="0" sz="1500" spc="-5">
                <a:latin typeface="Calibri"/>
                <a:cs typeface="Calibri"/>
              </a:rPr>
              <a:t>than</a:t>
            </a:r>
            <a:r>
              <a:rPr dirty="0" sz="1500" spc="-45">
                <a:latin typeface="Calibri"/>
                <a:cs typeface="Calibri"/>
              </a:rPr>
              <a:t> </a:t>
            </a:r>
            <a:r>
              <a:rPr dirty="0" sz="1500">
                <a:latin typeface="Calibri"/>
                <a:cs typeface="Calibri"/>
              </a:rPr>
              <a:t>200</a:t>
            </a:r>
            <a:endParaRPr sz="1500">
              <a:latin typeface="Calibri"/>
              <a:cs typeface="Calibri"/>
            </a:endParaRPr>
          </a:p>
        </p:txBody>
      </p:sp>
      <p:sp>
        <p:nvSpPr>
          <p:cNvPr id="12" name="object 12"/>
          <p:cNvSpPr txBox="1"/>
          <p:nvPr/>
        </p:nvSpPr>
        <p:spPr>
          <a:xfrm>
            <a:off x="4215202" y="2338832"/>
            <a:ext cx="5076190" cy="4280535"/>
          </a:xfrm>
          <a:prstGeom prst="rect">
            <a:avLst/>
          </a:prstGeom>
        </p:spPr>
        <p:txBody>
          <a:bodyPr wrap="square" lIns="0" tIns="12700" rIns="0" bIns="0" rtlCol="0" vert="horz">
            <a:spAutoFit/>
          </a:bodyPr>
          <a:lstStyle/>
          <a:p>
            <a:pPr marL="298450">
              <a:lnSpc>
                <a:spcPct val="100000"/>
              </a:lnSpc>
              <a:spcBef>
                <a:spcPts val="100"/>
              </a:spcBef>
            </a:pPr>
            <a:r>
              <a:rPr dirty="0" sz="1500" spc="-5">
                <a:latin typeface="Calibri"/>
                <a:cs typeface="Calibri"/>
              </a:rPr>
              <a:t>or </a:t>
            </a:r>
            <a:r>
              <a:rPr dirty="0" sz="1500" spc="-10">
                <a:latin typeface="Calibri"/>
                <a:cs typeface="Calibri"/>
              </a:rPr>
              <a:t>too </a:t>
            </a:r>
            <a:r>
              <a:rPr dirty="0" sz="1500" spc="-5">
                <a:latin typeface="Calibri"/>
                <a:cs typeface="Calibri"/>
              </a:rPr>
              <a:t>low </a:t>
            </a:r>
            <a:r>
              <a:rPr dirty="0" sz="1500" spc="-10">
                <a:latin typeface="Calibri"/>
                <a:cs typeface="Calibri"/>
              </a:rPr>
              <a:t>to count </a:t>
            </a:r>
            <a:r>
              <a:rPr dirty="0" sz="1500" spc="-5">
                <a:latin typeface="Calibri"/>
                <a:cs typeface="Calibri"/>
              </a:rPr>
              <a:t>on </a:t>
            </a:r>
            <a:r>
              <a:rPr dirty="0" sz="1500">
                <a:latin typeface="Calibri"/>
                <a:cs typeface="Calibri"/>
              </a:rPr>
              <a:t>a </a:t>
            </a:r>
            <a:r>
              <a:rPr dirty="0" sz="1500" spc="-10">
                <a:latin typeface="Calibri"/>
                <a:cs typeface="Calibri"/>
              </a:rPr>
              <a:t>viral </a:t>
            </a:r>
            <a:r>
              <a:rPr dirty="0" sz="1500" spc="-5">
                <a:latin typeface="Calibri"/>
                <a:cs typeface="Calibri"/>
              </a:rPr>
              <a:t>load</a:t>
            </a:r>
            <a:r>
              <a:rPr dirty="0" sz="1500">
                <a:latin typeface="Calibri"/>
                <a:cs typeface="Calibri"/>
              </a:rPr>
              <a:t> </a:t>
            </a:r>
            <a:r>
              <a:rPr dirty="0" sz="1500" spc="-10">
                <a:latin typeface="Calibri"/>
                <a:cs typeface="Calibri"/>
              </a:rPr>
              <a:t>test.</a:t>
            </a:r>
            <a:endParaRPr sz="1500">
              <a:latin typeface="Calibri"/>
              <a:cs typeface="Calibri"/>
            </a:endParaRPr>
          </a:p>
          <a:p>
            <a:pPr marL="298450" marR="52705" indent="-285750">
              <a:lnSpc>
                <a:spcPct val="80700"/>
              </a:lnSpc>
              <a:spcBef>
                <a:spcPts val="345"/>
              </a:spcBef>
              <a:buFont typeface="Arial"/>
              <a:buChar char="•"/>
              <a:tabLst>
                <a:tab pos="297815" algn="l"/>
                <a:tab pos="298450" algn="l"/>
              </a:tabLst>
            </a:pPr>
            <a:r>
              <a:rPr dirty="0" sz="1500" spc="-10">
                <a:latin typeface="Calibri"/>
                <a:cs typeface="Calibri"/>
              </a:rPr>
              <a:t>Undetectable </a:t>
            </a:r>
            <a:r>
              <a:rPr dirty="0" sz="1500" spc="-5">
                <a:latin typeface="Calibri"/>
                <a:cs typeface="Calibri"/>
              </a:rPr>
              <a:t>does not mean </a:t>
            </a:r>
            <a:r>
              <a:rPr dirty="0" sz="1500" spc="-10">
                <a:latin typeface="Calibri"/>
                <a:cs typeface="Calibri"/>
              </a:rPr>
              <a:t>that your </a:t>
            </a:r>
            <a:r>
              <a:rPr dirty="0" sz="1500" spc="-5">
                <a:latin typeface="Calibri"/>
                <a:cs typeface="Calibri"/>
              </a:rPr>
              <a:t>HIV </a:t>
            </a:r>
            <a:r>
              <a:rPr dirty="0" sz="1500">
                <a:latin typeface="Calibri"/>
                <a:cs typeface="Calibri"/>
              </a:rPr>
              <a:t>is </a:t>
            </a:r>
            <a:r>
              <a:rPr dirty="0" sz="1500" spc="-5">
                <a:latin typeface="Calibri"/>
                <a:cs typeface="Calibri"/>
              </a:rPr>
              <a:t>cured; </a:t>
            </a:r>
            <a:r>
              <a:rPr dirty="0" sz="1500">
                <a:latin typeface="Calibri"/>
                <a:cs typeface="Calibri"/>
              </a:rPr>
              <a:t>it </a:t>
            </a:r>
            <a:r>
              <a:rPr dirty="0" sz="1500" spc="-5">
                <a:latin typeface="Calibri"/>
                <a:cs typeface="Calibri"/>
              </a:rPr>
              <a:t>means  </a:t>
            </a:r>
            <a:r>
              <a:rPr dirty="0" sz="1500" spc="-10">
                <a:latin typeface="Calibri"/>
                <a:cs typeface="Calibri"/>
              </a:rPr>
              <a:t>that </a:t>
            </a:r>
            <a:r>
              <a:rPr dirty="0" sz="1500" spc="-5">
                <a:latin typeface="Calibri"/>
                <a:cs typeface="Calibri"/>
              </a:rPr>
              <a:t>the </a:t>
            </a:r>
            <a:r>
              <a:rPr dirty="0" sz="1500" spc="-30">
                <a:latin typeface="Calibri"/>
                <a:cs typeface="Calibri"/>
              </a:rPr>
              <a:t>ARVs </a:t>
            </a:r>
            <a:r>
              <a:rPr dirty="0" sz="1500" spc="-15">
                <a:latin typeface="Calibri"/>
                <a:cs typeface="Calibri"/>
              </a:rPr>
              <a:t>have </a:t>
            </a:r>
            <a:r>
              <a:rPr dirty="0" sz="1500" spc="-10">
                <a:latin typeface="Calibri"/>
                <a:cs typeface="Calibri"/>
              </a:rPr>
              <a:t>stopped </a:t>
            </a:r>
            <a:r>
              <a:rPr dirty="0" sz="1500" spc="-5">
                <a:latin typeface="Calibri"/>
                <a:cs typeface="Calibri"/>
              </a:rPr>
              <a:t>the virus </a:t>
            </a:r>
            <a:r>
              <a:rPr dirty="0" sz="1500" spc="-10">
                <a:latin typeface="Calibri"/>
                <a:cs typeface="Calibri"/>
              </a:rPr>
              <a:t>from growing and  </a:t>
            </a:r>
            <a:r>
              <a:rPr dirty="0" sz="1500" spc="-5">
                <a:latin typeface="Calibri"/>
                <a:cs typeface="Calibri"/>
              </a:rPr>
              <a:t>making new</a:t>
            </a:r>
            <a:r>
              <a:rPr dirty="0" sz="1500" spc="-10">
                <a:latin typeface="Calibri"/>
                <a:cs typeface="Calibri"/>
              </a:rPr>
              <a:t> </a:t>
            </a:r>
            <a:r>
              <a:rPr dirty="0" sz="1500" spc="-5">
                <a:latin typeface="Calibri"/>
                <a:cs typeface="Calibri"/>
              </a:rPr>
              <a:t>viruses</a:t>
            </a:r>
            <a:endParaRPr sz="1500">
              <a:latin typeface="Calibri"/>
              <a:cs typeface="Calibri"/>
            </a:endParaRPr>
          </a:p>
          <a:p>
            <a:pPr marL="298450" marR="633730" indent="-285750">
              <a:lnSpc>
                <a:spcPts val="1510"/>
              </a:lnSpc>
              <a:spcBef>
                <a:spcPts val="295"/>
              </a:spcBef>
              <a:buFont typeface="Arial"/>
              <a:buChar char="•"/>
              <a:tabLst>
                <a:tab pos="297815" algn="l"/>
                <a:tab pos="298450" algn="l"/>
              </a:tabLst>
            </a:pPr>
            <a:r>
              <a:rPr dirty="0" sz="1500" spc="-45">
                <a:latin typeface="Calibri"/>
                <a:cs typeface="Calibri"/>
              </a:rPr>
              <a:t>You </a:t>
            </a:r>
            <a:r>
              <a:rPr dirty="0" sz="1500" spc="-10">
                <a:latin typeface="Calibri"/>
                <a:cs typeface="Calibri"/>
              </a:rPr>
              <a:t>must </a:t>
            </a:r>
            <a:r>
              <a:rPr dirty="0" sz="1500" spc="-20">
                <a:latin typeface="Calibri"/>
                <a:cs typeface="Calibri"/>
              </a:rPr>
              <a:t>take </a:t>
            </a:r>
            <a:r>
              <a:rPr dirty="0" sz="1500" spc="-10">
                <a:latin typeface="Calibri"/>
                <a:cs typeface="Calibri"/>
              </a:rPr>
              <a:t>your </a:t>
            </a:r>
            <a:r>
              <a:rPr dirty="0" sz="1500" spc="-30">
                <a:latin typeface="Calibri"/>
                <a:cs typeface="Calibri"/>
              </a:rPr>
              <a:t>ARVs </a:t>
            </a:r>
            <a:r>
              <a:rPr dirty="0" sz="1500" spc="-5">
                <a:latin typeface="Calibri"/>
                <a:cs typeface="Calibri"/>
              </a:rPr>
              <a:t>every </a:t>
            </a:r>
            <a:r>
              <a:rPr dirty="0" sz="1500" spc="-15">
                <a:latin typeface="Calibri"/>
                <a:cs typeface="Calibri"/>
              </a:rPr>
              <a:t>day </a:t>
            </a:r>
            <a:r>
              <a:rPr dirty="0" sz="1500">
                <a:latin typeface="Calibri"/>
                <a:cs typeface="Calibri"/>
              </a:rPr>
              <a:t>in </a:t>
            </a:r>
            <a:r>
              <a:rPr dirty="0" sz="1500" spc="-10">
                <a:latin typeface="Calibri"/>
                <a:cs typeface="Calibri"/>
              </a:rPr>
              <a:t>order to </a:t>
            </a:r>
            <a:r>
              <a:rPr dirty="0" sz="1500" spc="-5">
                <a:latin typeface="Calibri"/>
                <a:cs typeface="Calibri"/>
              </a:rPr>
              <a:t>remain  </a:t>
            </a:r>
            <a:r>
              <a:rPr dirty="0" sz="1500" spc="-10">
                <a:latin typeface="Calibri"/>
                <a:cs typeface="Calibri"/>
              </a:rPr>
              <a:t>undetectable.</a:t>
            </a:r>
            <a:endParaRPr sz="1500">
              <a:latin typeface="Calibri"/>
              <a:cs typeface="Calibri"/>
            </a:endParaRPr>
          </a:p>
          <a:p>
            <a:pPr marL="298450" indent="-285750">
              <a:lnSpc>
                <a:spcPct val="100000"/>
              </a:lnSpc>
              <a:buFont typeface="Arial"/>
              <a:buChar char="•"/>
              <a:tabLst>
                <a:tab pos="297815" algn="l"/>
                <a:tab pos="298450" algn="l"/>
              </a:tabLst>
            </a:pPr>
            <a:r>
              <a:rPr dirty="0" sz="1500" spc="-5">
                <a:latin typeface="Calibri"/>
                <a:cs typeface="Calibri"/>
              </a:rPr>
              <a:t>This means </a:t>
            </a:r>
            <a:r>
              <a:rPr dirty="0" sz="1500" spc="-10">
                <a:latin typeface="Calibri"/>
                <a:cs typeface="Calibri"/>
              </a:rPr>
              <a:t>your </a:t>
            </a:r>
            <a:r>
              <a:rPr dirty="0" sz="1500" spc="-30">
                <a:latin typeface="Calibri"/>
                <a:cs typeface="Calibri"/>
              </a:rPr>
              <a:t>ARVs </a:t>
            </a:r>
            <a:r>
              <a:rPr dirty="0" sz="1500" spc="-10">
                <a:latin typeface="Calibri"/>
                <a:cs typeface="Calibri"/>
              </a:rPr>
              <a:t>are </a:t>
            </a:r>
            <a:r>
              <a:rPr dirty="0" sz="1500" spc="-5">
                <a:latin typeface="Calibri"/>
                <a:cs typeface="Calibri"/>
              </a:rPr>
              <a:t>working really</a:t>
            </a:r>
            <a:r>
              <a:rPr dirty="0" sz="1500" spc="20">
                <a:latin typeface="Calibri"/>
                <a:cs typeface="Calibri"/>
              </a:rPr>
              <a:t> </a:t>
            </a:r>
            <a:r>
              <a:rPr dirty="0" sz="1500" spc="-5">
                <a:latin typeface="Calibri"/>
                <a:cs typeface="Calibri"/>
              </a:rPr>
              <a:t>well</a:t>
            </a:r>
            <a:endParaRPr sz="1500">
              <a:latin typeface="Calibri"/>
              <a:cs typeface="Calibri"/>
            </a:endParaRPr>
          </a:p>
          <a:p>
            <a:pPr marL="298450" marR="5080" indent="-285750">
              <a:lnSpc>
                <a:spcPct val="77300"/>
              </a:lnSpc>
              <a:spcBef>
                <a:spcPts val="405"/>
              </a:spcBef>
              <a:buFont typeface="Arial"/>
              <a:buChar char="•"/>
              <a:tabLst>
                <a:tab pos="297815" algn="l"/>
                <a:tab pos="298450" algn="l"/>
              </a:tabLst>
            </a:pPr>
            <a:r>
              <a:rPr dirty="0" sz="1500" spc="-5">
                <a:latin typeface="Calibri"/>
                <a:cs typeface="Calibri"/>
              </a:rPr>
              <a:t>An </a:t>
            </a:r>
            <a:r>
              <a:rPr dirty="0" sz="1500" spc="-10">
                <a:latin typeface="Calibri"/>
                <a:cs typeface="Calibri"/>
              </a:rPr>
              <a:t>undetectable viral </a:t>
            </a:r>
            <a:r>
              <a:rPr dirty="0" sz="1500" spc="-5">
                <a:latin typeface="Calibri"/>
                <a:cs typeface="Calibri"/>
              </a:rPr>
              <a:t>load helps </a:t>
            </a:r>
            <a:r>
              <a:rPr dirty="0" sz="1500" spc="-10">
                <a:latin typeface="Calibri"/>
                <a:cs typeface="Calibri"/>
              </a:rPr>
              <a:t>you to </a:t>
            </a:r>
            <a:r>
              <a:rPr dirty="0" sz="1500" spc="-5">
                <a:latin typeface="Calibri"/>
                <a:cs typeface="Calibri"/>
              </a:rPr>
              <a:t>live </a:t>
            </a:r>
            <a:r>
              <a:rPr dirty="0" sz="1500">
                <a:latin typeface="Calibri"/>
                <a:cs typeface="Calibri"/>
              </a:rPr>
              <a:t>a </a:t>
            </a:r>
            <a:r>
              <a:rPr dirty="0" sz="1500" spc="-20">
                <a:latin typeface="Calibri"/>
                <a:cs typeface="Calibri"/>
              </a:rPr>
              <a:t>healthy, </a:t>
            </a:r>
            <a:r>
              <a:rPr dirty="0" sz="1500" spc="-5">
                <a:latin typeface="Calibri"/>
                <a:cs typeface="Calibri"/>
              </a:rPr>
              <a:t>long </a:t>
            </a:r>
            <a:r>
              <a:rPr dirty="0" sz="1500" spc="-10">
                <a:latin typeface="Calibri"/>
                <a:cs typeface="Calibri"/>
              </a:rPr>
              <a:t>life  </a:t>
            </a:r>
            <a:r>
              <a:rPr dirty="0" sz="1500" spc="-5">
                <a:latin typeface="Calibri"/>
                <a:cs typeface="Calibri"/>
              </a:rPr>
              <a:t>and </a:t>
            </a:r>
            <a:r>
              <a:rPr dirty="0" sz="1500" spc="-10">
                <a:latin typeface="Calibri"/>
                <a:cs typeface="Calibri"/>
              </a:rPr>
              <a:t>prevent </a:t>
            </a:r>
            <a:r>
              <a:rPr dirty="0" sz="1500" spc="-5">
                <a:latin typeface="Calibri"/>
                <a:cs typeface="Calibri"/>
              </a:rPr>
              <a:t>passing HIV </a:t>
            </a:r>
            <a:r>
              <a:rPr dirty="0" sz="1500" spc="-10">
                <a:latin typeface="Calibri"/>
                <a:cs typeface="Calibri"/>
              </a:rPr>
              <a:t>to your sexual</a:t>
            </a:r>
            <a:r>
              <a:rPr dirty="0" sz="1500">
                <a:latin typeface="Calibri"/>
                <a:cs typeface="Calibri"/>
              </a:rPr>
              <a:t> </a:t>
            </a:r>
            <a:r>
              <a:rPr dirty="0" sz="1500" spc="-10">
                <a:latin typeface="Calibri"/>
                <a:cs typeface="Calibri"/>
              </a:rPr>
              <a:t>partners.</a:t>
            </a:r>
            <a:endParaRPr sz="1500">
              <a:latin typeface="Calibri"/>
              <a:cs typeface="Calibri"/>
            </a:endParaRPr>
          </a:p>
          <a:p>
            <a:pPr marL="298450" marR="293370" indent="-285750">
              <a:lnSpc>
                <a:spcPct val="80700"/>
              </a:lnSpc>
              <a:spcBef>
                <a:spcPts val="350"/>
              </a:spcBef>
              <a:buFont typeface="Arial"/>
              <a:buChar char="•"/>
              <a:tabLst>
                <a:tab pos="297815" algn="l"/>
                <a:tab pos="298450" algn="l"/>
              </a:tabLst>
            </a:pPr>
            <a:r>
              <a:rPr dirty="0" sz="1500" spc="-5">
                <a:latin typeface="Calibri"/>
                <a:cs typeface="Calibri"/>
              </a:rPr>
              <a:t>See </a:t>
            </a:r>
            <a:r>
              <a:rPr dirty="0" sz="1500" spc="-10">
                <a:latin typeface="Calibri"/>
                <a:cs typeface="Calibri"/>
              </a:rPr>
              <a:t>your provider </a:t>
            </a:r>
            <a:r>
              <a:rPr dirty="0" sz="1500">
                <a:latin typeface="Calibri"/>
                <a:cs typeface="Calibri"/>
              </a:rPr>
              <a:t>if </a:t>
            </a:r>
            <a:r>
              <a:rPr dirty="0" sz="1500" spc="-10">
                <a:latin typeface="Calibri"/>
                <a:cs typeface="Calibri"/>
              </a:rPr>
              <a:t>you </a:t>
            </a:r>
            <a:r>
              <a:rPr dirty="0" sz="1500" spc="-15">
                <a:latin typeface="Calibri"/>
                <a:cs typeface="Calibri"/>
              </a:rPr>
              <a:t>stop </a:t>
            </a:r>
            <a:r>
              <a:rPr dirty="0" sz="1500" spc="-10">
                <a:latin typeface="Calibri"/>
                <a:cs typeface="Calibri"/>
              </a:rPr>
              <a:t>your </a:t>
            </a:r>
            <a:r>
              <a:rPr dirty="0" sz="1500" spc="-30">
                <a:latin typeface="Calibri"/>
                <a:cs typeface="Calibri"/>
              </a:rPr>
              <a:t>ARVs </a:t>
            </a:r>
            <a:r>
              <a:rPr dirty="0" sz="1500" spc="-5">
                <a:latin typeface="Calibri"/>
                <a:cs typeface="Calibri"/>
              </a:rPr>
              <a:t>or begin </a:t>
            </a:r>
            <a:r>
              <a:rPr dirty="0" sz="1500">
                <a:latin typeface="Calibri"/>
                <a:cs typeface="Calibri"/>
              </a:rPr>
              <a:t>missing  </a:t>
            </a:r>
            <a:r>
              <a:rPr dirty="0" sz="1500" spc="-5">
                <a:latin typeface="Calibri"/>
                <a:cs typeface="Calibri"/>
              </a:rPr>
              <a:t>doses. </a:t>
            </a:r>
            <a:r>
              <a:rPr dirty="0" sz="1500" spc="-35">
                <a:latin typeface="Calibri"/>
                <a:cs typeface="Calibri"/>
              </a:rPr>
              <a:t>Your </a:t>
            </a:r>
            <a:r>
              <a:rPr dirty="0" sz="1500" spc="-5">
                <a:latin typeface="Calibri"/>
                <a:cs typeface="Calibri"/>
              </a:rPr>
              <a:t>HIV </a:t>
            </a:r>
            <a:r>
              <a:rPr dirty="0" sz="1500" spc="-15">
                <a:latin typeface="Calibri"/>
                <a:cs typeface="Calibri"/>
              </a:rPr>
              <a:t>may </a:t>
            </a:r>
            <a:r>
              <a:rPr dirty="0" sz="1500" spc="-5">
                <a:latin typeface="Calibri"/>
                <a:cs typeface="Calibri"/>
              </a:rPr>
              <a:t>become </a:t>
            </a:r>
            <a:r>
              <a:rPr dirty="0" sz="1500" spc="-10">
                <a:latin typeface="Calibri"/>
                <a:cs typeface="Calibri"/>
              </a:rPr>
              <a:t>detectable again </a:t>
            </a:r>
            <a:r>
              <a:rPr dirty="0" sz="1500">
                <a:latin typeface="Calibri"/>
                <a:cs typeface="Calibri"/>
              </a:rPr>
              <a:t>if </a:t>
            </a:r>
            <a:r>
              <a:rPr dirty="0" sz="1500" spc="-10">
                <a:latin typeface="Calibri"/>
                <a:cs typeface="Calibri"/>
              </a:rPr>
              <a:t>you </a:t>
            </a:r>
            <a:r>
              <a:rPr dirty="0" sz="1500" spc="-5">
                <a:latin typeface="Calibri"/>
                <a:cs typeface="Calibri"/>
              </a:rPr>
              <a:t>don’t  </a:t>
            </a:r>
            <a:r>
              <a:rPr dirty="0" sz="1500" spc="-20">
                <a:latin typeface="Calibri"/>
                <a:cs typeface="Calibri"/>
              </a:rPr>
              <a:t>take </a:t>
            </a:r>
            <a:r>
              <a:rPr dirty="0" sz="1500" spc="-10">
                <a:latin typeface="Calibri"/>
                <a:cs typeface="Calibri"/>
              </a:rPr>
              <a:t>your </a:t>
            </a:r>
            <a:r>
              <a:rPr dirty="0" sz="1500" spc="-30">
                <a:latin typeface="Calibri"/>
                <a:cs typeface="Calibri"/>
              </a:rPr>
              <a:t>ARVs </a:t>
            </a:r>
            <a:r>
              <a:rPr dirty="0" sz="1500" spc="-5">
                <a:latin typeface="Calibri"/>
                <a:cs typeface="Calibri"/>
              </a:rPr>
              <a:t>regularly as</a:t>
            </a:r>
            <a:r>
              <a:rPr dirty="0" sz="1500" spc="30">
                <a:latin typeface="Calibri"/>
                <a:cs typeface="Calibri"/>
              </a:rPr>
              <a:t> </a:t>
            </a:r>
            <a:r>
              <a:rPr dirty="0" sz="1500" spc="-5">
                <a:latin typeface="Calibri"/>
                <a:cs typeface="Calibri"/>
              </a:rPr>
              <a:t>prescribed.</a:t>
            </a:r>
            <a:endParaRPr sz="1500">
              <a:latin typeface="Calibri"/>
              <a:cs typeface="Calibri"/>
            </a:endParaRPr>
          </a:p>
          <a:p>
            <a:pPr marL="298450" marR="77470" indent="-285750">
              <a:lnSpc>
                <a:spcPct val="80700"/>
              </a:lnSpc>
              <a:spcBef>
                <a:spcPts val="345"/>
              </a:spcBef>
              <a:buFont typeface="Arial"/>
              <a:buChar char="•"/>
              <a:tabLst>
                <a:tab pos="297815" algn="l"/>
                <a:tab pos="298450" algn="l"/>
              </a:tabLst>
            </a:pPr>
            <a:r>
              <a:rPr dirty="0" sz="1500" spc="-30">
                <a:latin typeface="Calibri"/>
                <a:cs typeface="Calibri"/>
              </a:rPr>
              <a:t>Two </a:t>
            </a:r>
            <a:r>
              <a:rPr dirty="0" sz="1500" spc="-5">
                <a:latin typeface="Calibri"/>
                <a:cs typeface="Calibri"/>
              </a:rPr>
              <a:t>consecutive </a:t>
            </a:r>
            <a:r>
              <a:rPr dirty="0" sz="1500" spc="-10">
                <a:latin typeface="Calibri"/>
                <a:cs typeface="Calibri"/>
              </a:rPr>
              <a:t>undetectable viral </a:t>
            </a:r>
            <a:r>
              <a:rPr dirty="0" sz="1500" spc="-5">
                <a:latin typeface="Calibri"/>
                <a:cs typeface="Calibri"/>
              </a:rPr>
              <a:t>load </a:t>
            </a:r>
            <a:r>
              <a:rPr dirty="0" sz="1500" spc="-10">
                <a:latin typeface="Calibri"/>
                <a:cs typeface="Calibri"/>
              </a:rPr>
              <a:t>tests are </a:t>
            </a:r>
            <a:r>
              <a:rPr dirty="0" sz="1500" spc="-5">
                <a:latin typeface="Calibri"/>
                <a:cs typeface="Calibri"/>
              </a:rPr>
              <a:t>necessary  </a:t>
            </a:r>
            <a:r>
              <a:rPr dirty="0" sz="1500" spc="-10">
                <a:latin typeface="Calibri"/>
                <a:cs typeface="Calibri"/>
              </a:rPr>
              <a:t>to </a:t>
            </a:r>
            <a:r>
              <a:rPr dirty="0" sz="1500" spc="-5">
                <a:latin typeface="Calibri"/>
                <a:cs typeface="Calibri"/>
              </a:rPr>
              <a:t>be certain </a:t>
            </a:r>
            <a:r>
              <a:rPr dirty="0" sz="1500" spc="-10">
                <a:latin typeface="Calibri"/>
                <a:cs typeface="Calibri"/>
              </a:rPr>
              <a:t>that </a:t>
            </a:r>
            <a:r>
              <a:rPr dirty="0" sz="1500">
                <a:latin typeface="Calibri"/>
                <a:cs typeface="Calibri"/>
              </a:rPr>
              <a:t>a </a:t>
            </a:r>
            <a:r>
              <a:rPr dirty="0" sz="1500" spc="-10">
                <a:latin typeface="Calibri"/>
                <a:cs typeface="Calibri"/>
              </a:rPr>
              <a:t>person won’t transmit </a:t>
            </a:r>
            <a:r>
              <a:rPr dirty="0" sz="1500" spc="-5">
                <a:latin typeface="Calibri"/>
                <a:cs typeface="Calibri"/>
              </a:rPr>
              <a:t>HIV </a:t>
            </a:r>
            <a:r>
              <a:rPr dirty="0" sz="1500" spc="-10">
                <a:latin typeface="Calibri"/>
                <a:cs typeface="Calibri"/>
              </a:rPr>
              <a:t>to </a:t>
            </a:r>
            <a:r>
              <a:rPr dirty="0" sz="1500" spc="-5">
                <a:latin typeface="Calibri"/>
                <a:cs typeface="Calibri"/>
              </a:rPr>
              <a:t>their </a:t>
            </a:r>
            <a:r>
              <a:rPr dirty="0" sz="1500" spc="-10">
                <a:latin typeface="Calibri"/>
                <a:cs typeface="Calibri"/>
              </a:rPr>
              <a:t>sexual  </a:t>
            </a:r>
            <a:r>
              <a:rPr dirty="0" sz="1500" spc="-25">
                <a:latin typeface="Calibri"/>
                <a:cs typeface="Calibri"/>
              </a:rPr>
              <a:t>partner.</a:t>
            </a:r>
            <a:endParaRPr sz="1500">
              <a:latin typeface="Calibri"/>
              <a:cs typeface="Calibri"/>
            </a:endParaRPr>
          </a:p>
          <a:p>
            <a:pPr marL="298450" marR="76200" indent="-285750">
              <a:lnSpc>
                <a:spcPct val="79600"/>
              </a:lnSpc>
              <a:spcBef>
                <a:spcPts val="370"/>
              </a:spcBef>
              <a:buFont typeface="Arial"/>
              <a:buChar char="•"/>
              <a:tabLst>
                <a:tab pos="297815" algn="l"/>
                <a:tab pos="298450" algn="l"/>
              </a:tabLst>
            </a:pPr>
            <a:r>
              <a:rPr dirty="0" sz="1500" spc="-5">
                <a:latin typeface="Calibri"/>
                <a:cs typeface="Calibri"/>
              </a:rPr>
              <a:t>Being </a:t>
            </a:r>
            <a:r>
              <a:rPr dirty="0" sz="1500" spc="-10">
                <a:latin typeface="Calibri"/>
                <a:cs typeface="Calibri"/>
              </a:rPr>
              <a:t>undetectable </a:t>
            </a:r>
            <a:r>
              <a:rPr dirty="0" sz="1500" spc="-5">
                <a:latin typeface="Calibri"/>
                <a:cs typeface="Calibri"/>
              </a:rPr>
              <a:t>does not </a:t>
            </a:r>
            <a:r>
              <a:rPr dirty="0" sz="1500" spc="-10">
                <a:latin typeface="Calibri"/>
                <a:cs typeface="Calibri"/>
              </a:rPr>
              <a:t>protect you from getting  </a:t>
            </a:r>
            <a:r>
              <a:rPr dirty="0" sz="1500" spc="-5">
                <a:latin typeface="Calibri"/>
                <a:cs typeface="Calibri"/>
              </a:rPr>
              <a:t>sexually </a:t>
            </a:r>
            <a:r>
              <a:rPr dirty="0" sz="1500" spc="-10">
                <a:latin typeface="Calibri"/>
                <a:cs typeface="Calibri"/>
              </a:rPr>
              <a:t>transmitted </a:t>
            </a:r>
            <a:r>
              <a:rPr dirty="0" sz="1500" spc="-5">
                <a:latin typeface="Calibri"/>
                <a:cs typeface="Calibri"/>
              </a:rPr>
              <a:t>infections or </a:t>
            </a:r>
            <a:r>
              <a:rPr dirty="0" sz="1500" spc="-10">
                <a:latin typeface="Calibri"/>
                <a:cs typeface="Calibri"/>
              </a:rPr>
              <a:t>prevent pregnancy;  </a:t>
            </a:r>
            <a:r>
              <a:rPr dirty="0" sz="1500" spc="-5">
                <a:latin typeface="Calibri"/>
                <a:cs typeface="Calibri"/>
              </a:rPr>
              <a:t>condoms used correctly every </a:t>
            </a:r>
            <a:r>
              <a:rPr dirty="0" sz="1500">
                <a:latin typeface="Calibri"/>
                <a:cs typeface="Calibri"/>
              </a:rPr>
              <a:t>time </a:t>
            </a:r>
            <a:r>
              <a:rPr dirty="0" sz="1500" spc="-10">
                <a:latin typeface="Calibri"/>
                <a:cs typeface="Calibri"/>
              </a:rPr>
              <a:t>you </a:t>
            </a:r>
            <a:r>
              <a:rPr dirty="0" sz="1500" spc="-15">
                <a:latin typeface="Calibri"/>
                <a:cs typeface="Calibri"/>
              </a:rPr>
              <a:t>have </a:t>
            </a:r>
            <a:r>
              <a:rPr dirty="0" sz="1500" spc="-10">
                <a:latin typeface="Calibri"/>
                <a:cs typeface="Calibri"/>
              </a:rPr>
              <a:t>sex can prevent  </a:t>
            </a:r>
            <a:r>
              <a:rPr dirty="0" sz="1500" spc="-5">
                <a:latin typeface="Calibri"/>
                <a:cs typeface="Calibri"/>
              </a:rPr>
              <a:t>other </a:t>
            </a:r>
            <a:r>
              <a:rPr dirty="0" sz="1500" spc="-10">
                <a:latin typeface="Calibri"/>
                <a:cs typeface="Calibri"/>
              </a:rPr>
              <a:t>STIs </a:t>
            </a:r>
            <a:r>
              <a:rPr dirty="0" sz="1500" spc="-5">
                <a:latin typeface="Calibri"/>
                <a:cs typeface="Calibri"/>
              </a:rPr>
              <a:t>and</a:t>
            </a:r>
            <a:r>
              <a:rPr dirty="0" sz="1500">
                <a:latin typeface="Calibri"/>
                <a:cs typeface="Calibri"/>
              </a:rPr>
              <a:t> </a:t>
            </a:r>
            <a:r>
              <a:rPr dirty="0" sz="1500" spc="-20">
                <a:latin typeface="Calibri"/>
                <a:cs typeface="Calibri"/>
              </a:rPr>
              <a:t>pregnancy.</a:t>
            </a:r>
            <a:endParaRPr sz="1500">
              <a:latin typeface="Calibri"/>
              <a:cs typeface="Calibri"/>
            </a:endParaRPr>
          </a:p>
          <a:p>
            <a:pPr marL="298450" marR="233045" indent="-285750">
              <a:lnSpc>
                <a:spcPct val="77300"/>
              </a:lnSpc>
              <a:spcBef>
                <a:spcPts val="405"/>
              </a:spcBef>
              <a:buFont typeface="Arial"/>
              <a:buChar char="•"/>
              <a:tabLst>
                <a:tab pos="297815" algn="l"/>
                <a:tab pos="298450" algn="l"/>
                <a:tab pos="3395345" algn="l"/>
              </a:tabLst>
            </a:pPr>
            <a:r>
              <a:rPr dirty="0" sz="1500" spc="-10">
                <a:latin typeface="Calibri"/>
                <a:cs typeface="Calibri"/>
              </a:rPr>
              <a:t>Regular viral </a:t>
            </a:r>
            <a:r>
              <a:rPr dirty="0" sz="1500" spc="-5">
                <a:latin typeface="Calibri"/>
                <a:cs typeface="Calibri"/>
              </a:rPr>
              <a:t>load </a:t>
            </a:r>
            <a:r>
              <a:rPr dirty="0" sz="1500" spc="-10">
                <a:latin typeface="Calibri"/>
                <a:cs typeface="Calibri"/>
              </a:rPr>
              <a:t>testing </a:t>
            </a:r>
            <a:r>
              <a:rPr dirty="0" sz="1500">
                <a:latin typeface="Calibri"/>
                <a:cs typeface="Calibri"/>
              </a:rPr>
              <a:t>is </a:t>
            </a:r>
            <a:r>
              <a:rPr dirty="0" sz="1500" spc="-10">
                <a:latin typeface="Calibri"/>
                <a:cs typeface="Calibri"/>
              </a:rPr>
              <a:t>important. </a:t>
            </a:r>
            <a:r>
              <a:rPr dirty="0" sz="1500" spc="-35">
                <a:latin typeface="Calibri"/>
                <a:cs typeface="Calibri"/>
              </a:rPr>
              <a:t>Your </a:t>
            </a:r>
            <a:r>
              <a:rPr dirty="0" sz="1500" spc="-10">
                <a:latin typeface="Calibri"/>
                <a:cs typeface="Calibri"/>
              </a:rPr>
              <a:t>next viral </a:t>
            </a:r>
            <a:r>
              <a:rPr dirty="0" sz="1500" spc="-5">
                <a:latin typeface="Calibri"/>
                <a:cs typeface="Calibri"/>
              </a:rPr>
              <a:t>load  </a:t>
            </a:r>
            <a:r>
              <a:rPr dirty="0" sz="1500" spc="-10">
                <a:latin typeface="Calibri"/>
                <a:cs typeface="Calibri"/>
              </a:rPr>
              <a:t>test </a:t>
            </a:r>
            <a:r>
              <a:rPr dirty="0" sz="1500" spc="-5">
                <a:latin typeface="Calibri"/>
                <a:cs typeface="Calibri"/>
              </a:rPr>
              <a:t>should</a:t>
            </a:r>
            <a:r>
              <a:rPr dirty="0" sz="1500" spc="10">
                <a:latin typeface="Calibri"/>
                <a:cs typeface="Calibri"/>
              </a:rPr>
              <a:t> </a:t>
            </a:r>
            <a:r>
              <a:rPr dirty="0" sz="1500" spc="-5">
                <a:latin typeface="Calibri"/>
                <a:cs typeface="Calibri"/>
              </a:rPr>
              <a:t>be</a:t>
            </a:r>
            <a:r>
              <a:rPr dirty="0" sz="1500" spc="5">
                <a:latin typeface="Calibri"/>
                <a:cs typeface="Calibri"/>
              </a:rPr>
              <a:t> </a:t>
            </a:r>
            <a:r>
              <a:rPr dirty="0" sz="1500" spc="-5">
                <a:latin typeface="Calibri"/>
                <a:cs typeface="Calibri"/>
              </a:rPr>
              <a:t>done</a:t>
            </a:r>
            <a:r>
              <a:rPr dirty="0" u="sng" sz="1500" spc="-5">
                <a:uFill>
                  <a:solidFill>
                    <a:srgbClr val="000000"/>
                  </a:solidFill>
                </a:uFill>
                <a:latin typeface="Calibri"/>
                <a:cs typeface="Calibri"/>
              </a:rPr>
              <a:t> 	</a:t>
            </a:r>
            <a:r>
              <a:rPr dirty="0" sz="1500">
                <a:latin typeface="Calibri"/>
                <a:cs typeface="Calibri"/>
              </a:rPr>
              <a:t>[insert </a:t>
            </a:r>
            <a:r>
              <a:rPr dirty="0" sz="1500" spc="-15">
                <a:latin typeface="Calibri"/>
                <a:cs typeface="Calibri"/>
              </a:rPr>
              <a:t>date</a:t>
            </a:r>
            <a:r>
              <a:rPr dirty="0" sz="1500" spc="-85">
                <a:latin typeface="Calibri"/>
                <a:cs typeface="Calibri"/>
              </a:rPr>
              <a:t> </a:t>
            </a:r>
            <a:r>
              <a:rPr dirty="0" sz="1500" spc="-5">
                <a:latin typeface="Calibri"/>
                <a:cs typeface="Calibri"/>
              </a:rPr>
              <a:t>here].</a:t>
            </a:r>
            <a:endParaRPr sz="1500">
              <a:latin typeface="Calibri"/>
              <a:cs typeface="Calibri"/>
            </a:endParaRPr>
          </a:p>
        </p:txBody>
      </p:sp>
      <p:grpSp>
        <p:nvGrpSpPr>
          <p:cNvPr id="13" name="object 13"/>
          <p:cNvGrpSpPr/>
          <p:nvPr/>
        </p:nvGrpSpPr>
        <p:grpSpPr>
          <a:xfrm>
            <a:off x="3834384" y="1493519"/>
            <a:ext cx="104139" cy="5587365"/>
            <a:chOff x="3834384" y="1493519"/>
            <a:chExt cx="104139" cy="5587365"/>
          </a:xfrm>
        </p:grpSpPr>
        <p:sp>
          <p:nvSpPr>
            <p:cNvPr id="14" name="object 14"/>
            <p:cNvSpPr/>
            <p:nvPr/>
          </p:nvSpPr>
          <p:spPr>
            <a:xfrm>
              <a:off x="3834384" y="1493519"/>
              <a:ext cx="103632" cy="5586984"/>
            </a:xfrm>
            <a:prstGeom prst="rect">
              <a:avLst/>
            </a:prstGeom>
            <a:blipFill>
              <a:blip r:embed="rId4" cstate="print"/>
              <a:stretch>
                <a:fillRect/>
              </a:stretch>
            </a:blipFill>
          </p:spPr>
          <p:txBody>
            <a:bodyPr wrap="square" lIns="0" tIns="0" rIns="0" bIns="0" rtlCol="0"/>
            <a:lstStyle/>
            <a:p/>
          </p:txBody>
        </p:sp>
        <p:sp>
          <p:nvSpPr>
            <p:cNvPr id="15" name="object 15"/>
            <p:cNvSpPr/>
            <p:nvPr/>
          </p:nvSpPr>
          <p:spPr>
            <a:xfrm>
              <a:off x="3886200" y="1514563"/>
              <a:ext cx="0" cy="5495925"/>
            </a:xfrm>
            <a:custGeom>
              <a:avLst/>
              <a:gdLst/>
              <a:ahLst/>
              <a:cxnLst/>
              <a:rect l="l" t="t" r="r" b="b"/>
              <a:pathLst>
                <a:path w="0" h="5495925">
                  <a:moveTo>
                    <a:pt x="0" y="0"/>
                  </a:moveTo>
                  <a:lnTo>
                    <a:pt x="1" y="5495836"/>
                  </a:lnTo>
                </a:path>
              </a:pathLst>
            </a:custGeom>
            <a:ln w="19050">
              <a:solidFill>
                <a:srgbClr val="002060"/>
              </a:solidFill>
            </a:ln>
          </p:spPr>
          <p:txBody>
            <a:bodyPr wrap="square" lIns="0" tIns="0" rIns="0" bIns="0" rtlCol="0"/>
            <a:lstStyle/>
            <a:p/>
          </p:txBody>
        </p:sp>
      </p:grpSp>
      <p:sp>
        <p:nvSpPr>
          <p:cNvPr id="16" name="object 16"/>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953735"/>
          </a:solidFill>
        </p:spPr>
        <p:txBody>
          <a:bodyPr wrap="square" lIns="0" tIns="0" rIns="0" bIns="0" rtlCol="0"/>
          <a:lstStyle/>
          <a:p/>
        </p:txBody>
      </p:sp>
      <p:sp>
        <p:nvSpPr>
          <p:cNvPr id="17" name="object 17"/>
          <p:cNvSpPr txBox="1">
            <a:spLocks noGrp="1"/>
          </p:cNvSpPr>
          <p:nvPr>
            <p:ph type="title"/>
          </p:nvPr>
        </p:nvSpPr>
        <p:spPr>
          <a:xfrm>
            <a:off x="457200" y="453525"/>
            <a:ext cx="9144000" cy="461009"/>
          </a:xfrm>
          <a:prstGeom prst="rect"/>
          <a:solidFill>
            <a:srgbClr val="953735"/>
          </a:solidFill>
        </p:spPr>
        <p:txBody>
          <a:bodyPr wrap="square" lIns="0" tIns="184150" rIns="0" bIns="0" rtlCol="0" vert="horz">
            <a:spAutoFit/>
          </a:bodyPr>
          <a:lstStyle/>
          <a:p>
            <a:pPr marL="492125">
              <a:lnSpc>
                <a:spcPts val="2175"/>
              </a:lnSpc>
              <a:spcBef>
                <a:spcPts val="1450"/>
              </a:spcBef>
            </a:pPr>
            <a:r>
              <a:rPr dirty="0"/>
              <a:t>6. </a:t>
            </a:r>
            <a:r>
              <a:rPr dirty="0" spc="-65"/>
              <a:t>Your </a:t>
            </a:r>
            <a:r>
              <a:rPr dirty="0" spc="-15"/>
              <a:t>viral </a:t>
            </a:r>
            <a:r>
              <a:rPr dirty="0"/>
              <a:t>load is</a:t>
            </a:r>
            <a:r>
              <a:rPr dirty="0" spc="85"/>
              <a:t> </a:t>
            </a:r>
            <a:r>
              <a:rPr dirty="0" spc="-25"/>
              <a:t>UNDETECTABLE</a:t>
            </a:r>
          </a:p>
        </p:txBody>
      </p:sp>
      <p:grpSp>
        <p:nvGrpSpPr>
          <p:cNvPr id="18" name="object 18"/>
          <p:cNvGrpSpPr/>
          <p:nvPr/>
        </p:nvGrpSpPr>
        <p:grpSpPr>
          <a:xfrm>
            <a:off x="7485888" y="896111"/>
            <a:ext cx="1945005" cy="1442085"/>
            <a:chOff x="7485888" y="896111"/>
            <a:chExt cx="1945005" cy="1442085"/>
          </a:xfrm>
        </p:grpSpPr>
        <p:sp>
          <p:nvSpPr>
            <p:cNvPr id="19" name="object 19"/>
            <p:cNvSpPr/>
            <p:nvPr/>
          </p:nvSpPr>
          <p:spPr>
            <a:xfrm>
              <a:off x="7485888" y="896111"/>
              <a:ext cx="1944624" cy="1441704"/>
            </a:xfrm>
            <a:prstGeom prst="rect">
              <a:avLst/>
            </a:prstGeom>
            <a:blipFill>
              <a:blip r:embed="rId5" cstate="print"/>
              <a:stretch>
                <a:fillRect/>
              </a:stretch>
            </a:blipFill>
          </p:spPr>
          <p:txBody>
            <a:bodyPr wrap="square" lIns="0" tIns="0" rIns="0" bIns="0" rtlCol="0"/>
            <a:lstStyle/>
            <a:p/>
          </p:txBody>
        </p:sp>
        <p:sp>
          <p:nvSpPr>
            <p:cNvPr id="20" name="object 20"/>
            <p:cNvSpPr/>
            <p:nvPr/>
          </p:nvSpPr>
          <p:spPr>
            <a:xfrm>
              <a:off x="7644384" y="1173479"/>
              <a:ext cx="1740407" cy="944880"/>
            </a:xfrm>
            <a:prstGeom prst="rect">
              <a:avLst/>
            </a:prstGeom>
            <a:blipFill>
              <a:blip r:embed="rId6" cstate="print"/>
              <a:stretch>
                <a:fillRect/>
              </a:stretch>
            </a:blipFill>
          </p:spPr>
          <p:txBody>
            <a:bodyPr wrap="square" lIns="0" tIns="0" rIns="0" bIns="0" rtlCol="0"/>
            <a:lstStyle/>
            <a:p/>
          </p:txBody>
        </p:sp>
        <p:sp>
          <p:nvSpPr>
            <p:cNvPr id="21" name="object 21"/>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2" name="object 22"/>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3" name="object 23"/>
            <p:cNvSpPr/>
            <p:nvPr/>
          </p:nvSpPr>
          <p:spPr>
            <a:xfrm>
              <a:off x="7653952" y="1028585"/>
              <a:ext cx="1608493" cy="1098656"/>
            </a:xfrm>
            <a:prstGeom prst="rect">
              <a:avLst/>
            </a:prstGeom>
            <a:blipFill>
              <a:blip r:embed="rId7" cstate="print"/>
              <a:stretch>
                <a:fillRect/>
              </a:stretch>
            </a:blipFill>
          </p:spPr>
          <p:txBody>
            <a:bodyPr wrap="square" lIns="0" tIns="0" rIns="0" bIns="0" rtlCol="0"/>
            <a:lstStyle/>
            <a:p/>
          </p:txBody>
        </p:sp>
      </p:grpSp>
      <p:sp>
        <p:nvSpPr>
          <p:cNvPr id="24" name="object 24"/>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953735"/>
          </a:solidFill>
        </p:spPr>
        <p:txBody>
          <a:bodyPr wrap="square" lIns="0" tIns="0" rIns="0" bIns="0" rtlCol="0"/>
          <a:lstStyl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F79646"/>
          </a:solidFill>
        </p:spPr>
        <p:txBody>
          <a:bodyPr wrap="square" lIns="0" tIns="184150" rIns="0" bIns="0" rtlCol="0" vert="horz">
            <a:spAutoFit/>
          </a:bodyPr>
          <a:lstStyle/>
          <a:p>
            <a:pPr marL="492125">
              <a:lnSpc>
                <a:spcPct val="100000"/>
              </a:lnSpc>
              <a:spcBef>
                <a:spcPts val="1450"/>
              </a:spcBef>
            </a:pPr>
            <a:r>
              <a:rPr dirty="0"/>
              <a:t>7. </a:t>
            </a:r>
            <a:r>
              <a:rPr dirty="0" spc="-65"/>
              <a:t>Your </a:t>
            </a:r>
            <a:r>
              <a:rPr dirty="0" spc="-15"/>
              <a:t>viral </a:t>
            </a:r>
            <a:r>
              <a:rPr dirty="0"/>
              <a:t>load is</a:t>
            </a:r>
            <a:r>
              <a:rPr dirty="0" spc="85"/>
              <a:t> </a:t>
            </a:r>
            <a:r>
              <a:rPr dirty="0" spc="-5"/>
              <a:t>HIGH</a:t>
            </a:r>
          </a:p>
        </p:txBody>
      </p:sp>
      <p:grpSp>
        <p:nvGrpSpPr>
          <p:cNvPr id="3" name="object 3"/>
          <p:cNvGrpSpPr/>
          <p:nvPr/>
        </p:nvGrpSpPr>
        <p:grpSpPr>
          <a:xfrm>
            <a:off x="616527" y="1524001"/>
            <a:ext cx="6170295" cy="5993765"/>
            <a:chOff x="616527" y="1524001"/>
            <a:chExt cx="6170295" cy="5993765"/>
          </a:xfrm>
        </p:grpSpPr>
        <p:sp>
          <p:nvSpPr>
            <p:cNvPr id="4" name="object 4"/>
            <p:cNvSpPr/>
            <p:nvPr/>
          </p:nvSpPr>
          <p:spPr>
            <a:xfrm>
              <a:off x="1061458" y="1718524"/>
              <a:ext cx="5537674" cy="5269578"/>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16527" y="1524001"/>
              <a:ext cx="3154362" cy="2994025"/>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4276219" y="1659426"/>
              <a:ext cx="666750" cy="342900"/>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2438399" y="4582796"/>
              <a:ext cx="3141343" cy="2934574"/>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5562600" y="4739803"/>
              <a:ext cx="1219200" cy="1661160"/>
            </a:xfrm>
            <a:custGeom>
              <a:avLst/>
              <a:gdLst/>
              <a:ahLst/>
              <a:cxnLst/>
              <a:rect l="l" t="t" r="r" b="b"/>
              <a:pathLst>
                <a:path w="1219200" h="1661160">
                  <a:moveTo>
                    <a:pt x="1219200" y="0"/>
                  </a:moveTo>
                  <a:lnTo>
                    <a:pt x="0" y="0"/>
                  </a:lnTo>
                  <a:lnTo>
                    <a:pt x="0" y="1660996"/>
                  </a:lnTo>
                  <a:lnTo>
                    <a:pt x="1219200" y="1660996"/>
                  </a:lnTo>
                  <a:lnTo>
                    <a:pt x="1219200" y="0"/>
                  </a:lnTo>
                  <a:close/>
                </a:path>
              </a:pathLst>
            </a:custGeom>
            <a:solidFill>
              <a:srgbClr val="FFFFFF"/>
            </a:solidFill>
          </p:spPr>
          <p:txBody>
            <a:bodyPr wrap="square" lIns="0" tIns="0" rIns="0" bIns="0" rtlCol="0"/>
            <a:lstStyle/>
            <a:p/>
          </p:txBody>
        </p:sp>
        <p:sp>
          <p:nvSpPr>
            <p:cNvPr id="9" name="object 9"/>
            <p:cNvSpPr/>
            <p:nvPr/>
          </p:nvSpPr>
          <p:spPr>
            <a:xfrm>
              <a:off x="5562600" y="4739803"/>
              <a:ext cx="1219200" cy="1661160"/>
            </a:xfrm>
            <a:custGeom>
              <a:avLst/>
              <a:gdLst/>
              <a:ahLst/>
              <a:cxnLst/>
              <a:rect l="l" t="t" r="r" b="b"/>
              <a:pathLst>
                <a:path w="1219200" h="1661160">
                  <a:moveTo>
                    <a:pt x="0" y="0"/>
                  </a:moveTo>
                  <a:lnTo>
                    <a:pt x="1219200" y="0"/>
                  </a:lnTo>
                  <a:lnTo>
                    <a:pt x="1219200" y="1660996"/>
                  </a:lnTo>
                  <a:lnTo>
                    <a:pt x="0" y="1660996"/>
                  </a:lnTo>
                  <a:lnTo>
                    <a:pt x="0" y="0"/>
                  </a:lnTo>
                  <a:close/>
                </a:path>
              </a:pathLst>
            </a:custGeom>
            <a:ln w="9525">
              <a:solidFill>
                <a:srgbClr val="FFFFFF"/>
              </a:solidFill>
            </a:ln>
          </p:spPr>
          <p:txBody>
            <a:bodyPr wrap="square" lIns="0" tIns="0" rIns="0" bIns="0" rtlCol="0"/>
            <a:lstStyle/>
            <a:p/>
          </p:txBody>
        </p:sp>
      </p:grpSp>
      <p:sp>
        <p:nvSpPr>
          <p:cNvPr id="10" name="object 10"/>
          <p:cNvSpPr txBox="1"/>
          <p:nvPr/>
        </p:nvSpPr>
        <p:spPr>
          <a:xfrm>
            <a:off x="7012940" y="1772411"/>
            <a:ext cx="2309495" cy="55118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5">
                <a:latin typeface="Calibri"/>
                <a:cs typeface="Calibri"/>
              </a:rPr>
              <a:t>This means that  HIV </a:t>
            </a:r>
            <a:r>
              <a:rPr dirty="0" sz="2000">
                <a:latin typeface="Calibri"/>
                <a:cs typeface="Calibri"/>
              </a:rPr>
              <a:t>is </a:t>
            </a:r>
            <a:r>
              <a:rPr dirty="0" sz="2000" spc="-5">
                <a:latin typeface="Calibri"/>
                <a:cs typeface="Calibri"/>
              </a:rPr>
              <a:t>making</a:t>
            </a:r>
            <a:r>
              <a:rPr dirty="0" sz="2000" spc="-60">
                <a:latin typeface="Calibri"/>
                <a:cs typeface="Calibri"/>
              </a:rPr>
              <a:t> </a:t>
            </a:r>
            <a:r>
              <a:rPr dirty="0" sz="2000" spc="-10">
                <a:latin typeface="Calibri"/>
                <a:cs typeface="Calibri"/>
              </a:rPr>
              <a:t>more  </a:t>
            </a:r>
            <a:r>
              <a:rPr dirty="0" sz="2000" spc="-5">
                <a:latin typeface="Calibri"/>
                <a:cs typeface="Calibri"/>
              </a:rPr>
              <a:t>virus and harming  </a:t>
            </a:r>
            <a:r>
              <a:rPr dirty="0" sz="2000" spc="-10">
                <a:latin typeface="Calibri"/>
                <a:cs typeface="Calibri"/>
              </a:rPr>
              <a:t>your </a:t>
            </a:r>
            <a:r>
              <a:rPr dirty="0" sz="2000" spc="-35">
                <a:latin typeface="Calibri"/>
                <a:cs typeface="Calibri"/>
              </a:rPr>
              <a:t>body.</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125095" indent="-285750">
              <a:lnSpc>
                <a:spcPct val="100000"/>
              </a:lnSpc>
              <a:spcBef>
                <a:spcPts val="5"/>
              </a:spcBef>
              <a:buFont typeface="Wingdings"/>
              <a:buChar char="➢"/>
              <a:tabLst>
                <a:tab pos="298450" algn="l"/>
              </a:tabLst>
            </a:pPr>
            <a:r>
              <a:rPr dirty="0" sz="2000" spc="-5">
                <a:latin typeface="Calibri"/>
                <a:cs typeface="Calibri"/>
              </a:rPr>
              <a:t>This could </a:t>
            </a:r>
            <a:r>
              <a:rPr dirty="0" sz="2000" spc="-270">
                <a:latin typeface="Calibri"/>
                <a:cs typeface="Calibri"/>
              </a:rPr>
              <a:t>happen </a:t>
            </a:r>
            <a:r>
              <a:rPr dirty="0" sz="2000">
                <a:latin typeface="Calibri"/>
                <a:cs typeface="Calibri"/>
              </a:rPr>
              <a:t>if  </a:t>
            </a:r>
            <a:r>
              <a:rPr dirty="0" sz="2000" spc="-15">
                <a:latin typeface="Calibri"/>
                <a:cs typeface="Calibri"/>
              </a:rPr>
              <a:t>you </a:t>
            </a:r>
            <a:r>
              <a:rPr dirty="0" sz="2000" spc="-20">
                <a:latin typeface="Calibri"/>
                <a:cs typeface="Calibri"/>
              </a:rPr>
              <a:t>forget </a:t>
            </a:r>
            <a:r>
              <a:rPr dirty="0" sz="2000" spc="-5">
                <a:latin typeface="Calibri"/>
                <a:cs typeface="Calibri"/>
              </a:rPr>
              <a:t>or do  not </a:t>
            </a:r>
            <a:r>
              <a:rPr dirty="0" sz="2000" spc="-10">
                <a:latin typeface="Calibri"/>
                <a:cs typeface="Calibri"/>
              </a:rPr>
              <a:t>to </a:t>
            </a:r>
            <a:r>
              <a:rPr dirty="0" sz="2000" spc="-25">
                <a:latin typeface="Calibri"/>
                <a:cs typeface="Calibri"/>
              </a:rPr>
              <a:t>take </a:t>
            </a:r>
            <a:r>
              <a:rPr dirty="0" sz="2000" spc="-15">
                <a:latin typeface="Calibri"/>
                <a:cs typeface="Calibri"/>
              </a:rPr>
              <a:t>your  </a:t>
            </a:r>
            <a:r>
              <a:rPr dirty="0" sz="2000" spc="-30">
                <a:latin typeface="Calibri"/>
                <a:cs typeface="Calibri"/>
              </a:rPr>
              <a:t>ARVs </a:t>
            </a:r>
            <a:r>
              <a:rPr dirty="0" sz="2000">
                <a:latin typeface="Calibri"/>
                <a:cs typeface="Calibri"/>
              </a:rPr>
              <a:t>some</a:t>
            </a:r>
            <a:r>
              <a:rPr dirty="0" sz="2000" spc="-5">
                <a:latin typeface="Calibri"/>
                <a:cs typeface="Calibri"/>
              </a:rPr>
              <a:t> </a:t>
            </a:r>
            <a:r>
              <a:rPr dirty="0" sz="2000" spc="-15">
                <a:latin typeface="Calibri"/>
                <a:cs typeface="Calibri"/>
              </a:rPr>
              <a:t>days.</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71755" indent="-285750">
              <a:lnSpc>
                <a:spcPct val="100000"/>
              </a:lnSpc>
              <a:spcBef>
                <a:spcPts val="5"/>
              </a:spcBef>
              <a:buFont typeface="Wingdings"/>
              <a:buChar char="➢"/>
              <a:tabLst>
                <a:tab pos="298450" algn="l"/>
              </a:tabLst>
            </a:pPr>
            <a:r>
              <a:rPr dirty="0" sz="2000" spc="-5">
                <a:latin typeface="Calibri"/>
                <a:cs typeface="Calibri"/>
              </a:rPr>
              <a:t>If </a:t>
            </a:r>
            <a:r>
              <a:rPr dirty="0" sz="2000" spc="-15">
                <a:latin typeface="Calibri"/>
                <a:cs typeface="Calibri"/>
              </a:rPr>
              <a:t>you have </a:t>
            </a:r>
            <a:r>
              <a:rPr dirty="0" sz="2000" spc="-5">
                <a:latin typeface="Calibri"/>
                <a:cs typeface="Calibri"/>
              </a:rPr>
              <a:t>been  taking </a:t>
            </a:r>
            <a:r>
              <a:rPr dirty="0" sz="2000" spc="-10">
                <a:latin typeface="Calibri"/>
                <a:cs typeface="Calibri"/>
              </a:rPr>
              <a:t>your </a:t>
            </a:r>
            <a:r>
              <a:rPr dirty="0" sz="2000" spc="-30">
                <a:latin typeface="Calibri"/>
                <a:cs typeface="Calibri"/>
              </a:rPr>
              <a:t>ARVs  </a:t>
            </a:r>
            <a:r>
              <a:rPr dirty="0" sz="2000" spc="-5">
                <a:latin typeface="Calibri"/>
                <a:cs typeface="Calibri"/>
              </a:rPr>
              <a:t>every </a:t>
            </a:r>
            <a:r>
              <a:rPr dirty="0" sz="2000" spc="-50">
                <a:latin typeface="Calibri"/>
                <a:cs typeface="Calibri"/>
              </a:rPr>
              <a:t>day, </a:t>
            </a:r>
            <a:r>
              <a:rPr dirty="0" sz="2000" spc="-15">
                <a:latin typeface="Calibri"/>
                <a:cs typeface="Calibri"/>
              </a:rPr>
              <a:t>your  </a:t>
            </a:r>
            <a:r>
              <a:rPr dirty="0" sz="2000" spc="-5">
                <a:latin typeface="Calibri"/>
                <a:cs typeface="Calibri"/>
              </a:rPr>
              <a:t>virus </a:t>
            </a:r>
            <a:r>
              <a:rPr dirty="0" sz="2000" spc="-15">
                <a:latin typeface="Calibri"/>
                <a:cs typeface="Calibri"/>
              </a:rPr>
              <a:t>may </a:t>
            </a:r>
            <a:r>
              <a:rPr dirty="0" sz="2000" spc="-5">
                <a:latin typeface="Calibri"/>
                <a:cs typeface="Calibri"/>
              </a:rPr>
              <a:t>be  </a:t>
            </a:r>
            <a:r>
              <a:rPr dirty="0" sz="2000" spc="-10">
                <a:latin typeface="Calibri"/>
                <a:cs typeface="Calibri"/>
              </a:rPr>
              <a:t>resistant. </a:t>
            </a:r>
            <a:r>
              <a:rPr dirty="0" sz="2000" spc="-5">
                <a:latin typeface="Calibri"/>
                <a:cs typeface="Calibri"/>
              </a:rPr>
              <a:t>It </a:t>
            </a:r>
            <a:r>
              <a:rPr dirty="0" sz="2000" spc="-15">
                <a:latin typeface="Calibri"/>
                <a:cs typeface="Calibri"/>
              </a:rPr>
              <a:t>may  have </a:t>
            </a:r>
            <a:r>
              <a:rPr dirty="0" sz="2000" spc="-5">
                <a:latin typeface="Calibri"/>
                <a:cs typeface="Calibri"/>
              </a:rPr>
              <a:t>changed </a:t>
            </a:r>
            <a:r>
              <a:rPr dirty="0" sz="2000">
                <a:latin typeface="Calibri"/>
                <a:cs typeface="Calibri"/>
              </a:rPr>
              <a:t>so  </a:t>
            </a:r>
            <a:r>
              <a:rPr dirty="0" sz="2000" spc="-5">
                <a:latin typeface="Calibri"/>
                <a:cs typeface="Calibri"/>
              </a:rPr>
              <a:t>that </a:t>
            </a:r>
            <a:r>
              <a:rPr dirty="0" sz="2000" spc="-10">
                <a:latin typeface="Calibri"/>
                <a:cs typeface="Calibri"/>
              </a:rPr>
              <a:t>your </a:t>
            </a:r>
            <a:r>
              <a:rPr dirty="0" sz="2000" spc="-30">
                <a:latin typeface="Calibri"/>
                <a:cs typeface="Calibri"/>
              </a:rPr>
              <a:t>ARVs </a:t>
            </a:r>
            <a:r>
              <a:rPr dirty="0" sz="2000" spc="-10">
                <a:latin typeface="Calibri"/>
                <a:cs typeface="Calibri"/>
              </a:rPr>
              <a:t>are  </a:t>
            </a:r>
            <a:r>
              <a:rPr dirty="0" sz="2000" spc="-5">
                <a:latin typeface="Calibri"/>
                <a:cs typeface="Calibri"/>
              </a:rPr>
              <a:t>no </a:t>
            </a:r>
            <a:r>
              <a:rPr dirty="0" sz="2000" spc="-10">
                <a:latin typeface="Calibri"/>
                <a:cs typeface="Calibri"/>
              </a:rPr>
              <a:t>longer</a:t>
            </a:r>
            <a:r>
              <a:rPr dirty="0" sz="2000" spc="-40">
                <a:latin typeface="Calibri"/>
                <a:cs typeface="Calibri"/>
              </a:rPr>
              <a:t> </a:t>
            </a:r>
            <a:r>
              <a:rPr dirty="0" sz="2000" spc="-10">
                <a:latin typeface="Calibri"/>
                <a:cs typeface="Calibri"/>
              </a:rPr>
              <a:t>working.</a:t>
            </a:r>
            <a:endParaRPr sz="20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3127" y="5038344"/>
            <a:ext cx="5343525" cy="2036445"/>
            <a:chOff x="643127" y="5038344"/>
            <a:chExt cx="5343525" cy="2036445"/>
          </a:xfrm>
        </p:grpSpPr>
        <p:sp>
          <p:nvSpPr>
            <p:cNvPr id="3" name="object 3"/>
            <p:cNvSpPr/>
            <p:nvPr/>
          </p:nvSpPr>
          <p:spPr>
            <a:xfrm>
              <a:off x="643127" y="5038344"/>
              <a:ext cx="5343144" cy="2036064"/>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85799" y="5056754"/>
              <a:ext cx="5257800" cy="1953895"/>
            </a:xfrm>
            <a:custGeom>
              <a:avLst/>
              <a:gdLst/>
              <a:ahLst/>
              <a:cxnLst/>
              <a:rect l="l" t="t" r="r" b="b"/>
              <a:pathLst>
                <a:path w="5257800" h="1953895">
                  <a:moveTo>
                    <a:pt x="5257800" y="0"/>
                  </a:moveTo>
                  <a:lnTo>
                    <a:pt x="0" y="0"/>
                  </a:lnTo>
                  <a:lnTo>
                    <a:pt x="0" y="1953645"/>
                  </a:lnTo>
                  <a:lnTo>
                    <a:pt x="5257800" y="1953645"/>
                  </a:lnTo>
                  <a:lnTo>
                    <a:pt x="5257800" y="0"/>
                  </a:lnTo>
                  <a:close/>
                </a:path>
              </a:pathLst>
            </a:custGeom>
            <a:solidFill>
              <a:srgbClr val="DCE6F2"/>
            </a:solidFill>
          </p:spPr>
          <p:txBody>
            <a:bodyPr wrap="square" lIns="0" tIns="0" rIns="0" bIns="0" rtlCol="0"/>
            <a:lstStyle/>
            <a:p/>
          </p:txBody>
        </p:sp>
      </p:grpSp>
      <p:sp>
        <p:nvSpPr>
          <p:cNvPr id="5" name="object 5"/>
          <p:cNvSpPr txBox="1"/>
          <p:nvPr/>
        </p:nvSpPr>
        <p:spPr>
          <a:xfrm>
            <a:off x="983721" y="1567179"/>
            <a:ext cx="2194560"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7815" marR="5080" indent="-285750">
              <a:lnSpc>
                <a:spcPts val="1900"/>
              </a:lnSpc>
              <a:spcBef>
                <a:spcPts val="459"/>
              </a:spcBef>
              <a:buFont typeface="Wingdings"/>
              <a:buChar char="➢"/>
              <a:tabLst>
                <a:tab pos="298450" algn="l"/>
              </a:tabLst>
            </a:pPr>
            <a:r>
              <a:rPr dirty="0" sz="1600" spc="-5">
                <a:latin typeface="Calibri"/>
                <a:cs typeface="Calibri"/>
              </a:rPr>
              <a:t>This means </a:t>
            </a:r>
            <a:r>
              <a:rPr dirty="0" sz="1600" spc="-10">
                <a:latin typeface="Calibri"/>
                <a:cs typeface="Calibri"/>
              </a:rPr>
              <a:t>that </a:t>
            </a:r>
            <a:r>
              <a:rPr dirty="0" sz="1600" spc="-5">
                <a:latin typeface="Calibri"/>
                <a:cs typeface="Calibri"/>
              </a:rPr>
              <a:t>HIV </a:t>
            </a:r>
            <a:r>
              <a:rPr dirty="0" sz="1600" spc="-375">
                <a:latin typeface="Calibri"/>
                <a:cs typeface="Calibri"/>
              </a:rPr>
              <a:t>is </a:t>
            </a:r>
            <a:r>
              <a:rPr dirty="0" sz="1600" spc="-355">
                <a:latin typeface="Calibri"/>
                <a:cs typeface="Calibri"/>
              </a:rPr>
              <a:t> </a:t>
            </a:r>
            <a:r>
              <a:rPr dirty="0" sz="1600" spc="-5">
                <a:latin typeface="Calibri"/>
                <a:cs typeface="Calibri"/>
              </a:rPr>
              <a:t>making more virus</a:t>
            </a:r>
            <a:r>
              <a:rPr dirty="0" sz="1600" spc="-65">
                <a:latin typeface="Calibri"/>
                <a:cs typeface="Calibri"/>
              </a:rPr>
              <a:t> </a:t>
            </a:r>
            <a:r>
              <a:rPr dirty="0" sz="1600" spc="-5">
                <a:latin typeface="Calibri"/>
                <a:cs typeface="Calibri"/>
              </a:rPr>
              <a:t>and</a:t>
            </a:r>
            <a:endParaRPr sz="1600">
              <a:latin typeface="Calibri"/>
              <a:cs typeface="Calibri"/>
            </a:endParaRPr>
          </a:p>
        </p:txBody>
      </p:sp>
      <p:sp>
        <p:nvSpPr>
          <p:cNvPr id="6" name="object 6"/>
          <p:cNvSpPr txBox="1"/>
          <p:nvPr/>
        </p:nvSpPr>
        <p:spPr>
          <a:xfrm>
            <a:off x="983721" y="2341372"/>
            <a:ext cx="2658745" cy="2375535"/>
          </a:xfrm>
          <a:prstGeom prst="rect">
            <a:avLst/>
          </a:prstGeom>
        </p:spPr>
        <p:txBody>
          <a:bodyPr wrap="square" lIns="0" tIns="60960" rIns="0" bIns="0" rtlCol="0" vert="horz">
            <a:spAutoFit/>
          </a:bodyPr>
          <a:lstStyle/>
          <a:p>
            <a:pPr marL="297815">
              <a:lnSpc>
                <a:spcPct val="100000"/>
              </a:lnSpc>
              <a:spcBef>
                <a:spcPts val="480"/>
              </a:spcBef>
            </a:pPr>
            <a:r>
              <a:rPr dirty="0" sz="1600" spc="-5">
                <a:latin typeface="Calibri"/>
                <a:cs typeface="Calibri"/>
              </a:rPr>
              <a:t>harming your</a:t>
            </a:r>
            <a:r>
              <a:rPr dirty="0" sz="1600" spc="-10">
                <a:latin typeface="Calibri"/>
                <a:cs typeface="Calibri"/>
              </a:rPr>
              <a:t> </a:t>
            </a:r>
            <a:r>
              <a:rPr dirty="0" sz="1600" spc="-25">
                <a:latin typeface="Calibri"/>
                <a:cs typeface="Calibri"/>
              </a:rPr>
              <a:t>body.</a:t>
            </a:r>
            <a:endParaRPr sz="1600">
              <a:latin typeface="Calibri"/>
              <a:cs typeface="Calibri"/>
            </a:endParaRPr>
          </a:p>
          <a:p>
            <a:pPr marL="297815" marR="5080" indent="-285750">
              <a:lnSpc>
                <a:spcPct val="101299"/>
              </a:lnSpc>
              <a:spcBef>
                <a:spcPts val="360"/>
              </a:spcBef>
              <a:buFont typeface="Wingdings"/>
              <a:buChar char="➢"/>
              <a:tabLst>
                <a:tab pos="298450" algn="l"/>
              </a:tabLst>
            </a:pPr>
            <a:r>
              <a:rPr dirty="0" sz="1600" spc="-5">
                <a:latin typeface="Calibri"/>
                <a:cs typeface="Calibri"/>
              </a:rPr>
              <a:t>This could happen if you  </a:t>
            </a:r>
            <a:r>
              <a:rPr dirty="0" sz="1600" spc="-15">
                <a:latin typeface="Calibri"/>
                <a:cs typeface="Calibri"/>
              </a:rPr>
              <a:t>forget </a:t>
            </a:r>
            <a:r>
              <a:rPr dirty="0" sz="1600">
                <a:latin typeface="Calibri"/>
                <a:cs typeface="Calibri"/>
              </a:rPr>
              <a:t>or </a:t>
            </a:r>
            <a:r>
              <a:rPr dirty="0" sz="1600" spc="-5">
                <a:latin typeface="Calibri"/>
                <a:cs typeface="Calibri"/>
              </a:rPr>
              <a:t>do </a:t>
            </a:r>
            <a:r>
              <a:rPr dirty="0" sz="1600">
                <a:latin typeface="Calibri"/>
                <a:cs typeface="Calibri"/>
              </a:rPr>
              <a:t>not </a:t>
            </a:r>
            <a:r>
              <a:rPr dirty="0" sz="1600" spc="-10">
                <a:latin typeface="Calibri"/>
                <a:cs typeface="Calibri"/>
              </a:rPr>
              <a:t>to </a:t>
            </a:r>
            <a:r>
              <a:rPr dirty="0" sz="1600" spc="-20">
                <a:latin typeface="Calibri"/>
                <a:cs typeface="Calibri"/>
              </a:rPr>
              <a:t>take </a:t>
            </a:r>
            <a:r>
              <a:rPr dirty="0" sz="1600" spc="-10">
                <a:latin typeface="Calibri"/>
                <a:cs typeface="Calibri"/>
              </a:rPr>
              <a:t>your  </a:t>
            </a:r>
            <a:r>
              <a:rPr dirty="0" sz="1600" spc="-25">
                <a:latin typeface="Calibri"/>
                <a:cs typeface="Calibri"/>
              </a:rPr>
              <a:t>ARVs </a:t>
            </a:r>
            <a:r>
              <a:rPr dirty="0" sz="1600">
                <a:latin typeface="Calibri"/>
                <a:cs typeface="Calibri"/>
              </a:rPr>
              <a:t>some</a:t>
            </a:r>
            <a:r>
              <a:rPr dirty="0" sz="1600" spc="20">
                <a:latin typeface="Calibri"/>
                <a:cs typeface="Calibri"/>
              </a:rPr>
              <a:t> </a:t>
            </a:r>
            <a:r>
              <a:rPr dirty="0" sz="1600" spc="-15">
                <a:latin typeface="Calibri"/>
                <a:cs typeface="Calibri"/>
              </a:rPr>
              <a:t>days.</a:t>
            </a:r>
            <a:endParaRPr sz="1600">
              <a:latin typeface="Calibri"/>
              <a:cs typeface="Calibri"/>
            </a:endParaRPr>
          </a:p>
          <a:p>
            <a:pPr marL="297815" marR="21590" indent="-285750">
              <a:lnSpc>
                <a:spcPct val="100299"/>
              </a:lnSpc>
              <a:spcBef>
                <a:spcPts val="380"/>
              </a:spcBef>
              <a:buFont typeface="Wingdings"/>
              <a:buChar char="➢"/>
              <a:tabLst>
                <a:tab pos="298450" algn="l"/>
              </a:tabLst>
            </a:pPr>
            <a:r>
              <a:rPr dirty="0" sz="1600" spc="-5">
                <a:latin typeface="Calibri"/>
                <a:cs typeface="Calibri"/>
              </a:rPr>
              <a:t>If you </a:t>
            </a:r>
            <a:r>
              <a:rPr dirty="0" sz="1600" spc="-15">
                <a:latin typeface="Calibri"/>
                <a:cs typeface="Calibri"/>
              </a:rPr>
              <a:t>have </a:t>
            </a:r>
            <a:r>
              <a:rPr dirty="0" sz="1600" spc="-5">
                <a:latin typeface="Calibri"/>
                <a:cs typeface="Calibri"/>
              </a:rPr>
              <a:t>been </a:t>
            </a:r>
            <a:r>
              <a:rPr dirty="0" sz="1600" spc="-10">
                <a:latin typeface="Calibri"/>
                <a:cs typeface="Calibri"/>
              </a:rPr>
              <a:t>taking </a:t>
            </a:r>
            <a:r>
              <a:rPr dirty="0" sz="1600" spc="-325">
                <a:latin typeface="Calibri"/>
                <a:cs typeface="Calibri"/>
              </a:rPr>
              <a:t>your  </a:t>
            </a:r>
            <a:r>
              <a:rPr dirty="0" sz="1600" spc="-25">
                <a:latin typeface="Calibri"/>
                <a:cs typeface="Calibri"/>
              </a:rPr>
              <a:t>ARVs </a:t>
            </a:r>
            <a:r>
              <a:rPr dirty="0" sz="1600" spc="-5">
                <a:latin typeface="Calibri"/>
                <a:cs typeface="Calibri"/>
              </a:rPr>
              <a:t>every </a:t>
            </a:r>
            <a:r>
              <a:rPr dirty="0" sz="1600" spc="-40">
                <a:latin typeface="Calibri"/>
                <a:cs typeface="Calibri"/>
              </a:rPr>
              <a:t>day, </a:t>
            </a:r>
            <a:r>
              <a:rPr dirty="0" sz="1600" spc="-5">
                <a:latin typeface="Calibri"/>
                <a:cs typeface="Calibri"/>
              </a:rPr>
              <a:t>your virus  </a:t>
            </a:r>
            <a:r>
              <a:rPr dirty="0" sz="1600" spc="-15">
                <a:latin typeface="Calibri"/>
                <a:cs typeface="Calibri"/>
              </a:rPr>
              <a:t>may </a:t>
            </a:r>
            <a:r>
              <a:rPr dirty="0" sz="1600" spc="-5">
                <a:latin typeface="Calibri"/>
                <a:cs typeface="Calibri"/>
              </a:rPr>
              <a:t>be </a:t>
            </a:r>
            <a:r>
              <a:rPr dirty="0" sz="1600" spc="-10">
                <a:latin typeface="Calibri"/>
                <a:cs typeface="Calibri"/>
              </a:rPr>
              <a:t>resistant. </a:t>
            </a:r>
            <a:r>
              <a:rPr dirty="0" sz="1600" spc="-5">
                <a:latin typeface="Calibri"/>
                <a:cs typeface="Calibri"/>
              </a:rPr>
              <a:t>It </a:t>
            </a:r>
            <a:r>
              <a:rPr dirty="0" sz="1600" spc="-15">
                <a:latin typeface="Calibri"/>
                <a:cs typeface="Calibri"/>
              </a:rPr>
              <a:t>may  have </a:t>
            </a:r>
            <a:r>
              <a:rPr dirty="0" sz="1600" spc="-10">
                <a:latin typeface="Calibri"/>
                <a:cs typeface="Calibri"/>
              </a:rPr>
              <a:t>changed </a:t>
            </a:r>
            <a:r>
              <a:rPr dirty="0" sz="1600" spc="-5">
                <a:latin typeface="Calibri"/>
                <a:cs typeface="Calibri"/>
              </a:rPr>
              <a:t>so </a:t>
            </a:r>
            <a:r>
              <a:rPr dirty="0" sz="1600" spc="-10">
                <a:latin typeface="Calibri"/>
                <a:cs typeface="Calibri"/>
              </a:rPr>
              <a:t>that your  </a:t>
            </a:r>
            <a:r>
              <a:rPr dirty="0" sz="1600" spc="-25">
                <a:latin typeface="Calibri"/>
                <a:cs typeface="Calibri"/>
              </a:rPr>
              <a:t>ARVs </a:t>
            </a:r>
            <a:r>
              <a:rPr dirty="0" sz="1600" spc="-10">
                <a:latin typeface="Calibri"/>
                <a:cs typeface="Calibri"/>
              </a:rPr>
              <a:t>are </a:t>
            </a:r>
            <a:r>
              <a:rPr dirty="0" sz="1600" spc="-5">
                <a:latin typeface="Calibri"/>
                <a:cs typeface="Calibri"/>
              </a:rPr>
              <a:t>no longer</a:t>
            </a:r>
            <a:r>
              <a:rPr dirty="0" sz="1600" spc="-10">
                <a:latin typeface="Calibri"/>
                <a:cs typeface="Calibri"/>
              </a:rPr>
              <a:t> </a:t>
            </a:r>
            <a:r>
              <a:rPr dirty="0" sz="1600" spc="-5">
                <a:latin typeface="Calibri"/>
                <a:cs typeface="Calibri"/>
              </a:rPr>
              <a:t>working.</a:t>
            </a:r>
            <a:endParaRPr sz="1600">
              <a:latin typeface="Calibri"/>
              <a:cs typeface="Calibri"/>
            </a:endParaRPr>
          </a:p>
        </p:txBody>
      </p:sp>
      <p:sp>
        <p:nvSpPr>
          <p:cNvPr id="7" name="object 7"/>
          <p:cNvSpPr txBox="1"/>
          <p:nvPr/>
        </p:nvSpPr>
        <p:spPr>
          <a:xfrm>
            <a:off x="685800" y="5056753"/>
            <a:ext cx="5257800" cy="1953895"/>
          </a:xfrm>
          <a:prstGeom prst="rect">
            <a:avLst/>
          </a:prstGeom>
        </p:spPr>
        <p:txBody>
          <a:bodyPr wrap="square" lIns="0" tIns="50165" rIns="0" bIns="0" rtlCol="0" vert="horz">
            <a:spAutoFit/>
          </a:bodyPr>
          <a:lstStyle/>
          <a:p>
            <a:pPr marL="767715">
              <a:lnSpc>
                <a:spcPct val="100000"/>
              </a:lnSpc>
              <a:spcBef>
                <a:spcPts val="395"/>
              </a:spcBef>
            </a:pPr>
            <a:r>
              <a:rPr dirty="0" sz="1500" spc="-15" b="1">
                <a:latin typeface="Calibri"/>
                <a:cs typeface="Calibri"/>
              </a:rPr>
              <a:t>Let’s</a:t>
            </a:r>
            <a:r>
              <a:rPr dirty="0" sz="1500" spc="-75" b="1">
                <a:latin typeface="Calibri"/>
                <a:cs typeface="Calibri"/>
              </a:rPr>
              <a:t> </a:t>
            </a:r>
            <a:r>
              <a:rPr dirty="0" sz="1500" spc="-10" b="1">
                <a:latin typeface="Calibri"/>
                <a:cs typeface="Calibri"/>
              </a:rPr>
              <a:t>Review:</a:t>
            </a:r>
            <a:endParaRPr sz="1500">
              <a:latin typeface="Calibri"/>
              <a:cs typeface="Calibri"/>
            </a:endParaRPr>
          </a:p>
          <a:p>
            <a:pPr marL="1053465" indent="-286385">
              <a:lnSpc>
                <a:spcPct val="100000"/>
              </a:lnSpc>
              <a:spcBef>
                <a:spcPts val="220"/>
              </a:spcBef>
              <a:buFont typeface="Arial"/>
              <a:buChar char="•"/>
              <a:tabLst>
                <a:tab pos="1053465" algn="l"/>
                <a:tab pos="1054100" algn="l"/>
              </a:tabLst>
            </a:pPr>
            <a:r>
              <a:rPr dirty="0" sz="1400" spc="-5">
                <a:latin typeface="Calibri"/>
                <a:cs typeface="Calibri"/>
              </a:rPr>
              <a:t>What </a:t>
            </a:r>
            <a:r>
              <a:rPr dirty="0" sz="1400" spc="-10">
                <a:latin typeface="Calibri"/>
                <a:cs typeface="Calibri"/>
              </a:rPr>
              <a:t>are </a:t>
            </a:r>
            <a:r>
              <a:rPr dirty="0" sz="1400">
                <a:latin typeface="Calibri"/>
                <a:cs typeface="Calibri"/>
              </a:rPr>
              <a:t>the </a:t>
            </a:r>
            <a:r>
              <a:rPr dirty="0" sz="1400" spc="-5">
                <a:latin typeface="Calibri"/>
                <a:cs typeface="Calibri"/>
              </a:rPr>
              <a:t>possible reasons </a:t>
            </a:r>
            <a:r>
              <a:rPr dirty="0" sz="1400" spc="-15">
                <a:latin typeface="Calibri"/>
                <a:cs typeface="Calibri"/>
              </a:rPr>
              <a:t>for </a:t>
            </a:r>
            <a:r>
              <a:rPr dirty="0" sz="1400">
                <a:latin typeface="Calibri"/>
                <a:cs typeface="Calibri"/>
              </a:rPr>
              <a:t>a high </a:t>
            </a:r>
            <a:r>
              <a:rPr dirty="0" sz="1400" spc="-10">
                <a:latin typeface="Calibri"/>
                <a:cs typeface="Calibri"/>
              </a:rPr>
              <a:t>viral</a:t>
            </a:r>
            <a:r>
              <a:rPr dirty="0" sz="1400" spc="10">
                <a:latin typeface="Calibri"/>
                <a:cs typeface="Calibri"/>
              </a:rPr>
              <a:t> </a:t>
            </a:r>
            <a:r>
              <a:rPr dirty="0" sz="1400" spc="-5">
                <a:latin typeface="Calibri"/>
                <a:cs typeface="Calibri"/>
              </a:rPr>
              <a:t>load?</a:t>
            </a:r>
            <a:endParaRPr sz="1400">
              <a:latin typeface="Calibri"/>
              <a:cs typeface="Calibri"/>
            </a:endParaRPr>
          </a:p>
          <a:p>
            <a:pPr marL="1053465" indent="-286385">
              <a:lnSpc>
                <a:spcPct val="100000"/>
              </a:lnSpc>
              <a:spcBef>
                <a:spcPts val="120"/>
              </a:spcBef>
              <a:buFont typeface="Arial"/>
              <a:buChar char="•"/>
              <a:tabLst>
                <a:tab pos="1053465" algn="l"/>
                <a:tab pos="1054100" algn="l"/>
              </a:tabLst>
            </a:pPr>
            <a:r>
              <a:rPr dirty="0" sz="1400" spc="-5">
                <a:latin typeface="Calibri"/>
                <a:cs typeface="Calibri"/>
              </a:rPr>
              <a:t>What </a:t>
            </a:r>
            <a:r>
              <a:rPr dirty="0" sz="1400" spc="-10">
                <a:latin typeface="Calibri"/>
                <a:cs typeface="Calibri"/>
              </a:rPr>
              <a:t>can </a:t>
            </a:r>
            <a:r>
              <a:rPr dirty="0" sz="1400">
                <a:latin typeface="Calibri"/>
                <a:cs typeface="Calibri"/>
              </a:rPr>
              <a:t>happen </a:t>
            </a:r>
            <a:r>
              <a:rPr dirty="0" sz="1400" spc="-5">
                <a:latin typeface="Calibri"/>
                <a:cs typeface="Calibri"/>
              </a:rPr>
              <a:t>when your </a:t>
            </a:r>
            <a:r>
              <a:rPr dirty="0" sz="1400" spc="-10">
                <a:latin typeface="Calibri"/>
                <a:cs typeface="Calibri"/>
              </a:rPr>
              <a:t>viral </a:t>
            </a:r>
            <a:r>
              <a:rPr dirty="0" sz="1400" spc="-5">
                <a:latin typeface="Calibri"/>
                <a:cs typeface="Calibri"/>
              </a:rPr>
              <a:t>load </a:t>
            </a:r>
            <a:r>
              <a:rPr dirty="0" sz="1400">
                <a:latin typeface="Calibri"/>
                <a:cs typeface="Calibri"/>
              </a:rPr>
              <a:t>is</a:t>
            </a:r>
            <a:r>
              <a:rPr dirty="0" sz="1400" spc="-30">
                <a:latin typeface="Calibri"/>
                <a:cs typeface="Calibri"/>
              </a:rPr>
              <a:t> </a:t>
            </a:r>
            <a:r>
              <a:rPr dirty="0" sz="1400">
                <a:latin typeface="Calibri"/>
                <a:cs typeface="Calibri"/>
              </a:rPr>
              <a:t>high?</a:t>
            </a:r>
            <a:endParaRPr sz="1400">
              <a:latin typeface="Calibri"/>
              <a:cs typeface="Calibri"/>
            </a:endParaRPr>
          </a:p>
          <a:p>
            <a:pPr marL="1053465" indent="-286385">
              <a:lnSpc>
                <a:spcPct val="100000"/>
              </a:lnSpc>
              <a:spcBef>
                <a:spcPts val="215"/>
              </a:spcBef>
              <a:buFont typeface="Arial"/>
              <a:buChar char="•"/>
              <a:tabLst>
                <a:tab pos="1053465" algn="l"/>
                <a:tab pos="1054100" algn="l"/>
              </a:tabLst>
            </a:pPr>
            <a:r>
              <a:rPr dirty="0" sz="1400" spc="-5">
                <a:latin typeface="Calibri"/>
                <a:cs typeface="Calibri"/>
              </a:rPr>
              <a:t>What would </a:t>
            </a:r>
            <a:r>
              <a:rPr dirty="0" sz="1400">
                <a:latin typeface="Calibri"/>
                <a:cs typeface="Calibri"/>
              </a:rPr>
              <a:t>be </a:t>
            </a:r>
            <a:r>
              <a:rPr dirty="0" sz="1400" spc="-5">
                <a:latin typeface="Calibri"/>
                <a:cs typeface="Calibri"/>
              </a:rPr>
              <a:t>good about </a:t>
            </a:r>
            <a:r>
              <a:rPr dirty="0" sz="1400">
                <a:latin typeface="Calibri"/>
                <a:cs typeface="Calibri"/>
              </a:rPr>
              <a:t>a </a:t>
            </a:r>
            <a:r>
              <a:rPr dirty="0" sz="1400" spc="-5">
                <a:latin typeface="Calibri"/>
                <a:cs typeface="Calibri"/>
              </a:rPr>
              <a:t>low </a:t>
            </a:r>
            <a:r>
              <a:rPr dirty="0" sz="1400" spc="-10">
                <a:latin typeface="Calibri"/>
                <a:cs typeface="Calibri"/>
              </a:rPr>
              <a:t>viral</a:t>
            </a:r>
            <a:r>
              <a:rPr dirty="0" sz="1400" spc="-30">
                <a:latin typeface="Calibri"/>
                <a:cs typeface="Calibri"/>
              </a:rPr>
              <a:t> </a:t>
            </a:r>
            <a:r>
              <a:rPr dirty="0" sz="1400" spc="-5">
                <a:latin typeface="Calibri"/>
                <a:cs typeface="Calibri"/>
              </a:rPr>
              <a:t>load?</a:t>
            </a:r>
            <a:endParaRPr sz="1400">
              <a:latin typeface="Calibri"/>
              <a:cs typeface="Calibri"/>
            </a:endParaRPr>
          </a:p>
          <a:p>
            <a:pPr marL="1053465" marR="492125" indent="-285750">
              <a:lnSpc>
                <a:spcPts val="1580"/>
              </a:lnSpc>
              <a:spcBef>
                <a:spcPts val="254"/>
              </a:spcBef>
              <a:buFont typeface="Arial"/>
              <a:buChar char="•"/>
              <a:tabLst>
                <a:tab pos="1053465" algn="l"/>
                <a:tab pos="1054100" algn="l"/>
              </a:tabLst>
            </a:pPr>
            <a:r>
              <a:rPr dirty="0" sz="1400" spc="-5">
                <a:latin typeface="Calibri"/>
                <a:cs typeface="Calibri"/>
              </a:rPr>
              <a:t>How </a:t>
            </a:r>
            <a:r>
              <a:rPr dirty="0" sz="1400" spc="-10">
                <a:latin typeface="Calibri"/>
                <a:cs typeface="Calibri"/>
              </a:rPr>
              <a:t>important </a:t>
            </a:r>
            <a:r>
              <a:rPr dirty="0" sz="1400">
                <a:latin typeface="Calibri"/>
                <a:cs typeface="Calibri"/>
              </a:rPr>
              <a:t>do </a:t>
            </a:r>
            <a:r>
              <a:rPr dirty="0" sz="1400" spc="-10">
                <a:latin typeface="Calibri"/>
                <a:cs typeface="Calibri"/>
              </a:rPr>
              <a:t>you </a:t>
            </a:r>
            <a:r>
              <a:rPr dirty="0" sz="1400">
                <a:latin typeface="Calibri"/>
                <a:cs typeface="Calibri"/>
              </a:rPr>
              <a:t>think it is </a:t>
            </a:r>
            <a:r>
              <a:rPr dirty="0" sz="1400" spc="-15">
                <a:latin typeface="Calibri"/>
                <a:cs typeface="Calibri"/>
              </a:rPr>
              <a:t>for </a:t>
            </a:r>
            <a:r>
              <a:rPr dirty="0" sz="1400" spc="-5">
                <a:latin typeface="Calibri"/>
                <a:cs typeface="Calibri"/>
              </a:rPr>
              <a:t>your long-term  </a:t>
            </a:r>
            <a:r>
              <a:rPr dirty="0" sz="1400">
                <a:latin typeface="Calibri"/>
                <a:cs typeface="Calibri"/>
              </a:rPr>
              <a:t>health?</a:t>
            </a:r>
            <a:endParaRPr sz="1400">
              <a:latin typeface="Calibri"/>
              <a:cs typeface="Calibri"/>
            </a:endParaRPr>
          </a:p>
          <a:p>
            <a:pPr marL="1053465" marR="583565" indent="-285750">
              <a:lnSpc>
                <a:spcPts val="1510"/>
              </a:lnSpc>
              <a:spcBef>
                <a:spcPts val="280"/>
              </a:spcBef>
              <a:buFont typeface="Arial"/>
              <a:buChar char="•"/>
              <a:tabLst>
                <a:tab pos="1053465" algn="l"/>
                <a:tab pos="1054100" algn="l"/>
              </a:tabLst>
            </a:pPr>
            <a:r>
              <a:rPr dirty="0" sz="1400" spc="-5">
                <a:latin typeface="Calibri"/>
                <a:cs typeface="Calibri"/>
              </a:rPr>
              <a:t>What </a:t>
            </a:r>
            <a:r>
              <a:rPr dirty="0" sz="1400">
                <a:latin typeface="Calibri"/>
                <a:cs typeface="Calibri"/>
              </a:rPr>
              <a:t>do </a:t>
            </a:r>
            <a:r>
              <a:rPr dirty="0" sz="1400" spc="-10">
                <a:latin typeface="Calibri"/>
                <a:cs typeface="Calibri"/>
              </a:rPr>
              <a:t>you </a:t>
            </a:r>
            <a:r>
              <a:rPr dirty="0" sz="1400">
                <a:latin typeface="Calibri"/>
                <a:cs typeface="Calibri"/>
              </a:rPr>
              <a:t>think happens if </a:t>
            </a:r>
            <a:r>
              <a:rPr dirty="0" sz="1400" spc="-10">
                <a:latin typeface="Calibri"/>
                <a:cs typeface="Calibri"/>
              </a:rPr>
              <a:t>you </a:t>
            </a:r>
            <a:r>
              <a:rPr dirty="0" sz="1400" spc="-5">
                <a:latin typeface="Calibri"/>
                <a:cs typeface="Calibri"/>
              </a:rPr>
              <a:t>don’t </a:t>
            </a:r>
            <a:r>
              <a:rPr dirty="0" sz="1400" spc="-15">
                <a:latin typeface="Calibri"/>
                <a:cs typeface="Calibri"/>
              </a:rPr>
              <a:t>take </a:t>
            </a:r>
            <a:r>
              <a:rPr dirty="0" sz="1400" spc="-20">
                <a:latin typeface="Calibri"/>
                <a:cs typeface="Calibri"/>
              </a:rPr>
              <a:t>ARVs  </a:t>
            </a:r>
            <a:r>
              <a:rPr dirty="0" sz="1400" spc="-5">
                <a:latin typeface="Calibri"/>
                <a:cs typeface="Calibri"/>
              </a:rPr>
              <a:t>regularly?</a:t>
            </a:r>
            <a:endParaRPr sz="1400">
              <a:latin typeface="Calibri"/>
              <a:cs typeface="Calibri"/>
            </a:endParaRPr>
          </a:p>
        </p:txBody>
      </p:sp>
      <p:sp>
        <p:nvSpPr>
          <p:cNvPr id="8" name="object 8"/>
          <p:cNvSpPr txBox="1"/>
          <p:nvPr/>
        </p:nvSpPr>
        <p:spPr>
          <a:xfrm>
            <a:off x="4215165" y="1576323"/>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9" name="object 9"/>
          <p:cNvSpPr txBox="1"/>
          <p:nvPr/>
        </p:nvSpPr>
        <p:spPr>
          <a:xfrm>
            <a:off x="4215165" y="1818132"/>
            <a:ext cx="2959100" cy="403860"/>
          </a:xfrm>
          <a:prstGeom prst="rect">
            <a:avLst/>
          </a:prstGeom>
        </p:spPr>
        <p:txBody>
          <a:bodyPr wrap="square" lIns="0" tIns="12700" rIns="0" bIns="0" rtlCol="0" vert="horz">
            <a:spAutoFit/>
          </a:bodyPr>
          <a:lstStyle/>
          <a:p>
            <a:pPr marL="298450" indent="-285750">
              <a:lnSpc>
                <a:spcPts val="1490"/>
              </a:lnSpc>
              <a:spcBef>
                <a:spcPts val="100"/>
              </a:spcBef>
              <a:buFont typeface="Arial"/>
              <a:buChar char="•"/>
              <a:tabLst>
                <a:tab pos="297815" algn="l"/>
                <a:tab pos="298450" algn="l"/>
              </a:tabLst>
            </a:pPr>
            <a:r>
              <a:rPr dirty="0" sz="1400">
                <a:latin typeface="Calibri"/>
                <a:cs typeface="Calibri"/>
              </a:rPr>
              <a:t>The </a:t>
            </a:r>
            <a:r>
              <a:rPr dirty="0" sz="1400" spc="-10" b="1">
                <a:latin typeface="Calibri"/>
                <a:cs typeface="Calibri"/>
              </a:rPr>
              <a:t>viral </a:t>
            </a:r>
            <a:r>
              <a:rPr dirty="0" sz="1400" spc="-5" b="1">
                <a:latin typeface="Calibri"/>
                <a:cs typeface="Calibri"/>
              </a:rPr>
              <a:t>load </a:t>
            </a:r>
            <a:r>
              <a:rPr dirty="0" sz="1400" spc="-10">
                <a:latin typeface="Calibri"/>
                <a:cs typeface="Calibri"/>
              </a:rPr>
              <a:t>test </a:t>
            </a:r>
            <a:r>
              <a:rPr dirty="0" sz="1400" spc="-5">
                <a:latin typeface="Calibri"/>
                <a:cs typeface="Calibri"/>
              </a:rPr>
              <a:t>result </a:t>
            </a:r>
            <a:r>
              <a:rPr dirty="0" sz="1400">
                <a:latin typeface="Calibri"/>
                <a:cs typeface="Calibri"/>
              </a:rPr>
              <a:t>is </a:t>
            </a:r>
            <a:r>
              <a:rPr dirty="0" sz="1400" spc="-5" b="1">
                <a:latin typeface="Calibri"/>
                <a:cs typeface="Calibri"/>
              </a:rPr>
              <a:t>high</a:t>
            </a:r>
            <a:endParaRPr sz="1400">
              <a:latin typeface="Calibri"/>
              <a:cs typeface="Calibri"/>
            </a:endParaRPr>
          </a:p>
          <a:p>
            <a:pPr marL="298450">
              <a:lnSpc>
                <a:spcPts val="1490"/>
              </a:lnSpc>
            </a:pPr>
            <a:r>
              <a:rPr dirty="0" sz="1400" spc="-5" i="1">
                <a:latin typeface="Calibri"/>
                <a:cs typeface="Calibri"/>
              </a:rPr>
              <a:t>[insert patient’s result], </a:t>
            </a:r>
            <a:r>
              <a:rPr dirty="0" sz="1400">
                <a:latin typeface="Calibri"/>
                <a:cs typeface="Calibri"/>
              </a:rPr>
              <a:t>the </a:t>
            </a:r>
            <a:r>
              <a:rPr dirty="0" sz="1400" spc="-5">
                <a:latin typeface="Calibri"/>
                <a:cs typeface="Calibri"/>
              </a:rPr>
              <a:t>goal </a:t>
            </a:r>
            <a:r>
              <a:rPr dirty="0" sz="1400">
                <a:latin typeface="Calibri"/>
                <a:cs typeface="Calibri"/>
              </a:rPr>
              <a:t>is</a:t>
            </a:r>
            <a:r>
              <a:rPr dirty="0" sz="1400" spc="-40">
                <a:latin typeface="Calibri"/>
                <a:cs typeface="Calibri"/>
              </a:rPr>
              <a:t> </a:t>
            </a:r>
            <a:r>
              <a:rPr dirty="0" sz="1400" spc="-5">
                <a:latin typeface="Calibri"/>
                <a:cs typeface="Calibri"/>
              </a:rPr>
              <a:t>to</a:t>
            </a:r>
            <a:endParaRPr sz="1400">
              <a:latin typeface="Calibri"/>
              <a:cs typeface="Calibri"/>
            </a:endParaRPr>
          </a:p>
        </p:txBody>
      </p:sp>
      <p:sp>
        <p:nvSpPr>
          <p:cNvPr id="10" name="object 10"/>
          <p:cNvSpPr txBox="1"/>
          <p:nvPr/>
        </p:nvSpPr>
        <p:spPr>
          <a:xfrm>
            <a:off x="4500915" y="2162555"/>
            <a:ext cx="1882775" cy="238760"/>
          </a:xfrm>
          <a:prstGeom prst="rect">
            <a:avLst/>
          </a:prstGeom>
        </p:spPr>
        <p:txBody>
          <a:bodyPr wrap="square" lIns="0" tIns="12700" rIns="0" bIns="0" rtlCol="0" vert="horz">
            <a:spAutoFit/>
          </a:bodyPr>
          <a:lstStyle/>
          <a:p>
            <a:pPr marL="12700">
              <a:lnSpc>
                <a:spcPct val="100000"/>
              </a:lnSpc>
              <a:spcBef>
                <a:spcPts val="100"/>
              </a:spcBef>
            </a:pPr>
            <a:r>
              <a:rPr dirty="0" sz="1400" spc="-15">
                <a:latin typeface="Calibri"/>
                <a:cs typeface="Calibri"/>
              </a:rPr>
              <a:t>keep </a:t>
            </a:r>
            <a:r>
              <a:rPr dirty="0" sz="1400">
                <a:latin typeface="Calibri"/>
                <a:cs typeface="Calibri"/>
              </a:rPr>
              <a:t>it as </a:t>
            </a:r>
            <a:r>
              <a:rPr dirty="0" sz="1400" spc="-5">
                <a:latin typeface="Calibri"/>
                <a:cs typeface="Calibri"/>
              </a:rPr>
              <a:t>low </a:t>
            </a:r>
            <a:r>
              <a:rPr dirty="0" sz="1400">
                <a:latin typeface="Calibri"/>
                <a:cs typeface="Calibri"/>
              </a:rPr>
              <a:t>as</a:t>
            </a:r>
            <a:r>
              <a:rPr dirty="0" sz="1400" spc="-40">
                <a:latin typeface="Calibri"/>
                <a:cs typeface="Calibri"/>
              </a:rPr>
              <a:t> </a:t>
            </a:r>
            <a:r>
              <a:rPr dirty="0" sz="1400" spc="-5">
                <a:latin typeface="Calibri"/>
                <a:cs typeface="Calibri"/>
              </a:rPr>
              <a:t>possible.</a:t>
            </a:r>
            <a:endParaRPr sz="1400">
              <a:latin typeface="Calibri"/>
              <a:cs typeface="Calibri"/>
            </a:endParaRPr>
          </a:p>
        </p:txBody>
      </p:sp>
      <p:sp>
        <p:nvSpPr>
          <p:cNvPr id="11" name="object 11"/>
          <p:cNvSpPr txBox="1"/>
          <p:nvPr/>
        </p:nvSpPr>
        <p:spPr>
          <a:xfrm>
            <a:off x="4215165" y="2363723"/>
            <a:ext cx="5029200" cy="2336165"/>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400">
                <a:latin typeface="Calibri"/>
                <a:cs typeface="Calibri"/>
              </a:rPr>
              <a:t>This </a:t>
            </a:r>
            <a:r>
              <a:rPr dirty="0" sz="1400" spc="-5">
                <a:latin typeface="Calibri"/>
                <a:cs typeface="Calibri"/>
              </a:rPr>
              <a:t>means that </a:t>
            </a:r>
            <a:r>
              <a:rPr dirty="0" sz="1400" b="1">
                <a:latin typeface="Calibri"/>
                <a:cs typeface="Calibri"/>
              </a:rPr>
              <a:t>HIV </a:t>
            </a:r>
            <a:r>
              <a:rPr dirty="0" sz="1400">
                <a:latin typeface="Calibri"/>
                <a:cs typeface="Calibri"/>
              </a:rPr>
              <a:t>is </a:t>
            </a:r>
            <a:r>
              <a:rPr dirty="0" sz="1400" spc="-5">
                <a:latin typeface="Calibri"/>
                <a:cs typeface="Calibri"/>
              </a:rPr>
              <a:t>making </a:t>
            </a:r>
            <a:r>
              <a:rPr dirty="0" sz="1400" spc="-10">
                <a:latin typeface="Calibri"/>
                <a:cs typeface="Calibri"/>
              </a:rPr>
              <a:t>more </a:t>
            </a:r>
            <a:r>
              <a:rPr dirty="0" sz="1400" spc="-5">
                <a:latin typeface="Calibri"/>
                <a:cs typeface="Calibri"/>
              </a:rPr>
              <a:t>virus </a:t>
            </a:r>
            <a:r>
              <a:rPr dirty="0" sz="1400">
                <a:latin typeface="Calibri"/>
                <a:cs typeface="Calibri"/>
              </a:rPr>
              <a:t>in the</a:t>
            </a:r>
            <a:r>
              <a:rPr dirty="0" sz="1400" spc="-25">
                <a:latin typeface="Calibri"/>
                <a:cs typeface="Calibri"/>
              </a:rPr>
              <a:t> </a:t>
            </a:r>
            <a:r>
              <a:rPr dirty="0" sz="1400" spc="-20">
                <a:latin typeface="Calibri"/>
                <a:cs typeface="Calibri"/>
              </a:rPr>
              <a:t>body.</a:t>
            </a:r>
            <a:endParaRPr sz="1400">
              <a:latin typeface="Calibri"/>
              <a:cs typeface="Calibri"/>
            </a:endParaRPr>
          </a:p>
          <a:p>
            <a:pPr marL="298450" indent="-285750">
              <a:lnSpc>
                <a:spcPct val="100000"/>
              </a:lnSpc>
              <a:spcBef>
                <a:spcPts val="25"/>
              </a:spcBef>
              <a:buFont typeface="Arial"/>
              <a:buChar char="•"/>
              <a:tabLst>
                <a:tab pos="297815" algn="l"/>
                <a:tab pos="298450" algn="l"/>
              </a:tabLst>
            </a:pPr>
            <a:r>
              <a:rPr dirty="0" sz="1400">
                <a:latin typeface="Calibri"/>
                <a:cs typeface="Calibri"/>
              </a:rPr>
              <a:t>This </a:t>
            </a:r>
            <a:r>
              <a:rPr dirty="0" sz="1400" spc="-15">
                <a:latin typeface="Calibri"/>
                <a:cs typeface="Calibri"/>
              </a:rPr>
              <a:t>may </a:t>
            </a:r>
            <a:r>
              <a:rPr dirty="0" sz="1400">
                <a:latin typeface="Calibri"/>
                <a:cs typeface="Calibri"/>
              </a:rPr>
              <a:t>be </a:t>
            </a:r>
            <a:r>
              <a:rPr dirty="0" sz="1400" spc="-5">
                <a:latin typeface="Calibri"/>
                <a:cs typeface="Calibri"/>
              </a:rPr>
              <a:t>because </a:t>
            </a:r>
            <a:r>
              <a:rPr dirty="0" sz="1400" spc="-10">
                <a:latin typeface="Calibri"/>
                <a:cs typeface="Calibri"/>
              </a:rPr>
              <a:t>you are </a:t>
            </a:r>
            <a:r>
              <a:rPr dirty="0" sz="1400" spc="-5" b="1">
                <a:latin typeface="Calibri"/>
                <a:cs typeface="Calibri"/>
              </a:rPr>
              <a:t>not taking </a:t>
            </a:r>
            <a:r>
              <a:rPr dirty="0" sz="1400" spc="-25" b="1">
                <a:latin typeface="Calibri"/>
                <a:cs typeface="Calibri"/>
              </a:rPr>
              <a:t>ARVs</a:t>
            </a:r>
            <a:r>
              <a:rPr dirty="0" sz="1400" b="1">
                <a:latin typeface="Calibri"/>
                <a:cs typeface="Calibri"/>
              </a:rPr>
              <a:t> </a:t>
            </a:r>
            <a:r>
              <a:rPr dirty="0" sz="1400" spc="-15">
                <a:latin typeface="Calibri"/>
                <a:cs typeface="Calibri"/>
              </a:rPr>
              <a:t>properly.</a:t>
            </a:r>
            <a:endParaRPr sz="1400">
              <a:latin typeface="Calibri"/>
              <a:cs typeface="Calibri"/>
            </a:endParaRPr>
          </a:p>
          <a:p>
            <a:pPr marL="298450" marR="107950" indent="-285750">
              <a:lnSpc>
                <a:spcPct val="80700"/>
              </a:lnSpc>
              <a:spcBef>
                <a:spcPts val="345"/>
              </a:spcBef>
              <a:buFont typeface="Arial"/>
              <a:buChar char="•"/>
              <a:tabLst>
                <a:tab pos="297815" algn="l"/>
                <a:tab pos="298450" algn="l"/>
              </a:tabLst>
            </a:pPr>
            <a:r>
              <a:rPr dirty="0" sz="1400">
                <a:latin typeface="Calibri"/>
                <a:cs typeface="Calibri"/>
              </a:rPr>
              <a:t>With so </a:t>
            </a:r>
            <a:r>
              <a:rPr dirty="0" sz="1400" spc="-5">
                <a:latin typeface="Calibri"/>
                <a:cs typeface="Calibri"/>
              </a:rPr>
              <a:t>much </a:t>
            </a:r>
            <a:r>
              <a:rPr dirty="0" sz="1400">
                <a:latin typeface="Calibri"/>
                <a:cs typeface="Calibri"/>
              </a:rPr>
              <a:t>virus in the </a:t>
            </a:r>
            <a:r>
              <a:rPr dirty="0" sz="1400" spc="-5">
                <a:latin typeface="Calibri"/>
                <a:cs typeface="Calibri"/>
              </a:rPr>
              <a:t>blood, your immune </a:t>
            </a:r>
            <a:r>
              <a:rPr dirty="0" sz="1400" spc="-10">
                <a:latin typeface="Calibri"/>
                <a:cs typeface="Calibri"/>
              </a:rPr>
              <a:t>(defense) system  </a:t>
            </a:r>
            <a:r>
              <a:rPr dirty="0" sz="1400" spc="-5">
                <a:latin typeface="Calibri"/>
                <a:cs typeface="Calibri"/>
              </a:rPr>
              <a:t>becomes </a:t>
            </a:r>
            <a:r>
              <a:rPr dirty="0" sz="1400" spc="-30">
                <a:latin typeface="Calibri"/>
                <a:cs typeface="Calibri"/>
              </a:rPr>
              <a:t>weaker. </a:t>
            </a:r>
            <a:r>
              <a:rPr dirty="0" sz="1400">
                <a:latin typeface="Calibri"/>
                <a:cs typeface="Calibri"/>
              </a:rPr>
              <a:t>This </a:t>
            </a:r>
            <a:r>
              <a:rPr dirty="0" sz="1400" spc="-10">
                <a:latin typeface="Calibri"/>
                <a:cs typeface="Calibri"/>
              </a:rPr>
              <a:t>can </a:t>
            </a:r>
            <a:r>
              <a:rPr dirty="0" sz="1400" spc="-15">
                <a:latin typeface="Calibri"/>
                <a:cs typeface="Calibri"/>
              </a:rPr>
              <a:t>affect </a:t>
            </a:r>
            <a:r>
              <a:rPr dirty="0" sz="1400">
                <a:latin typeface="Calibri"/>
                <a:cs typeface="Calibri"/>
              </a:rPr>
              <a:t>the </a:t>
            </a:r>
            <a:r>
              <a:rPr dirty="0" sz="1400" spc="-5">
                <a:latin typeface="Calibri"/>
                <a:cs typeface="Calibri"/>
              </a:rPr>
              <a:t>brain, </a:t>
            </a:r>
            <a:r>
              <a:rPr dirty="0" sz="1400">
                <a:latin typeface="Calibri"/>
                <a:cs typeface="Calibri"/>
              </a:rPr>
              <a:t>heart, </a:t>
            </a:r>
            <a:r>
              <a:rPr dirty="0" sz="1400" spc="-5">
                <a:latin typeface="Calibri"/>
                <a:cs typeface="Calibri"/>
              </a:rPr>
              <a:t>liver </a:t>
            </a:r>
            <a:r>
              <a:rPr dirty="0" sz="1400">
                <a:latin typeface="Calibri"/>
                <a:cs typeface="Calibri"/>
              </a:rPr>
              <a:t>and  </a:t>
            </a:r>
            <a:r>
              <a:rPr dirty="0" sz="1400" spc="-5">
                <a:latin typeface="Calibri"/>
                <a:cs typeface="Calibri"/>
              </a:rPr>
              <a:t>kidneys, </a:t>
            </a:r>
            <a:r>
              <a:rPr dirty="0" sz="1400">
                <a:latin typeface="Calibri"/>
                <a:cs typeface="Calibri"/>
              </a:rPr>
              <a:t>and </a:t>
            </a:r>
            <a:r>
              <a:rPr dirty="0" sz="1400" spc="-15" b="1">
                <a:latin typeface="Calibri"/>
                <a:cs typeface="Calibri"/>
              </a:rPr>
              <a:t>make </a:t>
            </a:r>
            <a:r>
              <a:rPr dirty="0" sz="1400" spc="-10" b="1">
                <a:latin typeface="Calibri"/>
                <a:cs typeface="Calibri"/>
              </a:rPr>
              <a:t>you</a:t>
            </a:r>
            <a:r>
              <a:rPr dirty="0" sz="1400" spc="-15" b="1">
                <a:latin typeface="Calibri"/>
                <a:cs typeface="Calibri"/>
              </a:rPr>
              <a:t> </a:t>
            </a:r>
            <a:r>
              <a:rPr dirty="0" sz="1400" b="1">
                <a:latin typeface="Calibri"/>
                <a:cs typeface="Calibri"/>
              </a:rPr>
              <a:t>sick.</a:t>
            </a:r>
            <a:endParaRPr sz="1400">
              <a:latin typeface="Calibri"/>
              <a:cs typeface="Calibri"/>
            </a:endParaRPr>
          </a:p>
          <a:p>
            <a:pPr marL="298450" marR="5080" indent="-285750">
              <a:lnSpc>
                <a:spcPct val="80700"/>
              </a:lnSpc>
              <a:spcBef>
                <a:spcPts val="325"/>
              </a:spcBef>
              <a:buFont typeface="Arial"/>
              <a:buChar char="•"/>
              <a:tabLst>
                <a:tab pos="297815" algn="l"/>
                <a:tab pos="298450" algn="l"/>
              </a:tabLst>
            </a:pPr>
            <a:r>
              <a:rPr dirty="0" sz="1400" spc="-5">
                <a:latin typeface="Calibri"/>
                <a:cs typeface="Calibri"/>
              </a:rPr>
              <a:t>If </a:t>
            </a:r>
            <a:r>
              <a:rPr dirty="0" sz="1400" spc="-20">
                <a:latin typeface="Calibri"/>
                <a:cs typeface="Calibri"/>
              </a:rPr>
              <a:t>ARVs </a:t>
            </a:r>
            <a:r>
              <a:rPr dirty="0" sz="1400" spc="-10">
                <a:latin typeface="Calibri"/>
                <a:cs typeface="Calibri"/>
              </a:rPr>
              <a:t>are </a:t>
            </a:r>
            <a:r>
              <a:rPr dirty="0" sz="1400" spc="-5">
                <a:latin typeface="Calibri"/>
                <a:cs typeface="Calibri"/>
              </a:rPr>
              <a:t>not </a:t>
            </a:r>
            <a:r>
              <a:rPr dirty="0" sz="1400" spc="-15">
                <a:latin typeface="Calibri"/>
                <a:cs typeface="Calibri"/>
              </a:rPr>
              <a:t>taken properly, </a:t>
            </a:r>
            <a:r>
              <a:rPr dirty="0" sz="1400">
                <a:latin typeface="Calibri"/>
                <a:cs typeface="Calibri"/>
              </a:rPr>
              <a:t>the virus </a:t>
            </a:r>
            <a:r>
              <a:rPr dirty="0" sz="1400" spc="-10">
                <a:latin typeface="Calibri"/>
                <a:cs typeface="Calibri"/>
              </a:rPr>
              <a:t>can </a:t>
            </a:r>
            <a:r>
              <a:rPr dirty="0" sz="1400" spc="-5">
                <a:latin typeface="Calibri"/>
                <a:cs typeface="Calibri"/>
              </a:rPr>
              <a:t>change </a:t>
            </a:r>
            <a:r>
              <a:rPr dirty="0" sz="1400">
                <a:latin typeface="Calibri"/>
                <a:cs typeface="Calibri"/>
              </a:rPr>
              <a:t>and </a:t>
            </a:r>
            <a:r>
              <a:rPr dirty="0" sz="1400" spc="-10">
                <a:latin typeface="Calibri"/>
                <a:cs typeface="Calibri"/>
              </a:rPr>
              <a:t>become  </a:t>
            </a:r>
            <a:r>
              <a:rPr dirty="0" sz="1400" spc="-5">
                <a:latin typeface="Calibri"/>
                <a:cs typeface="Calibri"/>
              </a:rPr>
              <a:t>“resistant” to </a:t>
            </a:r>
            <a:r>
              <a:rPr dirty="0" sz="1400">
                <a:latin typeface="Calibri"/>
                <a:cs typeface="Calibri"/>
              </a:rPr>
              <a:t>the </a:t>
            </a:r>
            <a:r>
              <a:rPr dirty="0" sz="1400" spc="-20">
                <a:latin typeface="Calibri"/>
                <a:cs typeface="Calibri"/>
              </a:rPr>
              <a:t>ARVs, </a:t>
            </a:r>
            <a:r>
              <a:rPr dirty="0" sz="1400" spc="-5">
                <a:latin typeface="Calibri"/>
                <a:cs typeface="Calibri"/>
              </a:rPr>
              <a:t>meaning that even </a:t>
            </a:r>
            <a:r>
              <a:rPr dirty="0" sz="1400">
                <a:latin typeface="Calibri"/>
                <a:cs typeface="Calibri"/>
              </a:rPr>
              <a:t>if </a:t>
            </a:r>
            <a:r>
              <a:rPr dirty="0" sz="1400" spc="-15">
                <a:latin typeface="Calibri"/>
                <a:cs typeface="Calibri"/>
              </a:rPr>
              <a:t>taken properly, </a:t>
            </a:r>
            <a:r>
              <a:rPr dirty="0" sz="1400" spc="-5">
                <a:latin typeface="Calibri"/>
                <a:cs typeface="Calibri"/>
              </a:rPr>
              <a:t>they  will </a:t>
            </a:r>
            <a:r>
              <a:rPr dirty="0" sz="1400">
                <a:latin typeface="Calibri"/>
                <a:cs typeface="Calibri"/>
              </a:rPr>
              <a:t>no </a:t>
            </a:r>
            <a:r>
              <a:rPr dirty="0" sz="1400" spc="-5">
                <a:latin typeface="Calibri"/>
                <a:cs typeface="Calibri"/>
              </a:rPr>
              <a:t>longer</a:t>
            </a:r>
            <a:r>
              <a:rPr dirty="0" sz="1400" spc="-15">
                <a:latin typeface="Calibri"/>
                <a:cs typeface="Calibri"/>
              </a:rPr>
              <a:t> </a:t>
            </a:r>
            <a:r>
              <a:rPr dirty="0" sz="1400" spc="-10">
                <a:latin typeface="Calibri"/>
                <a:cs typeface="Calibri"/>
              </a:rPr>
              <a:t>work.</a:t>
            </a:r>
            <a:endParaRPr sz="1400">
              <a:latin typeface="Calibri"/>
              <a:cs typeface="Calibri"/>
            </a:endParaRPr>
          </a:p>
          <a:p>
            <a:pPr marL="298450" marR="64769" indent="-285750">
              <a:lnSpc>
                <a:spcPts val="1390"/>
              </a:lnSpc>
              <a:spcBef>
                <a:spcPts val="215"/>
              </a:spcBef>
              <a:buFont typeface="Arial"/>
              <a:buChar char="•"/>
              <a:tabLst>
                <a:tab pos="297815" algn="l"/>
                <a:tab pos="298450" algn="l"/>
              </a:tabLst>
            </a:pPr>
            <a:r>
              <a:rPr dirty="0" sz="1400">
                <a:latin typeface="Calibri"/>
                <a:cs typeface="Calibri"/>
              </a:rPr>
              <a:t>With a high </a:t>
            </a:r>
            <a:r>
              <a:rPr dirty="0" sz="1400" spc="-5">
                <a:latin typeface="Calibri"/>
                <a:cs typeface="Calibri"/>
              </a:rPr>
              <a:t>viral load </a:t>
            </a:r>
            <a:r>
              <a:rPr dirty="0" sz="1400" spc="-10">
                <a:latin typeface="Calibri"/>
                <a:cs typeface="Calibri"/>
              </a:rPr>
              <a:t>it’s </a:t>
            </a:r>
            <a:r>
              <a:rPr dirty="0" sz="1400">
                <a:latin typeface="Calibri"/>
                <a:cs typeface="Calibri"/>
              </a:rPr>
              <a:t>easier </a:t>
            </a:r>
            <a:r>
              <a:rPr dirty="0" sz="1400" spc="-5">
                <a:latin typeface="Calibri"/>
                <a:cs typeface="Calibri"/>
              </a:rPr>
              <a:t>to spread HIV to your </a:t>
            </a:r>
            <a:r>
              <a:rPr dirty="0" sz="1400" spc="-20">
                <a:latin typeface="Calibri"/>
                <a:cs typeface="Calibri"/>
              </a:rPr>
              <a:t>partner, </a:t>
            </a:r>
            <a:r>
              <a:rPr dirty="0" sz="1400">
                <a:latin typeface="Calibri"/>
                <a:cs typeface="Calibri"/>
              </a:rPr>
              <a:t>so  it is </a:t>
            </a:r>
            <a:r>
              <a:rPr dirty="0" sz="1400" spc="-5">
                <a:latin typeface="Calibri"/>
                <a:cs typeface="Calibri"/>
              </a:rPr>
              <a:t>especially </a:t>
            </a:r>
            <a:r>
              <a:rPr dirty="0" sz="1400" spc="-10">
                <a:latin typeface="Calibri"/>
                <a:cs typeface="Calibri"/>
              </a:rPr>
              <a:t>important </a:t>
            </a:r>
            <a:r>
              <a:rPr dirty="0" sz="1400" spc="-5">
                <a:latin typeface="Calibri"/>
                <a:cs typeface="Calibri"/>
              </a:rPr>
              <a:t>to </a:t>
            </a:r>
            <a:r>
              <a:rPr dirty="0" sz="1400">
                <a:latin typeface="Calibri"/>
                <a:cs typeface="Calibri"/>
              </a:rPr>
              <a:t>use </a:t>
            </a:r>
            <a:r>
              <a:rPr dirty="0" sz="1400" spc="-10">
                <a:latin typeface="Calibri"/>
                <a:cs typeface="Calibri"/>
              </a:rPr>
              <a:t>condoms </a:t>
            </a:r>
            <a:r>
              <a:rPr dirty="0" sz="1400">
                <a:latin typeface="Calibri"/>
                <a:cs typeface="Calibri"/>
              </a:rPr>
              <a:t>all the</a:t>
            </a:r>
            <a:r>
              <a:rPr dirty="0" sz="1400" spc="10">
                <a:latin typeface="Calibri"/>
                <a:cs typeface="Calibri"/>
              </a:rPr>
              <a:t> </a:t>
            </a:r>
            <a:r>
              <a:rPr dirty="0" sz="1400" spc="-5">
                <a:latin typeface="Calibri"/>
                <a:cs typeface="Calibri"/>
              </a:rPr>
              <a:t>time.</a:t>
            </a:r>
            <a:endParaRPr sz="1400">
              <a:latin typeface="Calibri"/>
              <a:cs typeface="Calibri"/>
            </a:endParaRPr>
          </a:p>
          <a:p>
            <a:pPr marL="298450" marR="96520" indent="-285750">
              <a:lnSpc>
                <a:spcPct val="77100"/>
              </a:lnSpc>
              <a:spcBef>
                <a:spcPts val="415"/>
              </a:spcBef>
              <a:buFont typeface="Arial"/>
              <a:buChar char="•"/>
              <a:tabLst>
                <a:tab pos="297815" algn="l"/>
                <a:tab pos="298450" algn="l"/>
              </a:tabLst>
            </a:pPr>
            <a:r>
              <a:rPr dirty="0" sz="1400">
                <a:latin typeface="Calibri"/>
                <a:cs typeface="Calibri"/>
              </a:rPr>
              <a:t>Using </a:t>
            </a:r>
            <a:r>
              <a:rPr dirty="0" sz="1400" spc="-20">
                <a:latin typeface="Calibri"/>
                <a:cs typeface="Calibri"/>
              </a:rPr>
              <a:t>ARVs </a:t>
            </a:r>
            <a:r>
              <a:rPr dirty="0" sz="1400" spc="-5">
                <a:latin typeface="Calibri"/>
                <a:cs typeface="Calibri"/>
              </a:rPr>
              <a:t>to lower your viral load </a:t>
            </a:r>
            <a:r>
              <a:rPr dirty="0" sz="1400" spc="-10">
                <a:latin typeface="Calibri"/>
                <a:cs typeface="Calibri"/>
              </a:rPr>
              <a:t>can </a:t>
            </a:r>
            <a:r>
              <a:rPr dirty="0" sz="1400">
                <a:latin typeface="Calibri"/>
                <a:cs typeface="Calibri"/>
              </a:rPr>
              <a:t>also help </a:t>
            </a:r>
            <a:r>
              <a:rPr dirty="0" sz="1400" spc="-10">
                <a:latin typeface="Calibri"/>
                <a:cs typeface="Calibri"/>
              </a:rPr>
              <a:t>prevent </a:t>
            </a:r>
            <a:r>
              <a:rPr dirty="0" sz="1400" spc="-5">
                <a:latin typeface="Calibri"/>
                <a:cs typeface="Calibri"/>
              </a:rPr>
              <a:t>spread  of HIV during pregnancy or</a:t>
            </a:r>
            <a:r>
              <a:rPr dirty="0" sz="1400" spc="-15">
                <a:latin typeface="Calibri"/>
                <a:cs typeface="Calibri"/>
              </a:rPr>
              <a:t> </a:t>
            </a:r>
            <a:r>
              <a:rPr dirty="0" sz="1400" spc="-5">
                <a:latin typeface="Calibri"/>
                <a:cs typeface="Calibri"/>
              </a:rPr>
              <a:t>breastfeeding.</a:t>
            </a:r>
            <a:endParaRPr sz="1400">
              <a:latin typeface="Calibri"/>
              <a:cs typeface="Calibri"/>
            </a:endParaRPr>
          </a:p>
        </p:txBody>
      </p:sp>
      <p:grpSp>
        <p:nvGrpSpPr>
          <p:cNvPr id="12" name="object 12"/>
          <p:cNvGrpSpPr/>
          <p:nvPr/>
        </p:nvGrpSpPr>
        <p:grpSpPr>
          <a:xfrm>
            <a:off x="3834384" y="1493519"/>
            <a:ext cx="104139" cy="3301365"/>
            <a:chOff x="3834384" y="1493519"/>
            <a:chExt cx="104139" cy="3301365"/>
          </a:xfrm>
        </p:grpSpPr>
        <p:sp>
          <p:nvSpPr>
            <p:cNvPr id="13" name="object 13"/>
            <p:cNvSpPr/>
            <p:nvPr/>
          </p:nvSpPr>
          <p:spPr>
            <a:xfrm>
              <a:off x="3834384" y="1493519"/>
              <a:ext cx="103632" cy="3300983"/>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3886200" y="1514563"/>
              <a:ext cx="0" cy="3209925"/>
            </a:xfrm>
            <a:custGeom>
              <a:avLst/>
              <a:gdLst/>
              <a:ahLst/>
              <a:cxnLst/>
              <a:rect l="l" t="t" r="r" b="b"/>
              <a:pathLst>
                <a:path w="0" h="3209925">
                  <a:moveTo>
                    <a:pt x="0" y="0"/>
                  </a:moveTo>
                  <a:lnTo>
                    <a:pt x="1" y="3209836"/>
                  </a:lnTo>
                </a:path>
              </a:pathLst>
            </a:custGeom>
            <a:ln w="19050">
              <a:solidFill>
                <a:srgbClr val="002060"/>
              </a:solidFill>
            </a:ln>
          </p:spPr>
          <p:txBody>
            <a:bodyPr wrap="square" lIns="0" tIns="0" rIns="0" bIns="0" rtlCol="0"/>
            <a:lstStyle/>
            <a:p/>
          </p:txBody>
        </p:sp>
      </p:grpSp>
      <p:sp>
        <p:nvSpPr>
          <p:cNvPr id="15" name="object 15"/>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F79646"/>
          </a:solidFill>
        </p:spPr>
        <p:txBody>
          <a:bodyPr wrap="square" lIns="0" tIns="0" rIns="0" bIns="0" rtlCol="0"/>
          <a:lstStyle/>
          <a:p/>
        </p:txBody>
      </p:sp>
      <p:sp>
        <p:nvSpPr>
          <p:cNvPr id="16" name="object 16"/>
          <p:cNvSpPr txBox="1">
            <a:spLocks noGrp="1"/>
          </p:cNvSpPr>
          <p:nvPr>
            <p:ph type="title"/>
          </p:nvPr>
        </p:nvSpPr>
        <p:spPr>
          <a:xfrm>
            <a:off x="457200" y="453525"/>
            <a:ext cx="9144000" cy="461009"/>
          </a:xfrm>
          <a:prstGeom prst="rect"/>
          <a:solidFill>
            <a:srgbClr val="F79646"/>
          </a:solidFill>
        </p:spPr>
        <p:txBody>
          <a:bodyPr wrap="square" lIns="0" tIns="184150" rIns="0" bIns="0" rtlCol="0" vert="horz">
            <a:spAutoFit/>
          </a:bodyPr>
          <a:lstStyle/>
          <a:p>
            <a:pPr marL="492125">
              <a:lnSpc>
                <a:spcPts val="2175"/>
              </a:lnSpc>
              <a:spcBef>
                <a:spcPts val="1450"/>
              </a:spcBef>
            </a:pPr>
            <a:r>
              <a:rPr dirty="0"/>
              <a:t>7. </a:t>
            </a:r>
            <a:r>
              <a:rPr dirty="0" spc="-65"/>
              <a:t>Your </a:t>
            </a:r>
            <a:r>
              <a:rPr dirty="0" spc="-15"/>
              <a:t>viral </a:t>
            </a:r>
            <a:r>
              <a:rPr dirty="0"/>
              <a:t>load is</a:t>
            </a:r>
            <a:r>
              <a:rPr dirty="0" spc="85"/>
              <a:t> </a:t>
            </a:r>
            <a:r>
              <a:rPr dirty="0" spc="-5"/>
              <a:t>HIGH</a:t>
            </a:r>
          </a:p>
        </p:txBody>
      </p:sp>
      <p:grpSp>
        <p:nvGrpSpPr>
          <p:cNvPr id="17" name="object 17"/>
          <p:cNvGrpSpPr/>
          <p:nvPr/>
        </p:nvGrpSpPr>
        <p:grpSpPr>
          <a:xfrm>
            <a:off x="6205728" y="5038344"/>
            <a:ext cx="3209925" cy="2082164"/>
            <a:chOff x="6205728" y="5038344"/>
            <a:chExt cx="3209925" cy="2082164"/>
          </a:xfrm>
        </p:grpSpPr>
        <p:sp>
          <p:nvSpPr>
            <p:cNvPr id="18" name="object 18"/>
            <p:cNvSpPr/>
            <p:nvPr/>
          </p:nvSpPr>
          <p:spPr>
            <a:xfrm>
              <a:off x="6205728" y="5038344"/>
              <a:ext cx="3209544" cy="2081784"/>
            </a:xfrm>
            <a:prstGeom prst="rect">
              <a:avLst/>
            </a:prstGeom>
            <a:blipFill>
              <a:blip r:embed="rId4" cstate="print"/>
              <a:stretch>
                <a:fillRect/>
              </a:stretch>
            </a:blipFill>
          </p:spPr>
          <p:txBody>
            <a:bodyPr wrap="square" lIns="0" tIns="0" rIns="0" bIns="0" rtlCol="0"/>
            <a:lstStyle/>
            <a:p/>
          </p:txBody>
        </p:sp>
        <p:sp>
          <p:nvSpPr>
            <p:cNvPr id="19" name="object 19"/>
            <p:cNvSpPr/>
            <p:nvPr/>
          </p:nvSpPr>
          <p:spPr>
            <a:xfrm>
              <a:off x="6248400" y="5056755"/>
              <a:ext cx="3124200" cy="1997710"/>
            </a:xfrm>
            <a:custGeom>
              <a:avLst/>
              <a:gdLst/>
              <a:ahLst/>
              <a:cxnLst/>
              <a:rect l="l" t="t" r="r" b="b"/>
              <a:pathLst>
                <a:path w="3124200" h="1997709">
                  <a:moveTo>
                    <a:pt x="3124200" y="0"/>
                  </a:moveTo>
                  <a:lnTo>
                    <a:pt x="0" y="0"/>
                  </a:lnTo>
                  <a:lnTo>
                    <a:pt x="0" y="1997390"/>
                  </a:lnTo>
                  <a:lnTo>
                    <a:pt x="3124200" y="1997390"/>
                  </a:lnTo>
                  <a:lnTo>
                    <a:pt x="3124200" y="0"/>
                  </a:lnTo>
                  <a:close/>
                </a:path>
              </a:pathLst>
            </a:custGeom>
            <a:solidFill>
              <a:srgbClr val="E6E0EC"/>
            </a:solidFill>
          </p:spPr>
          <p:txBody>
            <a:bodyPr wrap="square" lIns="0" tIns="0" rIns="0" bIns="0" rtlCol="0"/>
            <a:lstStyle/>
            <a:p/>
          </p:txBody>
        </p:sp>
      </p:grpSp>
      <p:sp>
        <p:nvSpPr>
          <p:cNvPr id="20" name="object 20"/>
          <p:cNvSpPr txBox="1"/>
          <p:nvPr/>
        </p:nvSpPr>
        <p:spPr>
          <a:xfrm>
            <a:off x="6248400" y="5056755"/>
            <a:ext cx="3124200" cy="1997710"/>
          </a:xfrm>
          <a:prstGeom prst="rect">
            <a:avLst/>
          </a:prstGeom>
        </p:spPr>
        <p:txBody>
          <a:bodyPr wrap="square" lIns="0" tIns="38100" rIns="0" bIns="0" rtlCol="0" vert="horz">
            <a:spAutoFit/>
          </a:bodyPr>
          <a:lstStyle/>
          <a:p>
            <a:pPr marL="676910">
              <a:lnSpc>
                <a:spcPct val="100000"/>
              </a:lnSpc>
              <a:spcBef>
                <a:spcPts val="300"/>
              </a:spcBef>
            </a:pPr>
            <a:r>
              <a:rPr dirty="0" sz="1500" spc="-5" b="1">
                <a:latin typeface="Calibri"/>
                <a:cs typeface="Calibri"/>
              </a:rPr>
              <a:t>Provider Instructions:</a:t>
            </a:r>
            <a:endParaRPr sz="1500">
              <a:latin typeface="Calibri"/>
              <a:cs typeface="Calibri"/>
            </a:endParaRPr>
          </a:p>
          <a:p>
            <a:pPr marL="676910" marR="320040">
              <a:lnSpc>
                <a:spcPct val="79600"/>
              </a:lnSpc>
              <a:spcBef>
                <a:spcPts val="365"/>
              </a:spcBef>
            </a:pPr>
            <a:r>
              <a:rPr dirty="0" sz="1500" spc="-5">
                <a:latin typeface="Calibri"/>
                <a:cs typeface="Calibri"/>
              </a:rPr>
              <a:t>Remember </a:t>
            </a:r>
            <a:r>
              <a:rPr dirty="0" sz="1500" spc="-10">
                <a:latin typeface="Calibri"/>
                <a:cs typeface="Calibri"/>
              </a:rPr>
              <a:t>to </a:t>
            </a:r>
            <a:r>
              <a:rPr dirty="0" sz="1500" spc="-5">
                <a:latin typeface="Calibri"/>
                <a:cs typeface="Calibri"/>
              </a:rPr>
              <a:t>use non-  </a:t>
            </a:r>
            <a:r>
              <a:rPr dirty="0" sz="1500" spc="-10">
                <a:latin typeface="Calibri"/>
                <a:cs typeface="Calibri"/>
              </a:rPr>
              <a:t>judgmental </a:t>
            </a:r>
            <a:r>
              <a:rPr dirty="0" sz="1500" spc="-5">
                <a:latin typeface="Calibri"/>
                <a:cs typeface="Calibri"/>
              </a:rPr>
              <a:t>and respectful  </a:t>
            </a:r>
            <a:r>
              <a:rPr dirty="0" sz="1500" spc="-10">
                <a:latin typeface="Calibri"/>
                <a:cs typeface="Calibri"/>
              </a:rPr>
              <a:t>language </a:t>
            </a:r>
            <a:r>
              <a:rPr dirty="0" sz="1500">
                <a:latin typeface="Calibri"/>
                <a:cs typeface="Calibri"/>
              </a:rPr>
              <a:t>– </a:t>
            </a:r>
            <a:r>
              <a:rPr dirty="0" sz="1500" spc="-5">
                <a:latin typeface="Calibri"/>
                <a:cs typeface="Calibri"/>
              </a:rPr>
              <a:t>do not blame or  criticize:</a:t>
            </a:r>
            <a:endParaRPr sz="1500">
              <a:latin typeface="Calibri"/>
              <a:cs typeface="Calibri"/>
            </a:endParaRPr>
          </a:p>
          <a:p>
            <a:pPr algn="just" marL="676910" marR="354965">
              <a:lnSpc>
                <a:spcPct val="80000"/>
              </a:lnSpc>
              <a:spcBef>
                <a:spcPts val="360"/>
              </a:spcBef>
            </a:pPr>
            <a:r>
              <a:rPr dirty="0" sz="1500" spc="-5" i="1">
                <a:latin typeface="Calibri"/>
                <a:cs typeface="Calibri"/>
              </a:rPr>
              <a:t>“I </a:t>
            </a:r>
            <a:r>
              <a:rPr dirty="0" sz="1500" i="1">
                <a:latin typeface="Calibri"/>
                <a:cs typeface="Calibri"/>
              </a:rPr>
              <a:t>am glad you </a:t>
            </a:r>
            <a:r>
              <a:rPr dirty="0" sz="1500" spc="-5" i="1">
                <a:latin typeface="Calibri"/>
                <a:cs typeface="Calibri"/>
              </a:rPr>
              <a:t>came </a:t>
            </a:r>
            <a:r>
              <a:rPr dirty="0" sz="1500" spc="-15" i="1">
                <a:latin typeface="Calibri"/>
                <a:cs typeface="Calibri"/>
              </a:rPr>
              <a:t>to</a:t>
            </a:r>
            <a:r>
              <a:rPr dirty="0" sz="1500" spc="-85" i="1">
                <a:latin typeface="Calibri"/>
                <a:cs typeface="Calibri"/>
              </a:rPr>
              <a:t> </a:t>
            </a:r>
            <a:r>
              <a:rPr dirty="0" sz="1500" spc="-5" i="1">
                <a:latin typeface="Calibri"/>
                <a:cs typeface="Calibri"/>
              </a:rPr>
              <a:t>get  </a:t>
            </a:r>
            <a:r>
              <a:rPr dirty="0" sz="1500" i="1">
                <a:latin typeface="Calibri"/>
                <a:cs typeface="Calibri"/>
              </a:rPr>
              <a:t>your </a:t>
            </a:r>
            <a:r>
              <a:rPr dirty="0" sz="1500" spc="-5" i="1">
                <a:latin typeface="Calibri"/>
                <a:cs typeface="Calibri"/>
              </a:rPr>
              <a:t>viral </a:t>
            </a:r>
            <a:r>
              <a:rPr dirty="0" sz="1500" i="1">
                <a:latin typeface="Calibri"/>
                <a:cs typeface="Calibri"/>
              </a:rPr>
              <a:t>load </a:t>
            </a:r>
            <a:r>
              <a:rPr dirty="0" sz="1500" spc="-10" i="1">
                <a:latin typeface="Calibri"/>
                <a:cs typeface="Calibri"/>
              </a:rPr>
              <a:t>test </a:t>
            </a:r>
            <a:r>
              <a:rPr dirty="0" sz="1500" spc="-5" i="1">
                <a:latin typeface="Calibri"/>
                <a:cs typeface="Calibri"/>
              </a:rPr>
              <a:t>results.  Now </a:t>
            </a:r>
            <a:r>
              <a:rPr dirty="0" sz="1500" i="1">
                <a:latin typeface="Calibri"/>
                <a:cs typeface="Calibri"/>
              </a:rPr>
              <a:t>we </a:t>
            </a:r>
            <a:r>
              <a:rPr dirty="0" sz="1500" spc="-5" i="1">
                <a:latin typeface="Calibri"/>
                <a:cs typeface="Calibri"/>
              </a:rPr>
              <a:t>can </a:t>
            </a:r>
            <a:r>
              <a:rPr dirty="0" sz="1500" i="1">
                <a:latin typeface="Calibri"/>
                <a:cs typeface="Calibri"/>
              </a:rPr>
              <a:t>help you work  </a:t>
            </a:r>
            <a:r>
              <a:rPr dirty="0" sz="1500" spc="-5" i="1">
                <a:latin typeface="Calibri"/>
                <a:cs typeface="Calibri"/>
              </a:rPr>
              <a:t>towards </a:t>
            </a:r>
            <a:r>
              <a:rPr dirty="0" sz="1500" i="1">
                <a:latin typeface="Calibri"/>
                <a:cs typeface="Calibri"/>
              </a:rPr>
              <a:t>a low </a:t>
            </a:r>
            <a:r>
              <a:rPr dirty="0" sz="1500" spc="-5" i="1">
                <a:latin typeface="Calibri"/>
                <a:cs typeface="Calibri"/>
              </a:rPr>
              <a:t>viral</a:t>
            </a:r>
            <a:r>
              <a:rPr dirty="0" sz="1500" spc="-40" i="1">
                <a:latin typeface="Calibri"/>
                <a:cs typeface="Calibri"/>
              </a:rPr>
              <a:t> </a:t>
            </a:r>
            <a:r>
              <a:rPr dirty="0" sz="1500" spc="-20" i="1">
                <a:latin typeface="Calibri"/>
                <a:cs typeface="Calibri"/>
              </a:rPr>
              <a:t>load.”</a:t>
            </a:r>
            <a:endParaRPr sz="1500">
              <a:latin typeface="Calibri"/>
              <a:cs typeface="Calibri"/>
            </a:endParaRPr>
          </a:p>
        </p:txBody>
      </p:sp>
      <p:sp>
        <p:nvSpPr>
          <p:cNvPr id="21" name="object 21"/>
          <p:cNvSpPr/>
          <p:nvPr/>
        </p:nvSpPr>
        <p:spPr>
          <a:xfrm>
            <a:off x="751910" y="5105400"/>
            <a:ext cx="544830" cy="802587"/>
          </a:xfrm>
          <a:prstGeom prst="rect">
            <a:avLst/>
          </a:prstGeom>
          <a:blipFill>
            <a:blip r:embed="rId5" cstate="print"/>
            <a:stretch>
              <a:fillRect/>
            </a:stretch>
          </a:blipFill>
        </p:spPr>
        <p:txBody>
          <a:bodyPr wrap="square" lIns="0" tIns="0" rIns="0" bIns="0" rtlCol="0"/>
          <a:lstStyle/>
          <a:p/>
        </p:txBody>
      </p:sp>
      <p:sp>
        <p:nvSpPr>
          <p:cNvPr id="22" name="object 22"/>
          <p:cNvSpPr/>
          <p:nvPr/>
        </p:nvSpPr>
        <p:spPr>
          <a:xfrm>
            <a:off x="6324600" y="5105400"/>
            <a:ext cx="518813" cy="533400"/>
          </a:xfrm>
          <a:prstGeom prst="rect">
            <a:avLst/>
          </a:prstGeom>
          <a:blipFill>
            <a:blip r:embed="rId6" cstate="print"/>
            <a:stretch>
              <a:fillRect/>
            </a:stretch>
          </a:blipFill>
        </p:spPr>
        <p:txBody>
          <a:bodyPr wrap="square" lIns="0" tIns="0" rIns="0" bIns="0" rtlCol="0"/>
          <a:lstStyle/>
          <a:p/>
        </p:txBody>
      </p:sp>
      <p:grpSp>
        <p:nvGrpSpPr>
          <p:cNvPr id="23" name="object 23"/>
          <p:cNvGrpSpPr/>
          <p:nvPr/>
        </p:nvGrpSpPr>
        <p:grpSpPr>
          <a:xfrm>
            <a:off x="7485888" y="896111"/>
            <a:ext cx="1945005" cy="1442085"/>
            <a:chOff x="7485888" y="896111"/>
            <a:chExt cx="1945005" cy="1442085"/>
          </a:xfrm>
        </p:grpSpPr>
        <p:sp>
          <p:nvSpPr>
            <p:cNvPr id="24" name="object 24"/>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25" name="object 25"/>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26" name="object 26"/>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7" name="object 27"/>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8" name="object 28"/>
            <p:cNvSpPr/>
            <p:nvPr/>
          </p:nvSpPr>
          <p:spPr>
            <a:xfrm>
              <a:off x="7817709" y="998393"/>
              <a:ext cx="1250155" cy="1099253"/>
            </a:xfrm>
            <a:prstGeom prst="rect">
              <a:avLst/>
            </a:prstGeom>
            <a:blipFill>
              <a:blip r:embed="rId9" cstate="print"/>
              <a:stretch>
                <a:fillRect/>
              </a:stretch>
            </a:blipFill>
          </p:spPr>
          <p:txBody>
            <a:bodyPr wrap="square" lIns="0" tIns="0" rIns="0" bIns="0" rtlCol="0"/>
            <a:lstStyle/>
            <a:p/>
          </p:txBody>
        </p:sp>
        <p:sp>
          <p:nvSpPr>
            <p:cNvPr id="29" name="object 29"/>
            <p:cNvSpPr/>
            <p:nvPr/>
          </p:nvSpPr>
          <p:spPr>
            <a:xfrm>
              <a:off x="7803883" y="969448"/>
              <a:ext cx="638903" cy="606428"/>
            </a:xfrm>
            <a:prstGeom prst="rect">
              <a:avLst/>
            </a:prstGeom>
            <a:blipFill>
              <a:blip r:embed="rId10" cstate="print"/>
              <a:stretch>
                <a:fillRect/>
              </a:stretch>
            </a:blipFill>
          </p:spPr>
          <p:txBody>
            <a:bodyPr wrap="square" lIns="0" tIns="0" rIns="0" bIns="0" rtlCol="0"/>
            <a:lstStyle/>
            <a:p/>
          </p:txBody>
        </p:sp>
      </p:grpSp>
      <p:sp>
        <p:nvSpPr>
          <p:cNvPr id="30" name="object 30"/>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F79646"/>
          </a:solidFill>
        </p:spPr>
        <p:txBody>
          <a:bodyPr wrap="square" lIns="0" tIns="0" rIns="0" bIns="0" rtlCol="0"/>
          <a:lstStyl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8. </a:t>
            </a:r>
            <a:r>
              <a:rPr dirty="0" spc="-10"/>
              <a:t>How are </a:t>
            </a:r>
            <a:r>
              <a:rPr dirty="0" spc="-15"/>
              <a:t>you </a:t>
            </a:r>
            <a:r>
              <a:rPr dirty="0" spc="-5"/>
              <a:t>taking</a:t>
            </a:r>
            <a:r>
              <a:rPr dirty="0" spc="45"/>
              <a:t> </a:t>
            </a:r>
            <a:r>
              <a:rPr dirty="0" spc="-35"/>
              <a:t>ARVs?</a:t>
            </a:r>
          </a:p>
        </p:txBody>
      </p:sp>
      <p:sp>
        <p:nvSpPr>
          <p:cNvPr id="3" name="object 3"/>
          <p:cNvSpPr txBox="1"/>
          <p:nvPr/>
        </p:nvSpPr>
        <p:spPr>
          <a:xfrm>
            <a:off x="7393940" y="2458211"/>
            <a:ext cx="2002155" cy="3683000"/>
          </a:xfrm>
          <a:prstGeom prst="rect">
            <a:avLst/>
          </a:prstGeom>
        </p:spPr>
        <p:txBody>
          <a:bodyPr wrap="square" lIns="0" tIns="12700" rIns="0" bIns="0" rtlCol="0" vert="horz">
            <a:spAutoFit/>
          </a:bodyPr>
          <a:lstStyle/>
          <a:p>
            <a:pPr algn="just" marL="298450" marR="5080" indent="-285750">
              <a:lnSpc>
                <a:spcPct val="100000"/>
              </a:lnSpc>
              <a:spcBef>
                <a:spcPts val="100"/>
              </a:spcBef>
              <a:buFont typeface="Wingdings"/>
              <a:buChar char="➢"/>
              <a:tabLst>
                <a:tab pos="298450" algn="l"/>
              </a:tabLst>
            </a:pPr>
            <a:r>
              <a:rPr dirty="0" sz="2000" spc="-5">
                <a:latin typeface="Calibri"/>
                <a:cs typeface="Calibri"/>
              </a:rPr>
              <a:t>It can be </a:t>
            </a:r>
            <a:r>
              <a:rPr dirty="0" sz="2000" spc="-10">
                <a:latin typeface="Calibri"/>
                <a:cs typeface="Calibri"/>
              </a:rPr>
              <a:t>hard </a:t>
            </a:r>
            <a:r>
              <a:rPr dirty="0" sz="2000" spc="-735">
                <a:latin typeface="Calibri"/>
                <a:cs typeface="Calibri"/>
              </a:rPr>
              <a:t>to </a:t>
            </a:r>
            <a:r>
              <a:rPr dirty="0" sz="2000" spc="-445">
                <a:latin typeface="Calibri"/>
                <a:cs typeface="Calibri"/>
              </a:rPr>
              <a:t> </a:t>
            </a:r>
            <a:r>
              <a:rPr dirty="0" sz="2000" spc="-25">
                <a:latin typeface="Calibri"/>
                <a:cs typeface="Calibri"/>
              </a:rPr>
              <a:t>take </a:t>
            </a:r>
            <a:r>
              <a:rPr dirty="0" sz="2000" spc="-30">
                <a:latin typeface="Calibri"/>
                <a:cs typeface="Calibri"/>
              </a:rPr>
              <a:t>ARVs </a:t>
            </a:r>
            <a:r>
              <a:rPr dirty="0" sz="2000" spc="-5">
                <a:latin typeface="Calibri"/>
                <a:cs typeface="Calibri"/>
              </a:rPr>
              <a:t>every  </a:t>
            </a:r>
            <a:r>
              <a:rPr dirty="0" sz="2000" spc="-45">
                <a:latin typeface="Calibri"/>
                <a:cs typeface="Calibri"/>
              </a:rPr>
              <a:t>day.</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50800" indent="-285750">
              <a:lnSpc>
                <a:spcPct val="100000"/>
              </a:lnSpc>
              <a:spcBef>
                <a:spcPts val="5"/>
              </a:spcBef>
              <a:buFont typeface="Wingdings"/>
              <a:buChar char="➢"/>
              <a:tabLst>
                <a:tab pos="298450" algn="l"/>
              </a:tabLst>
            </a:pPr>
            <a:r>
              <a:rPr dirty="0" sz="2000" spc="-15">
                <a:latin typeface="Calibri"/>
                <a:cs typeface="Calibri"/>
              </a:rPr>
              <a:t>Let’s </a:t>
            </a:r>
            <a:r>
              <a:rPr dirty="0" sz="2000" spc="-5">
                <a:latin typeface="Calibri"/>
                <a:cs typeface="Calibri"/>
              </a:rPr>
              <a:t>talk </a:t>
            </a:r>
            <a:r>
              <a:rPr dirty="0" sz="2000" spc="-215">
                <a:latin typeface="Calibri"/>
                <a:cs typeface="Calibri"/>
              </a:rPr>
              <a:t>about  </a:t>
            </a:r>
            <a:r>
              <a:rPr dirty="0" sz="2000" spc="-10">
                <a:latin typeface="Calibri"/>
                <a:cs typeface="Calibri"/>
              </a:rPr>
              <a:t>how </a:t>
            </a:r>
            <a:r>
              <a:rPr dirty="0" sz="2000" spc="-15">
                <a:latin typeface="Calibri"/>
                <a:cs typeface="Calibri"/>
              </a:rPr>
              <a:t>you </a:t>
            </a:r>
            <a:r>
              <a:rPr dirty="0" sz="2000" spc="-25">
                <a:latin typeface="Calibri"/>
                <a:cs typeface="Calibri"/>
              </a:rPr>
              <a:t>take  </a:t>
            </a:r>
            <a:r>
              <a:rPr dirty="0" sz="2000" spc="-10">
                <a:latin typeface="Calibri"/>
                <a:cs typeface="Calibri"/>
              </a:rPr>
              <a:t>your </a:t>
            </a:r>
            <a:r>
              <a:rPr dirty="0" sz="2000" spc="-30">
                <a:latin typeface="Calibri"/>
                <a:cs typeface="Calibri"/>
              </a:rPr>
              <a:t>ARVs </a:t>
            </a:r>
            <a:r>
              <a:rPr dirty="0" sz="2000" spc="-5">
                <a:latin typeface="Calibri"/>
                <a:cs typeface="Calibri"/>
              </a:rPr>
              <a:t>and  </a:t>
            </a:r>
            <a:r>
              <a:rPr dirty="0" sz="2000">
                <a:latin typeface="Calibri"/>
                <a:cs typeface="Calibri"/>
              </a:rPr>
              <a:t>see if </a:t>
            </a:r>
            <a:r>
              <a:rPr dirty="0" sz="2000" spc="-15">
                <a:latin typeface="Calibri"/>
                <a:cs typeface="Calibri"/>
              </a:rPr>
              <a:t>we </a:t>
            </a:r>
            <a:r>
              <a:rPr dirty="0" sz="2000" spc="-5">
                <a:latin typeface="Calibri"/>
                <a:cs typeface="Calibri"/>
              </a:rPr>
              <a:t>can  find </a:t>
            </a:r>
            <a:r>
              <a:rPr dirty="0" sz="2000" spc="-25">
                <a:latin typeface="Calibri"/>
                <a:cs typeface="Calibri"/>
              </a:rPr>
              <a:t>ways </a:t>
            </a:r>
            <a:r>
              <a:rPr dirty="0" sz="2000" spc="-10">
                <a:latin typeface="Calibri"/>
                <a:cs typeface="Calibri"/>
              </a:rPr>
              <a:t>to  </a:t>
            </a:r>
            <a:r>
              <a:rPr dirty="0" sz="2000" spc="-20">
                <a:latin typeface="Calibri"/>
                <a:cs typeface="Calibri"/>
              </a:rPr>
              <a:t>make </a:t>
            </a:r>
            <a:r>
              <a:rPr dirty="0" sz="2000">
                <a:latin typeface="Calibri"/>
                <a:cs typeface="Calibri"/>
              </a:rPr>
              <a:t>it easier  </a:t>
            </a:r>
            <a:r>
              <a:rPr dirty="0" sz="2000" spc="-15">
                <a:latin typeface="Calibri"/>
                <a:cs typeface="Calibri"/>
              </a:rPr>
              <a:t>for you </a:t>
            </a:r>
            <a:r>
              <a:rPr dirty="0" sz="2000" spc="-10">
                <a:latin typeface="Calibri"/>
                <a:cs typeface="Calibri"/>
              </a:rPr>
              <a:t>to </a:t>
            </a:r>
            <a:r>
              <a:rPr dirty="0" sz="2000" spc="-25">
                <a:latin typeface="Calibri"/>
                <a:cs typeface="Calibri"/>
              </a:rPr>
              <a:t>take  </a:t>
            </a:r>
            <a:r>
              <a:rPr dirty="0" sz="2000">
                <a:latin typeface="Calibri"/>
                <a:cs typeface="Calibri"/>
              </a:rPr>
              <a:t>them </a:t>
            </a:r>
            <a:r>
              <a:rPr dirty="0" sz="2000" spc="-5">
                <a:latin typeface="Calibri"/>
                <a:cs typeface="Calibri"/>
              </a:rPr>
              <a:t>every</a:t>
            </a:r>
            <a:r>
              <a:rPr dirty="0" sz="2000" spc="-110">
                <a:latin typeface="Calibri"/>
                <a:cs typeface="Calibri"/>
              </a:rPr>
              <a:t> </a:t>
            </a:r>
            <a:r>
              <a:rPr dirty="0" sz="2000" spc="-45">
                <a:latin typeface="Calibri"/>
                <a:cs typeface="Calibri"/>
              </a:rPr>
              <a:t>day.</a:t>
            </a:r>
            <a:endParaRPr sz="2000">
              <a:latin typeface="Calibri"/>
              <a:cs typeface="Calibri"/>
            </a:endParaRPr>
          </a:p>
        </p:txBody>
      </p:sp>
      <p:sp>
        <p:nvSpPr>
          <p:cNvPr id="4" name="object 4"/>
          <p:cNvSpPr/>
          <p:nvPr/>
        </p:nvSpPr>
        <p:spPr>
          <a:xfrm>
            <a:off x="771695" y="1666241"/>
            <a:ext cx="6050565" cy="5420358"/>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721" y="1567688"/>
            <a:ext cx="2372995" cy="808990"/>
          </a:xfrm>
          <a:prstGeom prst="rect">
            <a:avLst/>
          </a:prstGeom>
        </p:spPr>
        <p:txBody>
          <a:bodyPr wrap="square" lIns="0" tIns="60960" rIns="0" bIns="0" rtlCol="0" vert="horz">
            <a:spAutoFit/>
          </a:bodyPr>
          <a:lstStyle/>
          <a:p>
            <a:pPr marL="12700">
              <a:lnSpc>
                <a:spcPct val="100000"/>
              </a:lnSpc>
              <a:spcBef>
                <a:spcPts val="480"/>
              </a:spcBef>
            </a:pPr>
            <a:r>
              <a:rPr dirty="0" sz="1500" b="1">
                <a:latin typeface="Calibri"/>
                <a:cs typeface="Calibri"/>
              </a:rPr>
              <a:t>KEY</a:t>
            </a:r>
            <a:r>
              <a:rPr dirty="0" sz="1500" spc="-15" b="1">
                <a:latin typeface="Calibri"/>
                <a:cs typeface="Calibri"/>
              </a:rPr>
              <a:t> </a:t>
            </a:r>
            <a:r>
              <a:rPr dirty="0" sz="1500" spc="-10" b="1">
                <a:latin typeface="Calibri"/>
                <a:cs typeface="Calibri"/>
              </a:rPr>
              <a:t>MESSAGES:</a:t>
            </a:r>
            <a:endParaRPr sz="1500">
              <a:latin typeface="Calibri"/>
              <a:cs typeface="Calibri"/>
            </a:endParaRPr>
          </a:p>
          <a:p>
            <a:pPr marL="297815" marR="5080" indent="-285750">
              <a:lnSpc>
                <a:spcPct val="100000"/>
              </a:lnSpc>
              <a:spcBef>
                <a:spcPts val="385"/>
              </a:spcBef>
              <a:buFont typeface="Wingdings"/>
              <a:buChar char="➢"/>
              <a:tabLst>
                <a:tab pos="298450" algn="l"/>
              </a:tabLst>
            </a:pPr>
            <a:r>
              <a:rPr dirty="0" sz="1500" spc="-5">
                <a:latin typeface="Calibri"/>
                <a:cs typeface="Calibri"/>
              </a:rPr>
              <a:t>It </a:t>
            </a:r>
            <a:r>
              <a:rPr dirty="0" sz="1500" spc="-10">
                <a:latin typeface="Calibri"/>
                <a:cs typeface="Calibri"/>
              </a:rPr>
              <a:t>can </a:t>
            </a:r>
            <a:r>
              <a:rPr dirty="0" sz="1500" spc="-5">
                <a:latin typeface="Calibri"/>
                <a:cs typeface="Calibri"/>
              </a:rPr>
              <a:t>be </a:t>
            </a:r>
            <a:r>
              <a:rPr dirty="0" sz="1500" spc="-10">
                <a:latin typeface="Calibri"/>
                <a:cs typeface="Calibri"/>
              </a:rPr>
              <a:t>hard to </a:t>
            </a:r>
            <a:r>
              <a:rPr dirty="0" sz="1500" spc="-20">
                <a:latin typeface="Calibri"/>
                <a:cs typeface="Calibri"/>
              </a:rPr>
              <a:t>take </a:t>
            </a:r>
            <a:r>
              <a:rPr dirty="0" sz="1500" spc="-325">
                <a:latin typeface="Calibri"/>
                <a:cs typeface="Calibri"/>
              </a:rPr>
              <a:t>ARVs  </a:t>
            </a:r>
            <a:r>
              <a:rPr dirty="0" sz="1500" spc="-5">
                <a:latin typeface="Calibri"/>
                <a:cs typeface="Calibri"/>
              </a:rPr>
              <a:t>every</a:t>
            </a:r>
            <a:r>
              <a:rPr dirty="0" sz="1500" spc="-15">
                <a:latin typeface="Calibri"/>
                <a:cs typeface="Calibri"/>
              </a:rPr>
              <a:t> </a:t>
            </a:r>
            <a:r>
              <a:rPr dirty="0" sz="1500" spc="-40">
                <a:latin typeface="Calibri"/>
                <a:cs typeface="Calibri"/>
              </a:rPr>
              <a:t>day.</a:t>
            </a:r>
            <a:endParaRPr sz="1500">
              <a:latin typeface="Calibri"/>
              <a:cs typeface="Calibri"/>
            </a:endParaRPr>
          </a:p>
        </p:txBody>
      </p:sp>
      <p:sp>
        <p:nvSpPr>
          <p:cNvPr id="3" name="object 3"/>
          <p:cNvSpPr txBox="1"/>
          <p:nvPr/>
        </p:nvSpPr>
        <p:spPr>
          <a:xfrm>
            <a:off x="983721" y="2390647"/>
            <a:ext cx="2628265" cy="939800"/>
          </a:xfrm>
          <a:prstGeom prst="rect">
            <a:avLst/>
          </a:prstGeom>
        </p:spPr>
        <p:txBody>
          <a:bodyPr wrap="square" lIns="0" tIns="12700" rIns="0" bIns="0" rtlCol="0" vert="horz">
            <a:spAutoFit/>
          </a:bodyPr>
          <a:lstStyle/>
          <a:p>
            <a:pPr marL="297815" marR="5080" indent="-285750">
              <a:lnSpc>
                <a:spcPct val="100000"/>
              </a:lnSpc>
              <a:spcBef>
                <a:spcPts val="100"/>
              </a:spcBef>
              <a:buFont typeface="Wingdings"/>
              <a:buChar char="➢"/>
              <a:tabLst>
                <a:tab pos="298450" algn="l"/>
              </a:tabLst>
            </a:pPr>
            <a:r>
              <a:rPr dirty="0" sz="1500" spc="-15">
                <a:latin typeface="Calibri"/>
                <a:cs typeface="Calibri"/>
              </a:rPr>
              <a:t>Let’s </a:t>
            </a:r>
            <a:r>
              <a:rPr dirty="0" sz="1500" spc="-10">
                <a:latin typeface="Calibri"/>
                <a:cs typeface="Calibri"/>
              </a:rPr>
              <a:t>talk </a:t>
            </a:r>
            <a:r>
              <a:rPr dirty="0" sz="1500" spc="-5">
                <a:latin typeface="Calibri"/>
                <a:cs typeface="Calibri"/>
              </a:rPr>
              <a:t>about how </a:t>
            </a:r>
            <a:r>
              <a:rPr dirty="0" sz="1500" spc="-10">
                <a:latin typeface="Calibri"/>
                <a:cs typeface="Calibri"/>
              </a:rPr>
              <a:t>you </a:t>
            </a:r>
            <a:r>
              <a:rPr dirty="0" sz="1500" spc="-185">
                <a:latin typeface="Calibri"/>
                <a:cs typeface="Calibri"/>
              </a:rPr>
              <a:t>take  </a:t>
            </a:r>
            <a:r>
              <a:rPr dirty="0" sz="1500" spc="-10">
                <a:latin typeface="Calibri"/>
                <a:cs typeface="Calibri"/>
              </a:rPr>
              <a:t>your </a:t>
            </a:r>
            <a:r>
              <a:rPr dirty="0" sz="1500" spc="-30">
                <a:latin typeface="Calibri"/>
                <a:cs typeface="Calibri"/>
              </a:rPr>
              <a:t>ARVs </a:t>
            </a:r>
            <a:r>
              <a:rPr dirty="0" sz="1500" spc="-5">
                <a:latin typeface="Calibri"/>
                <a:cs typeface="Calibri"/>
              </a:rPr>
              <a:t>and </a:t>
            </a:r>
            <a:r>
              <a:rPr dirty="0" sz="1500">
                <a:latin typeface="Calibri"/>
                <a:cs typeface="Calibri"/>
              </a:rPr>
              <a:t>see if </a:t>
            </a:r>
            <a:r>
              <a:rPr dirty="0" sz="1500" spc="-10">
                <a:latin typeface="Calibri"/>
                <a:cs typeface="Calibri"/>
              </a:rPr>
              <a:t>we can  </a:t>
            </a:r>
            <a:r>
              <a:rPr dirty="0" sz="1500">
                <a:latin typeface="Calibri"/>
                <a:cs typeface="Calibri"/>
              </a:rPr>
              <a:t>find </a:t>
            </a:r>
            <a:r>
              <a:rPr dirty="0" sz="1500" spc="-20">
                <a:latin typeface="Calibri"/>
                <a:cs typeface="Calibri"/>
              </a:rPr>
              <a:t>ways </a:t>
            </a:r>
            <a:r>
              <a:rPr dirty="0" sz="1500" spc="-10">
                <a:latin typeface="Calibri"/>
                <a:cs typeface="Calibri"/>
              </a:rPr>
              <a:t>to </a:t>
            </a:r>
            <a:r>
              <a:rPr dirty="0" sz="1500" spc="-15">
                <a:latin typeface="Calibri"/>
                <a:cs typeface="Calibri"/>
              </a:rPr>
              <a:t>make </a:t>
            </a:r>
            <a:r>
              <a:rPr dirty="0" sz="1500">
                <a:latin typeface="Calibri"/>
                <a:cs typeface="Calibri"/>
              </a:rPr>
              <a:t>it </a:t>
            </a:r>
            <a:r>
              <a:rPr dirty="0" sz="1500" spc="-5">
                <a:latin typeface="Calibri"/>
                <a:cs typeface="Calibri"/>
              </a:rPr>
              <a:t>easier </a:t>
            </a:r>
            <a:r>
              <a:rPr dirty="0" sz="1500" spc="-15">
                <a:latin typeface="Calibri"/>
                <a:cs typeface="Calibri"/>
              </a:rPr>
              <a:t>for  </a:t>
            </a:r>
            <a:r>
              <a:rPr dirty="0" sz="1500" spc="-10">
                <a:latin typeface="Calibri"/>
                <a:cs typeface="Calibri"/>
              </a:rPr>
              <a:t>you to </a:t>
            </a:r>
            <a:r>
              <a:rPr dirty="0" sz="1500" spc="-20">
                <a:latin typeface="Calibri"/>
                <a:cs typeface="Calibri"/>
              </a:rPr>
              <a:t>take </a:t>
            </a:r>
            <a:r>
              <a:rPr dirty="0" sz="1500" spc="-5">
                <a:latin typeface="Calibri"/>
                <a:cs typeface="Calibri"/>
              </a:rPr>
              <a:t>them every</a:t>
            </a:r>
            <a:r>
              <a:rPr dirty="0" sz="1500" spc="-20">
                <a:latin typeface="Calibri"/>
                <a:cs typeface="Calibri"/>
              </a:rPr>
              <a:t> </a:t>
            </a:r>
            <a:r>
              <a:rPr dirty="0" sz="1500" spc="-40">
                <a:latin typeface="Calibri"/>
                <a:cs typeface="Calibri"/>
              </a:rPr>
              <a:t>day.</a:t>
            </a:r>
            <a:endParaRPr sz="1500">
              <a:latin typeface="Calibri"/>
              <a:cs typeface="Calibri"/>
            </a:endParaRPr>
          </a:p>
        </p:txBody>
      </p:sp>
      <p:sp>
        <p:nvSpPr>
          <p:cNvPr id="4" name="object 4"/>
          <p:cNvSpPr txBox="1"/>
          <p:nvPr/>
        </p:nvSpPr>
        <p:spPr>
          <a:xfrm>
            <a:off x="4215165" y="1591564"/>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5" name="object 5"/>
          <p:cNvSpPr txBox="1"/>
          <p:nvPr/>
        </p:nvSpPr>
        <p:spPr>
          <a:xfrm>
            <a:off x="4215165" y="1857247"/>
            <a:ext cx="2661920" cy="458470"/>
          </a:xfrm>
          <a:prstGeom prst="rect">
            <a:avLst/>
          </a:prstGeom>
        </p:spPr>
        <p:txBody>
          <a:bodyPr wrap="square" lIns="0" tIns="39370" rIns="0" bIns="0" rtlCol="0" vert="horz">
            <a:spAutoFit/>
          </a:bodyPr>
          <a:lstStyle/>
          <a:p>
            <a:pPr marL="298450" marR="5080" indent="-285750">
              <a:lnSpc>
                <a:spcPts val="1610"/>
              </a:lnSpc>
              <a:spcBef>
                <a:spcPts val="310"/>
              </a:spcBef>
              <a:buFont typeface="Arial"/>
              <a:buChar char="•"/>
              <a:tabLst>
                <a:tab pos="297815" algn="l"/>
                <a:tab pos="298450" algn="l"/>
              </a:tabLst>
            </a:pPr>
            <a:r>
              <a:rPr dirty="0" sz="1500" spc="-5">
                <a:latin typeface="Calibri"/>
                <a:cs typeface="Calibri"/>
              </a:rPr>
              <a:t>Some people </a:t>
            </a:r>
            <a:r>
              <a:rPr dirty="0" sz="1500">
                <a:latin typeface="Calibri"/>
                <a:cs typeface="Calibri"/>
              </a:rPr>
              <a:t>find it </a:t>
            </a:r>
            <a:r>
              <a:rPr dirty="0" sz="1500" spc="-5">
                <a:latin typeface="Calibri"/>
                <a:cs typeface="Calibri"/>
              </a:rPr>
              <a:t>difficult </a:t>
            </a:r>
            <a:r>
              <a:rPr dirty="0" sz="1500" spc="-10">
                <a:latin typeface="Calibri"/>
                <a:cs typeface="Calibri"/>
              </a:rPr>
              <a:t>to  </a:t>
            </a:r>
            <a:r>
              <a:rPr dirty="0" sz="1500" spc="-20">
                <a:latin typeface="Calibri"/>
                <a:cs typeface="Calibri"/>
              </a:rPr>
              <a:t>take </a:t>
            </a:r>
            <a:r>
              <a:rPr dirty="0" sz="1500" spc="-30">
                <a:latin typeface="Calibri"/>
                <a:cs typeface="Calibri"/>
              </a:rPr>
              <a:t>ARVs </a:t>
            </a:r>
            <a:r>
              <a:rPr dirty="0" sz="1500" spc="-5">
                <a:latin typeface="Calibri"/>
                <a:cs typeface="Calibri"/>
              </a:rPr>
              <a:t>every</a:t>
            </a:r>
            <a:r>
              <a:rPr dirty="0" sz="1500" spc="25">
                <a:latin typeface="Calibri"/>
                <a:cs typeface="Calibri"/>
              </a:rPr>
              <a:t> </a:t>
            </a:r>
            <a:r>
              <a:rPr dirty="0" sz="1500" spc="-40">
                <a:latin typeface="Calibri"/>
                <a:cs typeface="Calibri"/>
              </a:rPr>
              <a:t>day.</a:t>
            </a:r>
            <a:endParaRPr sz="1500">
              <a:latin typeface="Calibri"/>
              <a:cs typeface="Calibri"/>
            </a:endParaRPr>
          </a:p>
        </p:txBody>
      </p:sp>
      <p:sp>
        <p:nvSpPr>
          <p:cNvPr id="6" name="object 6"/>
          <p:cNvSpPr txBox="1"/>
          <p:nvPr/>
        </p:nvSpPr>
        <p:spPr>
          <a:xfrm>
            <a:off x="4215165" y="2290063"/>
            <a:ext cx="4943475" cy="735965"/>
          </a:xfrm>
          <a:prstGeom prst="rect">
            <a:avLst/>
          </a:prstGeom>
        </p:spPr>
        <p:txBody>
          <a:bodyPr wrap="square" lIns="0" tIns="36830" rIns="0" bIns="0" rtlCol="0" vert="horz">
            <a:spAutoFit/>
          </a:bodyPr>
          <a:lstStyle/>
          <a:p>
            <a:pPr marL="298450" indent="-285750">
              <a:lnSpc>
                <a:spcPct val="100000"/>
              </a:lnSpc>
              <a:spcBef>
                <a:spcPts val="290"/>
              </a:spcBef>
              <a:buFont typeface="Arial"/>
              <a:buChar char="•"/>
              <a:tabLst>
                <a:tab pos="297815" algn="l"/>
                <a:tab pos="298450" algn="l"/>
              </a:tabLst>
            </a:pPr>
            <a:r>
              <a:rPr dirty="0" sz="1500" spc="-10">
                <a:latin typeface="Calibri"/>
                <a:cs typeface="Calibri"/>
              </a:rPr>
              <a:t>Many </a:t>
            </a:r>
            <a:r>
              <a:rPr dirty="0" sz="1500" spc="-5">
                <a:latin typeface="Calibri"/>
                <a:cs typeface="Calibri"/>
              </a:rPr>
              <a:t>people </a:t>
            </a:r>
            <a:r>
              <a:rPr dirty="0" sz="1500" spc="-15">
                <a:latin typeface="Calibri"/>
                <a:cs typeface="Calibri"/>
              </a:rPr>
              <a:t>have </a:t>
            </a:r>
            <a:r>
              <a:rPr dirty="0" sz="1500" spc="-5">
                <a:latin typeface="Calibri"/>
                <a:cs typeface="Calibri"/>
              </a:rPr>
              <a:t>problems taking their </a:t>
            </a:r>
            <a:r>
              <a:rPr dirty="0" sz="1500">
                <a:latin typeface="Calibri"/>
                <a:cs typeface="Calibri"/>
              </a:rPr>
              <a:t>pills </a:t>
            </a:r>
            <a:r>
              <a:rPr dirty="0" sz="1500" spc="-10">
                <a:latin typeface="Calibri"/>
                <a:cs typeface="Calibri"/>
              </a:rPr>
              <a:t>at </a:t>
            </a:r>
            <a:r>
              <a:rPr dirty="0" sz="1500" spc="-5">
                <a:latin typeface="Calibri"/>
                <a:cs typeface="Calibri"/>
              </a:rPr>
              <a:t>some</a:t>
            </a:r>
            <a:r>
              <a:rPr dirty="0" sz="1500">
                <a:latin typeface="Calibri"/>
                <a:cs typeface="Calibri"/>
              </a:rPr>
              <a:t> </a:t>
            </a:r>
            <a:r>
              <a:rPr dirty="0" sz="1500" spc="-5">
                <a:latin typeface="Calibri"/>
                <a:cs typeface="Calibri"/>
              </a:rPr>
              <a:t>point.</a:t>
            </a:r>
            <a:endParaRPr sz="1500">
              <a:latin typeface="Calibri"/>
              <a:cs typeface="Calibri"/>
            </a:endParaRPr>
          </a:p>
          <a:p>
            <a:pPr marL="298450" marR="183515" indent="-285750">
              <a:lnSpc>
                <a:spcPts val="1610"/>
              </a:lnSpc>
              <a:spcBef>
                <a:spcPts val="405"/>
              </a:spcBef>
              <a:buFont typeface="Arial"/>
              <a:buChar char="•"/>
              <a:tabLst>
                <a:tab pos="297815" algn="l"/>
                <a:tab pos="298450" algn="l"/>
              </a:tabLst>
            </a:pPr>
            <a:r>
              <a:rPr dirty="0" sz="1500" spc="-5">
                <a:latin typeface="Calibri"/>
                <a:cs typeface="Calibri"/>
              </a:rPr>
              <a:t>Please think back </a:t>
            </a:r>
            <a:r>
              <a:rPr dirty="0" sz="1500" spc="-10">
                <a:latin typeface="Calibri"/>
                <a:cs typeface="Calibri"/>
              </a:rPr>
              <a:t>to </a:t>
            </a:r>
            <a:r>
              <a:rPr dirty="0" sz="1500" spc="-5">
                <a:latin typeface="Calibri"/>
                <a:cs typeface="Calibri"/>
              </a:rPr>
              <a:t>the </a:t>
            </a:r>
            <a:r>
              <a:rPr dirty="0" sz="1500" spc="-10">
                <a:latin typeface="Calibri"/>
                <a:cs typeface="Calibri"/>
              </a:rPr>
              <a:t>past </a:t>
            </a:r>
            <a:r>
              <a:rPr dirty="0" sz="1500">
                <a:latin typeface="Calibri"/>
                <a:cs typeface="Calibri"/>
              </a:rPr>
              <a:t>WEEK, </a:t>
            </a:r>
            <a:r>
              <a:rPr dirty="0" sz="1500" spc="-5">
                <a:latin typeface="Calibri"/>
                <a:cs typeface="Calibri"/>
              </a:rPr>
              <a:t>how </a:t>
            </a:r>
            <a:r>
              <a:rPr dirty="0" sz="1500" spc="-10">
                <a:latin typeface="Calibri"/>
                <a:cs typeface="Calibri"/>
              </a:rPr>
              <a:t>many </a:t>
            </a:r>
            <a:r>
              <a:rPr dirty="0" sz="1500" spc="-15">
                <a:latin typeface="Calibri"/>
                <a:cs typeface="Calibri"/>
              </a:rPr>
              <a:t>ARV </a:t>
            </a:r>
            <a:r>
              <a:rPr dirty="0" sz="1500" spc="-5">
                <a:latin typeface="Calibri"/>
                <a:cs typeface="Calibri"/>
              </a:rPr>
              <a:t>doses  </a:t>
            </a:r>
            <a:r>
              <a:rPr dirty="0" sz="1500" spc="-15">
                <a:latin typeface="Calibri"/>
                <a:cs typeface="Calibri"/>
              </a:rPr>
              <a:t>(days) </a:t>
            </a:r>
            <a:r>
              <a:rPr dirty="0" sz="1500" spc="-5">
                <a:latin typeface="Calibri"/>
                <a:cs typeface="Calibri"/>
              </a:rPr>
              <a:t>do </a:t>
            </a:r>
            <a:r>
              <a:rPr dirty="0" sz="1500" spc="-10">
                <a:latin typeface="Calibri"/>
                <a:cs typeface="Calibri"/>
              </a:rPr>
              <a:t>you </a:t>
            </a:r>
            <a:r>
              <a:rPr dirty="0" sz="1500" spc="-5">
                <a:latin typeface="Calibri"/>
                <a:cs typeface="Calibri"/>
              </a:rPr>
              <a:t>think </a:t>
            </a:r>
            <a:r>
              <a:rPr dirty="0" sz="1500" spc="-10">
                <a:latin typeface="Calibri"/>
                <a:cs typeface="Calibri"/>
              </a:rPr>
              <a:t>you</a:t>
            </a:r>
            <a:r>
              <a:rPr dirty="0" sz="1500">
                <a:latin typeface="Calibri"/>
                <a:cs typeface="Calibri"/>
              </a:rPr>
              <a:t> </a:t>
            </a:r>
            <a:r>
              <a:rPr dirty="0" sz="1500" spc="-5">
                <a:latin typeface="Calibri"/>
                <a:cs typeface="Calibri"/>
              </a:rPr>
              <a:t>missed?</a:t>
            </a:r>
            <a:endParaRPr sz="1500">
              <a:latin typeface="Calibri"/>
              <a:cs typeface="Calibri"/>
            </a:endParaRPr>
          </a:p>
        </p:txBody>
      </p:sp>
      <p:sp>
        <p:nvSpPr>
          <p:cNvPr id="7" name="object 7"/>
          <p:cNvSpPr txBox="1"/>
          <p:nvPr/>
        </p:nvSpPr>
        <p:spPr>
          <a:xfrm>
            <a:off x="4625374" y="2997200"/>
            <a:ext cx="2914015" cy="537845"/>
          </a:xfrm>
          <a:prstGeom prst="rect">
            <a:avLst/>
          </a:prstGeom>
        </p:spPr>
        <p:txBody>
          <a:bodyPr wrap="square" lIns="0" tIns="40005" rIns="0" bIns="0" rtlCol="0" vert="horz">
            <a:spAutoFit/>
          </a:bodyPr>
          <a:lstStyle/>
          <a:p>
            <a:pPr marL="298450" indent="-285750">
              <a:lnSpc>
                <a:spcPct val="100000"/>
              </a:lnSpc>
              <a:spcBef>
                <a:spcPts val="315"/>
              </a:spcBef>
              <a:buFont typeface="Arial"/>
              <a:buChar char="•"/>
              <a:tabLst>
                <a:tab pos="297815" algn="l"/>
                <a:tab pos="298450" algn="l"/>
              </a:tabLst>
            </a:pPr>
            <a:r>
              <a:rPr dirty="0" sz="1500" spc="-20">
                <a:latin typeface="Calibri"/>
                <a:cs typeface="Calibri"/>
              </a:rPr>
              <a:t>Was </a:t>
            </a:r>
            <a:r>
              <a:rPr dirty="0" sz="1500" spc="-5">
                <a:latin typeface="Calibri"/>
                <a:cs typeface="Calibri"/>
              </a:rPr>
              <a:t>this </a:t>
            </a:r>
            <a:r>
              <a:rPr dirty="0" sz="1500">
                <a:latin typeface="Calibri"/>
                <a:cs typeface="Calibri"/>
              </a:rPr>
              <a:t>a </a:t>
            </a:r>
            <a:r>
              <a:rPr dirty="0" sz="1500" spc="-5">
                <a:latin typeface="Calibri"/>
                <a:cs typeface="Calibri"/>
              </a:rPr>
              <a:t>typical</a:t>
            </a:r>
            <a:r>
              <a:rPr dirty="0" sz="1500" spc="-10">
                <a:latin typeface="Calibri"/>
                <a:cs typeface="Calibri"/>
              </a:rPr>
              <a:t> </a:t>
            </a:r>
            <a:r>
              <a:rPr dirty="0" sz="1500" spc="-5">
                <a:latin typeface="Calibri"/>
                <a:cs typeface="Calibri"/>
              </a:rPr>
              <a:t>week?</a:t>
            </a:r>
            <a:endParaRPr sz="1500">
              <a:latin typeface="Calibri"/>
              <a:cs typeface="Calibri"/>
            </a:endParaRPr>
          </a:p>
          <a:p>
            <a:pPr marL="298450" indent="-285750">
              <a:lnSpc>
                <a:spcPct val="100000"/>
              </a:lnSpc>
              <a:spcBef>
                <a:spcPts val="215"/>
              </a:spcBef>
              <a:buFont typeface="Arial"/>
              <a:buChar char="•"/>
              <a:tabLst>
                <a:tab pos="297815" algn="l"/>
                <a:tab pos="298450" algn="l"/>
              </a:tabLst>
            </a:pPr>
            <a:r>
              <a:rPr dirty="0" sz="1500" spc="-10">
                <a:latin typeface="Calibri"/>
                <a:cs typeface="Calibri"/>
              </a:rPr>
              <a:t>Now what </a:t>
            </a:r>
            <a:r>
              <a:rPr dirty="0" sz="1500" spc="-5">
                <a:latin typeface="Calibri"/>
                <a:cs typeface="Calibri"/>
              </a:rPr>
              <a:t>about the </a:t>
            </a:r>
            <a:r>
              <a:rPr dirty="0" sz="1500" spc="-10">
                <a:latin typeface="Calibri"/>
                <a:cs typeface="Calibri"/>
              </a:rPr>
              <a:t>past</a:t>
            </a:r>
            <a:r>
              <a:rPr dirty="0" sz="1500" spc="-30">
                <a:latin typeface="Calibri"/>
                <a:cs typeface="Calibri"/>
              </a:rPr>
              <a:t> </a:t>
            </a:r>
            <a:r>
              <a:rPr dirty="0" sz="1500" spc="-10">
                <a:latin typeface="Calibri"/>
                <a:cs typeface="Calibri"/>
              </a:rPr>
              <a:t>month?</a:t>
            </a:r>
            <a:endParaRPr sz="1500">
              <a:latin typeface="Calibri"/>
              <a:cs typeface="Calibri"/>
            </a:endParaRPr>
          </a:p>
        </p:txBody>
      </p:sp>
      <p:grpSp>
        <p:nvGrpSpPr>
          <p:cNvPr id="8" name="object 8"/>
          <p:cNvGrpSpPr/>
          <p:nvPr/>
        </p:nvGrpSpPr>
        <p:grpSpPr>
          <a:xfrm>
            <a:off x="4062984" y="1493519"/>
            <a:ext cx="104139" cy="2158365"/>
            <a:chOff x="4062984" y="1493519"/>
            <a:chExt cx="104139" cy="2158365"/>
          </a:xfrm>
        </p:grpSpPr>
        <p:sp>
          <p:nvSpPr>
            <p:cNvPr id="9" name="object 9"/>
            <p:cNvSpPr/>
            <p:nvPr/>
          </p:nvSpPr>
          <p:spPr>
            <a:xfrm>
              <a:off x="4062984" y="1493519"/>
              <a:ext cx="103632" cy="2157983"/>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4114800" y="1514563"/>
              <a:ext cx="0" cy="2066925"/>
            </a:xfrm>
            <a:custGeom>
              <a:avLst/>
              <a:gdLst/>
              <a:ahLst/>
              <a:cxnLst/>
              <a:rect l="l" t="t" r="r" b="b"/>
              <a:pathLst>
                <a:path w="0" h="2066925">
                  <a:moveTo>
                    <a:pt x="0" y="0"/>
                  </a:moveTo>
                  <a:lnTo>
                    <a:pt x="1" y="2066836"/>
                  </a:lnTo>
                </a:path>
              </a:pathLst>
            </a:custGeom>
            <a:ln w="19050">
              <a:solidFill>
                <a:srgbClr val="002060"/>
              </a:solidFill>
            </a:ln>
          </p:spPr>
          <p:txBody>
            <a:bodyPr wrap="square" lIns="0" tIns="0" rIns="0" bIns="0" rtlCol="0"/>
            <a:lstStyle/>
            <a:p/>
          </p:txBody>
        </p:sp>
      </p:grpSp>
      <p:sp>
        <p:nvSpPr>
          <p:cNvPr id="11" name="object 11"/>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8064A2"/>
          </a:solidFill>
        </p:spPr>
        <p:txBody>
          <a:bodyPr wrap="square" lIns="0" tIns="0" rIns="0" bIns="0" rtlCol="0"/>
          <a:lstStyle/>
          <a:p/>
        </p:txBody>
      </p:sp>
      <p:sp>
        <p:nvSpPr>
          <p:cNvPr id="12" name="object 12"/>
          <p:cNvSpPr txBox="1">
            <a:spLocks noGrp="1"/>
          </p:cNvSpPr>
          <p:nvPr>
            <p:ph type="title"/>
          </p:nvPr>
        </p:nvSpPr>
        <p:spPr>
          <a:xfrm>
            <a:off x="457200" y="453525"/>
            <a:ext cx="9144000" cy="461009"/>
          </a:xfrm>
          <a:prstGeom prst="rect"/>
          <a:solidFill>
            <a:srgbClr val="8064A2"/>
          </a:solidFill>
        </p:spPr>
        <p:txBody>
          <a:bodyPr wrap="square" lIns="0" tIns="184150" rIns="0" bIns="0" rtlCol="0" vert="horz">
            <a:spAutoFit/>
          </a:bodyPr>
          <a:lstStyle/>
          <a:p>
            <a:pPr marL="492125">
              <a:lnSpc>
                <a:spcPts val="2175"/>
              </a:lnSpc>
              <a:spcBef>
                <a:spcPts val="1450"/>
              </a:spcBef>
            </a:pPr>
            <a:r>
              <a:rPr dirty="0"/>
              <a:t>8. </a:t>
            </a:r>
            <a:r>
              <a:rPr dirty="0" spc="-10"/>
              <a:t>How are </a:t>
            </a:r>
            <a:r>
              <a:rPr dirty="0" spc="-15"/>
              <a:t>you </a:t>
            </a:r>
            <a:r>
              <a:rPr dirty="0" spc="-5"/>
              <a:t>taking</a:t>
            </a:r>
            <a:r>
              <a:rPr dirty="0" spc="45"/>
              <a:t> </a:t>
            </a:r>
            <a:r>
              <a:rPr dirty="0" spc="-35"/>
              <a:t>ARVs?</a:t>
            </a:r>
          </a:p>
        </p:txBody>
      </p:sp>
      <p:grpSp>
        <p:nvGrpSpPr>
          <p:cNvPr id="13" name="object 13"/>
          <p:cNvGrpSpPr/>
          <p:nvPr/>
        </p:nvGrpSpPr>
        <p:grpSpPr>
          <a:xfrm>
            <a:off x="4346447" y="3867911"/>
            <a:ext cx="5203190" cy="3252470"/>
            <a:chOff x="4346447" y="3867911"/>
            <a:chExt cx="5203190" cy="3252470"/>
          </a:xfrm>
        </p:grpSpPr>
        <p:sp>
          <p:nvSpPr>
            <p:cNvPr id="14" name="object 14"/>
            <p:cNvSpPr/>
            <p:nvPr/>
          </p:nvSpPr>
          <p:spPr>
            <a:xfrm>
              <a:off x="4346447" y="3867911"/>
              <a:ext cx="5202936" cy="3252216"/>
            </a:xfrm>
            <a:prstGeom prst="rect">
              <a:avLst/>
            </a:prstGeom>
            <a:blipFill>
              <a:blip r:embed="rId3" cstate="print"/>
              <a:stretch>
                <a:fillRect/>
              </a:stretch>
            </a:blipFill>
          </p:spPr>
          <p:txBody>
            <a:bodyPr wrap="square" lIns="0" tIns="0" rIns="0" bIns="0" rtlCol="0"/>
            <a:lstStyle/>
            <a:p/>
          </p:txBody>
        </p:sp>
        <p:sp>
          <p:nvSpPr>
            <p:cNvPr id="15" name="object 15"/>
            <p:cNvSpPr/>
            <p:nvPr/>
          </p:nvSpPr>
          <p:spPr>
            <a:xfrm>
              <a:off x="4386610" y="3886201"/>
              <a:ext cx="5122545" cy="3168015"/>
            </a:xfrm>
            <a:custGeom>
              <a:avLst/>
              <a:gdLst/>
              <a:ahLst/>
              <a:cxnLst/>
              <a:rect l="l" t="t" r="r" b="b"/>
              <a:pathLst>
                <a:path w="5122545" h="3168015">
                  <a:moveTo>
                    <a:pt x="5122223" y="0"/>
                  </a:moveTo>
                  <a:lnTo>
                    <a:pt x="0" y="0"/>
                  </a:lnTo>
                  <a:lnTo>
                    <a:pt x="0" y="3167943"/>
                  </a:lnTo>
                  <a:lnTo>
                    <a:pt x="5122223" y="3167943"/>
                  </a:lnTo>
                  <a:lnTo>
                    <a:pt x="5122223" y="0"/>
                  </a:lnTo>
                  <a:close/>
                </a:path>
              </a:pathLst>
            </a:custGeom>
            <a:solidFill>
              <a:srgbClr val="FFFFCC"/>
            </a:solidFill>
          </p:spPr>
          <p:txBody>
            <a:bodyPr wrap="square" lIns="0" tIns="0" rIns="0" bIns="0" rtlCol="0"/>
            <a:lstStyle/>
            <a:p/>
          </p:txBody>
        </p:sp>
        <p:sp>
          <p:nvSpPr>
            <p:cNvPr id="16" name="object 16"/>
            <p:cNvSpPr/>
            <p:nvPr/>
          </p:nvSpPr>
          <p:spPr>
            <a:xfrm>
              <a:off x="4495799" y="3886200"/>
              <a:ext cx="594087" cy="457200"/>
            </a:xfrm>
            <a:prstGeom prst="rect">
              <a:avLst/>
            </a:prstGeom>
            <a:blipFill>
              <a:blip r:embed="rId4" cstate="print"/>
              <a:stretch>
                <a:fillRect/>
              </a:stretch>
            </a:blipFill>
          </p:spPr>
          <p:txBody>
            <a:bodyPr wrap="square" lIns="0" tIns="0" rIns="0" bIns="0" rtlCol="0"/>
            <a:lstStyle/>
            <a:p/>
          </p:txBody>
        </p:sp>
      </p:grpSp>
      <p:graphicFrame>
        <p:nvGraphicFramePr>
          <p:cNvPr id="17" name="object 17"/>
          <p:cNvGraphicFramePr>
            <a:graphicFrameLocks noGrp="1"/>
          </p:cNvGraphicFramePr>
          <p:nvPr/>
        </p:nvGraphicFramePr>
        <p:xfrm>
          <a:off x="6019800" y="4178163"/>
          <a:ext cx="3200400" cy="2693035"/>
        </p:xfrm>
        <a:graphic>
          <a:graphicData uri="http://schemas.openxmlformats.org/drawingml/2006/table">
            <a:tbl>
              <a:tblPr firstRow="1" bandRow="1">
                <a:tableStyleId>{2D5ABB26-0587-4C30-8999-92F81FD0307C}</a:tableStyleId>
              </a:tblPr>
              <a:tblGrid>
                <a:gridCol w="2247265"/>
                <a:gridCol w="953769"/>
              </a:tblGrid>
              <a:tr h="482320">
                <a:tc>
                  <a:txBody>
                    <a:bodyPr/>
                    <a:lstStyle/>
                    <a:p>
                      <a:pPr algn="ctr" marR="1905">
                        <a:lnSpc>
                          <a:spcPct val="100000"/>
                        </a:lnSpc>
                        <a:spcBef>
                          <a:spcPts val="325"/>
                        </a:spcBef>
                      </a:pPr>
                      <a:r>
                        <a:rPr dirty="0" sz="1000" spc="-5" b="1">
                          <a:solidFill>
                            <a:srgbClr val="FFFFFF"/>
                          </a:solidFill>
                          <a:latin typeface="Calibri"/>
                          <a:cs typeface="Calibri"/>
                        </a:rPr>
                        <a:t>Number of doses missed per</a:t>
                      </a:r>
                      <a:r>
                        <a:rPr dirty="0" sz="1000" spc="-25" b="1">
                          <a:solidFill>
                            <a:srgbClr val="FFFFFF"/>
                          </a:solidFill>
                          <a:latin typeface="Calibri"/>
                          <a:cs typeface="Calibri"/>
                        </a:rPr>
                        <a:t> </a:t>
                      </a:r>
                      <a:r>
                        <a:rPr dirty="0" sz="1000" spc="-5" b="1">
                          <a:solidFill>
                            <a:srgbClr val="FFFFFF"/>
                          </a:solidFill>
                          <a:latin typeface="Calibri"/>
                          <a:cs typeface="Calibri"/>
                        </a:rPr>
                        <a:t>month</a:t>
                      </a:r>
                      <a:endParaRPr sz="1000">
                        <a:latin typeface="Calibri"/>
                        <a:cs typeface="Calibri"/>
                      </a:endParaRPr>
                    </a:p>
                  </a:txBody>
                  <a:tcPr marL="0" marR="0" marB="0" marT="41275">
                    <a:solidFill>
                      <a:srgbClr val="000000"/>
                    </a:solidFill>
                  </a:tcPr>
                </a:tc>
                <a:tc>
                  <a:txBody>
                    <a:bodyPr/>
                    <a:lstStyle/>
                    <a:p>
                      <a:pPr marL="243840" marR="188595" indent="-56515">
                        <a:lnSpc>
                          <a:spcPct val="100000"/>
                        </a:lnSpc>
                        <a:spcBef>
                          <a:spcPts val="325"/>
                        </a:spcBef>
                      </a:pPr>
                      <a:r>
                        <a:rPr dirty="0" sz="1000" spc="-10" b="1">
                          <a:solidFill>
                            <a:srgbClr val="FFFFFF"/>
                          </a:solidFill>
                          <a:latin typeface="Calibri"/>
                          <a:cs typeface="Calibri"/>
                        </a:rPr>
                        <a:t>A</a:t>
                      </a:r>
                      <a:r>
                        <a:rPr dirty="0" sz="1000" b="1">
                          <a:solidFill>
                            <a:srgbClr val="FFFFFF"/>
                          </a:solidFill>
                          <a:latin typeface="Calibri"/>
                          <a:cs typeface="Calibri"/>
                        </a:rPr>
                        <a:t>dh</a:t>
                      </a:r>
                      <a:r>
                        <a:rPr dirty="0" sz="1000" spc="-5" b="1">
                          <a:solidFill>
                            <a:srgbClr val="FFFFFF"/>
                          </a:solidFill>
                          <a:latin typeface="Calibri"/>
                          <a:cs typeface="Calibri"/>
                        </a:rPr>
                        <a:t>e</a:t>
                      </a:r>
                      <a:r>
                        <a:rPr dirty="0" sz="1000" spc="-10" b="1">
                          <a:solidFill>
                            <a:srgbClr val="FFFFFF"/>
                          </a:solidFill>
                          <a:latin typeface="Calibri"/>
                          <a:cs typeface="Calibri"/>
                        </a:rPr>
                        <a:t>r</a:t>
                      </a:r>
                      <a:r>
                        <a:rPr dirty="0" sz="1000" spc="-5" b="1">
                          <a:solidFill>
                            <a:srgbClr val="FFFFFF"/>
                          </a:solidFill>
                          <a:latin typeface="Calibri"/>
                          <a:cs typeface="Calibri"/>
                        </a:rPr>
                        <a:t>e</a:t>
                      </a:r>
                      <a:r>
                        <a:rPr dirty="0" sz="1000" b="1">
                          <a:solidFill>
                            <a:srgbClr val="FFFFFF"/>
                          </a:solidFill>
                          <a:latin typeface="Calibri"/>
                          <a:cs typeface="Calibri"/>
                        </a:rPr>
                        <a:t>n</a:t>
                      </a:r>
                      <a:r>
                        <a:rPr dirty="0" sz="1000" spc="-10" b="1">
                          <a:solidFill>
                            <a:srgbClr val="FFFFFF"/>
                          </a:solidFill>
                          <a:latin typeface="Calibri"/>
                          <a:cs typeface="Calibri"/>
                        </a:rPr>
                        <a:t>c</a:t>
                      </a:r>
                      <a:r>
                        <a:rPr dirty="0" sz="1000" b="1">
                          <a:solidFill>
                            <a:srgbClr val="FFFFFF"/>
                          </a:solidFill>
                          <a:latin typeface="Calibri"/>
                          <a:cs typeface="Calibri"/>
                        </a:rPr>
                        <a:t>e  </a:t>
                      </a:r>
                      <a:r>
                        <a:rPr dirty="0" sz="1000" spc="-5" b="1">
                          <a:solidFill>
                            <a:srgbClr val="FFFFFF"/>
                          </a:solidFill>
                          <a:latin typeface="Calibri"/>
                          <a:cs typeface="Calibri"/>
                        </a:rPr>
                        <a:t>category</a:t>
                      </a:r>
                      <a:endParaRPr sz="1000">
                        <a:latin typeface="Calibri"/>
                        <a:cs typeface="Calibri"/>
                      </a:endParaRPr>
                    </a:p>
                  </a:txBody>
                  <a:tcPr marL="0" marR="0" marB="0" marT="41275">
                    <a:solidFill>
                      <a:srgbClr val="000000"/>
                    </a:solidFill>
                  </a:tcPr>
                </a:tc>
              </a:tr>
              <a:tr h="263576">
                <a:tc gridSpan="2">
                  <a:txBody>
                    <a:bodyPr/>
                    <a:lstStyle/>
                    <a:p>
                      <a:pPr marL="208915">
                        <a:lnSpc>
                          <a:spcPct val="100000"/>
                        </a:lnSpc>
                        <a:spcBef>
                          <a:spcPts val="125"/>
                        </a:spcBef>
                      </a:pPr>
                      <a:r>
                        <a:rPr dirty="0" sz="1000" spc="-5">
                          <a:latin typeface="Calibri"/>
                          <a:cs typeface="Calibri"/>
                        </a:rPr>
                        <a:t>Patients taking once daily</a:t>
                      </a:r>
                      <a:r>
                        <a:rPr dirty="0" sz="1000">
                          <a:latin typeface="Calibri"/>
                          <a:cs typeface="Calibri"/>
                        </a:rPr>
                        <a:t> </a:t>
                      </a:r>
                      <a:r>
                        <a:rPr dirty="0" sz="1000" spc="-5">
                          <a:latin typeface="Calibri"/>
                          <a:cs typeface="Calibri"/>
                        </a:rPr>
                        <a:t>regimens</a:t>
                      </a:r>
                      <a:endParaRPr sz="1000">
                        <a:latin typeface="Calibri"/>
                        <a:cs typeface="Calibri"/>
                      </a:endParaRPr>
                    </a:p>
                  </a:txBody>
                  <a:tcPr marL="0" marR="0" marB="0" marT="15875">
                    <a:solidFill>
                      <a:srgbClr val="E7E7E7"/>
                    </a:solidFill>
                  </a:tcPr>
                </a:tc>
                <a:tc hMerge="1">
                  <a:txBody>
                    <a:bodyPr/>
                    <a:lstStyle/>
                    <a:p>
                      <a:pPr/>
                    </a:p>
                  </a:txBody>
                  <a:tcPr marL="0" marR="0" marB="0" marT="0"/>
                </a:tc>
              </a:tr>
              <a:tr h="276277">
                <a:tc>
                  <a:txBody>
                    <a:bodyPr/>
                    <a:lstStyle/>
                    <a:p>
                      <a:pPr algn="ctr" marR="635">
                        <a:lnSpc>
                          <a:spcPct val="100000"/>
                        </a:lnSpc>
                        <a:spcBef>
                          <a:spcPts val="210"/>
                        </a:spcBef>
                      </a:pPr>
                      <a:r>
                        <a:rPr dirty="0" sz="1000">
                          <a:latin typeface="Calibri"/>
                          <a:cs typeface="Calibri"/>
                        </a:rPr>
                        <a:t>&lt; 2</a:t>
                      </a:r>
                      <a:r>
                        <a:rPr dirty="0" sz="1000" spc="-10">
                          <a:latin typeface="Calibri"/>
                          <a:cs typeface="Calibri"/>
                        </a:rPr>
                        <a:t> </a:t>
                      </a:r>
                      <a:r>
                        <a:rPr dirty="0" sz="1000" spc="-5">
                          <a:latin typeface="Calibri"/>
                          <a:cs typeface="Calibri"/>
                        </a:rPr>
                        <a:t>doses</a:t>
                      </a:r>
                      <a:endParaRPr sz="1000">
                        <a:latin typeface="Calibri"/>
                        <a:cs typeface="Calibri"/>
                      </a:endParaRPr>
                    </a:p>
                  </a:txBody>
                  <a:tcPr marL="0" marR="0" marB="0" marT="26670">
                    <a:solidFill>
                      <a:srgbClr val="FFFFFF"/>
                    </a:solidFill>
                  </a:tcPr>
                </a:tc>
                <a:tc>
                  <a:txBody>
                    <a:bodyPr/>
                    <a:lstStyle/>
                    <a:p>
                      <a:pPr algn="r" marR="333375">
                        <a:lnSpc>
                          <a:spcPct val="100000"/>
                        </a:lnSpc>
                        <a:spcBef>
                          <a:spcPts val="210"/>
                        </a:spcBef>
                      </a:pPr>
                      <a:r>
                        <a:rPr dirty="0" sz="1000" spc="-10">
                          <a:latin typeface="Calibri"/>
                          <a:cs typeface="Calibri"/>
                        </a:rPr>
                        <a:t>G</a:t>
                      </a:r>
                      <a:r>
                        <a:rPr dirty="0" sz="1000" spc="-5">
                          <a:latin typeface="Calibri"/>
                          <a:cs typeface="Calibri"/>
                        </a:rPr>
                        <a:t>oo</a:t>
                      </a:r>
                      <a:r>
                        <a:rPr dirty="0" sz="1000">
                          <a:latin typeface="Calibri"/>
                          <a:cs typeface="Calibri"/>
                        </a:rPr>
                        <a:t>d</a:t>
                      </a:r>
                      <a:endParaRPr sz="1000">
                        <a:latin typeface="Calibri"/>
                        <a:cs typeface="Calibri"/>
                      </a:endParaRPr>
                    </a:p>
                  </a:txBody>
                  <a:tcPr marL="0" marR="0" marB="0" marT="26670">
                    <a:solidFill>
                      <a:srgbClr val="FFFFFF"/>
                    </a:solidFill>
                  </a:tcPr>
                </a:tc>
              </a:tr>
              <a:tr h="276277">
                <a:tc>
                  <a:txBody>
                    <a:bodyPr/>
                    <a:lstStyle/>
                    <a:p>
                      <a:pPr algn="ctr" marR="635">
                        <a:lnSpc>
                          <a:spcPct val="100000"/>
                        </a:lnSpc>
                        <a:spcBef>
                          <a:spcPts val="220"/>
                        </a:spcBef>
                      </a:pPr>
                      <a:r>
                        <a:rPr dirty="0" sz="1000" spc="-5">
                          <a:latin typeface="Calibri"/>
                          <a:cs typeface="Calibri"/>
                        </a:rPr>
                        <a:t>2-4 doses</a:t>
                      </a:r>
                      <a:endParaRPr sz="1000">
                        <a:latin typeface="Calibri"/>
                        <a:cs typeface="Calibri"/>
                      </a:endParaRPr>
                    </a:p>
                  </a:txBody>
                  <a:tcPr marL="0" marR="0" marB="0" marT="27940">
                    <a:solidFill>
                      <a:srgbClr val="E7E7E7"/>
                    </a:solidFill>
                  </a:tcPr>
                </a:tc>
                <a:tc>
                  <a:txBody>
                    <a:bodyPr/>
                    <a:lstStyle/>
                    <a:p>
                      <a:pPr algn="r" marR="377825">
                        <a:lnSpc>
                          <a:spcPct val="100000"/>
                        </a:lnSpc>
                        <a:spcBef>
                          <a:spcPts val="220"/>
                        </a:spcBef>
                      </a:pPr>
                      <a:r>
                        <a:rPr dirty="0" sz="1000">
                          <a:latin typeface="Calibri"/>
                          <a:cs typeface="Calibri"/>
                        </a:rPr>
                        <a:t>F</a:t>
                      </a:r>
                      <a:r>
                        <a:rPr dirty="0" sz="1000" spc="-5">
                          <a:latin typeface="Calibri"/>
                          <a:cs typeface="Calibri"/>
                        </a:rPr>
                        <a:t>ai</a:t>
                      </a:r>
                      <a:r>
                        <a:rPr dirty="0" sz="1000">
                          <a:latin typeface="Calibri"/>
                          <a:cs typeface="Calibri"/>
                        </a:rPr>
                        <a:t>r</a:t>
                      </a:r>
                      <a:endParaRPr sz="1000">
                        <a:latin typeface="Calibri"/>
                        <a:cs typeface="Calibri"/>
                      </a:endParaRPr>
                    </a:p>
                  </a:txBody>
                  <a:tcPr marL="0" marR="0" marB="0" marT="27940">
                    <a:solidFill>
                      <a:srgbClr val="E7E7E7"/>
                    </a:solidFill>
                  </a:tcPr>
                </a:tc>
              </a:tr>
              <a:tr h="276277">
                <a:tc>
                  <a:txBody>
                    <a:bodyPr/>
                    <a:lstStyle/>
                    <a:p>
                      <a:pPr algn="ctr" marR="635">
                        <a:lnSpc>
                          <a:spcPct val="100000"/>
                        </a:lnSpc>
                        <a:spcBef>
                          <a:spcPts val="229"/>
                        </a:spcBef>
                      </a:pPr>
                      <a:r>
                        <a:rPr dirty="0" sz="1000">
                          <a:latin typeface="Calibri"/>
                          <a:cs typeface="Calibri"/>
                        </a:rPr>
                        <a:t>&gt; 4</a:t>
                      </a:r>
                      <a:r>
                        <a:rPr dirty="0" sz="1000" spc="-10">
                          <a:latin typeface="Calibri"/>
                          <a:cs typeface="Calibri"/>
                        </a:rPr>
                        <a:t> </a:t>
                      </a:r>
                      <a:r>
                        <a:rPr dirty="0" sz="1000" spc="-5">
                          <a:latin typeface="Calibri"/>
                          <a:cs typeface="Calibri"/>
                        </a:rPr>
                        <a:t>doses</a:t>
                      </a:r>
                      <a:endParaRPr sz="1000">
                        <a:latin typeface="Calibri"/>
                        <a:cs typeface="Calibri"/>
                      </a:endParaRPr>
                    </a:p>
                  </a:txBody>
                  <a:tcPr marL="0" marR="0" marB="0" marT="29209">
                    <a:solidFill>
                      <a:srgbClr val="FFFFFF"/>
                    </a:solidFill>
                  </a:tcPr>
                </a:tc>
                <a:tc>
                  <a:txBody>
                    <a:bodyPr/>
                    <a:lstStyle/>
                    <a:p>
                      <a:pPr algn="r" marR="351790">
                        <a:lnSpc>
                          <a:spcPct val="100000"/>
                        </a:lnSpc>
                        <a:spcBef>
                          <a:spcPts val="229"/>
                        </a:spcBef>
                      </a:pPr>
                      <a:r>
                        <a:rPr dirty="0" sz="1000" spc="-5">
                          <a:latin typeface="Calibri"/>
                          <a:cs typeface="Calibri"/>
                        </a:rPr>
                        <a:t>Poo</a:t>
                      </a:r>
                      <a:r>
                        <a:rPr dirty="0" sz="1000">
                          <a:latin typeface="Calibri"/>
                          <a:cs typeface="Calibri"/>
                        </a:rPr>
                        <a:t>r</a:t>
                      </a:r>
                      <a:endParaRPr sz="1000">
                        <a:latin typeface="Calibri"/>
                        <a:cs typeface="Calibri"/>
                      </a:endParaRPr>
                    </a:p>
                  </a:txBody>
                  <a:tcPr marL="0" marR="0" marB="0" marT="29209">
                    <a:solidFill>
                      <a:srgbClr val="FFFFFF"/>
                    </a:solidFill>
                  </a:tcPr>
                </a:tc>
              </a:tr>
              <a:tr h="276277">
                <a:tc gridSpan="2">
                  <a:txBody>
                    <a:bodyPr/>
                    <a:lstStyle/>
                    <a:p>
                      <a:pPr marL="194945">
                        <a:lnSpc>
                          <a:spcPct val="100000"/>
                        </a:lnSpc>
                        <a:spcBef>
                          <a:spcPts val="210"/>
                        </a:spcBef>
                      </a:pPr>
                      <a:r>
                        <a:rPr dirty="0" sz="1000" spc="-5">
                          <a:latin typeface="Calibri"/>
                          <a:cs typeface="Calibri"/>
                        </a:rPr>
                        <a:t>Patients taking twice daily</a:t>
                      </a:r>
                      <a:r>
                        <a:rPr dirty="0" sz="1000">
                          <a:latin typeface="Calibri"/>
                          <a:cs typeface="Calibri"/>
                        </a:rPr>
                        <a:t> </a:t>
                      </a:r>
                      <a:r>
                        <a:rPr dirty="0" sz="1000" spc="-5">
                          <a:latin typeface="Calibri"/>
                          <a:cs typeface="Calibri"/>
                        </a:rPr>
                        <a:t>regimens</a:t>
                      </a:r>
                      <a:endParaRPr sz="1000">
                        <a:latin typeface="Calibri"/>
                        <a:cs typeface="Calibri"/>
                      </a:endParaRPr>
                    </a:p>
                  </a:txBody>
                  <a:tcPr marL="0" marR="0" marB="0" marT="26670">
                    <a:solidFill>
                      <a:srgbClr val="E7E7E7"/>
                    </a:solidFill>
                  </a:tcPr>
                </a:tc>
                <a:tc hMerge="1">
                  <a:txBody>
                    <a:bodyPr/>
                    <a:lstStyle/>
                    <a:p>
                      <a:pPr/>
                    </a:p>
                  </a:txBody>
                  <a:tcPr marL="0" marR="0" marB="0" marT="0"/>
                </a:tc>
              </a:tr>
              <a:tr h="276277">
                <a:tc>
                  <a:txBody>
                    <a:bodyPr/>
                    <a:lstStyle/>
                    <a:p>
                      <a:pPr algn="ctr" marR="635">
                        <a:lnSpc>
                          <a:spcPct val="100000"/>
                        </a:lnSpc>
                        <a:spcBef>
                          <a:spcPts val="220"/>
                        </a:spcBef>
                      </a:pPr>
                      <a:r>
                        <a:rPr dirty="0" sz="1000">
                          <a:latin typeface="Calibri"/>
                          <a:cs typeface="Calibri"/>
                        </a:rPr>
                        <a:t>&lt; 4</a:t>
                      </a:r>
                      <a:r>
                        <a:rPr dirty="0" sz="1000" spc="-10">
                          <a:latin typeface="Calibri"/>
                          <a:cs typeface="Calibri"/>
                        </a:rPr>
                        <a:t> </a:t>
                      </a:r>
                      <a:r>
                        <a:rPr dirty="0" sz="1000" spc="-5">
                          <a:latin typeface="Calibri"/>
                          <a:cs typeface="Calibri"/>
                        </a:rPr>
                        <a:t>doses</a:t>
                      </a:r>
                      <a:endParaRPr sz="1000">
                        <a:latin typeface="Calibri"/>
                        <a:cs typeface="Calibri"/>
                      </a:endParaRPr>
                    </a:p>
                  </a:txBody>
                  <a:tcPr marL="0" marR="0" marB="0" marT="27940">
                    <a:solidFill>
                      <a:srgbClr val="FFFFFF"/>
                    </a:solidFill>
                  </a:tcPr>
                </a:tc>
                <a:tc>
                  <a:txBody>
                    <a:bodyPr/>
                    <a:lstStyle/>
                    <a:p>
                      <a:pPr algn="r" marR="333375">
                        <a:lnSpc>
                          <a:spcPct val="100000"/>
                        </a:lnSpc>
                        <a:spcBef>
                          <a:spcPts val="220"/>
                        </a:spcBef>
                      </a:pPr>
                      <a:r>
                        <a:rPr dirty="0" sz="1000" spc="-10">
                          <a:latin typeface="Calibri"/>
                          <a:cs typeface="Calibri"/>
                        </a:rPr>
                        <a:t>G</a:t>
                      </a:r>
                      <a:r>
                        <a:rPr dirty="0" sz="1000" spc="-5">
                          <a:latin typeface="Calibri"/>
                          <a:cs typeface="Calibri"/>
                        </a:rPr>
                        <a:t>oo</a:t>
                      </a:r>
                      <a:r>
                        <a:rPr dirty="0" sz="1000">
                          <a:latin typeface="Calibri"/>
                          <a:cs typeface="Calibri"/>
                        </a:rPr>
                        <a:t>d</a:t>
                      </a:r>
                      <a:endParaRPr sz="1000">
                        <a:latin typeface="Calibri"/>
                        <a:cs typeface="Calibri"/>
                      </a:endParaRPr>
                    </a:p>
                  </a:txBody>
                  <a:tcPr marL="0" marR="0" marB="0" marT="27940">
                    <a:solidFill>
                      <a:srgbClr val="FFFFFF"/>
                    </a:solidFill>
                  </a:tcPr>
                </a:tc>
              </a:tr>
              <a:tr h="276276">
                <a:tc>
                  <a:txBody>
                    <a:bodyPr/>
                    <a:lstStyle/>
                    <a:p>
                      <a:pPr algn="ctr" marR="635">
                        <a:lnSpc>
                          <a:spcPct val="100000"/>
                        </a:lnSpc>
                        <a:spcBef>
                          <a:spcPts val="204"/>
                        </a:spcBef>
                      </a:pPr>
                      <a:r>
                        <a:rPr dirty="0" sz="1000" spc="-5">
                          <a:latin typeface="Calibri"/>
                          <a:cs typeface="Calibri"/>
                        </a:rPr>
                        <a:t>4-8 doses</a:t>
                      </a:r>
                      <a:endParaRPr sz="1000">
                        <a:latin typeface="Calibri"/>
                        <a:cs typeface="Calibri"/>
                      </a:endParaRPr>
                    </a:p>
                  </a:txBody>
                  <a:tcPr marL="0" marR="0" marB="0" marT="26034">
                    <a:solidFill>
                      <a:srgbClr val="E7E7E7"/>
                    </a:solidFill>
                  </a:tcPr>
                </a:tc>
                <a:tc>
                  <a:txBody>
                    <a:bodyPr/>
                    <a:lstStyle/>
                    <a:p>
                      <a:pPr algn="r" marR="377825">
                        <a:lnSpc>
                          <a:spcPct val="100000"/>
                        </a:lnSpc>
                        <a:spcBef>
                          <a:spcPts val="204"/>
                        </a:spcBef>
                      </a:pPr>
                      <a:r>
                        <a:rPr dirty="0" sz="1000">
                          <a:latin typeface="Calibri"/>
                          <a:cs typeface="Calibri"/>
                        </a:rPr>
                        <a:t>F</a:t>
                      </a:r>
                      <a:r>
                        <a:rPr dirty="0" sz="1000" spc="-5">
                          <a:latin typeface="Calibri"/>
                          <a:cs typeface="Calibri"/>
                        </a:rPr>
                        <a:t>ai</a:t>
                      </a:r>
                      <a:r>
                        <a:rPr dirty="0" sz="1000">
                          <a:latin typeface="Calibri"/>
                          <a:cs typeface="Calibri"/>
                        </a:rPr>
                        <a:t>r</a:t>
                      </a:r>
                      <a:endParaRPr sz="1000">
                        <a:latin typeface="Calibri"/>
                        <a:cs typeface="Calibri"/>
                      </a:endParaRPr>
                    </a:p>
                  </a:txBody>
                  <a:tcPr marL="0" marR="0" marB="0" marT="26034">
                    <a:solidFill>
                      <a:srgbClr val="E7E7E7"/>
                    </a:solidFill>
                  </a:tcPr>
                </a:tc>
              </a:tr>
              <a:tr h="276277">
                <a:tc>
                  <a:txBody>
                    <a:bodyPr/>
                    <a:lstStyle/>
                    <a:p>
                      <a:pPr algn="ctr" marR="635">
                        <a:lnSpc>
                          <a:spcPct val="100000"/>
                        </a:lnSpc>
                        <a:spcBef>
                          <a:spcPts val="215"/>
                        </a:spcBef>
                      </a:pPr>
                      <a:r>
                        <a:rPr dirty="0" sz="1000">
                          <a:latin typeface="Calibri"/>
                          <a:cs typeface="Calibri"/>
                        </a:rPr>
                        <a:t>&gt; 8</a:t>
                      </a:r>
                      <a:r>
                        <a:rPr dirty="0" sz="1000" spc="-10">
                          <a:latin typeface="Calibri"/>
                          <a:cs typeface="Calibri"/>
                        </a:rPr>
                        <a:t> </a:t>
                      </a:r>
                      <a:r>
                        <a:rPr dirty="0" sz="1000" spc="-5">
                          <a:latin typeface="Calibri"/>
                          <a:cs typeface="Calibri"/>
                        </a:rPr>
                        <a:t>doses</a:t>
                      </a:r>
                      <a:endParaRPr sz="1000">
                        <a:latin typeface="Calibri"/>
                        <a:cs typeface="Calibri"/>
                      </a:endParaRPr>
                    </a:p>
                  </a:txBody>
                  <a:tcPr marL="0" marR="0" marB="0" marT="27305">
                    <a:lnB w="28575">
                      <a:solidFill>
                        <a:srgbClr val="000000"/>
                      </a:solidFill>
                      <a:prstDash val="solid"/>
                    </a:lnB>
                    <a:solidFill>
                      <a:srgbClr val="FFFFFF"/>
                    </a:solidFill>
                  </a:tcPr>
                </a:tc>
                <a:tc>
                  <a:txBody>
                    <a:bodyPr/>
                    <a:lstStyle/>
                    <a:p>
                      <a:pPr algn="r" marR="351790">
                        <a:lnSpc>
                          <a:spcPct val="100000"/>
                        </a:lnSpc>
                        <a:spcBef>
                          <a:spcPts val="215"/>
                        </a:spcBef>
                      </a:pPr>
                      <a:r>
                        <a:rPr dirty="0" sz="1000" spc="-5">
                          <a:latin typeface="Calibri"/>
                          <a:cs typeface="Calibri"/>
                        </a:rPr>
                        <a:t>Poo</a:t>
                      </a:r>
                      <a:r>
                        <a:rPr dirty="0" sz="1000">
                          <a:latin typeface="Calibri"/>
                          <a:cs typeface="Calibri"/>
                        </a:rPr>
                        <a:t>r</a:t>
                      </a:r>
                      <a:endParaRPr sz="1000">
                        <a:latin typeface="Calibri"/>
                        <a:cs typeface="Calibri"/>
                      </a:endParaRPr>
                    </a:p>
                  </a:txBody>
                  <a:tcPr marL="0" marR="0" marB="0" marT="27305">
                    <a:lnB w="28575">
                      <a:solidFill>
                        <a:srgbClr val="000000"/>
                      </a:solidFill>
                      <a:prstDash val="solid"/>
                    </a:lnB>
                    <a:solidFill>
                      <a:srgbClr val="FFFFFF"/>
                    </a:solidFill>
                  </a:tcPr>
                </a:tc>
              </a:tr>
            </a:tbl>
          </a:graphicData>
        </a:graphic>
      </p:graphicFrame>
      <p:sp>
        <p:nvSpPr>
          <p:cNvPr id="18" name="object 18"/>
          <p:cNvSpPr txBox="1"/>
          <p:nvPr/>
        </p:nvSpPr>
        <p:spPr>
          <a:xfrm>
            <a:off x="4526518" y="4380992"/>
            <a:ext cx="1402715" cy="2397760"/>
          </a:xfrm>
          <a:prstGeom prst="rect">
            <a:avLst/>
          </a:prstGeom>
        </p:spPr>
        <p:txBody>
          <a:bodyPr wrap="square" lIns="0" tIns="12700" rIns="0" bIns="0" rtlCol="0" vert="horz">
            <a:spAutoFit/>
          </a:bodyPr>
          <a:lstStyle/>
          <a:p>
            <a:pPr marL="12700">
              <a:lnSpc>
                <a:spcPct val="100000"/>
              </a:lnSpc>
              <a:spcBef>
                <a:spcPts val="100"/>
              </a:spcBef>
            </a:pPr>
            <a:r>
              <a:rPr dirty="0" sz="1500" spc="-5" b="1">
                <a:latin typeface="Calibri"/>
                <a:cs typeface="Calibri"/>
              </a:rPr>
              <a:t>Document</a:t>
            </a:r>
            <a:endParaRPr sz="1500">
              <a:latin typeface="Calibri"/>
              <a:cs typeface="Calibri"/>
            </a:endParaRPr>
          </a:p>
          <a:p>
            <a:pPr>
              <a:lnSpc>
                <a:spcPct val="100000"/>
              </a:lnSpc>
              <a:spcBef>
                <a:spcPts val="55"/>
              </a:spcBef>
            </a:pPr>
            <a:endParaRPr sz="1450">
              <a:latin typeface="Calibri"/>
              <a:cs typeface="Calibri"/>
            </a:endParaRPr>
          </a:p>
          <a:p>
            <a:pPr marL="12700" marR="5080">
              <a:lnSpc>
                <a:spcPct val="80400"/>
              </a:lnSpc>
            </a:pPr>
            <a:r>
              <a:rPr dirty="0" sz="1300" spc="-5">
                <a:latin typeface="Calibri"/>
                <a:cs typeface="Calibri"/>
              </a:rPr>
              <a:t>Complete </a:t>
            </a:r>
            <a:r>
              <a:rPr dirty="0" sz="1300">
                <a:latin typeface="Calibri"/>
                <a:cs typeface="Calibri"/>
              </a:rPr>
              <a:t>the </a:t>
            </a:r>
            <a:r>
              <a:rPr dirty="0" sz="1300" spc="-10">
                <a:latin typeface="Calibri"/>
                <a:cs typeface="Calibri"/>
              </a:rPr>
              <a:t>first  </a:t>
            </a:r>
            <a:r>
              <a:rPr dirty="0" sz="1300" spc="-5">
                <a:latin typeface="Calibri"/>
                <a:cs typeface="Calibri"/>
              </a:rPr>
              <a:t>column </a:t>
            </a:r>
            <a:r>
              <a:rPr dirty="0" sz="1300">
                <a:latin typeface="Calibri"/>
                <a:cs typeface="Calibri"/>
              </a:rPr>
              <a:t>of</a:t>
            </a:r>
            <a:r>
              <a:rPr dirty="0" sz="1300" spc="-65">
                <a:latin typeface="Calibri"/>
                <a:cs typeface="Calibri"/>
              </a:rPr>
              <a:t> </a:t>
            </a:r>
            <a:r>
              <a:rPr dirty="0" sz="1300">
                <a:latin typeface="Calibri"/>
                <a:cs typeface="Calibri"/>
              </a:rPr>
              <a:t>enhanced  </a:t>
            </a:r>
            <a:r>
              <a:rPr dirty="0" sz="1300" spc="-5">
                <a:latin typeface="Calibri"/>
                <a:cs typeface="Calibri"/>
              </a:rPr>
              <a:t>adherence </a:t>
            </a:r>
            <a:r>
              <a:rPr dirty="0" sz="1300">
                <a:latin typeface="Calibri"/>
                <a:cs typeface="Calibri"/>
              </a:rPr>
              <a:t>session 1  on the </a:t>
            </a:r>
            <a:r>
              <a:rPr dirty="0" sz="1300" spc="-5" b="1">
                <a:latin typeface="Calibri"/>
                <a:cs typeface="Calibri"/>
              </a:rPr>
              <a:t>Enhanced  Adherence Plan  </a:t>
            </a:r>
            <a:r>
              <a:rPr dirty="0" sz="1300" spc="-30" b="1">
                <a:latin typeface="Calibri"/>
                <a:cs typeface="Calibri"/>
              </a:rPr>
              <a:t>Tool </a:t>
            </a:r>
            <a:r>
              <a:rPr dirty="0" sz="1300">
                <a:latin typeface="Calibri"/>
                <a:cs typeface="Calibri"/>
              </a:rPr>
              <a:t>and </a:t>
            </a:r>
            <a:r>
              <a:rPr dirty="0" sz="1300" spc="-5">
                <a:latin typeface="Calibri"/>
                <a:cs typeface="Calibri"/>
              </a:rPr>
              <a:t>mark  adherence </a:t>
            </a:r>
            <a:r>
              <a:rPr dirty="0" sz="1300">
                <a:latin typeface="Calibri"/>
                <a:cs typeface="Calibri"/>
              </a:rPr>
              <a:t>as </a:t>
            </a:r>
            <a:r>
              <a:rPr dirty="0" sz="1300" spc="-5">
                <a:latin typeface="Calibri"/>
                <a:cs typeface="Calibri"/>
              </a:rPr>
              <a:t>good,  </a:t>
            </a:r>
            <a:r>
              <a:rPr dirty="0" sz="1300" spc="-30">
                <a:latin typeface="Calibri"/>
                <a:cs typeface="Calibri"/>
              </a:rPr>
              <a:t>fair, </a:t>
            </a:r>
            <a:r>
              <a:rPr dirty="0" sz="1300">
                <a:latin typeface="Calibri"/>
                <a:cs typeface="Calibri"/>
              </a:rPr>
              <a:t>or </a:t>
            </a:r>
            <a:r>
              <a:rPr dirty="0" sz="1300" spc="-25">
                <a:latin typeface="Calibri"/>
                <a:cs typeface="Calibri"/>
              </a:rPr>
              <a:t>poor,  </a:t>
            </a:r>
            <a:r>
              <a:rPr dirty="0" sz="1300" spc="-5">
                <a:latin typeface="Calibri"/>
                <a:cs typeface="Calibri"/>
              </a:rPr>
              <a:t>according </a:t>
            </a:r>
            <a:r>
              <a:rPr dirty="0" sz="1300" spc="-10">
                <a:latin typeface="Calibri"/>
                <a:cs typeface="Calibri"/>
              </a:rPr>
              <a:t>to </a:t>
            </a:r>
            <a:r>
              <a:rPr dirty="0" sz="1300">
                <a:latin typeface="Calibri"/>
                <a:cs typeface="Calibri"/>
              </a:rPr>
              <a:t>the  </a:t>
            </a:r>
            <a:r>
              <a:rPr dirty="0" sz="1300" spc="-5">
                <a:latin typeface="Calibri"/>
                <a:cs typeface="Calibri"/>
              </a:rPr>
              <a:t>number </a:t>
            </a:r>
            <a:r>
              <a:rPr dirty="0" sz="1300">
                <a:latin typeface="Calibri"/>
                <a:cs typeface="Calibri"/>
              </a:rPr>
              <a:t>of doses  </a:t>
            </a:r>
            <a:r>
              <a:rPr dirty="0" sz="1300" spc="-5">
                <a:latin typeface="Calibri"/>
                <a:cs typeface="Calibri"/>
              </a:rPr>
              <a:t>missed </a:t>
            </a:r>
            <a:r>
              <a:rPr dirty="0" sz="1300">
                <a:latin typeface="Calibri"/>
                <a:cs typeface="Calibri"/>
              </a:rPr>
              <a:t>per </a:t>
            </a:r>
            <a:r>
              <a:rPr dirty="0" sz="1300" spc="-5">
                <a:latin typeface="Calibri"/>
                <a:cs typeface="Calibri"/>
              </a:rPr>
              <a:t>month  </a:t>
            </a:r>
            <a:r>
              <a:rPr dirty="0" sz="1300">
                <a:latin typeface="Calibri"/>
                <a:cs typeface="Calibri"/>
              </a:rPr>
              <a:t>(as per</a:t>
            </a:r>
            <a:r>
              <a:rPr dirty="0" sz="1300" spc="-5">
                <a:latin typeface="Calibri"/>
                <a:cs typeface="Calibri"/>
              </a:rPr>
              <a:t> table).</a:t>
            </a:r>
            <a:endParaRPr sz="1300">
              <a:latin typeface="Calibri"/>
              <a:cs typeface="Calibri"/>
            </a:endParaRPr>
          </a:p>
        </p:txBody>
      </p:sp>
      <p:grpSp>
        <p:nvGrpSpPr>
          <p:cNvPr id="19" name="object 19"/>
          <p:cNvGrpSpPr/>
          <p:nvPr/>
        </p:nvGrpSpPr>
        <p:grpSpPr>
          <a:xfrm>
            <a:off x="643127" y="3486911"/>
            <a:ext cx="3286125" cy="3633470"/>
            <a:chOff x="643127" y="3486911"/>
            <a:chExt cx="3286125" cy="3633470"/>
          </a:xfrm>
        </p:grpSpPr>
        <p:sp>
          <p:nvSpPr>
            <p:cNvPr id="20" name="object 20"/>
            <p:cNvSpPr/>
            <p:nvPr/>
          </p:nvSpPr>
          <p:spPr>
            <a:xfrm>
              <a:off x="643127" y="3486911"/>
              <a:ext cx="3285744" cy="3633216"/>
            </a:xfrm>
            <a:prstGeom prst="rect">
              <a:avLst/>
            </a:prstGeom>
            <a:blipFill>
              <a:blip r:embed="rId5" cstate="print"/>
              <a:stretch>
                <a:fillRect/>
              </a:stretch>
            </a:blipFill>
          </p:spPr>
          <p:txBody>
            <a:bodyPr wrap="square" lIns="0" tIns="0" rIns="0" bIns="0" rtlCol="0"/>
            <a:lstStyle/>
            <a:p/>
          </p:txBody>
        </p:sp>
        <p:sp>
          <p:nvSpPr>
            <p:cNvPr id="21" name="object 21"/>
            <p:cNvSpPr/>
            <p:nvPr/>
          </p:nvSpPr>
          <p:spPr>
            <a:xfrm>
              <a:off x="685799" y="3505201"/>
              <a:ext cx="3200400" cy="3549015"/>
            </a:xfrm>
            <a:custGeom>
              <a:avLst/>
              <a:gdLst/>
              <a:ahLst/>
              <a:cxnLst/>
              <a:rect l="l" t="t" r="r" b="b"/>
              <a:pathLst>
                <a:path w="3200400" h="3549015">
                  <a:moveTo>
                    <a:pt x="3200400" y="0"/>
                  </a:moveTo>
                  <a:lnTo>
                    <a:pt x="0" y="0"/>
                  </a:lnTo>
                  <a:lnTo>
                    <a:pt x="0" y="3548944"/>
                  </a:lnTo>
                  <a:lnTo>
                    <a:pt x="3200400" y="3548944"/>
                  </a:lnTo>
                  <a:lnTo>
                    <a:pt x="3200400" y="0"/>
                  </a:lnTo>
                  <a:close/>
                </a:path>
              </a:pathLst>
            </a:custGeom>
            <a:solidFill>
              <a:srgbClr val="E6E0EC"/>
            </a:solidFill>
          </p:spPr>
          <p:txBody>
            <a:bodyPr wrap="square" lIns="0" tIns="0" rIns="0" bIns="0" rtlCol="0"/>
            <a:lstStyle/>
            <a:p/>
          </p:txBody>
        </p:sp>
      </p:grpSp>
      <p:sp>
        <p:nvSpPr>
          <p:cNvPr id="22" name="object 22"/>
          <p:cNvSpPr txBox="1"/>
          <p:nvPr/>
        </p:nvSpPr>
        <p:spPr>
          <a:xfrm>
            <a:off x="735492" y="5558535"/>
            <a:ext cx="901065" cy="415925"/>
          </a:xfrm>
          <a:prstGeom prst="rect">
            <a:avLst/>
          </a:prstGeom>
        </p:spPr>
        <p:txBody>
          <a:bodyPr wrap="square" lIns="0" tIns="12700" rIns="0" bIns="0" rtlCol="0" vert="horz">
            <a:spAutoFit/>
          </a:bodyPr>
          <a:lstStyle/>
          <a:p>
            <a:pPr marL="342900">
              <a:lnSpc>
                <a:spcPts val="1535"/>
              </a:lnSpc>
              <a:spcBef>
                <a:spcPts val="100"/>
              </a:spcBef>
            </a:pPr>
            <a:r>
              <a:rPr dirty="0" sz="1300" spc="-30">
                <a:latin typeface="Calibri"/>
                <a:cs typeface="Calibri"/>
              </a:rPr>
              <a:t>poor.</a:t>
            </a:r>
            <a:endParaRPr sz="1300">
              <a:latin typeface="Calibri"/>
              <a:cs typeface="Calibri"/>
            </a:endParaRPr>
          </a:p>
          <a:p>
            <a:pPr>
              <a:lnSpc>
                <a:spcPts val="1535"/>
              </a:lnSpc>
            </a:pPr>
            <a:r>
              <a:rPr dirty="0" sz="1300" b="1">
                <a:latin typeface="Calibri"/>
                <a:cs typeface="Calibri"/>
              </a:rPr>
              <a:t>Drug</a:t>
            </a:r>
            <a:r>
              <a:rPr dirty="0" sz="1300" spc="-50" b="1">
                <a:latin typeface="Calibri"/>
                <a:cs typeface="Calibri"/>
              </a:rPr>
              <a:t> </a:t>
            </a:r>
            <a:r>
              <a:rPr dirty="0" sz="1300" spc="-10" b="1">
                <a:latin typeface="Calibri"/>
                <a:cs typeface="Calibri"/>
              </a:rPr>
              <a:t>Pick-Up</a:t>
            </a:r>
            <a:endParaRPr sz="1300">
              <a:latin typeface="Calibri"/>
              <a:cs typeface="Calibri"/>
            </a:endParaRPr>
          </a:p>
        </p:txBody>
      </p:sp>
      <p:sp>
        <p:nvSpPr>
          <p:cNvPr id="23" name="object 23"/>
          <p:cNvSpPr txBox="1"/>
          <p:nvPr/>
        </p:nvSpPr>
        <p:spPr>
          <a:xfrm>
            <a:off x="735492" y="5954776"/>
            <a:ext cx="3011805" cy="894080"/>
          </a:xfrm>
          <a:prstGeom prst="rect">
            <a:avLst/>
          </a:prstGeom>
        </p:spPr>
        <p:txBody>
          <a:bodyPr wrap="square" lIns="0" tIns="52069" rIns="0" bIns="0" rtlCol="0" vert="horz">
            <a:spAutoFit/>
          </a:bodyPr>
          <a:lstStyle/>
          <a:p>
            <a:pPr marL="285115" marR="213995" indent="-285115">
              <a:lnSpc>
                <a:spcPct val="80000"/>
              </a:lnSpc>
              <a:spcBef>
                <a:spcPts val="409"/>
              </a:spcBef>
              <a:buFont typeface="Arial"/>
              <a:buChar char="•"/>
              <a:tabLst>
                <a:tab pos="285115" algn="l"/>
                <a:tab pos="285750" algn="l"/>
              </a:tabLst>
            </a:pPr>
            <a:r>
              <a:rPr dirty="0" sz="1300" spc="-10">
                <a:latin typeface="Calibri"/>
                <a:cs typeface="Calibri"/>
              </a:rPr>
              <a:t>Review </a:t>
            </a:r>
            <a:r>
              <a:rPr dirty="0" sz="1300" spc="-5">
                <a:latin typeface="Calibri"/>
                <a:cs typeface="Calibri"/>
              </a:rPr>
              <a:t>drug </a:t>
            </a:r>
            <a:r>
              <a:rPr dirty="0" sz="1300" spc="-10">
                <a:latin typeface="Calibri"/>
                <a:cs typeface="Calibri"/>
              </a:rPr>
              <a:t>pick-up </a:t>
            </a:r>
            <a:r>
              <a:rPr dirty="0" sz="1300" spc="-5">
                <a:latin typeface="Calibri"/>
                <a:cs typeface="Calibri"/>
              </a:rPr>
              <a:t>information </a:t>
            </a:r>
            <a:r>
              <a:rPr dirty="0" sz="1300">
                <a:latin typeface="Calibri"/>
                <a:cs typeface="Calibri"/>
              </a:rPr>
              <a:t>if  </a:t>
            </a:r>
            <a:r>
              <a:rPr dirty="0" sz="1300" spc="-5">
                <a:latin typeface="Calibri"/>
                <a:cs typeface="Calibri"/>
              </a:rPr>
              <a:t>available </a:t>
            </a:r>
            <a:r>
              <a:rPr dirty="0" sz="1300">
                <a:latin typeface="Calibri"/>
                <a:cs typeface="Calibri"/>
              </a:rPr>
              <a:t>or ask </a:t>
            </a:r>
            <a:r>
              <a:rPr dirty="0" sz="1300" spc="-5">
                <a:latin typeface="Calibri"/>
                <a:cs typeface="Calibri"/>
              </a:rPr>
              <a:t>patient </a:t>
            </a:r>
            <a:r>
              <a:rPr dirty="0" sz="1300">
                <a:latin typeface="Calibri"/>
                <a:cs typeface="Calibri"/>
              </a:rPr>
              <a:t>when the </a:t>
            </a:r>
            <a:r>
              <a:rPr dirty="0" sz="1300" spc="-5">
                <a:latin typeface="Calibri"/>
                <a:cs typeface="Calibri"/>
              </a:rPr>
              <a:t>last  </a:t>
            </a:r>
            <a:r>
              <a:rPr dirty="0" sz="1300" spc="-10">
                <a:latin typeface="Calibri"/>
                <a:cs typeface="Calibri"/>
              </a:rPr>
              <a:t>pick-up</a:t>
            </a:r>
            <a:r>
              <a:rPr dirty="0" sz="1300" spc="5">
                <a:latin typeface="Calibri"/>
                <a:cs typeface="Calibri"/>
              </a:rPr>
              <a:t> </a:t>
            </a:r>
            <a:r>
              <a:rPr dirty="0" sz="1300" spc="-5">
                <a:latin typeface="Calibri"/>
                <a:cs typeface="Calibri"/>
              </a:rPr>
              <a:t>was.</a:t>
            </a:r>
            <a:endParaRPr sz="1300">
              <a:latin typeface="Calibri"/>
              <a:cs typeface="Calibri"/>
            </a:endParaRPr>
          </a:p>
          <a:p>
            <a:pPr marL="285115" marR="5080" indent="-285115">
              <a:lnSpc>
                <a:spcPts val="1300"/>
              </a:lnSpc>
              <a:spcBef>
                <a:spcPts val="190"/>
              </a:spcBef>
              <a:buFont typeface="Arial"/>
              <a:buChar char="•"/>
              <a:tabLst>
                <a:tab pos="285115" algn="l"/>
                <a:tab pos="285750" algn="l"/>
              </a:tabLst>
            </a:pPr>
            <a:r>
              <a:rPr dirty="0" u="sng" sz="1300" spc="-5" b="1">
                <a:uFill>
                  <a:solidFill>
                    <a:srgbClr val="000000"/>
                  </a:solidFill>
                </a:uFill>
                <a:latin typeface="Calibri"/>
                <a:cs typeface="Calibri"/>
              </a:rPr>
              <a:t>Having </a:t>
            </a:r>
            <a:r>
              <a:rPr dirty="0" u="sng" sz="1300" spc="-10" b="1">
                <a:uFill>
                  <a:solidFill>
                    <a:srgbClr val="000000"/>
                  </a:solidFill>
                </a:uFill>
                <a:latin typeface="Calibri"/>
                <a:cs typeface="Calibri"/>
              </a:rPr>
              <a:t>delayed </a:t>
            </a:r>
            <a:r>
              <a:rPr dirty="0" u="sng" sz="1300" b="1">
                <a:uFill>
                  <a:solidFill>
                    <a:srgbClr val="000000"/>
                  </a:solidFill>
                </a:uFill>
                <a:latin typeface="Calibri"/>
                <a:cs typeface="Calibri"/>
              </a:rPr>
              <a:t>or </a:t>
            </a:r>
            <a:r>
              <a:rPr dirty="0" u="sng" sz="1300" spc="-10" b="1">
                <a:uFill>
                  <a:solidFill>
                    <a:srgbClr val="000000"/>
                  </a:solidFill>
                </a:uFill>
                <a:latin typeface="Calibri"/>
                <a:cs typeface="Calibri"/>
              </a:rPr>
              <a:t>inconsistent </a:t>
            </a:r>
            <a:r>
              <a:rPr dirty="0" u="sng" sz="1300" spc="-5" b="1">
                <a:uFill>
                  <a:solidFill>
                    <a:srgbClr val="000000"/>
                  </a:solidFill>
                </a:uFill>
                <a:latin typeface="Calibri"/>
                <a:cs typeface="Calibri"/>
              </a:rPr>
              <a:t>pick-ups </a:t>
            </a:r>
            <a:r>
              <a:rPr dirty="0" u="sng" sz="1300" spc="-5" b="1">
                <a:uFill>
                  <a:solidFill>
                    <a:srgbClr val="000000"/>
                  </a:solidFill>
                </a:uFill>
                <a:latin typeface="Calibri"/>
                <a:cs typeface="Calibri"/>
              </a:rPr>
              <a:t> </a:t>
            </a:r>
            <a:r>
              <a:rPr dirty="0" u="sng" sz="1300" spc="-10" b="1">
                <a:uFill>
                  <a:solidFill>
                    <a:srgbClr val="000000"/>
                  </a:solidFill>
                </a:uFill>
                <a:latin typeface="Calibri"/>
                <a:cs typeface="Calibri"/>
              </a:rPr>
              <a:t>may </a:t>
            </a:r>
            <a:r>
              <a:rPr dirty="0" u="sng" sz="1300" spc="-5" b="1">
                <a:uFill>
                  <a:solidFill>
                    <a:srgbClr val="000000"/>
                  </a:solidFill>
                </a:uFill>
                <a:latin typeface="Calibri"/>
                <a:cs typeface="Calibri"/>
              </a:rPr>
              <a:t>indicate problems with</a:t>
            </a:r>
            <a:r>
              <a:rPr dirty="0" u="sng" sz="1300" spc="-10" b="1">
                <a:uFill>
                  <a:solidFill>
                    <a:srgbClr val="000000"/>
                  </a:solidFill>
                </a:uFill>
                <a:latin typeface="Calibri"/>
                <a:cs typeface="Calibri"/>
              </a:rPr>
              <a:t> </a:t>
            </a:r>
            <a:r>
              <a:rPr dirty="0" u="sng" sz="1300" spc="-5" b="1">
                <a:uFill>
                  <a:solidFill>
                    <a:srgbClr val="000000"/>
                  </a:solidFill>
                </a:uFill>
                <a:latin typeface="Calibri"/>
                <a:cs typeface="Calibri"/>
              </a:rPr>
              <a:t>adherence.</a:t>
            </a:r>
            <a:endParaRPr sz="1300">
              <a:latin typeface="Calibri"/>
              <a:cs typeface="Calibri"/>
            </a:endParaRPr>
          </a:p>
        </p:txBody>
      </p:sp>
      <p:sp>
        <p:nvSpPr>
          <p:cNvPr id="24" name="object 24"/>
          <p:cNvSpPr/>
          <p:nvPr/>
        </p:nvSpPr>
        <p:spPr>
          <a:xfrm>
            <a:off x="762000" y="3581400"/>
            <a:ext cx="518813" cy="533400"/>
          </a:xfrm>
          <a:prstGeom prst="rect">
            <a:avLst/>
          </a:prstGeom>
          <a:blipFill>
            <a:blip r:embed="rId6" cstate="print"/>
            <a:stretch>
              <a:fillRect/>
            </a:stretch>
          </a:blipFill>
        </p:spPr>
        <p:txBody>
          <a:bodyPr wrap="square" lIns="0" tIns="0" rIns="0" bIns="0" rtlCol="0"/>
          <a:lstStyle/>
          <a:p/>
        </p:txBody>
      </p:sp>
      <p:sp>
        <p:nvSpPr>
          <p:cNvPr id="25" name="object 25"/>
          <p:cNvSpPr txBox="1"/>
          <p:nvPr/>
        </p:nvSpPr>
        <p:spPr>
          <a:xfrm>
            <a:off x="735492" y="3753103"/>
            <a:ext cx="2987675" cy="1864360"/>
          </a:xfrm>
          <a:prstGeom prst="rect">
            <a:avLst/>
          </a:prstGeom>
        </p:spPr>
        <p:txBody>
          <a:bodyPr wrap="square" lIns="0" tIns="12700" rIns="0" bIns="0" rtlCol="0" vert="horz">
            <a:spAutoFit/>
          </a:bodyPr>
          <a:lstStyle/>
          <a:p>
            <a:pPr marL="803275">
              <a:lnSpc>
                <a:spcPct val="100000"/>
              </a:lnSpc>
              <a:spcBef>
                <a:spcPts val="100"/>
              </a:spcBef>
            </a:pPr>
            <a:r>
              <a:rPr dirty="0" sz="1500" spc="-5" b="1">
                <a:latin typeface="Calibri"/>
                <a:cs typeface="Calibri"/>
              </a:rPr>
              <a:t>Provider</a:t>
            </a:r>
            <a:r>
              <a:rPr dirty="0" sz="1500" spc="-10" b="1">
                <a:latin typeface="Calibri"/>
                <a:cs typeface="Calibri"/>
              </a:rPr>
              <a:t> </a:t>
            </a:r>
            <a:r>
              <a:rPr dirty="0" sz="1500" spc="-5" b="1">
                <a:latin typeface="Calibri"/>
                <a:cs typeface="Calibri"/>
              </a:rPr>
              <a:t>Instructions</a:t>
            </a:r>
            <a:endParaRPr sz="1500">
              <a:latin typeface="Calibri"/>
              <a:cs typeface="Calibri"/>
            </a:endParaRPr>
          </a:p>
          <a:p>
            <a:pPr>
              <a:lnSpc>
                <a:spcPct val="100000"/>
              </a:lnSpc>
              <a:spcBef>
                <a:spcPts val="1135"/>
              </a:spcBef>
            </a:pPr>
            <a:r>
              <a:rPr dirty="0" sz="1300" spc="-5" b="1">
                <a:latin typeface="Calibri"/>
                <a:cs typeface="Calibri"/>
              </a:rPr>
              <a:t>Determining Adherence</a:t>
            </a:r>
            <a:endParaRPr sz="1300">
              <a:latin typeface="Calibri"/>
              <a:cs typeface="Calibri"/>
            </a:endParaRPr>
          </a:p>
          <a:p>
            <a:pPr marL="342265" marR="105410" indent="-342265">
              <a:lnSpc>
                <a:spcPct val="76900"/>
              </a:lnSpc>
              <a:spcBef>
                <a:spcPts val="385"/>
              </a:spcBef>
              <a:buAutoNum type="arabicPeriod"/>
              <a:tabLst>
                <a:tab pos="342265" algn="l"/>
                <a:tab pos="342900" algn="l"/>
              </a:tabLst>
            </a:pPr>
            <a:r>
              <a:rPr dirty="0" sz="1300" spc="-5">
                <a:latin typeface="Calibri"/>
                <a:cs typeface="Calibri"/>
              </a:rPr>
              <a:t>Ask </a:t>
            </a:r>
            <a:r>
              <a:rPr dirty="0" sz="1300">
                <a:latin typeface="Calibri"/>
                <a:cs typeface="Calibri"/>
              </a:rPr>
              <a:t>the </a:t>
            </a:r>
            <a:r>
              <a:rPr dirty="0" sz="1300" spc="-5">
                <a:latin typeface="Calibri"/>
                <a:cs typeface="Calibri"/>
              </a:rPr>
              <a:t>patient </a:t>
            </a:r>
            <a:r>
              <a:rPr dirty="0" sz="1300" spc="-10">
                <a:latin typeface="Calibri"/>
                <a:cs typeface="Calibri"/>
              </a:rPr>
              <a:t>to recall </a:t>
            </a:r>
            <a:r>
              <a:rPr dirty="0" sz="1300">
                <a:latin typeface="Calibri"/>
                <a:cs typeface="Calibri"/>
              </a:rPr>
              <a:t>the </a:t>
            </a:r>
            <a:r>
              <a:rPr dirty="0" sz="1300" spc="-5">
                <a:latin typeface="Calibri"/>
                <a:cs typeface="Calibri"/>
              </a:rPr>
              <a:t>last week  </a:t>
            </a:r>
            <a:r>
              <a:rPr dirty="0" sz="1300">
                <a:latin typeface="Calibri"/>
                <a:cs typeface="Calibri"/>
              </a:rPr>
              <a:t>and </a:t>
            </a:r>
            <a:r>
              <a:rPr dirty="0" sz="1300" spc="-5">
                <a:latin typeface="Calibri"/>
                <a:cs typeface="Calibri"/>
              </a:rPr>
              <a:t>how </a:t>
            </a:r>
            <a:r>
              <a:rPr dirty="0" sz="1300" spc="-10">
                <a:latin typeface="Calibri"/>
                <a:cs typeface="Calibri"/>
              </a:rPr>
              <a:t>many </a:t>
            </a:r>
            <a:r>
              <a:rPr dirty="0" sz="1300">
                <a:latin typeface="Calibri"/>
                <a:cs typeface="Calibri"/>
              </a:rPr>
              <a:t>doses they</a:t>
            </a:r>
            <a:r>
              <a:rPr dirty="0" sz="1300" spc="10">
                <a:latin typeface="Calibri"/>
                <a:cs typeface="Calibri"/>
              </a:rPr>
              <a:t> </a:t>
            </a:r>
            <a:r>
              <a:rPr dirty="0" sz="1300">
                <a:latin typeface="Calibri"/>
                <a:cs typeface="Calibri"/>
              </a:rPr>
              <a:t>missed.</a:t>
            </a:r>
            <a:endParaRPr sz="1300">
              <a:latin typeface="Calibri"/>
              <a:cs typeface="Calibri"/>
            </a:endParaRPr>
          </a:p>
          <a:p>
            <a:pPr marL="342265" indent="-342265">
              <a:lnSpc>
                <a:spcPct val="100000"/>
              </a:lnSpc>
              <a:spcBef>
                <a:spcPts val="45"/>
              </a:spcBef>
              <a:buAutoNum type="arabicPeriod"/>
              <a:tabLst>
                <a:tab pos="342265" algn="l"/>
                <a:tab pos="342900" algn="l"/>
              </a:tabLst>
            </a:pPr>
            <a:r>
              <a:rPr dirty="0" sz="1300" spc="-5">
                <a:latin typeface="Calibri"/>
                <a:cs typeface="Calibri"/>
              </a:rPr>
              <a:t>Ask </a:t>
            </a:r>
            <a:r>
              <a:rPr dirty="0" sz="1300">
                <a:latin typeface="Calibri"/>
                <a:cs typeface="Calibri"/>
              </a:rPr>
              <a:t>if this is</a:t>
            </a:r>
            <a:r>
              <a:rPr dirty="0" sz="1300" spc="10">
                <a:latin typeface="Calibri"/>
                <a:cs typeface="Calibri"/>
              </a:rPr>
              <a:t> </a:t>
            </a:r>
            <a:r>
              <a:rPr dirty="0" sz="1300" spc="-5">
                <a:latin typeface="Calibri"/>
                <a:cs typeface="Calibri"/>
              </a:rPr>
              <a:t>typical.</a:t>
            </a:r>
            <a:endParaRPr sz="1300">
              <a:latin typeface="Calibri"/>
              <a:cs typeface="Calibri"/>
            </a:endParaRPr>
          </a:p>
          <a:p>
            <a:pPr marL="342265" marR="383540" indent="-342265">
              <a:lnSpc>
                <a:spcPct val="76900"/>
              </a:lnSpc>
              <a:spcBef>
                <a:spcPts val="409"/>
              </a:spcBef>
              <a:buAutoNum type="arabicPeriod"/>
              <a:tabLst>
                <a:tab pos="342265" algn="l"/>
                <a:tab pos="342900" algn="l"/>
              </a:tabLst>
            </a:pPr>
            <a:r>
              <a:rPr dirty="0" sz="1300" spc="-5">
                <a:latin typeface="Calibri"/>
                <a:cs typeface="Calibri"/>
              </a:rPr>
              <a:t>Determine how </a:t>
            </a:r>
            <a:r>
              <a:rPr dirty="0" sz="1300" spc="-10">
                <a:latin typeface="Calibri"/>
                <a:cs typeface="Calibri"/>
              </a:rPr>
              <a:t>many </a:t>
            </a:r>
            <a:r>
              <a:rPr dirty="0" sz="1300">
                <a:latin typeface="Calibri"/>
                <a:cs typeface="Calibri"/>
              </a:rPr>
              <a:t>doses </a:t>
            </a:r>
            <a:r>
              <a:rPr dirty="0" sz="1300" spc="-10">
                <a:latin typeface="Calibri"/>
                <a:cs typeface="Calibri"/>
              </a:rPr>
              <a:t>were  </a:t>
            </a:r>
            <a:r>
              <a:rPr dirty="0" sz="1300" spc="-5">
                <a:latin typeface="Calibri"/>
                <a:cs typeface="Calibri"/>
              </a:rPr>
              <a:t>missed </a:t>
            </a:r>
            <a:r>
              <a:rPr dirty="0" sz="1300">
                <a:latin typeface="Calibri"/>
                <a:cs typeface="Calibri"/>
              </a:rPr>
              <a:t>in the </a:t>
            </a:r>
            <a:r>
              <a:rPr dirty="0" sz="1300" spc="-5">
                <a:latin typeface="Calibri"/>
                <a:cs typeface="Calibri"/>
              </a:rPr>
              <a:t>last</a:t>
            </a:r>
            <a:r>
              <a:rPr dirty="0" sz="1300" spc="20">
                <a:latin typeface="Calibri"/>
                <a:cs typeface="Calibri"/>
              </a:rPr>
              <a:t> </a:t>
            </a:r>
            <a:r>
              <a:rPr dirty="0" sz="1300" spc="-5">
                <a:latin typeface="Calibri"/>
                <a:cs typeface="Calibri"/>
              </a:rPr>
              <a:t>month.</a:t>
            </a:r>
            <a:endParaRPr sz="1300">
              <a:latin typeface="Calibri"/>
              <a:cs typeface="Calibri"/>
            </a:endParaRPr>
          </a:p>
          <a:p>
            <a:pPr marL="342265" marR="5080" indent="-342265">
              <a:lnSpc>
                <a:spcPct val="76900"/>
              </a:lnSpc>
              <a:spcBef>
                <a:spcPts val="385"/>
              </a:spcBef>
              <a:buAutoNum type="arabicPeriod"/>
              <a:tabLst>
                <a:tab pos="342265" algn="l"/>
                <a:tab pos="342900" algn="l"/>
              </a:tabLst>
            </a:pPr>
            <a:r>
              <a:rPr dirty="0" sz="1300">
                <a:latin typeface="Calibri"/>
                <a:cs typeface="Calibri"/>
              </a:rPr>
              <a:t>Using the </a:t>
            </a:r>
            <a:r>
              <a:rPr dirty="0" sz="1300" spc="-5">
                <a:latin typeface="Calibri"/>
                <a:cs typeface="Calibri"/>
              </a:rPr>
              <a:t>table </a:t>
            </a:r>
            <a:r>
              <a:rPr dirty="0" sz="1300" spc="-10">
                <a:latin typeface="Calibri"/>
                <a:cs typeface="Calibri"/>
              </a:rPr>
              <a:t>to </a:t>
            </a:r>
            <a:r>
              <a:rPr dirty="0" sz="1300">
                <a:latin typeface="Calibri"/>
                <a:cs typeface="Calibri"/>
              </a:rPr>
              <a:t>the </a:t>
            </a:r>
            <a:r>
              <a:rPr dirty="0" sz="1300" spc="-5">
                <a:latin typeface="Calibri"/>
                <a:cs typeface="Calibri"/>
              </a:rPr>
              <a:t>left, determine </a:t>
            </a:r>
            <a:r>
              <a:rPr dirty="0" sz="1300">
                <a:latin typeface="Calibri"/>
                <a:cs typeface="Calibri"/>
              </a:rPr>
              <a:t>if  the </a:t>
            </a:r>
            <a:r>
              <a:rPr dirty="0" sz="1300" spc="-10">
                <a:latin typeface="Calibri"/>
                <a:cs typeface="Calibri"/>
              </a:rPr>
              <a:t>patient’s </a:t>
            </a:r>
            <a:r>
              <a:rPr dirty="0" sz="1300" spc="-5">
                <a:latin typeface="Calibri"/>
                <a:cs typeface="Calibri"/>
              </a:rPr>
              <a:t>adherence </a:t>
            </a:r>
            <a:r>
              <a:rPr dirty="0" sz="1300">
                <a:latin typeface="Calibri"/>
                <a:cs typeface="Calibri"/>
              </a:rPr>
              <a:t>is </a:t>
            </a:r>
            <a:r>
              <a:rPr dirty="0" sz="1300" spc="-5">
                <a:latin typeface="Calibri"/>
                <a:cs typeface="Calibri"/>
              </a:rPr>
              <a:t>good, </a:t>
            </a:r>
            <a:r>
              <a:rPr dirty="0" sz="1300" spc="-10">
                <a:latin typeface="Calibri"/>
                <a:cs typeface="Calibri"/>
              </a:rPr>
              <a:t>fair</a:t>
            </a:r>
            <a:r>
              <a:rPr dirty="0" sz="1300" spc="40">
                <a:latin typeface="Calibri"/>
                <a:cs typeface="Calibri"/>
              </a:rPr>
              <a:t> </a:t>
            </a:r>
            <a:r>
              <a:rPr dirty="0" sz="1300">
                <a:latin typeface="Calibri"/>
                <a:cs typeface="Calibri"/>
              </a:rPr>
              <a:t>or</a:t>
            </a:r>
            <a:endParaRPr sz="1300">
              <a:latin typeface="Calibri"/>
              <a:cs typeface="Calibri"/>
            </a:endParaRPr>
          </a:p>
        </p:txBody>
      </p:sp>
      <p:grpSp>
        <p:nvGrpSpPr>
          <p:cNvPr id="26" name="object 26"/>
          <p:cNvGrpSpPr/>
          <p:nvPr/>
        </p:nvGrpSpPr>
        <p:grpSpPr>
          <a:xfrm>
            <a:off x="7485888" y="896111"/>
            <a:ext cx="1945005" cy="1442085"/>
            <a:chOff x="7485888" y="896111"/>
            <a:chExt cx="1945005" cy="1442085"/>
          </a:xfrm>
        </p:grpSpPr>
        <p:sp>
          <p:nvSpPr>
            <p:cNvPr id="27" name="object 27"/>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28" name="object 28"/>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29" name="object 29"/>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30" name="object 30"/>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31" name="object 31"/>
            <p:cNvSpPr/>
            <p:nvPr/>
          </p:nvSpPr>
          <p:spPr>
            <a:xfrm>
              <a:off x="7848600" y="966534"/>
              <a:ext cx="1371600" cy="1212862"/>
            </a:xfrm>
            <a:prstGeom prst="rect">
              <a:avLst/>
            </a:prstGeom>
            <a:blipFill>
              <a:blip r:embed="rId9" cstate="print"/>
              <a:stretch>
                <a:fillRect/>
              </a:stretch>
            </a:blipFill>
          </p:spPr>
          <p:txBody>
            <a:bodyPr wrap="square" lIns="0" tIns="0" rIns="0" bIns="0" rtlCol="0"/>
            <a:lstStyle/>
            <a:p/>
          </p:txBody>
        </p:sp>
      </p:grpSp>
      <p:sp>
        <p:nvSpPr>
          <p:cNvPr id="32" name="object 32"/>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0054" y="574547"/>
            <a:ext cx="7178675" cy="995044"/>
          </a:xfrm>
          <a:prstGeom prst="rect"/>
        </p:spPr>
        <p:txBody>
          <a:bodyPr wrap="square" lIns="0" tIns="12700" rIns="0" bIns="0" rtlCol="0" vert="horz">
            <a:spAutoFit/>
          </a:bodyPr>
          <a:lstStyle/>
          <a:p>
            <a:pPr marL="12700">
              <a:lnSpc>
                <a:spcPts val="3815"/>
              </a:lnSpc>
              <a:spcBef>
                <a:spcPts val="100"/>
              </a:spcBef>
            </a:pPr>
            <a:r>
              <a:rPr dirty="0" sz="3200" spc="-20">
                <a:solidFill>
                  <a:srgbClr val="002060"/>
                </a:solidFill>
              </a:rPr>
              <a:t>H</a:t>
            </a:r>
            <a:r>
              <a:rPr dirty="0" sz="2600" spc="-20">
                <a:solidFill>
                  <a:srgbClr val="002060"/>
                </a:solidFill>
              </a:rPr>
              <a:t>OW</a:t>
            </a:r>
            <a:r>
              <a:rPr dirty="0" sz="2600" spc="95">
                <a:solidFill>
                  <a:srgbClr val="002060"/>
                </a:solidFill>
              </a:rPr>
              <a:t> </a:t>
            </a:r>
            <a:r>
              <a:rPr dirty="0" sz="3200" spc="-45">
                <a:solidFill>
                  <a:srgbClr val="002060"/>
                </a:solidFill>
              </a:rPr>
              <a:t>T</a:t>
            </a:r>
            <a:r>
              <a:rPr dirty="0" sz="2600" spc="-45">
                <a:solidFill>
                  <a:srgbClr val="002060"/>
                </a:solidFill>
              </a:rPr>
              <a:t>O</a:t>
            </a:r>
            <a:r>
              <a:rPr dirty="0" sz="2600" spc="105">
                <a:solidFill>
                  <a:srgbClr val="002060"/>
                </a:solidFill>
              </a:rPr>
              <a:t> </a:t>
            </a:r>
            <a:r>
              <a:rPr dirty="0" sz="3200" spc="-10">
                <a:solidFill>
                  <a:srgbClr val="002060"/>
                </a:solidFill>
              </a:rPr>
              <a:t>U</a:t>
            </a:r>
            <a:r>
              <a:rPr dirty="0" sz="2600" spc="-10">
                <a:solidFill>
                  <a:srgbClr val="002060"/>
                </a:solidFill>
              </a:rPr>
              <a:t>SE</a:t>
            </a:r>
            <a:r>
              <a:rPr dirty="0" sz="2600" spc="105">
                <a:solidFill>
                  <a:srgbClr val="002060"/>
                </a:solidFill>
              </a:rPr>
              <a:t> </a:t>
            </a:r>
            <a:r>
              <a:rPr dirty="0" sz="3200" spc="-10">
                <a:solidFill>
                  <a:srgbClr val="002060"/>
                </a:solidFill>
              </a:rPr>
              <a:t>T</a:t>
            </a:r>
            <a:r>
              <a:rPr dirty="0" sz="2600" spc="-10">
                <a:solidFill>
                  <a:srgbClr val="002060"/>
                </a:solidFill>
              </a:rPr>
              <a:t>HE</a:t>
            </a:r>
            <a:r>
              <a:rPr dirty="0" sz="2600" spc="105">
                <a:solidFill>
                  <a:srgbClr val="002060"/>
                </a:solidFill>
              </a:rPr>
              <a:t> </a:t>
            </a:r>
            <a:r>
              <a:rPr dirty="0" sz="3200" spc="-15">
                <a:solidFill>
                  <a:srgbClr val="002060"/>
                </a:solidFill>
              </a:rPr>
              <a:t>V</a:t>
            </a:r>
            <a:r>
              <a:rPr dirty="0" sz="2600" spc="-15">
                <a:solidFill>
                  <a:srgbClr val="002060"/>
                </a:solidFill>
              </a:rPr>
              <a:t>IRAL</a:t>
            </a:r>
            <a:r>
              <a:rPr dirty="0" sz="2600" spc="120">
                <a:solidFill>
                  <a:srgbClr val="002060"/>
                </a:solidFill>
              </a:rPr>
              <a:t> </a:t>
            </a:r>
            <a:r>
              <a:rPr dirty="0" sz="3200" spc="-40">
                <a:solidFill>
                  <a:srgbClr val="002060"/>
                </a:solidFill>
              </a:rPr>
              <a:t>L</a:t>
            </a:r>
            <a:r>
              <a:rPr dirty="0" sz="2600" spc="-40">
                <a:solidFill>
                  <a:srgbClr val="002060"/>
                </a:solidFill>
              </a:rPr>
              <a:t>OAD</a:t>
            </a:r>
            <a:r>
              <a:rPr dirty="0" sz="2600" spc="100">
                <a:solidFill>
                  <a:srgbClr val="002060"/>
                </a:solidFill>
              </a:rPr>
              <a:t> </a:t>
            </a:r>
            <a:r>
              <a:rPr dirty="0" sz="3200" spc="-25">
                <a:solidFill>
                  <a:srgbClr val="002060"/>
                </a:solidFill>
              </a:rPr>
              <a:t>M</a:t>
            </a:r>
            <a:r>
              <a:rPr dirty="0" sz="2600" spc="-25">
                <a:solidFill>
                  <a:srgbClr val="002060"/>
                </a:solidFill>
              </a:rPr>
              <a:t>ONITORING</a:t>
            </a:r>
            <a:r>
              <a:rPr dirty="0" sz="2600" spc="105">
                <a:solidFill>
                  <a:srgbClr val="002060"/>
                </a:solidFill>
              </a:rPr>
              <a:t> </a:t>
            </a:r>
            <a:r>
              <a:rPr dirty="0" sz="2600" spc="-30">
                <a:solidFill>
                  <a:srgbClr val="002060"/>
                </a:solidFill>
              </a:rPr>
              <a:t>AND</a:t>
            </a:r>
            <a:endParaRPr sz="2600"/>
          </a:p>
          <a:p>
            <a:pPr marL="158750">
              <a:lnSpc>
                <a:spcPts val="3815"/>
              </a:lnSpc>
            </a:pPr>
            <a:r>
              <a:rPr dirty="0" sz="3200" spc="-25">
                <a:solidFill>
                  <a:srgbClr val="002060"/>
                </a:solidFill>
              </a:rPr>
              <a:t>E</a:t>
            </a:r>
            <a:r>
              <a:rPr dirty="0" sz="2600" spc="-25">
                <a:solidFill>
                  <a:srgbClr val="002060"/>
                </a:solidFill>
              </a:rPr>
              <a:t>NHANCED </a:t>
            </a:r>
            <a:r>
              <a:rPr dirty="0" sz="3200" spc="-25">
                <a:solidFill>
                  <a:srgbClr val="002060"/>
                </a:solidFill>
              </a:rPr>
              <a:t>A</a:t>
            </a:r>
            <a:r>
              <a:rPr dirty="0" sz="2600" spc="-25">
                <a:solidFill>
                  <a:srgbClr val="002060"/>
                </a:solidFill>
              </a:rPr>
              <a:t>DHERENCE </a:t>
            </a:r>
            <a:r>
              <a:rPr dirty="0" sz="3200" spc="-20">
                <a:solidFill>
                  <a:srgbClr val="002060"/>
                </a:solidFill>
              </a:rPr>
              <a:t>C</a:t>
            </a:r>
            <a:r>
              <a:rPr dirty="0" sz="2600" spc="-20">
                <a:solidFill>
                  <a:srgbClr val="002060"/>
                </a:solidFill>
              </a:rPr>
              <a:t>OUNSELING</a:t>
            </a:r>
            <a:r>
              <a:rPr dirty="0" sz="2600" spc="400">
                <a:solidFill>
                  <a:srgbClr val="002060"/>
                </a:solidFill>
              </a:rPr>
              <a:t> </a:t>
            </a:r>
            <a:r>
              <a:rPr dirty="0" sz="3200" spc="-25">
                <a:solidFill>
                  <a:srgbClr val="002060"/>
                </a:solidFill>
              </a:rPr>
              <a:t>F</a:t>
            </a:r>
            <a:r>
              <a:rPr dirty="0" sz="2600" spc="-25">
                <a:solidFill>
                  <a:srgbClr val="002060"/>
                </a:solidFill>
              </a:rPr>
              <a:t>LIPCHART</a:t>
            </a:r>
            <a:endParaRPr sz="2600"/>
          </a:p>
        </p:txBody>
      </p:sp>
      <p:sp>
        <p:nvSpPr>
          <p:cNvPr id="3" name="object 3"/>
          <p:cNvSpPr txBox="1"/>
          <p:nvPr/>
        </p:nvSpPr>
        <p:spPr>
          <a:xfrm>
            <a:off x="831357" y="1667255"/>
            <a:ext cx="8542020" cy="5716270"/>
          </a:xfrm>
          <a:prstGeom prst="rect">
            <a:avLst/>
          </a:prstGeom>
        </p:spPr>
        <p:txBody>
          <a:bodyPr wrap="square" lIns="0" tIns="15240" rIns="0" bIns="0" rtlCol="0" vert="horz">
            <a:spAutoFit/>
          </a:bodyPr>
          <a:lstStyle/>
          <a:p>
            <a:pPr marL="12700" marR="83820">
              <a:lnSpc>
                <a:spcPct val="127299"/>
              </a:lnSpc>
              <a:spcBef>
                <a:spcPts val="120"/>
              </a:spcBef>
            </a:pPr>
            <a:r>
              <a:rPr dirty="0" sz="1100" spc="15">
                <a:latin typeface="Calibri"/>
                <a:cs typeface="Calibri"/>
              </a:rPr>
              <a:t>The purpose of </a:t>
            </a:r>
            <a:r>
              <a:rPr dirty="0" sz="1100" spc="10">
                <a:latin typeface="Calibri"/>
                <a:cs typeface="Calibri"/>
              </a:rPr>
              <a:t>this flipchart </a:t>
            </a:r>
            <a:r>
              <a:rPr dirty="0" sz="1100">
                <a:latin typeface="Calibri"/>
                <a:cs typeface="Calibri"/>
              </a:rPr>
              <a:t>is </a:t>
            </a:r>
            <a:r>
              <a:rPr dirty="0" sz="1100" spc="5">
                <a:latin typeface="Calibri"/>
                <a:cs typeface="Calibri"/>
              </a:rPr>
              <a:t>to </a:t>
            </a:r>
            <a:r>
              <a:rPr dirty="0" sz="1100" spc="15">
                <a:latin typeface="Calibri"/>
                <a:cs typeface="Calibri"/>
              </a:rPr>
              <a:t>provide information about </a:t>
            </a:r>
            <a:r>
              <a:rPr dirty="0" sz="1100" spc="10">
                <a:latin typeface="Calibri"/>
                <a:cs typeface="Calibri"/>
              </a:rPr>
              <a:t>viral load </a:t>
            </a:r>
            <a:r>
              <a:rPr dirty="0" sz="1100" spc="15">
                <a:latin typeface="Calibri"/>
                <a:cs typeface="Calibri"/>
              </a:rPr>
              <a:t>monitoring </a:t>
            </a:r>
            <a:r>
              <a:rPr dirty="0" sz="1100" spc="5">
                <a:latin typeface="Calibri"/>
                <a:cs typeface="Calibri"/>
              </a:rPr>
              <a:t>to </a:t>
            </a:r>
            <a:r>
              <a:rPr dirty="0" sz="1100" spc="15">
                <a:latin typeface="Calibri"/>
                <a:cs typeface="Calibri"/>
              </a:rPr>
              <a:t>adolescents who know </a:t>
            </a:r>
            <a:r>
              <a:rPr dirty="0" sz="1100" spc="10">
                <a:latin typeface="Calibri"/>
                <a:cs typeface="Calibri"/>
              </a:rPr>
              <a:t>their HIV </a:t>
            </a:r>
            <a:r>
              <a:rPr dirty="0" sz="1100" spc="15">
                <a:latin typeface="Calibri"/>
                <a:cs typeface="Calibri"/>
              </a:rPr>
              <a:t>status </a:t>
            </a:r>
            <a:r>
              <a:rPr dirty="0" sz="1100" spc="10">
                <a:latin typeface="Calibri"/>
                <a:cs typeface="Calibri"/>
              </a:rPr>
              <a:t>and are </a:t>
            </a:r>
            <a:r>
              <a:rPr dirty="0" sz="1100" spc="15">
                <a:latin typeface="Calibri"/>
                <a:cs typeface="Calibri"/>
              </a:rPr>
              <a:t>receiving  antiretrovirals (ARVs) </a:t>
            </a:r>
            <a:r>
              <a:rPr dirty="0" sz="1100" spc="5">
                <a:latin typeface="Calibri"/>
                <a:cs typeface="Calibri"/>
              </a:rPr>
              <a:t>in </a:t>
            </a:r>
            <a:r>
              <a:rPr dirty="0" sz="1100" spc="15">
                <a:latin typeface="Calibri"/>
                <a:cs typeface="Calibri"/>
              </a:rPr>
              <a:t>order </a:t>
            </a:r>
            <a:r>
              <a:rPr dirty="0" sz="1100" spc="5">
                <a:latin typeface="Calibri"/>
                <a:cs typeface="Calibri"/>
              </a:rPr>
              <a:t>to </a:t>
            </a:r>
            <a:r>
              <a:rPr dirty="0" sz="1100" spc="15">
                <a:latin typeface="Calibri"/>
                <a:cs typeface="Calibri"/>
              </a:rPr>
              <a:t>explain </a:t>
            </a:r>
            <a:r>
              <a:rPr dirty="0" sz="1100" spc="10">
                <a:latin typeface="Calibri"/>
                <a:cs typeface="Calibri"/>
              </a:rPr>
              <a:t>the </a:t>
            </a:r>
            <a:r>
              <a:rPr dirty="0" sz="1100" spc="15">
                <a:latin typeface="Calibri"/>
                <a:cs typeface="Calibri"/>
              </a:rPr>
              <a:t>meaning of </a:t>
            </a:r>
            <a:r>
              <a:rPr dirty="0" sz="1100" spc="10">
                <a:latin typeface="Calibri"/>
                <a:cs typeface="Calibri"/>
              </a:rPr>
              <a:t>viral </a:t>
            </a:r>
            <a:r>
              <a:rPr dirty="0" sz="1100" spc="15">
                <a:latin typeface="Calibri"/>
                <a:cs typeface="Calibri"/>
              </a:rPr>
              <a:t>load </a:t>
            </a:r>
            <a:r>
              <a:rPr dirty="0" sz="1100" spc="10">
                <a:latin typeface="Calibri"/>
                <a:cs typeface="Calibri"/>
              </a:rPr>
              <a:t>results, and </a:t>
            </a:r>
            <a:r>
              <a:rPr dirty="0" sz="1100" spc="5">
                <a:latin typeface="Calibri"/>
                <a:cs typeface="Calibri"/>
              </a:rPr>
              <a:t>to </a:t>
            </a:r>
            <a:r>
              <a:rPr dirty="0" sz="1100" spc="10">
                <a:latin typeface="Calibri"/>
                <a:cs typeface="Calibri"/>
              </a:rPr>
              <a:t>help </a:t>
            </a:r>
            <a:r>
              <a:rPr dirty="0" sz="1100" spc="15">
                <a:latin typeface="Calibri"/>
                <a:cs typeface="Calibri"/>
              </a:rPr>
              <a:t>with adherence assessment </a:t>
            </a:r>
            <a:r>
              <a:rPr dirty="0" sz="1100" spc="10">
                <a:latin typeface="Calibri"/>
                <a:cs typeface="Calibri"/>
              </a:rPr>
              <a:t>and </a:t>
            </a:r>
            <a:r>
              <a:rPr dirty="0" sz="1100" spc="15">
                <a:latin typeface="Calibri"/>
                <a:cs typeface="Calibri"/>
              </a:rPr>
              <a:t>counselling. </a:t>
            </a:r>
            <a:r>
              <a:rPr dirty="0" sz="1100" spc="10">
                <a:latin typeface="Calibri"/>
                <a:cs typeface="Calibri"/>
              </a:rPr>
              <a:t>This is  </a:t>
            </a:r>
            <a:r>
              <a:rPr dirty="0" sz="1100" spc="15">
                <a:latin typeface="Calibri"/>
                <a:cs typeface="Calibri"/>
              </a:rPr>
              <a:t>especially important </a:t>
            </a:r>
            <a:r>
              <a:rPr dirty="0" sz="1100" spc="10">
                <a:latin typeface="Calibri"/>
                <a:cs typeface="Calibri"/>
              </a:rPr>
              <a:t>for </a:t>
            </a:r>
            <a:r>
              <a:rPr dirty="0" sz="1100" spc="15">
                <a:latin typeface="Calibri"/>
                <a:cs typeface="Calibri"/>
              </a:rPr>
              <a:t>adolescents with elevated </a:t>
            </a:r>
            <a:r>
              <a:rPr dirty="0" sz="1100" spc="10">
                <a:latin typeface="Calibri"/>
                <a:cs typeface="Calibri"/>
              </a:rPr>
              <a:t>viral </a:t>
            </a:r>
            <a:r>
              <a:rPr dirty="0" sz="1100" spc="15">
                <a:latin typeface="Calibri"/>
                <a:cs typeface="Calibri"/>
              </a:rPr>
              <a:t>loads who warrant enhanced adherence counseling. </a:t>
            </a:r>
            <a:r>
              <a:rPr dirty="0" sz="1100" spc="5">
                <a:latin typeface="Calibri"/>
                <a:cs typeface="Calibri"/>
              </a:rPr>
              <a:t>It </a:t>
            </a:r>
            <a:r>
              <a:rPr dirty="0" sz="1100" spc="15">
                <a:latin typeface="Calibri"/>
                <a:cs typeface="Calibri"/>
              </a:rPr>
              <a:t>was developed </a:t>
            </a:r>
            <a:r>
              <a:rPr dirty="0" sz="1100" spc="10">
                <a:latin typeface="Calibri"/>
                <a:cs typeface="Calibri"/>
              </a:rPr>
              <a:t>for </a:t>
            </a:r>
            <a:r>
              <a:rPr dirty="0" sz="1100">
                <a:latin typeface="Calibri"/>
                <a:cs typeface="Calibri"/>
              </a:rPr>
              <a:t>a </a:t>
            </a:r>
            <a:r>
              <a:rPr dirty="0" sz="1100" spc="10">
                <a:latin typeface="Calibri"/>
                <a:cs typeface="Calibri"/>
              </a:rPr>
              <a:t>range </a:t>
            </a:r>
            <a:r>
              <a:rPr dirty="0" sz="1100" spc="15">
                <a:latin typeface="Calibri"/>
                <a:cs typeface="Calibri"/>
              </a:rPr>
              <a:t>of  </a:t>
            </a:r>
            <a:r>
              <a:rPr dirty="0" sz="1100" spc="10">
                <a:latin typeface="Calibri"/>
                <a:cs typeface="Calibri"/>
              </a:rPr>
              <a:t>health care </a:t>
            </a:r>
            <a:r>
              <a:rPr dirty="0" sz="1100" spc="20">
                <a:latin typeface="Calibri"/>
                <a:cs typeface="Calibri"/>
              </a:rPr>
              <a:t>workers </a:t>
            </a:r>
            <a:r>
              <a:rPr dirty="0" sz="1100" spc="10">
                <a:latin typeface="Calibri"/>
                <a:cs typeface="Calibri"/>
              </a:rPr>
              <a:t>(e.g. </a:t>
            </a:r>
            <a:r>
              <a:rPr dirty="0" sz="1100" spc="15">
                <a:latin typeface="Calibri"/>
                <a:cs typeface="Calibri"/>
              </a:rPr>
              <a:t>adherence counsellors, doctors, nurses, pharmacists, community </a:t>
            </a:r>
            <a:r>
              <a:rPr dirty="0" sz="1100" spc="10">
                <a:latin typeface="Calibri"/>
                <a:cs typeface="Calibri"/>
              </a:rPr>
              <a:t>health </a:t>
            </a:r>
            <a:r>
              <a:rPr dirty="0" sz="1100" spc="20">
                <a:latin typeface="Calibri"/>
                <a:cs typeface="Calibri"/>
              </a:rPr>
              <a:t>workers) </a:t>
            </a:r>
            <a:r>
              <a:rPr dirty="0" sz="1100" spc="15">
                <a:latin typeface="Calibri"/>
                <a:cs typeface="Calibri"/>
              </a:rPr>
              <a:t>who </a:t>
            </a:r>
            <a:r>
              <a:rPr dirty="0" sz="1100" spc="20">
                <a:latin typeface="Calibri"/>
                <a:cs typeface="Calibri"/>
              </a:rPr>
              <a:t>work </a:t>
            </a:r>
            <a:r>
              <a:rPr dirty="0" sz="1100" spc="10">
                <a:latin typeface="Calibri"/>
                <a:cs typeface="Calibri"/>
              </a:rPr>
              <a:t>with </a:t>
            </a:r>
            <a:r>
              <a:rPr dirty="0" sz="1100" spc="15">
                <a:latin typeface="Calibri"/>
                <a:cs typeface="Calibri"/>
              </a:rPr>
              <a:t>patients </a:t>
            </a:r>
            <a:r>
              <a:rPr dirty="0" sz="1100" spc="10">
                <a:latin typeface="Calibri"/>
                <a:cs typeface="Calibri"/>
              </a:rPr>
              <a:t>living </a:t>
            </a:r>
            <a:r>
              <a:rPr dirty="0" sz="1100" spc="15">
                <a:latin typeface="Calibri"/>
                <a:cs typeface="Calibri"/>
              </a:rPr>
              <a:t>with  </a:t>
            </a:r>
            <a:r>
              <a:rPr dirty="0" sz="1100" spc="10">
                <a:latin typeface="Calibri"/>
                <a:cs typeface="Calibri"/>
              </a:rPr>
              <a:t>HIV and their families </a:t>
            </a:r>
            <a:r>
              <a:rPr dirty="0" sz="1100" spc="5">
                <a:latin typeface="Calibri"/>
                <a:cs typeface="Calibri"/>
              </a:rPr>
              <a:t>in </a:t>
            </a:r>
            <a:r>
              <a:rPr dirty="0" sz="1100" spc="15">
                <a:latin typeface="Calibri"/>
                <a:cs typeface="Calibri"/>
              </a:rPr>
              <a:t>setting where </a:t>
            </a:r>
            <a:r>
              <a:rPr dirty="0" sz="1100" spc="10">
                <a:latin typeface="Calibri"/>
                <a:cs typeface="Calibri"/>
              </a:rPr>
              <a:t>viral </a:t>
            </a:r>
            <a:r>
              <a:rPr dirty="0" sz="1100" spc="15">
                <a:latin typeface="Calibri"/>
                <a:cs typeface="Calibri"/>
              </a:rPr>
              <a:t>load testing </a:t>
            </a:r>
            <a:r>
              <a:rPr dirty="0" sz="1100" spc="5">
                <a:latin typeface="Calibri"/>
                <a:cs typeface="Calibri"/>
              </a:rPr>
              <a:t>is </a:t>
            </a:r>
            <a:r>
              <a:rPr dirty="0" sz="1100" spc="15">
                <a:latin typeface="Calibri"/>
                <a:cs typeface="Calibri"/>
              </a:rPr>
              <a:t>being</a:t>
            </a:r>
            <a:r>
              <a:rPr dirty="0" sz="1100" spc="260">
                <a:latin typeface="Calibri"/>
                <a:cs typeface="Calibri"/>
              </a:rPr>
              <a:t> </a:t>
            </a:r>
            <a:r>
              <a:rPr dirty="0" sz="1100" spc="15">
                <a:latin typeface="Calibri"/>
                <a:cs typeface="Calibri"/>
              </a:rPr>
              <a:t>performed.</a:t>
            </a:r>
            <a:endParaRPr sz="1100">
              <a:latin typeface="Calibri"/>
              <a:cs typeface="Calibri"/>
            </a:endParaRPr>
          </a:p>
          <a:p>
            <a:pPr>
              <a:lnSpc>
                <a:spcPct val="100000"/>
              </a:lnSpc>
              <a:spcBef>
                <a:spcPts val="35"/>
              </a:spcBef>
            </a:pPr>
            <a:endParaRPr sz="1350">
              <a:latin typeface="Calibri"/>
              <a:cs typeface="Calibri"/>
            </a:endParaRPr>
          </a:p>
          <a:p>
            <a:pPr marL="12700" marR="5080">
              <a:lnSpc>
                <a:spcPct val="121800"/>
              </a:lnSpc>
            </a:pPr>
            <a:r>
              <a:rPr dirty="0" sz="1100" spc="15">
                <a:latin typeface="Calibri"/>
                <a:cs typeface="Calibri"/>
              </a:rPr>
              <a:t>Consider who should </a:t>
            </a:r>
            <a:r>
              <a:rPr dirty="0" sz="1100" spc="10">
                <a:latin typeface="Calibri"/>
                <a:cs typeface="Calibri"/>
              </a:rPr>
              <a:t>be </a:t>
            </a:r>
            <a:r>
              <a:rPr dirty="0" sz="1100" spc="15">
                <a:latin typeface="Calibri"/>
                <a:cs typeface="Calibri"/>
              </a:rPr>
              <a:t>involved </a:t>
            </a:r>
            <a:r>
              <a:rPr dirty="0" sz="1100" spc="5">
                <a:latin typeface="Calibri"/>
                <a:cs typeface="Calibri"/>
              </a:rPr>
              <a:t>in </a:t>
            </a:r>
            <a:r>
              <a:rPr dirty="0" sz="1100" spc="15">
                <a:latin typeface="Calibri"/>
                <a:cs typeface="Calibri"/>
              </a:rPr>
              <a:t>counseling </a:t>
            </a:r>
            <a:r>
              <a:rPr dirty="0" sz="1100" spc="10">
                <a:latin typeface="Calibri"/>
                <a:cs typeface="Calibri"/>
              </a:rPr>
              <a:t>taking into </a:t>
            </a:r>
            <a:r>
              <a:rPr dirty="0" sz="1100" spc="15">
                <a:latin typeface="Calibri"/>
                <a:cs typeface="Calibri"/>
              </a:rPr>
              <a:t>account </a:t>
            </a:r>
            <a:r>
              <a:rPr dirty="0" sz="1100" spc="10">
                <a:latin typeface="Calibri"/>
                <a:cs typeface="Calibri"/>
              </a:rPr>
              <a:t>any </a:t>
            </a:r>
            <a:r>
              <a:rPr dirty="0" sz="1100" spc="15">
                <a:latin typeface="Calibri"/>
                <a:cs typeface="Calibri"/>
              </a:rPr>
              <a:t>regulations regarding parental </a:t>
            </a:r>
            <a:r>
              <a:rPr dirty="0" sz="1100" spc="10">
                <a:latin typeface="Calibri"/>
                <a:cs typeface="Calibri"/>
              </a:rPr>
              <a:t>rights </a:t>
            </a:r>
            <a:r>
              <a:rPr dirty="0" sz="1100" spc="15">
                <a:latin typeface="Calibri"/>
                <a:cs typeface="Calibri"/>
              </a:rPr>
              <a:t>or </a:t>
            </a:r>
            <a:r>
              <a:rPr dirty="0" sz="1100" spc="10">
                <a:latin typeface="Calibri"/>
                <a:cs typeface="Calibri"/>
              </a:rPr>
              <a:t>age </a:t>
            </a:r>
            <a:r>
              <a:rPr dirty="0" sz="1100" spc="15">
                <a:latin typeface="Calibri"/>
                <a:cs typeface="Calibri"/>
              </a:rPr>
              <a:t>of consent </a:t>
            </a:r>
            <a:r>
              <a:rPr dirty="0" sz="1100" spc="10">
                <a:latin typeface="Calibri"/>
                <a:cs typeface="Calibri"/>
              </a:rPr>
              <a:t>that </a:t>
            </a:r>
            <a:r>
              <a:rPr dirty="0" sz="1100" spc="15">
                <a:latin typeface="Calibri"/>
                <a:cs typeface="Calibri"/>
              </a:rPr>
              <a:t>may </a:t>
            </a:r>
            <a:r>
              <a:rPr dirty="0" sz="1100" spc="10">
                <a:latin typeface="Calibri"/>
                <a:cs typeface="Calibri"/>
              </a:rPr>
              <a:t>apply </a:t>
            </a:r>
            <a:r>
              <a:rPr dirty="0" sz="1100">
                <a:latin typeface="Calibri"/>
                <a:cs typeface="Calibri"/>
              </a:rPr>
              <a:t>in  </a:t>
            </a:r>
            <a:r>
              <a:rPr dirty="0" sz="1100" spc="15">
                <a:latin typeface="Calibri"/>
                <a:cs typeface="Calibri"/>
              </a:rPr>
              <a:t>your</a:t>
            </a:r>
            <a:r>
              <a:rPr dirty="0" sz="1100" spc="25">
                <a:latin typeface="Calibri"/>
                <a:cs typeface="Calibri"/>
              </a:rPr>
              <a:t> </a:t>
            </a:r>
            <a:r>
              <a:rPr dirty="0" sz="1100" spc="10">
                <a:latin typeface="Calibri"/>
                <a:cs typeface="Calibri"/>
              </a:rPr>
              <a:t>setting.</a:t>
            </a:r>
            <a:r>
              <a:rPr dirty="0" sz="1100" spc="25">
                <a:latin typeface="Calibri"/>
                <a:cs typeface="Calibri"/>
              </a:rPr>
              <a:t> </a:t>
            </a:r>
            <a:r>
              <a:rPr dirty="0" sz="1100" spc="10">
                <a:latin typeface="Calibri"/>
                <a:cs typeface="Calibri"/>
              </a:rPr>
              <a:t>Include</a:t>
            </a:r>
            <a:r>
              <a:rPr dirty="0" sz="1100" spc="40">
                <a:latin typeface="Calibri"/>
                <a:cs typeface="Calibri"/>
              </a:rPr>
              <a:t> </a:t>
            </a:r>
            <a:r>
              <a:rPr dirty="0" sz="1100" spc="10">
                <a:latin typeface="Calibri"/>
                <a:cs typeface="Calibri"/>
              </a:rPr>
              <a:t>the</a:t>
            </a:r>
            <a:r>
              <a:rPr dirty="0" sz="1100" spc="45">
                <a:latin typeface="Calibri"/>
                <a:cs typeface="Calibri"/>
              </a:rPr>
              <a:t> </a:t>
            </a:r>
            <a:r>
              <a:rPr dirty="0" sz="1100" spc="15">
                <a:latin typeface="Calibri"/>
                <a:cs typeface="Calibri"/>
              </a:rPr>
              <a:t>adolescent</a:t>
            </a:r>
            <a:r>
              <a:rPr dirty="0" sz="1100" spc="30">
                <a:latin typeface="Calibri"/>
                <a:cs typeface="Calibri"/>
              </a:rPr>
              <a:t> </a:t>
            </a:r>
            <a:r>
              <a:rPr dirty="0" sz="1100" spc="10">
                <a:latin typeface="Calibri"/>
                <a:cs typeface="Calibri"/>
              </a:rPr>
              <a:t>and</a:t>
            </a:r>
            <a:r>
              <a:rPr dirty="0" sz="1100" spc="40">
                <a:latin typeface="Calibri"/>
                <a:cs typeface="Calibri"/>
              </a:rPr>
              <a:t> </a:t>
            </a:r>
            <a:r>
              <a:rPr dirty="0" sz="1100" spc="10">
                <a:latin typeface="Calibri"/>
                <a:cs typeface="Calibri"/>
              </a:rPr>
              <a:t>any</a:t>
            </a:r>
            <a:r>
              <a:rPr dirty="0" sz="1100" spc="45">
                <a:latin typeface="Calibri"/>
                <a:cs typeface="Calibri"/>
              </a:rPr>
              <a:t> </a:t>
            </a:r>
            <a:r>
              <a:rPr dirty="0" sz="1100" spc="10">
                <a:latin typeface="Calibri"/>
                <a:cs typeface="Calibri"/>
              </a:rPr>
              <a:t>family</a:t>
            </a:r>
            <a:r>
              <a:rPr dirty="0" sz="1100" spc="40">
                <a:latin typeface="Calibri"/>
                <a:cs typeface="Calibri"/>
              </a:rPr>
              <a:t> </a:t>
            </a:r>
            <a:r>
              <a:rPr dirty="0" sz="1100" spc="20">
                <a:latin typeface="Calibri"/>
                <a:cs typeface="Calibri"/>
              </a:rPr>
              <a:t>member</a:t>
            </a:r>
            <a:r>
              <a:rPr dirty="0" sz="1100" spc="30">
                <a:latin typeface="Calibri"/>
                <a:cs typeface="Calibri"/>
              </a:rPr>
              <a:t> </a:t>
            </a:r>
            <a:r>
              <a:rPr dirty="0" sz="1100" spc="15">
                <a:latin typeface="Calibri"/>
                <a:cs typeface="Calibri"/>
              </a:rPr>
              <a:t>who</a:t>
            </a:r>
            <a:r>
              <a:rPr dirty="0" sz="1100" spc="45">
                <a:latin typeface="Calibri"/>
                <a:cs typeface="Calibri"/>
              </a:rPr>
              <a:t> </a:t>
            </a:r>
            <a:r>
              <a:rPr dirty="0" sz="1100" spc="15">
                <a:latin typeface="Calibri"/>
                <a:cs typeface="Calibri"/>
              </a:rPr>
              <a:t>may</a:t>
            </a:r>
            <a:r>
              <a:rPr dirty="0" sz="1100" spc="45">
                <a:latin typeface="Calibri"/>
                <a:cs typeface="Calibri"/>
              </a:rPr>
              <a:t> </a:t>
            </a:r>
            <a:r>
              <a:rPr dirty="0" sz="1100" spc="10">
                <a:latin typeface="Calibri"/>
                <a:cs typeface="Calibri"/>
              </a:rPr>
              <a:t>be</a:t>
            </a:r>
            <a:r>
              <a:rPr dirty="0" sz="1100" spc="45">
                <a:latin typeface="Calibri"/>
                <a:cs typeface="Calibri"/>
              </a:rPr>
              <a:t> </a:t>
            </a:r>
            <a:r>
              <a:rPr dirty="0" sz="1100" spc="10">
                <a:latin typeface="Calibri"/>
                <a:cs typeface="Calibri"/>
              </a:rPr>
              <a:t>helping</a:t>
            </a:r>
            <a:r>
              <a:rPr dirty="0" sz="1100" spc="30">
                <a:latin typeface="Calibri"/>
                <a:cs typeface="Calibri"/>
              </a:rPr>
              <a:t> </a:t>
            </a:r>
            <a:r>
              <a:rPr dirty="0" sz="1100" spc="15">
                <a:latin typeface="Calibri"/>
                <a:cs typeface="Calibri"/>
              </a:rPr>
              <a:t>him/her</a:t>
            </a:r>
            <a:r>
              <a:rPr dirty="0" sz="1100" spc="30">
                <a:latin typeface="Calibri"/>
                <a:cs typeface="Calibri"/>
              </a:rPr>
              <a:t> </a:t>
            </a:r>
            <a:r>
              <a:rPr dirty="0" sz="1100" spc="15">
                <a:latin typeface="Calibri"/>
                <a:cs typeface="Calibri"/>
              </a:rPr>
              <a:t>take</a:t>
            </a:r>
            <a:r>
              <a:rPr dirty="0" sz="1100" spc="40">
                <a:latin typeface="Calibri"/>
                <a:cs typeface="Calibri"/>
              </a:rPr>
              <a:t> </a:t>
            </a:r>
            <a:r>
              <a:rPr dirty="0" sz="1100" spc="15">
                <a:latin typeface="Calibri"/>
                <a:cs typeface="Calibri"/>
              </a:rPr>
              <a:t>ARVs</a:t>
            </a:r>
            <a:r>
              <a:rPr dirty="0" sz="1100" spc="35">
                <a:latin typeface="Calibri"/>
                <a:cs typeface="Calibri"/>
              </a:rPr>
              <a:t> </a:t>
            </a:r>
            <a:r>
              <a:rPr dirty="0" sz="1100">
                <a:latin typeface="Calibri"/>
                <a:cs typeface="Calibri"/>
              </a:rPr>
              <a:t>if</a:t>
            </a:r>
            <a:r>
              <a:rPr dirty="0" sz="1100" spc="25">
                <a:latin typeface="Calibri"/>
                <a:cs typeface="Calibri"/>
              </a:rPr>
              <a:t> </a:t>
            </a:r>
            <a:r>
              <a:rPr dirty="0" sz="1100" spc="15">
                <a:latin typeface="Calibri"/>
                <a:cs typeface="Calibri"/>
              </a:rPr>
              <a:t>appropriate.</a:t>
            </a:r>
            <a:endParaRPr sz="1100">
              <a:latin typeface="Calibri"/>
              <a:cs typeface="Calibri"/>
            </a:endParaRPr>
          </a:p>
          <a:p>
            <a:pPr>
              <a:lnSpc>
                <a:spcPct val="100000"/>
              </a:lnSpc>
              <a:spcBef>
                <a:spcPts val="55"/>
              </a:spcBef>
            </a:pPr>
            <a:endParaRPr sz="1250">
              <a:latin typeface="Calibri"/>
              <a:cs typeface="Calibri"/>
            </a:endParaRPr>
          </a:p>
          <a:p>
            <a:pPr marL="12700" marR="31750">
              <a:lnSpc>
                <a:spcPct val="129099"/>
              </a:lnSpc>
            </a:pPr>
            <a:r>
              <a:rPr dirty="0" sz="1100" spc="15">
                <a:latin typeface="Calibri"/>
                <a:cs typeface="Calibri"/>
              </a:rPr>
              <a:t>Each card, or set of cards, focuses on </a:t>
            </a:r>
            <a:r>
              <a:rPr dirty="0" sz="1100">
                <a:latin typeface="Calibri"/>
                <a:cs typeface="Calibri"/>
              </a:rPr>
              <a:t>a </a:t>
            </a:r>
            <a:r>
              <a:rPr dirty="0" sz="1100" spc="10">
                <a:latin typeface="Calibri"/>
                <a:cs typeface="Calibri"/>
              </a:rPr>
              <a:t>specific topic </a:t>
            </a:r>
            <a:r>
              <a:rPr dirty="0" sz="1100" spc="15">
                <a:latin typeface="Calibri"/>
                <a:cs typeface="Calibri"/>
              </a:rPr>
              <a:t>important </a:t>
            </a:r>
            <a:r>
              <a:rPr dirty="0" sz="1100" spc="5">
                <a:latin typeface="Calibri"/>
                <a:cs typeface="Calibri"/>
              </a:rPr>
              <a:t>to </a:t>
            </a:r>
            <a:r>
              <a:rPr dirty="0" sz="1100" spc="10">
                <a:latin typeface="Calibri"/>
                <a:cs typeface="Calibri"/>
              </a:rPr>
              <a:t>the care and </a:t>
            </a:r>
            <a:r>
              <a:rPr dirty="0" sz="1100" spc="15">
                <a:latin typeface="Calibri"/>
                <a:cs typeface="Calibri"/>
              </a:rPr>
              <a:t>support of patients on ARVs who </a:t>
            </a:r>
            <a:r>
              <a:rPr dirty="0" sz="1100" spc="10">
                <a:latin typeface="Calibri"/>
                <a:cs typeface="Calibri"/>
              </a:rPr>
              <a:t>will </a:t>
            </a:r>
            <a:r>
              <a:rPr dirty="0" sz="1100" spc="15">
                <a:latin typeface="Calibri"/>
                <a:cs typeface="Calibri"/>
              </a:rPr>
              <a:t>have </a:t>
            </a:r>
            <a:r>
              <a:rPr dirty="0" sz="1100">
                <a:latin typeface="Calibri"/>
                <a:cs typeface="Calibri"/>
              </a:rPr>
              <a:t>a </a:t>
            </a:r>
            <a:r>
              <a:rPr dirty="0" sz="1100" spc="10">
                <a:latin typeface="Calibri"/>
                <a:cs typeface="Calibri"/>
              </a:rPr>
              <a:t>viral </a:t>
            </a:r>
            <a:r>
              <a:rPr dirty="0" sz="1100" spc="15">
                <a:latin typeface="Calibri"/>
                <a:cs typeface="Calibri"/>
              </a:rPr>
              <a:t>load test done  or who already have </a:t>
            </a:r>
            <a:r>
              <a:rPr dirty="0" sz="1100">
                <a:latin typeface="Calibri"/>
                <a:cs typeface="Calibri"/>
              </a:rPr>
              <a:t>a </a:t>
            </a:r>
            <a:r>
              <a:rPr dirty="0" sz="1100" spc="10">
                <a:latin typeface="Calibri"/>
                <a:cs typeface="Calibri"/>
              </a:rPr>
              <a:t>viral </a:t>
            </a:r>
            <a:r>
              <a:rPr dirty="0" sz="1100" spc="15">
                <a:latin typeface="Calibri"/>
                <a:cs typeface="Calibri"/>
              </a:rPr>
              <a:t>load </a:t>
            </a:r>
            <a:r>
              <a:rPr dirty="0" sz="1100" spc="10">
                <a:latin typeface="Calibri"/>
                <a:cs typeface="Calibri"/>
              </a:rPr>
              <a:t>result. </a:t>
            </a:r>
            <a:r>
              <a:rPr dirty="0" sz="1100" spc="15">
                <a:latin typeface="Calibri"/>
                <a:cs typeface="Calibri"/>
              </a:rPr>
              <a:t>Topics </a:t>
            </a:r>
            <a:r>
              <a:rPr dirty="0" sz="1100" spc="10">
                <a:latin typeface="Calibri"/>
                <a:cs typeface="Calibri"/>
              </a:rPr>
              <a:t>are </a:t>
            </a:r>
            <a:r>
              <a:rPr dirty="0" sz="1100" spc="15">
                <a:latin typeface="Calibri"/>
                <a:cs typeface="Calibri"/>
              </a:rPr>
              <a:t>color-coded </a:t>
            </a:r>
            <a:r>
              <a:rPr dirty="0" sz="1100" spc="10">
                <a:latin typeface="Calibri"/>
                <a:cs typeface="Calibri"/>
              </a:rPr>
              <a:t>for </a:t>
            </a:r>
            <a:r>
              <a:rPr dirty="0" sz="1100" spc="15">
                <a:latin typeface="Calibri"/>
                <a:cs typeface="Calibri"/>
              </a:rPr>
              <a:t>ease of</a:t>
            </a:r>
            <a:r>
              <a:rPr dirty="0" sz="1100" spc="30">
                <a:latin typeface="Calibri"/>
                <a:cs typeface="Calibri"/>
              </a:rPr>
              <a:t> </a:t>
            </a:r>
            <a:r>
              <a:rPr dirty="0" sz="1100" spc="15">
                <a:latin typeface="Calibri"/>
                <a:cs typeface="Calibri"/>
              </a:rPr>
              <a:t>use.</a:t>
            </a:r>
            <a:endParaRPr sz="1100">
              <a:latin typeface="Calibri"/>
              <a:cs typeface="Calibri"/>
            </a:endParaRPr>
          </a:p>
          <a:p>
            <a:pPr>
              <a:lnSpc>
                <a:spcPct val="100000"/>
              </a:lnSpc>
              <a:spcBef>
                <a:spcPts val="40"/>
              </a:spcBef>
            </a:pPr>
            <a:endParaRPr sz="1600">
              <a:latin typeface="Calibri"/>
              <a:cs typeface="Calibri"/>
            </a:endParaRPr>
          </a:p>
          <a:p>
            <a:pPr marL="12700">
              <a:lnSpc>
                <a:spcPct val="100000"/>
              </a:lnSpc>
            </a:pPr>
            <a:r>
              <a:rPr dirty="0" sz="1100" spc="15" b="1">
                <a:latin typeface="Calibri"/>
                <a:cs typeface="Calibri"/>
              </a:rPr>
              <a:t>Directions </a:t>
            </a:r>
            <a:r>
              <a:rPr dirty="0" sz="1100" spc="10" b="1">
                <a:latin typeface="Calibri"/>
                <a:cs typeface="Calibri"/>
              </a:rPr>
              <a:t>on how </a:t>
            </a:r>
            <a:r>
              <a:rPr dirty="0" sz="1100" spc="5" b="1">
                <a:latin typeface="Calibri"/>
                <a:cs typeface="Calibri"/>
              </a:rPr>
              <a:t>to </a:t>
            </a:r>
            <a:r>
              <a:rPr dirty="0" sz="1100" spc="10" b="1">
                <a:latin typeface="Calibri"/>
                <a:cs typeface="Calibri"/>
              </a:rPr>
              <a:t>use the flip</a:t>
            </a:r>
            <a:r>
              <a:rPr dirty="0" sz="1100" spc="185" b="1">
                <a:latin typeface="Calibri"/>
                <a:cs typeface="Calibri"/>
              </a:rPr>
              <a:t> </a:t>
            </a:r>
            <a:r>
              <a:rPr dirty="0" sz="1100" spc="10" b="1">
                <a:latin typeface="Calibri"/>
                <a:cs typeface="Calibri"/>
              </a:rPr>
              <a:t>chart:</a:t>
            </a:r>
            <a:endParaRPr sz="1100">
              <a:latin typeface="Calibri"/>
              <a:cs typeface="Calibri"/>
            </a:endParaRPr>
          </a:p>
          <a:p>
            <a:pPr marL="184150" indent="-171450">
              <a:lnSpc>
                <a:spcPct val="100000"/>
              </a:lnSpc>
              <a:spcBef>
                <a:spcPts val="360"/>
              </a:spcBef>
              <a:buFont typeface="Arial"/>
              <a:buChar char="•"/>
              <a:tabLst>
                <a:tab pos="184150" algn="l"/>
              </a:tabLst>
            </a:pPr>
            <a:r>
              <a:rPr dirty="0" sz="1100" spc="15">
                <a:latin typeface="Calibri"/>
                <a:cs typeface="Calibri"/>
              </a:rPr>
              <a:t>Place</a:t>
            </a:r>
            <a:r>
              <a:rPr dirty="0" sz="1100" spc="40">
                <a:latin typeface="Calibri"/>
                <a:cs typeface="Calibri"/>
              </a:rPr>
              <a:t> </a:t>
            </a:r>
            <a:r>
              <a:rPr dirty="0" sz="1100" spc="5">
                <a:latin typeface="Calibri"/>
                <a:cs typeface="Calibri"/>
              </a:rPr>
              <a:t>flip</a:t>
            </a:r>
            <a:r>
              <a:rPr dirty="0" sz="1100" spc="35">
                <a:latin typeface="Calibri"/>
                <a:cs typeface="Calibri"/>
              </a:rPr>
              <a:t> </a:t>
            </a:r>
            <a:r>
              <a:rPr dirty="0" sz="1100" spc="15">
                <a:latin typeface="Calibri"/>
                <a:cs typeface="Calibri"/>
              </a:rPr>
              <a:t>chart</a:t>
            </a:r>
            <a:r>
              <a:rPr dirty="0" sz="1100" spc="30">
                <a:latin typeface="Calibri"/>
                <a:cs typeface="Calibri"/>
              </a:rPr>
              <a:t> </a:t>
            </a:r>
            <a:r>
              <a:rPr dirty="0" sz="1100" spc="15">
                <a:latin typeface="Calibri"/>
                <a:cs typeface="Calibri"/>
              </a:rPr>
              <a:t>on</a:t>
            </a:r>
            <a:r>
              <a:rPr dirty="0" sz="1100" spc="35">
                <a:latin typeface="Calibri"/>
                <a:cs typeface="Calibri"/>
              </a:rPr>
              <a:t> </a:t>
            </a:r>
            <a:r>
              <a:rPr dirty="0" sz="1100" spc="10">
                <a:latin typeface="Calibri"/>
                <a:cs typeface="Calibri"/>
              </a:rPr>
              <a:t>table</a:t>
            </a:r>
            <a:r>
              <a:rPr dirty="0" sz="1100" spc="40">
                <a:latin typeface="Calibri"/>
                <a:cs typeface="Calibri"/>
              </a:rPr>
              <a:t> </a:t>
            </a:r>
            <a:r>
              <a:rPr dirty="0" sz="1100" spc="10">
                <a:latin typeface="Calibri"/>
                <a:cs typeface="Calibri"/>
              </a:rPr>
              <a:t>so</a:t>
            </a:r>
            <a:r>
              <a:rPr dirty="0" sz="1100" spc="45">
                <a:latin typeface="Calibri"/>
                <a:cs typeface="Calibri"/>
              </a:rPr>
              <a:t> </a:t>
            </a:r>
            <a:r>
              <a:rPr dirty="0" sz="1100" spc="10">
                <a:latin typeface="Calibri"/>
                <a:cs typeface="Calibri"/>
              </a:rPr>
              <a:t>that</a:t>
            </a:r>
            <a:r>
              <a:rPr dirty="0" sz="1100" spc="35">
                <a:latin typeface="Calibri"/>
                <a:cs typeface="Calibri"/>
              </a:rPr>
              <a:t> </a:t>
            </a:r>
            <a:r>
              <a:rPr dirty="0" sz="1100" spc="10">
                <a:latin typeface="Calibri"/>
                <a:cs typeface="Calibri"/>
              </a:rPr>
              <a:t>the</a:t>
            </a:r>
            <a:r>
              <a:rPr dirty="0" sz="1100" spc="40">
                <a:latin typeface="Calibri"/>
                <a:cs typeface="Calibri"/>
              </a:rPr>
              <a:t> </a:t>
            </a:r>
            <a:r>
              <a:rPr dirty="0" sz="1100" spc="15">
                <a:latin typeface="Calibri"/>
                <a:cs typeface="Calibri"/>
              </a:rPr>
              <a:t>patient</a:t>
            </a:r>
            <a:r>
              <a:rPr dirty="0" sz="1100" spc="30">
                <a:latin typeface="Calibri"/>
                <a:cs typeface="Calibri"/>
              </a:rPr>
              <a:t> </a:t>
            </a:r>
            <a:r>
              <a:rPr dirty="0" sz="1100" spc="10">
                <a:latin typeface="Calibri"/>
                <a:cs typeface="Calibri"/>
              </a:rPr>
              <a:t>has</a:t>
            </a:r>
            <a:r>
              <a:rPr dirty="0" sz="1100" spc="30">
                <a:latin typeface="Calibri"/>
                <a:cs typeface="Calibri"/>
              </a:rPr>
              <a:t> </a:t>
            </a:r>
            <a:r>
              <a:rPr dirty="0" sz="1100">
                <a:latin typeface="Calibri"/>
                <a:cs typeface="Calibri"/>
              </a:rPr>
              <a:t>a</a:t>
            </a:r>
            <a:r>
              <a:rPr dirty="0" sz="1100" spc="35">
                <a:latin typeface="Calibri"/>
                <a:cs typeface="Calibri"/>
              </a:rPr>
              <a:t> </a:t>
            </a:r>
            <a:r>
              <a:rPr dirty="0" sz="1100" spc="15">
                <a:latin typeface="Calibri"/>
                <a:cs typeface="Calibri"/>
              </a:rPr>
              <a:t>good</a:t>
            </a:r>
            <a:r>
              <a:rPr dirty="0" sz="1100" spc="35">
                <a:latin typeface="Calibri"/>
                <a:cs typeface="Calibri"/>
              </a:rPr>
              <a:t> </a:t>
            </a:r>
            <a:r>
              <a:rPr dirty="0" sz="1100" spc="10">
                <a:latin typeface="Calibri"/>
                <a:cs typeface="Calibri"/>
              </a:rPr>
              <a:t>view</a:t>
            </a:r>
            <a:r>
              <a:rPr dirty="0" sz="1100" spc="55">
                <a:latin typeface="Calibri"/>
                <a:cs typeface="Calibri"/>
              </a:rPr>
              <a:t> </a:t>
            </a:r>
            <a:r>
              <a:rPr dirty="0" sz="1100" spc="15">
                <a:latin typeface="Calibri"/>
                <a:cs typeface="Calibri"/>
              </a:rPr>
              <a:t>of</a:t>
            </a:r>
            <a:r>
              <a:rPr dirty="0" sz="1100" spc="25">
                <a:latin typeface="Calibri"/>
                <a:cs typeface="Calibri"/>
              </a:rPr>
              <a:t> </a:t>
            </a:r>
            <a:r>
              <a:rPr dirty="0" sz="1100" spc="10">
                <a:latin typeface="Calibri"/>
                <a:cs typeface="Calibri"/>
              </a:rPr>
              <a:t>the</a:t>
            </a:r>
            <a:r>
              <a:rPr dirty="0" sz="1100" spc="40">
                <a:latin typeface="Calibri"/>
                <a:cs typeface="Calibri"/>
              </a:rPr>
              <a:t> </a:t>
            </a:r>
            <a:r>
              <a:rPr dirty="0" sz="1100" spc="15">
                <a:latin typeface="Calibri"/>
                <a:cs typeface="Calibri"/>
              </a:rPr>
              <a:t>pictures</a:t>
            </a:r>
            <a:r>
              <a:rPr dirty="0" sz="1100" spc="30">
                <a:latin typeface="Calibri"/>
                <a:cs typeface="Calibri"/>
              </a:rPr>
              <a:t> </a:t>
            </a:r>
            <a:r>
              <a:rPr dirty="0" sz="1100" spc="10">
                <a:latin typeface="Calibri"/>
                <a:cs typeface="Calibri"/>
              </a:rPr>
              <a:t>while</a:t>
            </a:r>
            <a:r>
              <a:rPr dirty="0" sz="1100" spc="40">
                <a:latin typeface="Calibri"/>
                <a:cs typeface="Calibri"/>
              </a:rPr>
              <a:t> </a:t>
            </a:r>
            <a:r>
              <a:rPr dirty="0" sz="1100" spc="15">
                <a:latin typeface="Calibri"/>
                <a:cs typeface="Calibri"/>
              </a:rPr>
              <a:t>you</a:t>
            </a:r>
            <a:r>
              <a:rPr dirty="0" sz="1100" spc="35">
                <a:latin typeface="Calibri"/>
                <a:cs typeface="Calibri"/>
              </a:rPr>
              <a:t> </a:t>
            </a:r>
            <a:r>
              <a:rPr dirty="0" sz="1100" spc="10">
                <a:latin typeface="Calibri"/>
                <a:cs typeface="Calibri"/>
              </a:rPr>
              <a:t>use</a:t>
            </a:r>
            <a:r>
              <a:rPr dirty="0" sz="1100" spc="45">
                <a:latin typeface="Calibri"/>
                <a:cs typeface="Calibri"/>
              </a:rPr>
              <a:t> </a:t>
            </a:r>
            <a:r>
              <a:rPr dirty="0" sz="1100" spc="10">
                <a:latin typeface="Calibri"/>
                <a:cs typeface="Calibri"/>
              </a:rPr>
              <a:t>the</a:t>
            </a:r>
            <a:r>
              <a:rPr dirty="0" sz="1100" spc="40">
                <a:latin typeface="Calibri"/>
                <a:cs typeface="Calibri"/>
              </a:rPr>
              <a:t> </a:t>
            </a:r>
            <a:r>
              <a:rPr dirty="0" sz="1100" spc="10">
                <a:latin typeface="Calibri"/>
                <a:cs typeface="Calibri"/>
              </a:rPr>
              <a:t>side</a:t>
            </a:r>
            <a:r>
              <a:rPr dirty="0" sz="1100" spc="40">
                <a:latin typeface="Calibri"/>
                <a:cs typeface="Calibri"/>
              </a:rPr>
              <a:t> </a:t>
            </a:r>
            <a:r>
              <a:rPr dirty="0" sz="1100" spc="10">
                <a:latin typeface="Calibri"/>
                <a:cs typeface="Calibri"/>
              </a:rPr>
              <a:t>with</a:t>
            </a:r>
            <a:r>
              <a:rPr dirty="0" sz="1100" spc="35">
                <a:latin typeface="Calibri"/>
                <a:cs typeface="Calibri"/>
              </a:rPr>
              <a:t> </a:t>
            </a:r>
            <a:r>
              <a:rPr dirty="0" sz="1100" spc="15">
                <a:latin typeface="Calibri"/>
                <a:cs typeface="Calibri"/>
              </a:rPr>
              <a:t>notes.</a:t>
            </a:r>
            <a:endParaRPr sz="1100">
              <a:latin typeface="Calibri"/>
              <a:cs typeface="Calibri"/>
            </a:endParaRPr>
          </a:p>
          <a:p>
            <a:pPr marL="184150" indent="-171450">
              <a:lnSpc>
                <a:spcPct val="100000"/>
              </a:lnSpc>
              <a:spcBef>
                <a:spcPts val="290"/>
              </a:spcBef>
              <a:buFont typeface="Arial"/>
              <a:buChar char="•"/>
              <a:tabLst>
                <a:tab pos="184150" algn="l"/>
              </a:tabLst>
            </a:pPr>
            <a:r>
              <a:rPr dirty="0" sz="1100" spc="15">
                <a:latin typeface="Calibri"/>
                <a:cs typeface="Calibri"/>
              </a:rPr>
              <a:t>Key</a:t>
            </a:r>
            <a:r>
              <a:rPr dirty="0" sz="1100" spc="40">
                <a:latin typeface="Calibri"/>
                <a:cs typeface="Calibri"/>
              </a:rPr>
              <a:t> </a:t>
            </a:r>
            <a:r>
              <a:rPr dirty="0" sz="1100" spc="15">
                <a:latin typeface="Calibri"/>
                <a:cs typeface="Calibri"/>
              </a:rPr>
              <a:t>messages</a:t>
            </a:r>
            <a:r>
              <a:rPr dirty="0" sz="1100" spc="30">
                <a:latin typeface="Calibri"/>
                <a:cs typeface="Calibri"/>
              </a:rPr>
              <a:t> </a:t>
            </a:r>
            <a:r>
              <a:rPr dirty="0" sz="1100" spc="5">
                <a:latin typeface="Calibri"/>
                <a:cs typeface="Calibri"/>
              </a:rPr>
              <a:t>to</a:t>
            </a:r>
            <a:r>
              <a:rPr dirty="0" sz="1100" spc="45">
                <a:latin typeface="Calibri"/>
                <a:cs typeface="Calibri"/>
              </a:rPr>
              <a:t> </a:t>
            </a:r>
            <a:r>
              <a:rPr dirty="0" sz="1100" spc="20">
                <a:latin typeface="Calibri"/>
                <a:cs typeface="Calibri"/>
              </a:rPr>
              <a:t>convey</a:t>
            </a:r>
            <a:r>
              <a:rPr dirty="0" sz="1100" spc="40">
                <a:latin typeface="Calibri"/>
                <a:cs typeface="Calibri"/>
              </a:rPr>
              <a:t> </a:t>
            </a:r>
            <a:r>
              <a:rPr dirty="0" sz="1100" spc="5">
                <a:latin typeface="Calibri"/>
                <a:cs typeface="Calibri"/>
              </a:rPr>
              <a:t>to</a:t>
            </a:r>
            <a:r>
              <a:rPr dirty="0" sz="1100" spc="45">
                <a:latin typeface="Calibri"/>
                <a:cs typeface="Calibri"/>
              </a:rPr>
              <a:t> </a:t>
            </a:r>
            <a:r>
              <a:rPr dirty="0" sz="1100" spc="10">
                <a:latin typeface="Calibri"/>
                <a:cs typeface="Calibri"/>
              </a:rPr>
              <a:t>the</a:t>
            </a:r>
            <a:r>
              <a:rPr dirty="0" sz="1100" spc="40">
                <a:latin typeface="Calibri"/>
                <a:cs typeface="Calibri"/>
              </a:rPr>
              <a:t> </a:t>
            </a:r>
            <a:r>
              <a:rPr dirty="0" sz="1100" spc="15">
                <a:latin typeface="Calibri"/>
                <a:cs typeface="Calibri"/>
              </a:rPr>
              <a:t>patients</a:t>
            </a:r>
            <a:r>
              <a:rPr dirty="0" sz="1100" spc="30">
                <a:latin typeface="Calibri"/>
                <a:cs typeface="Calibri"/>
              </a:rPr>
              <a:t> </a:t>
            </a:r>
            <a:r>
              <a:rPr dirty="0" sz="1100" spc="10">
                <a:latin typeface="Calibri"/>
                <a:cs typeface="Calibri"/>
              </a:rPr>
              <a:t>and</a:t>
            </a:r>
            <a:r>
              <a:rPr dirty="0" sz="1100" spc="35">
                <a:latin typeface="Calibri"/>
                <a:cs typeface="Calibri"/>
              </a:rPr>
              <a:t> </a:t>
            </a:r>
            <a:r>
              <a:rPr dirty="0" sz="1100" spc="15">
                <a:latin typeface="Calibri"/>
                <a:cs typeface="Calibri"/>
              </a:rPr>
              <a:t>instructions</a:t>
            </a:r>
            <a:r>
              <a:rPr dirty="0" sz="1100" spc="30">
                <a:latin typeface="Calibri"/>
                <a:cs typeface="Calibri"/>
              </a:rPr>
              <a:t> </a:t>
            </a:r>
            <a:r>
              <a:rPr dirty="0" sz="1100" spc="5">
                <a:latin typeface="Calibri"/>
                <a:cs typeface="Calibri"/>
              </a:rPr>
              <a:t>to</a:t>
            </a:r>
            <a:r>
              <a:rPr dirty="0" sz="1100" spc="45">
                <a:latin typeface="Calibri"/>
                <a:cs typeface="Calibri"/>
              </a:rPr>
              <a:t> </a:t>
            </a:r>
            <a:r>
              <a:rPr dirty="0" sz="1100" spc="15">
                <a:latin typeface="Calibri"/>
                <a:cs typeface="Calibri"/>
              </a:rPr>
              <a:t>providers</a:t>
            </a:r>
            <a:r>
              <a:rPr dirty="0" sz="1100" spc="30">
                <a:latin typeface="Calibri"/>
                <a:cs typeface="Calibri"/>
              </a:rPr>
              <a:t> </a:t>
            </a:r>
            <a:r>
              <a:rPr dirty="0" sz="1100" spc="10">
                <a:latin typeface="Calibri"/>
                <a:cs typeface="Calibri"/>
              </a:rPr>
              <a:t>are</a:t>
            </a:r>
            <a:r>
              <a:rPr dirty="0" sz="1100" spc="40">
                <a:latin typeface="Calibri"/>
                <a:cs typeface="Calibri"/>
              </a:rPr>
              <a:t> </a:t>
            </a:r>
            <a:r>
              <a:rPr dirty="0" sz="1100">
                <a:latin typeface="Calibri"/>
                <a:cs typeface="Calibri"/>
              </a:rPr>
              <a:t>in</a:t>
            </a:r>
            <a:r>
              <a:rPr dirty="0" sz="1100" spc="35">
                <a:latin typeface="Calibri"/>
                <a:cs typeface="Calibri"/>
              </a:rPr>
              <a:t> </a:t>
            </a:r>
            <a:r>
              <a:rPr dirty="0" sz="1100" spc="15" b="1">
                <a:latin typeface="Calibri"/>
                <a:cs typeface="Calibri"/>
              </a:rPr>
              <a:t>bold.</a:t>
            </a:r>
            <a:endParaRPr sz="1100">
              <a:latin typeface="Calibri"/>
              <a:cs typeface="Calibri"/>
            </a:endParaRPr>
          </a:p>
          <a:p>
            <a:pPr marL="184150" marR="312420" indent="-171450">
              <a:lnSpc>
                <a:spcPct val="121800"/>
              </a:lnSpc>
              <a:spcBef>
                <a:spcPts val="95"/>
              </a:spcBef>
              <a:buFont typeface="Arial"/>
              <a:buChar char="•"/>
              <a:tabLst>
                <a:tab pos="184150" algn="l"/>
              </a:tabLst>
            </a:pPr>
            <a:r>
              <a:rPr dirty="0" sz="1100" spc="15">
                <a:latin typeface="Calibri"/>
                <a:cs typeface="Calibri"/>
              </a:rPr>
              <a:t>There </a:t>
            </a:r>
            <a:r>
              <a:rPr dirty="0" sz="1100" spc="10">
                <a:latin typeface="Calibri"/>
                <a:cs typeface="Calibri"/>
              </a:rPr>
              <a:t>are </a:t>
            </a:r>
            <a:r>
              <a:rPr dirty="0" sz="1100" spc="15">
                <a:latin typeface="Calibri"/>
                <a:cs typeface="Calibri"/>
              </a:rPr>
              <a:t>notes </a:t>
            </a:r>
            <a:r>
              <a:rPr dirty="0" sz="1100" spc="5">
                <a:latin typeface="Calibri"/>
                <a:cs typeface="Calibri"/>
              </a:rPr>
              <a:t>to </a:t>
            </a:r>
            <a:r>
              <a:rPr dirty="0" sz="1100" spc="15">
                <a:latin typeface="Calibri"/>
                <a:cs typeface="Calibri"/>
              </a:rPr>
              <a:t>prompt </a:t>
            </a:r>
            <a:r>
              <a:rPr dirty="0" sz="1100" spc="10">
                <a:latin typeface="Calibri"/>
                <a:cs typeface="Calibri"/>
              </a:rPr>
              <a:t>and guide </a:t>
            </a:r>
            <a:r>
              <a:rPr dirty="0" sz="1100" spc="15">
                <a:latin typeface="Calibri"/>
                <a:cs typeface="Calibri"/>
              </a:rPr>
              <a:t>discussion </a:t>
            </a:r>
            <a:r>
              <a:rPr dirty="0" sz="1100" spc="10">
                <a:latin typeface="Calibri"/>
                <a:cs typeface="Calibri"/>
              </a:rPr>
              <a:t>with the </a:t>
            </a:r>
            <a:r>
              <a:rPr dirty="0" sz="1100" spc="15">
                <a:latin typeface="Calibri"/>
                <a:cs typeface="Calibri"/>
              </a:rPr>
              <a:t>patient, </a:t>
            </a:r>
            <a:r>
              <a:rPr dirty="0" sz="1100" spc="10">
                <a:latin typeface="Calibri"/>
                <a:cs typeface="Calibri"/>
              </a:rPr>
              <a:t>including specific </a:t>
            </a:r>
            <a:r>
              <a:rPr dirty="0" sz="1100" spc="15">
                <a:latin typeface="Calibri"/>
                <a:cs typeface="Calibri"/>
              </a:rPr>
              <a:t>questions </a:t>
            </a:r>
            <a:r>
              <a:rPr dirty="0" sz="1100" spc="5">
                <a:latin typeface="Calibri"/>
                <a:cs typeface="Calibri"/>
              </a:rPr>
              <a:t>to </a:t>
            </a:r>
            <a:r>
              <a:rPr dirty="0" sz="1100" spc="15">
                <a:latin typeface="Calibri"/>
                <a:cs typeface="Calibri"/>
              </a:rPr>
              <a:t>review </a:t>
            </a:r>
            <a:r>
              <a:rPr dirty="0" sz="1100" spc="20">
                <a:latin typeface="Calibri"/>
                <a:cs typeface="Calibri"/>
              </a:rPr>
              <a:t>covered </a:t>
            </a:r>
            <a:r>
              <a:rPr dirty="0" sz="1100" spc="15">
                <a:latin typeface="Calibri"/>
                <a:cs typeface="Calibri"/>
              </a:rPr>
              <a:t>material </a:t>
            </a:r>
            <a:r>
              <a:rPr dirty="0" sz="1100" spc="10">
                <a:latin typeface="Calibri"/>
                <a:cs typeface="Calibri"/>
              </a:rPr>
              <a:t>and </a:t>
            </a:r>
            <a:r>
              <a:rPr dirty="0" sz="1100" spc="15">
                <a:latin typeface="Calibri"/>
                <a:cs typeface="Calibri"/>
              </a:rPr>
              <a:t>assess </a:t>
            </a:r>
            <a:r>
              <a:rPr dirty="0" sz="1100" spc="10">
                <a:latin typeface="Calibri"/>
                <a:cs typeface="Calibri"/>
              </a:rPr>
              <a:t>the  patient’s</a:t>
            </a:r>
            <a:r>
              <a:rPr dirty="0" sz="1100" spc="25">
                <a:latin typeface="Calibri"/>
                <a:cs typeface="Calibri"/>
              </a:rPr>
              <a:t> </a:t>
            </a:r>
            <a:r>
              <a:rPr dirty="0" sz="1100" spc="15">
                <a:latin typeface="Calibri"/>
                <a:cs typeface="Calibri"/>
              </a:rPr>
              <a:t>understanding.</a:t>
            </a:r>
            <a:endParaRPr sz="1100">
              <a:latin typeface="Calibri"/>
              <a:cs typeface="Calibri"/>
            </a:endParaRPr>
          </a:p>
          <a:p>
            <a:pPr marL="184150" marR="41910" indent="-171450">
              <a:lnSpc>
                <a:spcPct val="126699"/>
              </a:lnSpc>
              <a:spcBef>
                <a:spcPts val="10"/>
              </a:spcBef>
              <a:buFont typeface="Arial"/>
              <a:buChar char="•"/>
              <a:tabLst>
                <a:tab pos="184150" algn="l"/>
              </a:tabLst>
            </a:pPr>
            <a:r>
              <a:rPr dirty="0" sz="1100" spc="15">
                <a:latin typeface="Calibri"/>
                <a:cs typeface="Calibri"/>
              </a:rPr>
              <a:t>There </a:t>
            </a:r>
            <a:r>
              <a:rPr dirty="0" sz="1100" spc="10">
                <a:latin typeface="Calibri"/>
                <a:cs typeface="Calibri"/>
              </a:rPr>
              <a:t>are certain </a:t>
            </a:r>
            <a:r>
              <a:rPr dirty="0" sz="1100" spc="15">
                <a:latin typeface="Calibri"/>
                <a:cs typeface="Calibri"/>
              </a:rPr>
              <a:t>cards </a:t>
            </a:r>
            <a:r>
              <a:rPr dirty="0" sz="1100" spc="10">
                <a:latin typeface="Calibri"/>
                <a:cs typeface="Calibri"/>
              </a:rPr>
              <a:t>for specific visits, including </a:t>
            </a:r>
            <a:r>
              <a:rPr dirty="0" sz="1100" spc="20">
                <a:latin typeface="Calibri"/>
                <a:cs typeface="Calibri"/>
              </a:rPr>
              <a:t>when </a:t>
            </a:r>
            <a:r>
              <a:rPr dirty="0" sz="1100" spc="10">
                <a:latin typeface="Calibri"/>
                <a:cs typeface="Calibri"/>
              </a:rPr>
              <a:t>starting </a:t>
            </a:r>
            <a:r>
              <a:rPr dirty="0" sz="1100" spc="15">
                <a:latin typeface="Calibri"/>
                <a:cs typeface="Calibri"/>
              </a:rPr>
              <a:t>ARVs, </a:t>
            </a:r>
            <a:r>
              <a:rPr dirty="0" sz="1100" spc="20">
                <a:latin typeface="Calibri"/>
                <a:cs typeface="Calibri"/>
              </a:rPr>
              <a:t>when </a:t>
            </a:r>
            <a:r>
              <a:rPr dirty="0" sz="1100">
                <a:latin typeface="Calibri"/>
                <a:cs typeface="Calibri"/>
              </a:rPr>
              <a:t>a </a:t>
            </a:r>
            <a:r>
              <a:rPr dirty="0" sz="1100" spc="10">
                <a:latin typeface="Calibri"/>
                <a:cs typeface="Calibri"/>
              </a:rPr>
              <a:t>viral load </a:t>
            </a:r>
            <a:r>
              <a:rPr dirty="0" sz="1100" spc="15">
                <a:latin typeface="Calibri"/>
                <a:cs typeface="Calibri"/>
              </a:rPr>
              <a:t>test </a:t>
            </a:r>
            <a:r>
              <a:rPr dirty="0" sz="1100">
                <a:latin typeface="Calibri"/>
                <a:cs typeface="Calibri"/>
              </a:rPr>
              <a:t>is </a:t>
            </a:r>
            <a:r>
              <a:rPr dirty="0" sz="1100" spc="15">
                <a:latin typeface="Calibri"/>
                <a:cs typeface="Calibri"/>
              </a:rPr>
              <a:t>being sent, </a:t>
            </a:r>
            <a:r>
              <a:rPr dirty="0" sz="1100" spc="10">
                <a:latin typeface="Calibri"/>
                <a:cs typeface="Calibri"/>
              </a:rPr>
              <a:t>and </a:t>
            </a:r>
            <a:r>
              <a:rPr dirty="0" sz="1100" spc="20">
                <a:latin typeface="Calibri"/>
                <a:cs typeface="Calibri"/>
              </a:rPr>
              <a:t>when </a:t>
            </a:r>
            <a:r>
              <a:rPr dirty="0" sz="1100" spc="15">
                <a:latin typeface="Calibri"/>
                <a:cs typeface="Calibri"/>
              </a:rPr>
              <a:t>results </a:t>
            </a:r>
            <a:r>
              <a:rPr dirty="0" sz="1100" spc="10">
                <a:latin typeface="Calibri"/>
                <a:cs typeface="Calibri"/>
              </a:rPr>
              <a:t>are available. </a:t>
            </a:r>
            <a:r>
              <a:rPr dirty="0" sz="1100" spc="5">
                <a:latin typeface="Calibri"/>
                <a:cs typeface="Calibri"/>
              </a:rPr>
              <a:t>If  </a:t>
            </a:r>
            <a:r>
              <a:rPr dirty="0" sz="1100" spc="10">
                <a:latin typeface="Calibri"/>
                <a:cs typeface="Calibri"/>
              </a:rPr>
              <a:t>the viral load result </a:t>
            </a:r>
            <a:r>
              <a:rPr dirty="0" sz="1100">
                <a:latin typeface="Calibri"/>
                <a:cs typeface="Calibri"/>
              </a:rPr>
              <a:t>is </a:t>
            </a:r>
            <a:r>
              <a:rPr dirty="0" sz="1100" spc="15">
                <a:latin typeface="Calibri"/>
                <a:cs typeface="Calibri"/>
              </a:rPr>
              <a:t>low, there </a:t>
            </a:r>
            <a:r>
              <a:rPr dirty="0" sz="1100" spc="10">
                <a:latin typeface="Calibri"/>
                <a:cs typeface="Calibri"/>
              </a:rPr>
              <a:t>are </a:t>
            </a:r>
            <a:r>
              <a:rPr dirty="0" sz="1100" spc="15">
                <a:latin typeface="Calibri"/>
                <a:cs typeface="Calibri"/>
              </a:rPr>
              <a:t>corresponding cards </a:t>
            </a:r>
            <a:r>
              <a:rPr dirty="0" sz="1100" spc="5">
                <a:latin typeface="Calibri"/>
                <a:cs typeface="Calibri"/>
              </a:rPr>
              <a:t>to </a:t>
            </a:r>
            <a:r>
              <a:rPr dirty="0" sz="1100" spc="15">
                <a:latin typeface="Calibri"/>
                <a:cs typeface="Calibri"/>
              </a:rPr>
              <a:t>use. </a:t>
            </a:r>
            <a:r>
              <a:rPr dirty="0" sz="1100" spc="5">
                <a:latin typeface="Calibri"/>
                <a:cs typeface="Calibri"/>
              </a:rPr>
              <a:t>If </a:t>
            </a:r>
            <a:r>
              <a:rPr dirty="0" sz="1100" spc="10">
                <a:latin typeface="Calibri"/>
                <a:cs typeface="Calibri"/>
              </a:rPr>
              <a:t>the viral load result </a:t>
            </a:r>
            <a:r>
              <a:rPr dirty="0" sz="1100">
                <a:latin typeface="Calibri"/>
                <a:cs typeface="Calibri"/>
              </a:rPr>
              <a:t>is </a:t>
            </a:r>
            <a:r>
              <a:rPr dirty="0" sz="1100" spc="10">
                <a:latin typeface="Calibri"/>
                <a:cs typeface="Calibri"/>
              </a:rPr>
              <a:t>high, </a:t>
            </a:r>
            <a:r>
              <a:rPr dirty="0" sz="1100" spc="15">
                <a:latin typeface="Calibri"/>
                <a:cs typeface="Calibri"/>
              </a:rPr>
              <a:t>there </a:t>
            </a:r>
            <a:r>
              <a:rPr dirty="0" sz="1100" spc="10">
                <a:latin typeface="Calibri"/>
                <a:cs typeface="Calibri"/>
              </a:rPr>
              <a:t>are </a:t>
            </a:r>
            <a:r>
              <a:rPr dirty="0" sz="1100">
                <a:latin typeface="Calibri"/>
                <a:cs typeface="Calibri"/>
              </a:rPr>
              <a:t>a </a:t>
            </a:r>
            <a:r>
              <a:rPr dirty="0" sz="1100" spc="15">
                <a:latin typeface="Calibri"/>
                <a:cs typeface="Calibri"/>
              </a:rPr>
              <a:t>series of cards </a:t>
            </a:r>
            <a:r>
              <a:rPr dirty="0" sz="1100" spc="5">
                <a:latin typeface="Calibri"/>
                <a:cs typeface="Calibri"/>
              </a:rPr>
              <a:t>to </a:t>
            </a:r>
            <a:r>
              <a:rPr dirty="0" sz="1100" spc="10">
                <a:latin typeface="Calibri"/>
                <a:cs typeface="Calibri"/>
              </a:rPr>
              <a:t>be </a:t>
            </a:r>
            <a:r>
              <a:rPr dirty="0" sz="1100" spc="15">
                <a:latin typeface="Calibri"/>
                <a:cs typeface="Calibri"/>
              </a:rPr>
              <a:t>used </a:t>
            </a:r>
            <a:r>
              <a:rPr dirty="0" sz="1100" spc="5">
                <a:latin typeface="Calibri"/>
                <a:cs typeface="Calibri"/>
              </a:rPr>
              <a:t>to  </a:t>
            </a:r>
            <a:r>
              <a:rPr dirty="0" sz="1100" spc="15">
                <a:latin typeface="Calibri"/>
                <a:cs typeface="Calibri"/>
              </a:rPr>
              <a:t>explain </a:t>
            </a:r>
            <a:r>
              <a:rPr dirty="0" sz="1100" spc="10">
                <a:latin typeface="Calibri"/>
                <a:cs typeface="Calibri"/>
              </a:rPr>
              <a:t>the </a:t>
            </a:r>
            <a:r>
              <a:rPr dirty="0" sz="1100" spc="15">
                <a:latin typeface="Calibri"/>
                <a:cs typeface="Calibri"/>
              </a:rPr>
              <a:t>result </a:t>
            </a:r>
            <a:r>
              <a:rPr dirty="0" sz="1100" spc="10">
                <a:latin typeface="Calibri"/>
                <a:cs typeface="Calibri"/>
              </a:rPr>
              <a:t>and </a:t>
            </a:r>
            <a:r>
              <a:rPr dirty="0" sz="1100" spc="5">
                <a:latin typeface="Calibri"/>
                <a:cs typeface="Calibri"/>
              </a:rPr>
              <a:t>to </a:t>
            </a:r>
            <a:r>
              <a:rPr dirty="0" sz="1100" spc="15">
                <a:latin typeface="Calibri"/>
                <a:cs typeface="Calibri"/>
              </a:rPr>
              <a:t>conduct enhanced adherence counseling sessions. There </a:t>
            </a:r>
            <a:r>
              <a:rPr dirty="0" sz="1100" spc="10">
                <a:latin typeface="Calibri"/>
                <a:cs typeface="Calibri"/>
              </a:rPr>
              <a:t>are also </a:t>
            </a:r>
            <a:r>
              <a:rPr dirty="0" sz="1100" spc="15">
                <a:latin typeface="Calibri"/>
                <a:cs typeface="Calibri"/>
              </a:rPr>
              <a:t>cards </a:t>
            </a:r>
            <a:r>
              <a:rPr dirty="0" sz="1100" spc="10">
                <a:latin typeface="Calibri"/>
                <a:cs typeface="Calibri"/>
              </a:rPr>
              <a:t>for </a:t>
            </a:r>
            <a:r>
              <a:rPr dirty="0" sz="1100" spc="15">
                <a:latin typeface="Calibri"/>
                <a:cs typeface="Calibri"/>
              </a:rPr>
              <a:t>undetectable </a:t>
            </a:r>
            <a:r>
              <a:rPr dirty="0" sz="1100" spc="10">
                <a:latin typeface="Calibri"/>
                <a:cs typeface="Calibri"/>
              </a:rPr>
              <a:t>viral </a:t>
            </a:r>
            <a:r>
              <a:rPr dirty="0" sz="1100" spc="15">
                <a:latin typeface="Calibri"/>
                <a:cs typeface="Calibri"/>
              </a:rPr>
              <a:t>loads </a:t>
            </a:r>
            <a:r>
              <a:rPr dirty="0" sz="1100" spc="10">
                <a:latin typeface="Calibri"/>
                <a:cs typeface="Calibri"/>
              </a:rPr>
              <a:t>that </a:t>
            </a:r>
            <a:r>
              <a:rPr dirty="0" sz="1100" spc="15">
                <a:latin typeface="Calibri"/>
                <a:cs typeface="Calibri"/>
              </a:rPr>
              <a:t>address  issues</a:t>
            </a:r>
            <a:r>
              <a:rPr dirty="0" sz="1100" spc="30">
                <a:latin typeface="Calibri"/>
                <a:cs typeface="Calibri"/>
              </a:rPr>
              <a:t> </a:t>
            </a:r>
            <a:r>
              <a:rPr dirty="0" sz="1100" spc="15">
                <a:latin typeface="Calibri"/>
                <a:cs typeface="Calibri"/>
              </a:rPr>
              <a:t>of</a:t>
            </a:r>
            <a:r>
              <a:rPr dirty="0" sz="1100" spc="25">
                <a:latin typeface="Calibri"/>
                <a:cs typeface="Calibri"/>
              </a:rPr>
              <a:t> </a:t>
            </a:r>
            <a:r>
              <a:rPr dirty="0" sz="1100" spc="15">
                <a:latin typeface="Calibri"/>
                <a:cs typeface="Calibri"/>
              </a:rPr>
              <a:t>sexual</a:t>
            </a:r>
            <a:r>
              <a:rPr dirty="0" sz="1100" spc="20">
                <a:latin typeface="Calibri"/>
                <a:cs typeface="Calibri"/>
              </a:rPr>
              <a:t> </a:t>
            </a:r>
            <a:r>
              <a:rPr dirty="0" sz="1100" spc="15">
                <a:latin typeface="Calibri"/>
                <a:cs typeface="Calibri"/>
              </a:rPr>
              <a:t>transmission.</a:t>
            </a:r>
            <a:r>
              <a:rPr dirty="0" sz="1100" spc="25">
                <a:latin typeface="Calibri"/>
                <a:cs typeface="Calibri"/>
              </a:rPr>
              <a:t> </a:t>
            </a:r>
            <a:r>
              <a:rPr dirty="0" sz="1100" spc="15">
                <a:latin typeface="Calibri"/>
                <a:cs typeface="Calibri"/>
              </a:rPr>
              <a:t>Note</a:t>
            </a:r>
            <a:r>
              <a:rPr dirty="0" sz="1100" spc="40">
                <a:latin typeface="Calibri"/>
                <a:cs typeface="Calibri"/>
              </a:rPr>
              <a:t> </a:t>
            </a:r>
            <a:r>
              <a:rPr dirty="0" sz="1100" spc="10">
                <a:latin typeface="Calibri"/>
                <a:cs typeface="Calibri"/>
              </a:rPr>
              <a:t>that</a:t>
            </a:r>
            <a:r>
              <a:rPr dirty="0" sz="1100" spc="30">
                <a:latin typeface="Calibri"/>
                <a:cs typeface="Calibri"/>
              </a:rPr>
              <a:t> </a:t>
            </a:r>
            <a:r>
              <a:rPr dirty="0" sz="1100" spc="15">
                <a:latin typeface="Calibri"/>
                <a:cs typeface="Calibri"/>
              </a:rPr>
              <a:t>these</a:t>
            </a:r>
            <a:r>
              <a:rPr dirty="0" sz="1100" spc="45">
                <a:latin typeface="Calibri"/>
                <a:cs typeface="Calibri"/>
              </a:rPr>
              <a:t> </a:t>
            </a:r>
            <a:r>
              <a:rPr dirty="0" sz="1100" spc="15">
                <a:latin typeface="Calibri"/>
                <a:cs typeface="Calibri"/>
              </a:rPr>
              <a:t>cards</a:t>
            </a:r>
            <a:r>
              <a:rPr dirty="0" sz="1100" spc="30">
                <a:latin typeface="Calibri"/>
                <a:cs typeface="Calibri"/>
              </a:rPr>
              <a:t> </a:t>
            </a:r>
            <a:r>
              <a:rPr dirty="0" sz="1100" spc="15">
                <a:latin typeface="Calibri"/>
                <a:cs typeface="Calibri"/>
              </a:rPr>
              <a:t>may</a:t>
            </a:r>
            <a:r>
              <a:rPr dirty="0" sz="1100" spc="40">
                <a:latin typeface="Calibri"/>
                <a:cs typeface="Calibri"/>
              </a:rPr>
              <a:t> </a:t>
            </a:r>
            <a:r>
              <a:rPr dirty="0" sz="1100" spc="10">
                <a:latin typeface="Calibri"/>
                <a:cs typeface="Calibri"/>
              </a:rPr>
              <a:t>be</a:t>
            </a:r>
            <a:r>
              <a:rPr dirty="0" sz="1100" spc="45">
                <a:latin typeface="Calibri"/>
                <a:cs typeface="Calibri"/>
              </a:rPr>
              <a:t> </a:t>
            </a:r>
            <a:r>
              <a:rPr dirty="0" sz="1100" spc="15">
                <a:latin typeface="Calibri"/>
                <a:cs typeface="Calibri"/>
              </a:rPr>
              <a:t>used,</a:t>
            </a:r>
            <a:r>
              <a:rPr dirty="0" sz="1100" spc="25">
                <a:latin typeface="Calibri"/>
                <a:cs typeface="Calibri"/>
              </a:rPr>
              <a:t> </a:t>
            </a:r>
            <a:r>
              <a:rPr dirty="0" sz="1100" spc="20">
                <a:latin typeface="Calibri"/>
                <a:cs typeface="Calibri"/>
              </a:rPr>
              <a:t>when</a:t>
            </a:r>
            <a:r>
              <a:rPr dirty="0" sz="1100" spc="35">
                <a:latin typeface="Calibri"/>
                <a:cs typeface="Calibri"/>
              </a:rPr>
              <a:t> </a:t>
            </a:r>
            <a:r>
              <a:rPr dirty="0" sz="1100" spc="15">
                <a:latin typeface="Calibri"/>
                <a:cs typeface="Calibri"/>
              </a:rPr>
              <a:t>appropriate,</a:t>
            </a:r>
            <a:r>
              <a:rPr dirty="0" sz="1100" spc="25">
                <a:latin typeface="Calibri"/>
                <a:cs typeface="Calibri"/>
              </a:rPr>
              <a:t> </a:t>
            </a:r>
            <a:r>
              <a:rPr dirty="0" sz="1100" spc="5">
                <a:latin typeface="Calibri"/>
                <a:cs typeface="Calibri"/>
              </a:rPr>
              <a:t>in</a:t>
            </a:r>
            <a:r>
              <a:rPr dirty="0" sz="1100" spc="40">
                <a:latin typeface="Calibri"/>
                <a:cs typeface="Calibri"/>
              </a:rPr>
              <a:t> </a:t>
            </a:r>
            <a:r>
              <a:rPr dirty="0" sz="1100" spc="15">
                <a:latin typeface="Calibri"/>
                <a:cs typeface="Calibri"/>
              </a:rPr>
              <a:t>addition</a:t>
            </a:r>
            <a:r>
              <a:rPr dirty="0" sz="1100" spc="35">
                <a:latin typeface="Calibri"/>
                <a:cs typeface="Calibri"/>
              </a:rPr>
              <a:t> </a:t>
            </a:r>
            <a:r>
              <a:rPr dirty="0" sz="1100" spc="5">
                <a:latin typeface="Calibri"/>
                <a:cs typeface="Calibri"/>
              </a:rPr>
              <a:t>to</a:t>
            </a:r>
            <a:r>
              <a:rPr dirty="0" sz="1100" spc="45">
                <a:latin typeface="Calibri"/>
                <a:cs typeface="Calibri"/>
              </a:rPr>
              <a:t> </a:t>
            </a:r>
            <a:r>
              <a:rPr dirty="0" sz="1100" spc="10">
                <a:latin typeface="Calibri"/>
                <a:cs typeface="Calibri"/>
              </a:rPr>
              <a:t>the</a:t>
            </a:r>
            <a:r>
              <a:rPr dirty="0" sz="1100" spc="45">
                <a:latin typeface="Calibri"/>
                <a:cs typeface="Calibri"/>
              </a:rPr>
              <a:t> </a:t>
            </a:r>
            <a:r>
              <a:rPr dirty="0" sz="1100" spc="10">
                <a:latin typeface="Calibri"/>
                <a:cs typeface="Calibri"/>
              </a:rPr>
              <a:t>low</a:t>
            </a:r>
            <a:r>
              <a:rPr dirty="0" sz="1100" spc="50">
                <a:latin typeface="Calibri"/>
                <a:cs typeface="Calibri"/>
              </a:rPr>
              <a:t> </a:t>
            </a:r>
            <a:r>
              <a:rPr dirty="0" sz="1100" spc="10">
                <a:latin typeface="Calibri"/>
                <a:cs typeface="Calibri"/>
              </a:rPr>
              <a:t>viral</a:t>
            </a:r>
            <a:r>
              <a:rPr dirty="0" sz="1100" spc="20">
                <a:latin typeface="Calibri"/>
                <a:cs typeface="Calibri"/>
              </a:rPr>
              <a:t> </a:t>
            </a:r>
            <a:r>
              <a:rPr dirty="0" sz="1100" spc="15">
                <a:latin typeface="Calibri"/>
                <a:cs typeface="Calibri"/>
              </a:rPr>
              <a:t>load</a:t>
            </a:r>
            <a:r>
              <a:rPr dirty="0" sz="1100" spc="35">
                <a:latin typeface="Calibri"/>
                <a:cs typeface="Calibri"/>
              </a:rPr>
              <a:t> </a:t>
            </a:r>
            <a:r>
              <a:rPr dirty="0" sz="1100" spc="15">
                <a:latin typeface="Calibri"/>
                <a:cs typeface="Calibri"/>
              </a:rPr>
              <a:t>cards.</a:t>
            </a:r>
            <a:endParaRPr sz="1100">
              <a:latin typeface="Calibri"/>
              <a:cs typeface="Calibri"/>
            </a:endParaRPr>
          </a:p>
          <a:p>
            <a:pPr marL="184150" marR="205104" indent="-171450">
              <a:lnSpc>
                <a:spcPts val="1700"/>
              </a:lnSpc>
              <a:buFont typeface="Arial"/>
              <a:buChar char="•"/>
              <a:tabLst>
                <a:tab pos="184150" algn="l"/>
              </a:tabLst>
            </a:pPr>
            <a:r>
              <a:rPr dirty="0" sz="1100">
                <a:latin typeface="Calibri"/>
                <a:cs typeface="Calibri"/>
              </a:rPr>
              <a:t>A </a:t>
            </a:r>
            <a:r>
              <a:rPr dirty="0" sz="1100" spc="15">
                <a:latin typeface="Calibri"/>
                <a:cs typeface="Calibri"/>
              </a:rPr>
              <a:t>separate </a:t>
            </a:r>
            <a:r>
              <a:rPr dirty="0" sz="1100" spc="20">
                <a:latin typeface="Calibri"/>
                <a:cs typeface="Calibri"/>
              </a:rPr>
              <a:t>document, </a:t>
            </a:r>
            <a:r>
              <a:rPr dirty="0" sz="1100" spc="10">
                <a:latin typeface="Calibri"/>
                <a:cs typeface="Calibri"/>
              </a:rPr>
              <a:t>the </a:t>
            </a:r>
            <a:r>
              <a:rPr dirty="0" sz="1100" spc="15" b="1">
                <a:latin typeface="Calibri"/>
                <a:cs typeface="Calibri"/>
              </a:rPr>
              <a:t>Enhanced Adherence </a:t>
            </a:r>
            <a:r>
              <a:rPr dirty="0" sz="1100" spc="10" b="1">
                <a:latin typeface="Calibri"/>
                <a:cs typeface="Calibri"/>
              </a:rPr>
              <a:t>Plan </a:t>
            </a:r>
            <a:r>
              <a:rPr dirty="0" sz="1100" spc="15">
                <a:latin typeface="Calibri"/>
                <a:cs typeface="Calibri"/>
              </a:rPr>
              <a:t>tool, </a:t>
            </a:r>
            <a:r>
              <a:rPr dirty="0" sz="1100">
                <a:latin typeface="Calibri"/>
                <a:cs typeface="Calibri"/>
              </a:rPr>
              <a:t>is </a:t>
            </a:r>
            <a:r>
              <a:rPr dirty="0" sz="1100" spc="15">
                <a:latin typeface="Calibri"/>
                <a:cs typeface="Calibri"/>
              </a:rPr>
              <a:t>used </a:t>
            </a:r>
            <a:r>
              <a:rPr dirty="0" sz="1100" spc="5">
                <a:latin typeface="Calibri"/>
                <a:cs typeface="Calibri"/>
              </a:rPr>
              <a:t>to </a:t>
            </a:r>
            <a:r>
              <a:rPr dirty="0" sz="1100" spc="20">
                <a:latin typeface="Calibri"/>
                <a:cs typeface="Calibri"/>
              </a:rPr>
              <a:t>document </a:t>
            </a:r>
            <a:r>
              <a:rPr dirty="0" sz="1100" spc="10">
                <a:latin typeface="Calibri"/>
                <a:cs typeface="Calibri"/>
              </a:rPr>
              <a:t>findings and plan for </a:t>
            </a:r>
            <a:r>
              <a:rPr dirty="0" sz="1100" spc="15">
                <a:latin typeface="Calibri"/>
                <a:cs typeface="Calibri"/>
              </a:rPr>
              <a:t>cards 8-21 </a:t>
            </a:r>
            <a:r>
              <a:rPr dirty="0" sz="1100" spc="10">
                <a:latin typeface="Calibri"/>
                <a:cs typeface="Calibri"/>
              </a:rPr>
              <a:t>and </a:t>
            </a:r>
            <a:r>
              <a:rPr dirty="0" sz="1100" spc="15">
                <a:latin typeface="Calibri"/>
                <a:cs typeface="Calibri"/>
              </a:rPr>
              <a:t>should </a:t>
            </a:r>
            <a:r>
              <a:rPr dirty="0" sz="1100" spc="10">
                <a:latin typeface="Calibri"/>
                <a:cs typeface="Calibri"/>
              </a:rPr>
              <a:t>be included </a:t>
            </a:r>
            <a:r>
              <a:rPr dirty="0" sz="1100">
                <a:latin typeface="Calibri"/>
                <a:cs typeface="Calibri"/>
              </a:rPr>
              <a:t>in  </a:t>
            </a:r>
            <a:r>
              <a:rPr dirty="0" sz="1100" spc="10">
                <a:latin typeface="Calibri"/>
                <a:cs typeface="Calibri"/>
              </a:rPr>
              <a:t>the </a:t>
            </a:r>
            <a:r>
              <a:rPr dirty="0" sz="1100" spc="15">
                <a:latin typeface="Calibri"/>
                <a:cs typeface="Calibri"/>
              </a:rPr>
              <a:t>patient’s</a:t>
            </a:r>
            <a:r>
              <a:rPr dirty="0" sz="1100" spc="55">
                <a:latin typeface="Calibri"/>
                <a:cs typeface="Calibri"/>
              </a:rPr>
              <a:t> </a:t>
            </a:r>
            <a:r>
              <a:rPr dirty="0" sz="1100" spc="5">
                <a:latin typeface="Calibri"/>
                <a:cs typeface="Calibri"/>
              </a:rPr>
              <a:t>file.</a:t>
            </a:r>
            <a:endParaRPr sz="1100">
              <a:latin typeface="Calibri"/>
              <a:cs typeface="Calibri"/>
            </a:endParaRPr>
          </a:p>
          <a:p>
            <a:pPr marL="184150" indent="-171450">
              <a:lnSpc>
                <a:spcPct val="100000"/>
              </a:lnSpc>
              <a:spcBef>
                <a:spcPts val="175"/>
              </a:spcBef>
              <a:buFont typeface="Arial"/>
              <a:buChar char="•"/>
              <a:tabLst>
                <a:tab pos="184150" algn="l"/>
              </a:tabLst>
            </a:pPr>
            <a:r>
              <a:rPr dirty="0" sz="1100" spc="15">
                <a:latin typeface="Calibri"/>
                <a:cs typeface="Calibri"/>
              </a:rPr>
              <a:t>Card </a:t>
            </a:r>
            <a:r>
              <a:rPr dirty="0" sz="1100" spc="10">
                <a:latin typeface="Calibri"/>
                <a:cs typeface="Calibri"/>
              </a:rPr>
              <a:t>22 </a:t>
            </a:r>
            <a:r>
              <a:rPr dirty="0" sz="1100" spc="15">
                <a:latin typeface="Calibri"/>
                <a:cs typeface="Calibri"/>
              </a:rPr>
              <a:t>should </a:t>
            </a:r>
            <a:r>
              <a:rPr dirty="0" sz="1100" spc="10">
                <a:latin typeface="Calibri"/>
                <a:cs typeface="Calibri"/>
              </a:rPr>
              <a:t>be </a:t>
            </a:r>
            <a:r>
              <a:rPr dirty="0" sz="1100" spc="15">
                <a:latin typeface="Calibri"/>
                <a:cs typeface="Calibri"/>
              </a:rPr>
              <a:t>repeated </a:t>
            </a:r>
            <a:r>
              <a:rPr dirty="0" sz="1100" spc="10">
                <a:latin typeface="Calibri"/>
                <a:cs typeface="Calibri"/>
              </a:rPr>
              <a:t>at </a:t>
            </a:r>
            <a:r>
              <a:rPr dirty="0" sz="1100" spc="15">
                <a:latin typeface="Calibri"/>
                <a:cs typeface="Calibri"/>
              </a:rPr>
              <a:t>each of </a:t>
            </a:r>
            <a:r>
              <a:rPr dirty="0" sz="1100" spc="10">
                <a:latin typeface="Calibri"/>
                <a:cs typeface="Calibri"/>
              </a:rPr>
              <a:t>the </a:t>
            </a:r>
            <a:r>
              <a:rPr dirty="0" sz="1100" spc="15">
                <a:latin typeface="Calibri"/>
                <a:cs typeface="Calibri"/>
              </a:rPr>
              <a:t>scheduled follow-up enhanced adherence</a:t>
            </a:r>
            <a:r>
              <a:rPr dirty="0" sz="1100" spc="70">
                <a:latin typeface="Calibri"/>
                <a:cs typeface="Calibri"/>
              </a:rPr>
              <a:t> </a:t>
            </a:r>
            <a:r>
              <a:rPr dirty="0" sz="1100" spc="15">
                <a:latin typeface="Calibri"/>
                <a:cs typeface="Calibri"/>
              </a:rPr>
              <a:t>counseling sessions.</a:t>
            </a:r>
            <a:endParaRPr sz="1100">
              <a:latin typeface="Calibri"/>
              <a:cs typeface="Calibri"/>
            </a:endParaRPr>
          </a:p>
          <a:p>
            <a:pPr marL="184150" indent="-171450">
              <a:lnSpc>
                <a:spcPct val="100000"/>
              </a:lnSpc>
              <a:spcBef>
                <a:spcPts val="384"/>
              </a:spcBef>
              <a:buFont typeface="Arial"/>
              <a:buChar char="•"/>
              <a:tabLst>
                <a:tab pos="184150" algn="l"/>
              </a:tabLst>
            </a:pPr>
            <a:r>
              <a:rPr dirty="0" sz="1100" spc="15">
                <a:latin typeface="Calibri"/>
                <a:cs typeface="Calibri"/>
              </a:rPr>
              <a:t>Use</a:t>
            </a:r>
            <a:r>
              <a:rPr dirty="0" sz="1100" spc="40">
                <a:latin typeface="Calibri"/>
                <a:cs typeface="Calibri"/>
              </a:rPr>
              <a:t> </a:t>
            </a:r>
            <a:r>
              <a:rPr dirty="0" sz="1100" spc="15">
                <a:latin typeface="Calibri"/>
                <a:cs typeface="Calibri"/>
              </a:rPr>
              <a:t>cards</a:t>
            </a:r>
            <a:r>
              <a:rPr dirty="0" sz="1100" spc="30">
                <a:latin typeface="Calibri"/>
                <a:cs typeface="Calibri"/>
              </a:rPr>
              <a:t> </a:t>
            </a:r>
            <a:r>
              <a:rPr dirty="0" sz="1100" spc="15">
                <a:latin typeface="Calibri"/>
                <a:cs typeface="Calibri"/>
              </a:rPr>
              <a:t>23-24</a:t>
            </a:r>
            <a:r>
              <a:rPr dirty="0" sz="1100" spc="40">
                <a:latin typeface="Calibri"/>
                <a:cs typeface="Calibri"/>
              </a:rPr>
              <a:t> </a:t>
            </a:r>
            <a:r>
              <a:rPr dirty="0" sz="1100" spc="20">
                <a:latin typeface="Calibri"/>
                <a:cs typeface="Calibri"/>
              </a:rPr>
              <a:t>when</a:t>
            </a:r>
            <a:r>
              <a:rPr dirty="0" sz="1100" spc="35">
                <a:latin typeface="Calibri"/>
                <a:cs typeface="Calibri"/>
              </a:rPr>
              <a:t> </a:t>
            </a:r>
            <a:r>
              <a:rPr dirty="0" sz="1100" spc="10">
                <a:latin typeface="Calibri"/>
                <a:cs typeface="Calibri"/>
              </a:rPr>
              <a:t>the</a:t>
            </a:r>
            <a:r>
              <a:rPr dirty="0" sz="1100" spc="40">
                <a:latin typeface="Calibri"/>
                <a:cs typeface="Calibri"/>
              </a:rPr>
              <a:t> </a:t>
            </a:r>
            <a:r>
              <a:rPr dirty="0" sz="1100" spc="15">
                <a:latin typeface="Calibri"/>
                <a:cs typeface="Calibri"/>
              </a:rPr>
              <a:t>patient</a:t>
            </a:r>
            <a:r>
              <a:rPr dirty="0" sz="1100" spc="30">
                <a:latin typeface="Calibri"/>
                <a:cs typeface="Calibri"/>
              </a:rPr>
              <a:t> </a:t>
            </a:r>
            <a:r>
              <a:rPr dirty="0" sz="1100" spc="10">
                <a:latin typeface="Calibri"/>
                <a:cs typeface="Calibri"/>
              </a:rPr>
              <a:t>has</a:t>
            </a:r>
            <a:r>
              <a:rPr dirty="0" sz="1100" spc="30">
                <a:latin typeface="Calibri"/>
                <a:cs typeface="Calibri"/>
              </a:rPr>
              <a:t> </a:t>
            </a:r>
            <a:r>
              <a:rPr dirty="0" sz="1100">
                <a:latin typeface="Calibri"/>
                <a:cs typeface="Calibri"/>
              </a:rPr>
              <a:t>a</a:t>
            </a:r>
            <a:r>
              <a:rPr dirty="0" sz="1100" spc="40">
                <a:latin typeface="Calibri"/>
                <a:cs typeface="Calibri"/>
              </a:rPr>
              <a:t> </a:t>
            </a:r>
            <a:r>
              <a:rPr dirty="0" sz="1100" spc="10">
                <a:latin typeface="Calibri"/>
                <a:cs typeface="Calibri"/>
              </a:rPr>
              <a:t>low</a:t>
            </a:r>
            <a:r>
              <a:rPr dirty="0" sz="1100" spc="50">
                <a:latin typeface="Calibri"/>
                <a:cs typeface="Calibri"/>
              </a:rPr>
              <a:t> </a:t>
            </a:r>
            <a:r>
              <a:rPr dirty="0" sz="1100" spc="10">
                <a:latin typeface="Calibri"/>
                <a:cs typeface="Calibri"/>
              </a:rPr>
              <a:t>viral</a:t>
            </a:r>
            <a:r>
              <a:rPr dirty="0" sz="1100" spc="20">
                <a:latin typeface="Calibri"/>
                <a:cs typeface="Calibri"/>
              </a:rPr>
              <a:t> </a:t>
            </a:r>
            <a:r>
              <a:rPr dirty="0" sz="1100" spc="10">
                <a:latin typeface="Calibri"/>
                <a:cs typeface="Calibri"/>
              </a:rPr>
              <a:t>load</a:t>
            </a:r>
            <a:r>
              <a:rPr dirty="0" sz="1100" spc="30">
                <a:latin typeface="Calibri"/>
                <a:cs typeface="Calibri"/>
              </a:rPr>
              <a:t> </a:t>
            </a:r>
            <a:r>
              <a:rPr dirty="0" sz="1100" spc="10">
                <a:latin typeface="Calibri"/>
                <a:cs typeface="Calibri"/>
              </a:rPr>
              <a:t>test</a:t>
            </a:r>
            <a:r>
              <a:rPr dirty="0" sz="1100" spc="30">
                <a:latin typeface="Calibri"/>
                <a:cs typeface="Calibri"/>
              </a:rPr>
              <a:t> </a:t>
            </a:r>
            <a:r>
              <a:rPr dirty="0" sz="1100" spc="10">
                <a:latin typeface="Calibri"/>
                <a:cs typeface="Calibri"/>
              </a:rPr>
              <a:t>result</a:t>
            </a:r>
            <a:r>
              <a:rPr dirty="0" sz="1100" spc="35">
                <a:latin typeface="Calibri"/>
                <a:cs typeface="Calibri"/>
              </a:rPr>
              <a:t> </a:t>
            </a:r>
            <a:r>
              <a:rPr dirty="0" sz="1100" spc="15">
                <a:latin typeface="Calibri"/>
                <a:cs typeface="Calibri"/>
              </a:rPr>
              <a:t>following</a:t>
            </a:r>
            <a:r>
              <a:rPr dirty="0" sz="1100" spc="30">
                <a:latin typeface="Calibri"/>
                <a:cs typeface="Calibri"/>
              </a:rPr>
              <a:t> </a:t>
            </a:r>
            <a:r>
              <a:rPr dirty="0" sz="1100" spc="15">
                <a:latin typeface="Calibri"/>
                <a:cs typeface="Calibri"/>
              </a:rPr>
              <a:t>enhanced</a:t>
            </a:r>
            <a:r>
              <a:rPr dirty="0" sz="1100" spc="30">
                <a:latin typeface="Calibri"/>
                <a:cs typeface="Calibri"/>
              </a:rPr>
              <a:t> </a:t>
            </a:r>
            <a:r>
              <a:rPr dirty="0" sz="1100" spc="15">
                <a:latin typeface="Calibri"/>
                <a:cs typeface="Calibri"/>
              </a:rPr>
              <a:t>adherence</a:t>
            </a:r>
            <a:r>
              <a:rPr dirty="0" sz="1100" spc="60">
                <a:latin typeface="Calibri"/>
                <a:cs typeface="Calibri"/>
              </a:rPr>
              <a:t> </a:t>
            </a:r>
            <a:r>
              <a:rPr dirty="0" sz="1100" spc="15">
                <a:latin typeface="Calibri"/>
                <a:cs typeface="Calibri"/>
              </a:rPr>
              <a:t>counseling.</a:t>
            </a:r>
            <a:endParaRPr sz="1100">
              <a:latin typeface="Calibri"/>
              <a:cs typeface="Calibri"/>
            </a:endParaRPr>
          </a:p>
          <a:p>
            <a:pPr marL="184150" marR="238760" indent="-171450">
              <a:lnSpc>
                <a:spcPts val="1700"/>
              </a:lnSpc>
              <a:buFont typeface="Arial"/>
              <a:buChar char="•"/>
              <a:tabLst>
                <a:tab pos="184150" algn="l"/>
              </a:tabLst>
            </a:pPr>
            <a:r>
              <a:rPr dirty="0" sz="1100" spc="15">
                <a:latin typeface="Calibri"/>
                <a:cs typeface="Calibri"/>
              </a:rPr>
              <a:t>Use </a:t>
            </a:r>
            <a:r>
              <a:rPr dirty="0" sz="1100" spc="10">
                <a:latin typeface="Calibri"/>
                <a:cs typeface="Calibri"/>
              </a:rPr>
              <a:t>card </a:t>
            </a:r>
            <a:r>
              <a:rPr dirty="0" sz="1100" spc="15">
                <a:latin typeface="Calibri"/>
                <a:cs typeface="Calibri"/>
              </a:rPr>
              <a:t>25 </a:t>
            </a:r>
            <a:r>
              <a:rPr dirty="0" sz="1100" spc="20">
                <a:latin typeface="Calibri"/>
                <a:cs typeface="Calibri"/>
              </a:rPr>
              <a:t>when </a:t>
            </a:r>
            <a:r>
              <a:rPr dirty="0" sz="1100" spc="10">
                <a:latin typeface="Calibri"/>
                <a:cs typeface="Calibri"/>
              </a:rPr>
              <a:t>the </a:t>
            </a:r>
            <a:r>
              <a:rPr dirty="0" sz="1100" spc="15">
                <a:latin typeface="Calibri"/>
                <a:cs typeface="Calibri"/>
              </a:rPr>
              <a:t>patient </a:t>
            </a:r>
            <a:r>
              <a:rPr dirty="0" sz="1100" spc="10">
                <a:latin typeface="Calibri"/>
                <a:cs typeface="Calibri"/>
              </a:rPr>
              <a:t>has </a:t>
            </a:r>
            <a:r>
              <a:rPr dirty="0" sz="1100">
                <a:latin typeface="Calibri"/>
                <a:cs typeface="Calibri"/>
              </a:rPr>
              <a:t>a </a:t>
            </a:r>
            <a:r>
              <a:rPr dirty="0" sz="1100" spc="10">
                <a:latin typeface="Calibri"/>
                <a:cs typeface="Calibri"/>
              </a:rPr>
              <a:t>high viral load </a:t>
            </a:r>
            <a:r>
              <a:rPr dirty="0" sz="1100" spc="15">
                <a:latin typeface="Calibri"/>
                <a:cs typeface="Calibri"/>
              </a:rPr>
              <a:t>test </a:t>
            </a:r>
            <a:r>
              <a:rPr dirty="0" sz="1100" spc="10">
                <a:latin typeface="Calibri"/>
                <a:cs typeface="Calibri"/>
              </a:rPr>
              <a:t>result </a:t>
            </a:r>
            <a:r>
              <a:rPr dirty="0" sz="1100" spc="15">
                <a:latin typeface="Calibri"/>
                <a:cs typeface="Calibri"/>
              </a:rPr>
              <a:t>following enhanced adherence counseling </a:t>
            </a:r>
            <a:r>
              <a:rPr dirty="0" sz="1100">
                <a:latin typeface="Calibri"/>
                <a:cs typeface="Calibri"/>
              </a:rPr>
              <a:t>. </a:t>
            </a:r>
            <a:r>
              <a:rPr dirty="0" sz="1100" spc="15">
                <a:latin typeface="Calibri"/>
                <a:cs typeface="Calibri"/>
              </a:rPr>
              <a:t>Cards 8-21 </a:t>
            </a:r>
            <a:r>
              <a:rPr dirty="0" sz="1100" spc="10">
                <a:latin typeface="Calibri"/>
                <a:cs typeface="Calibri"/>
              </a:rPr>
              <a:t>can </a:t>
            </a:r>
            <a:r>
              <a:rPr dirty="0" sz="1100" spc="15">
                <a:latin typeface="Calibri"/>
                <a:cs typeface="Calibri"/>
              </a:rPr>
              <a:t>then </a:t>
            </a:r>
            <a:r>
              <a:rPr dirty="0" sz="1100" spc="10">
                <a:latin typeface="Calibri"/>
                <a:cs typeface="Calibri"/>
              </a:rPr>
              <a:t>be </a:t>
            </a:r>
            <a:r>
              <a:rPr dirty="0" sz="1100" spc="15">
                <a:latin typeface="Calibri"/>
                <a:cs typeface="Calibri"/>
              </a:rPr>
              <a:t>used </a:t>
            </a:r>
            <a:r>
              <a:rPr dirty="0" sz="1100" spc="10">
                <a:latin typeface="Calibri"/>
                <a:cs typeface="Calibri"/>
              </a:rPr>
              <a:t>for  </a:t>
            </a:r>
            <a:r>
              <a:rPr dirty="0" sz="1100" spc="15">
                <a:latin typeface="Calibri"/>
                <a:cs typeface="Calibri"/>
              </a:rPr>
              <a:t>repeated enhanced adherence counseling</a:t>
            </a:r>
            <a:r>
              <a:rPr dirty="0" sz="1100" spc="95">
                <a:latin typeface="Calibri"/>
                <a:cs typeface="Calibri"/>
              </a:rPr>
              <a:t> </a:t>
            </a:r>
            <a:r>
              <a:rPr dirty="0" sz="1100" spc="15">
                <a:latin typeface="Calibri"/>
                <a:cs typeface="Calibri"/>
              </a:rPr>
              <a:t>sessions.</a:t>
            </a:r>
            <a:endParaRPr sz="11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9. </a:t>
            </a:r>
            <a:r>
              <a:rPr dirty="0" spc="-10"/>
              <a:t>What are </a:t>
            </a:r>
            <a:r>
              <a:rPr dirty="0" spc="-5"/>
              <a:t>the challenges </a:t>
            </a:r>
            <a:r>
              <a:rPr dirty="0"/>
              <a:t>in </a:t>
            </a:r>
            <a:r>
              <a:rPr dirty="0" spc="-5"/>
              <a:t>taking </a:t>
            </a:r>
            <a:r>
              <a:rPr dirty="0" spc="-15"/>
              <a:t>your</a:t>
            </a:r>
            <a:r>
              <a:rPr dirty="0" spc="45"/>
              <a:t> </a:t>
            </a:r>
            <a:r>
              <a:rPr dirty="0" spc="-35"/>
              <a:t>ARVs?</a:t>
            </a:r>
          </a:p>
        </p:txBody>
      </p:sp>
      <p:sp>
        <p:nvSpPr>
          <p:cNvPr id="3" name="object 3"/>
          <p:cNvSpPr txBox="1"/>
          <p:nvPr/>
        </p:nvSpPr>
        <p:spPr>
          <a:xfrm>
            <a:off x="6327140" y="3817620"/>
            <a:ext cx="3151505" cy="6350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30">
                <a:latin typeface="Calibri"/>
                <a:cs typeface="Calibri"/>
              </a:rPr>
              <a:t>Together </a:t>
            </a:r>
            <a:r>
              <a:rPr dirty="0" sz="2000" spc="-15">
                <a:latin typeface="Calibri"/>
                <a:cs typeface="Calibri"/>
              </a:rPr>
              <a:t>we </a:t>
            </a:r>
            <a:r>
              <a:rPr dirty="0" sz="2000" spc="-5">
                <a:latin typeface="Calibri"/>
                <a:cs typeface="Calibri"/>
              </a:rPr>
              <a:t>will </a:t>
            </a:r>
            <a:r>
              <a:rPr dirty="0" sz="2000" spc="-10">
                <a:latin typeface="Calibri"/>
                <a:cs typeface="Calibri"/>
              </a:rPr>
              <a:t>review </a:t>
            </a:r>
            <a:r>
              <a:rPr dirty="0" sz="2000" spc="-530">
                <a:latin typeface="Calibri"/>
                <a:cs typeface="Calibri"/>
              </a:rPr>
              <a:t>the </a:t>
            </a:r>
            <a:r>
              <a:rPr dirty="0" sz="2000" spc="-409">
                <a:latin typeface="Calibri"/>
                <a:cs typeface="Calibri"/>
              </a:rPr>
              <a:t> </a:t>
            </a:r>
            <a:r>
              <a:rPr dirty="0" sz="2000" spc="-25">
                <a:latin typeface="Calibri"/>
                <a:cs typeface="Calibri"/>
              </a:rPr>
              <a:t>way </a:t>
            </a:r>
            <a:r>
              <a:rPr dirty="0" sz="2000" spc="-15">
                <a:latin typeface="Calibri"/>
                <a:cs typeface="Calibri"/>
              </a:rPr>
              <a:t>you </a:t>
            </a:r>
            <a:r>
              <a:rPr dirty="0" sz="2000" spc="-25">
                <a:latin typeface="Calibri"/>
                <a:cs typeface="Calibri"/>
              </a:rPr>
              <a:t>take </a:t>
            </a:r>
            <a:r>
              <a:rPr dirty="0" sz="2000" spc="-10">
                <a:latin typeface="Calibri"/>
                <a:cs typeface="Calibri"/>
              </a:rPr>
              <a:t>your</a:t>
            </a:r>
            <a:r>
              <a:rPr dirty="0" sz="2000" spc="25">
                <a:latin typeface="Calibri"/>
                <a:cs typeface="Calibri"/>
              </a:rPr>
              <a:t> </a:t>
            </a:r>
            <a:r>
              <a:rPr dirty="0" sz="2000" spc="-25">
                <a:latin typeface="Calibri"/>
                <a:cs typeface="Calibri"/>
              </a:rPr>
              <a:t>ARVs.</a:t>
            </a:r>
            <a:endParaRPr sz="2000">
              <a:latin typeface="Calibri"/>
              <a:cs typeface="Calibri"/>
            </a:endParaRPr>
          </a:p>
        </p:txBody>
      </p:sp>
      <p:sp>
        <p:nvSpPr>
          <p:cNvPr id="4" name="object 4"/>
          <p:cNvSpPr/>
          <p:nvPr/>
        </p:nvSpPr>
        <p:spPr>
          <a:xfrm>
            <a:off x="1120273" y="1780856"/>
            <a:ext cx="3574791" cy="1960838"/>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875069" y="4020177"/>
            <a:ext cx="4174513" cy="1558015"/>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885971" y="5757010"/>
            <a:ext cx="4058673" cy="1645945"/>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5120" y="1414779"/>
            <a:ext cx="2585085"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spc="-25">
                <a:latin typeface="Calibri"/>
                <a:cs typeface="Calibri"/>
              </a:rPr>
              <a:t>Together </a:t>
            </a:r>
            <a:r>
              <a:rPr dirty="0" sz="1600" spc="-5">
                <a:latin typeface="Calibri"/>
                <a:cs typeface="Calibri"/>
              </a:rPr>
              <a:t>we will </a:t>
            </a:r>
            <a:r>
              <a:rPr dirty="0" sz="1600" spc="-10">
                <a:latin typeface="Calibri"/>
                <a:cs typeface="Calibri"/>
              </a:rPr>
              <a:t>review </a:t>
            </a:r>
            <a:r>
              <a:rPr dirty="0" sz="1600" spc="-430">
                <a:latin typeface="Calibri"/>
                <a:cs typeface="Calibri"/>
              </a:rPr>
              <a:t>the </a:t>
            </a:r>
            <a:r>
              <a:rPr dirty="0" sz="1600" spc="-315">
                <a:latin typeface="Calibri"/>
                <a:cs typeface="Calibri"/>
              </a:rPr>
              <a:t> </a:t>
            </a:r>
            <a:r>
              <a:rPr dirty="0" sz="1600" spc="-20">
                <a:latin typeface="Calibri"/>
                <a:cs typeface="Calibri"/>
              </a:rPr>
              <a:t>way </a:t>
            </a:r>
            <a:r>
              <a:rPr dirty="0" sz="1600" spc="-5">
                <a:latin typeface="Calibri"/>
                <a:cs typeface="Calibri"/>
              </a:rPr>
              <a:t>you </a:t>
            </a:r>
            <a:r>
              <a:rPr dirty="0" sz="1600" spc="-20">
                <a:latin typeface="Calibri"/>
                <a:cs typeface="Calibri"/>
              </a:rPr>
              <a:t>take </a:t>
            </a:r>
            <a:r>
              <a:rPr dirty="0" sz="1600" spc="-5">
                <a:latin typeface="Calibri"/>
                <a:cs typeface="Calibri"/>
              </a:rPr>
              <a:t>your</a:t>
            </a:r>
            <a:r>
              <a:rPr dirty="0" sz="1600" spc="10">
                <a:latin typeface="Calibri"/>
                <a:cs typeface="Calibri"/>
              </a:rPr>
              <a:t> </a:t>
            </a:r>
            <a:r>
              <a:rPr dirty="0" sz="1600" spc="-20">
                <a:latin typeface="Calibri"/>
                <a:cs typeface="Calibri"/>
              </a:rPr>
              <a:t>ARVs.</a:t>
            </a:r>
            <a:endParaRPr sz="1600">
              <a:latin typeface="Calibri"/>
              <a:cs typeface="Calibri"/>
            </a:endParaRPr>
          </a:p>
        </p:txBody>
      </p:sp>
      <p:sp>
        <p:nvSpPr>
          <p:cNvPr id="3" name="object 3"/>
          <p:cNvSpPr txBox="1"/>
          <p:nvPr/>
        </p:nvSpPr>
        <p:spPr>
          <a:xfrm>
            <a:off x="3955520" y="1463547"/>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4" name="object 4"/>
          <p:cNvSpPr txBox="1"/>
          <p:nvPr/>
        </p:nvSpPr>
        <p:spPr>
          <a:xfrm>
            <a:off x="3955520" y="1742947"/>
            <a:ext cx="5197475" cy="1604645"/>
          </a:xfrm>
          <a:prstGeom prst="rect">
            <a:avLst/>
          </a:prstGeom>
        </p:spPr>
        <p:txBody>
          <a:bodyPr wrap="square" lIns="0" tIns="10795" rIns="0" bIns="0" rtlCol="0" vert="horz">
            <a:spAutoFit/>
          </a:bodyPr>
          <a:lstStyle/>
          <a:p>
            <a:pPr marL="298450" marR="1830070" indent="-285750">
              <a:lnSpc>
                <a:spcPct val="100800"/>
              </a:lnSpc>
              <a:spcBef>
                <a:spcPts val="85"/>
              </a:spcBef>
              <a:buFont typeface="Arial"/>
              <a:buChar char="•"/>
              <a:tabLst>
                <a:tab pos="297815" algn="l"/>
                <a:tab pos="298450" algn="l"/>
              </a:tabLst>
            </a:pPr>
            <a:r>
              <a:rPr dirty="0" sz="1200" spc="-5">
                <a:latin typeface="Calibri"/>
                <a:cs typeface="Calibri"/>
              </a:rPr>
              <a:t>It is </a:t>
            </a:r>
            <a:r>
              <a:rPr dirty="0" sz="1200" spc="-10">
                <a:latin typeface="Calibri"/>
                <a:cs typeface="Calibri"/>
              </a:rPr>
              <a:t>great you </a:t>
            </a:r>
            <a:r>
              <a:rPr dirty="0" sz="1200" spc="-15">
                <a:latin typeface="Calibri"/>
                <a:cs typeface="Calibri"/>
              </a:rPr>
              <a:t>have </a:t>
            </a:r>
            <a:r>
              <a:rPr dirty="0" sz="1200" spc="-5">
                <a:latin typeface="Calibri"/>
                <a:cs typeface="Calibri"/>
              </a:rPr>
              <a:t>come back </a:t>
            </a:r>
            <a:r>
              <a:rPr dirty="0" sz="1200" spc="-10">
                <a:latin typeface="Calibri"/>
                <a:cs typeface="Calibri"/>
              </a:rPr>
              <a:t>to get your </a:t>
            </a:r>
            <a:r>
              <a:rPr dirty="0" sz="1200" spc="-5">
                <a:latin typeface="Calibri"/>
                <a:cs typeface="Calibri"/>
              </a:rPr>
              <a:t>results,  </a:t>
            </a:r>
            <a:r>
              <a:rPr dirty="0" sz="1200" spc="-10">
                <a:latin typeface="Calibri"/>
                <a:cs typeface="Calibri"/>
              </a:rPr>
              <a:t>by </a:t>
            </a:r>
            <a:r>
              <a:rPr dirty="0" sz="1200" spc="-5">
                <a:latin typeface="Calibri"/>
                <a:cs typeface="Calibri"/>
              </a:rPr>
              <a:t>coming back, </a:t>
            </a:r>
            <a:r>
              <a:rPr dirty="0" sz="1200" spc="-10">
                <a:latin typeface="Calibri"/>
                <a:cs typeface="Calibri"/>
              </a:rPr>
              <a:t>you are taking steps to improve  </a:t>
            </a:r>
            <a:r>
              <a:rPr dirty="0" sz="1200" spc="-5">
                <a:latin typeface="Calibri"/>
                <a:cs typeface="Calibri"/>
              </a:rPr>
              <a:t>your</a:t>
            </a:r>
            <a:r>
              <a:rPr dirty="0" sz="1200" spc="-10">
                <a:latin typeface="Calibri"/>
                <a:cs typeface="Calibri"/>
              </a:rPr>
              <a:t> </a:t>
            </a:r>
            <a:r>
              <a:rPr dirty="0" sz="1200" spc="-5">
                <a:latin typeface="Calibri"/>
                <a:cs typeface="Calibri"/>
              </a:rPr>
              <a:t>health.</a:t>
            </a:r>
            <a:endParaRPr sz="1200">
              <a:latin typeface="Calibri"/>
              <a:cs typeface="Calibri"/>
            </a:endParaRPr>
          </a:p>
          <a:p>
            <a:pPr marL="298450" marR="5080" indent="-285750">
              <a:lnSpc>
                <a:spcPct val="103299"/>
              </a:lnSpc>
              <a:spcBef>
                <a:spcPts val="219"/>
              </a:spcBef>
              <a:buFont typeface="Arial"/>
              <a:buChar char="•"/>
              <a:tabLst>
                <a:tab pos="297815" algn="l"/>
                <a:tab pos="298450" algn="l"/>
              </a:tabLst>
            </a:pPr>
            <a:r>
              <a:rPr dirty="0" sz="1200" spc="-35">
                <a:latin typeface="Calibri"/>
                <a:cs typeface="Calibri"/>
              </a:rPr>
              <a:t>I’d </a:t>
            </a:r>
            <a:r>
              <a:rPr dirty="0" sz="1200" spc="-15">
                <a:latin typeface="Calibri"/>
                <a:cs typeface="Calibri"/>
              </a:rPr>
              <a:t>like </a:t>
            </a:r>
            <a:r>
              <a:rPr dirty="0" sz="1200" spc="-10">
                <a:latin typeface="Calibri"/>
                <a:cs typeface="Calibri"/>
              </a:rPr>
              <a:t>to talk to you more </a:t>
            </a:r>
            <a:r>
              <a:rPr dirty="0" sz="1200" spc="-5">
                <a:latin typeface="Calibri"/>
                <a:cs typeface="Calibri"/>
              </a:rPr>
              <a:t>about </a:t>
            </a:r>
            <a:r>
              <a:rPr dirty="0" sz="1200" spc="-10">
                <a:latin typeface="Calibri"/>
                <a:cs typeface="Calibri"/>
              </a:rPr>
              <a:t>any </a:t>
            </a:r>
            <a:r>
              <a:rPr dirty="0" sz="1200" spc="-5">
                <a:latin typeface="Calibri"/>
                <a:cs typeface="Calibri"/>
              </a:rPr>
              <a:t>challenges </a:t>
            </a:r>
            <a:r>
              <a:rPr dirty="0" sz="1200" spc="-10">
                <a:latin typeface="Calibri"/>
                <a:cs typeface="Calibri"/>
              </a:rPr>
              <a:t>you may </a:t>
            </a:r>
            <a:r>
              <a:rPr dirty="0" sz="1200" spc="-5">
                <a:latin typeface="Calibri"/>
                <a:cs typeface="Calibri"/>
              </a:rPr>
              <a:t>be </a:t>
            </a:r>
            <a:r>
              <a:rPr dirty="0" sz="1200" spc="-10">
                <a:latin typeface="Calibri"/>
                <a:cs typeface="Calibri"/>
              </a:rPr>
              <a:t>facing </a:t>
            </a:r>
            <a:r>
              <a:rPr dirty="0" sz="1200" spc="-5">
                <a:latin typeface="Calibri"/>
                <a:cs typeface="Calibri"/>
              </a:rPr>
              <a:t>when </a:t>
            </a:r>
            <a:r>
              <a:rPr dirty="0" sz="1200" spc="-10">
                <a:latin typeface="Calibri"/>
                <a:cs typeface="Calibri"/>
              </a:rPr>
              <a:t>taking  </a:t>
            </a:r>
            <a:r>
              <a:rPr dirty="0" sz="1200" spc="-15">
                <a:latin typeface="Calibri"/>
                <a:cs typeface="Calibri"/>
              </a:rPr>
              <a:t>ARVs.</a:t>
            </a:r>
            <a:endParaRPr sz="1200">
              <a:latin typeface="Calibri"/>
              <a:cs typeface="Calibri"/>
            </a:endParaRPr>
          </a:p>
          <a:p>
            <a:pPr marL="298450" marR="39370" indent="-285750">
              <a:lnSpc>
                <a:spcPts val="1390"/>
              </a:lnSpc>
              <a:spcBef>
                <a:spcPts val="350"/>
              </a:spcBef>
              <a:buFont typeface="Arial"/>
              <a:buChar char="•"/>
              <a:tabLst>
                <a:tab pos="297815" algn="l"/>
                <a:tab pos="298450" algn="l"/>
              </a:tabLst>
            </a:pPr>
            <a:r>
              <a:rPr dirty="0" sz="1200">
                <a:latin typeface="Calibri"/>
                <a:cs typeface="Calibri"/>
              </a:rPr>
              <a:t>Please </a:t>
            </a:r>
            <a:r>
              <a:rPr dirty="0" sz="1200" spc="-10">
                <a:latin typeface="Calibri"/>
                <a:cs typeface="Calibri"/>
              </a:rPr>
              <a:t>feel comfortable telling </a:t>
            </a:r>
            <a:r>
              <a:rPr dirty="0" sz="1200">
                <a:latin typeface="Calibri"/>
                <a:cs typeface="Calibri"/>
              </a:rPr>
              <a:t>me </a:t>
            </a:r>
            <a:r>
              <a:rPr dirty="0" sz="1200" spc="-5">
                <a:latin typeface="Calibri"/>
                <a:cs typeface="Calibri"/>
              </a:rPr>
              <a:t>about challenges </a:t>
            </a:r>
            <a:r>
              <a:rPr dirty="0" sz="1200" spc="-10">
                <a:latin typeface="Calibri"/>
                <a:cs typeface="Calibri"/>
              </a:rPr>
              <a:t>you are facing; </a:t>
            </a:r>
            <a:r>
              <a:rPr dirty="0" sz="1200">
                <a:latin typeface="Calibri"/>
                <a:cs typeface="Calibri"/>
              </a:rPr>
              <a:t>I </a:t>
            </a:r>
            <a:r>
              <a:rPr dirty="0" sz="1200" spc="-5">
                <a:latin typeface="Calibri"/>
                <a:cs typeface="Calibri"/>
              </a:rPr>
              <a:t>am asking  because </a:t>
            </a:r>
            <a:r>
              <a:rPr dirty="0" sz="1200">
                <a:latin typeface="Calibri"/>
                <a:cs typeface="Calibri"/>
              </a:rPr>
              <a:t>I </a:t>
            </a:r>
            <a:r>
              <a:rPr dirty="0" sz="1200" spc="-10">
                <a:latin typeface="Calibri"/>
                <a:cs typeface="Calibri"/>
              </a:rPr>
              <a:t>want to </a:t>
            </a:r>
            <a:r>
              <a:rPr dirty="0" sz="1200" spc="-5">
                <a:latin typeface="Calibri"/>
                <a:cs typeface="Calibri"/>
              </a:rPr>
              <a:t>try </a:t>
            </a:r>
            <a:r>
              <a:rPr dirty="0" sz="1200" spc="-10">
                <a:latin typeface="Calibri"/>
                <a:cs typeface="Calibri"/>
              </a:rPr>
              <a:t>to </a:t>
            </a:r>
            <a:r>
              <a:rPr dirty="0" sz="1200" spc="-5">
                <a:latin typeface="Calibri"/>
                <a:cs typeface="Calibri"/>
              </a:rPr>
              <a:t>find </a:t>
            </a:r>
            <a:r>
              <a:rPr dirty="0" sz="1200" spc="-15">
                <a:latin typeface="Calibri"/>
                <a:cs typeface="Calibri"/>
              </a:rPr>
              <a:t>ways </a:t>
            </a:r>
            <a:r>
              <a:rPr dirty="0" sz="1200" spc="-10">
                <a:latin typeface="Calibri"/>
                <a:cs typeface="Calibri"/>
              </a:rPr>
              <a:t>to make </a:t>
            </a:r>
            <a:r>
              <a:rPr dirty="0" sz="1200" spc="-5">
                <a:latin typeface="Calibri"/>
                <a:cs typeface="Calibri"/>
              </a:rPr>
              <a:t>it</a:t>
            </a:r>
            <a:r>
              <a:rPr dirty="0" sz="1200" spc="90">
                <a:latin typeface="Calibri"/>
                <a:cs typeface="Calibri"/>
              </a:rPr>
              <a:t> </a:t>
            </a:r>
            <a:r>
              <a:rPr dirty="0" sz="1200" spc="-20">
                <a:latin typeface="Calibri"/>
                <a:cs typeface="Calibri"/>
              </a:rPr>
              <a:t>easier.</a:t>
            </a:r>
            <a:endParaRPr sz="1200">
              <a:latin typeface="Calibri"/>
              <a:cs typeface="Calibri"/>
            </a:endParaRPr>
          </a:p>
          <a:p>
            <a:pPr marL="298450" indent="-285750">
              <a:lnSpc>
                <a:spcPct val="100000"/>
              </a:lnSpc>
              <a:spcBef>
                <a:spcPts val="325"/>
              </a:spcBef>
              <a:buFont typeface="Arial"/>
              <a:buChar char="•"/>
              <a:tabLst>
                <a:tab pos="297815" algn="l"/>
                <a:tab pos="298450" algn="l"/>
              </a:tabLst>
            </a:pPr>
            <a:r>
              <a:rPr dirty="0" sz="1200" spc="-5">
                <a:latin typeface="Calibri"/>
                <a:cs typeface="Calibri"/>
              </a:rPr>
              <a:t>Can </a:t>
            </a:r>
            <a:r>
              <a:rPr dirty="0" sz="1200" spc="-10">
                <a:latin typeface="Calibri"/>
                <a:cs typeface="Calibri"/>
              </a:rPr>
              <a:t>you recall </a:t>
            </a:r>
            <a:r>
              <a:rPr dirty="0" sz="1200" spc="-5">
                <a:latin typeface="Calibri"/>
                <a:cs typeface="Calibri"/>
              </a:rPr>
              <a:t>and describe the circumstances </a:t>
            </a:r>
            <a:r>
              <a:rPr dirty="0" sz="1200" spc="-10">
                <a:latin typeface="Calibri"/>
                <a:cs typeface="Calibri"/>
              </a:rPr>
              <a:t>around </a:t>
            </a:r>
            <a:r>
              <a:rPr dirty="0" sz="1200" spc="-5">
                <a:latin typeface="Calibri"/>
                <a:cs typeface="Calibri"/>
              </a:rPr>
              <a:t>the last </a:t>
            </a:r>
            <a:r>
              <a:rPr dirty="0" sz="1200">
                <a:latin typeface="Calibri"/>
                <a:cs typeface="Calibri"/>
              </a:rPr>
              <a:t>missed</a:t>
            </a:r>
            <a:r>
              <a:rPr dirty="0" sz="1200" spc="75">
                <a:latin typeface="Calibri"/>
                <a:cs typeface="Calibri"/>
              </a:rPr>
              <a:t> </a:t>
            </a:r>
            <a:r>
              <a:rPr dirty="0" sz="1200">
                <a:latin typeface="Calibri"/>
                <a:cs typeface="Calibri"/>
              </a:rPr>
              <a:t>dose?</a:t>
            </a:r>
            <a:endParaRPr sz="1200">
              <a:latin typeface="Calibri"/>
              <a:cs typeface="Calibri"/>
            </a:endParaRPr>
          </a:p>
        </p:txBody>
      </p:sp>
      <p:grpSp>
        <p:nvGrpSpPr>
          <p:cNvPr id="5" name="object 5"/>
          <p:cNvGrpSpPr/>
          <p:nvPr/>
        </p:nvGrpSpPr>
        <p:grpSpPr>
          <a:xfrm>
            <a:off x="3681984" y="1493519"/>
            <a:ext cx="104139" cy="1929764"/>
            <a:chOff x="3681984" y="1493519"/>
            <a:chExt cx="104139" cy="1929764"/>
          </a:xfrm>
        </p:grpSpPr>
        <p:sp>
          <p:nvSpPr>
            <p:cNvPr id="6" name="object 6"/>
            <p:cNvSpPr/>
            <p:nvPr/>
          </p:nvSpPr>
          <p:spPr>
            <a:xfrm>
              <a:off x="3681984" y="1493519"/>
              <a:ext cx="103632" cy="1929383"/>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3733800" y="1514563"/>
              <a:ext cx="0" cy="1838325"/>
            </a:xfrm>
            <a:custGeom>
              <a:avLst/>
              <a:gdLst/>
              <a:ahLst/>
              <a:cxnLst/>
              <a:rect l="l" t="t" r="r" b="b"/>
              <a:pathLst>
                <a:path w="0" h="1838325">
                  <a:moveTo>
                    <a:pt x="0" y="0"/>
                  </a:moveTo>
                  <a:lnTo>
                    <a:pt x="1" y="1838236"/>
                  </a:lnTo>
                </a:path>
              </a:pathLst>
            </a:custGeom>
            <a:ln w="19050">
              <a:solidFill>
                <a:srgbClr val="002060"/>
              </a:solidFill>
            </a:ln>
          </p:spPr>
          <p:txBody>
            <a:bodyPr wrap="square" lIns="0" tIns="0" rIns="0" bIns="0" rtlCol="0"/>
            <a:lstStyle/>
            <a:p/>
          </p:txBody>
        </p:sp>
      </p:grpSp>
      <p:grpSp>
        <p:nvGrpSpPr>
          <p:cNvPr id="8" name="object 8"/>
          <p:cNvGrpSpPr/>
          <p:nvPr/>
        </p:nvGrpSpPr>
        <p:grpSpPr>
          <a:xfrm>
            <a:off x="643127" y="2801111"/>
            <a:ext cx="2981325" cy="3304540"/>
            <a:chOff x="643127" y="2801111"/>
            <a:chExt cx="2981325" cy="3304540"/>
          </a:xfrm>
        </p:grpSpPr>
        <p:sp>
          <p:nvSpPr>
            <p:cNvPr id="9" name="object 9"/>
            <p:cNvSpPr/>
            <p:nvPr/>
          </p:nvSpPr>
          <p:spPr>
            <a:xfrm>
              <a:off x="643127" y="2801111"/>
              <a:ext cx="2980944" cy="3304032"/>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685799" y="2819399"/>
              <a:ext cx="2895600" cy="3222625"/>
            </a:xfrm>
            <a:custGeom>
              <a:avLst/>
              <a:gdLst/>
              <a:ahLst/>
              <a:cxnLst/>
              <a:rect l="l" t="t" r="r" b="b"/>
              <a:pathLst>
                <a:path w="2895600" h="3222625">
                  <a:moveTo>
                    <a:pt x="2895600" y="0"/>
                  </a:moveTo>
                  <a:lnTo>
                    <a:pt x="0" y="0"/>
                  </a:lnTo>
                  <a:lnTo>
                    <a:pt x="0" y="3222271"/>
                  </a:lnTo>
                  <a:lnTo>
                    <a:pt x="2895600" y="3222271"/>
                  </a:lnTo>
                  <a:lnTo>
                    <a:pt x="2895600" y="0"/>
                  </a:lnTo>
                  <a:close/>
                </a:path>
              </a:pathLst>
            </a:custGeom>
            <a:solidFill>
              <a:srgbClr val="E6E0EC"/>
            </a:solidFill>
          </p:spPr>
          <p:txBody>
            <a:bodyPr wrap="square" lIns="0" tIns="0" rIns="0" bIns="0" rtlCol="0"/>
            <a:lstStyle/>
            <a:p/>
          </p:txBody>
        </p:sp>
        <p:sp>
          <p:nvSpPr>
            <p:cNvPr id="11" name="object 11"/>
            <p:cNvSpPr/>
            <p:nvPr/>
          </p:nvSpPr>
          <p:spPr>
            <a:xfrm>
              <a:off x="753494" y="2895599"/>
              <a:ext cx="518813" cy="533400"/>
            </a:xfrm>
            <a:prstGeom prst="rect">
              <a:avLst/>
            </a:prstGeom>
            <a:blipFill>
              <a:blip r:embed="rId4" cstate="print"/>
              <a:stretch>
                <a:fillRect/>
              </a:stretch>
            </a:blipFill>
          </p:spPr>
          <p:txBody>
            <a:bodyPr wrap="square" lIns="0" tIns="0" rIns="0" bIns="0" rtlCol="0"/>
            <a:lstStyle/>
            <a:p/>
          </p:txBody>
        </p:sp>
      </p:grpSp>
      <p:sp>
        <p:nvSpPr>
          <p:cNvPr id="12" name="object 12"/>
          <p:cNvSpPr txBox="1"/>
          <p:nvPr/>
        </p:nvSpPr>
        <p:spPr>
          <a:xfrm>
            <a:off x="685800" y="2819400"/>
            <a:ext cx="2895600" cy="3222625"/>
          </a:xfrm>
          <a:prstGeom prst="rect">
            <a:avLst/>
          </a:prstGeom>
        </p:spPr>
        <p:txBody>
          <a:bodyPr wrap="square" lIns="0" tIns="65405" rIns="0" bIns="0" rtlCol="0" vert="horz">
            <a:spAutoFit/>
          </a:bodyPr>
          <a:lstStyle/>
          <a:p>
            <a:pPr marL="691515">
              <a:lnSpc>
                <a:spcPct val="100000"/>
              </a:lnSpc>
              <a:spcBef>
                <a:spcPts val="515"/>
              </a:spcBef>
            </a:pPr>
            <a:r>
              <a:rPr dirty="0" sz="1500" spc="-5" b="1">
                <a:latin typeface="Calibri"/>
                <a:cs typeface="Calibri"/>
              </a:rPr>
              <a:t>Provider</a:t>
            </a:r>
            <a:r>
              <a:rPr dirty="0" sz="1500" spc="-10" b="1">
                <a:latin typeface="Calibri"/>
                <a:cs typeface="Calibri"/>
              </a:rPr>
              <a:t> </a:t>
            </a:r>
            <a:r>
              <a:rPr dirty="0" sz="1500" spc="-5" b="1">
                <a:latin typeface="Calibri"/>
                <a:cs typeface="Calibri"/>
              </a:rPr>
              <a:t>Instructions:</a:t>
            </a:r>
            <a:endParaRPr sz="1500">
              <a:latin typeface="Calibri"/>
              <a:cs typeface="Calibri"/>
            </a:endParaRPr>
          </a:p>
          <a:p>
            <a:pPr marL="691515" marR="146050">
              <a:lnSpc>
                <a:spcPct val="77100"/>
              </a:lnSpc>
              <a:spcBef>
                <a:spcPts val="390"/>
              </a:spcBef>
            </a:pPr>
            <a:r>
              <a:rPr dirty="0" sz="1400" spc="-5" b="1">
                <a:latin typeface="Calibri"/>
                <a:cs typeface="Calibri"/>
              </a:rPr>
              <a:t>Explore barriers and  challenges with the</a:t>
            </a:r>
            <a:r>
              <a:rPr dirty="0" sz="1400" spc="-40" b="1">
                <a:latin typeface="Calibri"/>
                <a:cs typeface="Calibri"/>
              </a:rPr>
              <a:t> </a:t>
            </a:r>
            <a:r>
              <a:rPr dirty="0" sz="1400" spc="-10" b="1">
                <a:latin typeface="Calibri"/>
                <a:cs typeface="Calibri"/>
              </a:rPr>
              <a:t>patient.</a:t>
            </a:r>
            <a:endParaRPr sz="1400">
              <a:latin typeface="Calibri"/>
              <a:cs typeface="Calibri"/>
            </a:endParaRPr>
          </a:p>
          <a:p>
            <a:pPr marL="204470" marR="255270">
              <a:lnSpc>
                <a:spcPct val="101400"/>
              </a:lnSpc>
              <a:spcBef>
                <a:spcPts val="935"/>
              </a:spcBef>
            </a:pPr>
            <a:r>
              <a:rPr dirty="0" sz="1400" b="1">
                <a:latin typeface="Calibri"/>
                <a:cs typeface="Calibri"/>
              </a:rPr>
              <a:t>O: </a:t>
            </a:r>
            <a:r>
              <a:rPr dirty="0" sz="1400" spc="-5" b="1">
                <a:latin typeface="Calibri"/>
                <a:cs typeface="Calibri"/>
              </a:rPr>
              <a:t>Open-ended Questions</a:t>
            </a:r>
            <a:r>
              <a:rPr dirty="0" sz="1400" spc="-75" b="1">
                <a:latin typeface="Calibri"/>
                <a:cs typeface="Calibri"/>
              </a:rPr>
              <a:t> </a:t>
            </a:r>
            <a:r>
              <a:rPr dirty="0" sz="1400" spc="-10" b="1">
                <a:latin typeface="Calibri"/>
                <a:cs typeface="Calibri"/>
              </a:rPr>
              <a:t>(Avoid  </a:t>
            </a:r>
            <a:r>
              <a:rPr dirty="0" sz="1400" spc="-5" b="1">
                <a:latin typeface="Calibri"/>
                <a:cs typeface="Calibri"/>
              </a:rPr>
              <a:t>questions </a:t>
            </a:r>
            <a:r>
              <a:rPr dirty="0" sz="1400" spc="-10" b="1">
                <a:latin typeface="Calibri"/>
                <a:cs typeface="Calibri"/>
              </a:rPr>
              <a:t>that are answered </a:t>
            </a:r>
            <a:r>
              <a:rPr dirty="0" sz="1400" spc="-5" b="1">
                <a:latin typeface="Calibri"/>
                <a:cs typeface="Calibri"/>
              </a:rPr>
              <a:t>as  </a:t>
            </a:r>
            <a:r>
              <a:rPr dirty="0" sz="1400" spc="-20" b="1">
                <a:latin typeface="Calibri"/>
                <a:cs typeface="Calibri"/>
              </a:rPr>
              <a:t>Yes/No), </a:t>
            </a:r>
            <a:r>
              <a:rPr dirty="0" sz="1400" spc="-15" b="1">
                <a:latin typeface="Calibri"/>
                <a:cs typeface="Calibri"/>
              </a:rPr>
              <a:t>for</a:t>
            </a:r>
            <a:r>
              <a:rPr dirty="0" sz="1400" spc="5" b="1">
                <a:latin typeface="Calibri"/>
                <a:cs typeface="Calibri"/>
              </a:rPr>
              <a:t> </a:t>
            </a:r>
            <a:r>
              <a:rPr dirty="0" sz="1400" spc="-10" b="1">
                <a:latin typeface="Calibri"/>
                <a:cs typeface="Calibri"/>
              </a:rPr>
              <a:t>example:</a:t>
            </a:r>
            <a:endParaRPr sz="1400">
              <a:latin typeface="Calibri"/>
              <a:cs typeface="Calibri"/>
            </a:endParaRPr>
          </a:p>
          <a:p>
            <a:pPr marL="547370" marR="170815" indent="-342900">
              <a:lnSpc>
                <a:spcPts val="1580"/>
              </a:lnSpc>
              <a:spcBef>
                <a:spcPts val="160"/>
              </a:spcBef>
              <a:buFont typeface="Arial"/>
              <a:buChar char="•"/>
              <a:tabLst>
                <a:tab pos="547370" algn="l"/>
                <a:tab pos="548005" algn="l"/>
              </a:tabLst>
            </a:pPr>
            <a:r>
              <a:rPr dirty="0" sz="1400" spc="-5">
                <a:latin typeface="Calibri"/>
                <a:cs typeface="Calibri"/>
              </a:rPr>
              <a:t>What </a:t>
            </a:r>
            <a:r>
              <a:rPr dirty="0" sz="1400" spc="-15">
                <a:latin typeface="Calibri"/>
                <a:cs typeface="Calibri"/>
              </a:rPr>
              <a:t>makes </a:t>
            </a:r>
            <a:r>
              <a:rPr dirty="0" sz="1400">
                <a:latin typeface="Calibri"/>
                <a:cs typeface="Calibri"/>
              </a:rPr>
              <a:t>it </a:t>
            </a:r>
            <a:r>
              <a:rPr dirty="0" sz="1400" spc="-5">
                <a:latin typeface="Calibri"/>
                <a:cs typeface="Calibri"/>
              </a:rPr>
              <a:t>difficult to </a:t>
            </a:r>
            <a:r>
              <a:rPr dirty="0" sz="1400" spc="-15">
                <a:latin typeface="Calibri"/>
                <a:cs typeface="Calibri"/>
              </a:rPr>
              <a:t>take  </a:t>
            </a:r>
            <a:r>
              <a:rPr dirty="0" sz="1400" spc="-5">
                <a:latin typeface="Calibri"/>
                <a:cs typeface="Calibri"/>
              </a:rPr>
              <a:t>your </a:t>
            </a:r>
            <a:r>
              <a:rPr dirty="0" sz="1400" spc="-20">
                <a:latin typeface="Calibri"/>
                <a:cs typeface="Calibri"/>
              </a:rPr>
              <a:t>ARVs </a:t>
            </a:r>
            <a:r>
              <a:rPr dirty="0" sz="1400" spc="-5">
                <a:latin typeface="Calibri"/>
                <a:cs typeface="Calibri"/>
              </a:rPr>
              <a:t>every</a:t>
            </a:r>
            <a:r>
              <a:rPr dirty="0" sz="1400">
                <a:latin typeface="Calibri"/>
                <a:cs typeface="Calibri"/>
              </a:rPr>
              <a:t> </a:t>
            </a:r>
            <a:r>
              <a:rPr dirty="0" sz="1400" spc="-10">
                <a:latin typeface="Calibri"/>
                <a:cs typeface="Calibri"/>
              </a:rPr>
              <a:t>day?</a:t>
            </a:r>
            <a:endParaRPr sz="1400">
              <a:latin typeface="Calibri"/>
              <a:cs typeface="Calibri"/>
            </a:endParaRPr>
          </a:p>
          <a:p>
            <a:pPr marL="547370" marR="76200" indent="-342900">
              <a:lnSpc>
                <a:spcPts val="1700"/>
              </a:lnSpc>
              <a:spcBef>
                <a:spcPts val="30"/>
              </a:spcBef>
              <a:buFont typeface="Arial"/>
              <a:buChar char="•"/>
              <a:tabLst>
                <a:tab pos="547370" algn="l"/>
                <a:tab pos="548005" algn="l"/>
              </a:tabLst>
            </a:pPr>
            <a:r>
              <a:rPr dirty="0" sz="1400" spc="-5">
                <a:latin typeface="Calibri"/>
                <a:cs typeface="Calibri"/>
              </a:rPr>
              <a:t>What </a:t>
            </a:r>
            <a:r>
              <a:rPr dirty="0" sz="1400" spc="-10">
                <a:latin typeface="Calibri"/>
                <a:cs typeface="Calibri"/>
              </a:rPr>
              <a:t>have you </a:t>
            </a:r>
            <a:r>
              <a:rPr dirty="0" sz="1400" spc="-5">
                <a:latin typeface="Calibri"/>
                <a:cs typeface="Calibri"/>
              </a:rPr>
              <a:t>already done to  </a:t>
            </a:r>
            <a:r>
              <a:rPr dirty="0" sz="1400">
                <a:latin typeface="Calibri"/>
                <a:cs typeface="Calibri"/>
              </a:rPr>
              <a:t>try and </a:t>
            </a:r>
            <a:r>
              <a:rPr dirty="0" sz="1400" spc="-15">
                <a:latin typeface="Calibri"/>
                <a:cs typeface="Calibri"/>
              </a:rPr>
              <a:t>take </a:t>
            </a:r>
            <a:r>
              <a:rPr dirty="0" sz="1400" spc="-5">
                <a:latin typeface="Calibri"/>
                <a:cs typeface="Calibri"/>
              </a:rPr>
              <a:t>your </a:t>
            </a:r>
            <a:r>
              <a:rPr dirty="0" sz="1400" spc="-20">
                <a:latin typeface="Calibri"/>
                <a:cs typeface="Calibri"/>
              </a:rPr>
              <a:t>ARVs </a:t>
            </a:r>
            <a:r>
              <a:rPr dirty="0" sz="1400" spc="-5">
                <a:latin typeface="Calibri"/>
                <a:cs typeface="Calibri"/>
              </a:rPr>
              <a:t>every  </a:t>
            </a:r>
            <a:r>
              <a:rPr dirty="0" sz="1400" spc="-10">
                <a:latin typeface="Calibri"/>
                <a:cs typeface="Calibri"/>
              </a:rPr>
              <a:t>day?</a:t>
            </a:r>
            <a:endParaRPr sz="1400">
              <a:latin typeface="Calibri"/>
              <a:cs typeface="Calibri"/>
            </a:endParaRPr>
          </a:p>
          <a:p>
            <a:pPr marL="547370" marR="113030" indent="-342900">
              <a:lnSpc>
                <a:spcPct val="97900"/>
              </a:lnSpc>
              <a:spcBef>
                <a:spcPts val="10"/>
              </a:spcBef>
              <a:buFont typeface="Arial"/>
              <a:buChar char="•"/>
              <a:tabLst>
                <a:tab pos="547370" algn="l"/>
                <a:tab pos="548005" algn="l"/>
              </a:tabLst>
            </a:pPr>
            <a:r>
              <a:rPr dirty="0" sz="1400" spc="-5">
                <a:latin typeface="Calibri"/>
                <a:cs typeface="Calibri"/>
              </a:rPr>
              <a:t>What </a:t>
            </a:r>
            <a:r>
              <a:rPr dirty="0" sz="1400">
                <a:latin typeface="Calibri"/>
                <a:cs typeface="Calibri"/>
              </a:rPr>
              <a:t>do </a:t>
            </a:r>
            <a:r>
              <a:rPr dirty="0" sz="1400" spc="-10">
                <a:latin typeface="Calibri"/>
                <a:cs typeface="Calibri"/>
              </a:rPr>
              <a:t>you </a:t>
            </a:r>
            <a:r>
              <a:rPr dirty="0" sz="1400">
                <a:latin typeface="Calibri"/>
                <a:cs typeface="Calibri"/>
              </a:rPr>
              <a:t>think is </a:t>
            </a:r>
            <a:r>
              <a:rPr dirty="0" sz="1400" spc="-10">
                <a:latin typeface="Calibri"/>
                <a:cs typeface="Calibri"/>
              </a:rPr>
              <a:t>likely </a:t>
            </a:r>
            <a:r>
              <a:rPr dirty="0" sz="1400" spc="-5">
                <a:latin typeface="Calibri"/>
                <a:cs typeface="Calibri"/>
              </a:rPr>
              <a:t>to  </a:t>
            </a:r>
            <a:r>
              <a:rPr dirty="0" sz="1400">
                <a:latin typeface="Calibri"/>
                <a:cs typeface="Calibri"/>
              </a:rPr>
              <a:t>happen if </a:t>
            </a:r>
            <a:r>
              <a:rPr dirty="0" sz="1400" spc="-10">
                <a:latin typeface="Calibri"/>
                <a:cs typeface="Calibri"/>
              </a:rPr>
              <a:t>you </a:t>
            </a:r>
            <a:r>
              <a:rPr dirty="0" sz="1400" spc="-15">
                <a:latin typeface="Calibri"/>
                <a:cs typeface="Calibri"/>
              </a:rPr>
              <a:t>keep </a:t>
            </a:r>
            <a:r>
              <a:rPr dirty="0" sz="1400" spc="-5">
                <a:latin typeface="Calibri"/>
                <a:cs typeface="Calibri"/>
              </a:rPr>
              <a:t>taking your  </a:t>
            </a:r>
            <a:r>
              <a:rPr dirty="0" sz="1400" spc="-20">
                <a:latin typeface="Calibri"/>
                <a:cs typeface="Calibri"/>
              </a:rPr>
              <a:t>ARVs </a:t>
            </a:r>
            <a:r>
              <a:rPr dirty="0" sz="1400">
                <a:latin typeface="Calibri"/>
                <a:cs typeface="Calibri"/>
              </a:rPr>
              <a:t>as </a:t>
            </a:r>
            <a:r>
              <a:rPr dirty="0" sz="1400" spc="-10">
                <a:latin typeface="Calibri"/>
                <a:cs typeface="Calibri"/>
              </a:rPr>
              <a:t>you are</a:t>
            </a:r>
            <a:r>
              <a:rPr dirty="0" sz="1400">
                <a:latin typeface="Calibri"/>
                <a:cs typeface="Calibri"/>
              </a:rPr>
              <a:t> </a:t>
            </a:r>
            <a:r>
              <a:rPr dirty="0" sz="1400" spc="-5">
                <a:latin typeface="Calibri"/>
                <a:cs typeface="Calibri"/>
              </a:rPr>
              <a:t>now?</a:t>
            </a:r>
            <a:endParaRPr sz="1400">
              <a:latin typeface="Calibri"/>
              <a:cs typeface="Calibri"/>
            </a:endParaRPr>
          </a:p>
        </p:txBody>
      </p:sp>
      <p:sp>
        <p:nvSpPr>
          <p:cNvPr id="13" name="object 13"/>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8064A2"/>
          </a:solidFill>
        </p:spPr>
        <p:txBody>
          <a:bodyPr wrap="square" lIns="0" tIns="0" rIns="0" bIns="0" rtlCol="0"/>
          <a:lstStyle/>
          <a:p/>
        </p:txBody>
      </p:sp>
      <p:sp>
        <p:nvSpPr>
          <p:cNvPr id="14" name="object 14"/>
          <p:cNvSpPr txBox="1">
            <a:spLocks noGrp="1"/>
          </p:cNvSpPr>
          <p:nvPr>
            <p:ph type="title"/>
          </p:nvPr>
        </p:nvSpPr>
        <p:spPr>
          <a:xfrm>
            <a:off x="936730" y="411987"/>
            <a:ext cx="6061075" cy="452120"/>
          </a:xfrm>
          <a:prstGeom prst="rect"/>
        </p:spPr>
        <p:txBody>
          <a:bodyPr wrap="square" lIns="0" tIns="12700" rIns="0" bIns="0" rtlCol="0" vert="horz">
            <a:spAutoFit/>
          </a:bodyPr>
          <a:lstStyle/>
          <a:p>
            <a:pPr marL="12700">
              <a:lnSpc>
                <a:spcPct val="100000"/>
              </a:lnSpc>
              <a:spcBef>
                <a:spcPts val="100"/>
              </a:spcBef>
            </a:pPr>
            <a:r>
              <a:rPr dirty="0"/>
              <a:t>9. </a:t>
            </a:r>
            <a:r>
              <a:rPr dirty="0" spc="-10"/>
              <a:t>What are </a:t>
            </a:r>
            <a:r>
              <a:rPr dirty="0" spc="-5"/>
              <a:t>the challenges </a:t>
            </a:r>
            <a:r>
              <a:rPr dirty="0"/>
              <a:t>in </a:t>
            </a:r>
            <a:r>
              <a:rPr dirty="0" spc="-5"/>
              <a:t>taking</a:t>
            </a:r>
            <a:r>
              <a:rPr dirty="0" spc="10"/>
              <a:t> </a:t>
            </a:r>
            <a:r>
              <a:rPr dirty="0" spc="-15"/>
              <a:t>your</a:t>
            </a:r>
          </a:p>
        </p:txBody>
      </p:sp>
      <p:sp>
        <p:nvSpPr>
          <p:cNvPr id="15" name="object 15"/>
          <p:cNvSpPr txBox="1"/>
          <p:nvPr/>
        </p:nvSpPr>
        <p:spPr>
          <a:xfrm>
            <a:off x="936730" y="844803"/>
            <a:ext cx="937894" cy="452120"/>
          </a:xfrm>
          <a:prstGeom prst="rect">
            <a:avLst/>
          </a:prstGeom>
        </p:spPr>
        <p:txBody>
          <a:bodyPr wrap="square" lIns="0" tIns="12700" rIns="0" bIns="0" rtlCol="0" vert="horz">
            <a:spAutoFit/>
          </a:bodyPr>
          <a:lstStyle/>
          <a:p>
            <a:pPr marL="12700">
              <a:lnSpc>
                <a:spcPct val="100000"/>
              </a:lnSpc>
              <a:spcBef>
                <a:spcPts val="100"/>
              </a:spcBef>
            </a:pPr>
            <a:r>
              <a:rPr dirty="0" sz="2800" b="1">
                <a:solidFill>
                  <a:srgbClr val="FFFFFF"/>
                </a:solidFill>
                <a:latin typeface="Calibri"/>
                <a:cs typeface="Calibri"/>
              </a:rPr>
              <a:t>A</a:t>
            </a:r>
            <a:r>
              <a:rPr dirty="0" sz="2800" spc="-40" b="1">
                <a:solidFill>
                  <a:srgbClr val="FFFFFF"/>
                </a:solidFill>
                <a:latin typeface="Calibri"/>
                <a:cs typeface="Calibri"/>
              </a:rPr>
              <a:t>R</a:t>
            </a:r>
            <a:r>
              <a:rPr dirty="0" sz="2800" spc="-125" b="1">
                <a:solidFill>
                  <a:srgbClr val="FFFFFF"/>
                </a:solidFill>
                <a:latin typeface="Calibri"/>
                <a:cs typeface="Calibri"/>
              </a:rPr>
              <a:t>V</a:t>
            </a:r>
            <a:r>
              <a:rPr dirty="0" sz="2800" spc="-10" b="1">
                <a:solidFill>
                  <a:srgbClr val="FFFFFF"/>
                </a:solidFill>
                <a:latin typeface="Calibri"/>
                <a:cs typeface="Calibri"/>
              </a:rPr>
              <a:t>s</a:t>
            </a:r>
            <a:r>
              <a:rPr dirty="0" sz="2800" b="1">
                <a:solidFill>
                  <a:srgbClr val="FFFFFF"/>
                </a:solidFill>
                <a:latin typeface="Calibri"/>
                <a:cs typeface="Calibri"/>
              </a:rPr>
              <a:t>?</a:t>
            </a:r>
            <a:endParaRPr sz="2800">
              <a:latin typeface="Calibri"/>
              <a:cs typeface="Calibri"/>
            </a:endParaRPr>
          </a:p>
        </p:txBody>
      </p:sp>
      <p:grpSp>
        <p:nvGrpSpPr>
          <p:cNvPr id="16" name="object 16"/>
          <p:cNvGrpSpPr/>
          <p:nvPr/>
        </p:nvGrpSpPr>
        <p:grpSpPr>
          <a:xfrm>
            <a:off x="643127" y="6187439"/>
            <a:ext cx="2981325" cy="1039494"/>
            <a:chOff x="643127" y="6187439"/>
            <a:chExt cx="2981325" cy="1039494"/>
          </a:xfrm>
        </p:grpSpPr>
        <p:sp>
          <p:nvSpPr>
            <p:cNvPr id="17" name="object 17"/>
            <p:cNvSpPr/>
            <p:nvPr/>
          </p:nvSpPr>
          <p:spPr>
            <a:xfrm>
              <a:off x="643127" y="6187439"/>
              <a:ext cx="2980944" cy="1039368"/>
            </a:xfrm>
            <a:prstGeom prst="rect">
              <a:avLst/>
            </a:prstGeom>
            <a:blipFill>
              <a:blip r:embed="rId5" cstate="print"/>
              <a:stretch>
                <a:fillRect/>
              </a:stretch>
            </a:blipFill>
          </p:spPr>
          <p:txBody>
            <a:bodyPr wrap="square" lIns="0" tIns="0" rIns="0" bIns="0" rtlCol="0"/>
            <a:lstStyle/>
            <a:p/>
          </p:txBody>
        </p:sp>
        <p:sp>
          <p:nvSpPr>
            <p:cNvPr id="18" name="object 18"/>
            <p:cNvSpPr/>
            <p:nvPr/>
          </p:nvSpPr>
          <p:spPr>
            <a:xfrm>
              <a:off x="685799" y="6204656"/>
              <a:ext cx="2895600" cy="958215"/>
            </a:xfrm>
            <a:custGeom>
              <a:avLst/>
              <a:gdLst/>
              <a:ahLst/>
              <a:cxnLst/>
              <a:rect l="l" t="t" r="r" b="b"/>
              <a:pathLst>
                <a:path w="2895600" h="958215">
                  <a:moveTo>
                    <a:pt x="2895600" y="0"/>
                  </a:moveTo>
                  <a:lnTo>
                    <a:pt x="0" y="0"/>
                  </a:lnTo>
                  <a:lnTo>
                    <a:pt x="0" y="958144"/>
                  </a:lnTo>
                  <a:lnTo>
                    <a:pt x="2895600" y="958144"/>
                  </a:lnTo>
                  <a:lnTo>
                    <a:pt x="2895600" y="0"/>
                  </a:lnTo>
                  <a:close/>
                </a:path>
              </a:pathLst>
            </a:custGeom>
            <a:solidFill>
              <a:srgbClr val="FFFFCC"/>
            </a:solidFill>
          </p:spPr>
          <p:txBody>
            <a:bodyPr wrap="square" lIns="0" tIns="0" rIns="0" bIns="0" rtlCol="0"/>
            <a:lstStyle/>
            <a:p/>
          </p:txBody>
        </p:sp>
        <p:sp>
          <p:nvSpPr>
            <p:cNvPr id="19" name="object 19"/>
            <p:cNvSpPr/>
            <p:nvPr/>
          </p:nvSpPr>
          <p:spPr>
            <a:xfrm>
              <a:off x="799140" y="6204654"/>
              <a:ext cx="496261" cy="381913"/>
            </a:xfrm>
            <a:prstGeom prst="rect">
              <a:avLst/>
            </a:prstGeom>
            <a:blipFill>
              <a:blip r:embed="rId6" cstate="print"/>
              <a:stretch>
                <a:fillRect/>
              </a:stretch>
            </a:blipFill>
          </p:spPr>
          <p:txBody>
            <a:bodyPr wrap="square" lIns="0" tIns="0" rIns="0" bIns="0" rtlCol="0"/>
            <a:lstStyle/>
            <a:p/>
          </p:txBody>
        </p:sp>
      </p:grpSp>
      <p:sp>
        <p:nvSpPr>
          <p:cNvPr id="20" name="object 20"/>
          <p:cNvSpPr txBox="1"/>
          <p:nvPr/>
        </p:nvSpPr>
        <p:spPr>
          <a:xfrm>
            <a:off x="685800" y="6204656"/>
            <a:ext cx="2895600" cy="958215"/>
          </a:xfrm>
          <a:prstGeom prst="rect">
            <a:avLst/>
          </a:prstGeom>
        </p:spPr>
        <p:txBody>
          <a:bodyPr wrap="square" lIns="0" tIns="33655" rIns="0" bIns="0" rtlCol="0" vert="horz">
            <a:spAutoFit/>
          </a:bodyPr>
          <a:lstStyle/>
          <a:p>
            <a:pPr marL="708025">
              <a:lnSpc>
                <a:spcPct val="100000"/>
              </a:lnSpc>
              <a:spcBef>
                <a:spcPts val="265"/>
              </a:spcBef>
            </a:pPr>
            <a:r>
              <a:rPr dirty="0" sz="1400" spc="-5" b="1">
                <a:latin typeface="Calibri"/>
                <a:cs typeface="Calibri"/>
              </a:rPr>
              <a:t>Document</a:t>
            </a:r>
            <a:endParaRPr sz="1400">
              <a:latin typeface="Calibri"/>
              <a:cs typeface="Calibri"/>
            </a:endParaRPr>
          </a:p>
          <a:p>
            <a:pPr>
              <a:lnSpc>
                <a:spcPct val="100000"/>
              </a:lnSpc>
              <a:spcBef>
                <a:spcPts val="25"/>
              </a:spcBef>
            </a:pPr>
            <a:endParaRPr sz="1300">
              <a:latin typeface="Calibri"/>
              <a:cs typeface="Calibri"/>
            </a:endParaRPr>
          </a:p>
          <a:p>
            <a:pPr marL="158115" marR="142875">
              <a:lnSpc>
                <a:spcPct val="80000"/>
              </a:lnSpc>
            </a:pPr>
            <a:r>
              <a:rPr dirty="0" sz="1200" spc="-5">
                <a:latin typeface="Calibri"/>
                <a:cs typeface="Calibri"/>
              </a:rPr>
              <a:t>Document the specific </a:t>
            </a:r>
            <a:r>
              <a:rPr dirty="0" sz="1200" spc="-10">
                <a:latin typeface="Calibri"/>
                <a:cs typeface="Calibri"/>
              </a:rPr>
              <a:t>barriers </a:t>
            </a:r>
            <a:r>
              <a:rPr dirty="0" sz="1200" spc="-5">
                <a:latin typeface="Calibri"/>
                <a:cs typeface="Calibri"/>
              </a:rPr>
              <a:t>you  </a:t>
            </a:r>
            <a:r>
              <a:rPr dirty="0" sz="1200" spc="-10">
                <a:latin typeface="Calibri"/>
                <a:cs typeface="Calibri"/>
              </a:rPr>
              <a:t>identify </a:t>
            </a:r>
            <a:r>
              <a:rPr dirty="0" sz="1200" spc="-5">
                <a:latin typeface="Calibri"/>
                <a:cs typeface="Calibri"/>
              </a:rPr>
              <a:t>with the </a:t>
            </a:r>
            <a:r>
              <a:rPr dirty="0" sz="1200" spc="-10">
                <a:latin typeface="Calibri"/>
                <a:cs typeface="Calibri"/>
              </a:rPr>
              <a:t>patient </a:t>
            </a:r>
            <a:r>
              <a:rPr dirty="0" sz="1200">
                <a:latin typeface="Calibri"/>
                <a:cs typeface="Calibri"/>
              </a:rPr>
              <a:t>on </a:t>
            </a:r>
            <a:r>
              <a:rPr dirty="0" sz="1200" spc="-5">
                <a:latin typeface="Calibri"/>
                <a:cs typeface="Calibri"/>
              </a:rPr>
              <a:t>the </a:t>
            </a:r>
            <a:r>
              <a:rPr dirty="0" sz="1200" b="1">
                <a:latin typeface="Calibri"/>
                <a:cs typeface="Calibri"/>
              </a:rPr>
              <a:t>Enhanced  </a:t>
            </a:r>
            <a:r>
              <a:rPr dirty="0" sz="1200" spc="-5" b="1">
                <a:latin typeface="Calibri"/>
                <a:cs typeface="Calibri"/>
              </a:rPr>
              <a:t>Adherence Plan</a:t>
            </a:r>
            <a:r>
              <a:rPr dirty="0" sz="1200" spc="5" b="1">
                <a:latin typeface="Calibri"/>
                <a:cs typeface="Calibri"/>
              </a:rPr>
              <a:t> </a:t>
            </a:r>
            <a:r>
              <a:rPr dirty="0" sz="1200" spc="-20" b="1">
                <a:latin typeface="Calibri"/>
                <a:cs typeface="Calibri"/>
              </a:rPr>
              <a:t>Tool.</a:t>
            </a:r>
            <a:endParaRPr sz="1200">
              <a:latin typeface="Calibri"/>
              <a:cs typeface="Calibri"/>
            </a:endParaRPr>
          </a:p>
        </p:txBody>
      </p:sp>
      <p:graphicFrame>
        <p:nvGraphicFramePr>
          <p:cNvPr id="21" name="object 21"/>
          <p:cNvGraphicFramePr>
            <a:graphicFrameLocks noGrp="1"/>
          </p:cNvGraphicFramePr>
          <p:nvPr/>
        </p:nvGraphicFramePr>
        <p:xfrm>
          <a:off x="3879851" y="3575050"/>
          <a:ext cx="5592445" cy="3562985"/>
        </p:xfrm>
        <a:graphic>
          <a:graphicData uri="http://schemas.openxmlformats.org/drawingml/2006/table">
            <a:tbl>
              <a:tblPr firstRow="1" bandRow="1">
                <a:tableStyleId>{2D5ABB26-0587-4C30-8999-92F81FD0307C}</a:tableStyleId>
              </a:tblPr>
              <a:tblGrid>
                <a:gridCol w="1219200"/>
                <a:gridCol w="4354195"/>
              </a:tblGrid>
              <a:tr h="233082">
                <a:tc>
                  <a:txBody>
                    <a:bodyPr/>
                    <a:lstStyle/>
                    <a:p>
                      <a:pPr marL="350520">
                        <a:lnSpc>
                          <a:spcPct val="100000"/>
                        </a:lnSpc>
                        <a:spcBef>
                          <a:spcPts val="220"/>
                        </a:spcBef>
                      </a:pPr>
                      <a:r>
                        <a:rPr dirty="0" sz="1000" spc="-5" b="1">
                          <a:solidFill>
                            <a:srgbClr val="FFFFFF"/>
                          </a:solidFill>
                          <a:latin typeface="Calibri"/>
                          <a:cs typeface="Calibri"/>
                        </a:rPr>
                        <a:t>BARRIERS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a:txBody>
                    <a:bodyPr/>
                    <a:lstStyle/>
                    <a:p>
                      <a:pPr algn="ctr">
                        <a:lnSpc>
                          <a:spcPct val="100000"/>
                        </a:lnSpc>
                        <a:spcBef>
                          <a:spcPts val="220"/>
                        </a:spcBef>
                      </a:pPr>
                      <a:r>
                        <a:rPr dirty="0" sz="1000" spc="-5" b="1">
                          <a:solidFill>
                            <a:srgbClr val="FFFFFF"/>
                          </a:solidFill>
                          <a:latin typeface="Calibri"/>
                          <a:cs typeface="Calibri"/>
                        </a:rPr>
                        <a:t>QUESTIONS </a:t>
                      </a:r>
                      <a:r>
                        <a:rPr dirty="0" sz="1000" b="1">
                          <a:solidFill>
                            <a:srgbClr val="FFFFFF"/>
                          </a:solidFill>
                          <a:latin typeface="Calibri"/>
                          <a:cs typeface="Calibri"/>
                        </a:rPr>
                        <a:t>TO </a:t>
                      </a:r>
                      <a:r>
                        <a:rPr dirty="0" sz="1000" spc="-5" b="1">
                          <a:solidFill>
                            <a:srgbClr val="FFFFFF"/>
                          </a:solidFill>
                          <a:latin typeface="Calibri"/>
                          <a:cs typeface="Calibri"/>
                        </a:rPr>
                        <a:t>ASSESS BARRIERS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r>
              <a:tr h="233082">
                <a:tc gridSpan="2">
                  <a:txBody>
                    <a:bodyPr/>
                    <a:lstStyle/>
                    <a:p>
                      <a:pPr algn="ctr">
                        <a:lnSpc>
                          <a:spcPct val="100000"/>
                        </a:lnSpc>
                        <a:spcBef>
                          <a:spcPts val="210"/>
                        </a:spcBef>
                      </a:pPr>
                      <a:r>
                        <a:rPr dirty="0" sz="1000" spc="-10" b="1">
                          <a:latin typeface="Calibri"/>
                          <a:cs typeface="Calibri"/>
                        </a:rPr>
                        <a:t>INDIVIDUAL</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r>
              <a:tr h="385482">
                <a:tc>
                  <a:txBody>
                    <a:bodyPr/>
                    <a:lstStyle/>
                    <a:p>
                      <a:pPr marL="82550" marR="370840">
                        <a:lnSpc>
                          <a:spcPct val="100000"/>
                        </a:lnSpc>
                        <a:spcBef>
                          <a:spcPts val="225"/>
                        </a:spcBef>
                      </a:pPr>
                      <a:r>
                        <a:rPr dirty="0" sz="1000" spc="-5" b="1">
                          <a:latin typeface="Calibri"/>
                          <a:cs typeface="Calibri"/>
                        </a:rPr>
                        <a:t>Stigma and  </a:t>
                      </a:r>
                      <a:r>
                        <a:rPr dirty="0" sz="1000" b="1">
                          <a:latin typeface="Calibri"/>
                          <a:cs typeface="Calibri"/>
                        </a:rPr>
                        <a:t>dis</a:t>
                      </a:r>
                      <a:r>
                        <a:rPr dirty="0" sz="1000" spc="-10" b="1">
                          <a:latin typeface="Calibri"/>
                          <a:cs typeface="Calibri"/>
                        </a:rPr>
                        <a:t>cr</a:t>
                      </a:r>
                      <a:r>
                        <a:rPr dirty="0" sz="1000" b="1">
                          <a:latin typeface="Calibri"/>
                          <a:cs typeface="Calibri"/>
                        </a:rPr>
                        <a:t>i</a:t>
                      </a:r>
                      <a:r>
                        <a:rPr dirty="0" sz="1000" spc="-5" b="1">
                          <a:latin typeface="Calibri"/>
                          <a:cs typeface="Calibri"/>
                        </a:rPr>
                        <a:t>m</a:t>
                      </a:r>
                      <a:r>
                        <a:rPr dirty="0" sz="1000" b="1">
                          <a:latin typeface="Calibri"/>
                          <a:cs typeface="Calibri"/>
                        </a:rPr>
                        <a:t>in</a:t>
                      </a:r>
                      <a:r>
                        <a:rPr dirty="0" sz="1000" spc="-10" b="1">
                          <a:latin typeface="Calibri"/>
                          <a:cs typeface="Calibri"/>
                        </a:rPr>
                        <a:t>a</a:t>
                      </a:r>
                      <a:r>
                        <a:rPr dirty="0" sz="1000" b="1">
                          <a:latin typeface="Calibri"/>
                          <a:cs typeface="Calibri"/>
                        </a:rPr>
                        <a:t>ti</a:t>
                      </a:r>
                      <a:r>
                        <a:rPr dirty="0" sz="1000" spc="-5" b="1">
                          <a:latin typeface="Calibri"/>
                          <a:cs typeface="Calibri"/>
                        </a:rPr>
                        <a:t>o</a:t>
                      </a:r>
                      <a:r>
                        <a:rPr dirty="0" sz="1000" b="1">
                          <a:latin typeface="Calibri"/>
                          <a:cs typeface="Calibri"/>
                        </a:rPr>
                        <a:t>n</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marR="1165860">
                        <a:lnSpc>
                          <a:spcPct val="100000"/>
                        </a:lnSpc>
                        <a:spcBef>
                          <a:spcPts val="225"/>
                        </a:spcBef>
                      </a:pPr>
                      <a:r>
                        <a:rPr dirty="0" sz="1000" spc="-5">
                          <a:latin typeface="Calibri"/>
                          <a:cs typeface="Calibri"/>
                        </a:rPr>
                        <a:t>Are you afraid that people will find out about your HIV?  Does that prevent you from coming </a:t>
                      </a:r>
                      <a:r>
                        <a:rPr dirty="0" sz="1000">
                          <a:latin typeface="Calibri"/>
                          <a:cs typeface="Calibri"/>
                        </a:rPr>
                        <a:t>to </a:t>
                      </a:r>
                      <a:r>
                        <a:rPr dirty="0" sz="1000" spc="-5">
                          <a:latin typeface="Calibri"/>
                          <a:cs typeface="Calibri"/>
                        </a:rPr>
                        <a:t>clinic or taking</a:t>
                      </a:r>
                      <a:r>
                        <a:rPr dirty="0" sz="1000" spc="15">
                          <a:latin typeface="Calibri"/>
                          <a:cs typeface="Calibri"/>
                        </a:rPr>
                        <a:t> </a:t>
                      </a:r>
                      <a:r>
                        <a:rPr dirty="0" sz="1000" spc="-5">
                          <a:latin typeface="Calibri"/>
                          <a:cs typeface="Calibri"/>
                        </a:rPr>
                        <a:t>ARVs?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537882">
                <a:tc>
                  <a:txBody>
                    <a:bodyPr/>
                    <a:lstStyle/>
                    <a:p>
                      <a:pPr marL="82550">
                        <a:lnSpc>
                          <a:spcPct val="100000"/>
                        </a:lnSpc>
                        <a:spcBef>
                          <a:spcPts val="215"/>
                        </a:spcBef>
                      </a:pPr>
                      <a:r>
                        <a:rPr dirty="0" sz="1000" spc="-5" b="1">
                          <a:latin typeface="Calibri"/>
                          <a:cs typeface="Calibri"/>
                        </a:rPr>
                        <a:t>Knowledge</a:t>
                      </a:r>
                      <a:r>
                        <a:rPr dirty="0" sz="1000" spc="-15" b="1">
                          <a:latin typeface="Calibri"/>
                          <a:cs typeface="Calibri"/>
                        </a:rPr>
                        <a:t> </a:t>
                      </a:r>
                      <a:r>
                        <a:rPr dirty="0" sz="1000" spc="-5" b="1">
                          <a:latin typeface="Calibri"/>
                          <a:cs typeface="Calibri"/>
                        </a:rPr>
                        <a:t>deficit</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marR="81915">
                        <a:lnSpc>
                          <a:spcPct val="100000"/>
                        </a:lnSpc>
                        <a:spcBef>
                          <a:spcPts val="215"/>
                        </a:spcBef>
                      </a:pPr>
                      <a:r>
                        <a:rPr dirty="0" sz="1000" spc="-5">
                          <a:latin typeface="Calibri"/>
                          <a:cs typeface="Calibri"/>
                        </a:rPr>
                        <a:t>Can you tell </a:t>
                      </a:r>
                      <a:r>
                        <a:rPr dirty="0" sz="1000">
                          <a:latin typeface="Calibri"/>
                          <a:cs typeface="Calibri"/>
                        </a:rPr>
                        <a:t>me </a:t>
                      </a:r>
                      <a:r>
                        <a:rPr dirty="0" sz="1000" spc="-5">
                          <a:latin typeface="Calibri"/>
                          <a:cs typeface="Calibri"/>
                        </a:rPr>
                        <a:t>the names of your ARVs? What is your understanding of how you  are supposed </a:t>
                      </a:r>
                      <a:r>
                        <a:rPr dirty="0" sz="1000">
                          <a:latin typeface="Calibri"/>
                          <a:cs typeface="Calibri"/>
                        </a:rPr>
                        <a:t>to </a:t>
                      </a:r>
                      <a:r>
                        <a:rPr dirty="0" sz="1000" spc="-5">
                          <a:latin typeface="Calibri"/>
                          <a:cs typeface="Calibri"/>
                        </a:rPr>
                        <a:t>take ARVs (e.g. what time of day, how much </a:t>
                      </a:r>
                      <a:r>
                        <a:rPr dirty="0" sz="1000">
                          <a:latin typeface="Calibri"/>
                          <a:cs typeface="Calibri"/>
                        </a:rPr>
                        <a:t>[if </a:t>
                      </a:r>
                      <a:r>
                        <a:rPr dirty="0" sz="1000" spc="-5">
                          <a:latin typeface="Calibri"/>
                          <a:cs typeface="Calibri"/>
                        </a:rPr>
                        <a:t>liquid], how  many </a:t>
                      </a:r>
                      <a:r>
                        <a:rPr dirty="0" sz="1000">
                          <a:latin typeface="Calibri"/>
                          <a:cs typeface="Calibri"/>
                        </a:rPr>
                        <a:t>[if </a:t>
                      </a:r>
                      <a:r>
                        <a:rPr dirty="0" sz="1000" spc="-5">
                          <a:latin typeface="Calibri"/>
                          <a:cs typeface="Calibri"/>
                        </a:rPr>
                        <a:t>pills]? What is your understanding of the purpose of the</a:t>
                      </a:r>
                      <a:r>
                        <a:rPr dirty="0" sz="1000">
                          <a:latin typeface="Calibri"/>
                          <a:cs typeface="Calibri"/>
                        </a:rPr>
                        <a:t> </a:t>
                      </a:r>
                      <a:r>
                        <a:rPr dirty="0" sz="1000" spc="-5">
                          <a:latin typeface="Calibri"/>
                          <a:cs typeface="Calibri"/>
                        </a:rPr>
                        <a:t>ARVs?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537882">
                <a:tc>
                  <a:txBody>
                    <a:bodyPr/>
                    <a:lstStyle/>
                    <a:p>
                      <a:pPr marL="82550">
                        <a:lnSpc>
                          <a:spcPct val="100000"/>
                        </a:lnSpc>
                        <a:spcBef>
                          <a:spcPts val="225"/>
                        </a:spcBef>
                      </a:pPr>
                      <a:r>
                        <a:rPr dirty="0" sz="1000" b="1">
                          <a:latin typeface="Calibri"/>
                          <a:cs typeface="Calibri"/>
                        </a:rPr>
                        <a:t>Side</a:t>
                      </a:r>
                      <a:r>
                        <a:rPr dirty="0" sz="1000" spc="-10" b="1">
                          <a:latin typeface="Calibri"/>
                          <a:cs typeface="Calibri"/>
                        </a:rPr>
                        <a:t> </a:t>
                      </a:r>
                      <a:r>
                        <a:rPr dirty="0" sz="1000" spc="-5" b="1">
                          <a:latin typeface="Calibri"/>
                          <a:cs typeface="Calibri"/>
                        </a:rPr>
                        <a:t>effects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algn="just" marL="82550" marR="102870">
                        <a:lnSpc>
                          <a:spcPct val="100000"/>
                        </a:lnSpc>
                        <a:spcBef>
                          <a:spcPts val="225"/>
                        </a:spcBef>
                      </a:pPr>
                      <a:r>
                        <a:rPr dirty="0" sz="1000" spc="-5">
                          <a:latin typeface="Calibri"/>
                          <a:cs typeface="Calibri"/>
                        </a:rPr>
                        <a:t>Have the ARVs affected the way you feel? Do you think the ARVs have made you  feel ill in any way? If yes, please describe what problems they cause (e.g. nausea,  diarrhea, sleep</a:t>
                      </a:r>
                      <a:r>
                        <a:rPr dirty="0" sz="1000" spc="-10">
                          <a:latin typeface="Calibri"/>
                          <a:cs typeface="Calibri"/>
                        </a:rPr>
                        <a:t> </a:t>
                      </a:r>
                      <a:r>
                        <a:rPr dirty="0" sz="1000" spc="-5">
                          <a:latin typeface="Calibri"/>
                          <a:cs typeface="Calibri"/>
                        </a:rPr>
                        <a:t>disturbance).</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537882">
                <a:tc>
                  <a:txBody>
                    <a:bodyPr/>
                    <a:lstStyle/>
                    <a:p>
                      <a:pPr marL="82550">
                        <a:lnSpc>
                          <a:spcPct val="100000"/>
                        </a:lnSpc>
                        <a:spcBef>
                          <a:spcPts val="215"/>
                        </a:spcBef>
                      </a:pPr>
                      <a:r>
                        <a:rPr dirty="0" sz="1000" spc="-5" b="1">
                          <a:latin typeface="Calibri"/>
                          <a:cs typeface="Calibri"/>
                        </a:rPr>
                        <a:t>Forgot</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marR="87630">
                        <a:lnSpc>
                          <a:spcPct val="100000"/>
                        </a:lnSpc>
                        <a:spcBef>
                          <a:spcPts val="215"/>
                        </a:spcBef>
                      </a:pPr>
                      <a:r>
                        <a:rPr dirty="0" sz="1000" spc="-5">
                          <a:latin typeface="Calibri"/>
                          <a:cs typeface="Calibri"/>
                        </a:rPr>
                        <a:t>Have you ever forgotten or do you often forget </a:t>
                      </a:r>
                      <a:r>
                        <a:rPr dirty="0" sz="1000">
                          <a:latin typeface="Calibri"/>
                          <a:cs typeface="Calibri"/>
                        </a:rPr>
                        <a:t>to </a:t>
                      </a:r>
                      <a:r>
                        <a:rPr dirty="0" sz="1000" spc="-5">
                          <a:latin typeface="Calibri"/>
                          <a:cs typeface="Calibri"/>
                        </a:rPr>
                        <a:t>take ARVs? Do you take them  at </a:t>
                      </a:r>
                      <a:r>
                        <a:rPr dirty="0" sz="1000">
                          <a:latin typeface="Calibri"/>
                          <a:cs typeface="Calibri"/>
                        </a:rPr>
                        <a:t>a </a:t>
                      </a:r>
                      <a:r>
                        <a:rPr dirty="0" sz="1000" spc="-5">
                          <a:latin typeface="Calibri"/>
                          <a:cs typeface="Calibri"/>
                        </a:rPr>
                        <a:t>set time of day(s)? What is your method of remembering/reminding yourself  </a:t>
                      </a:r>
                      <a:r>
                        <a:rPr dirty="0" sz="1000">
                          <a:latin typeface="Calibri"/>
                          <a:cs typeface="Calibri"/>
                        </a:rPr>
                        <a:t>to </a:t>
                      </a:r>
                      <a:r>
                        <a:rPr dirty="0" sz="1000" spc="-5">
                          <a:latin typeface="Calibri"/>
                          <a:cs typeface="Calibri"/>
                        </a:rPr>
                        <a:t>take</a:t>
                      </a:r>
                      <a:r>
                        <a:rPr dirty="0" sz="1000" spc="-10">
                          <a:latin typeface="Calibri"/>
                          <a:cs typeface="Calibri"/>
                        </a:rPr>
                        <a:t> </a:t>
                      </a:r>
                      <a:r>
                        <a:rPr dirty="0" sz="1000" spc="-5">
                          <a:latin typeface="Calibri"/>
                          <a:cs typeface="Calibri"/>
                        </a:rPr>
                        <a:t>ARVs?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233082">
                <a:tc>
                  <a:txBody>
                    <a:bodyPr/>
                    <a:lstStyle/>
                    <a:p>
                      <a:pPr marL="82550">
                        <a:lnSpc>
                          <a:spcPct val="100000"/>
                        </a:lnSpc>
                        <a:spcBef>
                          <a:spcPts val="225"/>
                        </a:spcBef>
                      </a:pPr>
                      <a:r>
                        <a:rPr dirty="0" sz="1000" spc="-5" b="1">
                          <a:latin typeface="Calibri"/>
                          <a:cs typeface="Calibri"/>
                        </a:rPr>
                        <a:t>Feeling</a:t>
                      </a:r>
                      <a:r>
                        <a:rPr dirty="0" sz="1000" spc="-10" b="1">
                          <a:latin typeface="Calibri"/>
                          <a:cs typeface="Calibri"/>
                        </a:rPr>
                        <a:t> </a:t>
                      </a:r>
                      <a:r>
                        <a:rPr dirty="0" sz="1000" spc="-5" b="1">
                          <a:latin typeface="Calibri"/>
                          <a:cs typeface="Calibri"/>
                        </a:rPr>
                        <a:t>better</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a:lnSpc>
                          <a:spcPct val="100000"/>
                        </a:lnSpc>
                        <a:spcBef>
                          <a:spcPts val="225"/>
                        </a:spcBef>
                      </a:pPr>
                      <a:r>
                        <a:rPr dirty="0" sz="1000" spc="-5">
                          <a:latin typeface="Calibri"/>
                          <a:cs typeface="Calibri"/>
                        </a:rPr>
                        <a:t>Do you take ARVs even when you are feeling</a:t>
                      </a:r>
                      <a:r>
                        <a:rPr dirty="0" sz="1000" spc="5">
                          <a:latin typeface="Calibri"/>
                          <a:cs typeface="Calibri"/>
                        </a:rPr>
                        <a:t> </a:t>
                      </a:r>
                      <a:r>
                        <a:rPr dirty="0" sz="1000" spc="-5">
                          <a:latin typeface="Calibri"/>
                          <a:cs typeface="Calibri"/>
                        </a:rPr>
                        <a:t>well?</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233082">
                <a:tc>
                  <a:txBody>
                    <a:bodyPr/>
                    <a:lstStyle/>
                    <a:p>
                      <a:pPr marL="82550">
                        <a:lnSpc>
                          <a:spcPct val="100000"/>
                        </a:lnSpc>
                        <a:spcBef>
                          <a:spcPts val="215"/>
                        </a:spcBef>
                      </a:pPr>
                      <a:r>
                        <a:rPr dirty="0" sz="1000" spc="-5" b="1">
                          <a:latin typeface="Calibri"/>
                          <a:cs typeface="Calibri"/>
                        </a:rPr>
                        <a:t>Physical</a:t>
                      </a:r>
                      <a:r>
                        <a:rPr dirty="0" sz="1000" b="1">
                          <a:latin typeface="Calibri"/>
                          <a:cs typeface="Calibri"/>
                        </a:rPr>
                        <a:t> </a:t>
                      </a:r>
                      <a:r>
                        <a:rPr dirty="0" sz="1000" spc="-5" b="1">
                          <a:latin typeface="Calibri"/>
                          <a:cs typeface="Calibri"/>
                        </a:rPr>
                        <a:t>illness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a:lnSpc>
                          <a:spcPct val="100000"/>
                        </a:lnSpc>
                        <a:spcBef>
                          <a:spcPts val="215"/>
                        </a:spcBef>
                      </a:pPr>
                      <a:r>
                        <a:rPr dirty="0" sz="1000" spc="-5">
                          <a:latin typeface="Calibri"/>
                          <a:cs typeface="Calibri"/>
                        </a:rPr>
                        <a:t>Have you had illnesses that have prevented you from taking</a:t>
                      </a:r>
                      <a:r>
                        <a:rPr dirty="0" sz="1000" spc="20">
                          <a:latin typeface="Calibri"/>
                          <a:cs typeface="Calibri"/>
                        </a:rPr>
                        <a:t> </a:t>
                      </a:r>
                      <a:r>
                        <a:rPr dirty="0" sz="1000" spc="-5">
                          <a:latin typeface="Calibri"/>
                          <a:cs typeface="Calibri"/>
                        </a:rPr>
                        <a:t>ARVs?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233082">
                <a:tc>
                  <a:txBody>
                    <a:bodyPr/>
                    <a:lstStyle/>
                    <a:p>
                      <a:pPr marL="82550">
                        <a:lnSpc>
                          <a:spcPct val="100000"/>
                        </a:lnSpc>
                        <a:spcBef>
                          <a:spcPts val="204"/>
                        </a:spcBef>
                      </a:pPr>
                      <a:r>
                        <a:rPr dirty="0" sz="1000" spc="-5" b="1">
                          <a:latin typeface="Calibri"/>
                          <a:cs typeface="Calibri"/>
                        </a:rPr>
                        <a:t>Alcohol /drug</a:t>
                      </a:r>
                      <a:r>
                        <a:rPr dirty="0" sz="1000" spc="-20" b="1">
                          <a:latin typeface="Calibri"/>
                          <a:cs typeface="Calibri"/>
                        </a:rPr>
                        <a:t> </a:t>
                      </a:r>
                      <a:r>
                        <a:rPr dirty="0" sz="1000" b="1">
                          <a:latin typeface="Calibri"/>
                          <a:cs typeface="Calibri"/>
                        </a:rPr>
                        <a:t>use</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a:lnSpc>
                          <a:spcPct val="100000"/>
                        </a:lnSpc>
                        <a:spcBef>
                          <a:spcPts val="204"/>
                        </a:spcBef>
                      </a:pPr>
                      <a:r>
                        <a:rPr dirty="0" sz="1000" spc="-5">
                          <a:latin typeface="Calibri"/>
                          <a:cs typeface="Calibri"/>
                        </a:rPr>
                        <a:t>Do you use alcohol or drugs? Do you feel this affects your ability </a:t>
                      </a:r>
                      <a:r>
                        <a:rPr dirty="0" sz="1000">
                          <a:latin typeface="Calibri"/>
                          <a:cs typeface="Calibri"/>
                        </a:rPr>
                        <a:t>to </a:t>
                      </a:r>
                      <a:r>
                        <a:rPr dirty="0" sz="1000" spc="-5">
                          <a:latin typeface="Calibri"/>
                          <a:cs typeface="Calibri"/>
                        </a:rPr>
                        <a:t>take</a:t>
                      </a:r>
                      <a:r>
                        <a:rPr dirty="0" sz="1000">
                          <a:latin typeface="Calibri"/>
                          <a:cs typeface="Calibri"/>
                        </a:rPr>
                        <a:t> </a:t>
                      </a:r>
                      <a:r>
                        <a:rPr dirty="0" sz="1000" spc="-5">
                          <a:latin typeface="Calibri"/>
                          <a:cs typeface="Calibri"/>
                        </a:rPr>
                        <a:t>ARVs?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385482">
                <a:tc>
                  <a:txBody>
                    <a:bodyPr/>
                    <a:lstStyle/>
                    <a:p>
                      <a:pPr marL="82550" marR="189230">
                        <a:lnSpc>
                          <a:spcPct val="100000"/>
                        </a:lnSpc>
                        <a:spcBef>
                          <a:spcPts val="215"/>
                        </a:spcBef>
                      </a:pPr>
                      <a:r>
                        <a:rPr dirty="0" sz="1000" spc="-5" b="1">
                          <a:latin typeface="Calibri"/>
                          <a:cs typeface="Calibri"/>
                        </a:rPr>
                        <a:t>Emotional issues/  depression</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marR="116205">
                        <a:lnSpc>
                          <a:spcPct val="100000"/>
                        </a:lnSpc>
                        <a:spcBef>
                          <a:spcPts val="215"/>
                        </a:spcBef>
                      </a:pPr>
                      <a:r>
                        <a:rPr dirty="0" sz="1000" spc="-5">
                          <a:latin typeface="Calibri"/>
                          <a:cs typeface="Calibri"/>
                        </a:rPr>
                        <a:t>How is your mood in general? Have you been feeling sad or confused? If yes, has  this affected your ability </a:t>
                      </a:r>
                      <a:r>
                        <a:rPr dirty="0" sz="1000">
                          <a:latin typeface="Calibri"/>
                          <a:cs typeface="Calibri"/>
                        </a:rPr>
                        <a:t>to </a:t>
                      </a:r>
                      <a:r>
                        <a:rPr dirty="0" sz="1000" spc="-5">
                          <a:latin typeface="Calibri"/>
                          <a:cs typeface="Calibri"/>
                        </a:rPr>
                        <a:t>take</a:t>
                      </a:r>
                      <a:r>
                        <a:rPr dirty="0" sz="1000" spc="-10">
                          <a:latin typeface="Calibri"/>
                          <a:cs typeface="Calibri"/>
                        </a:rPr>
                        <a:t> </a:t>
                      </a:r>
                      <a:r>
                        <a:rPr dirty="0" sz="1000" spc="-5">
                          <a:latin typeface="Calibri"/>
                          <a:cs typeface="Calibri"/>
                        </a:rPr>
                        <a:t>ARVs?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bl>
          </a:graphicData>
        </a:graphic>
      </p:graphicFrame>
      <p:grpSp>
        <p:nvGrpSpPr>
          <p:cNvPr id="22" name="object 22"/>
          <p:cNvGrpSpPr/>
          <p:nvPr/>
        </p:nvGrpSpPr>
        <p:grpSpPr>
          <a:xfrm>
            <a:off x="7485888" y="896111"/>
            <a:ext cx="1945005" cy="1442085"/>
            <a:chOff x="7485888" y="896111"/>
            <a:chExt cx="1945005" cy="1442085"/>
          </a:xfrm>
        </p:grpSpPr>
        <p:sp>
          <p:nvSpPr>
            <p:cNvPr id="23" name="object 23"/>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24" name="object 24"/>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25" name="object 25"/>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6" name="object 26"/>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7" name="object 27"/>
            <p:cNvSpPr/>
            <p:nvPr/>
          </p:nvSpPr>
          <p:spPr>
            <a:xfrm>
              <a:off x="8073445" y="1014718"/>
              <a:ext cx="737953" cy="418299"/>
            </a:xfrm>
            <a:prstGeom prst="rect">
              <a:avLst/>
            </a:prstGeom>
            <a:blipFill>
              <a:blip r:embed="rId9" cstate="print"/>
              <a:stretch>
                <a:fillRect/>
              </a:stretch>
            </a:blipFill>
          </p:spPr>
          <p:txBody>
            <a:bodyPr wrap="square" lIns="0" tIns="0" rIns="0" bIns="0" rtlCol="0"/>
            <a:lstStyle/>
            <a:p/>
          </p:txBody>
        </p:sp>
        <p:sp>
          <p:nvSpPr>
            <p:cNvPr id="28" name="object 28"/>
            <p:cNvSpPr/>
            <p:nvPr/>
          </p:nvSpPr>
          <p:spPr>
            <a:xfrm>
              <a:off x="8040375" y="1429373"/>
              <a:ext cx="836325" cy="357546"/>
            </a:xfrm>
            <a:prstGeom prst="rect">
              <a:avLst/>
            </a:prstGeom>
            <a:blipFill>
              <a:blip r:embed="rId10" cstate="print"/>
              <a:stretch>
                <a:fillRect/>
              </a:stretch>
            </a:blipFill>
          </p:spPr>
          <p:txBody>
            <a:bodyPr wrap="square" lIns="0" tIns="0" rIns="0" bIns="0" rtlCol="0"/>
            <a:lstStyle/>
            <a:p/>
          </p:txBody>
        </p:sp>
        <p:sp>
          <p:nvSpPr>
            <p:cNvPr id="29" name="object 29"/>
            <p:cNvSpPr/>
            <p:nvPr/>
          </p:nvSpPr>
          <p:spPr>
            <a:xfrm>
              <a:off x="8039699" y="1817615"/>
              <a:ext cx="818518" cy="334567"/>
            </a:xfrm>
            <a:prstGeom prst="rect">
              <a:avLst/>
            </a:prstGeom>
            <a:blipFill>
              <a:blip r:embed="rId11" cstate="print"/>
              <a:stretch>
                <a:fillRect/>
              </a:stretch>
            </a:blipFill>
          </p:spPr>
          <p:txBody>
            <a:bodyPr wrap="square" lIns="0" tIns="0" rIns="0" bIns="0" rtlCol="0"/>
            <a:lstStyle/>
            <a:p/>
          </p:txBody>
        </p:sp>
      </p:grpSp>
      <p:sp>
        <p:nvSpPr>
          <p:cNvPr id="30" name="object 30"/>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10. </a:t>
            </a:r>
            <a:r>
              <a:rPr dirty="0" spc="-10"/>
              <a:t>What are </a:t>
            </a:r>
            <a:r>
              <a:rPr dirty="0" spc="-5"/>
              <a:t>the challenges </a:t>
            </a:r>
            <a:r>
              <a:rPr dirty="0"/>
              <a:t>in </a:t>
            </a:r>
            <a:r>
              <a:rPr dirty="0" spc="-5"/>
              <a:t>taking </a:t>
            </a:r>
            <a:r>
              <a:rPr dirty="0" spc="-15"/>
              <a:t>your</a:t>
            </a:r>
            <a:r>
              <a:rPr dirty="0" spc="45"/>
              <a:t> </a:t>
            </a:r>
            <a:r>
              <a:rPr dirty="0" spc="-35"/>
              <a:t>ARVs?</a:t>
            </a:r>
          </a:p>
        </p:txBody>
      </p:sp>
      <p:sp>
        <p:nvSpPr>
          <p:cNvPr id="3" name="object 3"/>
          <p:cNvSpPr txBox="1"/>
          <p:nvPr/>
        </p:nvSpPr>
        <p:spPr>
          <a:xfrm>
            <a:off x="6327140" y="3817620"/>
            <a:ext cx="3151505" cy="6350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30">
                <a:latin typeface="Calibri"/>
                <a:cs typeface="Calibri"/>
              </a:rPr>
              <a:t>Together </a:t>
            </a:r>
            <a:r>
              <a:rPr dirty="0" sz="2000" spc="-15">
                <a:latin typeface="Calibri"/>
                <a:cs typeface="Calibri"/>
              </a:rPr>
              <a:t>we </a:t>
            </a:r>
            <a:r>
              <a:rPr dirty="0" sz="2000" spc="-5">
                <a:latin typeface="Calibri"/>
                <a:cs typeface="Calibri"/>
              </a:rPr>
              <a:t>will </a:t>
            </a:r>
            <a:r>
              <a:rPr dirty="0" sz="2000" spc="-10">
                <a:latin typeface="Calibri"/>
                <a:cs typeface="Calibri"/>
              </a:rPr>
              <a:t>review </a:t>
            </a:r>
            <a:r>
              <a:rPr dirty="0" sz="2000" spc="-530">
                <a:latin typeface="Calibri"/>
                <a:cs typeface="Calibri"/>
              </a:rPr>
              <a:t>the </a:t>
            </a:r>
            <a:r>
              <a:rPr dirty="0" sz="2000" spc="-409">
                <a:latin typeface="Calibri"/>
                <a:cs typeface="Calibri"/>
              </a:rPr>
              <a:t> </a:t>
            </a:r>
            <a:r>
              <a:rPr dirty="0" sz="2000" spc="-25">
                <a:latin typeface="Calibri"/>
                <a:cs typeface="Calibri"/>
              </a:rPr>
              <a:t>way </a:t>
            </a:r>
            <a:r>
              <a:rPr dirty="0" sz="2000" spc="-15">
                <a:latin typeface="Calibri"/>
                <a:cs typeface="Calibri"/>
              </a:rPr>
              <a:t>you </a:t>
            </a:r>
            <a:r>
              <a:rPr dirty="0" sz="2000" spc="-25">
                <a:latin typeface="Calibri"/>
                <a:cs typeface="Calibri"/>
              </a:rPr>
              <a:t>take </a:t>
            </a:r>
            <a:r>
              <a:rPr dirty="0" sz="2000" spc="-10">
                <a:latin typeface="Calibri"/>
                <a:cs typeface="Calibri"/>
              </a:rPr>
              <a:t>your</a:t>
            </a:r>
            <a:r>
              <a:rPr dirty="0" sz="2000" spc="25">
                <a:latin typeface="Calibri"/>
                <a:cs typeface="Calibri"/>
              </a:rPr>
              <a:t> </a:t>
            </a:r>
            <a:r>
              <a:rPr dirty="0" sz="2000" spc="-25">
                <a:latin typeface="Calibri"/>
                <a:cs typeface="Calibri"/>
              </a:rPr>
              <a:t>ARVs.</a:t>
            </a:r>
            <a:endParaRPr sz="2000">
              <a:latin typeface="Calibri"/>
              <a:cs typeface="Calibri"/>
            </a:endParaRPr>
          </a:p>
        </p:txBody>
      </p:sp>
      <p:sp>
        <p:nvSpPr>
          <p:cNvPr id="4" name="object 4"/>
          <p:cNvSpPr/>
          <p:nvPr/>
        </p:nvSpPr>
        <p:spPr>
          <a:xfrm>
            <a:off x="1120273" y="1780856"/>
            <a:ext cx="3574791" cy="1960838"/>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875069" y="4020177"/>
            <a:ext cx="4174513" cy="1558015"/>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885971" y="5757010"/>
            <a:ext cx="4058673" cy="1645945"/>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721" y="1567179"/>
            <a:ext cx="2585085"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7815" marR="5080" indent="-285750">
              <a:lnSpc>
                <a:spcPts val="1900"/>
              </a:lnSpc>
              <a:spcBef>
                <a:spcPts val="459"/>
              </a:spcBef>
              <a:buFont typeface="Wingdings"/>
              <a:buChar char="➢"/>
              <a:tabLst>
                <a:tab pos="298450" algn="l"/>
              </a:tabLst>
            </a:pPr>
            <a:r>
              <a:rPr dirty="0" sz="1600" spc="-25">
                <a:latin typeface="Calibri"/>
                <a:cs typeface="Calibri"/>
              </a:rPr>
              <a:t>Together </a:t>
            </a:r>
            <a:r>
              <a:rPr dirty="0" sz="1600" spc="-5">
                <a:latin typeface="Calibri"/>
                <a:cs typeface="Calibri"/>
              </a:rPr>
              <a:t>we will </a:t>
            </a:r>
            <a:r>
              <a:rPr dirty="0" sz="1600" spc="-10">
                <a:latin typeface="Calibri"/>
                <a:cs typeface="Calibri"/>
              </a:rPr>
              <a:t>review </a:t>
            </a:r>
            <a:r>
              <a:rPr dirty="0" sz="1600" spc="-430">
                <a:latin typeface="Calibri"/>
                <a:cs typeface="Calibri"/>
              </a:rPr>
              <a:t>the </a:t>
            </a:r>
            <a:r>
              <a:rPr dirty="0" sz="1600" spc="-310">
                <a:latin typeface="Calibri"/>
                <a:cs typeface="Calibri"/>
              </a:rPr>
              <a:t> </a:t>
            </a:r>
            <a:r>
              <a:rPr dirty="0" sz="1600" spc="-20">
                <a:latin typeface="Calibri"/>
                <a:cs typeface="Calibri"/>
              </a:rPr>
              <a:t>way </a:t>
            </a:r>
            <a:r>
              <a:rPr dirty="0" sz="1600" spc="-5">
                <a:latin typeface="Calibri"/>
                <a:cs typeface="Calibri"/>
              </a:rPr>
              <a:t>you </a:t>
            </a:r>
            <a:r>
              <a:rPr dirty="0" sz="1600" spc="-20">
                <a:latin typeface="Calibri"/>
                <a:cs typeface="Calibri"/>
              </a:rPr>
              <a:t>take </a:t>
            </a:r>
            <a:r>
              <a:rPr dirty="0" sz="1600" spc="-5">
                <a:latin typeface="Calibri"/>
                <a:cs typeface="Calibri"/>
              </a:rPr>
              <a:t>your</a:t>
            </a:r>
            <a:r>
              <a:rPr dirty="0" sz="1600" spc="10">
                <a:latin typeface="Calibri"/>
                <a:cs typeface="Calibri"/>
              </a:rPr>
              <a:t> </a:t>
            </a:r>
            <a:r>
              <a:rPr dirty="0" sz="1600" spc="-20">
                <a:latin typeface="Calibri"/>
                <a:cs typeface="Calibri"/>
              </a:rPr>
              <a:t>ARVs.</a:t>
            </a:r>
            <a:endParaRPr sz="1600">
              <a:latin typeface="Calibri"/>
              <a:cs typeface="Calibri"/>
            </a:endParaRPr>
          </a:p>
        </p:txBody>
      </p:sp>
      <p:sp>
        <p:nvSpPr>
          <p:cNvPr id="3" name="object 3"/>
          <p:cNvSpPr txBox="1"/>
          <p:nvPr/>
        </p:nvSpPr>
        <p:spPr>
          <a:xfrm>
            <a:off x="4215165" y="1615947"/>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4" name="object 4"/>
          <p:cNvSpPr txBox="1"/>
          <p:nvPr/>
        </p:nvSpPr>
        <p:spPr>
          <a:xfrm>
            <a:off x="4215165" y="1906523"/>
            <a:ext cx="3337560" cy="659765"/>
          </a:xfrm>
          <a:prstGeom prst="rect">
            <a:avLst/>
          </a:prstGeom>
        </p:spPr>
        <p:txBody>
          <a:bodyPr wrap="square" lIns="0" tIns="15240" rIns="0" bIns="0" rtlCol="0" vert="horz">
            <a:spAutoFit/>
          </a:bodyPr>
          <a:lstStyle/>
          <a:p>
            <a:pPr marL="298450" marR="5080" indent="-285750">
              <a:lnSpc>
                <a:spcPct val="98600"/>
              </a:lnSpc>
              <a:spcBef>
                <a:spcPts val="120"/>
              </a:spcBef>
              <a:buFont typeface="Arial"/>
              <a:buChar char="•"/>
              <a:tabLst>
                <a:tab pos="297815" algn="l"/>
                <a:tab pos="298450" algn="l"/>
              </a:tabLst>
            </a:pPr>
            <a:r>
              <a:rPr dirty="0" sz="1400" spc="-15">
                <a:latin typeface="Calibri"/>
                <a:cs typeface="Calibri"/>
              </a:rPr>
              <a:t>Let’s </a:t>
            </a:r>
            <a:r>
              <a:rPr dirty="0" sz="1400" spc="-5">
                <a:latin typeface="Calibri"/>
                <a:cs typeface="Calibri"/>
              </a:rPr>
              <a:t>continue to </a:t>
            </a:r>
            <a:r>
              <a:rPr dirty="0" sz="1400" spc="-10">
                <a:latin typeface="Calibri"/>
                <a:cs typeface="Calibri"/>
              </a:rPr>
              <a:t>explore any </a:t>
            </a:r>
            <a:r>
              <a:rPr dirty="0" sz="1400" spc="-5">
                <a:latin typeface="Calibri"/>
                <a:cs typeface="Calibri"/>
              </a:rPr>
              <a:t>challenges  </a:t>
            </a:r>
            <a:r>
              <a:rPr dirty="0" sz="1400" spc="-10">
                <a:latin typeface="Calibri"/>
                <a:cs typeface="Calibri"/>
              </a:rPr>
              <a:t>you </a:t>
            </a:r>
            <a:r>
              <a:rPr dirty="0" sz="1400" spc="-15">
                <a:latin typeface="Calibri"/>
                <a:cs typeface="Calibri"/>
              </a:rPr>
              <a:t>may </a:t>
            </a:r>
            <a:r>
              <a:rPr dirty="0" sz="1400">
                <a:latin typeface="Calibri"/>
                <a:cs typeface="Calibri"/>
              </a:rPr>
              <a:t>be </a:t>
            </a:r>
            <a:r>
              <a:rPr dirty="0" sz="1400" spc="-10">
                <a:latin typeface="Calibri"/>
                <a:cs typeface="Calibri"/>
              </a:rPr>
              <a:t>facing </a:t>
            </a:r>
            <a:r>
              <a:rPr dirty="0" sz="1400" spc="-5">
                <a:latin typeface="Calibri"/>
                <a:cs typeface="Calibri"/>
              </a:rPr>
              <a:t>when taking </a:t>
            </a:r>
            <a:r>
              <a:rPr dirty="0" sz="1400" spc="-20">
                <a:latin typeface="Calibri"/>
                <a:cs typeface="Calibri"/>
              </a:rPr>
              <a:t>ARVs  </a:t>
            </a:r>
            <a:r>
              <a:rPr dirty="0" sz="1400" spc="-5" b="1">
                <a:latin typeface="Calibri"/>
                <a:cs typeface="Calibri"/>
              </a:rPr>
              <a:t>(individual and household </a:t>
            </a:r>
            <a:r>
              <a:rPr dirty="0" sz="1400" spc="-10" b="1">
                <a:latin typeface="Calibri"/>
                <a:cs typeface="Calibri"/>
              </a:rPr>
              <a:t>level </a:t>
            </a:r>
            <a:r>
              <a:rPr dirty="0" sz="1400" spc="-5" b="1">
                <a:latin typeface="Calibri"/>
                <a:cs typeface="Calibri"/>
              </a:rPr>
              <a:t>barriers).</a:t>
            </a:r>
            <a:endParaRPr sz="1400">
              <a:latin typeface="Calibri"/>
              <a:cs typeface="Calibri"/>
            </a:endParaRPr>
          </a:p>
        </p:txBody>
      </p:sp>
      <p:grpSp>
        <p:nvGrpSpPr>
          <p:cNvPr id="5" name="object 5"/>
          <p:cNvGrpSpPr/>
          <p:nvPr/>
        </p:nvGrpSpPr>
        <p:grpSpPr>
          <a:xfrm>
            <a:off x="3834384" y="1493519"/>
            <a:ext cx="104139" cy="1396365"/>
            <a:chOff x="3834384" y="1493519"/>
            <a:chExt cx="104139" cy="1396365"/>
          </a:xfrm>
        </p:grpSpPr>
        <p:sp>
          <p:nvSpPr>
            <p:cNvPr id="6" name="object 6"/>
            <p:cNvSpPr/>
            <p:nvPr/>
          </p:nvSpPr>
          <p:spPr>
            <a:xfrm>
              <a:off x="3834384" y="1493519"/>
              <a:ext cx="103632" cy="1395984"/>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3886200" y="1514563"/>
              <a:ext cx="0" cy="1304925"/>
            </a:xfrm>
            <a:custGeom>
              <a:avLst/>
              <a:gdLst/>
              <a:ahLst/>
              <a:cxnLst/>
              <a:rect l="l" t="t" r="r" b="b"/>
              <a:pathLst>
                <a:path w="0" h="1304925">
                  <a:moveTo>
                    <a:pt x="0" y="0"/>
                  </a:moveTo>
                  <a:lnTo>
                    <a:pt x="1" y="1304836"/>
                  </a:lnTo>
                </a:path>
              </a:pathLst>
            </a:custGeom>
            <a:ln w="19050">
              <a:solidFill>
                <a:srgbClr val="002060"/>
              </a:solidFill>
            </a:ln>
          </p:spPr>
          <p:txBody>
            <a:bodyPr wrap="square" lIns="0" tIns="0" rIns="0" bIns="0" rtlCol="0"/>
            <a:lstStyle/>
            <a:p/>
          </p:txBody>
        </p:sp>
      </p:grpSp>
      <p:sp>
        <p:nvSpPr>
          <p:cNvPr id="8" name="object 8"/>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8064A2"/>
          </a:solidFill>
        </p:spPr>
        <p:txBody>
          <a:bodyPr wrap="square" lIns="0" tIns="0" rIns="0" bIns="0" rtlCol="0"/>
          <a:lstStyle/>
          <a:p/>
        </p:txBody>
      </p:sp>
      <p:sp>
        <p:nvSpPr>
          <p:cNvPr id="9" name="object 9"/>
          <p:cNvSpPr txBox="1">
            <a:spLocks noGrp="1"/>
          </p:cNvSpPr>
          <p:nvPr>
            <p:ph type="title"/>
          </p:nvPr>
        </p:nvSpPr>
        <p:spPr>
          <a:prstGeom prst="rect"/>
        </p:spPr>
        <p:txBody>
          <a:bodyPr wrap="square" lIns="0" tIns="12700" rIns="0" bIns="0" rtlCol="0" vert="horz">
            <a:spAutoFit/>
          </a:bodyPr>
          <a:lstStyle/>
          <a:p>
            <a:pPr marL="12700">
              <a:lnSpc>
                <a:spcPct val="100000"/>
              </a:lnSpc>
              <a:spcBef>
                <a:spcPts val="100"/>
              </a:spcBef>
            </a:pPr>
            <a:r>
              <a:rPr dirty="0"/>
              <a:t>10. </a:t>
            </a:r>
            <a:r>
              <a:rPr dirty="0" spc="-10"/>
              <a:t>What are </a:t>
            </a:r>
            <a:r>
              <a:rPr dirty="0" spc="-5"/>
              <a:t>the challenges </a:t>
            </a:r>
            <a:r>
              <a:rPr dirty="0"/>
              <a:t>in </a:t>
            </a:r>
            <a:r>
              <a:rPr dirty="0" spc="-5"/>
              <a:t>taking</a:t>
            </a:r>
            <a:r>
              <a:rPr dirty="0" spc="15"/>
              <a:t> </a:t>
            </a:r>
            <a:r>
              <a:rPr dirty="0" spc="-15"/>
              <a:t>your</a:t>
            </a:r>
          </a:p>
        </p:txBody>
      </p:sp>
      <p:sp>
        <p:nvSpPr>
          <p:cNvPr id="10" name="object 10"/>
          <p:cNvSpPr txBox="1"/>
          <p:nvPr/>
        </p:nvSpPr>
        <p:spPr>
          <a:xfrm>
            <a:off x="936730" y="844803"/>
            <a:ext cx="937894" cy="452120"/>
          </a:xfrm>
          <a:prstGeom prst="rect">
            <a:avLst/>
          </a:prstGeom>
        </p:spPr>
        <p:txBody>
          <a:bodyPr wrap="square" lIns="0" tIns="12700" rIns="0" bIns="0" rtlCol="0" vert="horz">
            <a:spAutoFit/>
          </a:bodyPr>
          <a:lstStyle/>
          <a:p>
            <a:pPr marL="12700">
              <a:lnSpc>
                <a:spcPct val="100000"/>
              </a:lnSpc>
              <a:spcBef>
                <a:spcPts val="100"/>
              </a:spcBef>
            </a:pPr>
            <a:r>
              <a:rPr dirty="0" sz="2800" b="1">
                <a:solidFill>
                  <a:srgbClr val="FFFFFF"/>
                </a:solidFill>
                <a:latin typeface="Calibri"/>
                <a:cs typeface="Calibri"/>
              </a:rPr>
              <a:t>A</a:t>
            </a:r>
            <a:r>
              <a:rPr dirty="0" sz="2800" spc="-40" b="1">
                <a:solidFill>
                  <a:srgbClr val="FFFFFF"/>
                </a:solidFill>
                <a:latin typeface="Calibri"/>
                <a:cs typeface="Calibri"/>
              </a:rPr>
              <a:t>R</a:t>
            </a:r>
            <a:r>
              <a:rPr dirty="0" sz="2800" spc="-125" b="1">
                <a:solidFill>
                  <a:srgbClr val="FFFFFF"/>
                </a:solidFill>
                <a:latin typeface="Calibri"/>
                <a:cs typeface="Calibri"/>
              </a:rPr>
              <a:t>V</a:t>
            </a:r>
            <a:r>
              <a:rPr dirty="0" sz="2800" spc="-10" b="1">
                <a:solidFill>
                  <a:srgbClr val="FFFFFF"/>
                </a:solidFill>
                <a:latin typeface="Calibri"/>
                <a:cs typeface="Calibri"/>
              </a:rPr>
              <a:t>s</a:t>
            </a:r>
            <a:r>
              <a:rPr dirty="0" sz="2800" b="1">
                <a:solidFill>
                  <a:srgbClr val="FFFFFF"/>
                </a:solidFill>
                <a:latin typeface="Calibri"/>
                <a:cs typeface="Calibri"/>
              </a:rPr>
              <a:t>?</a:t>
            </a:r>
            <a:endParaRPr sz="2800">
              <a:latin typeface="Calibri"/>
              <a:cs typeface="Calibri"/>
            </a:endParaRPr>
          </a:p>
        </p:txBody>
      </p:sp>
      <p:grpSp>
        <p:nvGrpSpPr>
          <p:cNvPr id="11" name="object 11"/>
          <p:cNvGrpSpPr/>
          <p:nvPr/>
        </p:nvGrpSpPr>
        <p:grpSpPr>
          <a:xfrm>
            <a:off x="643127" y="6035039"/>
            <a:ext cx="2981325" cy="1039494"/>
            <a:chOff x="643127" y="6035039"/>
            <a:chExt cx="2981325" cy="1039494"/>
          </a:xfrm>
        </p:grpSpPr>
        <p:sp>
          <p:nvSpPr>
            <p:cNvPr id="12" name="object 12"/>
            <p:cNvSpPr/>
            <p:nvPr/>
          </p:nvSpPr>
          <p:spPr>
            <a:xfrm>
              <a:off x="643127" y="6035039"/>
              <a:ext cx="2980944" cy="1039367"/>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685799" y="6052256"/>
              <a:ext cx="2895600" cy="958215"/>
            </a:xfrm>
            <a:custGeom>
              <a:avLst/>
              <a:gdLst/>
              <a:ahLst/>
              <a:cxnLst/>
              <a:rect l="l" t="t" r="r" b="b"/>
              <a:pathLst>
                <a:path w="2895600" h="958215">
                  <a:moveTo>
                    <a:pt x="2895600" y="0"/>
                  </a:moveTo>
                  <a:lnTo>
                    <a:pt x="0" y="0"/>
                  </a:lnTo>
                  <a:lnTo>
                    <a:pt x="0" y="958144"/>
                  </a:lnTo>
                  <a:lnTo>
                    <a:pt x="2895600" y="958144"/>
                  </a:lnTo>
                  <a:lnTo>
                    <a:pt x="2895600" y="0"/>
                  </a:lnTo>
                  <a:close/>
                </a:path>
              </a:pathLst>
            </a:custGeom>
            <a:solidFill>
              <a:srgbClr val="FFFFCC"/>
            </a:solidFill>
          </p:spPr>
          <p:txBody>
            <a:bodyPr wrap="square" lIns="0" tIns="0" rIns="0" bIns="0" rtlCol="0"/>
            <a:lstStyle/>
            <a:p/>
          </p:txBody>
        </p:sp>
        <p:sp>
          <p:nvSpPr>
            <p:cNvPr id="14" name="object 14"/>
            <p:cNvSpPr/>
            <p:nvPr/>
          </p:nvSpPr>
          <p:spPr>
            <a:xfrm>
              <a:off x="799140" y="6095085"/>
              <a:ext cx="496261" cy="381914"/>
            </a:xfrm>
            <a:prstGeom prst="rect">
              <a:avLst/>
            </a:prstGeom>
            <a:blipFill>
              <a:blip r:embed="rId4" cstate="print"/>
              <a:stretch>
                <a:fillRect/>
              </a:stretch>
            </a:blipFill>
          </p:spPr>
          <p:txBody>
            <a:bodyPr wrap="square" lIns="0" tIns="0" rIns="0" bIns="0" rtlCol="0"/>
            <a:lstStyle/>
            <a:p/>
          </p:txBody>
        </p:sp>
      </p:grpSp>
      <p:sp>
        <p:nvSpPr>
          <p:cNvPr id="15" name="object 15"/>
          <p:cNvSpPr txBox="1"/>
          <p:nvPr/>
        </p:nvSpPr>
        <p:spPr>
          <a:xfrm>
            <a:off x="685800" y="6052256"/>
            <a:ext cx="2895600" cy="958215"/>
          </a:xfrm>
          <a:prstGeom prst="rect">
            <a:avLst/>
          </a:prstGeom>
        </p:spPr>
        <p:txBody>
          <a:bodyPr wrap="square" lIns="0" tIns="33655" rIns="0" bIns="0" rtlCol="0" vert="horz">
            <a:spAutoFit/>
          </a:bodyPr>
          <a:lstStyle/>
          <a:p>
            <a:pPr marL="708025">
              <a:lnSpc>
                <a:spcPct val="100000"/>
              </a:lnSpc>
              <a:spcBef>
                <a:spcPts val="265"/>
              </a:spcBef>
            </a:pPr>
            <a:r>
              <a:rPr dirty="0" sz="1400" spc="-5" b="1">
                <a:latin typeface="Calibri"/>
                <a:cs typeface="Calibri"/>
              </a:rPr>
              <a:t>Document</a:t>
            </a:r>
            <a:endParaRPr sz="1400">
              <a:latin typeface="Calibri"/>
              <a:cs typeface="Calibri"/>
            </a:endParaRPr>
          </a:p>
          <a:p>
            <a:pPr>
              <a:lnSpc>
                <a:spcPct val="100000"/>
              </a:lnSpc>
              <a:spcBef>
                <a:spcPts val="25"/>
              </a:spcBef>
            </a:pPr>
            <a:endParaRPr sz="1300">
              <a:latin typeface="Calibri"/>
              <a:cs typeface="Calibri"/>
            </a:endParaRPr>
          </a:p>
          <a:p>
            <a:pPr marL="158115" marR="142875">
              <a:lnSpc>
                <a:spcPct val="80000"/>
              </a:lnSpc>
            </a:pPr>
            <a:r>
              <a:rPr dirty="0" sz="1200" spc="-5">
                <a:latin typeface="Calibri"/>
                <a:cs typeface="Calibri"/>
              </a:rPr>
              <a:t>Document the specific </a:t>
            </a:r>
            <a:r>
              <a:rPr dirty="0" sz="1200" spc="-10">
                <a:latin typeface="Calibri"/>
                <a:cs typeface="Calibri"/>
              </a:rPr>
              <a:t>barriers </a:t>
            </a:r>
            <a:r>
              <a:rPr dirty="0" sz="1200" spc="-5">
                <a:latin typeface="Calibri"/>
                <a:cs typeface="Calibri"/>
              </a:rPr>
              <a:t>you  </a:t>
            </a:r>
            <a:r>
              <a:rPr dirty="0" sz="1200" spc="-10">
                <a:latin typeface="Calibri"/>
                <a:cs typeface="Calibri"/>
              </a:rPr>
              <a:t>identify </a:t>
            </a:r>
            <a:r>
              <a:rPr dirty="0" sz="1200" spc="-5">
                <a:latin typeface="Calibri"/>
                <a:cs typeface="Calibri"/>
              </a:rPr>
              <a:t>with the </a:t>
            </a:r>
            <a:r>
              <a:rPr dirty="0" sz="1200" spc="-10">
                <a:latin typeface="Calibri"/>
                <a:cs typeface="Calibri"/>
              </a:rPr>
              <a:t>patient </a:t>
            </a:r>
            <a:r>
              <a:rPr dirty="0" sz="1200">
                <a:latin typeface="Calibri"/>
                <a:cs typeface="Calibri"/>
              </a:rPr>
              <a:t>on </a:t>
            </a:r>
            <a:r>
              <a:rPr dirty="0" sz="1200" spc="-5">
                <a:latin typeface="Calibri"/>
                <a:cs typeface="Calibri"/>
              </a:rPr>
              <a:t>the </a:t>
            </a:r>
            <a:r>
              <a:rPr dirty="0" sz="1200" b="1">
                <a:latin typeface="Calibri"/>
                <a:cs typeface="Calibri"/>
              </a:rPr>
              <a:t>Enhanced  </a:t>
            </a:r>
            <a:r>
              <a:rPr dirty="0" sz="1200" spc="-5" b="1">
                <a:latin typeface="Calibri"/>
                <a:cs typeface="Calibri"/>
              </a:rPr>
              <a:t>Adherence Plan</a:t>
            </a:r>
            <a:r>
              <a:rPr dirty="0" sz="1200" spc="5" b="1">
                <a:latin typeface="Calibri"/>
                <a:cs typeface="Calibri"/>
              </a:rPr>
              <a:t> </a:t>
            </a:r>
            <a:r>
              <a:rPr dirty="0" sz="1200" spc="-20" b="1">
                <a:latin typeface="Calibri"/>
                <a:cs typeface="Calibri"/>
              </a:rPr>
              <a:t>Tool.</a:t>
            </a:r>
            <a:endParaRPr sz="1200">
              <a:latin typeface="Calibri"/>
              <a:cs typeface="Calibri"/>
            </a:endParaRPr>
          </a:p>
        </p:txBody>
      </p:sp>
      <p:graphicFrame>
        <p:nvGraphicFramePr>
          <p:cNvPr id="16" name="object 16"/>
          <p:cNvGraphicFramePr>
            <a:graphicFrameLocks noGrp="1"/>
          </p:cNvGraphicFramePr>
          <p:nvPr/>
        </p:nvGraphicFramePr>
        <p:xfrm>
          <a:off x="3956050" y="3003233"/>
          <a:ext cx="5505450" cy="4013835"/>
        </p:xfrm>
        <a:graphic>
          <a:graphicData uri="http://schemas.openxmlformats.org/drawingml/2006/table">
            <a:tbl>
              <a:tblPr firstRow="1" bandRow="1">
                <a:tableStyleId>{2D5ABB26-0587-4C30-8999-92F81FD0307C}</a:tableStyleId>
              </a:tblPr>
              <a:tblGrid>
                <a:gridCol w="1123315"/>
                <a:gridCol w="4363085"/>
              </a:tblGrid>
              <a:tr h="241379">
                <a:tc>
                  <a:txBody>
                    <a:bodyPr/>
                    <a:lstStyle/>
                    <a:p>
                      <a:pPr marL="302895">
                        <a:lnSpc>
                          <a:spcPct val="100000"/>
                        </a:lnSpc>
                        <a:spcBef>
                          <a:spcPts val="215"/>
                        </a:spcBef>
                      </a:pPr>
                      <a:r>
                        <a:rPr dirty="0" sz="1000" spc="-5" b="1">
                          <a:solidFill>
                            <a:srgbClr val="FFFFFF"/>
                          </a:solidFill>
                          <a:latin typeface="Calibri"/>
                          <a:cs typeface="Calibri"/>
                        </a:rPr>
                        <a:t>BARRIERS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a:txBody>
                    <a:bodyPr/>
                    <a:lstStyle/>
                    <a:p>
                      <a:pPr algn="ctr">
                        <a:lnSpc>
                          <a:spcPct val="100000"/>
                        </a:lnSpc>
                        <a:spcBef>
                          <a:spcPts val="215"/>
                        </a:spcBef>
                      </a:pPr>
                      <a:r>
                        <a:rPr dirty="0" sz="1000" spc="-5" b="1">
                          <a:solidFill>
                            <a:srgbClr val="FFFFFF"/>
                          </a:solidFill>
                          <a:latin typeface="Calibri"/>
                          <a:cs typeface="Calibri"/>
                        </a:rPr>
                        <a:t>QUESTIONS </a:t>
                      </a:r>
                      <a:r>
                        <a:rPr dirty="0" sz="1000" b="1">
                          <a:solidFill>
                            <a:srgbClr val="FFFFFF"/>
                          </a:solidFill>
                          <a:latin typeface="Calibri"/>
                          <a:cs typeface="Calibri"/>
                        </a:rPr>
                        <a:t>TO </a:t>
                      </a:r>
                      <a:r>
                        <a:rPr dirty="0" sz="1000" spc="-5" b="1">
                          <a:solidFill>
                            <a:srgbClr val="FFFFFF"/>
                          </a:solidFill>
                          <a:latin typeface="Calibri"/>
                          <a:cs typeface="Calibri"/>
                        </a:rPr>
                        <a:t>ASSESS BARRIERS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r>
              <a:tr h="253570">
                <a:tc gridSpan="2">
                  <a:txBody>
                    <a:bodyPr/>
                    <a:lstStyle/>
                    <a:p>
                      <a:pPr algn="ctr">
                        <a:lnSpc>
                          <a:spcPct val="100000"/>
                        </a:lnSpc>
                        <a:spcBef>
                          <a:spcPts val="209"/>
                        </a:spcBef>
                      </a:pPr>
                      <a:r>
                        <a:rPr dirty="0" sz="1000" spc="-10" b="1">
                          <a:latin typeface="Calibri"/>
                          <a:cs typeface="Calibri"/>
                        </a:rPr>
                        <a:t>INDIVIDUAL </a:t>
                      </a:r>
                      <a:r>
                        <a:rPr dirty="0" sz="1000" spc="5" b="1">
                          <a:latin typeface="Calibri"/>
                          <a:cs typeface="Calibri"/>
                        </a:rPr>
                        <a:t> </a:t>
                      </a:r>
                      <a:r>
                        <a:rPr dirty="0" sz="1000" spc="-5" b="1">
                          <a:latin typeface="Calibri"/>
                          <a:cs typeface="Calibri"/>
                        </a:rPr>
                        <a:t>(continued)</a:t>
                      </a:r>
                      <a:endParaRPr sz="1000">
                        <a:latin typeface="Calibri"/>
                        <a:cs typeface="Calibri"/>
                      </a:endParaRPr>
                    </a:p>
                  </a:txBody>
                  <a:tcPr marL="0" marR="0" marB="0" marT="26669">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r>
              <a:tr h="253570">
                <a:tc>
                  <a:txBody>
                    <a:bodyPr/>
                    <a:lstStyle/>
                    <a:p>
                      <a:pPr marL="82550">
                        <a:lnSpc>
                          <a:spcPct val="100000"/>
                        </a:lnSpc>
                        <a:spcBef>
                          <a:spcPts val="229"/>
                        </a:spcBef>
                      </a:pPr>
                      <a:r>
                        <a:rPr dirty="0" sz="1000" b="1">
                          <a:latin typeface="Calibri"/>
                          <a:cs typeface="Calibri"/>
                        </a:rPr>
                        <a:t>Pill</a:t>
                      </a:r>
                      <a:r>
                        <a:rPr dirty="0" sz="1000" spc="-5" b="1">
                          <a:latin typeface="Calibri"/>
                          <a:cs typeface="Calibri"/>
                        </a:rPr>
                        <a:t> burden</a:t>
                      </a:r>
                      <a:endParaRPr sz="1000">
                        <a:latin typeface="Calibri"/>
                        <a:cs typeface="Calibri"/>
                      </a:endParaRPr>
                    </a:p>
                  </a:txBody>
                  <a:tcPr marL="0" marR="0" marB="0" marT="2920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a:lnSpc>
                          <a:spcPct val="100000"/>
                        </a:lnSpc>
                        <a:spcBef>
                          <a:spcPts val="229"/>
                        </a:spcBef>
                      </a:pPr>
                      <a:r>
                        <a:rPr dirty="0" sz="1000" spc="-5">
                          <a:latin typeface="Calibri"/>
                          <a:cs typeface="Calibri"/>
                        </a:rPr>
                        <a:t>Is the number of pills or amount of liquid </a:t>
                      </a:r>
                      <a:r>
                        <a:rPr dirty="0" sz="1000">
                          <a:latin typeface="Calibri"/>
                          <a:cs typeface="Calibri"/>
                        </a:rPr>
                        <a:t>a </a:t>
                      </a:r>
                      <a:r>
                        <a:rPr dirty="0" sz="1000" spc="-5">
                          <a:latin typeface="Calibri"/>
                          <a:cs typeface="Calibri"/>
                        </a:rPr>
                        <a:t>challenge for</a:t>
                      </a:r>
                      <a:r>
                        <a:rPr dirty="0" sz="1000" spc="5">
                          <a:latin typeface="Calibri"/>
                          <a:cs typeface="Calibri"/>
                        </a:rPr>
                        <a:t> </a:t>
                      </a:r>
                      <a:r>
                        <a:rPr dirty="0" sz="1000" spc="-5">
                          <a:latin typeface="Calibri"/>
                          <a:cs typeface="Calibri"/>
                        </a:rPr>
                        <a:t>you?</a:t>
                      </a:r>
                      <a:endParaRPr sz="1000">
                        <a:latin typeface="Calibri"/>
                        <a:cs typeface="Calibri"/>
                      </a:endParaRPr>
                    </a:p>
                  </a:txBody>
                  <a:tcPr marL="0" marR="0" marB="0" marT="2920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419366">
                <a:tc>
                  <a:txBody>
                    <a:bodyPr/>
                    <a:lstStyle/>
                    <a:p>
                      <a:pPr marL="82550" marR="240029">
                        <a:lnSpc>
                          <a:spcPct val="100000"/>
                        </a:lnSpc>
                        <a:spcBef>
                          <a:spcPts val="225"/>
                        </a:spcBef>
                      </a:pPr>
                      <a:r>
                        <a:rPr dirty="0" sz="1000" spc="-5" b="1">
                          <a:latin typeface="Calibri"/>
                          <a:cs typeface="Calibri"/>
                        </a:rPr>
                        <a:t>Lost/ran out</a:t>
                      </a:r>
                      <a:r>
                        <a:rPr dirty="0" sz="1000" spc="-70" b="1">
                          <a:latin typeface="Calibri"/>
                          <a:cs typeface="Calibri"/>
                        </a:rPr>
                        <a:t> </a:t>
                      </a:r>
                      <a:r>
                        <a:rPr dirty="0" sz="1000" spc="-5" b="1">
                          <a:latin typeface="Calibri"/>
                          <a:cs typeface="Calibri"/>
                        </a:rPr>
                        <a:t>of  </a:t>
                      </a:r>
                      <a:r>
                        <a:rPr dirty="0" sz="1000" b="1">
                          <a:latin typeface="Calibri"/>
                          <a:cs typeface="Calibri"/>
                        </a:rPr>
                        <a:t>pills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a:lnSpc>
                          <a:spcPct val="100000"/>
                        </a:lnSpc>
                        <a:spcBef>
                          <a:spcPts val="225"/>
                        </a:spcBef>
                      </a:pPr>
                      <a:r>
                        <a:rPr dirty="0" sz="1000" spc="-5">
                          <a:latin typeface="Calibri"/>
                          <a:cs typeface="Calibri"/>
                        </a:rPr>
                        <a:t>Have you lost or run out of</a:t>
                      </a:r>
                      <a:r>
                        <a:rPr dirty="0" sz="1000" spc="5">
                          <a:latin typeface="Calibri"/>
                          <a:cs typeface="Calibri"/>
                        </a:rPr>
                        <a:t> </a:t>
                      </a:r>
                      <a:r>
                        <a:rPr dirty="0" sz="1000" spc="-5">
                          <a:latin typeface="Calibri"/>
                          <a:cs typeface="Calibri"/>
                        </a:rPr>
                        <a:t>ARVs?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537882">
                <a:tc>
                  <a:txBody>
                    <a:bodyPr/>
                    <a:lstStyle/>
                    <a:p>
                      <a:pPr marL="82550" marR="243840">
                        <a:lnSpc>
                          <a:spcPct val="100000"/>
                        </a:lnSpc>
                        <a:spcBef>
                          <a:spcPts val="210"/>
                        </a:spcBef>
                      </a:pPr>
                      <a:r>
                        <a:rPr dirty="0" sz="1000" b="1">
                          <a:latin typeface="Calibri"/>
                          <a:cs typeface="Calibri"/>
                        </a:rPr>
                        <a:t>T</a:t>
                      </a:r>
                      <a:r>
                        <a:rPr dirty="0" sz="1000" spc="-10" b="1">
                          <a:latin typeface="Calibri"/>
                          <a:cs typeface="Calibri"/>
                        </a:rPr>
                        <a:t>ra</a:t>
                      </a:r>
                      <a:r>
                        <a:rPr dirty="0" sz="1000" b="1">
                          <a:latin typeface="Calibri"/>
                          <a:cs typeface="Calibri"/>
                        </a:rPr>
                        <a:t>nsp</a:t>
                      </a:r>
                      <a:r>
                        <a:rPr dirty="0" sz="1000" spc="-5" b="1">
                          <a:latin typeface="Calibri"/>
                          <a:cs typeface="Calibri"/>
                        </a:rPr>
                        <a:t>o</a:t>
                      </a:r>
                      <a:r>
                        <a:rPr dirty="0" sz="1000" spc="-10" b="1">
                          <a:latin typeface="Calibri"/>
                          <a:cs typeface="Calibri"/>
                        </a:rPr>
                        <a:t>r</a:t>
                      </a:r>
                      <a:r>
                        <a:rPr dirty="0" sz="1000" b="1">
                          <a:latin typeface="Calibri"/>
                          <a:cs typeface="Calibri"/>
                        </a:rPr>
                        <a:t>t</a:t>
                      </a:r>
                      <a:r>
                        <a:rPr dirty="0" sz="1000" spc="-10" b="1">
                          <a:latin typeface="Calibri"/>
                          <a:cs typeface="Calibri"/>
                        </a:rPr>
                        <a:t>a</a:t>
                      </a:r>
                      <a:r>
                        <a:rPr dirty="0" sz="1000" b="1">
                          <a:latin typeface="Calibri"/>
                          <a:cs typeface="Calibri"/>
                        </a:rPr>
                        <a:t>ti</a:t>
                      </a:r>
                      <a:r>
                        <a:rPr dirty="0" sz="1000" spc="-5" b="1">
                          <a:latin typeface="Calibri"/>
                          <a:cs typeface="Calibri"/>
                        </a:rPr>
                        <a:t>o</a:t>
                      </a:r>
                      <a:r>
                        <a:rPr dirty="0" sz="1000" b="1">
                          <a:latin typeface="Calibri"/>
                          <a:cs typeface="Calibri"/>
                        </a:rPr>
                        <a:t>n  </a:t>
                      </a:r>
                      <a:r>
                        <a:rPr dirty="0" sz="1000" spc="-5" b="1">
                          <a:latin typeface="Calibri"/>
                          <a:cs typeface="Calibri"/>
                        </a:rPr>
                        <a:t>problems</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marR="229235">
                        <a:lnSpc>
                          <a:spcPct val="100000"/>
                        </a:lnSpc>
                        <a:spcBef>
                          <a:spcPts val="210"/>
                        </a:spcBef>
                      </a:pPr>
                      <a:r>
                        <a:rPr dirty="0" sz="1000" spc="-5">
                          <a:latin typeface="Calibri"/>
                          <a:cs typeface="Calibri"/>
                        </a:rPr>
                        <a:t>Do you have difficulty getting </a:t>
                      </a:r>
                      <a:r>
                        <a:rPr dirty="0" sz="1000">
                          <a:latin typeface="Calibri"/>
                          <a:cs typeface="Calibri"/>
                        </a:rPr>
                        <a:t>to </a:t>
                      </a:r>
                      <a:r>
                        <a:rPr dirty="0" sz="1000" spc="-5">
                          <a:latin typeface="Calibri"/>
                          <a:cs typeface="Calibri"/>
                        </a:rPr>
                        <a:t>the health center </a:t>
                      </a:r>
                      <a:r>
                        <a:rPr dirty="0" sz="1000">
                          <a:latin typeface="Calibri"/>
                          <a:cs typeface="Calibri"/>
                        </a:rPr>
                        <a:t>to </a:t>
                      </a:r>
                      <a:r>
                        <a:rPr dirty="0" sz="1000" spc="-5">
                          <a:latin typeface="Calibri"/>
                          <a:cs typeface="Calibri"/>
                        </a:rPr>
                        <a:t>collect ARVs? If yes, what  are the reasons (e.g. long distance, expense, job)? Do you know how </a:t>
                      </a:r>
                      <a:r>
                        <a:rPr dirty="0" sz="1000">
                          <a:latin typeface="Calibri"/>
                          <a:cs typeface="Calibri"/>
                        </a:rPr>
                        <a:t>to get to  </a:t>
                      </a:r>
                      <a:r>
                        <a:rPr dirty="0" sz="1000" spc="-5">
                          <a:latin typeface="Calibri"/>
                          <a:cs typeface="Calibri"/>
                        </a:rPr>
                        <a:t>the clinic? What help do you need </a:t>
                      </a:r>
                      <a:r>
                        <a:rPr dirty="0" sz="1000">
                          <a:latin typeface="Calibri"/>
                          <a:cs typeface="Calibri"/>
                        </a:rPr>
                        <a:t>to get to </a:t>
                      </a:r>
                      <a:r>
                        <a:rPr dirty="0" sz="1000" spc="-5">
                          <a:latin typeface="Calibri"/>
                          <a:cs typeface="Calibri"/>
                        </a:rPr>
                        <a:t>the clinic?</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690282">
                <a:tc>
                  <a:txBody>
                    <a:bodyPr/>
                    <a:lstStyle/>
                    <a:p>
                      <a:pPr marL="82550" marR="459740">
                        <a:lnSpc>
                          <a:spcPct val="100000"/>
                        </a:lnSpc>
                        <a:spcBef>
                          <a:spcPts val="220"/>
                        </a:spcBef>
                      </a:pPr>
                      <a:r>
                        <a:rPr dirty="0" sz="1000" b="1">
                          <a:latin typeface="Calibri"/>
                          <a:cs typeface="Calibri"/>
                        </a:rPr>
                        <a:t>S</a:t>
                      </a:r>
                      <a:r>
                        <a:rPr dirty="0" sz="1000" spc="-10" b="1">
                          <a:latin typeface="Calibri"/>
                          <a:cs typeface="Calibri"/>
                        </a:rPr>
                        <a:t>c</a:t>
                      </a:r>
                      <a:r>
                        <a:rPr dirty="0" sz="1000" b="1">
                          <a:latin typeface="Calibri"/>
                          <a:cs typeface="Calibri"/>
                        </a:rPr>
                        <a:t>h</a:t>
                      </a:r>
                      <a:r>
                        <a:rPr dirty="0" sz="1000" spc="-5" b="1">
                          <a:latin typeface="Calibri"/>
                          <a:cs typeface="Calibri"/>
                        </a:rPr>
                        <a:t>e</a:t>
                      </a:r>
                      <a:r>
                        <a:rPr dirty="0" sz="1000" b="1">
                          <a:latin typeface="Calibri"/>
                          <a:cs typeface="Calibri"/>
                        </a:rPr>
                        <a:t>duling  </a:t>
                      </a:r>
                      <a:r>
                        <a:rPr dirty="0" sz="1000" spc="-5" b="1">
                          <a:latin typeface="Calibri"/>
                          <a:cs typeface="Calibri"/>
                        </a:rPr>
                        <a:t>difficulty</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marR="319405">
                        <a:lnSpc>
                          <a:spcPct val="100000"/>
                        </a:lnSpc>
                        <a:spcBef>
                          <a:spcPts val="220"/>
                        </a:spcBef>
                      </a:pPr>
                      <a:r>
                        <a:rPr dirty="0" sz="1000" spc="-5">
                          <a:latin typeface="Calibri"/>
                          <a:cs typeface="Calibri"/>
                        </a:rPr>
                        <a:t>Have you ever been too busy or faced </a:t>
                      </a:r>
                      <a:r>
                        <a:rPr dirty="0" sz="1000">
                          <a:latin typeface="Calibri"/>
                          <a:cs typeface="Calibri"/>
                        </a:rPr>
                        <a:t>a </a:t>
                      </a:r>
                      <a:r>
                        <a:rPr dirty="0" sz="1000" spc="-5">
                          <a:latin typeface="Calibri"/>
                          <a:cs typeface="Calibri"/>
                        </a:rPr>
                        <a:t>schedule change that has made it  difficult </a:t>
                      </a:r>
                      <a:r>
                        <a:rPr dirty="0" sz="1000">
                          <a:latin typeface="Calibri"/>
                          <a:cs typeface="Calibri"/>
                        </a:rPr>
                        <a:t>to </a:t>
                      </a:r>
                      <a:r>
                        <a:rPr dirty="0" sz="1000" spc="-5">
                          <a:latin typeface="Calibri"/>
                          <a:cs typeface="Calibri"/>
                        </a:rPr>
                        <a:t>take ARVs? Who is responsible for making your appointments and  keeping track of when they are? Do you feel like you know how </a:t>
                      </a:r>
                      <a:r>
                        <a:rPr dirty="0" sz="1000">
                          <a:latin typeface="Calibri"/>
                          <a:cs typeface="Calibri"/>
                        </a:rPr>
                        <a:t>to </a:t>
                      </a:r>
                      <a:r>
                        <a:rPr dirty="0" sz="1000" spc="-5">
                          <a:latin typeface="Calibri"/>
                          <a:cs typeface="Calibri"/>
                        </a:rPr>
                        <a:t>make an  appointment? What number would you call? Who might you ask</a:t>
                      </a:r>
                      <a:r>
                        <a:rPr dirty="0" sz="1000" spc="5">
                          <a:latin typeface="Calibri"/>
                          <a:cs typeface="Calibri"/>
                        </a:rPr>
                        <a:t> </a:t>
                      </a:r>
                      <a:r>
                        <a:rPr dirty="0" sz="1000" spc="-5">
                          <a:latin typeface="Calibri"/>
                          <a:cs typeface="Calibri"/>
                        </a:rPr>
                        <a:t>for?</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253570">
                <a:tc gridSpan="2">
                  <a:txBody>
                    <a:bodyPr/>
                    <a:lstStyle/>
                    <a:p>
                      <a:pPr algn="ctr" marL="635">
                        <a:lnSpc>
                          <a:spcPct val="100000"/>
                        </a:lnSpc>
                        <a:spcBef>
                          <a:spcPts val="210"/>
                        </a:spcBef>
                      </a:pPr>
                      <a:r>
                        <a:rPr dirty="0" sz="1000" spc="-5" b="1">
                          <a:latin typeface="Calibri"/>
                          <a:cs typeface="Calibri"/>
                        </a:rPr>
                        <a:t>HOUSEHOLD</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r>
              <a:tr h="245981">
                <a:tc>
                  <a:txBody>
                    <a:bodyPr/>
                    <a:lstStyle/>
                    <a:p>
                      <a:pPr marL="82550">
                        <a:lnSpc>
                          <a:spcPct val="100000"/>
                        </a:lnSpc>
                        <a:spcBef>
                          <a:spcPts val="204"/>
                        </a:spcBef>
                      </a:pPr>
                      <a:r>
                        <a:rPr dirty="0" sz="1000" spc="-5" b="1">
                          <a:latin typeface="Calibri"/>
                          <a:cs typeface="Calibri"/>
                        </a:rPr>
                        <a:t>Share </a:t>
                      </a:r>
                      <a:r>
                        <a:rPr dirty="0" sz="1000" b="1">
                          <a:latin typeface="Calibri"/>
                          <a:cs typeface="Calibri"/>
                        </a:rPr>
                        <a:t>with</a:t>
                      </a:r>
                      <a:r>
                        <a:rPr dirty="0" sz="1000" spc="-35" b="1">
                          <a:latin typeface="Calibri"/>
                          <a:cs typeface="Calibri"/>
                        </a:rPr>
                        <a:t> </a:t>
                      </a:r>
                      <a:r>
                        <a:rPr dirty="0" sz="1000" spc="-5" b="1">
                          <a:latin typeface="Calibri"/>
                          <a:cs typeface="Calibri"/>
                        </a:rPr>
                        <a:t>others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a:lnSpc>
                          <a:spcPct val="100000"/>
                        </a:lnSpc>
                        <a:spcBef>
                          <a:spcPts val="204"/>
                        </a:spcBef>
                      </a:pPr>
                      <a:r>
                        <a:rPr dirty="0" sz="1000" spc="-5">
                          <a:latin typeface="Calibri"/>
                          <a:cs typeface="Calibri"/>
                        </a:rPr>
                        <a:t>Have you ever shared your ARVs with</a:t>
                      </a:r>
                      <a:r>
                        <a:rPr dirty="0" sz="1000">
                          <a:latin typeface="Calibri"/>
                          <a:cs typeface="Calibri"/>
                        </a:rPr>
                        <a:t> </a:t>
                      </a:r>
                      <a:r>
                        <a:rPr dirty="0" sz="1000" spc="-5">
                          <a:latin typeface="Calibri"/>
                          <a:cs typeface="Calibri"/>
                        </a:rPr>
                        <a:t>others?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233082">
                <a:tc>
                  <a:txBody>
                    <a:bodyPr/>
                    <a:lstStyle/>
                    <a:p>
                      <a:pPr marL="82550">
                        <a:lnSpc>
                          <a:spcPct val="100000"/>
                        </a:lnSpc>
                        <a:spcBef>
                          <a:spcPts val="215"/>
                        </a:spcBef>
                      </a:pPr>
                      <a:r>
                        <a:rPr dirty="0" sz="1000" spc="-5" b="1">
                          <a:latin typeface="Calibri"/>
                          <a:cs typeface="Calibri"/>
                        </a:rPr>
                        <a:t>Fear of</a:t>
                      </a:r>
                      <a:r>
                        <a:rPr dirty="0" sz="1000" spc="-40" b="1">
                          <a:latin typeface="Calibri"/>
                          <a:cs typeface="Calibri"/>
                        </a:rPr>
                        <a:t> </a:t>
                      </a:r>
                      <a:r>
                        <a:rPr dirty="0" sz="1000" spc="-5" b="1">
                          <a:latin typeface="Calibri"/>
                          <a:cs typeface="Calibri"/>
                        </a:rPr>
                        <a:t>disclosure</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a:lnSpc>
                          <a:spcPct val="100000"/>
                        </a:lnSpc>
                        <a:spcBef>
                          <a:spcPts val="215"/>
                        </a:spcBef>
                      </a:pPr>
                      <a:r>
                        <a:rPr dirty="0" sz="1000" spc="-5">
                          <a:latin typeface="Calibri"/>
                          <a:cs typeface="Calibri"/>
                        </a:rPr>
                        <a:t>Have you disclosed your HIV status </a:t>
                      </a:r>
                      <a:r>
                        <a:rPr dirty="0" sz="1000">
                          <a:latin typeface="Calibri"/>
                          <a:cs typeface="Calibri"/>
                        </a:rPr>
                        <a:t>to </a:t>
                      </a:r>
                      <a:r>
                        <a:rPr dirty="0" sz="1000" spc="-5">
                          <a:latin typeface="Calibri"/>
                          <a:cs typeface="Calibri"/>
                        </a:rPr>
                        <a:t>your family or your partner?</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385482">
                <a:tc>
                  <a:txBody>
                    <a:bodyPr/>
                    <a:lstStyle/>
                    <a:p>
                      <a:pPr marL="82550" marR="234950">
                        <a:lnSpc>
                          <a:spcPct val="100000"/>
                        </a:lnSpc>
                        <a:spcBef>
                          <a:spcPts val="225"/>
                        </a:spcBef>
                      </a:pPr>
                      <a:r>
                        <a:rPr dirty="0" sz="1000" b="1">
                          <a:latin typeface="Calibri"/>
                          <a:cs typeface="Calibri"/>
                        </a:rPr>
                        <a:t>F</a:t>
                      </a:r>
                      <a:r>
                        <a:rPr dirty="0" sz="1000" spc="-10" b="1">
                          <a:latin typeface="Calibri"/>
                          <a:cs typeface="Calibri"/>
                        </a:rPr>
                        <a:t>a</a:t>
                      </a:r>
                      <a:r>
                        <a:rPr dirty="0" sz="1000" spc="-5" b="1">
                          <a:latin typeface="Calibri"/>
                          <a:cs typeface="Calibri"/>
                        </a:rPr>
                        <a:t>m</a:t>
                      </a:r>
                      <a:r>
                        <a:rPr dirty="0" sz="1000" b="1">
                          <a:latin typeface="Calibri"/>
                          <a:cs typeface="Calibri"/>
                        </a:rPr>
                        <a:t>ily</a:t>
                      </a:r>
                      <a:r>
                        <a:rPr dirty="0" sz="1000" spc="-10" b="1">
                          <a:latin typeface="Calibri"/>
                          <a:cs typeface="Calibri"/>
                        </a:rPr>
                        <a:t>/</a:t>
                      </a:r>
                      <a:r>
                        <a:rPr dirty="0" sz="1000" b="1">
                          <a:latin typeface="Calibri"/>
                          <a:cs typeface="Calibri"/>
                        </a:rPr>
                        <a:t>p</a:t>
                      </a:r>
                      <a:r>
                        <a:rPr dirty="0" sz="1000" spc="-10" b="1">
                          <a:latin typeface="Calibri"/>
                          <a:cs typeface="Calibri"/>
                        </a:rPr>
                        <a:t>ar</a:t>
                      </a:r>
                      <a:r>
                        <a:rPr dirty="0" sz="1000" b="1">
                          <a:latin typeface="Calibri"/>
                          <a:cs typeface="Calibri"/>
                        </a:rPr>
                        <a:t>tn</a:t>
                      </a:r>
                      <a:r>
                        <a:rPr dirty="0" sz="1000" spc="-5" b="1">
                          <a:latin typeface="Calibri"/>
                          <a:cs typeface="Calibri"/>
                        </a:rPr>
                        <a:t>e</a:t>
                      </a:r>
                      <a:r>
                        <a:rPr dirty="0" sz="1000" b="1">
                          <a:latin typeface="Calibri"/>
                          <a:cs typeface="Calibri"/>
                        </a:rPr>
                        <a:t>r  </a:t>
                      </a:r>
                      <a:r>
                        <a:rPr dirty="0" sz="1000" spc="-5" b="1">
                          <a:latin typeface="Calibri"/>
                          <a:cs typeface="Calibri"/>
                        </a:rPr>
                        <a:t>relationships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a:lnSpc>
                          <a:spcPct val="100000"/>
                        </a:lnSpc>
                        <a:spcBef>
                          <a:spcPts val="225"/>
                        </a:spcBef>
                      </a:pPr>
                      <a:r>
                        <a:rPr dirty="0" sz="1000" spc="-5">
                          <a:latin typeface="Calibri"/>
                          <a:cs typeface="Calibri"/>
                        </a:rPr>
                        <a:t>Has your family or partner been non-supportive or kept you from taking</a:t>
                      </a:r>
                      <a:r>
                        <a:rPr dirty="0" sz="1000" spc="35">
                          <a:latin typeface="Calibri"/>
                          <a:cs typeface="Calibri"/>
                        </a:rPr>
                        <a:t> </a:t>
                      </a:r>
                      <a:r>
                        <a:rPr dirty="0" sz="1000" spc="-5">
                          <a:latin typeface="Calibri"/>
                          <a:cs typeface="Calibri"/>
                        </a:rPr>
                        <a:t>ARVs?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233082">
                <a:tc>
                  <a:txBody>
                    <a:bodyPr/>
                    <a:lstStyle/>
                    <a:p>
                      <a:pPr marL="82550">
                        <a:lnSpc>
                          <a:spcPct val="100000"/>
                        </a:lnSpc>
                        <a:spcBef>
                          <a:spcPts val="215"/>
                        </a:spcBef>
                      </a:pPr>
                      <a:r>
                        <a:rPr dirty="0" sz="1000" spc="-5" b="1">
                          <a:latin typeface="Calibri"/>
                          <a:cs typeface="Calibri"/>
                        </a:rPr>
                        <a:t>Inability </a:t>
                      </a:r>
                      <a:r>
                        <a:rPr dirty="0" sz="1000" b="1">
                          <a:latin typeface="Calibri"/>
                          <a:cs typeface="Calibri"/>
                        </a:rPr>
                        <a:t>to</a:t>
                      </a:r>
                      <a:r>
                        <a:rPr dirty="0" sz="1000" spc="-15" b="1">
                          <a:latin typeface="Calibri"/>
                          <a:cs typeface="Calibri"/>
                        </a:rPr>
                        <a:t> </a:t>
                      </a:r>
                      <a:r>
                        <a:rPr dirty="0" sz="1000" spc="-5" b="1">
                          <a:latin typeface="Calibri"/>
                          <a:cs typeface="Calibri"/>
                        </a:rPr>
                        <a:t>pay</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a:lnSpc>
                          <a:spcPct val="100000"/>
                        </a:lnSpc>
                        <a:spcBef>
                          <a:spcPts val="215"/>
                        </a:spcBef>
                      </a:pPr>
                      <a:r>
                        <a:rPr dirty="0" sz="1000" spc="-5">
                          <a:latin typeface="Calibri"/>
                          <a:cs typeface="Calibri"/>
                        </a:rPr>
                        <a:t>Have clinic or other fees kept you from taking</a:t>
                      </a:r>
                      <a:r>
                        <a:rPr dirty="0" sz="1000" spc="25">
                          <a:latin typeface="Calibri"/>
                          <a:cs typeface="Calibri"/>
                        </a:rPr>
                        <a:t> </a:t>
                      </a:r>
                      <a:r>
                        <a:rPr dirty="0" sz="1000" spc="-5">
                          <a:latin typeface="Calibri"/>
                          <a:cs typeface="Calibri"/>
                        </a:rPr>
                        <a:t>ARVs?</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253570">
                <a:tc>
                  <a:txBody>
                    <a:bodyPr/>
                    <a:lstStyle/>
                    <a:p>
                      <a:pPr marL="82550">
                        <a:lnSpc>
                          <a:spcPct val="100000"/>
                        </a:lnSpc>
                        <a:spcBef>
                          <a:spcPts val="225"/>
                        </a:spcBef>
                      </a:pPr>
                      <a:r>
                        <a:rPr dirty="0" sz="1000" spc="-5" b="1">
                          <a:latin typeface="Calibri"/>
                          <a:cs typeface="Calibri"/>
                        </a:rPr>
                        <a:t>Food</a:t>
                      </a:r>
                      <a:r>
                        <a:rPr dirty="0" sz="1000" spc="-15" b="1">
                          <a:latin typeface="Calibri"/>
                          <a:cs typeface="Calibri"/>
                        </a:rPr>
                        <a:t> </a:t>
                      </a:r>
                      <a:r>
                        <a:rPr dirty="0" sz="1000" spc="-5" b="1">
                          <a:latin typeface="Calibri"/>
                          <a:cs typeface="Calibri"/>
                        </a:rPr>
                        <a:t>insecurity</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a:lnSpc>
                          <a:spcPct val="100000"/>
                        </a:lnSpc>
                        <a:spcBef>
                          <a:spcPts val="225"/>
                        </a:spcBef>
                      </a:pPr>
                      <a:r>
                        <a:rPr dirty="0" sz="1000" spc="-5">
                          <a:latin typeface="Calibri"/>
                          <a:cs typeface="Calibri"/>
                        </a:rPr>
                        <a:t>Has </a:t>
                      </a:r>
                      <a:r>
                        <a:rPr dirty="0" sz="1000">
                          <a:latin typeface="Calibri"/>
                          <a:cs typeface="Calibri"/>
                        </a:rPr>
                        <a:t>a </a:t>
                      </a:r>
                      <a:r>
                        <a:rPr dirty="0" sz="1000" spc="-5">
                          <a:latin typeface="Calibri"/>
                          <a:cs typeface="Calibri"/>
                        </a:rPr>
                        <a:t>lack of adequate food ever been </a:t>
                      </a:r>
                      <a:r>
                        <a:rPr dirty="0" sz="1000">
                          <a:latin typeface="Calibri"/>
                          <a:cs typeface="Calibri"/>
                        </a:rPr>
                        <a:t>a </a:t>
                      </a:r>
                      <a:r>
                        <a:rPr dirty="0" sz="1000" spc="-5">
                          <a:latin typeface="Calibri"/>
                          <a:cs typeface="Calibri"/>
                        </a:rPr>
                        <a:t>problem for taking</a:t>
                      </a:r>
                      <a:r>
                        <a:rPr dirty="0" sz="1000" spc="-15">
                          <a:latin typeface="Calibri"/>
                          <a:cs typeface="Calibri"/>
                        </a:rPr>
                        <a:t> </a:t>
                      </a:r>
                      <a:r>
                        <a:rPr dirty="0" sz="1000" spc="-5">
                          <a:latin typeface="Calibri"/>
                          <a:cs typeface="Calibri"/>
                        </a:rPr>
                        <a:t>ARVs?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bl>
          </a:graphicData>
        </a:graphic>
      </p:graphicFrame>
      <p:grpSp>
        <p:nvGrpSpPr>
          <p:cNvPr id="17" name="object 17"/>
          <p:cNvGrpSpPr/>
          <p:nvPr/>
        </p:nvGrpSpPr>
        <p:grpSpPr>
          <a:xfrm>
            <a:off x="643127" y="2953511"/>
            <a:ext cx="2981325" cy="2847340"/>
            <a:chOff x="643127" y="2953511"/>
            <a:chExt cx="2981325" cy="2847340"/>
          </a:xfrm>
        </p:grpSpPr>
        <p:sp>
          <p:nvSpPr>
            <p:cNvPr id="18" name="object 18"/>
            <p:cNvSpPr/>
            <p:nvPr/>
          </p:nvSpPr>
          <p:spPr>
            <a:xfrm>
              <a:off x="643127" y="2953511"/>
              <a:ext cx="2980944" cy="2846832"/>
            </a:xfrm>
            <a:prstGeom prst="rect">
              <a:avLst/>
            </a:prstGeom>
            <a:blipFill>
              <a:blip r:embed="rId5" cstate="print"/>
              <a:stretch>
                <a:fillRect/>
              </a:stretch>
            </a:blipFill>
          </p:spPr>
          <p:txBody>
            <a:bodyPr wrap="square" lIns="0" tIns="0" rIns="0" bIns="0" rtlCol="0"/>
            <a:lstStyle/>
            <a:p/>
          </p:txBody>
        </p:sp>
        <p:sp>
          <p:nvSpPr>
            <p:cNvPr id="19" name="object 19"/>
            <p:cNvSpPr/>
            <p:nvPr/>
          </p:nvSpPr>
          <p:spPr>
            <a:xfrm>
              <a:off x="685799" y="2971799"/>
              <a:ext cx="2895600" cy="2765425"/>
            </a:xfrm>
            <a:custGeom>
              <a:avLst/>
              <a:gdLst/>
              <a:ahLst/>
              <a:cxnLst/>
              <a:rect l="l" t="t" r="r" b="b"/>
              <a:pathLst>
                <a:path w="2895600" h="2765425">
                  <a:moveTo>
                    <a:pt x="2895600" y="0"/>
                  </a:moveTo>
                  <a:lnTo>
                    <a:pt x="0" y="0"/>
                  </a:lnTo>
                  <a:lnTo>
                    <a:pt x="0" y="2765071"/>
                  </a:lnTo>
                  <a:lnTo>
                    <a:pt x="2895600" y="2765071"/>
                  </a:lnTo>
                  <a:lnTo>
                    <a:pt x="2895600" y="0"/>
                  </a:lnTo>
                  <a:close/>
                </a:path>
              </a:pathLst>
            </a:custGeom>
            <a:solidFill>
              <a:srgbClr val="E6E0EC"/>
            </a:solidFill>
          </p:spPr>
          <p:txBody>
            <a:bodyPr wrap="square" lIns="0" tIns="0" rIns="0" bIns="0" rtlCol="0"/>
            <a:lstStyle/>
            <a:p/>
          </p:txBody>
        </p:sp>
        <p:sp>
          <p:nvSpPr>
            <p:cNvPr id="20" name="object 20"/>
            <p:cNvSpPr/>
            <p:nvPr/>
          </p:nvSpPr>
          <p:spPr>
            <a:xfrm>
              <a:off x="753494" y="3067603"/>
              <a:ext cx="518813" cy="533400"/>
            </a:xfrm>
            <a:prstGeom prst="rect">
              <a:avLst/>
            </a:prstGeom>
            <a:blipFill>
              <a:blip r:embed="rId6" cstate="print"/>
              <a:stretch>
                <a:fillRect/>
              </a:stretch>
            </a:blipFill>
          </p:spPr>
          <p:txBody>
            <a:bodyPr wrap="square" lIns="0" tIns="0" rIns="0" bIns="0" rtlCol="0"/>
            <a:lstStyle/>
            <a:p/>
          </p:txBody>
        </p:sp>
      </p:grpSp>
      <p:sp>
        <p:nvSpPr>
          <p:cNvPr id="21" name="object 21"/>
          <p:cNvSpPr txBox="1"/>
          <p:nvPr/>
        </p:nvSpPr>
        <p:spPr>
          <a:xfrm>
            <a:off x="685800" y="2971800"/>
            <a:ext cx="2895600" cy="2765425"/>
          </a:xfrm>
          <a:prstGeom prst="rect">
            <a:avLst/>
          </a:prstGeom>
        </p:spPr>
        <p:txBody>
          <a:bodyPr wrap="square" lIns="0" tIns="86360" rIns="0" bIns="0" rtlCol="0" vert="horz">
            <a:spAutoFit/>
          </a:bodyPr>
          <a:lstStyle/>
          <a:p>
            <a:pPr marL="691515">
              <a:lnSpc>
                <a:spcPts val="1795"/>
              </a:lnSpc>
              <a:spcBef>
                <a:spcPts val="680"/>
              </a:spcBef>
            </a:pPr>
            <a:r>
              <a:rPr dirty="0" sz="1500" spc="-5" b="1">
                <a:latin typeface="Calibri"/>
                <a:cs typeface="Calibri"/>
              </a:rPr>
              <a:t>Provider</a:t>
            </a:r>
            <a:r>
              <a:rPr dirty="0" sz="1500" spc="-10" b="1">
                <a:latin typeface="Calibri"/>
                <a:cs typeface="Calibri"/>
              </a:rPr>
              <a:t> </a:t>
            </a:r>
            <a:r>
              <a:rPr dirty="0" sz="1500" spc="-5" b="1">
                <a:latin typeface="Calibri"/>
                <a:cs typeface="Calibri"/>
              </a:rPr>
              <a:t>Instructions:</a:t>
            </a:r>
            <a:endParaRPr sz="1500">
              <a:latin typeface="Calibri"/>
              <a:cs typeface="Calibri"/>
            </a:endParaRPr>
          </a:p>
          <a:p>
            <a:pPr marL="691515" marR="83820">
              <a:lnSpc>
                <a:spcPct val="78900"/>
              </a:lnSpc>
              <a:spcBef>
                <a:spcPts val="300"/>
              </a:spcBef>
            </a:pPr>
            <a:r>
              <a:rPr dirty="0" sz="1200" spc="-5" b="1">
                <a:latin typeface="Calibri"/>
                <a:cs typeface="Calibri"/>
              </a:rPr>
              <a:t>Summarize what was learned  </a:t>
            </a:r>
            <a:r>
              <a:rPr dirty="0" sz="1200" spc="-10" b="1">
                <a:latin typeface="Calibri"/>
                <a:cs typeface="Calibri"/>
              </a:rPr>
              <a:t>from </a:t>
            </a:r>
            <a:r>
              <a:rPr dirty="0" sz="1200" b="1">
                <a:latin typeface="Calibri"/>
                <a:cs typeface="Calibri"/>
              </a:rPr>
              <a:t>the </a:t>
            </a:r>
            <a:r>
              <a:rPr dirty="0" sz="1200" spc="-5" b="1">
                <a:latin typeface="Calibri"/>
                <a:cs typeface="Calibri"/>
              </a:rPr>
              <a:t>patient </a:t>
            </a:r>
            <a:r>
              <a:rPr dirty="0" sz="1200" b="1">
                <a:latin typeface="Calibri"/>
                <a:cs typeface="Calibri"/>
              </a:rPr>
              <a:t>about </a:t>
            </a:r>
            <a:r>
              <a:rPr dirty="0" sz="1200" spc="-10" b="1">
                <a:latin typeface="Calibri"/>
                <a:cs typeface="Calibri"/>
              </a:rPr>
              <a:t>any  </a:t>
            </a:r>
            <a:r>
              <a:rPr dirty="0" sz="1200" spc="-5" b="1">
                <a:latin typeface="Calibri"/>
                <a:cs typeface="Calibri"/>
              </a:rPr>
              <a:t>specific barriers identified </a:t>
            </a:r>
            <a:r>
              <a:rPr dirty="0" sz="1200" b="1">
                <a:latin typeface="Calibri"/>
                <a:cs typeface="Calibri"/>
              </a:rPr>
              <a:t>on this  </a:t>
            </a:r>
            <a:r>
              <a:rPr dirty="0" sz="1200" spc="-10" b="1">
                <a:latin typeface="Calibri"/>
                <a:cs typeface="Calibri"/>
              </a:rPr>
              <a:t>card.</a:t>
            </a:r>
            <a:endParaRPr sz="1200">
              <a:latin typeface="Calibri"/>
              <a:cs typeface="Calibri"/>
            </a:endParaRPr>
          </a:p>
          <a:p>
            <a:pPr marL="88900">
              <a:lnSpc>
                <a:spcPct val="100000"/>
              </a:lnSpc>
              <a:spcBef>
                <a:spcPts val="985"/>
              </a:spcBef>
            </a:pPr>
            <a:r>
              <a:rPr dirty="0" sz="1200" spc="-5" b="1">
                <a:latin typeface="Calibri"/>
                <a:cs typeface="Calibri"/>
              </a:rPr>
              <a:t>A: Affirmations, </a:t>
            </a:r>
            <a:r>
              <a:rPr dirty="0" sz="1200" spc="-10" b="1">
                <a:latin typeface="Calibri"/>
                <a:cs typeface="Calibri"/>
              </a:rPr>
              <a:t>for</a:t>
            </a:r>
            <a:r>
              <a:rPr dirty="0" sz="1200" spc="5" b="1">
                <a:latin typeface="Calibri"/>
                <a:cs typeface="Calibri"/>
              </a:rPr>
              <a:t> </a:t>
            </a:r>
            <a:r>
              <a:rPr dirty="0" sz="1200" spc="-10" b="1">
                <a:latin typeface="Calibri"/>
                <a:cs typeface="Calibri"/>
              </a:rPr>
              <a:t>example:</a:t>
            </a:r>
            <a:endParaRPr sz="1200">
              <a:latin typeface="Calibri"/>
              <a:cs typeface="Calibri"/>
            </a:endParaRPr>
          </a:p>
          <a:p>
            <a:pPr marL="374650" marR="293370" indent="-285750">
              <a:lnSpc>
                <a:spcPct val="97500"/>
              </a:lnSpc>
              <a:spcBef>
                <a:spcPts val="85"/>
              </a:spcBef>
              <a:buFont typeface="Arial"/>
              <a:buChar char="•"/>
              <a:tabLst>
                <a:tab pos="374650" algn="l"/>
                <a:tab pos="375285" algn="l"/>
              </a:tabLst>
            </a:pPr>
            <a:r>
              <a:rPr dirty="0" u="sng" sz="1200" i="1">
                <a:uFill>
                  <a:solidFill>
                    <a:srgbClr val="000000"/>
                  </a:solidFill>
                </a:uFill>
                <a:latin typeface="Calibri"/>
                <a:cs typeface="Calibri"/>
              </a:rPr>
              <a:t>I </a:t>
            </a:r>
            <a:r>
              <a:rPr dirty="0" u="sng" sz="1200" spc="-5" i="1">
                <a:uFill>
                  <a:solidFill>
                    <a:srgbClr val="000000"/>
                  </a:solidFill>
                </a:uFill>
                <a:latin typeface="Calibri"/>
                <a:cs typeface="Calibri"/>
              </a:rPr>
              <a:t>appreciate that you are able</a:t>
            </a:r>
            <a:r>
              <a:rPr dirty="0" sz="1200" spc="-5" i="1">
                <a:latin typeface="Calibri"/>
                <a:cs typeface="Calibri"/>
              </a:rPr>
              <a:t> </a:t>
            </a:r>
            <a:r>
              <a:rPr dirty="0" sz="1200" spc="-10">
                <a:latin typeface="Calibri"/>
                <a:cs typeface="Calibri"/>
              </a:rPr>
              <a:t>to </a:t>
            </a:r>
            <a:r>
              <a:rPr dirty="0" sz="1200" spc="-5">
                <a:latin typeface="Calibri"/>
                <a:cs typeface="Calibri"/>
              </a:rPr>
              <a:t>be  honest about the </a:t>
            </a:r>
            <a:r>
              <a:rPr dirty="0" sz="1200" spc="-15">
                <a:latin typeface="Calibri"/>
                <a:cs typeface="Calibri"/>
              </a:rPr>
              <a:t>way </a:t>
            </a:r>
            <a:r>
              <a:rPr dirty="0" sz="1200" spc="-10">
                <a:latin typeface="Calibri"/>
                <a:cs typeface="Calibri"/>
              </a:rPr>
              <a:t>you </a:t>
            </a:r>
            <a:r>
              <a:rPr dirty="0" sz="1200" spc="-15">
                <a:latin typeface="Calibri"/>
                <a:cs typeface="Calibri"/>
              </a:rPr>
              <a:t>take </a:t>
            </a:r>
            <a:r>
              <a:rPr dirty="0" sz="1200" spc="-10">
                <a:latin typeface="Calibri"/>
                <a:cs typeface="Calibri"/>
              </a:rPr>
              <a:t>your  </a:t>
            </a:r>
            <a:r>
              <a:rPr dirty="0" sz="1200" spc="-15">
                <a:latin typeface="Calibri"/>
                <a:cs typeface="Calibri"/>
              </a:rPr>
              <a:t>ARVs.</a:t>
            </a:r>
            <a:endParaRPr sz="1200">
              <a:latin typeface="Calibri"/>
              <a:cs typeface="Calibri"/>
            </a:endParaRPr>
          </a:p>
          <a:p>
            <a:pPr marL="374650" marR="166370" indent="-285750">
              <a:lnSpc>
                <a:spcPts val="1390"/>
              </a:lnSpc>
              <a:spcBef>
                <a:spcPts val="160"/>
              </a:spcBef>
              <a:buFont typeface="Arial"/>
              <a:buChar char="•"/>
              <a:tabLst>
                <a:tab pos="374650" algn="l"/>
                <a:tab pos="375285" algn="l"/>
              </a:tabLst>
            </a:pPr>
            <a:r>
              <a:rPr dirty="0" u="sng" sz="1200" spc="-30" i="1">
                <a:uFill>
                  <a:solidFill>
                    <a:srgbClr val="000000"/>
                  </a:solidFill>
                </a:uFill>
                <a:latin typeface="Calibri"/>
                <a:cs typeface="Calibri"/>
              </a:rPr>
              <a:t>You </a:t>
            </a:r>
            <a:r>
              <a:rPr dirty="0" u="sng" sz="1200" spc="-5" i="1">
                <a:uFill>
                  <a:solidFill>
                    <a:srgbClr val="000000"/>
                  </a:solidFill>
                </a:uFill>
                <a:latin typeface="Calibri"/>
                <a:cs typeface="Calibri"/>
              </a:rPr>
              <a:t>are clearly </a:t>
            </a:r>
            <a:r>
              <a:rPr dirty="0" u="sng" sz="1200" i="1">
                <a:uFill>
                  <a:solidFill>
                    <a:srgbClr val="000000"/>
                  </a:solidFill>
                </a:uFill>
                <a:latin typeface="Calibri"/>
                <a:cs typeface="Calibri"/>
              </a:rPr>
              <a:t>a </a:t>
            </a:r>
            <a:r>
              <a:rPr dirty="0" u="sng" sz="1200" spc="-5" i="1">
                <a:uFill>
                  <a:solidFill>
                    <a:srgbClr val="000000"/>
                  </a:solidFill>
                </a:uFill>
                <a:latin typeface="Calibri"/>
                <a:cs typeface="Calibri"/>
              </a:rPr>
              <a:t>resourceful person</a:t>
            </a:r>
            <a:r>
              <a:rPr dirty="0" sz="1200" spc="-5" i="1">
                <a:latin typeface="Calibri"/>
                <a:cs typeface="Calibri"/>
              </a:rPr>
              <a:t> </a:t>
            </a:r>
            <a:r>
              <a:rPr dirty="0" sz="1200" spc="-15">
                <a:latin typeface="Calibri"/>
                <a:cs typeface="Calibri"/>
              </a:rPr>
              <a:t>to  </a:t>
            </a:r>
            <a:r>
              <a:rPr dirty="0" sz="1200" spc="-5">
                <a:latin typeface="Calibri"/>
                <a:cs typeface="Calibri"/>
              </a:rPr>
              <a:t>manage </a:t>
            </a:r>
            <a:r>
              <a:rPr dirty="0" sz="1200">
                <a:latin typeface="Calibri"/>
                <a:cs typeface="Calibri"/>
              </a:rPr>
              <a:t>so </a:t>
            </a:r>
            <a:r>
              <a:rPr dirty="0" sz="1200" spc="-10">
                <a:latin typeface="Calibri"/>
                <a:cs typeface="Calibri"/>
              </a:rPr>
              <a:t>many</a:t>
            </a:r>
            <a:r>
              <a:rPr dirty="0" sz="1200">
                <a:latin typeface="Calibri"/>
                <a:cs typeface="Calibri"/>
              </a:rPr>
              <a:t> </a:t>
            </a:r>
            <a:r>
              <a:rPr dirty="0" sz="1200" spc="-5">
                <a:latin typeface="Calibri"/>
                <a:cs typeface="Calibri"/>
              </a:rPr>
              <a:t>challenges.</a:t>
            </a:r>
            <a:endParaRPr sz="1200">
              <a:latin typeface="Calibri"/>
              <a:cs typeface="Calibri"/>
            </a:endParaRPr>
          </a:p>
          <a:p>
            <a:pPr marL="374650" marR="148590" indent="-285750">
              <a:lnSpc>
                <a:spcPts val="1420"/>
              </a:lnSpc>
              <a:spcBef>
                <a:spcPts val="75"/>
              </a:spcBef>
              <a:buFont typeface="Arial"/>
              <a:buChar char="•"/>
              <a:tabLst>
                <a:tab pos="374650" algn="l"/>
                <a:tab pos="375285" algn="l"/>
              </a:tabLst>
            </a:pPr>
            <a:r>
              <a:rPr dirty="0" u="sng" sz="1200" spc="-20" i="1">
                <a:uFill>
                  <a:solidFill>
                    <a:srgbClr val="000000"/>
                  </a:solidFill>
                </a:uFill>
                <a:latin typeface="Calibri"/>
                <a:cs typeface="Calibri"/>
              </a:rPr>
              <a:t>You’ve </a:t>
            </a:r>
            <a:r>
              <a:rPr dirty="0" u="sng" sz="1200" spc="-10" i="1">
                <a:uFill>
                  <a:solidFill>
                    <a:srgbClr val="000000"/>
                  </a:solidFill>
                </a:uFill>
                <a:latin typeface="Calibri"/>
                <a:cs typeface="Calibri"/>
              </a:rPr>
              <a:t>worked </a:t>
            </a:r>
            <a:r>
              <a:rPr dirty="0" u="sng" sz="1200" spc="-5" i="1">
                <a:uFill>
                  <a:solidFill>
                    <a:srgbClr val="000000"/>
                  </a:solidFill>
                </a:uFill>
                <a:latin typeface="Calibri"/>
                <a:cs typeface="Calibri"/>
              </a:rPr>
              <a:t>really hard</a:t>
            </a:r>
            <a:r>
              <a:rPr dirty="0" sz="1200" spc="-5" i="1">
                <a:latin typeface="Calibri"/>
                <a:cs typeface="Calibri"/>
              </a:rPr>
              <a:t> </a:t>
            </a:r>
            <a:r>
              <a:rPr dirty="0" sz="1200" spc="-10">
                <a:latin typeface="Calibri"/>
                <a:cs typeface="Calibri"/>
              </a:rPr>
              <a:t>to </a:t>
            </a:r>
            <a:r>
              <a:rPr dirty="0" sz="1200" spc="-15">
                <a:latin typeface="Calibri"/>
                <a:cs typeface="Calibri"/>
              </a:rPr>
              <a:t>take </a:t>
            </a:r>
            <a:r>
              <a:rPr dirty="0" sz="1200" spc="-10">
                <a:latin typeface="Calibri"/>
                <a:cs typeface="Calibri"/>
              </a:rPr>
              <a:t>your  </a:t>
            </a:r>
            <a:r>
              <a:rPr dirty="0" sz="1200" spc="-5">
                <a:latin typeface="Calibri"/>
                <a:cs typeface="Calibri"/>
              </a:rPr>
              <a:t>medications </a:t>
            </a:r>
            <a:r>
              <a:rPr dirty="0" sz="1200" spc="-10">
                <a:latin typeface="Calibri"/>
                <a:cs typeface="Calibri"/>
              </a:rPr>
              <a:t>despite </a:t>
            </a:r>
            <a:r>
              <a:rPr dirty="0" sz="1200" spc="-5">
                <a:latin typeface="Calibri"/>
                <a:cs typeface="Calibri"/>
              </a:rPr>
              <a:t>these challenges.</a:t>
            </a:r>
            <a:endParaRPr sz="1200">
              <a:latin typeface="Calibri"/>
              <a:cs typeface="Calibri"/>
            </a:endParaRPr>
          </a:p>
        </p:txBody>
      </p:sp>
      <p:grpSp>
        <p:nvGrpSpPr>
          <p:cNvPr id="22" name="object 22"/>
          <p:cNvGrpSpPr/>
          <p:nvPr/>
        </p:nvGrpSpPr>
        <p:grpSpPr>
          <a:xfrm>
            <a:off x="7485888" y="896111"/>
            <a:ext cx="1945005" cy="1442085"/>
            <a:chOff x="7485888" y="896111"/>
            <a:chExt cx="1945005" cy="1442085"/>
          </a:xfrm>
        </p:grpSpPr>
        <p:sp>
          <p:nvSpPr>
            <p:cNvPr id="23" name="object 23"/>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24" name="object 24"/>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25" name="object 25"/>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6" name="object 26"/>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7" name="object 27"/>
            <p:cNvSpPr/>
            <p:nvPr/>
          </p:nvSpPr>
          <p:spPr>
            <a:xfrm>
              <a:off x="8073445" y="1014718"/>
              <a:ext cx="737953" cy="418299"/>
            </a:xfrm>
            <a:prstGeom prst="rect">
              <a:avLst/>
            </a:prstGeom>
            <a:blipFill>
              <a:blip r:embed="rId9" cstate="print"/>
              <a:stretch>
                <a:fillRect/>
              </a:stretch>
            </a:blipFill>
          </p:spPr>
          <p:txBody>
            <a:bodyPr wrap="square" lIns="0" tIns="0" rIns="0" bIns="0" rtlCol="0"/>
            <a:lstStyle/>
            <a:p/>
          </p:txBody>
        </p:sp>
        <p:sp>
          <p:nvSpPr>
            <p:cNvPr id="28" name="object 28"/>
            <p:cNvSpPr/>
            <p:nvPr/>
          </p:nvSpPr>
          <p:spPr>
            <a:xfrm>
              <a:off x="8040375" y="1429373"/>
              <a:ext cx="836325" cy="357546"/>
            </a:xfrm>
            <a:prstGeom prst="rect">
              <a:avLst/>
            </a:prstGeom>
            <a:blipFill>
              <a:blip r:embed="rId10" cstate="print"/>
              <a:stretch>
                <a:fillRect/>
              </a:stretch>
            </a:blipFill>
          </p:spPr>
          <p:txBody>
            <a:bodyPr wrap="square" lIns="0" tIns="0" rIns="0" bIns="0" rtlCol="0"/>
            <a:lstStyle/>
            <a:p/>
          </p:txBody>
        </p:sp>
        <p:sp>
          <p:nvSpPr>
            <p:cNvPr id="29" name="object 29"/>
            <p:cNvSpPr/>
            <p:nvPr/>
          </p:nvSpPr>
          <p:spPr>
            <a:xfrm>
              <a:off x="8039699" y="1817615"/>
              <a:ext cx="818518" cy="334567"/>
            </a:xfrm>
            <a:prstGeom prst="rect">
              <a:avLst/>
            </a:prstGeom>
            <a:blipFill>
              <a:blip r:embed="rId11" cstate="print"/>
              <a:stretch>
                <a:fillRect/>
              </a:stretch>
            </a:blipFill>
          </p:spPr>
          <p:txBody>
            <a:bodyPr wrap="square" lIns="0" tIns="0" rIns="0" bIns="0" rtlCol="0"/>
            <a:lstStyle/>
            <a:p/>
          </p:txBody>
        </p:sp>
      </p:grpSp>
      <p:sp>
        <p:nvSpPr>
          <p:cNvPr id="30" name="object 30"/>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5"/>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11. </a:t>
            </a:r>
            <a:r>
              <a:rPr dirty="0" spc="-10"/>
              <a:t>What are </a:t>
            </a:r>
            <a:r>
              <a:rPr dirty="0" spc="-5"/>
              <a:t>the challenges </a:t>
            </a:r>
            <a:r>
              <a:rPr dirty="0"/>
              <a:t>in </a:t>
            </a:r>
            <a:r>
              <a:rPr dirty="0" spc="-5"/>
              <a:t>taking </a:t>
            </a:r>
            <a:r>
              <a:rPr dirty="0" spc="-15"/>
              <a:t>your</a:t>
            </a:r>
            <a:r>
              <a:rPr dirty="0" spc="45"/>
              <a:t> </a:t>
            </a:r>
            <a:r>
              <a:rPr dirty="0" spc="-35"/>
              <a:t>ARVs?</a:t>
            </a:r>
          </a:p>
        </p:txBody>
      </p:sp>
      <p:sp>
        <p:nvSpPr>
          <p:cNvPr id="3" name="object 3"/>
          <p:cNvSpPr txBox="1"/>
          <p:nvPr/>
        </p:nvSpPr>
        <p:spPr>
          <a:xfrm>
            <a:off x="6327140" y="3817620"/>
            <a:ext cx="3151505" cy="6350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30">
                <a:latin typeface="Calibri"/>
                <a:cs typeface="Calibri"/>
              </a:rPr>
              <a:t>Together </a:t>
            </a:r>
            <a:r>
              <a:rPr dirty="0" sz="2000" spc="-15">
                <a:latin typeface="Calibri"/>
                <a:cs typeface="Calibri"/>
              </a:rPr>
              <a:t>we </a:t>
            </a:r>
            <a:r>
              <a:rPr dirty="0" sz="2000" spc="-5">
                <a:latin typeface="Calibri"/>
                <a:cs typeface="Calibri"/>
              </a:rPr>
              <a:t>will </a:t>
            </a:r>
            <a:r>
              <a:rPr dirty="0" sz="2000" spc="-10">
                <a:latin typeface="Calibri"/>
                <a:cs typeface="Calibri"/>
              </a:rPr>
              <a:t>review </a:t>
            </a:r>
            <a:r>
              <a:rPr dirty="0" sz="2000" spc="-530">
                <a:latin typeface="Calibri"/>
                <a:cs typeface="Calibri"/>
              </a:rPr>
              <a:t>the </a:t>
            </a:r>
            <a:r>
              <a:rPr dirty="0" sz="2000" spc="-409">
                <a:latin typeface="Calibri"/>
                <a:cs typeface="Calibri"/>
              </a:rPr>
              <a:t> </a:t>
            </a:r>
            <a:r>
              <a:rPr dirty="0" sz="2000" spc="-25">
                <a:latin typeface="Calibri"/>
                <a:cs typeface="Calibri"/>
              </a:rPr>
              <a:t>way </a:t>
            </a:r>
            <a:r>
              <a:rPr dirty="0" sz="2000" spc="-15">
                <a:latin typeface="Calibri"/>
                <a:cs typeface="Calibri"/>
              </a:rPr>
              <a:t>you </a:t>
            </a:r>
            <a:r>
              <a:rPr dirty="0" sz="2000" spc="-25">
                <a:latin typeface="Calibri"/>
                <a:cs typeface="Calibri"/>
              </a:rPr>
              <a:t>take </a:t>
            </a:r>
            <a:r>
              <a:rPr dirty="0" sz="2000" spc="-10">
                <a:latin typeface="Calibri"/>
                <a:cs typeface="Calibri"/>
              </a:rPr>
              <a:t>your</a:t>
            </a:r>
            <a:r>
              <a:rPr dirty="0" sz="2000" spc="25">
                <a:latin typeface="Calibri"/>
                <a:cs typeface="Calibri"/>
              </a:rPr>
              <a:t> </a:t>
            </a:r>
            <a:r>
              <a:rPr dirty="0" sz="2000" spc="-25">
                <a:latin typeface="Calibri"/>
                <a:cs typeface="Calibri"/>
              </a:rPr>
              <a:t>ARVs.</a:t>
            </a:r>
            <a:endParaRPr sz="2000">
              <a:latin typeface="Calibri"/>
              <a:cs typeface="Calibri"/>
            </a:endParaRPr>
          </a:p>
        </p:txBody>
      </p:sp>
      <p:sp>
        <p:nvSpPr>
          <p:cNvPr id="4" name="object 4"/>
          <p:cNvSpPr/>
          <p:nvPr/>
        </p:nvSpPr>
        <p:spPr>
          <a:xfrm>
            <a:off x="1120273" y="1780856"/>
            <a:ext cx="3574791" cy="1960838"/>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875069" y="4020177"/>
            <a:ext cx="4174513" cy="1558015"/>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885971" y="5757010"/>
            <a:ext cx="4058673" cy="1645945"/>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721" y="1567179"/>
            <a:ext cx="2585085"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7815" marR="5080" indent="-285750">
              <a:lnSpc>
                <a:spcPts val="1900"/>
              </a:lnSpc>
              <a:spcBef>
                <a:spcPts val="459"/>
              </a:spcBef>
              <a:buFont typeface="Wingdings"/>
              <a:buChar char="➢"/>
              <a:tabLst>
                <a:tab pos="298450" algn="l"/>
              </a:tabLst>
            </a:pPr>
            <a:r>
              <a:rPr dirty="0" sz="1600" spc="-25">
                <a:latin typeface="Calibri"/>
                <a:cs typeface="Calibri"/>
              </a:rPr>
              <a:t>Together </a:t>
            </a:r>
            <a:r>
              <a:rPr dirty="0" sz="1600" spc="-5">
                <a:latin typeface="Calibri"/>
                <a:cs typeface="Calibri"/>
              </a:rPr>
              <a:t>we will </a:t>
            </a:r>
            <a:r>
              <a:rPr dirty="0" sz="1600" spc="-10">
                <a:latin typeface="Calibri"/>
                <a:cs typeface="Calibri"/>
              </a:rPr>
              <a:t>review </a:t>
            </a:r>
            <a:r>
              <a:rPr dirty="0" sz="1600" spc="-430">
                <a:latin typeface="Calibri"/>
                <a:cs typeface="Calibri"/>
              </a:rPr>
              <a:t>the </a:t>
            </a:r>
            <a:r>
              <a:rPr dirty="0" sz="1600" spc="-310">
                <a:latin typeface="Calibri"/>
                <a:cs typeface="Calibri"/>
              </a:rPr>
              <a:t> </a:t>
            </a:r>
            <a:r>
              <a:rPr dirty="0" sz="1600" spc="-20">
                <a:latin typeface="Calibri"/>
                <a:cs typeface="Calibri"/>
              </a:rPr>
              <a:t>way </a:t>
            </a:r>
            <a:r>
              <a:rPr dirty="0" sz="1600" spc="-5">
                <a:latin typeface="Calibri"/>
                <a:cs typeface="Calibri"/>
              </a:rPr>
              <a:t>you </a:t>
            </a:r>
            <a:r>
              <a:rPr dirty="0" sz="1600" spc="-20">
                <a:latin typeface="Calibri"/>
                <a:cs typeface="Calibri"/>
              </a:rPr>
              <a:t>take </a:t>
            </a:r>
            <a:r>
              <a:rPr dirty="0" sz="1600" spc="-5">
                <a:latin typeface="Calibri"/>
                <a:cs typeface="Calibri"/>
              </a:rPr>
              <a:t>your</a:t>
            </a:r>
            <a:r>
              <a:rPr dirty="0" sz="1600" spc="10">
                <a:latin typeface="Calibri"/>
                <a:cs typeface="Calibri"/>
              </a:rPr>
              <a:t> </a:t>
            </a:r>
            <a:r>
              <a:rPr dirty="0" sz="1600" spc="-20">
                <a:latin typeface="Calibri"/>
                <a:cs typeface="Calibri"/>
              </a:rPr>
              <a:t>ARVs.</a:t>
            </a:r>
            <a:endParaRPr sz="1600">
              <a:latin typeface="Calibri"/>
              <a:cs typeface="Calibri"/>
            </a:endParaRPr>
          </a:p>
        </p:txBody>
      </p:sp>
      <p:sp>
        <p:nvSpPr>
          <p:cNvPr id="3" name="object 3"/>
          <p:cNvSpPr txBox="1"/>
          <p:nvPr/>
        </p:nvSpPr>
        <p:spPr>
          <a:xfrm>
            <a:off x="4215165" y="1615947"/>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4" name="object 4"/>
          <p:cNvSpPr txBox="1"/>
          <p:nvPr/>
        </p:nvSpPr>
        <p:spPr>
          <a:xfrm>
            <a:off x="4215165" y="1906523"/>
            <a:ext cx="3189605" cy="443230"/>
          </a:xfrm>
          <a:prstGeom prst="rect">
            <a:avLst/>
          </a:prstGeom>
        </p:spPr>
        <p:txBody>
          <a:bodyPr wrap="square" lIns="0" tIns="26670" rIns="0" bIns="0" rtlCol="0" vert="horz">
            <a:spAutoFit/>
          </a:bodyPr>
          <a:lstStyle/>
          <a:p>
            <a:pPr marL="298450" marR="5080" indent="-285750">
              <a:lnSpc>
                <a:spcPts val="1610"/>
              </a:lnSpc>
              <a:spcBef>
                <a:spcPts val="210"/>
              </a:spcBef>
              <a:buFont typeface="Arial"/>
              <a:buChar char="•"/>
              <a:tabLst>
                <a:tab pos="297815" algn="l"/>
                <a:tab pos="298450" algn="l"/>
              </a:tabLst>
            </a:pPr>
            <a:r>
              <a:rPr dirty="0" sz="1400" spc="-15">
                <a:latin typeface="Calibri"/>
                <a:cs typeface="Calibri"/>
              </a:rPr>
              <a:t>Let’s </a:t>
            </a:r>
            <a:r>
              <a:rPr dirty="0" sz="1400" spc="-5">
                <a:latin typeface="Calibri"/>
                <a:cs typeface="Calibri"/>
              </a:rPr>
              <a:t>continue to </a:t>
            </a:r>
            <a:r>
              <a:rPr dirty="0" sz="1400" spc="-10">
                <a:latin typeface="Calibri"/>
                <a:cs typeface="Calibri"/>
              </a:rPr>
              <a:t>explore any </a:t>
            </a:r>
            <a:r>
              <a:rPr dirty="0" sz="1400" spc="-5">
                <a:latin typeface="Calibri"/>
                <a:cs typeface="Calibri"/>
              </a:rPr>
              <a:t>challenges  </a:t>
            </a:r>
            <a:r>
              <a:rPr dirty="0" sz="1400" spc="-10">
                <a:latin typeface="Calibri"/>
                <a:cs typeface="Calibri"/>
              </a:rPr>
              <a:t>you </a:t>
            </a:r>
            <a:r>
              <a:rPr dirty="0" sz="1400" spc="-15">
                <a:latin typeface="Calibri"/>
                <a:cs typeface="Calibri"/>
              </a:rPr>
              <a:t>may </a:t>
            </a:r>
            <a:r>
              <a:rPr dirty="0" sz="1400">
                <a:latin typeface="Calibri"/>
                <a:cs typeface="Calibri"/>
              </a:rPr>
              <a:t>be </a:t>
            </a:r>
            <a:r>
              <a:rPr dirty="0" sz="1400" spc="-10">
                <a:latin typeface="Calibri"/>
                <a:cs typeface="Calibri"/>
              </a:rPr>
              <a:t>facing </a:t>
            </a:r>
            <a:r>
              <a:rPr dirty="0" sz="1400" spc="-5">
                <a:latin typeface="Calibri"/>
                <a:cs typeface="Calibri"/>
              </a:rPr>
              <a:t>when taking</a:t>
            </a:r>
            <a:r>
              <a:rPr dirty="0" sz="1400" spc="15">
                <a:latin typeface="Calibri"/>
                <a:cs typeface="Calibri"/>
              </a:rPr>
              <a:t> </a:t>
            </a:r>
            <a:r>
              <a:rPr dirty="0" sz="1400" spc="-20">
                <a:latin typeface="Calibri"/>
                <a:cs typeface="Calibri"/>
              </a:rPr>
              <a:t>ARVs</a:t>
            </a:r>
            <a:endParaRPr sz="1400">
              <a:latin typeface="Calibri"/>
              <a:cs typeface="Calibri"/>
            </a:endParaRPr>
          </a:p>
        </p:txBody>
      </p:sp>
      <p:sp>
        <p:nvSpPr>
          <p:cNvPr id="5" name="object 5"/>
          <p:cNvSpPr txBox="1"/>
          <p:nvPr/>
        </p:nvSpPr>
        <p:spPr>
          <a:xfrm>
            <a:off x="4500915" y="2327147"/>
            <a:ext cx="3286125" cy="238760"/>
          </a:xfrm>
          <a:prstGeom prst="rect">
            <a:avLst/>
          </a:prstGeom>
        </p:spPr>
        <p:txBody>
          <a:bodyPr wrap="square" lIns="0" tIns="12700" rIns="0" bIns="0" rtlCol="0" vert="horz">
            <a:spAutoFit/>
          </a:bodyPr>
          <a:lstStyle/>
          <a:p>
            <a:pPr marL="12700">
              <a:lnSpc>
                <a:spcPct val="100000"/>
              </a:lnSpc>
              <a:spcBef>
                <a:spcPts val="100"/>
              </a:spcBef>
            </a:pPr>
            <a:r>
              <a:rPr dirty="0" sz="1400" spc="-5" b="1">
                <a:latin typeface="Calibri"/>
                <a:cs typeface="Calibri"/>
              </a:rPr>
              <a:t>(institutional and community </a:t>
            </a:r>
            <a:r>
              <a:rPr dirty="0" sz="1400" spc="-10" b="1">
                <a:latin typeface="Calibri"/>
                <a:cs typeface="Calibri"/>
              </a:rPr>
              <a:t>level</a:t>
            </a:r>
            <a:r>
              <a:rPr dirty="0" sz="1400" spc="-5" b="1">
                <a:latin typeface="Calibri"/>
                <a:cs typeface="Calibri"/>
              </a:rPr>
              <a:t> barriers).</a:t>
            </a:r>
            <a:endParaRPr sz="1400">
              <a:latin typeface="Calibri"/>
              <a:cs typeface="Calibri"/>
            </a:endParaRPr>
          </a:p>
        </p:txBody>
      </p:sp>
      <p:grpSp>
        <p:nvGrpSpPr>
          <p:cNvPr id="6" name="object 6"/>
          <p:cNvGrpSpPr/>
          <p:nvPr/>
        </p:nvGrpSpPr>
        <p:grpSpPr>
          <a:xfrm>
            <a:off x="3834384" y="1493519"/>
            <a:ext cx="104139" cy="1396365"/>
            <a:chOff x="3834384" y="1493519"/>
            <a:chExt cx="104139" cy="1396365"/>
          </a:xfrm>
        </p:grpSpPr>
        <p:sp>
          <p:nvSpPr>
            <p:cNvPr id="7" name="object 7"/>
            <p:cNvSpPr/>
            <p:nvPr/>
          </p:nvSpPr>
          <p:spPr>
            <a:xfrm>
              <a:off x="3834384" y="1493519"/>
              <a:ext cx="103632" cy="1395984"/>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3886200" y="1514563"/>
              <a:ext cx="0" cy="1304925"/>
            </a:xfrm>
            <a:custGeom>
              <a:avLst/>
              <a:gdLst/>
              <a:ahLst/>
              <a:cxnLst/>
              <a:rect l="l" t="t" r="r" b="b"/>
              <a:pathLst>
                <a:path w="0" h="1304925">
                  <a:moveTo>
                    <a:pt x="0" y="0"/>
                  </a:moveTo>
                  <a:lnTo>
                    <a:pt x="1" y="1304836"/>
                  </a:lnTo>
                </a:path>
              </a:pathLst>
            </a:custGeom>
            <a:ln w="19050">
              <a:solidFill>
                <a:srgbClr val="002060"/>
              </a:solidFill>
            </a:ln>
          </p:spPr>
          <p:txBody>
            <a:bodyPr wrap="square" lIns="0" tIns="0" rIns="0" bIns="0" rtlCol="0"/>
            <a:lstStyle/>
            <a:p/>
          </p:txBody>
        </p:sp>
      </p:grpSp>
      <p:sp>
        <p:nvSpPr>
          <p:cNvPr id="9" name="object 9"/>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8064A2"/>
          </a:solidFill>
        </p:spPr>
        <p:txBody>
          <a:bodyPr wrap="square" lIns="0" tIns="0" rIns="0" bIns="0" rtlCol="0"/>
          <a:lstStyle/>
          <a:p/>
        </p:txBody>
      </p:sp>
      <p:sp>
        <p:nvSpPr>
          <p:cNvPr id="10" name="object 10"/>
          <p:cNvSpPr txBox="1">
            <a:spLocks noGrp="1"/>
          </p:cNvSpPr>
          <p:nvPr>
            <p:ph type="title"/>
          </p:nvPr>
        </p:nvSpPr>
        <p:spPr>
          <a:prstGeom prst="rect"/>
        </p:spPr>
        <p:txBody>
          <a:bodyPr wrap="square" lIns="0" tIns="12700" rIns="0" bIns="0" rtlCol="0" vert="horz">
            <a:spAutoFit/>
          </a:bodyPr>
          <a:lstStyle/>
          <a:p>
            <a:pPr marL="12700">
              <a:lnSpc>
                <a:spcPct val="100000"/>
              </a:lnSpc>
              <a:spcBef>
                <a:spcPts val="100"/>
              </a:spcBef>
            </a:pPr>
            <a:r>
              <a:rPr dirty="0"/>
              <a:t>11. </a:t>
            </a:r>
            <a:r>
              <a:rPr dirty="0" spc="-10"/>
              <a:t>What are </a:t>
            </a:r>
            <a:r>
              <a:rPr dirty="0" spc="-5"/>
              <a:t>the challenges </a:t>
            </a:r>
            <a:r>
              <a:rPr dirty="0"/>
              <a:t>in </a:t>
            </a:r>
            <a:r>
              <a:rPr dirty="0" spc="-5"/>
              <a:t>taking</a:t>
            </a:r>
            <a:r>
              <a:rPr dirty="0" spc="15"/>
              <a:t> </a:t>
            </a:r>
            <a:r>
              <a:rPr dirty="0" spc="-15"/>
              <a:t>your</a:t>
            </a:r>
          </a:p>
        </p:txBody>
      </p:sp>
      <p:sp>
        <p:nvSpPr>
          <p:cNvPr id="11" name="object 11"/>
          <p:cNvSpPr txBox="1"/>
          <p:nvPr/>
        </p:nvSpPr>
        <p:spPr>
          <a:xfrm>
            <a:off x="936730" y="844803"/>
            <a:ext cx="937894" cy="452120"/>
          </a:xfrm>
          <a:prstGeom prst="rect">
            <a:avLst/>
          </a:prstGeom>
        </p:spPr>
        <p:txBody>
          <a:bodyPr wrap="square" lIns="0" tIns="12700" rIns="0" bIns="0" rtlCol="0" vert="horz">
            <a:spAutoFit/>
          </a:bodyPr>
          <a:lstStyle/>
          <a:p>
            <a:pPr marL="12700">
              <a:lnSpc>
                <a:spcPct val="100000"/>
              </a:lnSpc>
              <a:spcBef>
                <a:spcPts val="100"/>
              </a:spcBef>
            </a:pPr>
            <a:r>
              <a:rPr dirty="0" sz="2800" b="1">
                <a:solidFill>
                  <a:srgbClr val="FFFFFF"/>
                </a:solidFill>
                <a:latin typeface="Calibri"/>
                <a:cs typeface="Calibri"/>
              </a:rPr>
              <a:t>A</a:t>
            </a:r>
            <a:r>
              <a:rPr dirty="0" sz="2800" spc="-40" b="1">
                <a:solidFill>
                  <a:srgbClr val="FFFFFF"/>
                </a:solidFill>
                <a:latin typeface="Calibri"/>
                <a:cs typeface="Calibri"/>
              </a:rPr>
              <a:t>R</a:t>
            </a:r>
            <a:r>
              <a:rPr dirty="0" sz="2800" spc="-125" b="1">
                <a:solidFill>
                  <a:srgbClr val="FFFFFF"/>
                </a:solidFill>
                <a:latin typeface="Calibri"/>
                <a:cs typeface="Calibri"/>
              </a:rPr>
              <a:t>V</a:t>
            </a:r>
            <a:r>
              <a:rPr dirty="0" sz="2800" spc="-10" b="1">
                <a:solidFill>
                  <a:srgbClr val="FFFFFF"/>
                </a:solidFill>
                <a:latin typeface="Calibri"/>
                <a:cs typeface="Calibri"/>
              </a:rPr>
              <a:t>s</a:t>
            </a:r>
            <a:r>
              <a:rPr dirty="0" sz="2800" b="1">
                <a:solidFill>
                  <a:srgbClr val="FFFFFF"/>
                </a:solidFill>
                <a:latin typeface="Calibri"/>
                <a:cs typeface="Calibri"/>
              </a:rPr>
              <a:t>?</a:t>
            </a:r>
            <a:endParaRPr sz="2800">
              <a:latin typeface="Calibri"/>
              <a:cs typeface="Calibri"/>
            </a:endParaRPr>
          </a:p>
        </p:txBody>
      </p:sp>
      <p:grpSp>
        <p:nvGrpSpPr>
          <p:cNvPr id="12" name="object 12"/>
          <p:cNvGrpSpPr/>
          <p:nvPr/>
        </p:nvGrpSpPr>
        <p:grpSpPr>
          <a:xfrm>
            <a:off x="4099559" y="5654039"/>
            <a:ext cx="5398135" cy="1039494"/>
            <a:chOff x="4099559" y="5654039"/>
            <a:chExt cx="5398135" cy="1039494"/>
          </a:xfrm>
        </p:grpSpPr>
        <p:sp>
          <p:nvSpPr>
            <p:cNvPr id="13" name="object 13"/>
            <p:cNvSpPr/>
            <p:nvPr/>
          </p:nvSpPr>
          <p:spPr>
            <a:xfrm>
              <a:off x="4099559" y="5654039"/>
              <a:ext cx="5398008" cy="1039367"/>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4142508" y="5671256"/>
              <a:ext cx="5312410" cy="958215"/>
            </a:xfrm>
            <a:custGeom>
              <a:avLst/>
              <a:gdLst/>
              <a:ahLst/>
              <a:cxnLst/>
              <a:rect l="l" t="t" r="r" b="b"/>
              <a:pathLst>
                <a:path w="5312409" h="958215">
                  <a:moveTo>
                    <a:pt x="5312253" y="0"/>
                  </a:moveTo>
                  <a:lnTo>
                    <a:pt x="0" y="0"/>
                  </a:lnTo>
                  <a:lnTo>
                    <a:pt x="0" y="958144"/>
                  </a:lnTo>
                  <a:lnTo>
                    <a:pt x="5312253" y="958144"/>
                  </a:lnTo>
                  <a:lnTo>
                    <a:pt x="5312253" y="0"/>
                  </a:lnTo>
                  <a:close/>
                </a:path>
              </a:pathLst>
            </a:custGeom>
            <a:solidFill>
              <a:srgbClr val="FFFFCC"/>
            </a:solidFill>
          </p:spPr>
          <p:txBody>
            <a:bodyPr wrap="square" lIns="0" tIns="0" rIns="0" bIns="0" rtlCol="0"/>
            <a:lstStyle/>
            <a:p/>
          </p:txBody>
        </p:sp>
        <p:sp>
          <p:nvSpPr>
            <p:cNvPr id="15" name="object 15"/>
            <p:cNvSpPr/>
            <p:nvPr/>
          </p:nvSpPr>
          <p:spPr>
            <a:xfrm>
              <a:off x="4294909" y="5714085"/>
              <a:ext cx="496260" cy="381914"/>
            </a:xfrm>
            <a:prstGeom prst="rect">
              <a:avLst/>
            </a:prstGeom>
            <a:blipFill>
              <a:blip r:embed="rId4" cstate="print"/>
              <a:stretch>
                <a:fillRect/>
              </a:stretch>
            </a:blipFill>
          </p:spPr>
          <p:txBody>
            <a:bodyPr wrap="square" lIns="0" tIns="0" rIns="0" bIns="0" rtlCol="0"/>
            <a:lstStyle/>
            <a:p/>
          </p:txBody>
        </p:sp>
      </p:grpSp>
      <p:sp>
        <p:nvSpPr>
          <p:cNvPr id="16" name="object 16"/>
          <p:cNvSpPr txBox="1"/>
          <p:nvPr/>
        </p:nvSpPr>
        <p:spPr>
          <a:xfrm>
            <a:off x="4142508" y="5671256"/>
            <a:ext cx="5312410" cy="958215"/>
          </a:xfrm>
          <a:prstGeom prst="rect">
            <a:avLst/>
          </a:prstGeom>
        </p:spPr>
        <p:txBody>
          <a:bodyPr wrap="square" lIns="0" tIns="29209" rIns="0" bIns="0" rtlCol="0" vert="horz">
            <a:spAutoFit/>
          </a:bodyPr>
          <a:lstStyle/>
          <a:p>
            <a:pPr marL="803275">
              <a:lnSpc>
                <a:spcPct val="100000"/>
              </a:lnSpc>
              <a:spcBef>
                <a:spcPts val="229"/>
              </a:spcBef>
            </a:pPr>
            <a:r>
              <a:rPr dirty="0" sz="1600" spc="-5" b="1">
                <a:latin typeface="Calibri"/>
                <a:cs typeface="Calibri"/>
              </a:rPr>
              <a:t>Document</a:t>
            </a:r>
            <a:endParaRPr sz="1600">
              <a:latin typeface="Calibri"/>
              <a:cs typeface="Calibri"/>
            </a:endParaRPr>
          </a:p>
          <a:p>
            <a:pPr marL="234315">
              <a:lnSpc>
                <a:spcPts val="1535"/>
              </a:lnSpc>
              <a:spcBef>
                <a:spcPts val="1495"/>
              </a:spcBef>
            </a:pPr>
            <a:r>
              <a:rPr dirty="0" sz="1400" spc="-5">
                <a:latin typeface="Calibri"/>
                <a:cs typeface="Calibri"/>
              </a:rPr>
              <a:t>Document </a:t>
            </a:r>
            <a:r>
              <a:rPr dirty="0" sz="1400">
                <a:latin typeface="Calibri"/>
                <a:cs typeface="Calibri"/>
              </a:rPr>
              <a:t>the </a:t>
            </a:r>
            <a:r>
              <a:rPr dirty="0" sz="1400" spc="-5">
                <a:latin typeface="Calibri"/>
                <a:cs typeface="Calibri"/>
              </a:rPr>
              <a:t>specific barriers </a:t>
            </a:r>
            <a:r>
              <a:rPr dirty="0" sz="1400" spc="-10">
                <a:latin typeface="Calibri"/>
                <a:cs typeface="Calibri"/>
              </a:rPr>
              <a:t>you </a:t>
            </a:r>
            <a:r>
              <a:rPr dirty="0" sz="1400" spc="-5">
                <a:latin typeface="Calibri"/>
                <a:cs typeface="Calibri"/>
              </a:rPr>
              <a:t>identify </a:t>
            </a:r>
            <a:r>
              <a:rPr dirty="0" sz="1400">
                <a:latin typeface="Calibri"/>
                <a:cs typeface="Calibri"/>
              </a:rPr>
              <a:t>with the </a:t>
            </a:r>
            <a:r>
              <a:rPr dirty="0" sz="1400" spc="-5">
                <a:latin typeface="Calibri"/>
                <a:cs typeface="Calibri"/>
              </a:rPr>
              <a:t>patient on </a:t>
            </a:r>
            <a:r>
              <a:rPr dirty="0" sz="1400">
                <a:latin typeface="Calibri"/>
                <a:cs typeface="Calibri"/>
              </a:rPr>
              <a:t>the</a:t>
            </a:r>
            <a:endParaRPr sz="1400">
              <a:latin typeface="Calibri"/>
              <a:cs typeface="Calibri"/>
            </a:endParaRPr>
          </a:p>
          <a:p>
            <a:pPr marL="234315">
              <a:lnSpc>
                <a:spcPts val="1535"/>
              </a:lnSpc>
            </a:pPr>
            <a:r>
              <a:rPr dirty="0" sz="1400" spc="-5" b="1">
                <a:latin typeface="Calibri"/>
                <a:cs typeface="Calibri"/>
              </a:rPr>
              <a:t>Enhanced Adherence </a:t>
            </a:r>
            <a:r>
              <a:rPr dirty="0" sz="1400" b="1">
                <a:latin typeface="Calibri"/>
                <a:cs typeface="Calibri"/>
              </a:rPr>
              <a:t>Plan</a:t>
            </a:r>
            <a:r>
              <a:rPr dirty="0" sz="1400" spc="-15" b="1">
                <a:latin typeface="Calibri"/>
                <a:cs typeface="Calibri"/>
              </a:rPr>
              <a:t> </a:t>
            </a:r>
            <a:r>
              <a:rPr dirty="0" sz="1400" spc="-30" b="1">
                <a:latin typeface="Calibri"/>
                <a:cs typeface="Calibri"/>
              </a:rPr>
              <a:t>Tool.</a:t>
            </a:r>
            <a:endParaRPr sz="1400">
              <a:latin typeface="Calibri"/>
              <a:cs typeface="Calibri"/>
            </a:endParaRPr>
          </a:p>
        </p:txBody>
      </p:sp>
      <p:grpSp>
        <p:nvGrpSpPr>
          <p:cNvPr id="17" name="object 17"/>
          <p:cNvGrpSpPr/>
          <p:nvPr/>
        </p:nvGrpSpPr>
        <p:grpSpPr>
          <a:xfrm>
            <a:off x="643127" y="2993135"/>
            <a:ext cx="2981325" cy="3700779"/>
            <a:chOff x="643127" y="2993135"/>
            <a:chExt cx="2981325" cy="3700779"/>
          </a:xfrm>
        </p:grpSpPr>
        <p:sp>
          <p:nvSpPr>
            <p:cNvPr id="18" name="object 18"/>
            <p:cNvSpPr/>
            <p:nvPr/>
          </p:nvSpPr>
          <p:spPr>
            <a:xfrm>
              <a:off x="643127" y="2993135"/>
              <a:ext cx="2980944" cy="3700272"/>
            </a:xfrm>
            <a:prstGeom prst="rect">
              <a:avLst/>
            </a:prstGeom>
            <a:blipFill>
              <a:blip r:embed="rId5" cstate="print"/>
              <a:stretch>
                <a:fillRect/>
              </a:stretch>
            </a:blipFill>
          </p:spPr>
          <p:txBody>
            <a:bodyPr wrap="square" lIns="0" tIns="0" rIns="0" bIns="0" rtlCol="0"/>
            <a:lstStyle/>
            <a:p/>
          </p:txBody>
        </p:sp>
        <p:sp>
          <p:nvSpPr>
            <p:cNvPr id="19" name="object 19"/>
            <p:cNvSpPr/>
            <p:nvPr/>
          </p:nvSpPr>
          <p:spPr>
            <a:xfrm>
              <a:off x="685799" y="3010358"/>
              <a:ext cx="2895600" cy="3619500"/>
            </a:xfrm>
            <a:custGeom>
              <a:avLst/>
              <a:gdLst/>
              <a:ahLst/>
              <a:cxnLst/>
              <a:rect l="l" t="t" r="r" b="b"/>
              <a:pathLst>
                <a:path w="2895600" h="3619500">
                  <a:moveTo>
                    <a:pt x="2895600" y="0"/>
                  </a:moveTo>
                  <a:lnTo>
                    <a:pt x="0" y="0"/>
                  </a:lnTo>
                  <a:lnTo>
                    <a:pt x="0" y="3619042"/>
                  </a:lnTo>
                  <a:lnTo>
                    <a:pt x="2895600" y="3619042"/>
                  </a:lnTo>
                  <a:lnTo>
                    <a:pt x="2895600" y="0"/>
                  </a:lnTo>
                  <a:close/>
                </a:path>
              </a:pathLst>
            </a:custGeom>
            <a:solidFill>
              <a:srgbClr val="E6E0EC"/>
            </a:solidFill>
          </p:spPr>
          <p:txBody>
            <a:bodyPr wrap="square" lIns="0" tIns="0" rIns="0" bIns="0" rtlCol="0"/>
            <a:lstStyle/>
            <a:p/>
          </p:txBody>
        </p:sp>
        <p:sp>
          <p:nvSpPr>
            <p:cNvPr id="20" name="object 20"/>
            <p:cNvSpPr/>
            <p:nvPr/>
          </p:nvSpPr>
          <p:spPr>
            <a:xfrm>
              <a:off x="753494" y="3067603"/>
              <a:ext cx="518813" cy="533400"/>
            </a:xfrm>
            <a:prstGeom prst="rect">
              <a:avLst/>
            </a:prstGeom>
            <a:blipFill>
              <a:blip r:embed="rId6" cstate="print"/>
              <a:stretch>
                <a:fillRect/>
              </a:stretch>
            </a:blipFill>
          </p:spPr>
          <p:txBody>
            <a:bodyPr wrap="square" lIns="0" tIns="0" rIns="0" bIns="0" rtlCol="0"/>
            <a:lstStyle/>
            <a:p/>
          </p:txBody>
        </p:sp>
      </p:grpSp>
      <p:sp>
        <p:nvSpPr>
          <p:cNvPr id="21" name="object 21"/>
          <p:cNvSpPr txBox="1"/>
          <p:nvPr/>
        </p:nvSpPr>
        <p:spPr>
          <a:xfrm>
            <a:off x="685800" y="3010358"/>
            <a:ext cx="2895600" cy="3619500"/>
          </a:xfrm>
          <a:prstGeom prst="rect">
            <a:avLst/>
          </a:prstGeom>
        </p:spPr>
        <p:txBody>
          <a:bodyPr wrap="square" lIns="0" tIns="84455" rIns="0" bIns="0" rtlCol="0" vert="horz">
            <a:spAutoFit/>
          </a:bodyPr>
          <a:lstStyle/>
          <a:p>
            <a:pPr marL="691515">
              <a:lnSpc>
                <a:spcPct val="100000"/>
              </a:lnSpc>
              <a:spcBef>
                <a:spcPts val="665"/>
              </a:spcBef>
            </a:pPr>
            <a:r>
              <a:rPr dirty="0" sz="1500" spc="-5" b="1">
                <a:latin typeface="Calibri"/>
                <a:cs typeface="Calibri"/>
              </a:rPr>
              <a:t>Provider</a:t>
            </a:r>
            <a:r>
              <a:rPr dirty="0" sz="1500" spc="-10" b="1">
                <a:latin typeface="Calibri"/>
                <a:cs typeface="Calibri"/>
              </a:rPr>
              <a:t> </a:t>
            </a:r>
            <a:r>
              <a:rPr dirty="0" sz="1500" spc="-5" b="1">
                <a:latin typeface="Calibri"/>
                <a:cs typeface="Calibri"/>
              </a:rPr>
              <a:t>Instructions</a:t>
            </a:r>
            <a:endParaRPr sz="1500">
              <a:latin typeface="Calibri"/>
              <a:cs typeface="Calibri"/>
            </a:endParaRPr>
          </a:p>
          <a:p>
            <a:pPr>
              <a:lnSpc>
                <a:spcPct val="100000"/>
              </a:lnSpc>
              <a:spcBef>
                <a:spcPts val="20"/>
              </a:spcBef>
            </a:pPr>
            <a:endParaRPr sz="2350">
              <a:latin typeface="Calibri"/>
              <a:cs typeface="Calibri"/>
            </a:endParaRPr>
          </a:p>
          <a:p>
            <a:pPr marL="128270" marR="309880">
              <a:lnSpc>
                <a:spcPct val="100400"/>
              </a:lnSpc>
            </a:pPr>
            <a:r>
              <a:rPr dirty="0" sz="1200" spc="-5" b="1">
                <a:latin typeface="Calibri"/>
                <a:cs typeface="Calibri"/>
              </a:rPr>
              <a:t>Summarize what was learned </a:t>
            </a:r>
            <a:r>
              <a:rPr dirty="0" sz="1200" spc="-10" b="1">
                <a:latin typeface="Calibri"/>
                <a:cs typeface="Calibri"/>
              </a:rPr>
              <a:t>from </a:t>
            </a:r>
            <a:r>
              <a:rPr dirty="0" sz="1200" b="1">
                <a:latin typeface="Calibri"/>
                <a:cs typeface="Calibri"/>
              </a:rPr>
              <a:t>the  </a:t>
            </a:r>
            <a:r>
              <a:rPr dirty="0" sz="1200" spc="-5" b="1">
                <a:latin typeface="Calibri"/>
                <a:cs typeface="Calibri"/>
              </a:rPr>
              <a:t>patient </a:t>
            </a:r>
            <a:r>
              <a:rPr dirty="0" sz="1200" b="1">
                <a:latin typeface="Calibri"/>
                <a:cs typeface="Calibri"/>
              </a:rPr>
              <a:t>about </a:t>
            </a:r>
            <a:r>
              <a:rPr dirty="0" sz="1200" spc="-10" b="1">
                <a:latin typeface="Calibri"/>
                <a:cs typeface="Calibri"/>
              </a:rPr>
              <a:t>any </a:t>
            </a:r>
            <a:r>
              <a:rPr dirty="0" sz="1200" spc="-5" b="1">
                <a:latin typeface="Calibri"/>
                <a:cs typeface="Calibri"/>
              </a:rPr>
              <a:t>specific barriers  identified </a:t>
            </a:r>
            <a:r>
              <a:rPr dirty="0" sz="1200" b="1">
                <a:latin typeface="Calibri"/>
                <a:cs typeface="Calibri"/>
              </a:rPr>
              <a:t>on this </a:t>
            </a:r>
            <a:r>
              <a:rPr dirty="0" sz="1200" spc="-10" b="1">
                <a:latin typeface="Calibri"/>
                <a:cs typeface="Calibri"/>
              </a:rPr>
              <a:t>card </a:t>
            </a:r>
            <a:r>
              <a:rPr dirty="0" sz="1200" b="1">
                <a:latin typeface="Calibri"/>
                <a:cs typeface="Calibri"/>
              </a:rPr>
              <a:t>using </a:t>
            </a:r>
            <a:r>
              <a:rPr dirty="0" sz="1200" spc="-10" b="1">
                <a:latin typeface="Calibri"/>
                <a:cs typeface="Calibri"/>
              </a:rPr>
              <a:t>Reflective  </a:t>
            </a:r>
            <a:r>
              <a:rPr dirty="0" sz="1200" spc="-5" b="1">
                <a:latin typeface="Calibri"/>
                <a:cs typeface="Calibri"/>
              </a:rPr>
              <a:t>Listening </a:t>
            </a:r>
            <a:r>
              <a:rPr dirty="0" sz="1200" b="1">
                <a:latin typeface="Calibri"/>
                <a:cs typeface="Calibri"/>
              </a:rPr>
              <a:t>or </a:t>
            </a:r>
            <a:r>
              <a:rPr dirty="0" sz="1200" spc="-5" b="1">
                <a:latin typeface="Calibri"/>
                <a:cs typeface="Calibri"/>
              </a:rPr>
              <a:t>Summary </a:t>
            </a:r>
            <a:r>
              <a:rPr dirty="0" sz="1200" spc="-10" b="1">
                <a:latin typeface="Calibri"/>
                <a:cs typeface="Calibri"/>
              </a:rPr>
              <a:t>Statements, </a:t>
            </a:r>
            <a:r>
              <a:rPr dirty="0" sz="1200" spc="-5" b="1">
                <a:latin typeface="Calibri"/>
                <a:cs typeface="Calibri"/>
              </a:rPr>
              <a:t>for  </a:t>
            </a:r>
            <a:r>
              <a:rPr dirty="0" sz="1200" spc="-10" b="1">
                <a:latin typeface="Calibri"/>
                <a:cs typeface="Calibri"/>
              </a:rPr>
              <a:t>example:</a:t>
            </a:r>
            <a:endParaRPr sz="1200">
              <a:latin typeface="Calibri"/>
              <a:cs typeface="Calibri"/>
            </a:endParaRPr>
          </a:p>
          <a:p>
            <a:pPr>
              <a:lnSpc>
                <a:spcPct val="100000"/>
              </a:lnSpc>
              <a:spcBef>
                <a:spcPts val="35"/>
              </a:spcBef>
            </a:pPr>
            <a:endParaRPr sz="1200">
              <a:latin typeface="Calibri"/>
              <a:cs typeface="Calibri"/>
            </a:endParaRPr>
          </a:p>
          <a:p>
            <a:pPr marL="299720" marR="250190" indent="-171450">
              <a:lnSpc>
                <a:spcPct val="97500"/>
              </a:lnSpc>
              <a:buFont typeface="Arial"/>
              <a:buChar char="•"/>
              <a:tabLst>
                <a:tab pos="300355" algn="l"/>
              </a:tabLst>
            </a:pPr>
            <a:r>
              <a:rPr dirty="0" u="sng" sz="1200" spc="-5" i="1">
                <a:uFill>
                  <a:solidFill>
                    <a:srgbClr val="000000"/>
                  </a:solidFill>
                </a:uFill>
                <a:latin typeface="Calibri"/>
                <a:cs typeface="Calibri"/>
              </a:rPr>
              <a:t>So you </a:t>
            </a:r>
            <a:r>
              <a:rPr dirty="0" u="sng" sz="1200" spc="-10" i="1">
                <a:uFill>
                  <a:solidFill>
                    <a:srgbClr val="000000"/>
                  </a:solidFill>
                </a:uFill>
                <a:latin typeface="Calibri"/>
                <a:cs typeface="Calibri"/>
              </a:rPr>
              <a:t>said </a:t>
            </a:r>
            <a:r>
              <a:rPr dirty="0" u="sng" sz="1200" spc="-5" i="1">
                <a:uFill>
                  <a:solidFill>
                    <a:srgbClr val="000000"/>
                  </a:solidFill>
                </a:uFill>
                <a:latin typeface="Calibri"/>
                <a:cs typeface="Calibri"/>
              </a:rPr>
              <a:t>you </a:t>
            </a:r>
            <a:r>
              <a:rPr dirty="0" u="sng" sz="1200" spc="-10" i="1">
                <a:uFill>
                  <a:solidFill>
                    <a:srgbClr val="000000"/>
                  </a:solidFill>
                </a:uFill>
                <a:latin typeface="Calibri"/>
                <a:cs typeface="Calibri"/>
              </a:rPr>
              <a:t>feel</a:t>
            </a:r>
            <a:r>
              <a:rPr dirty="0" sz="1200" spc="-10" i="1">
                <a:latin typeface="Calibri"/>
                <a:cs typeface="Calibri"/>
              </a:rPr>
              <a:t> </a:t>
            </a:r>
            <a:r>
              <a:rPr dirty="0" sz="1200" spc="-5">
                <a:latin typeface="Calibri"/>
                <a:cs typeface="Calibri"/>
              </a:rPr>
              <a:t>angry </a:t>
            </a:r>
            <a:r>
              <a:rPr dirty="0" sz="1200">
                <a:latin typeface="Calibri"/>
                <a:cs typeface="Calibri"/>
              </a:rPr>
              <a:t>when </a:t>
            </a:r>
            <a:r>
              <a:rPr dirty="0" sz="1200" spc="-10">
                <a:latin typeface="Calibri"/>
                <a:cs typeface="Calibri"/>
              </a:rPr>
              <a:t>you  think </a:t>
            </a:r>
            <a:r>
              <a:rPr dirty="0" sz="1200" spc="-5">
                <a:latin typeface="Calibri"/>
                <a:cs typeface="Calibri"/>
              </a:rPr>
              <a:t>about </a:t>
            </a:r>
            <a:r>
              <a:rPr dirty="0" sz="1200" spc="-10">
                <a:latin typeface="Calibri"/>
                <a:cs typeface="Calibri"/>
              </a:rPr>
              <a:t>taking your </a:t>
            </a:r>
            <a:r>
              <a:rPr dirty="0" sz="1200" spc="-20">
                <a:latin typeface="Calibri"/>
                <a:cs typeface="Calibri"/>
              </a:rPr>
              <a:t>ARVs </a:t>
            </a:r>
            <a:r>
              <a:rPr dirty="0" sz="1200" spc="-5">
                <a:latin typeface="Calibri"/>
                <a:cs typeface="Calibri"/>
              </a:rPr>
              <a:t>and </a:t>
            </a:r>
            <a:r>
              <a:rPr dirty="0" sz="1200" spc="-10">
                <a:latin typeface="Calibri"/>
                <a:cs typeface="Calibri"/>
              </a:rPr>
              <a:t>that  makes </a:t>
            </a:r>
            <a:r>
              <a:rPr dirty="0" sz="1200" spc="-5">
                <a:latin typeface="Calibri"/>
                <a:cs typeface="Calibri"/>
              </a:rPr>
              <a:t>it </a:t>
            </a:r>
            <a:r>
              <a:rPr dirty="0" sz="1200" spc="-10">
                <a:latin typeface="Calibri"/>
                <a:cs typeface="Calibri"/>
              </a:rPr>
              <a:t>really</a:t>
            </a:r>
            <a:r>
              <a:rPr dirty="0" sz="1200" spc="10">
                <a:latin typeface="Calibri"/>
                <a:cs typeface="Calibri"/>
              </a:rPr>
              <a:t> </a:t>
            </a:r>
            <a:r>
              <a:rPr dirty="0" sz="1200" spc="-10">
                <a:latin typeface="Calibri"/>
                <a:cs typeface="Calibri"/>
              </a:rPr>
              <a:t>hard.</a:t>
            </a:r>
            <a:endParaRPr sz="1200">
              <a:latin typeface="Calibri"/>
              <a:cs typeface="Calibri"/>
            </a:endParaRPr>
          </a:p>
          <a:p>
            <a:pPr>
              <a:lnSpc>
                <a:spcPct val="100000"/>
              </a:lnSpc>
              <a:spcBef>
                <a:spcPts val="55"/>
              </a:spcBef>
              <a:buFont typeface="Arial"/>
              <a:buChar char="•"/>
            </a:pPr>
            <a:endParaRPr sz="1150">
              <a:latin typeface="Calibri"/>
              <a:cs typeface="Calibri"/>
            </a:endParaRPr>
          </a:p>
          <a:p>
            <a:pPr marL="299720" marR="231140" indent="-171450">
              <a:lnSpc>
                <a:spcPct val="100400"/>
              </a:lnSpc>
              <a:buFont typeface="Arial"/>
              <a:buChar char="•"/>
              <a:tabLst>
                <a:tab pos="300355" algn="l"/>
              </a:tabLst>
            </a:pPr>
            <a:r>
              <a:rPr dirty="0" u="sng" sz="1200" spc="-5" i="1">
                <a:uFill>
                  <a:solidFill>
                    <a:srgbClr val="000000"/>
                  </a:solidFill>
                </a:uFill>
                <a:latin typeface="Calibri"/>
                <a:cs typeface="Calibri"/>
              </a:rPr>
              <a:t>Let </a:t>
            </a:r>
            <a:r>
              <a:rPr dirty="0" u="sng" sz="1200" i="1">
                <a:uFill>
                  <a:solidFill>
                    <a:srgbClr val="000000"/>
                  </a:solidFill>
                </a:uFill>
                <a:latin typeface="Calibri"/>
                <a:cs typeface="Calibri"/>
              </a:rPr>
              <a:t>me </a:t>
            </a:r>
            <a:r>
              <a:rPr dirty="0" u="sng" sz="1200" spc="-5" i="1">
                <a:uFill>
                  <a:solidFill>
                    <a:srgbClr val="000000"/>
                  </a:solidFill>
                </a:uFill>
                <a:latin typeface="Calibri"/>
                <a:cs typeface="Calibri"/>
              </a:rPr>
              <a:t>see </a:t>
            </a:r>
            <a:r>
              <a:rPr dirty="0" u="sng" sz="1200" i="1">
                <a:uFill>
                  <a:solidFill>
                    <a:srgbClr val="000000"/>
                  </a:solidFill>
                </a:uFill>
                <a:latin typeface="Calibri"/>
                <a:cs typeface="Calibri"/>
              </a:rPr>
              <a:t>if I </a:t>
            </a:r>
            <a:r>
              <a:rPr dirty="0" u="sng" sz="1200" spc="-10" i="1">
                <a:uFill>
                  <a:solidFill>
                    <a:srgbClr val="000000"/>
                  </a:solidFill>
                </a:uFill>
                <a:latin typeface="Calibri"/>
                <a:cs typeface="Calibri"/>
              </a:rPr>
              <a:t>understand </a:t>
            </a:r>
            <a:r>
              <a:rPr dirty="0" u="sng" sz="1200" spc="-5" i="1">
                <a:uFill>
                  <a:solidFill>
                    <a:srgbClr val="000000"/>
                  </a:solidFill>
                </a:uFill>
                <a:latin typeface="Calibri"/>
                <a:cs typeface="Calibri"/>
              </a:rPr>
              <a:t>so </a:t>
            </a:r>
            <a:r>
              <a:rPr dirty="0" u="sng" sz="1200" spc="-35" i="1">
                <a:uFill>
                  <a:solidFill>
                    <a:srgbClr val="000000"/>
                  </a:solidFill>
                </a:uFill>
                <a:latin typeface="Calibri"/>
                <a:cs typeface="Calibri"/>
              </a:rPr>
              <a:t>far. </a:t>
            </a:r>
            <a:r>
              <a:rPr dirty="0" sz="1200" spc="-35" i="1">
                <a:latin typeface="Calibri"/>
                <a:cs typeface="Calibri"/>
              </a:rPr>
              <a:t> </a:t>
            </a:r>
            <a:r>
              <a:rPr dirty="0" sz="1200" spc="-5">
                <a:latin typeface="Calibri"/>
                <a:cs typeface="Calibri"/>
              </a:rPr>
              <a:t>Because </a:t>
            </a:r>
            <a:r>
              <a:rPr dirty="0" sz="1200">
                <a:latin typeface="Calibri"/>
                <a:cs typeface="Calibri"/>
              </a:rPr>
              <a:t>of </a:t>
            </a:r>
            <a:r>
              <a:rPr dirty="0" sz="1200" spc="-5">
                <a:latin typeface="Calibri"/>
                <a:cs typeface="Calibri"/>
              </a:rPr>
              <a:t>the long </a:t>
            </a:r>
            <a:r>
              <a:rPr dirty="0" sz="1200" spc="-10">
                <a:latin typeface="Calibri"/>
                <a:cs typeface="Calibri"/>
              </a:rPr>
              <a:t>distance you </a:t>
            </a:r>
            <a:r>
              <a:rPr dirty="0" sz="1200" spc="-15">
                <a:latin typeface="Calibri"/>
                <a:cs typeface="Calibri"/>
              </a:rPr>
              <a:t>have  </a:t>
            </a:r>
            <a:r>
              <a:rPr dirty="0" sz="1200" spc="-10">
                <a:latin typeface="Calibri"/>
                <a:cs typeface="Calibri"/>
              </a:rPr>
              <a:t>to </a:t>
            </a:r>
            <a:r>
              <a:rPr dirty="0" sz="1200" spc="-15">
                <a:latin typeface="Calibri"/>
                <a:cs typeface="Calibri"/>
              </a:rPr>
              <a:t>travel </a:t>
            </a:r>
            <a:r>
              <a:rPr dirty="0" sz="1200" spc="-5">
                <a:latin typeface="Calibri"/>
                <a:cs typeface="Calibri"/>
              </a:rPr>
              <a:t>and long wait times </a:t>
            </a:r>
            <a:r>
              <a:rPr dirty="0" sz="1200" spc="-10">
                <a:latin typeface="Calibri"/>
                <a:cs typeface="Calibri"/>
              </a:rPr>
              <a:t>at </a:t>
            </a:r>
            <a:r>
              <a:rPr dirty="0" sz="1200" spc="-5">
                <a:latin typeface="Calibri"/>
                <a:cs typeface="Calibri"/>
              </a:rPr>
              <a:t>the  clinic </a:t>
            </a:r>
            <a:r>
              <a:rPr dirty="0" sz="1200" spc="-15">
                <a:latin typeface="Calibri"/>
                <a:cs typeface="Calibri"/>
              </a:rPr>
              <a:t>it’s </a:t>
            </a:r>
            <a:r>
              <a:rPr dirty="0" sz="1200" spc="-10">
                <a:latin typeface="Calibri"/>
                <a:cs typeface="Calibri"/>
              </a:rPr>
              <a:t>hard to make </a:t>
            </a:r>
            <a:r>
              <a:rPr dirty="0" sz="1200" spc="-5">
                <a:latin typeface="Calibri"/>
                <a:cs typeface="Calibri"/>
              </a:rPr>
              <a:t>all </a:t>
            </a:r>
            <a:r>
              <a:rPr dirty="0" sz="1200">
                <a:latin typeface="Calibri"/>
                <a:cs typeface="Calibri"/>
              </a:rPr>
              <a:t>of </a:t>
            </a:r>
            <a:r>
              <a:rPr dirty="0" sz="1200" spc="-10">
                <a:latin typeface="Calibri"/>
                <a:cs typeface="Calibri"/>
              </a:rPr>
              <a:t>your  </a:t>
            </a:r>
            <a:r>
              <a:rPr dirty="0" sz="1200" spc="-5">
                <a:latin typeface="Calibri"/>
                <a:cs typeface="Calibri"/>
              </a:rPr>
              <a:t>appointments.</a:t>
            </a:r>
            <a:endParaRPr sz="1200">
              <a:latin typeface="Calibri"/>
              <a:cs typeface="Calibri"/>
            </a:endParaRPr>
          </a:p>
        </p:txBody>
      </p:sp>
      <p:graphicFrame>
        <p:nvGraphicFramePr>
          <p:cNvPr id="22" name="object 22"/>
          <p:cNvGraphicFramePr>
            <a:graphicFrameLocks noGrp="1"/>
          </p:cNvGraphicFramePr>
          <p:nvPr/>
        </p:nvGraphicFramePr>
        <p:xfrm>
          <a:off x="4097157" y="3041652"/>
          <a:ext cx="5370830" cy="2374900"/>
        </p:xfrm>
        <a:graphic>
          <a:graphicData uri="http://schemas.openxmlformats.org/drawingml/2006/table">
            <a:tbl>
              <a:tblPr firstRow="1" bandRow="1">
                <a:tableStyleId>{2D5ABB26-0587-4C30-8999-92F81FD0307C}</a:tableStyleId>
              </a:tblPr>
              <a:tblGrid>
                <a:gridCol w="1230630"/>
                <a:gridCol w="4121150"/>
              </a:tblGrid>
              <a:tr h="254843">
                <a:tc>
                  <a:txBody>
                    <a:bodyPr/>
                    <a:lstStyle/>
                    <a:p>
                      <a:pPr marL="356235">
                        <a:lnSpc>
                          <a:spcPct val="100000"/>
                        </a:lnSpc>
                        <a:spcBef>
                          <a:spcPts val="220"/>
                        </a:spcBef>
                      </a:pPr>
                      <a:r>
                        <a:rPr dirty="0" sz="1000" spc="-5" b="1">
                          <a:solidFill>
                            <a:srgbClr val="FFFFFF"/>
                          </a:solidFill>
                          <a:latin typeface="Calibri"/>
                          <a:cs typeface="Calibri"/>
                        </a:rPr>
                        <a:t>BARRIERS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a:txBody>
                    <a:bodyPr/>
                    <a:lstStyle/>
                    <a:p>
                      <a:pPr marL="1184275">
                        <a:lnSpc>
                          <a:spcPct val="100000"/>
                        </a:lnSpc>
                        <a:spcBef>
                          <a:spcPts val="220"/>
                        </a:spcBef>
                      </a:pPr>
                      <a:r>
                        <a:rPr dirty="0" sz="1000" spc="-5" b="1">
                          <a:solidFill>
                            <a:srgbClr val="FFFFFF"/>
                          </a:solidFill>
                          <a:latin typeface="Calibri"/>
                          <a:cs typeface="Calibri"/>
                        </a:rPr>
                        <a:t>QUESTIONS </a:t>
                      </a:r>
                      <a:r>
                        <a:rPr dirty="0" sz="1000" b="1">
                          <a:solidFill>
                            <a:srgbClr val="FFFFFF"/>
                          </a:solidFill>
                          <a:latin typeface="Calibri"/>
                          <a:cs typeface="Calibri"/>
                        </a:rPr>
                        <a:t>TO </a:t>
                      </a:r>
                      <a:r>
                        <a:rPr dirty="0" sz="1000" spc="-5" b="1">
                          <a:solidFill>
                            <a:srgbClr val="FFFFFF"/>
                          </a:solidFill>
                          <a:latin typeface="Calibri"/>
                          <a:cs typeface="Calibri"/>
                        </a:rPr>
                        <a:t>ASSESS BARRIERS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r>
              <a:tr h="254843">
                <a:tc gridSpan="2">
                  <a:txBody>
                    <a:bodyPr/>
                    <a:lstStyle/>
                    <a:p>
                      <a:pPr algn="ctr">
                        <a:lnSpc>
                          <a:spcPct val="100000"/>
                        </a:lnSpc>
                        <a:spcBef>
                          <a:spcPts val="209"/>
                        </a:spcBef>
                      </a:pPr>
                      <a:r>
                        <a:rPr dirty="0" sz="1000" spc="-5" b="1">
                          <a:latin typeface="Calibri"/>
                          <a:cs typeface="Calibri"/>
                        </a:rPr>
                        <a:t>INSTITUTIONAL/COMMUNITY</a:t>
                      </a:r>
                      <a:endParaRPr sz="1000">
                        <a:latin typeface="Calibri"/>
                        <a:cs typeface="Calibri"/>
                      </a:endParaRPr>
                    </a:p>
                  </a:txBody>
                  <a:tcPr marL="0" marR="0" marB="0" marT="26669">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r>
              <a:tr h="421471">
                <a:tc>
                  <a:txBody>
                    <a:bodyPr/>
                    <a:lstStyle/>
                    <a:p>
                      <a:pPr marL="82550">
                        <a:lnSpc>
                          <a:spcPct val="100000"/>
                        </a:lnSpc>
                        <a:spcBef>
                          <a:spcPts val="215"/>
                        </a:spcBef>
                      </a:pPr>
                      <a:r>
                        <a:rPr dirty="0" sz="1000" spc="-5" b="1">
                          <a:latin typeface="Calibri"/>
                          <a:cs typeface="Calibri"/>
                        </a:rPr>
                        <a:t>Drug</a:t>
                      </a:r>
                      <a:r>
                        <a:rPr dirty="0" sz="1000" spc="-15" b="1">
                          <a:latin typeface="Calibri"/>
                          <a:cs typeface="Calibri"/>
                        </a:rPr>
                        <a:t> </a:t>
                      </a:r>
                      <a:r>
                        <a:rPr dirty="0" sz="1000" spc="-5" b="1">
                          <a:latin typeface="Calibri"/>
                          <a:cs typeface="Calibri"/>
                        </a:rPr>
                        <a:t>stock-out</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marR="356870">
                        <a:lnSpc>
                          <a:spcPct val="100000"/>
                        </a:lnSpc>
                        <a:spcBef>
                          <a:spcPts val="215"/>
                        </a:spcBef>
                      </a:pPr>
                      <a:r>
                        <a:rPr dirty="0" sz="1000" spc="-5">
                          <a:latin typeface="Calibri"/>
                          <a:cs typeface="Calibri"/>
                        </a:rPr>
                        <a:t>Have you ever come </a:t>
                      </a:r>
                      <a:r>
                        <a:rPr dirty="0" sz="1000">
                          <a:latin typeface="Calibri"/>
                          <a:cs typeface="Calibri"/>
                        </a:rPr>
                        <a:t>to </a:t>
                      </a:r>
                      <a:r>
                        <a:rPr dirty="0" sz="1000" spc="-5">
                          <a:latin typeface="Calibri"/>
                          <a:cs typeface="Calibri"/>
                        </a:rPr>
                        <a:t>the health facility and found that there were no  ARVs available, or you were only given </a:t>
                      </a:r>
                      <a:r>
                        <a:rPr dirty="0" sz="1000">
                          <a:latin typeface="Calibri"/>
                          <a:cs typeface="Calibri"/>
                        </a:rPr>
                        <a:t>a </a:t>
                      </a:r>
                      <a:r>
                        <a:rPr dirty="0" sz="1000" spc="-5">
                          <a:latin typeface="Calibri"/>
                          <a:cs typeface="Calibri"/>
                        </a:rPr>
                        <a:t>small</a:t>
                      </a:r>
                      <a:r>
                        <a:rPr dirty="0" sz="1000" spc="-20">
                          <a:latin typeface="Calibri"/>
                          <a:cs typeface="Calibri"/>
                        </a:rPr>
                        <a:t> </a:t>
                      </a:r>
                      <a:r>
                        <a:rPr dirty="0" sz="1000" spc="-5">
                          <a:latin typeface="Calibri"/>
                          <a:cs typeface="Calibri"/>
                        </a:rPr>
                        <a:t>supply?</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421471">
                <a:tc>
                  <a:txBody>
                    <a:bodyPr/>
                    <a:lstStyle/>
                    <a:p>
                      <a:pPr marL="82550">
                        <a:lnSpc>
                          <a:spcPct val="100000"/>
                        </a:lnSpc>
                        <a:spcBef>
                          <a:spcPts val="210"/>
                        </a:spcBef>
                      </a:pPr>
                      <a:r>
                        <a:rPr dirty="0" sz="1000" spc="-5" b="1">
                          <a:latin typeface="Calibri"/>
                          <a:cs typeface="Calibri"/>
                        </a:rPr>
                        <a:t>Long wait</a:t>
                      </a:r>
                      <a:r>
                        <a:rPr dirty="0" sz="1000" spc="-10" b="1">
                          <a:latin typeface="Calibri"/>
                          <a:cs typeface="Calibri"/>
                        </a:rPr>
                        <a:t> </a:t>
                      </a:r>
                      <a:r>
                        <a:rPr dirty="0" sz="1000" spc="-5" b="1">
                          <a:latin typeface="Calibri"/>
                          <a:cs typeface="Calibri"/>
                        </a:rPr>
                        <a:t>times</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marR="159385">
                        <a:lnSpc>
                          <a:spcPct val="100000"/>
                        </a:lnSpc>
                        <a:spcBef>
                          <a:spcPts val="210"/>
                        </a:spcBef>
                      </a:pPr>
                      <a:r>
                        <a:rPr dirty="0" sz="1000" spc="-5">
                          <a:latin typeface="Calibri"/>
                          <a:cs typeface="Calibri"/>
                        </a:rPr>
                        <a:t>Have you ever left the health facility before receiving your ARVs because of  long wait</a:t>
                      </a:r>
                      <a:r>
                        <a:rPr dirty="0" sz="1000">
                          <a:latin typeface="Calibri"/>
                          <a:cs typeface="Calibri"/>
                        </a:rPr>
                        <a:t> </a:t>
                      </a:r>
                      <a:r>
                        <a:rPr dirty="0" sz="1000" spc="-5">
                          <a:latin typeface="Calibri"/>
                          <a:cs typeface="Calibri"/>
                        </a:rPr>
                        <a:t>times?</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421471">
                <a:tc>
                  <a:txBody>
                    <a:bodyPr/>
                    <a:lstStyle/>
                    <a:p>
                      <a:pPr marL="82550" marR="382270">
                        <a:lnSpc>
                          <a:spcPct val="100000"/>
                        </a:lnSpc>
                        <a:spcBef>
                          <a:spcPts val="229"/>
                        </a:spcBef>
                      </a:pPr>
                      <a:r>
                        <a:rPr dirty="0" sz="1000" spc="-5" b="1">
                          <a:latin typeface="Calibri"/>
                          <a:cs typeface="Calibri"/>
                        </a:rPr>
                        <a:t>Stigma and  </a:t>
                      </a:r>
                      <a:r>
                        <a:rPr dirty="0" sz="1000" b="1">
                          <a:latin typeface="Calibri"/>
                          <a:cs typeface="Calibri"/>
                        </a:rPr>
                        <a:t>dis</a:t>
                      </a:r>
                      <a:r>
                        <a:rPr dirty="0" sz="1000" spc="-10" b="1">
                          <a:latin typeface="Calibri"/>
                          <a:cs typeface="Calibri"/>
                        </a:rPr>
                        <a:t>cr</a:t>
                      </a:r>
                      <a:r>
                        <a:rPr dirty="0" sz="1000" b="1">
                          <a:latin typeface="Calibri"/>
                          <a:cs typeface="Calibri"/>
                        </a:rPr>
                        <a:t>i</a:t>
                      </a:r>
                      <a:r>
                        <a:rPr dirty="0" sz="1000" spc="-5" b="1">
                          <a:latin typeface="Calibri"/>
                          <a:cs typeface="Calibri"/>
                        </a:rPr>
                        <a:t>m</a:t>
                      </a:r>
                      <a:r>
                        <a:rPr dirty="0" sz="1000" b="1">
                          <a:latin typeface="Calibri"/>
                          <a:cs typeface="Calibri"/>
                        </a:rPr>
                        <a:t>in</a:t>
                      </a:r>
                      <a:r>
                        <a:rPr dirty="0" sz="1000" spc="-10" b="1">
                          <a:latin typeface="Calibri"/>
                          <a:cs typeface="Calibri"/>
                        </a:rPr>
                        <a:t>a</a:t>
                      </a:r>
                      <a:r>
                        <a:rPr dirty="0" sz="1000" b="1">
                          <a:latin typeface="Calibri"/>
                          <a:cs typeface="Calibri"/>
                        </a:rPr>
                        <a:t>ti</a:t>
                      </a:r>
                      <a:r>
                        <a:rPr dirty="0" sz="1000" spc="-5" b="1">
                          <a:latin typeface="Calibri"/>
                          <a:cs typeface="Calibri"/>
                        </a:rPr>
                        <a:t>o</a:t>
                      </a:r>
                      <a:r>
                        <a:rPr dirty="0" sz="1000" b="1">
                          <a:latin typeface="Calibri"/>
                          <a:cs typeface="Calibri"/>
                        </a:rPr>
                        <a:t>n</a:t>
                      </a:r>
                      <a:endParaRPr sz="1000">
                        <a:latin typeface="Calibri"/>
                        <a:cs typeface="Calibri"/>
                      </a:endParaRPr>
                    </a:p>
                  </a:txBody>
                  <a:tcPr marL="0" marR="0" marB="0" marT="2920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82550" marR="193040">
                        <a:lnSpc>
                          <a:spcPct val="100000"/>
                        </a:lnSpc>
                        <a:spcBef>
                          <a:spcPts val="229"/>
                        </a:spcBef>
                      </a:pPr>
                      <a:r>
                        <a:rPr dirty="0" sz="1000" spc="-5">
                          <a:latin typeface="Calibri"/>
                          <a:cs typeface="Calibri"/>
                        </a:rPr>
                        <a:t>Are you fearful that people in the community will find out about your HIV?  Does that prevent you from coming </a:t>
                      </a:r>
                      <a:r>
                        <a:rPr dirty="0" sz="1000">
                          <a:latin typeface="Calibri"/>
                          <a:cs typeface="Calibri"/>
                        </a:rPr>
                        <a:t>to </a:t>
                      </a:r>
                      <a:r>
                        <a:rPr dirty="0" sz="1000" spc="-5">
                          <a:latin typeface="Calibri"/>
                          <a:cs typeface="Calibri"/>
                        </a:rPr>
                        <a:t>clinic or taking</a:t>
                      </a:r>
                      <a:r>
                        <a:rPr dirty="0" sz="1000" spc="25">
                          <a:latin typeface="Calibri"/>
                          <a:cs typeface="Calibri"/>
                        </a:rPr>
                        <a:t> </a:t>
                      </a:r>
                      <a:r>
                        <a:rPr dirty="0" sz="1000" spc="-5">
                          <a:latin typeface="Calibri"/>
                          <a:cs typeface="Calibri"/>
                        </a:rPr>
                        <a:t>ARVs?</a:t>
                      </a:r>
                      <a:endParaRPr sz="1000">
                        <a:latin typeface="Calibri"/>
                        <a:cs typeface="Calibri"/>
                      </a:endParaRPr>
                    </a:p>
                  </a:txBody>
                  <a:tcPr marL="0" marR="0" marB="0" marT="2920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588100">
                <a:tc>
                  <a:txBody>
                    <a:bodyPr/>
                    <a:lstStyle/>
                    <a:p>
                      <a:pPr marL="82550" marR="186690">
                        <a:lnSpc>
                          <a:spcPct val="100000"/>
                        </a:lnSpc>
                        <a:spcBef>
                          <a:spcPts val="220"/>
                        </a:spcBef>
                      </a:pPr>
                      <a:r>
                        <a:rPr dirty="0" sz="1000" spc="-5" b="1">
                          <a:latin typeface="Calibri"/>
                          <a:cs typeface="Calibri"/>
                        </a:rPr>
                        <a:t>Political  </a:t>
                      </a:r>
                      <a:r>
                        <a:rPr dirty="0" sz="1000" spc="-10" b="1">
                          <a:latin typeface="Calibri"/>
                          <a:cs typeface="Calibri"/>
                        </a:rPr>
                        <a:t>c</a:t>
                      </a:r>
                      <a:r>
                        <a:rPr dirty="0" sz="1000" spc="-5" b="1">
                          <a:latin typeface="Calibri"/>
                          <a:cs typeface="Calibri"/>
                        </a:rPr>
                        <a:t>r</a:t>
                      </a:r>
                      <a:r>
                        <a:rPr dirty="0" sz="1000" b="1">
                          <a:latin typeface="Calibri"/>
                          <a:cs typeface="Calibri"/>
                        </a:rPr>
                        <a:t>isis</a:t>
                      </a:r>
                      <a:r>
                        <a:rPr dirty="0" sz="1000" spc="-5" b="1">
                          <a:latin typeface="Calibri"/>
                          <a:cs typeface="Calibri"/>
                        </a:rPr>
                        <a:t>/</a:t>
                      </a:r>
                      <a:r>
                        <a:rPr dirty="0" sz="1000" spc="5" b="1">
                          <a:latin typeface="Calibri"/>
                          <a:cs typeface="Calibri"/>
                        </a:rPr>
                        <a:t>w</a:t>
                      </a:r>
                      <a:r>
                        <a:rPr dirty="0" sz="1000" spc="-10" b="1">
                          <a:latin typeface="Calibri"/>
                          <a:cs typeface="Calibri"/>
                        </a:rPr>
                        <a:t>a</a:t>
                      </a:r>
                      <a:r>
                        <a:rPr dirty="0" sz="1000" spc="-5" b="1">
                          <a:latin typeface="Calibri"/>
                          <a:cs typeface="Calibri"/>
                        </a:rPr>
                        <a:t>r/</a:t>
                      </a:r>
                      <a:r>
                        <a:rPr dirty="0" sz="1000" b="1">
                          <a:latin typeface="Calibri"/>
                          <a:cs typeface="Calibri"/>
                        </a:rPr>
                        <a:t>n</a:t>
                      </a:r>
                      <a:r>
                        <a:rPr dirty="0" sz="1000" spc="-10" b="1">
                          <a:latin typeface="Calibri"/>
                          <a:cs typeface="Calibri"/>
                        </a:rPr>
                        <a:t>a</a:t>
                      </a:r>
                      <a:r>
                        <a:rPr dirty="0" sz="1000" b="1">
                          <a:latin typeface="Calibri"/>
                          <a:cs typeface="Calibri"/>
                        </a:rPr>
                        <a:t>tu</a:t>
                      </a:r>
                      <a:r>
                        <a:rPr dirty="0" sz="1000" spc="-5" b="1">
                          <a:latin typeface="Calibri"/>
                          <a:cs typeface="Calibri"/>
                        </a:rPr>
                        <a:t>r</a:t>
                      </a:r>
                      <a:r>
                        <a:rPr dirty="0" sz="1000" spc="-10" b="1">
                          <a:latin typeface="Calibri"/>
                          <a:cs typeface="Calibri"/>
                        </a:rPr>
                        <a:t>a</a:t>
                      </a:r>
                      <a:r>
                        <a:rPr dirty="0" sz="1000" b="1">
                          <a:latin typeface="Calibri"/>
                          <a:cs typeface="Calibri"/>
                        </a:rPr>
                        <a:t>l  </a:t>
                      </a:r>
                      <a:r>
                        <a:rPr dirty="0" sz="1000" spc="-5" b="1">
                          <a:latin typeface="Calibri"/>
                          <a:cs typeface="Calibri"/>
                        </a:rPr>
                        <a:t>disaster</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82550">
                        <a:lnSpc>
                          <a:spcPct val="100000"/>
                        </a:lnSpc>
                        <a:spcBef>
                          <a:spcPts val="220"/>
                        </a:spcBef>
                      </a:pPr>
                      <a:r>
                        <a:rPr dirty="0" sz="1000" spc="-5">
                          <a:latin typeface="Calibri"/>
                          <a:cs typeface="Calibri"/>
                        </a:rPr>
                        <a:t>Is it ever unsafe for you </a:t>
                      </a:r>
                      <a:r>
                        <a:rPr dirty="0" sz="1000">
                          <a:latin typeface="Calibri"/>
                          <a:cs typeface="Calibri"/>
                        </a:rPr>
                        <a:t>to </a:t>
                      </a:r>
                      <a:r>
                        <a:rPr dirty="0" sz="1000" spc="-5">
                          <a:latin typeface="Calibri"/>
                          <a:cs typeface="Calibri"/>
                        </a:rPr>
                        <a:t>pick up ARVs from the health</a:t>
                      </a:r>
                      <a:r>
                        <a:rPr dirty="0" sz="1000" spc="10">
                          <a:latin typeface="Calibri"/>
                          <a:cs typeface="Calibri"/>
                        </a:rPr>
                        <a:t> </a:t>
                      </a:r>
                      <a:r>
                        <a:rPr dirty="0" sz="1000" spc="-5">
                          <a:latin typeface="Calibri"/>
                          <a:cs typeface="Calibri"/>
                        </a:rPr>
                        <a:t>facility?</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bl>
          </a:graphicData>
        </a:graphic>
      </p:graphicFrame>
      <p:grpSp>
        <p:nvGrpSpPr>
          <p:cNvPr id="23" name="object 23"/>
          <p:cNvGrpSpPr/>
          <p:nvPr/>
        </p:nvGrpSpPr>
        <p:grpSpPr>
          <a:xfrm>
            <a:off x="7485888" y="896111"/>
            <a:ext cx="1945005" cy="1442085"/>
            <a:chOff x="7485888" y="896111"/>
            <a:chExt cx="1945005" cy="1442085"/>
          </a:xfrm>
        </p:grpSpPr>
        <p:sp>
          <p:nvSpPr>
            <p:cNvPr id="24" name="object 24"/>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25" name="object 25"/>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26" name="object 26"/>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7" name="object 27"/>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8" name="object 28"/>
            <p:cNvSpPr/>
            <p:nvPr/>
          </p:nvSpPr>
          <p:spPr>
            <a:xfrm>
              <a:off x="8073445" y="1014718"/>
              <a:ext cx="737953" cy="418299"/>
            </a:xfrm>
            <a:prstGeom prst="rect">
              <a:avLst/>
            </a:prstGeom>
            <a:blipFill>
              <a:blip r:embed="rId9" cstate="print"/>
              <a:stretch>
                <a:fillRect/>
              </a:stretch>
            </a:blipFill>
          </p:spPr>
          <p:txBody>
            <a:bodyPr wrap="square" lIns="0" tIns="0" rIns="0" bIns="0" rtlCol="0"/>
            <a:lstStyle/>
            <a:p/>
          </p:txBody>
        </p:sp>
        <p:sp>
          <p:nvSpPr>
            <p:cNvPr id="29" name="object 29"/>
            <p:cNvSpPr/>
            <p:nvPr/>
          </p:nvSpPr>
          <p:spPr>
            <a:xfrm>
              <a:off x="8040375" y="1429373"/>
              <a:ext cx="836325" cy="357546"/>
            </a:xfrm>
            <a:prstGeom prst="rect">
              <a:avLst/>
            </a:prstGeom>
            <a:blipFill>
              <a:blip r:embed="rId10" cstate="print"/>
              <a:stretch>
                <a:fillRect/>
              </a:stretch>
            </a:blipFill>
          </p:spPr>
          <p:txBody>
            <a:bodyPr wrap="square" lIns="0" tIns="0" rIns="0" bIns="0" rtlCol="0"/>
            <a:lstStyle/>
            <a:p/>
          </p:txBody>
        </p:sp>
        <p:sp>
          <p:nvSpPr>
            <p:cNvPr id="30" name="object 30"/>
            <p:cNvSpPr/>
            <p:nvPr/>
          </p:nvSpPr>
          <p:spPr>
            <a:xfrm>
              <a:off x="8039699" y="1817615"/>
              <a:ext cx="818518" cy="334567"/>
            </a:xfrm>
            <a:prstGeom prst="rect">
              <a:avLst/>
            </a:prstGeom>
            <a:blipFill>
              <a:blip r:embed="rId11" cstate="print"/>
              <a:stretch>
                <a:fillRect/>
              </a:stretch>
            </a:blipFill>
          </p:spPr>
          <p:txBody>
            <a:bodyPr wrap="square" lIns="0" tIns="0" rIns="0" bIns="0" rtlCol="0"/>
            <a:lstStyle/>
            <a:p/>
          </p:txBody>
        </p:sp>
      </p:grpSp>
      <p:sp>
        <p:nvSpPr>
          <p:cNvPr id="31" name="object 31"/>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12. </a:t>
            </a:r>
            <a:r>
              <a:rPr dirty="0" spc="-5"/>
              <a:t>Tips </a:t>
            </a:r>
            <a:r>
              <a:rPr dirty="0" spc="-15"/>
              <a:t>to improve </a:t>
            </a:r>
            <a:r>
              <a:rPr dirty="0" spc="-5"/>
              <a:t>taking</a:t>
            </a:r>
            <a:r>
              <a:rPr dirty="0" spc="35"/>
              <a:t> </a:t>
            </a:r>
            <a:r>
              <a:rPr dirty="0" spc="-45"/>
              <a:t>ARVs</a:t>
            </a:r>
          </a:p>
        </p:txBody>
      </p:sp>
      <p:sp>
        <p:nvSpPr>
          <p:cNvPr id="3" name="object 3"/>
          <p:cNvSpPr txBox="1"/>
          <p:nvPr/>
        </p:nvSpPr>
        <p:spPr>
          <a:xfrm>
            <a:off x="920145" y="6496811"/>
            <a:ext cx="6726555" cy="330200"/>
          </a:xfrm>
          <a:prstGeom prst="rect">
            <a:avLst/>
          </a:prstGeom>
        </p:spPr>
        <p:txBody>
          <a:bodyPr wrap="square" lIns="0" tIns="12700" rIns="0" bIns="0" rtlCol="0" vert="horz">
            <a:spAutoFit/>
          </a:bodyPr>
          <a:lstStyle/>
          <a:p>
            <a:pPr marL="298450" indent="-285750">
              <a:lnSpc>
                <a:spcPct val="100000"/>
              </a:lnSpc>
              <a:spcBef>
                <a:spcPts val="100"/>
              </a:spcBef>
              <a:buFont typeface="Wingdings"/>
              <a:buChar char="➢"/>
              <a:tabLst>
                <a:tab pos="298450" algn="l"/>
              </a:tabLst>
            </a:pPr>
            <a:r>
              <a:rPr dirty="0" sz="2000" spc="-30">
                <a:latin typeface="Calibri"/>
                <a:cs typeface="Calibri"/>
              </a:rPr>
              <a:t>Together </a:t>
            </a:r>
            <a:r>
              <a:rPr dirty="0" sz="2000" spc="-15">
                <a:latin typeface="Calibri"/>
                <a:cs typeface="Calibri"/>
              </a:rPr>
              <a:t>we </a:t>
            </a:r>
            <a:r>
              <a:rPr dirty="0" sz="2000" spc="-5">
                <a:latin typeface="Calibri"/>
                <a:cs typeface="Calibri"/>
              </a:rPr>
              <a:t>will find </a:t>
            </a:r>
            <a:r>
              <a:rPr dirty="0" sz="2000" spc="-25">
                <a:latin typeface="Calibri"/>
                <a:cs typeface="Calibri"/>
              </a:rPr>
              <a:t>ways </a:t>
            </a:r>
            <a:r>
              <a:rPr dirty="0" sz="2000" spc="-10">
                <a:latin typeface="Calibri"/>
                <a:cs typeface="Calibri"/>
              </a:rPr>
              <a:t>to </a:t>
            </a:r>
            <a:r>
              <a:rPr dirty="0" sz="2000" spc="-20">
                <a:latin typeface="Calibri"/>
                <a:cs typeface="Calibri"/>
              </a:rPr>
              <a:t>make </a:t>
            </a:r>
            <a:r>
              <a:rPr dirty="0" sz="2000" spc="-5">
                <a:latin typeface="Calibri"/>
                <a:cs typeface="Calibri"/>
              </a:rPr>
              <a:t>taking </a:t>
            </a:r>
            <a:r>
              <a:rPr dirty="0" sz="2000" spc="-30">
                <a:latin typeface="Calibri"/>
                <a:cs typeface="Calibri"/>
              </a:rPr>
              <a:t>ARVs </a:t>
            </a:r>
            <a:r>
              <a:rPr dirty="0" sz="2000" spc="-10">
                <a:latin typeface="Calibri"/>
                <a:cs typeface="Calibri"/>
              </a:rPr>
              <a:t>better </a:t>
            </a:r>
            <a:r>
              <a:rPr dirty="0" sz="2000" spc="-15">
                <a:latin typeface="Calibri"/>
                <a:cs typeface="Calibri"/>
              </a:rPr>
              <a:t>for</a:t>
            </a:r>
            <a:r>
              <a:rPr dirty="0" sz="2000" spc="145">
                <a:latin typeface="Calibri"/>
                <a:cs typeface="Calibri"/>
              </a:rPr>
              <a:t> </a:t>
            </a:r>
            <a:r>
              <a:rPr dirty="0" sz="2000" spc="-370">
                <a:latin typeface="Calibri"/>
                <a:cs typeface="Calibri"/>
              </a:rPr>
              <a:t>you.</a:t>
            </a:r>
            <a:endParaRPr sz="2000">
              <a:latin typeface="Calibri"/>
              <a:cs typeface="Calibri"/>
            </a:endParaRPr>
          </a:p>
        </p:txBody>
      </p:sp>
      <p:sp>
        <p:nvSpPr>
          <p:cNvPr id="4" name="object 4"/>
          <p:cNvSpPr/>
          <p:nvPr/>
        </p:nvSpPr>
        <p:spPr>
          <a:xfrm>
            <a:off x="1066799" y="2057400"/>
            <a:ext cx="7924800" cy="36576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5139" y="1414779"/>
            <a:ext cx="1796414"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spc="-25">
                <a:latin typeface="Calibri"/>
                <a:cs typeface="Calibri"/>
              </a:rPr>
              <a:t>Together </a:t>
            </a:r>
            <a:r>
              <a:rPr dirty="0" sz="1600" spc="-5">
                <a:latin typeface="Calibri"/>
                <a:cs typeface="Calibri"/>
              </a:rPr>
              <a:t>we </a:t>
            </a:r>
            <a:r>
              <a:rPr dirty="0" sz="1600" spc="-65">
                <a:latin typeface="Calibri"/>
                <a:cs typeface="Calibri"/>
              </a:rPr>
              <a:t>will  </a:t>
            </a:r>
            <a:r>
              <a:rPr dirty="0" sz="1600" spc="-5">
                <a:latin typeface="Calibri"/>
                <a:cs typeface="Calibri"/>
              </a:rPr>
              <a:t>find </a:t>
            </a:r>
            <a:r>
              <a:rPr dirty="0" sz="1600" spc="-20">
                <a:latin typeface="Calibri"/>
                <a:cs typeface="Calibri"/>
              </a:rPr>
              <a:t>ways </a:t>
            </a:r>
            <a:r>
              <a:rPr dirty="0" sz="1600" spc="-10">
                <a:latin typeface="Calibri"/>
                <a:cs typeface="Calibri"/>
              </a:rPr>
              <a:t>to</a:t>
            </a:r>
            <a:r>
              <a:rPr dirty="0" sz="1600" spc="-35">
                <a:latin typeface="Calibri"/>
                <a:cs typeface="Calibri"/>
              </a:rPr>
              <a:t> </a:t>
            </a:r>
            <a:r>
              <a:rPr dirty="0" sz="1600" spc="-20">
                <a:latin typeface="Calibri"/>
                <a:cs typeface="Calibri"/>
              </a:rPr>
              <a:t>make</a:t>
            </a:r>
            <a:endParaRPr sz="1600">
              <a:latin typeface="Calibri"/>
              <a:cs typeface="Calibri"/>
            </a:endParaRPr>
          </a:p>
        </p:txBody>
      </p:sp>
      <p:sp>
        <p:nvSpPr>
          <p:cNvPr id="3" name="object 3"/>
          <p:cNvSpPr txBox="1"/>
          <p:nvPr/>
        </p:nvSpPr>
        <p:spPr>
          <a:xfrm>
            <a:off x="1040889" y="2237740"/>
            <a:ext cx="1543050" cy="522605"/>
          </a:xfrm>
          <a:prstGeom prst="rect">
            <a:avLst/>
          </a:prstGeom>
        </p:spPr>
        <p:txBody>
          <a:bodyPr wrap="square" lIns="0" tIns="3175" rIns="0" bIns="0" rtlCol="0" vert="horz">
            <a:spAutoFit/>
          </a:bodyPr>
          <a:lstStyle/>
          <a:p>
            <a:pPr marL="12700" marR="5080">
              <a:lnSpc>
                <a:spcPct val="103699"/>
              </a:lnSpc>
              <a:spcBef>
                <a:spcPts val="25"/>
              </a:spcBef>
            </a:pPr>
            <a:r>
              <a:rPr dirty="0" sz="1600" spc="-10">
                <a:latin typeface="Calibri"/>
                <a:cs typeface="Calibri"/>
              </a:rPr>
              <a:t>taking </a:t>
            </a:r>
            <a:r>
              <a:rPr dirty="0" sz="1600" spc="-25">
                <a:latin typeface="Calibri"/>
                <a:cs typeface="Calibri"/>
              </a:rPr>
              <a:t>ARVs </a:t>
            </a:r>
            <a:r>
              <a:rPr dirty="0" sz="1600" spc="-10">
                <a:latin typeface="Calibri"/>
                <a:cs typeface="Calibri"/>
              </a:rPr>
              <a:t>better  for</a:t>
            </a:r>
            <a:r>
              <a:rPr dirty="0" sz="1600">
                <a:latin typeface="Calibri"/>
                <a:cs typeface="Calibri"/>
              </a:rPr>
              <a:t> </a:t>
            </a:r>
            <a:r>
              <a:rPr dirty="0" sz="1600" spc="-5">
                <a:latin typeface="Calibri"/>
                <a:cs typeface="Calibri"/>
              </a:rPr>
              <a:t>you.</a:t>
            </a:r>
            <a:endParaRPr sz="1600">
              <a:latin typeface="Calibri"/>
              <a:cs typeface="Calibri"/>
            </a:endParaRPr>
          </a:p>
        </p:txBody>
      </p:sp>
      <p:sp>
        <p:nvSpPr>
          <p:cNvPr id="4" name="object 4"/>
          <p:cNvSpPr txBox="1"/>
          <p:nvPr/>
        </p:nvSpPr>
        <p:spPr>
          <a:xfrm>
            <a:off x="2964939" y="1463547"/>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5" name="object 5"/>
          <p:cNvSpPr txBox="1"/>
          <p:nvPr/>
        </p:nvSpPr>
        <p:spPr>
          <a:xfrm>
            <a:off x="2964939" y="1742947"/>
            <a:ext cx="4182745" cy="397510"/>
          </a:xfrm>
          <a:prstGeom prst="rect">
            <a:avLst/>
          </a:prstGeom>
        </p:spPr>
        <p:txBody>
          <a:bodyPr wrap="square" lIns="0" tIns="6350" rIns="0" bIns="0" rtlCol="0" vert="horz">
            <a:spAutoFit/>
          </a:bodyPr>
          <a:lstStyle/>
          <a:p>
            <a:pPr marL="297815" marR="5080" indent="-285750">
              <a:lnSpc>
                <a:spcPct val="103299"/>
              </a:lnSpc>
              <a:spcBef>
                <a:spcPts val="50"/>
              </a:spcBef>
              <a:buFont typeface="Arial"/>
              <a:buChar char="•"/>
              <a:tabLst>
                <a:tab pos="297815" algn="l"/>
                <a:tab pos="298450" algn="l"/>
              </a:tabLst>
            </a:pPr>
            <a:r>
              <a:rPr dirty="0" sz="1200">
                <a:latin typeface="Calibri"/>
                <a:cs typeface="Calibri"/>
              </a:rPr>
              <a:t>I </a:t>
            </a:r>
            <a:r>
              <a:rPr dirty="0" sz="1200" spc="-10">
                <a:latin typeface="Calibri"/>
                <a:cs typeface="Calibri"/>
              </a:rPr>
              <a:t>appreciate that you are </a:t>
            </a:r>
            <a:r>
              <a:rPr dirty="0" sz="1200" spc="-5">
                <a:latin typeface="Calibri"/>
                <a:cs typeface="Calibri"/>
              </a:rPr>
              <a:t>able </a:t>
            </a:r>
            <a:r>
              <a:rPr dirty="0" sz="1200" spc="-10">
                <a:latin typeface="Calibri"/>
                <a:cs typeface="Calibri"/>
              </a:rPr>
              <a:t>to </a:t>
            </a:r>
            <a:r>
              <a:rPr dirty="0" sz="1200" spc="-5">
                <a:latin typeface="Calibri"/>
                <a:cs typeface="Calibri"/>
              </a:rPr>
              <a:t>be honest about challenges </a:t>
            </a:r>
            <a:r>
              <a:rPr dirty="0" sz="1200">
                <a:latin typeface="Calibri"/>
                <a:cs typeface="Calibri"/>
              </a:rPr>
              <a:t>of  </a:t>
            </a:r>
            <a:r>
              <a:rPr dirty="0" sz="1200" spc="-5">
                <a:latin typeface="Calibri"/>
                <a:cs typeface="Calibri"/>
              </a:rPr>
              <a:t>taking </a:t>
            </a:r>
            <a:r>
              <a:rPr dirty="0" sz="1200" spc="-15">
                <a:latin typeface="Calibri"/>
                <a:cs typeface="Calibri"/>
              </a:rPr>
              <a:t>ARVs.</a:t>
            </a:r>
            <a:endParaRPr sz="1200">
              <a:latin typeface="Calibri"/>
              <a:cs typeface="Calibri"/>
            </a:endParaRPr>
          </a:p>
        </p:txBody>
      </p:sp>
      <p:sp>
        <p:nvSpPr>
          <p:cNvPr id="6" name="object 6"/>
          <p:cNvSpPr txBox="1"/>
          <p:nvPr/>
        </p:nvSpPr>
        <p:spPr>
          <a:xfrm>
            <a:off x="2964939" y="2148332"/>
            <a:ext cx="4605020" cy="208279"/>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200" spc="-10">
                <a:latin typeface="Calibri"/>
                <a:cs typeface="Calibri"/>
              </a:rPr>
              <a:t>What </a:t>
            </a:r>
            <a:r>
              <a:rPr dirty="0" sz="1200">
                <a:latin typeface="Calibri"/>
                <a:cs typeface="Calibri"/>
              </a:rPr>
              <a:t>I </a:t>
            </a:r>
            <a:r>
              <a:rPr dirty="0" sz="1200" spc="-5">
                <a:latin typeface="Calibri"/>
                <a:cs typeface="Calibri"/>
              </a:rPr>
              <a:t>hear </a:t>
            </a:r>
            <a:r>
              <a:rPr dirty="0" sz="1200" spc="-10">
                <a:latin typeface="Calibri"/>
                <a:cs typeface="Calibri"/>
              </a:rPr>
              <a:t>you saying </a:t>
            </a:r>
            <a:r>
              <a:rPr dirty="0" sz="1200">
                <a:latin typeface="Calibri"/>
                <a:cs typeface="Calibri"/>
              </a:rPr>
              <a:t>is… </a:t>
            </a:r>
            <a:r>
              <a:rPr dirty="0" sz="1200" spc="-5" i="1">
                <a:latin typeface="Calibri"/>
                <a:cs typeface="Calibri"/>
              </a:rPr>
              <a:t>(summarize main challenges and</a:t>
            </a:r>
            <a:r>
              <a:rPr dirty="0" sz="1200" spc="30" i="1">
                <a:latin typeface="Calibri"/>
                <a:cs typeface="Calibri"/>
              </a:rPr>
              <a:t> </a:t>
            </a:r>
            <a:r>
              <a:rPr dirty="0" sz="1200" spc="-5" i="1">
                <a:latin typeface="Calibri"/>
                <a:cs typeface="Calibri"/>
              </a:rPr>
              <a:t>barriers).</a:t>
            </a:r>
            <a:endParaRPr sz="1200">
              <a:latin typeface="Calibri"/>
              <a:cs typeface="Calibri"/>
            </a:endParaRPr>
          </a:p>
        </p:txBody>
      </p:sp>
      <p:sp>
        <p:nvSpPr>
          <p:cNvPr id="7" name="object 7"/>
          <p:cNvSpPr txBox="1"/>
          <p:nvPr/>
        </p:nvSpPr>
        <p:spPr>
          <a:xfrm>
            <a:off x="2964939" y="2319020"/>
            <a:ext cx="6228715" cy="699135"/>
          </a:xfrm>
          <a:prstGeom prst="rect">
            <a:avLst/>
          </a:prstGeom>
        </p:spPr>
        <p:txBody>
          <a:bodyPr wrap="square" lIns="0" tIns="58419" rIns="0" bIns="0" rtlCol="0" vert="horz">
            <a:spAutoFit/>
          </a:bodyPr>
          <a:lstStyle/>
          <a:p>
            <a:pPr marL="298450" indent="-285750">
              <a:lnSpc>
                <a:spcPct val="100000"/>
              </a:lnSpc>
              <a:spcBef>
                <a:spcPts val="459"/>
              </a:spcBef>
              <a:buFont typeface="Arial"/>
              <a:buChar char="•"/>
              <a:tabLst>
                <a:tab pos="297815" algn="l"/>
                <a:tab pos="298450" algn="l"/>
              </a:tabLst>
            </a:pPr>
            <a:r>
              <a:rPr dirty="0" sz="1200" spc="-10">
                <a:latin typeface="Calibri"/>
                <a:cs typeface="Calibri"/>
              </a:rPr>
              <a:t>Let’s explore </a:t>
            </a:r>
            <a:r>
              <a:rPr dirty="0" sz="1200" spc="-15">
                <a:latin typeface="Calibri"/>
                <a:cs typeface="Calibri"/>
              </a:rPr>
              <a:t>ways </a:t>
            </a:r>
            <a:r>
              <a:rPr dirty="0" sz="1200">
                <a:latin typeface="Calibri"/>
                <a:cs typeface="Calibri"/>
              </a:rPr>
              <a:t>in </a:t>
            </a:r>
            <a:r>
              <a:rPr dirty="0" sz="1200" spc="-5">
                <a:latin typeface="Calibri"/>
                <a:cs typeface="Calibri"/>
              </a:rPr>
              <a:t>which we can </a:t>
            </a:r>
            <a:r>
              <a:rPr dirty="0" sz="1200" spc="-10">
                <a:latin typeface="Calibri"/>
                <a:cs typeface="Calibri"/>
              </a:rPr>
              <a:t>make </a:t>
            </a:r>
            <a:r>
              <a:rPr dirty="0" sz="1200">
                <a:latin typeface="Calibri"/>
                <a:cs typeface="Calibri"/>
              </a:rPr>
              <a:t>it </a:t>
            </a:r>
            <a:r>
              <a:rPr dirty="0" sz="1200" spc="-10">
                <a:latin typeface="Calibri"/>
                <a:cs typeface="Calibri"/>
              </a:rPr>
              <a:t>better for you to </a:t>
            </a:r>
            <a:r>
              <a:rPr dirty="0" sz="1200" spc="-15">
                <a:latin typeface="Calibri"/>
                <a:cs typeface="Calibri"/>
              </a:rPr>
              <a:t>take</a:t>
            </a:r>
            <a:r>
              <a:rPr dirty="0" sz="1200" spc="105">
                <a:latin typeface="Calibri"/>
                <a:cs typeface="Calibri"/>
              </a:rPr>
              <a:t> </a:t>
            </a:r>
            <a:r>
              <a:rPr dirty="0" sz="1200" spc="-15">
                <a:latin typeface="Calibri"/>
                <a:cs typeface="Calibri"/>
              </a:rPr>
              <a:t>ARVs.</a:t>
            </a:r>
            <a:endParaRPr sz="1200">
              <a:latin typeface="Calibri"/>
              <a:cs typeface="Calibri"/>
            </a:endParaRPr>
          </a:p>
          <a:p>
            <a:pPr marL="298450" indent="-285750">
              <a:lnSpc>
                <a:spcPct val="100000"/>
              </a:lnSpc>
              <a:spcBef>
                <a:spcPts val="360"/>
              </a:spcBef>
              <a:buFont typeface="Arial"/>
              <a:buChar char="•"/>
              <a:tabLst>
                <a:tab pos="297815" algn="l"/>
                <a:tab pos="298450" algn="l"/>
              </a:tabLst>
            </a:pPr>
            <a:r>
              <a:rPr dirty="0" sz="1200" spc="-5">
                <a:latin typeface="Calibri"/>
                <a:cs typeface="Calibri"/>
              </a:rPr>
              <a:t>Do you </a:t>
            </a:r>
            <a:r>
              <a:rPr dirty="0" sz="1200" spc="-15">
                <a:latin typeface="Calibri"/>
                <a:cs typeface="Calibri"/>
              </a:rPr>
              <a:t>have </a:t>
            </a:r>
            <a:r>
              <a:rPr dirty="0" sz="1200" spc="-5">
                <a:latin typeface="Calibri"/>
                <a:cs typeface="Calibri"/>
              </a:rPr>
              <a:t>ideas how </a:t>
            </a:r>
            <a:r>
              <a:rPr dirty="0" sz="1200" spc="-10">
                <a:latin typeface="Calibri"/>
                <a:cs typeface="Calibri"/>
              </a:rPr>
              <a:t>to make </a:t>
            </a:r>
            <a:r>
              <a:rPr dirty="0" sz="1200">
                <a:latin typeface="Calibri"/>
                <a:cs typeface="Calibri"/>
              </a:rPr>
              <a:t>it easier </a:t>
            </a:r>
            <a:r>
              <a:rPr dirty="0" sz="1200" spc="-10">
                <a:latin typeface="Calibri"/>
                <a:cs typeface="Calibri"/>
              </a:rPr>
              <a:t>to </a:t>
            </a:r>
            <a:r>
              <a:rPr dirty="0" sz="1200" spc="-15">
                <a:latin typeface="Calibri"/>
                <a:cs typeface="Calibri"/>
              </a:rPr>
              <a:t>take </a:t>
            </a:r>
            <a:r>
              <a:rPr dirty="0" sz="1200" spc="-20">
                <a:latin typeface="Calibri"/>
                <a:cs typeface="Calibri"/>
              </a:rPr>
              <a:t>ARVs </a:t>
            </a:r>
            <a:r>
              <a:rPr dirty="0" sz="1200">
                <a:latin typeface="Calibri"/>
                <a:cs typeface="Calibri"/>
              </a:rPr>
              <a:t>in </a:t>
            </a:r>
            <a:r>
              <a:rPr dirty="0" sz="1200" spc="-5">
                <a:latin typeface="Calibri"/>
                <a:cs typeface="Calibri"/>
              </a:rPr>
              <a:t>response </a:t>
            </a:r>
            <a:r>
              <a:rPr dirty="0" sz="1200" spc="-10">
                <a:latin typeface="Calibri"/>
                <a:cs typeface="Calibri"/>
              </a:rPr>
              <a:t>to </a:t>
            </a:r>
            <a:r>
              <a:rPr dirty="0" sz="1200">
                <a:latin typeface="Calibri"/>
                <a:cs typeface="Calibri"/>
              </a:rPr>
              <a:t>each </a:t>
            </a:r>
            <a:r>
              <a:rPr dirty="0" sz="1200" spc="-5">
                <a:latin typeface="Calibri"/>
                <a:cs typeface="Calibri"/>
              </a:rPr>
              <a:t>barrier we</a:t>
            </a:r>
            <a:r>
              <a:rPr dirty="0" sz="1200" spc="180">
                <a:latin typeface="Calibri"/>
                <a:cs typeface="Calibri"/>
              </a:rPr>
              <a:t> </a:t>
            </a:r>
            <a:r>
              <a:rPr dirty="0" sz="1200" spc="-5">
                <a:latin typeface="Calibri"/>
                <a:cs typeface="Calibri"/>
              </a:rPr>
              <a:t>discussed?</a:t>
            </a:r>
            <a:endParaRPr sz="1200">
              <a:latin typeface="Calibri"/>
              <a:cs typeface="Calibri"/>
            </a:endParaRPr>
          </a:p>
          <a:p>
            <a:pPr marL="298450" indent="-285750">
              <a:lnSpc>
                <a:spcPct val="100000"/>
              </a:lnSpc>
              <a:spcBef>
                <a:spcPts val="260"/>
              </a:spcBef>
              <a:buFont typeface="Arial"/>
              <a:buChar char="•"/>
              <a:tabLst>
                <a:tab pos="297815" algn="l"/>
                <a:tab pos="298450" algn="l"/>
              </a:tabLst>
            </a:pPr>
            <a:r>
              <a:rPr dirty="0" sz="1200" spc="-5">
                <a:latin typeface="Calibri"/>
                <a:cs typeface="Calibri"/>
              </a:rPr>
              <a:t>Missing </a:t>
            </a:r>
            <a:r>
              <a:rPr dirty="0" sz="1200" spc="-10">
                <a:latin typeface="Calibri"/>
                <a:cs typeface="Calibri"/>
              </a:rPr>
              <a:t>more </a:t>
            </a:r>
            <a:r>
              <a:rPr dirty="0" sz="1200" spc="-5">
                <a:latin typeface="Calibri"/>
                <a:cs typeface="Calibri"/>
              </a:rPr>
              <a:t>than two </a:t>
            </a:r>
            <a:r>
              <a:rPr dirty="0" sz="1200">
                <a:latin typeface="Calibri"/>
                <a:cs typeface="Calibri"/>
              </a:rPr>
              <a:t>or </a:t>
            </a:r>
            <a:r>
              <a:rPr dirty="0" sz="1200" spc="-10">
                <a:latin typeface="Calibri"/>
                <a:cs typeface="Calibri"/>
              </a:rPr>
              <a:t>three </a:t>
            </a:r>
            <a:r>
              <a:rPr dirty="0" sz="1200">
                <a:latin typeface="Calibri"/>
                <a:cs typeface="Calibri"/>
              </a:rPr>
              <a:t>doses </a:t>
            </a:r>
            <a:r>
              <a:rPr dirty="0" sz="1200" spc="-5">
                <a:latin typeface="Calibri"/>
                <a:cs typeface="Calibri"/>
              </a:rPr>
              <a:t>in </a:t>
            </a:r>
            <a:r>
              <a:rPr dirty="0" sz="1200">
                <a:latin typeface="Calibri"/>
                <a:cs typeface="Calibri"/>
              </a:rPr>
              <a:t>a </a:t>
            </a:r>
            <a:r>
              <a:rPr dirty="0" sz="1200" spc="-5">
                <a:latin typeface="Calibri"/>
                <a:cs typeface="Calibri"/>
              </a:rPr>
              <a:t>month can lead </a:t>
            </a:r>
            <a:r>
              <a:rPr dirty="0" sz="1200" spc="-10">
                <a:latin typeface="Calibri"/>
                <a:cs typeface="Calibri"/>
              </a:rPr>
              <a:t>to </a:t>
            </a:r>
            <a:r>
              <a:rPr dirty="0" sz="1200" spc="-5">
                <a:latin typeface="Calibri"/>
                <a:cs typeface="Calibri"/>
              </a:rPr>
              <a:t>medications not working</a:t>
            </a:r>
            <a:r>
              <a:rPr dirty="0" sz="1200" spc="90">
                <a:latin typeface="Calibri"/>
                <a:cs typeface="Calibri"/>
              </a:rPr>
              <a:t> </a:t>
            </a:r>
            <a:r>
              <a:rPr dirty="0" sz="1200" spc="-5">
                <a:latin typeface="Calibri"/>
                <a:cs typeface="Calibri"/>
              </a:rPr>
              <a:t>well.</a:t>
            </a:r>
            <a:endParaRPr sz="1200">
              <a:latin typeface="Calibri"/>
              <a:cs typeface="Calibri"/>
            </a:endParaRPr>
          </a:p>
        </p:txBody>
      </p:sp>
      <p:grpSp>
        <p:nvGrpSpPr>
          <p:cNvPr id="8" name="object 8"/>
          <p:cNvGrpSpPr/>
          <p:nvPr/>
        </p:nvGrpSpPr>
        <p:grpSpPr>
          <a:xfrm>
            <a:off x="2761488" y="1502663"/>
            <a:ext cx="109855" cy="1615440"/>
            <a:chOff x="2761488" y="1502663"/>
            <a:chExt cx="109855" cy="1615440"/>
          </a:xfrm>
        </p:grpSpPr>
        <p:sp>
          <p:nvSpPr>
            <p:cNvPr id="9" name="object 9"/>
            <p:cNvSpPr/>
            <p:nvPr/>
          </p:nvSpPr>
          <p:spPr>
            <a:xfrm>
              <a:off x="2761488" y="1502663"/>
              <a:ext cx="109727" cy="1615439"/>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2812474" y="1523999"/>
              <a:ext cx="6985" cy="1524000"/>
            </a:xfrm>
            <a:custGeom>
              <a:avLst/>
              <a:gdLst/>
              <a:ahLst/>
              <a:cxnLst/>
              <a:rect l="l" t="t" r="r" b="b"/>
              <a:pathLst>
                <a:path w="6985" h="1524000">
                  <a:moveTo>
                    <a:pt x="6927" y="0"/>
                  </a:moveTo>
                  <a:lnTo>
                    <a:pt x="0" y="1524000"/>
                  </a:lnTo>
                </a:path>
              </a:pathLst>
            </a:custGeom>
            <a:ln w="19050">
              <a:solidFill>
                <a:srgbClr val="002060"/>
              </a:solidFill>
            </a:ln>
          </p:spPr>
          <p:txBody>
            <a:bodyPr wrap="square" lIns="0" tIns="0" rIns="0" bIns="0" rtlCol="0"/>
            <a:lstStyle/>
            <a:p/>
          </p:txBody>
        </p:sp>
      </p:grpSp>
      <p:grpSp>
        <p:nvGrpSpPr>
          <p:cNvPr id="11" name="object 11"/>
          <p:cNvGrpSpPr/>
          <p:nvPr/>
        </p:nvGrpSpPr>
        <p:grpSpPr>
          <a:xfrm>
            <a:off x="643127" y="5925311"/>
            <a:ext cx="2143125" cy="1301750"/>
            <a:chOff x="643127" y="5925311"/>
            <a:chExt cx="2143125" cy="1301750"/>
          </a:xfrm>
        </p:grpSpPr>
        <p:sp>
          <p:nvSpPr>
            <p:cNvPr id="12" name="object 12"/>
            <p:cNvSpPr/>
            <p:nvPr/>
          </p:nvSpPr>
          <p:spPr>
            <a:xfrm>
              <a:off x="643127" y="5925311"/>
              <a:ext cx="2142744" cy="1301496"/>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685799" y="5943600"/>
              <a:ext cx="2057400" cy="1219200"/>
            </a:xfrm>
            <a:custGeom>
              <a:avLst/>
              <a:gdLst/>
              <a:ahLst/>
              <a:cxnLst/>
              <a:rect l="l" t="t" r="r" b="b"/>
              <a:pathLst>
                <a:path w="2057400" h="1219200">
                  <a:moveTo>
                    <a:pt x="2057400" y="0"/>
                  </a:moveTo>
                  <a:lnTo>
                    <a:pt x="0" y="0"/>
                  </a:lnTo>
                  <a:lnTo>
                    <a:pt x="0" y="1219199"/>
                  </a:lnTo>
                  <a:lnTo>
                    <a:pt x="2057400" y="1219199"/>
                  </a:lnTo>
                  <a:lnTo>
                    <a:pt x="2057400" y="0"/>
                  </a:lnTo>
                  <a:close/>
                </a:path>
              </a:pathLst>
            </a:custGeom>
            <a:solidFill>
              <a:srgbClr val="FFFFCC"/>
            </a:solidFill>
          </p:spPr>
          <p:txBody>
            <a:bodyPr wrap="square" lIns="0" tIns="0" rIns="0" bIns="0" rtlCol="0"/>
            <a:lstStyle/>
            <a:p/>
          </p:txBody>
        </p:sp>
        <p:sp>
          <p:nvSpPr>
            <p:cNvPr id="14" name="object 14"/>
            <p:cNvSpPr/>
            <p:nvPr/>
          </p:nvSpPr>
          <p:spPr>
            <a:xfrm>
              <a:off x="762001" y="6018886"/>
              <a:ext cx="496261" cy="381914"/>
            </a:xfrm>
            <a:prstGeom prst="rect">
              <a:avLst/>
            </a:prstGeom>
            <a:blipFill>
              <a:blip r:embed="rId4" cstate="print"/>
              <a:stretch>
                <a:fillRect/>
              </a:stretch>
            </a:blipFill>
          </p:spPr>
          <p:txBody>
            <a:bodyPr wrap="square" lIns="0" tIns="0" rIns="0" bIns="0" rtlCol="0"/>
            <a:lstStyle/>
            <a:p/>
          </p:txBody>
        </p:sp>
      </p:grpSp>
      <p:grpSp>
        <p:nvGrpSpPr>
          <p:cNvPr id="15" name="object 15"/>
          <p:cNvGrpSpPr/>
          <p:nvPr/>
        </p:nvGrpSpPr>
        <p:grpSpPr>
          <a:xfrm>
            <a:off x="643127" y="3182111"/>
            <a:ext cx="2143125" cy="2673350"/>
            <a:chOff x="643127" y="3182111"/>
            <a:chExt cx="2143125" cy="2673350"/>
          </a:xfrm>
        </p:grpSpPr>
        <p:sp>
          <p:nvSpPr>
            <p:cNvPr id="16" name="object 16"/>
            <p:cNvSpPr/>
            <p:nvPr/>
          </p:nvSpPr>
          <p:spPr>
            <a:xfrm>
              <a:off x="643127" y="3182111"/>
              <a:ext cx="2142744" cy="2673096"/>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685799" y="3200399"/>
              <a:ext cx="2057400" cy="2590800"/>
            </a:xfrm>
            <a:custGeom>
              <a:avLst/>
              <a:gdLst/>
              <a:ahLst/>
              <a:cxnLst/>
              <a:rect l="l" t="t" r="r" b="b"/>
              <a:pathLst>
                <a:path w="2057400" h="2590800">
                  <a:moveTo>
                    <a:pt x="2057400" y="0"/>
                  </a:moveTo>
                  <a:lnTo>
                    <a:pt x="0" y="0"/>
                  </a:lnTo>
                  <a:lnTo>
                    <a:pt x="0" y="2590800"/>
                  </a:lnTo>
                  <a:lnTo>
                    <a:pt x="2057400" y="2590800"/>
                  </a:lnTo>
                  <a:lnTo>
                    <a:pt x="2057400" y="0"/>
                  </a:lnTo>
                  <a:close/>
                </a:path>
              </a:pathLst>
            </a:custGeom>
            <a:solidFill>
              <a:srgbClr val="E6E0EC"/>
            </a:solidFill>
          </p:spPr>
          <p:txBody>
            <a:bodyPr wrap="square" lIns="0" tIns="0" rIns="0" bIns="0" rtlCol="0"/>
            <a:lstStyle/>
            <a:p/>
          </p:txBody>
        </p:sp>
        <p:sp>
          <p:nvSpPr>
            <p:cNvPr id="18" name="object 18"/>
            <p:cNvSpPr/>
            <p:nvPr/>
          </p:nvSpPr>
          <p:spPr>
            <a:xfrm>
              <a:off x="753494" y="3276599"/>
              <a:ext cx="518813" cy="533400"/>
            </a:xfrm>
            <a:prstGeom prst="rect">
              <a:avLst/>
            </a:prstGeom>
            <a:blipFill>
              <a:blip r:embed="rId6" cstate="print"/>
              <a:stretch>
                <a:fillRect/>
              </a:stretch>
            </a:blipFill>
          </p:spPr>
          <p:txBody>
            <a:bodyPr wrap="square" lIns="0" tIns="0" rIns="0" bIns="0" rtlCol="0"/>
            <a:lstStyle/>
            <a:p/>
          </p:txBody>
        </p:sp>
      </p:grpSp>
      <p:sp>
        <p:nvSpPr>
          <p:cNvPr id="19" name="object 19"/>
          <p:cNvSpPr txBox="1"/>
          <p:nvPr/>
        </p:nvSpPr>
        <p:spPr>
          <a:xfrm>
            <a:off x="685800" y="3200400"/>
            <a:ext cx="2057400" cy="2590800"/>
          </a:xfrm>
          <a:prstGeom prst="rect">
            <a:avLst/>
          </a:prstGeom>
        </p:spPr>
        <p:txBody>
          <a:bodyPr wrap="square" lIns="0" tIns="104775" rIns="0" bIns="0" rtlCol="0" vert="horz">
            <a:spAutoFit/>
          </a:bodyPr>
          <a:lstStyle/>
          <a:p>
            <a:pPr marL="691515" marR="421640">
              <a:lnSpc>
                <a:spcPct val="100000"/>
              </a:lnSpc>
              <a:spcBef>
                <a:spcPts val="825"/>
              </a:spcBef>
            </a:pPr>
            <a:r>
              <a:rPr dirty="0" sz="1500" spc="-5" b="1">
                <a:latin typeface="Calibri"/>
                <a:cs typeface="Calibri"/>
              </a:rPr>
              <a:t>Provider  </a:t>
            </a:r>
            <a:r>
              <a:rPr dirty="0" sz="1500" b="1">
                <a:latin typeface="Calibri"/>
                <a:cs typeface="Calibri"/>
              </a:rPr>
              <a:t>I</a:t>
            </a:r>
            <a:r>
              <a:rPr dirty="0" sz="1500" spc="-5" b="1">
                <a:latin typeface="Calibri"/>
                <a:cs typeface="Calibri"/>
              </a:rPr>
              <a:t>n</a:t>
            </a:r>
            <a:r>
              <a:rPr dirty="0" sz="1500" spc="-20" b="1">
                <a:latin typeface="Calibri"/>
                <a:cs typeface="Calibri"/>
              </a:rPr>
              <a:t>s</a:t>
            </a:r>
            <a:r>
              <a:rPr dirty="0" sz="1500" b="1">
                <a:latin typeface="Calibri"/>
                <a:cs typeface="Calibri"/>
              </a:rPr>
              <a:t>tr</a:t>
            </a:r>
            <a:r>
              <a:rPr dirty="0" sz="1500" spc="-5" b="1">
                <a:latin typeface="Calibri"/>
                <a:cs typeface="Calibri"/>
              </a:rPr>
              <a:t>uc</a:t>
            </a:r>
            <a:r>
              <a:rPr dirty="0" sz="1500" b="1">
                <a:latin typeface="Calibri"/>
                <a:cs typeface="Calibri"/>
              </a:rPr>
              <a:t>t</a:t>
            </a:r>
            <a:r>
              <a:rPr dirty="0" sz="1500" spc="-10" b="1">
                <a:latin typeface="Calibri"/>
                <a:cs typeface="Calibri"/>
              </a:rPr>
              <a:t>i</a:t>
            </a:r>
            <a:r>
              <a:rPr dirty="0" sz="1500" spc="5" b="1">
                <a:latin typeface="Calibri"/>
                <a:cs typeface="Calibri"/>
              </a:rPr>
              <a:t>o</a:t>
            </a:r>
            <a:r>
              <a:rPr dirty="0" sz="1500" spc="-5" b="1">
                <a:latin typeface="Calibri"/>
                <a:cs typeface="Calibri"/>
              </a:rPr>
              <a:t>n</a:t>
            </a:r>
            <a:r>
              <a:rPr dirty="0" sz="1500" b="1">
                <a:latin typeface="Calibri"/>
                <a:cs typeface="Calibri"/>
              </a:rPr>
              <a:t>s</a:t>
            </a:r>
            <a:endParaRPr sz="1500">
              <a:latin typeface="Calibri"/>
              <a:cs typeface="Calibri"/>
            </a:endParaRPr>
          </a:p>
          <a:p>
            <a:pPr algn="just" marL="165100" marR="354965">
              <a:lnSpc>
                <a:spcPct val="100800"/>
              </a:lnSpc>
              <a:spcBef>
                <a:spcPts val="960"/>
              </a:spcBef>
            </a:pPr>
            <a:r>
              <a:rPr dirty="0" sz="1200" spc="-5">
                <a:latin typeface="Calibri"/>
                <a:cs typeface="Calibri"/>
              </a:rPr>
              <a:t>After giving </a:t>
            </a:r>
            <a:r>
              <a:rPr dirty="0" sz="1200">
                <a:latin typeface="Calibri"/>
                <a:cs typeface="Calibri"/>
              </a:rPr>
              <a:t>a </a:t>
            </a:r>
            <a:r>
              <a:rPr dirty="0" sz="1200" spc="-5">
                <a:latin typeface="Calibri"/>
                <a:cs typeface="Calibri"/>
              </a:rPr>
              <a:t>tip, </a:t>
            </a:r>
            <a:r>
              <a:rPr dirty="0" sz="1200">
                <a:latin typeface="Calibri"/>
                <a:cs typeface="Calibri"/>
              </a:rPr>
              <a:t>ask </a:t>
            </a:r>
            <a:r>
              <a:rPr dirty="0" sz="1200" spc="-5">
                <a:latin typeface="Calibri"/>
                <a:cs typeface="Calibri"/>
              </a:rPr>
              <a:t>if it  </a:t>
            </a:r>
            <a:r>
              <a:rPr dirty="0" sz="1200">
                <a:latin typeface="Calibri"/>
                <a:cs typeface="Calibri"/>
              </a:rPr>
              <a:t>seems </a:t>
            </a:r>
            <a:r>
              <a:rPr dirty="0" sz="1200" spc="-10">
                <a:latin typeface="Calibri"/>
                <a:cs typeface="Calibri"/>
              </a:rPr>
              <a:t>helpful </a:t>
            </a:r>
            <a:r>
              <a:rPr dirty="0" sz="1200">
                <a:latin typeface="Calibri"/>
                <a:cs typeface="Calibri"/>
              </a:rPr>
              <a:t>or </a:t>
            </a:r>
            <a:r>
              <a:rPr dirty="0" sz="1200" spc="-5">
                <a:latin typeface="Calibri"/>
                <a:cs typeface="Calibri"/>
              </a:rPr>
              <a:t>if </a:t>
            </a:r>
            <a:r>
              <a:rPr dirty="0" sz="1200" spc="-10">
                <a:latin typeface="Calibri"/>
                <a:cs typeface="Calibri"/>
              </a:rPr>
              <a:t>there  are</a:t>
            </a:r>
            <a:r>
              <a:rPr dirty="0" sz="1200">
                <a:latin typeface="Calibri"/>
                <a:cs typeface="Calibri"/>
              </a:rPr>
              <a:t> </a:t>
            </a:r>
            <a:r>
              <a:rPr dirty="0" sz="1200" spc="-5">
                <a:latin typeface="Calibri"/>
                <a:cs typeface="Calibri"/>
              </a:rPr>
              <a:t>questions:</a:t>
            </a:r>
            <a:endParaRPr sz="1200">
              <a:latin typeface="Calibri"/>
              <a:cs typeface="Calibri"/>
            </a:endParaRPr>
          </a:p>
          <a:p>
            <a:pPr algn="just" marL="450850" indent="-286385">
              <a:lnSpc>
                <a:spcPts val="1390"/>
              </a:lnSpc>
              <a:buFont typeface="Arial"/>
              <a:buChar char="•"/>
              <a:tabLst>
                <a:tab pos="451484" algn="l"/>
              </a:tabLst>
            </a:pPr>
            <a:r>
              <a:rPr dirty="0" sz="1200" spc="-5">
                <a:latin typeface="Calibri"/>
                <a:cs typeface="Calibri"/>
              </a:rPr>
              <a:t>“How </a:t>
            </a:r>
            <a:r>
              <a:rPr dirty="0" sz="1200" spc="-10">
                <a:latin typeface="Calibri"/>
                <a:cs typeface="Calibri"/>
              </a:rPr>
              <a:t>likely </a:t>
            </a:r>
            <a:r>
              <a:rPr dirty="0" sz="1200" spc="-5">
                <a:latin typeface="Calibri"/>
                <a:cs typeface="Calibri"/>
              </a:rPr>
              <a:t>do</a:t>
            </a:r>
            <a:r>
              <a:rPr dirty="0" sz="1200" spc="10">
                <a:latin typeface="Calibri"/>
                <a:cs typeface="Calibri"/>
              </a:rPr>
              <a:t> </a:t>
            </a:r>
            <a:r>
              <a:rPr dirty="0" sz="1200" spc="-10">
                <a:latin typeface="Calibri"/>
                <a:cs typeface="Calibri"/>
              </a:rPr>
              <a:t>you</a:t>
            </a:r>
            <a:endParaRPr sz="1200">
              <a:latin typeface="Calibri"/>
              <a:cs typeface="Calibri"/>
            </a:endParaRPr>
          </a:p>
          <a:p>
            <a:pPr algn="just" marL="450850" marR="235585">
              <a:lnSpc>
                <a:spcPts val="1420"/>
              </a:lnSpc>
              <a:spcBef>
                <a:spcPts val="114"/>
              </a:spcBef>
            </a:pPr>
            <a:r>
              <a:rPr dirty="0" sz="1200" spc="-10">
                <a:latin typeface="Calibri"/>
                <a:cs typeface="Calibri"/>
              </a:rPr>
              <a:t>think </a:t>
            </a:r>
            <a:r>
              <a:rPr dirty="0" sz="1200" spc="-5">
                <a:latin typeface="Calibri"/>
                <a:cs typeface="Calibri"/>
              </a:rPr>
              <a:t>it is </a:t>
            </a:r>
            <a:r>
              <a:rPr dirty="0" sz="1200" spc="-10">
                <a:latin typeface="Calibri"/>
                <a:cs typeface="Calibri"/>
              </a:rPr>
              <a:t>that </a:t>
            </a:r>
            <a:r>
              <a:rPr dirty="0" sz="1200" spc="-5">
                <a:latin typeface="Calibri"/>
                <a:cs typeface="Calibri"/>
              </a:rPr>
              <a:t>this will  help</a:t>
            </a:r>
            <a:r>
              <a:rPr dirty="0" sz="1200" spc="-10">
                <a:latin typeface="Calibri"/>
                <a:cs typeface="Calibri"/>
              </a:rPr>
              <a:t> </a:t>
            </a:r>
            <a:r>
              <a:rPr dirty="0" sz="1200" spc="-5">
                <a:latin typeface="Calibri"/>
                <a:cs typeface="Calibri"/>
              </a:rPr>
              <a:t>you?”</a:t>
            </a:r>
            <a:endParaRPr sz="1200">
              <a:latin typeface="Calibri"/>
              <a:cs typeface="Calibri"/>
            </a:endParaRPr>
          </a:p>
          <a:p>
            <a:pPr algn="just" marL="450850" marR="303530" indent="-285750">
              <a:lnSpc>
                <a:spcPts val="1420"/>
              </a:lnSpc>
              <a:spcBef>
                <a:spcPts val="65"/>
              </a:spcBef>
              <a:buFont typeface="Arial"/>
              <a:buChar char="•"/>
              <a:tabLst>
                <a:tab pos="451484" algn="l"/>
              </a:tabLst>
            </a:pPr>
            <a:r>
              <a:rPr dirty="0" sz="1200" spc="-5">
                <a:latin typeface="Calibri"/>
                <a:cs typeface="Calibri"/>
              </a:rPr>
              <a:t>How </a:t>
            </a:r>
            <a:r>
              <a:rPr dirty="0" sz="1200" spc="-10">
                <a:latin typeface="Calibri"/>
                <a:cs typeface="Calibri"/>
              </a:rPr>
              <a:t>likely are you to  </a:t>
            </a:r>
            <a:r>
              <a:rPr dirty="0" sz="1200" spc="-5">
                <a:latin typeface="Calibri"/>
                <a:cs typeface="Calibri"/>
              </a:rPr>
              <a:t>try…?”</a:t>
            </a:r>
            <a:endParaRPr sz="1200">
              <a:latin typeface="Calibri"/>
              <a:cs typeface="Calibri"/>
            </a:endParaRPr>
          </a:p>
          <a:p>
            <a:pPr algn="just" marL="450850" indent="-286385">
              <a:lnSpc>
                <a:spcPts val="1345"/>
              </a:lnSpc>
              <a:buFont typeface="Arial"/>
              <a:buChar char="•"/>
              <a:tabLst>
                <a:tab pos="451484" algn="l"/>
              </a:tabLst>
            </a:pPr>
            <a:r>
              <a:rPr dirty="0" sz="1200" spc="-10">
                <a:latin typeface="Calibri"/>
                <a:cs typeface="Calibri"/>
              </a:rPr>
              <a:t>“What </a:t>
            </a:r>
            <a:r>
              <a:rPr dirty="0" sz="1200" spc="-5">
                <a:latin typeface="Calibri"/>
                <a:cs typeface="Calibri"/>
              </a:rPr>
              <a:t>questions</a:t>
            </a:r>
            <a:r>
              <a:rPr dirty="0" sz="1200">
                <a:latin typeface="Calibri"/>
                <a:cs typeface="Calibri"/>
              </a:rPr>
              <a:t> </a:t>
            </a:r>
            <a:r>
              <a:rPr dirty="0" sz="1200" spc="-5">
                <a:latin typeface="Calibri"/>
                <a:cs typeface="Calibri"/>
              </a:rPr>
              <a:t>do</a:t>
            </a:r>
            <a:endParaRPr sz="1200">
              <a:latin typeface="Calibri"/>
              <a:cs typeface="Calibri"/>
            </a:endParaRPr>
          </a:p>
          <a:p>
            <a:pPr algn="just" marL="450850">
              <a:lnSpc>
                <a:spcPct val="100000"/>
              </a:lnSpc>
              <a:spcBef>
                <a:spcPts val="45"/>
              </a:spcBef>
            </a:pPr>
            <a:r>
              <a:rPr dirty="0" sz="1200" spc="-5">
                <a:latin typeface="Calibri"/>
                <a:cs typeface="Calibri"/>
              </a:rPr>
              <a:t>you </a:t>
            </a:r>
            <a:r>
              <a:rPr dirty="0" sz="1200" spc="-15">
                <a:latin typeface="Calibri"/>
                <a:cs typeface="Calibri"/>
              </a:rPr>
              <a:t>have</a:t>
            </a:r>
            <a:r>
              <a:rPr dirty="0" sz="1200" spc="-5">
                <a:latin typeface="Calibri"/>
                <a:cs typeface="Calibri"/>
              </a:rPr>
              <a:t> about…?”</a:t>
            </a:r>
            <a:endParaRPr sz="1200">
              <a:latin typeface="Calibri"/>
              <a:cs typeface="Calibri"/>
            </a:endParaRPr>
          </a:p>
        </p:txBody>
      </p:sp>
      <p:sp>
        <p:nvSpPr>
          <p:cNvPr id="20" name="object 20"/>
          <p:cNvSpPr/>
          <p:nvPr/>
        </p:nvSpPr>
        <p:spPr>
          <a:xfrm>
            <a:off x="457200" y="453523"/>
            <a:ext cx="9144000" cy="848994"/>
          </a:xfrm>
          <a:custGeom>
            <a:avLst/>
            <a:gdLst/>
            <a:ahLst/>
            <a:cxnLst/>
            <a:rect l="l" t="t" r="r" b="b"/>
            <a:pathLst>
              <a:path w="9144000" h="848994">
                <a:moveTo>
                  <a:pt x="9144000" y="0"/>
                </a:moveTo>
                <a:lnTo>
                  <a:pt x="0" y="0"/>
                </a:lnTo>
                <a:lnTo>
                  <a:pt x="0" y="848697"/>
                </a:lnTo>
                <a:lnTo>
                  <a:pt x="9144000" y="848697"/>
                </a:lnTo>
                <a:lnTo>
                  <a:pt x="9144000" y="0"/>
                </a:lnTo>
                <a:close/>
              </a:path>
            </a:pathLst>
          </a:custGeom>
          <a:solidFill>
            <a:srgbClr val="8064A2"/>
          </a:solidFill>
        </p:spPr>
        <p:txBody>
          <a:bodyPr wrap="square" lIns="0" tIns="0" rIns="0" bIns="0" rtlCol="0"/>
          <a:lstStyle/>
          <a:p/>
        </p:txBody>
      </p:sp>
      <p:sp>
        <p:nvSpPr>
          <p:cNvPr id="21" name="object 21"/>
          <p:cNvSpPr txBox="1">
            <a:spLocks noGrp="1"/>
          </p:cNvSpPr>
          <p:nvPr>
            <p:ph type="title"/>
          </p:nvPr>
        </p:nvSpPr>
        <p:spPr>
          <a:xfrm>
            <a:off x="936748" y="625347"/>
            <a:ext cx="4678045" cy="452120"/>
          </a:xfrm>
          <a:prstGeom prst="rect"/>
        </p:spPr>
        <p:txBody>
          <a:bodyPr wrap="square" lIns="0" tIns="12700" rIns="0" bIns="0" rtlCol="0" vert="horz">
            <a:spAutoFit/>
          </a:bodyPr>
          <a:lstStyle/>
          <a:p>
            <a:pPr marL="12700">
              <a:lnSpc>
                <a:spcPct val="100000"/>
              </a:lnSpc>
              <a:spcBef>
                <a:spcPts val="100"/>
              </a:spcBef>
            </a:pPr>
            <a:r>
              <a:rPr dirty="0"/>
              <a:t>12. </a:t>
            </a:r>
            <a:r>
              <a:rPr dirty="0" spc="-5"/>
              <a:t>Tips </a:t>
            </a:r>
            <a:r>
              <a:rPr dirty="0" spc="-15"/>
              <a:t>to improve </a:t>
            </a:r>
            <a:r>
              <a:rPr dirty="0" spc="-5"/>
              <a:t>taking</a:t>
            </a:r>
            <a:r>
              <a:rPr dirty="0"/>
              <a:t> </a:t>
            </a:r>
            <a:r>
              <a:rPr dirty="0" spc="-45"/>
              <a:t>ARVs</a:t>
            </a:r>
          </a:p>
        </p:txBody>
      </p:sp>
      <p:sp>
        <p:nvSpPr>
          <p:cNvPr id="22" name="object 22"/>
          <p:cNvSpPr txBox="1"/>
          <p:nvPr/>
        </p:nvSpPr>
        <p:spPr>
          <a:xfrm>
            <a:off x="685800" y="5943600"/>
            <a:ext cx="2057400" cy="1219200"/>
          </a:xfrm>
          <a:prstGeom prst="rect">
            <a:avLst/>
          </a:prstGeom>
        </p:spPr>
        <p:txBody>
          <a:bodyPr wrap="square" lIns="0" tIns="77470" rIns="0" bIns="0" rtlCol="0" vert="horz">
            <a:spAutoFit/>
          </a:bodyPr>
          <a:lstStyle/>
          <a:p>
            <a:pPr marL="620395">
              <a:lnSpc>
                <a:spcPct val="100000"/>
              </a:lnSpc>
              <a:spcBef>
                <a:spcPts val="610"/>
              </a:spcBef>
            </a:pPr>
            <a:r>
              <a:rPr dirty="0" sz="1500" spc="-5" b="1">
                <a:latin typeface="Calibri"/>
                <a:cs typeface="Calibri"/>
              </a:rPr>
              <a:t>Document</a:t>
            </a:r>
            <a:endParaRPr sz="1500">
              <a:latin typeface="Calibri"/>
              <a:cs typeface="Calibri"/>
            </a:endParaRPr>
          </a:p>
          <a:p>
            <a:pPr marL="81915" marR="98425">
              <a:lnSpc>
                <a:spcPct val="80600"/>
              </a:lnSpc>
              <a:spcBef>
                <a:spcPts val="1375"/>
              </a:spcBef>
            </a:pPr>
            <a:r>
              <a:rPr dirty="0" sz="1100" spc="-5">
                <a:latin typeface="Calibri"/>
                <a:cs typeface="Calibri"/>
              </a:rPr>
              <a:t>Document planned interventions  to address barriers identified by  patient on the </a:t>
            </a:r>
            <a:r>
              <a:rPr dirty="0" sz="1100" spc="-5" b="1">
                <a:latin typeface="Calibri"/>
                <a:cs typeface="Calibri"/>
              </a:rPr>
              <a:t>Enhanced  Adherence Plan</a:t>
            </a:r>
            <a:r>
              <a:rPr dirty="0" sz="1100" spc="-15" b="1">
                <a:latin typeface="Calibri"/>
                <a:cs typeface="Calibri"/>
              </a:rPr>
              <a:t> </a:t>
            </a:r>
            <a:r>
              <a:rPr dirty="0" sz="1100" b="1">
                <a:latin typeface="Calibri"/>
                <a:cs typeface="Calibri"/>
              </a:rPr>
              <a:t>Tool.</a:t>
            </a:r>
            <a:endParaRPr sz="1100">
              <a:latin typeface="Calibri"/>
              <a:cs typeface="Calibri"/>
            </a:endParaRPr>
          </a:p>
        </p:txBody>
      </p:sp>
      <p:graphicFrame>
        <p:nvGraphicFramePr>
          <p:cNvPr id="23" name="object 23"/>
          <p:cNvGraphicFramePr>
            <a:graphicFrameLocks noGrp="1"/>
          </p:cNvGraphicFramePr>
          <p:nvPr/>
        </p:nvGraphicFramePr>
        <p:xfrm>
          <a:off x="3041650" y="3346450"/>
          <a:ext cx="6191250" cy="3822700"/>
        </p:xfrm>
        <a:graphic>
          <a:graphicData uri="http://schemas.openxmlformats.org/drawingml/2006/table">
            <a:tbl>
              <a:tblPr firstRow="1" bandRow="1">
                <a:tableStyleId>{2D5ABB26-0587-4C30-8999-92F81FD0307C}</a:tableStyleId>
              </a:tblPr>
              <a:tblGrid>
                <a:gridCol w="1025525"/>
                <a:gridCol w="1801495"/>
                <a:gridCol w="1675130"/>
                <a:gridCol w="1670685"/>
              </a:tblGrid>
              <a:tr h="265860">
                <a:tc>
                  <a:txBody>
                    <a:bodyPr/>
                    <a:lstStyle/>
                    <a:p>
                      <a:pPr marL="253365">
                        <a:lnSpc>
                          <a:spcPct val="100000"/>
                        </a:lnSpc>
                        <a:spcBef>
                          <a:spcPts val="220"/>
                        </a:spcBef>
                      </a:pPr>
                      <a:r>
                        <a:rPr dirty="0" sz="1000" spc="-5" b="1">
                          <a:solidFill>
                            <a:srgbClr val="FFFFFF"/>
                          </a:solidFill>
                          <a:latin typeface="Calibri"/>
                          <a:cs typeface="Calibri"/>
                        </a:rPr>
                        <a:t>BARRIERS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gridSpan="3">
                  <a:txBody>
                    <a:bodyPr/>
                    <a:lstStyle/>
                    <a:p>
                      <a:pPr algn="ctr">
                        <a:lnSpc>
                          <a:spcPct val="100000"/>
                        </a:lnSpc>
                        <a:spcBef>
                          <a:spcPts val="220"/>
                        </a:spcBef>
                      </a:pPr>
                      <a:r>
                        <a:rPr dirty="0" sz="1000" spc="-5" b="1">
                          <a:solidFill>
                            <a:srgbClr val="FFFFFF"/>
                          </a:solidFill>
                          <a:latin typeface="Calibri"/>
                          <a:cs typeface="Calibri"/>
                        </a:rPr>
                        <a:t>INTERVENTIONS </a:t>
                      </a:r>
                      <a:r>
                        <a:rPr dirty="0" sz="1000" b="1">
                          <a:solidFill>
                            <a:srgbClr val="FFFFFF"/>
                          </a:solidFill>
                          <a:latin typeface="Calibri"/>
                          <a:cs typeface="Calibri"/>
                        </a:rPr>
                        <a:t>TO </a:t>
                      </a:r>
                      <a:r>
                        <a:rPr dirty="0" sz="1000" spc="-10" b="1">
                          <a:solidFill>
                            <a:srgbClr val="FFFFFF"/>
                          </a:solidFill>
                          <a:latin typeface="Calibri"/>
                          <a:cs typeface="Calibri"/>
                        </a:rPr>
                        <a:t>ADDRESS </a:t>
                      </a:r>
                      <a:r>
                        <a:rPr dirty="0" sz="1000" spc="-5" b="1">
                          <a:solidFill>
                            <a:srgbClr val="FFFFFF"/>
                          </a:solidFill>
                          <a:latin typeface="Calibri"/>
                          <a:cs typeface="Calibri"/>
                        </a:rPr>
                        <a:t>BARRIERS AND IMPROVE</a:t>
                      </a:r>
                      <a:r>
                        <a:rPr dirty="0" sz="1000" spc="5" b="1">
                          <a:solidFill>
                            <a:srgbClr val="FFFFFF"/>
                          </a:solidFill>
                          <a:latin typeface="Calibri"/>
                          <a:cs typeface="Calibri"/>
                        </a:rPr>
                        <a:t> </a:t>
                      </a:r>
                      <a:r>
                        <a:rPr dirty="0" sz="1000" spc="-10" b="1">
                          <a:solidFill>
                            <a:srgbClr val="FFFFFF"/>
                          </a:solidFill>
                          <a:latin typeface="Calibri"/>
                          <a:cs typeface="Calibri"/>
                        </a:rPr>
                        <a:t>ADHERENCE</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hMerge="1">
                  <a:txBody>
                    <a:bodyPr/>
                    <a:lstStyle/>
                    <a:p>
                      <a:pPr/>
                    </a:p>
                  </a:txBody>
                  <a:tcPr marL="0" marR="0" marB="0" marT="0"/>
                </a:tc>
                <a:tc hMerge="1">
                  <a:txBody>
                    <a:bodyPr/>
                    <a:lstStyle/>
                    <a:p>
                      <a:pPr/>
                    </a:p>
                  </a:txBody>
                  <a:tcPr marL="0" marR="0" marB="0" marT="0"/>
                </a:tc>
              </a:tr>
              <a:tr h="265860">
                <a:tc gridSpan="4">
                  <a:txBody>
                    <a:bodyPr/>
                    <a:lstStyle/>
                    <a:p>
                      <a:pPr algn="ctr">
                        <a:lnSpc>
                          <a:spcPct val="100000"/>
                        </a:lnSpc>
                        <a:spcBef>
                          <a:spcPts val="215"/>
                        </a:spcBef>
                      </a:pPr>
                      <a:r>
                        <a:rPr dirty="0" sz="1000" spc="-10" b="1">
                          <a:latin typeface="Calibri"/>
                          <a:cs typeface="Calibri"/>
                        </a:rPr>
                        <a:t>INDIVIDUAL</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439691">
                <a:tc>
                  <a:txBody>
                    <a:bodyPr/>
                    <a:lstStyle/>
                    <a:p>
                      <a:pPr marL="82550" marR="344805">
                        <a:lnSpc>
                          <a:spcPct val="100000"/>
                        </a:lnSpc>
                        <a:spcBef>
                          <a:spcPts val="210"/>
                        </a:spcBef>
                      </a:pPr>
                      <a:r>
                        <a:rPr dirty="0" sz="1000" b="1">
                          <a:latin typeface="Calibri"/>
                          <a:cs typeface="Calibri"/>
                        </a:rPr>
                        <a:t>Kn</a:t>
                      </a:r>
                      <a:r>
                        <a:rPr dirty="0" sz="1000" spc="-5" b="1">
                          <a:latin typeface="Calibri"/>
                          <a:cs typeface="Calibri"/>
                        </a:rPr>
                        <a:t>o</a:t>
                      </a:r>
                      <a:r>
                        <a:rPr dirty="0" sz="1000" b="1">
                          <a:latin typeface="Calibri"/>
                          <a:cs typeface="Calibri"/>
                        </a:rPr>
                        <a:t>wl</a:t>
                      </a:r>
                      <a:r>
                        <a:rPr dirty="0" sz="1000" spc="-5" b="1">
                          <a:latin typeface="Calibri"/>
                          <a:cs typeface="Calibri"/>
                        </a:rPr>
                        <a:t>e</a:t>
                      </a:r>
                      <a:r>
                        <a:rPr dirty="0" sz="1000" b="1">
                          <a:latin typeface="Calibri"/>
                          <a:cs typeface="Calibri"/>
                        </a:rPr>
                        <a:t>dge  </a:t>
                      </a:r>
                      <a:r>
                        <a:rPr dirty="0" sz="1000" spc="-5" b="1">
                          <a:latin typeface="Calibri"/>
                          <a:cs typeface="Calibri"/>
                        </a:rPr>
                        <a:t>deficit</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262255" indent="-171450">
                        <a:lnSpc>
                          <a:spcPct val="100000"/>
                        </a:lnSpc>
                        <a:spcBef>
                          <a:spcPts val="210"/>
                        </a:spcBef>
                        <a:buFont typeface="Arial"/>
                        <a:buChar char="•"/>
                        <a:tabLst>
                          <a:tab pos="254635" algn="l"/>
                        </a:tabLst>
                      </a:pPr>
                      <a:r>
                        <a:rPr dirty="0" sz="1000" spc="-5">
                          <a:latin typeface="Calibri"/>
                          <a:cs typeface="Calibri"/>
                        </a:rPr>
                        <a:t>Individual counseling for  basic HIV/ARV</a:t>
                      </a:r>
                      <a:r>
                        <a:rPr dirty="0" sz="1000" spc="-65">
                          <a:latin typeface="Calibri"/>
                          <a:cs typeface="Calibri"/>
                        </a:rPr>
                        <a:t> </a:t>
                      </a:r>
                      <a:r>
                        <a:rPr dirty="0" sz="1000" spc="-5">
                          <a:latin typeface="Calibri"/>
                          <a:cs typeface="Calibri"/>
                        </a:rPr>
                        <a:t>education</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222250" indent="-171450">
                        <a:lnSpc>
                          <a:spcPct val="100000"/>
                        </a:lnSpc>
                        <a:spcBef>
                          <a:spcPts val="210"/>
                        </a:spcBef>
                        <a:buFont typeface="Arial"/>
                        <a:buChar char="•"/>
                        <a:tabLst>
                          <a:tab pos="254635" algn="l"/>
                        </a:tabLst>
                      </a:pPr>
                      <a:r>
                        <a:rPr dirty="0" sz="1000" spc="-5">
                          <a:latin typeface="Calibri"/>
                          <a:cs typeface="Calibri"/>
                        </a:rPr>
                        <a:t>Group counseling/peer  support group</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10"/>
                        </a:spcBef>
                        <a:buFont typeface="Arial"/>
                        <a:buChar char="•"/>
                        <a:tabLst>
                          <a:tab pos="254635" algn="l"/>
                        </a:tabLst>
                      </a:pPr>
                      <a:r>
                        <a:rPr dirty="0" sz="1000" spc="-5">
                          <a:latin typeface="Calibri"/>
                          <a:cs typeface="Calibri"/>
                        </a:rPr>
                        <a:t>Written</a:t>
                      </a:r>
                      <a:r>
                        <a:rPr dirty="0" sz="1000" spc="-10">
                          <a:latin typeface="Calibri"/>
                          <a:cs typeface="Calibri"/>
                        </a:rPr>
                        <a:t> </a:t>
                      </a:r>
                      <a:r>
                        <a:rPr dirty="0" sz="1000" spc="-5">
                          <a:latin typeface="Calibri"/>
                          <a:cs typeface="Calibri"/>
                        </a:rPr>
                        <a:t>instructions</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1142380">
                <a:tc>
                  <a:txBody>
                    <a:bodyPr/>
                    <a:lstStyle/>
                    <a:p>
                      <a:pPr marL="82550">
                        <a:lnSpc>
                          <a:spcPct val="100000"/>
                        </a:lnSpc>
                        <a:spcBef>
                          <a:spcPts val="204"/>
                        </a:spcBef>
                      </a:pPr>
                      <a:r>
                        <a:rPr dirty="0" sz="1000" b="1">
                          <a:latin typeface="Calibri"/>
                          <a:cs typeface="Calibri"/>
                        </a:rPr>
                        <a:t>Side</a:t>
                      </a:r>
                      <a:r>
                        <a:rPr dirty="0" sz="1000" spc="-15" b="1">
                          <a:latin typeface="Calibri"/>
                          <a:cs typeface="Calibri"/>
                        </a:rPr>
                        <a:t> </a:t>
                      </a:r>
                      <a:r>
                        <a:rPr dirty="0" sz="1000" spc="-5" b="1">
                          <a:latin typeface="Calibri"/>
                          <a:cs typeface="Calibri"/>
                        </a:rPr>
                        <a:t>effects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marR="195580" indent="-171450">
                        <a:lnSpc>
                          <a:spcPct val="100000"/>
                        </a:lnSpc>
                        <a:spcBef>
                          <a:spcPts val="204"/>
                        </a:spcBef>
                        <a:buFont typeface="Arial"/>
                        <a:buChar char="•"/>
                        <a:tabLst>
                          <a:tab pos="254635" algn="l"/>
                        </a:tabLst>
                      </a:pPr>
                      <a:r>
                        <a:rPr dirty="0" sz="1000" spc="-5">
                          <a:latin typeface="Calibri"/>
                          <a:cs typeface="Calibri"/>
                        </a:rPr>
                        <a:t>Nausea </a:t>
                      </a:r>
                      <a:r>
                        <a:rPr dirty="0" sz="1000">
                          <a:latin typeface="Wingdings"/>
                          <a:cs typeface="Wingdings"/>
                        </a:rPr>
                        <a:t>à</a:t>
                      </a:r>
                      <a:r>
                        <a:rPr dirty="0" sz="1000" spc="-819">
                          <a:latin typeface="Wingdings"/>
                          <a:cs typeface="Wingdings"/>
                        </a:rPr>
                        <a:t> </a:t>
                      </a:r>
                      <a:r>
                        <a:rPr dirty="0" sz="1000" spc="-5">
                          <a:latin typeface="Calibri"/>
                          <a:cs typeface="Calibri"/>
                        </a:rPr>
                        <a:t>take with </a:t>
                      </a:r>
                      <a:r>
                        <a:rPr dirty="0" sz="1000" spc="-10">
                          <a:latin typeface="Calibri"/>
                          <a:cs typeface="Calibri"/>
                        </a:rPr>
                        <a:t>food,  </a:t>
                      </a:r>
                      <a:r>
                        <a:rPr dirty="0" sz="1000" spc="-5">
                          <a:latin typeface="Calibri"/>
                          <a:cs typeface="Calibri"/>
                        </a:rPr>
                        <a:t>anti-emetic</a:t>
                      </a:r>
                      <a:endParaRPr sz="1000">
                        <a:latin typeface="Calibri"/>
                        <a:cs typeface="Calibri"/>
                      </a:endParaRPr>
                    </a:p>
                    <a:p>
                      <a:pPr marL="254000" marR="162560" indent="-171450">
                        <a:lnSpc>
                          <a:spcPct val="100000"/>
                        </a:lnSpc>
                        <a:buFont typeface="Arial"/>
                        <a:buChar char="•"/>
                        <a:tabLst>
                          <a:tab pos="254635" algn="l"/>
                        </a:tabLst>
                      </a:pPr>
                      <a:r>
                        <a:rPr dirty="0" sz="1000" spc="-5">
                          <a:latin typeface="Calibri"/>
                          <a:cs typeface="Calibri"/>
                        </a:rPr>
                        <a:t>Headache </a:t>
                      </a:r>
                      <a:r>
                        <a:rPr dirty="0" sz="1000">
                          <a:latin typeface="Wingdings"/>
                          <a:cs typeface="Wingdings"/>
                        </a:rPr>
                        <a:t>à</a:t>
                      </a:r>
                      <a:r>
                        <a:rPr dirty="0" sz="1000" spc="-819">
                          <a:latin typeface="Wingdings"/>
                          <a:cs typeface="Wingdings"/>
                        </a:rPr>
                        <a:t> </a:t>
                      </a:r>
                      <a:r>
                        <a:rPr dirty="0" sz="1000" spc="-5">
                          <a:latin typeface="Calibri"/>
                          <a:cs typeface="Calibri"/>
                        </a:rPr>
                        <a:t>paracetamol,  evaluate for</a:t>
                      </a:r>
                      <a:r>
                        <a:rPr dirty="0" sz="1000" spc="-10">
                          <a:latin typeface="Calibri"/>
                          <a:cs typeface="Calibri"/>
                        </a:rPr>
                        <a:t> </a:t>
                      </a:r>
                      <a:r>
                        <a:rPr dirty="0" sz="1000" spc="-5">
                          <a:latin typeface="Calibri"/>
                          <a:cs typeface="Calibri"/>
                        </a:rPr>
                        <a:t>meningitis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algn="just" marL="254000" marR="85090" indent="-171450">
                        <a:lnSpc>
                          <a:spcPct val="100000"/>
                        </a:lnSpc>
                        <a:spcBef>
                          <a:spcPts val="204"/>
                        </a:spcBef>
                        <a:buFont typeface="Arial"/>
                        <a:buChar char="•"/>
                        <a:tabLst>
                          <a:tab pos="254635" algn="l"/>
                        </a:tabLst>
                      </a:pPr>
                      <a:r>
                        <a:rPr dirty="0" sz="1000" spc="-5">
                          <a:latin typeface="Calibri"/>
                          <a:cs typeface="Calibri"/>
                        </a:rPr>
                        <a:t>Diarrhea </a:t>
                      </a:r>
                      <a:r>
                        <a:rPr dirty="0" sz="1000">
                          <a:latin typeface="Wingdings"/>
                          <a:cs typeface="Wingdings"/>
                        </a:rPr>
                        <a:t>à</a:t>
                      </a:r>
                      <a:r>
                        <a:rPr dirty="0" sz="1000" spc="-835">
                          <a:latin typeface="Wingdings"/>
                          <a:cs typeface="Wingdings"/>
                        </a:rPr>
                        <a:t> </a:t>
                      </a:r>
                      <a:r>
                        <a:rPr dirty="0" sz="1000" spc="-5">
                          <a:latin typeface="Calibri"/>
                          <a:cs typeface="Calibri"/>
                        </a:rPr>
                        <a:t>anti-diarrheal  once infections ruled out,  hydration</a:t>
                      </a:r>
                      <a:endParaRPr sz="1000">
                        <a:latin typeface="Calibri"/>
                        <a:cs typeface="Calibri"/>
                      </a:endParaRPr>
                    </a:p>
                    <a:p>
                      <a:pPr marL="254000" marR="231140" indent="-171450">
                        <a:lnSpc>
                          <a:spcPct val="100000"/>
                        </a:lnSpc>
                        <a:buFont typeface="Arial"/>
                        <a:buChar char="•"/>
                        <a:tabLst>
                          <a:tab pos="254635" algn="l"/>
                        </a:tabLst>
                      </a:pPr>
                      <a:r>
                        <a:rPr dirty="0" sz="1000" spc="-5">
                          <a:latin typeface="Calibri"/>
                          <a:cs typeface="Calibri"/>
                        </a:rPr>
                        <a:t>Fatigue </a:t>
                      </a:r>
                      <a:r>
                        <a:rPr dirty="0" sz="1000">
                          <a:latin typeface="Wingdings"/>
                          <a:cs typeface="Wingdings"/>
                        </a:rPr>
                        <a:t>à</a:t>
                      </a:r>
                      <a:r>
                        <a:rPr dirty="0" sz="1000" spc="-810">
                          <a:latin typeface="Wingdings"/>
                          <a:cs typeface="Wingdings"/>
                        </a:rPr>
                        <a:t> </a:t>
                      </a:r>
                      <a:r>
                        <a:rPr dirty="0" sz="1000" spc="-5">
                          <a:latin typeface="Calibri"/>
                          <a:cs typeface="Calibri"/>
                        </a:rPr>
                        <a:t>check </a:t>
                      </a:r>
                      <a:r>
                        <a:rPr dirty="0" sz="1000">
                          <a:latin typeface="Calibri"/>
                          <a:cs typeface="Calibri"/>
                        </a:rPr>
                        <a:t>Hgb,  </a:t>
                      </a:r>
                      <a:r>
                        <a:rPr dirty="0" sz="1000" spc="-5">
                          <a:latin typeface="Calibri"/>
                          <a:cs typeface="Calibri"/>
                        </a:rPr>
                        <a:t>consider substitution if  on</a:t>
                      </a:r>
                      <a:r>
                        <a:rPr dirty="0" sz="1000" spc="-10">
                          <a:latin typeface="Calibri"/>
                          <a:cs typeface="Calibri"/>
                        </a:rPr>
                        <a:t> </a:t>
                      </a:r>
                      <a:r>
                        <a:rPr dirty="0" sz="1000" spc="-5">
                          <a:latin typeface="Calibri"/>
                          <a:cs typeface="Calibri"/>
                        </a:rPr>
                        <a:t>AZT</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04"/>
                        </a:spcBef>
                        <a:buFont typeface="Arial"/>
                        <a:buChar char="•"/>
                        <a:tabLst>
                          <a:tab pos="254635" algn="l"/>
                        </a:tabLst>
                      </a:pPr>
                      <a:r>
                        <a:rPr dirty="0" sz="1000" spc="-5">
                          <a:latin typeface="Calibri"/>
                          <a:cs typeface="Calibri"/>
                        </a:rPr>
                        <a:t>Anxiety/depression</a:t>
                      </a:r>
                      <a:r>
                        <a:rPr dirty="0" sz="1000" spc="-10">
                          <a:latin typeface="Calibri"/>
                          <a:cs typeface="Calibri"/>
                        </a:rPr>
                        <a:t> </a:t>
                      </a:r>
                      <a:r>
                        <a:rPr dirty="0" sz="1000">
                          <a:latin typeface="Wingdings"/>
                          <a:cs typeface="Wingdings"/>
                        </a:rPr>
                        <a:t>à</a:t>
                      </a:r>
                      <a:endParaRPr sz="1000">
                        <a:latin typeface="Wingdings"/>
                        <a:cs typeface="Wingdings"/>
                      </a:endParaRPr>
                    </a:p>
                    <a:p>
                      <a:pPr marL="254000">
                        <a:lnSpc>
                          <a:spcPct val="100000"/>
                        </a:lnSpc>
                      </a:pPr>
                      <a:r>
                        <a:rPr dirty="0" sz="1000" spc="-5">
                          <a:latin typeface="Calibri"/>
                          <a:cs typeface="Calibri"/>
                        </a:rPr>
                        <a:t>take before bed</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990658">
                <a:tc>
                  <a:txBody>
                    <a:bodyPr/>
                    <a:lstStyle/>
                    <a:p>
                      <a:pPr marL="82550">
                        <a:lnSpc>
                          <a:spcPct val="100000"/>
                        </a:lnSpc>
                        <a:spcBef>
                          <a:spcPts val="210"/>
                        </a:spcBef>
                      </a:pPr>
                      <a:r>
                        <a:rPr dirty="0" sz="1000" spc="-5" b="1">
                          <a:latin typeface="Calibri"/>
                          <a:cs typeface="Calibri"/>
                        </a:rPr>
                        <a:t>Forgot</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215900" indent="-171450">
                        <a:lnSpc>
                          <a:spcPct val="100000"/>
                        </a:lnSpc>
                        <a:spcBef>
                          <a:spcPts val="210"/>
                        </a:spcBef>
                        <a:buFont typeface="Arial"/>
                        <a:buChar char="•"/>
                        <a:tabLst>
                          <a:tab pos="254635" algn="l"/>
                        </a:tabLst>
                      </a:pPr>
                      <a:r>
                        <a:rPr dirty="0" sz="1000" spc="-5">
                          <a:latin typeface="Calibri"/>
                          <a:cs typeface="Calibri"/>
                        </a:rPr>
                        <a:t>Medication organizer (i.e.  pillbox)</a:t>
                      </a:r>
                      <a:endParaRPr sz="1000">
                        <a:latin typeface="Calibri"/>
                        <a:cs typeface="Calibri"/>
                      </a:endParaRPr>
                    </a:p>
                    <a:p>
                      <a:pPr marL="254000" marR="499109" indent="-171450">
                        <a:lnSpc>
                          <a:spcPct val="100000"/>
                        </a:lnSpc>
                        <a:buFont typeface="Arial"/>
                        <a:buChar char="•"/>
                        <a:tabLst>
                          <a:tab pos="254635" algn="l"/>
                        </a:tabLst>
                      </a:pPr>
                      <a:r>
                        <a:rPr dirty="0" sz="1000" spc="-5">
                          <a:latin typeface="Calibri"/>
                          <a:cs typeface="Calibri"/>
                        </a:rPr>
                        <a:t>Treatment buddy</a:t>
                      </a:r>
                      <a:r>
                        <a:rPr dirty="0" sz="1000" spc="-50">
                          <a:latin typeface="Calibri"/>
                          <a:cs typeface="Calibri"/>
                        </a:rPr>
                        <a:t> </a:t>
                      </a:r>
                      <a:r>
                        <a:rPr dirty="0" sz="1000" spc="-5">
                          <a:latin typeface="Calibri"/>
                          <a:cs typeface="Calibri"/>
                        </a:rPr>
                        <a:t>or  supporter</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Directly Observed</a:t>
                      </a:r>
                      <a:r>
                        <a:rPr dirty="0" sz="1000" spc="-15">
                          <a:latin typeface="Calibri"/>
                          <a:cs typeface="Calibri"/>
                        </a:rPr>
                        <a:t> </a:t>
                      </a:r>
                      <a:r>
                        <a:rPr dirty="0" sz="1000" spc="-5">
                          <a:latin typeface="Calibri"/>
                          <a:cs typeface="Calibri"/>
                        </a:rPr>
                        <a:t>Therapy</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194945" indent="-171450">
                        <a:lnSpc>
                          <a:spcPct val="100000"/>
                        </a:lnSpc>
                        <a:spcBef>
                          <a:spcPts val="210"/>
                        </a:spcBef>
                        <a:buFont typeface="Arial"/>
                        <a:buChar char="•"/>
                        <a:tabLst>
                          <a:tab pos="254635" algn="l"/>
                        </a:tabLst>
                      </a:pPr>
                      <a:r>
                        <a:rPr dirty="0" sz="1000" spc="-5">
                          <a:latin typeface="Calibri"/>
                          <a:cs typeface="Calibri"/>
                        </a:rPr>
                        <a:t>Visual medication  schedule (e.g. calendar,  journal/log)</a:t>
                      </a:r>
                      <a:endParaRPr sz="1000">
                        <a:latin typeface="Calibri"/>
                        <a:cs typeface="Calibri"/>
                      </a:endParaRPr>
                    </a:p>
                    <a:p>
                      <a:pPr marL="254000" marR="184150" indent="-171450">
                        <a:lnSpc>
                          <a:spcPct val="100000"/>
                        </a:lnSpc>
                        <a:buFont typeface="Arial"/>
                        <a:buChar char="•"/>
                        <a:tabLst>
                          <a:tab pos="254635" algn="l"/>
                        </a:tabLst>
                      </a:pPr>
                      <a:r>
                        <a:rPr dirty="0" sz="1000" spc="-5">
                          <a:latin typeface="Calibri"/>
                          <a:cs typeface="Calibri"/>
                        </a:rPr>
                        <a:t>Announced pill count</a:t>
                      </a:r>
                      <a:r>
                        <a:rPr dirty="0" sz="1000" spc="-65">
                          <a:latin typeface="Calibri"/>
                          <a:cs typeface="Calibri"/>
                        </a:rPr>
                        <a:t> </a:t>
                      </a:r>
                      <a:r>
                        <a:rPr dirty="0" sz="1000" spc="-5">
                          <a:latin typeface="Calibri"/>
                          <a:cs typeface="Calibri"/>
                        </a:rPr>
                        <a:t>at  next session</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148590" indent="-171450">
                        <a:lnSpc>
                          <a:spcPct val="100000"/>
                        </a:lnSpc>
                        <a:spcBef>
                          <a:spcPts val="210"/>
                        </a:spcBef>
                        <a:buFont typeface="Arial"/>
                        <a:buChar char="•"/>
                        <a:tabLst>
                          <a:tab pos="254635" algn="l"/>
                        </a:tabLst>
                      </a:pPr>
                      <a:r>
                        <a:rPr dirty="0" sz="1000" spc="-5">
                          <a:latin typeface="Calibri"/>
                          <a:cs typeface="Calibri"/>
                        </a:rPr>
                        <a:t>Reminder devices (e.g.  phone calls, SMS,</a:t>
                      </a:r>
                      <a:r>
                        <a:rPr dirty="0" sz="1000" spc="-55">
                          <a:latin typeface="Calibri"/>
                          <a:cs typeface="Calibri"/>
                        </a:rPr>
                        <a:t> </a:t>
                      </a:r>
                      <a:r>
                        <a:rPr dirty="0" sz="1000" spc="-5">
                          <a:latin typeface="Calibri"/>
                          <a:cs typeface="Calibri"/>
                        </a:rPr>
                        <a:t>alarm)</a:t>
                      </a:r>
                      <a:endParaRPr sz="1000">
                        <a:latin typeface="Calibri"/>
                        <a:cs typeface="Calibri"/>
                      </a:endParaRPr>
                    </a:p>
                    <a:p>
                      <a:pPr marL="254000" marR="82550" indent="-171450">
                        <a:lnSpc>
                          <a:spcPct val="100000"/>
                        </a:lnSpc>
                        <a:buFont typeface="Arial"/>
                        <a:buChar char="•"/>
                        <a:tabLst>
                          <a:tab pos="254635" algn="l"/>
                        </a:tabLst>
                      </a:pPr>
                      <a:r>
                        <a:rPr dirty="0" sz="1000" spc="-5">
                          <a:latin typeface="Calibri"/>
                          <a:cs typeface="Calibri"/>
                        </a:rPr>
                        <a:t>Take pills late, do not</a:t>
                      </a:r>
                      <a:r>
                        <a:rPr dirty="0" sz="1000" spc="-50">
                          <a:latin typeface="Calibri"/>
                          <a:cs typeface="Calibri"/>
                        </a:rPr>
                        <a:t> </a:t>
                      </a:r>
                      <a:r>
                        <a:rPr dirty="0" sz="1000" spc="-5">
                          <a:latin typeface="Calibri"/>
                          <a:cs typeface="Calibri"/>
                        </a:rPr>
                        <a:t>skip  dose</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265860">
                <a:tc>
                  <a:txBody>
                    <a:bodyPr/>
                    <a:lstStyle/>
                    <a:p>
                      <a:pPr marL="82550">
                        <a:lnSpc>
                          <a:spcPct val="100000"/>
                        </a:lnSpc>
                        <a:spcBef>
                          <a:spcPts val="210"/>
                        </a:spcBef>
                      </a:pPr>
                      <a:r>
                        <a:rPr dirty="0" sz="1000" spc="-5" b="1">
                          <a:latin typeface="Calibri"/>
                          <a:cs typeface="Calibri"/>
                        </a:rPr>
                        <a:t>Feeling</a:t>
                      </a:r>
                      <a:r>
                        <a:rPr dirty="0" sz="1000" spc="-15" b="1">
                          <a:latin typeface="Calibri"/>
                          <a:cs typeface="Calibri"/>
                        </a:rPr>
                        <a:t> </a:t>
                      </a:r>
                      <a:r>
                        <a:rPr dirty="0" sz="1000" spc="-5" b="1">
                          <a:latin typeface="Calibri"/>
                          <a:cs typeface="Calibri"/>
                        </a:rPr>
                        <a:t>better</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10"/>
                        </a:spcBef>
                        <a:buFont typeface="Arial"/>
                        <a:buChar char="•"/>
                        <a:tabLst>
                          <a:tab pos="254635" algn="l"/>
                        </a:tabLst>
                      </a:pPr>
                      <a:r>
                        <a:rPr dirty="0" sz="1000" spc="-5">
                          <a:latin typeface="Calibri"/>
                          <a:cs typeface="Calibri"/>
                        </a:rPr>
                        <a:t>Basic HIV/ARV</a:t>
                      </a:r>
                      <a:r>
                        <a:rPr dirty="0" sz="1000" spc="-15">
                          <a:latin typeface="Calibri"/>
                          <a:cs typeface="Calibri"/>
                        </a:rPr>
                        <a:t> </a:t>
                      </a:r>
                      <a:r>
                        <a:rPr dirty="0" sz="1000" spc="-5">
                          <a:latin typeface="Calibri"/>
                          <a:cs typeface="Calibri"/>
                        </a:rPr>
                        <a:t>education</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a:lnSpc>
                          <a:spcPct val="100000"/>
                        </a:lnSpc>
                      </a:pPr>
                      <a:endParaRPr sz="1100">
                        <a:latin typeface="Times New Roman"/>
                        <a:cs typeface="Times New Roman"/>
                      </a:endParaRPr>
                    </a:p>
                  </a:txBody>
                  <a:tcPr marL="0" marR="0" marB="0" marT="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a:lnSpc>
                          <a:spcPct val="100000"/>
                        </a:lnSpc>
                      </a:pPr>
                      <a:endParaRPr sz="1100">
                        <a:latin typeface="Times New Roman"/>
                        <a:cs typeface="Times New Roman"/>
                      </a:endParaRPr>
                    </a:p>
                  </a:txBody>
                  <a:tcPr marL="0" marR="0" marB="0" marT="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439691">
                <a:tc>
                  <a:txBody>
                    <a:bodyPr/>
                    <a:lstStyle/>
                    <a:p>
                      <a:pPr marL="82550">
                        <a:lnSpc>
                          <a:spcPct val="100000"/>
                        </a:lnSpc>
                        <a:spcBef>
                          <a:spcPts val="204"/>
                        </a:spcBef>
                      </a:pPr>
                      <a:r>
                        <a:rPr dirty="0" sz="1000" spc="-5" b="1">
                          <a:latin typeface="Calibri"/>
                          <a:cs typeface="Calibri"/>
                        </a:rPr>
                        <a:t>Physical illness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356870" indent="-171450">
                        <a:lnSpc>
                          <a:spcPct val="100000"/>
                        </a:lnSpc>
                        <a:spcBef>
                          <a:spcPts val="204"/>
                        </a:spcBef>
                        <a:buFont typeface="Arial"/>
                        <a:buChar char="•"/>
                        <a:tabLst>
                          <a:tab pos="254635" algn="l"/>
                        </a:tabLst>
                      </a:pPr>
                      <a:r>
                        <a:rPr dirty="0" sz="1000" spc="-5">
                          <a:latin typeface="Calibri"/>
                          <a:cs typeface="Calibri"/>
                        </a:rPr>
                        <a:t>Clinical care </a:t>
                      </a:r>
                      <a:r>
                        <a:rPr dirty="0" sz="1000">
                          <a:latin typeface="Calibri"/>
                          <a:cs typeface="Calibri"/>
                        </a:rPr>
                        <a:t>to</a:t>
                      </a:r>
                      <a:r>
                        <a:rPr dirty="0" sz="1000" spc="-60">
                          <a:latin typeface="Calibri"/>
                          <a:cs typeface="Calibri"/>
                        </a:rPr>
                        <a:t> </a:t>
                      </a:r>
                      <a:r>
                        <a:rPr dirty="0" sz="1000" spc="-5">
                          <a:latin typeface="Calibri"/>
                          <a:cs typeface="Calibri"/>
                        </a:rPr>
                        <a:t>address  comorbidities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491490" indent="-171450">
                        <a:lnSpc>
                          <a:spcPct val="100000"/>
                        </a:lnSpc>
                        <a:spcBef>
                          <a:spcPts val="204"/>
                        </a:spcBef>
                        <a:buFont typeface="Arial"/>
                        <a:buChar char="•"/>
                        <a:tabLst>
                          <a:tab pos="254635" algn="l"/>
                        </a:tabLst>
                      </a:pPr>
                      <a:r>
                        <a:rPr dirty="0" sz="1000" spc="-5">
                          <a:latin typeface="Calibri"/>
                          <a:cs typeface="Calibri"/>
                        </a:rPr>
                        <a:t>Directly</a:t>
                      </a:r>
                      <a:r>
                        <a:rPr dirty="0" sz="1000" spc="-50">
                          <a:latin typeface="Calibri"/>
                          <a:cs typeface="Calibri"/>
                        </a:rPr>
                        <a:t> </a:t>
                      </a:r>
                      <a:r>
                        <a:rPr dirty="0" sz="1000" spc="-5">
                          <a:latin typeface="Calibri"/>
                          <a:cs typeface="Calibri"/>
                        </a:rPr>
                        <a:t>Observed  Therapy</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04"/>
                        </a:spcBef>
                        <a:buFont typeface="Arial"/>
                        <a:buChar char="•"/>
                        <a:tabLst>
                          <a:tab pos="254635" algn="l"/>
                        </a:tabLst>
                      </a:pPr>
                      <a:r>
                        <a:rPr dirty="0" sz="1000" spc="-5">
                          <a:latin typeface="Calibri"/>
                          <a:cs typeface="Calibri"/>
                        </a:rPr>
                        <a:t>Treatment buddy</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bl>
          </a:graphicData>
        </a:graphic>
      </p:graphicFrame>
      <p:grpSp>
        <p:nvGrpSpPr>
          <p:cNvPr id="24" name="object 24"/>
          <p:cNvGrpSpPr/>
          <p:nvPr/>
        </p:nvGrpSpPr>
        <p:grpSpPr>
          <a:xfrm>
            <a:off x="7485888" y="896111"/>
            <a:ext cx="1945005" cy="1442085"/>
            <a:chOff x="7485888" y="896111"/>
            <a:chExt cx="1945005" cy="1442085"/>
          </a:xfrm>
        </p:grpSpPr>
        <p:sp>
          <p:nvSpPr>
            <p:cNvPr id="25" name="object 25"/>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26" name="object 26"/>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27" name="object 27"/>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grpSp>
      <p:grpSp>
        <p:nvGrpSpPr>
          <p:cNvPr id="28" name="object 28"/>
          <p:cNvGrpSpPr/>
          <p:nvPr/>
        </p:nvGrpSpPr>
        <p:grpSpPr>
          <a:xfrm>
            <a:off x="7543800" y="914400"/>
            <a:ext cx="1828800" cy="1327150"/>
            <a:chOff x="7543800" y="914400"/>
            <a:chExt cx="1828800" cy="1327150"/>
          </a:xfrm>
        </p:grpSpPr>
        <p:sp>
          <p:nvSpPr>
            <p:cNvPr id="29" name="object 29"/>
            <p:cNvSpPr/>
            <p:nvPr/>
          </p:nvSpPr>
          <p:spPr>
            <a:xfrm>
              <a:off x="7543800" y="914400"/>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30" name="object 30"/>
            <p:cNvSpPr/>
            <p:nvPr/>
          </p:nvSpPr>
          <p:spPr>
            <a:xfrm>
              <a:off x="7634778" y="1194464"/>
              <a:ext cx="1661621" cy="766902"/>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13. </a:t>
            </a:r>
            <a:r>
              <a:rPr dirty="0" spc="-5"/>
              <a:t>Tips </a:t>
            </a:r>
            <a:r>
              <a:rPr dirty="0" spc="-15"/>
              <a:t>to improve </a:t>
            </a:r>
            <a:r>
              <a:rPr dirty="0" spc="-5"/>
              <a:t>taking</a:t>
            </a:r>
            <a:r>
              <a:rPr dirty="0" spc="35"/>
              <a:t> </a:t>
            </a:r>
            <a:r>
              <a:rPr dirty="0" spc="-45"/>
              <a:t>ARVs</a:t>
            </a:r>
          </a:p>
        </p:txBody>
      </p:sp>
      <p:sp>
        <p:nvSpPr>
          <p:cNvPr id="3" name="object 3"/>
          <p:cNvSpPr txBox="1"/>
          <p:nvPr/>
        </p:nvSpPr>
        <p:spPr>
          <a:xfrm>
            <a:off x="920145" y="6496811"/>
            <a:ext cx="6726555" cy="330200"/>
          </a:xfrm>
          <a:prstGeom prst="rect">
            <a:avLst/>
          </a:prstGeom>
        </p:spPr>
        <p:txBody>
          <a:bodyPr wrap="square" lIns="0" tIns="12700" rIns="0" bIns="0" rtlCol="0" vert="horz">
            <a:spAutoFit/>
          </a:bodyPr>
          <a:lstStyle/>
          <a:p>
            <a:pPr marL="298450" indent="-285750">
              <a:lnSpc>
                <a:spcPct val="100000"/>
              </a:lnSpc>
              <a:spcBef>
                <a:spcPts val="100"/>
              </a:spcBef>
              <a:buFont typeface="Wingdings"/>
              <a:buChar char="➢"/>
              <a:tabLst>
                <a:tab pos="298450" algn="l"/>
              </a:tabLst>
            </a:pPr>
            <a:r>
              <a:rPr dirty="0" sz="2000" spc="-30">
                <a:latin typeface="Calibri"/>
                <a:cs typeface="Calibri"/>
              </a:rPr>
              <a:t>Together </a:t>
            </a:r>
            <a:r>
              <a:rPr dirty="0" sz="2000" spc="-15">
                <a:latin typeface="Calibri"/>
                <a:cs typeface="Calibri"/>
              </a:rPr>
              <a:t>we </a:t>
            </a:r>
            <a:r>
              <a:rPr dirty="0" sz="2000" spc="-5">
                <a:latin typeface="Calibri"/>
                <a:cs typeface="Calibri"/>
              </a:rPr>
              <a:t>will find </a:t>
            </a:r>
            <a:r>
              <a:rPr dirty="0" sz="2000" spc="-25">
                <a:latin typeface="Calibri"/>
                <a:cs typeface="Calibri"/>
              </a:rPr>
              <a:t>ways </a:t>
            </a:r>
            <a:r>
              <a:rPr dirty="0" sz="2000" spc="-10">
                <a:latin typeface="Calibri"/>
                <a:cs typeface="Calibri"/>
              </a:rPr>
              <a:t>to </a:t>
            </a:r>
            <a:r>
              <a:rPr dirty="0" sz="2000" spc="-20">
                <a:latin typeface="Calibri"/>
                <a:cs typeface="Calibri"/>
              </a:rPr>
              <a:t>make </a:t>
            </a:r>
            <a:r>
              <a:rPr dirty="0" sz="2000" spc="-5">
                <a:latin typeface="Calibri"/>
                <a:cs typeface="Calibri"/>
              </a:rPr>
              <a:t>taking </a:t>
            </a:r>
            <a:r>
              <a:rPr dirty="0" sz="2000" spc="-30">
                <a:latin typeface="Calibri"/>
                <a:cs typeface="Calibri"/>
              </a:rPr>
              <a:t>ARVs </a:t>
            </a:r>
            <a:r>
              <a:rPr dirty="0" sz="2000" spc="-10">
                <a:latin typeface="Calibri"/>
                <a:cs typeface="Calibri"/>
              </a:rPr>
              <a:t>better </a:t>
            </a:r>
            <a:r>
              <a:rPr dirty="0" sz="2000" spc="-15">
                <a:latin typeface="Calibri"/>
                <a:cs typeface="Calibri"/>
              </a:rPr>
              <a:t>for</a:t>
            </a:r>
            <a:r>
              <a:rPr dirty="0" sz="2000" spc="145">
                <a:latin typeface="Calibri"/>
                <a:cs typeface="Calibri"/>
              </a:rPr>
              <a:t> </a:t>
            </a:r>
            <a:r>
              <a:rPr dirty="0" sz="2000" spc="-370">
                <a:latin typeface="Calibri"/>
                <a:cs typeface="Calibri"/>
              </a:rPr>
              <a:t>you.</a:t>
            </a:r>
            <a:endParaRPr sz="2000">
              <a:latin typeface="Calibri"/>
              <a:cs typeface="Calibri"/>
            </a:endParaRPr>
          </a:p>
        </p:txBody>
      </p:sp>
      <p:sp>
        <p:nvSpPr>
          <p:cNvPr id="4" name="object 4"/>
          <p:cNvSpPr/>
          <p:nvPr/>
        </p:nvSpPr>
        <p:spPr>
          <a:xfrm>
            <a:off x="866775" y="1933575"/>
            <a:ext cx="8296275" cy="380047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5139" y="1414779"/>
            <a:ext cx="1796414"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spc="-25">
                <a:latin typeface="Calibri"/>
                <a:cs typeface="Calibri"/>
              </a:rPr>
              <a:t>Together </a:t>
            </a:r>
            <a:r>
              <a:rPr dirty="0" sz="1600" spc="-5">
                <a:latin typeface="Calibri"/>
                <a:cs typeface="Calibri"/>
              </a:rPr>
              <a:t>we </a:t>
            </a:r>
            <a:r>
              <a:rPr dirty="0" sz="1600" spc="-65">
                <a:latin typeface="Calibri"/>
                <a:cs typeface="Calibri"/>
              </a:rPr>
              <a:t>will  </a:t>
            </a:r>
            <a:r>
              <a:rPr dirty="0" sz="1600" spc="-5">
                <a:latin typeface="Calibri"/>
                <a:cs typeface="Calibri"/>
              </a:rPr>
              <a:t>find </a:t>
            </a:r>
            <a:r>
              <a:rPr dirty="0" sz="1600" spc="-20">
                <a:latin typeface="Calibri"/>
                <a:cs typeface="Calibri"/>
              </a:rPr>
              <a:t>ways </a:t>
            </a:r>
            <a:r>
              <a:rPr dirty="0" sz="1600" spc="-10">
                <a:latin typeface="Calibri"/>
                <a:cs typeface="Calibri"/>
              </a:rPr>
              <a:t>to</a:t>
            </a:r>
            <a:r>
              <a:rPr dirty="0" sz="1600" spc="-35">
                <a:latin typeface="Calibri"/>
                <a:cs typeface="Calibri"/>
              </a:rPr>
              <a:t> </a:t>
            </a:r>
            <a:r>
              <a:rPr dirty="0" sz="1600" spc="-20">
                <a:latin typeface="Calibri"/>
                <a:cs typeface="Calibri"/>
              </a:rPr>
              <a:t>make</a:t>
            </a:r>
            <a:endParaRPr sz="1600">
              <a:latin typeface="Calibri"/>
              <a:cs typeface="Calibri"/>
            </a:endParaRPr>
          </a:p>
        </p:txBody>
      </p:sp>
      <p:sp>
        <p:nvSpPr>
          <p:cNvPr id="3" name="object 3"/>
          <p:cNvSpPr txBox="1"/>
          <p:nvPr/>
        </p:nvSpPr>
        <p:spPr>
          <a:xfrm>
            <a:off x="1040889" y="2237740"/>
            <a:ext cx="1543050" cy="522605"/>
          </a:xfrm>
          <a:prstGeom prst="rect">
            <a:avLst/>
          </a:prstGeom>
        </p:spPr>
        <p:txBody>
          <a:bodyPr wrap="square" lIns="0" tIns="3175" rIns="0" bIns="0" rtlCol="0" vert="horz">
            <a:spAutoFit/>
          </a:bodyPr>
          <a:lstStyle/>
          <a:p>
            <a:pPr marL="12700" marR="5080">
              <a:lnSpc>
                <a:spcPct val="103699"/>
              </a:lnSpc>
              <a:spcBef>
                <a:spcPts val="25"/>
              </a:spcBef>
            </a:pPr>
            <a:r>
              <a:rPr dirty="0" sz="1600" spc="-10">
                <a:latin typeface="Calibri"/>
                <a:cs typeface="Calibri"/>
              </a:rPr>
              <a:t>taking </a:t>
            </a:r>
            <a:r>
              <a:rPr dirty="0" sz="1600" spc="-25">
                <a:latin typeface="Calibri"/>
                <a:cs typeface="Calibri"/>
              </a:rPr>
              <a:t>ARVs </a:t>
            </a:r>
            <a:r>
              <a:rPr dirty="0" sz="1600" spc="-10">
                <a:latin typeface="Calibri"/>
                <a:cs typeface="Calibri"/>
              </a:rPr>
              <a:t>better  for</a:t>
            </a:r>
            <a:r>
              <a:rPr dirty="0" sz="1600">
                <a:latin typeface="Calibri"/>
                <a:cs typeface="Calibri"/>
              </a:rPr>
              <a:t> </a:t>
            </a:r>
            <a:r>
              <a:rPr dirty="0" sz="1600" spc="-5">
                <a:latin typeface="Calibri"/>
                <a:cs typeface="Calibri"/>
              </a:rPr>
              <a:t>you.</a:t>
            </a:r>
            <a:endParaRPr sz="1600">
              <a:latin typeface="Calibri"/>
              <a:cs typeface="Calibri"/>
            </a:endParaRPr>
          </a:p>
        </p:txBody>
      </p:sp>
      <p:grpSp>
        <p:nvGrpSpPr>
          <p:cNvPr id="4" name="object 4"/>
          <p:cNvGrpSpPr/>
          <p:nvPr/>
        </p:nvGrpSpPr>
        <p:grpSpPr>
          <a:xfrm>
            <a:off x="2761488" y="1502663"/>
            <a:ext cx="109855" cy="1615440"/>
            <a:chOff x="2761488" y="1502663"/>
            <a:chExt cx="109855" cy="1615440"/>
          </a:xfrm>
        </p:grpSpPr>
        <p:sp>
          <p:nvSpPr>
            <p:cNvPr id="5" name="object 5"/>
            <p:cNvSpPr/>
            <p:nvPr/>
          </p:nvSpPr>
          <p:spPr>
            <a:xfrm>
              <a:off x="2761488" y="1502663"/>
              <a:ext cx="109727" cy="161543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2812474" y="1523999"/>
              <a:ext cx="6985" cy="1524000"/>
            </a:xfrm>
            <a:custGeom>
              <a:avLst/>
              <a:gdLst/>
              <a:ahLst/>
              <a:cxnLst/>
              <a:rect l="l" t="t" r="r" b="b"/>
              <a:pathLst>
                <a:path w="6985" h="1524000">
                  <a:moveTo>
                    <a:pt x="6927" y="0"/>
                  </a:moveTo>
                  <a:lnTo>
                    <a:pt x="0" y="1524000"/>
                  </a:lnTo>
                </a:path>
              </a:pathLst>
            </a:custGeom>
            <a:ln w="19050">
              <a:solidFill>
                <a:srgbClr val="002060"/>
              </a:solidFill>
            </a:ln>
          </p:spPr>
          <p:txBody>
            <a:bodyPr wrap="square" lIns="0" tIns="0" rIns="0" bIns="0" rtlCol="0"/>
            <a:lstStyle/>
            <a:p/>
          </p:txBody>
        </p:sp>
      </p:grpSp>
      <p:grpSp>
        <p:nvGrpSpPr>
          <p:cNvPr id="7" name="object 7"/>
          <p:cNvGrpSpPr/>
          <p:nvPr/>
        </p:nvGrpSpPr>
        <p:grpSpPr>
          <a:xfrm>
            <a:off x="643127" y="5925311"/>
            <a:ext cx="2143125" cy="1301750"/>
            <a:chOff x="643127" y="5925311"/>
            <a:chExt cx="2143125" cy="1301750"/>
          </a:xfrm>
        </p:grpSpPr>
        <p:sp>
          <p:nvSpPr>
            <p:cNvPr id="8" name="object 8"/>
            <p:cNvSpPr/>
            <p:nvPr/>
          </p:nvSpPr>
          <p:spPr>
            <a:xfrm>
              <a:off x="643127" y="5925311"/>
              <a:ext cx="2142744" cy="1301496"/>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685799" y="5943600"/>
              <a:ext cx="2057400" cy="1219200"/>
            </a:xfrm>
            <a:custGeom>
              <a:avLst/>
              <a:gdLst/>
              <a:ahLst/>
              <a:cxnLst/>
              <a:rect l="l" t="t" r="r" b="b"/>
              <a:pathLst>
                <a:path w="2057400" h="1219200">
                  <a:moveTo>
                    <a:pt x="2057400" y="0"/>
                  </a:moveTo>
                  <a:lnTo>
                    <a:pt x="0" y="0"/>
                  </a:lnTo>
                  <a:lnTo>
                    <a:pt x="0" y="1219199"/>
                  </a:lnTo>
                  <a:lnTo>
                    <a:pt x="2057400" y="1219199"/>
                  </a:lnTo>
                  <a:lnTo>
                    <a:pt x="2057400" y="0"/>
                  </a:lnTo>
                  <a:close/>
                </a:path>
              </a:pathLst>
            </a:custGeom>
            <a:solidFill>
              <a:srgbClr val="FFFFCC"/>
            </a:solidFill>
          </p:spPr>
          <p:txBody>
            <a:bodyPr wrap="square" lIns="0" tIns="0" rIns="0" bIns="0" rtlCol="0"/>
            <a:lstStyle/>
            <a:p/>
          </p:txBody>
        </p:sp>
        <p:sp>
          <p:nvSpPr>
            <p:cNvPr id="10" name="object 10"/>
            <p:cNvSpPr/>
            <p:nvPr/>
          </p:nvSpPr>
          <p:spPr>
            <a:xfrm>
              <a:off x="762001" y="6018886"/>
              <a:ext cx="496261" cy="381914"/>
            </a:xfrm>
            <a:prstGeom prst="rect">
              <a:avLst/>
            </a:prstGeom>
            <a:blipFill>
              <a:blip r:embed="rId4" cstate="print"/>
              <a:stretch>
                <a:fillRect/>
              </a:stretch>
            </a:blipFill>
          </p:spPr>
          <p:txBody>
            <a:bodyPr wrap="square" lIns="0" tIns="0" rIns="0" bIns="0" rtlCol="0"/>
            <a:lstStyle/>
            <a:p/>
          </p:txBody>
        </p:sp>
      </p:grpSp>
      <p:grpSp>
        <p:nvGrpSpPr>
          <p:cNvPr id="11" name="object 11"/>
          <p:cNvGrpSpPr/>
          <p:nvPr/>
        </p:nvGrpSpPr>
        <p:grpSpPr>
          <a:xfrm>
            <a:off x="643127" y="3182111"/>
            <a:ext cx="2143125" cy="2673350"/>
            <a:chOff x="643127" y="3182111"/>
            <a:chExt cx="2143125" cy="2673350"/>
          </a:xfrm>
        </p:grpSpPr>
        <p:sp>
          <p:nvSpPr>
            <p:cNvPr id="12" name="object 12"/>
            <p:cNvSpPr/>
            <p:nvPr/>
          </p:nvSpPr>
          <p:spPr>
            <a:xfrm>
              <a:off x="643127" y="3182111"/>
              <a:ext cx="2142744" cy="2673096"/>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685799" y="3200399"/>
              <a:ext cx="2057400" cy="2590800"/>
            </a:xfrm>
            <a:custGeom>
              <a:avLst/>
              <a:gdLst/>
              <a:ahLst/>
              <a:cxnLst/>
              <a:rect l="l" t="t" r="r" b="b"/>
              <a:pathLst>
                <a:path w="2057400" h="2590800">
                  <a:moveTo>
                    <a:pt x="2057400" y="0"/>
                  </a:moveTo>
                  <a:lnTo>
                    <a:pt x="0" y="0"/>
                  </a:lnTo>
                  <a:lnTo>
                    <a:pt x="0" y="2590800"/>
                  </a:lnTo>
                  <a:lnTo>
                    <a:pt x="2057400" y="2590800"/>
                  </a:lnTo>
                  <a:lnTo>
                    <a:pt x="2057400" y="0"/>
                  </a:lnTo>
                  <a:close/>
                </a:path>
              </a:pathLst>
            </a:custGeom>
            <a:solidFill>
              <a:srgbClr val="E6E0EC"/>
            </a:solidFill>
          </p:spPr>
          <p:txBody>
            <a:bodyPr wrap="square" lIns="0" tIns="0" rIns="0" bIns="0" rtlCol="0"/>
            <a:lstStyle/>
            <a:p/>
          </p:txBody>
        </p:sp>
        <p:sp>
          <p:nvSpPr>
            <p:cNvPr id="14" name="object 14"/>
            <p:cNvSpPr/>
            <p:nvPr/>
          </p:nvSpPr>
          <p:spPr>
            <a:xfrm>
              <a:off x="753494" y="3276599"/>
              <a:ext cx="518813" cy="533400"/>
            </a:xfrm>
            <a:prstGeom prst="rect">
              <a:avLst/>
            </a:prstGeom>
            <a:blipFill>
              <a:blip r:embed="rId6" cstate="print"/>
              <a:stretch>
                <a:fillRect/>
              </a:stretch>
            </a:blipFill>
          </p:spPr>
          <p:txBody>
            <a:bodyPr wrap="square" lIns="0" tIns="0" rIns="0" bIns="0" rtlCol="0"/>
            <a:lstStyle/>
            <a:p/>
          </p:txBody>
        </p:sp>
      </p:grpSp>
      <p:sp>
        <p:nvSpPr>
          <p:cNvPr id="15" name="object 15"/>
          <p:cNvSpPr txBox="1"/>
          <p:nvPr/>
        </p:nvSpPr>
        <p:spPr>
          <a:xfrm>
            <a:off x="685800" y="3200400"/>
            <a:ext cx="2057400" cy="2590800"/>
          </a:xfrm>
          <a:prstGeom prst="rect">
            <a:avLst/>
          </a:prstGeom>
        </p:spPr>
        <p:txBody>
          <a:bodyPr wrap="square" lIns="0" tIns="104775" rIns="0" bIns="0" rtlCol="0" vert="horz">
            <a:spAutoFit/>
          </a:bodyPr>
          <a:lstStyle/>
          <a:p>
            <a:pPr marL="691515" marR="421640">
              <a:lnSpc>
                <a:spcPct val="100000"/>
              </a:lnSpc>
              <a:spcBef>
                <a:spcPts val="825"/>
              </a:spcBef>
            </a:pPr>
            <a:r>
              <a:rPr dirty="0" sz="1500" spc="-5" b="1">
                <a:latin typeface="Calibri"/>
                <a:cs typeface="Calibri"/>
              </a:rPr>
              <a:t>Provider  </a:t>
            </a:r>
            <a:r>
              <a:rPr dirty="0" sz="1500" b="1">
                <a:latin typeface="Calibri"/>
                <a:cs typeface="Calibri"/>
              </a:rPr>
              <a:t>I</a:t>
            </a:r>
            <a:r>
              <a:rPr dirty="0" sz="1500" spc="-5" b="1">
                <a:latin typeface="Calibri"/>
                <a:cs typeface="Calibri"/>
              </a:rPr>
              <a:t>n</a:t>
            </a:r>
            <a:r>
              <a:rPr dirty="0" sz="1500" spc="-20" b="1">
                <a:latin typeface="Calibri"/>
                <a:cs typeface="Calibri"/>
              </a:rPr>
              <a:t>s</a:t>
            </a:r>
            <a:r>
              <a:rPr dirty="0" sz="1500" b="1">
                <a:latin typeface="Calibri"/>
                <a:cs typeface="Calibri"/>
              </a:rPr>
              <a:t>tr</a:t>
            </a:r>
            <a:r>
              <a:rPr dirty="0" sz="1500" spc="-5" b="1">
                <a:latin typeface="Calibri"/>
                <a:cs typeface="Calibri"/>
              </a:rPr>
              <a:t>uc</a:t>
            </a:r>
            <a:r>
              <a:rPr dirty="0" sz="1500" b="1">
                <a:latin typeface="Calibri"/>
                <a:cs typeface="Calibri"/>
              </a:rPr>
              <a:t>t</a:t>
            </a:r>
            <a:r>
              <a:rPr dirty="0" sz="1500" spc="-10" b="1">
                <a:latin typeface="Calibri"/>
                <a:cs typeface="Calibri"/>
              </a:rPr>
              <a:t>i</a:t>
            </a:r>
            <a:r>
              <a:rPr dirty="0" sz="1500" spc="5" b="1">
                <a:latin typeface="Calibri"/>
                <a:cs typeface="Calibri"/>
              </a:rPr>
              <a:t>o</a:t>
            </a:r>
            <a:r>
              <a:rPr dirty="0" sz="1500" spc="-5" b="1">
                <a:latin typeface="Calibri"/>
                <a:cs typeface="Calibri"/>
              </a:rPr>
              <a:t>n</a:t>
            </a:r>
            <a:r>
              <a:rPr dirty="0" sz="1500" b="1">
                <a:latin typeface="Calibri"/>
                <a:cs typeface="Calibri"/>
              </a:rPr>
              <a:t>s</a:t>
            </a:r>
            <a:endParaRPr sz="1500">
              <a:latin typeface="Calibri"/>
              <a:cs typeface="Calibri"/>
            </a:endParaRPr>
          </a:p>
          <a:p>
            <a:pPr marL="165100" marR="405765">
              <a:lnSpc>
                <a:spcPct val="100800"/>
              </a:lnSpc>
              <a:spcBef>
                <a:spcPts val="960"/>
              </a:spcBef>
            </a:pPr>
            <a:r>
              <a:rPr dirty="0" sz="1200" spc="-10" b="1">
                <a:latin typeface="Calibri"/>
                <a:cs typeface="Calibri"/>
              </a:rPr>
              <a:t>Collaborate to </a:t>
            </a:r>
            <a:r>
              <a:rPr dirty="0" sz="1200" spc="-5" b="1">
                <a:latin typeface="Calibri"/>
                <a:cs typeface="Calibri"/>
              </a:rPr>
              <a:t>come </a:t>
            </a:r>
            <a:r>
              <a:rPr dirty="0" sz="1200" b="1">
                <a:latin typeface="Calibri"/>
                <a:cs typeface="Calibri"/>
              </a:rPr>
              <a:t>up  with solutions, </a:t>
            </a:r>
            <a:r>
              <a:rPr dirty="0" sz="1200" spc="-10" b="1">
                <a:latin typeface="Calibri"/>
                <a:cs typeface="Calibri"/>
              </a:rPr>
              <a:t>for  example:</a:t>
            </a:r>
            <a:endParaRPr sz="1200">
              <a:latin typeface="Calibri"/>
              <a:cs typeface="Calibri"/>
            </a:endParaRPr>
          </a:p>
          <a:p>
            <a:pPr>
              <a:lnSpc>
                <a:spcPct val="100000"/>
              </a:lnSpc>
              <a:spcBef>
                <a:spcPts val="40"/>
              </a:spcBef>
            </a:pPr>
            <a:endParaRPr sz="1200">
              <a:latin typeface="Calibri"/>
              <a:cs typeface="Calibri"/>
            </a:endParaRPr>
          </a:p>
          <a:p>
            <a:pPr marL="450850" marR="608330" indent="-285750">
              <a:lnSpc>
                <a:spcPts val="1420"/>
              </a:lnSpc>
              <a:buFont typeface="Arial"/>
              <a:buChar char="•"/>
              <a:tabLst>
                <a:tab pos="450850" algn="l"/>
                <a:tab pos="451484" algn="l"/>
              </a:tabLst>
            </a:pPr>
            <a:r>
              <a:rPr dirty="0" sz="1200" spc="-10">
                <a:latin typeface="Calibri"/>
                <a:cs typeface="Calibri"/>
              </a:rPr>
              <a:t>“What </a:t>
            </a:r>
            <a:r>
              <a:rPr dirty="0" sz="1200" spc="-15">
                <a:latin typeface="Calibri"/>
                <a:cs typeface="Calibri"/>
              </a:rPr>
              <a:t>have</a:t>
            </a:r>
            <a:r>
              <a:rPr dirty="0" sz="1200" spc="-50">
                <a:latin typeface="Calibri"/>
                <a:cs typeface="Calibri"/>
              </a:rPr>
              <a:t> </a:t>
            </a:r>
            <a:r>
              <a:rPr dirty="0" sz="1200" spc="-10">
                <a:latin typeface="Calibri"/>
                <a:cs typeface="Calibri"/>
              </a:rPr>
              <a:t>you  </a:t>
            </a:r>
            <a:r>
              <a:rPr dirty="0" sz="1200" spc="-5">
                <a:latin typeface="Calibri"/>
                <a:cs typeface="Calibri"/>
              </a:rPr>
              <a:t>already</a:t>
            </a:r>
            <a:r>
              <a:rPr dirty="0" sz="1200" spc="-30">
                <a:latin typeface="Calibri"/>
                <a:cs typeface="Calibri"/>
              </a:rPr>
              <a:t> </a:t>
            </a:r>
            <a:r>
              <a:rPr dirty="0" sz="1200" spc="-5">
                <a:latin typeface="Calibri"/>
                <a:cs typeface="Calibri"/>
              </a:rPr>
              <a:t>tried?”</a:t>
            </a:r>
            <a:endParaRPr sz="1200">
              <a:latin typeface="Calibri"/>
              <a:cs typeface="Calibri"/>
            </a:endParaRPr>
          </a:p>
          <a:p>
            <a:pPr marL="450850" marR="165100" indent="-285750">
              <a:lnSpc>
                <a:spcPct val="99400"/>
              </a:lnSpc>
              <a:spcBef>
                <a:spcPts val="10"/>
              </a:spcBef>
              <a:buFont typeface="Arial"/>
              <a:buChar char="•"/>
              <a:tabLst>
                <a:tab pos="450850" algn="l"/>
                <a:tab pos="451484" algn="l"/>
              </a:tabLst>
            </a:pPr>
            <a:r>
              <a:rPr dirty="0" sz="1200" spc="-20">
                <a:latin typeface="Calibri"/>
                <a:cs typeface="Calibri"/>
              </a:rPr>
              <a:t>“You </a:t>
            </a:r>
            <a:r>
              <a:rPr dirty="0" sz="1200" spc="-15">
                <a:latin typeface="Calibri"/>
                <a:cs typeface="Calibri"/>
              </a:rPr>
              <a:t>have </a:t>
            </a:r>
            <a:r>
              <a:rPr dirty="0" sz="1200" spc="-10">
                <a:latin typeface="Calibri"/>
                <a:cs typeface="Calibri"/>
              </a:rPr>
              <a:t>thought </a:t>
            </a:r>
            <a:r>
              <a:rPr dirty="0" sz="1200">
                <a:latin typeface="Calibri"/>
                <a:cs typeface="Calibri"/>
              </a:rPr>
              <a:t>a  </a:t>
            </a:r>
            <a:r>
              <a:rPr dirty="0" sz="1200" spc="-5">
                <a:latin typeface="Calibri"/>
                <a:cs typeface="Calibri"/>
              </a:rPr>
              <a:t>lot about this, </a:t>
            </a:r>
            <a:r>
              <a:rPr dirty="0" sz="1200" spc="-10">
                <a:latin typeface="Calibri"/>
                <a:cs typeface="Calibri"/>
              </a:rPr>
              <a:t>what  are </a:t>
            </a:r>
            <a:r>
              <a:rPr dirty="0" sz="1200" spc="-5">
                <a:latin typeface="Calibri"/>
                <a:cs typeface="Calibri"/>
              </a:rPr>
              <a:t>other </a:t>
            </a:r>
            <a:r>
              <a:rPr dirty="0" sz="1200" spc="-15">
                <a:latin typeface="Calibri"/>
                <a:cs typeface="Calibri"/>
              </a:rPr>
              <a:t>ways </a:t>
            </a:r>
            <a:r>
              <a:rPr dirty="0" sz="1200" spc="-10">
                <a:latin typeface="Calibri"/>
                <a:cs typeface="Calibri"/>
              </a:rPr>
              <a:t>to </a:t>
            </a:r>
            <a:r>
              <a:rPr dirty="0" sz="1200" spc="-5">
                <a:latin typeface="Calibri"/>
                <a:cs typeface="Calibri"/>
              </a:rPr>
              <a:t>solve  this</a:t>
            </a:r>
            <a:r>
              <a:rPr dirty="0" sz="1200">
                <a:latin typeface="Calibri"/>
                <a:cs typeface="Calibri"/>
              </a:rPr>
              <a:t> </a:t>
            </a:r>
            <a:r>
              <a:rPr dirty="0" sz="1200" spc="-5">
                <a:latin typeface="Calibri"/>
                <a:cs typeface="Calibri"/>
              </a:rPr>
              <a:t>problem?”</a:t>
            </a:r>
            <a:endParaRPr sz="1200">
              <a:latin typeface="Calibri"/>
              <a:cs typeface="Calibri"/>
            </a:endParaRPr>
          </a:p>
        </p:txBody>
      </p:sp>
      <p:sp>
        <p:nvSpPr>
          <p:cNvPr id="16" name="object 16"/>
          <p:cNvSpPr/>
          <p:nvPr/>
        </p:nvSpPr>
        <p:spPr>
          <a:xfrm>
            <a:off x="457200" y="453523"/>
            <a:ext cx="9144000" cy="848994"/>
          </a:xfrm>
          <a:custGeom>
            <a:avLst/>
            <a:gdLst/>
            <a:ahLst/>
            <a:cxnLst/>
            <a:rect l="l" t="t" r="r" b="b"/>
            <a:pathLst>
              <a:path w="9144000" h="848994">
                <a:moveTo>
                  <a:pt x="9144000" y="0"/>
                </a:moveTo>
                <a:lnTo>
                  <a:pt x="0" y="0"/>
                </a:lnTo>
                <a:lnTo>
                  <a:pt x="0" y="848697"/>
                </a:lnTo>
                <a:lnTo>
                  <a:pt x="9144000" y="848697"/>
                </a:lnTo>
                <a:lnTo>
                  <a:pt x="9144000" y="0"/>
                </a:lnTo>
                <a:close/>
              </a:path>
            </a:pathLst>
          </a:custGeom>
          <a:solidFill>
            <a:srgbClr val="8064A2"/>
          </a:solidFill>
        </p:spPr>
        <p:txBody>
          <a:bodyPr wrap="square" lIns="0" tIns="0" rIns="0" bIns="0" rtlCol="0"/>
          <a:lstStyle/>
          <a:p/>
        </p:txBody>
      </p:sp>
      <p:sp>
        <p:nvSpPr>
          <p:cNvPr id="17" name="object 17"/>
          <p:cNvSpPr txBox="1">
            <a:spLocks noGrp="1"/>
          </p:cNvSpPr>
          <p:nvPr>
            <p:ph type="title"/>
          </p:nvPr>
        </p:nvSpPr>
        <p:spPr>
          <a:xfrm>
            <a:off x="936748" y="625347"/>
            <a:ext cx="4678045" cy="452120"/>
          </a:xfrm>
          <a:prstGeom prst="rect"/>
        </p:spPr>
        <p:txBody>
          <a:bodyPr wrap="square" lIns="0" tIns="12700" rIns="0" bIns="0" rtlCol="0" vert="horz">
            <a:spAutoFit/>
          </a:bodyPr>
          <a:lstStyle/>
          <a:p>
            <a:pPr marL="12700">
              <a:lnSpc>
                <a:spcPct val="100000"/>
              </a:lnSpc>
              <a:spcBef>
                <a:spcPts val="100"/>
              </a:spcBef>
            </a:pPr>
            <a:r>
              <a:rPr dirty="0"/>
              <a:t>13. </a:t>
            </a:r>
            <a:r>
              <a:rPr dirty="0" spc="-5"/>
              <a:t>Tips </a:t>
            </a:r>
            <a:r>
              <a:rPr dirty="0" spc="-15"/>
              <a:t>to improve </a:t>
            </a:r>
            <a:r>
              <a:rPr dirty="0" spc="-5"/>
              <a:t>taking</a:t>
            </a:r>
            <a:r>
              <a:rPr dirty="0"/>
              <a:t> </a:t>
            </a:r>
            <a:r>
              <a:rPr dirty="0" spc="-45"/>
              <a:t>ARVs</a:t>
            </a:r>
          </a:p>
        </p:txBody>
      </p:sp>
      <p:sp>
        <p:nvSpPr>
          <p:cNvPr id="18" name="object 18"/>
          <p:cNvSpPr txBox="1"/>
          <p:nvPr/>
        </p:nvSpPr>
        <p:spPr>
          <a:xfrm>
            <a:off x="685800" y="5943600"/>
            <a:ext cx="2057400" cy="1219200"/>
          </a:xfrm>
          <a:prstGeom prst="rect">
            <a:avLst/>
          </a:prstGeom>
        </p:spPr>
        <p:txBody>
          <a:bodyPr wrap="square" lIns="0" tIns="77470" rIns="0" bIns="0" rtlCol="0" vert="horz">
            <a:spAutoFit/>
          </a:bodyPr>
          <a:lstStyle/>
          <a:p>
            <a:pPr marL="620395">
              <a:lnSpc>
                <a:spcPct val="100000"/>
              </a:lnSpc>
              <a:spcBef>
                <a:spcPts val="610"/>
              </a:spcBef>
            </a:pPr>
            <a:r>
              <a:rPr dirty="0" sz="1500" spc="-5" b="1">
                <a:latin typeface="Calibri"/>
                <a:cs typeface="Calibri"/>
              </a:rPr>
              <a:t>Document</a:t>
            </a:r>
            <a:endParaRPr sz="1500">
              <a:latin typeface="Calibri"/>
              <a:cs typeface="Calibri"/>
            </a:endParaRPr>
          </a:p>
          <a:p>
            <a:pPr marL="81915" marR="98425">
              <a:lnSpc>
                <a:spcPct val="80600"/>
              </a:lnSpc>
              <a:spcBef>
                <a:spcPts val="1375"/>
              </a:spcBef>
            </a:pPr>
            <a:r>
              <a:rPr dirty="0" sz="1100" spc="-5">
                <a:latin typeface="Calibri"/>
                <a:cs typeface="Calibri"/>
              </a:rPr>
              <a:t>Document planned interventions  to address barriers identified by  patient on the </a:t>
            </a:r>
            <a:r>
              <a:rPr dirty="0" sz="1100" spc="-5" b="1">
                <a:latin typeface="Calibri"/>
                <a:cs typeface="Calibri"/>
              </a:rPr>
              <a:t>Enhanced  Adherence Plan</a:t>
            </a:r>
            <a:r>
              <a:rPr dirty="0" sz="1100" spc="-15" b="1">
                <a:latin typeface="Calibri"/>
                <a:cs typeface="Calibri"/>
              </a:rPr>
              <a:t> </a:t>
            </a:r>
            <a:r>
              <a:rPr dirty="0" sz="1100" b="1">
                <a:latin typeface="Calibri"/>
                <a:cs typeface="Calibri"/>
              </a:rPr>
              <a:t>Tool.</a:t>
            </a:r>
            <a:endParaRPr sz="1100">
              <a:latin typeface="Calibri"/>
              <a:cs typeface="Calibri"/>
            </a:endParaRPr>
          </a:p>
        </p:txBody>
      </p:sp>
      <p:graphicFrame>
        <p:nvGraphicFramePr>
          <p:cNvPr id="19" name="object 19"/>
          <p:cNvGraphicFramePr>
            <a:graphicFrameLocks noGrp="1"/>
          </p:cNvGraphicFramePr>
          <p:nvPr/>
        </p:nvGraphicFramePr>
        <p:xfrm>
          <a:off x="3117851" y="2631517"/>
          <a:ext cx="6124575" cy="4537710"/>
        </p:xfrm>
        <a:graphic>
          <a:graphicData uri="http://schemas.openxmlformats.org/drawingml/2006/table">
            <a:tbl>
              <a:tblPr firstRow="1" bandRow="1">
                <a:tableStyleId>{2D5ABB26-0587-4C30-8999-92F81FD0307C}</a:tableStyleId>
              </a:tblPr>
              <a:tblGrid>
                <a:gridCol w="1284605"/>
                <a:gridCol w="1511300"/>
                <a:gridCol w="1656715"/>
                <a:gridCol w="1652270"/>
              </a:tblGrid>
              <a:tr h="221876">
                <a:tc>
                  <a:txBody>
                    <a:bodyPr/>
                    <a:lstStyle/>
                    <a:p>
                      <a:pPr marL="407670">
                        <a:lnSpc>
                          <a:spcPct val="100000"/>
                        </a:lnSpc>
                        <a:spcBef>
                          <a:spcPts val="215"/>
                        </a:spcBef>
                      </a:pPr>
                      <a:r>
                        <a:rPr dirty="0" sz="900" b="1">
                          <a:solidFill>
                            <a:srgbClr val="FFFFFF"/>
                          </a:solidFill>
                          <a:latin typeface="Calibri"/>
                          <a:cs typeface="Calibri"/>
                        </a:rPr>
                        <a:t>BARRIERS</a:t>
                      </a:r>
                      <a:endParaRPr sz="9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gridSpan="3">
                  <a:txBody>
                    <a:bodyPr/>
                    <a:lstStyle/>
                    <a:p>
                      <a:pPr algn="ctr">
                        <a:lnSpc>
                          <a:spcPct val="100000"/>
                        </a:lnSpc>
                        <a:spcBef>
                          <a:spcPts val="215"/>
                        </a:spcBef>
                      </a:pPr>
                      <a:r>
                        <a:rPr dirty="0" sz="900" spc="-5" b="1">
                          <a:solidFill>
                            <a:srgbClr val="FFFFFF"/>
                          </a:solidFill>
                          <a:latin typeface="Calibri"/>
                          <a:cs typeface="Calibri"/>
                        </a:rPr>
                        <a:t>INTERVENTIONS </a:t>
                      </a:r>
                      <a:r>
                        <a:rPr dirty="0" sz="900" b="1">
                          <a:solidFill>
                            <a:srgbClr val="FFFFFF"/>
                          </a:solidFill>
                          <a:latin typeface="Calibri"/>
                          <a:cs typeface="Calibri"/>
                        </a:rPr>
                        <a:t>TO </a:t>
                      </a:r>
                      <a:r>
                        <a:rPr dirty="0" sz="900" spc="-5" b="1">
                          <a:solidFill>
                            <a:srgbClr val="FFFFFF"/>
                          </a:solidFill>
                          <a:latin typeface="Calibri"/>
                          <a:cs typeface="Calibri"/>
                        </a:rPr>
                        <a:t>ADDRESS </a:t>
                      </a:r>
                      <a:r>
                        <a:rPr dirty="0" sz="900" b="1">
                          <a:solidFill>
                            <a:srgbClr val="FFFFFF"/>
                          </a:solidFill>
                          <a:latin typeface="Calibri"/>
                          <a:cs typeface="Calibri"/>
                        </a:rPr>
                        <a:t>BARRIERS </a:t>
                      </a:r>
                      <a:r>
                        <a:rPr dirty="0" sz="900" spc="-5" b="1">
                          <a:solidFill>
                            <a:srgbClr val="FFFFFF"/>
                          </a:solidFill>
                          <a:latin typeface="Calibri"/>
                          <a:cs typeface="Calibri"/>
                        </a:rPr>
                        <a:t>AND </a:t>
                      </a:r>
                      <a:r>
                        <a:rPr dirty="0" sz="900" b="1">
                          <a:solidFill>
                            <a:srgbClr val="FFFFFF"/>
                          </a:solidFill>
                          <a:latin typeface="Calibri"/>
                          <a:cs typeface="Calibri"/>
                        </a:rPr>
                        <a:t>IMPROVE</a:t>
                      </a:r>
                      <a:r>
                        <a:rPr dirty="0" sz="900" spc="-30" b="1">
                          <a:solidFill>
                            <a:srgbClr val="FFFFFF"/>
                          </a:solidFill>
                          <a:latin typeface="Calibri"/>
                          <a:cs typeface="Calibri"/>
                        </a:rPr>
                        <a:t> </a:t>
                      </a:r>
                      <a:r>
                        <a:rPr dirty="0" sz="900" spc="-5" b="1">
                          <a:solidFill>
                            <a:srgbClr val="FFFFFF"/>
                          </a:solidFill>
                          <a:latin typeface="Calibri"/>
                          <a:cs typeface="Calibri"/>
                        </a:rPr>
                        <a:t>ADHERENCE</a:t>
                      </a:r>
                      <a:endParaRPr sz="9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hMerge="1">
                  <a:txBody>
                    <a:bodyPr/>
                    <a:lstStyle/>
                    <a:p>
                      <a:pPr/>
                    </a:p>
                  </a:txBody>
                  <a:tcPr marL="0" marR="0" marB="0" marT="0"/>
                </a:tc>
                <a:tc hMerge="1">
                  <a:txBody>
                    <a:bodyPr/>
                    <a:lstStyle/>
                    <a:p>
                      <a:pPr/>
                    </a:p>
                  </a:txBody>
                  <a:tcPr marL="0" marR="0" marB="0" marT="0"/>
                </a:tc>
              </a:tr>
              <a:tr h="233082">
                <a:tc gridSpan="4">
                  <a:txBody>
                    <a:bodyPr/>
                    <a:lstStyle/>
                    <a:p>
                      <a:pPr algn="ctr">
                        <a:lnSpc>
                          <a:spcPct val="100000"/>
                        </a:lnSpc>
                        <a:spcBef>
                          <a:spcPts val="215"/>
                        </a:spcBef>
                      </a:pPr>
                      <a:r>
                        <a:rPr dirty="0" sz="1000" spc="-10" b="1">
                          <a:latin typeface="Calibri"/>
                          <a:cs typeface="Calibri"/>
                        </a:rPr>
                        <a:t>INDIVIDUAL</a:t>
                      </a:r>
                      <a:r>
                        <a:rPr dirty="0" sz="1000" spc="-5" b="1">
                          <a:latin typeface="Calibri"/>
                          <a:cs typeface="Calibri"/>
                        </a:rPr>
                        <a:t> (continued)</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537882">
                <a:tc>
                  <a:txBody>
                    <a:bodyPr/>
                    <a:lstStyle/>
                    <a:p>
                      <a:pPr marL="82550">
                        <a:lnSpc>
                          <a:spcPct val="100000"/>
                        </a:lnSpc>
                        <a:spcBef>
                          <a:spcPts val="204"/>
                        </a:spcBef>
                      </a:pPr>
                      <a:r>
                        <a:rPr dirty="0" sz="1000" spc="-5" b="1">
                          <a:latin typeface="Calibri"/>
                          <a:cs typeface="Calibri"/>
                        </a:rPr>
                        <a:t>Depression</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342265" indent="-171450">
                        <a:lnSpc>
                          <a:spcPct val="100000"/>
                        </a:lnSpc>
                        <a:spcBef>
                          <a:spcPts val="204"/>
                        </a:spcBef>
                        <a:buFont typeface="Arial"/>
                        <a:buChar char="•"/>
                        <a:tabLst>
                          <a:tab pos="254635" algn="l"/>
                        </a:tabLst>
                      </a:pPr>
                      <a:r>
                        <a:rPr dirty="0" sz="1000" spc="-5">
                          <a:latin typeface="Calibri"/>
                          <a:cs typeface="Calibri"/>
                        </a:rPr>
                        <a:t>Screening for</a:t>
                      </a:r>
                      <a:r>
                        <a:rPr dirty="0" sz="1000" spc="-60">
                          <a:latin typeface="Calibri"/>
                          <a:cs typeface="Calibri"/>
                        </a:rPr>
                        <a:t> </a:t>
                      </a:r>
                      <a:r>
                        <a:rPr dirty="0" sz="1000" spc="-5">
                          <a:latin typeface="Calibri"/>
                          <a:cs typeface="Calibri"/>
                        </a:rPr>
                        <a:t>and  management of  depression</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04"/>
                        </a:spcBef>
                        <a:buFont typeface="Arial"/>
                        <a:buChar char="•"/>
                        <a:tabLst>
                          <a:tab pos="254635" algn="l"/>
                        </a:tabLst>
                      </a:pPr>
                      <a:r>
                        <a:rPr dirty="0" sz="1000" spc="-5">
                          <a:latin typeface="Calibri"/>
                          <a:cs typeface="Calibri"/>
                        </a:rPr>
                        <a:t>Individual</a:t>
                      </a:r>
                      <a:r>
                        <a:rPr dirty="0" sz="1000" spc="-20">
                          <a:latin typeface="Calibri"/>
                          <a:cs typeface="Calibri"/>
                        </a:rPr>
                        <a:t> </a:t>
                      </a:r>
                      <a:r>
                        <a:rPr dirty="0" sz="1000" spc="-5">
                          <a:latin typeface="Calibri"/>
                          <a:cs typeface="Calibri"/>
                        </a:rPr>
                        <a:t>counseling</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Peer support group</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04"/>
                        </a:spcBef>
                        <a:buFont typeface="Arial"/>
                        <a:buChar char="•"/>
                        <a:tabLst>
                          <a:tab pos="254635" algn="l"/>
                        </a:tabLst>
                      </a:pPr>
                      <a:r>
                        <a:rPr dirty="0" sz="1000" spc="-5">
                          <a:latin typeface="Calibri"/>
                          <a:cs typeface="Calibri"/>
                        </a:rPr>
                        <a:t>Treatment buddy</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233082">
                <a:tc>
                  <a:txBody>
                    <a:bodyPr/>
                    <a:lstStyle/>
                    <a:p>
                      <a:pPr marL="82550">
                        <a:lnSpc>
                          <a:spcPct val="100000"/>
                        </a:lnSpc>
                        <a:spcBef>
                          <a:spcPts val="219"/>
                        </a:spcBef>
                      </a:pPr>
                      <a:r>
                        <a:rPr dirty="0" sz="1000" b="1">
                          <a:latin typeface="Calibri"/>
                          <a:cs typeface="Calibri"/>
                        </a:rPr>
                        <a:t>Pill</a:t>
                      </a:r>
                      <a:r>
                        <a:rPr dirty="0" sz="1000" spc="-5" b="1">
                          <a:latin typeface="Calibri"/>
                          <a:cs typeface="Calibri"/>
                        </a:rPr>
                        <a:t> burden</a:t>
                      </a:r>
                      <a:endParaRPr sz="1000">
                        <a:latin typeface="Calibri"/>
                        <a:cs typeface="Calibri"/>
                      </a:endParaRPr>
                    </a:p>
                  </a:txBody>
                  <a:tcPr marL="0" marR="0" marB="0" marT="2793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gridSpan="3">
                  <a:txBody>
                    <a:bodyPr/>
                    <a:lstStyle/>
                    <a:p>
                      <a:pPr marL="254000" indent="-172085">
                        <a:lnSpc>
                          <a:spcPct val="100000"/>
                        </a:lnSpc>
                        <a:spcBef>
                          <a:spcPts val="219"/>
                        </a:spcBef>
                        <a:buFont typeface="Arial"/>
                        <a:buChar char="•"/>
                        <a:tabLst>
                          <a:tab pos="254635" algn="l"/>
                        </a:tabLst>
                      </a:pPr>
                      <a:r>
                        <a:rPr dirty="0" sz="1000" spc="-5">
                          <a:latin typeface="Calibri"/>
                          <a:cs typeface="Calibri"/>
                        </a:rPr>
                        <a:t>Change </a:t>
                      </a:r>
                      <a:r>
                        <a:rPr dirty="0" sz="1000">
                          <a:latin typeface="Calibri"/>
                          <a:cs typeface="Calibri"/>
                        </a:rPr>
                        <a:t>to </a:t>
                      </a:r>
                      <a:r>
                        <a:rPr dirty="0" sz="1000" spc="-5">
                          <a:latin typeface="Calibri"/>
                          <a:cs typeface="Calibri"/>
                        </a:rPr>
                        <a:t>fixed-dose combination or once-daily dosing if</a:t>
                      </a:r>
                      <a:r>
                        <a:rPr dirty="0" sz="1000">
                          <a:latin typeface="Calibri"/>
                          <a:cs typeface="Calibri"/>
                        </a:rPr>
                        <a:t> </a:t>
                      </a:r>
                      <a:r>
                        <a:rPr dirty="0" sz="1000" spc="-5">
                          <a:latin typeface="Calibri"/>
                          <a:cs typeface="Calibri"/>
                        </a:rPr>
                        <a:t>possible</a:t>
                      </a:r>
                      <a:endParaRPr sz="1000">
                        <a:latin typeface="Calibri"/>
                        <a:cs typeface="Calibri"/>
                      </a:endParaRPr>
                    </a:p>
                  </a:txBody>
                  <a:tcPr marL="0" marR="0" marB="0" marT="2793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r>
              <a:tr h="385482">
                <a:tc>
                  <a:txBody>
                    <a:bodyPr/>
                    <a:lstStyle/>
                    <a:p>
                      <a:pPr marL="82550">
                        <a:lnSpc>
                          <a:spcPct val="100000"/>
                        </a:lnSpc>
                        <a:spcBef>
                          <a:spcPts val="204"/>
                        </a:spcBef>
                      </a:pPr>
                      <a:r>
                        <a:rPr dirty="0" sz="1000" spc="-5" b="1">
                          <a:latin typeface="Calibri"/>
                          <a:cs typeface="Calibri"/>
                        </a:rPr>
                        <a:t>Lost/ran out of</a:t>
                      </a:r>
                      <a:r>
                        <a:rPr dirty="0" sz="1000" spc="-20" b="1">
                          <a:latin typeface="Calibri"/>
                          <a:cs typeface="Calibri"/>
                        </a:rPr>
                        <a:t> </a:t>
                      </a:r>
                      <a:r>
                        <a:rPr dirty="0" sz="1000" b="1">
                          <a:latin typeface="Calibri"/>
                          <a:cs typeface="Calibri"/>
                        </a:rPr>
                        <a:t>pills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04"/>
                        </a:spcBef>
                        <a:buFont typeface="Arial"/>
                        <a:buChar char="•"/>
                        <a:tabLst>
                          <a:tab pos="254635" algn="l"/>
                        </a:tabLst>
                      </a:pPr>
                      <a:r>
                        <a:rPr dirty="0" sz="1000" spc="-5">
                          <a:latin typeface="Calibri"/>
                          <a:cs typeface="Calibri"/>
                        </a:rPr>
                        <a:t>Extra supply of</a:t>
                      </a:r>
                      <a:r>
                        <a:rPr dirty="0" sz="1000" spc="-35">
                          <a:latin typeface="Calibri"/>
                          <a:cs typeface="Calibri"/>
                        </a:rPr>
                        <a:t> </a:t>
                      </a:r>
                      <a:r>
                        <a:rPr dirty="0" sz="1000" spc="-5">
                          <a:latin typeface="Calibri"/>
                          <a:cs typeface="Calibri"/>
                        </a:rPr>
                        <a:t>pills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04"/>
                        </a:spcBef>
                        <a:buFont typeface="Arial"/>
                        <a:buChar char="•"/>
                        <a:tabLst>
                          <a:tab pos="254635" algn="l"/>
                        </a:tabLst>
                      </a:pPr>
                      <a:r>
                        <a:rPr dirty="0" sz="1000" spc="-5">
                          <a:latin typeface="Calibri"/>
                          <a:cs typeface="Calibri"/>
                        </a:rPr>
                        <a:t>Drug pick-up</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168275" indent="-171450">
                        <a:lnSpc>
                          <a:spcPct val="100000"/>
                        </a:lnSpc>
                        <a:spcBef>
                          <a:spcPts val="204"/>
                        </a:spcBef>
                        <a:buFont typeface="Arial"/>
                        <a:buChar char="•"/>
                        <a:tabLst>
                          <a:tab pos="254635" algn="l"/>
                        </a:tabLst>
                      </a:pPr>
                      <a:r>
                        <a:rPr dirty="0" sz="1000" spc="-5">
                          <a:latin typeface="Calibri"/>
                          <a:cs typeface="Calibri"/>
                        </a:rPr>
                        <a:t>Educate patient </a:t>
                      </a:r>
                      <a:r>
                        <a:rPr dirty="0" sz="1000">
                          <a:latin typeface="Calibri"/>
                          <a:cs typeface="Calibri"/>
                        </a:rPr>
                        <a:t>to</a:t>
                      </a:r>
                      <a:r>
                        <a:rPr dirty="0" sz="1000" spc="-50">
                          <a:latin typeface="Calibri"/>
                          <a:cs typeface="Calibri"/>
                        </a:rPr>
                        <a:t> </a:t>
                      </a:r>
                      <a:r>
                        <a:rPr dirty="0" sz="1000" spc="-5">
                          <a:latin typeface="Calibri"/>
                          <a:cs typeface="Calibri"/>
                        </a:rPr>
                        <a:t>alert  facility if it</a:t>
                      </a:r>
                      <a:r>
                        <a:rPr dirty="0" sz="1000" spc="-20">
                          <a:latin typeface="Calibri"/>
                          <a:cs typeface="Calibri"/>
                        </a:rPr>
                        <a:t> </a:t>
                      </a:r>
                      <a:r>
                        <a:rPr dirty="0" sz="1000" spc="-5">
                          <a:latin typeface="Calibri"/>
                          <a:cs typeface="Calibri"/>
                        </a:rPr>
                        <a:t>occurs</a:t>
                      </a:r>
                      <a:endParaRPr sz="1000">
                        <a:latin typeface="Calibri"/>
                        <a:cs typeface="Calibri"/>
                      </a:endParaRPr>
                    </a:p>
                  </a:txBody>
                  <a:tcPr marL="0" marR="0" marB="0" marT="26034">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385482">
                <a:tc>
                  <a:txBody>
                    <a:bodyPr/>
                    <a:lstStyle/>
                    <a:p>
                      <a:pPr marL="82550" marR="405130">
                        <a:lnSpc>
                          <a:spcPct val="100000"/>
                        </a:lnSpc>
                        <a:spcBef>
                          <a:spcPts val="220"/>
                        </a:spcBef>
                      </a:pPr>
                      <a:r>
                        <a:rPr dirty="0" sz="1000" b="1">
                          <a:latin typeface="Calibri"/>
                          <a:cs typeface="Calibri"/>
                        </a:rPr>
                        <a:t>T</a:t>
                      </a:r>
                      <a:r>
                        <a:rPr dirty="0" sz="1000" spc="-10" b="1">
                          <a:latin typeface="Calibri"/>
                          <a:cs typeface="Calibri"/>
                        </a:rPr>
                        <a:t>ra</a:t>
                      </a:r>
                      <a:r>
                        <a:rPr dirty="0" sz="1000" b="1">
                          <a:latin typeface="Calibri"/>
                          <a:cs typeface="Calibri"/>
                        </a:rPr>
                        <a:t>nsp</a:t>
                      </a:r>
                      <a:r>
                        <a:rPr dirty="0" sz="1000" spc="-5" b="1">
                          <a:latin typeface="Calibri"/>
                          <a:cs typeface="Calibri"/>
                        </a:rPr>
                        <a:t>o</a:t>
                      </a:r>
                      <a:r>
                        <a:rPr dirty="0" sz="1000" spc="-10" b="1">
                          <a:latin typeface="Calibri"/>
                          <a:cs typeface="Calibri"/>
                        </a:rPr>
                        <a:t>r</a:t>
                      </a:r>
                      <a:r>
                        <a:rPr dirty="0" sz="1000" b="1">
                          <a:latin typeface="Calibri"/>
                          <a:cs typeface="Calibri"/>
                        </a:rPr>
                        <a:t>t</a:t>
                      </a:r>
                      <a:r>
                        <a:rPr dirty="0" sz="1000" spc="-10" b="1">
                          <a:latin typeface="Calibri"/>
                          <a:cs typeface="Calibri"/>
                        </a:rPr>
                        <a:t>a</a:t>
                      </a:r>
                      <a:r>
                        <a:rPr dirty="0" sz="1000" b="1">
                          <a:latin typeface="Calibri"/>
                          <a:cs typeface="Calibri"/>
                        </a:rPr>
                        <a:t>ti</a:t>
                      </a:r>
                      <a:r>
                        <a:rPr dirty="0" sz="1000" spc="-5" b="1">
                          <a:latin typeface="Calibri"/>
                          <a:cs typeface="Calibri"/>
                        </a:rPr>
                        <a:t>o</a:t>
                      </a:r>
                      <a:r>
                        <a:rPr dirty="0" sz="1000" b="1">
                          <a:latin typeface="Calibri"/>
                          <a:cs typeface="Calibri"/>
                        </a:rPr>
                        <a:t>n  </a:t>
                      </a:r>
                      <a:r>
                        <a:rPr dirty="0" sz="1000" spc="-5" b="1">
                          <a:latin typeface="Calibri"/>
                          <a:cs typeface="Calibri"/>
                        </a:rPr>
                        <a:t>problems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20"/>
                        </a:spcBef>
                        <a:buFont typeface="Arial"/>
                        <a:buChar char="•"/>
                        <a:tabLst>
                          <a:tab pos="254635" algn="l"/>
                        </a:tabLst>
                      </a:pPr>
                      <a:r>
                        <a:rPr dirty="0" sz="1000" spc="-5">
                          <a:latin typeface="Calibri"/>
                          <a:cs typeface="Calibri"/>
                        </a:rPr>
                        <a:t>Drug pick-up</a:t>
                      </a:r>
                      <a:r>
                        <a:rPr dirty="0" sz="1000" spc="-15">
                          <a:latin typeface="Calibri"/>
                          <a:cs typeface="Calibri"/>
                        </a:rPr>
                        <a:t> </a:t>
                      </a:r>
                      <a:r>
                        <a:rPr dirty="0" sz="1000" spc="-5">
                          <a:latin typeface="Calibri"/>
                          <a:cs typeface="Calibri"/>
                        </a:rPr>
                        <a:t>group</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marR="357505" indent="-171450">
                        <a:lnSpc>
                          <a:spcPct val="100000"/>
                        </a:lnSpc>
                        <a:spcBef>
                          <a:spcPts val="220"/>
                        </a:spcBef>
                        <a:buFont typeface="Arial"/>
                        <a:buChar char="•"/>
                        <a:tabLst>
                          <a:tab pos="254635" algn="l"/>
                        </a:tabLst>
                      </a:pPr>
                      <a:r>
                        <a:rPr dirty="0" sz="1000" spc="-5">
                          <a:latin typeface="Calibri"/>
                          <a:cs typeface="Calibri"/>
                        </a:rPr>
                        <a:t>Three month</a:t>
                      </a:r>
                      <a:r>
                        <a:rPr dirty="0" sz="1000" spc="-55">
                          <a:latin typeface="Calibri"/>
                          <a:cs typeface="Calibri"/>
                        </a:rPr>
                        <a:t> </a:t>
                      </a:r>
                      <a:r>
                        <a:rPr dirty="0" sz="1000" spc="-5">
                          <a:latin typeface="Calibri"/>
                          <a:cs typeface="Calibri"/>
                        </a:rPr>
                        <a:t>supply  when</a:t>
                      </a:r>
                      <a:r>
                        <a:rPr dirty="0" sz="1000" spc="-15">
                          <a:latin typeface="Calibri"/>
                          <a:cs typeface="Calibri"/>
                        </a:rPr>
                        <a:t> </a:t>
                      </a:r>
                      <a:r>
                        <a:rPr dirty="0" sz="1000" spc="-5">
                          <a:latin typeface="Calibri"/>
                          <a:cs typeface="Calibri"/>
                        </a:rPr>
                        <a:t>feasible</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20"/>
                        </a:spcBef>
                        <a:buFont typeface="Arial"/>
                        <a:buChar char="•"/>
                        <a:tabLst>
                          <a:tab pos="254635" algn="l"/>
                        </a:tabLst>
                      </a:pPr>
                      <a:r>
                        <a:rPr dirty="0" sz="1000" spc="-5">
                          <a:latin typeface="Calibri"/>
                          <a:cs typeface="Calibri"/>
                        </a:rPr>
                        <a:t>ART</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537882">
                <a:tc>
                  <a:txBody>
                    <a:bodyPr/>
                    <a:lstStyle/>
                    <a:p>
                      <a:pPr marL="82550">
                        <a:lnSpc>
                          <a:spcPct val="100000"/>
                        </a:lnSpc>
                        <a:spcBef>
                          <a:spcPts val="209"/>
                        </a:spcBef>
                      </a:pPr>
                      <a:r>
                        <a:rPr dirty="0" sz="1000" spc="-5" b="1">
                          <a:latin typeface="Calibri"/>
                          <a:cs typeface="Calibri"/>
                        </a:rPr>
                        <a:t>Health beliefs</a:t>
                      </a:r>
                      <a:endParaRPr sz="1000">
                        <a:latin typeface="Calibri"/>
                        <a:cs typeface="Calibri"/>
                      </a:endParaRPr>
                    </a:p>
                  </a:txBody>
                  <a:tcPr marL="0" marR="0" marB="0" marT="2666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168275" indent="-171450">
                        <a:lnSpc>
                          <a:spcPct val="100000"/>
                        </a:lnSpc>
                        <a:spcBef>
                          <a:spcPts val="209"/>
                        </a:spcBef>
                        <a:buFont typeface="Arial"/>
                        <a:buChar char="•"/>
                        <a:tabLst>
                          <a:tab pos="254635" algn="l"/>
                        </a:tabLst>
                      </a:pPr>
                      <a:r>
                        <a:rPr dirty="0" sz="1000" spc="-5">
                          <a:latin typeface="Calibri"/>
                          <a:cs typeface="Calibri"/>
                        </a:rPr>
                        <a:t>Individual</a:t>
                      </a:r>
                      <a:r>
                        <a:rPr dirty="0" sz="1000" spc="-75">
                          <a:latin typeface="Calibri"/>
                          <a:cs typeface="Calibri"/>
                        </a:rPr>
                        <a:t> </a:t>
                      </a:r>
                      <a:r>
                        <a:rPr dirty="0" sz="1000" spc="-5">
                          <a:latin typeface="Calibri"/>
                          <a:cs typeface="Calibri"/>
                        </a:rPr>
                        <a:t>counseling  for basic HIV/ARV  education</a:t>
                      </a:r>
                      <a:endParaRPr sz="1000">
                        <a:latin typeface="Calibri"/>
                        <a:cs typeface="Calibri"/>
                      </a:endParaRPr>
                    </a:p>
                  </a:txBody>
                  <a:tcPr marL="0" marR="0" marB="0" marT="2666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09"/>
                        </a:spcBef>
                        <a:buFont typeface="Arial"/>
                        <a:buChar char="•"/>
                        <a:tabLst>
                          <a:tab pos="254635" algn="l"/>
                        </a:tabLst>
                      </a:pPr>
                      <a:r>
                        <a:rPr dirty="0" sz="1000" spc="-5">
                          <a:latin typeface="Calibri"/>
                          <a:cs typeface="Calibri"/>
                        </a:rPr>
                        <a:t>Group</a:t>
                      </a:r>
                      <a:r>
                        <a:rPr dirty="0" sz="1000" spc="-10">
                          <a:latin typeface="Calibri"/>
                          <a:cs typeface="Calibri"/>
                        </a:rPr>
                        <a:t> </a:t>
                      </a:r>
                      <a:r>
                        <a:rPr dirty="0" sz="1000" spc="-5">
                          <a:latin typeface="Calibri"/>
                          <a:cs typeface="Calibri"/>
                        </a:rPr>
                        <a:t>counseling</a:t>
                      </a:r>
                      <a:endParaRPr sz="1000">
                        <a:latin typeface="Calibri"/>
                        <a:cs typeface="Calibri"/>
                      </a:endParaRPr>
                    </a:p>
                  </a:txBody>
                  <a:tcPr marL="0" marR="0" marB="0" marT="2666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09"/>
                        </a:spcBef>
                        <a:buFont typeface="Arial"/>
                        <a:buChar char="•"/>
                        <a:tabLst>
                          <a:tab pos="254635" algn="l"/>
                        </a:tabLst>
                      </a:pPr>
                      <a:r>
                        <a:rPr dirty="0" sz="1000" spc="-5">
                          <a:latin typeface="Calibri"/>
                          <a:cs typeface="Calibri"/>
                        </a:rPr>
                        <a:t>Peer support group</a:t>
                      </a:r>
                      <a:endParaRPr sz="1000">
                        <a:latin typeface="Calibri"/>
                        <a:cs typeface="Calibri"/>
                      </a:endParaRPr>
                    </a:p>
                  </a:txBody>
                  <a:tcPr marL="0" marR="0" marB="0" marT="26669">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1147482">
                <a:tc>
                  <a:txBody>
                    <a:bodyPr/>
                    <a:lstStyle/>
                    <a:p>
                      <a:pPr marL="82550">
                        <a:lnSpc>
                          <a:spcPct val="100000"/>
                        </a:lnSpc>
                        <a:spcBef>
                          <a:spcPts val="220"/>
                        </a:spcBef>
                      </a:pPr>
                      <a:r>
                        <a:rPr dirty="0" sz="1000" spc="-5" b="1">
                          <a:latin typeface="Calibri"/>
                          <a:cs typeface="Calibri"/>
                        </a:rPr>
                        <a:t>Scheduling</a:t>
                      </a:r>
                      <a:r>
                        <a:rPr dirty="0" sz="1000" spc="-15" b="1">
                          <a:latin typeface="Calibri"/>
                          <a:cs typeface="Calibri"/>
                        </a:rPr>
                        <a:t> </a:t>
                      </a:r>
                      <a:r>
                        <a:rPr dirty="0" sz="1000" spc="-5" b="1">
                          <a:latin typeface="Calibri"/>
                          <a:cs typeface="Calibri"/>
                        </a:rPr>
                        <a:t>difficulty</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marR="198755" indent="-171450">
                        <a:lnSpc>
                          <a:spcPct val="100000"/>
                        </a:lnSpc>
                        <a:spcBef>
                          <a:spcPts val="220"/>
                        </a:spcBef>
                        <a:buFont typeface="Arial"/>
                        <a:buChar char="•"/>
                        <a:tabLst>
                          <a:tab pos="254635" algn="l"/>
                        </a:tabLst>
                      </a:pPr>
                      <a:r>
                        <a:rPr dirty="0" sz="1000" spc="-5">
                          <a:latin typeface="Calibri"/>
                          <a:cs typeface="Calibri"/>
                        </a:rPr>
                        <a:t>Education (e.g.  combine with daily  routine such as  bedtime or</a:t>
                      </a:r>
                      <a:r>
                        <a:rPr dirty="0" sz="1000" spc="-60">
                          <a:latin typeface="Calibri"/>
                          <a:cs typeface="Calibri"/>
                        </a:rPr>
                        <a:t> </a:t>
                      </a:r>
                      <a:r>
                        <a:rPr dirty="0" sz="1000" spc="-5">
                          <a:latin typeface="Calibri"/>
                          <a:cs typeface="Calibri"/>
                        </a:rPr>
                        <a:t>brushing  teeth)</a:t>
                      </a:r>
                      <a:endParaRPr sz="1000">
                        <a:latin typeface="Calibri"/>
                        <a:cs typeface="Calibri"/>
                      </a:endParaRPr>
                    </a:p>
                    <a:p>
                      <a:pPr marL="254000" marR="212090" indent="-171450">
                        <a:lnSpc>
                          <a:spcPct val="100000"/>
                        </a:lnSpc>
                        <a:buFont typeface="Arial"/>
                        <a:buChar char="•"/>
                        <a:tabLst>
                          <a:tab pos="254635" algn="l"/>
                        </a:tabLst>
                      </a:pPr>
                      <a:r>
                        <a:rPr dirty="0" sz="1000" spc="-5">
                          <a:latin typeface="Calibri"/>
                          <a:cs typeface="Calibri"/>
                        </a:rPr>
                        <a:t>Three month</a:t>
                      </a:r>
                      <a:r>
                        <a:rPr dirty="0" sz="1000" spc="-55">
                          <a:latin typeface="Calibri"/>
                          <a:cs typeface="Calibri"/>
                        </a:rPr>
                        <a:t> </a:t>
                      </a:r>
                      <a:r>
                        <a:rPr dirty="0" sz="1000" spc="-5">
                          <a:latin typeface="Calibri"/>
                          <a:cs typeface="Calibri"/>
                        </a:rPr>
                        <a:t>supply  when</a:t>
                      </a:r>
                      <a:r>
                        <a:rPr dirty="0" sz="1000" spc="-15">
                          <a:latin typeface="Calibri"/>
                          <a:cs typeface="Calibri"/>
                        </a:rPr>
                        <a:t> </a:t>
                      </a:r>
                      <a:r>
                        <a:rPr dirty="0" sz="1000" spc="-5">
                          <a:latin typeface="Calibri"/>
                          <a:cs typeface="Calibri"/>
                        </a:rPr>
                        <a:t>feasible</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marR="134620" indent="-171450">
                        <a:lnSpc>
                          <a:spcPct val="100000"/>
                        </a:lnSpc>
                        <a:spcBef>
                          <a:spcPts val="220"/>
                        </a:spcBef>
                        <a:buFont typeface="Arial"/>
                        <a:buChar char="•"/>
                        <a:tabLst>
                          <a:tab pos="254635" algn="l"/>
                        </a:tabLst>
                      </a:pPr>
                      <a:r>
                        <a:rPr dirty="0" sz="1000" spc="-5">
                          <a:latin typeface="Calibri"/>
                          <a:cs typeface="Calibri"/>
                        </a:rPr>
                        <a:t>Reminder devices (e.g.  phone calls, SMS,</a:t>
                      </a:r>
                      <a:r>
                        <a:rPr dirty="0" sz="1000" spc="-55">
                          <a:latin typeface="Calibri"/>
                          <a:cs typeface="Calibri"/>
                        </a:rPr>
                        <a:t> </a:t>
                      </a:r>
                      <a:r>
                        <a:rPr dirty="0" sz="1000" spc="-5">
                          <a:latin typeface="Calibri"/>
                          <a:cs typeface="Calibri"/>
                        </a:rPr>
                        <a:t>alarm)</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ART</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20"/>
                        </a:spcBef>
                        <a:buFont typeface="Arial"/>
                        <a:buChar char="•"/>
                        <a:tabLst>
                          <a:tab pos="254635" algn="l"/>
                        </a:tabLst>
                      </a:pPr>
                      <a:r>
                        <a:rPr dirty="0" sz="1000" spc="-5">
                          <a:latin typeface="Calibri"/>
                          <a:cs typeface="Calibri"/>
                        </a:rPr>
                        <a:t>Treatment buddy</a:t>
                      </a:r>
                      <a:endParaRPr sz="1000">
                        <a:latin typeface="Calibri"/>
                        <a:cs typeface="Calibri"/>
                      </a:endParaRPr>
                    </a:p>
                    <a:p>
                      <a:pPr marL="254000" marR="215265" indent="-171450">
                        <a:lnSpc>
                          <a:spcPct val="100000"/>
                        </a:lnSpc>
                        <a:buFont typeface="Arial"/>
                        <a:buChar char="•"/>
                        <a:tabLst>
                          <a:tab pos="254635" algn="l"/>
                        </a:tabLst>
                      </a:pPr>
                      <a:r>
                        <a:rPr dirty="0" sz="1000">
                          <a:latin typeface="Calibri"/>
                          <a:cs typeface="Calibri"/>
                        </a:rPr>
                        <a:t>Keep a </a:t>
                      </a:r>
                      <a:r>
                        <a:rPr dirty="0" sz="1000" spc="-5">
                          <a:latin typeface="Calibri"/>
                          <a:cs typeface="Calibri"/>
                        </a:rPr>
                        <a:t>few doses of  ARVs in different  locations (e.g. at</a:t>
                      </a:r>
                      <a:r>
                        <a:rPr dirty="0" sz="1000" spc="-55">
                          <a:latin typeface="Calibri"/>
                          <a:cs typeface="Calibri"/>
                        </a:rPr>
                        <a:t> </a:t>
                      </a:r>
                      <a:r>
                        <a:rPr dirty="0" sz="1000" spc="-5">
                          <a:latin typeface="Calibri"/>
                          <a:cs typeface="Calibri"/>
                        </a:rPr>
                        <a:t>work)  for easy</a:t>
                      </a:r>
                      <a:r>
                        <a:rPr dirty="0" sz="1000" spc="-10">
                          <a:latin typeface="Calibri"/>
                          <a:cs typeface="Calibri"/>
                        </a:rPr>
                        <a:t> </a:t>
                      </a:r>
                      <a:r>
                        <a:rPr dirty="0" sz="1000" spc="-5">
                          <a:latin typeface="Calibri"/>
                          <a:cs typeface="Calibri"/>
                        </a:rPr>
                        <a:t>access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842682">
                <a:tc>
                  <a:txBody>
                    <a:bodyPr/>
                    <a:lstStyle/>
                    <a:p>
                      <a:pPr marL="82550">
                        <a:lnSpc>
                          <a:spcPct val="100000"/>
                        </a:lnSpc>
                        <a:spcBef>
                          <a:spcPts val="210"/>
                        </a:spcBef>
                      </a:pPr>
                      <a:r>
                        <a:rPr dirty="0" sz="1000" spc="-5" b="1">
                          <a:latin typeface="Calibri"/>
                          <a:cs typeface="Calibri"/>
                        </a:rPr>
                        <a:t>Alcohol </a:t>
                      </a:r>
                      <a:r>
                        <a:rPr dirty="0" sz="1000" b="1">
                          <a:latin typeface="Calibri"/>
                          <a:cs typeface="Calibri"/>
                        </a:rPr>
                        <a:t>or </a:t>
                      </a:r>
                      <a:r>
                        <a:rPr dirty="0" sz="1000" spc="-5" b="1">
                          <a:latin typeface="Calibri"/>
                          <a:cs typeface="Calibri"/>
                        </a:rPr>
                        <a:t>drug</a:t>
                      </a:r>
                      <a:r>
                        <a:rPr dirty="0" sz="1000" spc="-35" b="1">
                          <a:latin typeface="Calibri"/>
                          <a:cs typeface="Calibri"/>
                        </a:rPr>
                        <a:t> </a:t>
                      </a:r>
                      <a:r>
                        <a:rPr dirty="0" sz="1000" b="1">
                          <a:latin typeface="Calibri"/>
                          <a:cs typeface="Calibri"/>
                        </a:rPr>
                        <a:t>use</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261620" indent="-171450">
                        <a:lnSpc>
                          <a:spcPct val="100000"/>
                        </a:lnSpc>
                        <a:spcBef>
                          <a:spcPts val="210"/>
                        </a:spcBef>
                        <a:buFont typeface="Arial"/>
                        <a:buChar char="•"/>
                        <a:tabLst>
                          <a:tab pos="254635" algn="l"/>
                        </a:tabLst>
                      </a:pPr>
                      <a:r>
                        <a:rPr dirty="0" sz="1000" spc="-5">
                          <a:latin typeface="Calibri"/>
                          <a:cs typeface="Calibri"/>
                        </a:rPr>
                        <a:t>Opioid</a:t>
                      </a:r>
                      <a:r>
                        <a:rPr dirty="0" sz="1000" spc="-65">
                          <a:latin typeface="Calibri"/>
                          <a:cs typeface="Calibri"/>
                        </a:rPr>
                        <a:t> </a:t>
                      </a:r>
                      <a:r>
                        <a:rPr dirty="0" sz="1000" spc="-5">
                          <a:latin typeface="Calibri"/>
                          <a:cs typeface="Calibri"/>
                        </a:rPr>
                        <a:t>substitution  therapy</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Individual</a:t>
                      </a:r>
                      <a:r>
                        <a:rPr dirty="0" sz="1000" spc="-25">
                          <a:latin typeface="Calibri"/>
                          <a:cs typeface="Calibri"/>
                        </a:rPr>
                        <a:t> </a:t>
                      </a:r>
                      <a:r>
                        <a:rPr dirty="0" sz="1000" spc="-5">
                          <a:latin typeface="Calibri"/>
                          <a:cs typeface="Calibri"/>
                        </a:rPr>
                        <a:t>counseling</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473709" indent="-171450">
                        <a:lnSpc>
                          <a:spcPct val="100000"/>
                        </a:lnSpc>
                        <a:spcBef>
                          <a:spcPts val="210"/>
                        </a:spcBef>
                        <a:buFont typeface="Arial"/>
                        <a:buChar char="•"/>
                        <a:tabLst>
                          <a:tab pos="254635" algn="l"/>
                        </a:tabLst>
                      </a:pPr>
                      <a:r>
                        <a:rPr dirty="0" sz="1000" spc="-5">
                          <a:latin typeface="Calibri"/>
                          <a:cs typeface="Calibri"/>
                        </a:rPr>
                        <a:t>Directly</a:t>
                      </a:r>
                      <a:r>
                        <a:rPr dirty="0" sz="1000" spc="-50">
                          <a:latin typeface="Calibri"/>
                          <a:cs typeface="Calibri"/>
                        </a:rPr>
                        <a:t> </a:t>
                      </a:r>
                      <a:r>
                        <a:rPr dirty="0" sz="1000" spc="-5">
                          <a:latin typeface="Calibri"/>
                          <a:cs typeface="Calibri"/>
                        </a:rPr>
                        <a:t>Observed  Therapy</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10"/>
                        </a:spcBef>
                        <a:buFont typeface="Arial"/>
                        <a:buChar char="•"/>
                        <a:tabLst>
                          <a:tab pos="254635" algn="l"/>
                        </a:tabLst>
                      </a:pPr>
                      <a:r>
                        <a:rPr dirty="0" sz="1000" spc="-5">
                          <a:latin typeface="Calibri"/>
                          <a:cs typeface="Calibri"/>
                        </a:rPr>
                        <a:t>Peer support group</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bl>
          </a:graphicData>
        </a:graphic>
      </p:graphicFrame>
      <p:sp>
        <p:nvSpPr>
          <p:cNvPr id="20" name="object 20"/>
          <p:cNvSpPr txBox="1"/>
          <p:nvPr/>
        </p:nvSpPr>
        <p:spPr>
          <a:xfrm>
            <a:off x="2964939" y="1463547"/>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21" name="object 21"/>
          <p:cNvSpPr txBox="1"/>
          <p:nvPr/>
        </p:nvSpPr>
        <p:spPr>
          <a:xfrm>
            <a:off x="2964939" y="1742947"/>
            <a:ext cx="4327525" cy="397510"/>
          </a:xfrm>
          <a:prstGeom prst="rect">
            <a:avLst/>
          </a:prstGeom>
        </p:spPr>
        <p:txBody>
          <a:bodyPr wrap="square" lIns="0" tIns="6350" rIns="0" bIns="0" rtlCol="0" vert="horz">
            <a:spAutoFit/>
          </a:bodyPr>
          <a:lstStyle/>
          <a:p>
            <a:pPr marL="297815" marR="5080" indent="-285750">
              <a:lnSpc>
                <a:spcPct val="103299"/>
              </a:lnSpc>
              <a:spcBef>
                <a:spcPts val="50"/>
              </a:spcBef>
              <a:buFont typeface="Arial"/>
              <a:buChar char="•"/>
              <a:tabLst>
                <a:tab pos="297815" algn="l"/>
                <a:tab pos="298450" algn="l"/>
              </a:tabLst>
            </a:pPr>
            <a:r>
              <a:rPr dirty="0" sz="1200" spc="-10">
                <a:latin typeface="Calibri"/>
                <a:cs typeface="Calibri"/>
              </a:rPr>
              <a:t>Let’s continue to explore </a:t>
            </a:r>
            <a:r>
              <a:rPr dirty="0" sz="1200" spc="-15">
                <a:latin typeface="Calibri"/>
                <a:cs typeface="Calibri"/>
              </a:rPr>
              <a:t>ways </a:t>
            </a:r>
            <a:r>
              <a:rPr dirty="0" sz="1200">
                <a:latin typeface="Calibri"/>
                <a:cs typeface="Calibri"/>
              </a:rPr>
              <a:t>in </a:t>
            </a:r>
            <a:r>
              <a:rPr dirty="0" sz="1200" spc="-5">
                <a:latin typeface="Calibri"/>
                <a:cs typeface="Calibri"/>
              </a:rPr>
              <a:t>which we can </a:t>
            </a:r>
            <a:r>
              <a:rPr dirty="0" sz="1200" spc="-10">
                <a:latin typeface="Calibri"/>
                <a:cs typeface="Calibri"/>
              </a:rPr>
              <a:t>make </a:t>
            </a:r>
            <a:r>
              <a:rPr dirty="0" sz="1200" spc="-5">
                <a:latin typeface="Calibri"/>
                <a:cs typeface="Calibri"/>
              </a:rPr>
              <a:t>taking </a:t>
            </a:r>
            <a:r>
              <a:rPr dirty="0" sz="1200" spc="-20">
                <a:latin typeface="Calibri"/>
                <a:cs typeface="Calibri"/>
              </a:rPr>
              <a:t>ARVs  </a:t>
            </a:r>
            <a:r>
              <a:rPr dirty="0" sz="1200" spc="-10">
                <a:latin typeface="Calibri"/>
                <a:cs typeface="Calibri"/>
              </a:rPr>
              <a:t>better </a:t>
            </a:r>
            <a:r>
              <a:rPr dirty="0" sz="1200" b="1">
                <a:latin typeface="Calibri"/>
                <a:cs typeface="Calibri"/>
              </a:rPr>
              <a:t>(individual</a:t>
            </a:r>
            <a:r>
              <a:rPr dirty="0" sz="1200" spc="10" b="1">
                <a:latin typeface="Calibri"/>
                <a:cs typeface="Calibri"/>
              </a:rPr>
              <a:t> </a:t>
            </a:r>
            <a:r>
              <a:rPr dirty="0" sz="1200" spc="-5" b="1">
                <a:latin typeface="Calibri"/>
                <a:cs typeface="Calibri"/>
              </a:rPr>
              <a:t>level).</a:t>
            </a:r>
            <a:endParaRPr sz="1200">
              <a:latin typeface="Calibri"/>
              <a:cs typeface="Calibri"/>
            </a:endParaRPr>
          </a:p>
        </p:txBody>
      </p:sp>
      <p:grpSp>
        <p:nvGrpSpPr>
          <p:cNvPr id="22" name="object 22"/>
          <p:cNvGrpSpPr/>
          <p:nvPr/>
        </p:nvGrpSpPr>
        <p:grpSpPr>
          <a:xfrm>
            <a:off x="7485888" y="896111"/>
            <a:ext cx="1945005" cy="1442085"/>
            <a:chOff x="7485888" y="896111"/>
            <a:chExt cx="1945005" cy="1442085"/>
          </a:xfrm>
        </p:grpSpPr>
        <p:sp>
          <p:nvSpPr>
            <p:cNvPr id="23" name="object 23"/>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24" name="object 24"/>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25" name="object 25"/>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6" name="object 26"/>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7" name="object 27"/>
            <p:cNvSpPr/>
            <p:nvPr/>
          </p:nvSpPr>
          <p:spPr>
            <a:xfrm>
              <a:off x="7634867" y="1196915"/>
              <a:ext cx="1646661" cy="761998"/>
            </a:xfrm>
            <a:prstGeom prst="rect">
              <a:avLst/>
            </a:prstGeom>
            <a:blipFill>
              <a:blip r:embed="rId9" cstate="print"/>
              <a:stretch>
                <a:fillRect/>
              </a:stretch>
            </a:blipFill>
          </p:spPr>
          <p:txBody>
            <a:bodyPr wrap="square" lIns="0" tIns="0" rIns="0" bIns="0" rtlCol="0"/>
            <a:lstStyle/>
            <a:p/>
          </p:txBody>
        </p:sp>
      </p:grpSp>
      <p:sp>
        <p:nvSpPr>
          <p:cNvPr id="28" name="object 28"/>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14. </a:t>
            </a:r>
            <a:r>
              <a:rPr dirty="0" spc="-5"/>
              <a:t>Tips </a:t>
            </a:r>
            <a:r>
              <a:rPr dirty="0" spc="-15"/>
              <a:t>to improve </a:t>
            </a:r>
            <a:r>
              <a:rPr dirty="0" spc="-5"/>
              <a:t>taking</a:t>
            </a:r>
            <a:r>
              <a:rPr dirty="0" spc="35"/>
              <a:t> </a:t>
            </a:r>
            <a:r>
              <a:rPr dirty="0" spc="-45"/>
              <a:t>ARVs</a:t>
            </a:r>
          </a:p>
        </p:txBody>
      </p:sp>
      <p:sp>
        <p:nvSpPr>
          <p:cNvPr id="3" name="object 3"/>
          <p:cNvSpPr txBox="1"/>
          <p:nvPr/>
        </p:nvSpPr>
        <p:spPr>
          <a:xfrm>
            <a:off x="920145" y="6496811"/>
            <a:ext cx="6726555" cy="330200"/>
          </a:xfrm>
          <a:prstGeom prst="rect">
            <a:avLst/>
          </a:prstGeom>
        </p:spPr>
        <p:txBody>
          <a:bodyPr wrap="square" lIns="0" tIns="12700" rIns="0" bIns="0" rtlCol="0" vert="horz">
            <a:spAutoFit/>
          </a:bodyPr>
          <a:lstStyle/>
          <a:p>
            <a:pPr marL="298450" indent="-285750">
              <a:lnSpc>
                <a:spcPct val="100000"/>
              </a:lnSpc>
              <a:spcBef>
                <a:spcPts val="100"/>
              </a:spcBef>
              <a:buFont typeface="Wingdings"/>
              <a:buChar char="➢"/>
              <a:tabLst>
                <a:tab pos="298450" algn="l"/>
              </a:tabLst>
            </a:pPr>
            <a:r>
              <a:rPr dirty="0" sz="2000" spc="-30">
                <a:latin typeface="Calibri"/>
                <a:cs typeface="Calibri"/>
              </a:rPr>
              <a:t>Together </a:t>
            </a:r>
            <a:r>
              <a:rPr dirty="0" sz="2000" spc="-15">
                <a:latin typeface="Calibri"/>
                <a:cs typeface="Calibri"/>
              </a:rPr>
              <a:t>we </a:t>
            </a:r>
            <a:r>
              <a:rPr dirty="0" sz="2000" spc="-5">
                <a:latin typeface="Calibri"/>
                <a:cs typeface="Calibri"/>
              </a:rPr>
              <a:t>will find </a:t>
            </a:r>
            <a:r>
              <a:rPr dirty="0" sz="2000" spc="-25">
                <a:latin typeface="Calibri"/>
                <a:cs typeface="Calibri"/>
              </a:rPr>
              <a:t>ways </a:t>
            </a:r>
            <a:r>
              <a:rPr dirty="0" sz="2000" spc="-10">
                <a:latin typeface="Calibri"/>
                <a:cs typeface="Calibri"/>
              </a:rPr>
              <a:t>to </a:t>
            </a:r>
            <a:r>
              <a:rPr dirty="0" sz="2000" spc="-20">
                <a:latin typeface="Calibri"/>
                <a:cs typeface="Calibri"/>
              </a:rPr>
              <a:t>make </a:t>
            </a:r>
            <a:r>
              <a:rPr dirty="0" sz="2000" spc="-5">
                <a:latin typeface="Calibri"/>
                <a:cs typeface="Calibri"/>
              </a:rPr>
              <a:t>taking </a:t>
            </a:r>
            <a:r>
              <a:rPr dirty="0" sz="2000" spc="-30">
                <a:latin typeface="Calibri"/>
                <a:cs typeface="Calibri"/>
              </a:rPr>
              <a:t>ARVs </a:t>
            </a:r>
            <a:r>
              <a:rPr dirty="0" sz="2000" spc="-10">
                <a:latin typeface="Calibri"/>
                <a:cs typeface="Calibri"/>
              </a:rPr>
              <a:t>better </a:t>
            </a:r>
            <a:r>
              <a:rPr dirty="0" sz="2000" spc="-15">
                <a:latin typeface="Calibri"/>
                <a:cs typeface="Calibri"/>
              </a:rPr>
              <a:t>for</a:t>
            </a:r>
            <a:r>
              <a:rPr dirty="0" sz="2000" spc="145">
                <a:latin typeface="Calibri"/>
                <a:cs typeface="Calibri"/>
              </a:rPr>
              <a:t> </a:t>
            </a:r>
            <a:r>
              <a:rPr dirty="0" sz="2000" spc="-370">
                <a:latin typeface="Calibri"/>
                <a:cs typeface="Calibri"/>
              </a:rPr>
              <a:t>you.</a:t>
            </a:r>
            <a:endParaRPr sz="2000">
              <a:latin typeface="Calibri"/>
              <a:cs typeface="Calibri"/>
            </a:endParaRPr>
          </a:p>
        </p:txBody>
      </p:sp>
      <p:sp>
        <p:nvSpPr>
          <p:cNvPr id="4" name="object 4"/>
          <p:cNvSpPr/>
          <p:nvPr/>
        </p:nvSpPr>
        <p:spPr>
          <a:xfrm>
            <a:off x="1763861" y="1447800"/>
            <a:ext cx="6636295" cy="4866118"/>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5139" y="1414779"/>
            <a:ext cx="1796414"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spc="-25">
                <a:latin typeface="Calibri"/>
                <a:cs typeface="Calibri"/>
              </a:rPr>
              <a:t>Together </a:t>
            </a:r>
            <a:r>
              <a:rPr dirty="0" sz="1600" spc="-5">
                <a:latin typeface="Calibri"/>
                <a:cs typeface="Calibri"/>
              </a:rPr>
              <a:t>we </a:t>
            </a:r>
            <a:r>
              <a:rPr dirty="0" sz="1600" spc="-65">
                <a:latin typeface="Calibri"/>
                <a:cs typeface="Calibri"/>
              </a:rPr>
              <a:t>will  </a:t>
            </a:r>
            <a:r>
              <a:rPr dirty="0" sz="1600" spc="-5">
                <a:latin typeface="Calibri"/>
                <a:cs typeface="Calibri"/>
              </a:rPr>
              <a:t>find </a:t>
            </a:r>
            <a:r>
              <a:rPr dirty="0" sz="1600" spc="-20">
                <a:latin typeface="Calibri"/>
                <a:cs typeface="Calibri"/>
              </a:rPr>
              <a:t>ways </a:t>
            </a:r>
            <a:r>
              <a:rPr dirty="0" sz="1600" spc="-10">
                <a:latin typeface="Calibri"/>
                <a:cs typeface="Calibri"/>
              </a:rPr>
              <a:t>to</a:t>
            </a:r>
            <a:r>
              <a:rPr dirty="0" sz="1600" spc="-35">
                <a:latin typeface="Calibri"/>
                <a:cs typeface="Calibri"/>
              </a:rPr>
              <a:t> </a:t>
            </a:r>
            <a:r>
              <a:rPr dirty="0" sz="1600" spc="-20">
                <a:latin typeface="Calibri"/>
                <a:cs typeface="Calibri"/>
              </a:rPr>
              <a:t>make</a:t>
            </a:r>
            <a:endParaRPr sz="1600">
              <a:latin typeface="Calibri"/>
              <a:cs typeface="Calibri"/>
            </a:endParaRPr>
          </a:p>
        </p:txBody>
      </p:sp>
      <p:sp>
        <p:nvSpPr>
          <p:cNvPr id="3" name="object 3"/>
          <p:cNvSpPr txBox="1"/>
          <p:nvPr/>
        </p:nvSpPr>
        <p:spPr>
          <a:xfrm>
            <a:off x="1040889" y="2237740"/>
            <a:ext cx="1543050" cy="522605"/>
          </a:xfrm>
          <a:prstGeom prst="rect">
            <a:avLst/>
          </a:prstGeom>
        </p:spPr>
        <p:txBody>
          <a:bodyPr wrap="square" lIns="0" tIns="3175" rIns="0" bIns="0" rtlCol="0" vert="horz">
            <a:spAutoFit/>
          </a:bodyPr>
          <a:lstStyle/>
          <a:p>
            <a:pPr marL="12700" marR="5080">
              <a:lnSpc>
                <a:spcPct val="103699"/>
              </a:lnSpc>
              <a:spcBef>
                <a:spcPts val="25"/>
              </a:spcBef>
            </a:pPr>
            <a:r>
              <a:rPr dirty="0" sz="1600" spc="-10">
                <a:latin typeface="Calibri"/>
                <a:cs typeface="Calibri"/>
              </a:rPr>
              <a:t>taking </a:t>
            </a:r>
            <a:r>
              <a:rPr dirty="0" sz="1600" spc="-25">
                <a:latin typeface="Calibri"/>
                <a:cs typeface="Calibri"/>
              </a:rPr>
              <a:t>ARVs </a:t>
            </a:r>
            <a:r>
              <a:rPr dirty="0" sz="1600" spc="-10">
                <a:latin typeface="Calibri"/>
                <a:cs typeface="Calibri"/>
              </a:rPr>
              <a:t>better  for</a:t>
            </a:r>
            <a:r>
              <a:rPr dirty="0" sz="1600">
                <a:latin typeface="Calibri"/>
                <a:cs typeface="Calibri"/>
              </a:rPr>
              <a:t> </a:t>
            </a:r>
            <a:r>
              <a:rPr dirty="0" sz="1600" spc="-5">
                <a:latin typeface="Calibri"/>
                <a:cs typeface="Calibri"/>
              </a:rPr>
              <a:t>you.</a:t>
            </a:r>
            <a:endParaRPr sz="1600">
              <a:latin typeface="Calibri"/>
              <a:cs typeface="Calibri"/>
            </a:endParaRPr>
          </a:p>
        </p:txBody>
      </p:sp>
      <p:grpSp>
        <p:nvGrpSpPr>
          <p:cNvPr id="4" name="object 4"/>
          <p:cNvGrpSpPr/>
          <p:nvPr/>
        </p:nvGrpSpPr>
        <p:grpSpPr>
          <a:xfrm>
            <a:off x="2996183" y="1502663"/>
            <a:ext cx="109855" cy="1310640"/>
            <a:chOff x="2996183" y="1502663"/>
            <a:chExt cx="109855" cy="1310640"/>
          </a:xfrm>
        </p:grpSpPr>
        <p:sp>
          <p:nvSpPr>
            <p:cNvPr id="5" name="object 5"/>
            <p:cNvSpPr/>
            <p:nvPr/>
          </p:nvSpPr>
          <p:spPr>
            <a:xfrm>
              <a:off x="2996183" y="1502663"/>
              <a:ext cx="109728" cy="131063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3047999" y="1523999"/>
              <a:ext cx="6985" cy="1219200"/>
            </a:xfrm>
            <a:custGeom>
              <a:avLst/>
              <a:gdLst/>
              <a:ahLst/>
              <a:cxnLst/>
              <a:rect l="l" t="t" r="r" b="b"/>
              <a:pathLst>
                <a:path w="6985" h="1219200">
                  <a:moveTo>
                    <a:pt x="6928" y="0"/>
                  </a:moveTo>
                  <a:lnTo>
                    <a:pt x="0" y="1219200"/>
                  </a:lnTo>
                </a:path>
              </a:pathLst>
            </a:custGeom>
            <a:ln w="19050">
              <a:solidFill>
                <a:srgbClr val="002060"/>
              </a:solidFill>
            </a:ln>
          </p:spPr>
          <p:txBody>
            <a:bodyPr wrap="square" lIns="0" tIns="0" rIns="0" bIns="0" rtlCol="0"/>
            <a:lstStyle/>
            <a:p/>
          </p:txBody>
        </p:sp>
      </p:grpSp>
      <p:grpSp>
        <p:nvGrpSpPr>
          <p:cNvPr id="7" name="object 7"/>
          <p:cNvGrpSpPr/>
          <p:nvPr/>
        </p:nvGrpSpPr>
        <p:grpSpPr>
          <a:xfrm>
            <a:off x="643127" y="4477511"/>
            <a:ext cx="2286000" cy="2597150"/>
            <a:chOff x="643127" y="4477511"/>
            <a:chExt cx="2286000" cy="2597150"/>
          </a:xfrm>
        </p:grpSpPr>
        <p:sp>
          <p:nvSpPr>
            <p:cNvPr id="8" name="object 8"/>
            <p:cNvSpPr/>
            <p:nvPr/>
          </p:nvSpPr>
          <p:spPr>
            <a:xfrm>
              <a:off x="643127" y="4477511"/>
              <a:ext cx="2286000" cy="2596895"/>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685799" y="4495800"/>
              <a:ext cx="2203450" cy="2514600"/>
            </a:xfrm>
            <a:custGeom>
              <a:avLst/>
              <a:gdLst/>
              <a:ahLst/>
              <a:cxnLst/>
              <a:rect l="l" t="t" r="r" b="b"/>
              <a:pathLst>
                <a:path w="2203450" h="2514600">
                  <a:moveTo>
                    <a:pt x="2202872" y="0"/>
                  </a:moveTo>
                  <a:lnTo>
                    <a:pt x="0" y="0"/>
                  </a:lnTo>
                  <a:lnTo>
                    <a:pt x="0" y="2514599"/>
                  </a:lnTo>
                  <a:lnTo>
                    <a:pt x="2202872" y="2514599"/>
                  </a:lnTo>
                  <a:lnTo>
                    <a:pt x="2202872" y="0"/>
                  </a:lnTo>
                  <a:close/>
                </a:path>
              </a:pathLst>
            </a:custGeom>
            <a:solidFill>
              <a:srgbClr val="FFFFCC"/>
            </a:solidFill>
          </p:spPr>
          <p:txBody>
            <a:bodyPr wrap="square" lIns="0" tIns="0" rIns="0" bIns="0" rtlCol="0"/>
            <a:lstStyle/>
            <a:p/>
          </p:txBody>
        </p:sp>
        <p:sp>
          <p:nvSpPr>
            <p:cNvPr id="10" name="object 10"/>
            <p:cNvSpPr/>
            <p:nvPr/>
          </p:nvSpPr>
          <p:spPr>
            <a:xfrm>
              <a:off x="799140" y="4571086"/>
              <a:ext cx="496261" cy="381914"/>
            </a:xfrm>
            <a:prstGeom prst="rect">
              <a:avLst/>
            </a:prstGeom>
            <a:blipFill>
              <a:blip r:embed="rId4" cstate="print"/>
              <a:stretch>
                <a:fillRect/>
              </a:stretch>
            </a:blipFill>
          </p:spPr>
          <p:txBody>
            <a:bodyPr wrap="square" lIns="0" tIns="0" rIns="0" bIns="0" rtlCol="0"/>
            <a:lstStyle/>
            <a:p/>
          </p:txBody>
        </p:sp>
      </p:grpSp>
      <p:grpSp>
        <p:nvGrpSpPr>
          <p:cNvPr id="11" name="object 11"/>
          <p:cNvGrpSpPr/>
          <p:nvPr/>
        </p:nvGrpSpPr>
        <p:grpSpPr>
          <a:xfrm>
            <a:off x="643127" y="2877311"/>
            <a:ext cx="2286000" cy="1530350"/>
            <a:chOff x="643127" y="2877311"/>
            <a:chExt cx="2286000" cy="1530350"/>
          </a:xfrm>
        </p:grpSpPr>
        <p:sp>
          <p:nvSpPr>
            <p:cNvPr id="12" name="object 12"/>
            <p:cNvSpPr/>
            <p:nvPr/>
          </p:nvSpPr>
          <p:spPr>
            <a:xfrm>
              <a:off x="643127" y="2877311"/>
              <a:ext cx="2286000" cy="1530096"/>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685799" y="2895599"/>
              <a:ext cx="2203450" cy="1447800"/>
            </a:xfrm>
            <a:custGeom>
              <a:avLst/>
              <a:gdLst/>
              <a:ahLst/>
              <a:cxnLst/>
              <a:rect l="l" t="t" r="r" b="b"/>
              <a:pathLst>
                <a:path w="2203450" h="1447800">
                  <a:moveTo>
                    <a:pt x="2202872" y="0"/>
                  </a:moveTo>
                  <a:lnTo>
                    <a:pt x="0" y="0"/>
                  </a:lnTo>
                  <a:lnTo>
                    <a:pt x="0" y="1447800"/>
                  </a:lnTo>
                  <a:lnTo>
                    <a:pt x="2202872" y="1447800"/>
                  </a:lnTo>
                  <a:lnTo>
                    <a:pt x="2202872" y="0"/>
                  </a:lnTo>
                  <a:close/>
                </a:path>
              </a:pathLst>
            </a:custGeom>
            <a:solidFill>
              <a:srgbClr val="E6E0EC"/>
            </a:solidFill>
          </p:spPr>
          <p:txBody>
            <a:bodyPr wrap="square" lIns="0" tIns="0" rIns="0" bIns="0" rtlCol="0"/>
            <a:lstStyle/>
            <a:p/>
          </p:txBody>
        </p:sp>
        <p:sp>
          <p:nvSpPr>
            <p:cNvPr id="14" name="object 14"/>
            <p:cNvSpPr/>
            <p:nvPr/>
          </p:nvSpPr>
          <p:spPr>
            <a:xfrm>
              <a:off x="753494" y="2971799"/>
              <a:ext cx="518813" cy="533400"/>
            </a:xfrm>
            <a:prstGeom prst="rect">
              <a:avLst/>
            </a:prstGeom>
            <a:blipFill>
              <a:blip r:embed="rId6" cstate="print"/>
              <a:stretch>
                <a:fillRect/>
              </a:stretch>
            </a:blipFill>
          </p:spPr>
          <p:txBody>
            <a:bodyPr wrap="square" lIns="0" tIns="0" rIns="0" bIns="0" rtlCol="0"/>
            <a:lstStyle/>
            <a:p/>
          </p:txBody>
        </p:sp>
      </p:grpSp>
      <p:sp>
        <p:nvSpPr>
          <p:cNvPr id="15" name="object 15"/>
          <p:cNvSpPr txBox="1"/>
          <p:nvPr/>
        </p:nvSpPr>
        <p:spPr>
          <a:xfrm>
            <a:off x="685800" y="2895600"/>
            <a:ext cx="2203450" cy="1447800"/>
          </a:xfrm>
          <a:prstGeom prst="rect">
            <a:avLst/>
          </a:prstGeom>
        </p:spPr>
        <p:txBody>
          <a:bodyPr wrap="square" lIns="0" tIns="104775" rIns="0" bIns="0" rtlCol="0" vert="horz">
            <a:spAutoFit/>
          </a:bodyPr>
          <a:lstStyle/>
          <a:p>
            <a:pPr marL="691515" marR="567055">
              <a:lnSpc>
                <a:spcPct val="100000"/>
              </a:lnSpc>
              <a:spcBef>
                <a:spcPts val="825"/>
              </a:spcBef>
            </a:pPr>
            <a:r>
              <a:rPr dirty="0" sz="1500" spc="-5" b="1">
                <a:latin typeface="Calibri"/>
                <a:cs typeface="Calibri"/>
              </a:rPr>
              <a:t>Provider  </a:t>
            </a:r>
            <a:r>
              <a:rPr dirty="0" sz="1500" b="1">
                <a:latin typeface="Calibri"/>
                <a:cs typeface="Calibri"/>
              </a:rPr>
              <a:t>I</a:t>
            </a:r>
            <a:r>
              <a:rPr dirty="0" sz="1500" spc="-5" b="1">
                <a:latin typeface="Calibri"/>
                <a:cs typeface="Calibri"/>
              </a:rPr>
              <a:t>n</a:t>
            </a:r>
            <a:r>
              <a:rPr dirty="0" sz="1500" spc="-20" b="1">
                <a:latin typeface="Calibri"/>
                <a:cs typeface="Calibri"/>
              </a:rPr>
              <a:t>s</a:t>
            </a:r>
            <a:r>
              <a:rPr dirty="0" sz="1500" b="1">
                <a:latin typeface="Calibri"/>
                <a:cs typeface="Calibri"/>
              </a:rPr>
              <a:t>tr</a:t>
            </a:r>
            <a:r>
              <a:rPr dirty="0" sz="1500" spc="-5" b="1">
                <a:latin typeface="Calibri"/>
                <a:cs typeface="Calibri"/>
              </a:rPr>
              <a:t>uc</a:t>
            </a:r>
            <a:r>
              <a:rPr dirty="0" sz="1500" b="1">
                <a:latin typeface="Calibri"/>
                <a:cs typeface="Calibri"/>
              </a:rPr>
              <a:t>t</a:t>
            </a:r>
            <a:r>
              <a:rPr dirty="0" sz="1500" spc="-10" b="1">
                <a:latin typeface="Calibri"/>
                <a:cs typeface="Calibri"/>
              </a:rPr>
              <a:t>i</a:t>
            </a:r>
            <a:r>
              <a:rPr dirty="0" sz="1500" spc="5" b="1">
                <a:latin typeface="Calibri"/>
                <a:cs typeface="Calibri"/>
              </a:rPr>
              <a:t>o</a:t>
            </a:r>
            <a:r>
              <a:rPr dirty="0" sz="1500" spc="-5" b="1">
                <a:latin typeface="Calibri"/>
                <a:cs typeface="Calibri"/>
              </a:rPr>
              <a:t>n</a:t>
            </a:r>
            <a:r>
              <a:rPr dirty="0" sz="1500" b="1">
                <a:latin typeface="Calibri"/>
                <a:cs typeface="Calibri"/>
              </a:rPr>
              <a:t>s</a:t>
            </a:r>
            <a:endParaRPr sz="1500">
              <a:latin typeface="Calibri"/>
              <a:cs typeface="Calibri"/>
            </a:endParaRPr>
          </a:p>
          <a:p>
            <a:pPr marL="165100" marR="403225">
              <a:lnSpc>
                <a:spcPct val="100800"/>
              </a:lnSpc>
              <a:spcBef>
                <a:spcPts val="960"/>
              </a:spcBef>
            </a:pPr>
            <a:r>
              <a:rPr dirty="0" sz="1200" spc="-10">
                <a:latin typeface="Calibri"/>
                <a:cs typeface="Calibri"/>
              </a:rPr>
              <a:t>Offer </a:t>
            </a:r>
            <a:r>
              <a:rPr dirty="0" sz="1200" spc="-5">
                <a:latin typeface="Calibri"/>
                <a:cs typeface="Calibri"/>
              </a:rPr>
              <a:t>suggestions </a:t>
            </a:r>
            <a:r>
              <a:rPr dirty="0" sz="1200" spc="-10">
                <a:latin typeface="Calibri"/>
                <a:cs typeface="Calibri"/>
              </a:rPr>
              <a:t>to  overcome </a:t>
            </a:r>
            <a:r>
              <a:rPr dirty="0" sz="1200" spc="-5">
                <a:latin typeface="Calibri"/>
                <a:cs typeface="Calibri"/>
              </a:rPr>
              <a:t>specific </a:t>
            </a:r>
            <a:r>
              <a:rPr dirty="0" sz="1200" spc="-10">
                <a:latin typeface="Calibri"/>
                <a:cs typeface="Calibri"/>
              </a:rPr>
              <a:t>barriers  that </a:t>
            </a:r>
            <a:r>
              <a:rPr dirty="0" sz="1200" spc="-15">
                <a:latin typeface="Calibri"/>
                <a:cs typeface="Calibri"/>
              </a:rPr>
              <a:t>have </a:t>
            </a:r>
            <a:r>
              <a:rPr dirty="0" sz="1200" spc="-5">
                <a:latin typeface="Calibri"/>
                <a:cs typeface="Calibri"/>
              </a:rPr>
              <a:t>been</a:t>
            </a:r>
            <a:r>
              <a:rPr dirty="0" sz="1200" spc="10">
                <a:latin typeface="Calibri"/>
                <a:cs typeface="Calibri"/>
              </a:rPr>
              <a:t> </a:t>
            </a:r>
            <a:r>
              <a:rPr dirty="0" sz="1200" spc="-10">
                <a:latin typeface="Calibri"/>
                <a:cs typeface="Calibri"/>
              </a:rPr>
              <a:t>identified.</a:t>
            </a:r>
            <a:endParaRPr sz="1200">
              <a:latin typeface="Calibri"/>
              <a:cs typeface="Calibri"/>
            </a:endParaRPr>
          </a:p>
        </p:txBody>
      </p:sp>
      <p:sp>
        <p:nvSpPr>
          <p:cNvPr id="16" name="object 16"/>
          <p:cNvSpPr/>
          <p:nvPr/>
        </p:nvSpPr>
        <p:spPr>
          <a:xfrm>
            <a:off x="457200" y="453523"/>
            <a:ext cx="9144000" cy="848994"/>
          </a:xfrm>
          <a:custGeom>
            <a:avLst/>
            <a:gdLst/>
            <a:ahLst/>
            <a:cxnLst/>
            <a:rect l="l" t="t" r="r" b="b"/>
            <a:pathLst>
              <a:path w="9144000" h="848994">
                <a:moveTo>
                  <a:pt x="9144000" y="0"/>
                </a:moveTo>
                <a:lnTo>
                  <a:pt x="0" y="0"/>
                </a:lnTo>
                <a:lnTo>
                  <a:pt x="0" y="848697"/>
                </a:lnTo>
                <a:lnTo>
                  <a:pt x="9144000" y="848697"/>
                </a:lnTo>
                <a:lnTo>
                  <a:pt x="9144000" y="0"/>
                </a:lnTo>
                <a:close/>
              </a:path>
            </a:pathLst>
          </a:custGeom>
          <a:solidFill>
            <a:srgbClr val="8064A2"/>
          </a:solidFill>
        </p:spPr>
        <p:txBody>
          <a:bodyPr wrap="square" lIns="0" tIns="0" rIns="0" bIns="0" rtlCol="0"/>
          <a:lstStyle/>
          <a:p/>
        </p:txBody>
      </p:sp>
      <p:sp>
        <p:nvSpPr>
          <p:cNvPr id="17" name="object 17"/>
          <p:cNvSpPr txBox="1">
            <a:spLocks noGrp="1"/>
          </p:cNvSpPr>
          <p:nvPr>
            <p:ph type="title"/>
          </p:nvPr>
        </p:nvSpPr>
        <p:spPr>
          <a:xfrm>
            <a:off x="936748" y="625347"/>
            <a:ext cx="4678045" cy="452120"/>
          </a:xfrm>
          <a:prstGeom prst="rect"/>
        </p:spPr>
        <p:txBody>
          <a:bodyPr wrap="square" lIns="0" tIns="12700" rIns="0" bIns="0" rtlCol="0" vert="horz">
            <a:spAutoFit/>
          </a:bodyPr>
          <a:lstStyle/>
          <a:p>
            <a:pPr marL="12700">
              <a:lnSpc>
                <a:spcPct val="100000"/>
              </a:lnSpc>
              <a:spcBef>
                <a:spcPts val="100"/>
              </a:spcBef>
            </a:pPr>
            <a:r>
              <a:rPr dirty="0"/>
              <a:t>14. </a:t>
            </a:r>
            <a:r>
              <a:rPr dirty="0" spc="-5"/>
              <a:t>Tips </a:t>
            </a:r>
            <a:r>
              <a:rPr dirty="0" spc="-15"/>
              <a:t>to improve </a:t>
            </a:r>
            <a:r>
              <a:rPr dirty="0" spc="-5"/>
              <a:t>taking</a:t>
            </a:r>
            <a:r>
              <a:rPr dirty="0"/>
              <a:t> </a:t>
            </a:r>
            <a:r>
              <a:rPr dirty="0" spc="-45"/>
              <a:t>ARVs</a:t>
            </a:r>
          </a:p>
        </p:txBody>
      </p:sp>
      <p:sp>
        <p:nvSpPr>
          <p:cNvPr id="18" name="object 18"/>
          <p:cNvSpPr txBox="1"/>
          <p:nvPr/>
        </p:nvSpPr>
        <p:spPr>
          <a:xfrm>
            <a:off x="3193539" y="1463547"/>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19" name="object 19"/>
          <p:cNvSpPr txBox="1"/>
          <p:nvPr/>
        </p:nvSpPr>
        <p:spPr>
          <a:xfrm>
            <a:off x="3193539" y="1742947"/>
            <a:ext cx="4327525" cy="397510"/>
          </a:xfrm>
          <a:prstGeom prst="rect">
            <a:avLst/>
          </a:prstGeom>
        </p:spPr>
        <p:txBody>
          <a:bodyPr wrap="square" lIns="0" tIns="6350" rIns="0" bIns="0" rtlCol="0" vert="horz">
            <a:spAutoFit/>
          </a:bodyPr>
          <a:lstStyle/>
          <a:p>
            <a:pPr marL="297815" marR="5080" indent="-285750">
              <a:lnSpc>
                <a:spcPct val="103299"/>
              </a:lnSpc>
              <a:spcBef>
                <a:spcPts val="50"/>
              </a:spcBef>
              <a:buFont typeface="Arial"/>
              <a:buChar char="•"/>
              <a:tabLst>
                <a:tab pos="297815" algn="l"/>
                <a:tab pos="298450" algn="l"/>
              </a:tabLst>
            </a:pPr>
            <a:r>
              <a:rPr dirty="0" sz="1200" spc="-10">
                <a:latin typeface="Calibri"/>
                <a:cs typeface="Calibri"/>
              </a:rPr>
              <a:t>Let’s continue to explore </a:t>
            </a:r>
            <a:r>
              <a:rPr dirty="0" sz="1200" spc="-15">
                <a:latin typeface="Calibri"/>
                <a:cs typeface="Calibri"/>
              </a:rPr>
              <a:t>ways </a:t>
            </a:r>
            <a:r>
              <a:rPr dirty="0" sz="1200">
                <a:latin typeface="Calibri"/>
                <a:cs typeface="Calibri"/>
              </a:rPr>
              <a:t>in </a:t>
            </a:r>
            <a:r>
              <a:rPr dirty="0" sz="1200" spc="-5">
                <a:latin typeface="Calibri"/>
                <a:cs typeface="Calibri"/>
              </a:rPr>
              <a:t>which we can </a:t>
            </a:r>
            <a:r>
              <a:rPr dirty="0" sz="1200" spc="-10">
                <a:latin typeface="Calibri"/>
                <a:cs typeface="Calibri"/>
              </a:rPr>
              <a:t>make </a:t>
            </a:r>
            <a:r>
              <a:rPr dirty="0" sz="1200" spc="-5">
                <a:latin typeface="Calibri"/>
                <a:cs typeface="Calibri"/>
              </a:rPr>
              <a:t>taking </a:t>
            </a:r>
            <a:r>
              <a:rPr dirty="0" sz="1200" spc="-20">
                <a:latin typeface="Calibri"/>
                <a:cs typeface="Calibri"/>
              </a:rPr>
              <a:t>ARVs  </a:t>
            </a:r>
            <a:r>
              <a:rPr dirty="0" sz="1200" spc="-10">
                <a:latin typeface="Calibri"/>
                <a:cs typeface="Calibri"/>
              </a:rPr>
              <a:t>better </a:t>
            </a:r>
            <a:r>
              <a:rPr dirty="0" sz="1200" b="1">
                <a:latin typeface="Calibri"/>
                <a:cs typeface="Calibri"/>
              </a:rPr>
              <a:t>(household and </a:t>
            </a:r>
            <a:r>
              <a:rPr dirty="0" sz="1200" spc="-5" b="1">
                <a:latin typeface="Calibri"/>
                <a:cs typeface="Calibri"/>
              </a:rPr>
              <a:t>institutional/community</a:t>
            </a:r>
            <a:r>
              <a:rPr dirty="0" sz="1200" spc="15" b="1">
                <a:latin typeface="Calibri"/>
                <a:cs typeface="Calibri"/>
              </a:rPr>
              <a:t> </a:t>
            </a:r>
            <a:r>
              <a:rPr dirty="0" sz="1200" spc="-5" b="1">
                <a:latin typeface="Calibri"/>
                <a:cs typeface="Calibri"/>
              </a:rPr>
              <a:t>level).</a:t>
            </a:r>
            <a:endParaRPr sz="1200">
              <a:latin typeface="Calibri"/>
              <a:cs typeface="Calibri"/>
            </a:endParaRPr>
          </a:p>
        </p:txBody>
      </p:sp>
      <p:graphicFrame>
        <p:nvGraphicFramePr>
          <p:cNvPr id="20" name="object 20"/>
          <p:cNvGraphicFramePr>
            <a:graphicFrameLocks noGrp="1"/>
          </p:cNvGraphicFramePr>
          <p:nvPr/>
        </p:nvGraphicFramePr>
        <p:xfrm>
          <a:off x="3194051" y="2813050"/>
          <a:ext cx="5962650" cy="4455160"/>
        </p:xfrm>
        <a:graphic>
          <a:graphicData uri="http://schemas.openxmlformats.org/drawingml/2006/table">
            <a:tbl>
              <a:tblPr firstRow="1" bandRow="1">
                <a:tableStyleId>{2D5ABB26-0587-4C30-8999-92F81FD0307C}</a:tableStyleId>
              </a:tblPr>
              <a:tblGrid>
                <a:gridCol w="1459865"/>
                <a:gridCol w="173990"/>
                <a:gridCol w="1562734"/>
                <a:gridCol w="1376680"/>
                <a:gridCol w="1373504"/>
              </a:tblGrid>
              <a:tr h="233082">
                <a:tc gridSpan="2">
                  <a:txBody>
                    <a:bodyPr/>
                    <a:lstStyle/>
                    <a:p>
                      <a:pPr algn="ctr">
                        <a:lnSpc>
                          <a:spcPct val="100000"/>
                        </a:lnSpc>
                        <a:spcBef>
                          <a:spcPts val="220"/>
                        </a:spcBef>
                      </a:pPr>
                      <a:r>
                        <a:rPr dirty="0" sz="1000" spc="-5" b="1">
                          <a:solidFill>
                            <a:srgbClr val="FFFFFF"/>
                          </a:solidFill>
                          <a:latin typeface="Calibri"/>
                          <a:cs typeface="Calibri"/>
                        </a:rPr>
                        <a:t>BARRIERS</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hMerge="1">
                  <a:txBody>
                    <a:bodyPr/>
                    <a:lstStyle/>
                    <a:p>
                      <a:pPr/>
                    </a:p>
                  </a:txBody>
                  <a:tcPr marL="0" marR="0" marB="0" marT="0"/>
                </a:tc>
                <a:tc gridSpan="3">
                  <a:txBody>
                    <a:bodyPr/>
                    <a:lstStyle/>
                    <a:p>
                      <a:pPr marL="365760">
                        <a:lnSpc>
                          <a:spcPct val="100000"/>
                        </a:lnSpc>
                        <a:spcBef>
                          <a:spcPts val="220"/>
                        </a:spcBef>
                      </a:pPr>
                      <a:r>
                        <a:rPr dirty="0" sz="1000" spc="-5" b="1">
                          <a:solidFill>
                            <a:srgbClr val="FFFFFF"/>
                          </a:solidFill>
                          <a:latin typeface="Calibri"/>
                          <a:cs typeface="Calibri"/>
                        </a:rPr>
                        <a:t>INTERVENTIONS </a:t>
                      </a:r>
                      <a:r>
                        <a:rPr dirty="0" sz="1000" b="1">
                          <a:solidFill>
                            <a:srgbClr val="FFFFFF"/>
                          </a:solidFill>
                          <a:latin typeface="Calibri"/>
                          <a:cs typeface="Calibri"/>
                        </a:rPr>
                        <a:t>TO </a:t>
                      </a:r>
                      <a:r>
                        <a:rPr dirty="0" sz="1000" spc="-10" b="1">
                          <a:solidFill>
                            <a:srgbClr val="FFFFFF"/>
                          </a:solidFill>
                          <a:latin typeface="Calibri"/>
                          <a:cs typeface="Calibri"/>
                        </a:rPr>
                        <a:t>ADDRESS </a:t>
                      </a:r>
                      <a:r>
                        <a:rPr dirty="0" sz="1000" spc="-5" b="1">
                          <a:solidFill>
                            <a:srgbClr val="FFFFFF"/>
                          </a:solidFill>
                          <a:latin typeface="Calibri"/>
                          <a:cs typeface="Calibri"/>
                        </a:rPr>
                        <a:t>BARRIERS AND IMPROVE</a:t>
                      </a:r>
                      <a:r>
                        <a:rPr dirty="0" sz="1000" spc="10" b="1">
                          <a:solidFill>
                            <a:srgbClr val="FFFFFF"/>
                          </a:solidFill>
                          <a:latin typeface="Calibri"/>
                          <a:cs typeface="Calibri"/>
                        </a:rPr>
                        <a:t> </a:t>
                      </a:r>
                      <a:r>
                        <a:rPr dirty="0" sz="1000" spc="-10" b="1">
                          <a:solidFill>
                            <a:srgbClr val="FFFFFF"/>
                          </a:solidFill>
                          <a:latin typeface="Calibri"/>
                          <a:cs typeface="Calibri"/>
                        </a:rPr>
                        <a:t>ADHERENCE</a:t>
                      </a:r>
                      <a:endParaRPr sz="1000">
                        <a:latin typeface="Calibri"/>
                        <a:cs typeface="Calibri"/>
                      </a:endParaRPr>
                    </a:p>
                  </a:txBody>
                  <a:tcPr marL="0" marR="0" marB="0" marT="2794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4BACC6"/>
                    </a:solidFill>
                  </a:tcPr>
                </a:tc>
                <a:tc hMerge="1">
                  <a:txBody>
                    <a:bodyPr/>
                    <a:lstStyle/>
                    <a:p>
                      <a:pPr/>
                    </a:p>
                  </a:txBody>
                  <a:tcPr marL="0" marR="0" marB="0" marT="0"/>
                </a:tc>
                <a:tc hMerge="1">
                  <a:txBody>
                    <a:bodyPr/>
                    <a:lstStyle/>
                    <a:p>
                      <a:pPr/>
                    </a:p>
                  </a:txBody>
                  <a:tcPr marL="0" marR="0" marB="0" marT="0"/>
                </a:tc>
              </a:tr>
              <a:tr h="233082">
                <a:tc gridSpan="5">
                  <a:txBody>
                    <a:bodyPr/>
                    <a:lstStyle/>
                    <a:p>
                      <a:pPr algn="ctr" marL="635">
                        <a:lnSpc>
                          <a:spcPct val="100000"/>
                        </a:lnSpc>
                        <a:spcBef>
                          <a:spcPts val="210"/>
                        </a:spcBef>
                      </a:pPr>
                      <a:r>
                        <a:rPr dirty="0" sz="1000" spc="-5" b="1">
                          <a:latin typeface="Calibri"/>
                          <a:cs typeface="Calibri"/>
                        </a:rPr>
                        <a:t>HOUSEHOLD</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690282">
                <a:tc gridSpan="2">
                  <a:txBody>
                    <a:bodyPr/>
                    <a:lstStyle/>
                    <a:p>
                      <a:pPr marL="82550">
                        <a:lnSpc>
                          <a:spcPct val="100000"/>
                        </a:lnSpc>
                        <a:spcBef>
                          <a:spcPts val="225"/>
                        </a:spcBef>
                      </a:pPr>
                      <a:r>
                        <a:rPr dirty="0" sz="1000" spc="-5" b="1">
                          <a:latin typeface="Calibri"/>
                          <a:cs typeface="Calibri"/>
                        </a:rPr>
                        <a:t>Share </a:t>
                      </a:r>
                      <a:r>
                        <a:rPr dirty="0" sz="1000" b="1">
                          <a:latin typeface="Calibri"/>
                          <a:cs typeface="Calibri"/>
                        </a:rPr>
                        <a:t>with</a:t>
                      </a:r>
                      <a:r>
                        <a:rPr dirty="0" sz="1000" spc="-15" b="1">
                          <a:latin typeface="Calibri"/>
                          <a:cs typeface="Calibri"/>
                        </a:rPr>
                        <a:t> </a:t>
                      </a:r>
                      <a:r>
                        <a:rPr dirty="0" sz="1000" spc="-5" b="1">
                          <a:latin typeface="Calibri"/>
                          <a:cs typeface="Calibri"/>
                        </a:rPr>
                        <a:t>others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c>
                  <a:txBody>
                    <a:bodyPr/>
                    <a:lstStyle/>
                    <a:p>
                      <a:pPr marL="254000" marR="219075" indent="-171450">
                        <a:lnSpc>
                          <a:spcPct val="100000"/>
                        </a:lnSpc>
                        <a:spcBef>
                          <a:spcPts val="225"/>
                        </a:spcBef>
                        <a:buFont typeface="Arial"/>
                        <a:buChar char="•"/>
                        <a:tabLst>
                          <a:tab pos="254635" algn="l"/>
                        </a:tabLst>
                      </a:pPr>
                      <a:r>
                        <a:rPr dirty="0" sz="1000" spc="-5">
                          <a:latin typeface="Calibri"/>
                          <a:cs typeface="Calibri"/>
                        </a:rPr>
                        <a:t>Individual</a:t>
                      </a:r>
                      <a:r>
                        <a:rPr dirty="0" sz="1000" spc="-75">
                          <a:latin typeface="Calibri"/>
                          <a:cs typeface="Calibri"/>
                        </a:rPr>
                        <a:t> </a:t>
                      </a:r>
                      <a:r>
                        <a:rPr dirty="0" sz="1000" spc="-5">
                          <a:latin typeface="Calibri"/>
                          <a:cs typeface="Calibri"/>
                        </a:rPr>
                        <a:t>counseling  for basic HIV/ARV  education</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25"/>
                        </a:spcBef>
                        <a:buFont typeface="Arial"/>
                        <a:buChar char="•"/>
                        <a:tabLst>
                          <a:tab pos="254635" algn="l"/>
                        </a:tabLst>
                      </a:pPr>
                      <a:r>
                        <a:rPr dirty="0" sz="1000" spc="-5">
                          <a:latin typeface="Calibri"/>
                          <a:cs typeface="Calibri"/>
                        </a:rPr>
                        <a:t>Group</a:t>
                      </a:r>
                      <a:r>
                        <a:rPr dirty="0" sz="1000" spc="-15">
                          <a:latin typeface="Calibri"/>
                          <a:cs typeface="Calibri"/>
                        </a:rPr>
                        <a:t> </a:t>
                      </a:r>
                      <a:r>
                        <a:rPr dirty="0" sz="1000" spc="-5">
                          <a:latin typeface="Calibri"/>
                          <a:cs typeface="Calibri"/>
                        </a:rPr>
                        <a:t>counseling</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marR="81280" indent="-171450">
                        <a:lnSpc>
                          <a:spcPct val="100000"/>
                        </a:lnSpc>
                        <a:spcBef>
                          <a:spcPts val="225"/>
                        </a:spcBef>
                        <a:buFont typeface="Arial"/>
                        <a:buChar char="•"/>
                        <a:tabLst>
                          <a:tab pos="254635" algn="l"/>
                        </a:tabLst>
                      </a:pPr>
                      <a:r>
                        <a:rPr dirty="0" sz="1000" spc="-5">
                          <a:latin typeface="Calibri"/>
                          <a:cs typeface="Calibri"/>
                        </a:rPr>
                        <a:t>Facilitate  enrollment into  care/PrEP for</a:t>
                      </a:r>
                      <a:r>
                        <a:rPr dirty="0" sz="1000" spc="-65">
                          <a:latin typeface="Calibri"/>
                          <a:cs typeface="Calibri"/>
                        </a:rPr>
                        <a:t> </a:t>
                      </a:r>
                      <a:r>
                        <a:rPr dirty="0" sz="1000" spc="-5">
                          <a:latin typeface="Calibri"/>
                          <a:cs typeface="Calibri"/>
                        </a:rPr>
                        <a:t>family  members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690282">
                <a:tc gridSpan="2">
                  <a:txBody>
                    <a:bodyPr/>
                    <a:lstStyle/>
                    <a:p>
                      <a:pPr marL="82550">
                        <a:lnSpc>
                          <a:spcPct val="100000"/>
                        </a:lnSpc>
                        <a:spcBef>
                          <a:spcPts val="215"/>
                        </a:spcBef>
                      </a:pPr>
                      <a:r>
                        <a:rPr dirty="0" sz="1000" spc="-5" b="1">
                          <a:latin typeface="Calibri"/>
                          <a:cs typeface="Calibri"/>
                        </a:rPr>
                        <a:t>Fear of</a:t>
                      </a:r>
                      <a:r>
                        <a:rPr dirty="0" sz="1000" spc="-25" b="1">
                          <a:latin typeface="Calibri"/>
                          <a:cs typeface="Calibri"/>
                        </a:rPr>
                        <a:t> </a:t>
                      </a:r>
                      <a:r>
                        <a:rPr dirty="0" sz="1000" spc="-5" b="1">
                          <a:latin typeface="Calibri"/>
                          <a:cs typeface="Calibri"/>
                        </a:rPr>
                        <a:t>disclosure</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a:txBody>
                    <a:bodyPr/>
                    <a:lstStyle/>
                    <a:p>
                      <a:pPr marL="254000" indent="-172085">
                        <a:lnSpc>
                          <a:spcPct val="100000"/>
                        </a:lnSpc>
                        <a:spcBef>
                          <a:spcPts val="215"/>
                        </a:spcBef>
                        <a:buFont typeface="Arial"/>
                        <a:buChar char="•"/>
                        <a:tabLst>
                          <a:tab pos="254635" algn="l"/>
                        </a:tabLst>
                      </a:pPr>
                      <a:r>
                        <a:rPr dirty="0" sz="1000" spc="-5">
                          <a:latin typeface="Calibri"/>
                          <a:cs typeface="Calibri"/>
                        </a:rPr>
                        <a:t>Individual</a:t>
                      </a:r>
                      <a:r>
                        <a:rPr dirty="0" sz="1000" spc="-20">
                          <a:latin typeface="Calibri"/>
                          <a:cs typeface="Calibri"/>
                        </a:rPr>
                        <a:t> </a:t>
                      </a:r>
                      <a:r>
                        <a:rPr dirty="0" sz="1000" spc="-5">
                          <a:latin typeface="Calibri"/>
                          <a:cs typeface="Calibri"/>
                        </a:rPr>
                        <a:t>counseling</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Treatment</a:t>
                      </a:r>
                      <a:r>
                        <a:rPr dirty="0" sz="1000" spc="-65">
                          <a:latin typeface="Calibri"/>
                          <a:cs typeface="Calibri"/>
                        </a:rPr>
                        <a:t> </a:t>
                      </a:r>
                      <a:r>
                        <a:rPr dirty="0" sz="1000" spc="-5">
                          <a:latin typeface="Calibri"/>
                          <a:cs typeface="Calibri"/>
                        </a:rPr>
                        <a:t>buddy</a:t>
                      </a:r>
                      <a:endParaRPr sz="1000">
                        <a:latin typeface="Calibri"/>
                        <a:cs typeface="Calibri"/>
                      </a:endParaRPr>
                    </a:p>
                    <a:p>
                      <a:pPr marL="254000" marR="88265" indent="-171450">
                        <a:lnSpc>
                          <a:spcPct val="100000"/>
                        </a:lnSpc>
                        <a:buFont typeface="Arial"/>
                        <a:buChar char="•"/>
                        <a:tabLst>
                          <a:tab pos="254635" algn="l"/>
                        </a:tabLst>
                      </a:pPr>
                      <a:r>
                        <a:rPr dirty="0" sz="1000" spc="-5">
                          <a:latin typeface="Calibri"/>
                          <a:cs typeface="Calibri"/>
                        </a:rPr>
                        <a:t>Couples counseling and  testing</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15"/>
                        </a:spcBef>
                        <a:buFont typeface="Arial"/>
                        <a:buChar char="•"/>
                        <a:tabLst>
                          <a:tab pos="254635" algn="l"/>
                        </a:tabLst>
                      </a:pPr>
                      <a:r>
                        <a:rPr dirty="0" sz="1000" spc="-5">
                          <a:latin typeface="Calibri"/>
                          <a:cs typeface="Calibri"/>
                        </a:rPr>
                        <a:t>Group</a:t>
                      </a:r>
                      <a:r>
                        <a:rPr dirty="0" sz="1000" spc="-15">
                          <a:latin typeface="Calibri"/>
                          <a:cs typeface="Calibri"/>
                        </a:rPr>
                        <a:t> </a:t>
                      </a:r>
                      <a:r>
                        <a:rPr dirty="0" sz="1000" spc="-5">
                          <a:latin typeface="Calibri"/>
                          <a:cs typeface="Calibri"/>
                        </a:rPr>
                        <a:t>counseling</a:t>
                      </a:r>
                      <a:endParaRPr sz="1000">
                        <a:latin typeface="Calibri"/>
                        <a:cs typeface="Calibri"/>
                      </a:endParaRPr>
                    </a:p>
                    <a:p>
                      <a:pPr marL="254000" marR="390525" indent="-171450">
                        <a:lnSpc>
                          <a:spcPct val="100000"/>
                        </a:lnSpc>
                        <a:buFont typeface="Arial"/>
                        <a:buChar char="•"/>
                        <a:tabLst>
                          <a:tab pos="254635" algn="l"/>
                        </a:tabLst>
                      </a:pPr>
                      <a:r>
                        <a:rPr dirty="0" sz="1000" spc="-5">
                          <a:latin typeface="Calibri"/>
                          <a:cs typeface="Calibri"/>
                        </a:rPr>
                        <a:t>Unmarked</a:t>
                      </a:r>
                      <a:r>
                        <a:rPr dirty="0" sz="1000" spc="-70">
                          <a:latin typeface="Calibri"/>
                          <a:cs typeface="Calibri"/>
                        </a:rPr>
                        <a:t> </a:t>
                      </a:r>
                      <a:r>
                        <a:rPr dirty="0" sz="1000" spc="-5">
                          <a:latin typeface="Calibri"/>
                          <a:cs typeface="Calibri"/>
                        </a:rPr>
                        <a:t>pill  bottle</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15"/>
                        </a:spcBef>
                        <a:buFont typeface="Arial"/>
                        <a:buChar char="•"/>
                        <a:tabLst>
                          <a:tab pos="254635" algn="l"/>
                        </a:tabLst>
                      </a:pPr>
                      <a:r>
                        <a:rPr dirty="0" sz="1000" spc="-5">
                          <a:latin typeface="Calibri"/>
                          <a:cs typeface="Calibri"/>
                        </a:rPr>
                        <a:t>Peer support</a:t>
                      </a:r>
                      <a:r>
                        <a:rPr dirty="0" sz="1000" spc="-25">
                          <a:latin typeface="Calibri"/>
                          <a:cs typeface="Calibri"/>
                        </a:rPr>
                        <a:t> </a:t>
                      </a:r>
                      <a:r>
                        <a:rPr dirty="0" sz="1000" spc="-5">
                          <a:latin typeface="Calibri"/>
                          <a:cs typeface="Calibri"/>
                        </a:rPr>
                        <a:t>group</a:t>
                      </a:r>
                      <a:endParaRPr sz="1000">
                        <a:latin typeface="Calibri"/>
                        <a:cs typeface="Calibri"/>
                      </a:endParaRPr>
                    </a:p>
                    <a:p>
                      <a:pPr marL="254000" indent="-172085">
                        <a:lnSpc>
                          <a:spcPct val="100000"/>
                        </a:lnSpc>
                        <a:buFont typeface="Arial"/>
                        <a:buChar char="•"/>
                        <a:tabLst>
                          <a:tab pos="254635" algn="l"/>
                        </a:tabLst>
                      </a:pPr>
                      <a:r>
                        <a:rPr dirty="0" sz="1000" spc="-5">
                          <a:latin typeface="Calibri"/>
                          <a:cs typeface="Calibri"/>
                        </a:rPr>
                        <a:t>ART</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385482">
                <a:tc gridSpan="2">
                  <a:txBody>
                    <a:bodyPr/>
                    <a:lstStyle/>
                    <a:p>
                      <a:pPr marL="82550" marR="744220">
                        <a:lnSpc>
                          <a:spcPct val="100000"/>
                        </a:lnSpc>
                        <a:spcBef>
                          <a:spcPts val="225"/>
                        </a:spcBef>
                      </a:pPr>
                      <a:r>
                        <a:rPr dirty="0" sz="1000" b="1">
                          <a:latin typeface="Calibri"/>
                          <a:cs typeface="Calibri"/>
                        </a:rPr>
                        <a:t>F</a:t>
                      </a:r>
                      <a:r>
                        <a:rPr dirty="0" sz="1000" spc="-10" b="1">
                          <a:latin typeface="Calibri"/>
                          <a:cs typeface="Calibri"/>
                        </a:rPr>
                        <a:t>a</a:t>
                      </a:r>
                      <a:r>
                        <a:rPr dirty="0" sz="1000" spc="-5" b="1">
                          <a:latin typeface="Calibri"/>
                          <a:cs typeface="Calibri"/>
                        </a:rPr>
                        <a:t>m</a:t>
                      </a:r>
                      <a:r>
                        <a:rPr dirty="0" sz="1000" b="1">
                          <a:latin typeface="Calibri"/>
                          <a:cs typeface="Calibri"/>
                        </a:rPr>
                        <a:t>ily</a:t>
                      </a:r>
                      <a:r>
                        <a:rPr dirty="0" sz="1000" spc="-10" b="1">
                          <a:latin typeface="Calibri"/>
                          <a:cs typeface="Calibri"/>
                        </a:rPr>
                        <a:t>/</a:t>
                      </a:r>
                      <a:r>
                        <a:rPr dirty="0" sz="1000" b="1">
                          <a:latin typeface="Calibri"/>
                          <a:cs typeface="Calibri"/>
                        </a:rPr>
                        <a:t>p</a:t>
                      </a:r>
                      <a:r>
                        <a:rPr dirty="0" sz="1000" spc="-10" b="1">
                          <a:latin typeface="Calibri"/>
                          <a:cs typeface="Calibri"/>
                        </a:rPr>
                        <a:t>ar</a:t>
                      </a:r>
                      <a:r>
                        <a:rPr dirty="0" sz="1000" b="1">
                          <a:latin typeface="Calibri"/>
                          <a:cs typeface="Calibri"/>
                        </a:rPr>
                        <a:t>tn</a:t>
                      </a:r>
                      <a:r>
                        <a:rPr dirty="0" sz="1000" spc="-5" b="1">
                          <a:latin typeface="Calibri"/>
                          <a:cs typeface="Calibri"/>
                        </a:rPr>
                        <a:t>e</a:t>
                      </a:r>
                      <a:r>
                        <a:rPr dirty="0" sz="1000" b="1">
                          <a:latin typeface="Calibri"/>
                          <a:cs typeface="Calibri"/>
                        </a:rPr>
                        <a:t>r  </a:t>
                      </a:r>
                      <a:r>
                        <a:rPr dirty="0" sz="1000" spc="-5" b="1">
                          <a:latin typeface="Calibri"/>
                          <a:cs typeface="Calibri"/>
                        </a:rPr>
                        <a:t>relationships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c gridSpan="3">
                  <a:txBody>
                    <a:bodyPr/>
                    <a:lstStyle/>
                    <a:p>
                      <a:pPr marL="254000" indent="-172085">
                        <a:lnSpc>
                          <a:spcPct val="100000"/>
                        </a:lnSpc>
                        <a:spcBef>
                          <a:spcPts val="225"/>
                        </a:spcBef>
                        <a:buFont typeface="Arial"/>
                        <a:buChar char="•"/>
                        <a:tabLst>
                          <a:tab pos="254635" algn="l"/>
                        </a:tabLst>
                      </a:pPr>
                      <a:r>
                        <a:rPr dirty="0" sz="1000" spc="-5">
                          <a:latin typeface="Calibri"/>
                          <a:cs typeface="Calibri"/>
                        </a:rPr>
                        <a:t>Group</a:t>
                      </a:r>
                      <a:r>
                        <a:rPr dirty="0" sz="1000" spc="-10">
                          <a:latin typeface="Calibri"/>
                          <a:cs typeface="Calibri"/>
                        </a:rPr>
                        <a:t> </a:t>
                      </a:r>
                      <a:r>
                        <a:rPr dirty="0" sz="1000" spc="-5">
                          <a:latin typeface="Calibri"/>
                          <a:cs typeface="Calibri"/>
                        </a:rPr>
                        <a:t>counseling</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c hMerge="1">
                  <a:txBody>
                    <a:bodyPr/>
                    <a:lstStyle/>
                    <a:p>
                      <a:pPr/>
                    </a:p>
                  </a:txBody>
                  <a:tcPr marL="0" marR="0" marB="0" marT="0"/>
                </a:tc>
              </a:tr>
              <a:tr h="434790">
                <a:tc gridSpan="2">
                  <a:txBody>
                    <a:bodyPr/>
                    <a:lstStyle/>
                    <a:p>
                      <a:pPr marL="82550">
                        <a:lnSpc>
                          <a:spcPct val="100000"/>
                        </a:lnSpc>
                        <a:spcBef>
                          <a:spcPts val="215"/>
                        </a:spcBef>
                      </a:pPr>
                      <a:r>
                        <a:rPr dirty="0" sz="1000" spc="-5" b="1">
                          <a:latin typeface="Calibri"/>
                          <a:cs typeface="Calibri"/>
                        </a:rPr>
                        <a:t>Inability </a:t>
                      </a:r>
                      <a:r>
                        <a:rPr dirty="0" sz="1000" b="1">
                          <a:latin typeface="Calibri"/>
                          <a:cs typeface="Calibri"/>
                        </a:rPr>
                        <a:t>to</a:t>
                      </a:r>
                      <a:r>
                        <a:rPr dirty="0" sz="1000" spc="-5" b="1">
                          <a:latin typeface="Calibri"/>
                          <a:cs typeface="Calibri"/>
                        </a:rPr>
                        <a:t> pay</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gridSpan="3">
                  <a:txBody>
                    <a:bodyPr/>
                    <a:lstStyle/>
                    <a:p>
                      <a:pPr marL="254000" indent="-172085">
                        <a:lnSpc>
                          <a:spcPct val="100000"/>
                        </a:lnSpc>
                        <a:spcBef>
                          <a:spcPts val="215"/>
                        </a:spcBef>
                        <a:buFont typeface="Arial"/>
                        <a:buChar char="•"/>
                        <a:tabLst>
                          <a:tab pos="254635" algn="l"/>
                        </a:tabLst>
                      </a:pPr>
                      <a:r>
                        <a:rPr dirty="0" sz="1000" spc="-5">
                          <a:latin typeface="Calibri"/>
                          <a:cs typeface="Calibri"/>
                        </a:rPr>
                        <a:t>Refer </a:t>
                      </a:r>
                      <a:r>
                        <a:rPr dirty="0" sz="1000">
                          <a:latin typeface="Calibri"/>
                          <a:cs typeface="Calibri"/>
                        </a:rPr>
                        <a:t>to </a:t>
                      </a:r>
                      <a:r>
                        <a:rPr dirty="0" sz="1000" spc="-5">
                          <a:latin typeface="Calibri"/>
                          <a:cs typeface="Calibri"/>
                        </a:rPr>
                        <a:t>social worker, peer worker or NGO</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r>
              <a:tr h="233082">
                <a:tc gridSpan="2">
                  <a:txBody>
                    <a:bodyPr/>
                    <a:lstStyle/>
                    <a:p>
                      <a:pPr marL="82550">
                        <a:lnSpc>
                          <a:spcPct val="100000"/>
                        </a:lnSpc>
                        <a:spcBef>
                          <a:spcPts val="225"/>
                        </a:spcBef>
                      </a:pPr>
                      <a:r>
                        <a:rPr dirty="0" sz="1000" spc="-5" b="1">
                          <a:latin typeface="Calibri"/>
                          <a:cs typeface="Calibri"/>
                        </a:rPr>
                        <a:t>Food</a:t>
                      </a:r>
                      <a:r>
                        <a:rPr dirty="0" sz="1000" spc="-10" b="1">
                          <a:latin typeface="Calibri"/>
                          <a:cs typeface="Calibri"/>
                        </a:rPr>
                        <a:t> </a:t>
                      </a:r>
                      <a:r>
                        <a:rPr dirty="0" sz="1000" spc="-5" b="1">
                          <a:latin typeface="Calibri"/>
                          <a:cs typeface="Calibri"/>
                        </a:rPr>
                        <a:t>insecurity</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c gridSpan="3">
                  <a:txBody>
                    <a:bodyPr/>
                    <a:lstStyle/>
                    <a:p>
                      <a:pPr marL="254000" indent="-172085">
                        <a:lnSpc>
                          <a:spcPct val="100000"/>
                        </a:lnSpc>
                        <a:spcBef>
                          <a:spcPts val="225"/>
                        </a:spcBef>
                        <a:buFont typeface="Arial"/>
                        <a:buChar char="•"/>
                        <a:tabLst>
                          <a:tab pos="254635" algn="l"/>
                        </a:tabLst>
                      </a:pPr>
                      <a:r>
                        <a:rPr dirty="0" sz="1000" spc="-5">
                          <a:latin typeface="Calibri"/>
                          <a:cs typeface="Calibri"/>
                        </a:rPr>
                        <a:t>Refer </a:t>
                      </a:r>
                      <a:r>
                        <a:rPr dirty="0" sz="1000">
                          <a:latin typeface="Calibri"/>
                          <a:cs typeface="Calibri"/>
                        </a:rPr>
                        <a:t>to </a:t>
                      </a:r>
                      <a:r>
                        <a:rPr dirty="0" sz="1000" spc="-5">
                          <a:latin typeface="Calibri"/>
                          <a:cs typeface="Calibri"/>
                        </a:rPr>
                        <a:t>social worker, peer worker, NGO or community-based</a:t>
                      </a:r>
                      <a:r>
                        <a:rPr dirty="0" sz="1000" spc="5">
                          <a:latin typeface="Calibri"/>
                          <a:cs typeface="Calibri"/>
                        </a:rPr>
                        <a:t> </a:t>
                      </a:r>
                      <a:r>
                        <a:rPr dirty="0" sz="1000" spc="-5">
                          <a:latin typeface="Calibri"/>
                          <a:cs typeface="Calibri"/>
                        </a:rPr>
                        <a:t>services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c hMerge="1">
                  <a:txBody>
                    <a:bodyPr/>
                    <a:lstStyle/>
                    <a:p>
                      <a:pPr/>
                    </a:p>
                  </a:txBody>
                  <a:tcPr marL="0" marR="0" marB="0" marT="0"/>
                </a:tc>
              </a:tr>
              <a:tr h="233082">
                <a:tc gridSpan="5">
                  <a:txBody>
                    <a:bodyPr/>
                    <a:lstStyle/>
                    <a:p>
                      <a:pPr algn="ctr">
                        <a:lnSpc>
                          <a:spcPct val="100000"/>
                        </a:lnSpc>
                        <a:spcBef>
                          <a:spcPts val="210"/>
                        </a:spcBef>
                      </a:pPr>
                      <a:r>
                        <a:rPr dirty="0" sz="1000" spc="-5" b="1">
                          <a:latin typeface="Calibri"/>
                          <a:cs typeface="Calibri"/>
                        </a:rPr>
                        <a:t>INSTITUTIONAL/COMMUNITY</a:t>
                      </a:r>
                      <a:endParaRPr sz="1000">
                        <a:latin typeface="Calibri"/>
                        <a:cs typeface="Calibri"/>
                      </a:endParaRPr>
                    </a:p>
                  </a:txBody>
                  <a:tcPr marL="0" marR="0" marB="0" marT="2667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385482">
                <a:tc>
                  <a:txBody>
                    <a:bodyPr/>
                    <a:lstStyle/>
                    <a:p>
                      <a:pPr marL="82550">
                        <a:lnSpc>
                          <a:spcPct val="100000"/>
                        </a:lnSpc>
                        <a:spcBef>
                          <a:spcPts val="225"/>
                        </a:spcBef>
                      </a:pPr>
                      <a:r>
                        <a:rPr dirty="0" sz="1000" spc="-5" b="1">
                          <a:latin typeface="Calibri"/>
                          <a:cs typeface="Calibri"/>
                        </a:rPr>
                        <a:t>Long wait</a:t>
                      </a:r>
                      <a:r>
                        <a:rPr dirty="0" sz="1000" spc="-10" b="1">
                          <a:latin typeface="Calibri"/>
                          <a:cs typeface="Calibri"/>
                        </a:rPr>
                        <a:t> </a:t>
                      </a:r>
                      <a:r>
                        <a:rPr dirty="0" sz="1000" spc="-5" b="1">
                          <a:latin typeface="Calibri"/>
                          <a:cs typeface="Calibri"/>
                        </a:rPr>
                        <a:t>times</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gridSpan="2">
                  <a:txBody>
                    <a:bodyPr/>
                    <a:lstStyle/>
                    <a:p>
                      <a:pPr marL="254000" marR="176530" indent="-171450">
                        <a:lnSpc>
                          <a:spcPct val="100000"/>
                        </a:lnSpc>
                        <a:spcBef>
                          <a:spcPts val="225"/>
                        </a:spcBef>
                        <a:buFont typeface="Arial"/>
                        <a:buChar char="•"/>
                        <a:tabLst>
                          <a:tab pos="254635" algn="l"/>
                        </a:tabLst>
                      </a:pPr>
                      <a:r>
                        <a:rPr dirty="0" sz="1000" spc="-5">
                          <a:latin typeface="Calibri"/>
                          <a:cs typeface="Calibri"/>
                        </a:rPr>
                        <a:t>Nurse-led or community-  based</a:t>
                      </a:r>
                      <a:r>
                        <a:rPr dirty="0" sz="1000" spc="-10">
                          <a:latin typeface="Calibri"/>
                          <a:cs typeface="Calibri"/>
                        </a:rPr>
                        <a:t> </a:t>
                      </a:r>
                      <a:r>
                        <a:rPr dirty="0" sz="1000" spc="-5">
                          <a:latin typeface="Calibri"/>
                          <a:cs typeface="Calibri"/>
                        </a:rPr>
                        <a:t>care</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c>
                  <a:txBody>
                    <a:bodyPr/>
                    <a:lstStyle/>
                    <a:p>
                      <a:pPr marL="254000" marR="76200" indent="-171450">
                        <a:lnSpc>
                          <a:spcPct val="100000"/>
                        </a:lnSpc>
                        <a:spcBef>
                          <a:spcPts val="225"/>
                        </a:spcBef>
                        <a:buFont typeface="Arial"/>
                        <a:buChar char="•"/>
                        <a:tabLst>
                          <a:tab pos="254635" algn="l"/>
                        </a:tabLst>
                      </a:pPr>
                      <a:r>
                        <a:rPr dirty="0" sz="1000" spc="-5">
                          <a:latin typeface="Calibri"/>
                          <a:cs typeface="Calibri"/>
                        </a:rPr>
                        <a:t>Three month supply  where</a:t>
                      </a:r>
                      <a:r>
                        <a:rPr dirty="0" sz="1000" spc="-10">
                          <a:latin typeface="Calibri"/>
                          <a:cs typeface="Calibri"/>
                        </a:rPr>
                        <a:t> </a:t>
                      </a:r>
                      <a:r>
                        <a:rPr dirty="0" sz="1000" spc="-5">
                          <a:latin typeface="Calibri"/>
                          <a:cs typeface="Calibri"/>
                        </a:rPr>
                        <a:t>feasible</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marL="254000" indent="-172085">
                        <a:lnSpc>
                          <a:spcPct val="100000"/>
                        </a:lnSpc>
                        <a:spcBef>
                          <a:spcPts val="225"/>
                        </a:spcBef>
                        <a:buFont typeface="Arial"/>
                        <a:buChar char="•"/>
                        <a:tabLst>
                          <a:tab pos="254635" algn="l"/>
                        </a:tabLst>
                      </a:pPr>
                      <a:r>
                        <a:rPr dirty="0" sz="1000" spc="-5">
                          <a:latin typeface="Calibri"/>
                          <a:cs typeface="Calibri"/>
                        </a:rPr>
                        <a:t>ART</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r h="385482">
                <a:tc>
                  <a:txBody>
                    <a:bodyPr/>
                    <a:lstStyle/>
                    <a:p>
                      <a:pPr marL="82550" marR="610870">
                        <a:lnSpc>
                          <a:spcPct val="100000"/>
                        </a:lnSpc>
                        <a:spcBef>
                          <a:spcPts val="215"/>
                        </a:spcBef>
                      </a:pPr>
                      <a:r>
                        <a:rPr dirty="0" sz="1000" spc="-5" b="1">
                          <a:latin typeface="Calibri"/>
                          <a:cs typeface="Calibri"/>
                        </a:rPr>
                        <a:t>Stigma and  </a:t>
                      </a:r>
                      <a:r>
                        <a:rPr dirty="0" sz="1000" b="1">
                          <a:latin typeface="Calibri"/>
                          <a:cs typeface="Calibri"/>
                        </a:rPr>
                        <a:t>dis</a:t>
                      </a:r>
                      <a:r>
                        <a:rPr dirty="0" sz="1000" spc="-10" b="1">
                          <a:latin typeface="Calibri"/>
                          <a:cs typeface="Calibri"/>
                        </a:rPr>
                        <a:t>cr</a:t>
                      </a:r>
                      <a:r>
                        <a:rPr dirty="0" sz="1000" b="1">
                          <a:latin typeface="Calibri"/>
                          <a:cs typeface="Calibri"/>
                        </a:rPr>
                        <a:t>i</a:t>
                      </a:r>
                      <a:r>
                        <a:rPr dirty="0" sz="1000" spc="-5" b="1">
                          <a:latin typeface="Calibri"/>
                          <a:cs typeface="Calibri"/>
                        </a:rPr>
                        <a:t>m</a:t>
                      </a:r>
                      <a:r>
                        <a:rPr dirty="0" sz="1000" b="1">
                          <a:latin typeface="Calibri"/>
                          <a:cs typeface="Calibri"/>
                        </a:rPr>
                        <a:t>in</a:t>
                      </a:r>
                      <a:r>
                        <a:rPr dirty="0" sz="1000" spc="-10" b="1">
                          <a:latin typeface="Calibri"/>
                          <a:cs typeface="Calibri"/>
                        </a:rPr>
                        <a:t>a</a:t>
                      </a:r>
                      <a:r>
                        <a:rPr dirty="0" sz="1000" b="1">
                          <a:latin typeface="Calibri"/>
                          <a:cs typeface="Calibri"/>
                        </a:rPr>
                        <a:t>ti</a:t>
                      </a:r>
                      <a:r>
                        <a:rPr dirty="0" sz="1000" spc="-5" b="1">
                          <a:latin typeface="Calibri"/>
                          <a:cs typeface="Calibri"/>
                        </a:rPr>
                        <a:t>o</a:t>
                      </a:r>
                      <a:r>
                        <a:rPr dirty="0" sz="1000" b="1">
                          <a:latin typeface="Calibri"/>
                          <a:cs typeface="Calibri"/>
                        </a:rPr>
                        <a:t>n</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gridSpan="2">
                  <a:txBody>
                    <a:bodyPr/>
                    <a:lstStyle/>
                    <a:p>
                      <a:pPr marL="254000" marR="588645" indent="-171450">
                        <a:lnSpc>
                          <a:spcPct val="100000"/>
                        </a:lnSpc>
                        <a:spcBef>
                          <a:spcPts val="215"/>
                        </a:spcBef>
                        <a:buFont typeface="Arial"/>
                        <a:buChar char="•"/>
                        <a:tabLst>
                          <a:tab pos="254635" algn="l"/>
                        </a:tabLst>
                      </a:pPr>
                      <a:r>
                        <a:rPr dirty="0" sz="1000" spc="-5">
                          <a:latin typeface="Calibri"/>
                          <a:cs typeface="Calibri"/>
                        </a:rPr>
                        <a:t>Individual</a:t>
                      </a:r>
                      <a:r>
                        <a:rPr dirty="0" sz="1000" spc="-70">
                          <a:latin typeface="Calibri"/>
                          <a:cs typeface="Calibri"/>
                        </a:rPr>
                        <a:t> </a:t>
                      </a:r>
                      <a:r>
                        <a:rPr dirty="0" sz="1000" spc="-5">
                          <a:latin typeface="Calibri"/>
                          <a:cs typeface="Calibri"/>
                        </a:rPr>
                        <a:t>/group  counseling</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hMerge="1">
                  <a:txBody>
                    <a:bodyPr/>
                    <a:lstStyle/>
                    <a:p>
                      <a:pPr/>
                    </a:p>
                  </a:txBody>
                  <a:tcPr marL="0" marR="0" marB="0" marT="0"/>
                </a:tc>
                <a:tc>
                  <a:txBody>
                    <a:bodyPr/>
                    <a:lstStyle/>
                    <a:p>
                      <a:pPr marL="254000" indent="-172085">
                        <a:lnSpc>
                          <a:spcPct val="100000"/>
                        </a:lnSpc>
                        <a:spcBef>
                          <a:spcPts val="215"/>
                        </a:spcBef>
                        <a:buFont typeface="Arial"/>
                        <a:buChar char="•"/>
                        <a:tabLst>
                          <a:tab pos="254635" algn="l"/>
                        </a:tabLst>
                      </a:pPr>
                      <a:r>
                        <a:rPr dirty="0" sz="1000" spc="-5">
                          <a:latin typeface="Calibri"/>
                          <a:cs typeface="Calibri"/>
                        </a:rPr>
                        <a:t>Peer support</a:t>
                      </a:r>
                      <a:r>
                        <a:rPr dirty="0" sz="1000" spc="-20">
                          <a:latin typeface="Calibri"/>
                          <a:cs typeface="Calibri"/>
                        </a:rPr>
                        <a:t> </a:t>
                      </a:r>
                      <a:r>
                        <a:rPr dirty="0" sz="1000" spc="-5">
                          <a:latin typeface="Calibri"/>
                          <a:cs typeface="Calibri"/>
                        </a:rPr>
                        <a:t>group</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c>
                  <a:txBody>
                    <a:bodyPr/>
                    <a:lstStyle/>
                    <a:p>
                      <a:pPr marL="254000" indent="-172085">
                        <a:lnSpc>
                          <a:spcPct val="100000"/>
                        </a:lnSpc>
                        <a:spcBef>
                          <a:spcPts val="215"/>
                        </a:spcBef>
                        <a:buFont typeface="Arial"/>
                        <a:buChar char="•"/>
                        <a:tabLst>
                          <a:tab pos="254635" algn="l"/>
                        </a:tabLst>
                      </a:pPr>
                      <a:r>
                        <a:rPr dirty="0" sz="1000" spc="-5">
                          <a:latin typeface="Calibri"/>
                          <a:cs typeface="Calibri"/>
                        </a:rPr>
                        <a:t>ART</a:t>
                      </a:r>
                      <a:r>
                        <a:rPr dirty="0" sz="1000" spc="-10">
                          <a:latin typeface="Calibri"/>
                          <a:cs typeface="Calibri"/>
                        </a:rPr>
                        <a:t> </a:t>
                      </a:r>
                      <a:r>
                        <a:rPr dirty="0" sz="1000" spc="-5">
                          <a:latin typeface="Calibri"/>
                          <a:cs typeface="Calibri"/>
                        </a:rPr>
                        <a:t>group</a:t>
                      </a:r>
                      <a:endParaRPr sz="1000">
                        <a:latin typeface="Calibri"/>
                        <a:cs typeface="Calibri"/>
                      </a:endParaRPr>
                    </a:p>
                  </a:txBody>
                  <a:tcPr marL="0" marR="0" marB="0" marT="2730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E3EA"/>
                    </a:solidFill>
                  </a:tcPr>
                </a:tc>
              </a:tr>
              <a:tr h="537882">
                <a:tc>
                  <a:txBody>
                    <a:bodyPr/>
                    <a:lstStyle/>
                    <a:p>
                      <a:pPr marL="82550" marR="415925">
                        <a:lnSpc>
                          <a:spcPct val="100000"/>
                        </a:lnSpc>
                        <a:spcBef>
                          <a:spcPts val="225"/>
                        </a:spcBef>
                      </a:pPr>
                      <a:r>
                        <a:rPr dirty="0" sz="1000" spc="-5" b="1">
                          <a:latin typeface="Calibri"/>
                          <a:cs typeface="Calibri"/>
                        </a:rPr>
                        <a:t>Political  </a:t>
                      </a:r>
                      <a:r>
                        <a:rPr dirty="0" sz="1000" spc="-10" b="1">
                          <a:latin typeface="Calibri"/>
                          <a:cs typeface="Calibri"/>
                        </a:rPr>
                        <a:t>c</a:t>
                      </a:r>
                      <a:r>
                        <a:rPr dirty="0" sz="1000" spc="-5" b="1">
                          <a:latin typeface="Calibri"/>
                          <a:cs typeface="Calibri"/>
                        </a:rPr>
                        <a:t>r</a:t>
                      </a:r>
                      <a:r>
                        <a:rPr dirty="0" sz="1000" b="1">
                          <a:latin typeface="Calibri"/>
                          <a:cs typeface="Calibri"/>
                        </a:rPr>
                        <a:t>isis</a:t>
                      </a:r>
                      <a:r>
                        <a:rPr dirty="0" sz="1000" spc="-5" b="1">
                          <a:latin typeface="Calibri"/>
                          <a:cs typeface="Calibri"/>
                        </a:rPr>
                        <a:t>/</a:t>
                      </a:r>
                      <a:r>
                        <a:rPr dirty="0" sz="1000" spc="5" b="1">
                          <a:latin typeface="Calibri"/>
                          <a:cs typeface="Calibri"/>
                        </a:rPr>
                        <a:t>w</a:t>
                      </a:r>
                      <a:r>
                        <a:rPr dirty="0" sz="1000" spc="-10" b="1">
                          <a:latin typeface="Calibri"/>
                          <a:cs typeface="Calibri"/>
                        </a:rPr>
                        <a:t>a</a:t>
                      </a:r>
                      <a:r>
                        <a:rPr dirty="0" sz="1000" spc="-5" b="1">
                          <a:latin typeface="Calibri"/>
                          <a:cs typeface="Calibri"/>
                        </a:rPr>
                        <a:t>r/</a:t>
                      </a:r>
                      <a:r>
                        <a:rPr dirty="0" sz="1000" b="1">
                          <a:latin typeface="Calibri"/>
                          <a:cs typeface="Calibri"/>
                        </a:rPr>
                        <a:t>n</a:t>
                      </a:r>
                      <a:r>
                        <a:rPr dirty="0" sz="1000" spc="-10" b="1">
                          <a:latin typeface="Calibri"/>
                          <a:cs typeface="Calibri"/>
                        </a:rPr>
                        <a:t>a</a:t>
                      </a:r>
                      <a:r>
                        <a:rPr dirty="0" sz="1000" b="1">
                          <a:latin typeface="Calibri"/>
                          <a:cs typeface="Calibri"/>
                        </a:rPr>
                        <a:t>tu</a:t>
                      </a:r>
                      <a:r>
                        <a:rPr dirty="0" sz="1000" spc="-5" b="1">
                          <a:latin typeface="Calibri"/>
                          <a:cs typeface="Calibri"/>
                        </a:rPr>
                        <a:t>r</a:t>
                      </a:r>
                      <a:r>
                        <a:rPr dirty="0" sz="1000" spc="-10" b="1">
                          <a:latin typeface="Calibri"/>
                          <a:cs typeface="Calibri"/>
                        </a:rPr>
                        <a:t>a</a:t>
                      </a:r>
                      <a:r>
                        <a:rPr dirty="0" sz="1000" b="1">
                          <a:latin typeface="Calibri"/>
                          <a:cs typeface="Calibri"/>
                        </a:rPr>
                        <a:t>l  </a:t>
                      </a:r>
                      <a:r>
                        <a:rPr dirty="0" sz="1000" spc="-5" b="1">
                          <a:latin typeface="Calibri"/>
                          <a:cs typeface="Calibri"/>
                        </a:rPr>
                        <a:t>disaster</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gridSpan="2">
                  <a:txBody>
                    <a:bodyPr/>
                    <a:lstStyle/>
                    <a:p>
                      <a:pPr marL="254000" indent="-172085">
                        <a:lnSpc>
                          <a:spcPct val="100000"/>
                        </a:lnSpc>
                        <a:spcBef>
                          <a:spcPts val="225"/>
                        </a:spcBef>
                        <a:buFont typeface="Arial"/>
                        <a:buChar char="•"/>
                        <a:tabLst>
                          <a:tab pos="254635" algn="l"/>
                        </a:tabLst>
                      </a:pPr>
                      <a:r>
                        <a:rPr dirty="0" sz="1000" spc="-5">
                          <a:latin typeface="Calibri"/>
                          <a:cs typeface="Calibri"/>
                        </a:rPr>
                        <a:t>Individual</a:t>
                      </a:r>
                      <a:r>
                        <a:rPr dirty="0" sz="1000" spc="-20">
                          <a:latin typeface="Calibri"/>
                          <a:cs typeface="Calibri"/>
                        </a:rPr>
                        <a:t> </a:t>
                      </a:r>
                      <a:r>
                        <a:rPr dirty="0" sz="1000" spc="-5">
                          <a:latin typeface="Calibri"/>
                          <a:cs typeface="Calibri"/>
                        </a:rPr>
                        <a:t>counseling</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hMerge="1">
                  <a:txBody>
                    <a:bodyPr/>
                    <a:lstStyle/>
                    <a:p>
                      <a:pPr/>
                    </a:p>
                  </a:txBody>
                  <a:tcPr marL="0" marR="0" marB="0" marT="0"/>
                </a:tc>
                <a:tc>
                  <a:txBody>
                    <a:bodyPr/>
                    <a:lstStyle/>
                    <a:p>
                      <a:pPr marL="254000" indent="-172085">
                        <a:lnSpc>
                          <a:spcPct val="100000"/>
                        </a:lnSpc>
                        <a:spcBef>
                          <a:spcPts val="225"/>
                        </a:spcBef>
                        <a:buFont typeface="Arial"/>
                        <a:buChar char="•"/>
                        <a:tabLst>
                          <a:tab pos="254635" algn="l"/>
                        </a:tabLst>
                      </a:pPr>
                      <a:r>
                        <a:rPr dirty="0" sz="1000" spc="-5">
                          <a:latin typeface="Calibri"/>
                          <a:cs typeface="Calibri"/>
                        </a:rPr>
                        <a:t>Case</a:t>
                      </a:r>
                      <a:r>
                        <a:rPr dirty="0" sz="1000" spc="-10">
                          <a:latin typeface="Calibri"/>
                          <a:cs typeface="Calibri"/>
                        </a:rPr>
                        <a:t> </a:t>
                      </a:r>
                      <a:r>
                        <a:rPr dirty="0" sz="1000" spc="-5">
                          <a:latin typeface="Calibri"/>
                          <a:cs typeface="Calibri"/>
                        </a:rPr>
                        <a:t>management</a:t>
                      </a:r>
                      <a:endParaRPr sz="1000">
                        <a:latin typeface="Calibri"/>
                        <a:cs typeface="Calibri"/>
                      </a:endParaRPr>
                    </a:p>
                  </a:txBody>
                  <a:tcPr marL="0" marR="0" marB="0" marT="28575">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c>
                  <a:txBody>
                    <a:bodyPr/>
                    <a:lstStyle/>
                    <a:p>
                      <a:pPr>
                        <a:lnSpc>
                          <a:spcPct val="100000"/>
                        </a:lnSpc>
                      </a:pPr>
                      <a:endParaRPr sz="1100">
                        <a:latin typeface="Times New Roman"/>
                        <a:cs typeface="Times New Roman"/>
                      </a:endParaRPr>
                    </a:p>
                  </a:txBody>
                  <a:tcPr marL="0" marR="0" marB="0" marT="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F1F5"/>
                    </a:solidFill>
                  </a:tcPr>
                </a:tc>
              </a:tr>
            </a:tbl>
          </a:graphicData>
        </a:graphic>
      </p:graphicFrame>
      <p:sp>
        <p:nvSpPr>
          <p:cNvPr id="21" name="object 21"/>
          <p:cNvSpPr txBox="1"/>
          <p:nvPr/>
        </p:nvSpPr>
        <p:spPr>
          <a:xfrm>
            <a:off x="844038" y="4651248"/>
            <a:ext cx="1892935" cy="2287270"/>
          </a:xfrm>
          <a:prstGeom prst="rect">
            <a:avLst/>
          </a:prstGeom>
        </p:spPr>
        <p:txBody>
          <a:bodyPr wrap="square" lIns="0" tIns="12700" rIns="0" bIns="0" rtlCol="0" vert="horz">
            <a:spAutoFit/>
          </a:bodyPr>
          <a:lstStyle/>
          <a:p>
            <a:pPr marL="557530">
              <a:lnSpc>
                <a:spcPct val="100000"/>
              </a:lnSpc>
              <a:spcBef>
                <a:spcPts val="100"/>
              </a:spcBef>
            </a:pPr>
            <a:r>
              <a:rPr dirty="0" sz="1700" spc="-5" b="1">
                <a:latin typeface="Calibri"/>
                <a:cs typeface="Calibri"/>
              </a:rPr>
              <a:t>Document</a:t>
            </a:r>
            <a:endParaRPr sz="1700">
              <a:latin typeface="Calibri"/>
              <a:cs typeface="Calibri"/>
            </a:endParaRPr>
          </a:p>
          <a:p>
            <a:pPr marL="456565" marR="5080" indent="-456565">
              <a:lnSpc>
                <a:spcPct val="78800"/>
              </a:lnSpc>
              <a:spcBef>
                <a:spcPts val="1525"/>
              </a:spcBef>
              <a:buFont typeface="Arial"/>
              <a:buChar char="•"/>
              <a:tabLst>
                <a:tab pos="456565" algn="l"/>
                <a:tab pos="457200" algn="l"/>
              </a:tabLst>
            </a:pPr>
            <a:r>
              <a:rPr dirty="0" sz="1100" spc="-5">
                <a:latin typeface="Calibri"/>
                <a:cs typeface="Calibri"/>
              </a:rPr>
              <a:t>Document interventions  and any needed referrals  on the </a:t>
            </a:r>
            <a:r>
              <a:rPr dirty="0" sz="1100" spc="-5" b="1">
                <a:latin typeface="Calibri"/>
                <a:cs typeface="Calibri"/>
              </a:rPr>
              <a:t>Enhanced  Adherence Plan</a:t>
            </a:r>
            <a:r>
              <a:rPr dirty="0" sz="1100" spc="-25" b="1">
                <a:latin typeface="Calibri"/>
                <a:cs typeface="Calibri"/>
              </a:rPr>
              <a:t> </a:t>
            </a:r>
            <a:r>
              <a:rPr dirty="0" sz="1100" b="1">
                <a:latin typeface="Calibri"/>
                <a:cs typeface="Calibri"/>
              </a:rPr>
              <a:t>Tool.</a:t>
            </a:r>
            <a:endParaRPr sz="1100">
              <a:latin typeface="Calibri"/>
              <a:cs typeface="Calibri"/>
            </a:endParaRPr>
          </a:p>
          <a:p>
            <a:pPr marL="456565" marR="100965" indent="-456565">
              <a:lnSpc>
                <a:spcPct val="80600"/>
              </a:lnSpc>
              <a:spcBef>
                <a:spcPts val="234"/>
              </a:spcBef>
              <a:buFont typeface="Arial"/>
              <a:buChar char="•"/>
              <a:tabLst>
                <a:tab pos="456565" algn="l"/>
                <a:tab pos="457200" algn="l"/>
              </a:tabLst>
            </a:pPr>
            <a:r>
              <a:rPr dirty="0" sz="1100" spc="-5">
                <a:latin typeface="Calibri"/>
                <a:cs typeface="Calibri"/>
              </a:rPr>
              <a:t>Summarize results and  plan made. Have </a:t>
            </a:r>
            <a:r>
              <a:rPr dirty="0" sz="1100" spc="-10">
                <a:latin typeface="Calibri"/>
                <a:cs typeface="Calibri"/>
              </a:rPr>
              <a:t>the  </a:t>
            </a:r>
            <a:r>
              <a:rPr dirty="0" sz="1100" spc="-5">
                <a:latin typeface="Calibri"/>
                <a:cs typeface="Calibri"/>
              </a:rPr>
              <a:t>patient repeat back</a:t>
            </a:r>
            <a:r>
              <a:rPr dirty="0" sz="1100" spc="-60">
                <a:latin typeface="Calibri"/>
                <a:cs typeface="Calibri"/>
              </a:rPr>
              <a:t> </a:t>
            </a:r>
            <a:r>
              <a:rPr dirty="0" sz="1100" spc="-10">
                <a:latin typeface="Calibri"/>
                <a:cs typeface="Calibri"/>
              </a:rPr>
              <a:t>the  </a:t>
            </a:r>
            <a:r>
              <a:rPr dirty="0" sz="1100" spc="-5">
                <a:latin typeface="Calibri"/>
                <a:cs typeface="Calibri"/>
              </a:rPr>
              <a:t>plan.</a:t>
            </a:r>
            <a:endParaRPr sz="1100">
              <a:latin typeface="Calibri"/>
              <a:cs typeface="Calibri"/>
            </a:endParaRPr>
          </a:p>
          <a:p>
            <a:pPr marL="456565" marR="33020" indent="-456565">
              <a:lnSpc>
                <a:spcPct val="81400"/>
              </a:lnSpc>
              <a:spcBef>
                <a:spcPts val="220"/>
              </a:spcBef>
              <a:buFont typeface="Arial"/>
              <a:buChar char="•"/>
              <a:tabLst>
                <a:tab pos="456565" algn="l"/>
                <a:tab pos="457200" algn="l"/>
              </a:tabLst>
            </a:pPr>
            <a:r>
              <a:rPr dirty="0" sz="1100" spc="-5">
                <a:latin typeface="Calibri"/>
                <a:cs typeface="Calibri"/>
              </a:rPr>
              <a:t>Tell the patient the next  follow-up date and  whether it is for another  adherence </a:t>
            </a:r>
            <a:r>
              <a:rPr dirty="0" sz="1100" spc="-10">
                <a:latin typeface="Calibri"/>
                <a:cs typeface="Calibri"/>
              </a:rPr>
              <a:t>session </a:t>
            </a:r>
            <a:r>
              <a:rPr dirty="0" sz="1100" spc="-5">
                <a:latin typeface="Calibri"/>
                <a:cs typeface="Calibri"/>
              </a:rPr>
              <a:t>or for  repeat viral load</a:t>
            </a:r>
            <a:r>
              <a:rPr dirty="0" sz="1100" spc="-20">
                <a:latin typeface="Calibri"/>
                <a:cs typeface="Calibri"/>
              </a:rPr>
              <a:t> </a:t>
            </a:r>
            <a:r>
              <a:rPr dirty="0" sz="1100" spc="-10">
                <a:latin typeface="Calibri"/>
                <a:cs typeface="Calibri"/>
              </a:rPr>
              <a:t>test.</a:t>
            </a:r>
            <a:endParaRPr sz="1100">
              <a:latin typeface="Calibri"/>
              <a:cs typeface="Calibri"/>
            </a:endParaRPr>
          </a:p>
        </p:txBody>
      </p:sp>
      <p:grpSp>
        <p:nvGrpSpPr>
          <p:cNvPr id="22" name="object 22"/>
          <p:cNvGrpSpPr/>
          <p:nvPr/>
        </p:nvGrpSpPr>
        <p:grpSpPr>
          <a:xfrm>
            <a:off x="7485888" y="896111"/>
            <a:ext cx="1945005" cy="1442085"/>
            <a:chOff x="7485888" y="896111"/>
            <a:chExt cx="1945005" cy="1442085"/>
          </a:xfrm>
        </p:grpSpPr>
        <p:sp>
          <p:nvSpPr>
            <p:cNvPr id="23" name="object 23"/>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24" name="object 24"/>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25" name="object 25"/>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6" name="object 26"/>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7" name="object 27"/>
            <p:cNvSpPr/>
            <p:nvPr/>
          </p:nvSpPr>
          <p:spPr>
            <a:xfrm>
              <a:off x="7658100" y="990599"/>
              <a:ext cx="1600200" cy="1161506"/>
            </a:xfrm>
            <a:prstGeom prst="rect">
              <a:avLst/>
            </a:prstGeom>
            <a:blipFill>
              <a:blip r:embed="rId9" cstate="print"/>
              <a:stretch>
                <a:fillRect/>
              </a:stretch>
            </a:blipFill>
          </p:spPr>
          <p:txBody>
            <a:bodyPr wrap="square" lIns="0" tIns="0" rIns="0" bIns="0" rtlCol="0"/>
            <a:lstStyle/>
            <a:p/>
          </p:txBody>
        </p:sp>
      </p:grpSp>
      <p:sp>
        <p:nvSpPr>
          <p:cNvPr id="28" name="object 28"/>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15. </a:t>
            </a:r>
            <a:r>
              <a:rPr dirty="0" spc="-5"/>
              <a:t>Additional help </a:t>
            </a:r>
            <a:r>
              <a:rPr dirty="0" spc="-15"/>
              <a:t>to </a:t>
            </a:r>
            <a:r>
              <a:rPr dirty="0" spc="-25"/>
              <a:t>take</a:t>
            </a:r>
            <a:r>
              <a:rPr dirty="0" spc="35"/>
              <a:t> </a:t>
            </a:r>
            <a:r>
              <a:rPr dirty="0" spc="-45"/>
              <a:t>ARVs</a:t>
            </a:r>
          </a:p>
        </p:txBody>
      </p:sp>
      <p:sp>
        <p:nvSpPr>
          <p:cNvPr id="3" name="object 3"/>
          <p:cNvSpPr txBox="1"/>
          <p:nvPr/>
        </p:nvSpPr>
        <p:spPr>
          <a:xfrm>
            <a:off x="5107940" y="3893820"/>
            <a:ext cx="3916045" cy="6350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30">
                <a:latin typeface="Calibri"/>
                <a:cs typeface="Calibri"/>
              </a:rPr>
              <a:t>Together </a:t>
            </a:r>
            <a:r>
              <a:rPr dirty="0" sz="2000" spc="-15">
                <a:latin typeface="Calibri"/>
                <a:cs typeface="Calibri"/>
              </a:rPr>
              <a:t>we </a:t>
            </a:r>
            <a:r>
              <a:rPr dirty="0" sz="2000" spc="-5">
                <a:latin typeface="Calibri"/>
                <a:cs typeface="Calibri"/>
              </a:rPr>
              <a:t>will find </a:t>
            </a:r>
            <a:r>
              <a:rPr dirty="0" sz="2000" spc="-25">
                <a:latin typeface="Calibri"/>
                <a:cs typeface="Calibri"/>
              </a:rPr>
              <a:t>ways </a:t>
            </a:r>
            <a:r>
              <a:rPr dirty="0" sz="2000" spc="-10">
                <a:latin typeface="Calibri"/>
                <a:cs typeface="Calibri"/>
              </a:rPr>
              <a:t>to </a:t>
            </a:r>
            <a:r>
              <a:rPr dirty="0" sz="2000" spc="-409">
                <a:latin typeface="Calibri"/>
                <a:cs typeface="Calibri"/>
              </a:rPr>
              <a:t>make  </a:t>
            </a:r>
            <a:r>
              <a:rPr dirty="0" sz="2000" spc="-5">
                <a:latin typeface="Calibri"/>
                <a:cs typeface="Calibri"/>
              </a:rPr>
              <a:t>taking </a:t>
            </a:r>
            <a:r>
              <a:rPr dirty="0" sz="2000" spc="-10">
                <a:latin typeface="Calibri"/>
                <a:cs typeface="Calibri"/>
              </a:rPr>
              <a:t>your </a:t>
            </a:r>
            <a:r>
              <a:rPr dirty="0" sz="2000" spc="-30">
                <a:latin typeface="Calibri"/>
                <a:cs typeface="Calibri"/>
              </a:rPr>
              <a:t>ARVs </a:t>
            </a:r>
            <a:r>
              <a:rPr dirty="0" sz="2000" spc="-10">
                <a:latin typeface="Calibri"/>
                <a:cs typeface="Calibri"/>
              </a:rPr>
              <a:t>better </a:t>
            </a:r>
            <a:r>
              <a:rPr dirty="0" sz="2000" spc="-15">
                <a:latin typeface="Calibri"/>
                <a:cs typeface="Calibri"/>
              </a:rPr>
              <a:t>for</a:t>
            </a:r>
            <a:r>
              <a:rPr dirty="0" sz="2000" spc="5">
                <a:latin typeface="Calibri"/>
                <a:cs typeface="Calibri"/>
              </a:rPr>
              <a:t> </a:t>
            </a:r>
            <a:r>
              <a:rPr dirty="0" sz="2000" spc="-15">
                <a:latin typeface="Calibri"/>
                <a:cs typeface="Calibri"/>
              </a:rPr>
              <a:t>you.</a:t>
            </a:r>
            <a:endParaRPr sz="2000">
              <a:latin typeface="Calibri"/>
              <a:cs typeface="Calibri"/>
            </a:endParaRPr>
          </a:p>
        </p:txBody>
      </p:sp>
      <p:sp>
        <p:nvSpPr>
          <p:cNvPr id="4" name="object 4"/>
          <p:cNvSpPr/>
          <p:nvPr/>
        </p:nvSpPr>
        <p:spPr>
          <a:xfrm>
            <a:off x="1262065" y="1890723"/>
            <a:ext cx="2928936" cy="405795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738" y="1567179"/>
            <a:ext cx="2482850" cy="1092200"/>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spc="-25">
                <a:latin typeface="Calibri"/>
                <a:cs typeface="Calibri"/>
              </a:rPr>
              <a:t>Together </a:t>
            </a:r>
            <a:r>
              <a:rPr dirty="0" sz="1600" spc="-5">
                <a:latin typeface="Calibri"/>
                <a:cs typeface="Calibri"/>
              </a:rPr>
              <a:t>we will find </a:t>
            </a:r>
            <a:r>
              <a:rPr dirty="0" sz="1600" spc="-340">
                <a:latin typeface="Calibri"/>
                <a:cs typeface="Calibri"/>
              </a:rPr>
              <a:t>ways  </a:t>
            </a:r>
            <a:r>
              <a:rPr dirty="0" sz="1600" spc="-10">
                <a:latin typeface="Calibri"/>
                <a:cs typeface="Calibri"/>
              </a:rPr>
              <a:t>to </a:t>
            </a:r>
            <a:r>
              <a:rPr dirty="0" sz="1600" spc="-20">
                <a:latin typeface="Calibri"/>
                <a:cs typeface="Calibri"/>
              </a:rPr>
              <a:t>make </a:t>
            </a:r>
            <a:r>
              <a:rPr dirty="0" sz="1600" spc="-10">
                <a:latin typeface="Calibri"/>
                <a:cs typeface="Calibri"/>
              </a:rPr>
              <a:t>taking </a:t>
            </a:r>
            <a:r>
              <a:rPr dirty="0" sz="1600" spc="-5">
                <a:latin typeface="Calibri"/>
                <a:cs typeface="Calibri"/>
              </a:rPr>
              <a:t>your </a:t>
            </a:r>
            <a:r>
              <a:rPr dirty="0" sz="1600" spc="-25">
                <a:latin typeface="Calibri"/>
                <a:cs typeface="Calibri"/>
              </a:rPr>
              <a:t>ARVs  </a:t>
            </a:r>
            <a:r>
              <a:rPr dirty="0" sz="1600" spc="-10">
                <a:latin typeface="Calibri"/>
                <a:cs typeface="Calibri"/>
              </a:rPr>
              <a:t>better for</a:t>
            </a:r>
            <a:r>
              <a:rPr dirty="0" sz="1600">
                <a:latin typeface="Calibri"/>
                <a:cs typeface="Calibri"/>
              </a:rPr>
              <a:t> </a:t>
            </a:r>
            <a:r>
              <a:rPr dirty="0" sz="1600" spc="-10">
                <a:latin typeface="Calibri"/>
                <a:cs typeface="Calibri"/>
              </a:rPr>
              <a:t>you.</a:t>
            </a:r>
            <a:endParaRPr sz="1600">
              <a:latin typeface="Calibri"/>
              <a:cs typeface="Calibri"/>
            </a:endParaRPr>
          </a:p>
        </p:txBody>
      </p:sp>
      <p:sp>
        <p:nvSpPr>
          <p:cNvPr id="3" name="object 3"/>
          <p:cNvSpPr txBox="1"/>
          <p:nvPr/>
        </p:nvSpPr>
        <p:spPr>
          <a:xfrm>
            <a:off x="4215183" y="1576832"/>
            <a:ext cx="5059045" cy="3540760"/>
          </a:xfrm>
          <a:prstGeom prst="rect">
            <a:avLst/>
          </a:prstGeom>
        </p:spPr>
        <p:txBody>
          <a:bodyPr wrap="square" lIns="0" tIns="12700" rIns="0" bIns="0" rtlCol="0" vert="horz">
            <a:spAutoFit/>
          </a:bodyPr>
          <a:lstStyle/>
          <a:p>
            <a:pPr marL="12700">
              <a:lnSpc>
                <a:spcPct val="100000"/>
              </a:lnSpc>
              <a:spcBef>
                <a:spcPts val="100"/>
              </a:spcBef>
            </a:pPr>
            <a:r>
              <a:rPr dirty="0" sz="1500" spc="-20" b="1">
                <a:latin typeface="Calibri"/>
                <a:cs typeface="Calibri"/>
              </a:rPr>
              <a:t>TALKING</a:t>
            </a:r>
            <a:r>
              <a:rPr dirty="0" sz="1500" spc="-15" b="1">
                <a:latin typeface="Calibri"/>
                <a:cs typeface="Calibri"/>
              </a:rPr>
              <a:t> </a:t>
            </a:r>
            <a:r>
              <a:rPr dirty="0" sz="1500" spc="-5" b="1">
                <a:latin typeface="Calibri"/>
                <a:cs typeface="Calibri"/>
              </a:rPr>
              <a:t>POINTS:</a:t>
            </a:r>
            <a:endParaRPr sz="1500">
              <a:latin typeface="Calibri"/>
              <a:cs typeface="Calibri"/>
            </a:endParaRPr>
          </a:p>
          <a:p>
            <a:pPr marL="298450" marR="2334260" indent="-285750">
              <a:lnSpc>
                <a:spcPct val="77100"/>
              </a:lnSpc>
              <a:spcBef>
                <a:spcPts val="385"/>
              </a:spcBef>
              <a:buFont typeface="Arial"/>
              <a:buChar char="•"/>
              <a:tabLst>
                <a:tab pos="297815" algn="l"/>
                <a:tab pos="298450" algn="l"/>
              </a:tabLst>
            </a:pPr>
            <a:r>
              <a:rPr dirty="0" sz="1400" spc="-15" b="1">
                <a:latin typeface="Calibri"/>
                <a:cs typeface="Calibri"/>
              </a:rPr>
              <a:t>Let’s </a:t>
            </a:r>
            <a:r>
              <a:rPr dirty="0" sz="1400" spc="-5" b="1">
                <a:latin typeface="Calibri"/>
                <a:cs typeface="Calibri"/>
              </a:rPr>
              <a:t>look closer </a:t>
            </a:r>
            <a:r>
              <a:rPr dirty="0" sz="1400" spc="-10" b="1">
                <a:latin typeface="Calibri"/>
                <a:cs typeface="Calibri"/>
              </a:rPr>
              <a:t>at </a:t>
            </a:r>
            <a:r>
              <a:rPr dirty="0" sz="1400" b="1">
                <a:latin typeface="Calibri"/>
                <a:cs typeface="Calibri"/>
              </a:rPr>
              <a:t>a </a:t>
            </a:r>
            <a:r>
              <a:rPr dirty="0" sz="1400" spc="-20" b="1">
                <a:latin typeface="Calibri"/>
                <a:cs typeface="Calibri"/>
              </a:rPr>
              <a:t>few </a:t>
            </a:r>
            <a:r>
              <a:rPr dirty="0" sz="1400" spc="-5" b="1">
                <a:latin typeface="Calibri"/>
                <a:cs typeface="Calibri"/>
              </a:rPr>
              <a:t>of the  common barriers </a:t>
            </a:r>
            <a:r>
              <a:rPr dirty="0" sz="1400" spc="-10" b="1">
                <a:latin typeface="Calibri"/>
                <a:cs typeface="Calibri"/>
              </a:rPr>
              <a:t>to </a:t>
            </a:r>
            <a:r>
              <a:rPr dirty="0" sz="1400" spc="-5" b="1">
                <a:latin typeface="Calibri"/>
                <a:cs typeface="Calibri"/>
              </a:rPr>
              <a:t>taking</a:t>
            </a:r>
            <a:r>
              <a:rPr dirty="0" sz="1400" spc="-65" b="1">
                <a:latin typeface="Calibri"/>
                <a:cs typeface="Calibri"/>
              </a:rPr>
              <a:t> </a:t>
            </a:r>
            <a:r>
              <a:rPr dirty="0" sz="1400" spc="-20" b="1">
                <a:latin typeface="Calibri"/>
                <a:cs typeface="Calibri"/>
              </a:rPr>
              <a:t>ARVs.</a:t>
            </a:r>
            <a:endParaRPr sz="1400">
              <a:latin typeface="Calibri"/>
              <a:cs typeface="Calibri"/>
            </a:endParaRPr>
          </a:p>
          <a:p>
            <a:pPr marL="298450" marR="1923414" indent="-285750">
              <a:lnSpc>
                <a:spcPts val="1390"/>
              </a:lnSpc>
              <a:spcBef>
                <a:spcPts val="315"/>
              </a:spcBef>
              <a:buFont typeface="Arial"/>
              <a:buChar char="•"/>
              <a:tabLst>
                <a:tab pos="297815" algn="l"/>
                <a:tab pos="298450" algn="l"/>
              </a:tabLst>
            </a:pPr>
            <a:r>
              <a:rPr dirty="0" sz="1400" spc="-5">
                <a:latin typeface="Calibri"/>
                <a:cs typeface="Calibri"/>
              </a:rPr>
              <a:t>Of </a:t>
            </a:r>
            <a:r>
              <a:rPr dirty="0" sz="1400">
                <a:latin typeface="Calibri"/>
                <a:cs typeface="Calibri"/>
              </a:rPr>
              <a:t>the </a:t>
            </a:r>
            <a:r>
              <a:rPr dirty="0" sz="1400" spc="-5">
                <a:latin typeface="Calibri"/>
                <a:cs typeface="Calibri"/>
              </a:rPr>
              <a:t>areas </a:t>
            </a:r>
            <a:r>
              <a:rPr dirty="0" sz="1400" spc="-10">
                <a:latin typeface="Calibri"/>
                <a:cs typeface="Calibri"/>
              </a:rPr>
              <a:t>we </a:t>
            </a:r>
            <a:r>
              <a:rPr dirty="0" sz="1400" spc="-5">
                <a:latin typeface="Calibri"/>
                <a:cs typeface="Calibri"/>
              </a:rPr>
              <a:t>discussed, what </a:t>
            </a:r>
            <a:r>
              <a:rPr dirty="0" sz="1400">
                <a:latin typeface="Calibri"/>
                <a:cs typeface="Calibri"/>
              </a:rPr>
              <a:t>is the  </a:t>
            </a:r>
            <a:r>
              <a:rPr dirty="0" sz="1400" spc="-5">
                <a:latin typeface="Calibri"/>
                <a:cs typeface="Calibri"/>
              </a:rPr>
              <a:t>biggest problem </a:t>
            </a:r>
            <a:r>
              <a:rPr dirty="0" sz="1400" spc="-10">
                <a:latin typeface="Calibri"/>
                <a:cs typeface="Calibri"/>
              </a:rPr>
              <a:t>you have </a:t>
            </a:r>
            <a:r>
              <a:rPr dirty="0" sz="1400" spc="-5">
                <a:latin typeface="Calibri"/>
                <a:cs typeface="Calibri"/>
              </a:rPr>
              <a:t>taking</a:t>
            </a:r>
            <a:r>
              <a:rPr dirty="0" sz="1400" spc="-10">
                <a:latin typeface="Calibri"/>
                <a:cs typeface="Calibri"/>
              </a:rPr>
              <a:t> </a:t>
            </a:r>
            <a:r>
              <a:rPr dirty="0" sz="1400" spc="-20">
                <a:latin typeface="Calibri"/>
                <a:cs typeface="Calibri"/>
              </a:rPr>
              <a:t>ARVs?</a:t>
            </a:r>
            <a:endParaRPr sz="1400">
              <a:latin typeface="Calibri"/>
              <a:cs typeface="Calibri"/>
            </a:endParaRPr>
          </a:p>
          <a:p>
            <a:pPr marL="298450" marR="475615" indent="-285750">
              <a:lnSpc>
                <a:spcPts val="1390"/>
              </a:lnSpc>
              <a:spcBef>
                <a:spcPts val="220"/>
              </a:spcBef>
              <a:buFont typeface="Arial"/>
              <a:buChar char="•"/>
              <a:tabLst>
                <a:tab pos="297815" algn="l"/>
                <a:tab pos="298450" algn="l"/>
              </a:tabLst>
            </a:pPr>
            <a:r>
              <a:rPr dirty="0" sz="1400" spc="-20">
                <a:latin typeface="Calibri"/>
                <a:cs typeface="Calibri"/>
              </a:rPr>
              <a:t>Here’s </a:t>
            </a:r>
            <a:r>
              <a:rPr dirty="0" sz="1400" spc="-5">
                <a:latin typeface="Calibri"/>
                <a:cs typeface="Calibri"/>
              </a:rPr>
              <a:t>what </a:t>
            </a:r>
            <a:r>
              <a:rPr dirty="0" sz="1400" spc="-10">
                <a:latin typeface="Calibri"/>
                <a:cs typeface="Calibri"/>
              </a:rPr>
              <a:t>I’ve </a:t>
            </a:r>
            <a:r>
              <a:rPr dirty="0" sz="1400" spc="-5">
                <a:latin typeface="Calibri"/>
                <a:cs typeface="Calibri"/>
              </a:rPr>
              <a:t>heard </a:t>
            </a:r>
            <a:r>
              <a:rPr dirty="0" sz="1400" spc="-10">
                <a:latin typeface="Calibri"/>
                <a:cs typeface="Calibri"/>
              </a:rPr>
              <a:t>you </a:t>
            </a:r>
            <a:r>
              <a:rPr dirty="0" sz="1400" spc="-30">
                <a:latin typeface="Calibri"/>
                <a:cs typeface="Calibri"/>
              </a:rPr>
              <a:t>say. </a:t>
            </a:r>
            <a:r>
              <a:rPr dirty="0" sz="1400" spc="-5">
                <a:latin typeface="Calibri"/>
                <a:cs typeface="Calibri"/>
              </a:rPr>
              <a:t>Let me know </a:t>
            </a:r>
            <a:r>
              <a:rPr dirty="0" sz="1400">
                <a:latin typeface="Calibri"/>
                <a:cs typeface="Calibri"/>
              </a:rPr>
              <a:t>if I </a:t>
            </a:r>
            <a:r>
              <a:rPr dirty="0" sz="1400" spc="-10">
                <a:latin typeface="Calibri"/>
                <a:cs typeface="Calibri"/>
              </a:rPr>
              <a:t>understand  </a:t>
            </a:r>
            <a:r>
              <a:rPr dirty="0" sz="1400" spc="-15">
                <a:latin typeface="Calibri"/>
                <a:cs typeface="Calibri"/>
              </a:rPr>
              <a:t>correctly. </a:t>
            </a:r>
            <a:r>
              <a:rPr dirty="0" sz="1400" spc="-10" i="1">
                <a:latin typeface="Calibri"/>
                <a:cs typeface="Calibri"/>
              </a:rPr>
              <a:t>[Reflect </a:t>
            </a:r>
            <a:r>
              <a:rPr dirty="0" sz="1400" i="1">
                <a:latin typeface="Calibri"/>
                <a:cs typeface="Calibri"/>
              </a:rPr>
              <a:t>back </a:t>
            </a:r>
            <a:r>
              <a:rPr dirty="0" sz="1400" spc="-5" i="1">
                <a:latin typeface="Calibri"/>
                <a:cs typeface="Calibri"/>
              </a:rPr>
              <a:t>on identified</a:t>
            </a:r>
            <a:r>
              <a:rPr dirty="0" sz="1400" spc="15" i="1">
                <a:latin typeface="Calibri"/>
                <a:cs typeface="Calibri"/>
              </a:rPr>
              <a:t> </a:t>
            </a:r>
            <a:r>
              <a:rPr dirty="0" sz="1400" spc="-5" i="1">
                <a:latin typeface="Calibri"/>
                <a:cs typeface="Calibri"/>
              </a:rPr>
              <a:t>challenges]</a:t>
            </a:r>
            <a:endParaRPr sz="1400">
              <a:latin typeface="Calibri"/>
              <a:cs typeface="Calibri"/>
            </a:endParaRPr>
          </a:p>
          <a:p>
            <a:pPr lvl="1" marL="708660" marR="447675" indent="-285750">
              <a:lnSpc>
                <a:spcPct val="77100"/>
              </a:lnSpc>
              <a:spcBef>
                <a:spcPts val="409"/>
              </a:spcBef>
              <a:buFont typeface="Arial"/>
              <a:buChar char="•"/>
              <a:tabLst>
                <a:tab pos="708025" algn="l"/>
                <a:tab pos="708660" algn="l"/>
              </a:tabLst>
            </a:pPr>
            <a:r>
              <a:rPr dirty="0" sz="1400">
                <a:latin typeface="Calibri"/>
                <a:cs typeface="Calibri"/>
              </a:rPr>
              <a:t>Go </a:t>
            </a:r>
            <a:r>
              <a:rPr dirty="0" sz="1400" spc="-5">
                <a:latin typeface="Calibri"/>
                <a:cs typeface="Calibri"/>
              </a:rPr>
              <a:t>to </a:t>
            </a:r>
            <a:r>
              <a:rPr dirty="0" sz="1400" spc="-10">
                <a:latin typeface="Calibri"/>
                <a:cs typeface="Calibri"/>
              </a:rPr>
              <a:t>card </a:t>
            </a:r>
            <a:r>
              <a:rPr dirty="0" sz="1400">
                <a:latin typeface="Calibri"/>
                <a:cs typeface="Calibri"/>
              </a:rPr>
              <a:t>16 (labeled </a:t>
            </a:r>
            <a:r>
              <a:rPr dirty="0" sz="1400" spc="-5">
                <a:latin typeface="Calibri"/>
                <a:cs typeface="Calibri"/>
              </a:rPr>
              <a:t>Remembering to </a:t>
            </a:r>
            <a:r>
              <a:rPr dirty="0" sz="1400" spc="-15">
                <a:latin typeface="Calibri"/>
                <a:cs typeface="Calibri"/>
              </a:rPr>
              <a:t>take </a:t>
            </a:r>
            <a:r>
              <a:rPr dirty="0" sz="1400" spc="-20">
                <a:latin typeface="Calibri"/>
                <a:cs typeface="Calibri"/>
              </a:rPr>
              <a:t>ARVs) </a:t>
            </a:r>
            <a:r>
              <a:rPr dirty="0" sz="1400" spc="-15">
                <a:latin typeface="Calibri"/>
                <a:cs typeface="Calibri"/>
              </a:rPr>
              <a:t>for  </a:t>
            </a:r>
            <a:r>
              <a:rPr dirty="0" sz="1400" spc="-10">
                <a:latin typeface="Calibri"/>
                <a:cs typeface="Calibri"/>
              </a:rPr>
              <a:t>“forgets”</a:t>
            </a:r>
            <a:endParaRPr sz="1400">
              <a:latin typeface="Calibri"/>
              <a:cs typeface="Calibri"/>
            </a:endParaRPr>
          </a:p>
          <a:p>
            <a:pPr lvl="1" marL="708660" marR="568960" indent="-285750">
              <a:lnSpc>
                <a:spcPct val="77100"/>
              </a:lnSpc>
              <a:spcBef>
                <a:spcPts val="409"/>
              </a:spcBef>
              <a:buFont typeface="Arial"/>
              <a:buChar char="•"/>
              <a:tabLst>
                <a:tab pos="708025" algn="l"/>
                <a:tab pos="708660" algn="l"/>
              </a:tabLst>
            </a:pPr>
            <a:r>
              <a:rPr dirty="0" sz="1400">
                <a:latin typeface="Calibri"/>
                <a:cs typeface="Calibri"/>
              </a:rPr>
              <a:t>Go </a:t>
            </a:r>
            <a:r>
              <a:rPr dirty="0" sz="1400" spc="-5">
                <a:latin typeface="Calibri"/>
                <a:cs typeface="Calibri"/>
              </a:rPr>
              <a:t>to </a:t>
            </a:r>
            <a:r>
              <a:rPr dirty="0" sz="1400" spc="-10">
                <a:latin typeface="Calibri"/>
                <a:cs typeface="Calibri"/>
              </a:rPr>
              <a:t>card </a:t>
            </a:r>
            <a:r>
              <a:rPr dirty="0" sz="1400">
                <a:latin typeface="Calibri"/>
                <a:cs typeface="Calibri"/>
              </a:rPr>
              <a:t>17 (labeled </a:t>
            </a:r>
            <a:r>
              <a:rPr dirty="0" sz="1400" spc="-5">
                <a:latin typeface="Calibri"/>
                <a:cs typeface="Calibri"/>
              </a:rPr>
              <a:t>Understanding your </a:t>
            </a:r>
            <a:r>
              <a:rPr dirty="0" sz="1400" spc="-20">
                <a:latin typeface="Calibri"/>
                <a:cs typeface="Calibri"/>
              </a:rPr>
              <a:t>ARVs) </a:t>
            </a:r>
            <a:r>
              <a:rPr dirty="0" sz="1400" spc="-15">
                <a:latin typeface="Calibri"/>
                <a:cs typeface="Calibri"/>
              </a:rPr>
              <a:t>for  </a:t>
            </a:r>
            <a:r>
              <a:rPr dirty="0" sz="1400" spc="-5">
                <a:latin typeface="Calibri"/>
                <a:cs typeface="Calibri"/>
              </a:rPr>
              <a:t>“knowledge”</a:t>
            </a:r>
            <a:endParaRPr sz="1400">
              <a:latin typeface="Calibri"/>
              <a:cs typeface="Calibri"/>
            </a:endParaRPr>
          </a:p>
          <a:p>
            <a:pPr lvl="1" marL="708660" marR="217804" indent="-285750">
              <a:lnSpc>
                <a:spcPct val="77100"/>
              </a:lnSpc>
              <a:spcBef>
                <a:spcPts val="409"/>
              </a:spcBef>
              <a:buFont typeface="Arial"/>
              <a:buChar char="•"/>
              <a:tabLst>
                <a:tab pos="708025" algn="l"/>
                <a:tab pos="708660" algn="l"/>
              </a:tabLst>
            </a:pPr>
            <a:r>
              <a:rPr dirty="0" sz="1400">
                <a:latin typeface="Calibri"/>
                <a:cs typeface="Calibri"/>
              </a:rPr>
              <a:t>Go </a:t>
            </a:r>
            <a:r>
              <a:rPr dirty="0" sz="1400" spc="-5">
                <a:latin typeface="Calibri"/>
                <a:cs typeface="Calibri"/>
              </a:rPr>
              <a:t>to </a:t>
            </a:r>
            <a:r>
              <a:rPr dirty="0" sz="1400" spc="-10">
                <a:latin typeface="Calibri"/>
                <a:cs typeface="Calibri"/>
              </a:rPr>
              <a:t>card </a:t>
            </a:r>
            <a:r>
              <a:rPr dirty="0" sz="1400">
                <a:latin typeface="Calibri"/>
                <a:cs typeface="Calibri"/>
              </a:rPr>
              <a:t>18 (labeled </a:t>
            </a:r>
            <a:r>
              <a:rPr dirty="0" sz="1400" spc="-5">
                <a:latin typeface="Calibri"/>
                <a:cs typeface="Calibri"/>
              </a:rPr>
              <a:t>Making </a:t>
            </a:r>
            <a:r>
              <a:rPr dirty="0" sz="1400">
                <a:latin typeface="Calibri"/>
                <a:cs typeface="Calibri"/>
              </a:rPr>
              <a:t>it </a:t>
            </a:r>
            <a:r>
              <a:rPr dirty="0" sz="1400" spc="-5">
                <a:latin typeface="Calibri"/>
                <a:cs typeface="Calibri"/>
              </a:rPr>
              <a:t>easier) </a:t>
            </a:r>
            <a:r>
              <a:rPr dirty="0" sz="1400" spc="-15">
                <a:latin typeface="Calibri"/>
                <a:cs typeface="Calibri"/>
              </a:rPr>
              <a:t>for </a:t>
            </a:r>
            <a:r>
              <a:rPr dirty="0" sz="1400" spc="-10">
                <a:latin typeface="Calibri"/>
                <a:cs typeface="Calibri"/>
              </a:rPr>
              <a:t>“side </a:t>
            </a:r>
            <a:r>
              <a:rPr dirty="0" sz="1400" spc="-20">
                <a:latin typeface="Calibri"/>
                <a:cs typeface="Calibri"/>
              </a:rPr>
              <a:t>effects,”  </a:t>
            </a:r>
            <a:r>
              <a:rPr dirty="0" sz="1400" spc="-10">
                <a:latin typeface="Calibri"/>
                <a:cs typeface="Calibri"/>
              </a:rPr>
              <a:t>“emotional </a:t>
            </a:r>
            <a:r>
              <a:rPr dirty="0" sz="1400" spc="-15">
                <a:latin typeface="Calibri"/>
                <a:cs typeface="Calibri"/>
              </a:rPr>
              <a:t>issues,” </a:t>
            </a:r>
            <a:r>
              <a:rPr dirty="0" sz="1400" spc="-5">
                <a:latin typeface="Calibri"/>
                <a:cs typeface="Calibri"/>
              </a:rPr>
              <a:t>or </a:t>
            </a:r>
            <a:r>
              <a:rPr dirty="0" sz="1400">
                <a:latin typeface="Calibri"/>
                <a:cs typeface="Calibri"/>
              </a:rPr>
              <a:t>“pill</a:t>
            </a:r>
            <a:r>
              <a:rPr dirty="0" sz="1400" spc="5">
                <a:latin typeface="Calibri"/>
                <a:cs typeface="Calibri"/>
              </a:rPr>
              <a:t> </a:t>
            </a:r>
            <a:r>
              <a:rPr dirty="0" sz="1400" spc="-5">
                <a:latin typeface="Calibri"/>
                <a:cs typeface="Calibri"/>
              </a:rPr>
              <a:t>burden”</a:t>
            </a:r>
            <a:endParaRPr sz="1400">
              <a:latin typeface="Calibri"/>
              <a:cs typeface="Calibri"/>
            </a:endParaRPr>
          </a:p>
          <a:p>
            <a:pPr lvl="1" marL="708660" marR="5080" indent="-285750">
              <a:lnSpc>
                <a:spcPts val="1420"/>
              </a:lnSpc>
              <a:spcBef>
                <a:spcPts val="285"/>
              </a:spcBef>
              <a:buFont typeface="Arial"/>
              <a:buChar char="•"/>
              <a:tabLst>
                <a:tab pos="708025" algn="l"/>
                <a:tab pos="708660" algn="l"/>
              </a:tabLst>
            </a:pPr>
            <a:r>
              <a:rPr dirty="0" sz="1400">
                <a:latin typeface="Calibri"/>
                <a:cs typeface="Calibri"/>
              </a:rPr>
              <a:t>Go </a:t>
            </a:r>
            <a:r>
              <a:rPr dirty="0" sz="1400" spc="-5">
                <a:latin typeface="Calibri"/>
                <a:cs typeface="Calibri"/>
              </a:rPr>
              <a:t>to </a:t>
            </a:r>
            <a:r>
              <a:rPr dirty="0" sz="1400" spc="-10">
                <a:latin typeface="Calibri"/>
                <a:cs typeface="Calibri"/>
              </a:rPr>
              <a:t>card </a:t>
            </a:r>
            <a:r>
              <a:rPr dirty="0" sz="1400">
                <a:latin typeface="Calibri"/>
                <a:cs typeface="Calibri"/>
              </a:rPr>
              <a:t>19 (labeled Tips </a:t>
            </a:r>
            <a:r>
              <a:rPr dirty="0" sz="1400" spc="-15">
                <a:latin typeface="Calibri"/>
                <a:cs typeface="Calibri"/>
              </a:rPr>
              <a:t>for </a:t>
            </a:r>
            <a:r>
              <a:rPr dirty="0" sz="1400">
                <a:latin typeface="Calibri"/>
                <a:cs typeface="Calibri"/>
              </a:rPr>
              <a:t>pill swallowing” </a:t>
            </a:r>
            <a:r>
              <a:rPr dirty="0" sz="1400" spc="-15">
                <a:latin typeface="Calibri"/>
                <a:cs typeface="Calibri"/>
              </a:rPr>
              <a:t>for </a:t>
            </a:r>
            <a:r>
              <a:rPr dirty="0" sz="1400" spc="-10">
                <a:latin typeface="Calibri"/>
                <a:cs typeface="Calibri"/>
              </a:rPr>
              <a:t>“difficulty  </a:t>
            </a:r>
            <a:r>
              <a:rPr dirty="0" sz="1400" spc="-5">
                <a:latin typeface="Calibri"/>
                <a:cs typeface="Calibri"/>
              </a:rPr>
              <a:t>swallowing</a:t>
            </a:r>
            <a:r>
              <a:rPr dirty="0" sz="1400" spc="-10">
                <a:latin typeface="Calibri"/>
                <a:cs typeface="Calibri"/>
              </a:rPr>
              <a:t> </a:t>
            </a:r>
            <a:r>
              <a:rPr dirty="0" sz="1400">
                <a:latin typeface="Calibri"/>
                <a:cs typeface="Calibri"/>
              </a:rPr>
              <a:t>pills”</a:t>
            </a:r>
            <a:endParaRPr sz="1400">
              <a:latin typeface="Calibri"/>
              <a:cs typeface="Calibri"/>
            </a:endParaRPr>
          </a:p>
          <a:p>
            <a:pPr lvl="1" marL="708660" indent="-285750">
              <a:lnSpc>
                <a:spcPts val="1635"/>
              </a:lnSpc>
              <a:buFont typeface="Arial"/>
              <a:buChar char="•"/>
              <a:tabLst>
                <a:tab pos="708025" algn="l"/>
                <a:tab pos="708660" algn="l"/>
              </a:tabLst>
            </a:pPr>
            <a:r>
              <a:rPr dirty="0" sz="1400">
                <a:latin typeface="Calibri"/>
                <a:cs typeface="Calibri"/>
              </a:rPr>
              <a:t>Go </a:t>
            </a:r>
            <a:r>
              <a:rPr dirty="0" sz="1400" spc="-5">
                <a:latin typeface="Calibri"/>
                <a:cs typeface="Calibri"/>
              </a:rPr>
              <a:t>to </a:t>
            </a:r>
            <a:r>
              <a:rPr dirty="0" sz="1400" spc="-10">
                <a:latin typeface="Calibri"/>
                <a:cs typeface="Calibri"/>
              </a:rPr>
              <a:t>card </a:t>
            </a:r>
            <a:r>
              <a:rPr dirty="0" sz="1400">
                <a:latin typeface="Calibri"/>
                <a:cs typeface="Calibri"/>
              </a:rPr>
              <a:t>20 (labeled Who </a:t>
            </a:r>
            <a:r>
              <a:rPr dirty="0" sz="1400" spc="-5">
                <a:latin typeface="Calibri"/>
                <a:cs typeface="Calibri"/>
              </a:rPr>
              <a:t>to tell </a:t>
            </a:r>
            <a:r>
              <a:rPr dirty="0" sz="1400">
                <a:latin typeface="Calibri"/>
                <a:cs typeface="Calibri"/>
              </a:rPr>
              <a:t>and </a:t>
            </a:r>
            <a:r>
              <a:rPr dirty="0" sz="1400" spc="-10">
                <a:latin typeface="Calibri"/>
                <a:cs typeface="Calibri"/>
              </a:rPr>
              <a:t>why) </a:t>
            </a:r>
            <a:r>
              <a:rPr dirty="0" sz="1400" spc="-15">
                <a:latin typeface="Calibri"/>
                <a:cs typeface="Calibri"/>
              </a:rPr>
              <a:t>for</a:t>
            </a:r>
            <a:r>
              <a:rPr dirty="0" sz="1400" spc="-85">
                <a:latin typeface="Calibri"/>
                <a:cs typeface="Calibri"/>
              </a:rPr>
              <a:t> </a:t>
            </a:r>
            <a:r>
              <a:rPr dirty="0" sz="1400" spc="-10">
                <a:latin typeface="Calibri"/>
                <a:cs typeface="Calibri"/>
              </a:rPr>
              <a:t>“disclosure”</a:t>
            </a:r>
            <a:endParaRPr sz="1400">
              <a:latin typeface="Calibri"/>
              <a:cs typeface="Calibri"/>
            </a:endParaRPr>
          </a:p>
          <a:p>
            <a:pPr lvl="1" marL="708660" marR="19050" indent="-285750">
              <a:lnSpc>
                <a:spcPts val="1390"/>
              </a:lnSpc>
              <a:spcBef>
                <a:spcPts val="254"/>
              </a:spcBef>
              <a:buFont typeface="Arial"/>
              <a:buChar char="•"/>
              <a:tabLst>
                <a:tab pos="708025" algn="l"/>
                <a:tab pos="708660" algn="l"/>
              </a:tabLst>
            </a:pPr>
            <a:r>
              <a:rPr dirty="0" sz="1400" spc="-10" b="1">
                <a:latin typeface="Calibri"/>
                <a:cs typeface="Calibri"/>
              </a:rPr>
              <a:t>FOR </a:t>
            </a:r>
            <a:r>
              <a:rPr dirty="0" sz="1400" spc="-5" b="1">
                <a:latin typeface="Calibri"/>
                <a:cs typeface="Calibri"/>
              </a:rPr>
              <a:t>ALL ADOLESCENTS </a:t>
            </a:r>
            <a:r>
              <a:rPr dirty="0" sz="1400" spc="-5">
                <a:latin typeface="Calibri"/>
                <a:cs typeface="Calibri"/>
              </a:rPr>
              <a:t>go to </a:t>
            </a:r>
            <a:r>
              <a:rPr dirty="0" sz="1400" spc="-10">
                <a:latin typeface="Calibri"/>
                <a:cs typeface="Calibri"/>
              </a:rPr>
              <a:t>card </a:t>
            </a:r>
            <a:r>
              <a:rPr dirty="0" sz="1400">
                <a:latin typeface="Calibri"/>
                <a:cs typeface="Calibri"/>
              </a:rPr>
              <a:t>21 (labeled </a:t>
            </a:r>
            <a:r>
              <a:rPr dirty="0" sz="1400" spc="-20">
                <a:latin typeface="Calibri"/>
                <a:cs typeface="Calibri"/>
              </a:rPr>
              <a:t>Taking </a:t>
            </a:r>
            <a:r>
              <a:rPr dirty="0" sz="1400" spc="-10">
                <a:latin typeface="Calibri"/>
                <a:cs typeface="Calibri"/>
              </a:rPr>
              <a:t>charge  </a:t>
            </a:r>
            <a:r>
              <a:rPr dirty="0" sz="1400" spc="-5">
                <a:latin typeface="Calibri"/>
                <a:cs typeface="Calibri"/>
              </a:rPr>
              <a:t>of your </a:t>
            </a:r>
            <a:r>
              <a:rPr dirty="0" sz="1400" spc="-20">
                <a:latin typeface="Calibri"/>
                <a:cs typeface="Calibri"/>
              </a:rPr>
              <a:t>ARVs) </a:t>
            </a:r>
            <a:r>
              <a:rPr dirty="0" sz="1400" spc="-5">
                <a:latin typeface="Calibri"/>
                <a:cs typeface="Calibri"/>
              </a:rPr>
              <a:t>after discussing </a:t>
            </a:r>
            <a:r>
              <a:rPr dirty="0" sz="1400">
                <a:latin typeface="Calibri"/>
                <a:cs typeface="Calibri"/>
              </a:rPr>
              <a:t>other</a:t>
            </a:r>
            <a:r>
              <a:rPr dirty="0" sz="1400" spc="-10">
                <a:latin typeface="Calibri"/>
                <a:cs typeface="Calibri"/>
              </a:rPr>
              <a:t> </a:t>
            </a:r>
            <a:r>
              <a:rPr dirty="0" sz="1400" spc="-5">
                <a:latin typeface="Calibri"/>
                <a:cs typeface="Calibri"/>
              </a:rPr>
              <a:t>interventions.</a:t>
            </a:r>
            <a:endParaRPr sz="1400">
              <a:latin typeface="Calibri"/>
              <a:cs typeface="Calibri"/>
            </a:endParaRPr>
          </a:p>
        </p:txBody>
      </p:sp>
      <p:grpSp>
        <p:nvGrpSpPr>
          <p:cNvPr id="4" name="object 4"/>
          <p:cNvGrpSpPr/>
          <p:nvPr/>
        </p:nvGrpSpPr>
        <p:grpSpPr>
          <a:xfrm>
            <a:off x="3834384" y="1493519"/>
            <a:ext cx="104139" cy="3301365"/>
            <a:chOff x="3834384" y="1493519"/>
            <a:chExt cx="104139" cy="3301365"/>
          </a:xfrm>
        </p:grpSpPr>
        <p:sp>
          <p:nvSpPr>
            <p:cNvPr id="5" name="object 5"/>
            <p:cNvSpPr/>
            <p:nvPr/>
          </p:nvSpPr>
          <p:spPr>
            <a:xfrm>
              <a:off x="3834384" y="1493519"/>
              <a:ext cx="103632" cy="3300983"/>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3886200" y="1514563"/>
              <a:ext cx="0" cy="3209925"/>
            </a:xfrm>
            <a:custGeom>
              <a:avLst/>
              <a:gdLst/>
              <a:ahLst/>
              <a:cxnLst/>
              <a:rect l="l" t="t" r="r" b="b"/>
              <a:pathLst>
                <a:path w="0" h="3209925">
                  <a:moveTo>
                    <a:pt x="0" y="0"/>
                  </a:moveTo>
                  <a:lnTo>
                    <a:pt x="1" y="3209836"/>
                  </a:lnTo>
                </a:path>
              </a:pathLst>
            </a:custGeom>
            <a:ln w="19050">
              <a:solidFill>
                <a:srgbClr val="002060"/>
              </a:solidFill>
            </a:ln>
          </p:spPr>
          <p:txBody>
            <a:bodyPr wrap="square" lIns="0" tIns="0" rIns="0" bIns="0" rtlCol="0"/>
            <a:lstStyle/>
            <a:p/>
          </p:txBody>
        </p:sp>
      </p:grpSp>
      <p:sp>
        <p:nvSpPr>
          <p:cNvPr id="7" name="object 7"/>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8064A2"/>
          </a:solidFill>
        </p:spPr>
        <p:txBody>
          <a:bodyPr wrap="square" lIns="0" tIns="0" rIns="0" bIns="0" rtlCol="0"/>
          <a:lstStyle/>
          <a:p/>
        </p:txBody>
      </p:sp>
      <p:sp>
        <p:nvSpPr>
          <p:cNvPr id="8" name="object 8"/>
          <p:cNvSpPr txBox="1">
            <a:spLocks noGrp="1"/>
          </p:cNvSpPr>
          <p:nvPr>
            <p:ph type="title"/>
          </p:nvPr>
        </p:nvSpPr>
        <p:spPr>
          <a:xfrm>
            <a:off x="457200" y="453525"/>
            <a:ext cx="9144000" cy="461009"/>
          </a:xfrm>
          <a:prstGeom prst="rect"/>
          <a:solidFill>
            <a:srgbClr val="8064A2"/>
          </a:solidFill>
        </p:spPr>
        <p:txBody>
          <a:bodyPr wrap="square" lIns="0" tIns="184150" rIns="0" bIns="0" rtlCol="0" vert="horz">
            <a:spAutoFit/>
          </a:bodyPr>
          <a:lstStyle/>
          <a:p>
            <a:pPr marL="492125">
              <a:lnSpc>
                <a:spcPts val="2175"/>
              </a:lnSpc>
              <a:spcBef>
                <a:spcPts val="1450"/>
              </a:spcBef>
            </a:pPr>
            <a:r>
              <a:rPr dirty="0"/>
              <a:t>15. </a:t>
            </a:r>
            <a:r>
              <a:rPr dirty="0" spc="-5"/>
              <a:t>Additional help </a:t>
            </a:r>
            <a:r>
              <a:rPr dirty="0" spc="-15"/>
              <a:t>to </a:t>
            </a:r>
            <a:r>
              <a:rPr dirty="0" spc="-25"/>
              <a:t>take</a:t>
            </a:r>
            <a:r>
              <a:rPr dirty="0" spc="35"/>
              <a:t> </a:t>
            </a:r>
            <a:r>
              <a:rPr dirty="0" spc="-45"/>
              <a:t>ARVs</a:t>
            </a:r>
          </a:p>
        </p:txBody>
      </p:sp>
      <p:grpSp>
        <p:nvGrpSpPr>
          <p:cNvPr id="9" name="object 9"/>
          <p:cNvGrpSpPr/>
          <p:nvPr/>
        </p:nvGrpSpPr>
        <p:grpSpPr>
          <a:xfrm>
            <a:off x="7485888" y="896111"/>
            <a:ext cx="1945005" cy="1442085"/>
            <a:chOff x="7485888" y="896111"/>
            <a:chExt cx="1945005" cy="1442085"/>
          </a:xfrm>
        </p:grpSpPr>
        <p:sp>
          <p:nvSpPr>
            <p:cNvPr id="10" name="object 10"/>
            <p:cNvSpPr/>
            <p:nvPr/>
          </p:nvSpPr>
          <p:spPr>
            <a:xfrm>
              <a:off x="7485888" y="896111"/>
              <a:ext cx="1944624" cy="1441704"/>
            </a:xfrm>
            <a:prstGeom prst="rect">
              <a:avLst/>
            </a:prstGeom>
            <a:blipFill>
              <a:blip r:embed="rId3" cstate="print"/>
              <a:stretch>
                <a:fillRect/>
              </a:stretch>
            </a:blipFill>
          </p:spPr>
          <p:txBody>
            <a:bodyPr wrap="square" lIns="0" tIns="0" rIns="0" bIns="0" rtlCol="0"/>
            <a:lstStyle/>
            <a:p/>
          </p:txBody>
        </p:sp>
        <p:sp>
          <p:nvSpPr>
            <p:cNvPr id="11" name="object 11"/>
            <p:cNvSpPr/>
            <p:nvPr/>
          </p:nvSpPr>
          <p:spPr>
            <a:xfrm>
              <a:off x="7644384" y="1173479"/>
              <a:ext cx="1740407" cy="944880"/>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13" name="object 13"/>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14" name="object 14"/>
            <p:cNvSpPr/>
            <p:nvPr/>
          </p:nvSpPr>
          <p:spPr>
            <a:xfrm>
              <a:off x="8016711" y="942121"/>
              <a:ext cx="882977" cy="1271584"/>
            </a:xfrm>
            <a:prstGeom prst="rect">
              <a:avLst/>
            </a:prstGeom>
            <a:blipFill>
              <a:blip r:embed="rId5" cstate="print"/>
              <a:stretch>
                <a:fillRect/>
              </a:stretch>
            </a:blipFill>
          </p:spPr>
          <p:txBody>
            <a:bodyPr wrap="square" lIns="0" tIns="0" rIns="0" bIns="0" rtlCol="0"/>
            <a:lstStyle/>
            <a:p/>
          </p:txBody>
        </p:sp>
      </p:grpSp>
      <p:sp>
        <p:nvSpPr>
          <p:cNvPr id="15" name="object 15"/>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sz="2600" spc="-10"/>
              <a:t>16. </a:t>
            </a:r>
            <a:r>
              <a:rPr dirty="0" spc="-10"/>
              <a:t>Remembering </a:t>
            </a:r>
            <a:r>
              <a:rPr dirty="0" sz="2600" spc="-15"/>
              <a:t>to </a:t>
            </a:r>
            <a:r>
              <a:rPr dirty="0" sz="2600" spc="-25"/>
              <a:t>take </a:t>
            </a:r>
            <a:r>
              <a:rPr dirty="0" sz="2600" spc="-40"/>
              <a:t>ARVs</a:t>
            </a:r>
            <a:endParaRPr sz="2600"/>
          </a:p>
        </p:txBody>
      </p:sp>
      <p:sp>
        <p:nvSpPr>
          <p:cNvPr id="3" name="object 3"/>
          <p:cNvSpPr txBox="1"/>
          <p:nvPr/>
        </p:nvSpPr>
        <p:spPr>
          <a:xfrm>
            <a:off x="1526541" y="5887211"/>
            <a:ext cx="3258185" cy="635000"/>
          </a:xfrm>
          <a:prstGeom prst="rect">
            <a:avLst/>
          </a:prstGeom>
        </p:spPr>
        <p:txBody>
          <a:bodyPr wrap="square" lIns="0" tIns="12700" rIns="0" bIns="0" rtlCol="0" vert="horz">
            <a:spAutoFit/>
          </a:bodyPr>
          <a:lstStyle/>
          <a:p>
            <a:pPr marL="297815" marR="5080" indent="-285750">
              <a:lnSpc>
                <a:spcPct val="100000"/>
              </a:lnSpc>
              <a:spcBef>
                <a:spcPts val="100"/>
              </a:spcBef>
              <a:buFont typeface="Wingdings"/>
              <a:buChar char="➢"/>
              <a:tabLst>
                <a:tab pos="298450" algn="l"/>
              </a:tabLst>
            </a:pPr>
            <a:r>
              <a:rPr dirty="0" sz="2000" spc="-15">
                <a:latin typeface="Calibri"/>
                <a:cs typeface="Calibri"/>
              </a:rPr>
              <a:t>Always </a:t>
            </a:r>
            <a:r>
              <a:rPr dirty="0" sz="2000" spc="-5">
                <a:latin typeface="Calibri"/>
                <a:cs typeface="Calibri"/>
              </a:rPr>
              <a:t>remembering </a:t>
            </a:r>
            <a:r>
              <a:rPr dirty="0" sz="2000" spc="-10">
                <a:latin typeface="Calibri"/>
                <a:cs typeface="Calibri"/>
              </a:rPr>
              <a:t>to </a:t>
            </a:r>
            <a:r>
              <a:rPr dirty="0" sz="2000" spc="-415">
                <a:latin typeface="Calibri"/>
                <a:cs typeface="Calibri"/>
              </a:rPr>
              <a:t>take  </a:t>
            </a:r>
            <a:r>
              <a:rPr dirty="0" sz="2000" spc="-30">
                <a:latin typeface="Calibri"/>
                <a:cs typeface="Calibri"/>
              </a:rPr>
              <a:t>ARVs </a:t>
            </a:r>
            <a:r>
              <a:rPr dirty="0" sz="2000" spc="-5">
                <a:latin typeface="Calibri"/>
                <a:cs typeface="Calibri"/>
              </a:rPr>
              <a:t>can be</a:t>
            </a:r>
            <a:r>
              <a:rPr dirty="0" sz="2000" spc="15">
                <a:latin typeface="Calibri"/>
                <a:cs typeface="Calibri"/>
              </a:rPr>
              <a:t> </a:t>
            </a:r>
            <a:r>
              <a:rPr dirty="0" sz="2000" spc="-5">
                <a:latin typeface="Calibri"/>
                <a:cs typeface="Calibri"/>
              </a:rPr>
              <a:t>difficult.</a:t>
            </a:r>
            <a:endParaRPr sz="2000">
              <a:latin typeface="Calibri"/>
              <a:cs typeface="Calibri"/>
            </a:endParaRPr>
          </a:p>
        </p:txBody>
      </p:sp>
      <p:sp>
        <p:nvSpPr>
          <p:cNvPr id="4" name="object 4"/>
          <p:cNvSpPr txBox="1"/>
          <p:nvPr/>
        </p:nvSpPr>
        <p:spPr>
          <a:xfrm>
            <a:off x="5107940" y="5887211"/>
            <a:ext cx="3308985" cy="12446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5">
                <a:latin typeface="Calibri"/>
                <a:cs typeface="Calibri"/>
              </a:rPr>
              <a:t>If </a:t>
            </a:r>
            <a:r>
              <a:rPr dirty="0" sz="2000" spc="-15">
                <a:latin typeface="Calibri"/>
                <a:cs typeface="Calibri"/>
              </a:rPr>
              <a:t>you </a:t>
            </a:r>
            <a:r>
              <a:rPr dirty="0" sz="2000" spc="-5">
                <a:latin typeface="Calibri"/>
                <a:cs typeface="Calibri"/>
              </a:rPr>
              <a:t>don’t </a:t>
            </a:r>
            <a:r>
              <a:rPr dirty="0" sz="2000" spc="-25">
                <a:latin typeface="Calibri"/>
                <a:cs typeface="Calibri"/>
              </a:rPr>
              <a:t>take </a:t>
            </a:r>
            <a:r>
              <a:rPr dirty="0" sz="2000" spc="-10">
                <a:latin typeface="Calibri"/>
                <a:cs typeface="Calibri"/>
              </a:rPr>
              <a:t>your </a:t>
            </a:r>
            <a:r>
              <a:rPr dirty="0" sz="2000" spc="-30">
                <a:latin typeface="Calibri"/>
                <a:cs typeface="Calibri"/>
              </a:rPr>
              <a:t>ARVs  </a:t>
            </a:r>
            <a:r>
              <a:rPr dirty="0" sz="2000" spc="-5">
                <a:latin typeface="Calibri"/>
                <a:cs typeface="Calibri"/>
              </a:rPr>
              <a:t>every </a:t>
            </a:r>
            <a:r>
              <a:rPr dirty="0" sz="2000" spc="-50">
                <a:latin typeface="Calibri"/>
                <a:cs typeface="Calibri"/>
              </a:rPr>
              <a:t>day, </a:t>
            </a:r>
            <a:r>
              <a:rPr dirty="0" sz="2000">
                <a:latin typeface="Calibri"/>
                <a:cs typeface="Calibri"/>
              </a:rPr>
              <a:t>the </a:t>
            </a:r>
            <a:r>
              <a:rPr dirty="0" sz="2000" spc="-5">
                <a:latin typeface="Calibri"/>
                <a:cs typeface="Calibri"/>
              </a:rPr>
              <a:t>amount of HIV  </a:t>
            </a:r>
            <a:r>
              <a:rPr dirty="0" sz="2000">
                <a:latin typeface="Calibri"/>
                <a:cs typeface="Calibri"/>
              </a:rPr>
              <a:t>in </a:t>
            </a:r>
            <a:r>
              <a:rPr dirty="0" sz="2000" spc="-10">
                <a:latin typeface="Calibri"/>
                <a:cs typeface="Calibri"/>
              </a:rPr>
              <a:t>your </a:t>
            </a:r>
            <a:r>
              <a:rPr dirty="0" sz="2000" spc="-5">
                <a:latin typeface="Calibri"/>
                <a:cs typeface="Calibri"/>
              </a:rPr>
              <a:t>blood will be high  which can harm </a:t>
            </a:r>
            <a:r>
              <a:rPr dirty="0" sz="2000" spc="-10">
                <a:latin typeface="Calibri"/>
                <a:cs typeface="Calibri"/>
              </a:rPr>
              <a:t>your</a:t>
            </a:r>
            <a:r>
              <a:rPr dirty="0" sz="2000" spc="-30">
                <a:latin typeface="Calibri"/>
                <a:cs typeface="Calibri"/>
              </a:rPr>
              <a:t> </a:t>
            </a:r>
            <a:r>
              <a:rPr dirty="0" sz="2000" spc="-35">
                <a:latin typeface="Calibri"/>
                <a:cs typeface="Calibri"/>
              </a:rPr>
              <a:t>body.</a:t>
            </a:r>
            <a:endParaRPr sz="2000">
              <a:latin typeface="Calibri"/>
              <a:cs typeface="Calibri"/>
            </a:endParaRPr>
          </a:p>
        </p:txBody>
      </p:sp>
      <p:sp>
        <p:nvSpPr>
          <p:cNvPr id="5" name="object 5"/>
          <p:cNvSpPr/>
          <p:nvPr/>
        </p:nvSpPr>
        <p:spPr>
          <a:xfrm>
            <a:off x="1447800" y="1473895"/>
            <a:ext cx="6942395" cy="436668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738" y="1415288"/>
            <a:ext cx="2517775" cy="808990"/>
          </a:xfrm>
          <a:prstGeom prst="rect">
            <a:avLst/>
          </a:prstGeom>
        </p:spPr>
        <p:txBody>
          <a:bodyPr wrap="square" lIns="0" tIns="60960" rIns="0" bIns="0" rtlCol="0" vert="horz">
            <a:spAutoFit/>
          </a:bodyPr>
          <a:lstStyle/>
          <a:p>
            <a:pPr marL="12700">
              <a:lnSpc>
                <a:spcPct val="100000"/>
              </a:lnSpc>
              <a:spcBef>
                <a:spcPts val="480"/>
              </a:spcBef>
            </a:pPr>
            <a:r>
              <a:rPr dirty="0" sz="1500" b="1">
                <a:latin typeface="Calibri"/>
                <a:cs typeface="Calibri"/>
              </a:rPr>
              <a:t>KEY</a:t>
            </a:r>
            <a:r>
              <a:rPr dirty="0" sz="1500" spc="-15" b="1">
                <a:latin typeface="Calibri"/>
                <a:cs typeface="Calibri"/>
              </a:rPr>
              <a:t> </a:t>
            </a:r>
            <a:r>
              <a:rPr dirty="0" sz="1500" spc="-10" b="1">
                <a:latin typeface="Calibri"/>
                <a:cs typeface="Calibri"/>
              </a:rPr>
              <a:t>MESSAGES:</a:t>
            </a:r>
            <a:endParaRPr sz="1500">
              <a:latin typeface="Calibri"/>
              <a:cs typeface="Calibri"/>
            </a:endParaRPr>
          </a:p>
          <a:p>
            <a:pPr marL="298450" marR="5080" indent="-285750">
              <a:lnSpc>
                <a:spcPct val="100000"/>
              </a:lnSpc>
              <a:spcBef>
                <a:spcPts val="385"/>
              </a:spcBef>
              <a:buFont typeface="Wingdings"/>
              <a:buChar char="➢"/>
              <a:tabLst>
                <a:tab pos="298450" algn="l"/>
              </a:tabLst>
            </a:pPr>
            <a:r>
              <a:rPr dirty="0" sz="1500" spc="-15">
                <a:latin typeface="Calibri"/>
                <a:cs typeface="Calibri"/>
              </a:rPr>
              <a:t>Always </a:t>
            </a:r>
            <a:r>
              <a:rPr dirty="0" sz="1500" spc="-5">
                <a:latin typeface="Calibri"/>
                <a:cs typeface="Calibri"/>
              </a:rPr>
              <a:t>remembering </a:t>
            </a:r>
            <a:r>
              <a:rPr dirty="0" sz="1500" spc="-10">
                <a:latin typeface="Calibri"/>
                <a:cs typeface="Calibri"/>
              </a:rPr>
              <a:t>to </a:t>
            </a:r>
            <a:r>
              <a:rPr dirty="0" sz="1500" spc="-315">
                <a:latin typeface="Calibri"/>
                <a:cs typeface="Calibri"/>
              </a:rPr>
              <a:t>take  </a:t>
            </a:r>
            <a:r>
              <a:rPr dirty="0" sz="1500" spc="-30">
                <a:latin typeface="Calibri"/>
                <a:cs typeface="Calibri"/>
              </a:rPr>
              <a:t>ARVs </a:t>
            </a:r>
            <a:r>
              <a:rPr dirty="0" sz="1500" spc="-10">
                <a:latin typeface="Calibri"/>
                <a:cs typeface="Calibri"/>
              </a:rPr>
              <a:t>can </a:t>
            </a:r>
            <a:r>
              <a:rPr dirty="0" sz="1500" spc="-5">
                <a:latin typeface="Calibri"/>
                <a:cs typeface="Calibri"/>
              </a:rPr>
              <a:t>be</a:t>
            </a:r>
            <a:r>
              <a:rPr dirty="0" sz="1500" spc="20">
                <a:latin typeface="Calibri"/>
                <a:cs typeface="Calibri"/>
              </a:rPr>
              <a:t> </a:t>
            </a:r>
            <a:r>
              <a:rPr dirty="0" sz="1500" spc="-5">
                <a:latin typeface="Calibri"/>
                <a:cs typeface="Calibri"/>
              </a:rPr>
              <a:t>difficult.</a:t>
            </a:r>
            <a:endParaRPr sz="1500">
              <a:latin typeface="Calibri"/>
              <a:cs typeface="Calibri"/>
            </a:endParaRPr>
          </a:p>
        </p:txBody>
      </p:sp>
      <p:sp>
        <p:nvSpPr>
          <p:cNvPr id="3" name="object 3"/>
          <p:cNvSpPr txBox="1"/>
          <p:nvPr/>
        </p:nvSpPr>
        <p:spPr>
          <a:xfrm>
            <a:off x="983738" y="2238247"/>
            <a:ext cx="2555875" cy="9398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1500" spc="-5">
                <a:latin typeface="Calibri"/>
                <a:cs typeface="Calibri"/>
              </a:rPr>
              <a:t>If </a:t>
            </a:r>
            <a:r>
              <a:rPr dirty="0" sz="1500" spc="-10">
                <a:latin typeface="Calibri"/>
                <a:cs typeface="Calibri"/>
              </a:rPr>
              <a:t>you </a:t>
            </a:r>
            <a:r>
              <a:rPr dirty="0" sz="1500" spc="-5">
                <a:latin typeface="Calibri"/>
                <a:cs typeface="Calibri"/>
              </a:rPr>
              <a:t>don’t </a:t>
            </a:r>
            <a:r>
              <a:rPr dirty="0" sz="1500" spc="-20">
                <a:latin typeface="Calibri"/>
                <a:cs typeface="Calibri"/>
              </a:rPr>
              <a:t>take </a:t>
            </a:r>
            <a:r>
              <a:rPr dirty="0" sz="1500" spc="-10">
                <a:latin typeface="Calibri"/>
                <a:cs typeface="Calibri"/>
              </a:rPr>
              <a:t>your </a:t>
            </a:r>
            <a:r>
              <a:rPr dirty="0" sz="1500" spc="-30">
                <a:latin typeface="Calibri"/>
                <a:cs typeface="Calibri"/>
              </a:rPr>
              <a:t>ARVs  </a:t>
            </a:r>
            <a:r>
              <a:rPr dirty="0" sz="1500" spc="-5">
                <a:latin typeface="Calibri"/>
                <a:cs typeface="Calibri"/>
              </a:rPr>
              <a:t>every </a:t>
            </a:r>
            <a:r>
              <a:rPr dirty="0" sz="1500" spc="-40">
                <a:latin typeface="Calibri"/>
                <a:cs typeface="Calibri"/>
              </a:rPr>
              <a:t>day, </a:t>
            </a:r>
            <a:r>
              <a:rPr dirty="0" sz="1500" spc="-5">
                <a:latin typeface="Calibri"/>
                <a:cs typeface="Calibri"/>
              </a:rPr>
              <a:t>the </a:t>
            </a:r>
            <a:r>
              <a:rPr dirty="0" sz="1500" spc="-10">
                <a:latin typeface="Calibri"/>
                <a:cs typeface="Calibri"/>
              </a:rPr>
              <a:t>amount </a:t>
            </a:r>
            <a:r>
              <a:rPr dirty="0" sz="1500" spc="-5">
                <a:latin typeface="Calibri"/>
                <a:cs typeface="Calibri"/>
              </a:rPr>
              <a:t>of HIV  </a:t>
            </a:r>
            <a:r>
              <a:rPr dirty="0" sz="1500">
                <a:latin typeface="Calibri"/>
                <a:cs typeface="Calibri"/>
              </a:rPr>
              <a:t>in </a:t>
            </a:r>
            <a:r>
              <a:rPr dirty="0" sz="1500" spc="-10">
                <a:latin typeface="Calibri"/>
                <a:cs typeface="Calibri"/>
              </a:rPr>
              <a:t>your </a:t>
            </a:r>
            <a:r>
              <a:rPr dirty="0" sz="1500" spc="-5">
                <a:latin typeface="Calibri"/>
                <a:cs typeface="Calibri"/>
              </a:rPr>
              <a:t>blood </a:t>
            </a:r>
            <a:r>
              <a:rPr dirty="0" sz="1500">
                <a:latin typeface="Calibri"/>
                <a:cs typeface="Calibri"/>
              </a:rPr>
              <a:t>will </a:t>
            </a:r>
            <a:r>
              <a:rPr dirty="0" sz="1500" spc="-5">
                <a:latin typeface="Calibri"/>
                <a:cs typeface="Calibri"/>
              </a:rPr>
              <a:t>be high  </a:t>
            </a:r>
            <a:r>
              <a:rPr dirty="0" sz="1500">
                <a:latin typeface="Calibri"/>
                <a:cs typeface="Calibri"/>
              </a:rPr>
              <a:t>which </a:t>
            </a:r>
            <a:r>
              <a:rPr dirty="0" sz="1500" spc="-10">
                <a:latin typeface="Calibri"/>
                <a:cs typeface="Calibri"/>
              </a:rPr>
              <a:t>can </a:t>
            </a:r>
            <a:r>
              <a:rPr dirty="0" sz="1500" spc="-5">
                <a:latin typeface="Calibri"/>
                <a:cs typeface="Calibri"/>
              </a:rPr>
              <a:t>harm </a:t>
            </a:r>
            <a:r>
              <a:rPr dirty="0" sz="1500" spc="-10">
                <a:latin typeface="Calibri"/>
                <a:cs typeface="Calibri"/>
              </a:rPr>
              <a:t>your</a:t>
            </a:r>
            <a:r>
              <a:rPr dirty="0" sz="1500" spc="-40">
                <a:latin typeface="Calibri"/>
                <a:cs typeface="Calibri"/>
              </a:rPr>
              <a:t> </a:t>
            </a:r>
            <a:r>
              <a:rPr dirty="0" sz="1500" spc="-25">
                <a:latin typeface="Calibri"/>
                <a:cs typeface="Calibri"/>
              </a:rPr>
              <a:t>body.</a:t>
            </a:r>
            <a:endParaRPr sz="1500">
              <a:latin typeface="Calibri"/>
              <a:cs typeface="Calibri"/>
            </a:endParaRPr>
          </a:p>
        </p:txBody>
      </p:sp>
      <p:sp>
        <p:nvSpPr>
          <p:cNvPr id="4" name="object 4"/>
          <p:cNvSpPr txBox="1"/>
          <p:nvPr/>
        </p:nvSpPr>
        <p:spPr>
          <a:xfrm>
            <a:off x="4138983" y="1439164"/>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5" name="object 5"/>
          <p:cNvSpPr txBox="1"/>
          <p:nvPr/>
        </p:nvSpPr>
        <p:spPr>
          <a:xfrm>
            <a:off x="4138983" y="1705864"/>
            <a:ext cx="3014980" cy="400685"/>
          </a:xfrm>
          <a:prstGeom prst="rect">
            <a:avLst/>
          </a:prstGeom>
        </p:spPr>
        <p:txBody>
          <a:bodyPr wrap="square" lIns="0" tIns="36195" rIns="0" bIns="0" rtlCol="0" vert="horz">
            <a:spAutoFit/>
          </a:bodyPr>
          <a:lstStyle/>
          <a:p>
            <a:pPr marL="298450" marR="5080" indent="-285750">
              <a:lnSpc>
                <a:spcPts val="1390"/>
              </a:lnSpc>
              <a:spcBef>
                <a:spcPts val="285"/>
              </a:spcBef>
              <a:buFont typeface="Arial"/>
              <a:buChar char="•"/>
              <a:tabLst>
                <a:tab pos="297815" algn="l"/>
                <a:tab pos="298450" algn="l"/>
              </a:tabLst>
            </a:pPr>
            <a:r>
              <a:rPr dirty="0" sz="1300">
                <a:latin typeface="Calibri"/>
                <a:cs typeface="Calibri"/>
              </a:rPr>
              <a:t>What </a:t>
            </a:r>
            <a:r>
              <a:rPr dirty="0" sz="1300" spc="-10">
                <a:latin typeface="Calibri"/>
                <a:cs typeface="Calibri"/>
              </a:rPr>
              <a:t>have you </a:t>
            </a:r>
            <a:r>
              <a:rPr dirty="0" sz="1300" spc="-5">
                <a:latin typeface="Calibri"/>
                <a:cs typeface="Calibri"/>
              </a:rPr>
              <a:t>already tried </a:t>
            </a:r>
            <a:r>
              <a:rPr dirty="0" sz="1300" spc="-10">
                <a:latin typeface="Calibri"/>
                <a:cs typeface="Calibri"/>
              </a:rPr>
              <a:t>to </a:t>
            </a:r>
            <a:r>
              <a:rPr dirty="0" sz="1300">
                <a:latin typeface="Calibri"/>
                <a:cs typeface="Calibri"/>
              </a:rPr>
              <a:t>help </a:t>
            </a:r>
            <a:r>
              <a:rPr dirty="0" sz="1300" spc="-10">
                <a:latin typeface="Calibri"/>
                <a:cs typeface="Calibri"/>
              </a:rPr>
              <a:t>you  </a:t>
            </a:r>
            <a:r>
              <a:rPr dirty="0" sz="1300" spc="-5">
                <a:latin typeface="Calibri"/>
                <a:cs typeface="Calibri"/>
              </a:rPr>
              <a:t>remember?</a:t>
            </a:r>
            <a:endParaRPr sz="1300">
              <a:latin typeface="Calibri"/>
              <a:cs typeface="Calibri"/>
            </a:endParaRPr>
          </a:p>
        </p:txBody>
      </p:sp>
      <p:sp>
        <p:nvSpPr>
          <p:cNvPr id="6" name="object 6"/>
          <p:cNvSpPr txBox="1"/>
          <p:nvPr/>
        </p:nvSpPr>
        <p:spPr>
          <a:xfrm>
            <a:off x="4138983" y="2099055"/>
            <a:ext cx="3259454" cy="22352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300" spc="-5">
                <a:latin typeface="Calibri"/>
                <a:cs typeface="Calibri"/>
              </a:rPr>
              <a:t>Let me </a:t>
            </a:r>
            <a:r>
              <a:rPr dirty="0" sz="1300" spc="-15">
                <a:latin typeface="Calibri"/>
                <a:cs typeface="Calibri"/>
              </a:rPr>
              <a:t>make </a:t>
            </a:r>
            <a:r>
              <a:rPr dirty="0" sz="1300" spc="-5">
                <a:latin typeface="Calibri"/>
                <a:cs typeface="Calibri"/>
              </a:rPr>
              <a:t>sure </a:t>
            </a:r>
            <a:r>
              <a:rPr dirty="0" sz="1300">
                <a:latin typeface="Calibri"/>
                <a:cs typeface="Calibri"/>
              </a:rPr>
              <a:t>I </a:t>
            </a:r>
            <a:r>
              <a:rPr dirty="0" sz="1300" spc="-10">
                <a:latin typeface="Calibri"/>
                <a:cs typeface="Calibri"/>
              </a:rPr>
              <a:t>understand. </a:t>
            </a:r>
            <a:r>
              <a:rPr dirty="0" sz="1300" spc="-5">
                <a:latin typeface="Calibri"/>
                <a:cs typeface="Calibri"/>
              </a:rPr>
              <a:t>What </a:t>
            </a:r>
            <a:r>
              <a:rPr dirty="0" sz="1300">
                <a:latin typeface="Calibri"/>
                <a:cs typeface="Calibri"/>
              </a:rPr>
              <a:t>I</a:t>
            </a:r>
            <a:r>
              <a:rPr dirty="0" sz="1300" spc="45">
                <a:latin typeface="Calibri"/>
                <a:cs typeface="Calibri"/>
              </a:rPr>
              <a:t> </a:t>
            </a:r>
            <a:r>
              <a:rPr dirty="0" sz="1300">
                <a:latin typeface="Calibri"/>
                <a:cs typeface="Calibri"/>
              </a:rPr>
              <a:t>hear</a:t>
            </a:r>
            <a:endParaRPr sz="1300">
              <a:latin typeface="Calibri"/>
              <a:cs typeface="Calibri"/>
            </a:endParaRPr>
          </a:p>
        </p:txBody>
      </p:sp>
      <p:sp>
        <p:nvSpPr>
          <p:cNvPr id="7" name="object 7"/>
          <p:cNvSpPr txBox="1"/>
          <p:nvPr/>
        </p:nvSpPr>
        <p:spPr>
          <a:xfrm>
            <a:off x="4424733" y="2275840"/>
            <a:ext cx="4578985" cy="400685"/>
          </a:xfrm>
          <a:prstGeom prst="rect">
            <a:avLst/>
          </a:prstGeom>
        </p:spPr>
        <p:txBody>
          <a:bodyPr wrap="square" lIns="0" tIns="36195" rIns="0" bIns="0" rtlCol="0" vert="horz">
            <a:spAutoFit/>
          </a:bodyPr>
          <a:lstStyle/>
          <a:p>
            <a:pPr marL="12700" marR="5080">
              <a:lnSpc>
                <a:spcPts val="1390"/>
              </a:lnSpc>
              <a:spcBef>
                <a:spcPts val="285"/>
              </a:spcBef>
            </a:pPr>
            <a:r>
              <a:rPr dirty="0" sz="1300" spc="-10">
                <a:latin typeface="Calibri"/>
                <a:cs typeface="Calibri"/>
              </a:rPr>
              <a:t>you </a:t>
            </a:r>
            <a:r>
              <a:rPr dirty="0" sz="1300" spc="-5">
                <a:latin typeface="Calibri"/>
                <a:cs typeface="Calibri"/>
              </a:rPr>
              <a:t>saying </a:t>
            </a:r>
            <a:r>
              <a:rPr dirty="0" sz="1300">
                <a:latin typeface="Calibri"/>
                <a:cs typeface="Calibri"/>
              </a:rPr>
              <a:t>is </a:t>
            </a:r>
            <a:r>
              <a:rPr dirty="0" sz="1300" spc="-10" i="1">
                <a:latin typeface="Calibri"/>
                <a:cs typeface="Calibri"/>
              </a:rPr>
              <a:t>[circumstance for </a:t>
            </a:r>
            <a:r>
              <a:rPr dirty="0" sz="1300" spc="-5" i="1">
                <a:latin typeface="Calibri"/>
                <a:cs typeface="Calibri"/>
              </a:rPr>
              <a:t>missing doses]. </a:t>
            </a:r>
            <a:r>
              <a:rPr dirty="0" sz="1300" spc="-10">
                <a:latin typeface="Calibri"/>
                <a:cs typeface="Calibri"/>
              </a:rPr>
              <a:t>Here are </a:t>
            </a:r>
            <a:r>
              <a:rPr dirty="0" sz="1300" spc="-5">
                <a:latin typeface="Calibri"/>
                <a:cs typeface="Calibri"/>
              </a:rPr>
              <a:t>some </a:t>
            </a:r>
            <a:r>
              <a:rPr dirty="0" sz="1300">
                <a:latin typeface="Calibri"/>
                <a:cs typeface="Calibri"/>
              </a:rPr>
              <a:t>things  </a:t>
            </a:r>
            <a:r>
              <a:rPr dirty="0" sz="1300" spc="-5">
                <a:latin typeface="Calibri"/>
                <a:cs typeface="Calibri"/>
              </a:rPr>
              <a:t>others </a:t>
            </a:r>
            <a:r>
              <a:rPr dirty="0" sz="1300" spc="-10">
                <a:latin typeface="Calibri"/>
                <a:cs typeface="Calibri"/>
              </a:rPr>
              <a:t>have </a:t>
            </a:r>
            <a:r>
              <a:rPr dirty="0" sz="1300" spc="-5">
                <a:latin typeface="Calibri"/>
                <a:cs typeface="Calibri"/>
              </a:rPr>
              <a:t>found</a:t>
            </a:r>
            <a:r>
              <a:rPr dirty="0" sz="1300" spc="30">
                <a:latin typeface="Calibri"/>
                <a:cs typeface="Calibri"/>
              </a:rPr>
              <a:t> </a:t>
            </a:r>
            <a:r>
              <a:rPr dirty="0" sz="1300" spc="-5">
                <a:latin typeface="Calibri"/>
                <a:cs typeface="Calibri"/>
              </a:rPr>
              <a:t>helpful:</a:t>
            </a:r>
            <a:endParaRPr sz="1300">
              <a:latin typeface="Calibri"/>
              <a:cs typeface="Calibri"/>
            </a:endParaRPr>
          </a:p>
        </p:txBody>
      </p:sp>
      <p:sp>
        <p:nvSpPr>
          <p:cNvPr id="8" name="object 8"/>
          <p:cNvSpPr txBox="1"/>
          <p:nvPr/>
        </p:nvSpPr>
        <p:spPr>
          <a:xfrm>
            <a:off x="4549193" y="2669032"/>
            <a:ext cx="4476115" cy="632460"/>
          </a:xfrm>
          <a:prstGeom prst="rect">
            <a:avLst/>
          </a:prstGeom>
        </p:spPr>
        <p:txBody>
          <a:bodyPr wrap="square" lIns="0" tIns="33020" rIns="0" bIns="0" rtlCol="0" vert="horz">
            <a:spAutoFit/>
          </a:bodyPr>
          <a:lstStyle/>
          <a:p>
            <a:pPr marL="298450" marR="5080" indent="-285750">
              <a:lnSpc>
                <a:spcPts val="1420"/>
              </a:lnSpc>
              <a:spcBef>
                <a:spcPts val="260"/>
              </a:spcBef>
              <a:buFont typeface="Arial"/>
              <a:buChar char="•"/>
              <a:tabLst>
                <a:tab pos="297815" algn="l"/>
                <a:tab pos="298450" algn="l"/>
              </a:tabLst>
            </a:pPr>
            <a:r>
              <a:rPr dirty="0" sz="1300">
                <a:latin typeface="Calibri"/>
                <a:cs typeface="Calibri"/>
              </a:rPr>
              <a:t>Put </a:t>
            </a:r>
            <a:r>
              <a:rPr dirty="0" sz="1300" spc="-25">
                <a:latin typeface="Calibri"/>
                <a:cs typeface="Calibri"/>
              </a:rPr>
              <a:t>ARVs </a:t>
            </a:r>
            <a:r>
              <a:rPr dirty="0" sz="1300" spc="-5">
                <a:latin typeface="Calibri"/>
                <a:cs typeface="Calibri"/>
              </a:rPr>
              <a:t>somewhere easy </a:t>
            </a:r>
            <a:r>
              <a:rPr dirty="0" sz="1300" spc="-10">
                <a:latin typeface="Calibri"/>
                <a:cs typeface="Calibri"/>
              </a:rPr>
              <a:t>to </a:t>
            </a:r>
            <a:r>
              <a:rPr dirty="0" sz="1300" spc="-20">
                <a:latin typeface="Calibri"/>
                <a:cs typeface="Calibri"/>
              </a:rPr>
              <a:t>remember, </a:t>
            </a:r>
            <a:r>
              <a:rPr dirty="0" sz="1300">
                <a:latin typeface="Calibri"/>
                <a:cs typeface="Calibri"/>
              </a:rPr>
              <a:t>near </a:t>
            </a:r>
            <a:r>
              <a:rPr dirty="0" sz="1300" spc="-5">
                <a:latin typeface="Calibri"/>
                <a:cs typeface="Calibri"/>
              </a:rPr>
              <a:t>something that  </a:t>
            </a:r>
            <a:r>
              <a:rPr dirty="0" sz="1300" spc="-10">
                <a:latin typeface="Calibri"/>
                <a:cs typeface="Calibri"/>
              </a:rPr>
              <a:t>you </a:t>
            </a:r>
            <a:r>
              <a:rPr dirty="0" sz="1300">
                <a:latin typeface="Calibri"/>
                <a:cs typeface="Calibri"/>
              </a:rPr>
              <a:t>use </a:t>
            </a:r>
            <a:r>
              <a:rPr dirty="0" sz="1300" spc="-5">
                <a:latin typeface="Calibri"/>
                <a:cs typeface="Calibri"/>
              </a:rPr>
              <a:t>every </a:t>
            </a:r>
            <a:r>
              <a:rPr dirty="0" sz="1300" spc="-30">
                <a:latin typeface="Calibri"/>
                <a:cs typeface="Calibri"/>
              </a:rPr>
              <a:t>day, </a:t>
            </a:r>
            <a:r>
              <a:rPr dirty="0" sz="1300">
                <a:latin typeface="Calibri"/>
                <a:cs typeface="Calibri"/>
              </a:rPr>
              <a:t>and </a:t>
            </a:r>
            <a:r>
              <a:rPr dirty="0" sz="1300" spc="-15">
                <a:latin typeface="Calibri"/>
                <a:cs typeface="Calibri"/>
              </a:rPr>
              <a:t>keep </a:t>
            </a:r>
            <a:r>
              <a:rPr dirty="0" sz="1300">
                <a:latin typeface="Calibri"/>
                <a:cs typeface="Calibri"/>
              </a:rPr>
              <a:t>a </a:t>
            </a:r>
            <a:r>
              <a:rPr dirty="0" sz="1300" spc="-5">
                <a:latin typeface="Calibri"/>
                <a:cs typeface="Calibri"/>
              </a:rPr>
              <a:t>bottle </a:t>
            </a:r>
            <a:r>
              <a:rPr dirty="0" sz="1300">
                <a:latin typeface="Calibri"/>
                <a:cs typeface="Calibri"/>
              </a:rPr>
              <a:t>of </a:t>
            </a:r>
            <a:r>
              <a:rPr dirty="0" sz="1300" spc="-10">
                <a:latin typeface="Calibri"/>
                <a:cs typeface="Calibri"/>
              </a:rPr>
              <a:t>water </a:t>
            </a:r>
            <a:r>
              <a:rPr dirty="0" sz="1300" spc="-5">
                <a:latin typeface="Calibri"/>
                <a:cs typeface="Calibri"/>
              </a:rPr>
              <a:t>there </a:t>
            </a:r>
            <a:r>
              <a:rPr dirty="0" sz="1300">
                <a:latin typeface="Calibri"/>
                <a:cs typeface="Calibri"/>
              </a:rPr>
              <a:t>if</a:t>
            </a:r>
            <a:r>
              <a:rPr dirty="0" sz="1300" spc="90">
                <a:latin typeface="Calibri"/>
                <a:cs typeface="Calibri"/>
              </a:rPr>
              <a:t> </a:t>
            </a:r>
            <a:r>
              <a:rPr dirty="0" sz="1300">
                <a:latin typeface="Calibri"/>
                <a:cs typeface="Calibri"/>
              </a:rPr>
              <a:t>needed.</a:t>
            </a:r>
            <a:endParaRPr sz="1300">
              <a:latin typeface="Calibri"/>
              <a:cs typeface="Calibri"/>
            </a:endParaRPr>
          </a:p>
          <a:p>
            <a:pPr marL="298450" indent="-285750">
              <a:lnSpc>
                <a:spcPct val="100000"/>
              </a:lnSpc>
              <a:spcBef>
                <a:spcPts val="215"/>
              </a:spcBef>
              <a:buFont typeface="Arial"/>
              <a:buChar char="•"/>
              <a:tabLst>
                <a:tab pos="297815" algn="l"/>
                <a:tab pos="298450" algn="l"/>
              </a:tabLst>
            </a:pPr>
            <a:r>
              <a:rPr dirty="0" sz="1300" spc="-5">
                <a:latin typeface="Calibri"/>
                <a:cs typeface="Calibri"/>
              </a:rPr>
              <a:t>Set </a:t>
            </a:r>
            <a:r>
              <a:rPr dirty="0" sz="1300">
                <a:latin typeface="Calibri"/>
                <a:cs typeface="Calibri"/>
              </a:rPr>
              <a:t>an </a:t>
            </a:r>
            <a:r>
              <a:rPr dirty="0" sz="1300" spc="-5">
                <a:latin typeface="Calibri"/>
                <a:cs typeface="Calibri"/>
              </a:rPr>
              <a:t>alarm </a:t>
            </a:r>
            <a:r>
              <a:rPr dirty="0" sz="1300">
                <a:latin typeface="Calibri"/>
                <a:cs typeface="Calibri"/>
              </a:rPr>
              <a:t>on </a:t>
            </a:r>
            <a:r>
              <a:rPr dirty="0" sz="1300" spc="-5">
                <a:latin typeface="Calibri"/>
                <a:cs typeface="Calibri"/>
              </a:rPr>
              <a:t>your </a:t>
            </a:r>
            <a:r>
              <a:rPr dirty="0" sz="1300">
                <a:latin typeface="Calibri"/>
                <a:cs typeface="Calibri"/>
              </a:rPr>
              <a:t>phone </a:t>
            </a:r>
            <a:r>
              <a:rPr dirty="0" sz="1300" spc="-10">
                <a:latin typeface="Calibri"/>
                <a:cs typeface="Calibri"/>
              </a:rPr>
              <a:t>to </a:t>
            </a:r>
            <a:r>
              <a:rPr dirty="0" sz="1300" spc="-5">
                <a:latin typeface="Calibri"/>
                <a:cs typeface="Calibri"/>
              </a:rPr>
              <a:t>remind </a:t>
            </a:r>
            <a:r>
              <a:rPr dirty="0" sz="1300" spc="-10">
                <a:latin typeface="Calibri"/>
                <a:cs typeface="Calibri"/>
              </a:rPr>
              <a:t>you to </a:t>
            </a:r>
            <a:r>
              <a:rPr dirty="0" sz="1300" spc="-20">
                <a:latin typeface="Calibri"/>
                <a:cs typeface="Calibri"/>
              </a:rPr>
              <a:t>take </a:t>
            </a:r>
            <a:r>
              <a:rPr dirty="0" sz="1300" spc="-5">
                <a:latin typeface="Calibri"/>
                <a:cs typeface="Calibri"/>
              </a:rPr>
              <a:t>your</a:t>
            </a:r>
            <a:r>
              <a:rPr dirty="0" sz="1300" spc="95">
                <a:latin typeface="Calibri"/>
                <a:cs typeface="Calibri"/>
              </a:rPr>
              <a:t> </a:t>
            </a:r>
            <a:r>
              <a:rPr dirty="0" sz="1300" spc="-20">
                <a:latin typeface="Calibri"/>
                <a:cs typeface="Calibri"/>
              </a:rPr>
              <a:t>ARVs.</a:t>
            </a:r>
            <a:endParaRPr sz="1300">
              <a:latin typeface="Calibri"/>
              <a:cs typeface="Calibri"/>
            </a:endParaRPr>
          </a:p>
        </p:txBody>
      </p:sp>
      <p:sp>
        <p:nvSpPr>
          <p:cNvPr id="9" name="object 9"/>
          <p:cNvSpPr txBox="1"/>
          <p:nvPr/>
        </p:nvSpPr>
        <p:spPr>
          <a:xfrm>
            <a:off x="4959403" y="3290823"/>
            <a:ext cx="4211955" cy="403860"/>
          </a:xfrm>
          <a:prstGeom prst="rect">
            <a:avLst/>
          </a:prstGeom>
        </p:spPr>
        <p:txBody>
          <a:bodyPr wrap="square" lIns="0" tIns="33020" rIns="0" bIns="0" rtlCol="0" vert="horz">
            <a:spAutoFit/>
          </a:bodyPr>
          <a:lstStyle/>
          <a:p>
            <a:pPr marL="298450" marR="5080" indent="-285750">
              <a:lnSpc>
                <a:spcPts val="1420"/>
              </a:lnSpc>
              <a:spcBef>
                <a:spcPts val="260"/>
              </a:spcBef>
              <a:buFont typeface="Arial"/>
              <a:buChar char="•"/>
              <a:tabLst>
                <a:tab pos="297815" algn="l"/>
                <a:tab pos="298450" algn="l"/>
              </a:tabLst>
            </a:pPr>
            <a:r>
              <a:rPr dirty="0" sz="1300" i="1">
                <a:latin typeface="Calibri"/>
                <a:cs typeface="Calibri"/>
              </a:rPr>
              <a:t>Help </a:t>
            </a:r>
            <a:r>
              <a:rPr dirty="0" sz="1300" spc="-5" i="1">
                <a:latin typeface="Calibri"/>
                <a:cs typeface="Calibri"/>
              </a:rPr>
              <a:t>the </a:t>
            </a:r>
            <a:r>
              <a:rPr dirty="0" sz="1300" spc="-10" i="1">
                <a:latin typeface="Calibri"/>
                <a:cs typeface="Calibri"/>
              </a:rPr>
              <a:t>adolescent put </a:t>
            </a:r>
            <a:r>
              <a:rPr dirty="0" sz="1300" i="1">
                <a:latin typeface="Calibri"/>
                <a:cs typeface="Calibri"/>
              </a:rPr>
              <a:t>a </a:t>
            </a:r>
            <a:r>
              <a:rPr dirty="0" sz="1300" spc="-5" i="1">
                <a:latin typeface="Calibri"/>
                <a:cs typeface="Calibri"/>
              </a:rPr>
              <a:t>reminder </a:t>
            </a:r>
            <a:r>
              <a:rPr dirty="0" sz="1300" i="1">
                <a:latin typeface="Calibri"/>
                <a:cs typeface="Calibri"/>
              </a:rPr>
              <a:t>in </a:t>
            </a:r>
            <a:r>
              <a:rPr dirty="0" sz="1300" spc="-5" i="1">
                <a:latin typeface="Calibri"/>
                <a:cs typeface="Calibri"/>
              </a:rPr>
              <a:t>the </a:t>
            </a:r>
            <a:r>
              <a:rPr dirty="0" sz="1300" spc="-10" i="1">
                <a:latin typeface="Calibri"/>
                <a:cs typeface="Calibri"/>
              </a:rPr>
              <a:t>phone and show  </a:t>
            </a:r>
            <a:r>
              <a:rPr dirty="0" sz="1300" spc="-5" i="1">
                <a:latin typeface="Calibri"/>
                <a:cs typeface="Calibri"/>
              </a:rPr>
              <a:t>them </a:t>
            </a:r>
            <a:r>
              <a:rPr dirty="0" sz="1300" spc="-10" i="1">
                <a:latin typeface="Calibri"/>
                <a:cs typeface="Calibri"/>
              </a:rPr>
              <a:t>how to </a:t>
            </a:r>
            <a:r>
              <a:rPr dirty="0" sz="1300" spc="-5" i="1">
                <a:latin typeface="Calibri"/>
                <a:cs typeface="Calibri"/>
              </a:rPr>
              <a:t>do this </a:t>
            </a:r>
            <a:r>
              <a:rPr dirty="0" sz="1300" i="1">
                <a:latin typeface="Calibri"/>
                <a:cs typeface="Calibri"/>
              </a:rPr>
              <a:t>if </a:t>
            </a:r>
            <a:r>
              <a:rPr dirty="0" sz="1300" spc="-5" i="1">
                <a:latin typeface="Calibri"/>
                <a:cs typeface="Calibri"/>
              </a:rPr>
              <a:t>they don’t</a:t>
            </a:r>
            <a:r>
              <a:rPr dirty="0" sz="1300" spc="45" i="1">
                <a:latin typeface="Calibri"/>
                <a:cs typeface="Calibri"/>
              </a:rPr>
              <a:t> </a:t>
            </a:r>
            <a:r>
              <a:rPr dirty="0" sz="1300" spc="-20" i="1">
                <a:latin typeface="Calibri"/>
                <a:cs typeface="Calibri"/>
              </a:rPr>
              <a:t>know.</a:t>
            </a:r>
            <a:endParaRPr sz="1300">
              <a:latin typeface="Calibri"/>
              <a:cs typeface="Calibri"/>
            </a:endParaRPr>
          </a:p>
        </p:txBody>
      </p:sp>
      <p:sp>
        <p:nvSpPr>
          <p:cNvPr id="10" name="object 10"/>
          <p:cNvSpPr txBox="1"/>
          <p:nvPr/>
        </p:nvSpPr>
        <p:spPr>
          <a:xfrm>
            <a:off x="4549193" y="3687064"/>
            <a:ext cx="4563745" cy="1595120"/>
          </a:xfrm>
          <a:prstGeom prst="rect">
            <a:avLst/>
          </a:prstGeom>
        </p:spPr>
        <p:txBody>
          <a:bodyPr wrap="square" lIns="0" tIns="36195" rIns="0" bIns="0" rtlCol="0" vert="horz">
            <a:spAutoFit/>
          </a:bodyPr>
          <a:lstStyle/>
          <a:p>
            <a:pPr marL="298450" marR="71755" indent="-285750">
              <a:lnSpc>
                <a:spcPts val="1390"/>
              </a:lnSpc>
              <a:spcBef>
                <a:spcPts val="285"/>
              </a:spcBef>
              <a:buFont typeface="Arial"/>
              <a:buChar char="•"/>
              <a:tabLst>
                <a:tab pos="297815" algn="l"/>
                <a:tab pos="298450" algn="l"/>
              </a:tabLst>
            </a:pPr>
            <a:r>
              <a:rPr dirty="0" sz="1300" spc="-5">
                <a:latin typeface="Calibri"/>
                <a:cs typeface="Calibri"/>
              </a:rPr>
              <a:t>Carry </a:t>
            </a:r>
            <a:r>
              <a:rPr dirty="0" sz="1300" spc="-25">
                <a:latin typeface="Calibri"/>
                <a:cs typeface="Calibri"/>
              </a:rPr>
              <a:t>ARVs </a:t>
            </a:r>
            <a:r>
              <a:rPr dirty="0" sz="1300" spc="-5">
                <a:latin typeface="Calibri"/>
                <a:cs typeface="Calibri"/>
              </a:rPr>
              <a:t>with </a:t>
            </a:r>
            <a:r>
              <a:rPr dirty="0" sz="1300" spc="-10">
                <a:latin typeface="Calibri"/>
                <a:cs typeface="Calibri"/>
              </a:rPr>
              <a:t>you </a:t>
            </a:r>
            <a:r>
              <a:rPr dirty="0" sz="1300">
                <a:latin typeface="Calibri"/>
                <a:cs typeface="Calibri"/>
              </a:rPr>
              <a:t>so if </a:t>
            </a:r>
            <a:r>
              <a:rPr dirty="0" sz="1300" spc="-10">
                <a:latin typeface="Calibri"/>
                <a:cs typeface="Calibri"/>
              </a:rPr>
              <a:t>you </a:t>
            </a:r>
            <a:r>
              <a:rPr dirty="0" sz="1300" spc="-15">
                <a:latin typeface="Calibri"/>
                <a:cs typeface="Calibri"/>
              </a:rPr>
              <a:t>forget </a:t>
            </a:r>
            <a:r>
              <a:rPr dirty="0" sz="1300" spc="-10">
                <a:latin typeface="Calibri"/>
                <a:cs typeface="Calibri"/>
              </a:rPr>
              <a:t>before </a:t>
            </a:r>
            <a:r>
              <a:rPr dirty="0" sz="1300" spc="-5">
                <a:latin typeface="Calibri"/>
                <a:cs typeface="Calibri"/>
              </a:rPr>
              <a:t>leaving </a:t>
            </a:r>
            <a:r>
              <a:rPr dirty="0" sz="1300" spc="-10">
                <a:latin typeface="Calibri"/>
                <a:cs typeface="Calibri"/>
              </a:rPr>
              <a:t>for </a:t>
            </a:r>
            <a:r>
              <a:rPr dirty="0" sz="1300">
                <a:latin typeface="Calibri"/>
                <a:cs typeface="Calibri"/>
              </a:rPr>
              <a:t>the </a:t>
            </a:r>
            <a:r>
              <a:rPr dirty="0" sz="1300" spc="-30">
                <a:latin typeface="Calibri"/>
                <a:cs typeface="Calibri"/>
              </a:rPr>
              <a:t>day,  </a:t>
            </a:r>
            <a:r>
              <a:rPr dirty="0" sz="1300" spc="-10">
                <a:latin typeface="Calibri"/>
                <a:cs typeface="Calibri"/>
              </a:rPr>
              <a:t>you have </a:t>
            </a:r>
            <a:r>
              <a:rPr dirty="0" sz="1300">
                <a:latin typeface="Calibri"/>
                <a:cs typeface="Calibri"/>
              </a:rPr>
              <a:t>a</a:t>
            </a:r>
            <a:r>
              <a:rPr dirty="0" sz="1300" spc="30">
                <a:latin typeface="Calibri"/>
                <a:cs typeface="Calibri"/>
              </a:rPr>
              <a:t> </a:t>
            </a:r>
            <a:r>
              <a:rPr dirty="0" sz="1300" spc="-5">
                <a:latin typeface="Calibri"/>
                <a:cs typeface="Calibri"/>
              </a:rPr>
              <a:t>spare.</a:t>
            </a:r>
            <a:endParaRPr sz="1300">
              <a:latin typeface="Calibri"/>
              <a:cs typeface="Calibri"/>
            </a:endParaRPr>
          </a:p>
          <a:p>
            <a:pPr marL="298450" marR="174625" indent="-285750">
              <a:lnSpc>
                <a:spcPts val="1390"/>
              </a:lnSpc>
              <a:spcBef>
                <a:spcPts val="315"/>
              </a:spcBef>
              <a:buFont typeface="Arial"/>
              <a:buChar char="•"/>
              <a:tabLst>
                <a:tab pos="297815" algn="l"/>
                <a:tab pos="298450" algn="l"/>
              </a:tabLst>
            </a:pPr>
            <a:r>
              <a:rPr dirty="0" sz="1300">
                <a:latin typeface="Calibri"/>
                <a:cs typeface="Calibri"/>
              </a:rPr>
              <a:t>Use </a:t>
            </a:r>
            <a:r>
              <a:rPr dirty="0" sz="1300" spc="-10">
                <a:latin typeface="Calibri"/>
                <a:cs typeface="Calibri"/>
              </a:rPr>
              <a:t>pillboxes </a:t>
            </a:r>
            <a:r>
              <a:rPr dirty="0" sz="1300">
                <a:latin typeface="Calibri"/>
                <a:cs typeface="Calibri"/>
              </a:rPr>
              <a:t>and a </a:t>
            </a:r>
            <a:r>
              <a:rPr dirty="0" sz="1300" spc="-5">
                <a:latin typeface="Calibri"/>
                <a:cs typeface="Calibri"/>
              </a:rPr>
              <a:t>calendar </a:t>
            </a:r>
            <a:r>
              <a:rPr dirty="0" sz="1300" spc="-10">
                <a:latin typeface="Calibri"/>
                <a:cs typeface="Calibri"/>
              </a:rPr>
              <a:t>to </a:t>
            </a:r>
            <a:r>
              <a:rPr dirty="0" sz="1300" spc="-5">
                <a:latin typeface="Calibri"/>
                <a:cs typeface="Calibri"/>
              </a:rPr>
              <a:t>mark </a:t>
            </a:r>
            <a:r>
              <a:rPr dirty="0" sz="1300">
                <a:latin typeface="Calibri"/>
                <a:cs typeface="Calibri"/>
              </a:rPr>
              <a:t>and </a:t>
            </a:r>
            <a:r>
              <a:rPr dirty="0" sz="1300" spc="-15">
                <a:latin typeface="Calibri"/>
                <a:cs typeface="Calibri"/>
              </a:rPr>
              <a:t>keep </a:t>
            </a:r>
            <a:r>
              <a:rPr dirty="0" sz="1300" spc="-10">
                <a:latin typeface="Calibri"/>
                <a:cs typeface="Calibri"/>
              </a:rPr>
              <a:t>track </a:t>
            </a:r>
            <a:r>
              <a:rPr dirty="0" sz="1300">
                <a:latin typeface="Calibri"/>
                <a:cs typeface="Calibri"/>
              </a:rPr>
              <a:t>of when  </a:t>
            </a:r>
            <a:r>
              <a:rPr dirty="0" sz="1300" spc="-25">
                <a:latin typeface="Calibri"/>
                <a:cs typeface="Calibri"/>
              </a:rPr>
              <a:t>ARVs </a:t>
            </a:r>
            <a:r>
              <a:rPr dirty="0" sz="1300" spc="-10">
                <a:latin typeface="Calibri"/>
                <a:cs typeface="Calibri"/>
              </a:rPr>
              <a:t>are </a:t>
            </a:r>
            <a:r>
              <a:rPr dirty="0" sz="1300" spc="-15">
                <a:latin typeface="Calibri"/>
                <a:cs typeface="Calibri"/>
              </a:rPr>
              <a:t>taken </a:t>
            </a:r>
            <a:r>
              <a:rPr dirty="0" sz="1300" spc="-10">
                <a:latin typeface="Calibri"/>
                <a:cs typeface="Calibri"/>
              </a:rPr>
              <a:t>for </a:t>
            </a:r>
            <a:r>
              <a:rPr dirty="0" sz="1300">
                <a:latin typeface="Calibri"/>
                <a:cs typeface="Calibri"/>
              </a:rPr>
              <a:t>the</a:t>
            </a:r>
            <a:r>
              <a:rPr dirty="0" sz="1300" spc="80">
                <a:latin typeface="Calibri"/>
                <a:cs typeface="Calibri"/>
              </a:rPr>
              <a:t> </a:t>
            </a:r>
            <a:r>
              <a:rPr dirty="0" sz="1300" spc="-30">
                <a:latin typeface="Calibri"/>
                <a:cs typeface="Calibri"/>
              </a:rPr>
              <a:t>day.</a:t>
            </a:r>
            <a:endParaRPr sz="1300">
              <a:latin typeface="Calibri"/>
              <a:cs typeface="Calibri"/>
            </a:endParaRPr>
          </a:p>
          <a:p>
            <a:pPr marL="298450" marR="5080" indent="-285750">
              <a:lnSpc>
                <a:spcPts val="1390"/>
              </a:lnSpc>
              <a:spcBef>
                <a:spcPts val="320"/>
              </a:spcBef>
              <a:buFont typeface="Arial"/>
              <a:buChar char="•"/>
              <a:tabLst>
                <a:tab pos="297815" algn="l"/>
                <a:tab pos="298450" algn="l"/>
              </a:tabLst>
            </a:pPr>
            <a:r>
              <a:rPr dirty="0" sz="1300" spc="-5">
                <a:latin typeface="Calibri"/>
                <a:cs typeface="Calibri"/>
              </a:rPr>
              <a:t>Ask </a:t>
            </a:r>
            <a:r>
              <a:rPr dirty="0" sz="1300" spc="-10">
                <a:latin typeface="Calibri"/>
                <a:cs typeface="Calibri"/>
              </a:rPr>
              <a:t>for extra </a:t>
            </a:r>
            <a:r>
              <a:rPr dirty="0" sz="1300" spc="-25">
                <a:latin typeface="Calibri"/>
                <a:cs typeface="Calibri"/>
              </a:rPr>
              <a:t>ARVs </a:t>
            </a:r>
            <a:r>
              <a:rPr dirty="0" sz="1300">
                <a:latin typeface="Calibri"/>
                <a:cs typeface="Calibri"/>
              </a:rPr>
              <a:t>if </a:t>
            </a:r>
            <a:r>
              <a:rPr dirty="0" sz="1300" spc="-10">
                <a:latin typeface="Calibri"/>
                <a:cs typeface="Calibri"/>
              </a:rPr>
              <a:t>you </a:t>
            </a:r>
            <a:r>
              <a:rPr dirty="0" sz="1300" spc="-5">
                <a:latin typeface="Calibri"/>
                <a:cs typeface="Calibri"/>
              </a:rPr>
              <a:t>will </a:t>
            </a:r>
            <a:r>
              <a:rPr dirty="0" sz="1300">
                <a:latin typeface="Calibri"/>
                <a:cs typeface="Calibri"/>
              </a:rPr>
              <a:t>not be able </a:t>
            </a:r>
            <a:r>
              <a:rPr dirty="0" sz="1300" spc="-10">
                <a:latin typeface="Calibri"/>
                <a:cs typeface="Calibri"/>
              </a:rPr>
              <a:t>to return to </a:t>
            </a:r>
            <a:r>
              <a:rPr dirty="0" sz="1300">
                <a:latin typeface="Calibri"/>
                <a:cs typeface="Calibri"/>
              </a:rPr>
              <a:t>the health  </a:t>
            </a:r>
            <a:r>
              <a:rPr dirty="0" sz="1300" spc="-5">
                <a:latin typeface="Calibri"/>
                <a:cs typeface="Calibri"/>
              </a:rPr>
              <a:t>facility </a:t>
            </a:r>
            <a:r>
              <a:rPr dirty="0" sz="1300">
                <a:latin typeface="Calibri"/>
                <a:cs typeface="Calibri"/>
              </a:rPr>
              <a:t>in </a:t>
            </a:r>
            <a:r>
              <a:rPr dirty="0" sz="1300" spc="-5">
                <a:latin typeface="Calibri"/>
                <a:cs typeface="Calibri"/>
              </a:rPr>
              <a:t>time </a:t>
            </a:r>
            <a:r>
              <a:rPr dirty="0" sz="1300" spc="-10">
                <a:latin typeface="Calibri"/>
                <a:cs typeface="Calibri"/>
              </a:rPr>
              <a:t>for </a:t>
            </a:r>
            <a:r>
              <a:rPr dirty="0" sz="1300" spc="-5">
                <a:latin typeface="Calibri"/>
                <a:cs typeface="Calibri"/>
              </a:rPr>
              <a:t>your next</a:t>
            </a:r>
            <a:r>
              <a:rPr dirty="0" sz="1300" spc="40">
                <a:latin typeface="Calibri"/>
                <a:cs typeface="Calibri"/>
              </a:rPr>
              <a:t> </a:t>
            </a:r>
            <a:r>
              <a:rPr dirty="0" sz="1300" spc="-5">
                <a:latin typeface="Calibri"/>
                <a:cs typeface="Calibri"/>
              </a:rPr>
              <a:t>refills.</a:t>
            </a:r>
            <a:endParaRPr sz="1300">
              <a:latin typeface="Calibri"/>
              <a:cs typeface="Calibri"/>
            </a:endParaRPr>
          </a:p>
          <a:p>
            <a:pPr marL="298450" marR="227329" indent="-285750">
              <a:lnSpc>
                <a:spcPts val="1420"/>
              </a:lnSpc>
              <a:spcBef>
                <a:spcPts val="385"/>
              </a:spcBef>
              <a:buFont typeface="Arial"/>
              <a:buChar char="•"/>
              <a:tabLst>
                <a:tab pos="297815" algn="l"/>
                <a:tab pos="298450" algn="l"/>
              </a:tabLst>
            </a:pPr>
            <a:r>
              <a:rPr dirty="0" sz="1300" spc="-5">
                <a:latin typeface="Calibri"/>
                <a:cs typeface="Calibri"/>
              </a:rPr>
              <a:t>Ask: </a:t>
            </a:r>
            <a:r>
              <a:rPr dirty="0" sz="1300">
                <a:latin typeface="Calibri"/>
                <a:cs typeface="Calibri"/>
              </a:rPr>
              <a:t>“Is </a:t>
            </a:r>
            <a:r>
              <a:rPr dirty="0" sz="1300" spc="-5">
                <a:latin typeface="Calibri"/>
                <a:cs typeface="Calibri"/>
              </a:rPr>
              <a:t>there someone who can </a:t>
            </a:r>
            <a:r>
              <a:rPr dirty="0" sz="1300">
                <a:latin typeface="Calibri"/>
                <a:cs typeface="Calibri"/>
              </a:rPr>
              <a:t>help </a:t>
            </a:r>
            <a:r>
              <a:rPr dirty="0" sz="1300" spc="-10">
                <a:latin typeface="Calibri"/>
                <a:cs typeface="Calibri"/>
              </a:rPr>
              <a:t>you </a:t>
            </a:r>
            <a:r>
              <a:rPr dirty="0" sz="1300" spc="-5">
                <a:latin typeface="Calibri"/>
                <a:cs typeface="Calibri"/>
              </a:rPr>
              <a:t>remember </a:t>
            </a:r>
            <a:r>
              <a:rPr dirty="0" sz="1300" spc="-10">
                <a:latin typeface="Calibri"/>
                <a:cs typeface="Calibri"/>
              </a:rPr>
              <a:t>to </a:t>
            </a:r>
            <a:r>
              <a:rPr dirty="0" sz="1300" spc="-20">
                <a:latin typeface="Calibri"/>
                <a:cs typeface="Calibri"/>
              </a:rPr>
              <a:t>take  </a:t>
            </a:r>
            <a:r>
              <a:rPr dirty="0" sz="1300" spc="-5">
                <a:latin typeface="Calibri"/>
                <a:cs typeface="Calibri"/>
              </a:rPr>
              <a:t>your </a:t>
            </a:r>
            <a:r>
              <a:rPr dirty="0" sz="1300" spc="-15">
                <a:latin typeface="Calibri"/>
                <a:cs typeface="Calibri"/>
              </a:rPr>
              <a:t>ARVs?”</a:t>
            </a:r>
            <a:endParaRPr sz="1300">
              <a:latin typeface="Calibri"/>
              <a:cs typeface="Calibri"/>
            </a:endParaRPr>
          </a:p>
        </p:txBody>
      </p:sp>
      <p:grpSp>
        <p:nvGrpSpPr>
          <p:cNvPr id="11" name="object 11"/>
          <p:cNvGrpSpPr/>
          <p:nvPr/>
        </p:nvGrpSpPr>
        <p:grpSpPr>
          <a:xfrm>
            <a:off x="3986784" y="1493519"/>
            <a:ext cx="104139" cy="3910965"/>
            <a:chOff x="3986784" y="1493519"/>
            <a:chExt cx="104139" cy="3910965"/>
          </a:xfrm>
        </p:grpSpPr>
        <p:sp>
          <p:nvSpPr>
            <p:cNvPr id="12" name="object 12"/>
            <p:cNvSpPr/>
            <p:nvPr/>
          </p:nvSpPr>
          <p:spPr>
            <a:xfrm>
              <a:off x="3986784" y="1493519"/>
              <a:ext cx="103632" cy="3910583"/>
            </a:xfrm>
            <a:prstGeom prst="rect">
              <a:avLst/>
            </a:prstGeom>
            <a:blipFill>
              <a:blip r:embed="rId2" cstate="print"/>
              <a:stretch>
                <a:fillRect/>
              </a:stretch>
            </a:blipFill>
          </p:spPr>
          <p:txBody>
            <a:bodyPr wrap="square" lIns="0" tIns="0" rIns="0" bIns="0" rtlCol="0"/>
            <a:lstStyle/>
            <a:p/>
          </p:txBody>
        </p:sp>
        <p:sp>
          <p:nvSpPr>
            <p:cNvPr id="13" name="object 13"/>
            <p:cNvSpPr/>
            <p:nvPr/>
          </p:nvSpPr>
          <p:spPr>
            <a:xfrm>
              <a:off x="4038600" y="1514563"/>
              <a:ext cx="0" cy="3819525"/>
            </a:xfrm>
            <a:custGeom>
              <a:avLst/>
              <a:gdLst/>
              <a:ahLst/>
              <a:cxnLst/>
              <a:rect l="l" t="t" r="r" b="b"/>
              <a:pathLst>
                <a:path w="0" h="3819525">
                  <a:moveTo>
                    <a:pt x="0" y="0"/>
                  </a:moveTo>
                  <a:lnTo>
                    <a:pt x="1" y="3819436"/>
                  </a:lnTo>
                </a:path>
              </a:pathLst>
            </a:custGeom>
            <a:ln w="19050">
              <a:solidFill>
                <a:srgbClr val="002060"/>
              </a:solidFill>
            </a:ln>
          </p:spPr>
          <p:txBody>
            <a:bodyPr wrap="square" lIns="0" tIns="0" rIns="0" bIns="0" rtlCol="0"/>
            <a:lstStyle/>
            <a:p/>
          </p:txBody>
        </p:sp>
      </p:grpSp>
      <p:sp>
        <p:nvSpPr>
          <p:cNvPr id="14" name="object 14"/>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8064A2"/>
          </a:solidFill>
        </p:spPr>
        <p:txBody>
          <a:bodyPr wrap="square" lIns="0" tIns="0" rIns="0" bIns="0" rtlCol="0"/>
          <a:lstStyle/>
          <a:p/>
        </p:txBody>
      </p:sp>
      <p:sp>
        <p:nvSpPr>
          <p:cNvPr id="15" name="object 15"/>
          <p:cNvSpPr txBox="1">
            <a:spLocks noGrp="1"/>
          </p:cNvSpPr>
          <p:nvPr>
            <p:ph type="title"/>
          </p:nvPr>
        </p:nvSpPr>
        <p:spPr>
          <a:xfrm>
            <a:off x="457200" y="453525"/>
            <a:ext cx="9144000" cy="461009"/>
          </a:xfrm>
          <a:prstGeom prst="rect"/>
          <a:solidFill>
            <a:srgbClr val="8064A2"/>
          </a:solidFill>
        </p:spPr>
        <p:txBody>
          <a:bodyPr wrap="square" lIns="0" tIns="184150" rIns="0" bIns="0" rtlCol="0" vert="horz">
            <a:spAutoFit/>
          </a:bodyPr>
          <a:lstStyle/>
          <a:p>
            <a:pPr marL="492125">
              <a:lnSpc>
                <a:spcPts val="2175"/>
              </a:lnSpc>
              <a:spcBef>
                <a:spcPts val="1450"/>
              </a:spcBef>
            </a:pPr>
            <a:r>
              <a:rPr dirty="0"/>
              <a:t>16. </a:t>
            </a:r>
            <a:r>
              <a:rPr dirty="0" spc="-10"/>
              <a:t>Remembering </a:t>
            </a:r>
            <a:r>
              <a:rPr dirty="0" spc="-15"/>
              <a:t>to </a:t>
            </a:r>
            <a:r>
              <a:rPr dirty="0" spc="-25"/>
              <a:t>take</a:t>
            </a:r>
            <a:r>
              <a:rPr dirty="0" spc="30"/>
              <a:t> </a:t>
            </a:r>
            <a:r>
              <a:rPr dirty="0" spc="-45"/>
              <a:t>ARVs</a:t>
            </a:r>
          </a:p>
        </p:txBody>
      </p:sp>
      <p:grpSp>
        <p:nvGrpSpPr>
          <p:cNvPr id="16" name="object 16"/>
          <p:cNvGrpSpPr/>
          <p:nvPr/>
        </p:nvGrpSpPr>
        <p:grpSpPr>
          <a:xfrm>
            <a:off x="737616" y="5998463"/>
            <a:ext cx="3023870" cy="1228725"/>
            <a:chOff x="737616" y="5998463"/>
            <a:chExt cx="3023870" cy="1228725"/>
          </a:xfrm>
        </p:grpSpPr>
        <p:sp>
          <p:nvSpPr>
            <p:cNvPr id="17" name="object 17"/>
            <p:cNvSpPr/>
            <p:nvPr/>
          </p:nvSpPr>
          <p:spPr>
            <a:xfrm>
              <a:off x="737616" y="5998463"/>
              <a:ext cx="3023616" cy="1228343"/>
            </a:xfrm>
            <a:prstGeom prst="rect">
              <a:avLst/>
            </a:prstGeom>
            <a:blipFill>
              <a:blip r:embed="rId3" cstate="print"/>
              <a:stretch>
                <a:fillRect/>
              </a:stretch>
            </a:blipFill>
          </p:spPr>
          <p:txBody>
            <a:bodyPr wrap="square" lIns="0" tIns="0" rIns="0" bIns="0" rtlCol="0"/>
            <a:lstStyle/>
            <a:p/>
          </p:txBody>
        </p:sp>
        <p:sp>
          <p:nvSpPr>
            <p:cNvPr id="18" name="object 18"/>
            <p:cNvSpPr/>
            <p:nvPr/>
          </p:nvSpPr>
          <p:spPr>
            <a:xfrm>
              <a:off x="778356" y="6018099"/>
              <a:ext cx="2940685" cy="1144905"/>
            </a:xfrm>
            <a:custGeom>
              <a:avLst/>
              <a:gdLst/>
              <a:ahLst/>
              <a:cxnLst/>
              <a:rect l="l" t="t" r="r" b="b"/>
              <a:pathLst>
                <a:path w="2940685" h="1144904">
                  <a:moveTo>
                    <a:pt x="2940516" y="0"/>
                  </a:moveTo>
                  <a:lnTo>
                    <a:pt x="0" y="0"/>
                  </a:lnTo>
                  <a:lnTo>
                    <a:pt x="0" y="1144700"/>
                  </a:lnTo>
                  <a:lnTo>
                    <a:pt x="2940516" y="1144700"/>
                  </a:lnTo>
                  <a:lnTo>
                    <a:pt x="2940516" y="0"/>
                  </a:lnTo>
                  <a:close/>
                </a:path>
              </a:pathLst>
            </a:custGeom>
            <a:solidFill>
              <a:srgbClr val="FFFFCC"/>
            </a:solidFill>
          </p:spPr>
          <p:txBody>
            <a:bodyPr wrap="square" lIns="0" tIns="0" rIns="0" bIns="0" rtlCol="0"/>
            <a:lstStyle/>
            <a:p/>
          </p:txBody>
        </p:sp>
      </p:grpSp>
      <p:sp>
        <p:nvSpPr>
          <p:cNvPr id="19" name="object 19"/>
          <p:cNvSpPr txBox="1"/>
          <p:nvPr/>
        </p:nvSpPr>
        <p:spPr>
          <a:xfrm>
            <a:off x="778356" y="6018099"/>
            <a:ext cx="2940685" cy="1144905"/>
          </a:xfrm>
          <a:prstGeom prst="rect">
            <a:avLst/>
          </a:prstGeom>
        </p:spPr>
        <p:txBody>
          <a:bodyPr wrap="square" lIns="0" tIns="143510" rIns="0" bIns="0" rtlCol="0" vert="horz">
            <a:spAutoFit/>
          </a:bodyPr>
          <a:lstStyle/>
          <a:p>
            <a:pPr marL="708660">
              <a:lnSpc>
                <a:spcPct val="100000"/>
              </a:lnSpc>
              <a:spcBef>
                <a:spcPts val="1130"/>
              </a:spcBef>
            </a:pPr>
            <a:r>
              <a:rPr dirty="0" sz="1500" spc="-5" b="1">
                <a:latin typeface="Calibri"/>
                <a:cs typeface="Calibri"/>
              </a:rPr>
              <a:t>Document</a:t>
            </a:r>
            <a:endParaRPr sz="1500">
              <a:latin typeface="Calibri"/>
              <a:cs typeface="Calibri"/>
            </a:endParaRPr>
          </a:p>
          <a:p>
            <a:pPr>
              <a:lnSpc>
                <a:spcPct val="100000"/>
              </a:lnSpc>
            </a:pPr>
            <a:endParaRPr sz="1400">
              <a:latin typeface="Calibri"/>
              <a:cs typeface="Calibri"/>
            </a:endParaRPr>
          </a:p>
          <a:p>
            <a:pPr marL="141605" marR="93345">
              <a:lnSpc>
                <a:spcPct val="80000"/>
              </a:lnSpc>
            </a:pPr>
            <a:r>
              <a:rPr dirty="0" sz="1300" spc="-5">
                <a:latin typeface="Calibri"/>
                <a:cs typeface="Calibri"/>
              </a:rPr>
              <a:t>Document </a:t>
            </a:r>
            <a:r>
              <a:rPr dirty="0" sz="1300">
                <a:latin typeface="Calibri"/>
                <a:cs typeface="Calibri"/>
              </a:rPr>
              <a:t>planned </a:t>
            </a:r>
            <a:r>
              <a:rPr dirty="0" sz="1300" spc="-5">
                <a:latin typeface="Calibri"/>
                <a:cs typeface="Calibri"/>
              </a:rPr>
              <a:t>interventions </a:t>
            </a:r>
            <a:r>
              <a:rPr dirty="0" sz="1300" spc="-10">
                <a:latin typeface="Calibri"/>
                <a:cs typeface="Calibri"/>
              </a:rPr>
              <a:t>to  </a:t>
            </a:r>
            <a:r>
              <a:rPr dirty="0" sz="1300" spc="-5">
                <a:latin typeface="Calibri"/>
                <a:cs typeface="Calibri"/>
              </a:rPr>
              <a:t>address barriers identified by patient </a:t>
            </a:r>
            <a:r>
              <a:rPr dirty="0" sz="1300">
                <a:latin typeface="Calibri"/>
                <a:cs typeface="Calibri"/>
              </a:rPr>
              <a:t>on  the </a:t>
            </a:r>
            <a:r>
              <a:rPr dirty="0" sz="1300" spc="-5" b="1">
                <a:latin typeface="Calibri"/>
                <a:cs typeface="Calibri"/>
              </a:rPr>
              <a:t>Enhanced Adherence Plan</a:t>
            </a:r>
            <a:r>
              <a:rPr dirty="0" sz="1300" spc="15" b="1">
                <a:latin typeface="Calibri"/>
                <a:cs typeface="Calibri"/>
              </a:rPr>
              <a:t> </a:t>
            </a:r>
            <a:r>
              <a:rPr dirty="0" sz="1300" spc="-25" b="1">
                <a:latin typeface="Calibri"/>
                <a:cs typeface="Calibri"/>
              </a:rPr>
              <a:t>Tool.</a:t>
            </a:r>
            <a:endParaRPr sz="1300">
              <a:latin typeface="Calibri"/>
              <a:cs typeface="Calibri"/>
            </a:endParaRPr>
          </a:p>
        </p:txBody>
      </p:sp>
      <p:sp>
        <p:nvSpPr>
          <p:cNvPr id="20" name="object 20"/>
          <p:cNvSpPr/>
          <p:nvPr/>
        </p:nvSpPr>
        <p:spPr>
          <a:xfrm>
            <a:off x="875339" y="6171285"/>
            <a:ext cx="496261" cy="381914"/>
          </a:xfrm>
          <a:prstGeom prst="rect">
            <a:avLst/>
          </a:prstGeom>
          <a:blipFill>
            <a:blip r:embed="rId4" cstate="print"/>
            <a:stretch>
              <a:fillRect/>
            </a:stretch>
          </a:blipFill>
        </p:spPr>
        <p:txBody>
          <a:bodyPr wrap="square" lIns="0" tIns="0" rIns="0" bIns="0" rtlCol="0"/>
          <a:lstStyle/>
          <a:p/>
        </p:txBody>
      </p:sp>
      <p:grpSp>
        <p:nvGrpSpPr>
          <p:cNvPr id="21" name="object 21"/>
          <p:cNvGrpSpPr/>
          <p:nvPr/>
        </p:nvGrpSpPr>
        <p:grpSpPr>
          <a:xfrm>
            <a:off x="697991" y="3258311"/>
            <a:ext cx="3054350" cy="2520950"/>
            <a:chOff x="697991" y="3258311"/>
            <a:chExt cx="3054350" cy="2520950"/>
          </a:xfrm>
        </p:grpSpPr>
        <p:sp>
          <p:nvSpPr>
            <p:cNvPr id="22" name="object 22"/>
            <p:cNvSpPr/>
            <p:nvPr/>
          </p:nvSpPr>
          <p:spPr>
            <a:xfrm>
              <a:off x="697991" y="3258311"/>
              <a:ext cx="3054096" cy="2520696"/>
            </a:xfrm>
            <a:prstGeom prst="rect">
              <a:avLst/>
            </a:prstGeom>
            <a:blipFill>
              <a:blip r:embed="rId5" cstate="print"/>
              <a:stretch>
                <a:fillRect/>
              </a:stretch>
            </a:blipFill>
          </p:spPr>
          <p:txBody>
            <a:bodyPr wrap="square" lIns="0" tIns="0" rIns="0" bIns="0" rtlCol="0"/>
            <a:lstStyle/>
            <a:p/>
          </p:txBody>
        </p:sp>
        <p:sp>
          <p:nvSpPr>
            <p:cNvPr id="23" name="object 23"/>
            <p:cNvSpPr/>
            <p:nvPr/>
          </p:nvSpPr>
          <p:spPr>
            <a:xfrm>
              <a:off x="739218" y="3276599"/>
              <a:ext cx="2971800" cy="2438400"/>
            </a:xfrm>
            <a:custGeom>
              <a:avLst/>
              <a:gdLst/>
              <a:ahLst/>
              <a:cxnLst/>
              <a:rect l="l" t="t" r="r" b="b"/>
              <a:pathLst>
                <a:path w="2971800" h="2438400">
                  <a:moveTo>
                    <a:pt x="2971799" y="0"/>
                  </a:moveTo>
                  <a:lnTo>
                    <a:pt x="0" y="0"/>
                  </a:lnTo>
                  <a:lnTo>
                    <a:pt x="0" y="2438400"/>
                  </a:lnTo>
                  <a:lnTo>
                    <a:pt x="2971799" y="2438400"/>
                  </a:lnTo>
                  <a:lnTo>
                    <a:pt x="2971799" y="0"/>
                  </a:lnTo>
                  <a:close/>
                </a:path>
              </a:pathLst>
            </a:custGeom>
            <a:solidFill>
              <a:srgbClr val="DCE6F2"/>
            </a:solidFill>
          </p:spPr>
          <p:txBody>
            <a:bodyPr wrap="square" lIns="0" tIns="0" rIns="0" bIns="0" rtlCol="0"/>
            <a:lstStyle/>
            <a:p/>
          </p:txBody>
        </p:sp>
      </p:grpSp>
      <p:sp>
        <p:nvSpPr>
          <p:cNvPr id="24" name="object 24"/>
          <p:cNvSpPr txBox="1"/>
          <p:nvPr/>
        </p:nvSpPr>
        <p:spPr>
          <a:xfrm>
            <a:off x="739218" y="3276600"/>
            <a:ext cx="2971800" cy="2438400"/>
          </a:xfrm>
          <a:prstGeom prst="rect">
            <a:avLst/>
          </a:prstGeom>
        </p:spPr>
        <p:txBody>
          <a:bodyPr wrap="square" lIns="0" tIns="65405" rIns="0" bIns="0" rtlCol="0" vert="horz">
            <a:spAutoFit/>
          </a:bodyPr>
          <a:lstStyle/>
          <a:p>
            <a:pPr marL="767715">
              <a:lnSpc>
                <a:spcPct val="100000"/>
              </a:lnSpc>
              <a:spcBef>
                <a:spcPts val="515"/>
              </a:spcBef>
            </a:pPr>
            <a:r>
              <a:rPr dirty="0" sz="1500" spc="-15" b="1">
                <a:latin typeface="Calibri"/>
                <a:cs typeface="Calibri"/>
              </a:rPr>
              <a:t>Let’s</a:t>
            </a:r>
            <a:r>
              <a:rPr dirty="0" sz="1500" spc="-5" b="1">
                <a:latin typeface="Calibri"/>
                <a:cs typeface="Calibri"/>
              </a:rPr>
              <a:t> </a:t>
            </a:r>
            <a:r>
              <a:rPr dirty="0" sz="1500" spc="-10" b="1">
                <a:latin typeface="Calibri"/>
                <a:cs typeface="Calibri"/>
              </a:rPr>
              <a:t>Review:</a:t>
            </a:r>
            <a:endParaRPr sz="1500">
              <a:latin typeface="Calibri"/>
              <a:cs typeface="Calibri"/>
            </a:endParaRPr>
          </a:p>
          <a:p>
            <a:pPr marL="767715" marR="126364">
              <a:lnSpc>
                <a:spcPct val="79500"/>
              </a:lnSpc>
              <a:spcBef>
                <a:spcPts val="350"/>
              </a:spcBef>
            </a:pPr>
            <a:r>
              <a:rPr dirty="0" sz="1400" spc="-5">
                <a:latin typeface="Calibri"/>
                <a:cs typeface="Calibri"/>
              </a:rPr>
              <a:t>Remembering to </a:t>
            </a:r>
            <a:r>
              <a:rPr dirty="0" sz="1400" spc="-15">
                <a:latin typeface="Calibri"/>
                <a:cs typeface="Calibri"/>
              </a:rPr>
              <a:t>take </a:t>
            </a:r>
            <a:r>
              <a:rPr dirty="0" sz="1400" spc="-20">
                <a:latin typeface="Calibri"/>
                <a:cs typeface="Calibri"/>
              </a:rPr>
              <a:t>ARVs  </a:t>
            </a:r>
            <a:r>
              <a:rPr dirty="0" sz="1400" spc="-5">
                <a:latin typeface="Calibri"/>
                <a:cs typeface="Calibri"/>
              </a:rPr>
              <a:t>can </a:t>
            </a:r>
            <a:r>
              <a:rPr dirty="0" sz="1400">
                <a:latin typeface="Calibri"/>
                <a:cs typeface="Calibri"/>
              </a:rPr>
              <a:t>be </a:t>
            </a:r>
            <a:r>
              <a:rPr dirty="0" sz="1400" spc="-5">
                <a:latin typeface="Calibri"/>
                <a:cs typeface="Calibri"/>
              </a:rPr>
              <a:t>challenging. </a:t>
            </a:r>
            <a:r>
              <a:rPr dirty="0" sz="1400" spc="-35">
                <a:latin typeface="Calibri"/>
                <a:cs typeface="Calibri"/>
              </a:rPr>
              <a:t>I’d </a:t>
            </a:r>
            <a:r>
              <a:rPr dirty="0" sz="1400" spc="-15">
                <a:latin typeface="Calibri"/>
                <a:cs typeface="Calibri"/>
              </a:rPr>
              <a:t>like </a:t>
            </a:r>
            <a:r>
              <a:rPr dirty="0" sz="1400" spc="-5">
                <a:latin typeface="Calibri"/>
                <a:cs typeface="Calibri"/>
              </a:rPr>
              <a:t>to  check </a:t>
            </a:r>
            <a:r>
              <a:rPr dirty="0" sz="1400">
                <a:latin typeface="Calibri"/>
                <a:cs typeface="Calibri"/>
              </a:rPr>
              <a:t>with </a:t>
            </a:r>
            <a:r>
              <a:rPr dirty="0" sz="1400" spc="-10">
                <a:latin typeface="Calibri"/>
                <a:cs typeface="Calibri"/>
              </a:rPr>
              <a:t>you </a:t>
            </a:r>
            <a:r>
              <a:rPr dirty="0" sz="1400">
                <a:latin typeface="Calibri"/>
                <a:cs typeface="Calibri"/>
              </a:rPr>
              <a:t>about a </a:t>
            </a:r>
            <a:r>
              <a:rPr dirty="0" sz="1400" spc="-20">
                <a:latin typeface="Calibri"/>
                <a:cs typeface="Calibri"/>
              </a:rPr>
              <a:t>few  </a:t>
            </a:r>
            <a:r>
              <a:rPr dirty="0" sz="1400">
                <a:latin typeface="Calibri"/>
                <a:cs typeface="Calibri"/>
              </a:rPr>
              <a:t>things </a:t>
            </a:r>
            <a:r>
              <a:rPr dirty="0" sz="1400" spc="-10">
                <a:latin typeface="Calibri"/>
                <a:cs typeface="Calibri"/>
              </a:rPr>
              <a:t>we</a:t>
            </a:r>
            <a:r>
              <a:rPr dirty="0" sz="1400" spc="-15">
                <a:latin typeface="Calibri"/>
                <a:cs typeface="Calibri"/>
              </a:rPr>
              <a:t> </a:t>
            </a:r>
            <a:r>
              <a:rPr dirty="0" sz="1400" spc="-5">
                <a:latin typeface="Calibri"/>
                <a:cs typeface="Calibri"/>
              </a:rPr>
              <a:t>discussed.</a:t>
            </a:r>
            <a:endParaRPr sz="1400">
              <a:latin typeface="Calibri"/>
              <a:cs typeface="Calibri"/>
            </a:endParaRPr>
          </a:p>
          <a:p>
            <a:pPr marL="1053465" marR="119380" indent="-285750">
              <a:lnSpc>
                <a:spcPct val="79000"/>
              </a:lnSpc>
              <a:spcBef>
                <a:spcPts val="375"/>
              </a:spcBef>
              <a:buFont typeface="Arial"/>
              <a:buChar char="•"/>
              <a:tabLst>
                <a:tab pos="1053465" algn="l"/>
                <a:tab pos="1054100" algn="l"/>
              </a:tabLst>
            </a:pPr>
            <a:r>
              <a:rPr dirty="0" sz="1400" spc="-5">
                <a:latin typeface="Calibri"/>
                <a:cs typeface="Calibri"/>
              </a:rPr>
              <a:t>What changes </a:t>
            </a:r>
            <a:r>
              <a:rPr dirty="0" sz="1400">
                <a:latin typeface="Calibri"/>
                <a:cs typeface="Calibri"/>
              </a:rPr>
              <a:t>do </a:t>
            </a:r>
            <a:r>
              <a:rPr dirty="0" sz="1400" spc="-10">
                <a:latin typeface="Calibri"/>
                <a:cs typeface="Calibri"/>
              </a:rPr>
              <a:t>you  </a:t>
            </a:r>
            <a:r>
              <a:rPr dirty="0" sz="1400">
                <a:latin typeface="Calibri"/>
                <a:cs typeface="Calibri"/>
              </a:rPr>
              <a:t>plan </a:t>
            </a:r>
            <a:r>
              <a:rPr dirty="0" sz="1400" spc="-5">
                <a:latin typeface="Calibri"/>
                <a:cs typeface="Calibri"/>
              </a:rPr>
              <a:t>to </a:t>
            </a:r>
            <a:r>
              <a:rPr dirty="0" sz="1400" spc="-15">
                <a:latin typeface="Calibri"/>
                <a:cs typeface="Calibri"/>
              </a:rPr>
              <a:t>make </a:t>
            </a:r>
            <a:r>
              <a:rPr dirty="0" sz="1400" spc="-5">
                <a:latin typeface="Calibri"/>
                <a:cs typeface="Calibri"/>
              </a:rPr>
              <a:t>to </a:t>
            </a:r>
            <a:r>
              <a:rPr dirty="0" sz="1400">
                <a:latin typeface="Calibri"/>
                <a:cs typeface="Calibri"/>
              </a:rPr>
              <a:t>help</a:t>
            </a:r>
            <a:r>
              <a:rPr dirty="0" sz="1400" spc="-95">
                <a:latin typeface="Calibri"/>
                <a:cs typeface="Calibri"/>
              </a:rPr>
              <a:t> </a:t>
            </a:r>
            <a:r>
              <a:rPr dirty="0" sz="1400" spc="-10">
                <a:latin typeface="Calibri"/>
                <a:cs typeface="Calibri"/>
              </a:rPr>
              <a:t>you  </a:t>
            </a:r>
            <a:r>
              <a:rPr dirty="0" sz="1400" spc="-5">
                <a:latin typeface="Calibri"/>
                <a:cs typeface="Calibri"/>
              </a:rPr>
              <a:t>remember to </a:t>
            </a:r>
            <a:r>
              <a:rPr dirty="0" sz="1400" spc="-15">
                <a:latin typeface="Calibri"/>
                <a:cs typeface="Calibri"/>
              </a:rPr>
              <a:t>take </a:t>
            </a:r>
            <a:r>
              <a:rPr dirty="0" sz="1400" spc="-5">
                <a:latin typeface="Calibri"/>
                <a:cs typeface="Calibri"/>
              </a:rPr>
              <a:t>your  </a:t>
            </a:r>
            <a:r>
              <a:rPr dirty="0" sz="1400" spc="-20">
                <a:latin typeface="Calibri"/>
                <a:cs typeface="Calibri"/>
              </a:rPr>
              <a:t>ARVs?</a:t>
            </a:r>
            <a:endParaRPr sz="1400">
              <a:latin typeface="Calibri"/>
              <a:cs typeface="Calibri"/>
            </a:endParaRPr>
          </a:p>
          <a:p>
            <a:pPr marL="1053465" marR="165100" indent="-285750">
              <a:lnSpc>
                <a:spcPct val="80700"/>
              </a:lnSpc>
              <a:spcBef>
                <a:spcPts val="350"/>
              </a:spcBef>
              <a:buFont typeface="Arial"/>
              <a:buChar char="•"/>
              <a:tabLst>
                <a:tab pos="1053465" algn="l"/>
                <a:tab pos="1054100" algn="l"/>
              </a:tabLst>
            </a:pPr>
            <a:r>
              <a:rPr dirty="0" sz="1400" spc="-5">
                <a:latin typeface="Calibri"/>
                <a:cs typeface="Calibri"/>
              </a:rPr>
              <a:t>How </a:t>
            </a:r>
            <a:r>
              <a:rPr dirty="0" sz="1400">
                <a:latin typeface="Calibri"/>
                <a:cs typeface="Calibri"/>
              </a:rPr>
              <a:t>do </a:t>
            </a:r>
            <a:r>
              <a:rPr dirty="0" sz="1400" spc="-10">
                <a:latin typeface="Calibri"/>
                <a:cs typeface="Calibri"/>
              </a:rPr>
              <a:t>you track  </a:t>
            </a:r>
            <a:r>
              <a:rPr dirty="0" sz="1400" spc="-5">
                <a:latin typeface="Calibri"/>
                <a:cs typeface="Calibri"/>
              </a:rPr>
              <a:t>whether </a:t>
            </a:r>
            <a:r>
              <a:rPr dirty="0" sz="1400" spc="-10">
                <a:latin typeface="Calibri"/>
                <a:cs typeface="Calibri"/>
              </a:rPr>
              <a:t>you have </a:t>
            </a:r>
            <a:r>
              <a:rPr dirty="0" sz="1400" spc="-15">
                <a:latin typeface="Calibri"/>
                <a:cs typeface="Calibri"/>
              </a:rPr>
              <a:t>taken  </a:t>
            </a:r>
            <a:r>
              <a:rPr dirty="0" sz="1400" spc="-5">
                <a:latin typeface="Calibri"/>
                <a:cs typeface="Calibri"/>
              </a:rPr>
              <a:t>your</a:t>
            </a:r>
            <a:r>
              <a:rPr dirty="0" sz="1400" spc="-15">
                <a:latin typeface="Calibri"/>
                <a:cs typeface="Calibri"/>
              </a:rPr>
              <a:t> </a:t>
            </a:r>
            <a:r>
              <a:rPr dirty="0" sz="1400" spc="-5">
                <a:latin typeface="Calibri"/>
                <a:cs typeface="Calibri"/>
              </a:rPr>
              <a:t>medications?</a:t>
            </a:r>
            <a:endParaRPr sz="1400">
              <a:latin typeface="Calibri"/>
              <a:cs typeface="Calibri"/>
            </a:endParaRPr>
          </a:p>
        </p:txBody>
      </p:sp>
      <p:sp>
        <p:nvSpPr>
          <p:cNvPr id="25" name="object 25"/>
          <p:cNvSpPr/>
          <p:nvPr/>
        </p:nvSpPr>
        <p:spPr>
          <a:xfrm>
            <a:off x="803989" y="3388412"/>
            <a:ext cx="544829" cy="802587"/>
          </a:xfrm>
          <a:prstGeom prst="rect">
            <a:avLst/>
          </a:prstGeom>
          <a:blipFill>
            <a:blip r:embed="rId6" cstate="print"/>
            <a:stretch>
              <a:fillRect/>
            </a:stretch>
          </a:blipFill>
        </p:spPr>
        <p:txBody>
          <a:bodyPr wrap="square" lIns="0" tIns="0" rIns="0" bIns="0" rtlCol="0"/>
          <a:lstStyle/>
          <a:p/>
        </p:txBody>
      </p:sp>
      <p:grpSp>
        <p:nvGrpSpPr>
          <p:cNvPr id="26" name="object 26"/>
          <p:cNvGrpSpPr/>
          <p:nvPr/>
        </p:nvGrpSpPr>
        <p:grpSpPr>
          <a:xfrm>
            <a:off x="4300728" y="5468111"/>
            <a:ext cx="5038725" cy="1758950"/>
            <a:chOff x="4300728" y="5468111"/>
            <a:chExt cx="5038725" cy="1758950"/>
          </a:xfrm>
        </p:grpSpPr>
        <p:sp>
          <p:nvSpPr>
            <p:cNvPr id="27" name="object 27"/>
            <p:cNvSpPr/>
            <p:nvPr/>
          </p:nvSpPr>
          <p:spPr>
            <a:xfrm>
              <a:off x="4300728" y="5468111"/>
              <a:ext cx="5038344" cy="1758695"/>
            </a:xfrm>
            <a:prstGeom prst="rect">
              <a:avLst/>
            </a:prstGeom>
            <a:blipFill>
              <a:blip r:embed="rId7" cstate="print"/>
              <a:stretch>
                <a:fillRect/>
              </a:stretch>
            </a:blipFill>
          </p:spPr>
          <p:txBody>
            <a:bodyPr wrap="square" lIns="0" tIns="0" rIns="0" bIns="0" rtlCol="0"/>
            <a:lstStyle/>
            <a:p/>
          </p:txBody>
        </p:sp>
        <p:sp>
          <p:nvSpPr>
            <p:cNvPr id="28" name="object 28"/>
            <p:cNvSpPr/>
            <p:nvPr/>
          </p:nvSpPr>
          <p:spPr>
            <a:xfrm>
              <a:off x="4343400" y="5486400"/>
              <a:ext cx="4953000" cy="1676400"/>
            </a:xfrm>
            <a:custGeom>
              <a:avLst/>
              <a:gdLst/>
              <a:ahLst/>
              <a:cxnLst/>
              <a:rect l="l" t="t" r="r" b="b"/>
              <a:pathLst>
                <a:path w="4953000" h="1676400">
                  <a:moveTo>
                    <a:pt x="4953000" y="0"/>
                  </a:moveTo>
                  <a:lnTo>
                    <a:pt x="0" y="0"/>
                  </a:lnTo>
                  <a:lnTo>
                    <a:pt x="0" y="1676399"/>
                  </a:lnTo>
                  <a:lnTo>
                    <a:pt x="4953000" y="1676399"/>
                  </a:lnTo>
                  <a:lnTo>
                    <a:pt x="4953000" y="0"/>
                  </a:lnTo>
                  <a:close/>
                </a:path>
              </a:pathLst>
            </a:custGeom>
            <a:solidFill>
              <a:srgbClr val="E6E0EC"/>
            </a:solidFill>
          </p:spPr>
          <p:txBody>
            <a:bodyPr wrap="square" lIns="0" tIns="0" rIns="0" bIns="0" rtlCol="0"/>
            <a:lstStyle/>
            <a:p/>
          </p:txBody>
        </p:sp>
      </p:grpSp>
      <p:sp>
        <p:nvSpPr>
          <p:cNvPr id="29" name="object 29"/>
          <p:cNvSpPr txBox="1"/>
          <p:nvPr/>
        </p:nvSpPr>
        <p:spPr>
          <a:xfrm>
            <a:off x="5073213" y="5539740"/>
            <a:ext cx="1604645" cy="238760"/>
          </a:xfrm>
          <a:prstGeom prst="rect">
            <a:avLst/>
          </a:prstGeom>
        </p:spPr>
        <p:txBody>
          <a:bodyPr wrap="square" lIns="0" tIns="12700" rIns="0" bIns="0" rtlCol="0" vert="horz">
            <a:spAutoFit/>
          </a:bodyPr>
          <a:lstStyle/>
          <a:p>
            <a:pPr>
              <a:lnSpc>
                <a:spcPct val="100000"/>
              </a:lnSpc>
              <a:spcBef>
                <a:spcPts val="100"/>
              </a:spcBef>
            </a:pPr>
            <a:r>
              <a:rPr dirty="0" sz="1400" spc="-5" b="1">
                <a:latin typeface="Calibri"/>
                <a:cs typeface="Calibri"/>
              </a:rPr>
              <a:t>Provider</a:t>
            </a:r>
            <a:r>
              <a:rPr dirty="0" sz="1400" spc="-50" b="1">
                <a:latin typeface="Calibri"/>
                <a:cs typeface="Calibri"/>
              </a:rPr>
              <a:t> </a:t>
            </a:r>
            <a:r>
              <a:rPr dirty="0" sz="1400" spc="-5" b="1">
                <a:latin typeface="Calibri"/>
                <a:cs typeface="Calibri"/>
              </a:rPr>
              <a:t>Instructions:</a:t>
            </a:r>
            <a:endParaRPr sz="1400">
              <a:latin typeface="Calibri"/>
              <a:cs typeface="Calibri"/>
            </a:endParaRPr>
          </a:p>
        </p:txBody>
      </p:sp>
      <p:sp>
        <p:nvSpPr>
          <p:cNvPr id="30" name="object 30"/>
          <p:cNvSpPr txBox="1"/>
          <p:nvPr/>
        </p:nvSpPr>
        <p:spPr>
          <a:xfrm>
            <a:off x="5073213" y="5756148"/>
            <a:ext cx="4003675" cy="1305560"/>
          </a:xfrm>
          <a:prstGeom prst="rect">
            <a:avLst/>
          </a:prstGeom>
        </p:spPr>
        <p:txBody>
          <a:bodyPr wrap="square" lIns="0" tIns="61594" rIns="0" bIns="0" rtlCol="0" vert="horz">
            <a:spAutoFit/>
          </a:bodyPr>
          <a:lstStyle/>
          <a:p>
            <a:pPr marL="456565" marR="5080" indent="-456565">
              <a:lnSpc>
                <a:spcPct val="77100"/>
              </a:lnSpc>
              <a:spcBef>
                <a:spcPts val="484"/>
              </a:spcBef>
              <a:buFont typeface="Arial"/>
              <a:buChar char="•"/>
              <a:tabLst>
                <a:tab pos="456565" algn="l"/>
                <a:tab pos="457200" algn="l"/>
              </a:tabLst>
            </a:pPr>
            <a:r>
              <a:rPr dirty="0" sz="1400" spc="-5">
                <a:latin typeface="Calibri"/>
                <a:cs typeface="Calibri"/>
              </a:rPr>
              <a:t>Identify </a:t>
            </a:r>
            <a:r>
              <a:rPr dirty="0" sz="1400">
                <a:latin typeface="Calibri"/>
                <a:cs typeface="Calibri"/>
              </a:rPr>
              <a:t>with the </a:t>
            </a:r>
            <a:r>
              <a:rPr dirty="0" sz="1400" spc="-5">
                <a:latin typeface="Calibri"/>
                <a:cs typeface="Calibri"/>
              </a:rPr>
              <a:t>patient </a:t>
            </a:r>
            <a:r>
              <a:rPr dirty="0" sz="1400">
                <a:latin typeface="Calibri"/>
                <a:cs typeface="Calibri"/>
              </a:rPr>
              <a:t>a daily activity </a:t>
            </a:r>
            <a:r>
              <a:rPr dirty="0" sz="1400" spc="-5">
                <a:latin typeface="Calibri"/>
                <a:cs typeface="Calibri"/>
              </a:rPr>
              <a:t>that </a:t>
            </a:r>
            <a:r>
              <a:rPr dirty="0" sz="1400">
                <a:latin typeface="Calibri"/>
                <a:cs typeface="Calibri"/>
              </a:rPr>
              <a:t>they  </a:t>
            </a:r>
            <a:r>
              <a:rPr dirty="0" sz="1400" spc="-5">
                <a:latin typeface="Calibri"/>
                <a:cs typeface="Calibri"/>
              </a:rPr>
              <a:t>can schedule taking </a:t>
            </a:r>
            <a:r>
              <a:rPr dirty="0" sz="1400">
                <a:latin typeface="Calibri"/>
                <a:cs typeface="Calibri"/>
              </a:rPr>
              <a:t>their pills</a:t>
            </a:r>
            <a:r>
              <a:rPr dirty="0" sz="1400" spc="-10">
                <a:latin typeface="Calibri"/>
                <a:cs typeface="Calibri"/>
              </a:rPr>
              <a:t> </a:t>
            </a:r>
            <a:r>
              <a:rPr dirty="0" sz="1400" spc="-5">
                <a:latin typeface="Calibri"/>
                <a:cs typeface="Calibri"/>
              </a:rPr>
              <a:t>around.</a:t>
            </a:r>
            <a:endParaRPr sz="1400">
              <a:latin typeface="Calibri"/>
              <a:cs typeface="Calibri"/>
            </a:endParaRPr>
          </a:p>
          <a:p>
            <a:pPr marL="456565" marR="6350" indent="-456565">
              <a:lnSpc>
                <a:spcPct val="80400"/>
              </a:lnSpc>
              <a:spcBef>
                <a:spcPts val="350"/>
              </a:spcBef>
              <a:buFont typeface="Arial"/>
              <a:buChar char="•"/>
              <a:tabLst>
                <a:tab pos="456565" algn="l"/>
                <a:tab pos="457200" algn="l"/>
              </a:tabLst>
            </a:pPr>
            <a:r>
              <a:rPr dirty="0" sz="1400" spc="-5">
                <a:latin typeface="Calibri"/>
                <a:cs typeface="Calibri"/>
              </a:rPr>
              <a:t>If there </a:t>
            </a:r>
            <a:r>
              <a:rPr dirty="0" sz="1400" spc="-10">
                <a:latin typeface="Calibri"/>
                <a:cs typeface="Calibri"/>
              </a:rPr>
              <a:t>are </a:t>
            </a:r>
            <a:r>
              <a:rPr dirty="0" sz="1400">
                <a:latin typeface="Calibri"/>
                <a:cs typeface="Calibri"/>
              </a:rPr>
              <a:t>other </a:t>
            </a:r>
            <a:r>
              <a:rPr dirty="0" sz="1400" spc="-10">
                <a:latin typeface="Calibri"/>
                <a:cs typeface="Calibri"/>
              </a:rPr>
              <a:t>resources </a:t>
            </a:r>
            <a:r>
              <a:rPr dirty="0" sz="1400" spc="-5">
                <a:latin typeface="Calibri"/>
                <a:cs typeface="Calibri"/>
              </a:rPr>
              <a:t>such </a:t>
            </a:r>
            <a:r>
              <a:rPr dirty="0" sz="1400">
                <a:latin typeface="Calibri"/>
                <a:cs typeface="Calibri"/>
              </a:rPr>
              <a:t>as </a:t>
            </a:r>
            <a:r>
              <a:rPr dirty="0" sz="1400" spc="-5">
                <a:latin typeface="Calibri"/>
                <a:cs typeface="Calibri"/>
              </a:rPr>
              <a:t>directly  observed therapy </a:t>
            </a:r>
            <a:r>
              <a:rPr dirty="0" sz="1400" spc="-10">
                <a:latin typeface="Calibri"/>
                <a:cs typeface="Calibri"/>
              </a:rPr>
              <a:t>(DOT), </a:t>
            </a:r>
            <a:r>
              <a:rPr dirty="0" sz="1400">
                <a:latin typeface="Calibri"/>
                <a:cs typeface="Calibri"/>
              </a:rPr>
              <a:t>peer </a:t>
            </a:r>
            <a:r>
              <a:rPr dirty="0" sz="1400" spc="-5">
                <a:latin typeface="Calibri"/>
                <a:cs typeface="Calibri"/>
              </a:rPr>
              <a:t>support, having  school give medications, or </a:t>
            </a:r>
            <a:r>
              <a:rPr dirty="0" sz="1400">
                <a:latin typeface="Calibri"/>
                <a:cs typeface="Calibri"/>
              </a:rPr>
              <a:t>other </a:t>
            </a:r>
            <a:r>
              <a:rPr dirty="0" sz="1400" spc="-5">
                <a:latin typeface="Calibri"/>
                <a:cs typeface="Calibri"/>
              </a:rPr>
              <a:t>supports </a:t>
            </a:r>
            <a:r>
              <a:rPr dirty="0" sz="1400">
                <a:latin typeface="Calibri"/>
                <a:cs typeface="Calibri"/>
              </a:rPr>
              <a:t>in the  </a:t>
            </a:r>
            <a:r>
              <a:rPr dirty="0" sz="1400" spc="-5">
                <a:latin typeface="Calibri"/>
                <a:cs typeface="Calibri"/>
              </a:rPr>
              <a:t>area, </a:t>
            </a:r>
            <a:r>
              <a:rPr dirty="0" sz="1400">
                <a:latin typeface="Calibri"/>
                <a:cs typeface="Calibri"/>
              </a:rPr>
              <a:t>assess the need and </a:t>
            </a:r>
            <a:r>
              <a:rPr dirty="0" sz="1400" spc="-5">
                <a:latin typeface="Calibri"/>
                <a:cs typeface="Calibri"/>
              </a:rPr>
              <a:t>discuss </a:t>
            </a:r>
            <a:r>
              <a:rPr dirty="0" sz="1400">
                <a:latin typeface="Calibri"/>
                <a:cs typeface="Calibri"/>
              </a:rPr>
              <a:t>with the  </a:t>
            </a:r>
            <a:r>
              <a:rPr dirty="0" sz="1400" spc="-5">
                <a:latin typeface="Calibri"/>
                <a:cs typeface="Calibri"/>
              </a:rPr>
              <a:t>patient.</a:t>
            </a:r>
            <a:endParaRPr sz="1400">
              <a:latin typeface="Calibri"/>
              <a:cs typeface="Calibri"/>
            </a:endParaRPr>
          </a:p>
        </p:txBody>
      </p:sp>
      <p:sp>
        <p:nvSpPr>
          <p:cNvPr id="31" name="object 31"/>
          <p:cNvSpPr/>
          <p:nvPr/>
        </p:nvSpPr>
        <p:spPr>
          <a:xfrm>
            <a:off x="4419600" y="5638800"/>
            <a:ext cx="571574" cy="533400"/>
          </a:xfrm>
          <a:prstGeom prst="rect">
            <a:avLst/>
          </a:prstGeom>
          <a:blipFill>
            <a:blip r:embed="rId8" cstate="print"/>
            <a:stretch>
              <a:fillRect/>
            </a:stretch>
          </a:blipFill>
        </p:spPr>
        <p:txBody>
          <a:bodyPr wrap="square" lIns="0" tIns="0" rIns="0" bIns="0" rtlCol="0"/>
          <a:lstStyle/>
          <a:p/>
        </p:txBody>
      </p:sp>
      <p:grpSp>
        <p:nvGrpSpPr>
          <p:cNvPr id="32" name="object 32"/>
          <p:cNvGrpSpPr/>
          <p:nvPr/>
        </p:nvGrpSpPr>
        <p:grpSpPr>
          <a:xfrm>
            <a:off x="7485888" y="896111"/>
            <a:ext cx="1945005" cy="1442085"/>
            <a:chOff x="7485888" y="896111"/>
            <a:chExt cx="1945005" cy="1442085"/>
          </a:xfrm>
        </p:grpSpPr>
        <p:sp>
          <p:nvSpPr>
            <p:cNvPr id="33" name="object 33"/>
            <p:cNvSpPr/>
            <p:nvPr/>
          </p:nvSpPr>
          <p:spPr>
            <a:xfrm>
              <a:off x="7485888" y="896111"/>
              <a:ext cx="1944624" cy="1441704"/>
            </a:xfrm>
            <a:prstGeom prst="rect">
              <a:avLst/>
            </a:prstGeom>
            <a:blipFill>
              <a:blip r:embed="rId9" cstate="print"/>
              <a:stretch>
                <a:fillRect/>
              </a:stretch>
            </a:blipFill>
          </p:spPr>
          <p:txBody>
            <a:bodyPr wrap="square" lIns="0" tIns="0" rIns="0" bIns="0" rtlCol="0"/>
            <a:lstStyle/>
            <a:p/>
          </p:txBody>
        </p:sp>
        <p:sp>
          <p:nvSpPr>
            <p:cNvPr id="34" name="object 34"/>
            <p:cNvSpPr/>
            <p:nvPr/>
          </p:nvSpPr>
          <p:spPr>
            <a:xfrm>
              <a:off x="7644384" y="1173479"/>
              <a:ext cx="1740407" cy="944880"/>
            </a:xfrm>
            <a:prstGeom prst="rect">
              <a:avLst/>
            </a:prstGeom>
            <a:blipFill>
              <a:blip r:embed="rId10" cstate="print"/>
              <a:stretch>
                <a:fillRect/>
              </a:stretch>
            </a:blipFill>
          </p:spPr>
          <p:txBody>
            <a:bodyPr wrap="square" lIns="0" tIns="0" rIns="0" bIns="0" rtlCol="0"/>
            <a:lstStyle/>
            <a:p/>
          </p:txBody>
        </p:sp>
        <p:sp>
          <p:nvSpPr>
            <p:cNvPr id="35" name="object 35"/>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36" name="object 36"/>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37" name="object 37"/>
            <p:cNvSpPr/>
            <p:nvPr/>
          </p:nvSpPr>
          <p:spPr>
            <a:xfrm>
              <a:off x="7626244" y="1066801"/>
              <a:ext cx="1703165" cy="1066800"/>
            </a:xfrm>
            <a:prstGeom prst="rect">
              <a:avLst/>
            </a:prstGeom>
            <a:blipFill>
              <a:blip r:embed="rId11" cstate="print"/>
              <a:stretch>
                <a:fillRect/>
              </a:stretch>
            </a:blipFill>
          </p:spPr>
          <p:txBody>
            <a:bodyPr wrap="square" lIns="0" tIns="0" rIns="0" bIns="0" rtlCol="0"/>
            <a:lstStyle/>
            <a:p/>
          </p:txBody>
        </p:sp>
      </p:grpSp>
      <p:sp>
        <p:nvSpPr>
          <p:cNvPr id="38" name="object 38"/>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17. </a:t>
            </a:r>
            <a:r>
              <a:rPr dirty="0" spc="-10"/>
              <a:t>Understanding </a:t>
            </a:r>
            <a:r>
              <a:rPr dirty="0" spc="-15"/>
              <a:t>your</a:t>
            </a:r>
            <a:r>
              <a:rPr dirty="0" spc="15"/>
              <a:t> </a:t>
            </a:r>
            <a:r>
              <a:rPr dirty="0" spc="-45"/>
              <a:t>ARVs</a:t>
            </a:r>
          </a:p>
        </p:txBody>
      </p:sp>
      <p:sp>
        <p:nvSpPr>
          <p:cNvPr id="3" name="object 3"/>
          <p:cNvSpPr txBox="1"/>
          <p:nvPr/>
        </p:nvSpPr>
        <p:spPr>
          <a:xfrm>
            <a:off x="7089140" y="2488691"/>
            <a:ext cx="2254885" cy="39878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5">
                <a:latin typeface="Calibri"/>
                <a:cs typeface="Calibri"/>
              </a:rPr>
              <a:t>It </a:t>
            </a:r>
            <a:r>
              <a:rPr dirty="0" sz="2000">
                <a:latin typeface="Calibri"/>
                <a:cs typeface="Calibri"/>
              </a:rPr>
              <a:t>is </a:t>
            </a:r>
            <a:r>
              <a:rPr dirty="0" sz="2000" spc="-10">
                <a:latin typeface="Calibri"/>
                <a:cs typeface="Calibri"/>
              </a:rPr>
              <a:t>important </a:t>
            </a:r>
            <a:r>
              <a:rPr dirty="0" sz="2000" spc="-204">
                <a:latin typeface="Calibri"/>
                <a:cs typeface="Calibri"/>
              </a:rPr>
              <a:t>for  </a:t>
            </a:r>
            <a:r>
              <a:rPr dirty="0" sz="2000" spc="-15">
                <a:latin typeface="Calibri"/>
                <a:cs typeface="Calibri"/>
              </a:rPr>
              <a:t>you </a:t>
            </a:r>
            <a:r>
              <a:rPr dirty="0" sz="2000" spc="-10">
                <a:latin typeface="Calibri"/>
                <a:cs typeface="Calibri"/>
              </a:rPr>
              <a:t>to </a:t>
            </a:r>
            <a:r>
              <a:rPr dirty="0" sz="2000" spc="-5">
                <a:latin typeface="Calibri"/>
                <a:cs typeface="Calibri"/>
              </a:rPr>
              <a:t>know </a:t>
            </a:r>
            <a:r>
              <a:rPr dirty="0" sz="2000" spc="-10">
                <a:latin typeface="Calibri"/>
                <a:cs typeface="Calibri"/>
              </a:rPr>
              <a:t>how  </a:t>
            </a:r>
            <a:r>
              <a:rPr dirty="0" sz="2000" spc="-30">
                <a:latin typeface="Calibri"/>
                <a:cs typeface="Calibri"/>
              </a:rPr>
              <a:t>ARVs </a:t>
            </a:r>
            <a:r>
              <a:rPr dirty="0" sz="2000" spc="-10">
                <a:latin typeface="Calibri"/>
                <a:cs typeface="Calibri"/>
              </a:rPr>
              <a:t>work,  understand how  </a:t>
            </a:r>
            <a:r>
              <a:rPr dirty="0" sz="2000" spc="-5">
                <a:latin typeface="Calibri"/>
                <a:cs typeface="Calibri"/>
              </a:rPr>
              <a:t>and when </a:t>
            </a:r>
            <a:r>
              <a:rPr dirty="0" sz="2000" spc="-15">
                <a:latin typeface="Calibri"/>
                <a:cs typeface="Calibri"/>
              </a:rPr>
              <a:t>you  </a:t>
            </a:r>
            <a:r>
              <a:rPr dirty="0" sz="2000" spc="-5">
                <a:latin typeface="Calibri"/>
                <a:cs typeface="Calibri"/>
              </a:rPr>
              <a:t>should </a:t>
            </a:r>
            <a:r>
              <a:rPr dirty="0" sz="2000" spc="-25">
                <a:latin typeface="Calibri"/>
                <a:cs typeface="Calibri"/>
              </a:rPr>
              <a:t>take </a:t>
            </a:r>
            <a:r>
              <a:rPr dirty="0" sz="2000">
                <a:latin typeface="Calibri"/>
                <a:cs typeface="Calibri"/>
              </a:rPr>
              <a:t>them,  </a:t>
            </a:r>
            <a:r>
              <a:rPr dirty="0" sz="2000" spc="-5">
                <a:latin typeface="Calibri"/>
                <a:cs typeface="Calibri"/>
              </a:rPr>
              <a:t>and </a:t>
            </a:r>
            <a:r>
              <a:rPr dirty="0" sz="2000">
                <a:latin typeface="Calibri"/>
                <a:cs typeface="Calibri"/>
              </a:rPr>
              <a:t>the </a:t>
            </a:r>
            <a:r>
              <a:rPr dirty="0" sz="2000" spc="-10">
                <a:latin typeface="Calibri"/>
                <a:cs typeface="Calibri"/>
              </a:rPr>
              <a:t>best </a:t>
            </a:r>
            <a:r>
              <a:rPr dirty="0" sz="2000" spc="-25">
                <a:latin typeface="Calibri"/>
                <a:cs typeface="Calibri"/>
              </a:rPr>
              <a:t>ways  </a:t>
            </a:r>
            <a:r>
              <a:rPr dirty="0" sz="2000" spc="-10">
                <a:latin typeface="Calibri"/>
                <a:cs typeface="Calibri"/>
              </a:rPr>
              <a:t>to </a:t>
            </a:r>
            <a:r>
              <a:rPr dirty="0" sz="2000" spc="-15">
                <a:latin typeface="Calibri"/>
                <a:cs typeface="Calibri"/>
              </a:rPr>
              <a:t>avoid </a:t>
            </a:r>
            <a:r>
              <a:rPr dirty="0" sz="2000" spc="-5">
                <a:latin typeface="Calibri"/>
                <a:cs typeface="Calibri"/>
              </a:rPr>
              <a:t>side  </a:t>
            </a:r>
            <a:r>
              <a:rPr dirty="0" sz="2000" spc="-10">
                <a:latin typeface="Calibri"/>
                <a:cs typeface="Calibri"/>
              </a:rPr>
              <a:t>effects. </a:t>
            </a:r>
            <a:r>
              <a:rPr dirty="0" sz="2000" spc="-5">
                <a:latin typeface="Calibri"/>
                <a:cs typeface="Calibri"/>
              </a:rPr>
              <a:t>This will  </a:t>
            </a:r>
            <a:r>
              <a:rPr dirty="0" sz="2000" spc="-20">
                <a:latin typeface="Calibri"/>
                <a:cs typeface="Calibri"/>
              </a:rPr>
              <a:t>make </a:t>
            </a:r>
            <a:r>
              <a:rPr dirty="0" sz="2000">
                <a:latin typeface="Calibri"/>
                <a:cs typeface="Calibri"/>
              </a:rPr>
              <a:t>is easier </a:t>
            </a:r>
            <a:r>
              <a:rPr dirty="0" sz="2000" spc="-20">
                <a:latin typeface="Calibri"/>
                <a:cs typeface="Calibri"/>
              </a:rPr>
              <a:t>for  </a:t>
            </a:r>
            <a:r>
              <a:rPr dirty="0" sz="2000" spc="-15">
                <a:latin typeface="Calibri"/>
                <a:cs typeface="Calibri"/>
              </a:rPr>
              <a:t>you </a:t>
            </a:r>
            <a:r>
              <a:rPr dirty="0" sz="2000" spc="-10">
                <a:latin typeface="Calibri"/>
                <a:cs typeface="Calibri"/>
              </a:rPr>
              <a:t>to </a:t>
            </a:r>
            <a:r>
              <a:rPr dirty="0" sz="2000" spc="-25">
                <a:latin typeface="Calibri"/>
                <a:cs typeface="Calibri"/>
              </a:rPr>
              <a:t>take </a:t>
            </a:r>
            <a:r>
              <a:rPr dirty="0" sz="2000" spc="-15">
                <a:latin typeface="Calibri"/>
                <a:cs typeface="Calibri"/>
              </a:rPr>
              <a:t>your  </a:t>
            </a:r>
            <a:r>
              <a:rPr dirty="0" sz="2000" spc="-30">
                <a:latin typeface="Calibri"/>
                <a:cs typeface="Calibri"/>
              </a:rPr>
              <a:t>ARVs </a:t>
            </a:r>
            <a:r>
              <a:rPr dirty="0" sz="2000" spc="-5">
                <a:latin typeface="Calibri"/>
                <a:cs typeface="Calibri"/>
              </a:rPr>
              <a:t>and </a:t>
            </a:r>
            <a:r>
              <a:rPr dirty="0" sz="2000" spc="-20">
                <a:latin typeface="Calibri"/>
                <a:cs typeface="Calibri"/>
              </a:rPr>
              <a:t>keep  </a:t>
            </a:r>
            <a:r>
              <a:rPr dirty="0" sz="2000" spc="-10">
                <a:latin typeface="Calibri"/>
                <a:cs typeface="Calibri"/>
              </a:rPr>
              <a:t>your viral </a:t>
            </a:r>
            <a:r>
              <a:rPr dirty="0" sz="2000" spc="-5">
                <a:latin typeface="Calibri"/>
                <a:cs typeface="Calibri"/>
              </a:rPr>
              <a:t>load</a:t>
            </a:r>
            <a:r>
              <a:rPr dirty="0" sz="2000" spc="-60">
                <a:latin typeface="Calibri"/>
                <a:cs typeface="Calibri"/>
              </a:rPr>
              <a:t> </a:t>
            </a:r>
            <a:r>
              <a:rPr dirty="0" sz="2000" spc="-40">
                <a:latin typeface="Calibri"/>
                <a:cs typeface="Calibri"/>
              </a:rPr>
              <a:t>low.</a:t>
            </a:r>
            <a:endParaRPr sz="2000">
              <a:latin typeface="Calibri"/>
              <a:cs typeface="Calibri"/>
            </a:endParaRPr>
          </a:p>
        </p:txBody>
      </p:sp>
      <p:sp>
        <p:nvSpPr>
          <p:cNvPr id="4" name="object 4"/>
          <p:cNvSpPr/>
          <p:nvPr/>
        </p:nvSpPr>
        <p:spPr>
          <a:xfrm>
            <a:off x="771554" y="2111636"/>
            <a:ext cx="6219737" cy="4136763"/>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738" y="1567688"/>
            <a:ext cx="2665095" cy="808990"/>
          </a:xfrm>
          <a:prstGeom prst="rect">
            <a:avLst/>
          </a:prstGeom>
        </p:spPr>
        <p:txBody>
          <a:bodyPr wrap="square" lIns="0" tIns="60960" rIns="0" bIns="0" rtlCol="0" vert="horz">
            <a:spAutoFit/>
          </a:bodyPr>
          <a:lstStyle/>
          <a:p>
            <a:pPr marL="12700">
              <a:lnSpc>
                <a:spcPct val="100000"/>
              </a:lnSpc>
              <a:spcBef>
                <a:spcPts val="480"/>
              </a:spcBef>
            </a:pPr>
            <a:r>
              <a:rPr dirty="0" sz="1500" b="1">
                <a:latin typeface="Calibri"/>
                <a:cs typeface="Calibri"/>
              </a:rPr>
              <a:t>KEY</a:t>
            </a:r>
            <a:r>
              <a:rPr dirty="0" sz="1500" spc="-15" b="1">
                <a:latin typeface="Calibri"/>
                <a:cs typeface="Calibri"/>
              </a:rPr>
              <a:t> </a:t>
            </a:r>
            <a:r>
              <a:rPr dirty="0" sz="1500" spc="-10" b="1">
                <a:latin typeface="Calibri"/>
                <a:cs typeface="Calibri"/>
              </a:rPr>
              <a:t>MESSAGES:</a:t>
            </a:r>
            <a:endParaRPr sz="1500">
              <a:latin typeface="Calibri"/>
              <a:cs typeface="Calibri"/>
            </a:endParaRPr>
          </a:p>
          <a:p>
            <a:pPr marL="298450" marR="5080" indent="-285750">
              <a:lnSpc>
                <a:spcPct val="100000"/>
              </a:lnSpc>
              <a:spcBef>
                <a:spcPts val="385"/>
              </a:spcBef>
              <a:buFont typeface="Wingdings"/>
              <a:buChar char="➢"/>
              <a:tabLst>
                <a:tab pos="298450" algn="l"/>
              </a:tabLst>
            </a:pPr>
            <a:r>
              <a:rPr dirty="0" sz="1500" spc="-5">
                <a:latin typeface="Calibri"/>
                <a:cs typeface="Calibri"/>
              </a:rPr>
              <a:t>It </a:t>
            </a:r>
            <a:r>
              <a:rPr dirty="0" sz="1500">
                <a:latin typeface="Calibri"/>
                <a:cs typeface="Calibri"/>
              </a:rPr>
              <a:t>is </a:t>
            </a:r>
            <a:r>
              <a:rPr dirty="0" sz="1500" spc="-10">
                <a:latin typeface="Calibri"/>
                <a:cs typeface="Calibri"/>
              </a:rPr>
              <a:t>important </a:t>
            </a:r>
            <a:r>
              <a:rPr dirty="0" sz="1500" spc="-15">
                <a:latin typeface="Calibri"/>
                <a:cs typeface="Calibri"/>
              </a:rPr>
              <a:t>for </a:t>
            </a:r>
            <a:r>
              <a:rPr dirty="0" sz="1500" spc="-10">
                <a:latin typeface="Calibri"/>
                <a:cs typeface="Calibri"/>
              </a:rPr>
              <a:t>you to </a:t>
            </a:r>
            <a:r>
              <a:rPr dirty="0" sz="1500" spc="-300">
                <a:latin typeface="Calibri"/>
                <a:cs typeface="Calibri"/>
              </a:rPr>
              <a:t>know  </a:t>
            </a:r>
            <a:r>
              <a:rPr dirty="0" sz="1500" spc="-5">
                <a:latin typeface="Calibri"/>
                <a:cs typeface="Calibri"/>
              </a:rPr>
              <a:t>how </a:t>
            </a:r>
            <a:r>
              <a:rPr dirty="0" sz="1500" spc="-30">
                <a:latin typeface="Calibri"/>
                <a:cs typeface="Calibri"/>
              </a:rPr>
              <a:t>ARVs </a:t>
            </a:r>
            <a:r>
              <a:rPr dirty="0" sz="1500" spc="-5">
                <a:latin typeface="Calibri"/>
                <a:cs typeface="Calibri"/>
              </a:rPr>
              <a:t>work,</a:t>
            </a:r>
            <a:r>
              <a:rPr dirty="0" sz="1500" spc="10">
                <a:latin typeface="Calibri"/>
                <a:cs typeface="Calibri"/>
              </a:rPr>
              <a:t> </a:t>
            </a:r>
            <a:r>
              <a:rPr dirty="0" sz="1500" spc="-15">
                <a:latin typeface="Calibri"/>
                <a:cs typeface="Calibri"/>
              </a:rPr>
              <a:t>understand</a:t>
            </a:r>
            <a:endParaRPr sz="1500">
              <a:latin typeface="Calibri"/>
              <a:cs typeface="Calibri"/>
            </a:endParaRPr>
          </a:p>
        </p:txBody>
      </p:sp>
      <p:sp>
        <p:nvSpPr>
          <p:cNvPr id="3" name="object 3"/>
          <p:cNvSpPr txBox="1"/>
          <p:nvPr/>
        </p:nvSpPr>
        <p:spPr>
          <a:xfrm>
            <a:off x="1269489" y="2351023"/>
            <a:ext cx="2313305" cy="1397000"/>
          </a:xfrm>
          <a:prstGeom prst="rect">
            <a:avLst/>
          </a:prstGeom>
        </p:spPr>
        <p:txBody>
          <a:bodyPr wrap="square" lIns="0" tIns="12700" rIns="0" bIns="0" rtlCol="0" vert="horz">
            <a:spAutoFit/>
          </a:bodyPr>
          <a:lstStyle/>
          <a:p>
            <a:pPr marL="12700" marR="5080">
              <a:lnSpc>
                <a:spcPct val="100000"/>
              </a:lnSpc>
              <a:spcBef>
                <a:spcPts val="100"/>
              </a:spcBef>
            </a:pPr>
            <a:r>
              <a:rPr dirty="0" sz="1500" spc="-5">
                <a:latin typeface="Calibri"/>
                <a:cs typeface="Calibri"/>
              </a:rPr>
              <a:t>how and when </a:t>
            </a:r>
            <a:r>
              <a:rPr dirty="0" sz="1500" spc="-10">
                <a:latin typeface="Calibri"/>
                <a:cs typeface="Calibri"/>
              </a:rPr>
              <a:t>you </a:t>
            </a:r>
            <a:r>
              <a:rPr dirty="0" sz="1500" spc="-5">
                <a:latin typeface="Calibri"/>
                <a:cs typeface="Calibri"/>
              </a:rPr>
              <a:t>should  </a:t>
            </a:r>
            <a:r>
              <a:rPr dirty="0" sz="1500" spc="-20">
                <a:latin typeface="Calibri"/>
                <a:cs typeface="Calibri"/>
              </a:rPr>
              <a:t>take </a:t>
            </a:r>
            <a:r>
              <a:rPr dirty="0" sz="1500" spc="-5">
                <a:latin typeface="Calibri"/>
                <a:cs typeface="Calibri"/>
              </a:rPr>
              <a:t>them, and the </a:t>
            </a:r>
            <a:r>
              <a:rPr dirty="0" sz="1500" spc="-10">
                <a:latin typeface="Calibri"/>
                <a:cs typeface="Calibri"/>
              </a:rPr>
              <a:t>best </a:t>
            </a:r>
            <a:r>
              <a:rPr dirty="0" sz="1500" spc="-20">
                <a:latin typeface="Calibri"/>
                <a:cs typeface="Calibri"/>
              </a:rPr>
              <a:t>ways  </a:t>
            </a:r>
            <a:r>
              <a:rPr dirty="0" sz="1500" spc="-10">
                <a:latin typeface="Calibri"/>
                <a:cs typeface="Calibri"/>
              </a:rPr>
              <a:t>to </a:t>
            </a:r>
            <a:r>
              <a:rPr dirty="0" sz="1500" spc="-15">
                <a:latin typeface="Calibri"/>
                <a:cs typeface="Calibri"/>
              </a:rPr>
              <a:t>avoid </a:t>
            </a:r>
            <a:r>
              <a:rPr dirty="0" sz="1500">
                <a:latin typeface="Calibri"/>
                <a:cs typeface="Calibri"/>
              </a:rPr>
              <a:t>side </a:t>
            </a:r>
            <a:r>
              <a:rPr dirty="0" sz="1500" spc="-10">
                <a:latin typeface="Calibri"/>
                <a:cs typeface="Calibri"/>
              </a:rPr>
              <a:t>effects. </a:t>
            </a:r>
            <a:r>
              <a:rPr dirty="0" sz="1500" spc="-5">
                <a:latin typeface="Calibri"/>
                <a:cs typeface="Calibri"/>
              </a:rPr>
              <a:t>This </a:t>
            </a:r>
            <a:r>
              <a:rPr dirty="0" sz="1500">
                <a:latin typeface="Calibri"/>
                <a:cs typeface="Calibri"/>
              </a:rPr>
              <a:t>will  </a:t>
            </a:r>
            <a:r>
              <a:rPr dirty="0" sz="1500" spc="-15">
                <a:latin typeface="Calibri"/>
                <a:cs typeface="Calibri"/>
              </a:rPr>
              <a:t>make </a:t>
            </a:r>
            <a:r>
              <a:rPr dirty="0" sz="1500">
                <a:latin typeface="Calibri"/>
                <a:cs typeface="Calibri"/>
              </a:rPr>
              <a:t>is </a:t>
            </a:r>
            <a:r>
              <a:rPr dirty="0" sz="1500" spc="-5">
                <a:latin typeface="Calibri"/>
                <a:cs typeface="Calibri"/>
              </a:rPr>
              <a:t>easier </a:t>
            </a:r>
            <a:r>
              <a:rPr dirty="0" sz="1500" spc="-15">
                <a:latin typeface="Calibri"/>
                <a:cs typeface="Calibri"/>
              </a:rPr>
              <a:t>for </a:t>
            </a:r>
            <a:r>
              <a:rPr dirty="0" sz="1500" spc="-10">
                <a:latin typeface="Calibri"/>
                <a:cs typeface="Calibri"/>
              </a:rPr>
              <a:t>you to </a:t>
            </a:r>
            <a:r>
              <a:rPr dirty="0" sz="1500" spc="-20">
                <a:latin typeface="Calibri"/>
                <a:cs typeface="Calibri"/>
              </a:rPr>
              <a:t>take  </a:t>
            </a:r>
            <a:r>
              <a:rPr dirty="0" sz="1500" spc="-10">
                <a:latin typeface="Calibri"/>
                <a:cs typeface="Calibri"/>
              </a:rPr>
              <a:t>your </a:t>
            </a:r>
            <a:r>
              <a:rPr dirty="0" sz="1500" spc="-30">
                <a:latin typeface="Calibri"/>
                <a:cs typeface="Calibri"/>
              </a:rPr>
              <a:t>ARVs </a:t>
            </a:r>
            <a:r>
              <a:rPr dirty="0" sz="1500" spc="-5">
                <a:latin typeface="Calibri"/>
                <a:cs typeface="Calibri"/>
              </a:rPr>
              <a:t>and </a:t>
            </a:r>
            <a:r>
              <a:rPr dirty="0" sz="1500" spc="-15">
                <a:latin typeface="Calibri"/>
                <a:cs typeface="Calibri"/>
              </a:rPr>
              <a:t>keep </a:t>
            </a:r>
            <a:r>
              <a:rPr dirty="0" sz="1500" spc="-10">
                <a:latin typeface="Calibri"/>
                <a:cs typeface="Calibri"/>
              </a:rPr>
              <a:t>your viral  </a:t>
            </a:r>
            <a:r>
              <a:rPr dirty="0" sz="1500" spc="-5">
                <a:latin typeface="Calibri"/>
                <a:cs typeface="Calibri"/>
              </a:rPr>
              <a:t>load</a:t>
            </a:r>
            <a:r>
              <a:rPr dirty="0" sz="1500" spc="-10">
                <a:latin typeface="Calibri"/>
                <a:cs typeface="Calibri"/>
              </a:rPr>
              <a:t> </a:t>
            </a:r>
            <a:r>
              <a:rPr dirty="0" sz="1500" spc="-25">
                <a:latin typeface="Calibri"/>
                <a:cs typeface="Calibri"/>
              </a:rPr>
              <a:t>low.</a:t>
            </a:r>
            <a:endParaRPr sz="1500">
              <a:latin typeface="Calibri"/>
              <a:cs typeface="Calibri"/>
            </a:endParaRPr>
          </a:p>
        </p:txBody>
      </p:sp>
      <p:sp>
        <p:nvSpPr>
          <p:cNvPr id="4" name="object 4"/>
          <p:cNvSpPr txBox="1"/>
          <p:nvPr/>
        </p:nvSpPr>
        <p:spPr>
          <a:xfrm>
            <a:off x="4215183" y="1558072"/>
            <a:ext cx="3041015" cy="815975"/>
          </a:xfrm>
          <a:prstGeom prst="rect">
            <a:avLst/>
          </a:prstGeom>
        </p:spPr>
        <p:txBody>
          <a:bodyPr wrap="square" lIns="0" tIns="69850" rIns="0" bIns="0" rtlCol="0" vert="horz">
            <a:spAutoFit/>
          </a:bodyPr>
          <a:lstStyle/>
          <a:p>
            <a:pPr marL="12700">
              <a:lnSpc>
                <a:spcPct val="100000"/>
              </a:lnSpc>
              <a:spcBef>
                <a:spcPts val="550"/>
              </a:spcBef>
            </a:pPr>
            <a:r>
              <a:rPr dirty="0" sz="1700" spc="-25" b="1">
                <a:latin typeface="Calibri"/>
                <a:cs typeface="Calibri"/>
              </a:rPr>
              <a:t>TALKING</a:t>
            </a:r>
            <a:r>
              <a:rPr dirty="0" sz="1700" b="1">
                <a:latin typeface="Calibri"/>
                <a:cs typeface="Calibri"/>
              </a:rPr>
              <a:t> </a:t>
            </a:r>
            <a:r>
              <a:rPr dirty="0" sz="1700" spc="-5" b="1">
                <a:latin typeface="Calibri"/>
                <a:cs typeface="Calibri"/>
              </a:rPr>
              <a:t>POINTS:</a:t>
            </a:r>
            <a:endParaRPr sz="1700">
              <a:latin typeface="Calibri"/>
              <a:cs typeface="Calibri"/>
            </a:endParaRPr>
          </a:p>
          <a:p>
            <a:pPr marL="12700" marR="5080">
              <a:lnSpc>
                <a:spcPct val="100000"/>
              </a:lnSpc>
              <a:spcBef>
                <a:spcPts val="370"/>
              </a:spcBef>
            </a:pPr>
            <a:r>
              <a:rPr dirty="0" sz="1400" spc="-5">
                <a:latin typeface="Calibri"/>
                <a:cs typeface="Calibri"/>
              </a:rPr>
              <a:t>Which area </a:t>
            </a:r>
            <a:r>
              <a:rPr dirty="0" sz="1400">
                <a:latin typeface="Calibri"/>
                <a:cs typeface="Calibri"/>
              </a:rPr>
              <a:t>is the </a:t>
            </a:r>
            <a:r>
              <a:rPr dirty="0" sz="1400" spc="-5">
                <a:latin typeface="Calibri"/>
                <a:cs typeface="Calibri"/>
              </a:rPr>
              <a:t>patient having </a:t>
            </a:r>
            <a:r>
              <a:rPr dirty="0" sz="1400">
                <a:latin typeface="Calibri"/>
                <a:cs typeface="Calibri"/>
              </a:rPr>
              <a:t>the </a:t>
            </a:r>
            <a:r>
              <a:rPr dirty="0" sz="1400" spc="-10">
                <a:latin typeface="Calibri"/>
                <a:cs typeface="Calibri"/>
              </a:rPr>
              <a:t>most  </a:t>
            </a:r>
            <a:r>
              <a:rPr dirty="0" sz="1400" spc="-5">
                <a:latin typeface="Calibri"/>
                <a:cs typeface="Calibri"/>
              </a:rPr>
              <a:t>difficulty</a:t>
            </a:r>
            <a:r>
              <a:rPr dirty="0" sz="1400" spc="-10">
                <a:latin typeface="Calibri"/>
                <a:cs typeface="Calibri"/>
              </a:rPr>
              <a:t> </a:t>
            </a:r>
            <a:r>
              <a:rPr dirty="0" sz="1400">
                <a:latin typeface="Calibri"/>
                <a:cs typeface="Calibri"/>
              </a:rPr>
              <a:t>with?</a:t>
            </a:r>
            <a:endParaRPr sz="1400">
              <a:latin typeface="Calibri"/>
              <a:cs typeface="Calibri"/>
            </a:endParaRPr>
          </a:p>
        </p:txBody>
      </p:sp>
      <p:sp>
        <p:nvSpPr>
          <p:cNvPr id="5" name="object 5"/>
          <p:cNvSpPr txBox="1"/>
          <p:nvPr/>
        </p:nvSpPr>
        <p:spPr>
          <a:xfrm>
            <a:off x="4215183" y="2351531"/>
            <a:ext cx="5047615" cy="2031364"/>
          </a:xfrm>
          <a:prstGeom prst="rect">
            <a:avLst/>
          </a:prstGeom>
        </p:spPr>
        <p:txBody>
          <a:bodyPr wrap="square" lIns="0" tIns="52069" rIns="0" bIns="0" rtlCol="0" vert="horz">
            <a:spAutoFit/>
          </a:bodyPr>
          <a:lstStyle/>
          <a:p>
            <a:pPr marL="298450" indent="-285750">
              <a:lnSpc>
                <a:spcPct val="100000"/>
              </a:lnSpc>
              <a:spcBef>
                <a:spcPts val="409"/>
              </a:spcBef>
              <a:buFont typeface="Arial"/>
              <a:buChar char="•"/>
              <a:tabLst>
                <a:tab pos="297815" algn="l"/>
                <a:tab pos="298450" algn="l"/>
              </a:tabLst>
            </a:pPr>
            <a:r>
              <a:rPr dirty="0" sz="1400" spc="-5" b="1">
                <a:latin typeface="Calibri"/>
                <a:cs typeface="Calibri"/>
              </a:rPr>
              <a:t>Names and </a:t>
            </a:r>
            <a:r>
              <a:rPr dirty="0" sz="1400" spc="-10" b="1">
                <a:latin typeface="Calibri"/>
                <a:cs typeface="Calibri"/>
              </a:rPr>
              <a:t>frequency </a:t>
            </a:r>
            <a:r>
              <a:rPr dirty="0" sz="1400" spc="-5" b="1">
                <a:latin typeface="Calibri"/>
                <a:cs typeface="Calibri"/>
              </a:rPr>
              <a:t>of</a:t>
            </a:r>
            <a:r>
              <a:rPr dirty="0" sz="1400" spc="-20" b="1">
                <a:latin typeface="Calibri"/>
                <a:cs typeface="Calibri"/>
              </a:rPr>
              <a:t> </a:t>
            </a:r>
            <a:r>
              <a:rPr dirty="0" sz="1400" spc="-5" b="1">
                <a:latin typeface="Calibri"/>
                <a:cs typeface="Calibri"/>
              </a:rPr>
              <a:t>medications</a:t>
            </a:r>
            <a:endParaRPr sz="1400">
              <a:latin typeface="Calibri"/>
              <a:cs typeface="Calibri"/>
            </a:endParaRPr>
          </a:p>
          <a:p>
            <a:pPr marL="422909">
              <a:lnSpc>
                <a:spcPct val="100000"/>
              </a:lnSpc>
              <a:spcBef>
                <a:spcPts val="315"/>
              </a:spcBef>
            </a:pPr>
            <a:r>
              <a:rPr dirty="0" sz="1400">
                <a:latin typeface="Wingdings"/>
                <a:cs typeface="Wingdings"/>
              </a:rPr>
              <a:t>à</a:t>
            </a:r>
            <a:r>
              <a:rPr dirty="0" sz="1400" spc="-1090">
                <a:latin typeface="Wingdings"/>
                <a:cs typeface="Wingdings"/>
              </a:rPr>
              <a:t> </a:t>
            </a:r>
            <a:r>
              <a:rPr dirty="0" sz="1400" spc="-5">
                <a:latin typeface="Calibri"/>
                <a:cs typeface="Calibri"/>
              </a:rPr>
              <a:t>Provide education </a:t>
            </a:r>
            <a:r>
              <a:rPr dirty="0" sz="1400">
                <a:latin typeface="Calibri"/>
                <a:cs typeface="Calibri"/>
              </a:rPr>
              <a:t>and </a:t>
            </a:r>
            <a:r>
              <a:rPr dirty="0" sz="1400" spc="-10">
                <a:latin typeface="Calibri"/>
                <a:cs typeface="Calibri"/>
              </a:rPr>
              <a:t>fact </a:t>
            </a:r>
            <a:r>
              <a:rPr dirty="0" sz="1400">
                <a:latin typeface="Calibri"/>
                <a:cs typeface="Calibri"/>
              </a:rPr>
              <a:t>sheets.</a:t>
            </a:r>
            <a:endParaRPr sz="1400">
              <a:latin typeface="Calibri"/>
              <a:cs typeface="Calibri"/>
            </a:endParaRPr>
          </a:p>
          <a:p>
            <a:pPr marL="298450" indent="-285750">
              <a:lnSpc>
                <a:spcPct val="100000"/>
              </a:lnSpc>
              <a:spcBef>
                <a:spcPts val="310"/>
              </a:spcBef>
              <a:buFont typeface="Arial"/>
              <a:buChar char="•"/>
              <a:tabLst>
                <a:tab pos="297815" algn="l"/>
                <a:tab pos="298450" algn="l"/>
              </a:tabLst>
            </a:pPr>
            <a:r>
              <a:rPr dirty="0" sz="1400" spc="-5" b="1">
                <a:latin typeface="Calibri"/>
                <a:cs typeface="Calibri"/>
              </a:rPr>
              <a:t>How medications</a:t>
            </a:r>
            <a:r>
              <a:rPr dirty="0" sz="1400" spc="-20" b="1">
                <a:latin typeface="Calibri"/>
                <a:cs typeface="Calibri"/>
              </a:rPr>
              <a:t> </a:t>
            </a:r>
            <a:r>
              <a:rPr dirty="0" sz="1400" spc="-10" b="1">
                <a:latin typeface="Calibri"/>
                <a:cs typeface="Calibri"/>
              </a:rPr>
              <a:t>work</a:t>
            </a:r>
            <a:endParaRPr sz="1400">
              <a:latin typeface="Calibri"/>
              <a:cs typeface="Calibri"/>
            </a:endParaRPr>
          </a:p>
          <a:p>
            <a:pPr marL="422909">
              <a:lnSpc>
                <a:spcPct val="100000"/>
              </a:lnSpc>
              <a:spcBef>
                <a:spcPts val="335"/>
              </a:spcBef>
            </a:pPr>
            <a:r>
              <a:rPr dirty="0" sz="1350" spc="45">
                <a:latin typeface="Wingdings"/>
                <a:cs typeface="Wingdings"/>
              </a:rPr>
              <a:t>à</a:t>
            </a:r>
            <a:r>
              <a:rPr dirty="0" sz="1350" spc="-1010">
                <a:latin typeface="Wingdings"/>
                <a:cs typeface="Wingdings"/>
              </a:rPr>
              <a:t> </a:t>
            </a:r>
            <a:r>
              <a:rPr dirty="0" sz="1400" spc="-10">
                <a:latin typeface="Calibri"/>
                <a:cs typeface="Calibri"/>
              </a:rPr>
              <a:t>Review </a:t>
            </a:r>
            <a:r>
              <a:rPr dirty="0" sz="1400" spc="-5">
                <a:latin typeface="Calibri"/>
                <a:cs typeface="Calibri"/>
              </a:rPr>
              <a:t>earlier </a:t>
            </a:r>
            <a:r>
              <a:rPr dirty="0" sz="1400" spc="-10">
                <a:latin typeface="Calibri"/>
                <a:cs typeface="Calibri"/>
              </a:rPr>
              <a:t>cards from </a:t>
            </a:r>
            <a:r>
              <a:rPr dirty="0" sz="1400" spc="-5">
                <a:latin typeface="Calibri"/>
                <a:cs typeface="Calibri"/>
              </a:rPr>
              <a:t>prior </a:t>
            </a:r>
            <a:r>
              <a:rPr dirty="0" sz="1400">
                <a:latin typeface="Calibri"/>
                <a:cs typeface="Calibri"/>
              </a:rPr>
              <a:t>visits </a:t>
            </a:r>
            <a:r>
              <a:rPr dirty="0" sz="1400" spc="-5">
                <a:latin typeface="Calibri"/>
                <a:cs typeface="Calibri"/>
              </a:rPr>
              <a:t>or answer questions.</a:t>
            </a:r>
            <a:endParaRPr sz="1400">
              <a:latin typeface="Calibri"/>
              <a:cs typeface="Calibri"/>
            </a:endParaRPr>
          </a:p>
          <a:p>
            <a:pPr marL="298450" indent="-285750">
              <a:lnSpc>
                <a:spcPct val="100000"/>
              </a:lnSpc>
              <a:spcBef>
                <a:spcPts val="315"/>
              </a:spcBef>
              <a:buFont typeface="Arial"/>
              <a:buChar char="•"/>
              <a:tabLst>
                <a:tab pos="297815" algn="l"/>
                <a:tab pos="298450" algn="l"/>
              </a:tabLst>
            </a:pPr>
            <a:r>
              <a:rPr dirty="0" sz="1400" spc="-5" b="1">
                <a:latin typeface="Calibri"/>
                <a:cs typeface="Calibri"/>
              </a:rPr>
              <a:t>Health</a:t>
            </a:r>
            <a:r>
              <a:rPr dirty="0" sz="1400" spc="-15" b="1">
                <a:latin typeface="Calibri"/>
                <a:cs typeface="Calibri"/>
              </a:rPr>
              <a:t> </a:t>
            </a:r>
            <a:r>
              <a:rPr dirty="0" sz="1400" spc="-5" b="1">
                <a:latin typeface="Calibri"/>
                <a:cs typeface="Calibri"/>
              </a:rPr>
              <a:t>beliefs</a:t>
            </a:r>
            <a:endParaRPr sz="1400">
              <a:latin typeface="Calibri"/>
              <a:cs typeface="Calibri"/>
            </a:endParaRPr>
          </a:p>
          <a:p>
            <a:pPr marL="422909" marR="244475">
              <a:lnSpc>
                <a:spcPts val="1580"/>
              </a:lnSpc>
              <a:spcBef>
                <a:spcPts val="565"/>
              </a:spcBef>
            </a:pPr>
            <a:r>
              <a:rPr dirty="0" sz="1350" spc="45">
                <a:latin typeface="Wingdings"/>
                <a:cs typeface="Wingdings"/>
              </a:rPr>
              <a:t>à</a:t>
            </a:r>
            <a:r>
              <a:rPr dirty="0" sz="1350" spc="-1025">
                <a:latin typeface="Wingdings"/>
                <a:cs typeface="Wingdings"/>
              </a:rPr>
              <a:t> </a:t>
            </a:r>
            <a:r>
              <a:rPr dirty="0" sz="1400" spc="-5">
                <a:latin typeface="Calibri"/>
                <a:cs typeface="Calibri"/>
              </a:rPr>
              <a:t>Instruct patient to </a:t>
            </a:r>
            <a:r>
              <a:rPr dirty="0" sz="1400" spc="-15">
                <a:latin typeface="Calibri"/>
                <a:cs typeface="Calibri"/>
              </a:rPr>
              <a:t>take </a:t>
            </a:r>
            <a:r>
              <a:rPr dirty="0" sz="1400" spc="-20">
                <a:latin typeface="Calibri"/>
                <a:cs typeface="Calibri"/>
              </a:rPr>
              <a:t>ARVs </a:t>
            </a:r>
            <a:r>
              <a:rPr dirty="0" sz="1400" spc="-5">
                <a:latin typeface="Calibri"/>
                <a:cs typeface="Calibri"/>
              </a:rPr>
              <a:t>whether </a:t>
            </a:r>
            <a:r>
              <a:rPr dirty="0" sz="1400">
                <a:latin typeface="Calibri"/>
                <a:cs typeface="Calibri"/>
              </a:rPr>
              <a:t>they </a:t>
            </a:r>
            <a:r>
              <a:rPr dirty="0" sz="1400" spc="-10">
                <a:latin typeface="Calibri"/>
                <a:cs typeface="Calibri"/>
              </a:rPr>
              <a:t>feel </a:t>
            </a:r>
            <a:r>
              <a:rPr dirty="0" sz="1400" spc="-5">
                <a:latin typeface="Calibri"/>
                <a:cs typeface="Calibri"/>
              </a:rPr>
              <a:t>healthy or  sick, </a:t>
            </a:r>
            <a:r>
              <a:rPr dirty="0" sz="1400">
                <a:latin typeface="Calibri"/>
                <a:cs typeface="Calibri"/>
              </a:rPr>
              <a:t>unless otherwise </a:t>
            </a:r>
            <a:r>
              <a:rPr dirty="0" sz="1400" spc="-5">
                <a:latin typeface="Calibri"/>
                <a:cs typeface="Calibri"/>
              </a:rPr>
              <a:t>specified by </a:t>
            </a:r>
            <a:r>
              <a:rPr dirty="0" sz="1400">
                <a:latin typeface="Calibri"/>
                <a:cs typeface="Calibri"/>
              </a:rPr>
              <a:t>a</a:t>
            </a:r>
            <a:r>
              <a:rPr dirty="0" sz="1400" spc="-20">
                <a:latin typeface="Calibri"/>
                <a:cs typeface="Calibri"/>
              </a:rPr>
              <a:t> </a:t>
            </a:r>
            <a:r>
              <a:rPr dirty="0" sz="1400" spc="-25">
                <a:latin typeface="Calibri"/>
                <a:cs typeface="Calibri"/>
              </a:rPr>
              <a:t>doctor.</a:t>
            </a:r>
            <a:endParaRPr sz="1400">
              <a:latin typeface="Calibri"/>
              <a:cs typeface="Calibri"/>
            </a:endParaRPr>
          </a:p>
          <a:p>
            <a:pPr marL="422909">
              <a:lnSpc>
                <a:spcPct val="100000"/>
              </a:lnSpc>
              <a:spcBef>
                <a:spcPts val="400"/>
              </a:spcBef>
            </a:pPr>
            <a:r>
              <a:rPr dirty="0" sz="1350">
                <a:latin typeface="Wingdings"/>
                <a:cs typeface="Wingdings"/>
              </a:rPr>
              <a:t>à</a:t>
            </a:r>
            <a:r>
              <a:rPr dirty="0" sz="1400">
                <a:latin typeface="Calibri"/>
                <a:cs typeface="Calibri"/>
              </a:rPr>
              <a:t>Probe </a:t>
            </a:r>
            <a:r>
              <a:rPr dirty="0" sz="1400" spc="-15">
                <a:latin typeface="Calibri"/>
                <a:cs typeface="Calibri"/>
              </a:rPr>
              <a:t>for </a:t>
            </a:r>
            <a:r>
              <a:rPr dirty="0" sz="1400" spc="-5">
                <a:latin typeface="Calibri"/>
                <a:cs typeface="Calibri"/>
              </a:rPr>
              <a:t>specific beliefs about </a:t>
            </a:r>
            <a:r>
              <a:rPr dirty="0" sz="1400" spc="-20">
                <a:latin typeface="Calibri"/>
                <a:cs typeface="Calibri"/>
              </a:rPr>
              <a:t>ARVs </a:t>
            </a:r>
            <a:r>
              <a:rPr dirty="0" sz="1400">
                <a:latin typeface="Calibri"/>
                <a:cs typeface="Calibri"/>
              </a:rPr>
              <a:t>and health, </a:t>
            </a:r>
            <a:r>
              <a:rPr dirty="0" sz="1400" spc="-15">
                <a:latin typeface="Calibri"/>
                <a:cs typeface="Calibri"/>
              </a:rPr>
              <a:t>for</a:t>
            </a:r>
            <a:r>
              <a:rPr dirty="0" sz="1400" spc="15">
                <a:latin typeface="Calibri"/>
                <a:cs typeface="Calibri"/>
              </a:rPr>
              <a:t> </a:t>
            </a:r>
            <a:r>
              <a:rPr dirty="0" sz="1400" spc="-10">
                <a:latin typeface="Calibri"/>
                <a:cs typeface="Calibri"/>
              </a:rPr>
              <a:t>example:</a:t>
            </a:r>
            <a:endParaRPr sz="1400">
              <a:latin typeface="Calibri"/>
              <a:cs typeface="Calibri"/>
            </a:endParaRPr>
          </a:p>
        </p:txBody>
      </p:sp>
      <p:sp>
        <p:nvSpPr>
          <p:cNvPr id="6" name="object 6"/>
          <p:cNvSpPr txBox="1"/>
          <p:nvPr/>
        </p:nvSpPr>
        <p:spPr>
          <a:xfrm>
            <a:off x="5035603" y="4396740"/>
            <a:ext cx="4147820" cy="924560"/>
          </a:xfrm>
          <a:prstGeom prst="rect">
            <a:avLst/>
          </a:prstGeom>
        </p:spPr>
        <p:txBody>
          <a:bodyPr wrap="square" lIns="0" tIns="9525" rIns="0" bIns="0" rtlCol="0" vert="horz">
            <a:spAutoFit/>
          </a:bodyPr>
          <a:lstStyle/>
          <a:p>
            <a:pPr marL="298450" marR="255270" indent="-285750">
              <a:lnSpc>
                <a:spcPct val="101400"/>
              </a:lnSpc>
              <a:spcBef>
                <a:spcPts val="75"/>
              </a:spcBef>
              <a:buFont typeface="Arial"/>
              <a:buChar char="•"/>
              <a:tabLst>
                <a:tab pos="297815" algn="l"/>
                <a:tab pos="298450" algn="l"/>
              </a:tabLst>
            </a:pPr>
            <a:r>
              <a:rPr dirty="0" sz="1400" spc="-10">
                <a:latin typeface="Calibri"/>
                <a:cs typeface="Calibri"/>
              </a:rPr>
              <a:t>“Have you </a:t>
            </a:r>
            <a:r>
              <a:rPr dirty="0" sz="1400" spc="-5">
                <a:latin typeface="Calibri"/>
                <a:cs typeface="Calibri"/>
              </a:rPr>
              <a:t>heard others </a:t>
            </a:r>
            <a:r>
              <a:rPr dirty="0" sz="1400" spc="-10">
                <a:latin typeface="Calibri"/>
                <a:cs typeface="Calibri"/>
              </a:rPr>
              <a:t>say </a:t>
            </a:r>
            <a:r>
              <a:rPr dirty="0" sz="1400" spc="-5">
                <a:latin typeface="Calibri"/>
                <a:cs typeface="Calibri"/>
              </a:rPr>
              <a:t>negative </a:t>
            </a:r>
            <a:r>
              <a:rPr dirty="0" sz="1400">
                <a:latin typeface="Calibri"/>
                <a:cs typeface="Calibri"/>
              </a:rPr>
              <a:t>things about  </a:t>
            </a:r>
            <a:r>
              <a:rPr dirty="0" sz="1400" spc="-10">
                <a:latin typeface="Calibri"/>
                <a:cs typeface="Calibri"/>
              </a:rPr>
              <a:t>ARVs?”</a:t>
            </a:r>
            <a:endParaRPr sz="1400">
              <a:latin typeface="Calibri"/>
              <a:cs typeface="Calibri"/>
            </a:endParaRPr>
          </a:p>
          <a:p>
            <a:pPr marL="298450" marR="5080" indent="-285750">
              <a:lnSpc>
                <a:spcPct val="101400"/>
              </a:lnSpc>
              <a:spcBef>
                <a:spcPts val="290"/>
              </a:spcBef>
              <a:buFont typeface="Arial"/>
              <a:buChar char="•"/>
              <a:tabLst>
                <a:tab pos="297815" algn="l"/>
                <a:tab pos="298450" algn="l"/>
              </a:tabLst>
            </a:pPr>
            <a:r>
              <a:rPr dirty="0" sz="1400" spc="-35">
                <a:latin typeface="Calibri"/>
                <a:cs typeface="Calibri"/>
              </a:rPr>
              <a:t>“Are </a:t>
            </a:r>
            <a:r>
              <a:rPr dirty="0" sz="1400" spc="-5">
                <a:latin typeface="Calibri"/>
                <a:cs typeface="Calibri"/>
              </a:rPr>
              <a:t>there </a:t>
            </a:r>
            <a:r>
              <a:rPr dirty="0" sz="1400">
                <a:latin typeface="Calibri"/>
                <a:cs typeface="Calibri"/>
              </a:rPr>
              <a:t>other </a:t>
            </a:r>
            <a:r>
              <a:rPr dirty="0" sz="1400" spc="-5">
                <a:latin typeface="Calibri"/>
                <a:cs typeface="Calibri"/>
              </a:rPr>
              <a:t>remedies that </a:t>
            </a:r>
            <a:r>
              <a:rPr dirty="0" sz="1400" spc="-10">
                <a:latin typeface="Calibri"/>
                <a:cs typeface="Calibri"/>
              </a:rPr>
              <a:t>you </a:t>
            </a:r>
            <a:r>
              <a:rPr dirty="0" sz="1400">
                <a:latin typeface="Calibri"/>
                <a:cs typeface="Calibri"/>
              </a:rPr>
              <a:t>think </a:t>
            </a:r>
            <a:r>
              <a:rPr dirty="0" sz="1400" spc="-5">
                <a:latin typeface="Calibri"/>
                <a:cs typeface="Calibri"/>
              </a:rPr>
              <a:t>work better  </a:t>
            </a:r>
            <a:r>
              <a:rPr dirty="0" sz="1400">
                <a:latin typeface="Calibri"/>
                <a:cs typeface="Calibri"/>
              </a:rPr>
              <a:t>than</a:t>
            </a:r>
            <a:r>
              <a:rPr dirty="0" sz="1400" spc="-10">
                <a:latin typeface="Calibri"/>
                <a:cs typeface="Calibri"/>
              </a:rPr>
              <a:t> ARVs?”</a:t>
            </a:r>
            <a:endParaRPr sz="1400">
              <a:latin typeface="Calibri"/>
              <a:cs typeface="Calibri"/>
            </a:endParaRPr>
          </a:p>
        </p:txBody>
      </p:sp>
      <p:grpSp>
        <p:nvGrpSpPr>
          <p:cNvPr id="7" name="object 7"/>
          <p:cNvGrpSpPr/>
          <p:nvPr/>
        </p:nvGrpSpPr>
        <p:grpSpPr>
          <a:xfrm>
            <a:off x="3986784" y="1493519"/>
            <a:ext cx="104139" cy="3834765"/>
            <a:chOff x="3986784" y="1493519"/>
            <a:chExt cx="104139" cy="3834765"/>
          </a:xfrm>
        </p:grpSpPr>
        <p:sp>
          <p:nvSpPr>
            <p:cNvPr id="8" name="object 8"/>
            <p:cNvSpPr/>
            <p:nvPr/>
          </p:nvSpPr>
          <p:spPr>
            <a:xfrm>
              <a:off x="3986784" y="1493519"/>
              <a:ext cx="103632" cy="3834383"/>
            </a:xfrm>
            <a:prstGeom prst="rect">
              <a:avLst/>
            </a:prstGeom>
            <a:blipFill>
              <a:blip r:embed="rId2" cstate="print"/>
              <a:stretch>
                <a:fillRect/>
              </a:stretch>
            </a:blipFill>
          </p:spPr>
          <p:txBody>
            <a:bodyPr wrap="square" lIns="0" tIns="0" rIns="0" bIns="0" rtlCol="0"/>
            <a:lstStyle/>
            <a:p/>
          </p:txBody>
        </p:sp>
        <p:sp>
          <p:nvSpPr>
            <p:cNvPr id="9" name="object 9"/>
            <p:cNvSpPr/>
            <p:nvPr/>
          </p:nvSpPr>
          <p:spPr>
            <a:xfrm>
              <a:off x="4038600" y="1514563"/>
              <a:ext cx="0" cy="3743325"/>
            </a:xfrm>
            <a:custGeom>
              <a:avLst/>
              <a:gdLst/>
              <a:ahLst/>
              <a:cxnLst/>
              <a:rect l="l" t="t" r="r" b="b"/>
              <a:pathLst>
                <a:path w="0" h="3743325">
                  <a:moveTo>
                    <a:pt x="0" y="0"/>
                  </a:moveTo>
                  <a:lnTo>
                    <a:pt x="1" y="3743236"/>
                  </a:lnTo>
                </a:path>
              </a:pathLst>
            </a:custGeom>
            <a:ln w="19050">
              <a:solidFill>
                <a:srgbClr val="002060"/>
              </a:solidFill>
            </a:ln>
          </p:spPr>
          <p:txBody>
            <a:bodyPr wrap="square" lIns="0" tIns="0" rIns="0" bIns="0" rtlCol="0"/>
            <a:lstStyle/>
            <a:p/>
          </p:txBody>
        </p:sp>
      </p:grpSp>
      <p:sp>
        <p:nvSpPr>
          <p:cNvPr id="10" name="object 10"/>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8064A2"/>
          </a:solidFill>
        </p:spPr>
        <p:txBody>
          <a:bodyPr wrap="square" lIns="0" tIns="0" rIns="0" bIns="0" rtlCol="0"/>
          <a:lstStyle/>
          <a:p/>
        </p:txBody>
      </p:sp>
      <p:sp>
        <p:nvSpPr>
          <p:cNvPr id="11" name="object 11"/>
          <p:cNvSpPr txBox="1">
            <a:spLocks noGrp="1"/>
          </p:cNvSpPr>
          <p:nvPr>
            <p:ph type="title"/>
          </p:nvPr>
        </p:nvSpPr>
        <p:spPr>
          <a:xfrm>
            <a:off x="457200" y="453525"/>
            <a:ext cx="9144000" cy="461009"/>
          </a:xfrm>
          <a:prstGeom prst="rect"/>
          <a:solidFill>
            <a:srgbClr val="8064A2"/>
          </a:solidFill>
        </p:spPr>
        <p:txBody>
          <a:bodyPr wrap="square" lIns="0" tIns="184150" rIns="0" bIns="0" rtlCol="0" vert="horz">
            <a:spAutoFit/>
          </a:bodyPr>
          <a:lstStyle/>
          <a:p>
            <a:pPr marL="492125">
              <a:lnSpc>
                <a:spcPts val="2175"/>
              </a:lnSpc>
              <a:spcBef>
                <a:spcPts val="1450"/>
              </a:spcBef>
            </a:pPr>
            <a:r>
              <a:rPr dirty="0"/>
              <a:t>17. </a:t>
            </a:r>
            <a:r>
              <a:rPr dirty="0" spc="-10"/>
              <a:t>Understanding </a:t>
            </a:r>
            <a:r>
              <a:rPr dirty="0" spc="-15"/>
              <a:t>your</a:t>
            </a:r>
            <a:r>
              <a:rPr dirty="0" spc="15"/>
              <a:t> </a:t>
            </a:r>
            <a:r>
              <a:rPr dirty="0" spc="-45"/>
              <a:t>ARVs</a:t>
            </a:r>
          </a:p>
        </p:txBody>
      </p:sp>
      <p:grpSp>
        <p:nvGrpSpPr>
          <p:cNvPr id="12" name="object 12"/>
          <p:cNvGrpSpPr/>
          <p:nvPr/>
        </p:nvGrpSpPr>
        <p:grpSpPr>
          <a:xfrm>
            <a:off x="4529328" y="5925311"/>
            <a:ext cx="4867910" cy="1149350"/>
            <a:chOff x="4529328" y="5925311"/>
            <a:chExt cx="4867910" cy="1149350"/>
          </a:xfrm>
        </p:grpSpPr>
        <p:sp>
          <p:nvSpPr>
            <p:cNvPr id="13" name="object 13"/>
            <p:cNvSpPr/>
            <p:nvPr/>
          </p:nvSpPr>
          <p:spPr>
            <a:xfrm>
              <a:off x="4529328" y="5925311"/>
              <a:ext cx="4867656" cy="1149096"/>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4572000" y="5943600"/>
              <a:ext cx="4784725" cy="1066800"/>
            </a:xfrm>
            <a:custGeom>
              <a:avLst/>
              <a:gdLst/>
              <a:ahLst/>
              <a:cxnLst/>
              <a:rect l="l" t="t" r="r" b="b"/>
              <a:pathLst>
                <a:path w="4784725" h="1066800">
                  <a:moveTo>
                    <a:pt x="4784243" y="0"/>
                  </a:moveTo>
                  <a:lnTo>
                    <a:pt x="0" y="0"/>
                  </a:lnTo>
                  <a:lnTo>
                    <a:pt x="0" y="1066799"/>
                  </a:lnTo>
                  <a:lnTo>
                    <a:pt x="4784243" y="1066799"/>
                  </a:lnTo>
                  <a:lnTo>
                    <a:pt x="4784243" y="0"/>
                  </a:lnTo>
                  <a:close/>
                </a:path>
              </a:pathLst>
            </a:custGeom>
            <a:solidFill>
              <a:srgbClr val="FFFFCC"/>
            </a:solidFill>
          </p:spPr>
          <p:txBody>
            <a:bodyPr wrap="square" lIns="0" tIns="0" rIns="0" bIns="0" rtlCol="0"/>
            <a:lstStyle/>
            <a:p/>
          </p:txBody>
        </p:sp>
      </p:grpSp>
      <p:sp>
        <p:nvSpPr>
          <p:cNvPr id="15" name="object 15"/>
          <p:cNvSpPr txBox="1"/>
          <p:nvPr/>
        </p:nvSpPr>
        <p:spPr>
          <a:xfrm>
            <a:off x="4572000" y="5943600"/>
            <a:ext cx="4784725" cy="1066800"/>
          </a:xfrm>
          <a:prstGeom prst="rect">
            <a:avLst/>
          </a:prstGeom>
        </p:spPr>
        <p:txBody>
          <a:bodyPr wrap="square" lIns="0" tIns="141605" rIns="0" bIns="0" rtlCol="0" vert="horz">
            <a:spAutoFit/>
          </a:bodyPr>
          <a:lstStyle/>
          <a:p>
            <a:pPr marL="665480">
              <a:lnSpc>
                <a:spcPct val="100000"/>
              </a:lnSpc>
              <a:spcBef>
                <a:spcPts val="1115"/>
              </a:spcBef>
            </a:pPr>
            <a:r>
              <a:rPr dirty="0" sz="1500" spc="-5" b="1">
                <a:latin typeface="Calibri"/>
                <a:cs typeface="Calibri"/>
              </a:rPr>
              <a:t>Document</a:t>
            </a:r>
            <a:endParaRPr sz="1500">
              <a:latin typeface="Calibri"/>
              <a:cs typeface="Calibri"/>
            </a:endParaRPr>
          </a:p>
          <a:p>
            <a:pPr>
              <a:lnSpc>
                <a:spcPct val="100000"/>
              </a:lnSpc>
              <a:spcBef>
                <a:spcPts val="30"/>
              </a:spcBef>
            </a:pPr>
            <a:endParaRPr sz="1400">
              <a:latin typeface="Calibri"/>
              <a:cs typeface="Calibri"/>
            </a:endParaRPr>
          </a:p>
          <a:p>
            <a:pPr marL="97790" marR="163830">
              <a:lnSpc>
                <a:spcPct val="76700"/>
              </a:lnSpc>
            </a:pPr>
            <a:r>
              <a:rPr dirty="0" sz="1200" spc="-5">
                <a:latin typeface="Calibri"/>
                <a:cs typeface="Calibri"/>
              </a:rPr>
              <a:t>Document planned </a:t>
            </a:r>
            <a:r>
              <a:rPr dirty="0" sz="1200" spc="-10">
                <a:latin typeface="Calibri"/>
                <a:cs typeface="Calibri"/>
              </a:rPr>
              <a:t>interventions to address barriers </a:t>
            </a:r>
            <a:r>
              <a:rPr dirty="0" sz="1200" spc="-5">
                <a:latin typeface="Calibri"/>
                <a:cs typeface="Calibri"/>
              </a:rPr>
              <a:t>identified </a:t>
            </a:r>
            <a:r>
              <a:rPr dirty="0" sz="1200" spc="-10">
                <a:latin typeface="Calibri"/>
                <a:cs typeface="Calibri"/>
              </a:rPr>
              <a:t>by patient  </a:t>
            </a:r>
            <a:r>
              <a:rPr dirty="0" sz="1200">
                <a:latin typeface="Calibri"/>
                <a:cs typeface="Calibri"/>
              </a:rPr>
              <a:t>on </a:t>
            </a:r>
            <a:r>
              <a:rPr dirty="0" sz="1200" spc="-5">
                <a:latin typeface="Calibri"/>
                <a:cs typeface="Calibri"/>
              </a:rPr>
              <a:t>the </a:t>
            </a:r>
            <a:r>
              <a:rPr dirty="0" sz="1200" b="1">
                <a:latin typeface="Calibri"/>
                <a:cs typeface="Calibri"/>
              </a:rPr>
              <a:t>Enhanced </a:t>
            </a:r>
            <a:r>
              <a:rPr dirty="0" sz="1200" spc="-5" b="1">
                <a:latin typeface="Calibri"/>
                <a:cs typeface="Calibri"/>
              </a:rPr>
              <a:t>Adherence Plan</a:t>
            </a:r>
            <a:r>
              <a:rPr dirty="0" sz="1200" spc="20" b="1">
                <a:latin typeface="Calibri"/>
                <a:cs typeface="Calibri"/>
              </a:rPr>
              <a:t> </a:t>
            </a:r>
            <a:r>
              <a:rPr dirty="0" sz="1200" spc="-20" b="1">
                <a:latin typeface="Calibri"/>
                <a:cs typeface="Calibri"/>
              </a:rPr>
              <a:t>Tool.</a:t>
            </a:r>
            <a:endParaRPr sz="1200">
              <a:latin typeface="Calibri"/>
              <a:cs typeface="Calibri"/>
            </a:endParaRPr>
          </a:p>
        </p:txBody>
      </p:sp>
      <p:sp>
        <p:nvSpPr>
          <p:cNvPr id="16" name="object 16"/>
          <p:cNvSpPr/>
          <p:nvPr/>
        </p:nvSpPr>
        <p:spPr>
          <a:xfrm>
            <a:off x="4685339" y="6019800"/>
            <a:ext cx="496261" cy="381914"/>
          </a:xfrm>
          <a:prstGeom prst="rect">
            <a:avLst/>
          </a:prstGeom>
          <a:blipFill>
            <a:blip r:embed="rId4" cstate="print"/>
            <a:stretch>
              <a:fillRect/>
            </a:stretch>
          </a:blipFill>
        </p:spPr>
        <p:txBody>
          <a:bodyPr wrap="square" lIns="0" tIns="0" rIns="0" bIns="0" rtlCol="0"/>
          <a:lstStyle/>
          <a:p/>
        </p:txBody>
      </p:sp>
      <p:grpSp>
        <p:nvGrpSpPr>
          <p:cNvPr id="17" name="object 17"/>
          <p:cNvGrpSpPr/>
          <p:nvPr/>
        </p:nvGrpSpPr>
        <p:grpSpPr>
          <a:xfrm>
            <a:off x="871727" y="3791711"/>
            <a:ext cx="2880360" cy="3246120"/>
            <a:chOff x="871727" y="3791711"/>
            <a:chExt cx="2880360" cy="3246120"/>
          </a:xfrm>
        </p:grpSpPr>
        <p:sp>
          <p:nvSpPr>
            <p:cNvPr id="18" name="object 18"/>
            <p:cNvSpPr/>
            <p:nvPr/>
          </p:nvSpPr>
          <p:spPr>
            <a:xfrm>
              <a:off x="871727" y="3791711"/>
              <a:ext cx="2880360" cy="3246119"/>
            </a:xfrm>
            <a:prstGeom prst="rect">
              <a:avLst/>
            </a:prstGeom>
            <a:blipFill>
              <a:blip r:embed="rId5" cstate="print"/>
              <a:stretch>
                <a:fillRect/>
              </a:stretch>
            </a:blipFill>
          </p:spPr>
          <p:txBody>
            <a:bodyPr wrap="square" lIns="0" tIns="0" rIns="0" bIns="0" rtlCol="0"/>
            <a:lstStyle/>
            <a:p/>
          </p:txBody>
        </p:sp>
        <p:sp>
          <p:nvSpPr>
            <p:cNvPr id="19" name="object 19"/>
            <p:cNvSpPr/>
            <p:nvPr/>
          </p:nvSpPr>
          <p:spPr>
            <a:xfrm>
              <a:off x="914399" y="3810001"/>
              <a:ext cx="2797175" cy="3162935"/>
            </a:xfrm>
            <a:custGeom>
              <a:avLst/>
              <a:gdLst/>
              <a:ahLst/>
              <a:cxnLst/>
              <a:rect l="l" t="t" r="r" b="b"/>
              <a:pathLst>
                <a:path w="2797175" h="3162934">
                  <a:moveTo>
                    <a:pt x="2796618" y="0"/>
                  </a:moveTo>
                  <a:lnTo>
                    <a:pt x="0" y="0"/>
                  </a:lnTo>
                  <a:lnTo>
                    <a:pt x="0" y="3162756"/>
                  </a:lnTo>
                  <a:lnTo>
                    <a:pt x="2796618" y="3162756"/>
                  </a:lnTo>
                  <a:lnTo>
                    <a:pt x="2796618" y="0"/>
                  </a:lnTo>
                  <a:close/>
                </a:path>
              </a:pathLst>
            </a:custGeom>
            <a:solidFill>
              <a:srgbClr val="DCE6F2"/>
            </a:solidFill>
          </p:spPr>
          <p:txBody>
            <a:bodyPr wrap="square" lIns="0" tIns="0" rIns="0" bIns="0" rtlCol="0"/>
            <a:lstStyle/>
            <a:p/>
          </p:txBody>
        </p:sp>
      </p:grpSp>
      <p:sp>
        <p:nvSpPr>
          <p:cNvPr id="20" name="object 20"/>
          <p:cNvSpPr txBox="1"/>
          <p:nvPr/>
        </p:nvSpPr>
        <p:spPr>
          <a:xfrm>
            <a:off x="914400" y="3810001"/>
            <a:ext cx="2797175" cy="3162935"/>
          </a:xfrm>
          <a:prstGeom prst="rect">
            <a:avLst/>
          </a:prstGeom>
        </p:spPr>
        <p:txBody>
          <a:bodyPr wrap="square" lIns="0" tIns="77470" rIns="0" bIns="0" rtlCol="0" vert="horz">
            <a:spAutoFit/>
          </a:bodyPr>
          <a:lstStyle/>
          <a:p>
            <a:pPr marL="702945">
              <a:lnSpc>
                <a:spcPct val="100000"/>
              </a:lnSpc>
              <a:spcBef>
                <a:spcPts val="610"/>
              </a:spcBef>
            </a:pPr>
            <a:r>
              <a:rPr dirty="0" sz="1500" spc="-15" b="1">
                <a:latin typeface="Calibri"/>
                <a:cs typeface="Calibri"/>
              </a:rPr>
              <a:t>Let’s</a:t>
            </a:r>
            <a:r>
              <a:rPr dirty="0" sz="1500" spc="-75" b="1">
                <a:latin typeface="Calibri"/>
                <a:cs typeface="Calibri"/>
              </a:rPr>
              <a:t> </a:t>
            </a:r>
            <a:r>
              <a:rPr dirty="0" sz="1500" spc="-10" b="1">
                <a:latin typeface="Calibri"/>
                <a:cs typeface="Calibri"/>
              </a:rPr>
              <a:t>Review:</a:t>
            </a:r>
            <a:endParaRPr sz="1500">
              <a:latin typeface="Calibri"/>
              <a:cs typeface="Calibri"/>
            </a:endParaRPr>
          </a:p>
          <a:p>
            <a:pPr marL="988694" marR="328930" indent="-285750">
              <a:lnSpc>
                <a:spcPct val="89000"/>
              </a:lnSpc>
              <a:spcBef>
                <a:spcPts val="405"/>
              </a:spcBef>
              <a:buFont typeface="Arial"/>
              <a:buChar char="•"/>
              <a:tabLst>
                <a:tab pos="988694" algn="l"/>
                <a:tab pos="989330" algn="l"/>
              </a:tabLst>
            </a:pPr>
            <a:r>
              <a:rPr dirty="0" sz="1400" spc="-15">
                <a:latin typeface="Calibri"/>
                <a:cs typeface="Calibri"/>
              </a:rPr>
              <a:t>Let’s </a:t>
            </a:r>
            <a:r>
              <a:rPr dirty="0" sz="1400" spc="-5">
                <a:latin typeface="Calibri"/>
                <a:cs typeface="Calibri"/>
              </a:rPr>
              <a:t>go over </a:t>
            </a:r>
            <a:r>
              <a:rPr dirty="0" sz="1400">
                <a:latin typeface="Calibri"/>
                <a:cs typeface="Calibri"/>
              </a:rPr>
              <a:t>these  </a:t>
            </a:r>
            <a:r>
              <a:rPr dirty="0" sz="1400" spc="-5">
                <a:latin typeface="Calibri"/>
                <a:cs typeface="Calibri"/>
              </a:rPr>
              <a:t>instructions again</a:t>
            </a:r>
            <a:r>
              <a:rPr dirty="0" sz="1400" spc="-65">
                <a:latin typeface="Calibri"/>
                <a:cs typeface="Calibri"/>
              </a:rPr>
              <a:t> </a:t>
            </a:r>
            <a:r>
              <a:rPr dirty="0" sz="1400" spc="-5">
                <a:latin typeface="Calibri"/>
                <a:cs typeface="Calibri"/>
              </a:rPr>
              <a:t>to  </a:t>
            </a:r>
            <a:r>
              <a:rPr dirty="0" sz="1400">
                <a:latin typeface="Calibri"/>
                <a:cs typeface="Calibri"/>
              </a:rPr>
              <a:t>see if </a:t>
            </a:r>
            <a:r>
              <a:rPr dirty="0" sz="1400" spc="-10">
                <a:latin typeface="Calibri"/>
                <a:cs typeface="Calibri"/>
              </a:rPr>
              <a:t>you have any  </a:t>
            </a:r>
            <a:r>
              <a:rPr dirty="0" sz="1400" spc="-5">
                <a:latin typeface="Calibri"/>
                <a:cs typeface="Calibri"/>
              </a:rPr>
              <a:t>questions.</a:t>
            </a:r>
            <a:endParaRPr sz="1400">
              <a:latin typeface="Calibri"/>
              <a:cs typeface="Calibri"/>
            </a:endParaRPr>
          </a:p>
          <a:p>
            <a:pPr marL="988694" marR="132715" indent="-285750">
              <a:lnSpc>
                <a:spcPct val="89400"/>
              </a:lnSpc>
              <a:spcBef>
                <a:spcPts val="395"/>
              </a:spcBef>
              <a:buFont typeface="Arial"/>
              <a:buChar char="•"/>
              <a:tabLst>
                <a:tab pos="988694" algn="l"/>
                <a:tab pos="989330" algn="l"/>
              </a:tabLst>
            </a:pPr>
            <a:r>
              <a:rPr dirty="0" sz="1400">
                <a:latin typeface="Calibri"/>
                <a:cs typeface="Calibri"/>
              </a:rPr>
              <a:t>Can </a:t>
            </a:r>
            <a:r>
              <a:rPr dirty="0" sz="1400" spc="-10">
                <a:latin typeface="Calibri"/>
                <a:cs typeface="Calibri"/>
              </a:rPr>
              <a:t>you </a:t>
            </a:r>
            <a:r>
              <a:rPr dirty="0" sz="1400" spc="-5">
                <a:latin typeface="Calibri"/>
                <a:cs typeface="Calibri"/>
              </a:rPr>
              <a:t>tell me how  </a:t>
            </a:r>
            <a:r>
              <a:rPr dirty="0" sz="1400" spc="-10">
                <a:latin typeface="Calibri"/>
                <a:cs typeface="Calibri"/>
              </a:rPr>
              <a:t>you </a:t>
            </a:r>
            <a:r>
              <a:rPr dirty="0" sz="1400" spc="-5">
                <a:latin typeface="Calibri"/>
                <a:cs typeface="Calibri"/>
              </a:rPr>
              <a:t>understand what  </a:t>
            </a:r>
            <a:r>
              <a:rPr dirty="0" sz="1400" spc="-20">
                <a:latin typeface="Calibri"/>
                <a:cs typeface="Calibri"/>
              </a:rPr>
              <a:t>ARVs </a:t>
            </a:r>
            <a:r>
              <a:rPr dirty="0" sz="1400">
                <a:latin typeface="Calibri"/>
                <a:cs typeface="Calibri"/>
              </a:rPr>
              <a:t>do and </a:t>
            </a:r>
            <a:r>
              <a:rPr dirty="0" sz="1400" spc="-5">
                <a:latin typeface="Calibri"/>
                <a:cs typeface="Calibri"/>
              </a:rPr>
              <a:t>how </a:t>
            </a:r>
            <a:r>
              <a:rPr dirty="0" sz="1400" spc="-10">
                <a:latin typeface="Calibri"/>
                <a:cs typeface="Calibri"/>
              </a:rPr>
              <a:t>you  are </a:t>
            </a:r>
            <a:r>
              <a:rPr dirty="0" sz="1400" spc="-5">
                <a:latin typeface="Calibri"/>
                <a:cs typeface="Calibri"/>
              </a:rPr>
              <a:t>supposed to </a:t>
            </a:r>
            <a:r>
              <a:rPr dirty="0" sz="1400" spc="-15">
                <a:latin typeface="Calibri"/>
                <a:cs typeface="Calibri"/>
              </a:rPr>
              <a:t>take  </a:t>
            </a:r>
            <a:r>
              <a:rPr dirty="0" sz="1400" spc="-5">
                <a:latin typeface="Calibri"/>
                <a:cs typeface="Calibri"/>
              </a:rPr>
              <a:t>them, </a:t>
            </a:r>
            <a:r>
              <a:rPr dirty="0" sz="1400">
                <a:latin typeface="Calibri"/>
                <a:cs typeface="Calibri"/>
              </a:rPr>
              <a:t>and tips </a:t>
            </a:r>
            <a:r>
              <a:rPr dirty="0" sz="1400" spc="-5">
                <a:latin typeface="Calibri"/>
                <a:cs typeface="Calibri"/>
              </a:rPr>
              <a:t>to</a:t>
            </a:r>
            <a:r>
              <a:rPr dirty="0" sz="1400" spc="-80">
                <a:latin typeface="Calibri"/>
                <a:cs typeface="Calibri"/>
              </a:rPr>
              <a:t> </a:t>
            </a:r>
            <a:r>
              <a:rPr dirty="0" sz="1400" spc="-10">
                <a:latin typeface="Calibri"/>
                <a:cs typeface="Calibri"/>
              </a:rPr>
              <a:t>avoid  </a:t>
            </a:r>
            <a:r>
              <a:rPr dirty="0" sz="1400">
                <a:latin typeface="Calibri"/>
                <a:cs typeface="Calibri"/>
              </a:rPr>
              <a:t>side</a:t>
            </a:r>
            <a:r>
              <a:rPr dirty="0" sz="1400" spc="-10">
                <a:latin typeface="Calibri"/>
                <a:cs typeface="Calibri"/>
              </a:rPr>
              <a:t> effects?</a:t>
            </a:r>
            <a:endParaRPr sz="1400">
              <a:latin typeface="Calibri"/>
              <a:cs typeface="Calibri"/>
            </a:endParaRPr>
          </a:p>
          <a:p>
            <a:pPr marL="988694" marR="341630" indent="-285750">
              <a:lnSpc>
                <a:spcPct val="89300"/>
              </a:lnSpc>
              <a:spcBef>
                <a:spcPts val="395"/>
              </a:spcBef>
              <a:buFont typeface="Arial"/>
              <a:buChar char="•"/>
              <a:tabLst>
                <a:tab pos="988694" algn="l"/>
                <a:tab pos="989330" algn="l"/>
              </a:tabLst>
            </a:pPr>
            <a:r>
              <a:rPr dirty="0" sz="1400" spc="-5" i="1">
                <a:latin typeface="Calibri"/>
                <a:cs typeface="Calibri"/>
              </a:rPr>
              <a:t>Provide patient</a:t>
            </a:r>
            <a:r>
              <a:rPr dirty="0" sz="1400" spc="-65" i="1">
                <a:latin typeface="Calibri"/>
                <a:cs typeface="Calibri"/>
              </a:rPr>
              <a:t> </a:t>
            </a:r>
            <a:r>
              <a:rPr dirty="0" sz="1400" i="1">
                <a:latin typeface="Calibri"/>
                <a:cs typeface="Calibri"/>
              </a:rPr>
              <a:t>with  </a:t>
            </a:r>
            <a:r>
              <a:rPr dirty="0" sz="1400" spc="-10" i="1">
                <a:latin typeface="Calibri"/>
                <a:cs typeface="Calibri"/>
              </a:rPr>
              <a:t>written </a:t>
            </a:r>
            <a:r>
              <a:rPr dirty="0" sz="1400" spc="-5" i="1">
                <a:latin typeface="Calibri"/>
                <a:cs typeface="Calibri"/>
              </a:rPr>
              <a:t>resources </a:t>
            </a:r>
            <a:r>
              <a:rPr dirty="0" sz="1400" i="1">
                <a:latin typeface="Calibri"/>
                <a:cs typeface="Calibri"/>
              </a:rPr>
              <a:t>if  available.</a:t>
            </a:r>
            <a:endParaRPr sz="1400">
              <a:latin typeface="Calibri"/>
              <a:cs typeface="Calibri"/>
            </a:endParaRPr>
          </a:p>
        </p:txBody>
      </p:sp>
      <p:sp>
        <p:nvSpPr>
          <p:cNvPr id="21" name="object 21"/>
          <p:cNvSpPr/>
          <p:nvPr/>
        </p:nvSpPr>
        <p:spPr>
          <a:xfrm>
            <a:off x="990600" y="3886200"/>
            <a:ext cx="544830" cy="802587"/>
          </a:xfrm>
          <a:prstGeom prst="rect">
            <a:avLst/>
          </a:prstGeom>
          <a:blipFill>
            <a:blip r:embed="rId6" cstate="print"/>
            <a:stretch>
              <a:fillRect/>
            </a:stretch>
          </a:blipFill>
        </p:spPr>
        <p:txBody>
          <a:bodyPr wrap="square" lIns="0" tIns="0" rIns="0" bIns="0" rtlCol="0"/>
          <a:lstStyle/>
          <a:p/>
        </p:txBody>
      </p:sp>
      <p:grpSp>
        <p:nvGrpSpPr>
          <p:cNvPr id="22" name="object 22"/>
          <p:cNvGrpSpPr/>
          <p:nvPr/>
        </p:nvGrpSpPr>
        <p:grpSpPr>
          <a:xfrm>
            <a:off x="7485888" y="896111"/>
            <a:ext cx="1945005" cy="1442085"/>
            <a:chOff x="7485888" y="896111"/>
            <a:chExt cx="1945005" cy="1442085"/>
          </a:xfrm>
        </p:grpSpPr>
        <p:sp>
          <p:nvSpPr>
            <p:cNvPr id="23" name="object 23"/>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24" name="object 24"/>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25" name="object 25"/>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6" name="object 26"/>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7" name="object 27"/>
            <p:cNvSpPr/>
            <p:nvPr/>
          </p:nvSpPr>
          <p:spPr>
            <a:xfrm>
              <a:off x="7620000" y="990600"/>
              <a:ext cx="1650977" cy="1098080"/>
            </a:xfrm>
            <a:prstGeom prst="rect">
              <a:avLst/>
            </a:prstGeom>
            <a:blipFill>
              <a:blip r:embed="rId9" cstate="print"/>
              <a:stretch>
                <a:fillRect/>
              </a:stretch>
            </a:blipFill>
          </p:spPr>
          <p:txBody>
            <a:bodyPr wrap="square" lIns="0" tIns="0" rIns="0" bIns="0" rtlCol="0"/>
            <a:lstStyle/>
            <a:p/>
          </p:txBody>
        </p:sp>
      </p:grpSp>
      <p:sp>
        <p:nvSpPr>
          <p:cNvPr id="28" name="object 28"/>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18. Making it</a:t>
            </a:r>
            <a:r>
              <a:rPr dirty="0" spc="5"/>
              <a:t> </a:t>
            </a:r>
            <a:r>
              <a:rPr dirty="0" spc="-5"/>
              <a:t>easier</a:t>
            </a:r>
          </a:p>
        </p:txBody>
      </p:sp>
      <p:sp>
        <p:nvSpPr>
          <p:cNvPr id="3" name="object 3"/>
          <p:cNvSpPr txBox="1"/>
          <p:nvPr/>
        </p:nvSpPr>
        <p:spPr>
          <a:xfrm>
            <a:off x="7165340" y="1705355"/>
            <a:ext cx="2214880" cy="52070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30">
                <a:latin typeface="Calibri"/>
                <a:cs typeface="Calibri"/>
              </a:rPr>
              <a:t>Taking ARVs </a:t>
            </a:r>
            <a:r>
              <a:rPr dirty="0" sz="2000">
                <a:latin typeface="Calibri"/>
                <a:cs typeface="Calibri"/>
              </a:rPr>
              <a:t>is  </a:t>
            </a:r>
            <a:r>
              <a:rPr dirty="0" sz="2000" spc="-5">
                <a:latin typeface="Calibri"/>
                <a:cs typeface="Calibri"/>
              </a:rPr>
              <a:t>difficult because  </a:t>
            </a:r>
            <a:r>
              <a:rPr dirty="0" sz="2000">
                <a:latin typeface="Calibri"/>
                <a:cs typeface="Calibri"/>
              </a:rPr>
              <a:t>all the </a:t>
            </a:r>
            <a:r>
              <a:rPr dirty="0" sz="2000" spc="-10">
                <a:latin typeface="Calibri"/>
                <a:cs typeface="Calibri"/>
              </a:rPr>
              <a:t>good</a:t>
            </a:r>
            <a:r>
              <a:rPr dirty="0" sz="2000" spc="-80">
                <a:latin typeface="Calibri"/>
                <a:cs typeface="Calibri"/>
              </a:rPr>
              <a:t> </a:t>
            </a:r>
            <a:r>
              <a:rPr dirty="0" sz="2000" spc="-5">
                <a:latin typeface="Calibri"/>
                <a:cs typeface="Calibri"/>
              </a:rPr>
              <a:t>things  come </a:t>
            </a:r>
            <a:r>
              <a:rPr dirty="0" sz="2000">
                <a:latin typeface="Calibri"/>
                <a:cs typeface="Calibri"/>
              </a:rPr>
              <a:t>in </a:t>
            </a:r>
            <a:r>
              <a:rPr dirty="0" sz="2000" spc="-5">
                <a:latin typeface="Calibri"/>
                <a:cs typeface="Calibri"/>
              </a:rPr>
              <a:t>“the  </a:t>
            </a:r>
            <a:r>
              <a:rPr dirty="0" sz="2000" spc="-25">
                <a:latin typeface="Calibri"/>
                <a:cs typeface="Calibri"/>
              </a:rPr>
              <a:t>future.”</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13335" indent="-285750">
              <a:lnSpc>
                <a:spcPct val="100000"/>
              </a:lnSpc>
              <a:spcBef>
                <a:spcPts val="5"/>
              </a:spcBef>
              <a:buFont typeface="Wingdings"/>
              <a:buChar char="➢"/>
              <a:tabLst>
                <a:tab pos="298450" algn="l"/>
              </a:tabLst>
            </a:pPr>
            <a:r>
              <a:rPr dirty="0" sz="2000" spc="-5">
                <a:latin typeface="Calibri"/>
                <a:cs typeface="Calibri"/>
              </a:rPr>
              <a:t>Sometimes </a:t>
            </a:r>
            <a:r>
              <a:rPr dirty="0" sz="2000" spc="-130">
                <a:latin typeface="Calibri"/>
                <a:cs typeface="Calibri"/>
              </a:rPr>
              <a:t>there  </a:t>
            </a:r>
            <a:r>
              <a:rPr dirty="0" sz="2000" spc="-10">
                <a:latin typeface="Calibri"/>
                <a:cs typeface="Calibri"/>
              </a:rPr>
              <a:t>are </a:t>
            </a:r>
            <a:r>
              <a:rPr dirty="0" sz="2000" spc="-5">
                <a:latin typeface="Calibri"/>
                <a:cs typeface="Calibri"/>
              </a:rPr>
              <a:t>things that</a:t>
            </a:r>
            <a:r>
              <a:rPr dirty="0" sz="2000" spc="-55">
                <a:latin typeface="Calibri"/>
                <a:cs typeface="Calibri"/>
              </a:rPr>
              <a:t> </a:t>
            </a:r>
            <a:r>
              <a:rPr dirty="0" sz="2000" spc="-10">
                <a:latin typeface="Calibri"/>
                <a:cs typeface="Calibri"/>
              </a:rPr>
              <a:t>are  tough </a:t>
            </a:r>
            <a:r>
              <a:rPr dirty="0" sz="2000" spc="-5">
                <a:latin typeface="Calibri"/>
                <a:cs typeface="Calibri"/>
              </a:rPr>
              <a:t>about  taking </a:t>
            </a:r>
            <a:r>
              <a:rPr dirty="0" sz="2000" spc="-30">
                <a:latin typeface="Calibri"/>
                <a:cs typeface="Calibri"/>
              </a:rPr>
              <a:t>ARVs </a:t>
            </a:r>
            <a:r>
              <a:rPr dirty="0" sz="2000" spc="-5">
                <a:latin typeface="Calibri"/>
                <a:cs typeface="Calibri"/>
              </a:rPr>
              <a:t>that  happen </a:t>
            </a:r>
            <a:r>
              <a:rPr dirty="0" sz="2000" spc="-15">
                <a:latin typeface="Calibri"/>
                <a:cs typeface="Calibri"/>
              </a:rPr>
              <a:t>today </a:t>
            </a:r>
            <a:r>
              <a:rPr dirty="0" sz="2000">
                <a:latin typeface="Calibri"/>
                <a:cs typeface="Calibri"/>
              </a:rPr>
              <a:t>–  </a:t>
            </a:r>
            <a:r>
              <a:rPr dirty="0" sz="2000" spc="-20">
                <a:latin typeface="Calibri"/>
                <a:cs typeface="Calibri"/>
              </a:rPr>
              <a:t>like </a:t>
            </a:r>
            <a:r>
              <a:rPr dirty="0" sz="2000">
                <a:latin typeface="Calibri"/>
                <a:cs typeface="Calibri"/>
              </a:rPr>
              <a:t>side</a:t>
            </a:r>
            <a:r>
              <a:rPr dirty="0" sz="2000" spc="-5">
                <a:latin typeface="Calibri"/>
                <a:cs typeface="Calibri"/>
              </a:rPr>
              <a:t> </a:t>
            </a:r>
            <a:r>
              <a:rPr dirty="0" sz="2000" spc="-10">
                <a:latin typeface="Calibri"/>
                <a:cs typeface="Calibri"/>
              </a:rPr>
              <a:t>effects.</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79375" indent="-285750">
              <a:lnSpc>
                <a:spcPct val="100000"/>
              </a:lnSpc>
              <a:spcBef>
                <a:spcPts val="5"/>
              </a:spcBef>
              <a:buFont typeface="Wingdings"/>
              <a:buChar char="➢"/>
              <a:tabLst>
                <a:tab pos="298450" algn="l"/>
              </a:tabLst>
            </a:pPr>
            <a:r>
              <a:rPr dirty="0" sz="2000" spc="-15">
                <a:latin typeface="Calibri"/>
                <a:cs typeface="Calibri"/>
              </a:rPr>
              <a:t>Let’s </a:t>
            </a:r>
            <a:r>
              <a:rPr dirty="0" sz="2000" spc="-5">
                <a:latin typeface="Calibri"/>
                <a:cs typeface="Calibri"/>
              </a:rPr>
              <a:t>discuss </a:t>
            </a:r>
            <a:r>
              <a:rPr dirty="0" sz="2000" spc="-420">
                <a:latin typeface="Calibri"/>
                <a:cs typeface="Calibri"/>
              </a:rPr>
              <a:t>ways  </a:t>
            </a:r>
            <a:r>
              <a:rPr dirty="0" sz="2000" spc="-10">
                <a:latin typeface="Calibri"/>
                <a:cs typeface="Calibri"/>
              </a:rPr>
              <a:t>to </a:t>
            </a:r>
            <a:r>
              <a:rPr dirty="0" sz="2000" spc="-20">
                <a:latin typeface="Calibri"/>
                <a:cs typeface="Calibri"/>
              </a:rPr>
              <a:t>make </a:t>
            </a:r>
            <a:r>
              <a:rPr dirty="0" sz="2000" spc="-5">
                <a:latin typeface="Calibri"/>
                <a:cs typeface="Calibri"/>
              </a:rPr>
              <a:t>taking  </a:t>
            </a:r>
            <a:r>
              <a:rPr dirty="0" sz="2000" spc="-30">
                <a:latin typeface="Calibri"/>
                <a:cs typeface="Calibri"/>
              </a:rPr>
              <a:t>ARVs </a:t>
            </a:r>
            <a:r>
              <a:rPr dirty="0" sz="2000" spc="-10">
                <a:latin typeface="Calibri"/>
                <a:cs typeface="Calibri"/>
              </a:rPr>
              <a:t>better </a:t>
            </a:r>
            <a:r>
              <a:rPr dirty="0" sz="2000" spc="-15">
                <a:latin typeface="Calibri"/>
                <a:cs typeface="Calibri"/>
              </a:rPr>
              <a:t>for  you.</a:t>
            </a:r>
            <a:endParaRPr sz="2000">
              <a:latin typeface="Calibri"/>
              <a:cs typeface="Calibri"/>
            </a:endParaRPr>
          </a:p>
        </p:txBody>
      </p:sp>
      <p:sp>
        <p:nvSpPr>
          <p:cNvPr id="4" name="object 4"/>
          <p:cNvSpPr/>
          <p:nvPr/>
        </p:nvSpPr>
        <p:spPr>
          <a:xfrm>
            <a:off x="685801" y="2113858"/>
            <a:ext cx="6469062" cy="453711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738" y="1567179"/>
            <a:ext cx="2586355" cy="265620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37465" indent="-285750">
              <a:lnSpc>
                <a:spcPts val="1900"/>
              </a:lnSpc>
              <a:spcBef>
                <a:spcPts val="459"/>
              </a:spcBef>
              <a:buFont typeface="Wingdings"/>
              <a:buChar char="➢"/>
              <a:tabLst>
                <a:tab pos="298450" algn="l"/>
              </a:tabLst>
            </a:pPr>
            <a:r>
              <a:rPr dirty="0" sz="1600" spc="-30">
                <a:latin typeface="Calibri"/>
                <a:cs typeface="Calibri"/>
              </a:rPr>
              <a:t>Taking </a:t>
            </a:r>
            <a:r>
              <a:rPr dirty="0" sz="1600" spc="-25">
                <a:latin typeface="Calibri"/>
                <a:cs typeface="Calibri"/>
              </a:rPr>
              <a:t>ARVs </a:t>
            </a:r>
            <a:r>
              <a:rPr dirty="0" sz="1600" spc="-5">
                <a:latin typeface="Calibri"/>
                <a:cs typeface="Calibri"/>
              </a:rPr>
              <a:t>is </a:t>
            </a:r>
            <a:r>
              <a:rPr dirty="0" sz="1600" spc="-10">
                <a:latin typeface="Calibri"/>
                <a:cs typeface="Calibri"/>
              </a:rPr>
              <a:t>difficult  because </a:t>
            </a:r>
            <a:r>
              <a:rPr dirty="0" sz="1600" spc="-5">
                <a:latin typeface="Calibri"/>
                <a:cs typeface="Calibri"/>
              </a:rPr>
              <a:t>all the good things  come in </a:t>
            </a:r>
            <a:r>
              <a:rPr dirty="0" sz="1600">
                <a:latin typeface="Calibri"/>
                <a:cs typeface="Calibri"/>
              </a:rPr>
              <a:t>“the</a:t>
            </a:r>
            <a:r>
              <a:rPr dirty="0" sz="1600" spc="-10">
                <a:latin typeface="Calibri"/>
                <a:cs typeface="Calibri"/>
              </a:rPr>
              <a:t> </a:t>
            </a:r>
            <a:r>
              <a:rPr dirty="0" sz="1600" spc="-20">
                <a:latin typeface="Calibri"/>
                <a:cs typeface="Calibri"/>
              </a:rPr>
              <a:t>future.”</a:t>
            </a:r>
            <a:endParaRPr sz="1600">
              <a:latin typeface="Calibri"/>
              <a:cs typeface="Calibri"/>
            </a:endParaRPr>
          </a:p>
          <a:p>
            <a:pPr marL="298450" marR="5080" indent="-285750">
              <a:lnSpc>
                <a:spcPct val="100800"/>
              </a:lnSpc>
              <a:spcBef>
                <a:spcPts val="300"/>
              </a:spcBef>
              <a:buFont typeface="Wingdings"/>
              <a:buChar char="➢"/>
              <a:tabLst>
                <a:tab pos="298450" algn="l"/>
              </a:tabLst>
            </a:pPr>
            <a:r>
              <a:rPr dirty="0" sz="1600" spc="-5">
                <a:latin typeface="Calibri"/>
                <a:cs typeface="Calibri"/>
              </a:rPr>
              <a:t>Sometimes there </a:t>
            </a:r>
            <a:r>
              <a:rPr dirty="0" sz="1600" spc="-10">
                <a:latin typeface="Calibri"/>
                <a:cs typeface="Calibri"/>
              </a:rPr>
              <a:t>are </a:t>
            </a:r>
            <a:r>
              <a:rPr dirty="0" sz="1600" spc="-220">
                <a:latin typeface="Calibri"/>
                <a:cs typeface="Calibri"/>
              </a:rPr>
              <a:t>things  </a:t>
            </a:r>
            <a:r>
              <a:rPr dirty="0" sz="1600" spc="-10">
                <a:latin typeface="Calibri"/>
                <a:cs typeface="Calibri"/>
              </a:rPr>
              <a:t>that are </a:t>
            </a:r>
            <a:r>
              <a:rPr dirty="0" sz="1600" spc="-5">
                <a:latin typeface="Calibri"/>
                <a:cs typeface="Calibri"/>
              </a:rPr>
              <a:t>tough about </a:t>
            </a:r>
            <a:r>
              <a:rPr dirty="0" sz="1600" spc="-10">
                <a:latin typeface="Calibri"/>
                <a:cs typeface="Calibri"/>
              </a:rPr>
              <a:t>taking  </a:t>
            </a:r>
            <a:r>
              <a:rPr dirty="0" sz="1600" spc="-25">
                <a:latin typeface="Calibri"/>
                <a:cs typeface="Calibri"/>
              </a:rPr>
              <a:t>ARVs </a:t>
            </a:r>
            <a:r>
              <a:rPr dirty="0" sz="1600" spc="-10">
                <a:latin typeface="Calibri"/>
                <a:cs typeface="Calibri"/>
              </a:rPr>
              <a:t>that </a:t>
            </a:r>
            <a:r>
              <a:rPr dirty="0" sz="1600" spc="-5">
                <a:latin typeface="Calibri"/>
                <a:cs typeface="Calibri"/>
              </a:rPr>
              <a:t>happen </a:t>
            </a:r>
            <a:r>
              <a:rPr dirty="0" sz="1600" spc="-10">
                <a:latin typeface="Calibri"/>
                <a:cs typeface="Calibri"/>
              </a:rPr>
              <a:t>today </a:t>
            </a:r>
            <a:r>
              <a:rPr dirty="0" sz="1600">
                <a:latin typeface="Calibri"/>
                <a:cs typeface="Calibri"/>
              </a:rPr>
              <a:t>–  </a:t>
            </a:r>
            <a:r>
              <a:rPr dirty="0" sz="1600" spc="-20">
                <a:latin typeface="Calibri"/>
                <a:cs typeface="Calibri"/>
              </a:rPr>
              <a:t>like </a:t>
            </a:r>
            <a:r>
              <a:rPr dirty="0" sz="1600" spc="-5">
                <a:latin typeface="Calibri"/>
                <a:cs typeface="Calibri"/>
              </a:rPr>
              <a:t>side</a:t>
            </a:r>
            <a:r>
              <a:rPr dirty="0" sz="1600" spc="15">
                <a:latin typeface="Calibri"/>
                <a:cs typeface="Calibri"/>
              </a:rPr>
              <a:t> </a:t>
            </a:r>
            <a:r>
              <a:rPr dirty="0" sz="1600" spc="-15">
                <a:latin typeface="Calibri"/>
                <a:cs typeface="Calibri"/>
              </a:rPr>
              <a:t>effects.</a:t>
            </a:r>
            <a:endParaRPr sz="1600">
              <a:latin typeface="Calibri"/>
              <a:cs typeface="Calibri"/>
            </a:endParaRPr>
          </a:p>
          <a:p>
            <a:pPr marL="298450" marR="76835" indent="-285750">
              <a:lnSpc>
                <a:spcPct val="100000"/>
              </a:lnSpc>
              <a:spcBef>
                <a:spcPts val="360"/>
              </a:spcBef>
              <a:buFont typeface="Wingdings"/>
              <a:buChar char="➢"/>
              <a:tabLst>
                <a:tab pos="298450" algn="l"/>
              </a:tabLst>
            </a:pPr>
            <a:r>
              <a:rPr dirty="0" sz="1600" spc="-15">
                <a:latin typeface="Calibri"/>
                <a:cs typeface="Calibri"/>
              </a:rPr>
              <a:t>Let’s </a:t>
            </a:r>
            <a:r>
              <a:rPr dirty="0" sz="1600" spc="-5">
                <a:latin typeface="Calibri"/>
                <a:cs typeface="Calibri"/>
              </a:rPr>
              <a:t>discuss </a:t>
            </a:r>
            <a:r>
              <a:rPr dirty="0" sz="1600" spc="-20">
                <a:latin typeface="Calibri"/>
                <a:cs typeface="Calibri"/>
              </a:rPr>
              <a:t>ways </a:t>
            </a:r>
            <a:r>
              <a:rPr dirty="0" sz="1600" spc="-10">
                <a:latin typeface="Calibri"/>
                <a:cs typeface="Calibri"/>
              </a:rPr>
              <a:t>to </a:t>
            </a:r>
            <a:r>
              <a:rPr dirty="0" sz="1600" spc="-280">
                <a:latin typeface="Calibri"/>
                <a:cs typeface="Calibri"/>
              </a:rPr>
              <a:t>make  </a:t>
            </a:r>
            <a:r>
              <a:rPr dirty="0" sz="1600" spc="-10">
                <a:latin typeface="Calibri"/>
                <a:cs typeface="Calibri"/>
              </a:rPr>
              <a:t>taking </a:t>
            </a:r>
            <a:r>
              <a:rPr dirty="0" sz="1600" spc="-25">
                <a:latin typeface="Calibri"/>
                <a:cs typeface="Calibri"/>
              </a:rPr>
              <a:t>ARVs </a:t>
            </a:r>
            <a:r>
              <a:rPr dirty="0" sz="1600" spc="-10">
                <a:latin typeface="Calibri"/>
                <a:cs typeface="Calibri"/>
              </a:rPr>
              <a:t>better for</a:t>
            </a:r>
            <a:r>
              <a:rPr dirty="0" sz="1600" spc="-15">
                <a:latin typeface="Calibri"/>
                <a:cs typeface="Calibri"/>
              </a:rPr>
              <a:t> </a:t>
            </a:r>
            <a:r>
              <a:rPr dirty="0" sz="1600" spc="-5">
                <a:latin typeface="Calibri"/>
                <a:cs typeface="Calibri"/>
              </a:rPr>
              <a:t>you.</a:t>
            </a:r>
            <a:endParaRPr sz="1600">
              <a:latin typeface="Calibri"/>
              <a:cs typeface="Calibri"/>
            </a:endParaRPr>
          </a:p>
        </p:txBody>
      </p:sp>
      <p:sp>
        <p:nvSpPr>
          <p:cNvPr id="3" name="object 3"/>
          <p:cNvSpPr txBox="1"/>
          <p:nvPr/>
        </p:nvSpPr>
        <p:spPr>
          <a:xfrm>
            <a:off x="4215183" y="1563428"/>
            <a:ext cx="1572260" cy="518795"/>
          </a:xfrm>
          <a:prstGeom prst="rect">
            <a:avLst/>
          </a:prstGeom>
        </p:spPr>
        <p:txBody>
          <a:bodyPr wrap="square" lIns="0" tIns="40640" rIns="0" bIns="0" rtlCol="0" vert="horz">
            <a:spAutoFit/>
          </a:bodyPr>
          <a:lstStyle/>
          <a:p>
            <a:pPr marL="12700">
              <a:lnSpc>
                <a:spcPct val="100000"/>
              </a:lnSpc>
              <a:spcBef>
                <a:spcPts val="320"/>
              </a:spcBef>
            </a:pPr>
            <a:r>
              <a:rPr dirty="0" sz="1600" spc="-25" b="1">
                <a:latin typeface="Calibri"/>
                <a:cs typeface="Calibri"/>
              </a:rPr>
              <a:t>TALKING</a:t>
            </a:r>
            <a:r>
              <a:rPr dirty="0" sz="1600" spc="-15" b="1">
                <a:latin typeface="Calibri"/>
                <a:cs typeface="Calibri"/>
              </a:rPr>
              <a:t> </a:t>
            </a:r>
            <a:r>
              <a:rPr dirty="0" sz="1600" spc="-5" b="1">
                <a:latin typeface="Calibri"/>
                <a:cs typeface="Calibri"/>
              </a:rPr>
              <a:t>POINTS:</a:t>
            </a:r>
            <a:endParaRPr sz="1600">
              <a:latin typeface="Calibri"/>
              <a:cs typeface="Calibri"/>
            </a:endParaRPr>
          </a:p>
          <a:p>
            <a:pPr marL="12700">
              <a:lnSpc>
                <a:spcPct val="100000"/>
              </a:lnSpc>
              <a:spcBef>
                <a:spcPts val="180"/>
              </a:spcBef>
            </a:pPr>
            <a:r>
              <a:rPr dirty="0" sz="1300" spc="-5" b="1">
                <a:latin typeface="Calibri"/>
                <a:cs typeface="Calibri"/>
              </a:rPr>
              <a:t>Managing </a:t>
            </a:r>
            <a:r>
              <a:rPr dirty="0" sz="1300" b="1">
                <a:latin typeface="Calibri"/>
                <a:cs typeface="Calibri"/>
              </a:rPr>
              <a:t>Side</a:t>
            </a:r>
            <a:r>
              <a:rPr dirty="0" sz="1300" spc="-55" b="1">
                <a:latin typeface="Calibri"/>
                <a:cs typeface="Calibri"/>
              </a:rPr>
              <a:t> </a:t>
            </a:r>
            <a:r>
              <a:rPr dirty="0" sz="1300" spc="-10" b="1">
                <a:latin typeface="Calibri"/>
                <a:cs typeface="Calibri"/>
              </a:rPr>
              <a:t>Effects:</a:t>
            </a:r>
            <a:endParaRPr sz="1300">
              <a:latin typeface="Calibri"/>
              <a:cs typeface="Calibri"/>
            </a:endParaRPr>
          </a:p>
        </p:txBody>
      </p:sp>
      <p:sp>
        <p:nvSpPr>
          <p:cNvPr id="4" name="object 4"/>
          <p:cNvSpPr txBox="1"/>
          <p:nvPr/>
        </p:nvSpPr>
        <p:spPr>
          <a:xfrm>
            <a:off x="4215183" y="2733040"/>
            <a:ext cx="1436370" cy="223520"/>
          </a:xfrm>
          <a:prstGeom prst="rect">
            <a:avLst/>
          </a:prstGeom>
        </p:spPr>
        <p:txBody>
          <a:bodyPr wrap="square" lIns="0" tIns="12700" rIns="0" bIns="0" rtlCol="0" vert="horz">
            <a:spAutoFit/>
          </a:bodyPr>
          <a:lstStyle/>
          <a:p>
            <a:pPr marL="12700">
              <a:lnSpc>
                <a:spcPct val="100000"/>
              </a:lnSpc>
              <a:spcBef>
                <a:spcPts val="100"/>
              </a:spcBef>
            </a:pPr>
            <a:r>
              <a:rPr dirty="0" sz="1300" spc="-5" b="1">
                <a:latin typeface="Calibri"/>
                <a:cs typeface="Calibri"/>
              </a:rPr>
              <a:t>Managing</a:t>
            </a:r>
            <a:r>
              <a:rPr dirty="0" sz="1300" spc="-30" b="1">
                <a:latin typeface="Calibri"/>
                <a:cs typeface="Calibri"/>
              </a:rPr>
              <a:t> </a:t>
            </a:r>
            <a:r>
              <a:rPr dirty="0" sz="1300" spc="-5" b="1">
                <a:latin typeface="Calibri"/>
                <a:cs typeface="Calibri"/>
              </a:rPr>
              <a:t>Emotions:</a:t>
            </a:r>
            <a:endParaRPr sz="1300">
              <a:latin typeface="Calibri"/>
              <a:cs typeface="Calibri"/>
            </a:endParaRPr>
          </a:p>
        </p:txBody>
      </p:sp>
      <p:sp>
        <p:nvSpPr>
          <p:cNvPr id="5" name="object 5"/>
          <p:cNvSpPr txBox="1"/>
          <p:nvPr/>
        </p:nvSpPr>
        <p:spPr>
          <a:xfrm>
            <a:off x="4215183" y="3952240"/>
            <a:ext cx="1487170" cy="223520"/>
          </a:xfrm>
          <a:prstGeom prst="rect">
            <a:avLst/>
          </a:prstGeom>
        </p:spPr>
        <p:txBody>
          <a:bodyPr wrap="square" lIns="0" tIns="12700" rIns="0" bIns="0" rtlCol="0" vert="horz">
            <a:spAutoFit/>
          </a:bodyPr>
          <a:lstStyle/>
          <a:p>
            <a:pPr marL="12700">
              <a:lnSpc>
                <a:spcPct val="100000"/>
              </a:lnSpc>
              <a:spcBef>
                <a:spcPts val="100"/>
              </a:spcBef>
            </a:pPr>
            <a:r>
              <a:rPr dirty="0" sz="1300" b="1">
                <a:latin typeface="Calibri"/>
                <a:cs typeface="Calibri"/>
              </a:rPr>
              <a:t>Difficulty </a:t>
            </a:r>
            <a:r>
              <a:rPr dirty="0" sz="1300" spc="-20" b="1">
                <a:latin typeface="Calibri"/>
                <a:cs typeface="Calibri"/>
              </a:rPr>
              <a:t>Taking</a:t>
            </a:r>
            <a:r>
              <a:rPr dirty="0" sz="1300" spc="-60" b="1">
                <a:latin typeface="Calibri"/>
                <a:cs typeface="Calibri"/>
              </a:rPr>
              <a:t> </a:t>
            </a:r>
            <a:r>
              <a:rPr dirty="0" sz="1300" b="1">
                <a:latin typeface="Calibri"/>
                <a:cs typeface="Calibri"/>
              </a:rPr>
              <a:t>Pills:</a:t>
            </a:r>
            <a:endParaRPr sz="1300">
              <a:latin typeface="Calibri"/>
              <a:cs typeface="Calibri"/>
            </a:endParaRPr>
          </a:p>
        </p:txBody>
      </p:sp>
      <p:sp>
        <p:nvSpPr>
          <p:cNvPr id="6" name="object 6"/>
          <p:cNvSpPr txBox="1"/>
          <p:nvPr/>
        </p:nvSpPr>
        <p:spPr>
          <a:xfrm>
            <a:off x="4215183" y="5400040"/>
            <a:ext cx="782955" cy="223520"/>
          </a:xfrm>
          <a:prstGeom prst="rect">
            <a:avLst/>
          </a:prstGeom>
        </p:spPr>
        <p:txBody>
          <a:bodyPr wrap="square" lIns="0" tIns="12700" rIns="0" bIns="0" rtlCol="0" vert="horz">
            <a:spAutoFit/>
          </a:bodyPr>
          <a:lstStyle/>
          <a:p>
            <a:pPr marL="12700">
              <a:lnSpc>
                <a:spcPct val="100000"/>
              </a:lnSpc>
              <a:spcBef>
                <a:spcPts val="100"/>
              </a:spcBef>
            </a:pPr>
            <a:r>
              <a:rPr dirty="0" sz="1300" spc="-5" b="1">
                <a:latin typeface="Calibri"/>
                <a:cs typeface="Calibri"/>
              </a:rPr>
              <a:t>Other</a:t>
            </a:r>
            <a:r>
              <a:rPr dirty="0" sz="1300" spc="-60" b="1">
                <a:latin typeface="Calibri"/>
                <a:cs typeface="Calibri"/>
              </a:rPr>
              <a:t> </a:t>
            </a:r>
            <a:r>
              <a:rPr dirty="0" sz="1300" spc="-5" b="1">
                <a:latin typeface="Calibri"/>
                <a:cs typeface="Calibri"/>
              </a:rPr>
              <a:t>Tips:</a:t>
            </a:r>
            <a:endParaRPr sz="1300">
              <a:latin typeface="Calibri"/>
              <a:cs typeface="Calibri"/>
            </a:endParaRPr>
          </a:p>
        </p:txBody>
      </p:sp>
      <p:sp>
        <p:nvSpPr>
          <p:cNvPr id="7" name="object 7"/>
          <p:cNvSpPr txBox="1"/>
          <p:nvPr/>
        </p:nvSpPr>
        <p:spPr>
          <a:xfrm>
            <a:off x="4215183" y="2053335"/>
            <a:ext cx="5073650" cy="4625340"/>
          </a:xfrm>
          <a:prstGeom prst="rect">
            <a:avLst/>
          </a:prstGeom>
        </p:spPr>
        <p:txBody>
          <a:bodyPr wrap="square" lIns="0" tIns="31114" rIns="0" bIns="0" rtlCol="0" vert="horz">
            <a:spAutoFit/>
          </a:bodyPr>
          <a:lstStyle/>
          <a:p>
            <a:pPr marL="298450" indent="-285750">
              <a:lnSpc>
                <a:spcPct val="100000"/>
              </a:lnSpc>
              <a:spcBef>
                <a:spcPts val="244"/>
              </a:spcBef>
              <a:buFont typeface="Arial"/>
              <a:buChar char="•"/>
              <a:tabLst>
                <a:tab pos="297815" algn="l"/>
                <a:tab pos="298450" algn="l"/>
              </a:tabLst>
            </a:pPr>
            <a:r>
              <a:rPr dirty="0" sz="1300" spc="-40">
                <a:latin typeface="Calibri"/>
                <a:cs typeface="Calibri"/>
              </a:rPr>
              <a:t>Take </a:t>
            </a:r>
            <a:r>
              <a:rPr dirty="0" sz="1300" spc="-5">
                <a:latin typeface="Calibri"/>
                <a:cs typeface="Calibri"/>
              </a:rPr>
              <a:t>with </a:t>
            </a:r>
            <a:r>
              <a:rPr dirty="0" sz="1300" spc="-10">
                <a:latin typeface="Calibri"/>
                <a:cs typeface="Calibri"/>
              </a:rPr>
              <a:t>food</a:t>
            </a:r>
            <a:r>
              <a:rPr dirty="0" sz="1300" spc="70">
                <a:latin typeface="Calibri"/>
                <a:cs typeface="Calibri"/>
              </a:rPr>
              <a:t> </a:t>
            </a:r>
            <a:r>
              <a:rPr dirty="0" sz="1300">
                <a:latin typeface="Calibri"/>
                <a:cs typeface="Calibri"/>
              </a:rPr>
              <a:t>(nausea/headache).</a:t>
            </a:r>
            <a:endParaRPr sz="1300">
              <a:latin typeface="Calibri"/>
              <a:cs typeface="Calibri"/>
            </a:endParaRPr>
          </a:p>
          <a:p>
            <a:pPr marL="298450" indent="-285750">
              <a:lnSpc>
                <a:spcPct val="100000"/>
              </a:lnSpc>
              <a:spcBef>
                <a:spcPts val="140"/>
              </a:spcBef>
              <a:buFont typeface="Arial"/>
              <a:buChar char="•"/>
              <a:tabLst>
                <a:tab pos="297815" algn="l"/>
                <a:tab pos="298450" algn="l"/>
              </a:tabLst>
            </a:pPr>
            <a:r>
              <a:rPr dirty="0" sz="1300" spc="-40">
                <a:latin typeface="Calibri"/>
                <a:cs typeface="Calibri"/>
              </a:rPr>
              <a:t>Take </a:t>
            </a:r>
            <a:r>
              <a:rPr dirty="0" sz="1300" spc="-5">
                <a:latin typeface="Calibri"/>
                <a:cs typeface="Calibri"/>
              </a:rPr>
              <a:t>at night</a:t>
            </a:r>
            <a:r>
              <a:rPr dirty="0" sz="1300" spc="60">
                <a:latin typeface="Calibri"/>
                <a:cs typeface="Calibri"/>
              </a:rPr>
              <a:t> </a:t>
            </a:r>
            <a:r>
              <a:rPr dirty="0" sz="1300" spc="-5">
                <a:latin typeface="Calibri"/>
                <a:cs typeface="Calibri"/>
              </a:rPr>
              <a:t>(drowsiness/mood).</a:t>
            </a:r>
            <a:endParaRPr sz="1300">
              <a:latin typeface="Calibri"/>
              <a:cs typeface="Calibri"/>
            </a:endParaRPr>
          </a:p>
          <a:p>
            <a:pPr>
              <a:lnSpc>
                <a:spcPct val="100000"/>
              </a:lnSpc>
              <a:buFont typeface="Arial"/>
              <a:buChar char="•"/>
            </a:pPr>
            <a:endParaRPr sz="1600">
              <a:latin typeface="Calibri"/>
              <a:cs typeface="Calibri"/>
            </a:endParaRPr>
          </a:p>
          <a:p>
            <a:pPr>
              <a:lnSpc>
                <a:spcPct val="100000"/>
              </a:lnSpc>
              <a:spcBef>
                <a:spcPts val="45"/>
              </a:spcBef>
              <a:buFont typeface="Arial"/>
              <a:buChar char="•"/>
            </a:pPr>
            <a:endParaRPr sz="1350">
              <a:latin typeface="Calibri"/>
              <a:cs typeface="Calibri"/>
            </a:endParaRPr>
          </a:p>
          <a:p>
            <a:pPr marL="298450" indent="-285750">
              <a:lnSpc>
                <a:spcPct val="100000"/>
              </a:lnSpc>
              <a:spcBef>
                <a:spcPts val="5"/>
              </a:spcBef>
              <a:buFont typeface="Arial"/>
              <a:buChar char="•"/>
              <a:tabLst>
                <a:tab pos="297815" algn="l"/>
                <a:tab pos="298450" algn="l"/>
              </a:tabLst>
            </a:pPr>
            <a:r>
              <a:rPr dirty="0" sz="1300" spc="-5">
                <a:latin typeface="Calibri"/>
                <a:cs typeface="Calibri"/>
              </a:rPr>
              <a:t>Many </a:t>
            </a:r>
            <a:r>
              <a:rPr dirty="0" sz="1300">
                <a:latin typeface="Calibri"/>
                <a:cs typeface="Calibri"/>
              </a:rPr>
              <a:t>people </a:t>
            </a:r>
            <a:r>
              <a:rPr dirty="0" sz="1300" spc="-10">
                <a:latin typeface="Calibri"/>
                <a:cs typeface="Calibri"/>
              </a:rPr>
              <a:t>feel </a:t>
            </a:r>
            <a:r>
              <a:rPr dirty="0" sz="1300" spc="-20">
                <a:latin typeface="Calibri"/>
                <a:cs typeface="Calibri"/>
              </a:rPr>
              <a:t>angry, </a:t>
            </a:r>
            <a:r>
              <a:rPr dirty="0" sz="1300">
                <a:latin typeface="Calibri"/>
                <a:cs typeface="Calibri"/>
              </a:rPr>
              <a:t>sad, or </a:t>
            </a:r>
            <a:r>
              <a:rPr dirty="0" sz="1300" spc="-10">
                <a:latin typeface="Calibri"/>
                <a:cs typeface="Calibri"/>
              </a:rPr>
              <a:t>afraid </a:t>
            </a:r>
            <a:r>
              <a:rPr dirty="0" sz="1300">
                <a:latin typeface="Calibri"/>
                <a:cs typeface="Calibri"/>
              </a:rPr>
              <a:t>of being</a:t>
            </a:r>
            <a:r>
              <a:rPr dirty="0" sz="1300" spc="80">
                <a:latin typeface="Calibri"/>
                <a:cs typeface="Calibri"/>
              </a:rPr>
              <a:t> </a:t>
            </a:r>
            <a:r>
              <a:rPr dirty="0" sz="1300" spc="-5">
                <a:latin typeface="Calibri"/>
                <a:cs typeface="Calibri"/>
              </a:rPr>
              <a:t>HIV+.</a:t>
            </a:r>
            <a:endParaRPr sz="1300">
              <a:latin typeface="Calibri"/>
              <a:cs typeface="Calibri"/>
            </a:endParaRPr>
          </a:p>
          <a:p>
            <a:pPr marL="298450" marR="66675" indent="-285750">
              <a:lnSpc>
                <a:spcPts val="1390"/>
              </a:lnSpc>
              <a:spcBef>
                <a:spcPts val="330"/>
              </a:spcBef>
              <a:buFont typeface="Arial"/>
              <a:buChar char="•"/>
              <a:tabLst>
                <a:tab pos="297815" algn="l"/>
                <a:tab pos="298450" algn="l"/>
              </a:tabLst>
            </a:pPr>
            <a:r>
              <a:rPr dirty="0" sz="1300" spc="-5">
                <a:latin typeface="Calibri"/>
                <a:cs typeface="Calibri"/>
              </a:rPr>
              <a:t>Feeling upset by </a:t>
            </a:r>
            <a:r>
              <a:rPr dirty="0" sz="1300" spc="-25">
                <a:latin typeface="Calibri"/>
                <a:cs typeface="Calibri"/>
              </a:rPr>
              <a:t>ARVs </a:t>
            </a:r>
            <a:r>
              <a:rPr dirty="0" sz="1300" spc="-5">
                <a:latin typeface="Calibri"/>
                <a:cs typeface="Calibri"/>
              </a:rPr>
              <a:t>can </a:t>
            </a:r>
            <a:r>
              <a:rPr dirty="0" sz="1300" spc="-15">
                <a:latin typeface="Calibri"/>
                <a:cs typeface="Calibri"/>
              </a:rPr>
              <a:t>make </a:t>
            </a:r>
            <a:r>
              <a:rPr dirty="0" sz="1300">
                <a:latin typeface="Calibri"/>
                <a:cs typeface="Calibri"/>
              </a:rPr>
              <a:t>it </a:t>
            </a:r>
            <a:r>
              <a:rPr dirty="0" sz="1300" spc="-10">
                <a:latin typeface="Calibri"/>
                <a:cs typeface="Calibri"/>
              </a:rPr>
              <a:t>hard to </a:t>
            </a:r>
            <a:r>
              <a:rPr dirty="0" sz="1300" spc="-20">
                <a:latin typeface="Calibri"/>
                <a:cs typeface="Calibri"/>
              </a:rPr>
              <a:t>take </a:t>
            </a:r>
            <a:r>
              <a:rPr dirty="0" sz="1300">
                <a:latin typeface="Calibri"/>
                <a:cs typeface="Calibri"/>
              </a:rPr>
              <a:t>them </a:t>
            </a:r>
            <a:r>
              <a:rPr dirty="0" sz="1300" spc="-5">
                <a:latin typeface="Calibri"/>
                <a:cs typeface="Calibri"/>
              </a:rPr>
              <a:t>every </a:t>
            </a:r>
            <a:r>
              <a:rPr dirty="0" sz="1300" spc="-30">
                <a:latin typeface="Calibri"/>
                <a:cs typeface="Calibri"/>
              </a:rPr>
              <a:t>day.  </a:t>
            </a:r>
            <a:r>
              <a:rPr dirty="0" sz="1300" spc="-5">
                <a:latin typeface="Calibri"/>
                <a:cs typeface="Calibri"/>
              </a:rPr>
              <a:t>Sometimes when taking </a:t>
            </a:r>
            <a:r>
              <a:rPr dirty="0" sz="1300">
                <a:latin typeface="Calibri"/>
                <a:cs typeface="Calibri"/>
              </a:rPr>
              <a:t>a dose, people </a:t>
            </a:r>
            <a:r>
              <a:rPr dirty="0" sz="1300" spc="-10">
                <a:latin typeface="Calibri"/>
                <a:cs typeface="Calibri"/>
              </a:rPr>
              <a:t>have </a:t>
            </a:r>
            <a:r>
              <a:rPr dirty="0" sz="1300" spc="-5">
                <a:latin typeface="Calibri"/>
                <a:cs typeface="Calibri"/>
              </a:rPr>
              <a:t>thoughts </a:t>
            </a:r>
            <a:r>
              <a:rPr dirty="0" sz="1300" spc="-15">
                <a:latin typeface="Calibri"/>
                <a:cs typeface="Calibri"/>
              </a:rPr>
              <a:t>like </a:t>
            </a:r>
            <a:r>
              <a:rPr dirty="0" sz="1300">
                <a:latin typeface="Calibri"/>
                <a:cs typeface="Calibri"/>
              </a:rPr>
              <a:t>“I </a:t>
            </a:r>
            <a:r>
              <a:rPr dirty="0" sz="1300" spc="-10">
                <a:latin typeface="Calibri"/>
                <a:cs typeface="Calibri"/>
              </a:rPr>
              <a:t>hate </a:t>
            </a:r>
            <a:r>
              <a:rPr dirty="0" sz="1300" spc="-5">
                <a:latin typeface="Calibri"/>
                <a:cs typeface="Calibri"/>
              </a:rPr>
              <a:t>that  </a:t>
            </a:r>
            <a:r>
              <a:rPr dirty="0" sz="1300">
                <a:latin typeface="Calibri"/>
                <a:cs typeface="Calibri"/>
              </a:rPr>
              <a:t>I </a:t>
            </a:r>
            <a:r>
              <a:rPr dirty="0" sz="1300" spc="-10">
                <a:latin typeface="Calibri"/>
                <a:cs typeface="Calibri"/>
              </a:rPr>
              <a:t>have to </a:t>
            </a:r>
            <a:r>
              <a:rPr dirty="0" sz="1300" spc="-15">
                <a:latin typeface="Calibri"/>
                <a:cs typeface="Calibri"/>
              </a:rPr>
              <a:t>take </a:t>
            </a:r>
            <a:r>
              <a:rPr dirty="0" sz="1300" spc="-20">
                <a:latin typeface="Calibri"/>
                <a:cs typeface="Calibri"/>
              </a:rPr>
              <a:t>this.” </a:t>
            </a:r>
            <a:r>
              <a:rPr dirty="0" sz="1300" spc="-5">
                <a:latin typeface="Calibri"/>
                <a:cs typeface="Calibri"/>
              </a:rPr>
              <a:t>Does </a:t>
            </a:r>
            <a:r>
              <a:rPr dirty="0" sz="1300">
                <a:latin typeface="Calibri"/>
                <a:cs typeface="Calibri"/>
              </a:rPr>
              <a:t>this happen </a:t>
            </a:r>
            <a:r>
              <a:rPr dirty="0" sz="1300" spc="-10">
                <a:latin typeface="Calibri"/>
                <a:cs typeface="Calibri"/>
              </a:rPr>
              <a:t>to</a:t>
            </a:r>
            <a:r>
              <a:rPr dirty="0" sz="1300" spc="110">
                <a:latin typeface="Calibri"/>
                <a:cs typeface="Calibri"/>
              </a:rPr>
              <a:t> </a:t>
            </a:r>
            <a:r>
              <a:rPr dirty="0" sz="1300" spc="-5">
                <a:latin typeface="Calibri"/>
                <a:cs typeface="Calibri"/>
              </a:rPr>
              <a:t>you?</a:t>
            </a:r>
            <a:endParaRPr sz="1300">
              <a:latin typeface="Calibri"/>
              <a:cs typeface="Calibri"/>
            </a:endParaRPr>
          </a:p>
          <a:p>
            <a:pPr>
              <a:lnSpc>
                <a:spcPct val="100000"/>
              </a:lnSpc>
              <a:buFont typeface="Arial"/>
              <a:buChar char="•"/>
            </a:pPr>
            <a:endParaRPr sz="1600">
              <a:latin typeface="Calibri"/>
              <a:cs typeface="Calibri"/>
            </a:endParaRPr>
          </a:p>
          <a:p>
            <a:pPr>
              <a:lnSpc>
                <a:spcPct val="100000"/>
              </a:lnSpc>
              <a:spcBef>
                <a:spcPts val="35"/>
              </a:spcBef>
              <a:buFont typeface="Arial"/>
              <a:buChar char="•"/>
            </a:pPr>
            <a:endParaRPr sz="1500">
              <a:latin typeface="Calibri"/>
              <a:cs typeface="Calibri"/>
            </a:endParaRPr>
          </a:p>
          <a:p>
            <a:pPr marL="298450" marR="330835" indent="-285750">
              <a:lnSpc>
                <a:spcPts val="1390"/>
              </a:lnSpc>
              <a:spcBef>
                <a:spcPts val="5"/>
              </a:spcBef>
              <a:buFont typeface="Arial"/>
              <a:buChar char="•"/>
              <a:tabLst>
                <a:tab pos="297815" algn="l"/>
                <a:tab pos="298450" algn="l"/>
              </a:tabLst>
            </a:pPr>
            <a:r>
              <a:rPr dirty="0" sz="1300" spc="-10">
                <a:latin typeface="Calibri"/>
                <a:cs typeface="Calibri"/>
              </a:rPr>
              <a:t>Eat </a:t>
            </a:r>
            <a:r>
              <a:rPr dirty="0" sz="1300" spc="-5">
                <a:latin typeface="Calibri"/>
                <a:cs typeface="Calibri"/>
              </a:rPr>
              <a:t>strong, </a:t>
            </a:r>
            <a:r>
              <a:rPr dirty="0" sz="1300" spc="-10">
                <a:latin typeface="Calibri"/>
                <a:cs typeface="Calibri"/>
              </a:rPr>
              <a:t>pleasant-flavored food </a:t>
            </a:r>
            <a:r>
              <a:rPr dirty="0" sz="1300" spc="-5">
                <a:latin typeface="Calibri"/>
                <a:cs typeface="Calibri"/>
              </a:rPr>
              <a:t>immediately after </a:t>
            </a:r>
            <a:r>
              <a:rPr dirty="0" sz="1300">
                <a:latin typeface="Calibri"/>
                <a:cs typeface="Calibri"/>
              </a:rPr>
              <a:t>dose </a:t>
            </a:r>
            <a:r>
              <a:rPr dirty="0" sz="1300" spc="-10">
                <a:latin typeface="Calibri"/>
                <a:cs typeface="Calibri"/>
              </a:rPr>
              <a:t>to </a:t>
            </a:r>
            <a:r>
              <a:rPr dirty="0" sz="1300" spc="-5">
                <a:latin typeface="Calibri"/>
                <a:cs typeface="Calibri"/>
              </a:rPr>
              <a:t>mask  </a:t>
            </a:r>
            <a:r>
              <a:rPr dirty="0" sz="1300" spc="-10">
                <a:latin typeface="Calibri"/>
                <a:cs typeface="Calibri"/>
              </a:rPr>
              <a:t>taste (like </a:t>
            </a:r>
            <a:r>
              <a:rPr dirty="0" sz="1300">
                <a:latin typeface="Calibri"/>
                <a:cs typeface="Calibri"/>
              </a:rPr>
              <a:t>a </a:t>
            </a:r>
            <a:r>
              <a:rPr dirty="0" sz="1300" spc="-5">
                <a:latin typeface="Calibri"/>
                <a:cs typeface="Calibri"/>
              </a:rPr>
              <a:t>mint </a:t>
            </a:r>
            <a:r>
              <a:rPr dirty="0" sz="1300">
                <a:latin typeface="Calibri"/>
                <a:cs typeface="Calibri"/>
              </a:rPr>
              <a:t>or </a:t>
            </a:r>
            <a:r>
              <a:rPr dirty="0" sz="1300" spc="-10">
                <a:latin typeface="Calibri"/>
                <a:cs typeface="Calibri"/>
              </a:rPr>
              <a:t>sweet</a:t>
            </a:r>
            <a:r>
              <a:rPr dirty="0" sz="1300" spc="55">
                <a:latin typeface="Calibri"/>
                <a:cs typeface="Calibri"/>
              </a:rPr>
              <a:t> </a:t>
            </a:r>
            <a:r>
              <a:rPr dirty="0" sz="1300" spc="-5">
                <a:latin typeface="Calibri"/>
                <a:cs typeface="Calibri"/>
              </a:rPr>
              <a:t>candy).</a:t>
            </a:r>
            <a:endParaRPr sz="1300">
              <a:latin typeface="Calibri"/>
              <a:cs typeface="Calibri"/>
            </a:endParaRPr>
          </a:p>
          <a:p>
            <a:pPr marL="298450" indent="-285750">
              <a:lnSpc>
                <a:spcPct val="100000"/>
              </a:lnSpc>
              <a:spcBef>
                <a:spcPts val="125"/>
              </a:spcBef>
              <a:buFont typeface="Arial"/>
              <a:buChar char="•"/>
              <a:tabLst>
                <a:tab pos="297815" algn="l"/>
                <a:tab pos="298450" algn="l"/>
              </a:tabLst>
            </a:pPr>
            <a:r>
              <a:rPr dirty="0" sz="1300" spc="-5">
                <a:latin typeface="Calibri"/>
                <a:cs typeface="Calibri"/>
              </a:rPr>
              <a:t>Practice </a:t>
            </a:r>
            <a:r>
              <a:rPr dirty="0" sz="1300">
                <a:latin typeface="Calibri"/>
                <a:cs typeface="Calibri"/>
              </a:rPr>
              <a:t>pill </a:t>
            </a:r>
            <a:r>
              <a:rPr dirty="0" sz="1300" spc="-5">
                <a:latin typeface="Calibri"/>
                <a:cs typeface="Calibri"/>
              </a:rPr>
              <a:t>swallowing training tips </a:t>
            </a:r>
            <a:r>
              <a:rPr dirty="0" sz="1300">
                <a:latin typeface="Calibri"/>
                <a:cs typeface="Calibri"/>
              </a:rPr>
              <a:t>(see </a:t>
            </a:r>
            <a:r>
              <a:rPr dirty="0" sz="1300" spc="-10">
                <a:latin typeface="Calibri"/>
                <a:cs typeface="Calibri"/>
              </a:rPr>
              <a:t>card</a:t>
            </a:r>
            <a:r>
              <a:rPr dirty="0" sz="1300" spc="65">
                <a:latin typeface="Calibri"/>
                <a:cs typeface="Calibri"/>
              </a:rPr>
              <a:t> </a:t>
            </a:r>
            <a:r>
              <a:rPr dirty="0" sz="1300">
                <a:latin typeface="Calibri"/>
                <a:cs typeface="Calibri"/>
              </a:rPr>
              <a:t>18).</a:t>
            </a:r>
            <a:endParaRPr sz="1300">
              <a:latin typeface="Calibri"/>
              <a:cs typeface="Calibri"/>
            </a:endParaRPr>
          </a:p>
          <a:p>
            <a:pPr marL="298450" marR="5080" indent="-285750">
              <a:lnSpc>
                <a:spcPts val="1390"/>
              </a:lnSpc>
              <a:spcBef>
                <a:spcPts val="334"/>
              </a:spcBef>
              <a:buFont typeface="Arial"/>
              <a:buChar char="•"/>
              <a:tabLst>
                <a:tab pos="297815" algn="l"/>
                <a:tab pos="298450" algn="l"/>
              </a:tabLst>
            </a:pPr>
            <a:r>
              <a:rPr dirty="0" sz="1300">
                <a:latin typeface="Calibri"/>
                <a:cs typeface="Calibri"/>
              </a:rPr>
              <a:t>Put pill in a </a:t>
            </a:r>
            <a:r>
              <a:rPr dirty="0" sz="1300" spc="-5">
                <a:latin typeface="Calibri"/>
                <a:cs typeface="Calibri"/>
              </a:rPr>
              <a:t>small amount </a:t>
            </a:r>
            <a:r>
              <a:rPr dirty="0" sz="1300">
                <a:latin typeface="Calibri"/>
                <a:cs typeface="Calibri"/>
              </a:rPr>
              <a:t>of a soft </a:t>
            </a:r>
            <a:r>
              <a:rPr dirty="0" sz="1300" spc="-10">
                <a:latin typeface="Calibri"/>
                <a:cs typeface="Calibri"/>
              </a:rPr>
              <a:t>food (like </a:t>
            </a:r>
            <a:r>
              <a:rPr dirty="0" sz="1300" spc="-5">
                <a:latin typeface="Calibri"/>
                <a:cs typeface="Calibri"/>
              </a:rPr>
              <a:t>honey </a:t>
            </a:r>
            <a:r>
              <a:rPr dirty="0" sz="1300">
                <a:latin typeface="Calibri"/>
                <a:cs typeface="Calibri"/>
              </a:rPr>
              <a:t>or </a:t>
            </a:r>
            <a:r>
              <a:rPr dirty="0" sz="1300" spc="-5">
                <a:latin typeface="Calibri"/>
                <a:cs typeface="Calibri"/>
              </a:rPr>
              <a:t>jam) </a:t>
            </a:r>
            <a:r>
              <a:rPr dirty="0" sz="1300">
                <a:latin typeface="Calibri"/>
                <a:cs typeface="Calibri"/>
              </a:rPr>
              <a:t>on a spoon,  and </a:t>
            </a:r>
            <a:r>
              <a:rPr dirty="0" sz="1300" spc="-20">
                <a:latin typeface="Calibri"/>
                <a:cs typeface="Calibri"/>
              </a:rPr>
              <a:t>take </a:t>
            </a:r>
            <a:r>
              <a:rPr dirty="0" sz="1300" spc="-5">
                <a:latin typeface="Calibri"/>
                <a:cs typeface="Calibri"/>
              </a:rPr>
              <a:t>medicine </a:t>
            </a:r>
            <a:r>
              <a:rPr dirty="0" sz="1300" spc="-10">
                <a:latin typeface="Calibri"/>
                <a:cs typeface="Calibri"/>
              </a:rPr>
              <a:t>from </a:t>
            </a:r>
            <a:r>
              <a:rPr dirty="0" sz="1300">
                <a:latin typeface="Calibri"/>
                <a:cs typeface="Calibri"/>
              </a:rPr>
              <a:t>the</a:t>
            </a:r>
            <a:r>
              <a:rPr dirty="0" sz="1300" spc="55">
                <a:latin typeface="Calibri"/>
                <a:cs typeface="Calibri"/>
              </a:rPr>
              <a:t> </a:t>
            </a:r>
            <a:r>
              <a:rPr dirty="0" sz="1300">
                <a:latin typeface="Calibri"/>
                <a:cs typeface="Calibri"/>
              </a:rPr>
              <a:t>spoon.</a:t>
            </a:r>
            <a:endParaRPr sz="1300">
              <a:latin typeface="Calibri"/>
              <a:cs typeface="Calibri"/>
            </a:endParaRPr>
          </a:p>
          <a:p>
            <a:pPr>
              <a:lnSpc>
                <a:spcPct val="100000"/>
              </a:lnSpc>
              <a:buFont typeface="Arial"/>
              <a:buChar char="•"/>
            </a:pPr>
            <a:endParaRPr sz="1600">
              <a:latin typeface="Calibri"/>
              <a:cs typeface="Calibri"/>
            </a:endParaRPr>
          </a:p>
          <a:p>
            <a:pPr>
              <a:lnSpc>
                <a:spcPct val="100000"/>
              </a:lnSpc>
              <a:spcBef>
                <a:spcPts val="55"/>
              </a:spcBef>
              <a:buFont typeface="Arial"/>
              <a:buChar char="•"/>
            </a:pPr>
            <a:endParaRPr sz="1250">
              <a:latin typeface="Calibri"/>
              <a:cs typeface="Calibri"/>
            </a:endParaRPr>
          </a:p>
          <a:p>
            <a:pPr marL="298450" indent="-285750">
              <a:lnSpc>
                <a:spcPct val="100000"/>
              </a:lnSpc>
              <a:buFont typeface="Arial"/>
              <a:buChar char="•"/>
              <a:tabLst>
                <a:tab pos="297815" algn="l"/>
                <a:tab pos="298450" algn="l"/>
              </a:tabLst>
            </a:pPr>
            <a:r>
              <a:rPr dirty="0" sz="1300" spc="-10">
                <a:latin typeface="Calibri"/>
                <a:cs typeface="Calibri"/>
              </a:rPr>
              <a:t>Pair </a:t>
            </a:r>
            <a:r>
              <a:rPr dirty="0" sz="1300" spc="-5">
                <a:latin typeface="Calibri"/>
                <a:cs typeface="Calibri"/>
              </a:rPr>
              <a:t>taking medications with something happy </a:t>
            </a:r>
            <a:r>
              <a:rPr dirty="0" sz="1300">
                <a:latin typeface="Calibri"/>
                <a:cs typeface="Calibri"/>
              </a:rPr>
              <a:t>or</a:t>
            </a:r>
            <a:r>
              <a:rPr dirty="0" sz="1300" spc="70">
                <a:latin typeface="Calibri"/>
                <a:cs typeface="Calibri"/>
              </a:rPr>
              <a:t> </a:t>
            </a:r>
            <a:r>
              <a:rPr dirty="0" sz="1300" spc="-5">
                <a:latin typeface="Calibri"/>
                <a:cs typeface="Calibri"/>
              </a:rPr>
              <a:t>good.</a:t>
            </a:r>
            <a:endParaRPr sz="1300">
              <a:latin typeface="Calibri"/>
              <a:cs typeface="Calibri"/>
            </a:endParaRPr>
          </a:p>
          <a:p>
            <a:pPr marL="298450" indent="-285750">
              <a:lnSpc>
                <a:spcPct val="100000"/>
              </a:lnSpc>
              <a:spcBef>
                <a:spcPts val="240"/>
              </a:spcBef>
              <a:buFont typeface="Arial"/>
              <a:buChar char="•"/>
              <a:tabLst>
                <a:tab pos="297815" algn="l"/>
                <a:tab pos="298450" algn="l"/>
              </a:tabLst>
            </a:pPr>
            <a:r>
              <a:rPr dirty="0" sz="1300" spc="-40">
                <a:latin typeface="Calibri"/>
                <a:cs typeface="Calibri"/>
              </a:rPr>
              <a:t>Take </a:t>
            </a:r>
            <a:r>
              <a:rPr dirty="0" sz="1300" spc="-5">
                <a:latin typeface="Calibri"/>
                <a:cs typeface="Calibri"/>
              </a:rPr>
              <a:t>medications with </a:t>
            </a:r>
            <a:r>
              <a:rPr dirty="0" sz="1300">
                <a:latin typeface="Calibri"/>
                <a:cs typeface="Calibri"/>
              </a:rPr>
              <a:t>a</a:t>
            </a:r>
            <a:r>
              <a:rPr dirty="0" sz="1300" spc="80">
                <a:latin typeface="Calibri"/>
                <a:cs typeface="Calibri"/>
              </a:rPr>
              <a:t> </a:t>
            </a:r>
            <a:r>
              <a:rPr dirty="0" sz="1300" spc="-5">
                <a:latin typeface="Calibri"/>
                <a:cs typeface="Calibri"/>
              </a:rPr>
              <a:t>treat.</a:t>
            </a:r>
            <a:endParaRPr sz="1300">
              <a:latin typeface="Calibri"/>
              <a:cs typeface="Calibri"/>
            </a:endParaRPr>
          </a:p>
          <a:p>
            <a:pPr marL="298450" marR="72390" indent="-285750">
              <a:lnSpc>
                <a:spcPts val="1390"/>
              </a:lnSpc>
              <a:spcBef>
                <a:spcPts val="330"/>
              </a:spcBef>
              <a:buFont typeface="Arial"/>
              <a:buChar char="•"/>
              <a:tabLst>
                <a:tab pos="297815" algn="l"/>
                <a:tab pos="298450" algn="l"/>
              </a:tabLst>
            </a:pPr>
            <a:r>
              <a:rPr dirty="0" sz="1300">
                <a:latin typeface="Calibri"/>
                <a:cs typeface="Calibri"/>
              </a:rPr>
              <a:t>Think </a:t>
            </a:r>
            <a:r>
              <a:rPr dirty="0" sz="1300" spc="-5">
                <a:latin typeface="Calibri"/>
                <a:cs typeface="Calibri"/>
              </a:rPr>
              <a:t>thoughts </a:t>
            </a:r>
            <a:r>
              <a:rPr dirty="0" sz="1300" spc="-15">
                <a:latin typeface="Calibri"/>
                <a:cs typeface="Calibri"/>
              </a:rPr>
              <a:t>like </a:t>
            </a:r>
            <a:r>
              <a:rPr dirty="0" sz="1300" spc="-10">
                <a:latin typeface="Calibri"/>
                <a:cs typeface="Calibri"/>
              </a:rPr>
              <a:t>“I’m keeping myself </a:t>
            </a:r>
            <a:r>
              <a:rPr dirty="0" sz="1300">
                <a:latin typeface="Calibri"/>
                <a:cs typeface="Calibri"/>
              </a:rPr>
              <a:t>healthy” or </a:t>
            </a:r>
            <a:r>
              <a:rPr dirty="0" sz="1300" spc="-10">
                <a:latin typeface="Calibri"/>
                <a:cs typeface="Calibri"/>
              </a:rPr>
              <a:t>“I’m </a:t>
            </a:r>
            <a:r>
              <a:rPr dirty="0" sz="1300" spc="-5">
                <a:latin typeface="Calibri"/>
                <a:cs typeface="Calibri"/>
              </a:rPr>
              <a:t>taking </a:t>
            </a:r>
            <a:r>
              <a:rPr dirty="0" sz="1300" spc="-10">
                <a:latin typeface="Calibri"/>
                <a:cs typeface="Calibri"/>
              </a:rPr>
              <a:t>care </a:t>
            </a:r>
            <a:r>
              <a:rPr dirty="0" sz="1300">
                <a:latin typeface="Calibri"/>
                <a:cs typeface="Calibri"/>
              </a:rPr>
              <a:t>of  </a:t>
            </a:r>
            <a:r>
              <a:rPr dirty="0" sz="1300" spc="-15">
                <a:latin typeface="Calibri"/>
                <a:cs typeface="Calibri"/>
              </a:rPr>
              <a:t>my</a:t>
            </a:r>
            <a:r>
              <a:rPr dirty="0" sz="1300" spc="-5">
                <a:latin typeface="Calibri"/>
                <a:cs typeface="Calibri"/>
              </a:rPr>
              <a:t> </a:t>
            </a:r>
            <a:r>
              <a:rPr dirty="0" sz="1300" spc="-35">
                <a:latin typeface="Calibri"/>
                <a:cs typeface="Calibri"/>
              </a:rPr>
              <a:t>body.”</a:t>
            </a:r>
            <a:endParaRPr sz="1300">
              <a:latin typeface="Calibri"/>
              <a:cs typeface="Calibri"/>
            </a:endParaRPr>
          </a:p>
          <a:p>
            <a:pPr marL="298450" indent="-285750">
              <a:lnSpc>
                <a:spcPct val="100000"/>
              </a:lnSpc>
              <a:spcBef>
                <a:spcPts val="130"/>
              </a:spcBef>
              <a:buFont typeface="Arial"/>
              <a:buChar char="•"/>
              <a:tabLst>
                <a:tab pos="297815" algn="l"/>
                <a:tab pos="298450" algn="l"/>
              </a:tabLst>
            </a:pPr>
            <a:r>
              <a:rPr dirty="0" sz="1300" spc="-25">
                <a:latin typeface="Calibri"/>
                <a:cs typeface="Calibri"/>
              </a:rPr>
              <a:t>Talk </a:t>
            </a:r>
            <a:r>
              <a:rPr dirty="0" sz="1300">
                <a:latin typeface="Calibri"/>
                <a:cs typeface="Calibri"/>
              </a:rPr>
              <a:t>and </a:t>
            </a:r>
            <a:r>
              <a:rPr dirty="0" sz="1300" spc="-5">
                <a:latin typeface="Calibri"/>
                <a:cs typeface="Calibri"/>
              </a:rPr>
              <a:t>share with trusted </a:t>
            </a:r>
            <a:r>
              <a:rPr dirty="0" sz="1300">
                <a:latin typeface="Calibri"/>
                <a:cs typeface="Calibri"/>
              </a:rPr>
              <a:t>friends </a:t>
            </a:r>
            <a:r>
              <a:rPr dirty="0" sz="1300" spc="-5">
                <a:latin typeface="Calibri"/>
                <a:cs typeface="Calibri"/>
              </a:rPr>
              <a:t>and/or family to </a:t>
            </a:r>
            <a:r>
              <a:rPr dirty="0" sz="1300" spc="-10">
                <a:latin typeface="Calibri"/>
                <a:cs typeface="Calibri"/>
              </a:rPr>
              <a:t>get</a:t>
            </a:r>
            <a:r>
              <a:rPr dirty="0" sz="1300" spc="105">
                <a:latin typeface="Calibri"/>
                <a:cs typeface="Calibri"/>
              </a:rPr>
              <a:t> </a:t>
            </a:r>
            <a:r>
              <a:rPr dirty="0" sz="1300">
                <a:latin typeface="Calibri"/>
                <a:cs typeface="Calibri"/>
              </a:rPr>
              <a:t>support.</a:t>
            </a:r>
            <a:endParaRPr sz="1300">
              <a:latin typeface="Calibri"/>
              <a:cs typeface="Calibri"/>
            </a:endParaRPr>
          </a:p>
        </p:txBody>
      </p:sp>
      <p:grpSp>
        <p:nvGrpSpPr>
          <p:cNvPr id="8" name="object 8"/>
          <p:cNvGrpSpPr/>
          <p:nvPr/>
        </p:nvGrpSpPr>
        <p:grpSpPr>
          <a:xfrm>
            <a:off x="3986784" y="1493519"/>
            <a:ext cx="104139" cy="5206365"/>
            <a:chOff x="3986784" y="1493519"/>
            <a:chExt cx="104139" cy="5206365"/>
          </a:xfrm>
        </p:grpSpPr>
        <p:sp>
          <p:nvSpPr>
            <p:cNvPr id="9" name="object 9"/>
            <p:cNvSpPr/>
            <p:nvPr/>
          </p:nvSpPr>
          <p:spPr>
            <a:xfrm>
              <a:off x="3986784" y="1493519"/>
              <a:ext cx="103632" cy="5205984"/>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4038600" y="1514563"/>
              <a:ext cx="0" cy="5114925"/>
            </a:xfrm>
            <a:custGeom>
              <a:avLst/>
              <a:gdLst/>
              <a:ahLst/>
              <a:cxnLst/>
              <a:rect l="l" t="t" r="r" b="b"/>
              <a:pathLst>
                <a:path w="0" h="5114925">
                  <a:moveTo>
                    <a:pt x="0" y="0"/>
                  </a:moveTo>
                  <a:lnTo>
                    <a:pt x="1" y="5114836"/>
                  </a:lnTo>
                </a:path>
              </a:pathLst>
            </a:custGeom>
            <a:ln w="19050">
              <a:solidFill>
                <a:srgbClr val="002060"/>
              </a:solidFill>
            </a:ln>
          </p:spPr>
          <p:txBody>
            <a:bodyPr wrap="square" lIns="0" tIns="0" rIns="0" bIns="0" rtlCol="0"/>
            <a:lstStyle/>
            <a:p/>
          </p:txBody>
        </p:sp>
      </p:grpSp>
      <p:sp>
        <p:nvSpPr>
          <p:cNvPr id="11" name="object 11"/>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8064A2"/>
          </a:solidFill>
        </p:spPr>
        <p:txBody>
          <a:bodyPr wrap="square" lIns="0" tIns="0" rIns="0" bIns="0" rtlCol="0"/>
          <a:lstStyle/>
          <a:p/>
        </p:txBody>
      </p:sp>
      <p:sp>
        <p:nvSpPr>
          <p:cNvPr id="12" name="object 12"/>
          <p:cNvSpPr txBox="1">
            <a:spLocks noGrp="1"/>
          </p:cNvSpPr>
          <p:nvPr>
            <p:ph type="title"/>
          </p:nvPr>
        </p:nvSpPr>
        <p:spPr>
          <a:xfrm>
            <a:off x="457200" y="453525"/>
            <a:ext cx="9144000" cy="461009"/>
          </a:xfrm>
          <a:prstGeom prst="rect"/>
          <a:solidFill>
            <a:srgbClr val="8064A2"/>
          </a:solidFill>
        </p:spPr>
        <p:txBody>
          <a:bodyPr wrap="square" lIns="0" tIns="184150" rIns="0" bIns="0" rtlCol="0" vert="horz">
            <a:spAutoFit/>
          </a:bodyPr>
          <a:lstStyle/>
          <a:p>
            <a:pPr marL="492125">
              <a:lnSpc>
                <a:spcPts val="2175"/>
              </a:lnSpc>
              <a:spcBef>
                <a:spcPts val="1450"/>
              </a:spcBef>
            </a:pPr>
            <a:r>
              <a:rPr dirty="0"/>
              <a:t>18. Making it</a:t>
            </a:r>
            <a:r>
              <a:rPr dirty="0" spc="5"/>
              <a:t> </a:t>
            </a:r>
            <a:r>
              <a:rPr dirty="0" spc="-5"/>
              <a:t>easier</a:t>
            </a:r>
          </a:p>
        </p:txBody>
      </p:sp>
      <p:grpSp>
        <p:nvGrpSpPr>
          <p:cNvPr id="13" name="object 13"/>
          <p:cNvGrpSpPr/>
          <p:nvPr/>
        </p:nvGrpSpPr>
        <p:grpSpPr>
          <a:xfrm>
            <a:off x="710183" y="4629911"/>
            <a:ext cx="3142615" cy="1377950"/>
            <a:chOff x="710183" y="4629911"/>
            <a:chExt cx="3142615" cy="1377950"/>
          </a:xfrm>
        </p:grpSpPr>
        <p:sp>
          <p:nvSpPr>
            <p:cNvPr id="14" name="object 14"/>
            <p:cNvSpPr/>
            <p:nvPr/>
          </p:nvSpPr>
          <p:spPr>
            <a:xfrm>
              <a:off x="710183" y="4629911"/>
              <a:ext cx="3142488" cy="1377695"/>
            </a:xfrm>
            <a:prstGeom prst="rect">
              <a:avLst/>
            </a:prstGeom>
            <a:blipFill>
              <a:blip r:embed="rId3" cstate="print"/>
              <a:stretch>
                <a:fillRect/>
              </a:stretch>
            </a:blipFill>
          </p:spPr>
          <p:txBody>
            <a:bodyPr wrap="square" lIns="0" tIns="0" rIns="0" bIns="0" rtlCol="0"/>
            <a:lstStyle/>
            <a:p/>
          </p:txBody>
        </p:sp>
        <p:sp>
          <p:nvSpPr>
            <p:cNvPr id="15" name="object 15"/>
            <p:cNvSpPr/>
            <p:nvPr/>
          </p:nvSpPr>
          <p:spPr>
            <a:xfrm>
              <a:off x="750879" y="4648199"/>
              <a:ext cx="3059430" cy="1295400"/>
            </a:xfrm>
            <a:custGeom>
              <a:avLst/>
              <a:gdLst/>
              <a:ahLst/>
              <a:cxnLst/>
              <a:rect l="l" t="t" r="r" b="b"/>
              <a:pathLst>
                <a:path w="3059429" h="1295400">
                  <a:moveTo>
                    <a:pt x="3059121" y="0"/>
                  </a:moveTo>
                  <a:lnTo>
                    <a:pt x="0" y="0"/>
                  </a:lnTo>
                  <a:lnTo>
                    <a:pt x="0" y="1295400"/>
                  </a:lnTo>
                  <a:lnTo>
                    <a:pt x="3059121" y="1295400"/>
                  </a:lnTo>
                  <a:lnTo>
                    <a:pt x="3059121" y="0"/>
                  </a:lnTo>
                  <a:close/>
                </a:path>
              </a:pathLst>
            </a:custGeom>
            <a:solidFill>
              <a:srgbClr val="FFFFCC"/>
            </a:solidFill>
          </p:spPr>
          <p:txBody>
            <a:bodyPr wrap="square" lIns="0" tIns="0" rIns="0" bIns="0" rtlCol="0"/>
            <a:lstStyle/>
            <a:p/>
          </p:txBody>
        </p:sp>
      </p:grpSp>
      <p:sp>
        <p:nvSpPr>
          <p:cNvPr id="16" name="object 16"/>
          <p:cNvSpPr txBox="1"/>
          <p:nvPr/>
        </p:nvSpPr>
        <p:spPr>
          <a:xfrm>
            <a:off x="750879" y="4648200"/>
            <a:ext cx="3059430" cy="1295400"/>
          </a:xfrm>
          <a:prstGeom prst="rect">
            <a:avLst/>
          </a:prstGeom>
        </p:spPr>
        <p:txBody>
          <a:bodyPr wrap="square" lIns="0" tIns="3175" rIns="0" bIns="0" rtlCol="0" vert="horz">
            <a:spAutoFit/>
          </a:bodyPr>
          <a:lstStyle/>
          <a:p>
            <a:pPr>
              <a:lnSpc>
                <a:spcPct val="100000"/>
              </a:lnSpc>
              <a:spcBef>
                <a:spcPts val="25"/>
              </a:spcBef>
            </a:pPr>
            <a:endParaRPr sz="1550">
              <a:latin typeface="Times New Roman"/>
              <a:cs typeface="Times New Roman"/>
            </a:endParaRPr>
          </a:p>
          <a:p>
            <a:pPr marL="671195">
              <a:lnSpc>
                <a:spcPct val="100000"/>
              </a:lnSpc>
              <a:spcBef>
                <a:spcPts val="5"/>
              </a:spcBef>
            </a:pPr>
            <a:r>
              <a:rPr dirty="0" sz="1500" spc="-5" b="1">
                <a:latin typeface="Calibri"/>
                <a:cs typeface="Calibri"/>
              </a:rPr>
              <a:t>Document</a:t>
            </a:r>
            <a:endParaRPr sz="1500">
              <a:latin typeface="Calibri"/>
              <a:cs typeface="Calibri"/>
            </a:endParaRPr>
          </a:p>
          <a:p>
            <a:pPr marL="132715" marR="201930">
              <a:lnSpc>
                <a:spcPct val="80000"/>
              </a:lnSpc>
              <a:spcBef>
                <a:spcPts val="1500"/>
              </a:spcBef>
            </a:pPr>
            <a:r>
              <a:rPr dirty="0" sz="1200" spc="-5">
                <a:latin typeface="Calibri"/>
                <a:cs typeface="Calibri"/>
              </a:rPr>
              <a:t>Document planned </a:t>
            </a:r>
            <a:r>
              <a:rPr dirty="0" sz="1200" spc="-10">
                <a:latin typeface="Calibri"/>
                <a:cs typeface="Calibri"/>
              </a:rPr>
              <a:t>interventions to address  barriers identified by patient </a:t>
            </a:r>
            <a:r>
              <a:rPr dirty="0" sz="1200">
                <a:latin typeface="Calibri"/>
                <a:cs typeface="Calibri"/>
              </a:rPr>
              <a:t>on </a:t>
            </a:r>
            <a:r>
              <a:rPr dirty="0" sz="1200" spc="-10">
                <a:latin typeface="Calibri"/>
                <a:cs typeface="Calibri"/>
              </a:rPr>
              <a:t>the  </a:t>
            </a:r>
            <a:r>
              <a:rPr dirty="0" sz="1200" b="1">
                <a:latin typeface="Calibri"/>
                <a:cs typeface="Calibri"/>
              </a:rPr>
              <a:t>Enhanced </a:t>
            </a:r>
            <a:r>
              <a:rPr dirty="0" sz="1200" spc="-5" b="1">
                <a:latin typeface="Calibri"/>
                <a:cs typeface="Calibri"/>
              </a:rPr>
              <a:t>Adherence Plan</a:t>
            </a:r>
            <a:r>
              <a:rPr dirty="0" sz="1200" spc="10" b="1">
                <a:latin typeface="Calibri"/>
                <a:cs typeface="Calibri"/>
              </a:rPr>
              <a:t> </a:t>
            </a:r>
            <a:r>
              <a:rPr dirty="0" sz="1200" spc="-20" b="1">
                <a:latin typeface="Calibri"/>
                <a:cs typeface="Calibri"/>
              </a:rPr>
              <a:t>Tool.</a:t>
            </a:r>
            <a:endParaRPr sz="1200">
              <a:latin typeface="Calibri"/>
              <a:cs typeface="Calibri"/>
            </a:endParaRPr>
          </a:p>
        </p:txBody>
      </p:sp>
      <p:sp>
        <p:nvSpPr>
          <p:cNvPr id="17" name="object 17"/>
          <p:cNvSpPr/>
          <p:nvPr/>
        </p:nvSpPr>
        <p:spPr>
          <a:xfrm>
            <a:off x="827078" y="4724400"/>
            <a:ext cx="533399" cy="463752"/>
          </a:xfrm>
          <a:prstGeom prst="rect">
            <a:avLst/>
          </a:prstGeom>
          <a:blipFill>
            <a:blip r:embed="rId4" cstate="print"/>
            <a:stretch>
              <a:fillRect/>
            </a:stretch>
          </a:blipFill>
        </p:spPr>
        <p:txBody>
          <a:bodyPr wrap="square" lIns="0" tIns="0" rIns="0" bIns="0" rtlCol="0"/>
          <a:lstStyle/>
          <a:p/>
        </p:txBody>
      </p:sp>
      <p:grpSp>
        <p:nvGrpSpPr>
          <p:cNvPr id="18" name="object 18"/>
          <p:cNvGrpSpPr/>
          <p:nvPr/>
        </p:nvGrpSpPr>
        <p:grpSpPr>
          <a:xfrm>
            <a:off x="7485888" y="896111"/>
            <a:ext cx="1945005" cy="1442085"/>
            <a:chOff x="7485888" y="896111"/>
            <a:chExt cx="1945005" cy="1442085"/>
          </a:xfrm>
        </p:grpSpPr>
        <p:sp>
          <p:nvSpPr>
            <p:cNvPr id="19" name="object 19"/>
            <p:cNvSpPr/>
            <p:nvPr/>
          </p:nvSpPr>
          <p:spPr>
            <a:xfrm>
              <a:off x="7485888" y="896111"/>
              <a:ext cx="1944624" cy="1441704"/>
            </a:xfrm>
            <a:prstGeom prst="rect">
              <a:avLst/>
            </a:prstGeom>
            <a:blipFill>
              <a:blip r:embed="rId5" cstate="print"/>
              <a:stretch>
                <a:fillRect/>
              </a:stretch>
            </a:blipFill>
          </p:spPr>
          <p:txBody>
            <a:bodyPr wrap="square" lIns="0" tIns="0" rIns="0" bIns="0" rtlCol="0"/>
            <a:lstStyle/>
            <a:p/>
          </p:txBody>
        </p:sp>
        <p:sp>
          <p:nvSpPr>
            <p:cNvPr id="20" name="object 20"/>
            <p:cNvSpPr/>
            <p:nvPr/>
          </p:nvSpPr>
          <p:spPr>
            <a:xfrm>
              <a:off x="7644384" y="1173479"/>
              <a:ext cx="1740407" cy="944880"/>
            </a:xfrm>
            <a:prstGeom prst="rect">
              <a:avLst/>
            </a:prstGeom>
            <a:blipFill>
              <a:blip r:embed="rId6" cstate="print"/>
              <a:stretch>
                <a:fillRect/>
              </a:stretch>
            </a:blipFill>
          </p:spPr>
          <p:txBody>
            <a:bodyPr wrap="square" lIns="0" tIns="0" rIns="0" bIns="0" rtlCol="0"/>
            <a:lstStyle/>
            <a:p/>
          </p:txBody>
        </p:sp>
        <p:sp>
          <p:nvSpPr>
            <p:cNvPr id="21" name="object 21"/>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2" name="object 22"/>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3" name="object 23"/>
            <p:cNvSpPr/>
            <p:nvPr/>
          </p:nvSpPr>
          <p:spPr>
            <a:xfrm>
              <a:off x="7683101" y="1015500"/>
              <a:ext cx="1550196" cy="1169398"/>
            </a:xfrm>
            <a:prstGeom prst="rect">
              <a:avLst/>
            </a:prstGeom>
            <a:blipFill>
              <a:blip r:embed="rId7" cstate="print"/>
              <a:stretch>
                <a:fillRect/>
              </a:stretch>
            </a:blipFill>
          </p:spPr>
          <p:txBody>
            <a:bodyPr wrap="square" lIns="0" tIns="0" rIns="0" bIns="0" rtlCol="0"/>
            <a:lstStyle/>
            <a:p/>
          </p:txBody>
        </p:sp>
      </p:grpSp>
      <p:sp>
        <p:nvSpPr>
          <p:cNvPr id="24" name="object 24"/>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5527" y="4477511"/>
            <a:ext cx="2905125" cy="2597150"/>
            <a:chOff x="795527" y="4477511"/>
            <a:chExt cx="2905125" cy="2597150"/>
          </a:xfrm>
        </p:grpSpPr>
        <p:sp>
          <p:nvSpPr>
            <p:cNvPr id="3" name="object 3"/>
            <p:cNvSpPr/>
            <p:nvPr/>
          </p:nvSpPr>
          <p:spPr>
            <a:xfrm>
              <a:off x="795527" y="4477511"/>
              <a:ext cx="2904744" cy="2596895"/>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838199" y="4495800"/>
              <a:ext cx="2819400" cy="2514600"/>
            </a:xfrm>
            <a:custGeom>
              <a:avLst/>
              <a:gdLst/>
              <a:ahLst/>
              <a:cxnLst/>
              <a:rect l="l" t="t" r="r" b="b"/>
              <a:pathLst>
                <a:path w="2819400" h="2514600">
                  <a:moveTo>
                    <a:pt x="2819400" y="0"/>
                  </a:moveTo>
                  <a:lnTo>
                    <a:pt x="0" y="0"/>
                  </a:lnTo>
                  <a:lnTo>
                    <a:pt x="0" y="2514599"/>
                  </a:lnTo>
                  <a:lnTo>
                    <a:pt x="2819400" y="2514599"/>
                  </a:lnTo>
                  <a:lnTo>
                    <a:pt x="2819400" y="0"/>
                  </a:lnTo>
                  <a:close/>
                </a:path>
              </a:pathLst>
            </a:custGeom>
            <a:solidFill>
              <a:srgbClr val="DCE6F2"/>
            </a:solidFill>
          </p:spPr>
          <p:txBody>
            <a:bodyPr wrap="square" lIns="0" tIns="0" rIns="0" bIns="0" rtlCol="0"/>
            <a:lstStyle/>
            <a:p/>
          </p:txBody>
        </p:sp>
      </p:grpSp>
      <p:sp>
        <p:nvSpPr>
          <p:cNvPr id="5" name="object 5"/>
          <p:cNvSpPr txBox="1"/>
          <p:nvPr/>
        </p:nvSpPr>
        <p:spPr>
          <a:xfrm>
            <a:off x="983757" y="1557019"/>
            <a:ext cx="1981200" cy="690245"/>
          </a:xfrm>
          <a:prstGeom prst="rect">
            <a:avLst/>
          </a:prstGeom>
        </p:spPr>
        <p:txBody>
          <a:bodyPr wrap="square" lIns="0" tIns="70485" rIns="0" bIns="0" rtlCol="0" vert="horz">
            <a:spAutoFit/>
          </a:bodyPr>
          <a:lstStyle/>
          <a:p>
            <a:pPr marL="12700">
              <a:lnSpc>
                <a:spcPct val="100000"/>
              </a:lnSpc>
              <a:spcBef>
                <a:spcPts val="555"/>
              </a:spcBef>
            </a:pPr>
            <a:r>
              <a:rPr dirty="0" sz="1800" spc="-5" b="1">
                <a:latin typeface="Calibri"/>
                <a:cs typeface="Calibri"/>
              </a:rPr>
              <a:t>KEY </a:t>
            </a:r>
            <a:r>
              <a:rPr dirty="0" sz="1800" spc="-15" b="1">
                <a:latin typeface="Calibri"/>
                <a:cs typeface="Calibri"/>
              </a:rPr>
              <a:t>MESSAGES:</a:t>
            </a:r>
            <a:endParaRPr sz="1800">
              <a:latin typeface="Calibri"/>
              <a:cs typeface="Calibri"/>
            </a:endParaRPr>
          </a:p>
          <a:p>
            <a:pPr marL="298450" indent="-285750">
              <a:lnSpc>
                <a:spcPct val="100000"/>
              </a:lnSpc>
              <a:spcBef>
                <a:spcPts val="455"/>
              </a:spcBef>
              <a:buFont typeface="Wingdings"/>
              <a:buChar char="➢"/>
              <a:tabLst>
                <a:tab pos="298450" algn="l"/>
              </a:tabLst>
            </a:pPr>
            <a:r>
              <a:rPr dirty="0" sz="1800" spc="-5">
                <a:latin typeface="Calibri"/>
                <a:cs typeface="Calibri"/>
              </a:rPr>
              <a:t>Also shown </a:t>
            </a:r>
            <a:r>
              <a:rPr dirty="0" sz="1800" spc="-15">
                <a:latin typeface="Calibri"/>
                <a:cs typeface="Calibri"/>
              </a:rPr>
              <a:t>to</a:t>
            </a:r>
            <a:r>
              <a:rPr dirty="0" sz="1800" spc="-5">
                <a:latin typeface="Calibri"/>
                <a:cs typeface="Calibri"/>
              </a:rPr>
              <a:t> </a:t>
            </a:r>
            <a:r>
              <a:rPr dirty="0" sz="1800" spc="-455">
                <a:latin typeface="Calibri"/>
                <a:cs typeface="Calibri"/>
              </a:rPr>
              <a:t>the</a:t>
            </a:r>
            <a:endParaRPr sz="1800">
              <a:latin typeface="Calibri"/>
              <a:cs typeface="Calibri"/>
            </a:endParaRPr>
          </a:p>
        </p:txBody>
      </p:sp>
      <p:sp>
        <p:nvSpPr>
          <p:cNvPr id="6" name="object 6"/>
          <p:cNvSpPr txBox="1"/>
          <p:nvPr/>
        </p:nvSpPr>
        <p:spPr>
          <a:xfrm>
            <a:off x="1269508" y="2212340"/>
            <a:ext cx="780415" cy="299720"/>
          </a:xfrm>
          <a:prstGeom prst="rect">
            <a:avLst/>
          </a:prstGeom>
        </p:spPr>
        <p:txBody>
          <a:bodyPr wrap="square" lIns="0" tIns="12700" rIns="0" bIns="0" rtlCol="0" vert="horz">
            <a:spAutoFit/>
          </a:bodyPr>
          <a:lstStyle/>
          <a:p>
            <a:pPr marL="12700">
              <a:lnSpc>
                <a:spcPct val="100000"/>
              </a:lnSpc>
              <a:spcBef>
                <a:spcPts val="100"/>
              </a:spcBef>
            </a:pPr>
            <a:r>
              <a:rPr dirty="0" sz="1800" spc="-10">
                <a:latin typeface="Calibri"/>
                <a:cs typeface="Calibri"/>
              </a:rPr>
              <a:t>patients</a:t>
            </a:r>
            <a:endParaRPr sz="1800">
              <a:latin typeface="Calibri"/>
              <a:cs typeface="Calibri"/>
            </a:endParaRPr>
          </a:p>
        </p:txBody>
      </p:sp>
      <p:sp>
        <p:nvSpPr>
          <p:cNvPr id="7" name="object 7"/>
          <p:cNvSpPr/>
          <p:nvPr/>
        </p:nvSpPr>
        <p:spPr>
          <a:xfrm>
            <a:off x="996457" y="2816142"/>
            <a:ext cx="2628900" cy="0"/>
          </a:xfrm>
          <a:custGeom>
            <a:avLst/>
            <a:gdLst/>
            <a:ahLst/>
            <a:cxnLst/>
            <a:rect l="l" t="t" r="r" b="b"/>
            <a:pathLst>
              <a:path w="2628900" h="0">
                <a:moveTo>
                  <a:pt x="0" y="0"/>
                </a:moveTo>
                <a:lnTo>
                  <a:pt x="2628900" y="0"/>
                </a:lnTo>
              </a:path>
            </a:pathLst>
          </a:custGeom>
          <a:ln w="14844">
            <a:solidFill>
              <a:srgbClr val="000000"/>
            </a:solidFill>
          </a:ln>
        </p:spPr>
        <p:txBody>
          <a:bodyPr wrap="square" lIns="0" tIns="0" rIns="0" bIns="0" rtlCol="0"/>
          <a:lstStyle/>
          <a:p/>
        </p:txBody>
      </p:sp>
      <p:sp>
        <p:nvSpPr>
          <p:cNvPr id="8" name="object 8"/>
          <p:cNvSpPr/>
          <p:nvPr/>
        </p:nvSpPr>
        <p:spPr>
          <a:xfrm>
            <a:off x="996457" y="3096558"/>
            <a:ext cx="2628900" cy="0"/>
          </a:xfrm>
          <a:custGeom>
            <a:avLst/>
            <a:gdLst/>
            <a:ahLst/>
            <a:cxnLst/>
            <a:rect l="l" t="t" r="r" b="b"/>
            <a:pathLst>
              <a:path w="2628900" h="0">
                <a:moveTo>
                  <a:pt x="0" y="0"/>
                </a:moveTo>
                <a:lnTo>
                  <a:pt x="2628900" y="0"/>
                </a:lnTo>
              </a:path>
            </a:pathLst>
          </a:custGeom>
          <a:ln w="14844">
            <a:solidFill>
              <a:srgbClr val="000000"/>
            </a:solidFill>
          </a:ln>
        </p:spPr>
        <p:txBody>
          <a:bodyPr wrap="square" lIns="0" tIns="0" rIns="0" bIns="0" rtlCol="0"/>
          <a:lstStyle/>
          <a:p/>
        </p:txBody>
      </p:sp>
      <p:sp>
        <p:nvSpPr>
          <p:cNvPr id="9" name="object 9"/>
          <p:cNvSpPr/>
          <p:nvPr/>
        </p:nvSpPr>
        <p:spPr>
          <a:xfrm>
            <a:off x="996457" y="3364782"/>
            <a:ext cx="2628900" cy="0"/>
          </a:xfrm>
          <a:custGeom>
            <a:avLst/>
            <a:gdLst/>
            <a:ahLst/>
            <a:cxnLst/>
            <a:rect l="l" t="t" r="r" b="b"/>
            <a:pathLst>
              <a:path w="2628900" h="0">
                <a:moveTo>
                  <a:pt x="0" y="0"/>
                </a:moveTo>
                <a:lnTo>
                  <a:pt x="2628900" y="0"/>
                </a:lnTo>
              </a:path>
            </a:pathLst>
          </a:custGeom>
          <a:ln w="14844">
            <a:solidFill>
              <a:srgbClr val="000000"/>
            </a:solidFill>
          </a:ln>
        </p:spPr>
        <p:txBody>
          <a:bodyPr wrap="square" lIns="0" tIns="0" rIns="0" bIns="0" rtlCol="0"/>
          <a:lstStyle/>
          <a:p/>
        </p:txBody>
      </p:sp>
      <p:sp>
        <p:nvSpPr>
          <p:cNvPr id="10" name="object 10"/>
          <p:cNvSpPr/>
          <p:nvPr/>
        </p:nvSpPr>
        <p:spPr>
          <a:xfrm>
            <a:off x="996457" y="3642150"/>
            <a:ext cx="2628900" cy="0"/>
          </a:xfrm>
          <a:custGeom>
            <a:avLst/>
            <a:gdLst/>
            <a:ahLst/>
            <a:cxnLst/>
            <a:rect l="l" t="t" r="r" b="b"/>
            <a:pathLst>
              <a:path w="2628900" h="0">
                <a:moveTo>
                  <a:pt x="0" y="0"/>
                </a:moveTo>
                <a:lnTo>
                  <a:pt x="2628900" y="0"/>
                </a:lnTo>
              </a:path>
            </a:pathLst>
          </a:custGeom>
          <a:ln w="14844">
            <a:solidFill>
              <a:srgbClr val="000000"/>
            </a:solidFill>
          </a:ln>
        </p:spPr>
        <p:txBody>
          <a:bodyPr wrap="square" lIns="0" tIns="0" rIns="0" bIns="0" rtlCol="0"/>
          <a:lstStyle/>
          <a:p/>
        </p:txBody>
      </p:sp>
      <p:sp>
        <p:nvSpPr>
          <p:cNvPr id="11" name="object 11"/>
          <p:cNvSpPr/>
          <p:nvPr/>
        </p:nvSpPr>
        <p:spPr>
          <a:xfrm>
            <a:off x="996457" y="3922566"/>
            <a:ext cx="2628900" cy="0"/>
          </a:xfrm>
          <a:custGeom>
            <a:avLst/>
            <a:gdLst/>
            <a:ahLst/>
            <a:cxnLst/>
            <a:rect l="l" t="t" r="r" b="b"/>
            <a:pathLst>
              <a:path w="2628900" h="0">
                <a:moveTo>
                  <a:pt x="0" y="0"/>
                </a:moveTo>
                <a:lnTo>
                  <a:pt x="2628900" y="0"/>
                </a:lnTo>
              </a:path>
            </a:pathLst>
          </a:custGeom>
          <a:ln w="14844">
            <a:solidFill>
              <a:srgbClr val="000000"/>
            </a:solidFill>
          </a:ln>
        </p:spPr>
        <p:txBody>
          <a:bodyPr wrap="square" lIns="0" tIns="0" rIns="0" bIns="0" rtlCol="0"/>
          <a:lstStyle/>
          <a:p/>
        </p:txBody>
      </p:sp>
      <p:sp>
        <p:nvSpPr>
          <p:cNvPr id="12" name="object 12"/>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17375E"/>
          </a:solidFill>
        </p:spPr>
        <p:txBody>
          <a:bodyPr wrap="square" lIns="0" tIns="0" rIns="0" bIns="0" rtlCol="0"/>
          <a:lstStyle/>
          <a:p/>
        </p:txBody>
      </p:sp>
      <p:sp>
        <p:nvSpPr>
          <p:cNvPr id="13" name="object 13"/>
          <p:cNvSpPr txBox="1">
            <a:spLocks noGrp="1"/>
          </p:cNvSpPr>
          <p:nvPr>
            <p:ph type="title"/>
          </p:nvPr>
        </p:nvSpPr>
        <p:spPr>
          <a:xfrm>
            <a:off x="457200" y="453525"/>
            <a:ext cx="9144000" cy="461009"/>
          </a:xfrm>
          <a:prstGeom prst="rect"/>
          <a:solidFill>
            <a:srgbClr val="17375E"/>
          </a:solidFill>
        </p:spPr>
        <p:txBody>
          <a:bodyPr wrap="square" lIns="0" tIns="184150" rIns="0" bIns="0" rtlCol="0" vert="horz">
            <a:spAutoFit/>
          </a:bodyPr>
          <a:lstStyle/>
          <a:p>
            <a:pPr marL="492125">
              <a:lnSpc>
                <a:spcPts val="2175"/>
              </a:lnSpc>
              <a:spcBef>
                <a:spcPts val="1450"/>
              </a:spcBef>
            </a:pPr>
            <a:r>
              <a:rPr dirty="0" spc="-10"/>
              <a:t>Card </a:t>
            </a:r>
            <a:r>
              <a:rPr dirty="0" spc="-55"/>
              <a:t>Topic </a:t>
            </a:r>
            <a:r>
              <a:rPr dirty="0" spc="-5"/>
              <a:t>(also shown </a:t>
            </a:r>
            <a:r>
              <a:rPr dirty="0" spc="-15"/>
              <a:t>to</a:t>
            </a:r>
            <a:r>
              <a:rPr dirty="0" spc="55"/>
              <a:t> </a:t>
            </a:r>
            <a:r>
              <a:rPr dirty="0" spc="-10"/>
              <a:t>patient)</a:t>
            </a:r>
          </a:p>
        </p:txBody>
      </p:sp>
      <p:sp>
        <p:nvSpPr>
          <p:cNvPr id="14" name="object 14"/>
          <p:cNvSpPr txBox="1"/>
          <p:nvPr/>
        </p:nvSpPr>
        <p:spPr>
          <a:xfrm>
            <a:off x="838200" y="4495800"/>
            <a:ext cx="2819400" cy="2514600"/>
          </a:xfrm>
          <a:prstGeom prst="rect">
            <a:avLst/>
          </a:prstGeom>
        </p:spPr>
        <p:txBody>
          <a:bodyPr wrap="square" lIns="0" tIns="79375" rIns="0" bIns="0" rtlCol="0" vert="horz">
            <a:spAutoFit/>
          </a:bodyPr>
          <a:lstStyle/>
          <a:p>
            <a:pPr algn="just" marL="732790">
              <a:lnSpc>
                <a:spcPct val="100000"/>
              </a:lnSpc>
              <a:spcBef>
                <a:spcPts val="625"/>
              </a:spcBef>
            </a:pPr>
            <a:r>
              <a:rPr dirty="0" sz="1700" spc="-15" b="1">
                <a:latin typeface="Calibri"/>
                <a:cs typeface="Calibri"/>
              </a:rPr>
              <a:t>Let’s</a:t>
            </a:r>
            <a:r>
              <a:rPr dirty="0" sz="1700" spc="-5" b="1">
                <a:latin typeface="Calibri"/>
                <a:cs typeface="Calibri"/>
              </a:rPr>
              <a:t> </a:t>
            </a:r>
            <a:r>
              <a:rPr dirty="0" sz="1700" spc="-15" b="1">
                <a:latin typeface="Calibri"/>
                <a:cs typeface="Calibri"/>
              </a:rPr>
              <a:t>Review:</a:t>
            </a:r>
            <a:endParaRPr sz="1700">
              <a:latin typeface="Calibri"/>
              <a:cs typeface="Calibri"/>
            </a:endParaRPr>
          </a:p>
          <a:p>
            <a:pPr algn="just" marL="1018540" marR="425450" indent="-285750">
              <a:lnSpc>
                <a:spcPct val="91200"/>
              </a:lnSpc>
              <a:spcBef>
                <a:spcPts val="325"/>
              </a:spcBef>
              <a:buFont typeface="Arial"/>
              <a:buChar char="•"/>
              <a:tabLst>
                <a:tab pos="1019175" algn="l"/>
              </a:tabLst>
            </a:pPr>
            <a:r>
              <a:rPr dirty="0" sz="1700" spc="-10">
                <a:latin typeface="Calibri"/>
                <a:cs typeface="Calibri"/>
              </a:rPr>
              <a:t>Points to </a:t>
            </a:r>
            <a:r>
              <a:rPr dirty="0" sz="1700" spc="-5">
                <a:latin typeface="Calibri"/>
                <a:cs typeface="Calibri"/>
              </a:rPr>
              <a:t>guide  </a:t>
            </a:r>
            <a:r>
              <a:rPr dirty="0" sz="1700" spc="-10">
                <a:latin typeface="Calibri"/>
                <a:cs typeface="Calibri"/>
              </a:rPr>
              <a:t>review </a:t>
            </a:r>
            <a:r>
              <a:rPr dirty="0" sz="1700" spc="-5">
                <a:latin typeface="Calibri"/>
                <a:cs typeface="Calibri"/>
              </a:rPr>
              <a:t>with</a:t>
            </a:r>
            <a:r>
              <a:rPr dirty="0" sz="1700" spc="-65">
                <a:latin typeface="Calibri"/>
                <a:cs typeface="Calibri"/>
              </a:rPr>
              <a:t> </a:t>
            </a:r>
            <a:r>
              <a:rPr dirty="0" sz="1700" spc="-5">
                <a:latin typeface="Calibri"/>
                <a:cs typeface="Calibri"/>
              </a:rPr>
              <a:t>the  </a:t>
            </a:r>
            <a:r>
              <a:rPr dirty="0" sz="1700" spc="-10">
                <a:latin typeface="Calibri"/>
                <a:cs typeface="Calibri"/>
              </a:rPr>
              <a:t>patient</a:t>
            </a:r>
            <a:endParaRPr sz="1700">
              <a:latin typeface="Calibri"/>
              <a:cs typeface="Calibri"/>
            </a:endParaRPr>
          </a:p>
        </p:txBody>
      </p:sp>
      <p:grpSp>
        <p:nvGrpSpPr>
          <p:cNvPr id="15" name="object 15"/>
          <p:cNvGrpSpPr/>
          <p:nvPr/>
        </p:nvGrpSpPr>
        <p:grpSpPr>
          <a:xfrm>
            <a:off x="914400" y="4572001"/>
            <a:ext cx="2492375" cy="2226945"/>
            <a:chOff x="914400" y="4572001"/>
            <a:chExt cx="2492375" cy="2226945"/>
          </a:xfrm>
        </p:grpSpPr>
        <p:sp>
          <p:nvSpPr>
            <p:cNvPr id="16" name="object 16"/>
            <p:cNvSpPr/>
            <p:nvPr/>
          </p:nvSpPr>
          <p:spPr>
            <a:xfrm>
              <a:off x="1571421" y="5850099"/>
              <a:ext cx="1835150" cy="942340"/>
            </a:xfrm>
            <a:custGeom>
              <a:avLst/>
              <a:gdLst/>
              <a:ahLst/>
              <a:cxnLst/>
              <a:rect l="l" t="t" r="r" b="b"/>
              <a:pathLst>
                <a:path w="1835150" h="942340">
                  <a:moveTo>
                    <a:pt x="0" y="0"/>
                  </a:moveTo>
                  <a:lnTo>
                    <a:pt x="1835150" y="0"/>
                  </a:lnTo>
                </a:path>
                <a:path w="1835150" h="942340">
                  <a:moveTo>
                    <a:pt x="0" y="240791"/>
                  </a:moveTo>
                  <a:lnTo>
                    <a:pt x="1835150" y="240791"/>
                  </a:lnTo>
                </a:path>
                <a:path w="1835150" h="942340">
                  <a:moveTo>
                    <a:pt x="0" y="469391"/>
                  </a:moveTo>
                  <a:lnTo>
                    <a:pt x="1835150" y="469391"/>
                  </a:lnTo>
                </a:path>
                <a:path w="1835150" h="942340">
                  <a:moveTo>
                    <a:pt x="0" y="713231"/>
                  </a:moveTo>
                  <a:lnTo>
                    <a:pt x="1835150" y="713231"/>
                  </a:lnTo>
                </a:path>
                <a:path w="1835150" h="942340">
                  <a:moveTo>
                    <a:pt x="0" y="941831"/>
                  </a:moveTo>
                  <a:lnTo>
                    <a:pt x="1835150" y="941831"/>
                  </a:lnTo>
                </a:path>
              </a:pathLst>
            </a:custGeom>
            <a:ln w="14020">
              <a:solidFill>
                <a:srgbClr val="000000"/>
              </a:solidFill>
            </a:ln>
          </p:spPr>
          <p:txBody>
            <a:bodyPr wrap="square" lIns="0" tIns="0" rIns="0" bIns="0" rtlCol="0"/>
            <a:lstStyle/>
            <a:p/>
          </p:txBody>
        </p:sp>
        <p:sp>
          <p:nvSpPr>
            <p:cNvPr id="17" name="object 17"/>
            <p:cNvSpPr/>
            <p:nvPr/>
          </p:nvSpPr>
          <p:spPr>
            <a:xfrm>
              <a:off x="914400" y="4572001"/>
              <a:ext cx="544830" cy="813178"/>
            </a:xfrm>
            <a:prstGeom prst="rect">
              <a:avLst/>
            </a:prstGeom>
            <a:blipFill>
              <a:blip r:embed="rId3" cstate="print"/>
              <a:stretch>
                <a:fillRect/>
              </a:stretch>
            </a:blipFill>
          </p:spPr>
          <p:txBody>
            <a:bodyPr wrap="square" lIns="0" tIns="0" rIns="0" bIns="0" rtlCol="0"/>
            <a:lstStyle/>
            <a:p/>
          </p:txBody>
        </p:sp>
      </p:grpSp>
      <p:grpSp>
        <p:nvGrpSpPr>
          <p:cNvPr id="18" name="object 18"/>
          <p:cNvGrpSpPr/>
          <p:nvPr/>
        </p:nvGrpSpPr>
        <p:grpSpPr>
          <a:xfrm>
            <a:off x="4072128" y="4477511"/>
            <a:ext cx="2524125" cy="2566670"/>
            <a:chOff x="4072128" y="4477511"/>
            <a:chExt cx="2524125" cy="2566670"/>
          </a:xfrm>
        </p:grpSpPr>
        <p:sp>
          <p:nvSpPr>
            <p:cNvPr id="19" name="object 19"/>
            <p:cNvSpPr/>
            <p:nvPr/>
          </p:nvSpPr>
          <p:spPr>
            <a:xfrm>
              <a:off x="4072128" y="4477511"/>
              <a:ext cx="2523744" cy="2566416"/>
            </a:xfrm>
            <a:prstGeom prst="rect">
              <a:avLst/>
            </a:prstGeom>
            <a:blipFill>
              <a:blip r:embed="rId4" cstate="print"/>
              <a:stretch>
                <a:fillRect/>
              </a:stretch>
            </a:blipFill>
          </p:spPr>
          <p:txBody>
            <a:bodyPr wrap="square" lIns="0" tIns="0" rIns="0" bIns="0" rtlCol="0"/>
            <a:lstStyle/>
            <a:p/>
          </p:txBody>
        </p:sp>
        <p:sp>
          <p:nvSpPr>
            <p:cNvPr id="20" name="object 20"/>
            <p:cNvSpPr/>
            <p:nvPr/>
          </p:nvSpPr>
          <p:spPr>
            <a:xfrm>
              <a:off x="4114800" y="4495801"/>
              <a:ext cx="2438400" cy="2482215"/>
            </a:xfrm>
            <a:custGeom>
              <a:avLst/>
              <a:gdLst/>
              <a:ahLst/>
              <a:cxnLst/>
              <a:rect l="l" t="t" r="r" b="b"/>
              <a:pathLst>
                <a:path w="2438400" h="2482215">
                  <a:moveTo>
                    <a:pt x="2438400" y="0"/>
                  </a:moveTo>
                  <a:lnTo>
                    <a:pt x="0" y="0"/>
                  </a:lnTo>
                  <a:lnTo>
                    <a:pt x="0" y="2482144"/>
                  </a:lnTo>
                  <a:lnTo>
                    <a:pt x="2438400" y="2482144"/>
                  </a:lnTo>
                  <a:lnTo>
                    <a:pt x="2438400" y="0"/>
                  </a:lnTo>
                  <a:close/>
                </a:path>
              </a:pathLst>
            </a:custGeom>
            <a:solidFill>
              <a:srgbClr val="FFFFCC"/>
            </a:solidFill>
          </p:spPr>
          <p:txBody>
            <a:bodyPr wrap="square" lIns="0" tIns="0" rIns="0" bIns="0" rtlCol="0"/>
            <a:lstStyle/>
            <a:p/>
          </p:txBody>
        </p:sp>
        <p:sp>
          <p:nvSpPr>
            <p:cNvPr id="21" name="object 21"/>
            <p:cNvSpPr/>
            <p:nvPr/>
          </p:nvSpPr>
          <p:spPr>
            <a:xfrm>
              <a:off x="4228138" y="4558602"/>
              <a:ext cx="809527" cy="622999"/>
            </a:xfrm>
            <a:prstGeom prst="rect">
              <a:avLst/>
            </a:prstGeom>
            <a:blipFill>
              <a:blip r:embed="rId5" cstate="print"/>
              <a:stretch>
                <a:fillRect/>
              </a:stretch>
            </a:blipFill>
          </p:spPr>
          <p:txBody>
            <a:bodyPr wrap="square" lIns="0" tIns="0" rIns="0" bIns="0" rtlCol="0"/>
            <a:lstStyle/>
            <a:p/>
          </p:txBody>
        </p:sp>
      </p:grpSp>
      <p:grpSp>
        <p:nvGrpSpPr>
          <p:cNvPr id="22" name="object 22"/>
          <p:cNvGrpSpPr/>
          <p:nvPr/>
        </p:nvGrpSpPr>
        <p:grpSpPr>
          <a:xfrm>
            <a:off x="6815328" y="4477511"/>
            <a:ext cx="2600325" cy="2566670"/>
            <a:chOff x="6815328" y="4477511"/>
            <a:chExt cx="2600325" cy="2566670"/>
          </a:xfrm>
        </p:grpSpPr>
        <p:sp>
          <p:nvSpPr>
            <p:cNvPr id="23" name="object 23"/>
            <p:cNvSpPr/>
            <p:nvPr/>
          </p:nvSpPr>
          <p:spPr>
            <a:xfrm>
              <a:off x="6815328" y="4477511"/>
              <a:ext cx="2599944" cy="2566416"/>
            </a:xfrm>
            <a:prstGeom prst="rect">
              <a:avLst/>
            </a:prstGeom>
            <a:blipFill>
              <a:blip r:embed="rId6" cstate="print"/>
              <a:stretch>
                <a:fillRect/>
              </a:stretch>
            </a:blipFill>
          </p:spPr>
          <p:txBody>
            <a:bodyPr wrap="square" lIns="0" tIns="0" rIns="0" bIns="0" rtlCol="0"/>
            <a:lstStyle/>
            <a:p/>
          </p:txBody>
        </p:sp>
        <p:sp>
          <p:nvSpPr>
            <p:cNvPr id="24" name="object 24"/>
            <p:cNvSpPr/>
            <p:nvPr/>
          </p:nvSpPr>
          <p:spPr>
            <a:xfrm>
              <a:off x="6858000" y="4495801"/>
              <a:ext cx="2514600" cy="2482215"/>
            </a:xfrm>
            <a:custGeom>
              <a:avLst/>
              <a:gdLst/>
              <a:ahLst/>
              <a:cxnLst/>
              <a:rect l="l" t="t" r="r" b="b"/>
              <a:pathLst>
                <a:path w="2514600" h="2482215">
                  <a:moveTo>
                    <a:pt x="2514600" y="0"/>
                  </a:moveTo>
                  <a:lnTo>
                    <a:pt x="0" y="0"/>
                  </a:lnTo>
                  <a:lnTo>
                    <a:pt x="0" y="2482144"/>
                  </a:lnTo>
                  <a:lnTo>
                    <a:pt x="2514600" y="2482144"/>
                  </a:lnTo>
                  <a:lnTo>
                    <a:pt x="2514600" y="0"/>
                  </a:lnTo>
                  <a:close/>
                </a:path>
              </a:pathLst>
            </a:custGeom>
            <a:solidFill>
              <a:srgbClr val="E6E0EC"/>
            </a:solidFill>
          </p:spPr>
          <p:txBody>
            <a:bodyPr wrap="square" lIns="0" tIns="0" rIns="0" bIns="0" rtlCol="0"/>
            <a:lstStyle/>
            <a:p/>
          </p:txBody>
        </p:sp>
        <p:sp>
          <p:nvSpPr>
            <p:cNvPr id="25" name="object 25"/>
            <p:cNvSpPr/>
            <p:nvPr/>
          </p:nvSpPr>
          <p:spPr>
            <a:xfrm>
              <a:off x="6934200" y="4579761"/>
              <a:ext cx="685800" cy="705079"/>
            </a:xfrm>
            <a:prstGeom prst="rect">
              <a:avLst/>
            </a:prstGeom>
            <a:blipFill>
              <a:blip r:embed="rId7" cstate="print"/>
              <a:stretch>
                <a:fillRect/>
              </a:stretch>
            </a:blipFill>
          </p:spPr>
          <p:txBody>
            <a:bodyPr wrap="square" lIns="0" tIns="0" rIns="0" bIns="0" rtlCol="0"/>
            <a:lstStyle/>
            <a:p/>
          </p:txBody>
        </p:sp>
      </p:grpSp>
      <p:sp>
        <p:nvSpPr>
          <p:cNvPr id="26" name="object 26"/>
          <p:cNvSpPr txBox="1"/>
          <p:nvPr/>
        </p:nvSpPr>
        <p:spPr>
          <a:xfrm>
            <a:off x="4114800" y="4495801"/>
            <a:ext cx="2438400" cy="2482215"/>
          </a:xfrm>
          <a:prstGeom prst="rect">
            <a:avLst/>
          </a:prstGeom>
        </p:spPr>
        <p:txBody>
          <a:bodyPr wrap="square" lIns="0" tIns="112395" rIns="0" bIns="0" rtlCol="0" vert="horz">
            <a:spAutoFit/>
          </a:bodyPr>
          <a:lstStyle/>
          <a:p>
            <a:pPr marL="1012825">
              <a:lnSpc>
                <a:spcPct val="100000"/>
              </a:lnSpc>
              <a:spcBef>
                <a:spcPts val="885"/>
              </a:spcBef>
            </a:pPr>
            <a:r>
              <a:rPr dirty="0" sz="1800" spc="-10" b="1">
                <a:latin typeface="Calibri"/>
                <a:cs typeface="Calibri"/>
              </a:rPr>
              <a:t>Document:</a:t>
            </a:r>
            <a:endParaRPr sz="1800">
              <a:latin typeface="Calibri"/>
              <a:cs typeface="Calibri"/>
            </a:endParaRPr>
          </a:p>
          <a:p>
            <a:pPr marL="1012825" marR="94615">
              <a:lnSpc>
                <a:spcPct val="99600"/>
              </a:lnSpc>
              <a:spcBef>
                <a:spcPts val="440"/>
              </a:spcBef>
            </a:pPr>
            <a:r>
              <a:rPr dirty="0" sz="1800" spc="-35">
                <a:latin typeface="Calibri"/>
                <a:cs typeface="Calibri"/>
              </a:rPr>
              <a:t>Tells</a:t>
            </a:r>
            <a:r>
              <a:rPr dirty="0" sz="1800" spc="-80">
                <a:latin typeface="Calibri"/>
                <a:cs typeface="Calibri"/>
              </a:rPr>
              <a:t> </a:t>
            </a:r>
            <a:r>
              <a:rPr dirty="0" sz="1800" spc="-10">
                <a:latin typeface="Calibri"/>
                <a:cs typeface="Calibri"/>
              </a:rPr>
              <a:t>providers  </a:t>
            </a:r>
            <a:r>
              <a:rPr dirty="0" sz="1800" spc="-5">
                <a:latin typeface="Calibri"/>
                <a:cs typeface="Calibri"/>
              </a:rPr>
              <a:t>which </a:t>
            </a:r>
            <a:r>
              <a:rPr dirty="0" sz="1800" spc="-10">
                <a:latin typeface="Calibri"/>
                <a:cs typeface="Calibri"/>
              </a:rPr>
              <a:t>forms  </a:t>
            </a:r>
            <a:r>
              <a:rPr dirty="0" sz="1800" spc="-15">
                <a:latin typeface="Calibri"/>
                <a:cs typeface="Calibri"/>
              </a:rPr>
              <a:t>to </a:t>
            </a:r>
            <a:r>
              <a:rPr dirty="0" sz="1800" spc="-5">
                <a:latin typeface="Calibri"/>
                <a:cs typeface="Calibri"/>
              </a:rPr>
              <a:t>use </a:t>
            </a:r>
            <a:r>
              <a:rPr dirty="0" sz="1800" spc="-25">
                <a:latin typeface="Calibri"/>
                <a:cs typeface="Calibri"/>
              </a:rPr>
              <a:t>to  </a:t>
            </a:r>
            <a:r>
              <a:rPr dirty="0" sz="1800" spc="-5">
                <a:latin typeface="Calibri"/>
                <a:cs typeface="Calibri"/>
              </a:rPr>
              <a:t>document  discussions  with </a:t>
            </a:r>
            <a:r>
              <a:rPr dirty="0" sz="1800">
                <a:latin typeface="Calibri"/>
                <a:cs typeface="Calibri"/>
              </a:rPr>
              <a:t>the  </a:t>
            </a:r>
            <a:r>
              <a:rPr dirty="0" sz="1800" spc="-10">
                <a:latin typeface="Calibri"/>
                <a:cs typeface="Calibri"/>
              </a:rPr>
              <a:t>patient</a:t>
            </a:r>
            <a:endParaRPr sz="1800">
              <a:latin typeface="Calibri"/>
              <a:cs typeface="Calibri"/>
            </a:endParaRPr>
          </a:p>
        </p:txBody>
      </p:sp>
      <p:sp>
        <p:nvSpPr>
          <p:cNvPr id="27" name="object 27"/>
          <p:cNvSpPr txBox="1"/>
          <p:nvPr/>
        </p:nvSpPr>
        <p:spPr>
          <a:xfrm>
            <a:off x="6858000" y="4495801"/>
            <a:ext cx="2514600" cy="2482215"/>
          </a:xfrm>
          <a:prstGeom prst="rect">
            <a:avLst/>
          </a:prstGeom>
        </p:spPr>
        <p:txBody>
          <a:bodyPr wrap="square" lIns="0" tIns="123825" rIns="0" bIns="0" rtlCol="0" vert="horz">
            <a:spAutoFit/>
          </a:bodyPr>
          <a:lstStyle/>
          <a:p>
            <a:pPr marL="860425" marR="464820">
              <a:lnSpc>
                <a:spcPts val="1900"/>
              </a:lnSpc>
              <a:spcBef>
                <a:spcPts val="975"/>
              </a:spcBef>
            </a:pPr>
            <a:r>
              <a:rPr dirty="0" sz="1800" spc="-10" b="1">
                <a:latin typeface="Calibri"/>
                <a:cs typeface="Calibri"/>
              </a:rPr>
              <a:t>Provider  </a:t>
            </a:r>
            <a:r>
              <a:rPr dirty="0" sz="1800" spc="-5" b="1">
                <a:latin typeface="Calibri"/>
                <a:cs typeface="Calibri"/>
              </a:rPr>
              <a:t>In</a:t>
            </a:r>
            <a:r>
              <a:rPr dirty="0" sz="1800" spc="-30" b="1">
                <a:latin typeface="Calibri"/>
                <a:cs typeface="Calibri"/>
              </a:rPr>
              <a:t>s</a:t>
            </a:r>
            <a:r>
              <a:rPr dirty="0" sz="1800" b="1">
                <a:latin typeface="Calibri"/>
                <a:cs typeface="Calibri"/>
              </a:rPr>
              <a:t>t</a:t>
            </a:r>
            <a:r>
              <a:rPr dirty="0" sz="1800" spc="-5" b="1">
                <a:latin typeface="Calibri"/>
                <a:cs typeface="Calibri"/>
              </a:rPr>
              <a:t>ruc</a:t>
            </a:r>
            <a:r>
              <a:rPr dirty="0" sz="1800" b="1">
                <a:latin typeface="Calibri"/>
                <a:cs typeface="Calibri"/>
              </a:rPr>
              <a:t>t</a:t>
            </a:r>
            <a:r>
              <a:rPr dirty="0" sz="1800" spc="-5" b="1">
                <a:latin typeface="Calibri"/>
                <a:cs typeface="Calibri"/>
              </a:rPr>
              <a:t>ion</a:t>
            </a:r>
            <a:r>
              <a:rPr dirty="0" sz="1800" spc="-10" b="1">
                <a:latin typeface="Calibri"/>
                <a:cs typeface="Calibri"/>
              </a:rPr>
              <a:t>s:</a:t>
            </a:r>
            <a:endParaRPr sz="1800">
              <a:latin typeface="Calibri"/>
              <a:cs typeface="Calibri"/>
            </a:endParaRPr>
          </a:p>
          <a:p>
            <a:pPr marL="860425" marR="150495">
              <a:lnSpc>
                <a:spcPct val="90200"/>
              </a:lnSpc>
              <a:spcBef>
                <a:spcPts val="425"/>
              </a:spcBef>
            </a:pPr>
            <a:r>
              <a:rPr dirty="0" sz="1800" spc="-5">
                <a:latin typeface="Calibri"/>
                <a:cs typeface="Calibri"/>
              </a:rPr>
              <a:t>Gives </a:t>
            </a:r>
            <a:r>
              <a:rPr dirty="0" sz="1800" spc="-10">
                <a:latin typeface="Calibri"/>
                <a:cs typeface="Calibri"/>
              </a:rPr>
              <a:t>providers  </a:t>
            </a:r>
            <a:r>
              <a:rPr dirty="0" sz="1800" spc="-5">
                <a:latin typeface="Calibri"/>
                <a:cs typeface="Calibri"/>
              </a:rPr>
              <a:t>specific  instructions  </a:t>
            </a:r>
            <a:r>
              <a:rPr dirty="0" sz="1800">
                <a:latin typeface="Calibri"/>
                <a:cs typeface="Calibri"/>
              </a:rPr>
              <a:t>about </a:t>
            </a:r>
            <a:r>
              <a:rPr dirty="0" sz="1800" spc="-5">
                <a:latin typeface="Calibri"/>
                <a:cs typeface="Calibri"/>
              </a:rPr>
              <a:t>their  </a:t>
            </a:r>
            <a:r>
              <a:rPr dirty="0" sz="1800" spc="-10">
                <a:latin typeface="Calibri"/>
                <a:cs typeface="Calibri"/>
              </a:rPr>
              <a:t>interaction </a:t>
            </a:r>
            <a:r>
              <a:rPr dirty="0" sz="1800">
                <a:latin typeface="Calibri"/>
                <a:cs typeface="Calibri"/>
              </a:rPr>
              <a:t>and  </a:t>
            </a:r>
            <a:r>
              <a:rPr dirty="0" sz="1800" spc="-15">
                <a:latin typeface="Calibri"/>
                <a:cs typeface="Calibri"/>
              </a:rPr>
              <a:t>conversation  </a:t>
            </a:r>
            <a:r>
              <a:rPr dirty="0" sz="1800" spc="-5">
                <a:latin typeface="Calibri"/>
                <a:cs typeface="Calibri"/>
              </a:rPr>
              <a:t>with </a:t>
            </a:r>
            <a:r>
              <a:rPr dirty="0" sz="1800">
                <a:latin typeface="Calibri"/>
                <a:cs typeface="Calibri"/>
              </a:rPr>
              <a:t>the</a:t>
            </a:r>
            <a:r>
              <a:rPr dirty="0" sz="1800" spc="-30">
                <a:latin typeface="Calibri"/>
                <a:cs typeface="Calibri"/>
              </a:rPr>
              <a:t> </a:t>
            </a:r>
            <a:r>
              <a:rPr dirty="0" sz="1800" spc="-10">
                <a:latin typeface="Calibri"/>
                <a:cs typeface="Calibri"/>
              </a:rPr>
              <a:t>patient</a:t>
            </a:r>
            <a:endParaRPr sz="1800">
              <a:latin typeface="Calibri"/>
              <a:cs typeface="Calibri"/>
            </a:endParaRPr>
          </a:p>
        </p:txBody>
      </p:sp>
      <p:sp>
        <p:nvSpPr>
          <p:cNvPr id="28" name="object 28"/>
          <p:cNvSpPr txBox="1"/>
          <p:nvPr/>
        </p:nvSpPr>
        <p:spPr>
          <a:xfrm>
            <a:off x="4215202" y="1614932"/>
            <a:ext cx="1660525" cy="299720"/>
          </a:xfrm>
          <a:prstGeom prst="rect">
            <a:avLst/>
          </a:prstGeom>
        </p:spPr>
        <p:txBody>
          <a:bodyPr wrap="square" lIns="0" tIns="12700" rIns="0" bIns="0" rtlCol="0" vert="horz">
            <a:spAutoFit/>
          </a:bodyPr>
          <a:lstStyle/>
          <a:p>
            <a:pPr marL="12700">
              <a:lnSpc>
                <a:spcPct val="100000"/>
              </a:lnSpc>
              <a:spcBef>
                <a:spcPts val="100"/>
              </a:spcBef>
            </a:pPr>
            <a:r>
              <a:rPr dirty="0" sz="1800" spc="-25" b="1">
                <a:latin typeface="Calibri"/>
                <a:cs typeface="Calibri"/>
              </a:rPr>
              <a:t>TALKING</a:t>
            </a:r>
            <a:r>
              <a:rPr dirty="0" sz="1800" spc="-60" b="1">
                <a:latin typeface="Calibri"/>
                <a:cs typeface="Calibri"/>
              </a:rPr>
              <a:t> </a:t>
            </a:r>
            <a:r>
              <a:rPr dirty="0" sz="1800" spc="-5" b="1">
                <a:latin typeface="Calibri"/>
                <a:cs typeface="Calibri"/>
              </a:rPr>
              <a:t>POINTS:</a:t>
            </a:r>
            <a:endParaRPr sz="1800">
              <a:latin typeface="Calibri"/>
              <a:cs typeface="Calibri"/>
            </a:endParaRPr>
          </a:p>
        </p:txBody>
      </p:sp>
      <p:sp>
        <p:nvSpPr>
          <p:cNvPr id="29" name="object 29"/>
          <p:cNvSpPr txBox="1"/>
          <p:nvPr/>
        </p:nvSpPr>
        <p:spPr>
          <a:xfrm>
            <a:off x="4215202" y="1947164"/>
            <a:ext cx="3220085" cy="29972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800" spc="-5">
                <a:latin typeface="Calibri"/>
                <a:cs typeface="Calibri"/>
              </a:rPr>
              <a:t>Some instructions </a:t>
            </a:r>
            <a:r>
              <a:rPr dirty="0" sz="1800" spc="-15">
                <a:latin typeface="Calibri"/>
                <a:cs typeface="Calibri"/>
              </a:rPr>
              <a:t>for</a:t>
            </a:r>
            <a:r>
              <a:rPr dirty="0" sz="1800" spc="-20">
                <a:latin typeface="Calibri"/>
                <a:cs typeface="Calibri"/>
              </a:rPr>
              <a:t> </a:t>
            </a:r>
            <a:r>
              <a:rPr dirty="0" sz="1800" spc="-10">
                <a:latin typeface="Calibri"/>
                <a:cs typeface="Calibri"/>
              </a:rPr>
              <a:t>providers</a:t>
            </a:r>
            <a:endParaRPr sz="1800">
              <a:latin typeface="Calibri"/>
              <a:cs typeface="Calibri"/>
            </a:endParaRPr>
          </a:p>
        </p:txBody>
      </p:sp>
      <p:sp>
        <p:nvSpPr>
          <p:cNvPr id="30" name="object 30"/>
          <p:cNvSpPr txBox="1"/>
          <p:nvPr/>
        </p:nvSpPr>
        <p:spPr>
          <a:xfrm>
            <a:off x="4215202" y="2221483"/>
            <a:ext cx="3825240" cy="683895"/>
          </a:xfrm>
          <a:prstGeom prst="rect">
            <a:avLst/>
          </a:prstGeom>
        </p:spPr>
        <p:txBody>
          <a:bodyPr wrap="square" lIns="0" tIns="67310" rIns="0" bIns="0" rtlCol="0" vert="horz">
            <a:spAutoFit/>
          </a:bodyPr>
          <a:lstStyle/>
          <a:p>
            <a:pPr marL="298450" indent="-285750">
              <a:lnSpc>
                <a:spcPct val="100000"/>
              </a:lnSpc>
              <a:spcBef>
                <a:spcPts val="530"/>
              </a:spcBef>
              <a:buFont typeface="Arial"/>
              <a:buChar char="•"/>
              <a:tabLst>
                <a:tab pos="297815" algn="l"/>
                <a:tab pos="298450" algn="l"/>
              </a:tabLst>
            </a:pPr>
            <a:r>
              <a:rPr dirty="0" sz="1800" spc="-5">
                <a:latin typeface="Calibri"/>
                <a:cs typeface="Calibri"/>
              </a:rPr>
              <a:t>Notes </a:t>
            </a:r>
            <a:r>
              <a:rPr dirty="0" sz="1800" spc="-15">
                <a:latin typeface="Calibri"/>
                <a:cs typeface="Calibri"/>
              </a:rPr>
              <a:t>to </a:t>
            </a:r>
            <a:r>
              <a:rPr dirty="0" sz="1800" spc="-10">
                <a:latin typeface="Calibri"/>
                <a:cs typeface="Calibri"/>
              </a:rPr>
              <a:t>prompt </a:t>
            </a:r>
            <a:r>
              <a:rPr dirty="0" sz="1800">
                <a:latin typeface="Calibri"/>
                <a:cs typeface="Calibri"/>
              </a:rPr>
              <a:t>and </a:t>
            </a:r>
            <a:r>
              <a:rPr dirty="0" sz="1800" spc="-5">
                <a:latin typeface="Calibri"/>
                <a:cs typeface="Calibri"/>
              </a:rPr>
              <a:t>guide</a:t>
            </a:r>
            <a:r>
              <a:rPr dirty="0" sz="1800" spc="10">
                <a:latin typeface="Calibri"/>
                <a:cs typeface="Calibri"/>
              </a:rPr>
              <a:t> </a:t>
            </a:r>
            <a:r>
              <a:rPr dirty="0" sz="1800" spc="-5">
                <a:latin typeface="Calibri"/>
                <a:cs typeface="Calibri"/>
              </a:rPr>
              <a:t>discussion</a:t>
            </a:r>
            <a:endParaRPr sz="1800">
              <a:latin typeface="Calibri"/>
              <a:cs typeface="Calibri"/>
            </a:endParaRPr>
          </a:p>
          <a:p>
            <a:pPr marL="298450" indent="-285750">
              <a:lnSpc>
                <a:spcPct val="100000"/>
              </a:lnSpc>
              <a:spcBef>
                <a:spcPts val="434"/>
              </a:spcBef>
              <a:buFont typeface="Arial"/>
              <a:buChar char="•"/>
              <a:tabLst>
                <a:tab pos="297815" algn="l"/>
                <a:tab pos="298450" algn="l"/>
              </a:tabLst>
            </a:pPr>
            <a:r>
              <a:rPr dirty="0" sz="1800" spc="-20" b="1">
                <a:latin typeface="Calibri"/>
                <a:cs typeface="Calibri"/>
              </a:rPr>
              <a:t>Key </a:t>
            </a:r>
            <a:r>
              <a:rPr dirty="0" sz="1800" spc="-10" b="1">
                <a:latin typeface="Calibri"/>
                <a:cs typeface="Calibri"/>
              </a:rPr>
              <a:t>points are</a:t>
            </a:r>
            <a:r>
              <a:rPr dirty="0" sz="1800" spc="15" b="1">
                <a:latin typeface="Calibri"/>
                <a:cs typeface="Calibri"/>
              </a:rPr>
              <a:t> </a:t>
            </a:r>
            <a:r>
              <a:rPr dirty="0" sz="1800" spc="-10" b="1">
                <a:latin typeface="Calibri"/>
                <a:cs typeface="Calibri"/>
              </a:rPr>
              <a:t>bolded</a:t>
            </a:r>
            <a:endParaRPr sz="1800">
              <a:latin typeface="Calibri"/>
              <a:cs typeface="Calibri"/>
            </a:endParaRPr>
          </a:p>
        </p:txBody>
      </p:sp>
      <p:sp>
        <p:nvSpPr>
          <p:cNvPr id="31" name="object 31"/>
          <p:cNvSpPr/>
          <p:nvPr/>
        </p:nvSpPr>
        <p:spPr>
          <a:xfrm>
            <a:off x="4227902" y="3212382"/>
            <a:ext cx="5029200" cy="0"/>
          </a:xfrm>
          <a:custGeom>
            <a:avLst/>
            <a:gdLst/>
            <a:ahLst/>
            <a:cxnLst/>
            <a:rect l="l" t="t" r="r" b="b"/>
            <a:pathLst>
              <a:path w="5029200" h="0">
                <a:moveTo>
                  <a:pt x="0" y="0"/>
                </a:moveTo>
                <a:lnTo>
                  <a:pt x="5029200" y="0"/>
                </a:lnTo>
              </a:path>
            </a:pathLst>
          </a:custGeom>
          <a:ln w="14844">
            <a:solidFill>
              <a:srgbClr val="000000"/>
            </a:solidFill>
          </a:ln>
        </p:spPr>
        <p:txBody>
          <a:bodyPr wrap="square" lIns="0" tIns="0" rIns="0" bIns="0" rtlCol="0"/>
          <a:lstStyle/>
          <a:p/>
        </p:txBody>
      </p:sp>
      <p:sp>
        <p:nvSpPr>
          <p:cNvPr id="32" name="object 32"/>
          <p:cNvSpPr/>
          <p:nvPr/>
        </p:nvSpPr>
        <p:spPr>
          <a:xfrm>
            <a:off x="4227902" y="3477558"/>
            <a:ext cx="5029200" cy="0"/>
          </a:xfrm>
          <a:custGeom>
            <a:avLst/>
            <a:gdLst/>
            <a:ahLst/>
            <a:cxnLst/>
            <a:rect l="l" t="t" r="r" b="b"/>
            <a:pathLst>
              <a:path w="5029200" h="0">
                <a:moveTo>
                  <a:pt x="0" y="0"/>
                </a:moveTo>
                <a:lnTo>
                  <a:pt x="5029200" y="0"/>
                </a:lnTo>
              </a:path>
            </a:pathLst>
          </a:custGeom>
          <a:ln w="14844">
            <a:solidFill>
              <a:srgbClr val="000000"/>
            </a:solidFill>
          </a:ln>
        </p:spPr>
        <p:txBody>
          <a:bodyPr wrap="square" lIns="0" tIns="0" rIns="0" bIns="0" rtlCol="0"/>
          <a:lstStyle/>
          <a:p/>
        </p:txBody>
      </p:sp>
      <p:sp>
        <p:nvSpPr>
          <p:cNvPr id="33" name="object 33"/>
          <p:cNvSpPr/>
          <p:nvPr/>
        </p:nvSpPr>
        <p:spPr>
          <a:xfrm>
            <a:off x="4227902" y="3757974"/>
            <a:ext cx="5029200" cy="0"/>
          </a:xfrm>
          <a:custGeom>
            <a:avLst/>
            <a:gdLst/>
            <a:ahLst/>
            <a:cxnLst/>
            <a:rect l="l" t="t" r="r" b="b"/>
            <a:pathLst>
              <a:path w="5029200" h="0">
                <a:moveTo>
                  <a:pt x="0" y="0"/>
                </a:moveTo>
                <a:lnTo>
                  <a:pt x="5029200" y="0"/>
                </a:lnTo>
              </a:path>
            </a:pathLst>
          </a:custGeom>
          <a:ln w="14844">
            <a:solidFill>
              <a:srgbClr val="000000"/>
            </a:solidFill>
          </a:ln>
        </p:spPr>
        <p:txBody>
          <a:bodyPr wrap="square" lIns="0" tIns="0" rIns="0" bIns="0" rtlCol="0"/>
          <a:lstStyle/>
          <a:p/>
        </p:txBody>
      </p:sp>
      <p:sp>
        <p:nvSpPr>
          <p:cNvPr id="34" name="object 34"/>
          <p:cNvSpPr/>
          <p:nvPr/>
        </p:nvSpPr>
        <p:spPr>
          <a:xfrm>
            <a:off x="4227902" y="4023150"/>
            <a:ext cx="5029200" cy="0"/>
          </a:xfrm>
          <a:custGeom>
            <a:avLst/>
            <a:gdLst/>
            <a:ahLst/>
            <a:cxnLst/>
            <a:rect l="l" t="t" r="r" b="b"/>
            <a:pathLst>
              <a:path w="5029200" h="0">
                <a:moveTo>
                  <a:pt x="0" y="0"/>
                </a:moveTo>
                <a:lnTo>
                  <a:pt x="5029200" y="0"/>
                </a:lnTo>
              </a:path>
            </a:pathLst>
          </a:custGeom>
          <a:ln w="14844">
            <a:solidFill>
              <a:srgbClr val="000000"/>
            </a:solidFill>
          </a:ln>
        </p:spPr>
        <p:txBody>
          <a:bodyPr wrap="square" lIns="0" tIns="0" rIns="0" bIns="0" rtlCol="0"/>
          <a:lstStyle/>
          <a:p/>
        </p:txBody>
      </p:sp>
      <p:grpSp>
        <p:nvGrpSpPr>
          <p:cNvPr id="35" name="object 35"/>
          <p:cNvGrpSpPr/>
          <p:nvPr/>
        </p:nvGrpSpPr>
        <p:grpSpPr>
          <a:xfrm>
            <a:off x="7562088" y="896111"/>
            <a:ext cx="1868805" cy="1442085"/>
            <a:chOff x="7562088" y="896111"/>
            <a:chExt cx="1868805" cy="1442085"/>
          </a:xfrm>
        </p:grpSpPr>
        <p:sp>
          <p:nvSpPr>
            <p:cNvPr id="36" name="object 36"/>
            <p:cNvSpPr/>
            <p:nvPr/>
          </p:nvSpPr>
          <p:spPr>
            <a:xfrm>
              <a:off x="7562088" y="896111"/>
              <a:ext cx="1868424" cy="1441704"/>
            </a:xfrm>
            <a:prstGeom prst="rect">
              <a:avLst/>
            </a:prstGeom>
            <a:blipFill>
              <a:blip r:embed="rId8" cstate="print"/>
              <a:stretch>
                <a:fillRect/>
              </a:stretch>
            </a:blipFill>
          </p:spPr>
          <p:txBody>
            <a:bodyPr wrap="square" lIns="0" tIns="0" rIns="0" bIns="0" rtlCol="0"/>
            <a:lstStyle/>
            <a:p/>
          </p:txBody>
        </p:sp>
        <p:sp>
          <p:nvSpPr>
            <p:cNvPr id="37" name="object 37"/>
            <p:cNvSpPr/>
            <p:nvPr/>
          </p:nvSpPr>
          <p:spPr>
            <a:xfrm>
              <a:off x="7684008" y="1173479"/>
              <a:ext cx="1740407" cy="944880"/>
            </a:xfrm>
            <a:prstGeom prst="rect">
              <a:avLst/>
            </a:prstGeom>
            <a:blipFill>
              <a:blip r:embed="rId9" cstate="print"/>
              <a:stretch>
                <a:fillRect/>
              </a:stretch>
            </a:blipFill>
          </p:spPr>
          <p:txBody>
            <a:bodyPr wrap="square" lIns="0" tIns="0" rIns="0" bIns="0" rtlCol="0"/>
            <a:lstStyle/>
            <a:p/>
          </p:txBody>
        </p:sp>
        <p:sp>
          <p:nvSpPr>
            <p:cNvPr id="38" name="object 38"/>
            <p:cNvSpPr/>
            <p:nvPr/>
          </p:nvSpPr>
          <p:spPr>
            <a:xfrm>
              <a:off x="7620000" y="914399"/>
              <a:ext cx="1752600" cy="1327150"/>
            </a:xfrm>
            <a:custGeom>
              <a:avLst/>
              <a:gdLst/>
              <a:ahLst/>
              <a:cxnLst/>
              <a:rect l="l" t="t" r="r" b="b"/>
              <a:pathLst>
                <a:path w="1752600" h="1327150">
                  <a:moveTo>
                    <a:pt x="1752600" y="0"/>
                  </a:moveTo>
                  <a:lnTo>
                    <a:pt x="0" y="0"/>
                  </a:lnTo>
                  <a:lnTo>
                    <a:pt x="0" y="1327029"/>
                  </a:lnTo>
                  <a:lnTo>
                    <a:pt x="1752600" y="1327029"/>
                  </a:lnTo>
                  <a:lnTo>
                    <a:pt x="1752600" y="0"/>
                  </a:lnTo>
                  <a:close/>
                </a:path>
              </a:pathLst>
            </a:custGeom>
            <a:solidFill>
              <a:srgbClr val="FFFFFF"/>
            </a:solidFill>
          </p:spPr>
          <p:txBody>
            <a:bodyPr wrap="square" lIns="0" tIns="0" rIns="0" bIns="0" rtlCol="0"/>
            <a:lstStyle/>
            <a:p/>
          </p:txBody>
        </p:sp>
        <p:sp>
          <p:nvSpPr>
            <p:cNvPr id="39" name="object 39"/>
            <p:cNvSpPr/>
            <p:nvPr/>
          </p:nvSpPr>
          <p:spPr>
            <a:xfrm>
              <a:off x="7620000" y="914399"/>
              <a:ext cx="1752600" cy="1327150"/>
            </a:xfrm>
            <a:custGeom>
              <a:avLst/>
              <a:gdLst/>
              <a:ahLst/>
              <a:cxnLst/>
              <a:rect l="l" t="t" r="r" b="b"/>
              <a:pathLst>
                <a:path w="1752600" h="1327150">
                  <a:moveTo>
                    <a:pt x="0" y="0"/>
                  </a:moveTo>
                  <a:lnTo>
                    <a:pt x="1752600" y="0"/>
                  </a:lnTo>
                  <a:lnTo>
                    <a:pt x="1752600" y="1327030"/>
                  </a:lnTo>
                  <a:lnTo>
                    <a:pt x="0" y="1327030"/>
                  </a:lnTo>
                  <a:lnTo>
                    <a:pt x="0" y="0"/>
                  </a:lnTo>
                  <a:close/>
                </a:path>
              </a:pathLst>
            </a:custGeom>
            <a:ln w="9525">
              <a:solidFill>
                <a:srgbClr val="000000"/>
              </a:solidFill>
            </a:ln>
          </p:spPr>
          <p:txBody>
            <a:bodyPr wrap="square" lIns="0" tIns="0" rIns="0" bIns="0" rtlCol="0"/>
            <a:lstStyle/>
            <a:p/>
          </p:txBody>
        </p:sp>
      </p:grpSp>
      <p:sp>
        <p:nvSpPr>
          <p:cNvPr id="40" name="object 40"/>
          <p:cNvSpPr txBox="1"/>
          <p:nvPr/>
        </p:nvSpPr>
        <p:spPr>
          <a:xfrm>
            <a:off x="7620000" y="1302222"/>
            <a:ext cx="1752600" cy="939800"/>
          </a:xfrm>
          <a:prstGeom prst="rect">
            <a:avLst/>
          </a:prstGeom>
        </p:spPr>
        <p:txBody>
          <a:bodyPr wrap="square" lIns="0" tIns="0" rIns="0" bIns="0" rtlCol="0" vert="horz">
            <a:spAutoFit/>
          </a:bodyPr>
          <a:lstStyle/>
          <a:p>
            <a:pPr marL="266700">
              <a:lnSpc>
                <a:spcPts val="2000"/>
              </a:lnSpc>
            </a:pPr>
            <a:r>
              <a:rPr dirty="0" sz="2000" spc="-5" b="1">
                <a:latin typeface="Calibri"/>
                <a:cs typeface="Calibri"/>
              </a:rPr>
              <a:t>Image</a:t>
            </a:r>
            <a:r>
              <a:rPr dirty="0" sz="2000" spc="-15" b="1">
                <a:latin typeface="Calibri"/>
                <a:cs typeface="Calibri"/>
              </a:rPr>
              <a:t> </a:t>
            </a:r>
            <a:r>
              <a:rPr dirty="0" sz="2000" spc="-10" b="1">
                <a:latin typeface="Calibri"/>
                <a:cs typeface="Calibri"/>
              </a:rPr>
              <a:t>from</a:t>
            </a:r>
            <a:endParaRPr sz="2000">
              <a:latin typeface="Calibri"/>
              <a:cs typeface="Calibri"/>
            </a:endParaRPr>
          </a:p>
          <a:p>
            <a:pPr marL="356235">
              <a:lnSpc>
                <a:spcPct val="100000"/>
              </a:lnSpc>
            </a:pPr>
            <a:r>
              <a:rPr dirty="0" sz="2000" spc="-15" b="1">
                <a:latin typeface="Calibri"/>
                <a:cs typeface="Calibri"/>
              </a:rPr>
              <a:t>card</a:t>
            </a:r>
            <a:r>
              <a:rPr dirty="0" sz="2000" spc="-20" b="1">
                <a:latin typeface="Calibri"/>
                <a:cs typeface="Calibri"/>
              </a:rPr>
              <a:t> </a:t>
            </a:r>
            <a:r>
              <a:rPr dirty="0" sz="2000" spc="-10" b="1">
                <a:latin typeface="Calibri"/>
                <a:cs typeface="Calibri"/>
              </a:rPr>
              <a:t>front</a:t>
            </a:r>
            <a:endParaRPr sz="2000">
              <a:latin typeface="Calibri"/>
              <a:cs typeface="Calibri"/>
            </a:endParaRPr>
          </a:p>
        </p:txBody>
      </p:sp>
      <p:grpSp>
        <p:nvGrpSpPr>
          <p:cNvPr id="41" name="object 41"/>
          <p:cNvGrpSpPr/>
          <p:nvPr/>
        </p:nvGrpSpPr>
        <p:grpSpPr>
          <a:xfrm>
            <a:off x="3834384" y="1493519"/>
            <a:ext cx="104139" cy="5587365"/>
            <a:chOff x="3834384" y="1493519"/>
            <a:chExt cx="104139" cy="5587365"/>
          </a:xfrm>
        </p:grpSpPr>
        <p:sp>
          <p:nvSpPr>
            <p:cNvPr id="42" name="object 42"/>
            <p:cNvSpPr/>
            <p:nvPr/>
          </p:nvSpPr>
          <p:spPr>
            <a:xfrm>
              <a:off x="3834384" y="1493519"/>
              <a:ext cx="103632" cy="5586984"/>
            </a:xfrm>
            <a:prstGeom prst="rect">
              <a:avLst/>
            </a:prstGeom>
            <a:blipFill>
              <a:blip r:embed="rId10" cstate="print"/>
              <a:stretch>
                <a:fillRect/>
              </a:stretch>
            </a:blipFill>
          </p:spPr>
          <p:txBody>
            <a:bodyPr wrap="square" lIns="0" tIns="0" rIns="0" bIns="0" rtlCol="0"/>
            <a:lstStyle/>
            <a:p/>
          </p:txBody>
        </p:sp>
        <p:sp>
          <p:nvSpPr>
            <p:cNvPr id="43" name="object 43"/>
            <p:cNvSpPr/>
            <p:nvPr/>
          </p:nvSpPr>
          <p:spPr>
            <a:xfrm>
              <a:off x="3886200" y="1514563"/>
              <a:ext cx="0" cy="5495925"/>
            </a:xfrm>
            <a:custGeom>
              <a:avLst/>
              <a:gdLst/>
              <a:ahLst/>
              <a:cxnLst/>
              <a:rect l="l" t="t" r="r" b="b"/>
              <a:pathLst>
                <a:path w="0" h="5495925">
                  <a:moveTo>
                    <a:pt x="0" y="0"/>
                  </a:moveTo>
                  <a:lnTo>
                    <a:pt x="1" y="5495836"/>
                  </a:lnTo>
                </a:path>
              </a:pathLst>
            </a:custGeom>
            <a:ln w="19050">
              <a:solidFill>
                <a:srgbClr val="002060"/>
              </a:solidFill>
            </a:ln>
          </p:spPr>
          <p:txBody>
            <a:bodyPr wrap="square" lIns="0" tIns="0" rIns="0" bIns="0" rtlCol="0"/>
            <a:lstStyle/>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19. </a:t>
            </a:r>
            <a:r>
              <a:rPr dirty="0" spc="-5"/>
              <a:t>Tips </a:t>
            </a:r>
            <a:r>
              <a:rPr dirty="0" spc="-20"/>
              <a:t>for </a:t>
            </a:r>
            <a:r>
              <a:rPr dirty="0" spc="-5"/>
              <a:t>pill</a:t>
            </a:r>
            <a:r>
              <a:rPr dirty="0" spc="30"/>
              <a:t> </a:t>
            </a:r>
            <a:r>
              <a:rPr dirty="0" spc="-10"/>
              <a:t>swallowing</a:t>
            </a:r>
          </a:p>
        </p:txBody>
      </p:sp>
      <p:sp>
        <p:nvSpPr>
          <p:cNvPr id="3" name="object 3"/>
          <p:cNvSpPr txBox="1"/>
          <p:nvPr/>
        </p:nvSpPr>
        <p:spPr>
          <a:xfrm>
            <a:off x="920145" y="6496811"/>
            <a:ext cx="6034405" cy="330200"/>
          </a:xfrm>
          <a:prstGeom prst="rect">
            <a:avLst/>
          </a:prstGeom>
        </p:spPr>
        <p:txBody>
          <a:bodyPr wrap="square" lIns="0" tIns="12700" rIns="0" bIns="0" rtlCol="0" vert="horz">
            <a:spAutoFit/>
          </a:bodyPr>
          <a:lstStyle/>
          <a:p>
            <a:pPr marL="298450" indent="-285750">
              <a:lnSpc>
                <a:spcPct val="100000"/>
              </a:lnSpc>
              <a:spcBef>
                <a:spcPts val="100"/>
              </a:spcBef>
              <a:buFont typeface="Wingdings"/>
              <a:buChar char="➢"/>
              <a:tabLst>
                <a:tab pos="298450" algn="l"/>
              </a:tabLst>
            </a:pPr>
            <a:r>
              <a:rPr dirty="0" sz="2000">
                <a:latin typeface="Calibri"/>
                <a:cs typeface="Calibri"/>
              </a:rPr>
              <a:t>Using a </a:t>
            </a:r>
            <a:r>
              <a:rPr dirty="0" sz="2000" spc="-15">
                <a:latin typeface="Calibri"/>
                <a:cs typeface="Calibri"/>
              </a:rPr>
              <a:t>water </a:t>
            </a:r>
            <a:r>
              <a:rPr dirty="0" sz="2000" spc="-5">
                <a:latin typeface="Calibri"/>
                <a:cs typeface="Calibri"/>
              </a:rPr>
              <a:t>bottle </a:t>
            </a:r>
            <a:r>
              <a:rPr dirty="0" sz="2000">
                <a:latin typeface="Calibri"/>
                <a:cs typeface="Calibri"/>
              </a:rPr>
              <a:t>is a </a:t>
            </a:r>
            <a:r>
              <a:rPr dirty="0" sz="2000" spc="-10">
                <a:latin typeface="Calibri"/>
                <a:cs typeface="Calibri"/>
              </a:rPr>
              <a:t>good </a:t>
            </a:r>
            <a:r>
              <a:rPr dirty="0" sz="2000" spc="-25">
                <a:latin typeface="Calibri"/>
                <a:cs typeface="Calibri"/>
              </a:rPr>
              <a:t>way </a:t>
            </a:r>
            <a:r>
              <a:rPr dirty="0" sz="2000" spc="-10">
                <a:latin typeface="Calibri"/>
                <a:cs typeface="Calibri"/>
              </a:rPr>
              <a:t>to </a:t>
            </a:r>
            <a:r>
              <a:rPr dirty="0" sz="2000" spc="-5">
                <a:latin typeface="Calibri"/>
                <a:cs typeface="Calibri"/>
              </a:rPr>
              <a:t>help </a:t>
            </a:r>
            <a:r>
              <a:rPr dirty="0" sz="2000" spc="-10">
                <a:latin typeface="Calibri"/>
                <a:cs typeface="Calibri"/>
              </a:rPr>
              <a:t>swallow</a:t>
            </a:r>
            <a:r>
              <a:rPr dirty="0" sz="2000" spc="10">
                <a:latin typeface="Calibri"/>
                <a:cs typeface="Calibri"/>
              </a:rPr>
              <a:t> </a:t>
            </a:r>
            <a:r>
              <a:rPr dirty="0" sz="2000" spc="-240">
                <a:latin typeface="Calibri"/>
                <a:cs typeface="Calibri"/>
              </a:rPr>
              <a:t>pills.</a:t>
            </a:r>
            <a:endParaRPr sz="2000">
              <a:latin typeface="Calibri"/>
              <a:cs typeface="Calibri"/>
            </a:endParaRPr>
          </a:p>
        </p:txBody>
      </p:sp>
      <p:sp>
        <p:nvSpPr>
          <p:cNvPr id="4" name="object 4"/>
          <p:cNvSpPr/>
          <p:nvPr/>
        </p:nvSpPr>
        <p:spPr>
          <a:xfrm>
            <a:off x="909639" y="2219325"/>
            <a:ext cx="8201024" cy="32004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738" y="1567179"/>
            <a:ext cx="4058285" cy="2756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spc="-5">
                <a:latin typeface="Calibri"/>
                <a:cs typeface="Calibri"/>
              </a:rPr>
              <a:t>Using </a:t>
            </a:r>
            <a:r>
              <a:rPr dirty="0" sz="1600">
                <a:latin typeface="Calibri"/>
                <a:cs typeface="Calibri"/>
              </a:rPr>
              <a:t>a </a:t>
            </a:r>
            <a:r>
              <a:rPr dirty="0" sz="1600" spc="-10">
                <a:latin typeface="Calibri"/>
                <a:cs typeface="Calibri"/>
              </a:rPr>
              <a:t>water </a:t>
            </a:r>
            <a:r>
              <a:rPr dirty="0" sz="1600" spc="-5">
                <a:latin typeface="Calibri"/>
                <a:cs typeface="Calibri"/>
              </a:rPr>
              <a:t>bottle is </a:t>
            </a:r>
            <a:r>
              <a:rPr dirty="0" sz="1600">
                <a:latin typeface="Calibri"/>
                <a:cs typeface="Calibri"/>
              </a:rPr>
              <a:t>a </a:t>
            </a:r>
            <a:r>
              <a:rPr dirty="0" sz="1600" spc="-5">
                <a:latin typeface="Calibri"/>
                <a:cs typeface="Calibri"/>
              </a:rPr>
              <a:t>good </a:t>
            </a:r>
            <a:r>
              <a:rPr dirty="0" sz="1600" spc="-20">
                <a:latin typeface="Calibri"/>
                <a:cs typeface="Calibri"/>
              </a:rPr>
              <a:t>way </a:t>
            </a:r>
            <a:r>
              <a:rPr dirty="0" sz="1600" spc="-10">
                <a:latin typeface="Calibri"/>
                <a:cs typeface="Calibri"/>
              </a:rPr>
              <a:t>to </a:t>
            </a:r>
            <a:r>
              <a:rPr dirty="0" sz="1600" spc="-190">
                <a:latin typeface="Calibri"/>
                <a:cs typeface="Calibri"/>
              </a:rPr>
              <a:t>swallow  </a:t>
            </a:r>
            <a:r>
              <a:rPr dirty="0" sz="1600" spc="-5">
                <a:latin typeface="Calibri"/>
                <a:cs typeface="Calibri"/>
              </a:rPr>
              <a:t>pills.</a:t>
            </a:r>
            <a:endParaRPr sz="1600">
              <a:latin typeface="Calibri"/>
              <a:cs typeface="Calibri"/>
            </a:endParaRPr>
          </a:p>
          <a:p>
            <a:pPr marL="298450" indent="-285750">
              <a:lnSpc>
                <a:spcPct val="100000"/>
              </a:lnSpc>
              <a:spcBef>
                <a:spcPts val="320"/>
              </a:spcBef>
              <a:buFont typeface="Wingdings"/>
              <a:buChar char="➢"/>
              <a:tabLst>
                <a:tab pos="298450" algn="l"/>
              </a:tabLst>
            </a:pPr>
            <a:r>
              <a:rPr dirty="0" sz="1600" spc="-5">
                <a:latin typeface="Calibri"/>
                <a:cs typeface="Calibri"/>
              </a:rPr>
              <a:t>Place the pill </a:t>
            </a:r>
            <a:r>
              <a:rPr dirty="0" sz="1600">
                <a:latin typeface="Calibri"/>
                <a:cs typeface="Calibri"/>
              </a:rPr>
              <a:t>on </a:t>
            </a:r>
            <a:r>
              <a:rPr dirty="0" sz="1600" spc="-5">
                <a:latin typeface="Calibri"/>
                <a:cs typeface="Calibri"/>
              </a:rPr>
              <a:t>the back </a:t>
            </a:r>
            <a:r>
              <a:rPr dirty="0" sz="1600">
                <a:latin typeface="Calibri"/>
                <a:cs typeface="Calibri"/>
              </a:rPr>
              <a:t>of </a:t>
            </a:r>
            <a:r>
              <a:rPr dirty="0" sz="1600" spc="-5">
                <a:latin typeface="Calibri"/>
                <a:cs typeface="Calibri"/>
              </a:rPr>
              <a:t>your</a:t>
            </a:r>
            <a:r>
              <a:rPr dirty="0" sz="1600" spc="-20">
                <a:latin typeface="Calibri"/>
                <a:cs typeface="Calibri"/>
              </a:rPr>
              <a:t> </a:t>
            </a:r>
            <a:r>
              <a:rPr dirty="0" sz="1600" spc="-5">
                <a:latin typeface="Calibri"/>
                <a:cs typeface="Calibri"/>
              </a:rPr>
              <a:t>tongue.</a:t>
            </a:r>
            <a:endParaRPr sz="1600">
              <a:latin typeface="Calibri"/>
              <a:cs typeface="Calibri"/>
            </a:endParaRPr>
          </a:p>
          <a:p>
            <a:pPr marL="298450" marR="100965" indent="-285750">
              <a:lnSpc>
                <a:spcPts val="1900"/>
              </a:lnSpc>
              <a:spcBef>
                <a:spcPts val="465"/>
              </a:spcBef>
              <a:buFont typeface="Wingdings"/>
              <a:buChar char="➢"/>
              <a:tabLst>
                <a:tab pos="298450" algn="l"/>
              </a:tabLst>
            </a:pPr>
            <a:r>
              <a:rPr dirty="0" sz="1600" spc="-5">
                <a:latin typeface="Calibri"/>
                <a:cs typeface="Calibri"/>
              </a:rPr>
              <a:t>Use </a:t>
            </a:r>
            <a:r>
              <a:rPr dirty="0" sz="1600">
                <a:latin typeface="Calibri"/>
                <a:cs typeface="Calibri"/>
              </a:rPr>
              <a:t>a </a:t>
            </a:r>
            <a:r>
              <a:rPr dirty="0" sz="1600" spc="-10">
                <a:latin typeface="Calibri"/>
                <a:cs typeface="Calibri"/>
              </a:rPr>
              <a:t>water </a:t>
            </a:r>
            <a:r>
              <a:rPr dirty="0" sz="1600" spc="-5">
                <a:latin typeface="Calibri"/>
                <a:cs typeface="Calibri"/>
              </a:rPr>
              <a:t>bottle </a:t>
            </a:r>
            <a:r>
              <a:rPr dirty="0" sz="1600">
                <a:latin typeface="Calibri"/>
                <a:cs typeface="Calibri"/>
              </a:rPr>
              <a:t>with a </a:t>
            </a:r>
            <a:r>
              <a:rPr dirty="0" sz="1600" spc="-5">
                <a:latin typeface="Calibri"/>
                <a:cs typeface="Calibri"/>
              </a:rPr>
              <a:t>small opening </a:t>
            </a:r>
            <a:r>
              <a:rPr dirty="0" sz="1600" spc="-320">
                <a:latin typeface="Calibri"/>
                <a:cs typeface="Calibri"/>
              </a:rPr>
              <a:t>that  </a:t>
            </a:r>
            <a:r>
              <a:rPr dirty="0" sz="1600" spc="-5">
                <a:latin typeface="Calibri"/>
                <a:cs typeface="Calibri"/>
              </a:rPr>
              <a:t>you </a:t>
            </a:r>
            <a:r>
              <a:rPr dirty="0" sz="1600" spc="-10">
                <a:latin typeface="Calibri"/>
                <a:cs typeface="Calibri"/>
              </a:rPr>
              <a:t>can cover </a:t>
            </a:r>
            <a:r>
              <a:rPr dirty="0" sz="1600" spc="-5">
                <a:latin typeface="Calibri"/>
                <a:cs typeface="Calibri"/>
              </a:rPr>
              <a:t>with your</a:t>
            </a:r>
            <a:r>
              <a:rPr dirty="0" sz="1600" spc="5">
                <a:latin typeface="Calibri"/>
                <a:cs typeface="Calibri"/>
              </a:rPr>
              <a:t> </a:t>
            </a:r>
            <a:r>
              <a:rPr dirty="0" sz="1600" spc="-5">
                <a:latin typeface="Calibri"/>
                <a:cs typeface="Calibri"/>
              </a:rPr>
              <a:t>mouth.</a:t>
            </a:r>
            <a:endParaRPr sz="1600">
              <a:latin typeface="Calibri"/>
              <a:cs typeface="Calibri"/>
            </a:endParaRPr>
          </a:p>
          <a:p>
            <a:pPr marL="298450" marR="304800" indent="-285750">
              <a:lnSpc>
                <a:spcPts val="1900"/>
              </a:lnSpc>
              <a:spcBef>
                <a:spcPts val="495"/>
              </a:spcBef>
              <a:buFont typeface="Wingdings"/>
              <a:buChar char="➢"/>
              <a:tabLst>
                <a:tab pos="298450" algn="l"/>
              </a:tabLst>
            </a:pPr>
            <a:r>
              <a:rPr dirty="0" sz="1600" spc="-5">
                <a:latin typeface="Calibri"/>
                <a:cs typeface="Calibri"/>
              </a:rPr>
              <a:t>Tip your head back as </a:t>
            </a:r>
            <a:r>
              <a:rPr dirty="0" sz="1600" spc="-15">
                <a:latin typeface="Calibri"/>
                <a:cs typeface="Calibri"/>
              </a:rPr>
              <a:t>far </a:t>
            </a:r>
            <a:r>
              <a:rPr dirty="0" sz="1600" spc="-5">
                <a:latin typeface="Calibri"/>
                <a:cs typeface="Calibri"/>
              </a:rPr>
              <a:t>as you </a:t>
            </a:r>
            <a:r>
              <a:rPr dirty="0" sz="1600" spc="-10">
                <a:latin typeface="Calibri"/>
                <a:cs typeface="Calibri"/>
              </a:rPr>
              <a:t>can </a:t>
            </a:r>
            <a:r>
              <a:rPr dirty="0" sz="1600" spc="-254">
                <a:latin typeface="Calibri"/>
                <a:cs typeface="Calibri"/>
              </a:rPr>
              <a:t>while  </a:t>
            </a:r>
            <a:r>
              <a:rPr dirty="0" sz="1600" spc="-5">
                <a:latin typeface="Calibri"/>
                <a:cs typeface="Calibri"/>
              </a:rPr>
              <a:t>swallowing the pill and the</a:t>
            </a:r>
            <a:r>
              <a:rPr dirty="0" sz="1600" spc="-15">
                <a:latin typeface="Calibri"/>
                <a:cs typeface="Calibri"/>
              </a:rPr>
              <a:t> </a:t>
            </a:r>
            <a:r>
              <a:rPr dirty="0" sz="1600" spc="-35">
                <a:latin typeface="Calibri"/>
                <a:cs typeface="Calibri"/>
              </a:rPr>
              <a:t>water.</a:t>
            </a:r>
            <a:endParaRPr sz="1600">
              <a:latin typeface="Calibri"/>
              <a:cs typeface="Calibri"/>
            </a:endParaRPr>
          </a:p>
          <a:p>
            <a:pPr marL="298450" marR="311785" indent="-285750">
              <a:lnSpc>
                <a:spcPts val="1900"/>
              </a:lnSpc>
              <a:spcBef>
                <a:spcPts val="400"/>
              </a:spcBef>
              <a:buFont typeface="Wingdings"/>
              <a:buChar char="➢"/>
              <a:tabLst>
                <a:tab pos="298450" algn="l"/>
              </a:tabLst>
            </a:pPr>
            <a:r>
              <a:rPr dirty="0" sz="1600" spc="-5">
                <a:latin typeface="Calibri"/>
                <a:cs typeface="Calibri"/>
              </a:rPr>
              <a:t>Tipping your head back </a:t>
            </a:r>
            <a:r>
              <a:rPr dirty="0" sz="1600" spc="-15">
                <a:latin typeface="Calibri"/>
                <a:cs typeface="Calibri"/>
              </a:rPr>
              <a:t>makes </a:t>
            </a:r>
            <a:r>
              <a:rPr dirty="0" sz="1600" spc="-130">
                <a:latin typeface="Calibri"/>
                <a:cs typeface="Calibri"/>
              </a:rPr>
              <a:t>swallowing  </a:t>
            </a:r>
            <a:r>
              <a:rPr dirty="0" sz="1600" spc="-5">
                <a:latin typeface="Calibri"/>
                <a:cs typeface="Calibri"/>
              </a:rPr>
              <a:t>much</a:t>
            </a:r>
            <a:r>
              <a:rPr dirty="0" sz="1600" spc="-10">
                <a:latin typeface="Calibri"/>
                <a:cs typeface="Calibri"/>
              </a:rPr>
              <a:t> </a:t>
            </a:r>
            <a:r>
              <a:rPr dirty="0" sz="1600" spc="-25">
                <a:latin typeface="Calibri"/>
                <a:cs typeface="Calibri"/>
              </a:rPr>
              <a:t>easier.</a:t>
            </a:r>
            <a:endParaRPr sz="1600">
              <a:latin typeface="Calibri"/>
              <a:cs typeface="Calibri"/>
            </a:endParaRPr>
          </a:p>
        </p:txBody>
      </p:sp>
      <p:sp>
        <p:nvSpPr>
          <p:cNvPr id="3" name="object 3"/>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8064A2"/>
          </a:solidFill>
        </p:spPr>
        <p:txBody>
          <a:bodyPr wrap="square" lIns="0" tIns="0" rIns="0" bIns="0" rtlCol="0"/>
          <a:lstStyle/>
          <a:p/>
        </p:txBody>
      </p:sp>
      <p:sp>
        <p:nvSpPr>
          <p:cNvPr id="4" name="object 4"/>
          <p:cNvSpPr txBox="1">
            <a:spLocks noGrp="1"/>
          </p:cNvSpPr>
          <p:nvPr>
            <p:ph type="title"/>
          </p:nvPr>
        </p:nvSpPr>
        <p:spPr>
          <a:xfrm>
            <a:off x="457200" y="453525"/>
            <a:ext cx="9144000" cy="461009"/>
          </a:xfrm>
          <a:prstGeom prst="rect"/>
          <a:solidFill>
            <a:srgbClr val="8064A2"/>
          </a:solidFill>
        </p:spPr>
        <p:txBody>
          <a:bodyPr wrap="square" lIns="0" tIns="184150" rIns="0" bIns="0" rtlCol="0" vert="horz">
            <a:spAutoFit/>
          </a:bodyPr>
          <a:lstStyle/>
          <a:p>
            <a:pPr marL="492125">
              <a:lnSpc>
                <a:spcPts val="2175"/>
              </a:lnSpc>
              <a:spcBef>
                <a:spcPts val="1450"/>
              </a:spcBef>
            </a:pPr>
            <a:r>
              <a:rPr dirty="0"/>
              <a:t>19. </a:t>
            </a:r>
            <a:r>
              <a:rPr dirty="0" spc="-5"/>
              <a:t>Tips </a:t>
            </a:r>
            <a:r>
              <a:rPr dirty="0" spc="-20"/>
              <a:t>for </a:t>
            </a:r>
            <a:r>
              <a:rPr dirty="0" spc="-5"/>
              <a:t>pill</a:t>
            </a:r>
            <a:r>
              <a:rPr dirty="0" spc="30"/>
              <a:t> </a:t>
            </a:r>
            <a:r>
              <a:rPr dirty="0" spc="-10"/>
              <a:t>swallowing</a:t>
            </a:r>
          </a:p>
        </p:txBody>
      </p:sp>
      <p:grpSp>
        <p:nvGrpSpPr>
          <p:cNvPr id="5" name="object 5"/>
          <p:cNvGrpSpPr/>
          <p:nvPr/>
        </p:nvGrpSpPr>
        <p:grpSpPr>
          <a:xfrm>
            <a:off x="7485888" y="896111"/>
            <a:ext cx="1945005" cy="1442085"/>
            <a:chOff x="7485888" y="896111"/>
            <a:chExt cx="1945005" cy="1442085"/>
          </a:xfrm>
        </p:grpSpPr>
        <p:sp>
          <p:nvSpPr>
            <p:cNvPr id="6" name="object 6"/>
            <p:cNvSpPr/>
            <p:nvPr/>
          </p:nvSpPr>
          <p:spPr>
            <a:xfrm>
              <a:off x="7485888" y="896111"/>
              <a:ext cx="1944624" cy="1441704"/>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7644384" y="1173479"/>
              <a:ext cx="1740407" cy="944880"/>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9" name="object 9"/>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10" name="object 10"/>
            <p:cNvSpPr/>
            <p:nvPr/>
          </p:nvSpPr>
          <p:spPr>
            <a:xfrm>
              <a:off x="7655717" y="1245788"/>
              <a:ext cx="1604963" cy="664250"/>
            </a:xfrm>
            <a:prstGeom prst="rect">
              <a:avLst/>
            </a:prstGeom>
            <a:blipFill>
              <a:blip r:embed="rId4" cstate="print"/>
              <a:stretch>
                <a:fillRect/>
              </a:stretch>
            </a:blipFill>
          </p:spPr>
          <p:txBody>
            <a:bodyPr wrap="square" lIns="0" tIns="0" rIns="0" bIns="0" rtlCol="0"/>
            <a:lstStyle/>
            <a:p/>
          </p:txBody>
        </p:sp>
      </p:grpSp>
      <p:sp>
        <p:nvSpPr>
          <p:cNvPr id="11" name="object 11"/>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20. </a:t>
            </a:r>
            <a:r>
              <a:rPr dirty="0" spc="-5"/>
              <a:t>Who </a:t>
            </a:r>
            <a:r>
              <a:rPr dirty="0" spc="-15"/>
              <a:t>to </a:t>
            </a:r>
            <a:r>
              <a:rPr dirty="0" spc="-10"/>
              <a:t>tell </a:t>
            </a:r>
            <a:r>
              <a:rPr dirty="0"/>
              <a:t>and</a:t>
            </a:r>
            <a:r>
              <a:rPr dirty="0" spc="30"/>
              <a:t> </a:t>
            </a:r>
            <a:r>
              <a:rPr dirty="0" spc="-20"/>
              <a:t>why</a:t>
            </a:r>
          </a:p>
        </p:txBody>
      </p:sp>
      <p:sp>
        <p:nvSpPr>
          <p:cNvPr id="3" name="object 3"/>
          <p:cNvSpPr txBox="1"/>
          <p:nvPr/>
        </p:nvSpPr>
        <p:spPr>
          <a:xfrm>
            <a:off x="7174576" y="2979420"/>
            <a:ext cx="2165350" cy="18542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5">
                <a:latin typeface="Calibri"/>
                <a:cs typeface="Calibri"/>
              </a:rPr>
              <a:t>Sharing </a:t>
            </a:r>
            <a:r>
              <a:rPr dirty="0" sz="2000" spc="-15">
                <a:latin typeface="Calibri"/>
                <a:cs typeface="Calibri"/>
              </a:rPr>
              <a:t>your  </a:t>
            </a:r>
            <a:r>
              <a:rPr dirty="0" sz="2000" spc="-10">
                <a:latin typeface="Calibri"/>
                <a:cs typeface="Calibri"/>
              </a:rPr>
              <a:t>status </a:t>
            </a:r>
            <a:r>
              <a:rPr dirty="0" sz="2000">
                <a:latin typeface="Calibri"/>
                <a:cs typeface="Calibri"/>
              </a:rPr>
              <a:t>with  </a:t>
            </a:r>
            <a:r>
              <a:rPr dirty="0" sz="2000" spc="-5">
                <a:latin typeface="Calibri"/>
                <a:cs typeface="Calibri"/>
              </a:rPr>
              <a:t>someone </a:t>
            </a:r>
            <a:r>
              <a:rPr dirty="0" sz="2000" spc="-15">
                <a:latin typeface="Calibri"/>
                <a:cs typeface="Calibri"/>
              </a:rPr>
              <a:t>you  </a:t>
            </a:r>
            <a:r>
              <a:rPr dirty="0" sz="2000" spc="-5">
                <a:latin typeface="Calibri"/>
                <a:cs typeface="Calibri"/>
              </a:rPr>
              <a:t>trust can help</a:t>
            </a:r>
            <a:r>
              <a:rPr dirty="0" sz="2000" spc="-70">
                <a:latin typeface="Calibri"/>
                <a:cs typeface="Calibri"/>
              </a:rPr>
              <a:t> </a:t>
            </a:r>
            <a:r>
              <a:rPr dirty="0" sz="2000" spc="-15">
                <a:latin typeface="Calibri"/>
                <a:cs typeface="Calibri"/>
              </a:rPr>
              <a:t>you  </a:t>
            </a:r>
            <a:r>
              <a:rPr dirty="0" sz="2000" spc="-25">
                <a:latin typeface="Calibri"/>
                <a:cs typeface="Calibri"/>
              </a:rPr>
              <a:t>take </a:t>
            </a:r>
            <a:r>
              <a:rPr dirty="0" sz="2000" spc="-10">
                <a:latin typeface="Calibri"/>
                <a:cs typeface="Calibri"/>
              </a:rPr>
              <a:t>your </a:t>
            </a:r>
            <a:r>
              <a:rPr dirty="0" sz="2000" spc="-30">
                <a:latin typeface="Calibri"/>
                <a:cs typeface="Calibri"/>
              </a:rPr>
              <a:t>ARVs  </a:t>
            </a:r>
            <a:r>
              <a:rPr dirty="0" sz="2000" spc="-5">
                <a:latin typeface="Calibri"/>
                <a:cs typeface="Calibri"/>
              </a:rPr>
              <a:t>every</a:t>
            </a:r>
            <a:r>
              <a:rPr dirty="0" sz="2000" spc="-20">
                <a:latin typeface="Calibri"/>
                <a:cs typeface="Calibri"/>
              </a:rPr>
              <a:t> </a:t>
            </a:r>
            <a:r>
              <a:rPr dirty="0" sz="2000" spc="-45">
                <a:latin typeface="Calibri"/>
                <a:cs typeface="Calibri"/>
              </a:rPr>
              <a:t>day.</a:t>
            </a:r>
            <a:endParaRPr sz="2000">
              <a:latin typeface="Calibri"/>
              <a:cs typeface="Calibri"/>
            </a:endParaRPr>
          </a:p>
        </p:txBody>
      </p:sp>
      <p:sp>
        <p:nvSpPr>
          <p:cNvPr id="4" name="object 4"/>
          <p:cNvSpPr/>
          <p:nvPr/>
        </p:nvSpPr>
        <p:spPr>
          <a:xfrm>
            <a:off x="1781943" y="1471282"/>
            <a:ext cx="3931729" cy="5626433"/>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738" y="1567179"/>
            <a:ext cx="2606040" cy="134556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ct val="100400"/>
              </a:lnSpc>
              <a:spcBef>
                <a:spcPts val="375"/>
              </a:spcBef>
              <a:buFont typeface="Wingdings"/>
              <a:buChar char="➢"/>
              <a:tabLst>
                <a:tab pos="298450" algn="l"/>
              </a:tabLst>
            </a:pPr>
            <a:r>
              <a:rPr dirty="0" sz="1600" spc="-5">
                <a:latin typeface="Calibri"/>
                <a:cs typeface="Calibri"/>
              </a:rPr>
              <a:t>Sharing your </a:t>
            </a:r>
            <a:r>
              <a:rPr dirty="0" sz="1600" spc="-15">
                <a:latin typeface="Calibri"/>
                <a:cs typeface="Calibri"/>
              </a:rPr>
              <a:t>status </a:t>
            </a:r>
            <a:r>
              <a:rPr dirty="0" sz="1600">
                <a:latin typeface="Calibri"/>
                <a:cs typeface="Calibri"/>
              </a:rPr>
              <a:t>with  </a:t>
            </a:r>
            <a:r>
              <a:rPr dirty="0" sz="1600" spc="-5">
                <a:latin typeface="Calibri"/>
                <a:cs typeface="Calibri"/>
              </a:rPr>
              <a:t>someone you trust </a:t>
            </a:r>
            <a:r>
              <a:rPr dirty="0" sz="1600" spc="-10">
                <a:latin typeface="Calibri"/>
                <a:cs typeface="Calibri"/>
              </a:rPr>
              <a:t>can </a:t>
            </a:r>
            <a:r>
              <a:rPr dirty="0" sz="1600" spc="-5">
                <a:latin typeface="Calibri"/>
                <a:cs typeface="Calibri"/>
              </a:rPr>
              <a:t>help  you </a:t>
            </a:r>
            <a:r>
              <a:rPr dirty="0" sz="1600" spc="-20">
                <a:latin typeface="Calibri"/>
                <a:cs typeface="Calibri"/>
              </a:rPr>
              <a:t>take </a:t>
            </a:r>
            <a:r>
              <a:rPr dirty="0" sz="1600" spc="-5">
                <a:latin typeface="Calibri"/>
                <a:cs typeface="Calibri"/>
              </a:rPr>
              <a:t>your </a:t>
            </a:r>
            <a:r>
              <a:rPr dirty="0" sz="1600" spc="-25">
                <a:latin typeface="Calibri"/>
                <a:cs typeface="Calibri"/>
              </a:rPr>
              <a:t>ARVs </a:t>
            </a:r>
            <a:r>
              <a:rPr dirty="0" sz="1600" spc="-5">
                <a:latin typeface="Calibri"/>
                <a:cs typeface="Calibri"/>
              </a:rPr>
              <a:t>every  </a:t>
            </a:r>
            <a:r>
              <a:rPr dirty="0" sz="1600" spc="-40">
                <a:latin typeface="Calibri"/>
                <a:cs typeface="Calibri"/>
              </a:rPr>
              <a:t>day.</a:t>
            </a:r>
            <a:endParaRPr sz="1600">
              <a:latin typeface="Calibri"/>
              <a:cs typeface="Calibri"/>
            </a:endParaRPr>
          </a:p>
        </p:txBody>
      </p:sp>
      <p:sp>
        <p:nvSpPr>
          <p:cNvPr id="3" name="object 3"/>
          <p:cNvSpPr txBox="1"/>
          <p:nvPr/>
        </p:nvSpPr>
        <p:spPr>
          <a:xfrm>
            <a:off x="4215183" y="1566998"/>
            <a:ext cx="1774189" cy="542290"/>
          </a:xfrm>
          <a:prstGeom prst="rect">
            <a:avLst/>
          </a:prstGeom>
        </p:spPr>
        <p:txBody>
          <a:bodyPr wrap="square" lIns="0" tIns="36830" rIns="0" bIns="0" rtlCol="0" vert="horz">
            <a:spAutoFit/>
          </a:bodyPr>
          <a:lstStyle/>
          <a:p>
            <a:pPr marL="12700">
              <a:lnSpc>
                <a:spcPct val="100000"/>
              </a:lnSpc>
              <a:spcBef>
                <a:spcPts val="290"/>
              </a:spcBef>
            </a:pPr>
            <a:r>
              <a:rPr dirty="0" sz="1700" spc="-25" b="1">
                <a:latin typeface="Calibri"/>
                <a:cs typeface="Calibri"/>
              </a:rPr>
              <a:t>TALKING</a:t>
            </a:r>
            <a:r>
              <a:rPr dirty="0" sz="1700" spc="-10" b="1">
                <a:latin typeface="Calibri"/>
                <a:cs typeface="Calibri"/>
              </a:rPr>
              <a:t> </a:t>
            </a:r>
            <a:r>
              <a:rPr dirty="0" sz="1700" spc="-5" b="1">
                <a:latin typeface="Calibri"/>
                <a:cs typeface="Calibri"/>
              </a:rPr>
              <a:t>POINTS:</a:t>
            </a:r>
            <a:endParaRPr sz="1700">
              <a:latin typeface="Calibri"/>
              <a:cs typeface="Calibri"/>
            </a:endParaRPr>
          </a:p>
          <a:p>
            <a:pPr marL="12700">
              <a:lnSpc>
                <a:spcPct val="100000"/>
              </a:lnSpc>
              <a:spcBef>
                <a:spcPts val="155"/>
              </a:spcBef>
            </a:pPr>
            <a:r>
              <a:rPr dirty="0" sz="1400" spc="-20">
                <a:latin typeface="Calibri"/>
                <a:cs typeface="Calibri"/>
              </a:rPr>
              <a:t>Ways </a:t>
            </a:r>
            <a:r>
              <a:rPr dirty="0" sz="1400" spc="-5">
                <a:latin typeface="Calibri"/>
                <a:cs typeface="Calibri"/>
              </a:rPr>
              <a:t>to </a:t>
            </a:r>
            <a:r>
              <a:rPr dirty="0" sz="1400" spc="-10">
                <a:latin typeface="Calibri"/>
                <a:cs typeface="Calibri"/>
              </a:rPr>
              <a:t>protect</a:t>
            </a:r>
            <a:r>
              <a:rPr dirty="0" sz="1400" spc="-45">
                <a:latin typeface="Calibri"/>
                <a:cs typeface="Calibri"/>
              </a:rPr>
              <a:t> </a:t>
            </a:r>
            <a:r>
              <a:rPr dirty="0" sz="1400" spc="-5">
                <a:latin typeface="Calibri"/>
                <a:cs typeface="Calibri"/>
              </a:rPr>
              <a:t>privacy:</a:t>
            </a:r>
            <a:endParaRPr sz="1400">
              <a:latin typeface="Calibri"/>
              <a:cs typeface="Calibri"/>
            </a:endParaRPr>
          </a:p>
        </p:txBody>
      </p:sp>
      <p:sp>
        <p:nvSpPr>
          <p:cNvPr id="4" name="object 4"/>
          <p:cNvSpPr txBox="1"/>
          <p:nvPr/>
        </p:nvSpPr>
        <p:spPr>
          <a:xfrm>
            <a:off x="4215183" y="2110740"/>
            <a:ext cx="2353945" cy="23876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400">
                <a:latin typeface="Calibri"/>
                <a:cs typeface="Calibri"/>
              </a:rPr>
              <a:t>Use an </a:t>
            </a:r>
            <a:r>
              <a:rPr dirty="0" sz="1400" spc="-10">
                <a:latin typeface="Calibri"/>
                <a:cs typeface="Calibri"/>
              </a:rPr>
              <a:t>unmarked </a:t>
            </a:r>
            <a:r>
              <a:rPr dirty="0" sz="1400">
                <a:latin typeface="Calibri"/>
                <a:cs typeface="Calibri"/>
              </a:rPr>
              <a:t>pill</a:t>
            </a:r>
            <a:r>
              <a:rPr dirty="0" sz="1400" spc="-65">
                <a:latin typeface="Calibri"/>
                <a:cs typeface="Calibri"/>
              </a:rPr>
              <a:t> </a:t>
            </a:r>
            <a:r>
              <a:rPr dirty="0" sz="1400" spc="-5">
                <a:latin typeface="Calibri"/>
                <a:cs typeface="Calibri"/>
              </a:rPr>
              <a:t>bottle.</a:t>
            </a:r>
            <a:endParaRPr sz="1400">
              <a:latin typeface="Calibri"/>
              <a:cs typeface="Calibri"/>
            </a:endParaRPr>
          </a:p>
        </p:txBody>
      </p:sp>
      <p:sp>
        <p:nvSpPr>
          <p:cNvPr id="5" name="object 5"/>
          <p:cNvSpPr txBox="1"/>
          <p:nvPr/>
        </p:nvSpPr>
        <p:spPr>
          <a:xfrm>
            <a:off x="4215183" y="2311908"/>
            <a:ext cx="5022850" cy="4192270"/>
          </a:xfrm>
          <a:prstGeom prst="rect">
            <a:avLst/>
          </a:prstGeom>
        </p:spPr>
        <p:txBody>
          <a:bodyPr wrap="square" lIns="0" tIns="40005" rIns="0" bIns="0" rtlCol="0" vert="horz">
            <a:spAutoFit/>
          </a:bodyPr>
          <a:lstStyle/>
          <a:p>
            <a:pPr marL="298450" indent="-285750">
              <a:lnSpc>
                <a:spcPct val="100000"/>
              </a:lnSpc>
              <a:spcBef>
                <a:spcPts val="315"/>
              </a:spcBef>
              <a:buFont typeface="Arial"/>
              <a:buChar char="•"/>
              <a:tabLst>
                <a:tab pos="297815" algn="l"/>
                <a:tab pos="298450" algn="l"/>
              </a:tabLst>
            </a:pPr>
            <a:r>
              <a:rPr dirty="0" sz="1400">
                <a:latin typeface="Calibri"/>
                <a:cs typeface="Calibri"/>
              </a:rPr>
              <a:t>Use pill </a:t>
            </a:r>
            <a:r>
              <a:rPr dirty="0" sz="1400" spc="-15">
                <a:latin typeface="Calibri"/>
                <a:cs typeface="Calibri"/>
              </a:rPr>
              <a:t>boxes </a:t>
            </a:r>
            <a:r>
              <a:rPr dirty="0" sz="1400" spc="-10">
                <a:latin typeface="Calibri"/>
                <a:cs typeface="Calibri"/>
              </a:rPr>
              <a:t>rather </a:t>
            </a:r>
            <a:r>
              <a:rPr dirty="0" sz="1400">
                <a:latin typeface="Calibri"/>
                <a:cs typeface="Calibri"/>
              </a:rPr>
              <a:t>than</a:t>
            </a:r>
            <a:r>
              <a:rPr dirty="0" sz="1400" spc="-10">
                <a:latin typeface="Calibri"/>
                <a:cs typeface="Calibri"/>
              </a:rPr>
              <a:t> </a:t>
            </a:r>
            <a:r>
              <a:rPr dirty="0" sz="1400" spc="-5">
                <a:latin typeface="Calibri"/>
                <a:cs typeface="Calibri"/>
              </a:rPr>
              <a:t>bottles.</a:t>
            </a:r>
            <a:endParaRPr sz="1400">
              <a:latin typeface="Calibri"/>
              <a:cs typeface="Calibri"/>
            </a:endParaRPr>
          </a:p>
          <a:p>
            <a:pPr marL="298450" marR="245745" indent="-285750">
              <a:lnSpc>
                <a:spcPct val="89300"/>
              </a:lnSpc>
              <a:spcBef>
                <a:spcPts val="395"/>
              </a:spcBef>
              <a:buFont typeface="Arial"/>
              <a:buChar char="•"/>
              <a:tabLst>
                <a:tab pos="297815" algn="l"/>
                <a:tab pos="298450" algn="l"/>
              </a:tabLst>
            </a:pPr>
            <a:r>
              <a:rPr dirty="0" sz="1400" spc="-10">
                <a:latin typeface="Calibri"/>
                <a:cs typeface="Calibri"/>
              </a:rPr>
              <a:t>Brainstorm </a:t>
            </a:r>
            <a:r>
              <a:rPr dirty="0" sz="1400">
                <a:latin typeface="Calibri"/>
                <a:cs typeface="Calibri"/>
              </a:rPr>
              <a:t>places </a:t>
            </a:r>
            <a:r>
              <a:rPr dirty="0" sz="1400" spc="-5">
                <a:latin typeface="Calibri"/>
                <a:cs typeface="Calibri"/>
              </a:rPr>
              <a:t>where </a:t>
            </a:r>
            <a:r>
              <a:rPr dirty="0" sz="1400">
                <a:latin typeface="Calibri"/>
                <a:cs typeface="Calibri"/>
              </a:rPr>
              <a:t>the </a:t>
            </a:r>
            <a:r>
              <a:rPr dirty="0" sz="1400" spc="-5">
                <a:latin typeface="Calibri"/>
                <a:cs typeface="Calibri"/>
              </a:rPr>
              <a:t>patient can </a:t>
            </a:r>
            <a:r>
              <a:rPr dirty="0" sz="1400" spc="-15">
                <a:latin typeface="Calibri"/>
                <a:cs typeface="Calibri"/>
              </a:rPr>
              <a:t>keep </a:t>
            </a:r>
            <a:r>
              <a:rPr dirty="0" sz="1400" spc="-20">
                <a:latin typeface="Calibri"/>
                <a:cs typeface="Calibri"/>
              </a:rPr>
              <a:t>ARVs </a:t>
            </a:r>
            <a:r>
              <a:rPr dirty="0" sz="1400" spc="-5">
                <a:latin typeface="Calibri"/>
                <a:cs typeface="Calibri"/>
              </a:rPr>
              <a:t>out of </a:t>
            </a:r>
            <a:r>
              <a:rPr dirty="0" sz="1400">
                <a:latin typeface="Calibri"/>
                <a:cs typeface="Calibri"/>
              </a:rPr>
              <a:t>the  </a:t>
            </a:r>
            <a:r>
              <a:rPr dirty="0" sz="1400" spc="-5">
                <a:latin typeface="Calibri"/>
                <a:cs typeface="Calibri"/>
              </a:rPr>
              <a:t>sight of others, </a:t>
            </a:r>
            <a:r>
              <a:rPr dirty="0" sz="1400">
                <a:latin typeface="Calibri"/>
                <a:cs typeface="Calibri"/>
              </a:rPr>
              <a:t>but </a:t>
            </a:r>
            <a:r>
              <a:rPr dirty="0" sz="1400" spc="-5">
                <a:latin typeface="Calibri"/>
                <a:cs typeface="Calibri"/>
              </a:rPr>
              <a:t>that </a:t>
            </a:r>
            <a:r>
              <a:rPr dirty="0" sz="1400" spc="-10">
                <a:latin typeface="Calibri"/>
                <a:cs typeface="Calibri"/>
              </a:rPr>
              <a:t>are </a:t>
            </a:r>
            <a:r>
              <a:rPr dirty="0" sz="1400">
                <a:latin typeface="Calibri"/>
                <a:cs typeface="Calibri"/>
              </a:rPr>
              <a:t>easily </a:t>
            </a:r>
            <a:r>
              <a:rPr dirty="0" sz="1400" spc="-5">
                <a:latin typeface="Calibri"/>
                <a:cs typeface="Calibri"/>
              </a:rPr>
              <a:t>visible/accessible to </a:t>
            </a:r>
            <a:r>
              <a:rPr dirty="0" sz="1400">
                <a:latin typeface="Calibri"/>
                <a:cs typeface="Calibri"/>
              </a:rPr>
              <a:t>the  </a:t>
            </a:r>
            <a:r>
              <a:rPr dirty="0" sz="1400" spc="-5">
                <a:latin typeface="Calibri"/>
                <a:cs typeface="Calibri"/>
              </a:rPr>
              <a:t>patient.</a:t>
            </a:r>
            <a:endParaRPr sz="1400">
              <a:latin typeface="Calibri"/>
              <a:cs typeface="Calibri"/>
            </a:endParaRPr>
          </a:p>
          <a:p>
            <a:pPr>
              <a:lnSpc>
                <a:spcPct val="100000"/>
              </a:lnSpc>
              <a:spcBef>
                <a:spcPts val="10"/>
              </a:spcBef>
              <a:buFont typeface="Arial"/>
              <a:buChar char="•"/>
            </a:pPr>
            <a:endParaRPr sz="1800">
              <a:latin typeface="Calibri"/>
              <a:cs typeface="Calibri"/>
            </a:endParaRPr>
          </a:p>
          <a:p>
            <a:pPr marL="12700" marR="61594">
              <a:lnSpc>
                <a:spcPts val="1510"/>
              </a:lnSpc>
            </a:pPr>
            <a:r>
              <a:rPr dirty="0" sz="1400" spc="-5">
                <a:latin typeface="Calibri"/>
                <a:cs typeface="Calibri"/>
              </a:rPr>
              <a:t>Discuss </a:t>
            </a:r>
            <a:r>
              <a:rPr dirty="0" sz="1400" spc="-15">
                <a:latin typeface="Calibri"/>
                <a:cs typeface="Calibri"/>
              </a:rPr>
              <a:t>ways </a:t>
            </a:r>
            <a:r>
              <a:rPr dirty="0" sz="1400" spc="-5">
                <a:latin typeface="Calibri"/>
                <a:cs typeface="Calibri"/>
              </a:rPr>
              <a:t>to decide who to share </a:t>
            </a:r>
            <a:r>
              <a:rPr dirty="0" sz="1400">
                <a:latin typeface="Calibri"/>
                <a:cs typeface="Calibri"/>
              </a:rPr>
              <a:t>their </a:t>
            </a:r>
            <a:r>
              <a:rPr dirty="0" sz="1400" spc="-5">
                <a:latin typeface="Calibri"/>
                <a:cs typeface="Calibri"/>
              </a:rPr>
              <a:t>diagnosis </a:t>
            </a:r>
            <a:r>
              <a:rPr dirty="0" sz="1400">
                <a:latin typeface="Calibri"/>
                <a:cs typeface="Calibri"/>
              </a:rPr>
              <a:t>with and </a:t>
            </a:r>
            <a:r>
              <a:rPr dirty="0" sz="1400" spc="-5">
                <a:latin typeface="Calibri"/>
                <a:cs typeface="Calibri"/>
              </a:rPr>
              <a:t>how to  share:</a:t>
            </a:r>
            <a:endParaRPr sz="1400">
              <a:latin typeface="Calibri"/>
              <a:cs typeface="Calibri"/>
            </a:endParaRPr>
          </a:p>
          <a:p>
            <a:pPr marL="298450" marR="589280" indent="-285750">
              <a:lnSpc>
                <a:spcPts val="1610"/>
              </a:lnSpc>
              <a:spcBef>
                <a:spcPts val="215"/>
              </a:spcBef>
              <a:buFont typeface="Arial"/>
              <a:buChar char="•"/>
              <a:tabLst>
                <a:tab pos="297815" algn="l"/>
                <a:tab pos="298450" algn="l"/>
              </a:tabLst>
            </a:pPr>
            <a:r>
              <a:rPr dirty="0" sz="1400" spc="-5">
                <a:latin typeface="Calibri"/>
                <a:cs typeface="Calibri"/>
              </a:rPr>
              <a:t>What characteristics </a:t>
            </a:r>
            <a:r>
              <a:rPr dirty="0" sz="1400">
                <a:latin typeface="Calibri"/>
                <a:cs typeface="Calibri"/>
              </a:rPr>
              <a:t>do </a:t>
            </a:r>
            <a:r>
              <a:rPr dirty="0" sz="1400" spc="-10">
                <a:latin typeface="Calibri"/>
                <a:cs typeface="Calibri"/>
              </a:rPr>
              <a:t>you </a:t>
            </a:r>
            <a:r>
              <a:rPr dirty="0" sz="1400">
                <a:latin typeface="Calibri"/>
                <a:cs typeface="Calibri"/>
              </a:rPr>
              <a:t>think </a:t>
            </a:r>
            <a:r>
              <a:rPr dirty="0" sz="1400" spc="-15">
                <a:latin typeface="Calibri"/>
                <a:cs typeface="Calibri"/>
              </a:rPr>
              <a:t>make </a:t>
            </a:r>
            <a:r>
              <a:rPr dirty="0" sz="1400">
                <a:latin typeface="Calibri"/>
                <a:cs typeface="Calibri"/>
              </a:rPr>
              <a:t>a </a:t>
            </a:r>
            <a:r>
              <a:rPr dirty="0" sz="1400" spc="-5">
                <a:latin typeface="Calibri"/>
                <a:cs typeface="Calibri"/>
              </a:rPr>
              <a:t>good choice </a:t>
            </a:r>
            <a:r>
              <a:rPr dirty="0" sz="1400" spc="-15">
                <a:latin typeface="Calibri"/>
                <a:cs typeface="Calibri"/>
              </a:rPr>
              <a:t>for  </a:t>
            </a:r>
            <a:r>
              <a:rPr dirty="0" sz="1400" spc="-5">
                <a:latin typeface="Calibri"/>
                <a:cs typeface="Calibri"/>
              </a:rPr>
              <a:t>someone to share your</a:t>
            </a:r>
            <a:r>
              <a:rPr dirty="0" sz="1400" spc="-25">
                <a:latin typeface="Calibri"/>
                <a:cs typeface="Calibri"/>
              </a:rPr>
              <a:t> </a:t>
            </a:r>
            <a:r>
              <a:rPr dirty="0" sz="1400" spc="-5">
                <a:latin typeface="Calibri"/>
                <a:cs typeface="Calibri"/>
              </a:rPr>
              <a:t>status?</a:t>
            </a:r>
            <a:endParaRPr sz="1400">
              <a:latin typeface="Calibri"/>
              <a:cs typeface="Calibri"/>
            </a:endParaRPr>
          </a:p>
          <a:p>
            <a:pPr marL="298450" indent="-285750">
              <a:lnSpc>
                <a:spcPct val="100000"/>
              </a:lnSpc>
              <a:spcBef>
                <a:spcPts val="75"/>
              </a:spcBef>
              <a:buFont typeface="Arial"/>
              <a:buChar char="•"/>
              <a:tabLst>
                <a:tab pos="297815" algn="l"/>
                <a:tab pos="298450" algn="l"/>
              </a:tabLst>
            </a:pPr>
            <a:r>
              <a:rPr dirty="0" sz="1400" spc="-5">
                <a:latin typeface="Calibri"/>
                <a:cs typeface="Calibri"/>
              </a:rPr>
              <a:t>What </a:t>
            </a:r>
            <a:r>
              <a:rPr dirty="0" sz="1400" spc="-10">
                <a:latin typeface="Calibri"/>
                <a:cs typeface="Calibri"/>
              </a:rPr>
              <a:t>are </a:t>
            </a:r>
            <a:r>
              <a:rPr dirty="0" sz="1400" spc="-5">
                <a:latin typeface="Calibri"/>
                <a:cs typeface="Calibri"/>
              </a:rPr>
              <a:t>benefits of someone knowing your</a:t>
            </a:r>
            <a:r>
              <a:rPr dirty="0" sz="1400" spc="-10">
                <a:latin typeface="Calibri"/>
                <a:cs typeface="Calibri"/>
              </a:rPr>
              <a:t> </a:t>
            </a:r>
            <a:r>
              <a:rPr dirty="0" sz="1400" spc="-5">
                <a:latin typeface="Calibri"/>
                <a:cs typeface="Calibri"/>
              </a:rPr>
              <a:t>status?</a:t>
            </a:r>
            <a:endParaRPr sz="1400">
              <a:latin typeface="Calibri"/>
              <a:cs typeface="Calibri"/>
            </a:endParaRPr>
          </a:p>
          <a:p>
            <a:pPr marL="298450" indent="-285750">
              <a:lnSpc>
                <a:spcPct val="100000"/>
              </a:lnSpc>
              <a:spcBef>
                <a:spcPts val="120"/>
              </a:spcBef>
              <a:buFont typeface="Arial"/>
              <a:buChar char="•"/>
              <a:tabLst>
                <a:tab pos="297815" algn="l"/>
                <a:tab pos="298450" algn="l"/>
              </a:tabLst>
            </a:pPr>
            <a:r>
              <a:rPr dirty="0" sz="1400" spc="-5">
                <a:latin typeface="Calibri"/>
                <a:cs typeface="Calibri"/>
              </a:rPr>
              <a:t>How </a:t>
            </a:r>
            <a:r>
              <a:rPr dirty="0" sz="1400">
                <a:latin typeface="Calibri"/>
                <a:cs typeface="Calibri"/>
              </a:rPr>
              <a:t>do </a:t>
            </a:r>
            <a:r>
              <a:rPr dirty="0" sz="1400" spc="-10">
                <a:latin typeface="Calibri"/>
                <a:cs typeface="Calibri"/>
              </a:rPr>
              <a:t>you </a:t>
            </a:r>
            <a:r>
              <a:rPr dirty="0" sz="1400" spc="-5">
                <a:latin typeface="Calibri"/>
                <a:cs typeface="Calibri"/>
              </a:rPr>
              <a:t>decide whether </a:t>
            </a:r>
            <a:r>
              <a:rPr dirty="0" sz="1400" spc="-10">
                <a:latin typeface="Calibri"/>
                <a:cs typeface="Calibri"/>
              </a:rPr>
              <a:t>you can </a:t>
            </a:r>
            <a:r>
              <a:rPr dirty="0" sz="1400" spc="-5">
                <a:latin typeface="Calibri"/>
                <a:cs typeface="Calibri"/>
              </a:rPr>
              <a:t>trust</a:t>
            </a:r>
            <a:r>
              <a:rPr dirty="0" sz="1400" spc="5">
                <a:latin typeface="Calibri"/>
                <a:cs typeface="Calibri"/>
              </a:rPr>
              <a:t> </a:t>
            </a:r>
            <a:r>
              <a:rPr dirty="0" sz="1400" spc="-5">
                <a:latin typeface="Calibri"/>
                <a:cs typeface="Calibri"/>
              </a:rPr>
              <a:t>someone?</a:t>
            </a:r>
            <a:endParaRPr sz="1400">
              <a:latin typeface="Calibri"/>
              <a:cs typeface="Calibri"/>
            </a:endParaRPr>
          </a:p>
          <a:p>
            <a:pPr marL="298450" marR="151765" indent="-285750">
              <a:lnSpc>
                <a:spcPts val="1490"/>
              </a:lnSpc>
              <a:spcBef>
                <a:spcPts val="425"/>
              </a:spcBef>
              <a:buFont typeface="Arial"/>
              <a:buChar char="•"/>
              <a:tabLst>
                <a:tab pos="297815" algn="l"/>
                <a:tab pos="298450" algn="l"/>
              </a:tabLst>
            </a:pPr>
            <a:r>
              <a:rPr dirty="0" sz="1400" spc="-10">
                <a:latin typeface="Calibri"/>
                <a:cs typeface="Calibri"/>
              </a:rPr>
              <a:t>Are you </a:t>
            </a:r>
            <a:r>
              <a:rPr dirty="0" sz="1400" spc="-5">
                <a:latin typeface="Calibri"/>
                <a:cs typeface="Calibri"/>
              </a:rPr>
              <a:t>concerned that harm might </a:t>
            </a:r>
            <a:r>
              <a:rPr dirty="0" sz="1400" spc="-10">
                <a:latin typeface="Calibri"/>
                <a:cs typeface="Calibri"/>
              </a:rPr>
              <a:t>come </a:t>
            </a:r>
            <a:r>
              <a:rPr dirty="0" sz="1400" spc="-5">
                <a:latin typeface="Calibri"/>
                <a:cs typeface="Calibri"/>
              </a:rPr>
              <a:t>to </a:t>
            </a:r>
            <a:r>
              <a:rPr dirty="0" sz="1400" spc="-10">
                <a:latin typeface="Calibri"/>
                <a:cs typeface="Calibri"/>
              </a:rPr>
              <a:t>you </a:t>
            </a:r>
            <a:r>
              <a:rPr dirty="0" sz="1400">
                <a:latin typeface="Calibri"/>
                <a:cs typeface="Calibri"/>
              </a:rPr>
              <a:t>if </a:t>
            </a:r>
            <a:r>
              <a:rPr dirty="0" sz="1400" spc="-10">
                <a:latin typeface="Calibri"/>
                <a:cs typeface="Calibri"/>
              </a:rPr>
              <a:t>you </a:t>
            </a:r>
            <a:r>
              <a:rPr dirty="0" sz="1400" spc="-5">
                <a:latin typeface="Calibri"/>
                <a:cs typeface="Calibri"/>
              </a:rPr>
              <a:t>disclose  your HIV status?</a:t>
            </a:r>
            <a:endParaRPr sz="1400">
              <a:latin typeface="Calibri"/>
              <a:cs typeface="Calibri"/>
            </a:endParaRPr>
          </a:p>
          <a:p>
            <a:pPr>
              <a:lnSpc>
                <a:spcPct val="100000"/>
              </a:lnSpc>
              <a:spcBef>
                <a:spcPts val="40"/>
              </a:spcBef>
              <a:buFont typeface="Arial"/>
              <a:buChar char="•"/>
            </a:pPr>
            <a:endParaRPr sz="1600">
              <a:latin typeface="Calibri"/>
              <a:cs typeface="Calibri"/>
            </a:endParaRPr>
          </a:p>
          <a:p>
            <a:pPr marL="12700">
              <a:lnSpc>
                <a:spcPct val="100000"/>
              </a:lnSpc>
            </a:pPr>
            <a:r>
              <a:rPr dirty="0" sz="1400" spc="-5">
                <a:latin typeface="Calibri"/>
                <a:cs typeface="Calibri"/>
              </a:rPr>
              <a:t>If patient </a:t>
            </a:r>
            <a:r>
              <a:rPr dirty="0" sz="1400">
                <a:latin typeface="Calibri"/>
                <a:cs typeface="Calibri"/>
              </a:rPr>
              <a:t>is in a</a:t>
            </a:r>
            <a:r>
              <a:rPr dirty="0" sz="1400" spc="-60">
                <a:latin typeface="Calibri"/>
                <a:cs typeface="Calibri"/>
              </a:rPr>
              <a:t> </a:t>
            </a:r>
            <a:r>
              <a:rPr dirty="0" sz="1400" spc="-5">
                <a:latin typeface="Calibri"/>
                <a:cs typeface="Calibri"/>
              </a:rPr>
              <a:t>relationship:</a:t>
            </a:r>
            <a:endParaRPr sz="1400">
              <a:latin typeface="Calibri"/>
              <a:cs typeface="Calibri"/>
            </a:endParaRPr>
          </a:p>
          <a:p>
            <a:pPr marL="298450" marR="5080" indent="-285750">
              <a:lnSpc>
                <a:spcPts val="1490"/>
              </a:lnSpc>
              <a:spcBef>
                <a:spcPts val="450"/>
              </a:spcBef>
              <a:buFont typeface="Arial"/>
              <a:buChar char="•"/>
              <a:tabLst>
                <a:tab pos="297815" algn="l"/>
                <a:tab pos="298450" algn="l"/>
              </a:tabLst>
            </a:pPr>
            <a:r>
              <a:rPr dirty="0" sz="1400" spc="-5">
                <a:latin typeface="Calibri"/>
                <a:cs typeface="Calibri"/>
              </a:rPr>
              <a:t>What might </a:t>
            </a:r>
            <a:r>
              <a:rPr dirty="0" sz="1400">
                <a:latin typeface="Calibri"/>
                <a:cs typeface="Calibri"/>
              </a:rPr>
              <a:t>be </a:t>
            </a:r>
            <a:r>
              <a:rPr dirty="0" sz="1400" spc="-5">
                <a:latin typeface="Calibri"/>
                <a:cs typeface="Calibri"/>
              </a:rPr>
              <a:t>beneficial </a:t>
            </a:r>
            <a:r>
              <a:rPr dirty="0" sz="1400" spc="-15">
                <a:latin typeface="Calibri"/>
                <a:cs typeface="Calibri"/>
              </a:rPr>
              <a:t>for </a:t>
            </a:r>
            <a:r>
              <a:rPr dirty="0" sz="1400" spc="-5">
                <a:latin typeface="Calibri"/>
                <a:cs typeface="Calibri"/>
              </a:rPr>
              <a:t>your </a:t>
            </a:r>
            <a:r>
              <a:rPr dirty="0" sz="1400">
                <a:latin typeface="Calibri"/>
                <a:cs typeface="Calibri"/>
              </a:rPr>
              <a:t>partner if </a:t>
            </a:r>
            <a:r>
              <a:rPr dirty="0" sz="1400" spc="-10">
                <a:latin typeface="Calibri"/>
                <a:cs typeface="Calibri"/>
              </a:rPr>
              <a:t>you were </a:t>
            </a:r>
            <a:r>
              <a:rPr dirty="0" sz="1400" spc="-5">
                <a:latin typeface="Calibri"/>
                <a:cs typeface="Calibri"/>
              </a:rPr>
              <a:t>taking your  </a:t>
            </a:r>
            <a:r>
              <a:rPr dirty="0" sz="1400" spc="-20">
                <a:latin typeface="Calibri"/>
                <a:cs typeface="Calibri"/>
              </a:rPr>
              <a:t>ARVs </a:t>
            </a:r>
            <a:r>
              <a:rPr dirty="0" sz="1400" spc="-5">
                <a:latin typeface="Calibri"/>
                <a:cs typeface="Calibri"/>
              </a:rPr>
              <a:t>every</a:t>
            </a:r>
            <a:r>
              <a:rPr dirty="0" sz="1400" spc="10">
                <a:latin typeface="Calibri"/>
                <a:cs typeface="Calibri"/>
              </a:rPr>
              <a:t> </a:t>
            </a:r>
            <a:r>
              <a:rPr dirty="0" sz="1400" spc="-10">
                <a:latin typeface="Calibri"/>
                <a:cs typeface="Calibri"/>
              </a:rPr>
              <a:t>day?</a:t>
            </a:r>
            <a:endParaRPr sz="1400">
              <a:latin typeface="Calibri"/>
              <a:cs typeface="Calibri"/>
            </a:endParaRPr>
          </a:p>
          <a:p>
            <a:pPr marL="298450" marR="210185" indent="-285750">
              <a:lnSpc>
                <a:spcPts val="1510"/>
              </a:lnSpc>
              <a:spcBef>
                <a:spcPts val="290"/>
              </a:spcBef>
              <a:buFont typeface="Arial"/>
              <a:buChar char="•"/>
              <a:tabLst>
                <a:tab pos="297815" algn="l"/>
                <a:tab pos="298450" algn="l"/>
              </a:tabLst>
            </a:pPr>
            <a:r>
              <a:rPr dirty="0" sz="1400" spc="-5">
                <a:latin typeface="Calibri"/>
                <a:cs typeface="Calibri"/>
              </a:rPr>
              <a:t>How </a:t>
            </a:r>
            <a:r>
              <a:rPr dirty="0" sz="1400">
                <a:latin typeface="Calibri"/>
                <a:cs typeface="Calibri"/>
              </a:rPr>
              <a:t>do </a:t>
            </a:r>
            <a:r>
              <a:rPr dirty="0" sz="1400" spc="-10">
                <a:latin typeface="Calibri"/>
                <a:cs typeface="Calibri"/>
              </a:rPr>
              <a:t>you </a:t>
            </a:r>
            <a:r>
              <a:rPr dirty="0" sz="1400">
                <a:latin typeface="Calibri"/>
                <a:cs typeface="Calibri"/>
              </a:rPr>
              <a:t>think </a:t>
            </a:r>
            <a:r>
              <a:rPr dirty="0" sz="1400" spc="-5">
                <a:latin typeface="Calibri"/>
                <a:cs typeface="Calibri"/>
              </a:rPr>
              <a:t>your </a:t>
            </a:r>
            <a:r>
              <a:rPr dirty="0" sz="1400">
                <a:latin typeface="Calibri"/>
                <a:cs typeface="Calibri"/>
              </a:rPr>
              <a:t>partner </a:t>
            </a:r>
            <a:r>
              <a:rPr dirty="0" sz="1400" spc="-5">
                <a:latin typeface="Calibri"/>
                <a:cs typeface="Calibri"/>
              </a:rPr>
              <a:t>might support </a:t>
            </a:r>
            <a:r>
              <a:rPr dirty="0" sz="1400" spc="-10">
                <a:latin typeface="Calibri"/>
                <a:cs typeface="Calibri"/>
              </a:rPr>
              <a:t>you </a:t>
            </a:r>
            <a:r>
              <a:rPr dirty="0" sz="1400" spc="-5">
                <a:latin typeface="Calibri"/>
                <a:cs typeface="Calibri"/>
              </a:rPr>
              <a:t>to </a:t>
            </a:r>
            <a:r>
              <a:rPr dirty="0" sz="1400" spc="-15">
                <a:latin typeface="Calibri"/>
                <a:cs typeface="Calibri"/>
              </a:rPr>
              <a:t>take </a:t>
            </a:r>
            <a:r>
              <a:rPr dirty="0" sz="1400" spc="-5">
                <a:latin typeface="Calibri"/>
                <a:cs typeface="Calibri"/>
              </a:rPr>
              <a:t>your  </a:t>
            </a:r>
            <a:r>
              <a:rPr dirty="0" sz="1400" spc="-20">
                <a:latin typeface="Calibri"/>
                <a:cs typeface="Calibri"/>
              </a:rPr>
              <a:t>ARVs?</a:t>
            </a:r>
            <a:endParaRPr sz="1400">
              <a:latin typeface="Calibri"/>
              <a:cs typeface="Calibri"/>
            </a:endParaRPr>
          </a:p>
        </p:txBody>
      </p:sp>
      <p:grpSp>
        <p:nvGrpSpPr>
          <p:cNvPr id="6" name="object 6"/>
          <p:cNvGrpSpPr/>
          <p:nvPr/>
        </p:nvGrpSpPr>
        <p:grpSpPr>
          <a:xfrm>
            <a:off x="3986784" y="1493519"/>
            <a:ext cx="104139" cy="5206365"/>
            <a:chOff x="3986784" y="1493519"/>
            <a:chExt cx="104139" cy="5206365"/>
          </a:xfrm>
        </p:grpSpPr>
        <p:sp>
          <p:nvSpPr>
            <p:cNvPr id="7" name="object 7"/>
            <p:cNvSpPr/>
            <p:nvPr/>
          </p:nvSpPr>
          <p:spPr>
            <a:xfrm>
              <a:off x="3986784" y="1493519"/>
              <a:ext cx="103632" cy="5205984"/>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4038600" y="1514563"/>
              <a:ext cx="0" cy="5114925"/>
            </a:xfrm>
            <a:custGeom>
              <a:avLst/>
              <a:gdLst/>
              <a:ahLst/>
              <a:cxnLst/>
              <a:rect l="l" t="t" r="r" b="b"/>
              <a:pathLst>
                <a:path w="0" h="5114925">
                  <a:moveTo>
                    <a:pt x="0" y="0"/>
                  </a:moveTo>
                  <a:lnTo>
                    <a:pt x="1" y="5114836"/>
                  </a:lnTo>
                </a:path>
              </a:pathLst>
            </a:custGeom>
            <a:ln w="19050">
              <a:solidFill>
                <a:srgbClr val="002060"/>
              </a:solidFill>
            </a:ln>
          </p:spPr>
          <p:txBody>
            <a:bodyPr wrap="square" lIns="0" tIns="0" rIns="0" bIns="0" rtlCol="0"/>
            <a:lstStyle/>
            <a:p/>
          </p:txBody>
        </p:sp>
      </p:grpSp>
      <p:sp>
        <p:nvSpPr>
          <p:cNvPr id="9" name="object 9"/>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8064A2"/>
          </a:solidFill>
        </p:spPr>
        <p:txBody>
          <a:bodyPr wrap="square" lIns="0" tIns="0" rIns="0" bIns="0" rtlCol="0"/>
          <a:lstStyle/>
          <a:p/>
        </p:txBody>
      </p:sp>
      <p:sp>
        <p:nvSpPr>
          <p:cNvPr id="10" name="object 10"/>
          <p:cNvSpPr txBox="1">
            <a:spLocks noGrp="1"/>
          </p:cNvSpPr>
          <p:nvPr>
            <p:ph type="title"/>
          </p:nvPr>
        </p:nvSpPr>
        <p:spPr>
          <a:xfrm>
            <a:off x="457200" y="453525"/>
            <a:ext cx="9144000" cy="461009"/>
          </a:xfrm>
          <a:prstGeom prst="rect"/>
          <a:solidFill>
            <a:srgbClr val="8064A2"/>
          </a:solidFill>
        </p:spPr>
        <p:txBody>
          <a:bodyPr wrap="square" lIns="0" tIns="184150" rIns="0" bIns="0" rtlCol="0" vert="horz">
            <a:spAutoFit/>
          </a:bodyPr>
          <a:lstStyle/>
          <a:p>
            <a:pPr marL="492125">
              <a:lnSpc>
                <a:spcPts val="2175"/>
              </a:lnSpc>
              <a:spcBef>
                <a:spcPts val="1450"/>
              </a:spcBef>
            </a:pPr>
            <a:r>
              <a:rPr dirty="0"/>
              <a:t>20. </a:t>
            </a:r>
            <a:r>
              <a:rPr dirty="0" spc="-5"/>
              <a:t>Who </a:t>
            </a:r>
            <a:r>
              <a:rPr dirty="0" spc="-15"/>
              <a:t>to </a:t>
            </a:r>
            <a:r>
              <a:rPr dirty="0" spc="-10"/>
              <a:t>tell </a:t>
            </a:r>
            <a:r>
              <a:rPr dirty="0"/>
              <a:t>and</a:t>
            </a:r>
            <a:r>
              <a:rPr dirty="0" spc="30"/>
              <a:t> </a:t>
            </a:r>
            <a:r>
              <a:rPr dirty="0" spc="-20"/>
              <a:t>why</a:t>
            </a:r>
          </a:p>
        </p:txBody>
      </p:sp>
      <p:grpSp>
        <p:nvGrpSpPr>
          <p:cNvPr id="11" name="object 11"/>
          <p:cNvGrpSpPr/>
          <p:nvPr/>
        </p:nvGrpSpPr>
        <p:grpSpPr>
          <a:xfrm>
            <a:off x="710183" y="4629911"/>
            <a:ext cx="3142615" cy="1377950"/>
            <a:chOff x="710183" y="4629911"/>
            <a:chExt cx="3142615" cy="1377950"/>
          </a:xfrm>
        </p:grpSpPr>
        <p:sp>
          <p:nvSpPr>
            <p:cNvPr id="12" name="object 12"/>
            <p:cNvSpPr/>
            <p:nvPr/>
          </p:nvSpPr>
          <p:spPr>
            <a:xfrm>
              <a:off x="710183" y="4629911"/>
              <a:ext cx="3142488" cy="1377695"/>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750879" y="4648199"/>
              <a:ext cx="3059430" cy="1295400"/>
            </a:xfrm>
            <a:custGeom>
              <a:avLst/>
              <a:gdLst/>
              <a:ahLst/>
              <a:cxnLst/>
              <a:rect l="l" t="t" r="r" b="b"/>
              <a:pathLst>
                <a:path w="3059429" h="1295400">
                  <a:moveTo>
                    <a:pt x="3059121" y="0"/>
                  </a:moveTo>
                  <a:lnTo>
                    <a:pt x="0" y="0"/>
                  </a:lnTo>
                  <a:lnTo>
                    <a:pt x="0" y="1295400"/>
                  </a:lnTo>
                  <a:lnTo>
                    <a:pt x="3059121" y="1295400"/>
                  </a:lnTo>
                  <a:lnTo>
                    <a:pt x="3059121" y="0"/>
                  </a:lnTo>
                  <a:close/>
                </a:path>
              </a:pathLst>
            </a:custGeom>
            <a:solidFill>
              <a:srgbClr val="FFFFCC"/>
            </a:solidFill>
          </p:spPr>
          <p:txBody>
            <a:bodyPr wrap="square" lIns="0" tIns="0" rIns="0" bIns="0" rtlCol="0"/>
            <a:lstStyle/>
            <a:p/>
          </p:txBody>
        </p:sp>
      </p:grpSp>
      <p:sp>
        <p:nvSpPr>
          <p:cNvPr id="14" name="object 14"/>
          <p:cNvSpPr txBox="1"/>
          <p:nvPr/>
        </p:nvSpPr>
        <p:spPr>
          <a:xfrm>
            <a:off x="750879" y="4648200"/>
            <a:ext cx="3059430" cy="1295400"/>
          </a:xfrm>
          <a:prstGeom prst="rect">
            <a:avLst/>
          </a:prstGeom>
        </p:spPr>
        <p:txBody>
          <a:bodyPr wrap="square" lIns="0" tIns="3175" rIns="0" bIns="0" rtlCol="0" vert="horz">
            <a:spAutoFit/>
          </a:bodyPr>
          <a:lstStyle/>
          <a:p>
            <a:pPr>
              <a:lnSpc>
                <a:spcPct val="100000"/>
              </a:lnSpc>
              <a:spcBef>
                <a:spcPts val="25"/>
              </a:spcBef>
            </a:pPr>
            <a:endParaRPr sz="1550">
              <a:latin typeface="Times New Roman"/>
              <a:cs typeface="Times New Roman"/>
            </a:endParaRPr>
          </a:p>
          <a:p>
            <a:pPr marL="671195">
              <a:lnSpc>
                <a:spcPct val="100000"/>
              </a:lnSpc>
              <a:spcBef>
                <a:spcPts val="5"/>
              </a:spcBef>
            </a:pPr>
            <a:r>
              <a:rPr dirty="0" sz="1500" spc="-5" b="1">
                <a:latin typeface="Calibri"/>
                <a:cs typeface="Calibri"/>
              </a:rPr>
              <a:t>Document</a:t>
            </a:r>
            <a:endParaRPr sz="1500">
              <a:latin typeface="Calibri"/>
              <a:cs typeface="Calibri"/>
            </a:endParaRPr>
          </a:p>
          <a:p>
            <a:pPr marL="132715" marR="201930">
              <a:lnSpc>
                <a:spcPct val="80000"/>
              </a:lnSpc>
              <a:spcBef>
                <a:spcPts val="1500"/>
              </a:spcBef>
            </a:pPr>
            <a:r>
              <a:rPr dirty="0" sz="1200" spc="-5">
                <a:latin typeface="Calibri"/>
                <a:cs typeface="Calibri"/>
              </a:rPr>
              <a:t>Document planned </a:t>
            </a:r>
            <a:r>
              <a:rPr dirty="0" sz="1200" spc="-10">
                <a:latin typeface="Calibri"/>
                <a:cs typeface="Calibri"/>
              </a:rPr>
              <a:t>interventions to address  barriers identified by patient </a:t>
            </a:r>
            <a:r>
              <a:rPr dirty="0" sz="1200">
                <a:latin typeface="Calibri"/>
                <a:cs typeface="Calibri"/>
              </a:rPr>
              <a:t>on </a:t>
            </a:r>
            <a:r>
              <a:rPr dirty="0" sz="1200" spc="-10">
                <a:latin typeface="Calibri"/>
                <a:cs typeface="Calibri"/>
              </a:rPr>
              <a:t>the  </a:t>
            </a:r>
            <a:r>
              <a:rPr dirty="0" sz="1200" b="1">
                <a:latin typeface="Calibri"/>
                <a:cs typeface="Calibri"/>
              </a:rPr>
              <a:t>Enhanced </a:t>
            </a:r>
            <a:r>
              <a:rPr dirty="0" sz="1200" spc="-5" b="1">
                <a:latin typeface="Calibri"/>
                <a:cs typeface="Calibri"/>
              </a:rPr>
              <a:t>Adherence Plan</a:t>
            </a:r>
            <a:r>
              <a:rPr dirty="0" sz="1200" spc="10" b="1">
                <a:latin typeface="Calibri"/>
                <a:cs typeface="Calibri"/>
              </a:rPr>
              <a:t> </a:t>
            </a:r>
            <a:r>
              <a:rPr dirty="0" sz="1200" spc="-20" b="1">
                <a:latin typeface="Calibri"/>
                <a:cs typeface="Calibri"/>
              </a:rPr>
              <a:t>Tool.</a:t>
            </a:r>
            <a:endParaRPr sz="1200">
              <a:latin typeface="Calibri"/>
              <a:cs typeface="Calibri"/>
            </a:endParaRPr>
          </a:p>
        </p:txBody>
      </p:sp>
      <p:sp>
        <p:nvSpPr>
          <p:cNvPr id="15" name="object 15"/>
          <p:cNvSpPr/>
          <p:nvPr/>
        </p:nvSpPr>
        <p:spPr>
          <a:xfrm>
            <a:off x="827078" y="4724400"/>
            <a:ext cx="533399" cy="463752"/>
          </a:xfrm>
          <a:prstGeom prst="rect">
            <a:avLst/>
          </a:prstGeom>
          <a:blipFill>
            <a:blip r:embed="rId4" cstate="print"/>
            <a:stretch>
              <a:fillRect/>
            </a:stretch>
          </a:blipFill>
        </p:spPr>
        <p:txBody>
          <a:bodyPr wrap="square" lIns="0" tIns="0" rIns="0" bIns="0" rtlCol="0"/>
          <a:lstStyle/>
          <a:p/>
        </p:txBody>
      </p:sp>
      <p:grpSp>
        <p:nvGrpSpPr>
          <p:cNvPr id="16" name="object 16"/>
          <p:cNvGrpSpPr/>
          <p:nvPr/>
        </p:nvGrpSpPr>
        <p:grpSpPr>
          <a:xfrm>
            <a:off x="7485888" y="896111"/>
            <a:ext cx="1945005" cy="1442085"/>
            <a:chOff x="7485888" y="896111"/>
            <a:chExt cx="1945005" cy="1442085"/>
          </a:xfrm>
        </p:grpSpPr>
        <p:sp>
          <p:nvSpPr>
            <p:cNvPr id="17" name="object 17"/>
            <p:cNvSpPr/>
            <p:nvPr/>
          </p:nvSpPr>
          <p:spPr>
            <a:xfrm>
              <a:off x="7485888" y="896111"/>
              <a:ext cx="1944624" cy="1441704"/>
            </a:xfrm>
            <a:prstGeom prst="rect">
              <a:avLst/>
            </a:prstGeom>
            <a:blipFill>
              <a:blip r:embed="rId5" cstate="print"/>
              <a:stretch>
                <a:fillRect/>
              </a:stretch>
            </a:blipFill>
          </p:spPr>
          <p:txBody>
            <a:bodyPr wrap="square" lIns="0" tIns="0" rIns="0" bIns="0" rtlCol="0"/>
            <a:lstStyle/>
            <a:p/>
          </p:txBody>
        </p:sp>
        <p:sp>
          <p:nvSpPr>
            <p:cNvPr id="18" name="object 18"/>
            <p:cNvSpPr/>
            <p:nvPr/>
          </p:nvSpPr>
          <p:spPr>
            <a:xfrm>
              <a:off x="7644384" y="1173479"/>
              <a:ext cx="1740407" cy="944880"/>
            </a:xfrm>
            <a:prstGeom prst="rect">
              <a:avLst/>
            </a:prstGeom>
            <a:blipFill>
              <a:blip r:embed="rId6" cstate="print"/>
              <a:stretch>
                <a:fillRect/>
              </a:stretch>
            </a:blipFill>
          </p:spPr>
          <p:txBody>
            <a:bodyPr wrap="square" lIns="0" tIns="0" rIns="0" bIns="0" rtlCol="0"/>
            <a:lstStyle/>
            <a:p/>
          </p:txBody>
        </p:sp>
        <p:sp>
          <p:nvSpPr>
            <p:cNvPr id="19" name="object 19"/>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0" name="object 20"/>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1" name="object 21"/>
            <p:cNvSpPr/>
            <p:nvPr/>
          </p:nvSpPr>
          <p:spPr>
            <a:xfrm>
              <a:off x="7924800" y="965017"/>
              <a:ext cx="914400" cy="1257340"/>
            </a:xfrm>
            <a:prstGeom prst="rect">
              <a:avLst/>
            </a:prstGeom>
            <a:blipFill>
              <a:blip r:embed="rId7" cstate="print"/>
              <a:stretch>
                <a:fillRect/>
              </a:stretch>
            </a:blipFill>
          </p:spPr>
          <p:txBody>
            <a:bodyPr wrap="square" lIns="0" tIns="0" rIns="0" bIns="0" rtlCol="0"/>
            <a:lstStyle/>
            <a:p/>
          </p:txBody>
        </p:sp>
      </p:grpSp>
      <p:sp>
        <p:nvSpPr>
          <p:cNvPr id="22" name="object 22"/>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8064A2"/>
          </a:solidFill>
        </p:spPr>
        <p:txBody>
          <a:bodyPr wrap="square" lIns="0" tIns="184150" rIns="0" bIns="0" rtlCol="0" vert="horz">
            <a:spAutoFit/>
          </a:bodyPr>
          <a:lstStyle/>
          <a:p>
            <a:pPr marL="492125">
              <a:lnSpc>
                <a:spcPct val="100000"/>
              </a:lnSpc>
              <a:spcBef>
                <a:spcPts val="1450"/>
              </a:spcBef>
            </a:pPr>
            <a:r>
              <a:rPr dirty="0"/>
              <a:t>21. </a:t>
            </a:r>
            <a:r>
              <a:rPr dirty="0" spc="-35"/>
              <a:t>Taking </a:t>
            </a:r>
            <a:r>
              <a:rPr dirty="0" spc="-15"/>
              <a:t>charge </a:t>
            </a:r>
            <a:r>
              <a:rPr dirty="0" spc="-5"/>
              <a:t>of </a:t>
            </a:r>
            <a:r>
              <a:rPr dirty="0" spc="-15"/>
              <a:t>your</a:t>
            </a:r>
            <a:r>
              <a:rPr dirty="0" spc="70"/>
              <a:t> </a:t>
            </a:r>
            <a:r>
              <a:rPr dirty="0" spc="-45"/>
              <a:t>ARVs</a:t>
            </a:r>
          </a:p>
        </p:txBody>
      </p:sp>
      <p:sp>
        <p:nvSpPr>
          <p:cNvPr id="3" name="object 3"/>
          <p:cNvSpPr txBox="1"/>
          <p:nvPr/>
        </p:nvSpPr>
        <p:spPr>
          <a:xfrm>
            <a:off x="7174576" y="2458211"/>
            <a:ext cx="2195830" cy="30734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10">
                <a:latin typeface="Calibri"/>
                <a:cs typeface="Calibri"/>
              </a:rPr>
              <a:t>By </a:t>
            </a:r>
            <a:r>
              <a:rPr dirty="0" sz="2000" spc="-5">
                <a:latin typeface="Calibri"/>
                <a:cs typeface="Calibri"/>
              </a:rPr>
              <a:t>being </a:t>
            </a:r>
            <a:r>
              <a:rPr dirty="0" sz="2000">
                <a:latin typeface="Calibri"/>
                <a:cs typeface="Calibri"/>
              </a:rPr>
              <a:t>in </a:t>
            </a:r>
            <a:r>
              <a:rPr dirty="0" sz="2000" spc="-265">
                <a:latin typeface="Calibri"/>
                <a:cs typeface="Calibri"/>
              </a:rPr>
              <a:t>charge  </a:t>
            </a:r>
            <a:r>
              <a:rPr dirty="0" sz="2000" spc="-5">
                <a:latin typeface="Calibri"/>
                <a:cs typeface="Calibri"/>
              </a:rPr>
              <a:t>of </a:t>
            </a:r>
            <a:r>
              <a:rPr dirty="0" sz="2000" spc="-10">
                <a:latin typeface="Calibri"/>
                <a:cs typeface="Calibri"/>
              </a:rPr>
              <a:t>your </a:t>
            </a:r>
            <a:r>
              <a:rPr dirty="0" sz="2000" spc="-25">
                <a:latin typeface="Calibri"/>
                <a:cs typeface="Calibri"/>
              </a:rPr>
              <a:t>ARVs, </a:t>
            </a:r>
            <a:r>
              <a:rPr dirty="0" sz="2000" spc="-15">
                <a:latin typeface="Calibri"/>
                <a:cs typeface="Calibri"/>
              </a:rPr>
              <a:t>you  </a:t>
            </a:r>
            <a:r>
              <a:rPr dirty="0" sz="2000" spc="-10">
                <a:latin typeface="Calibri"/>
                <a:cs typeface="Calibri"/>
              </a:rPr>
              <a:t>are </a:t>
            </a:r>
            <a:r>
              <a:rPr dirty="0" sz="2000" spc="-5">
                <a:latin typeface="Calibri"/>
                <a:cs typeface="Calibri"/>
              </a:rPr>
              <a:t>setting  </a:t>
            </a:r>
            <a:r>
              <a:rPr dirty="0" sz="2000" spc="-10">
                <a:latin typeface="Calibri"/>
                <a:cs typeface="Calibri"/>
              </a:rPr>
              <a:t>yourself </a:t>
            </a:r>
            <a:r>
              <a:rPr dirty="0" sz="2000" spc="-5">
                <a:latin typeface="Calibri"/>
                <a:cs typeface="Calibri"/>
              </a:rPr>
              <a:t>up </a:t>
            </a:r>
            <a:r>
              <a:rPr dirty="0" sz="2000" spc="-10">
                <a:latin typeface="Calibri"/>
                <a:cs typeface="Calibri"/>
              </a:rPr>
              <a:t>to  </a:t>
            </a:r>
            <a:r>
              <a:rPr dirty="0" sz="2000">
                <a:latin typeface="Calibri"/>
                <a:cs typeface="Calibri"/>
              </a:rPr>
              <a:t>lead a </a:t>
            </a:r>
            <a:r>
              <a:rPr dirty="0" sz="2000" spc="-10">
                <a:latin typeface="Calibri"/>
                <a:cs typeface="Calibri"/>
              </a:rPr>
              <a:t>healthy</a:t>
            </a:r>
            <a:r>
              <a:rPr dirty="0" sz="2000" spc="-85">
                <a:latin typeface="Calibri"/>
                <a:cs typeface="Calibri"/>
              </a:rPr>
              <a:t> </a:t>
            </a:r>
            <a:r>
              <a:rPr dirty="0" sz="2000" spc="-10">
                <a:latin typeface="Calibri"/>
                <a:cs typeface="Calibri"/>
              </a:rPr>
              <a:t>life.</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marR="56515" indent="-285750">
              <a:lnSpc>
                <a:spcPct val="100000"/>
              </a:lnSpc>
              <a:spcBef>
                <a:spcPts val="5"/>
              </a:spcBef>
              <a:buFont typeface="Wingdings"/>
              <a:buChar char="➢"/>
              <a:tabLst>
                <a:tab pos="298450" algn="l"/>
              </a:tabLst>
            </a:pPr>
            <a:r>
              <a:rPr dirty="0" sz="2000" spc="-10">
                <a:latin typeface="Calibri"/>
                <a:cs typeface="Calibri"/>
              </a:rPr>
              <a:t>Most </a:t>
            </a:r>
            <a:r>
              <a:rPr dirty="0" sz="2000" spc="-5">
                <a:latin typeface="Calibri"/>
                <a:cs typeface="Calibri"/>
              </a:rPr>
              <a:t>people </a:t>
            </a:r>
            <a:r>
              <a:rPr dirty="0" sz="2000" spc="-145">
                <a:latin typeface="Calibri"/>
                <a:cs typeface="Calibri"/>
              </a:rPr>
              <a:t>still  </a:t>
            </a:r>
            <a:r>
              <a:rPr dirty="0" sz="2000" spc="-5">
                <a:latin typeface="Calibri"/>
                <a:cs typeface="Calibri"/>
              </a:rPr>
              <a:t>find support  helpful, </a:t>
            </a:r>
            <a:r>
              <a:rPr dirty="0" sz="2000" spc="-10">
                <a:latin typeface="Calibri"/>
                <a:cs typeface="Calibri"/>
              </a:rPr>
              <a:t>even </a:t>
            </a:r>
            <a:r>
              <a:rPr dirty="0" sz="2000">
                <a:latin typeface="Calibri"/>
                <a:cs typeface="Calibri"/>
              </a:rPr>
              <a:t>if  </a:t>
            </a:r>
            <a:r>
              <a:rPr dirty="0" sz="2000" spc="-15">
                <a:latin typeface="Calibri"/>
                <a:cs typeface="Calibri"/>
              </a:rPr>
              <a:t>you </a:t>
            </a:r>
            <a:r>
              <a:rPr dirty="0" sz="2000" spc="-10">
                <a:latin typeface="Calibri"/>
                <a:cs typeface="Calibri"/>
              </a:rPr>
              <a:t>are </a:t>
            </a:r>
            <a:r>
              <a:rPr dirty="0" sz="2000">
                <a:latin typeface="Calibri"/>
                <a:cs typeface="Calibri"/>
              </a:rPr>
              <a:t>in</a:t>
            </a:r>
            <a:r>
              <a:rPr dirty="0" sz="2000" spc="-55">
                <a:latin typeface="Calibri"/>
                <a:cs typeface="Calibri"/>
              </a:rPr>
              <a:t> </a:t>
            </a:r>
            <a:r>
              <a:rPr dirty="0" sz="2000" spc="-10">
                <a:latin typeface="Calibri"/>
                <a:cs typeface="Calibri"/>
              </a:rPr>
              <a:t>charge.</a:t>
            </a:r>
            <a:endParaRPr sz="2000">
              <a:latin typeface="Calibri"/>
              <a:cs typeface="Calibri"/>
            </a:endParaRPr>
          </a:p>
        </p:txBody>
      </p:sp>
      <p:sp>
        <p:nvSpPr>
          <p:cNvPr id="4" name="object 4"/>
          <p:cNvSpPr/>
          <p:nvPr/>
        </p:nvSpPr>
        <p:spPr>
          <a:xfrm>
            <a:off x="762001" y="1981200"/>
            <a:ext cx="6119336" cy="44196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738" y="1567688"/>
            <a:ext cx="2594610" cy="1762760"/>
          </a:xfrm>
          <a:prstGeom prst="rect">
            <a:avLst/>
          </a:prstGeom>
        </p:spPr>
        <p:txBody>
          <a:bodyPr wrap="square" lIns="0" tIns="60960" rIns="0" bIns="0" rtlCol="0" vert="horz">
            <a:spAutoFit/>
          </a:bodyPr>
          <a:lstStyle/>
          <a:p>
            <a:pPr marL="12700">
              <a:lnSpc>
                <a:spcPct val="100000"/>
              </a:lnSpc>
              <a:spcBef>
                <a:spcPts val="480"/>
              </a:spcBef>
            </a:pPr>
            <a:r>
              <a:rPr dirty="0" sz="1500" b="1">
                <a:latin typeface="Calibri"/>
                <a:cs typeface="Calibri"/>
              </a:rPr>
              <a:t>KEY</a:t>
            </a:r>
            <a:r>
              <a:rPr dirty="0" sz="1500" spc="-15" b="1">
                <a:latin typeface="Calibri"/>
                <a:cs typeface="Calibri"/>
              </a:rPr>
              <a:t> </a:t>
            </a:r>
            <a:r>
              <a:rPr dirty="0" sz="1500" spc="-10" b="1">
                <a:latin typeface="Calibri"/>
                <a:cs typeface="Calibri"/>
              </a:rPr>
              <a:t>MESSAGES:</a:t>
            </a:r>
            <a:endParaRPr sz="1500">
              <a:latin typeface="Calibri"/>
              <a:cs typeface="Calibri"/>
            </a:endParaRPr>
          </a:p>
          <a:p>
            <a:pPr marL="298450" marR="5715" indent="-285750">
              <a:lnSpc>
                <a:spcPct val="100000"/>
              </a:lnSpc>
              <a:spcBef>
                <a:spcPts val="385"/>
              </a:spcBef>
              <a:buFont typeface="Wingdings"/>
              <a:buChar char="➢"/>
              <a:tabLst>
                <a:tab pos="298450" algn="l"/>
              </a:tabLst>
            </a:pPr>
            <a:r>
              <a:rPr dirty="0" sz="1500" spc="-10">
                <a:latin typeface="Calibri"/>
                <a:cs typeface="Calibri"/>
              </a:rPr>
              <a:t>By </a:t>
            </a:r>
            <a:r>
              <a:rPr dirty="0" sz="1500" spc="-5">
                <a:latin typeface="Calibri"/>
                <a:cs typeface="Calibri"/>
              </a:rPr>
              <a:t>being </a:t>
            </a:r>
            <a:r>
              <a:rPr dirty="0" sz="1500">
                <a:latin typeface="Calibri"/>
                <a:cs typeface="Calibri"/>
              </a:rPr>
              <a:t>in </a:t>
            </a:r>
            <a:r>
              <a:rPr dirty="0" sz="1500" spc="-10">
                <a:latin typeface="Calibri"/>
                <a:cs typeface="Calibri"/>
              </a:rPr>
              <a:t>charge </a:t>
            </a:r>
            <a:r>
              <a:rPr dirty="0" sz="1500" spc="-5">
                <a:latin typeface="Calibri"/>
                <a:cs typeface="Calibri"/>
              </a:rPr>
              <a:t>of </a:t>
            </a:r>
            <a:r>
              <a:rPr dirty="0" sz="1500" spc="-10">
                <a:latin typeface="Calibri"/>
                <a:cs typeface="Calibri"/>
              </a:rPr>
              <a:t>your  </a:t>
            </a:r>
            <a:r>
              <a:rPr dirty="0" sz="1500" spc="-25">
                <a:latin typeface="Calibri"/>
                <a:cs typeface="Calibri"/>
              </a:rPr>
              <a:t>ARVs, </a:t>
            </a:r>
            <a:r>
              <a:rPr dirty="0" sz="1500" spc="-10">
                <a:latin typeface="Calibri"/>
                <a:cs typeface="Calibri"/>
              </a:rPr>
              <a:t>you are </a:t>
            </a:r>
            <a:r>
              <a:rPr dirty="0" sz="1500" spc="-5">
                <a:latin typeface="Calibri"/>
                <a:cs typeface="Calibri"/>
              </a:rPr>
              <a:t>setting </a:t>
            </a:r>
            <a:r>
              <a:rPr dirty="0" sz="1500" spc="-10">
                <a:latin typeface="Calibri"/>
                <a:cs typeface="Calibri"/>
              </a:rPr>
              <a:t>yourself  </a:t>
            </a:r>
            <a:r>
              <a:rPr dirty="0" sz="1500" spc="-5">
                <a:latin typeface="Calibri"/>
                <a:cs typeface="Calibri"/>
              </a:rPr>
              <a:t>up </a:t>
            </a:r>
            <a:r>
              <a:rPr dirty="0" sz="1500" spc="-10">
                <a:latin typeface="Calibri"/>
                <a:cs typeface="Calibri"/>
              </a:rPr>
              <a:t>to </a:t>
            </a:r>
            <a:r>
              <a:rPr dirty="0" sz="1500" spc="-5">
                <a:latin typeface="Calibri"/>
                <a:cs typeface="Calibri"/>
              </a:rPr>
              <a:t>lead </a:t>
            </a:r>
            <a:r>
              <a:rPr dirty="0" sz="1500">
                <a:latin typeface="Calibri"/>
                <a:cs typeface="Calibri"/>
              </a:rPr>
              <a:t>a </a:t>
            </a:r>
            <a:r>
              <a:rPr dirty="0" sz="1500" spc="-10">
                <a:latin typeface="Calibri"/>
                <a:cs typeface="Calibri"/>
              </a:rPr>
              <a:t>healthy</a:t>
            </a:r>
            <a:r>
              <a:rPr dirty="0" sz="1500" spc="-40">
                <a:latin typeface="Calibri"/>
                <a:cs typeface="Calibri"/>
              </a:rPr>
              <a:t> </a:t>
            </a:r>
            <a:r>
              <a:rPr dirty="0" sz="1500" spc="-5">
                <a:latin typeface="Calibri"/>
                <a:cs typeface="Calibri"/>
              </a:rPr>
              <a:t>life.</a:t>
            </a:r>
            <a:endParaRPr sz="1500">
              <a:latin typeface="Calibri"/>
              <a:cs typeface="Calibri"/>
            </a:endParaRPr>
          </a:p>
          <a:p>
            <a:pPr marL="298450" marR="5080" indent="-285750">
              <a:lnSpc>
                <a:spcPct val="100000"/>
              </a:lnSpc>
              <a:spcBef>
                <a:spcPts val="315"/>
              </a:spcBef>
              <a:buFont typeface="Wingdings"/>
              <a:buChar char="➢"/>
              <a:tabLst>
                <a:tab pos="298450" algn="l"/>
              </a:tabLst>
            </a:pPr>
            <a:r>
              <a:rPr dirty="0" sz="1500" spc="-5">
                <a:latin typeface="Calibri"/>
                <a:cs typeface="Calibri"/>
              </a:rPr>
              <a:t>Most people still </a:t>
            </a:r>
            <a:r>
              <a:rPr dirty="0" sz="1500">
                <a:latin typeface="Calibri"/>
                <a:cs typeface="Calibri"/>
              </a:rPr>
              <a:t>find </a:t>
            </a:r>
            <a:r>
              <a:rPr dirty="0" sz="1500" spc="-175">
                <a:latin typeface="Calibri"/>
                <a:cs typeface="Calibri"/>
              </a:rPr>
              <a:t>support  </a:t>
            </a:r>
            <a:r>
              <a:rPr dirty="0" sz="1500" spc="-5">
                <a:latin typeface="Calibri"/>
                <a:cs typeface="Calibri"/>
              </a:rPr>
              <a:t>helpful, </a:t>
            </a:r>
            <a:r>
              <a:rPr dirty="0" sz="1500" spc="-10">
                <a:latin typeface="Calibri"/>
                <a:cs typeface="Calibri"/>
              </a:rPr>
              <a:t>even </a:t>
            </a:r>
            <a:r>
              <a:rPr dirty="0" sz="1500">
                <a:latin typeface="Calibri"/>
                <a:cs typeface="Calibri"/>
              </a:rPr>
              <a:t>if </a:t>
            </a:r>
            <a:r>
              <a:rPr dirty="0" sz="1500" spc="-10">
                <a:latin typeface="Calibri"/>
                <a:cs typeface="Calibri"/>
              </a:rPr>
              <a:t>you are </a:t>
            </a:r>
            <a:r>
              <a:rPr dirty="0" sz="1500">
                <a:latin typeface="Calibri"/>
                <a:cs typeface="Calibri"/>
              </a:rPr>
              <a:t>in  </a:t>
            </a:r>
            <a:r>
              <a:rPr dirty="0" sz="1500" spc="-10">
                <a:latin typeface="Calibri"/>
                <a:cs typeface="Calibri"/>
              </a:rPr>
              <a:t>charge.</a:t>
            </a:r>
            <a:endParaRPr sz="1500">
              <a:latin typeface="Calibri"/>
              <a:cs typeface="Calibri"/>
            </a:endParaRPr>
          </a:p>
        </p:txBody>
      </p:sp>
      <p:sp>
        <p:nvSpPr>
          <p:cNvPr id="3" name="object 3"/>
          <p:cNvSpPr txBox="1"/>
          <p:nvPr/>
        </p:nvSpPr>
        <p:spPr>
          <a:xfrm>
            <a:off x="4215183" y="1591564"/>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4" name="object 4"/>
          <p:cNvSpPr txBox="1"/>
          <p:nvPr/>
        </p:nvSpPr>
        <p:spPr>
          <a:xfrm>
            <a:off x="4500933" y="2211832"/>
            <a:ext cx="1241425" cy="223520"/>
          </a:xfrm>
          <a:prstGeom prst="rect">
            <a:avLst/>
          </a:prstGeom>
        </p:spPr>
        <p:txBody>
          <a:bodyPr wrap="square" lIns="0" tIns="12700" rIns="0" bIns="0" rtlCol="0" vert="horz">
            <a:spAutoFit/>
          </a:bodyPr>
          <a:lstStyle/>
          <a:p>
            <a:pPr marL="12700">
              <a:lnSpc>
                <a:spcPct val="100000"/>
              </a:lnSpc>
              <a:spcBef>
                <a:spcPts val="100"/>
              </a:spcBef>
            </a:pPr>
            <a:r>
              <a:rPr dirty="0" sz="1300" spc="-25">
                <a:latin typeface="Calibri"/>
                <a:cs typeface="Calibri"/>
              </a:rPr>
              <a:t>ARVs </a:t>
            </a:r>
            <a:r>
              <a:rPr dirty="0" sz="1300" spc="-10">
                <a:latin typeface="Calibri"/>
                <a:cs typeface="Calibri"/>
              </a:rPr>
              <a:t>to protect</a:t>
            </a:r>
            <a:r>
              <a:rPr dirty="0" sz="1300">
                <a:latin typeface="Calibri"/>
                <a:cs typeface="Calibri"/>
              </a:rPr>
              <a:t> it.</a:t>
            </a:r>
            <a:endParaRPr sz="1300">
              <a:latin typeface="Calibri"/>
              <a:cs typeface="Calibri"/>
            </a:endParaRPr>
          </a:p>
        </p:txBody>
      </p:sp>
      <p:sp>
        <p:nvSpPr>
          <p:cNvPr id="5" name="object 5"/>
          <p:cNvSpPr txBox="1"/>
          <p:nvPr/>
        </p:nvSpPr>
        <p:spPr>
          <a:xfrm>
            <a:off x="4215183" y="1858264"/>
            <a:ext cx="5057775" cy="5213350"/>
          </a:xfrm>
          <a:prstGeom prst="rect">
            <a:avLst/>
          </a:prstGeom>
        </p:spPr>
        <p:txBody>
          <a:bodyPr wrap="square" lIns="0" tIns="36195" rIns="0" bIns="0" rtlCol="0" vert="horz">
            <a:spAutoFit/>
          </a:bodyPr>
          <a:lstStyle/>
          <a:p>
            <a:pPr marL="298450" marR="1975485" indent="-285750">
              <a:lnSpc>
                <a:spcPts val="1390"/>
              </a:lnSpc>
              <a:spcBef>
                <a:spcPts val="285"/>
              </a:spcBef>
              <a:buFont typeface="Arial"/>
              <a:buChar char="•"/>
              <a:tabLst>
                <a:tab pos="297815" algn="l"/>
                <a:tab pos="298450" algn="l"/>
              </a:tabLst>
            </a:pPr>
            <a:r>
              <a:rPr dirty="0" sz="1300" spc="-35">
                <a:latin typeface="Calibri"/>
                <a:cs typeface="Calibri"/>
              </a:rPr>
              <a:t>You </a:t>
            </a:r>
            <a:r>
              <a:rPr dirty="0" sz="1300" spc="-10">
                <a:latin typeface="Calibri"/>
                <a:cs typeface="Calibri"/>
              </a:rPr>
              <a:t>are </a:t>
            </a:r>
            <a:r>
              <a:rPr dirty="0" sz="1300">
                <a:latin typeface="Calibri"/>
                <a:cs typeface="Calibri"/>
              </a:rPr>
              <a:t>the only one living in </a:t>
            </a:r>
            <a:r>
              <a:rPr dirty="0" sz="1300" spc="-5">
                <a:latin typeface="Calibri"/>
                <a:cs typeface="Calibri"/>
              </a:rPr>
              <a:t>your </a:t>
            </a:r>
            <a:r>
              <a:rPr dirty="0" sz="1300">
                <a:latin typeface="Calibri"/>
                <a:cs typeface="Calibri"/>
              </a:rPr>
              <a:t>body –  it is </a:t>
            </a:r>
            <a:r>
              <a:rPr dirty="0" sz="1300" spc="-5">
                <a:latin typeface="Calibri"/>
                <a:cs typeface="Calibri"/>
              </a:rPr>
              <a:t>your </a:t>
            </a:r>
            <a:r>
              <a:rPr dirty="0" sz="1300">
                <a:latin typeface="Calibri"/>
                <a:cs typeface="Calibri"/>
              </a:rPr>
              <a:t>job </a:t>
            </a:r>
            <a:r>
              <a:rPr dirty="0" sz="1300" spc="-10">
                <a:latin typeface="Calibri"/>
                <a:cs typeface="Calibri"/>
              </a:rPr>
              <a:t>to </a:t>
            </a:r>
            <a:r>
              <a:rPr dirty="0" sz="1300" spc="-15">
                <a:latin typeface="Calibri"/>
                <a:cs typeface="Calibri"/>
              </a:rPr>
              <a:t>make </a:t>
            </a:r>
            <a:r>
              <a:rPr dirty="0" sz="1300" spc="-10">
                <a:latin typeface="Calibri"/>
                <a:cs typeface="Calibri"/>
              </a:rPr>
              <a:t>sure you </a:t>
            </a:r>
            <a:r>
              <a:rPr dirty="0" sz="1300" spc="-20">
                <a:latin typeface="Calibri"/>
                <a:cs typeface="Calibri"/>
              </a:rPr>
              <a:t>take</a:t>
            </a:r>
            <a:r>
              <a:rPr dirty="0" sz="1300" spc="60">
                <a:latin typeface="Calibri"/>
                <a:cs typeface="Calibri"/>
              </a:rPr>
              <a:t> </a:t>
            </a:r>
            <a:r>
              <a:rPr dirty="0" sz="1300" spc="-5">
                <a:latin typeface="Calibri"/>
                <a:cs typeface="Calibri"/>
              </a:rPr>
              <a:t>your</a:t>
            </a:r>
            <a:endParaRPr sz="1300">
              <a:latin typeface="Calibri"/>
              <a:cs typeface="Calibri"/>
            </a:endParaRPr>
          </a:p>
          <a:p>
            <a:pPr>
              <a:lnSpc>
                <a:spcPct val="100000"/>
              </a:lnSpc>
              <a:spcBef>
                <a:spcPts val="35"/>
              </a:spcBef>
              <a:buFont typeface="Arial"/>
              <a:buChar char="•"/>
            </a:pPr>
            <a:endParaRPr sz="1350">
              <a:latin typeface="Calibri"/>
              <a:cs typeface="Calibri"/>
            </a:endParaRPr>
          </a:p>
          <a:p>
            <a:pPr marL="298450" marR="26670" indent="-285750">
              <a:lnSpc>
                <a:spcPct val="89700"/>
              </a:lnSpc>
              <a:buFont typeface="Arial"/>
              <a:buChar char="•"/>
              <a:tabLst>
                <a:tab pos="297815" algn="l"/>
                <a:tab pos="298450" algn="l"/>
              </a:tabLst>
            </a:pPr>
            <a:r>
              <a:rPr dirty="0" sz="1300" spc="-5">
                <a:latin typeface="Calibri"/>
                <a:cs typeface="Calibri"/>
              </a:rPr>
              <a:t>Many </a:t>
            </a:r>
            <a:r>
              <a:rPr dirty="0" sz="1300">
                <a:latin typeface="Calibri"/>
                <a:cs typeface="Calibri"/>
              </a:rPr>
              <a:t>people </a:t>
            </a:r>
            <a:r>
              <a:rPr dirty="0" sz="1300" spc="-10">
                <a:latin typeface="Calibri"/>
                <a:cs typeface="Calibri"/>
              </a:rPr>
              <a:t>have </a:t>
            </a:r>
            <a:r>
              <a:rPr dirty="0" sz="1300" spc="-5">
                <a:latin typeface="Calibri"/>
                <a:cs typeface="Calibri"/>
              </a:rPr>
              <a:t>support </a:t>
            </a:r>
            <a:r>
              <a:rPr dirty="0" sz="1300">
                <a:latin typeface="Calibri"/>
                <a:cs typeface="Calibri"/>
              </a:rPr>
              <a:t>in </a:t>
            </a:r>
            <a:r>
              <a:rPr dirty="0" sz="1300" spc="-5">
                <a:latin typeface="Calibri"/>
                <a:cs typeface="Calibri"/>
              </a:rPr>
              <a:t>taking </a:t>
            </a:r>
            <a:r>
              <a:rPr dirty="0" sz="1300" spc="-20">
                <a:latin typeface="Calibri"/>
                <a:cs typeface="Calibri"/>
              </a:rPr>
              <a:t>ARVs, </a:t>
            </a:r>
            <a:r>
              <a:rPr dirty="0" sz="1300">
                <a:latin typeface="Calibri"/>
                <a:cs typeface="Calibri"/>
              </a:rPr>
              <a:t>but </a:t>
            </a:r>
            <a:r>
              <a:rPr dirty="0" sz="1300" spc="-5">
                <a:latin typeface="Calibri"/>
                <a:cs typeface="Calibri"/>
              </a:rPr>
              <a:t>ultimately </a:t>
            </a:r>
            <a:r>
              <a:rPr dirty="0" sz="1300">
                <a:latin typeface="Calibri"/>
                <a:cs typeface="Calibri"/>
              </a:rPr>
              <a:t>it is </a:t>
            </a:r>
            <a:r>
              <a:rPr dirty="0" sz="1300" spc="-5">
                <a:latin typeface="Calibri"/>
                <a:cs typeface="Calibri"/>
              </a:rPr>
              <a:t>your </a:t>
            </a:r>
            <a:r>
              <a:rPr dirty="0" sz="1300">
                <a:latin typeface="Calibri"/>
                <a:cs typeface="Calibri"/>
              </a:rPr>
              <a:t>job.  </a:t>
            </a:r>
            <a:r>
              <a:rPr dirty="0" sz="1300" spc="-35">
                <a:latin typeface="Calibri"/>
                <a:cs typeface="Calibri"/>
              </a:rPr>
              <a:t>You </a:t>
            </a:r>
            <a:r>
              <a:rPr dirty="0" sz="1300" spc="-5">
                <a:latin typeface="Calibri"/>
                <a:cs typeface="Calibri"/>
              </a:rPr>
              <a:t>can </a:t>
            </a:r>
            <a:r>
              <a:rPr dirty="0" sz="1300">
                <a:latin typeface="Calibri"/>
                <a:cs typeface="Calibri"/>
              </a:rPr>
              <a:t>do this </a:t>
            </a:r>
            <a:r>
              <a:rPr dirty="0" sz="1300" spc="-5">
                <a:latin typeface="Calibri"/>
                <a:cs typeface="Calibri"/>
              </a:rPr>
              <a:t>by setting </a:t>
            </a:r>
            <a:r>
              <a:rPr dirty="0" sz="1300" spc="-10">
                <a:latin typeface="Calibri"/>
                <a:cs typeface="Calibri"/>
              </a:rPr>
              <a:t>treatment </a:t>
            </a:r>
            <a:r>
              <a:rPr dirty="0" sz="1300" spc="-5">
                <a:latin typeface="Calibri"/>
                <a:cs typeface="Calibri"/>
              </a:rPr>
              <a:t>goals, </a:t>
            </a:r>
            <a:r>
              <a:rPr dirty="0" sz="1300">
                <a:latin typeface="Calibri"/>
                <a:cs typeface="Calibri"/>
              </a:rPr>
              <a:t>such as: My </a:t>
            </a:r>
            <a:r>
              <a:rPr dirty="0" sz="1300" spc="-5">
                <a:latin typeface="Calibri"/>
                <a:cs typeface="Calibri"/>
              </a:rPr>
              <a:t>goal </a:t>
            </a:r>
            <a:r>
              <a:rPr dirty="0" sz="1300">
                <a:latin typeface="Calibri"/>
                <a:cs typeface="Calibri"/>
              </a:rPr>
              <a:t>is </a:t>
            </a:r>
            <a:r>
              <a:rPr dirty="0" sz="1300" spc="-10">
                <a:latin typeface="Calibri"/>
                <a:cs typeface="Calibri"/>
              </a:rPr>
              <a:t>to  </a:t>
            </a:r>
            <a:r>
              <a:rPr dirty="0" sz="1300" spc="-5">
                <a:latin typeface="Calibri"/>
                <a:cs typeface="Calibri"/>
              </a:rPr>
              <a:t>achieve </a:t>
            </a:r>
            <a:r>
              <a:rPr dirty="0" sz="1300" spc="-15">
                <a:latin typeface="Calibri"/>
                <a:cs typeface="Calibri"/>
              </a:rPr>
              <a:t>zero </a:t>
            </a:r>
            <a:r>
              <a:rPr dirty="0" sz="1300" spc="-5">
                <a:latin typeface="Calibri"/>
                <a:cs typeface="Calibri"/>
              </a:rPr>
              <a:t>missed appointments, </a:t>
            </a:r>
            <a:r>
              <a:rPr dirty="0" sz="1300" spc="-15">
                <a:latin typeface="Calibri"/>
                <a:cs typeface="Calibri"/>
              </a:rPr>
              <a:t>zero </a:t>
            </a:r>
            <a:r>
              <a:rPr dirty="0" sz="1300" spc="-5">
                <a:latin typeface="Calibri"/>
                <a:cs typeface="Calibri"/>
              </a:rPr>
              <a:t>missed drugs, </a:t>
            </a:r>
            <a:r>
              <a:rPr dirty="0" sz="1300">
                <a:latin typeface="Calibri"/>
                <a:cs typeface="Calibri"/>
              </a:rPr>
              <a:t>and </a:t>
            </a:r>
            <a:r>
              <a:rPr dirty="0" sz="1300" spc="-15">
                <a:latin typeface="Calibri"/>
                <a:cs typeface="Calibri"/>
              </a:rPr>
              <a:t>zero </a:t>
            </a:r>
            <a:r>
              <a:rPr dirty="0" sz="1300" spc="-10">
                <a:latin typeface="Calibri"/>
                <a:cs typeface="Calibri"/>
              </a:rPr>
              <a:t>viral  </a:t>
            </a:r>
            <a:r>
              <a:rPr dirty="0" sz="1300">
                <a:latin typeface="Calibri"/>
                <a:cs typeface="Calibri"/>
              </a:rPr>
              <a:t>load.</a:t>
            </a:r>
            <a:endParaRPr sz="1300">
              <a:latin typeface="Calibri"/>
              <a:cs typeface="Calibri"/>
            </a:endParaRPr>
          </a:p>
          <a:p>
            <a:pPr marL="298450" marR="13335" indent="-285750">
              <a:lnSpc>
                <a:spcPct val="89800"/>
              </a:lnSpc>
              <a:spcBef>
                <a:spcPts val="400"/>
              </a:spcBef>
              <a:buFont typeface="Arial"/>
              <a:buChar char="•"/>
              <a:tabLst>
                <a:tab pos="297815" algn="l"/>
                <a:tab pos="298450" algn="l"/>
              </a:tabLst>
            </a:pPr>
            <a:r>
              <a:rPr dirty="0" sz="1300">
                <a:latin typeface="Calibri"/>
                <a:cs typeface="Calibri"/>
              </a:rPr>
              <a:t>Look </a:t>
            </a:r>
            <a:r>
              <a:rPr dirty="0" sz="1300" spc="-10">
                <a:latin typeface="Calibri"/>
                <a:cs typeface="Calibri"/>
              </a:rPr>
              <a:t>at strengths </a:t>
            </a:r>
            <a:r>
              <a:rPr dirty="0" sz="1300" spc="-5">
                <a:latin typeface="Calibri"/>
                <a:cs typeface="Calibri"/>
              </a:rPr>
              <a:t>within </a:t>
            </a:r>
            <a:r>
              <a:rPr dirty="0" sz="1300" spc="-10">
                <a:latin typeface="Calibri"/>
                <a:cs typeface="Calibri"/>
              </a:rPr>
              <a:t>yourself to </a:t>
            </a:r>
            <a:r>
              <a:rPr dirty="0" sz="1300">
                <a:latin typeface="Calibri"/>
                <a:cs typeface="Calibri"/>
              </a:rPr>
              <a:t>see </a:t>
            </a:r>
            <a:r>
              <a:rPr dirty="0" sz="1300" spc="-5">
                <a:latin typeface="Calibri"/>
                <a:cs typeface="Calibri"/>
              </a:rPr>
              <a:t>how they can </a:t>
            </a:r>
            <a:r>
              <a:rPr dirty="0" sz="1300">
                <a:latin typeface="Calibri"/>
                <a:cs typeface="Calibri"/>
              </a:rPr>
              <a:t>be used </a:t>
            </a:r>
            <a:r>
              <a:rPr dirty="0" sz="1300" spc="-10">
                <a:latin typeface="Calibri"/>
                <a:cs typeface="Calibri"/>
              </a:rPr>
              <a:t>to  </a:t>
            </a:r>
            <a:r>
              <a:rPr dirty="0" sz="1300">
                <a:latin typeface="Calibri"/>
                <a:cs typeface="Calibri"/>
              </a:rPr>
              <a:t>enhance </a:t>
            </a:r>
            <a:r>
              <a:rPr dirty="0" sz="1300" spc="-10">
                <a:latin typeface="Calibri"/>
                <a:cs typeface="Calibri"/>
              </a:rPr>
              <a:t>treatment </a:t>
            </a:r>
            <a:r>
              <a:rPr dirty="0" sz="1300" spc="-5">
                <a:latin typeface="Calibri"/>
                <a:cs typeface="Calibri"/>
              </a:rPr>
              <a:t>adherence: Resilience </a:t>
            </a:r>
            <a:r>
              <a:rPr dirty="0" sz="1300">
                <a:latin typeface="Calibri"/>
                <a:cs typeface="Calibri"/>
              </a:rPr>
              <a:t>(I </a:t>
            </a:r>
            <a:r>
              <a:rPr dirty="0" sz="1300" spc="-5">
                <a:latin typeface="Calibri"/>
                <a:cs typeface="Calibri"/>
              </a:rPr>
              <a:t>can </a:t>
            </a:r>
            <a:r>
              <a:rPr dirty="0" sz="1300" spc="-10">
                <a:latin typeface="Calibri"/>
                <a:cs typeface="Calibri"/>
              </a:rPr>
              <a:t>work hard </a:t>
            </a:r>
            <a:r>
              <a:rPr dirty="0" sz="1300">
                <a:latin typeface="Calibri"/>
                <a:cs typeface="Calibri"/>
              </a:rPr>
              <a:t>and </a:t>
            </a:r>
            <a:r>
              <a:rPr dirty="0" sz="1300" spc="-5">
                <a:latin typeface="Calibri"/>
                <a:cs typeface="Calibri"/>
              </a:rPr>
              <a:t>endure  </a:t>
            </a:r>
            <a:r>
              <a:rPr dirty="0" sz="1300">
                <a:latin typeface="Calibri"/>
                <a:cs typeface="Calibri"/>
              </a:rPr>
              <a:t>challenging </a:t>
            </a:r>
            <a:r>
              <a:rPr dirty="0" sz="1300" spc="-5">
                <a:latin typeface="Calibri"/>
                <a:cs typeface="Calibri"/>
              </a:rPr>
              <a:t>situations), Positive </a:t>
            </a:r>
            <a:r>
              <a:rPr dirty="0" sz="1300">
                <a:latin typeface="Calibri"/>
                <a:cs typeface="Calibri"/>
              </a:rPr>
              <a:t>outlook </a:t>
            </a:r>
            <a:r>
              <a:rPr dirty="0" sz="1300" spc="-10">
                <a:latin typeface="Calibri"/>
                <a:cs typeface="Calibri"/>
              </a:rPr>
              <a:t>into </a:t>
            </a:r>
            <a:r>
              <a:rPr dirty="0" sz="1300">
                <a:latin typeface="Calibri"/>
                <a:cs typeface="Calibri"/>
              </a:rPr>
              <a:t>the </a:t>
            </a:r>
            <a:r>
              <a:rPr dirty="0" sz="1300" spc="-5">
                <a:latin typeface="Calibri"/>
                <a:cs typeface="Calibri"/>
              </a:rPr>
              <a:t>future </a:t>
            </a:r>
            <a:r>
              <a:rPr dirty="0" sz="1300">
                <a:latin typeface="Calibri"/>
                <a:cs typeface="Calibri"/>
              </a:rPr>
              <a:t>(I </a:t>
            </a:r>
            <a:r>
              <a:rPr dirty="0" sz="1300" spc="-5">
                <a:latin typeface="Calibri"/>
                <a:cs typeface="Calibri"/>
              </a:rPr>
              <a:t>will </a:t>
            </a:r>
            <a:r>
              <a:rPr dirty="0" sz="1300" spc="-15">
                <a:latin typeface="Calibri"/>
                <a:cs typeface="Calibri"/>
              </a:rPr>
              <a:t>keep my  </a:t>
            </a:r>
            <a:r>
              <a:rPr dirty="0" sz="1300" spc="-10">
                <a:latin typeface="Calibri"/>
                <a:cs typeface="Calibri"/>
              </a:rPr>
              <a:t>viral </a:t>
            </a:r>
            <a:r>
              <a:rPr dirty="0" sz="1300">
                <a:latin typeface="Calibri"/>
                <a:cs typeface="Calibri"/>
              </a:rPr>
              <a:t>load </a:t>
            </a:r>
            <a:r>
              <a:rPr dirty="0" sz="1300" spc="-5">
                <a:latin typeface="Calibri"/>
                <a:cs typeface="Calibri"/>
              </a:rPr>
              <a:t>suppressed </a:t>
            </a:r>
            <a:r>
              <a:rPr dirty="0" sz="1300">
                <a:latin typeface="Calibri"/>
                <a:cs typeface="Calibri"/>
              </a:rPr>
              <a:t>so I </a:t>
            </a:r>
            <a:r>
              <a:rPr dirty="0" sz="1300" spc="-5">
                <a:latin typeface="Calibri"/>
                <a:cs typeface="Calibri"/>
              </a:rPr>
              <a:t>will </a:t>
            </a:r>
            <a:r>
              <a:rPr dirty="0" sz="1300">
                <a:latin typeface="Calibri"/>
                <a:cs typeface="Calibri"/>
              </a:rPr>
              <a:t>be </a:t>
            </a:r>
            <a:r>
              <a:rPr dirty="0" sz="1300" spc="-10">
                <a:latin typeface="Calibri"/>
                <a:cs typeface="Calibri"/>
              </a:rPr>
              <a:t>more </a:t>
            </a:r>
            <a:r>
              <a:rPr dirty="0" sz="1300" spc="-5">
                <a:latin typeface="Calibri"/>
                <a:cs typeface="Calibri"/>
              </a:rPr>
              <a:t>productive </a:t>
            </a:r>
            <a:r>
              <a:rPr dirty="0" sz="1300">
                <a:latin typeface="Calibri"/>
                <a:cs typeface="Calibri"/>
              </a:rPr>
              <a:t>in </a:t>
            </a:r>
            <a:r>
              <a:rPr dirty="0" sz="1300" spc="-5">
                <a:latin typeface="Calibri"/>
                <a:cs typeface="Calibri"/>
              </a:rPr>
              <a:t>life), </a:t>
            </a:r>
            <a:r>
              <a:rPr dirty="0" sz="1300">
                <a:latin typeface="Calibri"/>
                <a:cs typeface="Calibri"/>
              </a:rPr>
              <a:t>and  </a:t>
            </a:r>
            <a:r>
              <a:rPr dirty="0" sz="1300" spc="-5">
                <a:latin typeface="Calibri"/>
                <a:cs typeface="Calibri"/>
              </a:rPr>
              <a:t>educatable </a:t>
            </a:r>
            <a:r>
              <a:rPr dirty="0" sz="1300">
                <a:latin typeface="Calibri"/>
                <a:cs typeface="Calibri"/>
              </a:rPr>
              <a:t>(I </a:t>
            </a:r>
            <a:r>
              <a:rPr dirty="0" sz="1300" spc="-10">
                <a:latin typeface="Calibri"/>
                <a:cs typeface="Calibri"/>
              </a:rPr>
              <a:t>understand </a:t>
            </a:r>
            <a:r>
              <a:rPr dirty="0" sz="1300" spc="-15">
                <a:latin typeface="Calibri"/>
                <a:cs typeface="Calibri"/>
              </a:rPr>
              <a:t>my </a:t>
            </a:r>
            <a:r>
              <a:rPr dirty="0" sz="1300" spc="-10">
                <a:latin typeface="Calibri"/>
                <a:cs typeface="Calibri"/>
              </a:rPr>
              <a:t>treatment </a:t>
            </a:r>
            <a:r>
              <a:rPr dirty="0" sz="1300">
                <a:latin typeface="Calibri"/>
                <a:cs typeface="Calibri"/>
              </a:rPr>
              <a:t>and the </a:t>
            </a:r>
            <a:r>
              <a:rPr dirty="0" sz="1300" spc="-5">
                <a:latin typeface="Calibri"/>
                <a:cs typeface="Calibri"/>
              </a:rPr>
              <a:t>benefits </a:t>
            </a:r>
            <a:r>
              <a:rPr dirty="0" sz="1300">
                <a:latin typeface="Calibri"/>
                <a:cs typeface="Calibri"/>
              </a:rPr>
              <a:t>of </a:t>
            </a:r>
            <a:r>
              <a:rPr dirty="0" sz="1300" spc="-5">
                <a:latin typeface="Calibri"/>
                <a:cs typeface="Calibri"/>
              </a:rPr>
              <a:t>good  adherence)</a:t>
            </a:r>
            <a:endParaRPr sz="1300">
              <a:latin typeface="Calibri"/>
              <a:cs typeface="Calibri"/>
            </a:endParaRPr>
          </a:p>
          <a:p>
            <a:pPr marL="298450" marR="145415" indent="-285750">
              <a:lnSpc>
                <a:spcPts val="1390"/>
              </a:lnSpc>
              <a:spcBef>
                <a:spcPts val="330"/>
              </a:spcBef>
              <a:buFont typeface="Arial"/>
              <a:buChar char="•"/>
              <a:tabLst>
                <a:tab pos="297815" algn="l"/>
                <a:tab pos="298450" algn="l"/>
              </a:tabLst>
            </a:pPr>
            <a:r>
              <a:rPr dirty="0" sz="1300">
                <a:latin typeface="Calibri"/>
                <a:cs typeface="Calibri"/>
              </a:rPr>
              <a:t>I </a:t>
            </a:r>
            <a:r>
              <a:rPr dirty="0" sz="1300" spc="-5">
                <a:latin typeface="Calibri"/>
                <a:cs typeface="Calibri"/>
              </a:rPr>
              <a:t>can </a:t>
            </a:r>
            <a:r>
              <a:rPr dirty="0" sz="1300">
                <a:latin typeface="Calibri"/>
                <a:cs typeface="Calibri"/>
              </a:rPr>
              <a:t>help </a:t>
            </a:r>
            <a:r>
              <a:rPr dirty="0" sz="1300" spc="-10">
                <a:latin typeface="Calibri"/>
                <a:cs typeface="Calibri"/>
              </a:rPr>
              <a:t>you </a:t>
            </a:r>
            <a:r>
              <a:rPr dirty="0" sz="1300" spc="-5">
                <a:latin typeface="Calibri"/>
                <a:cs typeface="Calibri"/>
              </a:rPr>
              <a:t>develop </a:t>
            </a:r>
            <a:r>
              <a:rPr dirty="0" sz="1300">
                <a:latin typeface="Calibri"/>
                <a:cs typeface="Calibri"/>
              </a:rPr>
              <a:t>a </a:t>
            </a:r>
            <a:r>
              <a:rPr dirty="0" sz="1300" spc="-5">
                <a:latin typeface="Calibri"/>
                <a:cs typeface="Calibri"/>
              </a:rPr>
              <a:t>personal </a:t>
            </a:r>
            <a:r>
              <a:rPr dirty="0" sz="1300" spc="-10">
                <a:latin typeface="Calibri"/>
                <a:cs typeface="Calibri"/>
              </a:rPr>
              <a:t>treatment </a:t>
            </a:r>
            <a:r>
              <a:rPr dirty="0" sz="1300">
                <a:latin typeface="Calibri"/>
                <a:cs typeface="Calibri"/>
              </a:rPr>
              <a:t>plan </a:t>
            </a:r>
            <a:r>
              <a:rPr dirty="0" sz="1300" spc="-5">
                <a:latin typeface="Calibri"/>
                <a:cs typeface="Calibri"/>
              </a:rPr>
              <a:t>that </a:t>
            </a:r>
            <a:r>
              <a:rPr dirty="0" sz="1300" spc="-10">
                <a:latin typeface="Calibri"/>
                <a:cs typeface="Calibri"/>
              </a:rPr>
              <a:t>works for </a:t>
            </a:r>
            <a:r>
              <a:rPr dirty="0" sz="1300" spc="-5">
                <a:latin typeface="Calibri"/>
                <a:cs typeface="Calibri"/>
              </a:rPr>
              <a:t>you.  Some </a:t>
            </a:r>
            <a:r>
              <a:rPr dirty="0" sz="1300">
                <a:latin typeface="Calibri"/>
                <a:cs typeface="Calibri"/>
              </a:rPr>
              <a:t>things </a:t>
            </a:r>
            <a:r>
              <a:rPr dirty="0" sz="1300" spc="-10">
                <a:latin typeface="Calibri"/>
                <a:cs typeface="Calibri"/>
              </a:rPr>
              <a:t>to </a:t>
            </a:r>
            <a:r>
              <a:rPr dirty="0" sz="1300" spc="-5">
                <a:latin typeface="Calibri"/>
                <a:cs typeface="Calibri"/>
              </a:rPr>
              <a:t>consider when developing your </a:t>
            </a:r>
            <a:r>
              <a:rPr dirty="0" sz="1300">
                <a:latin typeface="Calibri"/>
                <a:cs typeface="Calibri"/>
              </a:rPr>
              <a:t>plan</a:t>
            </a:r>
            <a:r>
              <a:rPr dirty="0" sz="1300" spc="65">
                <a:latin typeface="Calibri"/>
                <a:cs typeface="Calibri"/>
              </a:rPr>
              <a:t> </a:t>
            </a:r>
            <a:r>
              <a:rPr dirty="0" sz="1300" spc="-5">
                <a:latin typeface="Calibri"/>
                <a:cs typeface="Calibri"/>
              </a:rPr>
              <a:t>are:</a:t>
            </a:r>
            <a:endParaRPr sz="1300">
              <a:latin typeface="Calibri"/>
              <a:cs typeface="Calibri"/>
            </a:endParaRPr>
          </a:p>
          <a:p>
            <a:pPr lvl="1" marL="708660" marR="5080" indent="-285750">
              <a:lnSpc>
                <a:spcPts val="1390"/>
              </a:lnSpc>
              <a:spcBef>
                <a:spcPts val="315"/>
              </a:spcBef>
              <a:buFont typeface="Arial"/>
              <a:buChar char="•"/>
              <a:tabLst>
                <a:tab pos="708025" algn="l"/>
                <a:tab pos="708660" algn="l"/>
              </a:tabLst>
            </a:pPr>
            <a:r>
              <a:rPr dirty="0" sz="1300" spc="-5">
                <a:latin typeface="Calibri"/>
                <a:cs typeface="Calibri"/>
              </a:rPr>
              <a:t>Where </a:t>
            </a:r>
            <a:r>
              <a:rPr dirty="0" sz="1300" spc="-10">
                <a:latin typeface="Calibri"/>
                <a:cs typeface="Calibri"/>
              </a:rPr>
              <a:t>are you </a:t>
            </a:r>
            <a:r>
              <a:rPr dirty="0" sz="1300">
                <a:latin typeface="Calibri"/>
                <a:cs typeface="Calibri"/>
              </a:rPr>
              <a:t>living? Who </a:t>
            </a:r>
            <a:r>
              <a:rPr dirty="0" sz="1300" spc="-5">
                <a:latin typeface="Calibri"/>
                <a:cs typeface="Calibri"/>
              </a:rPr>
              <a:t>lives with you? How might </a:t>
            </a:r>
            <a:r>
              <a:rPr dirty="0" sz="1300">
                <a:latin typeface="Calibri"/>
                <a:cs typeface="Calibri"/>
              </a:rPr>
              <a:t>this </a:t>
            </a:r>
            <a:r>
              <a:rPr dirty="0" sz="1300" spc="-10">
                <a:latin typeface="Calibri"/>
                <a:cs typeface="Calibri"/>
              </a:rPr>
              <a:t>affect  you </a:t>
            </a:r>
            <a:r>
              <a:rPr dirty="0" sz="1300" spc="-5">
                <a:latin typeface="Calibri"/>
                <a:cs typeface="Calibri"/>
              </a:rPr>
              <a:t>taking your</a:t>
            </a:r>
            <a:r>
              <a:rPr dirty="0" sz="1300" spc="20">
                <a:latin typeface="Calibri"/>
                <a:cs typeface="Calibri"/>
              </a:rPr>
              <a:t> </a:t>
            </a:r>
            <a:r>
              <a:rPr dirty="0" sz="1300" spc="-20">
                <a:latin typeface="Calibri"/>
                <a:cs typeface="Calibri"/>
              </a:rPr>
              <a:t>ARVs?</a:t>
            </a:r>
            <a:endParaRPr sz="1300">
              <a:latin typeface="Calibri"/>
              <a:cs typeface="Calibri"/>
            </a:endParaRPr>
          </a:p>
          <a:p>
            <a:pPr lvl="1" marL="708660" marR="247650" indent="-285750">
              <a:lnSpc>
                <a:spcPts val="1390"/>
              </a:lnSpc>
              <a:spcBef>
                <a:spcPts val="315"/>
              </a:spcBef>
              <a:buFont typeface="Arial"/>
              <a:buChar char="•"/>
              <a:tabLst>
                <a:tab pos="708025" algn="l"/>
                <a:tab pos="708660" algn="l"/>
              </a:tabLst>
            </a:pPr>
            <a:r>
              <a:rPr dirty="0" sz="1300">
                <a:latin typeface="Calibri"/>
                <a:cs typeface="Calibri"/>
              </a:rPr>
              <a:t>Who </a:t>
            </a:r>
            <a:r>
              <a:rPr dirty="0" sz="1300" spc="-5">
                <a:latin typeface="Calibri"/>
                <a:cs typeface="Calibri"/>
              </a:rPr>
              <a:t>currently </a:t>
            </a:r>
            <a:r>
              <a:rPr dirty="0" sz="1300">
                <a:latin typeface="Calibri"/>
                <a:cs typeface="Calibri"/>
              </a:rPr>
              <a:t>helps </a:t>
            </a:r>
            <a:r>
              <a:rPr dirty="0" sz="1300" spc="-10">
                <a:latin typeface="Calibri"/>
                <a:cs typeface="Calibri"/>
              </a:rPr>
              <a:t>you </a:t>
            </a:r>
            <a:r>
              <a:rPr dirty="0" sz="1300" spc="-20">
                <a:latin typeface="Calibri"/>
                <a:cs typeface="Calibri"/>
              </a:rPr>
              <a:t>take </a:t>
            </a:r>
            <a:r>
              <a:rPr dirty="0" sz="1300" spc="-5">
                <a:latin typeface="Calibri"/>
                <a:cs typeface="Calibri"/>
              </a:rPr>
              <a:t>your medications? How </a:t>
            </a:r>
            <a:r>
              <a:rPr dirty="0" sz="1300">
                <a:latin typeface="Calibri"/>
                <a:cs typeface="Calibri"/>
              </a:rPr>
              <a:t>do </a:t>
            </a:r>
            <a:r>
              <a:rPr dirty="0" sz="1300" spc="-10">
                <a:latin typeface="Calibri"/>
                <a:cs typeface="Calibri"/>
              </a:rPr>
              <a:t>you  </a:t>
            </a:r>
            <a:r>
              <a:rPr dirty="0" sz="1300">
                <a:latin typeface="Calibri"/>
                <a:cs typeface="Calibri"/>
              </a:rPr>
              <a:t>think </a:t>
            </a:r>
            <a:r>
              <a:rPr dirty="0" sz="1300" spc="-5">
                <a:latin typeface="Calibri"/>
                <a:cs typeface="Calibri"/>
              </a:rPr>
              <a:t>that might change </a:t>
            </a:r>
            <a:r>
              <a:rPr dirty="0" sz="1300">
                <a:latin typeface="Calibri"/>
                <a:cs typeface="Calibri"/>
              </a:rPr>
              <a:t>in the</a:t>
            </a:r>
            <a:r>
              <a:rPr dirty="0" sz="1300" spc="30">
                <a:latin typeface="Calibri"/>
                <a:cs typeface="Calibri"/>
              </a:rPr>
              <a:t> </a:t>
            </a:r>
            <a:r>
              <a:rPr dirty="0" sz="1300" spc="-5">
                <a:latin typeface="Calibri"/>
                <a:cs typeface="Calibri"/>
              </a:rPr>
              <a:t>future?</a:t>
            </a:r>
            <a:endParaRPr sz="1300">
              <a:latin typeface="Calibri"/>
              <a:cs typeface="Calibri"/>
            </a:endParaRPr>
          </a:p>
          <a:p>
            <a:pPr lvl="1" marL="708660" indent="-285750">
              <a:lnSpc>
                <a:spcPct val="100000"/>
              </a:lnSpc>
              <a:spcBef>
                <a:spcPts val="130"/>
              </a:spcBef>
              <a:buFont typeface="Arial"/>
              <a:buChar char="•"/>
              <a:tabLst>
                <a:tab pos="708025" algn="l"/>
                <a:tab pos="708660" algn="l"/>
              </a:tabLst>
            </a:pPr>
            <a:r>
              <a:rPr dirty="0" sz="1300">
                <a:latin typeface="Calibri"/>
                <a:cs typeface="Calibri"/>
              </a:rPr>
              <a:t>Who </a:t>
            </a:r>
            <a:r>
              <a:rPr dirty="0" sz="1300" spc="-5">
                <a:latin typeface="Calibri"/>
                <a:cs typeface="Calibri"/>
              </a:rPr>
              <a:t>knows that </a:t>
            </a:r>
            <a:r>
              <a:rPr dirty="0" sz="1300" spc="-10">
                <a:latin typeface="Calibri"/>
                <a:cs typeface="Calibri"/>
              </a:rPr>
              <a:t>you are</a:t>
            </a:r>
            <a:r>
              <a:rPr dirty="0" sz="1300" spc="60">
                <a:latin typeface="Calibri"/>
                <a:cs typeface="Calibri"/>
              </a:rPr>
              <a:t> </a:t>
            </a:r>
            <a:r>
              <a:rPr dirty="0" sz="1300" spc="-5">
                <a:latin typeface="Calibri"/>
                <a:cs typeface="Calibri"/>
              </a:rPr>
              <a:t>HIV+?</a:t>
            </a:r>
            <a:endParaRPr sz="1300">
              <a:latin typeface="Calibri"/>
              <a:cs typeface="Calibri"/>
            </a:endParaRPr>
          </a:p>
          <a:p>
            <a:pPr lvl="1" marL="708660" marR="103505" indent="-285750">
              <a:lnSpc>
                <a:spcPts val="1390"/>
              </a:lnSpc>
              <a:spcBef>
                <a:spcPts val="430"/>
              </a:spcBef>
              <a:buFont typeface="Arial"/>
              <a:buChar char="•"/>
              <a:tabLst>
                <a:tab pos="708025" algn="l"/>
                <a:tab pos="708660" algn="l"/>
              </a:tabLst>
            </a:pPr>
            <a:r>
              <a:rPr dirty="0" sz="1300">
                <a:latin typeface="Calibri"/>
                <a:cs typeface="Calibri"/>
              </a:rPr>
              <a:t>Who </a:t>
            </a:r>
            <a:r>
              <a:rPr dirty="0" sz="1300" spc="-5">
                <a:latin typeface="Calibri"/>
                <a:cs typeface="Calibri"/>
              </a:rPr>
              <a:t>might </a:t>
            </a:r>
            <a:r>
              <a:rPr dirty="0" sz="1300">
                <a:latin typeface="Calibri"/>
                <a:cs typeface="Calibri"/>
              </a:rPr>
              <a:t>be a </a:t>
            </a:r>
            <a:r>
              <a:rPr dirty="0" sz="1300" spc="-5">
                <a:latin typeface="Calibri"/>
                <a:cs typeface="Calibri"/>
              </a:rPr>
              <a:t>good source </a:t>
            </a:r>
            <a:r>
              <a:rPr dirty="0" sz="1300">
                <a:latin typeface="Calibri"/>
                <a:cs typeface="Calibri"/>
              </a:rPr>
              <a:t>of support </a:t>
            </a:r>
            <a:r>
              <a:rPr dirty="0" sz="1300" spc="-10">
                <a:latin typeface="Calibri"/>
                <a:cs typeface="Calibri"/>
              </a:rPr>
              <a:t>for you </a:t>
            </a:r>
            <a:r>
              <a:rPr dirty="0" sz="1300">
                <a:latin typeface="Calibri"/>
                <a:cs typeface="Calibri"/>
              </a:rPr>
              <a:t>as </a:t>
            </a:r>
            <a:r>
              <a:rPr dirty="0" sz="1300" spc="-10">
                <a:latin typeface="Calibri"/>
                <a:cs typeface="Calibri"/>
              </a:rPr>
              <a:t>you </a:t>
            </a:r>
            <a:r>
              <a:rPr dirty="0" sz="1300" spc="-5">
                <a:latin typeface="Calibri"/>
                <a:cs typeface="Calibri"/>
              </a:rPr>
              <a:t>manage  your </a:t>
            </a:r>
            <a:r>
              <a:rPr dirty="0" sz="1300" spc="-10">
                <a:latin typeface="Calibri"/>
                <a:cs typeface="Calibri"/>
              </a:rPr>
              <a:t>ARV?</a:t>
            </a:r>
            <a:endParaRPr sz="1300">
              <a:latin typeface="Calibri"/>
              <a:cs typeface="Calibri"/>
            </a:endParaRPr>
          </a:p>
          <a:p>
            <a:pPr marL="298450" marR="144145" indent="-285750">
              <a:lnSpc>
                <a:spcPts val="1420"/>
              </a:lnSpc>
              <a:spcBef>
                <a:spcPts val="290"/>
              </a:spcBef>
              <a:buFont typeface="Arial"/>
              <a:buChar char="•"/>
              <a:tabLst>
                <a:tab pos="297815" algn="l"/>
                <a:tab pos="298450" algn="l"/>
              </a:tabLst>
            </a:pPr>
            <a:r>
              <a:rPr dirty="0" sz="1300">
                <a:latin typeface="Calibri"/>
                <a:cs typeface="Calibri"/>
              </a:rPr>
              <a:t>I hear </a:t>
            </a:r>
            <a:r>
              <a:rPr dirty="0" sz="1300" spc="-10">
                <a:latin typeface="Calibri"/>
                <a:cs typeface="Calibri"/>
              </a:rPr>
              <a:t>you </a:t>
            </a:r>
            <a:r>
              <a:rPr dirty="0" sz="1300" spc="-5">
                <a:latin typeface="Calibri"/>
                <a:cs typeface="Calibri"/>
              </a:rPr>
              <a:t>saying </a:t>
            </a:r>
            <a:r>
              <a:rPr dirty="0" sz="1300" spc="-10">
                <a:latin typeface="Calibri"/>
                <a:cs typeface="Calibri"/>
              </a:rPr>
              <a:t>you have </a:t>
            </a:r>
            <a:r>
              <a:rPr dirty="0" sz="1300">
                <a:latin typeface="Calibri"/>
                <a:cs typeface="Calibri"/>
              </a:rPr>
              <a:t>lots of </a:t>
            </a:r>
            <a:r>
              <a:rPr dirty="0" sz="1300" spc="-5">
                <a:latin typeface="Calibri"/>
                <a:cs typeface="Calibri"/>
              </a:rPr>
              <a:t>changes </a:t>
            </a:r>
            <a:r>
              <a:rPr dirty="0" sz="1300">
                <a:latin typeface="Calibri"/>
                <a:cs typeface="Calibri"/>
              </a:rPr>
              <a:t>in </a:t>
            </a:r>
            <a:r>
              <a:rPr dirty="0" sz="1300" spc="-5">
                <a:latin typeface="Calibri"/>
                <a:cs typeface="Calibri"/>
              </a:rPr>
              <a:t>your </a:t>
            </a:r>
            <a:r>
              <a:rPr dirty="0" sz="1300" spc="-10">
                <a:latin typeface="Calibri"/>
                <a:cs typeface="Calibri"/>
              </a:rPr>
              <a:t>life </a:t>
            </a:r>
            <a:r>
              <a:rPr dirty="0" sz="1300" spc="-5">
                <a:latin typeface="Calibri"/>
                <a:cs typeface="Calibri"/>
              </a:rPr>
              <a:t>right </a:t>
            </a:r>
            <a:r>
              <a:rPr dirty="0" sz="1300" spc="-35">
                <a:latin typeface="Calibri"/>
                <a:cs typeface="Calibri"/>
              </a:rPr>
              <a:t>now, </a:t>
            </a:r>
            <a:r>
              <a:rPr dirty="0" sz="1300" spc="-5">
                <a:latin typeface="Calibri"/>
                <a:cs typeface="Calibri"/>
              </a:rPr>
              <a:t>how  </a:t>
            </a:r>
            <a:r>
              <a:rPr dirty="0" sz="1300">
                <a:latin typeface="Calibri"/>
                <a:cs typeface="Calibri"/>
              </a:rPr>
              <a:t>do </a:t>
            </a:r>
            <a:r>
              <a:rPr dirty="0" sz="1300" spc="-10">
                <a:latin typeface="Calibri"/>
                <a:cs typeface="Calibri"/>
              </a:rPr>
              <a:t>you </a:t>
            </a:r>
            <a:r>
              <a:rPr dirty="0" sz="1300">
                <a:latin typeface="Calibri"/>
                <a:cs typeface="Calibri"/>
              </a:rPr>
              <a:t>think this </a:t>
            </a:r>
            <a:r>
              <a:rPr dirty="0" sz="1300" spc="-5">
                <a:latin typeface="Calibri"/>
                <a:cs typeface="Calibri"/>
              </a:rPr>
              <a:t>might </a:t>
            </a:r>
            <a:r>
              <a:rPr dirty="0" sz="1300" spc="-10">
                <a:latin typeface="Calibri"/>
                <a:cs typeface="Calibri"/>
              </a:rPr>
              <a:t>affect you </a:t>
            </a:r>
            <a:r>
              <a:rPr dirty="0" sz="1300" spc="-5">
                <a:latin typeface="Calibri"/>
                <a:cs typeface="Calibri"/>
              </a:rPr>
              <a:t>taking</a:t>
            </a:r>
            <a:r>
              <a:rPr dirty="0" sz="1300" spc="70">
                <a:latin typeface="Calibri"/>
                <a:cs typeface="Calibri"/>
              </a:rPr>
              <a:t> </a:t>
            </a:r>
            <a:r>
              <a:rPr dirty="0" sz="1300" spc="-20">
                <a:latin typeface="Calibri"/>
                <a:cs typeface="Calibri"/>
              </a:rPr>
              <a:t>ARVs?</a:t>
            </a:r>
            <a:endParaRPr sz="1300">
              <a:latin typeface="Calibri"/>
              <a:cs typeface="Calibri"/>
            </a:endParaRPr>
          </a:p>
          <a:p>
            <a:pPr marL="298450" marR="12065" indent="-285750">
              <a:lnSpc>
                <a:spcPct val="90000"/>
              </a:lnSpc>
              <a:spcBef>
                <a:spcPts val="250"/>
              </a:spcBef>
              <a:buFont typeface="Arial"/>
              <a:buChar char="•"/>
              <a:tabLst>
                <a:tab pos="297815" algn="l"/>
                <a:tab pos="298450" algn="l"/>
              </a:tabLst>
            </a:pPr>
            <a:r>
              <a:rPr dirty="0" sz="1300" spc="-5">
                <a:latin typeface="Calibri"/>
                <a:cs typeface="Calibri"/>
              </a:rPr>
              <a:t>It </a:t>
            </a:r>
            <a:r>
              <a:rPr dirty="0" sz="1300">
                <a:latin typeface="Calibri"/>
                <a:cs typeface="Calibri"/>
              </a:rPr>
              <a:t>sounds </a:t>
            </a:r>
            <a:r>
              <a:rPr dirty="0" sz="1300" spc="-15">
                <a:latin typeface="Calibri"/>
                <a:cs typeface="Calibri"/>
              </a:rPr>
              <a:t>like </a:t>
            </a:r>
            <a:r>
              <a:rPr dirty="0" sz="1300" spc="-10">
                <a:latin typeface="Calibri"/>
                <a:cs typeface="Calibri"/>
              </a:rPr>
              <a:t>you have </a:t>
            </a:r>
            <a:r>
              <a:rPr dirty="0" sz="1300">
                <a:latin typeface="Calibri"/>
                <a:cs typeface="Calibri"/>
              </a:rPr>
              <a:t>a </a:t>
            </a:r>
            <a:r>
              <a:rPr dirty="0" sz="1300" spc="-5">
                <a:latin typeface="Calibri"/>
                <a:cs typeface="Calibri"/>
              </a:rPr>
              <a:t>busy </a:t>
            </a:r>
            <a:r>
              <a:rPr dirty="0" sz="1300">
                <a:latin typeface="Calibri"/>
                <a:cs typeface="Calibri"/>
              </a:rPr>
              <a:t>schedule! I hear it is </a:t>
            </a:r>
            <a:r>
              <a:rPr dirty="0" sz="1300" spc="-5">
                <a:latin typeface="Calibri"/>
                <a:cs typeface="Calibri"/>
              </a:rPr>
              <a:t>important </a:t>
            </a:r>
            <a:r>
              <a:rPr dirty="0" sz="1300" spc="-10">
                <a:latin typeface="Calibri"/>
                <a:cs typeface="Calibri"/>
              </a:rPr>
              <a:t>to you to  </a:t>
            </a:r>
            <a:r>
              <a:rPr dirty="0" sz="1300" spc="-15">
                <a:latin typeface="Calibri"/>
                <a:cs typeface="Calibri"/>
              </a:rPr>
              <a:t>stay </a:t>
            </a:r>
            <a:r>
              <a:rPr dirty="0" sz="1300" spc="-5">
                <a:latin typeface="Calibri"/>
                <a:cs typeface="Calibri"/>
              </a:rPr>
              <a:t>healthy </a:t>
            </a:r>
            <a:r>
              <a:rPr dirty="0" sz="1300" spc="-10">
                <a:latin typeface="Calibri"/>
                <a:cs typeface="Calibri"/>
              </a:rPr>
              <a:t>to </a:t>
            </a:r>
            <a:r>
              <a:rPr dirty="0" sz="1300" spc="-15">
                <a:latin typeface="Calibri"/>
                <a:cs typeface="Calibri"/>
              </a:rPr>
              <a:t>keep </a:t>
            </a:r>
            <a:r>
              <a:rPr dirty="0" sz="1300">
                <a:latin typeface="Calibri"/>
                <a:cs typeface="Calibri"/>
              </a:rPr>
              <a:t>this up. </a:t>
            </a:r>
            <a:r>
              <a:rPr dirty="0" sz="1300" spc="-5">
                <a:latin typeface="Calibri"/>
                <a:cs typeface="Calibri"/>
              </a:rPr>
              <a:t>What time </a:t>
            </a:r>
            <a:r>
              <a:rPr dirty="0" sz="1300">
                <a:latin typeface="Calibri"/>
                <a:cs typeface="Calibri"/>
              </a:rPr>
              <a:t>do </a:t>
            </a:r>
            <a:r>
              <a:rPr dirty="0" sz="1300" spc="-10">
                <a:latin typeface="Calibri"/>
                <a:cs typeface="Calibri"/>
              </a:rPr>
              <a:t>you </a:t>
            </a:r>
            <a:r>
              <a:rPr dirty="0" sz="1300" spc="-20">
                <a:latin typeface="Calibri"/>
                <a:cs typeface="Calibri"/>
              </a:rPr>
              <a:t>take </a:t>
            </a:r>
            <a:r>
              <a:rPr dirty="0" sz="1300" spc="-5">
                <a:latin typeface="Calibri"/>
                <a:cs typeface="Calibri"/>
              </a:rPr>
              <a:t>your </a:t>
            </a:r>
            <a:r>
              <a:rPr dirty="0" sz="1300" spc="-20">
                <a:latin typeface="Calibri"/>
                <a:cs typeface="Calibri"/>
              </a:rPr>
              <a:t>ARVs? </a:t>
            </a:r>
            <a:r>
              <a:rPr dirty="0" sz="1300" spc="-5">
                <a:latin typeface="Calibri"/>
                <a:cs typeface="Calibri"/>
              </a:rPr>
              <a:t>How  </a:t>
            </a:r>
            <a:r>
              <a:rPr dirty="0" sz="1300">
                <a:latin typeface="Calibri"/>
                <a:cs typeface="Calibri"/>
              </a:rPr>
              <a:t>do </a:t>
            </a:r>
            <a:r>
              <a:rPr dirty="0" sz="1300" spc="-10">
                <a:latin typeface="Calibri"/>
                <a:cs typeface="Calibri"/>
              </a:rPr>
              <a:t>you </a:t>
            </a:r>
            <a:r>
              <a:rPr dirty="0" sz="1300">
                <a:latin typeface="Calibri"/>
                <a:cs typeface="Calibri"/>
              </a:rPr>
              <a:t>think </a:t>
            </a:r>
            <a:r>
              <a:rPr dirty="0" sz="1300" spc="-5">
                <a:latin typeface="Calibri"/>
                <a:cs typeface="Calibri"/>
              </a:rPr>
              <a:t>taking </a:t>
            </a:r>
            <a:r>
              <a:rPr dirty="0" sz="1300" spc="-25">
                <a:latin typeface="Calibri"/>
                <a:cs typeface="Calibri"/>
              </a:rPr>
              <a:t>ARVs </a:t>
            </a:r>
            <a:r>
              <a:rPr dirty="0" sz="1300" spc="-5">
                <a:latin typeface="Calibri"/>
                <a:cs typeface="Calibri"/>
              </a:rPr>
              <a:t>can </a:t>
            </a:r>
            <a:r>
              <a:rPr dirty="0" sz="1300">
                <a:latin typeface="Calibri"/>
                <a:cs typeface="Calibri"/>
              </a:rPr>
              <a:t>fit </a:t>
            </a:r>
            <a:r>
              <a:rPr dirty="0" sz="1300" spc="-10">
                <a:latin typeface="Calibri"/>
                <a:cs typeface="Calibri"/>
              </a:rPr>
              <a:t>into </a:t>
            </a:r>
            <a:r>
              <a:rPr dirty="0" sz="1300" spc="-5">
                <a:latin typeface="Calibri"/>
                <a:cs typeface="Calibri"/>
              </a:rPr>
              <a:t>your</a:t>
            </a:r>
            <a:r>
              <a:rPr dirty="0" sz="1300" spc="95">
                <a:latin typeface="Calibri"/>
                <a:cs typeface="Calibri"/>
              </a:rPr>
              <a:t> </a:t>
            </a:r>
            <a:r>
              <a:rPr dirty="0" sz="1300" spc="-5">
                <a:latin typeface="Calibri"/>
                <a:cs typeface="Calibri"/>
              </a:rPr>
              <a:t>schedule?</a:t>
            </a:r>
            <a:endParaRPr sz="1300">
              <a:latin typeface="Calibri"/>
              <a:cs typeface="Calibri"/>
            </a:endParaRPr>
          </a:p>
        </p:txBody>
      </p:sp>
      <p:grpSp>
        <p:nvGrpSpPr>
          <p:cNvPr id="6" name="object 6"/>
          <p:cNvGrpSpPr/>
          <p:nvPr/>
        </p:nvGrpSpPr>
        <p:grpSpPr>
          <a:xfrm>
            <a:off x="3986784" y="1493519"/>
            <a:ext cx="104139" cy="4291965"/>
            <a:chOff x="3986784" y="1493519"/>
            <a:chExt cx="104139" cy="4291965"/>
          </a:xfrm>
        </p:grpSpPr>
        <p:sp>
          <p:nvSpPr>
            <p:cNvPr id="7" name="object 7"/>
            <p:cNvSpPr/>
            <p:nvPr/>
          </p:nvSpPr>
          <p:spPr>
            <a:xfrm>
              <a:off x="3986784" y="1493519"/>
              <a:ext cx="103632" cy="4291583"/>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4038600" y="1514563"/>
              <a:ext cx="0" cy="4200525"/>
            </a:xfrm>
            <a:custGeom>
              <a:avLst/>
              <a:gdLst/>
              <a:ahLst/>
              <a:cxnLst/>
              <a:rect l="l" t="t" r="r" b="b"/>
              <a:pathLst>
                <a:path w="0" h="4200525">
                  <a:moveTo>
                    <a:pt x="0" y="0"/>
                  </a:moveTo>
                  <a:lnTo>
                    <a:pt x="1" y="4200436"/>
                  </a:lnTo>
                </a:path>
              </a:pathLst>
            </a:custGeom>
            <a:ln w="19050">
              <a:solidFill>
                <a:srgbClr val="002060"/>
              </a:solidFill>
            </a:ln>
          </p:spPr>
          <p:txBody>
            <a:bodyPr wrap="square" lIns="0" tIns="0" rIns="0" bIns="0" rtlCol="0"/>
            <a:lstStyle/>
            <a:p/>
          </p:txBody>
        </p:sp>
      </p:grpSp>
      <p:sp>
        <p:nvSpPr>
          <p:cNvPr id="9" name="object 9"/>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8064A2"/>
          </a:solidFill>
        </p:spPr>
        <p:txBody>
          <a:bodyPr wrap="square" lIns="0" tIns="0" rIns="0" bIns="0" rtlCol="0"/>
          <a:lstStyle/>
          <a:p/>
        </p:txBody>
      </p:sp>
      <p:sp>
        <p:nvSpPr>
          <p:cNvPr id="10" name="object 10"/>
          <p:cNvSpPr txBox="1">
            <a:spLocks noGrp="1"/>
          </p:cNvSpPr>
          <p:nvPr>
            <p:ph type="title"/>
          </p:nvPr>
        </p:nvSpPr>
        <p:spPr>
          <a:xfrm>
            <a:off x="457200" y="453525"/>
            <a:ext cx="9144000" cy="461009"/>
          </a:xfrm>
          <a:prstGeom prst="rect"/>
          <a:solidFill>
            <a:srgbClr val="8064A2"/>
          </a:solidFill>
        </p:spPr>
        <p:txBody>
          <a:bodyPr wrap="square" lIns="0" tIns="184150" rIns="0" bIns="0" rtlCol="0" vert="horz">
            <a:spAutoFit/>
          </a:bodyPr>
          <a:lstStyle/>
          <a:p>
            <a:pPr marL="492125">
              <a:lnSpc>
                <a:spcPts val="2175"/>
              </a:lnSpc>
              <a:spcBef>
                <a:spcPts val="1450"/>
              </a:spcBef>
            </a:pPr>
            <a:r>
              <a:rPr dirty="0"/>
              <a:t>21. </a:t>
            </a:r>
            <a:r>
              <a:rPr dirty="0" spc="-35"/>
              <a:t>Taking </a:t>
            </a:r>
            <a:r>
              <a:rPr dirty="0" spc="-15"/>
              <a:t>charge </a:t>
            </a:r>
            <a:r>
              <a:rPr dirty="0" spc="-5"/>
              <a:t>of </a:t>
            </a:r>
            <a:r>
              <a:rPr dirty="0" spc="-15"/>
              <a:t>your</a:t>
            </a:r>
            <a:r>
              <a:rPr dirty="0" spc="70"/>
              <a:t> </a:t>
            </a:r>
            <a:r>
              <a:rPr dirty="0" spc="-45"/>
              <a:t>ARVs</a:t>
            </a:r>
          </a:p>
        </p:txBody>
      </p:sp>
      <p:grpSp>
        <p:nvGrpSpPr>
          <p:cNvPr id="11" name="object 11"/>
          <p:cNvGrpSpPr/>
          <p:nvPr/>
        </p:nvGrpSpPr>
        <p:grpSpPr>
          <a:xfrm>
            <a:off x="871727" y="3410711"/>
            <a:ext cx="2880360" cy="2749550"/>
            <a:chOff x="871727" y="3410711"/>
            <a:chExt cx="2880360" cy="2749550"/>
          </a:xfrm>
        </p:grpSpPr>
        <p:sp>
          <p:nvSpPr>
            <p:cNvPr id="12" name="object 12"/>
            <p:cNvSpPr/>
            <p:nvPr/>
          </p:nvSpPr>
          <p:spPr>
            <a:xfrm>
              <a:off x="871727" y="3410711"/>
              <a:ext cx="2880360" cy="2749296"/>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914399" y="3429001"/>
              <a:ext cx="2797175" cy="2667000"/>
            </a:xfrm>
            <a:custGeom>
              <a:avLst/>
              <a:gdLst/>
              <a:ahLst/>
              <a:cxnLst/>
              <a:rect l="l" t="t" r="r" b="b"/>
              <a:pathLst>
                <a:path w="2797175" h="2667000">
                  <a:moveTo>
                    <a:pt x="2796618" y="0"/>
                  </a:moveTo>
                  <a:lnTo>
                    <a:pt x="0" y="0"/>
                  </a:lnTo>
                  <a:lnTo>
                    <a:pt x="0" y="2667000"/>
                  </a:lnTo>
                  <a:lnTo>
                    <a:pt x="2796618" y="2667000"/>
                  </a:lnTo>
                  <a:lnTo>
                    <a:pt x="2796618" y="0"/>
                  </a:lnTo>
                  <a:close/>
                </a:path>
              </a:pathLst>
            </a:custGeom>
            <a:solidFill>
              <a:srgbClr val="DCE6F2"/>
            </a:solidFill>
          </p:spPr>
          <p:txBody>
            <a:bodyPr wrap="square" lIns="0" tIns="0" rIns="0" bIns="0" rtlCol="0"/>
            <a:lstStyle/>
            <a:p/>
          </p:txBody>
        </p:sp>
      </p:grpSp>
      <p:sp>
        <p:nvSpPr>
          <p:cNvPr id="14" name="object 14"/>
          <p:cNvSpPr txBox="1"/>
          <p:nvPr/>
        </p:nvSpPr>
        <p:spPr>
          <a:xfrm>
            <a:off x="914400" y="3429001"/>
            <a:ext cx="2797175" cy="2667000"/>
          </a:xfrm>
          <a:prstGeom prst="rect">
            <a:avLst/>
          </a:prstGeom>
        </p:spPr>
        <p:txBody>
          <a:bodyPr wrap="square" lIns="0" tIns="104139" rIns="0" bIns="0" rtlCol="0" vert="horz">
            <a:spAutoFit/>
          </a:bodyPr>
          <a:lstStyle/>
          <a:p>
            <a:pPr marL="702945">
              <a:lnSpc>
                <a:spcPct val="100000"/>
              </a:lnSpc>
              <a:spcBef>
                <a:spcPts val="819"/>
              </a:spcBef>
            </a:pPr>
            <a:r>
              <a:rPr dirty="0" sz="1600" spc="-20" b="1">
                <a:latin typeface="Calibri"/>
                <a:cs typeface="Calibri"/>
              </a:rPr>
              <a:t>Let’s</a:t>
            </a:r>
            <a:r>
              <a:rPr dirty="0" sz="1600" spc="-5" b="1">
                <a:latin typeface="Calibri"/>
                <a:cs typeface="Calibri"/>
              </a:rPr>
              <a:t> </a:t>
            </a:r>
            <a:r>
              <a:rPr dirty="0" sz="1600" spc="-10" b="1">
                <a:latin typeface="Calibri"/>
                <a:cs typeface="Calibri"/>
              </a:rPr>
              <a:t>Review:</a:t>
            </a:r>
            <a:endParaRPr sz="1600">
              <a:latin typeface="Calibri"/>
              <a:cs typeface="Calibri"/>
            </a:endParaRPr>
          </a:p>
          <a:p>
            <a:pPr marL="988694" marR="391160" indent="-285750">
              <a:lnSpc>
                <a:spcPct val="100000"/>
              </a:lnSpc>
              <a:spcBef>
                <a:spcPts val="390"/>
              </a:spcBef>
              <a:buFont typeface="Arial"/>
              <a:buChar char="•"/>
              <a:tabLst>
                <a:tab pos="988694" algn="l"/>
                <a:tab pos="989330" algn="l"/>
              </a:tabLst>
            </a:pPr>
            <a:r>
              <a:rPr dirty="0" sz="1500">
                <a:latin typeface="Calibri"/>
                <a:cs typeface="Calibri"/>
              </a:rPr>
              <a:t>Do </a:t>
            </a:r>
            <a:r>
              <a:rPr dirty="0" sz="1500" spc="-10">
                <a:latin typeface="Calibri"/>
                <a:cs typeface="Calibri"/>
              </a:rPr>
              <a:t>you </a:t>
            </a:r>
            <a:r>
              <a:rPr dirty="0" sz="1500" spc="-5">
                <a:latin typeface="Calibri"/>
                <a:cs typeface="Calibri"/>
              </a:rPr>
              <a:t>think</a:t>
            </a:r>
            <a:r>
              <a:rPr dirty="0" sz="1500" spc="-75">
                <a:latin typeface="Calibri"/>
                <a:cs typeface="Calibri"/>
              </a:rPr>
              <a:t> </a:t>
            </a:r>
            <a:r>
              <a:rPr dirty="0" sz="1500" spc="-30">
                <a:latin typeface="Calibri"/>
                <a:cs typeface="Calibri"/>
              </a:rPr>
              <a:t>ARVs  </a:t>
            </a:r>
            <a:r>
              <a:rPr dirty="0" sz="1500">
                <a:latin typeface="Calibri"/>
                <a:cs typeface="Calibri"/>
              </a:rPr>
              <a:t>will help</a:t>
            </a:r>
            <a:r>
              <a:rPr dirty="0" sz="1500" spc="-25">
                <a:latin typeface="Calibri"/>
                <a:cs typeface="Calibri"/>
              </a:rPr>
              <a:t> </a:t>
            </a:r>
            <a:r>
              <a:rPr dirty="0" sz="1500" spc="-10">
                <a:latin typeface="Calibri"/>
                <a:cs typeface="Calibri"/>
              </a:rPr>
              <a:t>you?</a:t>
            </a:r>
            <a:endParaRPr sz="1500">
              <a:latin typeface="Calibri"/>
              <a:cs typeface="Calibri"/>
            </a:endParaRPr>
          </a:p>
          <a:p>
            <a:pPr marL="988694" marR="209550" indent="-285750">
              <a:lnSpc>
                <a:spcPct val="100000"/>
              </a:lnSpc>
              <a:spcBef>
                <a:spcPts val="290"/>
              </a:spcBef>
              <a:buFont typeface="Arial"/>
              <a:buChar char="•"/>
              <a:tabLst>
                <a:tab pos="988694" algn="l"/>
                <a:tab pos="989330" algn="l"/>
              </a:tabLst>
            </a:pPr>
            <a:r>
              <a:rPr dirty="0" sz="1500" spc="-10">
                <a:latin typeface="Calibri"/>
                <a:cs typeface="Calibri"/>
              </a:rPr>
              <a:t>Are you </a:t>
            </a:r>
            <a:r>
              <a:rPr dirty="0" sz="1500" spc="-5">
                <a:latin typeface="Calibri"/>
                <a:cs typeface="Calibri"/>
              </a:rPr>
              <a:t>taking </a:t>
            </a:r>
            <a:r>
              <a:rPr dirty="0" sz="1500" spc="-15">
                <a:latin typeface="Calibri"/>
                <a:cs typeface="Calibri"/>
              </a:rPr>
              <a:t>any  </a:t>
            </a:r>
            <a:r>
              <a:rPr dirty="0" sz="1500" spc="-5">
                <a:latin typeface="Calibri"/>
                <a:cs typeface="Calibri"/>
              </a:rPr>
              <a:t>other </a:t>
            </a:r>
            <a:r>
              <a:rPr dirty="0" sz="1500" spc="-10">
                <a:latin typeface="Calibri"/>
                <a:cs typeface="Calibri"/>
              </a:rPr>
              <a:t>treatments</a:t>
            </a:r>
            <a:r>
              <a:rPr dirty="0" sz="1500" spc="-50">
                <a:latin typeface="Calibri"/>
                <a:cs typeface="Calibri"/>
              </a:rPr>
              <a:t> </a:t>
            </a:r>
            <a:r>
              <a:rPr dirty="0" sz="1500" spc="-15">
                <a:latin typeface="Calibri"/>
                <a:cs typeface="Calibri"/>
              </a:rPr>
              <a:t>for  </a:t>
            </a:r>
            <a:r>
              <a:rPr dirty="0" sz="1500" spc="-10">
                <a:latin typeface="Calibri"/>
                <a:cs typeface="Calibri"/>
              </a:rPr>
              <a:t>your </a:t>
            </a:r>
            <a:r>
              <a:rPr dirty="0" sz="1500" spc="-5">
                <a:latin typeface="Calibri"/>
                <a:cs typeface="Calibri"/>
              </a:rPr>
              <a:t>HIV?</a:t>
            </a:r>
            <a:endParaRPr sz="1500">
              <a:latin typeface="Calibri"/>
              <a:cs typeface="Calibri"/>
            </a:endParaRPr>
          </a:p>
          <a:p>
            <a:pPr algn="just" marL="988694" marR="193675" indent="-285750">
              <a:lnSpc>
                <a:spcPct val="100000"/>
              </a:lnSpc>
              <a:spcBef>
                <a:spcPts val="405"/>
              </a:spcBef>
              <a:buFont typeface="Arial"/>
              <a:buChar char="•"/>
              <a:tabLst>
                <a:tab pos="989330" algn="l"/>
              </a:tabLst>
            </a:pPr>
            <a:r>
              <a:rPr dirty="0" sz="1500" spc="-10">
                <a:latin typeface="Calibri"/>
                <a:cs typeface="Calibri"/>
              </a:rPr>
              <a:t>Are you </a:t>
            </a:r>
            <a:r>
              <a:rPr dirty="0" sz="1500">
                <a:latin typeface="Calibri"/>
                <a:cs typeface="Calibri"/>
              </a:rPr>
              <a:t>seeking</a:t>
            </a:r>
            <a:r>
              <a:rPr dirty="0" sz="1500" spc="-85">
                <a:latin typeface="Calibri"/>
                <a:cs typeface="Calibri"/>
              </a:rPr>
              <a:t> </a:t>
            </a:r>
            <a:r>
              <a:rPr dirty="0" sz="1500">
                <a:latin typeface="Calibri"/>
                <a:cs typeface="Calibri"/>
              </a:rPr>
              <a:t>help  </a:t>
            </a:r>
            <a:r>
              <a:rPr dirty="0" sz="1500" spc="-10">
                <a:latin typeface="Calibri"/>
                <a:cs typeface="Calibri"/>
              </a:rPr>
              <a:t>from </a:t>
            </a:r>
            <a:r>
              <a:rPr dirty="0" sz="1500" spc="-15">
                <a:latin typeface="Calibri"/>
                <a:cs typeface="Calibri"/>
              </a:rPr>
              <a:t>anyone </a:t>
            </a:r>
            <a:r>
              <a:rPr dirty="0" sz="1500" spc="-5">
                <a:latin typeface="Calibri"/>
                <a:cs typeface="Calibri"/>
              </a:rPr>
              <a:t>outside  of this </a:t>
            </a:r>
            <a:r>
              <a:rPr dirty="0" sz="1500">
                <a:latin typeface="Calibri"/>
                <a:cs typeface="Calibri"/>
              </a:rPr>
              <a:t>clinic </a:t>
            </a:r>
            <a:r>
              <a:rPr dirty="0" sz="1500" spc="-15">
                <a:latin typeface="Calibri"/>
                <a:cs typeface="Calibri"/>
              </a:rPr>
              <a:t>for </a:t>
            </a:r>
            <a:r>
              <a:rPr dirty="0" sz="1500" spc="-10">
                <a:latin typeface="Calibri"/>
                <a:cs typeface="Calibri"/>
              </a:rPr>
              <a:t>your  </a:t>
            </a:r>
            <a:r>
              <a:rPr dirty="0" sz="1500" spc="-5">
                <a:latin typeface="Calibri"/>
                <a:cs typeface="Calibri"/>
              </a:rPr>
              <a:t>HIV?</a:t>
            </a:r>
            <a:endParaRPr sz="1500">
              <a:latin typeface="Calibri"/>
              <a:cs typeface="Calibri"/>
            </a:endParaRPr>
          </a:p>
        </p:txBody>
      </p:sp>
      <p:sp>
        <p:nvSpPr>
          <p:cNvPr id="15" name="object 15"/>
          <p:cNvSpPr/>
          <p:nvPr/>
        </p:nvSpPr>
        <p:spPr>
          <a:xfrm>
            <a:off x="990600" y="3505200"/>
            <a:ext cx="544830" cy="802587"/>
          </a:xfrm>
          <a:prstGeom prst="rect">
            <a:avLst/>
          </a:prstGeom>
          <a:blipFill>
            <a:blip r:embed="rId4" cstate="print"/>
            <a:stretch>
              <a:fillRect/>
            </a:stretch>
          </a:blipFill>
        </p:spPr>
        <p:txBody>
          <a:bodyPr wrap="square" lIns="0" tIns="0" rIns="0" bIns="0" rtlCol="0"/>
          <a:lstStyle/>
          <a:p/>
        </p:txBody>
      </p:sp>
      <p:grpSp>
        <p:nvGrpSpPr>
          <p:cNvPr id="16" name="object 16"/>
          <p:cNvGrpSpPr/>
          <p:nvPr/>
        </p:nvGrpSpPr>
        <p:grpSpPr>
          <a:xfrm>
            <a:off x="7485888" y="896111"/>
            <a:ext cx="1945005" cy="1442085"/>
            <a:chOff x="7485888" y="896111"/>
            <a:chExt cx="1945005" cy="1442085"/>
          </a:xfrm>
        </p:grpSpPr>
        <p:sp>
          <p:nvSpPr>
            <p:cNvPr id="17" name="object 17"/>
            <p:cNvSpPr/>
            <p:nvPr/>
          </p:nvSpPr>
          <p:spPr>
            <a:xfrm>
              <a:off x="7485888" y="896111"/>
              <a:ext cx="1944624" cy="1441704"/>
            </a:xfrm>
            <a:prstGeom prst="rect">
              <a:avLst/>
            </a:prstGeom>
            <a:blipFill>
              <a:blip r:embed="rId5" cstate="print"/>
              <a:stretch>
                <a:fillRect/>
              </a:stretch>
            </a:blipFill>
          </p:spPr>
          <p:txBody>
            <a:bodyPr wrap="square" lIns="0" tIns="0" rIns="0" bIns="0" rtlCol="0"/>
            <a:lstStyle/>
            <a:p/>
          </p:txBody>
        </p:sp>
        <p:sp>
          <p:nvSpPr>
            <p:cNvPr id="18" name="object 18"/>
            <p:cNvSpPr/>
            <p:nvPr/>
          </p:nvSpPr>
          <p:spPr>
            <a:xfrm>
              <a:off x="7644384" y="1173479"/>
              <a:ext cx="1740407" cy="944880"/>
            </a:xfrm>
            <a:prstGeom prst="rect">
              <a:avLst/>
            </a:prstGeom>
            <a:blipFill>
              <a:blip r:embed="rId6" cstate="print"/>
              <a:stretch>
                <a:fillRect/>
              </a:stretch>
            </a:blipFill>
          </p:spPr>
          <p:txBody>
            <a:bodyPr wrap="square" lIns="0" tIns="0" rIns="0" bIns="0" rtlCol="0"/>
            <a:lstStyle/>
            <a:p/>
          </p:txBody>
        </p:sp>
        <p:sp>
          <p:nvSpPr>
            <p:cNvPr id="19" name="object 19"/>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0" name="object 20"/>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21" name="object 21"/>
            <p:cNvSpPr/>
            <p:nvPr/>
          </p:nvSpPr>
          <p:spPr>
            <a:xfrm>
              <a:off x="7684531" y="1019144"/>
              <a:ext cx="1547336" cy="1117540"/>
            </a:xfrm>
            <a:prstGeom prst="rect">
              <a:avLst/>
            </a:prstGeom>
            <a:blipFill>
              <a:blip r:embed="rId7" cstate="print"/>
              <a:stretch>
                <a:fillRect/>
              </a:stretch>
            </a:blipFill>
          </p:spPr>
          <p:txBody>
            <a:bodyPr wrap="square" lIns="0" tIns="0" rIns="0" bIns="0" rtlCol="0"/>
            <a:lstStyle/>
            <a:p/>
          </p:txBody>
        </p:sp>
      </p:grpSp>
      <p:sp>
        <p:nvSpPr>
          <p:cNvPr id="22" name="object 22"/>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8064A2"/>
          </a:solidFill>
        </p:spPr>
        <p:txBody>
          <a:bodyPr wrap="square" lIns="0" tIns="0" rIns="0" bIns="0" rtlCol="0"/>
          <a:lstStyle/>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4F81BD"/>
          </a:solidFill>
        </p:spPr>
        <p:txBody>
          <a:bodyPr wrap="square" lIns="0" tIns="184150" rIns="0" bIns="0" rtlCol="0" vert="horz">
            <a:spAutoFit/>
          </a:bodyPr>
          <a:lstStyle/>
          <a:p>
            <a:pPr marL="492125">
              <a:lnSpc>
                <a:spcPct val="100000"/>
              </a:lnSpc>
              <a:spcBef>
                <a:spcPts val="1450"/>
              </a:spcBef>
            </a:pPr>
            <a:r>
              <a:rPr dirty="0"/>
              <a:t>22. </a:t>
            </a:r>
            <a:r>
              <a:rPr dirty="0" spc="-10"/>
              <a:t>Follow </a:t>
            </a:r>
            <a:r>
              <a:rPr dirty="0" spc="-5"/>
              <a:t>up on </a:t>
            </a:r>
            <a:r>
              <a:rPr dirty="0" spc="-10"/>
              <a:t>how </a:t>
            </a:r>
            <a:r>
              <a:rPr dirty="0" spc="-15"/>
              <a:t>you </a:t>
            </a:r>
            <a:r>
              <a:rPr dirty="0" spc="-10"/>
              <a:t>are </a:t>
            </a:r>
            <a:r>
              <a:rPr dirty="0" spc="-5"/>
              <a:t>taking</a:t>
            </a:r>
            <a:r>
              <a:rPr dirty="0" spc="65"/>
              <a:t> </a:t>
            </a:r>
            <a:r>
              <a:rPr dirty="0" spc="-45"/>
              <a:t>ARVs</a:t>
            </a:r>
          </a:p>
        </p:txBody>
      </p:sp>
      <p:sp>
        <p:nvSpPr>
          <p:cNvPr id="3" name="object 3"/>
          <p:cNvSpPr txBox="1"/>
          <p:nvPr/>
        </p:nvSpPr>
        <p:spPr>
          <a:xfrm>
            <a:off x="7393940" y="2458211"/>
            <a:ext cx="1971675" cy="15494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30">
                <a:latin typeface="Calibri"/>
                <a:cs typeface="Calibri"/>
              </a:rPr>
              <a:t>Together </a:t>
            </a:r>
            <a:r>
              <a:rPr dirty="0" sz="2000" spc="-5">
                <a:latin typeface="Calibri"/>
                <a:cs typeface="Calibri"/>
              </a:rPr>
              <a:t>we’ll  </a:t>
            </a:r>
            <a:r>
              <a:rPr dirty="0" sz="2000" spc="-10">
                <a:latin typeface="Calibri"/>
                <a:cs typeface="Calibri"/>
              </a:rPr>
              <a:t>review </a:t>
            </a:r>
            <a:r>
              <a:rPr dirty="0" sz="2000">
                <a:latin typeface="Calibri"/>
                <a:cs typeface="Calibri"/>
              </a:rPr>
              <a:t>the </a:t>
            </a:r>
            <a:r>
              <a:rPr dirty="0" sz="2000" spc="-5">
                <a:latin typeface="Calibri"/>
                <a:cs typeface="Calibri"/>
              </a:rPr>
              <a:t>plan  made last </a:t>
            </a:r>
            <a:r>
              <a:rPr dirty="0" sz="2000">
                <a:latin typeface="Calibri"/>
                <a:cs typeface="Calibri"/>
              </a:rPr>
              <a:t>time  </a:t>
            </a:r>
            <a:r>
              <a:rPr dirty="0" sz="2000" spc="-10">
                <a:latin typeface="Calibri"/>
                <a:cs typeface="Calibri"/>
              </a:rPr>
              <a:t>to </a:t>
            </a:r>
            <a:r>
              <a:rPr dirty="0" sz="2000">
                <a:latin typeface="Calibri"/>
                <a:cs typeface="Calibri"/>
              </a:rPr>
              <a:t>see </a:t>
            </a:r>
            <a:r>
              <a:rPr dirty="0" sz="2000" spc="-10">
                <a:latin typeface="Calibri"/>
                <a:cs typeface="Calibri"/>
              </a:rPr>
              <a:t>how </a:t>
            </a:r>
            <a:r>
              <a:rPr dirty="0" sz="2000" spc="-15">
                <a:latin typeface="Calibri"/>
                <a:cs typeface="Calibri"/>
              </a:rPr>
              <a:t>you  </a:t>
            </a:r>
            <a:r>
              <a:rPr dirty="0" sz="2000" spc="-10">
                <a:latin typeface="Calibri"/>
                <a:cs typeface="Calibri"/>
              </a:rPr>
              <a:t>are </a:t>
            </a:r>
            <a:r>
              <a:rPr dirty="0" sz="2000" spc="-5">
                <a:latin typeface="Calibri"/>
                <a:cs typeface="Calibri"/>
              </a:rPr>
              <a:t>taking</a:t>
            </a:r>
            <a:r>
              <a:rPr dirty="0" sz="2000" spc="-75">
                <a:latin typeface="Calibri"/>
                <a:cs typeface="Calibri"/>
              </a:rPr>
              <a:t> </a:t>
            </a:r>
            <a:r>
              <a:rPr dirty="0" sz="2000" spc="-25">
                <a:latin typeface="Calibri"/>
                <a:cs typeface="Calibri"/>
              </a:rPr>
              <a:t>ARVs.</a:t>
            </a:r>
            <a:endParaRPr sz="2000">
              <a:latin typeface="Calibri"/>
              <a:cs typeface="Calibri"/>
            </a:endParaRPr>
          </a:p>
        </p:txBody>
      </p:sp>
      <p:sp>
        <p:nvSpPr>
          <p:cNvPr id="4" name="object 4"/>
          <p:cNvSpPr/>
          <p:nvPr/>
        </p:nvSpPr>
        <p:spPr>
          <a:xfrm>
            <a:off x="771695" y="1666241"/>
            <a:ext cx="6050565" cy="5420358"/>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8938" y="1490979"/>
            <a:ext cx="2398395"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spc="-25">
                <a:latin typeface="Calibri"/>
                <a:cs typeface="Calibri"/>
              </a:rPr>
              <a:t>Together </a:t>
            </a:r>
            <a:r>
              <a:rPr dirty="0" sz="1600" spc="-5">
                <a:latin typeface="Calibri"/>
                <a:cs typeface="Calibri"/>
              </a:rPr>
              <a:t>we’ll </a:t>
            </a:r>
            <a:r>
              <a:rPr dirty="0" sz="1600" spc="-10">
                <a:latin typeface="Calibri"/>
                <a:cs typeface="Calibri"/>
              </a:rPr>
              <a:t>review </a:t>
            </a:r>
            <a:r>
              <a:rPr dirty="0" sz="1600" spc="-430">
                <a:latin typeface="Calibri"/>
                <a:cs typeface="Calibri"/>
              </a:rPr>
              <a:t>the </a:t>
            </a:r>
            <a:r>
              <a:rPr dirty="0" sz="1600" spc="-320">
                <a:latin typeface="Calibri"/>
                <a:cs typeface="Calibri"/>
              </a:rPr>
              <a:t> </a:t>
            </a:r>
            <a:r>
              <a:rPr dirty="0" sz="1600" spc="-5">
                <a:latin typeface="Calibri"/>
                <a:cs typeface="Calibri"/>
              </a:rPr>
              <a:t>plan made </a:t>
            </a:r>
            <a:r>
              <a:rPr dirty="0" sz="1600" spc="-10">
                <a:latin typeface="Calibri"/>
                <a:cs typeface="Calibri"/>
              </a:rPr>
              <a:t>last </a:t>
            </a:r>
            <a:r>
              <a:rPr dirty="0" sz="1600" spc="-5">
                <a:latin typeface="Calibri"/>
                <a:cs typeface="Calibri"/>
              </a:rPr>
              <a:t>time</a:t>
            </a:r>
            <a:r>
              <a:rPr dirty="0" sz="1600" spc="-10">
                <a:latin typeface="Calibri"/>
                <a:cs typeface="Calibri"/>
              </a:rPr>
              <a:t> to</a:t>
            </a:r>
            <a:endParaRPr sz="1600">
              <a:latin typeface="Calibri"/>
              <a:cs typeface="Calibri"/>
            </a:endParaRPr>
          </a:p>
        </p:txBody>
      </p:sp>
      <p:sp>
        <p:nvSpPr>
          <p:cNvPr id="3" name="object 3"/>
          <p:cNvSpPr txBox="1"/>
          <p:nvPr/>
        </p:nvSpPr>
        <p:spPr>
          <a:xfrm>
            <a:off x="964688" y="2313940"/>
            <a:ext cx="1925955" cy="522605"/>
          </a:xfrm>
          <a:prstGeom prst="rect">
            <a:avLst/>
          </a:prstGeom>
        </p:spPr>
        <p:txBody>
          <a:bodyPr wrap="square" lIns="0" tIns="3175" rIns="0" bIns="0" rtlCol="0" vert="horz">
            <a:spAutoFit/>
          </a:bodyPr>
          <a:lstStyle/>
          <a:p>
            <a:pPr marL="12700" marR="5080">
              <a:lnSpc>
                <a:spcPct val="103699"/>
              </a:lnSpc>
              <a:spcBef>
                <a:spcPts val="25"/>
              </a:spcBef>
            </a:pPr>
            <a:r>
              <a:rPr dirty="0" sz="1600" spc="-5">
                <a:latin typeface="Calibri"/>
                <a:cs typeface="Calibri"/>
              </a:rPr>
              <a:t>see how you </a:t>
            </a:r>
            <a:r>
              <a:rPr dirty="0" sz="1600" spc="-10">
                <a:latin typeface="Calibri"/>
                <a:cs typeface="Calibri"/>
              </a:rPr>
              <a:t>are taking  </a:t>
            </a:r>
            <a:r>
              <a:rPr dirty="0" sz="1600" spc="-20">
                <a:latin typeface="Calibri"/>
                <a:cs typeface="Calibri"/>
              </a:rPr>
              <a:t>ARVs.</a:t>
            </a:r>
            <a:endParaRPr sz="1600">
              <a:latin typeface="Calibri"/>
              <a:cs typeface="Calibri"/>
            </a:endParaRPr>
          </a:p>
        </p:txBody>
      </p:sp>
      <p:sp>
        <p:nvSpPr>
          <p:cNvPr id="4" name="object 4"/>
          <p:cNvSpPr txBox="1"/>
          <p:nvPr/>
        </p:nvSpPr>
        <p:spPr>
          <a:xfrm>
            <a:off x="3345938" y="1491488"/>
            <a:ext cx="2430780" cy="453390"/>
          </a:xfrm>
          <a:prstGeom prst="rect">
            <a:avLst/>
          </a:prstGeom>
        </p:spPr>
        <p:txBody>
          <a:bodyPr wrap="square" lIns="0" tIns="12700" rIns="0" bIns="0" rtlCol="0" vert="horz">
            <a:spAutoFit/>
          </a:bodyPr>
          <a:lstStyle/>
          <a:p>
            <a:pPr marL="12700">
              <a:lnSpc>
                <a:spcPct val="100000"/>
              </a:lnSpc>
              <a:spcBef>
                <a:spcPts val="100"/>
              </a:spcBef>
            </a:pPr>
            <a:r>
              <a:rPr dirty="0" sz="1500" spc="-20" b="1">
                <a:latin typeface="Calibri"/>
                <a:cs typeface="Calibri"/>
              </a:rPr>
              <a:t>TALKING</a:t>
            </a:r>
            <a:r>
              <a:rPr dirty="0" sz="1500" spc="-15" b="1">
                <a:latin typeface="Calibri"/>
                <a:cs typeface="Calibri"/>
              </a:rPr>
              <a:t> </a:t>
            </a:r>
            <a:r>
              <a:rPr dirty="0" sz="1500" spc="-5" b="1">
                <a:latin typeface="Calibri"/>
                <a:cs typeface="Calibri"/>
              </a:rPr>
              <a:t>POINTS:</a:t>
            </a:r>
            <a:endParaRPr sz="1500">
              <a:latin typeface="Calibri"/>
              <a:cs typeface="Calibri"/>
            </a:endParaRPr>
          </a:p>
          <a:p>
            <a:pPr marL="298450" indent="-285750">
              <a:lnSpc>
                <a:spcPct val="100000"/>
              </a:lnSpc>
              <a:spcBef>
                <a:spcPts val="5"/>
              </a:spcBef>
              <a:buFont typeface="Arial"/>
              <a:buChar char="•"/>
              <a:tabLst>
                <a:tab pos="297815" algn="l"/>
                <a:tab pos="298450" algn="l"/>
              </a:tabLst>
            </a:pPr>
            <a:r>
              <a:rPr dirty="0" sz="1300" spc="-5">
                <a:latin typeface="Calibri"/>
                <a:cs typeface="Calibri"/>
              </a:rPr>
              <a:t>Last time </a:t>
            </a:r>
            <a:r>
              <a:rPr dirty="0" sz="1300" spc="-10">
                <a:latin typeface="Calibri"/>
                <a:cs typeface="Calibri"/>
              </a:rPr>
              <a:t>we </a:t>
            </a:r>
            <a:r>
              <a:rPr dirty="0" sz="1300" spc="-5">
                <a:latin typeface="Calibri"/>
                <a:cs typeface="Calibri"/>
              </a:rPr>
              <a:t>met, </a:t>
            </a:r>
            <a:r>
              <a:rPr dirty="0" sz="1300" spc="-10">
                <a:latin typeface="Calibri"/>
                <a:cs typeface="Calibri"/>
              </a:rPr>
              <a:t>we</a:t>
            </a:r>
            <a:r>
              <a:rPr dirty="0" sz="1300" spc="20">
                <a:latin typeface="Calibri"/>
                <a:cs typeface="Calibri"/>
              </a:rPr>
              <a:t> </a:t>
            </a:r>
            <a:r>
              <a:rPr dirty="0" sz="1300" spc="-5">
                <a:latin typeface="Calibri"/>
                <a:cs typeface="Calibri"/>
              </a:rPr>
              <a:t>identified</a:t>
            </a:r>
            <a:endParaRPr sz="1300">
              <a:latin typeface="Calibri"/>
              <a:cs typeface="Calibri"/>
            </a:endParaRPr>
          </a:p>
        </p:txBody>
      </p:sp>
      <p:sp>
        <p:nvSpPr>
          <p:cNvPr id="5" name="object 5"/>
          <p:cNvSpPr/>
          <p:nvPr/>
        </p:nvSpPr>
        <p:spPr>
          <a:xfrm>
            <a:off x="5802672" y="1922967"/>
            <a:ext cx="412750" cy="0"/>
          </a:xfrm>
          <a:custGeom>
            <a:avLst/>
            <a:gdLst/>
            <a:ahLst/>
            <a:cxnLst/>
            <a:rect l="l" t="t" r="r" b="b"/>
            <a:pathLst>
              <a:path w="412750" h="0">
                <a:moveTo>
                  <a:pt x="0" y="0"/>
                </a:moveTo>
                <a:lnTo>
                  <a:pt x="412427" y="0"/>
                </a:lnTo>
              </a:path>
            </a:pathLst>
          </a:custGeom>
          <a:ln w="10721">
            <a:solidFill>
              <a:srgbClr val="000000"/>
            </a:solidFill>
          </a:ln>
        </p:spPr>
        <p:txBody>
          <a:bodyPr wrap="square" lIns="0" tIns="0" rIns="0" bIns="0" rtlCol="0"/>
          <a:lstStyle/>
          <a:p/>
        </p:txBody>
      </p:sp>
      <p:sp>
        <p:nvSpPr>
          <p:cNvPr id="6" name="object 6"/>
          <p:cNvSpPr txBox="1"/>
          <p:nvPr/>
        </p:nvSpPr>
        <p:spPr>
          <a:xfrm>
            <a:off x="6240827" y="1721103"/>
            <a:ext cx="961390" cy="223520"/>
          </a:xfrm>
          <a:prstGeom prst="rect">
            <a:avLst/>
          </a:prstGeom>
        </p:spPr>
        <p:txBody>
          <a:bodyPr wrap="square" lIns="0" tIns="12700" rIns="0" bIns="0" rtlCol="0" vert="horz">
            <a:spAutoFit/>
          </a:bodyPr>
          <a:lstStyle/>
          <a:p>
            <a:pPr marL="12700">
              <a:lnSpc>
                <a:spcPct val="100000"/>
              </a:lnSpc>
              <a:spcBef>
                <a:spcPts val="100"/>
              </a:spcBef>
            </a:pPr>
            <a:r>
              <a:rPr dirty="0" sz="1300">
                <a:latin typeface="Calibri"/>
                <a:cs typeface="Calibri"/>
              </a:rPr>
              <a:t>(</a:t>
            </a:r>
            <a:r>
              <a:rPr dirty="0" sz="1300" i="1">
                <a:latin typeface="Calibri"/>
                <a:cs typeface="Calibri"/>
              </a:rPr>
              <a:t>fill in</a:t>
            </a:r>
            <a:r>
              <a:rPr dirty="0" sz="1300" spc="-50" i="1">
                <a:latin typeface="Calibri"/>
                <a:cs typeface="Calibri"/>
              </a:rPr>
              <a:t> </a:t>
            </a:r>
            <a:r>
              <a:rPr dirty="0" sz="1300" spc="-5" i="1">
                <a:latin typeface="Calibri"/>
                <a:cs typeface="Calibri"/>
              </a:rPr>
              <a:t>barriers</a:t>
            </a:r>
            <a:endParaRPr sz="1300">
              <a:latin typeface="Calibri"/>
              <a:cs typeface="Calibri"/>
            </a:endParaRPr>
          </a:p>
        </p:txBody>
      </p:sp>
      <p:sp>
        <p:nvSpPr>
          <p:cNvPr id="7" name="object 7"/>
          <p:cNvSpPr/>
          <p:nvPr/>
        </p:nvSpPr>
        <p:spPr>
          <a:xfrm>
            <a:off x="6210824" y="2075367"/>
            <a:ext cx="412750" cy="0"/>
          </a:xfrm>
          <a:custGeom>
            <a:avLst/>
            <a:gdLst/>
            <a:ahLst/>
            <a:cxnLst/>
            <a:rect l="l" t="t" r="r" b="b"/>
            <a:pathLst>
              <a:path w="412750" h="0">
                <a:moveTo>
                  <a:pt x="0" y="0"/>
                </a:moveTo>
                <a:lnTo>
                  <a:pt x="412229" y="0"/>
                </a:lnTo>
              </a:path>
            </a:pathLst>
          </a:custGeom>
          <a:ln w="10721">
            <a:solidFill>
              <a:srgbClr val="000000"/>
            </a:solidFill>
          </a:ln>
        </p:spPr>
        <p:txBody>
          <a:bodyPr wrap="square" lIns="0" tIns="0" rIns="0" bIns="0" rtlCol="0"/>
          <a:lstStyle/>
          <a:p/>
        </p:txBody>
      </p:sp>
      <p:sp>
        <p:nvSpPr>
          <p:cNvPr id="8" name="object 8"/>
          <p:cNvSpPr txBox="1"/>
          <p:nvPr/>
        </p:nvSpPr>
        <p:spPr>
          <a:xfrm>
            <a:off x="3631688" y="1873503"/>
            <a:ext cx="3420110" cy="223520"/>
          </a:xfrm>
          <a:prstGeom prst="rect">
            <a:avLst/>
          </a:prstGeom>
        </p:spPr>
        <p:txBody>
          <a:bodyPr wrap="square" lIns="0" tIns="12700" rIns="0" bIns="0" rtlCol="0" vert="horz">
            <a:spAutoFit/>
          </a:bodyPr>
          <a:lstStyle/>
          <a:p>
            <a:pPr marL="12700">
              <a:lnSpc>
                <a:spcPct val="100000"/>
              </a:lnSpc>
              <a:spcBef>
                <a:spcPts val="100"/>
              </a:spcBef>
              <a:tabLst>
                <a:tab pos="3029585" algn="l"/>
              </a:tabLst>
            </a:pPr>
            <a:r>
              <a:rPr dirty="0" sz="1300" spc="-10" i="1">
                <a:latin typeface="Calibri"/>
                <a:cs typeface="Calibri"/>
              </a:rPr>
              <a:t>discussed </a:t>
            </a:r>
            <a:r>
              <a:rPr dirty="0" sz="1300" spc="-5" i="1">
                <a:latin typeface="Calibri"/>
                <a:cs typeface="Calibri"/>
              </a:rPr>
              <a:t>at </a:t>
            </a:r>
            <a:r>
              <a:rPr dirty="0" sz="1300" spc="-10" i="1">
                <a:latin typeface="Calibri"/>
                <a:cs typeface="Calibri"/>
              </a:rPr>
              <a:t>last </a:t>
            </a:r>
            <a:r>
              <a:rPr dirty="0" sz="1300" spc="-5" i="1">
                <a:latin typeface="Calibri"/>
                <a:cs typeface="Calibri"/>
              </a:rPr>
              <a:t>session</a:t>
            </a:r>
            <a:r>
              <a:rPr dirty="0" sz="1300" spc="-5">
                <a:latin typeface="Calibri"/>
                <a:cs typeface="Calibri"/>
              </a:rPr>
              <a:t>)</a:t>
            </a:r>
            <a:r>
              <a:rPr dirty="0" sz="1300" spc="60">
                <a:latin typeface="Calibri"/>
                <a:cs typeface="Calibri"/>
              </a:rPr>
              <a:t> </a:t>
            </a:r>
            <a:r>
              <a:rPr dirty="0" sz="1300">
                <a:latin typeface="Calibri"/>
                <a:cs typeface="Calibri"/>
              </a:rPr>
              <a:t>and</a:t>
            </a:r>
            <a:r>
              <a:rPr dirty="0" sz="1300" spc="15">
                <a:latin typeface="Calibri"/>
                <a:cs typeface="Calibri"/>
              </a:rPr>
              <a:t> </a:t>
            </a:r>
            <a:r>
              <a:rPr dirty="0" sz="1300">
                <a:latin typeface="Calibri"/>
                <a:cs typeface="Calibri"/>
              </a:rPr>
              <a:t>planned	(</a:t>
            </a:r>
            <a:r>
              <a:rPr dirty="0" sz="1300" i="1">
                <a:latin typeface="Calibri"/>
                <a:cs typeface="Calibri"/>
              </a:rPr>
              <a:t>fill</a:t>
            </a:r>
            <a:r>
              <a:rPr dirty="0" sz="1300" spc="-60" i="1">
                <a:latin typeface="Calibri"/>
                <a:cs typeface="Calibri"/>
              </a:rPr>
              <a:t> </a:t>
            </a:r>
            <a:r>
              <a:rPr dirty="0" sz="1300" i="1">
                <a:latin typeface="Calibri"/>
                <a:cs typeface="Calibri"/>
              </a:rPr>
              <a:t>in</a:t>
            </a:r>
            <a:endParaRPr sz="1300">
              <a:latin typeface="Calibri"/>
              <a:cs typeface="Calibri"/>
            </a:endParaRPr>
          </a:p>
        </p:txBody>
      </p:sp>
      <p:sp>
        <p:nvSpPr>
          <p:cNvPr id="9" name="object 9"/>
          <p:cNvSpPr txBox="1"/>
          <p:nvPr/>
        </p:nvSpPr>
        <p:spPr>
          <a:xfrm>
            <a:off x="3631688" y="2038096"/>
            <a:ext cx="3646804" cy="375920"/>
          </a:xfrm>
          <a:prstGeom prst="rect">
            <a:avLst/>
          </a:prstGeom>
        </p:spPr>
        <p:txBody>
          <a:bodyPr wrap="square" lIns="0" tIns="58419" rIns="0" bIns="0" rtlCol="0" vert="horz">
            <a:spAutoFit/>
          </a:bodyPr>
          <a:lstStyle/>
          <a:p>
            <a:pPr marL="12700" marR="5080">
              <a:lnSpc>
                <a:spcPct val="76900"/>
              </a:lnSpc>
              <a:spcBef>
                <a:spcPts val="459"/>
              </a:spcBef>
            </a:pPr>
            <a:r>
              <a:rPr dirty="0" sz="1300" spc="-5" i="1">
                <a:latin typeface="Calibri"/>
                <a:cs typeface="Calibri"/>
              </a:rPr>
              <a:t>interventions decided </a:t>
            </a:r>
            <a:r>
              <a:rPr dirty="0" sz="1300" spc="-10" i="1">
                <a:latin typeface="Calibri"/>
                <a:cs typeface="Calibri"/>
              </a:rPr>
              <a:t>upon </a:t>
            </a:r>
            <a:r>
              <a:rPr dirty="0" sz="1300" spc="-5" i="1">
                <a:latin typeface="Calibri"/>
                <a:cs typeface="Calibri"/>
              </a:rPr>
              <a:t>at </a:t>
            </a:r>
            <a:r>
              <a:rPr dirty="0" sz="1300" spc="-10" i="1">
                <a:latin typeface="Calibri"/>
                <a:cs typeface="Calibri"/>
              </a:rPr>
              <a:t>last session</a:t>
            </a:r>
            <a:r>
              <a:rPr dirty="0" sz="1300" spc="-10">
                <a:latin typeface="Calibri"/>
                <a:cs typeface="Calibri"/>
              </a:rPr>
              <a:t>) to </a:t>
            </a:r>
            <a:r>
              <a:rPr dirty="0" sz="1300">
                <a:latin typeface="Calibri"/>
                <a:cs typeface="Calibri"/>
              </a:rPr>
              <a:t>help </a:t>
            </a:r>
            <a:r>
              <a:rPr dirty="0" sz="1300" spc="-10">
                <a:latin typeface="Calibri"/>
                <a:cs typeface="Calibri"/>
              </a:rPr>
              <a:t>you  </a:t>
            </a:r>
            <a:r>
              <a:rPr dirty="0" sz="1300" spc="-20">
                <a:latin typeface="Calibri"/>
                <a:cs typeface="Calibri"/>
              </a:rPr>
              <a:t>take</a:t>
            </a:r>
            <a:r>
              <a:rPr dirty="0" sz="1300" spc="5">
                <a:latin typeface="Calibri"/>
                <a:cs typeface="Calibri"/>
              </a:rPr>
              <a:t> </a:t>
            </a:r>
            <a:r>
              <a:rPr dirty="0" sz="1300" spc="-20">
                <a:latin typeface="Calibri"/>
                <a:cs typeface="Calibri"/>
              </a:rPr>
              <a:t>ARVs.</a:t>
            </a:r>
            <a:endParaRPr sz="1300">
              <a:latin typeface="Calibri"/>
              <a:cs typeface="Calibri"/>
            </a:endParaRPr>
          </a:p>
        </p:txBody>
      </p:sp>
      <p:sp>
        <p:nvSpPr>
          <p:cNvPr id="10" name="object 10"/>
          <p:cNvSpPr txBox="1"/>
          <p:nvPr/>
        </p:nvSpPr>
        <p:spPr>
          <a:xfrm>
            <a:off x="3345938" y="2394711"/>
            <a:ext cx="2063114" cy="22352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300" spc="-5">
                <a:latin typeface="Calibri"/>
                <a:cs typeface="Calibri"/>
              </a:rPr>
              <a:t>How </a:t>
            </a:r>
            <a:r>
              <a:rPr dirty="0" sz="1300">
                <a:latin typeface="Calibri"/>
                <a:cs typeface="Calibri"/>
              </a:rPr>
              <a:t>has </a:t>
            </a:r>
            <a:r>
              <a:rPr dirty="0" sz="1300" spc="-5">
                <a:latin typeface="Calibri"/>
                <a:cs typeface="Calibri"/>
              </a:rPr>
              <a:t>that </a:t>
            </a:r>
            <a:r>
              <a:rPr dirty="0" sz="1300">
                <a:latin typeface="Calibri"/>
                <a:cs typeface="Calibri"/>
              </a:rPr>
              <a:t>been</a:t>
            </a:r>
            <a:r>
              <a:rPr dirty="0" sz="1300" spc="-25">
                <a:latin typeface="Calibri"/>
                <a:cs typeface="Calibri"/>
              </a:rPr>
              <a:t> </a:t>
            </a:r>
            <a:r>
              <a:rPr dirty="0" sz="1300" spc="-5">
                <a:latin typeface="Calibri"/>
                <a:cs typeface="Calibri"/>
              </a:rPr>
              <a:t>going?</a:t>
            </a:r>
            <a:endParaRPr sz="1300">
              <a:latin typeface="Calibri"/>
              <a:cs typeface="Calibri"/>
            </a:endParaRPr>
          </a:p>
        </p:txBody>
      </p:sp>
      <p:sp>
        <p:nvSpPr>
          <p:cNvPr id="11" name="object 11"/>
          <p:cNvSpPr txBox="1"/>
          <p:nvPr/>
        </p:nvSpPr>
        <p:spPr>
          <a:xfrm>
            <a:off x="3345938" y="2595879"/>
            <a:ext cx="5924550" cy="1686560"/>
          </a:xfrm>
          <a:prstGeom prst="rect">
            <a:avLst/>
          </a:prstGeom>
        </p:spPr>
        <p:txBody>
          <a:bodyPr wrap="square" lIns="0" tIns="12700" rIns="0" bIns="0" rtlCol="0" vert="horz">
            <a:spAutoFit/>
          </a:bodyPr>
          <a:lstStyle/>
          <a:p>
            <a:pPr marL="298450" indent="-285750">
              <a:lnSpc>
                <a:spcPts val="1535"/>
              </a:lnSpc>
              <a:spcBef>
                <a:spcPts val="100"/>
              </a:spcBef>
              <a:buFont typeface="Arial"/>
              <a:buChar char="•"/>
              <a:tabLst>
                <a:tab pos="297815" algn="l"/>
                <a:tab pos="298450" algn="l"/>
              </a:tabLst>
            </a:pPr>
            <a:r>
              <a:rPr dirty="0" sz="1300" spc="-10">
                <a:latin typeface="Calibri"/>
                <a:cs typeface="Calibri"/>
              </a:rPr>
              <a:t>Are </a:t>
            </a:r>
            <a:r>
              <a:rPr dirty="0" sz="1300" spc="-5">
                <a:latin typeface="Calibri"/>
                <a:cs typeface="Calibri"/>
              </a:rPr>
              <a:t>there </a:t>
            </a:r>
            <a:r>
              <a:rPr dirty="0" sz="1300" spc="-10">
                <a:latin typeface="Calibri"/>
                <a:cs typeface="Calibri"/>
              </a:rPr>
              <a:t>any </a:t>
            </a:r>
            <a:r>
              <a:rPr dirty="0" sz="1300" spc="-5">
                <a:latin typeface="Calibri"/>
                <a:cs typeface="Calibri"/>
              </a:rPr>
              <a:t>new challenges taking</a:t>
            </a:r>
            <a:r>
              <a:rPr dirty="0" sz="1300" spc="55">
                <a:latin typeface="Calibri"/>
                <a:cs typeface="Calibri"/>
              </a:rPr>
              <a:t> </a:t>
            </a:r>
            <a:r>
              <a:rPr dirty="0" sz="1300" spc="-20">
                <a:latin typeface="Calibri"/>
                <a:cs typeface="Calibri"/>
              </a:rPr>
              <a:t>ARVs?</a:t>
            </a:r>
            <a:endParaRPr sz="1300">
              <a:latin typeface="Calibri"/>
              <a:cs typeface="Calibri"/>
            </a:endParaRPr>
          </a:p>
          <a:p>
            <a:pPr lvl="1" marL="708660" marR="5080" indent="-285750">
              <a:lnSpc>
                <a:spcPts val="1300"/>
              </a:lnSpc>
              <a:spcBef>
                <a:spcPts val="235"/>
              </a:spcBef>
              <a:buFont typeface="Arial"/>
              <a:buChar char="•"/>
              <a:tabLst>
                <a:tab pos="708025" algn="l"/>
                <a:tab pos="708660" algn="l"/>
              </a:tabLst>
            </a:pPr>
            <a:r>
              <a:rPr dirty="0" sz="1300">
                <a:latin typeface="Calibri"/>
                <a:cs typeface="Calibri"/>
              </a:rPr>
              <a:t>Please think back </a:t>
            </a:r>
            <a:r>
              <a:rPr dirty="0" sz="1300" spc="-10">
                <a:latin typeface="Calibri"/>
                <a:cs typeface="Calibri"/>
              </a:rPr>
              <a:t>to </a:t>
            </a:r>
            <a:r>
              <a:rPr dirty="0" sz="1300">
                <a:latin typeface="Calibri"/>
                <a:cs typeface="Calibri"/>
              </a:rPr>
              <a:t>the </a:t>
            </a:r>
            <a:r>
              <a:rPr dirty="0" sz="1300" spc="-5">
                <a:latin typeface="Calibri"/>
                <a:cs typeface="Calibri"/>
              </a:rPr>
              <a:t>past </a:t>
            </a:r>
            <a:r>
              <a:rPr dirty="0" sz="1300">
                <a:latin typeface="Calibri"/>
                <a:cs typeface="Calibri"/>
              </a:rPr>
              <a:t>WEEK, </a:t>
            </a:r>
            <a:r>
              <a:rPr dirty="0" sz="1300" spc="-5">
                <a:latin typeface="Calibri"/>
                <a:cs typeface="Calibri"/>
              </a:rPr>
              <a:t>how </a:t>
            </a:r>
            <a:r>
              <a:rPr dirty="0" sz="1300" spc="-10">
                <a:latin typeface="Calibri"/>
                <a:cs typeface="Calibri"/>
              </a:rPr>
              <a:t>many ARV </a:t>
            </a:r>
            <a:r>
              <a:rPr dirty="0" sz="1300">
                <a:latin typeface="Calibri"/>
                <a:cs typeface="Calibri"/>
              </a:rPr>
              <a:t>doses </a:t>
            </a:r>
            <a:r>
              <a:rPr dirty="0" sz="1300" spc="-10">
                <a:latin typeface="Calibri"/>
                <a:cs typeface="Calibri"/>
              </a:rPr>
              <a:t>(days) </a:t>
            </a:r>
            <a:r>
              <a:rPr dirty="0" sz="1300">
                <a:latin typeface="Calibri"/>
                <a:cs typeface="Calibri"/>
              </a:rPr>
              <a:t>do </a:t>
            </a:r>
            <a:r>
              <a:rPr dirty="0" sz="1300" spc="-10">
                <a:latin typeface="Calibri"/>
                <a:cs typeface="Calibri"/>
              </a:rPr>
              <a:t>you </a:t>
            </a:r>
            <a:r>
              <a:rPr dirty="0" sz="1300">
                <a:latin typeface="Calibri"/>
                <a:cs typeface="Calibri"/>
              </a:rPr>
              <a:t>think  </a:t>
            </a:r>
            <a:r>
              <a:rPr dirty="0" sz="1300" spc="-10">
                <a:latin typeface="Calibri"/>
                <a:cs typeface="Calibri"/>
              </a:rPr>
              <a:t>you</a:t>
            </a:r>
            <a:r>
              <a:rPr dirty="0" sz="1300">
                <a:latin typeface="Calibri"/>
                <a:cs typeface="Calibri"/>
              </a:rPr>
              <a:t> </a:t>
            </a:r>
            <a:r>
              <a:rPr dirty="0" sz="1300" spc="-5">
                <a:latin typeface="Calibri"/>
                <a:cs typeface="Calibri"/>
              </a:rPr>
              <a:t>missed?</a:t>
            </a:r>
            <a:endParaRPr sz="1300">
              <a:latin typeface="Calibri"/>
              <a:cs typeface="Calibri"/>
            </a:endParaRPr>
          </a:p>
          <a:p>
            <a:pPr lvl="1" marL="708660" indent="-285750">
              <a:lnSpc>
                <a:spcPts val="1510"/>
              </a:lnSpc>
              <a:buFont typeface="Arial"/>
              <a:buChar char="•"/>
              <a:tabLst>
                <a:tab pos="708025" algn="l"/>
                <a:tab pos="708660" algn="l"/>
              </a:tabLst>
            </a:pPr>
            <a:r>
              <a:rPr dirty="0" sz="1300" spc="-15">
                <a:latin typeface="Calibri"/>
                <a:cs typeface="Calibri"/>
              </a:rPr>
              <a:t>Was </a:t>
            </a:r>
            <a:r>
              <a:rPr dirty="0" sz="1300">
                <a:latin typeface="Calibri"/>
                <a:cs typeface="Calibri"/>
              </a:rPr>
              <a:t>this a </a:t>
            </a:r>
            <a:r>
              <a:rPr dirty="0" sz="1300" spc="-5">
                <a:latin typeface="Calibri"/>
                <a:cs typeface="Calibri"/>
              </a:rPr>
              <a:t>typical</a:t>
            </a:r>
            <a:r>
              <a:rPr dirty="0" sz="1300" spc="40">
                <a:latin typeface="Calibri"/>
                <a:cs typeface="Calibri"/>
              </a:rPr>
              <a:t> </a:t>
            </a:r>
            <a:r>
              <a:rPr dirty="0" sz="1300" spc="-5">
                <a:latin typeface="Calibri"/>
                <a:cs typeface="Calibri"/>
              </a:rPr>
              <a:t>week?</a:t>
            </a:r>
            <a:endParaRPr sz="1300">
              <a:latin typeface="Calibri"/>
              <a:cs typeface="Calibri"/>
            </a:endParaRPr>
          </a:p>
          <a:p>
            <a:pPr lvl="1" marL="708660" indent="-285750">
              <a:lnSpc>
                <a:spcPts val="1535"/>
              </a:lnSpc>
              <a:spcBef>
                <a:spcPts val="25"/>
              </a:spcBef>
              <a:buFont typeface="Arial"/>
              <a:buChar char="•"/>
              <a:tabLst>
                <a:tab pos="708025" algn="l"/>
                <a:tab pos="708660" algn="l"/>
              </a:tabLst>
            </a:pPr>
            <a:r>
              <a:rPr dirty="0" sz="1300" spc="-5">
                <a:latin typeface="Calibri"/>
                <a:cs typeface="Calibri"/>
              </a:rPr>
              <a:t>Now what </a:t>
            </a:r>
            <a:r>
              <a:rPr dirty="0" sz="1300">
                <a:latin typeface="Calibri"/>
                <a:cs typeface="Calibri"/>
              </a:rPr>
              <a:t>about the </a:t>
            </a:r>
            <a:r>
              <a:rPr dirty="0" sz="1300" spc="-5">
                <a:latin typeface="Calibri"/>
                <a:cs typeface="Calibri"/>
              </a:rPr>
              <a:t>past</a:t>
            </a:r>
            <a:r>
              <a:rPr dirty="0" sz="1300" spc="30">
                <a:latin typeface="Calibri"/>
                <a:cs typeface="Calibri"/>
              </a:rPr>
              <a:t> </a:t>
            </a:r>
            <a:r>
              <a:rPr dirty="0" sz="1300" spc="-5">
                <a:latin typeface="Calibri"/>
                <a:cs typeface="Calibri"/>
              </a:rPr>
              <a:t>month?</a:t>
            </a:r>
            <a:endParaRPr sz="1300">
              <a:latin typeface="Calibri"/>
              <a:cs typeface="Calibri"/>
            </a:endParaRPr>
          </a:p>
          <a:p>
            <a:pPr marL="298450" marR="233045" indent="-285750">
              <a:lnSpc>
                <a:spcPts val="1300"/>
              </a:lnSpc>
              <a:spcBef>
                <a:spcPts val="235"/>
              </a:spcBef>
              <a:buFont typeface="Arial"/>
              <a:buChar char="•"/>
              <a:tabLst>
                <a:tab pos="297815" algn="l"/>
                <a:tab pos="298450" algn="l"/>
              </a:tabLst>
            </a:pPr>
            <a:r>
              <a:rPr dirty="0" sz="1300">
                <a:latin typeface="Calibri"/>
                <a:cs typeface="Calibri"/>
              </a:rPr>
              <a:t>I </a:t>
            </a:r>
            <a:r>
              <a:rPr dirty="0" sz="1300" spc="-5">
                <a:latin typeface="Calibri"/>
                <a:cs typeface="Calibri"/>
              </a:rPr>
              <a:t>can </a:t>
            </a:r>
            <a:r>
              <a:rPr dirty="0" sz="1300">
                <a:latin typeface="Calibri"/>
                <a:cs typeface="Calibri"/>
              </a:rPr>
              <a:t>see </a:t>
            </a:r>
            <a:r>
              <a:rPr dirty="0" sz="1300" spc="-10">
                <a:latin typeface="Calibri"/>
                <a:cs typeface="Calibri"/>
              </a:rPr>
              <a:t>you’ve </a:t>
            </a:r>
            <a:r>
              <a:rPr dirty="0" sz="1300">
                <a:latin typeface="Calibri"/>
                <a:cs typeface="Calibri"/>
              </a:rPr>
              <a:t>been </a:t>
            </a:r>
            <a:r>
              <a:rPr dirty="0" sz="1300" spc="-5">
                <a:latin typeface="Calibri"/>
                <a:cs typeface="Calibri"/>
              </a:rPr>
              <a:t>putting </a:t>
            </a:r>
            <a:r>
              <a:rPr dirty="0" sz="1300">
                <a:latin typeface="Calibri"/>
                <a:cs typeface="Calibri"/>
              </a:rPr>
              <a:t>a lot of </a:t>
            </a:r>
            <a:r>
              <a:rPr dirty="0" sz="1300" spc="-10">
                <a:latin typeface="Calibri"/>
                <a:cs typeface="Calibri"/>
              </a:rPr>
              <a:t>effort into </a:t>
            </a:r>
            <a:r>
              <a:rPr dirty="0" sz="1300">
                <a:latin typeface="Calibri"/>
                <a:cs typeface="Calibri"/>
              </a:rPr>
              <a:t>this. </a:t>
            </a:r>
            <a:r>
              <a:rPr dirty="0" sz="1300" spc="-5">
                <a:latin typeface="Calibri"/>
                <a:cs typeface="Calibri"/>
              </a:rPr>
              <a:t>Do </a:t>
            </a:r>
            <a:r>
              <a:rPr dirty="0" sz="1300" spc="-10">
                <a:latin typeface="Calibri"/>
                <a:cs typeface="Calibri"/>
              </a:rPr>
              <a:t>you have any </a:t>
            </a:r>
            <a:r>
              <a:rPr dirty="0" sz="1300" spc="-5">
                <a:latin typeface="Calibri"/>
                <a:cs typeface="Calibri"/>
              </a:rPr>
              <a:t>new </a:t>
            </a:r>
            <a:r>
              <a:rPr dirty="0" sz="1300">
                <a:latin typeface="Calibri"/>
                <a:cs typeface="Calibri"/>
              </a:rPr>
              <a:t>ideas  </a:t>
            </a:r>
            <a:r>
              <a:rPr dirty="0" sz="1300" spc="-5">
                <a:latin typeface="Calibri"/>
                <a:cs typeface="Calibri"/>
              </a:rPr>
              <a:t>how </a:t>
            </a:r>
            <a:r>
              <a:rPr dirty="0" sz="1300" spc="-10">
                <a:latin typeface="Calibri"/>
                <a:cs typeface="Calibri"/>
              </a:rPr>
              <a:t>to </a:t>
            </a:r>
            <a:r>
              <a:rPr dirty="0" sz="1300" spc="-15">
                <a:latin typeface="Calibri"/>
                <a:cs typeface="Calibri"/>
              </a:rPr>
              <a:t>make </a:t>
            </a:r>
            <a:r>
              <a:rPr dirty="0" sz="1300">
                <a:latin typeface="Calibri"/>
                <a:cs typeface="Calibri"/>
              </a:rPr>
              <a:t>it easier </a:t>
            </a:r>
            <a:r>
              <a:rPr dirty="0" sz="1300" spc="-10">
                <a:latin typeface="Calibri"/>
                <a:cs typeface="Calibri"/>
              </a:rPr>
              <a:t>to </a:t>
            </a:r>
            <a:r>
              <a:rPr dirty="0" sz="1300" spc="-20">
                <a:latin typeface="Calibri"/>
                <a:cs typeface="Calibri"/>
              </a:rPr>
              <a:t>take </a:t>
            </a:r>
            <a:r>
              <a:rPr dirty="0" sz="1300" spc="-5">
                <a:latin typeface="Calibri"/>
                <a:cs typeface="Calibri"/>
              </a:rPr>
              <a:t>your</a:t>
            </a:r>
            <a:r>
              <a:rPr dirty="0" sz="1300" spc="75">
                <a:latin typeface="Calibri"/>
                <a:cs typeface="Calibri"/>
              </a:rPr>
              <a:t> </a:t>
            </a:r>
            <a:r>
              <a:rPr dirty="0" sz="1300" spc="-20">
                <a:latin typeface="Calibri"/>
                <a:cs typeface="Calibri"/>
              </a:rPr>
              <a:t>ARVs?</a:t>
            </a:r>
            <a:endParaRPr sz="1300">
              <a:latin typeface="Calibri"/>
              <a:cs typeface="Calibri"/>
            </a:endParaRPr>
          </a:p>
          <a:p>
            <a:pPr lvl="1" marL="708660" indent="-285750">
              <a:lnSpc>
                <a:spcPts val="1365"/>
              </a:lnSpc>
              <a:buFont typeface="Arial"/>
              <a:buChar char="•"/>
              <a:tabLst>
                <a:tab pos="708025" algn="l"/>
                <a:tab pos="708660" algn="l"/>
              </a:tabLst>
            </a:pPr>
            <a:r>
              <a:rPr dirty="0" sz="1300">
                <a:latin typeface="Calibri"/>
                <a:cs typeface="Calibri"/>
              </a:rPr>
              <a:t>Use </a:t>
            </a:r>
            <a:r>
              <a:rPr dirty="0" sz="1300" spc="-5">
                <a:latin typeface="Calibri"/>
                <a:cs typeface="Calibri"/>
              </a:rPr>
              <a:t>adherence assessment tables </a:t>
            </a:r>
            <a:r>
              <a:rPr dirty="0" sz="1300">
                <a:latin typeface="Calibri"/>
                <a:cs typeface="Calibri"/>
              </a:rPr>
              <a:t>on prior </a:t>
            </a:r>
            <a:r>
              <a:rPr dirty="0" sz="1300" spc="-10">
                <a:latin typeface="Calibri"/>
                <a:cs typeface="Calibri"/>
              </a:rPr>
              <a:t>cards </a:t>
            </a:r>
            <a:r>
              <a:rPr dirty="0" sz="1300">
                <a:latin typeface="Calibri"/>
                <a:cs typeface="Calibri"/>
              </a:rPr>
              <a:t>as needed </a:t>
            </a:r>
            <a:r>
              <a:rPr dirty="0" sz="1300" spc="-10">
                <a:latin typeface="Calibri"/>
                <a:cs typeface="Calibri"/>
              </a:rPr>
              <a:t>to </a:t>
            </a:r>
            <a:r>
              <a:rPr dirty="0" sz="1300">
                <a:latin typeface="Calibri"/>
                <a:cs typeface="Calibri"/>
              </a:rPr>
              <a:t>look </a:t>
            </a:r>
            <a:r>
              <a:rPr dirty="0" sz="1300" spc="-10">
                <a:latin typeface="Calibri"/>
                <a:cs typeface="Calibri"/>
              </a:rPr>
              <a:t>for</a:t>
            </a:r>
            <a:r>
              <a:rPr dirty="0" sz="1300" spc="135">
                <a:latin typeface="Calibri"/>
                <a:cs typeface="Calibri"/>
              </a:rPr>
              <a:t> </a:t>
            </a:r>
            <a:r>
              <a:rPr dirty="0" sz="1300">
                <a:latin typeface="Calibri"/>
                <a:cs typeface="Calibri"/>
              </a:rPr>
              <a:t>new</a:t>
            </a:r>
            <a:endParaRPr sz="1300">
              <a:latin typeface="Calibri"/>
              <a:cs typeface="Calibri"/>
            </a:endParaRPr>
          </a:p>
          <a:p>
            <a:pPr marL="708660">
              <a:lnSpc>
                <a:spcPts val="1440"/>
              </a:lnSpc>
            </a:pPr>
            <a:r>
              <a:rPr dirty="0" sz="1300" spc="-5" b="1">
                <a:latin typeface="Calibri"/>
                <a:cs typeface="Calibri"/>
              </a:rPr>
              <a:t>barriers </a:t>
            </a:r>
            <a:r>
              <a:rPr dirty="0" sz="1300">
                <a:latin typeface="Calibri"/>
                <a:cs typeface="Calibri"/>
              </a:rPr>
              <a:t>and</a:t>
            </a:r>
            <a:r>
              <a:rPr dirty="0" sz="1300" spc="10">
                <a:latin typeface="Calibri"/>
                <a:cs typeface="Calibri"/>
              </a:rPr>
              <a:t> </a:t>
            </a:r>
            <a:r>
              <a:rPr dirty="0" sz="1300" spc="-5" b="1">
                <a:latin typeface="Calibri"/>
                <a:cs typeface="Calibri"/>
              </a:rPr>
              <a:t>interventions</a:t>
            </a:r>
            <a:r>
              <a:rPr dirty="0" sz="1300" spc="-5">
                <a:latin typeface="Calibri"/>
                <a:cs typeface="Calibri"/>
              </a:rPr>
              <a:t>.</a:t>
            </a:r>
            <a:endParaRPr sz="1300">
              <a:latin typeface="Calibri"/>
              <a:cs typeface="Calibri"/>
            </a:endParaRPr>
          </a:p>
        </p:txBody>
      </p:sp>
      <p:grpSp>
        <p:nvGrpSpPr>
          <p:cNvPr id="12" name="object 12"/>
          <p:cNvGrpSpPr/>
          <p:nvPr/>
        </p:nvGrpSpPr>
        <p:grpSpPr>
          <a:xfrm>
            <a:off x="3224783" y="1493519"/>
            <a:ext cx="104139" cy="2844165"/>
            <a:chOff x="3224783" y="1493519"/>
            <a:chExt cx="104139" cy="2844165"/>
          </a:xfrm>
        </p:grpSpPr>
        <p:sp>
          <p:nvSpPr>
            <p:cNvPr id="13" name="object 13"/>
            <p:cNvSpPr/>
            <p:nvPr/>
          </p:nvSpPr>
          <p:spPr>
            <a:xfrm>
              <a:off x="3224783" y="1493519"/>
              <a:ext cx="103631" cy="2843783"/>
            </a:xfrm>
            <a:prstGeom prst="rect">
              <a:avLst/>
            </a:prstGeom>
            <a:blipFill>
              <a:blip r:embed="rId2" cstate="print"/>
              <a:stretch>
                <a:fillRect/>
              </a:stretch>
            </a:blipFill>
          </p:spPr>
          <p:txBody>
            <a:bodyPr wrap="square" lIns="0" tIns="0" rIns="0" bIns="0" rtlCol="0"/>
            <a:lstStyle/>
            <a:p/>
          </p:txBody>
        </p:sp>
        <p:sp>
          <p:nvSpPr>
            <p:cNvPr id="14" name="object 14"/>
            <p:cNvSpPr/>
            <p:nvPr/>
          </p:nvSpPr>
          <p:spPr>
            <a:xfrm>
              <a:off x="3276599" y="1514563"/>
              <a:ext cx="0" cy="2752725"/>
            </a:xfrm>
            <a:custGeom>
              <a:avLst/>
              <a:gdLst/>
              <a:ahLst/>
              <a:cxnLst/>
              <a:rect l="l" t="t" r="r" b="b"/>
              <a:pathLst>
                <a:path w="0" h="2752725">
                  <a:moveTo>
                    <a:pt x="0" y="0"/>
                  </a:moveTo>
                  <a:lnTo>
                    <a:pt x="1" y="2752636"/>
                  </a:lnTo>
                </a:path>
              </a:pathLst>
            </a:custGeom>
            <a:ln w="19050">
              <a:solidFill>
                <a:srgbClr val="002060"/>
              </a:solidFill>
            </a:ln>
          </p:spPr>
          <p:txBody>
            <a:bodyPr wrap="square" lIns="0" tIns="0" rIns="0" bIns="0" rtlCol="0"/>
            <a:lstStyle/>
            <a:p/>
          </p:txBody>
        </p:sp>
      </p:grpSp>
      <p:sp>
        <p:nvSpPr>
          <p:cNvPr id="15" name="object 15"/>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4F81BD"/>
          </a:solidFill>
        </p:spPr>
        <p:txBody>
          <a:bodyPr wrap="square" lIns="0" tIns="0" rIns="0" bIns="0" rtlCol="0"/>
          <a:lstStyle/>
          <a:p/>
        </p:txBody>
      </p:sp>
      <p:sp>
        <p:nvSpPr>
          <p:cNvPr id="16" name="object 16"/>
          <p:cNvSpPr txBox="1">
            <a:spLocks noGrp="1"/>
          </p:cNvSpPr>
          <p:nvPr>
            <p:ph type="title"/>
          </p:nvPr>
        </p:nvSpPr>
        <p:spPr>
          <a:xfrm>
            <a:off x="457200" y="453525"/>
            <a:ext cx="9144000" cy="461009"/>
          </a:xfrm>
          <a:prstGeom prst="rect"/>
          <a:solidFill>
            <a:srgbClr val="4F81BD"/>
          </a:solidFill>
        </p:spPr>
        <p:txBody>
          <a:bodyPr wrap="square" lIns="0" tIns="184150" rIns="0" bIns="0" rtlCol="0" vert="horz">
            <a:spAutoFit/>
          </a:bodyPr>
          <a:lstStyle/>
          <a:p>
            <a:pPr marL="492125">
              <a:lnSpc>
                <a:spcPts val="2175"/>
              </a:lnSpc>
              <a:spcBef>
                <a:spcPts val="1450"/>
              </a:spcBef>
            </a:pPr>
            <a:r>
              <a:rPr dirty="0"/>
              <a:t>22. </a:t>
            </a:r>
            <a:r>
              <a:rPr dirty="0" spc="-10"/>
              <a:t>Follow </a:t>
            </a:r>
            <a:r>
              <a:rPr dirty="0" spc="-5"/>
              <a:t>up on </a:t>
            </a:r>
            <a:r>
              <a:rPr dirty="0" spc="-10"/>
              <a:t>how are </a:t>
            </a:r>
            <a:r>
              <a:rPr dirty="0" spc="-15"/>
              <a:t>you </a:t>
            </a:r>
            <a:r>
              <a:rPr dirty="0" spc="-5"/>
              <a:t>taking</a:t>
            </a:r>
            <a:r>
              <a:rPr dirty="0" spc="65"/>
              <a:t> </a:t>
            </a:r>
            <a:r>
              <a:rPr dirty="0" spc="-45"/>
              <a:t>ARVs</a:t>
            </a:r>
          </a:p>
        </p:txBody>
      </p:sp>
      <p:grpSp>
        <p:nvGrpSpPr>
          <p:cNvPr id="17" name="object 17"/>
          <p:cNvGrpSpPr/>
          <p:nvPr/>
        </p:nvGrpSpPr>
        <p:grpSpPr>
          <a:xfrm>
            <a:off x="3233927" y="4407407"/>
            <a:ext cx="6181725" cy="2755900"/>
            <a:chOff x="3233927" y="4407407"/>
            <a:chExt cx="6181725" cy="2755900"/>
          </a:xfrm>
        </p:grpSpPr>
        <p:sp>
          <p:nvSpPr>
            <p:cNvPr id="18" name="object 18"/>
            <p:cNvSpPr/>
            <p:nvPr/>
          </p:nvSpPr>
          <p:spPr>
            <a:xfrm>
              <a:off x="3233927" y="4407407"/>
              <a:ext cx="6181344" cy="2755392"/>
            </a:xfrm>
            <a:prstGeom prst="rect">
              <a:avLst/>
            </a:prstGeom>
            <a:blipFill>
              <a:blip r:embed="rId3" cstate="print"/>
              <a:stretch>
                <a:fillRect/>
              </a:stretch>
            </a:blipFill>
          </p:spPr>
          <p:txBody>
            <a:bodyPr wrap="square" lIns="0" tIns="0" rIns="0" bIns="0" rtlCol="0"/>
            <a:lstStyle/>
            <a:p/>
          </p:txBody>
        </p:sp>
        <p:sp>
          <p:nvSpPr>
            <p:cNvPr id="19" name="object 19"/>
            <p:cNvSpPr/>
            <p:nvPr/>
          </p:nvSpPr>
          <p:spPr>
            <a:xfrm>
              <a:off x="3276599" y="4425374"/>
              <a:ext cx="6096000" cy="2672715"/>
            </a:xfrm>
            <a:custGeom>
              <a:avLst/>
              <a:gdLst/>
              <a:ahLst/>
              <a:cxnLst/>
              <a:rect l="l" t="t" r="r" b="b"/>
              <a:pathLst>
                <a:path w="6096000" h="2672715">
                  <a:moveTo>
                    <a:pt x="6096000" y="0"/>
                  </a:moveTo>
                  <a:lnTo>
                    <a:pt x="0" y="0"/>
                  </a:lnTo>
                  <a:lnTo>
                    <a:pt x="0" y="2672644"/>
                  </a:lnTo>
                  <a:lnTo>
                    <a:pt x="6096000" y="2672644"/>
                  </a:lnTo>
                  <a:lnTo>
                    <a:pt x="6096000" y="0"/>
                  </a:lnTo>
                  <a:close/>
                </a:path>
              </a:pathLst>
            </a:custGeom>
            <a:solidFill>
              <a:srgbClr val="FFFFCC"/>
            </a:solidFill>
          </p:spPr>
          <p:txBody>
            <a:bodyPr wrap="square" lIns="0" tIns="0" rIns="0" bIns="0" rtlCol="0"/>
            <a:lstStyle/>
            <a:p/>
          </p:txBody>
        </p:sp>
        <p:sp>
          <p:nvSpPr>
            <p:cNvPr id="20" name="object 20"/>
            <p:cNvSpPr/>
            <p:nvPr/>
          </p:nvSpPr>
          <p:spPr>
            <a:xfrm>
              <a:off x="3513608" y="4495799"/>
              <a:ext cx="495073" cy="381000"/>
            </a:xfrm>
            <a:prstGeom prst="rect">
              <a:avLst/>
            </a:prstGeom>
            <a:blipFill>
              <a:blip r:embed="rId4" cstate="print"/>
              <a:stretch>
                <a:fillRect/>
              </a:stretch>
            </a:blipFill>
          </p:spPr>
          <p:txBody>
            <a:bodyPr wrap="square" lIns="0" tIns="0" rIns="0" bIns="0" rtlCol="0"/>
            <a:lstStyle/>
            <a:p/>
          </p:txBody>
        </p:sp>
      </p:grpSp>
      <p:graphicFrame>
        <p:nvGraphicFramePr>
          <p:cNvPr id="21" name="object 21"/>
          <p:cNvGraphicFramePr>
            <a:graphicFrameLocks noGrp="1"/>
          </p:cNvGraphicFramePr>
          <p:nvPr/>
        </p:nvGraphicFramePr>
        <p:xfrm>
          <a:off x="5486400" y="4595162"/>
          <a:ext cx="3733800" cy="2275840"/>
        </p:xfrm>
        <a:graphic>
          <a:graphicData uri="http://schemas.openxmlformats.org/drawingml/2006/table">
            <a:tbl>
              <a:tblPr firstRow="1" bandRow="1">
                <a:tableStyleId>{2D5ABB26-0587-4C30-8999-92F81FD0307C}</a:tableStyleId>
              </a:tblPr>
              <a:tblGrid>
                <a:gridCol w="2566670"/>
                <a:gridCol w="1167130"/>
              </a:tblGrid>
              <a:tr h="410882">
                <a:tc>
                  <a:txBody>
                    <a:bodyPr/>
                    <a:lstStyle/>
                    <a:p>
                      <a:pPr algn="ctr" marL="43180">
                        <a:lnSpc>
                          <a:spcPct val="100000"/>
                        </a:lnSpc>
                        <a:spcBef>
                          <a:spcPts val="330"/>
                        </a:spcBef>
                      </a:pPr>
                      <a:r>
                        <a:rPr dirty="0" sz="1000" spc="-5" b="1">
                          <a:solidFill>
                            <a:srgbClr val="FFFFFF"/>
                          </a:solidFill>
                          <a:latin typeface="Calibri"/>
                          <a:cs typeface="Calibri"/>
                        </a:rPr>
                        <a:t>Number of doses missed per</a:t>
                      </a:r>
                      <a:r>
                        <a:rPr dirty="0" sz="1000" spc="-20" b="1">
                          <a:solidFill>
                            <a:srgbClr val="FFFFFF"/>
                          </a:solidFill>
                          <a:latin typeface="Calibri"/>
                          <a:cs typeface="Calibri"/>
                        </a:rPr>
                        <a:t> </a:t>
                      </a:r>
                      <a:r>
                        <a:rPr dirty="0" sz="1000" spc="-5" b="1">
                          <a:solidFill>
                            <a:srgbClr val="FFFFFF"/>
                          </a:solidFill>
                          <a:latin typeface="Calibri"/>
                          <a:cs typeface="Calibri"/>
                        </a:rPr>
                        <a:t>month</a:t>
                      </a:r>
                      <a:endParaRPr sz="1000">
                        <a:latin typeface="Calibri"/>
                        <a:cs typeface="Calibri"/>
                      </a:endParaRPr>
                    </a:p>
                  </a:txBody>
                  <a:tcPr marL="0" marR="0" marB="0" marT="41910">
                    <a:solidFill>
                      <a:srgbClr val="000000"/>
                    </a:solidFill>
                  </a:tcPr>
                </a:tc>
                <a:tc>
                  <a:txBody>
                    <a:bodyPr/>
                    <a:lstStyle/>
                    <a:p>
                      <a:pPr marL="377190" marR="268605" indent="-56515">
                        <a:lnSpc>
                          <a:spcPct val="100000"/>
                        </a:lnSpc>
                        <a:spcBef>
                          <a:spcPts val="330"/>
                        </a:spcBef>
                      </a:pPr>
                      <a:r>
                        <a:rPr dirty="0" sz="1000" spc="-10" b="1">
                          <a:solidFill>
                            <a:srgbClr val="FFFFFF"/>
                          </a:solidFill>
                          <a:latin typeface="Calibri"/>
                          <a:cs typeface="Calibri"/>
                        </a:rPr>
                        <a:t>A</a:t>
                      </a:r>
                      <a:r>
                        <a:rPr dirty="0" sz="1000" b="1">
                          <a:solidFill>
                            <a:srgbClr val="FFFFFF"/>
                          </a:solidFill>
                          <a:latin typeface="Calibri"/>
                          <a:cs typeface="Calibri"/>
                        </a:rPr>
                        <a:t>dh</a:t>
                      </a:r>
                      <a:r>
                        <a:rPr dirty="0" sz="1000" spc="-5" b="1">
                          <a:solidFill>
                            <a:srgbClr val="FFFFFF"/>
                          </a:solidFill>
                          <a:latin typeface="Calibri"/>
                          <a:cs typeface="Calibri"/>
                        </a:rPr>
                        <a:t>e</a:t>
                      </a:r>
                      <a:r>
                        <a:rPr dirty="0" sz="1000" spc="-10" b="1">
                          <a:solidFill>
                            <a:srgbClr val="FFFFFF"/>
                          </a:solidFill>
                          <a:latin typeface="Calibri"/>
                          <a:cs typeface="Calibri"/>
                        </a:rPr>
                        <a:t>r</a:t>
                      </a:r>
                      <a:r>
                        <a:rPr dirty="0" sz="1000" spc="-5" b="1">
                          <a:solidFill>
                            <a:srgbClr val="FFFFFF"/>
                          </a:solidFill>
                          <a:latin typeface="Calibri"/>
                          <a:cs typeface="Calibri"/>
                        </a:rPr>
                        <a:t>e</a:t>
                      </a:r>
                      <a:r>
                        <a:rPr dirty="0" sz="1000" b="1">
                          <a:solidFill>
                            <a:srgbClr val="FFFFFF"/>
                          </a:solidFill>
                          <a:latin typeface="Calibri"/>
                          <a:cs typeface="Calibri"/>
                        </a:rPr>
                        <a:t>n</a:t>
                      </a:r>
                      <a:r>
                        <a:rPr dirty="0" sz="1000" spc="-10" b="1">
                          <a:solidFill>
                            <a:srgbClr val="FFFFFF"/>
                          </a:solidFill>
                          <a:latin typeface="Calibri"/>
                          <a:cs typeface="Calibri"/>
                        </a:rPr>
                        <a:t>c</a:t>
                      </a:r>
                      <a:r>
                        <a:rPr dirty="0" sz="1000" b="1">
                          <a:solidFill>
                            <a:srgbClr val="FFFFFF"/>
                          </a:solidFill>
                          <a:latin typeface="Calibri"/>
                          <a:cs typeface="Calibri"/>
                        </a:rPr>
                        <a:t>e  </a:t>
                      </a:r>
                      <a:r>
                        <a:rPr dirty="0" sz="1000" spc="-5" b="1">
                          <a:solidFill>
                            <a:srgbClr val="FFFFFF"/>
                          </a:solidFill>
                          <a:latin typeface="Calibri"/>
                          <a:cs typeface="Calibri"/>
                        </a:rPr>
                        <a:t>category</a:t>
                      </a:r>
                      <a:endParaRPr sz="1000">
                        <a:latin typeface="Calibri"/>
                        <a:cs typeface="Calibri"/>
                      </a:endParaRPr>
                    </a:p>
                  </a:txBody>
                  <a:tcPr marL="0" marR="0" marB="0" marT="41910">
                    <a:solidFill>
                      <a:srgbClr val="000000"/>
                    </a:solidFill>
                  </a:tcPr>
                </a:tc>
              </a:tr>
              <a:tr h="220381">
                <a:tc gridSpan="2">
                  <a:txBody>
                    <a:bodyPr/>
                    <a:lstStyle/>
                    <a:p>
                      <a:pPr marL="395605">
                        <a:lnSpc>
                          <a:spcPct val="100000"/>
                        </a:lnSpc>
                        <a:spcBef>
                          <a:spcPts val="114"/>
                        </a:spcBef>
                      </a:pPr>
                      <a:r>
                        <a:rPr dirty="0" sz="1000" spc="-5">
                          <a:latin typeface="Calibri"/>
                          <a:cs typeface="Calibri"/>
                        </a:rPr>
                        <a:t>Patients taking once daily</a:t>
                      </a:r>
                      <a:r>
                        <a:rPr dirty="0" sz="1000">
                          <a:latin typeface="Calibri"/>
                          <a:cs typeface="Calibri"/>
                        </a:rPr>
                        <a:t> </a:t>
                      </a:r>
                      <a:r>
                        <a:rPr dirty="0" sz="1000" spc="-5">
                          <a:latin typeface="Calibri"/>
                          <a:cs typeface="Calibri"/>
                        </a:rPr>
                        <a:t>regimens</a:t>
                      </a:r>
                      <a:endParaRPr sz="1000">
                        <a:latin typeface="Calibri"/>
                        <a:cs typeface="Calibri"/>
                      </a:endParaRPr>
                    </a:p>
                  </a:txBody>
                  <a:tcPr marL="0" marR="0" marB="0" marT="14604">
                    <a:solidFill>
                      <a:srgbClr val="E7E7E7"/>
                    </a:solidFill>
                  </a:tcPr>
                </a:tc>
                <a:tc hMerge="1">
                  <a:txBody>
                    <a:bodyPr/>
                    <a:lstStyle/>
                    <a:p>
                      <a:pPr/>
                    </a:p>
                  </a:txBody>
                  <a:tcPr marL="0" marR="0" marB="0" marT="0"/>
                </a:tc>
              </a:tr>
              <a:tr h="233081">
                <a:tc>
                  <a:txBody>
                    <a:bodyPr/>
                    <a:lstStyle/>
                    <a:p>
                      <a:pPr algn="ctr" marL="43815">
                        <a:lnSpc>
                          <a:spcPct val="100000"/>
                        </a:lnSpc>
                        <a:spcBef>
                          <a:spcPts val="204"/>
                        </a:spcBef>
                      </a:pPr>
                      <a:r>
                        <a:rPr dirty="0" sz="1000">
                          <a:latin typeface="Calibri"/>
                          <a:cs typeface="Calibri"/>
                        </a:rPr>
                        <a:t>&lt; 2</a:t>
                      </a:r>
                      <a:r>
                        <a:rPr dirty="0" sz="1000" spc="-5">
                          <a:latin typeface="Calibri"/>
                          <a:cs typeface="Calibri"/>
                        </a:rPr>
                        <a:t> doses</a:t>
                      </a:r>
                      <a:endParaRPr sz="1000">
                        <a:latin typeface="Calibri"/>
                        <a:cs typeface="Calibri"/>
                      </a:endParaRPr>
                    </a:p>
                  </a:txBody>
                  <a:tcPr marL="0" marR="0" marB="0" marT="26034">
                    <a:solidFill>
                      <a:srgbClr val="FFFFFF"/>
                    </a:solidFill>
                  </a:tcPr>
                </a:tc>
                <a:tc>
                  <a:txBody>
                    <a:bodyPr/>
                    <a:lstStyle/>
                    <a:p>
                      <a:pPr algn="ctr" marL="43815">
                        <a:lnSpc>
                          <a:spcPct val="100000"/>
                        </a:lnSpc>
                        <a:spcBef>
                          <a:spcPts val="204"/>
                        </a:spcBef>
                      </a:pPr>
                      <a:r>
                        <a:rPr dirty="0" sz="1000" spc="-5">
                          <a:latin typeface="Calibri"/>
                          <a:cs typeface="Calibri"/>
                        </a:rPr>
                        <a:t>Good</a:t>
                      </a:r>
                      <a:endParaRPr sz="1000">
                        <a:latin typeface="Calibri"/>
                        <a:cs typeface="Calibri"/>
                      </a:endParaRPr>
                    </a:p>
                  </a:txBody>
                  <a:tcPr marL="0" marR="0" marB="0" marT="26034">
                    <a:solidFill>
                      <a:srgbClr val="FFFFFF"/>
                    </a:solidFill>
                  </a:tcPr>
                </a:tc>
              </a:tr>
              <a:tr h="233081">
                <a:tc>
                  <a:txBody>
                    <a:bodyPr/>
                    <a:lstStyle/>
                    <a:p>
                      <a:pPr algn="ctr" marL="43815">
                        <a:lnSpc>
                          <a:spcPct val="100000"/>
                        </a:lnSpc>
                        <a:spcBef>
                          <a:spcPts val="219"/>
                        </a:spcBef>
                      </a:pPr>
                      <a:r>
                        <a:rPr dirty="0" sz="1000" spc="-5">
                          <a:latin typeface="Calibri"/>
                          <a:cs typeface="Calibri"/>
                        </a:rPr>
                        <a:t>2-4 doses</a:t>
                      </a:r>
                      <a:endParaRPr sz="1000">
                        <a:latin typeface="Calibri"/>
                        <a:cs typeface="Calibri"/>
                      </a:endParaRPr>
                    </a:p>
                  </a:txBody>
                  <a:tcPr marL="0" marR="0" marB="0" marT="27939">
                    <a:solidFill>
                      <a:srgbClr val="E7E7E7"/>
                    </a:solidFill>
                  </a:tcPr>
                </a:tc>
                <a:tc>
                  <a:txBody>
                    <a:bodyPr/>
                    <a:lstStyle/>
                    <a:p>
                      <a:pPr algn="ctr" marL="43180">
                        <a:lnSpc>
                          <a:spcPct val="100000"/>
                        </a:lnSpc>
                        <a:spcBef>
                          <a:spcPts val="219"/>
                        </a:spcBef>
                      </a:pPr>
                      <a:r>
                        <a:rPr dirty="0" sz="1000" spc="-5">
                          <a:latin typeface="Calibri"/>
                          <a:cs typeface="Calibri"/>
                        </a:rPr>
                        <a:t>Fair</a:t>
                      </a:r>
                      <a:endParaRPr sz="1000">
                        <a:latin typeface="Calibri"/>
                        <a:cs typeface="Calibri"/>
                      </a:endParaRPr>
                    </a:p>
                  </a:txBody>
                  <a:tcPr marL="0" marR="0" marB="0" marT="27939">
                    <a:solidFill>
                      <a:srgbClr val="E7E7E7"/>
                    </a:solidFill>
                  </a:tcPr>
                </a:tc>
              </a:tr>
              <a:tr h="233081">
                <a:tc>
                  <a:txBody>
                    <a:bodyPr/>
                    <a:lstStyle/>
                    <a:p>
                      <a:pPr algn="ctr" marL="43815">
                        <a:lnSpc>
                          <a:spcPct val="100000"/>
                        </a:lnSpc>
                        <a:spcBef>
                          <a:spcPts val="204"/>
                        </a:spcBef>
                      </a:pPr>
                      <a:r>
                        <a:rPr dirty="0" sz="1000">
                          <a:latin typeface="Calibri"/>
                          <a:cs typeface="Calibri"/>
                        </a:rPr>
                        <a:t>&gt; 4</a:t>
                      </a:r>
                      <a:r>
                        <a:rPr dirty="0" sz="1000" spc="-5">
                          <a:latin typeface="Calibri"/>
                          <a:cs typeface="Calibri"/>
                        </a:rPr>
                        <a:t> doses</a:t>
                      </a:r>
                      <a:endParaRPr sz="1000">
                        <a:latin typeface="Calibri"/>
                        <a:cs typeface="Calibri"/>
                      </a:endParaRPr>
                    </a:p>
                  </a:txBody>
                  <a:tcPr marL="0" marR="0" marB="0" marT="26034">
                    <a:solidFill>
                      <a:srgbClr val="FFFFFF"/>
                    </a:solidFill>
                  </a:tcPr>
                </a:tc>
                <a:tc>
                  <a:txBody>
                    <a:bodyPr/>
                    <a:lstStyle/>
                    <a:p>
                      <a:pPr algn="ctr" marL="43815">
                        <a:lnSpc>
                          <a:spcPct val="100000"/>
                        </a:lnSpc>
                        <a:spcBef>
                          <a:spcPts val="204"/>
                        </a:spcBef>
                      </a:pPr>
                      <a:r>
                        <a:rPr dirty="0" sz="1000" spc="-5">
                          <a:latin typeface="Calibri"/>
                          <a:cs typeface="Calibri"/>
                        </a:rPr>
                        <a:t>Poor</a:t>
                      </a:r>
                      <a:endParaRPr sz="1000">
                        <a:latin typeface="Calibri"/>
                        <a:cs typeface="Calibri"/>
                      </a:endParaRPr>
                    </a:p>
                  </a:txBody>
                  <a:tcPr marL="0" marR="0" marB="0" marT="26034">
                    <a:solidFill>
                      <a:srgbClr val="FFFFFF"/>
                    </a:solidFill>
                  </a:tcPr>
                </a:tc>
              </a:tr>
              <a:tr h="233081">
                <a:tc gridSpan="2">
                  <a:txBody>
                    <a:bodyPr/>
                    <a:lstStyle/>
                    <a:p>
                      <a:pPr marL="381000">
                        <a:lnSpc>
                          <a:spcPct val="100000"/>
                        </a:lnSpc>
                        <a:spcBef>
                          <a:spcPts val="220"/>
                        </a:spcBef>
                      </a:pPr>
                      <a:r>
                        <a:rPr dirty="0" sz="1000" spc="-5">
                          <a:latin typeface="Calibri"/>
                          <a:cs typeface="Calibri"/>
                        </a:rPr>
                        <a:t>Patients taking twice daily</a:t>
                      </a:r>
                      <a:r>
                        <a:rPr dirty="0" sz="1000">
                          <a:latin typeface="Calibri"/>
                          <a:cs typeface="Calibri"/>
                        </a:rPr>
                        <a:t> </a:t>
                      </a:r>
                      <a:r>
                        <a:rPr dirty="0" sz="1000" spc="-5">
                          <a:latin typeface="Calibri"/>
                          <a:cs typeface="Calibri"/>
                        </a:rPr>
                        <a:t>regimens</a:t>
                      </a:r>
                      <a:endParaRPr sz="1000">
                        <a:latin typeface="Calibri"/>
                        <a:cs typeface="Calibri"/>
                      </a:endParaRPr>
                    </a:p>
                  </a:txBody>
                  <a:tcPr marL="0" marR="0" marB="0" marT="27940">
                    <a:solidFill>
                      <a:srgbClr val="E7E7E7"/>
                    </a:solidFill>
                  </a:tcPr>
                </a:tc>
                <a:tc hMerge="1">
                  <a:txBody>
                    <a:bodyPr/>
                    <a:lstStyle/>
                    <a:p>
                      <a:pPr/>
                    </a:p>
                  </a:txBody>
                  <a:tcPr marL="0" marR="0" marB="0" marT="0"/>
                </a:tc>
              </a:tr>
              <a:tr h="233083">
                <a:tc>
                  <a:txBody>
                    <a:bodyPr/>
                    <a:lstStyle/>
                    <a:p>
                      <a:pPr algn="ctr" marL="43815">
                        <a:lnSpc>
                          <a:spcPct val="100000"/>
                        </a:lnSpc>
                        <a:spcBef>
                          <a:spcPts val="209"/>
                        </a:spcBef>
                      </a:pPr>
                      <a:r>
                        <a:rPr dirty="0" sz="1000">
                          <a:latin typeface="Calibri"/>
                          <a:cs typeface="Calibri"/>
                        </a:rPr>
                        <a:t>&lt; 4</a:t>
                      </a:r>
                      <a:r>
                        <a:rPr dirty="0" sz="1000" spc="-5">
                          <a:latin typeface="Calibri"/>
                          <a:cs typeface="Calibri"/>
                        </a:rPr>
                        <a:t> doses</a:t>
                      </a:r>
                      <a:endParaRPr sz="1000">
                        <a:latin typeface="Calibri"/>
                        <a:cs typeface="Calibri"/>
                      </a:endParaRPr>
                    </a:p>
                  </a:txBody>
                  <a:tcPr marL="0" marR="0" marB="0" marT="26669">
                    <a:solidFill>
                      <a:srgbClr val="FFFFFF"/>
                    </a:solidFill>
                  </a:tcPr>
                </a:tc>
                <a:tc>
                  <a:txBody>
                    <a:bodyPr/>
                    <a:lstStyle/>
                    <a:p>
                      <a:pPr algn="ctr" marL="43815">
                        <a:lnSpc>
                          <a:spcPct val="100000"/>
                        </a:lnSpc>
                        <a:spcBef>
                          <a:spcPts val="209"/>
                        </a:spcBef>
                      </a:pPr>
                      <a:r>
                        <a:rPr dirty="0" sz="1000" spc="-5">
                          <a:latin typeface="Calibri"/>
                          <a:cs typeface="Calibri"/>
                        </a:rPr>
                        <a:t>Good</a:t>
                      </a:r>
                      <a:endParaRPr sz="1000">
                        <a:latin typeface="Calibri"/>
                        <a:cs typeface="Calibri"/>
                      </a:endParaRPr>
                    </a:p>
                  </a:txBody>
                  <a:tcPr marL="0" marR="0" marB="0" marT="26669">
                    <a:solidFill>
                      <a:srgbClr val="FFFFFF"/>
                    </a:solidFill>
                  </a:tcPr>
                </a:tc>
              </a:tr>
              <a:tr h="233081">
                <a:tc>
                  <a:txBody>
                    <a:bodyPr/>
                    <a:lstStyle/>
                    <a:p>
                      <a:pPr algn="ctr" marL="43815">
                        <a:lnSpc>
                          <a:spcPct val="100000"/>
                        </a:lnSpc>
                        <a:spcBef>
                          <a:spcPts val="220"/>
                        </a:spcBef>
                      </a:pPr>
                      <a:r>
                        <a:rPr dirty="0" sz="1000" spc="-5">
                          <a:latin typeface="Calibri"/>
                          <a:cs typeface="Calibri"/>
                        </a:rPr>
                        <a:t>4-8 doses</a:t>
                      </a:r>
                      <a:endParaRPr sz="1000">
                        <a:latin typeface="Calibri"/>
                        <a:cs typeface="Calibri"/>
                      </a:endParaRPr>
                    </a:p>
                  </a:txBody>
                  <a:tcPr marL="0" marR="0" marB="0" marT="27940">
                    <a:solidFill>
                      <a:srgbClr val="E7E7E7"/>
                    </a:solidFill>
                  </a:tcPr>
                </a:tc>
                <a:tc>
                  <a:txBody>
                    <a:bodyPr/>
                    <a:lstStyle/>
                    <a:p>
                      <a:pPr algn="ctr" marL="43180">
                        <a:lnSpc>
                          <a:spcPct val="100000"/>
                        </a:lnSpc>
                        <a:spcBef>
                          <a:spcPts val="220"/>
                        </a:spcBef>
                      </a:pPr>
                      <a:r>
                        <a:rPr dirty="0" sz="1000" spc="-5">
                          <a:latin typeface="Calibri"/>
                          <a:cs typeface="Calibri"/>
                        </a:rPr>
                        <a:t>Fair</a:t>
                      </a:r>
                      <a:endParaRPr sz="1000">
                        <a:latin typeface="Calibri"/>
                        <a:cs typeface="Calibri"/>
                      </a:endParaRPr>
                    </a:p>
                  </a:txBody>
                  <a:tcPr marL="0" marR="0" marB="0" marT="27940">
                    <a:solidFill>
                      <a:srgbClr val="E7E7E7"/>
                    </a:solidFill>
                  </a:tcPr>
                </a:tc>
              </a:tr>
              <a:tr h="233082">
                <a:tc>
                  <a:txBody>
                    <a:bodyPr/>
                    <a:lstStyle/>
                    <a:p>
                      <a:pPr algn="ctr" marL="43815">
                        <a:lnSpc>
                          <a:spcPct val="100000"/>
                        </a:lnSpc>
                        <a:spcBef>
                          <a:spcPts val="210"/>
                        </a:spcBef>
                      </a:pPr>
                      <a:r>
                        <a:rPr dirty="0" sz="1000">
                          <a:latin typeface="Calibri"/>
                          <a:cs typeface="Calibri"/>
                        </a:rPr>
                        <a:t>&gt; 8</a:t>
                      </a:r>
                      <a:r>
                        <a:rPr dirty="0" sz="1000" spc="-5">
                          <a:latin typeface="Calibri"/>
                          <a:cs typeface="Calibri"/>
                        </a:rPr>
                        <a:t> doses</a:t>
                      </a:r>
                      <a:endParaRPr sz="1000">
                        <a:latin typeface="Calibri"/>
                        <a:cs typeface="Calibri"/>
                      </a:endParaRPr>
                    </a:p>
                  </a:txBody>
                  <a:tcPr marL="0" marR="0" marB="0" marT="26670">
                    <a:lnB w="28575">
                      <a:solidFill>
                        <a:srgbClr val="000000"/>
                      </a:solidFill>
                      <a:prstDash val="solid"/>
                    </a:lnB>
                    <a:solidFill>
                      <a:srgbClr val="FFFFFF"/>
                    </a:solidFill>
                  </a:tcPr>
                </a:tc>
                <a:tc>
                  <a:txBody>
                    <a:bodyPr/>
                    <a:lstStyle/>
                    <a:p>
                      <a:pPr algn="ctr" marL="43815">
                        <a:lnSpc>
                          <a:spcPct val="100000"/>
                        </a:lnSpc>
                        <a:spcBef>
                          <a:spcPts val="210"/>
                        </a:spcBef>
                      </a:pPr>
                      <a:r>
                        <a:rPr dirty="0" sz="1000" spc="-5">
                          <a:latin typeface="Calibri"/>
                          <a:cs typeface="Calibri"/>
                        </a:rPr>
                        <a:t>Poor</a:t>
                      </a:r>
                      <a:endParaRPr sz="1000">
                        <a:latin typeface="Calibri"/>
                        <a:cs typeface="Calibri"/>
                      </a:endParaRPr>
                    </a:p>
                  </a:txBody>
                  <a:tcPr marL="0" marR="0" marB="0" marT="26670">
                    <a:lnB w="28575">
                      <a:solidFill>
                        <a:srgbClr val="000000"/>
                      </a:solidFill>
                      <a:prstDash val="solid"/>
                    </a:lnB>
                    <a:solidFill>
                      <a:srgbClr val="FFFFFF"/>
                    </a:solidFill>
                  </a:tcPr>
                </a:tc>
              </a:tr>
            </a:tbl>
          </a:graphicData>
        </a:graphic>
      </p:graphicFrame>
      <p:sp>
        <p:nvSpPr>
          <p:cNvPr id="22" name="object 22"/>
          <p:cNvSpPr txBox="1"/>
          <p:nvPr/>
        </p:nvSpPr>
        <p:spPr>
          <a:xfrm>
            <a:off x="3498338" y="4472432"/>
            <a:ext cx="1811020" cy="2547620"/>
          </a:xfrm>
          <a:prstGeom prst="rect">
            <a:avLst/>
          </a:prstGeom>
        </p:spPr>
        <p:txBody>
          <a:bodyPr wrap="square" lIns="0" tIns="12700" rIns="0" bIns="0" rtlCol="0" vert="horz">
            <a:spAutoFit/>
          </a:bodyPr>
          <a:lstStyle/>
          <a:p>
            <a:pPr marL="575310">
              <a:lnSpc>
                <a:spcPct val="100000"/>
              </a:lnSpc>
              <a:spcBef>
                <a:spcPts val="100"/>
              </a:spcBef>
            </a:pPr>
            <a:r>
              <a:rPr dirty="0" sz="1500" spc="-5" b="1">
                <a:latin typeface="Calibri"/>
                <a:cs typeface="Calibri"/>
              </a:rPr>
              <a:t>Document</a:t>
            </a:r>
            <a:endParaRPr sz="1500">
              <a:latin typeface="Calibri"/>
              <a:cs typeface="Calibri"/>
            </a:endParaRPr>
          </a:p>
          <a:p>
            <a:pPr>
              <a:lnSpc>
                <a:spcPct val="100000"/>
              </a:lnSpc>
              <a:spcBef>
                <a:spcPts val="30"/>
              </a:spcBef>
            </a:pPr>
            <a:endParaRPr sz="1450">
              <a:latin typeface="Calibri"/>
              <a:cs typeface="Calibri"/>
            </a:endParaRPr>
          </a:p>
          <a:p>
            <a:pPr marL="12700" marR="5080">
              <a:lnSpc>
                <a:spcPct val="80200"/>
              </a:lnSpc>
              <a:spcBef>
                <a:spcPts val="5"/>
              </a:spcBef>
            </a:pPr>
            <a:r>
              <a:rPr dirty="0" sz="1300" spc="-5">
                <a:latin typeface="Calibri"/>
                <a:cs typeface="Calibri"/>
              </a:rPr>
              <a:t>Complete </a:t>
            </a:r>
            <a:r>
              <a:rPr dirty="0" sz="1300">
                <a:latin typeface="Calibri"/>
                <a:cs typeface="Calibri"/>
              </a:rPr>
              <a:t>the </a:t>
            </a:r>
            <a:r>
              <a:rPr dirty="0" sz="1300" spc="-10">
                <a:latin typeface="Calibri"/>
                <a:cs typeface="Calibri"/>
              </a:rPr>
              <a:t>first </a:t>
            </a:r>
            <a:r>
              <a:rPr dirty="0" sz="1300" spc="-5">
                <a:latin typeface="Calibri"/>
                <a:cs typeface="Calibri"/>
              </a:rPr>
              <a:t>column  </a:t>
            </a:r>
            <a:r>
              <a:rPr dirty="0" sz="1300">
                <a:latin typeface="Calibri"/>
                <a:cs typeface="Calibri"/>
              </a:rPr>
              <a:t>of enhanced </a:t>
            </a:r>
            <a:r>
              <a:rPr dirty="0" sz="1300" spc="-5">
                <a:latin typeface="Calibri"/>
                <a:cs typeface="Calibri"/>
              </a:rPr>
              <a:t>adherence  </a:t>
            </a:r>
            <a:r>
              <a:rPr dirty="0" sz="1300">
                <a:latin typeface="Calibri"/>
                <a:cs typeface="Calibri"/>
              </a:rPr>
              <a:t>session 2 or 3 on the  </a:t>
            </a:r>
            <a:r>
              <a:rPr dirty="0" sz="1300" spc="-5" b="1">
                <a:latin typeface="Calibri"/>
                <a:cs typeface="Calibri"/>
              </a:rPr>
              <a:t>Enhanced Adherence Plan  </a:t>
            </a:r>
            <a:r>
              <a:rPr dirty="0" sz="1300" spc="-30" b="1">
                <a:latin typeface="Calibri"/>
                <a:cs typeface="Calibri"/>
              </a:rPr>
              <a:t>Tool </a:t>
            </a:r>
            <a:r>
              <a:rPr dirty="0" sz="1300">
                <a:latin typeface="Calibri"/>
                <a:cs typeface="Calibri"/>
              </a:rPr>
              <a:t>and </a:t>
            </a:r>
            <a:r>
              <a:rPr dirty="0" sz="1300" spc="-5">
                <a:latin typeface="Calibri"/>
                <a:cs typeface="Calibri"/>
              </a:rPr>
              <a:t>mark adherence  </a:t>
            </a:r>
            <a:r>
              <a:rPr dirty="0" sz="1300">
                <a:latin typeface="Calibri"/>
                <a:cs typeface="Calibri"/>
              </a:rPr>
              <a:t>as </a:t>
            </a:r>
            <a:r>
              <a:rPr dirty="0" sz="1300" spc="-5">
                <a:latin typeface="Calibri"/>
                <a:cs typeface="Calibri"/>
              </a:rPr>
              <a:t>good, </a:t>
            </a:r>
            <a:r>
              <a:rPr dirty="0" sz="1300" spc="-30">
                <a:latin typeface="Calibri"/>
                <a:cs typeface="Calibri"/>
              </a:rPr>
              <a:t>fair, </a:t>
            </a:r>
            <a:r>
              <a:rPr dirty="0" sz="1300">
                <a:latin typeface="Calibri"/>
                <a:cs typeface="Calibri"/>
              </a:rPr>
              <a:t>or </a:t>
            </a:r>
            <a:r>
              <a:rPr dirty="0" sz="1300" spc="-25">
                <a:latin typeface="Calibri"/>
                <a:cs typeface="Calibri"/>
              </a:rPr>
              <a:t>poor,  </a:t>
            </a:r>
            <a:r>
              <a:rPr dirty="0" sz="1300" spc="-5">
                <a:latin typeface="Calibri"/>
                <a:cs typeface="Calibri"/>
              </a:rPr>
              <a:t>according </a:t>
            </a:r>
            <a:r>
              <a:rPr dirty="0" sz="1300" spc="-10">
                <a:latin typeface="Calibri"/>
                <a:cs typeface="Calibri"/>
              </a:rPr>
              <a:t>to </a:t>
            </a:r>
            <a:r>
              <a:rPr dirty="0" sz="1300">
                <a:latin typeface="Calibri"/>
                <a:cs typeface="Calibri"/>
              </a:rPr>
              <a:t>the </a:t>
            </a:r>
            <a:r>
              <a:rPr dirty="0" sz="1300" spc="-5">
                <a:latin typeface="Calibri"/>
                <a:cs typeface="Calibri"/>
              </a:rPr>
              <a:t>number  </a:t>
            </a:r>
            <a:r>
              <a:rPr dirty="0" sz="1300">
                <a:latin typeface="Calibri"/>
                <a:cs typeface="Calibri"/>
              </a:rPr>
              <a:t>of doses </a:t>
            </a:r>
            <a:r>
              <a:rPr dirty="0" sz="1300" spc="-5">
                <a:latin typeface="Calibri"/>
                <a:cs typeface="Calibri"/>
              </a:rPr>
              <a:t>missed </a:t>
            </a:r>
            <a:r>
              <a:rPr dirty="0" sz="1300">
                <a:latin typeface="Calibri"/>
                <a:cs typeface="Calibri"/>
              </a:rPr>
              <a:t>per  </a:t>
            </a:r>
            <a:r>
              <a:rPr dirty="0" sz="1300" spc="-5">
                <a:latin typeface="Calibri"/>
                <a:cs typeface="Calibri"/>
              </a:rPr>
              <a:t>month </a:t>
            </a:r>
            <a:r>
              <a:rPr dirty="0" sz="1300">
                <a:latin typeface="Calibri"/>
                <a:cs typeface="Calibri"/>
              </a:rPr>
              <a:t>(as per</a:t>
            </a:r>
            <a:r>
              <a:rPr dirty="0" sz="1300" spc="10">
                <a:latin typeface="Calibri"/>
                <a:cs typeface="Calibri"/>
              </a:rPr>
              <a:t> </a:t>
            </a:r>
            <a:r>
              <a:rPr dirty="0" sz="1300" spc="-5">
                <a:latin typeface="Calibri"/>
                <a:cs typeface="Calibri"/>
              </a:rPr>
              <a:t>table).</a:t>
            </a:r>
            <a:endParaRPr sz="1300">
              <a:latin typeface="Calibri"/>
              <a:cs typeface="Calibri"/>
            </a:endParaRPr>
          </a:p>
          <a:p>
            <a:pPr marL="12700" marR="172085">
              <a:lnSpc>
                <a:spcPct val="79000"/>
              </a:lnSpc>
              <a:spcBef>
                <a:spcPts val="60"/>
              </a:spcBef>
            </a:pPr>
            <a:r>
              <a:rPr dirty="0" sz="1300" spc="-5">
                <a:latin typeface="Calibri"/>
                <a:cs typeface="Calibri"/>
              </a:rPr>
              <a:t>Complete </a:t>
            </a:r>
            <a:r>
              <a:rPr dirty="0" sz="1300">
                <a:latin typeface="Calibri"/>
                <a:cs typeface="Calibri"/>
              </a:rPr>
              <a:t>the other</a:t>
            </a:r>
            <a:r>
              <a:rPr dirty="0" sz="1300" spc="-65">
                <a:latin typeface="Calibri"/>
                <a:cs typeface="Calibri"/>
              </a:rPr>
              <a:t> </a:t>
            </a:r>
            <a:r>
              <a:rPr dirty="0" sz="1300" spc="-10">
                <a:latin typeface="Calibri"/>
                <a:cs typeface="Calibri"/>
              </a:rPr>
              <a:t>two  </a:t>
            </a:r>
            <a:r>
              <a:rPr dirty="0" sz="1300" spc="-5">
                <a:latin typeface="Calibri"/>
                <a:cs typeface="Calibri"/>
              </a:rPr>
              <a:t>columns with </a:t>
            </a:r>
            <a:r>
              <a:rPr dirty="0" sz="1300" spc="-10">
                <a:latin typeface="Calibri"/>
                <a:cs typeface="Calibri"/>
              </a:rPr>
              <a:t>any </a:t>
            </a:r>
            <a:r>
              <a:rPr dirty="0" sz="1300" spc="-5">
                <a:latin typeface="Calibri"/>
                <a:cs typeface="Calibri"/>
              </a:rPr>
              <a:t>new  barriers found </a:t>
            </a:r>
            <a:r>
              <a:rPr dirty="0" sz="1300">
                <a:latin typeface="Calibri"/>
                <a:cs typeface="Calibri"/>
              </a:rPr>
              <a:t>and  </a:t>
            </a:r>
            <a:r>
              <a:rPr dirty="0" sz="1300" spc="-5">
                <a:latin typeface="Calibri"/>
                <a:cs typeface="Calibri"/>
              </a:rPr>
              <a:t>interventions</a:t>
            </a:r>
            <a:r>
              <a:rPr dirty="0" sz="1300" spc="-15">
                <a:latin typeface="Calibri"/>
                <a:cs typeface="Calibri"/>
              </a:rPr>
              <a:t> </a:t>
            </a:r>
            <a:r>
              <a:rPr dirty="0" sz="1300">
                <a:latin typeface="Calibri"/>
                <a:cs typeface="Calibri"/>
              </a:rPr>
              <a:t>planned.</a:t>
            </a:r>
            <a:endParaRPr sz="1300">
              <a:latin typeface="Calibri"/>
              <a:cs typeface="Calibri"/>
            </a:endParaRPr>
          </a:p>
        </p:txBody>
      </p:sp>
      <p:grpSp>
        <p:nvGrpSpPr>
          <p:cNvPr id="23" name="object 23"/>
          <p:cNvGrpSpPr/>
          <p:nvPr/>
        </p:nvGrpSpPr>
        <p:grpSpPr>
          <a:xfrm>
            <a:off x="713231" y="2953511"/>
            <a:ext cx="2377440" cy="4209415"/>
            <a:chOff x="713231" y="2953511"/>
            <a:chExt cx="2377440" cy="4209415"/>
          </a:xfrm>
        </p:grpSpPr>
        <p:sp>
          <p:nvSpPr>
            <p:cNvPr id="24" name="object 24"/>
            <p:cNvSpPr/>
            <p:nvPr/>
          </p:nvSpPr>
          <p:spPr>
            <a:xfrm>
              <a:off x="713231" y="2953511"/>
              <a:ext cx="2377440" cy="4209288"/>
            </a:xfrm>
            <a:prstGeom prst="rect">
              <a:avLst/>
            </a:prstGeom>
            <a:blipFill>
              <a:blip r:embed="rId5" cstate="print"/>
              <a:stretch>
                <a:fillRect/>
              </a:stretch>
            </a:blipFill>
          </p:spPr>
          <p:txBody>
            <a:bodyPr wrap="square" lIns="0" tIns="0" rIns="0" bIns="0" rtlCol="0"/>
            <a:lstStyle/>
            <a:p/>
          </p:txBody>
        </p:sp>
        <p:sp>
          <p:nvSpPr>
            <p:cNvPr id="25" name="object 25"/>
            <p:cNvSpPr/>
            <p:nvPr/>
          </p:nvSpPr>
          <p:spPr>
            <a:xfrm>
              <a:off x="754707" y="2971801"/>
              <a:ext cx="2293620" cy="4126229"/>
            </a:xfrm>
            <a:custGeom>
              <a:avLst/>
              <a:gdLst/>
              <a:ahLst/>
              <a:cxnLst/>
              <a:rect l="l" t="t" r="r" b="b"/>
              <a:pathLst>
                <a:path w="2293620" h="4126229">
                  <a:moveTo>
                    <a:pt x="2293292" y="0"/>
                  </a:moveTo>
                  <a:lnTo>
                    <a:pt x="0" y="0"/>
                  </a:lnTo>
                  <a:lnTo>
                    <a:pt x="0" y="4126218"/>
                  </a:lnTo>
                  <a:lnTo>
                    <a:pt x="2293292" y="4126218"/>
                  </a:lnTo>
                  <a:lnTo>
                    <a:pt x="2293292" y="0"/>
                  </a:lnTo>
                  <a:close/>
                </a:path>
              </a:pathLst>
            </a:custGeom>
            <a:solidFill>
              <a:srgbClr val="E6E0EC"/>
            </a:solidFill>
          </p:spPr>
          <p:txBody>
            <a:bodyPr wrap="square" lIns="0" tIns="0" rIns="0" bIns="0" rtlCol="0"/>
            <a:lstStyle/>
            <a:p/>
          </p:txBody>
        </p:sp>
        <p:sp>
          <p:nvSpPr>
            <p:cNvPr id="26" name="object 26"/>
            <p:cNvSpPr/>
            <p:nvPr/>
          </p:nvSpPr>
          <p:spPr>
            <a:xfrm>
              <a:off x="820149" y="3048000"/>
              <a:ext cx="518813" cy="533400"/>
            </a:xfrm>
            <a:prstGeom prst="rect">
              <a:avLst/>
            </a:prstGeom>
            <a:blipFill>
              <a:blip r:embed="rId6" cstate="print"/>
              <a:stretch>
                <a:fillRect/>
              </a:stretch>
            </a:blipFill>
          </p:spPr>
          <p:txBody>
            <a:bodyPr wrap="square" lIns="0" tIns="0" rIns="0" bIns="0" rtlCol="0"/>
            <a:lstStyle/>
            <a:p/>
          </p:txBody>
        </p:sp>
      </p:grpSp>
      <p:sp>
        <p:nvSpPr>
          <p:cNvPr id="27" name="object 27"/>
          <p:cNvSpPr txBox="1"/>
          <p:nvPr/>
        </p:nvSpPr>
        <p:spPr>
          <a:xfrm>
            <a:off x="767838" y="3064255"/>
            <a:ext cx="2197100" cy="3719829"/>
          </a:xfrm>
          <a:prstGeom prst="rect">
            <a:avLst/>
          </a:prstGeom>
        </p:spPr>
        <p:txBody>
          <a:bodyPr wrap="square" lIns="0" tIns="12700" rIns="0" bIns="0" rtlCol="0" vert="horz">
            <a:spAutoFit/>
          </a:bodyPr>
          <a:lstStyle/>
          <a:p>
            <a:pPr marL="685800" marR="567055">
              <a:lnSpc>
                <a:spcPct val="100000"/>
              </a:lnSpc>
              <a:spcBef>
                <a:spcPts val="100"/>
              </a:spcBef>
            </a:pPr>
            <a:r>
              <a:rPr dirty="0" sz="1500" spc="-5" b="1">
                <a:latin typeface="Calibri"/>
                <a:cs typeface="Calibri"/>
              </a:rPr>
              <a:t>Provider  </a:t>
            </a:r>
            <a:r>
              <a:rPr dirty="0" sz="1500" b="1">
                <a:latin typeface="Calibri"/>
                <a:cs typeface="Calibri"/>
              </a:rPr>
              <a:t>I</a:t>
            </a:r>
            <a:r>
              <a:rPr dirty="0" sz="1500" spc="-5" b="1">
                <a:latin typeface="Calibri"/>
                <a:cs typeface="Calibri"/>
              </a:rPr>
              <a:t>n</a:t>
            </a:r>
            <a:r>
              <a:rPr dirty="0" sz="1500" spc="-20" b="1">
                <a:latin typeface="Calibri"/>
                <a:cs typeface="Calibri"/>
              </a:rPr>
              <a:t>s</a:t>
            </a:r>
            <a:r>
              <a:rPr dirty="0" sz="1500" b="1">
                <a:latin typeface="Calibri"/>
                <a:cs typeface="Calibri"/>
              </a:rPr>
              <a:t>tr</a:t>
            </a:r>
            <a:r>
              <a:rPr dirty="0" sz="1500" spc="-5" b="1">
                <a:latin typeface="Calibri"/>
                <a:cs typeface="Calibri"/>
              </a:rPr>
              <a:t>uc</a:t>
            </a:r>
            <a:r>
              <a:rPr dirty="0" sz="1500" b="1">
                <a:latin typeface="Calibri"/>
                <a:cs typeface="Calibri"/>
              </a:rPr>
              <a:t>t</a:t>
            </a:r>
            <a:r>
              <a:rPr dirty="0" sz="1500" spc="-10" b="1">
                <a:latin typeface="Calibri"/>
                <a:cs typeface="Calibri"/>
              </a:rPr>
              <a:t>i</a:t>
            </a:r>
            <a:r>
              <a:rPr dirty="0" sz="1500" spc="5" b="1">
                <a:latin typeface="Calibri"/>
                <a:cs typeface="Calibri"/>
              </a:rPr>
              <a:t>o</a:t>
            </a:r>
            <a:r>
              <a:rPr dirty="0" sz="1500" spc="-5" b="1">
                <a:latin typeface="Calibri"/>
                <a:cs typeface="Calibri"/>
              </a:rPr>
              <a:t>n</a:t>
            </a:r>
            <a:r>
              <a:rPr dirty="0" sz="1500" b="1">
                <a:latin typeface="Calibri"/>
                <a:cs typeface="Calibri"/>
              </a:rPr>
              <a:t>s</a:t>
            </a:r>
            <a:endParaRPr sz="1500">
              <a:latin typeface="Calibri"/>
              <a:cs typeface="Calibri"/>
            </a:endParaRPr>
          </a:p>
          <a:p>
            <a:pPr marL="342265" marR="5080" indent="-342265">
              <a:lnSpc>
                <a:spcPct val="80200"/>
              </a:lnSpc>
              <a:spcBef>
                <a:spcPts val="645"/>
              </a:spcBef>
              <a:buFont typeface="Arial"/>
              <a:buChar char="•"/>
              <a:tabLst>
                <a:tab pos="342265" algn="l"/>
                <a:tab pos="342900" algn="l"/>
              </a:tabLst>
            </a:pPr>
            <a:r>
              <a:rPr dirty="0" sz="1500" spc="-10">
                <a:latin typeface="Calibri"/>
                <a:cs typeface="Calibri"/>
              </a:rPr>
              <a:t>For patient </a:t>
            </a:r>
            <a:r>
              <a:rPr dirty="0" sz="1500" spc="-5">
                <a:latin typeface="Calibri"/>
                <a:cs typeface="Calibri"/>
              </a:rPr>
              <a:t>whose prior  </a:t>
            </a:r>
            <a:r>
              <a:rPr dirty="0" sz="1500" spc="-10">
                <a:latin typeface="Calibri"/>
                <a:cs typeface="Calibri"/>
              </a:rPr>
              <a:t>viral </a:t>
            </a:r>
            <a:r>
              <a:rPr dirty="0" sz="1500" spc="-5">
                <a:latin typeface="Calibri"/>
                <a:cs typeface="Calibri"/>
              </a:rPr>
              <a:t>load </a:t>
            </a:r>
            <a:r>
              <a:rPr dirty="0" sz="1500" spc="-10">
                <a:latin typeface="Calibri"/>
                <a:cs typeface="Calibri"/>
              </a:rPr>
              <a:t>was </a:t>
            </a:r>
            <a:r>
              <a:rPr dirty="0" sz="1500" spc="-5">
                <a:latin typeface="Calibri"/>
                <a:cs typeface="Calibri"/>
              </a:rPr>
              <a:t>high, </a:t>
            </a:r>
            <a:r>
              <a:rPr dirty="0" sz="1500" spc="-10">
                <a:latin typeface="Calibri"/>
                <a:cs typeface="Calibri"/>
              </a:rPr>
              <a:t>viral  </a:t>
            </a:r>
            <a:r>
              <a:rPr dirty="0" sz="1500" spc="-5">
                <a:latin typeface="Calibri"/>
                <a:cs typeface="Calibri"/>
              </a:rPr>
              <a:t>load </a:t>
            </a:r>
            <a:r>
              <a:rPr dirty="0" sz="1500">
                <a:latin typeface="Calibri"/>
                <a:cs typeface="Calibri"/>
              </a:rPr>
              <a:t>will </a:t>
            </a:r>
            <a:r>
              <a:rPr dirty="0" sz="1500" spc="-5">
                <a:latin typeface="Calibri"/>
                <a:cs typeface="Calibri"/>
              </a:rPr>
              <a:t>be </a:t>
            </a:r>
            <a:r>
              <a:rPr dirty="0" sz="1500" spc="-10">
                <a:latin typeface="Calibri"/>
                <a:cs typeface="Calibri"/>
              </a:rPr>
              <a:t>repeated  after three </a:t>
            </a:r>
            <a:r>
              <a:rPr dirty="0" sz="1500" spc="-5">
                <a:latin typeface="Calibri"/>
                <a:cs typeface="Calibri"/>
              </a:rPr>
              <a:t>months of  </a:t>
            </a:r>
            <a:r>
              <a:rPr dirty="0" sz="1500" spc="-20">
                <a:latin typeface="Calibri"/>
                <a:cs typeface="Calibri"/>
              </a:rPr>
              <a:t>“good </a:t>
            </a:r>
            <a:r>
              <a:rPr dirty="0" sz="1500" spc="-15">
                <a:latin typeface="Calibri"/>
                <a:cs typeface="Calibri"/>
              </a:rPr>
              <a:t>adherence.”  </a:t>
            </a:r>
            <a:r>
              <a:rPr dirty="0" sz="1500" spc="-5">
                <a:latin typeface="Calibri"/>
                <a:cs typeface="Calibri"/>
              </a:rPr>
              <a:t>Advise </a:t>
            </a:r>
            <a:r>
              <a:rPr dirty="0" sz="1500" spc="-10">
                <a:latin typeface="Calibri"/>
                <a:cs typeface="Calibri"/>
              </a:rPr>
              <a:t>care </a:t>
            </a:r>
            <a:r>
              <a:rPr dirty="0" sz="1500" spc="-5">
                <a:latin typeface="Calibri"/>
                <a:cs typeface="Calibri"/>
              </a:rPr>
              <a:t>recipient of  when </a:t>
            </a:r>
            <a:r>
              <a:rPr dirty="0" sz="1500" spc="-10">
                <a:latin typeface="Calibri"/>
                <a:cs typeface="Calibri"/>
              </a:rPr>
              <a:t>repeat viral </a:t>
            </a:r>
            <a:r>
              <a:rPr dirty="0" sz="1500" spc="-5">
                <a:latin typeface="Calibri"/>
                <a:cs typeface="Calibri"/>
              </a:rPr>
              <a:t>load  </a:t>
            </a:r>
            <a:r>
              <a:rPr dirty="0" sz="1500" spc="-10">
                <a:latin typeface="Calibri"/>
                <a:cs typeface="Calibri"/>
              </a:rPr>
              <a:t>test </a:t>
            </a:r>
            <a:r>
              <a:rPr dirty="0" sz="1500">
                <a:latin typeface="Calibri"/>
                <a:cs typeface="Calibri"/>
              </a:rPr>
              <a:t>will </a:t>
            </a:r>
            <a:r>
              <a:rPr dirty="0" sz="1500" spc="-5">
                <a:latin typeface="Calibri"/>
                <a:cs typeface="Calibri"/>
              </a:rPr>
              <a:t>be</a:t>
            </a:r>
            <a:r>
              <a:rPr dirty="0" sz="1500" spc="-10">
                <a:latin typeface="Calibri"/>
                <a:cs typeface="Calibri"/>
              </a:rPr>
              <a:t> </a:t>
            </a:r>
            <a:r>
              <a:rPr dirty="0" sz="1500" spc="-5">
                <a:latin typeface="Calibri"/>
                <a:cs typeface="Calibri"/>
              </a:rPr>
              <a:t>done.</a:t>
            </a:r>
            <a:endParaRPr sz="1500">
              <a:latin typeface="Calibri"/>
              <a:cs typeface="Calibri"/>
            </a:endParaRPr>
          </a:p>
          <a:p>
            <a:pPr marL="342265" marR="36830" indent="-342265">
              <a:lnSpc>
                <a:spcPct val="79800"/>
              </a:lnSpc>
              <a:spcBef>
                <a:spcPts val="360"/>
              </a:spcBef>
              <a:buFont typeface="Arial"/>
              <a:buChar char="•"/>
              <a:tabLst>
                <a:tab pos="342265" algn="l"/>
                <a:tab pos="342900" algn="l"/>
              </a:tabLst>
            </a:pPr>
            <a:r>
              <a:rPr dirty="0" sz="1500" spc="-5">
                <a:latin typeface="Calibri"/>
                <a:cs typeface="Calibri"/>
              </a:rPr>
              <a:t>If adherence </a:t>
            </a:r>
            <a:r>
              <a:rPr dirty="0" sz="1500">
                <a:latin typeface="Calibri"/>
                <a:cs typeface="Calibri"/>
              </a:rPr>
              <a:t>is </a:t>
            </a:r>
            <a:r>
              <a:rPr dirty="0" sz="1500" spc="-10">
                <a:latin typeface="Calibri"/>
                <a:cs typeface="Calibri"/>
              </a:rPr>
              <a:t>fair </a:t>
            </a:r>
            <a:r>
              <a:rPr dirty="0" sz="1500" spc="-5">
                <a:latin typeface="Calibri"/>
                <a:cs typeface="Calibri"/>
              </a:rPr>
              <a:t>or  </a:t>
            </a:r>
            <a:r>
              <a:rPr dirty="0" sz="1500" spc="-30">
                <a:latin typeface="Calibri"/>
                <a:cs typeface="Calibri"/>
              </a:rPr>
              <a:t>poor, </a:t>
            </a:r>
            <a:r>
              <a:rPr dirty="0" sz="1500" spc="-5">
                <a:latin typeface="Calibri"/>
                <a:cs typeface="Calibri"/>
              </a:rPr>
              <a:t>continue</a:t>
            </a:r>
            <a:r>
              <a:rPr dirty="0" sz="1500" spc="-55">
                <a:latin typeface="Calibri"/>
                <a:cs typeface="Calibri"/>
              </a:rPr>
              <a:t> </a:t>
            </a:r>
            <a:r>
              <a:rPr dirty="0" sz="1500" spc="-5">
                <a:latin typeface="Calibri"/>
                <a:cs typeface="Calibri"/>
              </a:rPr>
              <a:t>monthly  adherence sessions  using </a:t>
            </a:r>
            <a:r>
              <a:rPr dirty="0" sz="1500" spc="-10">
                <a:latin typeface="Calibri"/>
                <a:cs typeface="Calibri"/>
              </a:rPr>
              <a:t>cards </a:t>
            </a:r>
            <a:r>
              <a:rPr dirty="0" sz="1500">
                <a:latin typeface="Calibri"/>
                <a:cs typeface="Calibri"/>
              </a:rPr>
              <a:t>in </a:t>
            </a:r>
            <a:r>
              <a:rPr dirty="0" sz="1500" spc="-5">
                <a:latin typeface="Calibri"/>
                <a:cs typeface="Calibri"/>
              </a:rPr>
              <a:t>this  flipchart and additional  </a:t>
            </a:r>
            <a:r>
              <a:rPr dirty="0" sz="1500" spc="-10">
                <a:latin typeface="Calibri"/>
                <a:cs typeface="Calibri"/>
              </a:rPr>
              <a:t>pages </a:t>
            </a:r>
            <a:r>
              <a:rPr dirty="0" sz="1500" spc="-5">
                <a:latin typeface="Calibri"/>
                <a:cs typeface="Calibri"/>
              </a:rPr>
              <a:t>of the </a:t>
            </a:r>
            <a:r>
              <a:rPr dirty="0" sz="1500" spc="-5" b="1">
                <a:latin typeface="Calibri"/>
                <a:cs typeface="Calibri"/>
              </a:rPr>
              <a:t>Enhanced  </a:t>
            </a:r>
            <a:r>
              <a:rPr dirty="0" sz="1500" spc="-10" b="1">
                <a:latin typeface="Calibri"/>
                <a:cs typeface="Calibri"/>
              </a:rPr>
              <a:t>Adherence </a:t>
            </a:r>
            <a:r>
              <a:rPr dirty="0" sz="1500" spc="-5" b="1">
                <a:latin typeface="Calibri"/>
                <a:cs typeface="Calibri"/>
              </a:rPr>
              <a:t>Plan </a:t>
            </a:r>
            <a:r>
              <a:rPr dirty="0" sz="1500" spc="-35" b="1">
                <a:latin typeface="Calibri"/>
                <a:cs typeface="Calibri"/>
              </a:rPr>
              <a:t>Tool  </a:t>
            </a:r>
            <a:r>
              <a:rPr dirty="0" sz="1500" spc="-5">
                <a:latin typeface="Calibri"/>
                <a:cs typeface="Calibri"/>
              </a:rPr>
              <a:t>until adherence </a:t>
            </a:r>
            <a:r>
              <a:rPr dirty="0" sz="1500">
                <a:latin typeface="Calibri"/>
                <a:cs typeface="Calibri"/>
              </a:rPr>
              <a:t>is  </a:t>
            </a:r>
            <a:r>
              <a:rPr dirty="0" sz="1500" spc="-10">
                <a:latin typeface="Calibri"/>
                <a:cs typeface="Calibri"/>
              </a:rPr>
              <a:t>good.</a:t>
            </a:r>
            <a:endParaRPr sz="1500">
              <a:latin typeface="Calibri"/>
              <a:cs typeface="Calibri"/>
            </a:endParaRPr>
          </a:p>
        </p:txBody>
      </p:sp>
      <p:grpSp>
        <p:nvGrpSpPr>
          <p:cNvPr id="28" name="object 28"/>
          <p:cNvGrpSpPr/>
          <p:nvPr/>
        </p:nvGrpSpPr>
        <p:grpSpPr>
          <a:xfrm>
            <a:off x="7485888" y="896111"/>
            <a:ext cx="1945005" cy="1442085"/>
            <a:chOff x="7485888" y="896111"/>
            <a:chExt cx="1945005" cy="1442085"/>
          </a:xfrm>
        </p:grpSpPr>
        <p:sp>
          <p:nvSpPr>
            <p:cNvPr id="29" name="object 29"/>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30" name="object 30"/>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31" name="object 31"/>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32" name="object 32"/>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33" name="object 33"/>
            <p:cNvSpPr/>
            <p:nvPr/>
          </p:nvSpPr>
          <p:spPr>
            <a:xfrm>
              <a:off x="7772400" y="982303"/>
              <a:ext cx="1371600" cy="1212862"/>
            </a:xfrm>
            <a:prstGeom prst="rect">
              <a:avLst/>
            </a:prstGeom>
            <a:blipFill>
              <a:blip r:embed="rId9" cstate="print"/>
              <a:stretch>
                <a:fillRect/>
              </a:stretch>
            </a:blipFill>
          </p:spPr>
          <p:txBody>
            <a:bodyPr wrap="square" lIns="0" tIns="0" rIns="0" bIns="0" rtlCol="0"/>
            <a:lstStyle/>
            <a:p/>
          </p:txBody>
        </p:sp>
      </p:grpSp>
      <p:sp>
        <p:nvSpPr>
          <p:cNvPr id="34" name="object 34"/>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4F81BD"/>
          </a:solidFill>
        </p:spPr>
        <p:txBody>
          <a:bodyPr wrap="square" lIns="0" tIns="0" rIns="0" bIns="0" rtlCol="0"/>
          <a:lstStyle/>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CC0066"/>
          </a:solidFill>
        </p:spPr>
        <p:txBody>
          <a:bodyPr wrap="square" lIns="0" tIns="184150" rIns="0" bIns="0" rtlCol="0" vert="horz">
            <a:spAutoFit/>
          </a:bodyPr>
          <a:lstStyle/>
          <a:p>
            <a:pPr marL="492125">
              <a:lnSpc>
                <a:spcPct val="100000"/>
              </a:lnSpc>
              <a:spcBef>
                <a:spcPts val="1450"/>
              </a:spcBef>
            </a:pPr>
            <a:r>
              <a:rPr dirty="0"/>
              <a:t>23. </a:t>
            </a:r>
            <a:r>
              <a:rPr dirty="0" spc="-50"/>
              <a:t>You’ve </a:t>
            </a:r>
            <a:r>
              <a:rPr dirty="0" spc="-5"/>
              <a:t>successfully </a:t>
            </a:r>
            <a:r>
              <a:rPr dirty="0" spc="-10"/>
              <a:t>reduced </a:t>
            </a:r>
            <a:r>
              <a:rPr dirty="0" spc="-15"/>
              <a:t>your viral</a:t>
            </a:r>
            <a:r>
              <a:rPr dirty="0" spc="90"/>
              <a:t> </a:t>
            </a:r>
            <a:r>
              <a:rPr dirty="0"/>
              <a:t>load</a:t>
            </a:r>
          </a:p>
        </p:txBody>
      </p:sp>
      <p:sp>
        <p:nvSpPr>
          <p:cNvPr id="3" name="object 3"/>
          <p:cNvSpPr txBox="1"/>
          <p:nvPr/>
        </p:nvSpPr>
        <p:spPr>
          <a:xfrm>
            <a:off x="7492176" y="2302764"/>
            <a:ext cx="1925320" cy="18542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5">
                <a:latin typeface="Calibri"/>
                <a:cs typeface="Calibri"/>
              </a:rPr>
              <a:t>The </a:t>
            </a:r>
            <a:r>
              <a:rPr dirty="0" sz="2000" spc="-10">
                <a:latin typeface="Calibri"/>
                <a:cs typeface="Calibri"/>
              </a:rPr>
              <a:t>repeat </a:t>
            </a:r>
            <a:r>
              <a:rPr dirty="0" sz="2000" spc="-330">
                <a:latin typeface="Calibri"/>
                <a:cs typeface="Calibri"/>
              </a:rPr>
              <a:t>viral  </a:t>
            </a:r>
            <a:r>
              <a:rPr dirty="0" sz="2000" spc="-5">
                <a:latin typeface="Calibri"/>
                <a:cs typeface="Calibri"/>
              </a:rPr>
              <a:t>load </a:t>
            </a:r>
            <a:r>
              <a:rPr dirty="0" sz="2000">
                <a:latin typeface="Calibri"/>
                <a:cs typeface="Calibri"/>
              </a:rPr>
              <a:t>is</a:t>
            </a:r>
            <a:r>
              <a:rPr dirty="0" sz="2000" spc="-20">
                <a:latin typeface="Calibri"/>
                <a:cs typeface="Calibri"/>
              </a:rPr>
              <a:t> </a:t>
            </a:r>
            <a:r>
              <a:rPr dirty="0" sz="2000" spc="-5">
                <a:latin typeface="Calibri"/>
                <a:cs typeface="Calibri"/>
              </a:rPr>
              <a:t>low!</a:t>
            </a:r>
            <a:endParaRPr sz="2000">
              <a:latin typeface="Calibri"/>
              <a:cs typeface="Calibri"/>
            </a:endParaRPr>
          </a:p>
          <a:p>
            <a:pPr>
              <a:lnSpc>
                <a:spcPct val="100000"/>
              </a:lnSpc>
              <a:spcBef>
                <a:spcPts val="15"/>
              </a:spcBef>
              <a:buFont typeface="Wingdings"/>
              <a:buChar char="➢"/>
            </a:pPr>
            <a:endParaRPr sz="1950">
              <a:latin typeface="Calibri"/>
              <a:cs typeface="Calibri"/>
            </a:endParaRPr>
          </a:p>
          <a:p>
            <a:pPr marL="298450" indent="-285750">
              <a:lnSpc>
                <a:spcPct val="100000"/>
              </a:lnSpc>
              <a:spcBef>
                <a:spcPts val="5"/>
              </a:spcBef>
              <a:buFont typeface="Wingdings"/>
              <a:buChar char="➢"/>
              <a:tabLst>
                <a:tab pos="298450" algn="l"/>
              </a:tabLst>
            </a:pPr>
            <a:r>
              <a:rPr dirty="0" sz="2000" spc="-5">
                <a:latin typeface="Calibri"/>
                <a:cs typeface="Calibri"/>
              </a:rPr>
              <a:t>The</a:t>
            </a:r>
            <a:endParaRPr sz="2000">
              <a:latin typeface="Calibri"/>
              <a:cs typeface="Calibri"/>
            </a:endParaRPr>
          </a:p>
          <a:p>
            <a:pPr marL="298450" marR="316230">
              <a:lnSpc>
                <a:spcPct val="100000"/>
              </a:lnSpc>
            </a:pPr>
            <a:r>
              <a:rPr dirty="0" sz="2000" spc="-5">
                <a:latin typeface="Calibri"/>
                <a:cs typeface="Calibri"/>
              </a:rPr>
              <a:t>medications  </a:t>
            </a:r>
            <a:r>
              <a:rPr dirty="0" sz="2000" spc="-10">
                <a:latin typeface="Calibri"/>
                <a:cs typeface="Calibri"/>
              </a:rPr>
              <a:t>are</a:t>
            </a:r>
            <a:r>
              <a:rPr dirty="0" sz="2000" spc="-55">
                <a:latin typeface="Calibri"/>
                <a:cs typeface="Calibri"/>
              </a:rPr>
              <a:t> </a:t>
            </a:r>
            <a:r>
              <a:rPr dirty="0" sz="2000" spc="-10">
                <a:latin typeface="Calibri"/>
                <a:cs typeface="Calibri"/>
              </a:rPr>
              <a:t>working!</a:t>
            </a:r>
            <a:endParaRPr sz="2000">
              <a:latin typeface="Calibri"/>
              <a:cs typeface="Calibri"/>
            </a:endParaRPr>
          </a:p>
        </p:txBody>
      </p:sp>
      <p:sp>
        <p:nvSpPr>
          <p:cNvPr id="4" name="object 4"/>
          <p:cNvSpPr/>
          <p:nvPr/>
        </p:nvSpPr>
        <p:spPr>
          <a:xfrm>
            <a:off x="693118" y="1973918"/>
            <a:ext cx="6577549" cy="4400828"/>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3127" y="3258311"/>
            <a:ext cx="3057525" cy="3816350"/>
            <a:chOff x="643127" y="3258311"/>
            <a:chExt cx="3057525" cy="3816350"/>
          </a:xfrm>
        </p:grpSpPr>
        <p:sp>
          <p:nvSpPr>
            <p:cNvPr id="3" name="object 3"/>
            <p:cNvSpPr/>
            <p:nvPr/>
          </p:nvSpPr>
          <p:spPr>
            <a:xfrm>
              <a:off x="643127" y="3258311"/>
              <a:ext cx="3057144" cy="381609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85799" y="3276600"/>
              <a:ext cx="2971800" cy="3733800"/>
            </a:xfrm>
            <a:custGeom>
              <a:avLst/>
              <a:gdLst/>
              <a:ahLst/>
              <a:cxnLst/>
              <a:rect l="l" t="t" r="r" b="b"/>
              <a:pathLst>
                <a:path w="2971800" h="3733800">
                  <a:moveTo>
                    <a:pt x="2971800" y="0"/>
                  </a:moveTo>
                  <a:lnTo>
                    <a:pt x="0" y="0"/>
                  </a:lnTo>
                  <a:lnTo>
                    <a:pt x="0" y="3733799"/>
                  </a:lnTo>
                  <a:lnTo>
                    <a:pt x="2971800" y="3733799"/>
                  </a:lnTo>
                  <a:lnTo>
                    <a:pt x="2971800" y="0"/>
                  </a:lnTo>
                  <a:close/>
                </a:path>
              </a:pathLst>
            </a:custGeom>
            <a:solidFill>
              <a:srgbClr val="DCE6F2"/>
            </a:solidFill>
          </p:spPr>
          <p:txBody>
            <a:bodyPr wrap="square" lIns="0" tIns="0" rIns="0" bIns="0" rtlCol="0"/>
            <a:lstStyle/>
            <a:p/>
          </p:txBody>
        </p:sp>
        <p:sp>
          <p:nvSpPr>
            <p:cNvPr id="5" name="object 5"/>
            <p:cNvSpPr/>
            <p:nvPr/>
          </p:nvSpPr>
          <p:spPr>
            <a:xfrm>
              <a:off x="750569" y="3298785"/>
              <a:ext cx="544830" cy="802587"/>
            </a:xfrm>
            <a:prstGeom prst="rect">
              <a:avLst/>
            </a:prstGeom>
            <a:blipFill>
              <a:blip r:embed="rId3" cstate="print"/>
              <a:stretch>
                <a:fillRect/>
              </a:stretch>
            </a:blipFill>
          </p:spPr>
          <p:txBody>
            <a:bodyPr wrap="square" lIns="0" tIns="0" rIns="0" bIns="0" rtlCol="0"/>
            <a:lstStyle/>
            <a:p/>
          </p:txBody>
        </p:sp>
      </p:grpSp>
      <p:sp>
        <p:nvSpPr>
          <p:cNvPr id="6" name="object 6"/>
          <p:cNvSpPr txBox="1"/>
          <p:nvPr/>
        </p:nvSpPr>
        <p:spPr>
          <a:xfrm>
            <a:off x="983738" y="1567179"/>
            <a:ext cx="2428875"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spc="-40">
                <a:latin typeface="Calibri"/>
                <a:cs typeface="Calibri"/>
              </a:rPr>
              <a:t>You </a:t>
            </a:r>
            <a:r>
              <a:rPr dirty="0" sz="1600" spc="-15">
                <a:latin typeface="Calibri"/>
                <a:cs typeface="Calibri"/>
              </a:rPr>
              <a:t>have </a:t>
            </a:r>
            <a:r>
              <a:rPr dirty="0" sz="1600" spc="-20">
                <a:latin typeface="Calibri"/>
                <a:cs typeface="Calibri"/>
              </a:rPr>
              <a:t>taken </a:t>
            </a:r>
            <a:r>
              <a:rPr dirty="0" sz="1600" spc="-5">
                <a:latin typeface="Calibri"/>
                <a:cs typeface="Calibri"/>
              </a:rPr>
              <a:t>your </a:t>
            </a:r>
            <a:r>
              <a:rPr dirty="0" sz="1600" spc="-340">
                <a:latin typeface="Calibri"/>
                <a:cs typeface="Calibri"/>
              </a:rPr>
              <a:t>ARVs  </a:t>
            </a:r>
            <a:r>
              <a:rPr dirty="0" sz="1600" spc="-5">
                <a:latin typeface="Calibri"/>
                <a:cs typeface="Calibri"/>
              </a:rPr>
              <a:t>well.</a:t>
            </a:r>
            <a:endParaRPr sz="1600">
              <a:latin typeface="Calibri"/>
              <a:cs typeface="Calibri"/>
            </a:endParaRPr>
          </a:p>
        </p:txBody>
      </p:sp>
      <p:sp>
        <p:nvSpPr>
          <p:cNvPr id="7" name="object 7"/>
          <p:cNvSpPr txBox="1"/>
          <p:nvPr/>
        </p:nvSpPr>
        <p:spPr>
          <a:xfrm>
            <a:off x="983738" y="2441955"/>
            <a:ext cx="1979295" cy="510540"/>
          </a:xfrm>
          <a:prstGeom prst="rect">
            <a:avLst/>
          </a:prstGeom>
        </p:spPr>
        <p:txBody>
          <a:bodyPr wrap="square" lIns="0" tIns="22860" rIns="0" bIns="0" rtlCol="0" vert="horz">
            <a:spAutoFit/>
          </a:bodyPr>
          <a:lstStyle/>
          <a:p>
            <a:pPr marL="298450" marR="5080" indent="-285750">
              <a:lnSpc>
                <a:spcPts val="1900"/>
              </a:lnSpc>
              <a:spcBef>
                <a:spcPts val="180"/>
              </a:spcBef>
              <a:buFont typeface="Wingdings"/>
              <a:buChar char="➢"/>
              <a:tabLst>
                <a:tab pos="298450" algn="l"/>
              </a:tabLst>
            </a:pPr>
            <a:r>
              <a:rPr dirty="0" sz="1600" spc="-5">
                <a:latin typeface="Calibri"/>
                <a:cs typeface="Calibri"/>
              </a:rPr>
              <a:t>The </a:t>
            </a:r>
            <a:r>
              <a:rPr dirty="0" sz="1600" spc="-10">
                <a:latin typeface="Calibri"/>
                <a:cs typeface="Calibri"/>
              </a:rPr>
              <a:t>medications </a:t>
            </a:r>
            <a:r>
              <a:rPr dirty="0" sz="1600" spc="-440">
                <a:latin typeface="Calibri"/>
                <a:cs typeface="Calibri"/>
              </a:rPr>
              <a:t>are </a:t>
            </a:r>
            <a:r>
              <a:rPr dirty="0" sz="1600" spc="-350">
                <a:latin typeface="Calibri"/>
                <a:cs typeface="Calibri"/>
              </a:rPr>
              <a:t> </a:t>
            </a:r>
            <a:r>
              <a:rPr dirty="0" sz="1600" spc="-5">
                <a:latin typeface="Calibri"/>
                <a:cs typeface="Calibri"/>
              </a:rPr>
              <a:t>working!</a:t>
            </a:r>
            <a:endParaRPr sz="1600">
              <a:latin typeface="Calibri"/>
              <a:cs typeface="Calibri"/>
            </a:endParaRPr>
          </a:p>
        </p:txBody>
      </p:sp>
      <p:sp>
        <p:nvSpPr>
          <p:cNvPr id="8" name="object 8"/>
          <p:cNvSpPr txBox="1"/>
          <p:nvPr/>
        </p:nvSpPr>
        <p:spPr>
          <a:xfrm>
            <a:off x="685800" y="3276600"/>
            <a:ext cx="2971800" cy="3733800"/>
          </a:xfrm>
          <a:prstGeom prst="rect">
            <a:avLst/>
          </a:prstGeom>
        </p:spPr>
        <p:txBody>
          <a:bodyPr wrap="square" lIns="0" tIns="180975" rIns="0" bIns="0" rtlCol="0" vert="horz">
            <a:spAutoFit/>
          </a:bodyPr>
          <a:lstStyle/>
          <a:p>
            <a:pPr marL="767715">
              <a:lnSpc>
                <a:spcPct val="100000"/>
              </a:lnSpc>
              <a:spcBef>
                <a:spcPts val="1425"/>
              </a:spcBef>
            </a:pPr>
            <a:r>
              <a:rPr dirty="0" sz="1500" spc="-15" b="1">
                <a:latin typeface="Calibri"/>
                <a:cs typeface="Calibri"/>
              </a:rPr>
              <a:t>Let’s</a:t>
            </a:r>
            <a:r>
              <a:rPr dirty="0" sz="1500" spc="-5" b="1">
                <a:latin typeface="Calibri"/>
                <a:cs typeface="Calibri"/>
              </a:rPr>
              <a:t> </a:t>
            </a:r>
            <a:r>
              <a:rPr dirty="0" sz="1500" spc="-10" b="1">
                <a:latin typeface="Calibri"/>
                <a:cs typeface="Calibri"/>
              </a:rPr>
              <a:t>Review:</a:t>
            </a:r>
            <a:endParaRPr sz="1500">
              <a:latin typeface="Calibri"/>
              <a:cs typeface="Calibri"/>
            </a:endParaRPr>
          </a:p>
          <a:p>
            <a:pPr>
              <a:lnSpc>
                <a:spcPct val="100000"/>
              </a:lnSpc>
            </a:pPr>
            <a:endParaRPr sz="1800">
              <a:latin typeface="Calibri"/>
              <a:cs typeface="Calibri"/>
            </a:endParaRPr>
          </a:p>
          <a:p>
            <a:pPr marL="231775" marR="374015">
              <a:lnSpc>
                <a:spcPct val="99200"/>
              </a:lnSpc>
              <a:spcBef>
                <a:spcPts val="1450"/>
              </a:spcBef>
            </a:pPr>
            <a:r>
              <a:rPr dirty="0" sz="1300" spc="-10">
                <a:latin typeface="Calibri"/>
                <a:cs typeface="Calibri"/>
              </a:rPr>
              <a:t>Let’s </a:t>
            </a:r>
            <a:r>
              <a:rPr dirty="0" sz="1300" spc="-5">
                <a:latin typeface="Calibri"/>
                <a:cs typeface="Calibri"/>
              </a:rPr>
              <a:t>briefly </a:t>
            </a:r>
            <a:r>
              <a:rPr dirty="0" sz="1300" spc="-10">
                <a:latin typeface="Calibri"/>
                <a:cs typeface="Calibri"/>
              </a:rPr>
              <a:t>review </a:t>
            </a:r>
            <a:r>
              <a:rPr dirty="0" sz="1300" spc="-5">
                <a:latin typeface="Calibri"/>
                <a:cs typeface="Calibri"/>
              </a:rPr>
              <a:t>what </a:t>
            </a:r>
            <a:r>
              <a:rPr dirty="0" sz="1300">
                <a:latin typeface="Calibri"/>
                <a:cs typeface="Calibri"/>
              </a:rPr>
              <a:t>a </a:t>
            </a:r>
            <a:r>
              <a:rPr dirty="0" sz="1300" spc="-5">
                <a:latin typeface="Calibri"/>
                <a:cs typeface="Calibri"/>
              </a:rPr>
              <a:t>low </a:t>
            </a:r>
            <a:r>
              <a:rPr dirty="0" sz="1300" spc="-10">
                <a:latin typeface="Calibri"/>
                <a:cs typeface="Calibri"/>
              </a:rPr>
              <a:t>viral  </a:t>
            </a:r>
            <a:r>
              <a:rPr dirty="0" sz="1300">
                <a:latin typeface="Calibri"/>
                <a:cs typeface="Calibri"/>
              </a:rPr>
              <a:t>load </a:t>
            </a:r>
            <a:r>
              <a:rPr dirty="0" sz="1300" spc="-5">
                <a:latin typeface="Calibri"/>
                <a:cs typeface="Calibri"/>
              </a:rPr>
              <a:t>means, </a:t>
            </a:r>
            <a:r>
              <a:rPr dirty="0" sz="1300">
                <a:latin typeface="Calibri"/>
                <a:cs typeface="Calibri"/>
              </a:rPr>
              <a:t>and </a:t>
            </a:r>
            <a:r>
              <a:rPr dirty="0" sz="1300" spc="-5">
                <a:latin typeface="Calibri"/>
                <a:cs typeface="Calibri"/>
              </a:rPr>
              <a:t>your </a:t>
            </a:r>
            <a:r>
              <a:rPr dirty="0" sz="1300">
                <a:latin typeface="Calibri"/>
                <a:cs typeface="Calibri"/>
              </a:rPr>
              <a:t>plans </a:t>
            </a:r>
            <a:r>
              <a:rPr dirty="0" sz="1300" spc="-10">
                <a:latin typeface="Calibri"/>
                <a:cs typeface="Calibri"/>
              </a:rPr>
              <a:t>for  </a:t>
            </a:r>
            <a:r>
              <a:rPr dirty="0" sz="1300" spc="-5">
                <a:latin typeface="Calibri"/>
                <a:cs typeface="Calibri"/>
              </a:rPr>
              <a:t>continuing </a:t>
            </a:r>
            <a:r>
              <a:rPr dirty="0" sz="1300" spc="-10">
                <a:latin typeface="Calibri"/>
                <a:cs typeface="Calibri"/>
              </a:rPr>
              <a:t>to </a:t>
            </a:r>
            <a:r>
              <a:rPr dirty="0" sz="1300" spc="-20">
                <a:latin typeface="Calibri"/>
                <a:cs typeface="Calibri"/>
              </a:rPr>
              <a:t>take </a:t>
            </a:r>
            <a:r>
              <a:rPr dirty="0" sz="1300" spc="-5">
                <a:latin typeface="Calibri"/>
                <a:cs typeface="Calibri"/>
              </a:rPr>
              <a:t>your</a:t>
            </a:r>
            <a:r>
              <a:rPr dirty="0" sz="1300" spc="35">
                <a:latin typeface="Calibri"/>
                <a:cs typeface="Calibri"/>
              </a:rPr>
              <a:t> </a:t>
            </a:r>
            <a:r>
              <a:rPr dirty="0" sz="1300" spc="-20">
                <a:latin typeface="Calibri"/>
                <a:cs typeface="Calibri"/>
              </a:rPr>
              <a:t>ARVs:</a:t>
            </a:r>
            <a:endParaRPr sz="1300">
              <a:latin typeface="Calibri"/>
              <a:cs typeface="Calibri"/>
            </a:endParaRPr>
          </a:p>
          <a:p>
            <a:pPr>
              <a:lnSpc>
                <a:spcPct val="100000"/>
              </a:lnSpc>
              <a:spcBef>
                <a:spcPts val="15"/>
              </a:spcBef>
            </a:pPr>
            <a:endParaRPr sz="1400">
              <a:latin typeface="Calibri"/>
              <a:cs typeface="Calibri"/>
            </a:endParaRPr>
          </a:p>
          <a:p>
            <a:pPr marL="403225" marR="533400" indent="-171450">
              <a:lnSpc>
                <a:spcPts val="1510"/>
              </a:lnSpc>
              <a:buFont typeface="Arial"/>
              <a:buChar char="•"/>
              <a:tabLst>
                <a:tab pos="403860" algn="l"/>
              </a:tabLst>
            </a:pPr>
            <a:r>
              <a:rPr dirty="0" sz="1300" spc="-5">
                <a:latin typeface="Calibri"/>
                <a:cs typeface="Calibri"/>
              </a:rPr>
              <a:t>In your own </a:t>
            </a:r>
            <a:r>
              <a:rPr dirty="0" sz="1300" spc="-10">
                <a:latin typeface="Calibri"/>
                <a:cs typeface="Calibri"/>
              </a:rPr>
              <a:t>words, </a:t>
            </a:r>
            <a:r>
              <a:rPr dirty="0" sz="1300" spc="-5">
                <a:latin typeface="Calibri"/>
                <a:cs typeface="Calibri"/>
              </a:rPr>
              <a:t>what </a:t>
            </a:r>
            <a:r>
              <a:rPr dirty="0" sz="1300">
                <a:latin typeface="Calibri"/>
                <a:cs typeface="Calibri"/>
              </a:rPr>
              <a:t>does  </a:t>
            </a:r>
            <a:r>
              <a:rPr dirty="0" sz="1300" spc="-5">
                <a:latin typeface="Calibri"/>
                <a:cs typeface="Calibri"/>
              </a:rPr>
              <a:t>having </a:t>
            </a:r>
            <a:r>
              <a:rPr dirty="0" sz="1300">
                <a:latin typeface="Calibri"/>
                <a:cs typeface="Calibri"/>
              </a:rPr>
              <a:t>a </a:t>
            </a:r>
            <a:r>
              <a:rPr dirty="0" sz="1300" spc="-5">
                <a:latin typeface="Calibri"/>
                <a:cs typeface="Calibri"/>
              </a:rPr>
              <a:t>low </a:t>
            </a:r>
            <a:r>
              <a:rPr dirty="0" sz="1300" spc="-10">
                <a:latin typeface="Calibri"/>
                <a:cs typeface="Calibri"/>
              </a:rPr>
              <a:t>viral </a:t>
            </a:r>
            <a:r>
              <a:rPr dirty="0" sz="1300">
                <a:latin typeface="Calibri"/>
                <a:cs typeface="Calibri"/>
              </a:rPr>
              <a:t>load</a:t>
            </a:r>
            <a:r>
              <a:rPr dirty="0" sz="1300" spc="5">
                <a:latin typeface="Calibri"/>
                <a:cs typeface="Calibri"/>
              </a:rPr>
              <a:t> </a:t>
            </a:r>
            <a:r>
              <a:rPr dirty="0" sz="1300" spc="-5">
                <a:latin typeface="Calibri"/>
                <a:cs typeface="Calibri"/>
              </a:rPr>
              <a:t>mean?</a:t>
            </a:r>
            <a:endParaRPr sz="1300">
              <a:latin typeface="Calibri"/>
              <a:cs typeface="Calibri"/>
            </a:endParaRPr>
          </a:p>
          <a:p>
            <a:pPr marL="403225" marR="455295" indent="-171450">
              <a:lnSpc>
                <a:spcPts val="1490"/>
              </a:lnSpc>
              <a:spcBef>
                <a:spcPts val="114"/>
              </a:spcBef>
              <a:buFont typeface="Arial"/>
              <a:buChar char="•"/>
              <a:tabLst>
                <a:tab pos="403860" algn="l"/>
              </a:tabLst>
            </a:pPr>
            <a:r>
              <a:rPr dirty="0" sz="1300" spc="-5">
                <a:latin typeface="Calibri"/>
                <a:cs typeface="Calibri"/>
              </a:rPr>
              <a:t>Why </a:t>
            </a:r>
            <a:r>
              <a:rPr dirty="0" sz="1300">
                <a:latin typeface="Calibri"/>
                <a:cs typeface="Calibri"/>
              </a:rPr>
              <a:t>is it </a:t>
            </a:r>
            <a:r>
              <a:rPr dirty="0" sz="1300" spc="-5">
                <a:latin typeface="Calibri"/>
                <a:cs typeface="Calibri"/>
              </a:rPr>
              <a:t>important </a:t>
            </a:r>
            <a:r>
              <a:rPr dirty="0" sz="1300" spc="-10">
                <a:latin typeface="Calibri"/>
                <a:cs typeface="Calibri"/>
              </a:rPr>
              <a:t>to </a:t>
            </a:r>
            <a:r>
              <a:rPr dirty="0" sz="1300" spc="-5">
                <a:latin typeface="Calibri"/>
                <a:cs typeface="Calibri"/>
              </a:rPr>
              <a:t>continue  </a:t>
            </a:r>
            <a:r>
              <a:rPr dirty="0" sz="1300" spc="-20">
                <a:latin typeface="Calibri"/>
                <a:cs typeface="Calibri"/>
              </a:rPr>
              <a:t>ARVs?</a:t>
            </a:r>
            <a:endParaRPr sz="1300">
              <a:latin typeface="Calibri"/>
              <a:cs typeface="Calibri"/>
            </a:endParaRPr>
          </a:p>
          <a:p>
            <a:pPr marL="403225" marR="204470" indent="-171450">
              <a:lnSpc>
                <a:spcPts val="1580"/>
              </a:lnSpc>
              <a:spcBef>
                <a:spcPts val="45"/>
              </a:spcBef>
              <a:buFont typeface="Arial"/>
              <a:buChar char="•"/>
              <a:tabLst>
                <a:tab pos="403860" algn="l"/>
              </a:tabLst>
            </a:pPr>
            <a:r>
              <a:rPr dirty="0" sz="1300">
                <a:latin typeface="Calibri"/>
                <a:cs typeface="Calibri"/>
              </a:rPr>
              <a:t>What has helped </a:t>
            </a:r>
            <a:r>
              <a:rPr dirty="0" sz="1300" spc="-10">
                <a:latin typeface="Calibri"/>
                <a:cs typeface="Calibri"/>
              </a:rPr>
              <a:t>you </a:t>
            </a:r>
            <a:r>
              <a:rPr dirty="0" sz="1300" spc="-5">
                <a:latin typeface="Calibri"/>
                <a:cs typeface="Calibri"/>
              </a:rPr>
              <a:t>remember </a:t>
            </a:r>
            <a:r>
              <a:rPr dirty="0" sz="1300" spc="-10">
                <a:latin typeface="Calibri"/>
                <a:cs typeface="Calibri"/>
              </a:rPr>
              <a:t>to  </a:t>
            </a:r>
            <a:r>
              <a:rPr dirty="0" sz="1300" spc="-20">
                <a:latin typeface="Calibri"/>
                <a:cs typeface="Calibri"/>
              </a:rPr>
              <a:t>take </a:t>
            </a:r>
            <a:r>
              <a:rPr dirty="0" sz="1300" spc="-5">
                <a:latin typeface="Calibri"/>
                <a:cs typeface="Calibri"/>
              </a:rPr>
              <a:t>your</a:t>
            </a:r>
            <a:r>
              <a:rPr dirty="0" sz="1300" spc="25">
                <a:latin typeface="Calibri"/>
                <a:cs typeface="Calibri"/>
              </a:rPr>
              <a:t> </a:t>
            </a:r>
            <a:r>
              <a:rPr dirty="0" sz="1300" spc="-20">
                <a:latin typeface="Calibri"/>
                <a:cs typeface="Calibri"/>
              </a:rPr>
              <a:t>ARVs?</a:t>
            </a:r>
            <a:endParaRPr sz="1300">
              <a:latin typeface="Calibri"/>
              <a:cs typeface="Calibri"/>
            </a:endParaRPr>
          </a:p>
          <a:p>
            <a:pPr marL="403860" indent="-172085">
              <a:lnSpc>
                <a:spcPts val="1460"/>
              </a:lnSpc>
              <a:buFont typeface="Arial"/>
              <a:buChar char="•"/>
              <a:tabLst>
                <a:tab pos="403860" algn="l"/>
              </a:tabLst>
            </a:pPr>
            <a:r>
              <a:rPr dirty="0" sz="1300" spc="-10">
                <a:latin typeface="Calibri"/>
                <a:cs typeface="Calibri"/>
              </a:rPr>
              <a:t>Are </a:t>
            </a:r>
            <a:r>
              <a:rPr dirty="0" sz="1300" spc="-5">
                <a:latin typeface="Calibri"/>
                <a:cs typeface="Calibri"/>
              </a:rPr>
              <a:t>there new </a:t>
            </a:r>
            <a:r>
              <a:rPr dirty="0" sz="1300">
                <a:latin typeface="Calibri"/>
                <a:cs typeface="Calibri"/>
              </a:rPr>
              <a:t>things or do</a:t>
            </a:r>
            <a:r>
              <a:rPr dirty="0" sz="1300" spc="10">
                <a:latin typeface="Calibri"/>
                <a:cs typeface="Calibri"/>
              </a:rPr>
              <a:t> </a:t>
            </a:r>
            <a:r>
              <a:rPr dirty="0" sz="1300" spc="-10">
                <a:latin typeface="Calibri"/>
                <a:cs typeface="Calibri"/>
              </a:rPr>
              <a:t>you</a:t>
            </a:r>
            <a:endParaRPr sz="1300">
              <a:latin typeface="Calibri"/>
              <a:cs typeface="Calibri"/>
            </a:endParaRPr>
          </a:p>
          <a:p>
            <a:pPr marL="403225" marR="235585">
              <a:lnSpc>
                <a:spcPct val="99200"/>
              </a:lnSpc>
              <a:spcBef>
                <a:spcPts val="60"/>
              </a:spcBef>
            </a:pPr>
            <a:r>
              <a:rPr dirty="0" sz="1300" spc="-5">
                <a:latin typeface="Calibri"/>
                <a:cs typeface="Calibri"/>
              </a:rPr>
              <a:t>expect there </a:t>
            </a:r>
            <a:r>
              <a:rPr dirty="0" sz="1300" spc="-10">
                <a:latin typeface="Calibri"/>
                <a:cs typeface="Calibri"/>
              </a:rPr>
              <a:t>to </a:t>
            </a:r>
            <a:r>
              <a:rPr dirty="0" sz="1300">
                <a:latin typeface="Calibri"/>
                <a:cs typeface="Calibri"/>
              </a:rPr>
              <a:t>be </a:t>
            </a:r>
            <a:r>
              <a:rPr dirty="0" sz="1300" spc="-5">
                <a:latin typeface="Calibri"/>
                <a:cs typeface="Calibri"/>
              </a:rPr>
              <a:t>new </a:t>
            </a:r>
            <a:r>
              <a:rPr dirty="0" sz="1300">
                <a:latin typeface="Calibri"/>
                <a:cs typeface="Calibri"/>
              </a:rPr>
              <a:t>things </a:t>
            </a:r>
            <a:r>
              <a:rPr dirty="0" sz="1300" spc="-5">
                <a:latin typeface="Calibri"/>
                <a:cs typeface="Calibri"/>
              </a:rPr>
              <a:t>that  will </a:t>
            </a:r>
            <a:r>
              <a:rPr dirty="0" sz="1300" spc="-15">
                <a:latin typeface="Calibri"/>
                <a:cs typeface="Calibri"/>
              </a:rPr>
              <a:t>make </a:t>
            </a:r>
            <a:r>
              <a:rPr dirty="0" sz="1300">
                <a:latin typeface="Calibri"/>
                <a:cs typeface="Calibri"/>
              </a:rPr>
              <a:t>it </a:t>
            </a:r>
            <a:r>
              <a:rPr dirty="0" sz="1300" spc="-10">
                <a:latin typeface="Calibri"/>
                <a:cs typeface="Calibri"/>
              </a:rPr>
              <a:t>hard </a:t>
            </a:r>
            <a:r>
              <a:rPr dirty="0" sz="1300" spc="-5">
                <a:latin typeface="Calibri"/>
                <a:cs typeface="Calibri"/>
              </a:rPr>
              <a:t>at times </a:t>
            </a:r>
            <a:r>
              <a:rPr dirty="0" sz="1300" spc="-10">
                <a:latin typeface="Calibri"/>
                <a:cs typeface="Calibri"/>
              </a:rPr>
              <a:t>to </a:t>
            </a:r>
            <a:r>
              <a:rPr dirty="0" sz="1300" spc="-20">
                <a:latin typeface="Calibri"/>
                <a:cs typeface="Calibri"/>
              </a:rPr>
              <a:t>take  </a:t>
            </a:r>
            <a:r>
              <a:rPr dirty="0" sz="1300" spc="-5">
                <a:latin typeface="Calibri"/>
                <a:cs typeface="Calibri"/>
              </a:rPr>
              <a:t>your </a:t>
            </a:r>
            <a:r>
              <a:rPr dirty="0" sz="1300" spc="-20">
                <a:latin typeface="Calibri"/>
                <a:cs typeface="Calibri"/>
              </a:rPr>
              <a:t>ARVs?</a:t>
            </a:r>
            <a:endParaRPr sz="1300">
              <a:latin typeface="Calibri"/>
              <a:cs typeface="Calibri"/>
            </a:endParaRPr>
          </a:p>
        </p:txBody>
      </p:sp>
      <p:sp>
        <p:nvSpPr>
          <p:cNvPr id="9" name="object 9"/>
          <p:cNvSpPr txBox="1"/>
          <p:nvPr/>
        </p:nvSpPr>
        <p:spPr>
          <a:xfrm>
            <a:off x="4215183" y="1576323"/>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10" name="object 10"/>
          <p:cNvSpPr txBox="1"/>
          <p:nvPr/>
        </p:nvSpPr>
        <p:spPr>
          <a:xfrm>
            <a:off x="4215183" y="1818132"/>
            <a:ext cx="3105785" cy="403860"/>
          </a:xfrm>
          <a:prstGeom prst="rect">
            <a:avLst/>
          </a:prstGeom>
        </p:spPr>
        <p:txBody>
          <a:bodyPr wrap="square" lIns="0" tIns="61594" rIns="0" bIns="0" rtlCol="0" vert="horz">
            <a:spAutoFit/>
          </a:bodyPr>
          <a:lstStyle/>
          <a:p>
            <a:pPr marL="298450" marR="5080" indent="-285750">
              <a:lnSpc>
                <a:spcPct val="77100"/>
              </a:lnSpc>
              <a:spcBef>
                <a:spcPts val="484"/>
              </a:spcBef>
              <a:buFont typeface="Arial"/>
              <a:buChar char="•"/>
              <a:tabLst>
                <a:tab pos="297815" algn="l"/>
                <a:tab pos="298450" algn="l"/>
              </a:tabLst>
            </a:pPr>
            <a:r>
              <a:rPr dirty="0" sz="1400">
                <a:latin typeface="Calibri"/>
                <a:cs typeface="Calibri"/>
              </a:rPr>
              <a:t>A </a:t>
            </a:r>
            <a:r>
              <a:rPr dirty="0" sz="1400" b="1">
                <a:latin typeface="Calibri"/>
                <a:cs typeface="Calibri"/>
              </a:rPr>
              <a:t>low </a:t>
            </a:r>
            <a:r>
              <a:rPr dirty="0" sz="1400" spc="-10" b="1">
                <a:latin typeface="Calibri"/>
                <a:cs typeface="Calibri"/>
              </a:rPr>
              <a:t>viral </a:t>
            </a:r>
            <a:r>
              <a:rPr dirty="0" sz="1400" spc="-5" b="1">
                <a:latin typeface="Calibri"/>
                <a:cs typeface="Calibri"/>
              </a:rPr>
              <a:t>load </a:t>
            </a:r>
            <a:r>
              <a:rPr dirty="0" sz="1400" spc="-5" i="1">
                <a:latin typeface="Calibri"/>
                <a:cs typeface="Calibri"/>
              </a:rPr>
              <a:t>[insert patient’s result  here] </a:t>
            </a:r>
            <a:r>
              <a:rPr dirty="0" sz="1400">
                <a:latin typeface="Calibri"/>
                <a:cs typeface="Calibri"/>
              </a:rPr>
              <a:t>is a sign </a:t>
            </a:r>
            <a:r>
              <a:rPr dirty="0" sz="1400" spc="-5">
                <a:latin typeface="Calibri"/>
                <a:cs typeface="Calibri"/>
              </a:rPr>
              <a:t>that </a:t>
            </a:r>
            <a:r>
              <a:rPr dirty="0" sz="1400">
                <a:latin typeface="Calibri"/>
                <a:cs typeface="Calibri"/>
              </a:rPr>
              <a:t>the </a:t>
            </a:r>
            <a:r>
              <a:rPr dirty="0" sz="1400" spc="-5">
                <a:latin typeface="Calibri"/>
                <a:cs typeface="Calibri"/>
              </a:rPr>
              <a:t>medications</a:t>
            </a:r>
            <a:r>
              <a:rPr dirty="0" sz="1400" spc="-75">
                <a:latin typeface="Calibri"/>
                <a:cs typeface="Calibri"/>
              </a:rPr>
              <a:t> </a:t>
            </a:r>
            <a:r>
              <a:rPr dirty="0" sz="1400" spc="-10">
                <a:latin typeface="Calibri"/>
                <a:cs typeface="Calibri"/>
              </a:rPr>
              <a:t>are</a:t>
            </a:r>
            <a:endParaRPr sz="1400">
              <a:latin typeface="Calibri"/>
              <a:cs typeface="Calibri"/>
            </a:endParaRPr>
          </a:p>
        </p:txBody>
      </p:sp>
      <p:sp>
        <p:nvSpPr>
          <p:cNvPr id="11" name="object 11"/>
          <p:cNvSpPr txBox="1"/>
          <p:nvPr/>
        </p:nvSpPr>
        <p:spPr>
          <a:xfrm>
            <a:off x="4500933" y="2162555"/>
            <a:ext cx="651510" cy="238760"/>
          </a:xfrm>
          <a:prstGeom prst="rect">
            <a:avLst/>
          </a:prstGeom>
        </p:spPr>
        <p:txBody>
          <a:bodyPr wrap="square" lIns="0" tIns="12700" rIns="0" bIns="0" rtlCol="0" vert="horz">
            <a:spAutoFit/>
          </a:bodyPr>
          <a:lstStyle/>
          <a:p>
            <a:pPr marL="12700">
              <a:lnSpc>
                <a:spcPct val="100000"/>
              </a:lnSpc>
              <a:spcBef>
                <a:spcPts val="100"/>
              </a:spcBef>
            </a:pPr>
            <a:r>
              <a:rPr dirty="0" sz="1400" spc="-15">
                <a:latin typeface="Calibri"/>
                <a:cs typeface="Calibri"/>
              </a:rPr>
              <a:t>w</a:t>
            </a:r>
            <a:r>
              <a:rPr dirty="0" sz="1400">
                <a:latin typeface="Calibri"/>
                <a:cs typeface="Calibri"/>
              </a:rPr>
              <a:t>o</a:t>
            </a:r>
            <a:r>
              <a:rPr dirty="0" sz="1400" spc="-5">
                <a:latin typeface="Calibri"/>
                <a:cs typeface="Calibri"/>
              </a:rPr>
              <a:t>r</a:t>
            </a:r>
            <a:r>
              <a:rPr dirty="0" sz="1400">
                <a:latin typeface="Calibri"/>
                <a:cs typeface="Calibri"/>
              </a:rPr>
              <a:t>king.</a:t>
            </a:r>
            <a:endParaRPr sz="1400">
              <a:latin typeface="Calibri"/>
              <a:cs typeface="Calibri"/>
            </a:endParaRPr>
          </a:p>
        </p:txBody>
      </p:sp>
      <p:sp>
        <p:nvSpPr>
          <p:cNvPr id="12" name="object 12"/>
          <p:cNvSpPr txBox="1">
            <a:spLocks noGrp="1"/>
          </p:cNvSpPr>
          <p:nvPr>
            <p:ph type="body" idx="1"/>
          </p:nvPr>
        </p:nvSpPr>
        <p:spPr>
          <a:prstGeom prst="rect"/>
        </p:spPr>
        <p:txBody>
          <a:bodyPr wrap="square" lIns="0" tIns="45720" rIns="0" bIns="0" rtlCol="0" vert="horz">
            <a:spAutoFit/>
          </a:bodyPr>
          <a:lstStyle/>
          <a:p>
            <a:pPr marL="298450" marR="243840" indent="-285750">
              <a:lnSpc>
                <a:spcPts val="1420"/>
              </a:lnSpc>
              <a:spcBef>
                <a:spcPts val="360"/>
              </a:spcBef>
              <a:buFont typeface="Arial"/>
              <a:buChar char="•"/>
              <a:tabLst>
                <a:tab pos="297815" algn="l"/>
                <a:tab pos="298450" algn="l"/>
                <a:tab pos="2086610" algn="l"/>
              </a:tabLst>
            </a:pPr>
            <a:r>
              <a:rPr dirty="0" spc="-30"/>
              <a:t>Your</a:t>
            </a:r>
            <a:r>
              <a:rPr dirty="0"/>
              <a:t> </a:t>
            </a:r>
            <a:r>
              <a:rPr dirty="0" spc="-5"/>
              <a:t>changes</a:t>
            </a:r>
            <a:r>
              <a:rPr dirty="0"/>
              <a:t> in</a:t>
            </a:r>
            <a:r>
              <a:rPr dirty="0" u="sng">
                <a:uFill>
                  <a:solidFill>
                    <a:srgbClr val="000000"/>
                  </a:solidFill>
                </a:uFill>
              </a:rPr>
              <a:t> 	</a:t>
            </a:r>
            <a:r>
              <a:rPr dirty="0" spc="-5" i="1">
                <a:latin typeface="Calibri"/>
                <a:cs typeface="Calibri"/>
              </a:rPr>
              <a:t>(insert intervention) </a:t>
            </a:r>
            <a:r>
              <a:rPr dirty="0" spc="-10"/>
              <a:t>have </a:t>
            </a:r>
            <a:r>
              <a:rPr dirty="0"/>
              <a:t>been  </a:t>
            </a:r>
            <a:r>
              <a:rPr dirty="0" spc="-5"/>
              <a:t>successful </a:t>
            </a:r>
            <a:r>
              <a:rPr dirty="0"/>
              <a:t>and </a:t>
            </a:r>
            <a:r>
              <a:rPr dirty="0" spc="-10"/>
              <a:t>you are </a:t>
            </a:r>
            <a:r>
              <a:rPr dirty="0" spc="-5"/>
              <a:t>getting </a:t>
            </a:r>
            <a:r>
              <a:rPr dirty="0"/>
              <a:t>the </a:t>
            </a:r>
            <a:r>
              <a:rPr dirty="0" spc="-20"/>
              <a:t>ARVs </a:t>
            </a:r>
            <a:r>
              <a:rPr dirty="0" spc="-10"/>
              <a:t>you </a:t>
            </a:r>
            <a:r>
              <a:rPr dirty="0"/>
              <a:t>need </a:t>
            </a:r>
            <a:r>
              <a:rPr dirty="0" spc="-5"/>
              <a:t>to </a:t>
            </a:r>
            <a:r>
              <a:rPr dirty="0" spc="-15"/>
              <a:t>stay</a:t>
            </a:r>
            <a:r>
              <a:rPr dirty="0" spc="5"/>
              <a:t> </a:t>
            </a:r>
            <a:r>
              <a:rPr dirty="0" spc="-5"/>
              <a:t>well</a:t>
            </a:r>
            <a:r>
              <a:rPr dirty="0" spc="-5" i="1">
                <a:latin typeface="Calibri"/>
                <a:cs typeface="Calibri"/>
              </a:rPr>
              <a:t>.</a:t>
            </a:r>
          </a:p>
          <a:p>
            <a:pPr marL="298450" marR="128905" indent="-285750">
              <a:lnSpc>
                <a:spcPct val="77100"/>
              </a:lnSpc>
              <a:spcBef>
                <a:spcPts val="405"/>
              </a:spcBef>
              <a:buFont typeface="Arial"/>
              <a:buChar char="•"/>
              <a:tabLst>
                <a:tab pos="297815" algn="l"/>
                <a:tab pos="298450" algn="l"/>
              </a:tabLst>
            </a:pPr>
            <a:r>
              <a:rPr dirty="0" spc="-5"/>
              <a:t>It </a:t>
            </a:r>
            <a:r>
              <a:rPr dirty="0"/>
              <a:t>is </a:t>
            </a:r>
            <a:r>
              <a:rPr dirty="0" spc="-10"/>
              <a:t>important </a:t>
            </a:r>
            <a:r>
              <a:rPr dirty="0" spc="-5"/>
              <a:t>that </a:t>
            </a:r>
            <a:r>
              <a:rPr dirty="0" spc="-10"/>
              <a:t>you </a:t>
            </a:r>
            <a:r>
              <a:rPr dirty="0" spc="-5"/>
              <a:t>continue to </a:t>
            </a:r>
            <a:r>
              <a:rPr dirty="0" spc="-15"/>
              <a:t>take </a:t>
            </a:r>
            <a:r>
              <a:rPr dirty="0" spc="-5"/>
              <a:t>your </a:t>
            </a:r>
            <a:r>
              <a:rPr dirty="0" spc="-20"/>
              <a:t>ARVs </a:t>
            </a:r>
            <a:r>
              <a:rPr dirty="0" spc="-5"/>
              <a:t>every </a:t>
            </a:r>
            <a:r>
              <a:rPr dirty="0" spc="-10"/>
              <a:t>day </a:t>
            </a:r>
            <a:r>
              <a:rPr dirty="0" spc="-5"/>
              <a:t>to  </a:t>
            </a:r>
            <a:r>
              <a:rPr dirty="0" spc="-15"/>
              <a:t>keep </a:t>
            </a:r>
            <a:r>
              <a:rPr dirty="0" spc="-5"/>
              <a:t>HIV </a:t>
            </a:r>
            <a:r>
              <a:rPr dirty="0" spc="-10"/>
              <a:t>from </a:t>
            </a:r>
            <a:r>
              <a:rPr dirty="0" spc="-5"/>
              <a:t>making </a:t>
            </a:r>
            <a:r>
              <a:rPr dirty="0" spc="-10"/>
              <a:t>more </a:t>
            </a:r>
            <a:r>
              <a:rPr dirty="0"/>
              <a:t>virus and </a:t>
            </a:r>
            <a:r>
              <a:rPr dirty="0" spc="-5"/>
              <a:t>to </a:t>
            </a:r>
            <a:r>
              <a:rPr dirty="0" spc="-15"/>
              <a:t>stay</a:t>
            </a:r>
            <a:r>
              <a:rPr dirty="0" spc="-10"/>
              <a:t> </a:t>
            </a:r>
            <a:r>
              <a:rPr dirty="0" spc="-15"/>
              <a:t>healthy.</a:t>
            </a:r>
          </a:p>
          <a:p>
            <a:pPr marL="298450" marR="5080" indent="-285750">
              <a:lnSpc>
                <a:spcPct val="77100"/>
              </a:lnSpc>
              <a:spcBef>
                <a:spcPts val="405"/>
              </a:spcBef>
              <a:buFont typeface="Arial"/>
              <a:buChar char="•"/>
              <a:tabLst>
                <a:tab pos="297815" algn="l"/>
                <a:tab pos="298450" algn="l"/>
              </a:tabLst>
            </a:pPr>
            <a:r>
              <a:rPr dirty="0" spc="-10"/>
              <a:t>It’s important </a:t>
            </a:r>
            <a:r>
              <a:rPr dirty="0" spc="-5"/>
              <a:t>to </a:t>
            </a:r>
            <a:r>
              <a:rPr dirty="0" spc="-15" b="1">
                <a:latin typeface="Calibri"/>
                <a:cs typeface="Calibri"/>
              </a:rPr>
              <a:t>keep </a:t>
            </a:r>
            <a:r>
              <a:rPr dirty="0" spc="-10" b="1">
                <a:latin typeface="Calibri"/>
                <a:cs typeface="Calibri"/>
              </a:rPr>
              <a:t>track </a:t>
            </a:r>
            <a:r>
              <a:rPr dirty="0" spc="-5"/>
              <a:t>of how much medication </a:t>
            </a:r>
            <a:r>
              <a:rPr dirty="0" spc="-10"/>
              <a:t>you have </a:t>
            </a:r>
            <a:r>
              <a:rPr dirty="0"/>
              <a:t>so  </a:t>
            </a:r>
            <a:r>
              <a:rPr dirty="0" spc="-5"/>
              <a:t>that </a:t>
            </a:r>
            <a:r>
              <a:rPr dirty="0" spc="-10"/>
              <a:t>you </a:t>
            </a:r>
            <a:r>
              <a:rPr dirty="0" spc="-5"/>
              <a:t>don’t </a:t>
            </a:r>
            <a:r>
              <a:rPr dirty="0" spc="-5" b="1">
                <a:latin typeface="Calibri"/>
                <a:cs typeface="Calibri"/>
              </a:rPr>
              <a:t>run out of </a:t>
            </a:r>
            <a:r>
              <a:rPr dirty="0" spc="-25" b="1">
                <a:latin typeface="Calibri"/>
                <a:cs typeface="Calibri"/>
              </a:rPr>
              <a:t>ARVs </a:t>
            </a:r>
            <a:r>
              <a:rPr dirty="0" spc="-15"/>
              <a:t>before </a:t>
            </a:r>
            <a:r>
              <a:rPr dirty="0"/>
              <a:t>the </a:t>
            </a:r>
            <a:r>
              <a:rPr dirty="0" spc="-5"/>
              <a:t>next</a:t>
            </a:r>
            <a:r>
              <a:rPr dirty="0" spc="55"/>
              <a:t> </a:t>
            </a:r>
            <a:r>
              <a:rPr dirty="0" spc="-5"/>
              <a:t>appointment.</a:t>
            </a:r>
          </a:p>
          <a:p>
            <a:pPr marL="298450" indent="-285750">
              <a:lnSpc>
                <a:spcPts val="1535"/>
              </a:lnSpc>
              <a:spcBef>
                <a:spcPts val="25"/>
              </a:spcBef>
              <a:buFont typeface="Arial"/>
              <a:buChar char="•"/>
              <a:tabLst>
                <a:tab pos="297815" algn="l"/>
                <a:tab pos="298450" algn="l"/>
              </a:tabLst>
            </a:pPr>
            <a:r>
              <a:rPr dirty="0" spc="-5"/>
              <a:t>If </a:t>
            </a:r>
            <a:r>
              <a:rPr dirty="0" spc="-10"/>
              <a:t>you </a:t>
            </a:r>
            <a:r>
              <a:rPr dirty="0" spc="-5"/>
              <a:t>notice that medication </a:t>
            </a:r>
            <a:r>
              <a:rPr dirty="0"/>
              <a:t>is </a:t>
            </a:r>
            <a:r>
              <a:rPr dirty="0" spc="-5"/>
              <a:t>running </a:t>
            </a:r>
            <a:r>
              <a:rPr dirty="0" spc="-35"/>
              <a:t>low, </a:t>
            </a:r>
            <a:r>
              <a:rPr dirty="0" spc="-5" b="1">
                <a:latin typeface="Calibri"/>
                <a:cs typeface="Calibri"/>
              </a:rPr>
              <a:t>come </a:t>
            </a:r>
            <a:r>
              <a:rPr dirty="0" spc="-10" b="1">
                <a:latin typeface="Calibri"/>
                <a:cs typeface="Calibri"/>
              </a:rPr>
              <a:t>to </a:t>
            </a:r>
            <a:r>
              <a:rPr dirty="0" spc="-5" b="1">
                <a:latin typeface="Calibri"/>
                <a:cs typeface="Calibri"/>
              </a:rPr>
              <a:t>the</a:t>
            </a:r>
            <a:r>
              <a:rPr dirty="0" spc="30" b="1">
                <a:latin typeface="Calibri"/>
                <a:cs typeface="Calibri"/>
              </a:rPr>
              <a:t> </a:t>
            </a:r>
            <a:r>
              <a:rPr dirty="0" b="1">
                <a:latin typeface="Calibri"/>
                <a:cs typeface="Calibri"/>
              </a:rPr>
              <a:t>clinic</a:t>
            </a:r>
          </a:p>
          <a:p>
            <a:pPr marL="298450">
              <a:lnSpc>
                <a:spcPts val="1500"/>
              </a:lnSpc>
            </a:pPr>
            <a:r>
              <a:rPr dirty="0" spc="-5"/>
              <a:t>even </a:t>
            </a:r>
            <a:r>
              <a:rPr dirty="0"/>
              <a:t>if </a:t>
            </a:r>
            <a:r>
              <a:rPr dirty="0" spc="-10"/>
              <a:t>you </a:t>
            </a:r>
            <a:r>
              <a:rPr dirty="0" spc="-5"/>
              <a:t>don’t </a:t>
            </a:r>
            <a:r>
              <a:rPr dirty="0" spc="-10"/>
              <a:t>have </a:t>
            </a:r>
            <a:r>
              <a:rPr dirty="0"/>
              <a:t>an</a:t>
            </a:r>
            <a:r>
              <a:rPr dirty="0" spc="-5"/>
              <a:t> appointment.</a:t>
            </a:r>
          </a:p>
          <a:p>
            <a:pPr marL="298450" marR="229235" indent="-285750">
              <a:lnSpc>
                <a:spcPts val="1390"/>
              </a:lnSpc>
              <a:spcBef>
                <a:spcPts val="254"/>
              </a:spcBef>
              <a:buFont typeface="Arial"/>
              <a:buChar char="•"/>
              <a:tabLst>
                <a:tab pos="297815" algn="l"/>
                <a:tab pos="298450" algn="l"/>
              </a:tabLst>
            </a:pPr>
            <a:r>
              <a:rPr dirty="0" spc="-25"/>
              <a:t>We </a:t>
            </a:r>
            <a:r>
              <a:rPr dirty="0" spc="-5"/>
              <a:t>will </a:t>
            </a:r>
            <a:r>
              <a:rPr dirty="0" spc="-5" b="1">
                <a:latin typeface="Calibri"/>
                <a:cs typeface="Calibri"/>
              </a:rPr>
              <a:t>check </a:t>
            </a:r>
            <a:r>
              <a:rPr dirty="0"/>
              <a:t>the </a:t>
            </a:r>
            <a:r>
              <a:rPr dirty="0" spc="-5"/>
              <a:t>viral load again </a:t>
            </a:r>
            <a:r>
              <a:rPr dirty="0"/>
              <a:t>in </a:t>
            </a:r>
            <a:r>
              <a:rPr dirty="0" b="1">
                <a:latin typeface="Calibri"/>
                <a:cs typeface="Calibri"/>
              </a:rPr>
              <a:t>six </a:t>
            </a:r>
            <a:r>
              <a:rPr dirty="0" spc="-5" b="1">
                <a:latin typeface="Calibri"/>
                <a:cs typeface="Calibri"/>
              </a:rPr>
              <a:t>months </a:t>
            </a:r>
            <a:r>
              <a:rPr dirty="0"/>
              <a:t>if </a:t>
            </a:r>
            <a:r>
              <a:rPr dirty="0" spc="-5"/>
              <a:t>there </a:t>
            </a:r>
            <a:r>
              <a:rPr dirty="0" spc="-10"/>
              <a:t>are </a:t>
            </a:r>
            <a:r>
              <a:rPr dirty="0"/>
              <a:t>no  </a:t>
            </a:r>
            <a:r>
              <a:rPr dirty="0" spc="-5"/>
              <a:t>new problems or problems taking</a:t>
            </a:r>
            <a:r>
              <a:rPr dirty="0" spc="-25"/>
              <a:t> </a:t>
            </a:r>
            <a:r>
              <a:rPr dirty="0" spc="-20"/>
              <a:t>ARVs.</a:t>
            </a:r>
          </a:p>
          <a:p>
            <a:pPr marL="298450" marR="219075" indent="-285750">
              <a:lnSpc>
                <a:spcPct val="77100"/>
              </a:lnSpc>
              <a:spcBef>
                <a:spcPts val="409"/>
              </a:spcBef>
              <a:buFont typeface="Arial"/>
              <a:buChar char="•"/>
              <a:tabLst>
                <a:tab pos="297815" algn="l"/>
                <a:tab pos="298450" algn="l"/>
              </a:tabLst>
            </a:pPr>
            <a:r>
              <a:rPr dirty="0"/>
              <a:t>Please </a:t>
            </a:r>
            <a:r>
              <a:rPr dirty="0" spc="-5"/>
              <a:t>let your provider know </a:t>
            </a:r>
            <a:r>
              <a:rPr dirty="0"/>
              <a:t>if </a:t>
            </a:r>
            <a:r>
              <a:rPr dirty="0" spc="-5"/>
              <a:t>there </a:t>
            </a:r>
            <a:r>
              <a:rPr dirty="0" spc="-10"/>
              <a:t>are any </a:t>
            </a:r>
            <a:r>
              <a:rPr dirty="0" spc="-5"/>
              <a:t>problems taking  </a:t>
            </a:r>
            <a:r>
              <a:rPr dirty="0" spc="-20"/>
              <a:t>ARVs </a:t>
            </a:r>
            <a:r>
              <a:rPr dirty="0"/>
              <a:t>in the </a:t>
            </a:r>
            <a:r>
              <a:rPr dirty="0" spc="-5"/>
              <a:t>future, </a:t>
            </a:r>
            <a:r>
              <a:rPr dirty="0"/>
              <a:t>so </a:t>
            </a:r>
            <a:r>
              <a:rPr dirty="0" spc="-5"/>
              <a:t>that he/she </a:t>
            </a:r>
            <a:r>
              <a:rPr dirty="0" spc="-10"/>
              <a:t>can </a:t>
            </a:r>
            <a:r>
              <a:rPr dirty="0"/>
              <a:t>help </a:t>
            </a:r>
            <a:r>
              <a:rPr dirty="0" spc="-10"/>
              <a:t>you </a:t>
            </a:r>
            <a:r>
              <a:rPr dirty="0" spc="-5"/>
              <a:t>address them.</a:t>
            </a:r>
          </a:p>
        </p:txBody>
      </p:sp>
      <p:grpSp>
        <p:nvGrpSpPr>
          <p:cNvPr id="13" name="object 13"/>
          <p:cNvGrpSpPr/>
          <p:nvPr/>
        </p:nvGrpSpPr>
        <p:grpSpPr>
          <a:xfrm>
            <a:off x="3834384" y="1493519"/>
            <a:ext cx="104139" cy="5587365"/>
            <a:chOff x="3834384" y="1493519"/>
            <a:chExt cx="104139" cy="5587365"/>
          </a:xfrm>
        </p:grpSpPr>
        <p:sp>
          <p:nvSpPr>
            <p:cNvPr id="14" name="object 14"/>
            <p:cNvSpPr/>
            <p:nvPr/>
          </p:nvSpPr>
          <p:spPr>
            <a:xfrm>
              <a:off x="3834384" y="1493519"/>
              <a:ext cx="103632" cy="5586984"/>
            </a:xfrm>
            <a:prstGeom prst="rect">
              <a:avLst/>
            </a:prstGeom>
            <a:blipFill>
              <a:blip r:embed="rId4" cstate="print"/>
              <a:stretch>
                <a:fillRect/>
              </a:stretch>
            </a:blipFill>
          </p:spPr>
          <p:txBody>
            <a:bodyPr wrap="square" lIns="0" tIns="0" rIns="0" bIns="0" rtlCol="0"/>
            <a:lstStyle/>
            <a:p/>
          </p:txBody>
        </p:sp>
        <p:sp>
          <p:nvSpPr>
            <p:cNvPr id="15" name="object 15"/>
            <p:cNvSpPr/>
            <p:nvPr/>
          </p:nvSpPr>
          <p:spPr>
            <a:xfrm>
              <a:off x="3886200" y="1514563"/>
              <a:ext cx="0" cy="5495925"/>
            </a:xfrm>
            <a:custGeom>
              <a:avLst/>
              <a:gdLst/>
              <a:ahLst/>
              <a:cxnLst/>
              <a:rect l="l" t="t" r="r" b="b"/>
              <a:pathLst>
                <a:path w="0" h="5495925">
                  <a:moveTo>
                    <a:pt x="0" y="0"/>
                  </a:moveTo>
                  <a:lnTo>
                    <a:pt x="1" y="5495836"/>
                  </a:lnTo>
                </a:path>
              </a:pathLst>
            </a:custGeom>
            <a:ln w="19050">
              <a:solidFill>
                <a:srgbClr val="002060"/>
              </a:solidFill>
            </a:ln>
          </p:spPr>
          <p:txBody>
            <a:bodyPr wrap="square" lIns="0" tIns="0" rIns="0" bIns="0" rtlCol="0"/>
            <a:lstStyle/>
            <a:p/>
          </p:txBody>
        </p:sp>
      </p:grpSp>
      <p:sp>
        <p:nvSpPr>
          <p:cNvPr id="16" name="object 16"/>
          <p:cNvSpPr/>
          <p:nvPr/>
        </p:nvSpPr>
        <p:spPr>
          <a:xfrm>
            <a:off x="457200" y="453525"/>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CC0066"/>
          </a:solidFill>
        </p:spPr>
        <p:txBody>
          <a:bodyPr wrap="square" lIns="0" tIns="0" rIns="0" bIns="0" rtlCol="0"/>
          <a:lstStyle/>
          <a:p/>
        </p:txBody>
      </p:sp>
      <p:sp>
        <p:nvSpPr>
          <p:cNvPr id="17" name="object 17"/>
          <p:cNvSpPr txBox="1">
            <a:spLocks noGrp="1"/>
          </p:cNvSpPr>
          <p:nvPr>
            <p:ph type="title"/>
          </p:nvPr>
        </p:nvSpPr>
        <p:spPr>
          <a:xfrm>
            <a:off x="457200" y="453525"/>
            <a:ext cx="9144000" cy="461009"/>
          </a:xfrm>
          <a:prstGeom prst="rect"/>
          <a:solidFill>
            <a:srgbClr val="CC0066"/>
          </a:solidFill>
        </p:spPr>
        <p:txBody>
          <a:bodyPr wrap="square" lIns="0" tIns="0" rIns="0" bIns="0" rtlCol="0" vert="horz">
            <a:spAutoFit/>
          </a:bodyPr>
          <a:lstStyle/>
          <a:p>
            <a:pPr marL="492125">
              <a:lnSpc>
                <a:spcPts val="3135"/>
              </a:lnSpc>
            </a:pPr>
            <a:r>
              <a:rPr dirty="0"/>
              <a:t>23. </a:t>
            </a:r>
            <a:r>
              <a:rPr dirty="0" spc="-50"/>
              <a:t>You’ve </a:t>
            </a:r>
            <a:r>
              <a:rPr dirty="0" spc="-5"/>
              <a:t>successfully </a:t>
            </a:r>
            <a:r>
              <a:rPr dirty="0" spc="-10"/>
              <a:t>reduced </a:t>
            </a:r>
            <a:r>
              <a:rPr dirty="0" spc="-15"/>
              <a:t>your</a:t>
            </a:r>
            <a:r>
              <a:rPr dirty="0" spc="75"/>
              <a:t> </a:t>
            </a:r>
            <a:r>
              <a:rPr dirty="0" spc="-15"/>
              <a:t>viral</a:t>
            </a:r>
          </a:p>
        </p:txBody>
      </p:sp>
      <p:sp>
        <p:nvSpPr>
          <p:cNvPr id="18" name="object 18"/>
          <p:cNvSpPr txBox="1"/>
          <p:nvPr/>
        </p:nvSpPr>
        <p:spPr>
          <a:xfrm>
            <a:off x="936768" y="844803"/>
            <a:ext cx="670560" cy="452120"/>
          </a:xfrm>
          <a:prstGeom prst="rect">
            <a:avLst/>
          </a:prstGeom>
        </p:spPr>
        <p:txBody>
          <a:bodyPr wrap="square" lIns="0" tIns="12700" rIns="0" bIns="0" rtlCol="0" vert="horz">
            <a:spAutoFit/>
          </a:bodyPr>
          <a:lstStyle/>
          <a:p>
            <a:pPr marL="12700">
              <a:lnSpc>
                <a:spcPct val="100000"/>
              </a:lnSpc>
              <a:spcBef>
                <a:spcPts val="100"/>
              </a:spcBef>
            </a:pPr>
            <a:r>
              <a:rPr dirty="0" sz="2800" spc="-5" b="1">
                <a:solidFill>
                  <a:srgbClr val="FFFFFF"/>
                </a:solidFill>
                <a:latin typeface="Calibri"/>
                <a:cs typeface="Calibri"/>
              </a:rPr>
              <a:t>l</a:t>
            </a:r>
            <a:r>
              <a:rPr dirty="0" sz="2800" spc="-10" b="1">
                <a:solidFill>
                  <a:srgbClr val="FFFFFF"/>
                </a:solidFill>
                <a:latin typeface="Calibri"/>
                <a:cs typeface="Calibri"/>
              </a:rPr>
              <a:t>o</a:t>
            </a:r>
            <a:r>
              <a:rPr dirty="0" sz="2800" spc="5" b="1">
                <a:solidFill>
                  <a:srgbClr val="FFFFFF"/>
                </a:solidFill>
                <a:latin typeface="Calibri"/>
                <a:cs typeface="Calibri"/>
              </a:rPr>
              <a:t>a</a:t>
            </a:r>
            <a:r>
              <a:rPr dirty="0" sz="2800" b="1">
                <a:solidFill>
                  <a:srgbClr val="FFFFFF"/>
                </a:solidFill>
                <a:latin typeface="Calibri"/>
                <a:cs typeface="Calibri"/>
              </a:rPr>
              <a:t>d</a:t>
            </a:r>
            <a:endParaRPr sz="2800">
              <a:latin typeface="Calibri"/>
              <a:cs typeface="Calibri"/>
            </a:endParaRPr>
          </a:p>
        </p:txBody>
      </p:sp>
      <p:grpSp>
        <p:nvGrpSpPr>
          <p:cNvPr id="19" name="object 19"/>
          <p:cNvGrpSpPr/>
          <p:nvPr/>
        </p:nvGrpSpPr>
        <p:grpSpPr>
          <a:xfrm>
            <a:off x="4148328" y="5346191"/>
            <a:ext cx="2331720" cy="1728470"/>
            <a:chOff x="4148328" y="5346191"/>
            <a:chExt cx="2331720" cy="1728470"/>
          </a:xfrm>
        </p:grpSpPr>
        <p:sp>
          <p:nvSpPr>
            <p:cNvPr id="20" name="object 20"/>
            <p:cNvSpPr/>
            <p:nvPr/>
          </p:nvSpPr>
          <p:spPr>
            <a:xfrm>
              <a:off x="4148328" y="5346191"/>
              <a:ext cx="2331720" cy="1728215"/>
            </a:xfrm>
            <a:prstGeom prst="rect">
              <a:avLst/>
            </a:prstGeom>
            <a:blipFill>
              <a:blip r:embed="rId5" cstate="print"/>
              <a:stretch>
                <a:fillRect/>
              </a:stretch>
            </a:blipFill>
          </p:spPr>
          <p:txBody>
            <a:bodyPr wrap="square" lIns="0" tIns="0" rIns="0" bIns="0" rtlCol="0"/>
            <a:lstStyle/>
            <a:p/>
          </p:txBody>
        </p:sp>
        <p:sp>
          <p:nvSpPr>
            <p:cNvPr id="21" name="object 21"/>
            <p:cNvSpPr/>
            <p:nvPr/>
          </p:nvSpPr>
          <p:spPr>
            <a:xfrm>
              <a:off x="4191001" y="5366207"/>
              <a:ext cx="2248535" cy="1644650"/>
            </a:xfrm>
            <a:custGeom>
              <a:avLst/>
              <a:gdLst/>
              <a:ahLst/>
              <a:cxnLst/>
              <a:rect l="l" t="t" r="r" b="b"/>
              <a:pathLst>
                <a:path w="2248535" h="1644650">
                  <a:moveTo>
                    <a:pt x="2247974" y="0"/>
                  </a:moveTo>
                  <a:lnTo>
                    <a:pt x="0" y="0"/>
                  </a:lnTo>
                  <a:lnTo>
                    <a:pt x="0" y="1644192"/>
                  </a:lnTo>
                  <a:lnTo>
                    <a:pt x="2247974" y="1644192"/>
                  </a:lnTo>
                  <a:lnTo>
                    <a:pt x="2247974" y="0"/>
                  </a:lnTo>
                  <a:close/>
                </a:path>
              </a:pathLst>
            </a:custGeom>
            <a:solidFill>
              <a:srgbClr val="FFFFCC"/>
            </a:solidFill>
          </p:spPr>
          <p:txBody>
            <a:bodyPr wrap="square" lIns="0" tIns="0" rIns="0" bIns="0" rtlCol="0"/>
            <a:lstStyle/>
            <a:p/>
          </p:txBody>
        </p:sp>
      </p:grpSp>
      <p:sp>
        <p:nvSpPr>
          <p:cNvPr id="22" name="object 22"/>
          <p:cNvSpPr txBox="1"/>
          <p:nvPr/>
        </p:nvSpPr>
        <p:spPr>
          <a:xfrm>
            <a:off x="4191001" y="5366207"/>
            <a:ext cx="2248535" cy="1644650"/>
          </a:xfrm>
          <a:prstGeom prst="rect">
            <a:avLst/>
          </a:prstGeom>
        </p:spPr>
        <p:txBody>
          <a:bodyPr wrap="square" lIns="0" tIns="0" rIns="0" bIns="0" rtlCol="0" vert="horz">
            <a:spAutoFit/>
          </a:bodyPr>
          <a:lstStyle/>
          <a:p>
            <a:pPr>
              <a:lnSpc>
                <a:spcPct val="100000"/>
              </a:lnSpc>
            </a:pPr>
            <a:endParaRPr sz="1500">
              <a:latin typeface="Times New Roman"/>
              <a:cs typeface="Times New Roman"/>
            </a:endParaRPr>
          </a:p>
          <a:p>
            <a:pPr marL="648970">
              <a:lnSpc>
                <a:spcPct val="100000"/>
              </a:lnSpc>
            </a:pPr>
            <a:r>
              <a:rPr dirty="0" sz="1500" spc="-5" b="1">
                <a:latin typeface="Calibri"/>
                <a:cs typeface="Calibri"/>
              </a:rPr>
              <a:t>Document</a:t>
            </a:r>
            <a:endParaRPr sz="1500">
              <a:latin typeface="Calibri"/>
              <a:cs typeface="Calibri"/>
            </a:endParaRPr>
          </a:p>
          <a:p>
            <a:pPr>
              <a:lnSpc>
                <a:spcPct val="100000"/>
              </a:lnSpc>
              <a:spcBef>
                <a:spcPts val="10"/>
              </a:spcBef>
            </a:pPr>
            <a:endParaRPr sz="1400">
              <a:latin typeface="Calibri"/>
              <a:cs typeface="Calibri"/>
            </a:endParaRPr>
          </a:p>
          <a:p>
            <a:pPr marL="81915" marR="179070">
              <a:lnSpc>
                <a:spcPct val="80700"/>
              </a:lnSpc>
            </a:pPr>
            <a:r>
              <a:rPr dirty="0" sz="1400" spc="-5">
                <a:latin typeface="Calibri"/>
                <a:cs typeface="Calibri"/>
              </a:rPr>
              <a:t>Document results of</a:t>
            </a:r>
            <a:r>
              <a:rPr dirty="0" sz="1400" spc="-75">
                <a:latin typeface="Calibri"/>
                <a:cs typeface="Calibri"/>
              </a:rPr>
              <a:t> </a:t>
            </a:r>
            <a:r>
              <a:rPr dirty="0" sz="1400" spc="-5">
                <a:latin typeface="Calibri"/>
                <a:cs typeface="Calibri"/>
              </a:rPr>
              <a:t>repeat  viral load on </a:t>
            </a:r>
            <a:r>
              <a:rPr dirty="0" sz="1400" spc="-5" b="1">
                <a:latin typeface="Calibri"/>
                <a:cs typeface="Calibri"/>
              </a:rPr>
              <a:t>Enhanced  Adherence </a:t>
            </a:r>
            <a:r>
              <a:rPr dirty="0" sz="1400" b="1">
                <a:latin typeface="Calibri"/>
                <a:cs typeface="Calibri"/>
              </a:rPr>
              <a:t>Plan</a:t>
            </a:r>
            <a:r>
              <a:rPr dirty="0" sz="1400" spc="-25" b="1">
                <a:latin typeface="Calibri"/>
                <a:cs typeface="Calibri"/>
              </a:rPr>
              <a:t> </a:t>
            </a:r>
            <a:r>
              <a:rPr dirty="0" sz="1400" spc="-30" b="1">
                <a:latin typeface="Calibri"/>
                <a:cs typeface="Calibri"/>
              </a:rPr>
              <a:t>Tool.</a:t>
            </a:r>
            <a:endParaRPr sz="1400">
              <a:latin typeface="Calibri"/>
              <a:cs typeface="Calibri"/>
            </a:endParaRPr>
          </a:p>
        </p:txBody>
      </p:sp>
      <p:sp>
        <p:nvSpPr>
          <p:cNvPr id="23" name="object 23"/>
          <p:cNvSpPr/>
          <p:nvPr/>
        </p:nvSpPr>
        <p:spPr>
          <a:xfrm>
            <a:off x="4343401" y="5456813"/>
            <a:ext cx="457198" cy="381914"/>
          </a:xfrm>
          <a:prstGeom prst="rect">
            <a:avLst/>
          </a:prstGeom>
          <a:blipFill>
            <a:blip r:embed="rId6" cstate="print"/>
            <a:stretch>
              <a:fillRect/>
            </a:stretch>
          </a:blipFill>
        </p:spPr>
        <p:txBody>
          <a:bodyPr wrap="square" lIns="0" tIns="0" rIns="0" bIns="0" rtlCol="0"/>
          <a:lstStyle/>
          <a:p/>
        </p:txBody>
      </p:sp>
      <p:grpSp>
        <p:nvGrpSpPr>
          <p:cNvPr id="24" name="object 24"/>
          <p:cNvGrpSpPr/>
          <p:nvPr/>
        </p:nvGrpSpPr>
        <p:grpSpPr>
          <a:xfrm>
            <a:off x="6586728" y="5346191"/>
            <a:ext cx="2880360" cy="1762125"/>
            <a:chOff x="6586728" y="5346191"/>
            <a:chExt cx="2880360" cy="1762125"/>
          </a:xfrm>
        </p:grpSpPr>
        <p:sp>
          <p:nvSpPr>
            <p:cNvPr id="25" name="object 25"/>
            <p:cNvSpPr/>
            <p:nvPr/>
          </p:nvSpPr>
          <p:spPr>
            <a:xfrm>
              <a:off x="6586728" y="5346191"/>
              <a:ext cx="2880360" cy="1761744"/>
            </a:xfrm>
            <a:prstGeom prst="rect">
              <a:avLst/>
            </a:prstGeom>
            <a:blipFill>
              <a:blip r:embed="rId7" cstate="print"/>
              <a:stretch>
                <a:fillRect/>
              </a:stretch>
            </a:blipFill>
          </p:spPr>
          <p:txBody>
            <a:bodyPr wrap="square" lIns="0" tIns="0" rIns="0" bIns="0" rtlCol="0"/>
            <a:lstStyle/>
            <a:p/>
          </p:txBody>
        </p:sp>
        <p:sp>
          <p:nvSpPr>
            <p:cNvPr id="26" name="object 26"/>
            <p:cNvSpPr/>
            <p:nvPr/>
          </p:nvSpPr>
          <p:spPr>
            <a:xfrm>
              <a:off x="6629400" y="5366207"/>
              <a:ext cx="2797810" cy="1676400"/>
            </a:xfrm>
            <a:custGeom>
              <a:avLst/>
              <a:gdLst/>
              <a:ahLst/>
              <a:cxnLst/>
              <a:rect l="l" t="t" r="r" b="b"/>
              <a:pathLst>
                <a:path w="2797809" h="1676400">
                  <a:moveTo>
                    <a:pt x="2797655" y="0"/>
                  </a:moveTo>
                  <a:lnTo>
                    <a:pt x="0" y="0"/>
                  </a:lnTo>
                  <a:lnTo>
                    <a:pt x="0" y="1676400"/>
                  </a:lnTo>
                  <a:lnTo>
                    <a:pt x="2797655" y="1676400"/>
                  </a:lnTo>
                  <a:lnTo>
                    <a:pt x="2797655" y="0"/>
                  </a:lnTo>
                  <a:close/>
                </a:path>
              </a:pathLst>
            </a:custGeom>
            <a:solidFill>
              <a:srgbClr val="E6E0EC"/>
            </a:solidFill>
          </p:spPr>
          <p:txBody>
            <a:bodyPr wrap="square" lIns="0" tIns="0" rIns="0" bIns="0" rtlCol="0"/>
            <a:lstStyle/>
            <a:p/>
          </p:txBody>
        </p:sp>
      </p:grpSp>
      <p:sp>
        <p:nvSpPr>
          <p:cNvPr id="27" name="object 27"/>
          <p:cNvSpPr txBox="1"/>
          <p:nvPr/>
        </p:nvSpPr>
        <p:spPr>
          <a:xfrm>
            <a:off x="6629400" y="5366207"/>
            <a:ext cx="2797810" cy="1676400"/>
          </a:xfrm>
          <a:prstGeom prst="rect">
            <a:avLst/>
          </a:prstGeom>
        </p:spPr>
        <p:txBody>
          <a:bodyPr wrap="square" lIns="0" tIns="33020" rIns="0" bIns="0" rtlCol="0" vert="horz">
            <a:spAutoFit/>
          </a:bodyPr>
          <a:lstStyle/>
          <a:p>
            <a:pPr algn="just" marL="615315">
              <a:lnSpc>
                <a:spcPct val="100000"/>
              </a:lnSpc>
              <a:spcBef>
                <a:spcPts val="260"/>
              </a:spcBef>
            </a:pPr>
            <a:r>
              <a:rPr dirty="0" sz="1500" spc="-5" b="1">
                <a:latin typeface="Calibri"/>
                <a:cs typeface="Calibri"/>
              </a:rPr>
              <a:t>Provider</a:t>
            </a:r>
            <a:r>
              <a:rPr dirty="0" sz="1500" spc="-10" b="1">
                <a:latin typeface="Calibri"/>
                <a:cs typeface="Calibri"/>
              </a:rPr>
              <a:t> </a:t>
            </a:r>
            <a:r>
              <a:rPr dirty="0" sz="1500" spc="-5" b="1">
                <a:latin typeface="Calibri"/>
                <a:cs typeface="Calibri"/>
              </a:rPr>
              <a:t>Instructions:</a:t>
            </a:r>
            <a:endParaRPr sz="1500">
              <a:latin typeface="Calibri"/>
              <a:cs typeface="Calibri"/>
            </a:endParaRPr>
          </a:p>
          <a:p>
            <a:pPr algn="just" marL="901065" marR="161290" indent="-285750">
              <a:lnSpc>
                <a:spcPct val="80700"/>
              </a:lnSpc>
              <a:spcBef>
                <a:spcPts val="350"/>
              </a:spcBef>
              <a:buFont typeface="Arial"/>
              <a:buChar char="•"/>
              <a:tabLst>
                <a:tab pos="901700" algn="l"/>
              </a:tabLst>
            </a:pPr>
            <a:r>
              <a:rPr dirty="0" sz="1500">
                <a:latin typeface="Calibri"/>
                <a:cs typeface="Calibri"/>
              </a:rPr>
              <a:t>Use </a:t>
            </a:r>
            <a:r>
              <a:rPr dirty="0" sz="1500" spc="-10">
                <a:latin typeface="Calibri"/>
                <a:cs typeface="Calibri"/>
              </a:rPr>
              <a:t>Cards </a:t>
            </a:r>
            <a:r>
              <a:rPr dirty="0" sz="1500">
                <a:latin typeface="Calibri"/>
                <a:cs typeface="Calibri"/>
              </a:rPr>
              <a:t>23 &amp; 24 </a:t>
            </a:r>
            <a:r>
              <a:rPr dirty="0" sz="1500" spc="-15">
                <a:latin typeface="Calibri"/>
                <a:cs typeface="Calibri"/>
              </a:rPr>
              <a:t>for  </a:t>
            </a:r>
            <a:r>
              <a:rPr dirty="0" sz="1500" spc="-10">
                <a:latin typeface="Calibri"/>
                <a:cs typeface="Calibri"/>
              </a:rPr>
              <a:t>patients </a:t>
            </a:r>
            <a:r>
              <a:rPr dirty="0" sz="1500" spc="-5">
                <a:latin typeface="Calibri"/>
                <a:cs typeface="Calibri"/>
              </a:rPr>
              <a:t>whose </a:t>
            </a:r>
            <a:r>
              <a:rPr dirty="0" sz="1500" spc="-10">
                <a:latin typeface="Calibri"/>
                <a:cs typeface="Calibri"/>
              </a:rPr>
              <a:t>repeat  viral </a:t>
            </a:r>
            <a:r>
              <a:rPr dirty="0" sz="1500" spc="-5">
                <a:latin typeface="Calibri"/>
                <a:cs typeface="Calibri"/>
              </a:rPr>
              <a:t>load </a:t>
            </a:r>
            <a:r>
              <a:rPr dirty="0" sz="1500">
                <a:latin typeface="Calibri"/>
                <a:cs typeface="Calibri"/>
              </a:rPr>
              <a:t>is</a:t>
            </a:r>
            <a:r>
              <a:rPr dirty="0" sz="1500" spc="-15">
                <a:latin typeface="Calibri"/>
                <a:cs typeface="Calibri"/>
              </a:rPr>
              <a:t> </a:t>
            </a:r>
            <a:r>
              <a:rPr dirty="0" sz="1500" spc="-25">
                <a:latin typeface="Calibri"/>
                <a:cs typeface="Calibri"/>
              </a:rPr>
              <a:t>low.</a:t>
            </a:r>
            <a:endParaRPr sz="1500">
              <a:latin typeface="Calibri"/>
              <a:cs typeface="Calibri"/>
            </a:endParaRPr>
          </a:p>
          <a:p>
            <a:pPr marL="901065" marR="230504" indent="-285750">
              <a:lnSpc>
                <a:spcPct val="78000"/>
              </a:lnSpc>
              <a:spcBef>
                <a:spcPts val="395"/>
              </a:spcBef>
              <a:buFont typeface="Arial"/>
              <a:buChar char="•"/>
              <a:tabLst>
                <a:tab pos="901065" algn="l"/>
                <a:tab pos="901700" algn="l"/>
              </a:tabLst>
            </a:pPr>
            <a:r>
              <a:rPr dirty="0" sz="1500" spc="-5">
                <a:latin typeface="Calibri"/>
                <a:cs typeface="Calibri"/>
              </a:rPr>
              <a:t>Can also review</a:t>
            </a:r>
            <a:r>
              <a:rPr dirty="0" sz="1500" spc="-85">
                <a:latin typeface="Calibri"/>
                <a:cs typeface="Calibri"/>
              </a:rPr>
              <a:t> </a:t>
            </a:r>
            <a:r>
              <a:rPr dirty="0" sz="1500" spc="-10">
                <a:latin typeface="Calibri"/>
                <a:cs typeface="Calibri"/>
              </a:rPr>
              <a:t>cards  </a:t>
            </a:r>
            <a:r>
              <a:rPr dirty="0" sz="1500">
                <a:latin typeface="Calibri"/>
                <a:cs typeface="Calibri"/>
              </a:rPr>
              <a:t>2 &amp; 3 </a:t>
            </a:r>
            <a:r>
              <a:rPr dirty="0" sz="1500" spc="-15">
                <a:latin typeface="Calibri"/>
                <a:cs typeface="Calibri"/>
              </a:rPr>
              <a:t>for </a:t>
            </a:r>
            <a:r>
              <a:rPr dirty="0" sz="1500" spc="-5">
                <a:latin typeface="Calibri"/>
                <a:cs typeface="Calibri"/>
              </a:rPr>
              <a:t>basic </a:t>
            </a:r>
            <a:r>
              <a:rPr dirty="0" sz="1500" spc="-10">
                <a:latin typeface="Calibri"/>
                <a:cs typeface="Calibri"/>
              </a:rPr>
              <a:t>viral  </a:t>
            </a:r>
            <a:r>
              <a:rPr dirty="0" sz="1500" spc="-5">
                <a:latin typeface="Calibri"/>
                <a:cs typeface="Calibri"/>
              </a:rPr>
              <a:t>load</a:t>
            </a:r>
            <a:r>
              <a:rPr dirty="0" sz="1500" spc="-15">
                <a:latin typeface="Calibri"/>
                <a:cs typeface="Calibri"/>
              </a:rPr>
              <a:t> </a:t>
            </a:r>
            <a:r>
              <a:rPr dirty="0" sz="1500" spc="-10">
                <a:latin typeface="Calibri"/>
                <a:cs typeface="Calibri"/>
              </a:rPr>
              <a:t>information.</a:t>
            </a:r>
            <a:endParaRPr sz="1500">
              <a:latin typeface="Calibri"/>
              <a:cs typeface="Calibri"/>
            </a:endParaRPr>
          </a:p>
        </p:txBody>
      </p:sp>
      <p:sp>
        <p:nvSpPr>
          <p:cNvPr id="28" name="object 28"/>
          <p:cNvSpPr/>
          <p:nvPr/>
        </p:nvSpPr>
        <p:spPr>
          <a:xfrm>
            <a:off x="6629400" y="5456812"/>
            <a:ext cx="571574" cy="533400"/>
          </a:xfrm>
          <a:prstGeom prst="rect">
            <a:avLst/>
          </a:prstGeom>
          <a:blipFill>
            <a:blip r:embed="rId8" cstate="print"/>
            <a:stretch>
              <a:fillRect/>
            </a:stretch>
          </a:blipFill>
        </p:spPr>
        <p:txBody>
          <a:bodyPr wrap="square" lIns="0" tIns="0" rIns="0" bIns="0" rtlCol="0"/>
          <a:lstStyle/>
          <a:p/>
        </p:txBody>
      </p:sp>
      <p:grpSp>
        <p:nvGrpSpPr>
          <p:cNvPr id="29" name="object 29"/>
          <p:cNvGrpSpPr/>
          <p:nvPr/>
        </p:nvGrpSpPr>
        <p:grpSpPr>
          <a:xfrm>
            <a:off x="7485888" y="896111"/>
            <a:ext cx="1945005" cy="1442085"/>
            <a:chOff x="7485888" y="896111"/>
            <a:chExt cx="1945005" cy="1442085"/>
          </a:xfrm>
        </p:grpSpPr>
        <p:sp>
          <p:nvSpPr>
            <p:cNvPr id="30" name="object 30"/>
            <p:cNvSpPr/>
            <p:nvPr/>
          </p:nvSpPr>
          <p:spPr>
            <a:xfrm>
              <a:off x="7485888" y="896111"/>
              <a:ext cx="1944624" cy="1441704"/>
            </a:xfrm>
            <a:prstGeom prst="rect">
              <a:avLst/>
            </a:prstGeom>
            <a:blipFill>
              <a:blip r:embed="rId9" cstate="print"/>
              <a:stretch>
                <a:fillRect/>
              </a:stretch>
            </a:blipFill>
          </p:spPr>
          <p:txBody>
            <a:bodyPr wrap="square" lIns="0" tIns="0" rIns="0" bIns="0" rtlCol="0"/>
            <a:lstStyle/>
            <a:p/>
          </p:txBody>
        </p:sp>
        <p:sp>
          <p:nvSpPr>
            <p:cNvPr id="31" name="object 31"/>
            <p:cNvSpPr/>
            <p:nvPr/>
          </p:nvSpPr>
          <p:spPr>
            <a:xfrm>
              <a:off x="7644384" y="1173479"/>
              <a:ext cx="1740407" cy="944880"/>
            </a:xfrm>
            <a:prstGeom prst="rect">
              <a:avLst/>
            </a:prstGeom>
            <a:blipFill>
              <a:blip r:embed="rId10" cstate="print"/>
              <a:stretch>
                <a:fillRect/>
              </a:stretch>
            </a:blipFill>
          </p:spPr>
          <p:txBody>
            <a:bodyPr wrap="square" lIns="0" tIns="0" rIns="0" bIns="0" rtlCol="0"/>
            <a:lstStyle/>
            <a:p/>
          </p:txBody>
        </p:sp>
        <p:sp>
          <p:nvSpPr>
            <p:cNvPr id="32" name="object 32"/>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33" name="object 33"/>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34" name="object 34"/>
            <p:cNvSpPr/>
            <p:nvPr/>
          </p:nvSpPr>
          <p:spPr>
            <a:xfrm>
              <a:off x="7596946" y="1006861"/>
              <a:ext cx="1699454" cy="1122262"/>
            </a:xfrm>
            <a:prstGeom prst="rect">
              <a:avLst/>
            </a:prstGeom>
            <a:blipFill>
              <a:blip r:embed="rId11" cstate="print"/>
              <a:stretch>
                <a:fillRect/>
              </a:stretch>
            </a:blipFill>
          </p:spPr>
          <p:txBody>
            <a:bodyPr wrap="square" lIns="0" tIns="0" rIns="0" bIns="0" rtlCol="0"/>
            <a:lstStyle/>
            <a:p/>
          </p:txBody>
        </p:sp>
      </p:grpSp>
      <p:sp>
        <p:nvSpPr>
          <p:cNvPr id="35" name="object 35"/>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CC0066"/>
          </a:solidFill>
        </p:spPr>
        <p:txBody>
          <a:bodyPr wrap="square" lIns="0" tIns="0" rIns="0" bIns="0" rtlCol="0"/>
          <a:lstStyl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37310" y="1661160"/>
            <a:ext cx="5177790" cy="5394959"/>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57200" y="453523"/>
            <a:ext cx="9144000" cy="848994"/>
          </a:xfrm>
          <a:prstGeom prst="rect"/>
          <a:solidFill>
            <a:srgbClr val="CC0066"/>
          </a:solidFill>
        </p:spPr>
        <p:txBody>
          <a:bodyPr wrap="square" lIns="0" tIns="184150" rIns="0" bIns="0" rtlCol="0" vert="horz">
            <a:spAutoFit/>
          </a:bodyPr>
          <a:lstStyle/>
          <a:p>
            <a:pPr marL="492125">
              <a:lnSpc>
                <a:spcPct val="100000"/>
              </a:lnSpc>
              <a:spcBef>
                <a:spcPts val="1450"/>
              </a:spcBef>
            </a:pPr>
            <a:r>
              <a:rPr dirty="0"/>
              <a:t>24. </a:t>
            </a:r>
            <a:r>
              <a:rPr dirty="0" spc="-10"/>
              <a:t>Keeping </a:t>
            </a:r>
            <a:r>
              <a:rPr dirty="0" spc="-15"/>
              <a:t>your </a:t>
            </a:r>
            <a:r>
              <a:rPr dirty="0" spc="-5"/>
              <a:t>virus</a:t>
            </a:r>
            <a:r>
              <a:rPr dirty="0" spc="25"/>
              <a:t> </a:t>
            </a:r>
            <a:r>
              <a:rPr dirty="0" spc="-5"/>
              <a:t>low</a:t>
            </a:r>
          </a:p>
        </p:txBody>
      </p:sp>
      <p:sp>
        <p:nvSpPr>
          <p:cNvPr id="4" name="object 4"/>
          <p:cNvSpPr txBox="1"/>
          <p:nvPr/>
        </p:nvSpPr>
        <p:spPr>
          <a:xfrm>
            <a:off x="6479540" y="1937003"/>
            <a:ext cx="2828290" cy="3073400"/>
          </a:xfrm>
          <a:prstGeom prst="rect">
            <a:avLst/>
          </a:prstGeom>
        </p:spPr>
        <p:txBody>
          <a:bodyPr wrap="square" lIns="0" tIns="12700" rIns="0" bIns="0" rtlCol="0" vert="horz">
            <a:spAutoFit/>
          </a:bodyPr>
          <a:lstStyle/>
          <a:p>
            <a:pPr marL="298450" marR="138430" indent="-285750">
              <a:lnSpc>
                <a:spcPct val="100000"/>
              </a:lnSpc>
              <a:spcBef>
                <a:spcPts val="100"/>
              </a:spcBef>
              <a:buFont typeface="Wingdings"/>
              <a:buChar char="➢"/>
              <a:tabLst>
                <a:tab pos="298450" algn="l"/>
              </a:tabLst>
            </a:pPr>
            <a:r>
              <a:rPr dirty="0" sz="2000" spc="-40">
                <a:latin typeface="Calibri"/>
                <a:cs typeface="Calibri"/>
              </a:rPr>
              <a:t>Your </a:t>
            </a:r>
            <a:r>
              <a:rPr dirty="0" sz="2000" spc="-5">
                <a:latin typeface="Calibri"/>
                <a:cs typeface="Calibri"/>
              </a:rPr>
              <a:t>virus </a:t>
            </a:r>
            <a:r>
              <a:rPr dirty="0" sz="2000">
                <a:latin typeface="Calibri"/>
                <a:cs typeface="Calibri"/>
              </a:rPr>
              <a:t>is </a:t>
            </a:r>
            <a:r>
              <a:rPr dirty="0" sz="2000" spc="-5">
                <a:latin typeface="Calibri"/>
                <a:cs typeface="Calibri"/>
              </a:rPr>
              <a:t>low </a:t>
            </a:r>
            <a:r>
              <a:rPr dirty="0" sz="2000">
                <a:latin typeface="Calibri"/>
                <a:cs typeface="Calibri"/>
              </a:rPr>
              <a:t>so </a:t>
            </a:r>
            <a:r>
              <a:rPr dirty="0" sz="2000" spc="-545">
                <a:latin typeface="Calibri"/>
                <a:cs typeface="Calibri"/>
              </a:rPr>
              <a:t>you </a:t>
            </a:r>
            <a:r>
              <a:rPr dirty="0" sz="2000" spc="-445">
                <a:latin typeface="Calibri"/>
                <a:cs typeface="Calibri"/>
              </a:rPr>
              <a:t> </a:t>
            </a:r>
            <a:r>
              <a:rPr dirty="0" sz="2000" spc="-10">
                <a:latin typeface="Calibri"/>
                <a:cs typeface="Calibri"/>
              </a:rPr>
              <a:t>are protecting </a:t>
            </a:r>
            <a:r>
              <a:rPr dirty="0" sz="2000" spc="-15">
                <a:latin typeface="Calibri"/>
                <a:cs typeface="Calibri"/>
              </a:rPr>
              <a:t>your  </a:t>
            </a:r>
            <a:r>
              <a:rPr dirty="0" sz="2000">
                <a:latin typeface="Calibri"/>
                <a:cs typeface="Calibri"/>
              </a:rPr>
              <a:t>health </a:t>
            </a:r>
            <a:r>
              <a:rPr dirty="0" sz="2000" spc="-5">
                <a:latin typeface="Calibri"/>
                <a:cs typeface="Calibri"/>
              </a:rPr>
              <a:t>and </a:t>
            </a:r>
            <a:r>
              <a:rPr dirty="0" sz="2000" spc="-15">
                <a:latin typeface="Calibri"/>
                <a:cs typeface="Calibri"/>
              </a:rPr>
              <a:t>your  </a:t>
            </a:r>
            <a:r>
              <a:rPr dirty="0" sz="2000" spc="-5">
                <a:latin typeface="Calibri"/>
                <a:cs typeface="Calibri"/>
              </a:rPr>
              <a:t>partners.</a:t>
            </a:r>
            <a:endParaRPr sz="2000">
              <a:latin typeface="Calibri"/>
              <a:cs typeface="Calibri"/>
            </a:endParaRPr>
          </a:p>
          <a:p>
            <a:pPr marL="298450" marR="5080" indent="-285750">
              <a:lnSpc>
                <a:spcPct val="100000"/>
              </a:lnSpc>
              <a:buFont typeface="Wingdings"/>
              <a:buChar char="➢"/>
              <a:tabLst>
                <a:tab pos="298450" algn="l"/>
              </a:tabLst>
            </a:pPr>
            <a:r>
              <a:rPr dirty="0" sz="2000" spc="-55">
                <a:latin typeface="Calibri"/>
                <a:cs typeface="Calibri"/>
              </a:rPr>
              <a:t>You </a:t>
            </a:r>
            <a:r>
              <a:rPr dirty="0" sz="2000" spc="-10">
                <a:latin typeface="Calibri"/>
                <a:cs typeface="Calibri"/>
              </a:rPr>
              <a:t>are </a:t>
            </a:r>
            <a:r>
              <a:rPr dirty="0" sz="2000">
                <a:latin typeface="Calibri"/>
                <a:cs typeface="Calibri"/>
              </a:rPr>
              <a:t>the </a:t>
            </a:r>
            <a:r>
              <a:rPr dirty="0" sz="2000" spc="-5">
                <a:latin typeface="Calibri"/>
                <a:cs typeface="Calibri"/>
              </a:rPr>
              <a:t>champion </a:t>
            </a:r>
            <a:r>
              <a:rPr dirty="0" sz="2000" spc="-710">
                <a:latin typeface="Calibri"/>
                <a:cs typeface="Calibri"/>
              </a:rPr>
              <a:t>of </a:t>
            </a:r>
            <a:r>
              <a:rPr dirty="0" sz="2000" spc="-409">
                <a:latin typeface="Calibri"/>
                <a:cs typeface="Calibri"/>
              </a:rPr>
              <a:t> </a:t>
            </a:r>
            <a:r>
              <a:rPr dirty="0" sz="2000" spc="-10">
                <a:latin typeface="Calibri"/>
                <a:cs typeface="Calibri"/>
              </a:rPr>
              <a:t>your own </a:t>
            </a:r>
            <a:r>
              <a:rPr dirty="0" sz="2000" spc="-5">
                <a:latin typeface="Calibri"/>
                <a:cs typeface="Calibri"/>
              </a:rPr>
              <a:t>health, and </a:t>
            </a:r>
            <a:r>
              <a:rPr dirty="0" sz="2000" spc="-10">
                <a:latin typeface="Calibri"/>
                <a:cs typeface="Calibri"/>
              </a:rPr>
              <a:t>by  </a:t>
            </a:r>
            <a:r>
              <a:rPr dirty="0" sz="2000" spc="-5">
                <a:latin typeface="Calibri"/>
                <a:cs typeface="Calibri"/>
              </a:rPr>
              <a:t>working </a:t>
            </a:r>
            <a:r>
              <a:rPr dirty="0" sz="2000" spc="-10">
                <a:latin typeface="Calibri"/>
                <a:cs typeface="Calibri"/>
              </a:rPr>
              <a:t>to achieve </a:t>
            </a:r>
            <a:r>
              <a:rPr dirty="0" sz="2000" spc="-15">
                <a:latin typeface="Calibri"/>
                <a:cs typeface="Calibri"/>
              </a:rPr>
              <a:t>your  </a:t>
            </a:r>
            <a:r>
              <a:rPr dirty="0" sz="2000" spc="-10">
                <a:latin typeface="Calibri"/>
                <a:cs typeface="Calibri"/>
              </a:rPr>
              <a:t>treatment </a:t>
            </a:r>
            <a:r>
              <a:rPr dirty="0" sz="2000" spc="-5">
                <a:latin typeface="Calibri"/>
                <a:cs typeface="Calibri"/>
              </a:rPr>
              <a:t>goals </a:t>
            </a:r>
            <a:r>
              <a:rPr dirty="0" sz="2000" spc="-15">
                <a:latin typeface="Calibri"/>
                <a:cs typeface="Calibri"/>
              </a:rPr>
              <a:t>you </a:t>
            </a:r>
            <a:r>
              <a:rPr dirty="0" sz="2000" spc="-5">
                <a:latin typeface="Calibri"/>
                <a:cs typeface="Calibri"/>
              </a:rPr>
              <a:t>can  maintain </a:t>
            </a:r>
            <a:r>
              <a:rPr dirty="0" sz="2000" spc="-10">
                <a:latin typeface="Calibri"/>
                <a:cs typeface="Calibri"/>
              </a:rPr>
              <a:t>your </a:t>
            </a:r>
            <a:r>
              <a:rPr dirty="0" sz="2000" spc="-5">
                <a:latin typeface="Calibri"/>
                <a:cs typeface="Calibri"/>
              </a:rPr>
              <a:t>low </a:t>
            </a:r>
            <a:r>
              <a:rPr dirty="0" sz="2000" spc="-10">
                <a:latin typeface="Calibri"/>
                <a:cs typeface="Calibri"/>
              </a:rPr>
              <a:t>viral  </a:t>
            </a:r>
            <a:r>
              <a:rPr dirty="0" sz="2000" spc="-5">
                <a:latin typeface="Calibri"/>
                <a:cs typeface="Calibri"/>
              </a:rPr>
              <a:t>load.</a:t>
            </a:r>
            <a:endParaRPr sz="20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71727" y="4477511"/>
            <a:ext cx="2828925" cy="2597150"/>
            <a:chOff x="871727" y="4477511"/>
            <a:chExt cx="2828925" cy="2597150"/>
          </a:xfrm>
        </p:grpSpPr>
        <p:sp>
          <p:nvSpPr>
            <p:cNvPr id="3" name="object 3"/>
            <p:cNvSpPr/>
            <p:nvPr/>
          </p:nvSpPr>
          <p:spPr>
            <a:xfrm>
              <a:off x="871727" y="4477511"/>
              <a:ext cx="2828544" cy="2596895"/>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914399" y="4495800"/>
              <a:ext cx="2743200" cy="2514600"/>
            </a:xfrm>
            <a:custGeom>
              <a:avLst/>
              <a:gdLst/>
              <a:ahLst/>
              <a:cxnLst/>
              <a:rect l="l" t="t" r="r" b="b"/>
              <a:pathLst>
                <a:path w="2743200" h="2514600">
                  <a:moveTo>
                    <a:pt x="2743200" y="0"/>
                  </a:moveTo>
                  <a:lnTo>
                    <a:pt x="0" y="0"/>
                  </a:lnTo>
                  <a:lnTo>
                    <a:pt x="0" y="2514599"/>
                  </a:lnTo>
                  <a:lnTo>
                    <a:pt x="2743200" y="2514599"/>
                  </a:lnTo>
                  <a:lnTo>
                    <a:pt x="2743200" y="0"/>
                  </a:lnTo>
                  <a:close/>
                </a:path>
              </a:pathLst>
            </a:custGeom>
            <a:solidFill>
              <a:srgbClr val="DCE6F2"/>
            </a:solidFill>
          </p:spPr>
          <p:txBody>
            <a:bodyPr wrap="square" lIns="0" tIns="0" rIns="0" bIns="0" rtlCol="0"/>
            <a:lstStyle/>
            <a:p/>
          </p:txBody>
        </p:sp>
        <p:sp>
          <p:nvSpPr>
            <p:cNvPr id="5" name="object 5"/>
            <p:cNvSpPr/>
            <p:nvPr/>
          </p:nvSpPr>
          <p:spPr>
            <a:xfrm>
              <a:off x="1066799" y="4551218"/>
              <a:ext cx="457200" cy="630382"/>
            </a:xfrm>
            <a:prstGeom prst="rect">
              <a:avLst/>
            </a:prstGeom>
            <a:blipFill>
              <a:blip r:embed="rId3" cstate="print"/>
              <a:stretch>
                <a:fillRect/>
              </a:stretch>
            </a:blipFill>
          </p:spPr>
          <p:txBody>
            <a:bodyPr wrap="square" lIns="0" tIns="0" rIns="0" bIns="0" rtlCol="0"/>
            <a:lstStyle/>
            <a:p/>
          </p:txBody>
        </p:sp>
      </p:grpSp>
      <p:sp>
        <p:nvSpPr>
          <p:cNvPr id="6" name="object 6"/>
          <p:cNvSpPr txBox="1"/>
          <p:nvPr/>
        </p:nvSpPr>
        <p:spPr>
          <a:xfrm>
            <a:off x="983738" y="1567179"/>
            <a:ext cx="2535555"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spc="-35">
                <a:latin typeface="Calibri"/>
                <a:cs typeface="Calibri"/>
              </a:rPr>
              <a:t>Your </a:t>
            </a:r>
            <a:r>
              <a:rPr dirty="0" sz="1600" spc="-5">
                <a:latin typeface="Calibri"/>
                <a:cs typeface="Calibri"/>
              </a:rPr>
              <a:t>virus is low so you </a:t>
            </a:r>
            <a:r>
              <a:rPr dirty="0" sz="1600" spc="-434">
                <a:latin typeface="Calibri"/>
                <a:cs typeface="Calibri"/>
              </a:rPr>
              <a:t>are </a:t>
            </a:r>
            <a:r>
              <a:rPr dirty="0" sz="1600" spc="-305">
                <a:latin typeface="Calibri"/>
                <a:cs typeface="Calibri"/>
              </a:rPr>
              <a:t> </a:t>
            </a:r>
            <a:r>
              <a:rPr dirty="0" sz="1600" spc="-10">
                <a:latin typeface="Calibri"/>
                <a:cs typeface="Calibri"/>
              </a:rPr>
              <a:t>protecting </a:t>
            </a:r>
            <a:r>
              <a:rPr dirty="0" sz="1600" spc="-5">
                <a:latin typeface="Calibri"/>
                <a:cs typeface="Calibri"/>
              </a:rPr>
              <a:t>your health</a:t>
            </a:r>
            <a:r>
              <a:rPr dirty="0" sz="1600" spc="-35">
                <a:latin typeface="Calibri"/>
                <a:cs typeface="Calibri"/>
              </a:rPr>
              <a:t> </a:t>
            </a:r>
            <a:r>
              <a:rPr dirty="0" sz="1600" spc="-5">
                <a:latin typeface="Calibri"/>
                <a:cs typeface="Calibri"/>
              </a:rPr>
              <a:t>and</a:t>
            </a:r>
            <a:endParaRPr sz="1600">
              <a:latin typeface="Calibri"/>
              <a:cs typeface="Calibri"/>
            </a:endParaRPr>
          </a:p>
        </p:txBody>
      </p:sp>
      <p:sp>
        <p:nvSpPr>
          <p:cNvPr id="7" name="object 7"/>
          <p:cNvSpPr txBox="1"/>
          <p:nvPr/>
        </p:nvSpPr>
        <p:spPr>
          <a:xfrm>
            <a:off x="983738" y="2341372"/>
            <a:ext cx="2652395" cy="1589405"/>
          </a:xfrm>
          <a:prstGeom prst="rect">
            <a:avLst/>
          </a:prstGeom>
        </p:spPr>
        <p:txBody>
          <a:bodyPr wrap="square" lIns="0" tIns="60960" rIns="0" bIns="0" rtlCol="0" vert="horz">
            <a:spAutoFit/>
          </a:bodyPr>
          <a:lstStyle/>
          <a:p>
            <a:pPr marL="298450">
              <a:lnSpc>
                <a:spcPct val="100000"/>
              </a:lnSpc>
              <a:spcBef>
                <a:spcPts val="480"/>
              </a:spcBef>
            </a:pPr>
            <a:r>
              <a:rPr dirty="0" sz="1600" spc="-5">
                <a:latin typeface="Calibri"/>
                <a:cs typeface="Calibri"/>
              </a:rPr>
              <a:t>your partners.</a:t>
            </a:r>
            <a:endParaRPr sz="1600">
              <a:latin typeface="Calibri"/>
              <a:cs typeface="Calibri"/>
            </a:endParaRPr>
          </a:p>
          <a:p>
            <a:pPr marL="298450" marR="5080" indent="-285750">
              <a:lnSpc>
                <a:spcPct val="100299"/>
              </a:lnSpc>
              <a:spcBef>
                <a:spcPts val="380"/>
              </a:spcBef>
              <a:buFont typeface="Wingdings"/>
              <a:buChar char="➢"/>
              <a:tabLst>
                <a:tab pos="298450" algn="l"/>
              </a:tabLst>
            </a:pPr>
            <a:r>
              <a:rPr dirty="0" sz="1600" spc="-40">
                <a:latin typeface="Calibri"/>
                <a:cs typeface="Calibri"/>
              </a:rPr>
              <a:t>You </a:t>
            </a:r>
            <a:r>
              <a:rPr dirty="0" sz="1600" spc="-10">
                <a:latin typeface="Calibri"/>
                <a:cs typeface="Calibri"/>
              </a:rPr>
              <a:t>are </a:t>
            </a:r>
            <a:r>
              <a:rPr dirty="0" sz="1600" spc="-5">
                <a:latin typeface="Calibri"/>
                <a:cs typeface="Calibri"/>
              </a:rPr>
              <a:t>the champion </a:t>
            </a:r>
            <a:r>
              <a:rPr dirty="0" sz="1600">
                <a:latin typeface="Calibri"/>
                <a:cs typeface="Calibri"/>
              </a:rPr>
              <a:t>of  </a:t>
            </a:r>
            <a:r>
              <a:rPr dirty="0" sz="1600" spc="-5">
                <a:latin typeface="Calibri"/>
                <a:cs typeface="Calibri"/>
              </a:rPr>
              <a:t>your </a:t>
            </a:r>
            <a:r>
              <a:rPr dirty="0" sz="1600">
                <a:latin typeface="Calibri"/>
                <a:cs typeface="Calibri"/>
              </a:rPr>
              <a:t>own </a:t>
            </a:r>
            <a:r>
              <a:rPr dirty="0" sz="1600" spc="-5">
                <a:latin typeface="Calibri"/>
                <a:cs typeface="Calibri"/>
              </a:rPr>
              <a:t>health, and </a:t>
            </a:r>
            <a:r>
              <a:rPr dirty="0" sz="1600" spc="-10">
                <a:latin typeface="Calibri"/>
                <a:cs typeface="Calibri"/>
              </a:rPr>
              <a:t>by  </a:t>
            </a:r>
            <a:r>
              <a:rPr dirty="0" sz="1600" spc="-5">
                <a:latin typeface="Calibri"/>
                <a:cs typeface="Calibri"/>
              </a:rPr>
              <a:t>working </a:t>
            </a:r>
            <a:r>
              <a:rPr dirty="0" sz="1600" spc="-10">
                <a:latin typeface="Calibri"/>
                <a:cs typeface="Calibri"/>
              </a:rPr>
              <a:t>to achieve </a:t>
            </a:r>
            <a:r>
              <a:rPr dirty="0" sz="1600" spc="-5">
                <a:latin typeface="Calibri"/>
                <a:cs typeface="Calibri"/>
              </a:rPr>
              <a:t>your  </a:t>
            </a:r>
            <a:r>
              <a:rPr dirty="0" sz="1600" spc="-10">
                <a:latin typeface="Calibri"/>
                <a:cs typeface="Calibri"/>
              </a:rPr>
              <a:t>treatment </a:t>
            </a:r>
            <a:r>
              <a:rPr dirty="0" sz="1600" spc="-5">
                <a:latin typeface="Calibri"/>
                <a:cs typeface="Calibri"/>
              </a:rPr>
              <a:t>goals you </a:t>
            </a:r>
            <a:r>
              <a:rPr dirty="0" sz="1600" spc="-10">
                <a:latin typeface="Calibri"/>
                <a:cs typeface="Calibri"/>
              </a:rPr>
              <a:t>can  maintain </a:t>
            </a:r>
            <a:r>
              <a:rPr dirty="0" sz="1600" spc="-5">
                <a:latin typeface="Calibri"/>
                <a:cs typeface="Calibri"/>
              </a:rPr>
              <a:t>your low </a:t>
            </a:r>
            <a:r>
              <a:rPr dirty="0" sz="1600" spc="-10">
                <a:latin typeface="Calibri"/>
                <a:cs typeface="Calibri"/>
              </a:rPr>
              <a:t>viral</a:t>
            </a:r>
            <a:r>
              <a:rPr dirty="0" sz="1600" spc="-35">
                <a:latin typeface="Calibri"/>
                <a:cs typeface="Calibri"/>
              </a:rPr>
              <a:t> </a:t>
            </a:r>
            <a:r>
              <a:rPr dirty="0" sz="1600" spc="-5">
                <a:latin typeface="Calibri"/>
                <a:cs typeface="Calibri"/>
              </a:rPr>
              <a:t>load.</a:t>
            </a:r>
            <a:endParaRPr sz="1600">
              <a:latin typeface="Calibri"/>
              <a:cs typeface="Calibri"/>
            </a:endParaRPr>
          </a:p>
        </p:txBody>
      </p:sp>
      <p:sp>
        <p:nvSpPr>
          <p:cNvPr id="8" name="object 8"/>
          <p:cNvSpPr txBox="1"/>
          <p:nvPr/>
        </p:nvSpPr>
        <p:spPr>
          <a:xfrm>
            <a:off x="914400" y="4495800"/>
            <a:ext cx="2743200" cy="2514600"/>
          </a:xfrm>
          <a:prstGeom prst="rect">
            <a:avLst/>
          </a:prstGeom>
        </p:spPr>
        <p:txBody>
          <a:bodyPr wrap="square" lIns="0" tIns="5715" rIns="0" bIns="0" rtlCol="0" vert="horz">
            <a:spAutoFit/>
          </a:bodyPr>
          <a:lstStyle/>
          <a:p>
            <a:pPr>
              <a:lnSpc>
                <a:spcPct val="100000"/>
              </a:lnSpc>
              <a:spcBef>
                <a:spcPts val="45"/>
              </a:spcBef>
            </a:pPr>
            <a:endParaRPr sz="1450">
              <a:latin typeface="Times New Roman"/>
              <a:cs typeface="Times New Roman"/>
            </a:endParaRPr>
          </a:p>
          <a:p>
            <a:pPr marL="767715">
              <a:lnSpc>
                <a:spcPct val="100000"/>
              </a:lnSpc>
            </a:pPr>
            <a:r>
              <a:rPr dirty="0" sz="1500" spc="-15" b="1">
                <a:latin typeface="Calibri"/>
                <a:cs typeface="Calibri"/>
              </a:rPr>
              <a:t>Let’s</a:t>
            </a:r>
            <a:r>
              <a:rPr dirty="0" sz="1500" spc="-5" b="1">
                <a:latin typeface="Calibri"/>
                <a:cs typeface="Calibri"/>
              </a:rPr>
              <a:t> </a:t>
            </a:r>
            <a:r>
              <a:rPr dirty="0" sz="1500" spc="-10" b="1">
                <a:latin typeface="Calibri"/>
                <a:cs typeface="Calibri"/>
              </a:rPr>
              <a:t>Review:</a:t>
            </a:r>
            <a:endParaRPr sz="1500">
              <a:latin typeface="Calibri"/>
              <a:cs typeface="Calibri"/>
            </a:endParaRPr>
          </a:p>
          <a:p>
            <a:pPr>
              <a:lnSpc>
                <a:spcPct val="100000"/>
              </a:lnSpc>
              <a:spcBef>
                <a:spcPts val="35"/>
              </a:spcBef>
            </a:pPr>
            <a:endParaRPr sz="2000">
              <a:latin typeface="Calibri"/>
              <a:cs typeface="Calibri"/>
            </a:endParaRPr>
          </a:p>
          <a:p>
            <a:pPr marL="415290" marR="353060" indent="-171450">
              <a:lnSpc>
                <a:spcPct val="100000"/>
              </a:lnSpc>
              <a:buFont typeface="Arial"/>
              <a:buChar char="•"/>
              <a:tabLst>
                <a:tab pos="415290" algn="l"/>
              </a:tabLst>
            </a:pPr>
            <a:r>
              <a:rPr dirty="0" sz="1400">
                <a:latin typeface="Calibri"/>
                <a:cs typeface="Calibri"/>
              </a:rPr>
              <a:t>Do </a:t>
            </a:r>
            <a:r>
              <a:rPr dirty="0" sz="1400" spc="-10">
                <a:latin typeface="Calibri"/>
                <a:cs typeface="Calibri"/>
              </a:rPr>
              <a:t>you </a:t>
            </a:r>
            <a:r>
              <a:rPr dirty="0" sz="1400">
                <a:latin typeface="Calibri"/>
                <a:cs typeface="Calibri"/>
              </a:rPr>
              <a:t>think </a:t>
            </a:r>
            <a:r>
              <a:rPr dirty="0" sz="1400" spc="-20">
                <a:latin typeface="Calibri"/>
                <a:cs typeface="Calibri"/>
              </a:rPr>
              <a:t>ARVs </a:t>
            </a:r>
            <a:r>
              <a:rPr dirty="0" sz="1400" spc="-5">
                <a:latin typeface="Calibri"/>
                <a:cs typeface="Calibri"/>
              </a:rPr>
              <a:t>will </a:t>
            </a:r>
            <a:r>
              <a:rPr dirty="0" sz="1400">
                <a:latin typeface="Calibri"/>
                <a:cs typeface="Calibri"/>
              </a:rPr>
              <a:t>help  </a:t>
            </a:r>
            <a:r>
              <a:rPr dirty="0" sz="1400" spc="-5">
                <a:latin typeface="Calibri"/>
                <a:cs typeface="Calibri"/>
              </a:rPr>
              <a:t>you?</a:t>
            </a:r>
            <a:endParaRPr sz="1400">
              <a:latin typeface="Calibri"/>
              <a:cs typeface="Calibri"/>
            </a:endParaRPr>
          </a:p>
          <a:p>
            <a:pPr marL="415290" marR="521334" indent="-171450">
              <a:lnSpc>
                <a:spcPct val="101400"/>
              </a:lnSpc>
              <a:buFont typeface="Arial"/>
              <a:buChar char="•"/>
              <a:tabLst>
                <a:tab pos="415290" algn="l"/>
              </a:tabLst>
            </a:pPr>
            <a:r>
              <a:rPr dirty="0" sz="1400" spc="-10">
                <a:latin typeface="Calibri"/>
                <a:cs typeface="Calibri"/>
              </a:rPr>
              <a:t>Are you </a:t>
            </a:r>
            <a:r>
              <a:rPr dirty="0" sz="1400" spc="-5">
                <a:latin typeface="Calibri"/>
                <a:cs typeface="Calibri"/>
              </a:rPr>
              <a:t>taking </a:t>
            </a:r>
            <a:r>
              <a:rPr dirty="0" sz="1400" spc="-10">
                <a:latin typeface="Calibri"/>
                <a:cs typeface="Calibri"/>
              </a:rPr>
              <a:t>any </a:t>
            </a:r>
            <a:r>
              <a:rPr dirty="0" sz="1400">
                <a:latin typeface="Calibri"/>
                <a:cs typeface="Calibri"/>
              </a:rPr>
              <a:t>other  </a:t>
            </a:r>
            <a:r>
              <a:rPr dirty="0" sz="1400" spc="-5">
                <a:latin typeface="Calibri"/>
                <a:cs typeface="Calibri"/>
              </a:rPr>
              <a:t>treatments </a:t>
            </a:r>
            <a:r>
              <a:rPr dirty="0" sz="1400" spc="-15">
                <a:latin typeface="Calibri"/>
                <a:cs typeface="Calibri"/>
              </a:rPr>
              <a:t>for </a:t>
            </a:r>
            <a:r>
              <a:rPr dirty="0" sz="1400" spc="-5">
                <a:latin typeface="Calibri"/>
                <a:cs typeface="Calibri"/>
              </a:rPr>
              <a:t>your</a:t>
            </a:r>
            <a:r>
              <a:rPr dirty="0" sz="1400" spc="-75">
                <a:latin typeface="Calibri"/>
                <a:cs typeface="Calibri"/>
              </a:rPr>
              <a:t> </a:t>
            </a:r>
            <a:r>
              <a:rPr dirty="0" sz="1400">
                <a:latin typeface="Calibri"/>
                <a:cs typeface="Calibri"/>
              </a:rPr>
              <a:t>HIV?</a:t>
            </a:r>
            <a:endParaRPr sz="1400">
              <a:latin typeface="Calibri"/>
              <a:cs typeface="Calibri"/>
            </a:endParaRPr>
          </a:p>
          <a:p>
            <a:pPr marL="415290" indent="-171450">
              <a:lnSpc>
                <a:spcPts val="1610"/>
              </a:lnSpc>
              <a:buFont typeface="Arial"/>
              <a:buChar char="•"/>
              <a:tabLst>
                <a:tab pos="415290" algn="l"/>
              </a:tabLst>
            </a:pPr>
            <a:r>
              <a:rPr dirty="0" sz="1400" spc="-10">
                <a:latin typeface="Calibri"/>
                <a:cs typeface="Calibri"/>
              </a:rPr>
              <a:t>Are you </a:t>
            </a:r>
            <a:r>
              <a:rPr dirty="0" sz="1400">
                <a:latin typeface="Calibri"/>
                <a:cs typeface="Calibri"/>
              </a:rPr>
              <a:t>seeking help</a:t>
            </a:r>
            <a:r>
              <a:rPr dirty="0" sz="1400" spc="-15">
                <a:latin typeface="Calibri"/>
                <a:cs typeface="Calibri"/>
              </a:rPr>
              <a:t> </a:t>
            </a:r>
            <a:r>
              <a:rPr dirty="0" sz="1400" spc="-10">
                <a:latin typeface="Calibri"/>
                <a:cs typeface="Calibri"/>
              </a:rPr>
              <a:t>from</a:t>
            </a:r>
            <a:endParaRPr sz="1400">
              <a:latin typeface="Calibri"/>
              <a:cs typeface="Calibri"/>
            </a:endParaRPr>
          </a:p>
          <a:p>
            <a:pPr marL="415290" marR="307975">
              <a:lnSpc>
                <a:spcPct val="100000"/>
              </a:lnSpc>
              <a:spcBef>
                <a:spcPts val="25"/>
              </a:spcBef>
            </a:pPr>
            <a:r>
              <a:rPr dirty="0" sz="1400" spc="-10">
                <a:latin typeface="Calibri"/>
                <a:cs typeface="Calibri"/>
              </a:rPr>
              <a:t>anyone </a:t>
            </a:r>
            <a:r>
              <a:rPr dirty="0" sz="1400">
                <a:latin typeface="Calibri"/>
                <a:cs typeface="Calibri"/>
              </a:rPr>
              <a:t>outside </a:t>
            </a:r>
            <a:r>
              <a:rPr dirty="0" sz="1400" spc="-5">
                <a:latin typeface="Calibri"/>
                <a:cs typeface="Calibri"/>
              </a:rPr>
              <a:t>of </a:t>
            </a:r>
            <a:r>
              <a:rPr dirty="0" sz="1400">
                <a:latin typeface="Calibri"/>
                <a:cs typeface="Calibri"/>
              </a:rPr>
              <a:t>this </a:t>
            </a:r>
            <a:r>
              <a:rPr dirty="0" sz="1400" spc="-5">
                <a:latin typeface="Calibri"/>
                <a:cs typeface="Calibri"/>
              </a:rPr>
              <a:t>clinic  </a:t>
            </a:r>
            <a:r>
              <a:rPr dirty="0" sz="1400" spc="-15">
                <a:latin typeface="Calibri"/>
                <a:cs typeface="Calibri"/>
              </a:rPr>
              <a:t>for </a:t>
            </a:r>
            <a:r>
              <a:rPr dirty="0" sz="1400" spc="-5">
                <a:latin typeface="Calibri"/>
                <a:cs typeface="Calibri"/>
              </a:rPr>
              <a:t>your </a:t>
            </a:r>
            <a:r>
              <a:rPr dirty="0" sz="1400">
                <a:latin typeface="Calibri"/>
                <a:cs typeface="Calibri"/>
              </a:rPr>
              <a:t>HIV?</a:t>
            </a:r>
            <a:endParaRPr sz="1400">
              <a:latin typeface="Calibri"/>
              <a:cs typeface="Calibri"/>
            </a:endParaRPr>
          </a:p>
        </p:txBody>
      </p:sp>
      <p:sp>
        <p:nvSpPr>
          <p:cNvPr id="9" name="object 9"/>
          <p:cNvSpPr txBox="1"/>
          <p:nvPr/>
        </p:nvSpPr>
        <p:spPr>
          <a:xfrm>
            <a:off x="4215183" y="1576323"/>
            <a:ext cx="1479550" cy="269240"/>
          </a:xfrm>
          <a:prstGeom prst="rect">
            <a:avLst/>
          </a:prstGeom>
        </p:spPr>
        <p:txBody>
          <a:bodyPr wrap="square" lIns="0" tIns="12700" rIns="0" bIns="0" rtlCol="0" vert="horz">
            <a:spAutoFit/>
          </a:bodyPr>
          <a:lstStyle/>
          <a:p>
            <a:pPr marL="12700">
              <a:lnSpc>
                <a:spcPct val="100000"/>
              </a:lnSpc>
              <a:spcBef>
                <a:spcPts val="100"/>
              </a:spcBef>
            </a:pPr>
            <a:r>
              <a:rPr dirty="0" sz="1600" spc="-25" b="1">
                <a:latin typeface="Calibri"/>
                <a:cs typeface="Calibri"/>
              </a:rPr>
              <a:t>TALKING</a:t>
            </a:r>
            <a:r>
              <a:rPr dirty="0" sz="1600" spc="-40" b="1">
                <a:latin typeface="Calibri"/>
                <a:cs typeface="Calibri"/>
              </a:rPr>
              <a:t> </a:t>
            </a:r>
            <a:r>
              <a:rPr dirty="0" sz="1600" spc="-5" b="1">
                <a:latin typeface="Calibri"/>
                <a:cs typeface="Calibri"/>
              </a:rPr>
              <a:t>POINTS:</a:t>
            </a:r>
            <a:endParaRPr sz="1600">
              <a:latin typeface="Calibri"/>
              <a:cs typeface="Calibri"/>
            </a:endParaRPr>
          </a:p>
        </p:txBody>
      </p:sp>
      <p:sp>
        <p:nvSpPr>
          <p:cNvPr id="10" name="object 10"/>
          <p:cNvSpPr txBox="1"/>
          <p:nvPr/>
        </p:nvSpPr>
        <p:spPr>
          <a:xfrm>
            <a:off x="4215183" y="1818132"/>
            <a:ext cx="3106420" cy="238760"/>
          </a:xfrm>
          <a:prstGeom prst="rect">
            <a:avLst/>
          </a:prstGeom>
        </p:spPr>
        <p:txBody>
          <a:bodyPr wrap="square" lIns="0" tIns="12700" rIns="0" bIns="0" rtlCol="0" vert="horz">
            <a:spAutoFit/>
          </a:bodyPr>
          <a:lstStyle/>
          <a:p>
            <a:pPr marL="298450" indent="-285750">
              <a:lnSpc>
                <a:spcPct val="100000"/>
              </a:lnSpc>
              <a:spcBef>
                <a:spcPts val="100"/>
              </a:spcBef>
              <a:buFont typeface="Arial"/>
              <a:buChar char="•"/>
              <a:tabLst>
                <a:tab pos="297815" algn="l"/>
                <a:tab pos="298450" algn="l"/>
              </a:tabLst>
            </a:pPr>
            <a:r>
              <a:rPr dirty="0" sz="1400" spc="-5">
                <a:latin typeface="Calibri"/>
                <a:cs typeface="Calibri"/>
              </a:rPr>
              <a:t>Does </a:t>
            </a:r>
            <a:r>
              <a:rPr dirty="0" sz="1400" spc="-10">
                <a:latin typeface="Calibri"/>
                <a:cs typeface="Calibri"/>
              </a:rPr>
              <a:t>anyone </a:t>
            </a:r>
            <a:r>
              <a:rPr dirty="0" sz="1400">
                <a:latin typeface="Calibri"/>
                <a:cs typeface="Calibri"/>
              </a:rPr>
              <a:t>help </a:t>
            </a:r>
            <a:r>
              <a:rPr dirty="0" sz="1400" spc="-10">
                <a:latin typeface="Calibri"/>
                <a:cs typeface="Calibri"/>
              </a:rPr>
              <a:t>you </a:t>
            </a:r>
            <a:r>
              <a:rPr dirty="0" sz="1400" spc="-15">
                <a:latin typeface="Calibri"/>
                <a:cs typeface="Calibri"/>
              </a:rPr>
              <a:t>take </a:t>
            </a:r>
            <a:r>
              <a:rPr dirty="0" sz="1400" spc="-5">
                <a:latin typeface="Calibri"/>
                <a:cs typeface="Calibri"/>
              </a:rPr>
              <a:t>your</a:t>
            </a:r>
            <a:r>
              <a:rPr dirty="0" sz="1400" spc="-30">
                <a:latin typeface="Calibri"/>
                <a:cs typeface="Calibri"/>
              </a:rPr>
              <a:t> </a:t>
            </a:r>
            <a:r>
              <a:rPr dirty="0" sz="1400" spc="-20">
                <a:latin typeface="Calibri"/>
                <a:cs typeface="Calibri"/>
              </a:rPr>
              <a:t>ARVs?</a:t>
            </a:r>
            <a:endParaRPr sz="1400">
              <a:latin typeface="Calibri"/>
              <a:cs typeface="Calibri"/>
            </a:endParaRPr>
          </a:p>
        </p:txBody>
      </p:sp>
      <p:sp>
        <p:nvSpPr>
          <p:cNvPr id="11" name="object 11"/>
          <p:cNvSpPr txBox="1"/>
          <p:nvPr/>
        </p:nvSpPr>
        <p:spPr>
          <a:xfrm>
            <a:off x="4500933" y="1982723"/>
            <a:ext cx="1744980" cy="238760"/>
          </a:xfrm>
          <a:prstGeom prst="rect">
            <a:avLst/>
          </a:prstGeom>
        </p:spPr>
        <p:txBody>
          <a:bodyPr wrap="square" lIns="0" tIns="12700" rIns="0" bIns="0" rtlCol="0" vert="horz">
            <a:spAutoFit/>
          </a:bodyPr>
          <a:lstStyle/>
          <a:p>
            <a:pPr marL="12700">
              <a:lnSpc>
                <a:spcPct val="100000"/>
              </a:lnSpc>
              <a:spcBef>
                <a:spcPts val="100"/>
              </a:spcBef>
            </a:pPr>
            <a:r>
              <a:rPr dirty="0" sz="1400" spc="-30">
                <a:latin typeface="Calibri"/>
                <a:cs typeface="Calibri"/>
              </a:rPr>
              <a:t>Tell </a:t>
            </a:r>
            <a:r>
              <a:rPr dirty="0" sz="1400" spc="-5">
                <a:latin typeface="Calibri"/>
                <a:cs typeface="Calibri"/>
              </a:rPr>
              <a:t>me how that</a:t>
            </a:r>
            <a:r>
              <a:rPr dirty="0" sz="1400" spc="-35">
                <a:latin typeface="Calibri"/>
                <a:cs typeface="Calibri"/>
              </a:rPr>
              <a:t> </a:t>
            </a:r>
            <a:r>
              <a:rPr dirty="0" sz="1400" spc="-10">
                <a:latin typeface="Calibri"/>
                <a:cs typeface="Calibri"/>
              </a:rPr>
              <a:t>works.</a:t>
            </a:r>
            <a:endParaRPr sz="1400">
              <a:latin typeface="Calibri"/>
              <a:cs typeface="Calibri"/>
            </a:endParaRPr>
          </a:p>
        </p:txBody>
      </p:sp>
      <p:sp>
        <p:nvSpPr>
          <p:cNvPr id="12" name="object 12"/>
          <p:cNvSpPr txBox="1"/>
          <p:nvPr/>
        </p:nvSpPr>
        <p:spPr>
          <a:xfrm>
            <a:off x="4215183" y="2199132"/>
            <a:ext cx="4850130" cy="1433830"/>
          </a:xfrm>
          <a:prstGeom prst="rect">
            <a:avLst/>
          </a:prstGeom>
        </p:spPr>
        <p:txBody>
          <a:bodyPr wrap="square" lIns="0" tIns="61594" rIns="0" bIns="0" rtlCol="0" vert="horz">
            <a:spAutoFit/>
          </a:bodyPr>
          <a:lstStyle/>
          <a:p>
            <a:pPr marL="298450" marR="1740535" indent="-285750">
              <a:lnSpc>
                <a:spcPct val="77100"/>
              </a:lnSpc>
              <a:spcBef>
                <a:spcPts val="484"/>
              </a:spcBef>
              <a:buFont typeface="Arial"/>
              <a:buChar char="•"/>
              <a:tabLst>
                <a:tab pos="297815" algn="l"/>
                <a:tab pos="298450" algn="l"/>
              </a:tabLst>
            </a:pPr>
            <a:r>
              <a:rPr dirty="0" sz="1400" spc="-5">
                <a:latin typeface="Calibri"/>
                <a:cs typeface="Calibri"/>
              </a:rPr>
              <a:t>How </a:t>
            </a:r>
            <a:r>
              <a:rPr dirty="0" sz="1400">
                <a:latin typeface="Calibri"/>
                <a:cs typeface="Calibri"/>
              </a:rPr>
              <a:t>do </a:t>
            </a:r>
            <a:r>
              <a:rPr dirty="0" sz="1400" spc="-10">
                <a:latin typeface="Calibri"/>
                <a:cs typeface="Calibri"/>
              </a:rPr>
              <a:t>you </a:t>
            </a:r>
            <a:r>
              <a:rPr dirty="0" sz="1400">
                <a:latin typeface="Calibri"/>
                <a:cs typeface="Calibri"/>
              </a:rPr>
              <a:t>think </a:t>
            </a:r>
            <a:r>
              <a:rPr dirty="0" sz="1400" spc="-5">
                <a:latin typeface="Calibri"/>
                <a:cs typeface="Calibri"/>
              </a:rPr>
              <a:t>that might change </a:t>
            </a:r>
            <a:r>
              <a:rPr dirty="0" sz="1400">
                <a:latin typeface="Calibri"/>
                <a:cs typeface="Calibri"/>
              </a:rPr>
              <a:t>in  the</a:t>
            </a:r>
            <a:r>
              <a:rPr dirty="0" sz="1400" spc="-5">
                <a:latin typeface="Calibri"/>
                <a:cs typeface="Calibri"/>
              </a:rPr>
              <a:t> future?</a:t>
            </a:r>
            <a:endParaRPr sz="1400">
              <a:latin typeface="Calibri"/>
              <a:cs typeface="Calibri"/>
            </a:endParaRPr>
          </a:p>
          <a:p>
            <a:pPr marL="298450" indent="-285750">
              <a:lnSpc>
                <a:spcPct val="100000"/>
              </a:lnSpc>
              <a:spcBef>
                <a:spcPts val="20"/>
              </a:spcBef>
              <a:buFont typeface="Arial"/>
              <a:buChar char="•"/>
              <a:tabLst>
                <a:tab pos="297815" algn="l"/>
                <a:tab pos="298450" algn="l"/>
              </a:tabLst>
            </a:pPr>
            <a:r>
              <a:rPr dirty="0" sz="1400">
                <a:latin typeface="Calibri"/>
                <a:cs typeface="Calibri"/>
              </a:rPr>
              <a:t>Who </a:t>
            </a:r>
            <a:r>
              <a:rPr dirty="0" sz="1400" spc="-5">
                <a:latin typeface="Calibri"/>
                <a:cs typeface="Calibri"/>
              </a:rPr>
              <a:t>knows that </a:t>
            </a:r>
            <a:r>
              <a:rPr dirty="0" sz="1400" spc="-10">
                <a:latin typeface="Calibri"/>
                <a:cs typeface="Calibri"/>
              </a:rPr>
              <a:t>you are</a:t>
            </a:r>
            <a:r>
              <a:rPr dirty="0" sz="1400" spc="-15">
                <a:latin typeface="Calibri"/>
                <a:cs typeface="Calibri"/>
              </a:rPr>
              <a:t> </a:t>
            </a:r>
            <a:r>
              <a:rPr dirty="0" sz="1400">
                <a:latin typeface="Calibri"/>
                <a:cs typeface="Calibri"/>
              </a:rPr>
              <a:t>HIV+?</a:t>
            </a:r>
            <a:endParaRPr sz="1400">
              <a:latin typeface="Calibri"/>
              <a:cs typeface="Calibri"/>
            </a:endParaRPr>
          </a:p>
          <a:p>
            <a:pPr marL="298450" marR="5080" indent="-285750">
              <a:lnSpc>
                <a:spcPts val="1390"/>
              </a:lnSpc>
              <a:spcBef>
                <a:spcPts val="315"/>
              </a:spcBef>
              <a:buFont typeface="Arial"/>
              <a:buChar char="•"/>
              <a:tabLst>
                <a:tab pos="297815" algn="l"/>
                <a:tab pos="298450" algn="l"/>
              </a:tabLst>
            </a:pPr>
            <a:r>
              <a:rPr dirty="0" sz="1400">
                <a:latin typeface="Calibri"/>
                <a:cs typeface="Calibri"/>
              </a:rPr>
              <a:t>Who </a:t>
            </a:r>
            <a:r>
              <a:rPr dirty="0" sz="1400" spc="-5">
                <a:latin typeface="Calibri"/>
                <a:cs typeface="Calibri"/>
              </a:rPr>
              <a:t>might </a:t>
            </a:r>
            <a:r>
              <a:rPr dirty="0" sz="1400">
                <a:latin typeface="Calibri"/>
                <a:cs typeface="Calibri"/>
              </a:rPr>
              <a:t>be a </a:t>
            </a:r>
            <a:r>
              <a:rPr dirty="0" sz="1400" spc="-5">
                <a:latin typeface="Calibri"/>
                <a:cs typeface="Calibri"/>
              </a:rPr>
              <a:t>good </a:t>
            </a:r>
            <a:r>
              <a:rPr dirty="0" sz="1400" spc="-10">
                <a:latin typeface="Calibri"/>
                <a:cs typeface="Calibri"/>
              </a:rPr>
              <a:t>source </a:t>
            </a:r>
            <a:r>
              <a:rPr dirty="0" sz="1400" spc="-5">
                <a:latin typeface="Calibri"/>
                <a:cs typeface="Calibri"/>
              </a:rPr>
              <a:t>of support </a:t>
            </a:r>
            <a:r>
              <a:rPr dirty="0" sz="1400" spc="-15">
                <a:latin typeface="Calibri"/>
                <a:cs typeface="Calibri"/>
              </a:rPr>
              <a:t>for </a:t>
            </a:r>
            <a:r>
              <a:rPr dirty="0" sz="1400" spc="-10">
                <a:latin typeface="Calibri"/>
                <a:cs typeface="Calibri"/>
              </a:rPr>
              <a:t>you </a:t>
            </a:r>
            <a:r>
              <a:rPr dirty="0" sz="1400">
                <a:latin typeface="Calibri"/>
                <a:cs typeface="Calibri"/>
              </a:rPr>
              <a:t>as </a:t>
            </a:r>
            <a:r>
              <a:rPr dirty="0" sz="1400" spc="-10">
                <a:latin typeface="Calibri"/>
                <a:cs typeface="Calibri"/>
              </a:rPr>
              <a:t>you </a:t>
            </a:r>
            <a:r>
              <a:rPr dirty="0" sz="1400" spc="-5">
                <a:latin typeface="Calibri"/>
                <a:cs typeface="Calibri"/>
              </a:rPr>
              <a:t>manage  your</a:t>
            </a:r>
            <a:r>
              <a:rPr dirty="0" sz="1400" spc="-10">
                <a:latin typeface="Calibri"/>
                <a:cs typeface="Calibri"/>
              </a:rPr>
              <a:t> </a:t>
            </a:r>
            <a:r>
              <a:rPr dirty="0" sz="1400">
                <a:latin typeface="Calibri"/>
                <a:cs typeface="Calibri"/>
              </a:rPr>
              <a:t>HIV?</a:t>
            </a:r>
            <a:endParaRPr sz="1400">
              <a:latin typeface="Calibri"/>
              <a:cs typeface="Calibri"/>
            </a:endParaRPr>
          </a:p>
          <a:p>
            <a:pPr marL="298450" indent="-285750">
              <a:lnSpc>
                <a:spcPts val="1610"/>
              </a:lnSpc>
              <a:buFont typeface="Arial"/>
              <a:buChar char="•"/>
              <a:tabLst>
                <a:tab pos="297815" algn="l"/>
                <a:tab pos="298450" algn="l"/>
              </a:tabLst>
            </a:pPr>
            <a:r>
              <a:rPr dirty="0" sz="1400" spc="-10">
                <a:latin typeface="Calibri"/>
                <a:cs typeface="Calibri"/>
              </a:rPr>
              <a:t>Are </a:t>
            </a:r>
            <a:r>
              <a:rPr dirty="0" sz="1400" spc="-5">
                <a:latin typeface="Calibri"/>
                <a:cs typeface="Calibri"/>
              </a:rPr>
              <a:t>there changes going on </a:t>
            </a:r>
            <a:r>
              <a:rPr dirty="0" sz="1400">
                <a:latin typeface="Calibri"/>
                <a:cs typeface="Calibri"/>
              </a:rPr>
              <a:t>in </a:t>
            </a:r>
            <a:r>
              <a:rPr dirty="0" sz="1400" spc="-5">
                <a:latin typeface="Calibri"/>
                <a:cs typeface="Calibri"/>
              </a:rPr>
              <a:t>your </a:t>
            </a:r>
            <a:r>
              <a:rPr dirty="0" sz="1400" spc="-10">
                <a:latin typeface="Calibri"/>
                <a:cs typeface="Calibri"/>
              </a:rPr>
              <a:t>life?</a:t>
            </a:r>
            <a:endParaRPr sz="1400">
              <a:latin typeface="Calibri"/>
              <a:cs typeface="Calibri"/>
            </a:endParaRPr>
          </a:p>
          <a:p>
            <a:pPr marL="298450" indent="-285750">
              <a:lnSpc>
                <a:spcPct val="100000"/>
              </a:lnSpc>
              <a:spcBef>
                <a:spcPts val="25"/>
              </a:spcBef>
              <a:buFont typeface="Arial"/>
              <a:buChar char="•"/>
              <a:tabLst>
                <a:tab pos="297815" algn="l"/>
                <a:tab pos="298450" algn="l"/>
              </a:tabLst>
            </a:pPr>
            <a:r>
              <a:rPr dirty="0" sz="1400" spc="-5">
                <a:latin typeface="Calibri"/>
                <a:cs typeface="Calibri"/>
              </a:rPr>
              <a:t>How </a:t>
            </a:r>
            <a:r>
              <a:rPr dirty="0" sz="1400">
                <a:latin typeface="Calibri"/>
                <a:cs typeface="Calibri"/>
              </a:rPr>
              <a:t>do </a:t>
            </a:r>
            <a:r>
              <a:rPr dirty="0" sz="1400" spc="-10">
                <a:latin typeface="Calibri"/>
                <a:cs typeface="Calibri"/>
              </a:rPr>
              <a:t>you </a:t>
            </a:r>
            <a:r>
              <a:rPr dirty="0" sz="1400">
                <a:latin typeface="Calibri"/>
                <a:cs typeface="Calibri"/>
              </a:rPr>
              <a:t>think </a:t>
            </a:r>
            <a:r>
              <a:rPr dirty="0" sz="1400" spc="-5">
                <a:latin typeface="Calibri"/>
                <a:cs typeface="Calibri"/>
              </a:rPr>
              <a:t>[those changes] </a:t>
            </a:r>
            <a:r>
              <a:rPr dirty="0" sz="1400" spc="-15">
                <a:latin typeface="Calibri"/>
                <a:cs typeface="Calibri"/>
              </a:rPr>
              <a:t>may affect </a:t>
            </a:r>
            <a:r>
              <a:rPr dirty="0" sz="1400" spc="-10">
                <a:latin typeface="Calibri"/>
                <a:cs typeface="Calibri"/>
              </a:rPr>
              <a:t>you </a:t>
            </a:r>
            <a:r>
              <a:rPr dirty="0" sz="1400" spc="-5">
                <a:latin typeface="Calibri"/>
                <a:cs typeface="Calibri"/>
              </a:rPr>
              <a:t>taking</a:t>
            </a:r>
            <a:r>
              <a:rPr dirty="0" sz="1400" spc="50">
                <a:latin typeface="Calibri"/>
                <a:cs typeface="Calibri"/>
              </a:rPr>
              <a:t> </a:t>
            </a:r>
            <a:r>
              <a:rPr dirty="0" sz="1400" spc="-20">
                <a:latin typeface="Calibri"/>
                <a:cs typeface="Calibri"/>
              </a:rPr>
              <a:t>ARVs?</a:t>
            </a:r>
            <a:endParaRPr sz="1400">
              <a:latin typeface="Calibri"/>
              <a:cs typeface="Calibri"/>
            </a:endParaRPr>
          </a:p>
        </p:txBody>
      </p:sp>
      <p:sp>
        <p:nvSpPr>
          <p:cNvPr id="13" name="object 13"/>
          <p:cNvSpPr txBox="1"/>
          <p:nvPr/>
        </p:nvSpPr>
        <p:spPr>
          <a:xfrm>
            <a:off x="4215183" y="3826764"/>
            <a:ext cx="1152525" cy="238760"/>
          </a:xfrm>
          <a:prstGeom prst="rect">
            <a:avLst/>
          </a:prstGeom>
        </p:spPr>
        <p:txBody>
          <a:bodyPr wrap="square" lIns="0" tIns="12700" rIns="0" bIns="0" rtlCol="0" vert="horz">
            <a:spAutoFit/>
          </a:bodyPr>
          <a:lstStyle/>
          <a:p>
            <a:pPr marL="12700">
              <a:lnSpc>
                <a:spcPct val="100000"/>
              </a:lnSpc>
              <a:spcBef>
                <a:spcPts val="100"/>
              </a:spcBef>
            </a:pPr>
            <a:r>
              <a:rPr dirty="0" sz="1400">
                <a:latin typeface="Calibri"/>
                <a:cs typeface="Calibri"/>
              </a:rPr>
              <a:t>Additional</a:t>
            </a:r>
            <a:r>
              <a:rPr dirty="0" sz="1400" spc="-55">
                <a:latin typeface="Calibri"/>
                <a:cs typeface="Calibri"/>
              </a:rPr>
              <a:t> </a:t>
            </a:r>
            <a:r>
              <a:rPr dirty="0" sz="1400" spc="-5">
                <a:latin typeface="Calibri"/>
                <a:cs typeface="Calibri"/>
              </a:rPr>
              <a:t>Tips:</a:t>
            </a:r>
            <a:endParaRPr sz="1400">
              <a:latin typeface="Calibri"/>
              <a:cs typeface="Calibri"/>
            </a:endParaRPr>
          </a:p>
        </p:txBody>
      </p:sp>
      <p:sp>
        <p:nvSpPr>
          <p:cNvPr id="14" name="object 14"/>
          <p:cNvSpPr txBox="1"/>
          <p:nvPr/>
        </p:nvSpPr>
        <p:spPr>
          <a:xfrm>
            <a:off x="4215183" y="4040123"/>
            <a:ext cx="5055235" cy="1381760"/>
          </a:xfrm>
          <a:prstGeom prst="rect">
            <a:avLst/>
          </a:prstGeom>
        </p:spPr>
        <p:txBody>
          <a:bodyPr wrap="square" lIns="0" tIns="58419" rIns="0" bIns="0" rtlCol="0" vert="horz">
            <a:spAutoFit/>
          </a:bodyPr>
          <a:lstStyle/>
          <a:p>
            <a:pPr marL="298450" marR="5080" indent="-285750">
              <a:lnSpc>
                <a:spcPct val="78600"/>
              </a:lnSpc>
              <a:spcBef>
                <a:spcPts val="459"/>
              </a:spcBef>
              <a:buFont typeface="Arial"/>
              <a:buChar char="•"/>
              <a:tabLst>
                <a:tab pos="297815" algn="l"/>
                <a:tab pos="298450" algn="l"/>
              </a:tabLst>
            </a:pPr>
            <a:r>
              <a:rPr dirty="0" sz="1400">
                <a:latin typeface="Calibri"/>
                <a:cs typeface="Calibri"/>
              </a:rPr>
              <a:t>Put </a:t>
            </a:r>
            <a:r>
              <a:rPr dirty="0" sz="1400" spc="-20">
                <a:latin typeface="Calibri"/>
                <a:cs typeface="Calibri"/>
              </a:rPr>
              <a:t>ARVs </a:t>
            </a:r>
            <a:r>
              <a:rPr dirty="0" sz="1400" spc="-5">
                <a:latin typeface="Calibri"/>
                <a:cs typeface="Calibri"/>
              </a:rPr>
              <a:t>somewhere </a:t>
            </a:r>
            <a:r>
              <a:rPr dirty="0" sz="1400" spc="-10">
                <a:latin typeface="Calibri"/>
                <a:cs typeface="Calibri"/>
              </a:rPr>
              <a:t>easy </a:t>
            </a:r>
            <a:r>
              <a:rPr dirty="0" sz="1400" spc="-5">
                <a:latin typeface="Calibri"/>
                <a:cs typeface="Calibri"/>
              </a:rPr>
              <a:t>to </a:t>
            </a:r>
            <a:r>
              <a:rPr dirty="0" sz="1400" spc="-20">
                <a:latin typeface="Calibri"/>
                <a:cs typeface="Calibri"/>
              </a:rPr>
              <a:t>remember, </a:t>
            </a:r>
            <a:r>
              <a:rPr dirty="0" sz="1400">
                <a:latin typeface="Calibri"/>
                <a:cs typeface="Calibri"/>
              </a:rPr>
              <a:t>near </a:t>
            </a:r>
            <a:r>
              <a:rPr dirty="0" sz="1400" spc="-5">
                <a:latin typeface="Calibri"/>
                <a:cs typeface="Calibri"/>
              </a:rPr>
              <a:t>something that </a:t>
            </a:r>
            <a:r>
              <a:rPr dirty="0" sz="1400" spc="-10">
                <a:latin typeface="Calibri"/>
                <a:cs typeface="Calibri"/>
              </a:rPr>
              <a:t>you  </a:t>
            </a:r>
            <a:r>
              <a:rPr dirty="0" sz="1400">
                <a:latin typeface="Calibri"/>
                <a:cs typeface="Calibri"/>
              </a:rPr>
              <a:t>use </a:t>
            </a:r>
            <a:r>
              <a:rPr dirty="0" sz="1400" spc="-5">
                <a:latin typeface="Calibri"/>
                <a:cs typeface="Calibri"/>
              </a:rPr>
              <a:t>every </a:t>
            </a:r>
            <a:r>
              <a:rPr dirty="0" sz="1400" spc="-35">
                <a:latin typeface="Calibri"/>
                <a:cs typeface="Calibri"/>
              </a:rPr>
              <a:t>day, </a:t>
            </a:r>
            <a:r>
              <a:rPr dirty="0" sz="1400">
                <a:latin typeface="Calibri"/>
                <a:cs typeface="Calibri"/>
              </a:rPr>
              <a:t>and </a:t>
            </a:r>
            <a:r>
              <a:rPr dirty="0" sz="1400" spc="-15">
                <a:latin typeface="Calibri"/>
                <a:cs typeface="Calibri"/>
              </a:rPr>
              <a:t>keep </a:t>
            </a:r>
            <a:r>
              <a:rPr dirty="0" sz="1400">
                <a:latin typeface="Calibri"/>
                <a:cs typeface="Calibri"/>
              </a:rPr>
              <a:t>a </a:t>
            </a:r>
            <a:r>
              <a:rPr dirty="0" sz="1400" spc="-5">
                <a:latin typeface="Calibri"/>
                <a:cs typeface="Calibri"/>
              </a:rPr>
              <a:t>bottle of </a:t>
            </a:r>
            <a:r>
              <a:rPr dirty="0" sz="1400" spc="-10">
                <a:latin typeface="Calibri"/>
                <a:cs typeface="Calibri"/>
              </a:rPr>
              <a:t>water </a:t>
            </a:r>
            <a:r>
              <a:rPr dirty="0" sz="1400" spc="-5">
                <a:latin typeface="Calibri"/>
                <a:cs typeface="Calibri"/>
              </a:rPr>
              <a:t>there </a:t>
            </a:r>
            <a:r>
              <a:rPr dirty="0" sz="1400">
                <a:latin typeface="Calibri"/>
                <a:cs typeface="Calibri"/>
              </a:rPr>
              <a:t>if</a:t>
            </a:r>
            <a:r>
              <a:rPr dirty="0" sz="1400" spc="10">
                <a:latin typeface="Calibri"/>
                <a:cs typeface="Calibri"/>
              </a:rPr>
              <a:t> </a:t>
            </a:r>
            <a:r>
              <a:rPr dirty="0" sz="1400">
                <a:latin typeface="Calibri"/>
                <a:cs typeface="Calibri"/>
              </a:rPr>
              <a:t>needed.</a:t>
            </a:r>
            <a:endParaRPr sz="1400">
              <a:latin typeface="Calibri"/>
              <a:cs typeface="Calibri"/>
            </a:endParaRPr>
          </a:p>
          <a:p>
            <a:pPr marL="298450" indent="-285750">
              <a:lnSpc>
                <a:spcPct val="100000"/>
              </a:lnSpc>
              <a:buFont typeface="Arial"/>
              <a:buChar char="•"/>
              <a:tabLst>
                <a:tab pos="297815" algn="l"/>
                <a:tab pos="298450" algn="l"/>
              </a:tabLst>
            </a:pPr>
            <a:r>
              <a:rPr dirty="0" sz="1400" spc="-10">
                <a:latin typeface="Calibri"/>
                <a:cs typeface="Calibri"/>
              </a:rPr>
              <a:t>Set </a:t>
            </a:r>
            <a:r>
              <a:rPr dirty="0" sz="1400">
                <a:latin typeface="Calibri"/>
                <a:cs typeface="Calibri"/>
              </a:rPr>
              <a:t>an </a:t>
            </a:r>
            <a:r>
              <a:rPr dirty="0" sz="1400" spc="-5">
                <a:latin typeface="Calibri"/>
                <a:cs typeface="Calibri"/>
              </a:rPr>
              <a:t>alarm on your phone to remind </a:t>
            </a:r>
            <a:r>
              <a:rPr dirty="0" sz="1400" spc="-10">
                <a:latin typeface="Calibri"/>
                <a:cs typeface="Calibri"/>
              </a:rPr>
              <a:t>you </a:t>
            </a:r>
            <a:r>
              <a:rPr dirty="0" sz="1400" spc="-5">
                <a:latin typeface="Calibri"/>
                <a:cs typeface="Calibri"/>
              </a:rPr>
              <a:t>to </a:t>
            </a:r>
            <a:r>
              <a:rPr dirty="0" sz="1400" spc="-15">
                <a:latin typeface="Calibri"/>
                <a:cs typeface="Calibri"/>
              </a:rPr>
              <a:t>take</a:t>
            </a:r>
            <a:r>
              <a:rPr dirty="0" sz="1400" spc="-10">
                <a:latin typeface="Calibri"/>
                <a:cs typeface="Calibri"/>
              </a:rPr>
              <a:t> </a:t>
            </a:r>
            <a:r>
              <a:rPr dirty="0" sz="1400" spc="-20">
                <a:latin typeface="Calibri"/>
                <a:cs typeface="Calibri"/>
              </a:rPr>
              <a:t>ARVs.</a:t>
            </a:r>
            <a:endParaRPr sz="1400">
              <a:latin typeface="Calibri"/>
              <a:cs typeface="Calibri"/>
            </a:endParaRPr>
          </a:p>
          <a:p>
            <a:pPr marL="298450" marR="252729" indent="-285750">
              <a:lnSpc>
                <a:spcPct val="77100"/>
              </a:lnSpc>
              <a:spcBef>
                <a:spcPts val="405"/>
              </a:spcBef>
              <a:buFont typeface="Arial"/>
              <a:buChar char="•"/>
              <a:tabLst>
                <a:tab pos="297815" algn="l"/>
                <a:tab pos="298450" algn="l"/>
              </a:tabLst>
            </a:pPr>
            <a:r>
              <a:rPr dirty="0" sz="1400">
                <a:latin typeface="Calibri"/>
                <a:cs typeface="Calibri"/>
              </a:rPr>
              <a:t>Carry </a:t>
            </a:r>
            <a:r>
              <a:rPr dirty="0" sz="1400" spc="-20">
                <a:latin typeface="Calibri"/>
                <a:cs typeface="Calibri"/>
              </a:rPr>
              <a:t>ARVs </a:t>
            </a:r>
            <a:r>
              <a:rPr dirty="0" sz="1400">
                <a:latin typeface="Calibri"/>
                <a:cs typeface="Calibri"/>
              </a:rPr>
              <a:t>with </a:t>
            </a:r>
            <a:r>
              <a:rPr dirty="0" sz="1400" spc="-10">
                <a:latin typeface="Calibri"/>
                <a:cs typeface="Calibri"/>
              </a:rPr>
              <a:t>you </a:t>
            </a:r>
            <a:r>
              <a:rPr dirty="0" sz="1400">
                <a:latin typeface="Calibri"/>
                <a:cs typeface="Calibri"/>
              </a:rPr>
              <a:t>so if </a:t>
            </a:r>
            <a:r>
              <a:rPr dirty="0" sz="1400" spc="-10">
                <a:latin typeface="Calibri"/>
                <a:cs typeface="Calibri"/>
              </a:rPr>
              <a:t>you </a:t>
            </a:r>
            <a:r>
              <a:rPr dirty="0" sz="1400" spc="-15">
                <a:latin typeface="Calibri"/>
                <a:cs typeface="Calibri"/>
              </a:rPr>
              <a:t>forget before </a:t>
            </a:r>
            <a:r>
              <a:rPr dirty="0" sz="1400" spc="-5">
                <a:latin typeface="Calibri"/>
                <a:cs typeface="Calibri"/>
              </a:rPr>
              <a:t>leaving </a:t>
            </a:r>
            <a:r>
              <a:rPr dirty="0" sz="1400" spc="-15">
                <a:latin typeface="Calibri"/>
                <a:cs typeface="Calibri"/>
              </a:rPr>
              <a:t>for </a:t>
            </a:r>
            <a:r>
              <a:rPr dirty="0" sz="1400">
                <a:latin typeface="Calibri"/>
                <a:cs typeface="Calibri"/>
              </a:rPr>
              <a:t>the </a:t>
            </a:r>
            <a:r>
              <a:rPr dirty="0" sz="1400" spc="-35">
                <a:latin typeface="Calibri"/>
                <a:cs typeface="Calibri"/>
              </a:rPr>
              <a:t>day,  </a:t>
            </a:r>
            <a:r>
              <a:rPr dirty="0" sz="1400" spc="-10">
                <a:latin typeface="Calibri"/>
                <a:cs typeface="Calibri"/>
              </a:rPr>
              <a:t>you have </a:t>
            </a:r>
            <a:r>
              <a:rPr dirty="0" sz="1400">
                <a:latin typeface="Calibri"/>
                <a:cs typeface="Calibri"/>
              </a:rPr>
              <a:t>a</a:t>
            </a:r>
            <a:r>
              <a:rPr dirty="0" sz="1400" spc="5">
                <a:latin typeface="Calibri"/>
                <a:cs typeface="Calibri"/>
              </a:rPr>
              <a:t> </a:t>
            </a:r>
            <a:r>
              <a:rPr dirty="0" sz="1400" spc="-5">
                <a:latin typeface="Calibri"/>
                <a:cs typeface="Calibri"/>
              </a:rPr>
              <a:t>spare.</a:t>
            </a:r>
            <a:endParaRPr sz="1400">
              <a:latin typeface="Calibri"/>
              <a:cs typeface="Calibri"/>
            </a:endParaRPr>
          </a:p>
          <a:p>
            <a:pPr marL="298450" marR="372110" indent="-285750">
              <a:lnSpc>
                <a:spcPct val="77100"/>
              </a:lnSpc>
              <a:spcBef>
                <a:spcPts val="409"/>
              </a:spcBef>
              <a:buFont typeface="Arial"/>
              <a:buChar char="•"/>
              <a:tabLst>
                <a:tab pos="297815" algn="l"/>
                <a:tab pos="298450" algn="l"/>
              </a:tabLst>
            </a:pPr>
            <a:r>
              <a:rPr dirty="0" sz="1400">
                <a:latin typeface="Calibri"/>
                <a:cs typeface="Calibri"/>
              </a:rPr>
              <a:t>Use </a:t>
            </a:r>
            <a:r>
              <a:rPr dirty="0" sz="1400" spc="-10">
                <a:latin typeface="Calibri"/>
                <a:cs typeface="Calibri"/>
              </a:rPr>
              <a:t>pillboxes </a:t>
            </a:r>
            <a:r>
              <a:rPr dirty="0" sz="1400">
                <a:latin typeface="Calibri"/>
                <a:cs typeface="Calibri"/>
              </a:rPr>
              <a:t>and a </a:t>
            </a:r>
            <a:r>
              <a:rPr dirty="0" sz="1400" spc="-5">
                <a:latin typeface="Calibri"/>
                <a:cs typeface="Calibri"/>
              </a:rPr>
              <a:t>calendar to mark </a:t>
            </a:r>
            <a:r>
              <a:rPr dirty="0" sz="1400">
                <a:latin typeface="Calibri"/>
                <a:cs typeface="Calibri"/>
              </a:rPr>
              <a:t>and </a:t>
            </a:r>
            <a:r>
              <a:rPr dirty="0" sz="1400" spc="-15">
                <a:latin typeface="Calibri"/>
                <a:cs typeface="Calibri"/>
              </a:rPr>
              <a:t>keep </a:t>
            </a:r>
            <a:r>
              <a:rPr dirty="0" sz="1400" spc="-10">
                <a:latin typeface="Calibri"/>
                <a:cs typeface="Calibri"/>
              </a:rPr>
              <a:t>track </a:t>
            </a:r>
            <a:r>
              <a:rPr dirty="0" sz="1400" spc="-5">
                <a:latin typeface="Calibri"/>
                <a:cs typeface="Calibri"/>
              </a:rPr>
              <a:t>of when  medications are </a:t>
            </a:r>
            <a:r>
              <a:rPr dirty="0" sz="1400" spc="-15">
                <a:latin typeface="Calibri"/>
                <a:cs typeface="Calibri"/>
              </a:rPr>
              <a:t>taken for </a:t>
            </a:r>
            <a:r>
              <a:rPr dirty="0" sz="1400">
                <a:latin typeface="Calibri"/>
                <a:cs typeface="Calibri"/>
              </a:rPr>
              <a:t>the</a:t>
            </a:r>
            <a:r>
              <a:rPr dirty="0" sz="1400" spc="10">
                <a:latin typeface="Calibri"/>
                <a:cs typeface="Calibri"/>
              </a:rPr>
              <a:t> </a:t>
            </a:r>
            <a:r>
              <a:rPr dirty="0" sz="1400" spc="-30">
                <a:latin typeface="Calibri"/>
                <a:cs typeface="Calibri"/>
              </a:rPr>
              <a:t>day.</a:t>
            </a:r>
            <a:endParaRPr sz="1400">
              <a:latin typeface="Calibri"/>
              <a:cs typeface="Calibri"/>
            </a:endParaRPr>
          </a:p>
        </p:txBody>
      </p:sp>
      <p:grpSp>
        <p:nvGrpSpPr>
          <p:cNvPr id="15" name="object 15"/>
          <p:cNvGrpSpPr/>
          <p:nvPr/>
        </p:nvGrpSpPr>
        <p:grpSpPr>
          <a:xfrm>
            <a:off x="3834384" y="1493519"/>
            <a:ext cx="104139" cy="5587365"/>
            <a:chOff x="3834384" y="1493519"/>
            <a:chExt cx="104139" cy="5587365"/>
          </a:xfrm>
        </p:grpSpPr>
        <p:sp>
          <p:nvSpPr>
            <p:cNvPr id="16" name="object 16"/>
            <p:cNvSpPr/>
            <p:nvPr/>
          </p:nvSpPr>
          <p:spPr>
            <a:xfrm>
              <a:off x="3834384" y="1493519"/>
              <a:ext cx="103632" cy="5586984"/>
            </a:xfrm>
            <a:prstGeom prst="rect">
              <a:avLst/>
            </a:prstGeom>
            <a:blipFill>
              <a:blip r:embed="rId4" cstate="print"/>
              <a:stretch>
                <a:fillRect/>
              </a:stretch>
            </a:blipFill>
          </p:spPr>
          <p:txBody>
            <a:bodyPr wrap="square" lIns="0" tIns="0" rIns="0" bIns="0" rtlCol="0"/>
            <a:lstStyle/>
            <a:p/>
          </p:txBody>
        </p:sp>
        <p:sp>
          <p:nvSpPr>
            <p:cNvPr id="17" name="object 17"/>
            <p:cNvSpPr/>
            <p:nvPr/>
          </p:nvSpPr>
          <p:spPr>
            <a:xfrm>
              <a:off x="3886200" y="1514563"/>
              <a:ext cx="0" cy="5495925"/>
            </a:xfrm>
            <a:custGeom>
              <a:avLst/>
              <a:gdLst/>
              <a:ahLst/>
              <a:cxnLst/>
              <a:rect l="l" t="t" r="r" b="b"/>
              <a:pathLst>
                <a:path w="0" h="5495925">
                  <a:moveTo>
                    <a:pt x="0" y="0"/>
                  </a:moveTo>
                  <a:lnTo>
                    <a:pt x="1" y="5495836"/>
                  </a:lnTo>
                </a:path>
              </a:pathLst>
            </a:custGeom>
            <a:ln w="19050">
              <a:solidFill>
                <a:srgbClr val="002060"/>
              </a:solidFill>
            </a:ln>
          </p:spPr>
          <p:txBody>
            <a:bodyPr wrap="square" lIns="0" tIns="0" rIns="0" bIns="0" rtlCol="0"/>
            <a:lstStyle/>
            <a:p/>
          </p:txBody>
        </p:sp>
      </p:grpSp>
      <p:grpSp>
        <p:nvGrpSpPr>
          <p:cNvPr id="18" name="object 18"/>
          <p:cNvGrpSpPr/>
          <p:nvPr/>
        </p:nvGrpSpPr>
        <p:grpSpPr>
          <a:xfrm>
            <a:off x="4072128" y="5815583"/>
            <a:ext cx="5394960" cy="1259205"/>
            <a:chOff x="4072128" y="5815583"/>
            <a:chExt cx="5394960" cy="1259205"/>
          </a:xfrm>
        </p:grpSpPr>
        <p:sp>
          <p:nvSpPr>
            <p:cNvPr id="19" name="object 19"/>
            <p:cNvSpPr/>
            <p:nvPr/>
          </p:nvSpPr>
          <p:spPr>
            <a:xfrm>
              <a:off x="4072128" y="5815583"/>
              <a:ext cx="5394960" cy="1258824"/>
            </a:xfrm>
            <a:prstGeom prst="rect">
              <a:avLst/>
            </a:prstGeom>
            <a:blipFill>
              <a:blip r:embed="rId5" cstate="print"/>
              <a:stretch>
                <a:fillRect/>
              </a:stretch>
            </a:blipFill>
          </p:spPr>
          <p:txBody>
            <a:bodyPr wrap="square" lIns="0" tIns="0" rIns="0" bIns="0" rtlCol="0"/>
            <a:lstStyle/>
            <a:p/>
          </p:txBody>
        </p:sp>
        <p:sp>
          <p:nvSpPr>
            <p:cNvPr id="20" name="object 20"/>
            <p:cNvSpPr/>
            <p:nvPr/>
          </p:nvSpPr>
          <p:spPr>
            <a:xfrm>
              <a:off x="4114800" y="5835191"/>
              <a:ext cx="5312410" cy="1175385"/>
            </a:xfrm>
            <a:custGeom>
              <a:avLst/>
              <a:gdLst/>
              <a:ahLst/>
              <a:cxnLst/>
              <a:rect l="l" t="t" r="r" b="b"/>
              <a:pathLst>
                <a:path w="5312409" h="1175384">
                  <a:moveTo>
                    <a:pt x="5312255" y="0"/>
                  </a:moveTo>
                  <a:lnTo>
                    <a:pt x="0" y="0"/>
                  </a:lnTo>
                  <a:lnTo>
                    <a:pt x="0" y="1175208"/>
                  </a:lnTo>
                  <a:lnTo>
                    <a:pt x="5312255" y="1175208"/>
                  </a:lnTo>
                  <a:lnTo>
                    <a:pt x="5312255" y="0"/>
                  </a:lnTo>
                  <a:close/>
                </a:path>
              </a:pathLst>
            </a:custGeom>
            <a:solidFill>
              <a:srgbClr val="E6E0EC"/>
            </a:solidFill>
          </p:spPr>
          <p:txBody>
            <a:bodyPr wrap="square" lIns="0" tIns="0" rIns="0" bIns="0" rtlCol="0"/>
            <a:lstStyle/>
            <a:p/>
          </p:txBody>
        </p:sp>
      </p:grpSp>
      <p:sp>
        <p:nvSpPr>
          <p:cNvPr id="21" name="object 21"/>
          <p:cNvSpPr txBox="1"/>
          <p:nvPr/>
        </p:nvSpPr>
        <p:spPr>
          <a:xfrm>
            <a:off x="4114800" y="5835191"/>
            <a:ext cx="5312410" cy="1175385"/>
          </a:xfrm>
          <a:prstGeom prst="rect">
            <a:avLst/>
          </a:prstGeom>
        </p:spPr>
        <p:txBody>
          <a:bodyPr wrap="square" lIns="0" tIns="133350" rIns="0" bIns="0" rtlCol="0" vert="horz">
            <a:spAutoFit/>
          </a:bodyPr>
          <a:lstStyle/>
          <a:p>
            <a:pPr marL="843915">
              <a:lnSpc>
                <a:spcPts val="1905"/>
              </a:lnSpc>
              <a:spcBef>
                <a:spcPts val="1050"/>
              </a:spcBef>
            </a:pPr>
            <a:r>
              <a:rPr dirty="0" sz="1600" spc="-10" b="1">
                <a:latin typeface="Calibri"/>
                <a:cs typeface="Calibri"/>
              </a:rPr>
              <a:t>Provider</a:t>
            </a:r>
            <a:r>
              <a:rPr dirty="0" sz="1600" b="1">
                <a:latin typeface="Calibri"/>
                <a:cs typeface="Calibri"/>
              </a:rPr>
              <a:t> </a:t>
            </a:r>
            <a:r>
              <a:rPr dirty="0" sz="1600" spc="-5" b="1">
                <a:latin typeface="Calibri"/>
                <a:cs typeface="Calibri"/>
              </a:rPr>
              <a:t>Instructions:</a:t>
            </a:r>
            <a:endParaRPr sz="1600">
              <a:latin typeface="Calibri"/>
              <a:cs typeface="Calibri"/>
            </a:endParaRPr>
          </a:p>
          <a:p>
            <a:pPr marL="843915" marR="262890">
              <a:lnSpc>
                <a:spcPct val="78900"/>
              </a:lnSpc>
              <a:spcBef>
                <a:spcPts val="290"/>
              </a:spcBef>
            </a:pPr>
            <a:r>
              <a:rPr dirty="0" sz="1200" spc="-5">
                <a:latin typeface="Calibri"/>
                <a:cs typeface="Calibri"/>
              </a:rPr>
              <a:t>Screen </a:t>
            </a:r>
            <a:r>
              <a:rPr dirty="0" sz="1200" spc="-10">
                <a:latin typeface="Calibri"/>
                <a:cs typeface="Calibri"/>
              </a:rPr>
              <a:t>for </a:t>
            </a:r>
            <a:r>
              <a:rPr dirty="0" sz="1200" spc="-5">
                <a:latin typeface="Calibri"/>
                <a:cs typeface="Calibri"/>
              </a:rPr>
              <a:t>other health </a:t>
            </a:r>
            <a:r>
              <a:rPr dirty="0" sz="1200" spc="-10">
                <a:latin typeface="Calibri"/>
                <a:cs typeface="Calibri"/>
              </a:rPr>
              <a:t>beliefs </a:t>
            </a:r>
            <a:r>
              <a:rPr dirty="0" sz="1200">
                <a:latin typeface="Calibri"/>
                <a:cs typeface="Calibri"/>
              </a:rPr>
              <a:t>or </a:t>
            </a:r>
            <a:r>
              <a:rPr dirty="0" sz="1200" spc="-10">
                <a:latin typeface="Calibri"/>
                <a:cs typeface="Calibri"/>
              </a:rPr>
              <a:t>difficulty </a:t>
            </a:r>
            <a:r>
              <a:rPr dirty="0" sz="1200" spc="-5">
                <a:latin typeface="Calibri"/>
                <a:cs typeface="Calibri"/>
              </a:rPr>
              <a:t>with </a:t>
            </a:r>
            <a:r>
              <a:rPr dirty="0" sz="1200" spc="-10">
                <a:latin typeface="Calibri"/>
                <a:cs typeface="Calibri"/>
              </a:rPr>
              <a:t>disclosure/privacy.  Review card </a:t>
            </a:r>
            <a:r>
              <a:rPr dirty="0" sz="1200">
                <a:latin typeface="Calibri"/>
                <a:cs typeface="Calibri"/>
              </a:rPr>
              <a:t>17 </a:t>
            </a:r>
            <a:r>
              <a:rPr dirty="0" sz="1200" spc="-10">
                <a:latin typeface="Calibri"/>
                <a:cs typeface="Calibri"/>
              </a:rPr>
              <a:t>(Understanding your </a:t>
            </a:r>
            <a:r>
              <a:rPr dirty="0" sz="1200" spc="-15">
                <a:latin typeface="Calibri"/>
                <a:cs typeface="Calibri"/>
              </a:rPr>
              <a:t>ARVs), </a:t>
            </a:r>
            <a:r>
              <a:rPr dirty="0" sz="1200" spc="-10">
                <a:latin typeface="Calibri"/>
                <a:cs typeface="Calibri"/>
              </a:rPr>
              <a:t>card </a:t>
            </a:r>
            <a:r>
              <a:rPr dirty="0" sz="1200">
                <a:latin typeface="Calibri"/>
                <a:cs typeface="Calibri"/>
              </a:rPr>
              <a:t>20 </a:t>
            </a:r>
            <a:r>
              <a:rPr dirty="0" sz="1200" spc="-10">
                <a:latin typeface="Calibri"/>
                <a:cs typeface="Calibri"/>
              </a:rPr>
              <a:t>(Who to </a:t>
            </a:r>
            <a:r>
              <a:rPr dirty="0" sz="1200" spc="-5">
                <a:latin typeface="Calibri"/>
                <a:cs typeface="Calibri"/>
              </a:rPr>
              <a:t>tell and  </a:t>
            </a:r>
            <a:r>
              <a:rPr dirty="0" sz="1200" spc="-10">
                <a:latin typeface="Calibri"/>
                <a:cs typeface="Calibri"/>
              </a:rPr>
              <a:t>why), </a:t>
            </a:r>
            <a:r>
              <a:rPr dirty="0" sz="1200">
                <a:latin typeface="Calibri"/>
                <a:cs typeface="Calibri"/>
              </a:rPr>
              <a:t>or </a:t>
            </a:r>
            <a:r>
              <a:rPr dirty="0" sz="1200" spc="-10">
                <a:latin typeface="Calibri"/>
                <a:cs typeface="Calibri"/>
              </a:rPr>
              <a:t>card </a:t>
            </a:r>
            <a:r>
              <a:rPr dirty="0" sz="1200">
                <a:latin typeface="Calibri"/>
                <a:cs typeface="Calibri"/>
              </a:rPr>
              <a:t>21 </a:t>
            </a:r>
            <a:r>
              <a:rPr dirty="0" sz="1200" spc="-20">
                <a:latin typeface="Calibri"/>
                <a:cs typeface="Calibri"/>
              </a:rPr>
              <a:t>(Taking </a:t>
            </a:r>
            <a:r>
              <a:rPr dirty="0" sz="1200" spc="-10">
                <a:latin typeface="Calibri"/>
                <a:cs typeface="Calibri"/>
              </a:rPr>
              <a:t>charge </a:t>
            </a:r>
            <a:r>
              <a:rPr dirty="0" sz="1200">
                <a:latin typeface="Calibri"/>
                <a:cs typeface="Calibri"/>
              </a:rPr>
              <a:t>of </a:t>
            </a:r>
            <a:r>
              <a:rPr dirty="0" sz="1200" spc="-10">
                <a:latin typeface="Calibri"/>
                <a:cs typeface="Calibri"/>
              </a:rPr>
              <a:t>your </a:t>
            </a:r>
            <a:r>
              <a:rPr dirty="0" sz="1200" spc="-15">
                <a:latin typeface="Calibri"/>
                <a:cs typeface="Calibri"/>
              </a:rPr>
              <a:t>ARVs) </a:t>
            </a:r>
            <a:r>
              <a:rPr dirty="0" sz="1200" spc="-5">
                <a:latin typeface="Calibri"/>
                <a:cs typeface="Calibri"/>
              </a:rPr>
              <a:t>in these areas </a:t>
            </a:r>
            <a:r>
              <a:rPr dirty="0" sz="1200">
                <a:latin typeface="Calibri"/>
                <a:cs typeface="Calibri"/>
              </a:rPr>
              <a:t>as  </a:t>
            </a:r>
            <a:r>
              <a:rPr dirty="0" sz="1200" spc="-10">
                <a:latin typeface="Calibri"/>
                <a:cs typeface="Calibri"/>
              </a:rPr>
              <a:t>helpful.</a:t>
            </a:r>
            <a:endParaRPr sz="1200">
              <a:latin typeface="Calibri"/>
              <a:cs typeface="Calibri"/>
            </a:endParaRPr>
          </a:p>
        </p:txBody>
      </p:sp>
      <p:sp>
        <p:nvSpPr>
          <p:cNvPr id="22" name="object 22"/>
          <p:cNvSpPr/>
          <p:nvPr/>
        </p:nvSpPr>
        <p:spPr>
          <a:xfrm>
            <a:off x="4267200" y="5978061"/>
            <a:ext cx="571574" cy="533399"/>
          </a:xfrm>
          <a:prstGeom prst="rect">
            <a:avLst/>
          </a:prstGeom>
          <a:blipFill>
            <a:blip r:embed="rId6" cstate="print"/>
            <a:stretch>
              <a:fillRect/>
            </a:stretch>
          </a:blipFill>
        </p:spPr>
        <p:txBody>
          <a:bodyPr wrap="square" lIns="0" tIns="0" rIns="0" bIns="0" rtlCol="0"/>
          <a:lstStyle/>
          <a:p/>
        </p:txBody>
      </p:sp>
      <p:sp>
        <p:nvSpPr>
          <p:cNvPr id="23" name="object 23"/>
          <p:cNvSpPr/>
          <p:nvPr/>
        </p:nvSpPr>
        <p:spPr>
          <a:xfrm>
            <a:off x="457200" y="453523"/>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CC0066"/>
          </a:solidFill>
        </p:spPr>
        <p:txBody>
          <a:bodyPr wrap="square" lIns="0" tIns="0" rIns="0" bIns="0" rtlCol="0"/>
          <a:lstStyle/>
          <a:p/>
        </p:txBody>
      </p:sp>
      <p:sp>
        <p:nvSpPr>
          <p:cNvPr id="24" name="object 24"/>
          <p:cNvSpPr txBox="1">
            <a:spLocks noGrp="1"/>
          </p:cNvSpPr>
          <p:nvPr>
            <p:ph type="title"/>
          </p:nvPr>
        </p:nvSpPr>
        <p:spPr>
          <a:xfrm>
            <a:off x="457200" y="453523"/>
            <a:ext cx="9144000" cy="461009"/>
          </a:xfrm>
          <a:prstGeom prst="rect"/>
          <a:solidFill>
            <a:srgbClr val="CC0066"/>
          </a:solidFill>
        </p:spPr>
        <p:txBody>
          <a:bodyPr wrap="square" lIns="0" tIns="184150" rIns="0" bIns="0" rtlCol="0" vert="horz">
            <a:spAutoFit/>
          </a:bodyPr>
          <a:lstStyle/>
          <a:p>
            <a:pPr marL="492125">
              <a:lnSpc>
                <a:spcPts val="2175"/>
              </a:lnSpc>
              <a:spcBef>
                <a:spcPts val="1450"/>
              </a:spcBef>
            </a:pPr>
            <a:r>
              <a:rPr dirty="0"/>
              <a:t>24. </a:t>
            </a:r>
            <a:r>
              <a:rPr dirty="0" spc="-10"/>
              <a:t>Keeping </a:t>
            </a:r>
            <a:r>
              <a:rPr dirty="0" spc="-15"/>
              <a:t>your </a:t>
            </a:r>
            <a:r>
              <a:rPr dirty="0" spc="-5"/>
              <a:t>virus</a:t>
            </a:r>
            <a:r>
              <a:rPr dirty="0" spc="25"/>
              <a:t> </a:t>
            </a:r>
            <a:r>
              <a:rPr dirty="0" spc="-5"/>
              <a:t>low</a:t>
            </a:r>
          </a:p>
        </p:txBody>
      </p:sp>
      <p:grpSp>
        <p:nvGrpSpPr>
          <p:cNvPr id="25" name="object 25"/>
          <p:cNvGrpSpPr/>
          <p:nvPr/>
        </p:nvGrpSpPr>
        <p:grpSpPr>
          <a:xfrm>
            <a:off x="7485888" y="896111"/>
            <a:ext cx="1945005" cy="1442085"/>
            <a:chOff x="7485888" y="896111"/>
            <a:chExt cx="1945005" cy="1442085"/>
          </a:xfrm>
        </p:grpSpPr>
        <p:sp>
          <p:nvSpPr>
            <p:cNvPr id="26" name="object 26"/>
            <p:cNvSpPr/>
            <p:nvPr/>
          </p:nvSpPr>
          <p:spPr>
            <a:xfrm>
              <a:off x="7485888" y="896111"/>
              <a:ext cx="1944624" cy="1441704"/>
            </a:xfrm>
            <a:prstGeom prst="rect">
              <a:avLst/>
            </a:prstGeom>
            <a:blipFill>
              <a:blip r:embed="rId7" cstate="print"/>
              <a:stretch>
                <a:fillRect/>
              </a:stretch>
            </a:blipFill>
          </p:spPr>
          <p:txBody>
            <a:bodyPr wrap="square" lIns="0" tIns="0" rIns="0" bIns="0" rtlCol="0"/>
            <a:lstStyle/>
            <a:p/>
          </p:txBody>
        </p:sp>
        <p:sp>
          <p:nvSpPr>
            <p:cNvPr id="27" name="object 27"/>
            <p:cNvSpPr/>
            <p:nvPr/>
          </p:nvSpPr>
          <p:spPr>
            <a:xfrm>
              <a:off x="7644384" y="1173479"/>
              <a:ext cx="1740407" cy="944880"/>
            </a:xfrm>
            <a:prstGeom prst="rect">
              <a:avLst/>
            </a:prstGeom>
            <a:blipFill>
              <a:blip r:embed="rId8" cstate="print"/>
              <a:stretch>
                <a:fillRect/>
              </a:stretch>
            </a:blipFill>
          </p:spPr>
          <p:txBody>
            <a:bodyPr wrap="square" lIns="0" tIns="0" rIns="0" bIns="0" rtlCol="0"/>
            <a:lstStyle/>
            <a:p/>
          </p:txBody>
        </p:sp>
        <p:sp>
          <p:nvSpPr>
            <p:cNvPr id="28" name="object 28"/>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29" name="object 29"/>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30" name="object 30"/>
            <p:cNvSpPr/>
            <p:nvPr/>
          </p:nvSpPr>
          <p:spPr>
            <a:xfrm>
              <a:off x="7919670" y="978336"/>
              <a:ext cx="1148129" cy="1218421"/>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CC0066"/>
          </a:solidFill>
        </p:spPr>
        <p:txBody>
          <a:bodyPr wrap="square" lIns="0" tIns="0" rIns="0" bIns="0" rtlCol="0"/>
          <a:lstStyle/>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3523"/>
            <a:ext cx="9144000" cy="848994"/>
          </a:xfrm>
          <a:prstGeom prst="rect"/>
          <a:solidFill>
            <a:srgbClr val="7F7F7F"/>
          </a:solidFill>
        </p:spPr>
        <p:txBody>
          <a:bodyPr wrap="square" lIns="0" tIns="184150" rIns="0" bIns="0" rtlCol="0" vert="horz">
            <a:spAutoFit/>
          </a:bodyPr>
          <a:lstStyle/>
          <a:p>
            <a:pPr marL="492125">
              <a:lnSpc>
                <a:spcPct val="100000"/>
              </a:lnSpc>
              <a:spcBef>
                <a:spcPts val="1450"/>
              </a:spcBef>
            </a:pPr>
            <a:r>
              <a:rPr dirty="0"/>
              <a:t>25. </a:t>
            </a:r>
            <a:r>
              <a:rPr dirty="0" spc="-45"/>
              <a:t>ARVs </a:t>
            </a:r>
            <a:r>
              <a:rPr dirty="0" spc="-10"/>
              <a:t>are </a:t>
            </a:r>
            <a:r>
              <a:rPr dirty="0" spc="-5"/>
              <a:t>not </a:t>
            </a:r>
            <a:r>
              <a:rPr dirty="0" spc="-10"/>
              <a:t>working</a:t>
            </a:r>
            <a:r>
              <a:rPr dirty="0" spc="65"/>
              <a:t> </a:t>
            </a:r>
            <a:r>
              <a:rPr dirty="0" spc="-10"/>
              <a:t>well</a:t>
            </a:r>
          </a:p>
        </p:txBody>
      </p:sp>
      <p:sp>
        <p:nvSpPr>
          <p:cNvPr id="3" name="object 3"/>
          <p:cNvSpPr txBox="1"/>
          <p:nvPr/>
        </p:nvSpPr>
        <p:spPr>
          <a:xfrm>
            <a:off x="1374141" y="5734811"/>
            <a:ext cx="3314065" cy="1244600"/>
          </a:xfrm>
          <a:prstGeom prst="rect">
            <a:avLst/>
          </a:prstGeom>
        </p:spPr>
        <p:txBody>
          <a:bodyPr wrap="square" lIns="0" tIns="12700" rIns="0" bIns="0" rtlCol="0" vert="horz">
            <a:spAutoFit/>
          </a:bodyPr>
          <a:lstStyle/>
          <a:p>
            <a:pPr marL="297815" marR="5080" indent="-285750">
              <a:lnSpc>
                <a:spcPct val="100000"/>
              </a:lnSpc>
              <a:spcBef>
                <a:spcPts val="100"/>
              </a:spcBef>
              <a:buFont typeface="Wingdings"/>
              <a:buChar char="➢"/>
              <a:tabLst>
                <a:tab pos="298450" algn="l"/>
              </a:tabLst>
            </a:pPr>
            <a:r>
              <a:rPr dirty="0" sz="2000" spc="-5">
                <a:latin typeface="Calibri"/>
                <a:cs typeface="Calibri"/>
              </a:rPr>
              <a:t>It </a:t>
            </a:r>
            <a:r>
              <a:rPr dirty="0" sz="2000">
                <a:latin typeface="Calibri"/>
                <a:cs typeface="Calibri"/>
              </a:rPr>
              <a:t>is </a:t>
            </a:r>
            <a:r>
              <a:rPr dirty="0" sz="2000" spc="-15">
                <a:latin typeface="Calibri"/>
                <a:cs typeface="Calibri"/>
              </a:rPr>
              <a:t>likely </a:t>
            </a:r>
            <a:r>
              <a:rPr dirty="0" sz="2000" spc="-5">
                <a:latin typeface="Calibri"/>
                <a:cs typeface="Calibri"/>
              </a:rPr>
              <a:t>that </a:t>
            </a:r>
            <a:r>
              <a:rPr dirty="0" sz="2000">
                <a:latin typeface="Calibri"/>
                <a:cs typeface="Calibri"/>
              </a:rPr>
              <a:t>the </a:t>
            </a:r>
            <a:r>
              <a:rPr dirty="0" sz="2000" spc="-5">
                <a:latin typeface="Calibri"/>
                <a:cs typeface="Calibri"/>
              </a:rPr>
              <a:t>virus </a:t>
            </a:r>
            <a:r>
              <a:rPr dirty="0" sz="2000">
                <a:latin typeface="Calibri"/>
                <a:cs typeface="Calibri"/>
              </a:rPr>
              <a:t>is  </a:t>
            </a:r>
            <a:r>
              <a:rPr dirty="0" sz="2000" spc="-10">
                <a:latin typeface="Calibri"/>
                <a:cs typeface="Calibri"/>
              </a:rPr>
              <a:t>resistant, </a:t>
            </a:r>
            <a:r>
              <a:rPr dirty="0" sz="2000" spc="-5">
                <a:latin typeface="Calibri"/>
                <a:cs typeface="Calibri"/>
              </a:rPr>
              <a:t>meaning that </a:t>
            </a:r>
            <a:r>
              <a:rPr dirty="0" sz="2000">
                <a:latin typeface="Calibri"/>
                <a:cs typeface="Calibri"/>
              </a:rPr>
              <a:t>it </a:t>
            </a:r>
            <a:r>
              <a:rPr dirty="0" sz="2000" spc="-5">
                <a:latin typeface="Calibri"/>
                <a:cs typeface="Calibri"/>
              </a:rPr>
              <a:t>has  changed and </a:t>
            </a:r>
            <a:r>
              <a:rPr dirty="0" sz="2000" spc="-30">
                <a:latin typeface="Calibri"/>
                <a:cs typeface="Calibri"/>
              </a:rPr>
              <a:t>ARVs </a:t>
            </a:r>
            <a:r>
              <a:rPr dirty="0" sz="2000" spc="-10">
                <a:latin typeface="Calibri"/>
                <a:cs typeface="Calibri"/>
              </a:rPr>
              <a:t>are </a:t>
            </a:r>
            <a:r>
              <a:rPr dirty="0" sz="2000" spc="-5">
                <a:latin typeface="Calibri"/>
                <a:cs typeface="Calibri"/>
              </a:rPr>
              <a:t>no  </a:t>
            </a:r>
            <a:r>
              <a:rPr dirty="0" sz="2000" spc="-10">
                <a:latin typeface="Calibri"/>
                <a:cs typeface="Calibri"/>
              </a:rPr>
              <a:t>longer</a:t>
            </a:r>
            <a:r>
              <a:rPr dirty="0" sz="2000" spc="-5">
                <a:latin typeface="Calibri"/>
                <a:cs typeface="Calibri"/>
              </a:rPr>
              <a:t> </a:t>
            </a:r>
            <a:r>
              <a:rPr dirty="0" sz="2000" spc="-10">
                <a:latin typeface="Calibri"/>
                <a:cs typeface="Calibri"/>
              </a:rPr>
              <a:t>working.</a:t>
            </a:r>
            <a:endParaRPr sz="2000">
              <a:latin typeface="Calibri"/>
              <a:cs typeface="Calibri"/>
            </a:endParaRPr>
          </a:p>
        </p:txBody>
      </p:sp>
      <p:sp>
        <p:nvSpPr>
          <p:cNvPr id="4" name="object 4"/>
          <p:cNvSpPr txBox="1"/>
          <p:nvPr/>
        </p:nvSpPr>
        <p:spPr>
          <a:xfrm>
            <a:off x="6193790" y="5734811"/>
            <a:ext cx="2052955" cy="635000"/>
          </a:xfrm>
          <a:prstGeom prst="rect">
            <a:avLst/>
          </a:prstGeom>
        </p:spPr>
        <p:txBody>
          <a:bodyPr wrap="square" lIns="0" tIns="12700" rIns="0" bIns="0" rtlCol="0" vert="horz">
            <a:spAutoFit/>
          </a:bodyPr>
          <a:lstStyle/>
          <a:p>
            <a:pPr marL="298450" marR="5080" indent="-285750">
              <a:lnSpc>
                <a:spcPct val="100000"/>
              </a:lnSpc>
              <a:spcBef>
                <a:spcPts val="100"/>
              </a:spcBef>
              <a:buFont typeface="Wingdings"/>
              <a:buChar char="➢"/>
              <a:tabLst>
                <a:tab pos="298450" algn="l"/>
              </a:tabLst>
            </a:pPr>
            <a:r>
              <a:rPr dirty="0" sz="2000" spc="-5">
                <a:latin typeface="Calibri"/>
                <a:cs typeface="Calibri"/>
              </a:rPr>
              <a:t>Changing </a:t>
            </a:r>
            <a:r>
              <a:rPr dirty="0" sz="2000" spc="-30">
                <a:latin typeface="Calibri"/>
                <a:cs typeface="Calibri"/>
              </a:rPr>
              <a:t>ARVs </a:t>
            </a:r>
            <a:r>
              <a:rPr dirty="0" sz="2000" spc="-625">
                <a:latin typeface="Calibri"/>
                <a:cs typeface="Calibri"/>
              </a:rPr>
              <a:t>is </a:t>
            </a:r>
            <a:r>
              <a:rPr dirty="0" sz="2000" spc="-445">
                <a:latin typeface="Calibri"/>
                <a:cs typeface="Calibri"/>
              </a:rPr>
              <a:t> </a:t>
            </a:r>
            <a:r>
              <a:rPr dirty="0" sz="2000" spc="-10">
                <a:latin typeface="Calibri"/>
                <a:cs typeface="Calibri"/>
              </a:rPr>
              <a:t>recommended.</a:t>
            </a:r>
            <a:endParaRPr sz="2000">
              <a:latin typeface="Calibri"/>
              <a:cs typeface="Calibri"/>
            </a:endParaRPr>
          </a:p>
        </p:txBody>
      </p:sp>
      <p:sp>
        <p:nvSpPr>
          <p:cNvPr id="5" name="object 5"/>
          <p:cNvSpPr/>
          <p:nvPr/>
        </p:nvSpPr>
        <p:spPr>
          <a:xfrm>
            <a:off x="1352550" y="1401127"/>
            <a:ext cx="7540371" cy="4237672"/>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8557" y="1490979"/>
            <a:ext cx="2703830" cy="851535"/>
          </a:xfrm>
          <a:prstGeom prst="rect">
            <a:avLst/>
          </a:prstGeom>
        </p:spPr>
        <p:txBody>
          <a:bodyPr wrap="square" lIns="0" tIns="61594" rIns="0" bIns="0" rtlCol="0" vert="horz">
            <a:spAutoFit/>
          </a:bodyPr>
          <a:lstStyle/>
          <a:p>
            <a:pPr marL="12700">
              <a:lnSpc>
                <a:spcPct val="100000"/>
              </a:lnSpc>
              <a:spcBef>
                <a:spcPts val="484"/>
              </a:spcBef>
            </a:pPr>
            <a:r>
              <a:rPr dirty="0" sz="1600" spc="-5" b="1">
                <a:latin typeface="Calibri"/>
                <a:cs typeface="Calibri"/>
              </a:rPr>
              <a:t>KEY</a:t>
            </a:r>
            <a:r>
              <a:rPr dirty="0" sz="1600" b="1">
                <a:latin typeface="Calibri"/>
                <a:cs typeface="Calibri"/>
              </a:rPr>
              <a:t> </a:t>
            </a:r>
            <a:r>
              <a:rPr dirty="0" sz="1600" spc="-10" b="1">
                <a:latin typeface="Calibri"/>
                <a:cs typeface="Calibri"/>
              </a:rPr>
              <a:t>MESSAGES:</a:t>
            </a:r>
            <a:endParaRPr sz="1600">
              <a:latin typeface="Calibri"/>
              <a:cs typeface="Calibri"/>
            </a:endParaRPr>
          </a:p>
          <a:p>
            <a:pPr marL="298450" marR="5080" indent="-285750">
              <a:lnSpc>
                <a:spcPts val="1900"/>
              </a:lnSpc>
              <a:spcBef>
                <a:spcPts val="459"/>
              </a:spcBef>
              <a:buFont typeface="Wingdings"/>
              <a:buChar char="➢"/>
              <a:tabLst>
                <a:tab pos="298450" algn="l"/>
              </a:tabLst>
            </a:pPr>
            <a:r>
              <a:rPr dirty="0" sz="1600" spc="-5">
                <a:latin typeface="Calibri"/>
                <a:cs typeface="Calibri"/>
              </a:rPr>
              <a:t>It is </a:t>
            </a:r>
            <a:r>
              <a:rPr dirty="0" sz="1600" spc="-15">
                <a:latin typeface="Calibri"/>
                <a:cs typeface="Calibri"/>
              </a:rPr>
              <a:t>likely </a:t>
            </a:r>
            <a:r>
              <a:rPr dirty="0" sz="1600" spc="-10">
                <a:latin typeface="Calibri"/>
                <a:cs typeface="Calibri"/>
              </a:rPr>
              <a:t>that </a:t>
            </a:r>
            <a:r>
              <a:rPr dirty="0" sz="1600" spc="-5">
                <a:latin typeface="Calibri"/>
                <a:cs typeface="Calibri"/>
              </a:rPr>
              <a:t>the virus is  </a:t>
            </a:r>
            <a:r>
              <a:rPr dirty="0" sz="1600" spc="-10">
                <a:latin typeface="Calibri"/>
                <a:cs typeface="Calibri"/>
              </a:rPr>
              <a:t>resistant, </a:t>
            </a:r>
            <a:r>
              <a:rPr dirty="0" sz="1600" spc="-5">
                <a:latin typeface="Calibri"/>
                <a:cs typeface="Calibri"/>
              </a:rPr>
              <a:t>meaning </a:t>
            </a:r>
            <a:r>
              <a:rPr dirty="0" sz="1600" spc="-10">
                <a:latin typeface="Calibri"/>
                <a:cs typeface="Calibri"/>
              </a:rPr>
              <a:t>that </a:t>
            </a:r>
            <a:r>
              <a:rPr dirty="0" sz="1600" spc="-5">
                <a:latin typeface="Calibri"/>
                <a:cs typeface="Calibri"/>
              </a:rPr>
              <a:t>it</a:t>
            </a:r>
            <a:r>
              <a:rPr dirty="0" sz="1600" spc="-40">
                <a:latin typeface="Calibri"/>
                <a:cs typeface="Calibri"/>
              </a:rPr>
              <a:t> </a:t>
            </a:r>
            <a:r>
              <a:rPr dirty="0" sz="1600" spc="-5">
                <a:latin typeface="Calibri"/>
                <a:cs typeface="Calibri"/>
              </a:rPr>
              <a:t>has</a:t>
            </a:r>
            <a:endParaRPr sz="1600">
              <a:latin typeface="Calibri"/>
              <a:cs typeface="Calibri"/>
            </a:endParaRPr>
          </a:p>
        </p:txBody>
      </p:sp>
      <p:sp>
        <p:nvSpPr>
          <p:cNvPr id="3" name="object 3"/>
          <p:cNvSpPr txBox="1"/>
          <p:nvPr/>
        </p:nvSpPr>
        <p:spPr>
          <a:xfrm>
            <a:off x="1094307" y="2313940"/>
            <a:ext cx="2681605" cy="522605"/>
          </a:xfrm>
          <a:prstGeom prst="rect">
            <a:avLst/>
          </a:prstGeom>
        </p:spPr>
        <p:txBody>
          <a:bodyPr wrap="square" lIns="0" tIns="3175" rIns="0" bIns="0" rtlCol="0" vert="horz">
            <a:spAutoFit/>
          </a:bodyPr>
          <a:lstStyle/>
          <a:p>
            <a:pPr marL="12700" marR="5080">
              <a:lnSpc>
                <a:spcPct val="103699"/>
              </a:lnSpc>
              <a:spcBef>
                <a:spcPts val="25"/>
              </a:spcBef>
            </a:pPr>
            <a:r>
              <a:rPr dirty="0" sz="1600" spc="-10">
                <a:latin typeface="Calibri"/>
                <a:cs typeface="Calibri"/>
              </a:rPr>
              <a:t>changed </a:t>
            </a:r>
            <a:r>
              <a:rPr dirty="0" sz="1600" spc="-5">
                <a:latin typeface="Calibri"/>
                <a:cs typeface="Calibri"/>
              </a:rPr>
              <a:t>and </a:t>
            </a:r>
            <a:r>
              <a:rPr dirty="0" sz="1600" spc="-25">
                <a:latin typeface="Calibri"/>
                <a:cs typeface="Calibri"/>
              </a:rPr>
              <a:t>ARVs </a:t>
            </a:r>
            <a:r>
              <a:rPr dirty="0" sz="1600" spc="-10">
                <a:latin typeface="Calibri"/>
                <a:cs typeface="Calibri"/>
              </a:rPr>
              <a:t>are </a:t>
            </a:r>
            <a:r>
              <a:rPr dirty="0" sz="1600" spc="-5">
                <a:latin typeface="Calibri"/>
                <a:cs typeface="Calibri"/>
              </a:rPr>
              <a:t>no longer  working.</a:t>
            </a:r>
            <a:endParaRPr sz="1600">
              <a:latin typeface="Calibri"/>
              <a:cs typeface="Calibri"/>
            </a:endParaRPr>
          </a:p>
        </p:txBody>
      </p:sp>
      <p:sp>
        <p:nvSpPr>
          <p:cNvPr id="4" name="object 4"/>
          <p:cNvSpPr txBox="1"/>
          <p:nvPr/>
        </p:nvSpPr>
        <p:spPr>
          <a:xfrm>
            <a:off x="808557" y="2859532"/>
            <a:ext cx="3005455" cy="269240"/>
          </a:xfrm>
          <a:prstGeom prst="rect">
            <a:avLst/>
          </a:prstGeom>
        </p:spPr>
        <p:txBody>
          <a:bodyPr wrap="square" lIns="0" tIns="12700" rIns="0" bIns="0" rtlCol="0" vert="horz">
            <a:spAutoFit/>
          </a:bodyPr>
          <a:lstStyle/>
          <a:p>
            <a:pPr marL="298450" indent="-285750">
              <a:lnSpc>
                <a:spcPct val="100000"/>
              </a:lnSpc>
              <a:spcBef>
                <a:spcPts val="100"/>
              </a:spcBef>
              <a:buFont typeface="Wingdings"/>
              <a:buChar char="➢"/>
              <a:tabLst>
                <a:tab pos="298450" algn="l"/>
              </a:tabLst>
            </a:pPr>
            <a:r>
              <a:rPr dirty="0" sz="1600" spc="-5">
                <a:latin typeface="Calibri"/>
                <a:cs typeface="Calibri"/>
              </a:rPr>
              <a:t>Changing </a:t>
            </a:r>
            <a:r>
              <a:rPr dirty="0" sz="1600" spc="-25">
                <a:latin typeface="Calibri"/>
                <a:cs typeface="Calibri"/>
              </a:rPr>
              <a:t>ARVs </a:t>
            </a:r>
            <a:r>
              <a:rPr dirty="0" sz="1600" spc="-5">
                <a:latin typeface="Calibri"/>
                <a:cs typeface="Calibri"/>
              </a:rPr>
              <a:t>is</a:t>
            </a:r>
            <a:r>
              <a:rPr dirty="0" sz="1600" spc="20">
                <a:latin typeface="Calibri"/>
                <a:cs typeface="Calibri"/>
              </a:rPr>
              <a:t> </a:t>
            </a:r>
            <a:r>
              <a:rPr dirty="0" sz="1600" spc="-110">
                <a:latin typeface="Calibri"/>
                <a:cs typeface="Calibri"/>
              </a:rPr>
              <a:t>recommended.</a:t>
            </a:r>
            <a:endParaRPr sz="1600">
              <a:latin typeface="Calibri"/>
              <a:cs typeface="Calibri"/>
            </a:endParaRPr>
          </a:p>
        </p:txBody>
      </p:sp>
      <p:sp>
        <p:nvSpPr>
          <p:cNvPr id="5" name="object 5"/>
          <p:cNvSpPr txBox="1"/>
          <p:nvPr/>
        </p:nvSpPr>
        <p:spPr>
          <a:xfrm>
            <a:off x="4215183" y="1513332"/>
            <a:ext cx="1296670" cy="238760"/>
          </a:xfrm>
          <a:prstGeom prst="rect">
            <a:avLst/>
          </a:prstGeom>
        </p:spPr>
        <p:txBody>
          <a:bodyPr wrap="square" lIns="0" tIns="12700" rIns="0" bIns="0" rtlCol="0" vert="horz">
            <a:spAutoFit/>
          </a:bodyPr>
          <a:lstStyle/>
          <a:p>
            <a:pPr marL="12700">
              <a:lnSpc>
                <a:spcPct val="100000"/>
              </a:lnSpc>
              <a:spcBef>
                <a:spcPts val="100"/>
              </a:spcBef>
            </a:pPr>
            <a:r>
              <a:rPr dirty="0" sz="1400" spc="-20" b="1">
                <a:latin typeface="Calibri"/>
                <a:cs typeface="Calibri"/>
              </a:rPr>
              <a:t>TALKING</a:t>
            </a:r>
            <a:r>
              <a:rPr dirty="0" sz="1400" spc="-60" b="1">
                <a:latin typeface="Calibri"/>
                <a:cs typeface="Calibri"/>
              </a:rPr>
              <a:t> </a:t>
            </a:r>
            <a:r>
              <a:rPr dirty="0" sz="1400" spc="-5" b="1">
                <a:latin typeface="Calibri"/>
                <a:cs typeface="Calibri"/>
              </a:rPr>
              <a:t>POINTS:</a:t>
            </a:r>
            <a:endParaRPr sz="1400">
              <a:latin typeface="Calibri"/>
              <a:cs typeface="Calibri"/>
            </a:endParaRPr>
          </a:p>
        </p:txBody>
      </p:sp>
      <p:sp>
        <p:nvSpPr>
          <p:cNvPr id="6" name="object 6"/>
          <p:cNvSpPr txBox="1"/>
          <p:nvPr/>
        </p:nvSpPr>
        <p:spPr>
          <a:xfrm>
            <a:off x="4215183" y="1755140"/>
            <a:ext cx="2988310" cy="577215"/>
          </a:xfrm>
          <a:prstGeom prst="rect">
            <a:avLst/>
          </a:prstGeom>
        </p:spPr>
        <p:txBody>
          <a:bodyPr wrap="square" lIns="0" tIns="33020" rIns="0" bIns="0" rtlCol="0" vert="horz">
            <a:spAutoFit/>
          </a:bodyPr>
          <a:lstStyle/>
          <a:p>
            <a:pPr marL="298450" marR="133350" indent="-285750">
              <a:lnSpc>
                <a:spcPts val="1300"/>
              </a:lnSpc>
              <a:spcBef>
                <a:spcPts val="260"/>
              </a:spcBef>
              <a:buFont typeface="Arial"/>
              <a:buChar char="•"/>
              <a:tabLst>
                <a:tab pos="297815" algn="l"/>
                <a:tab pos="298450" algn="l"/>
              </a:tabLst>
            </a:pPr>
            <a:r>
              <a:rPr dirty="0" sz="1200">
                <a:latin typeface="Calibri"/>
                <a:cs typeface="Calibri"/>
              </a:rPr>
              <a:t>I </a:t>
            </a:r>
            <a:r>
              <a:rPr dirty="0" sz="1200" spc="-10">
                <a:latin typeface="Calibri"/>
                <a:cs typeface="Calibri"/>
              </a:rPr>
              <a:t>appreciate </a:t>
            </a:r>
            <a:r>
              <a:rPr dirty="0" sz="1200" spc="-5">
                <a:latin typeface="Calibri"/>
                <a:cs typeface="Calibri"/>
              </a:rPr>
              <a:t>the </a:t>
            </a:r>
            <a:r>
              <a:rPr dirty="0" sz="1200" spc="-15">
                <a:latin typeface="Calibri"/>
                <a:cs typeface="Calibri"/>
              </a:rPr>
              <a:t>effort </a:t>
            </a:r>
            <a:r>
              <a:rPr dirty="0" sz="1200" spc="-10">
                <a:latin typeface="Calibri"/>
                <a:cs typeface="Calibri"/>
              </a:rPr>
              <a:t>that </a:t>
            </a:r>
            <a:r>
              <a:rPr dirty="0" sz="1200" spc="-5">
                <a:latin typeface="Calibri"/>
                <a:cs typeface="Calibri"/>
              </a:rPr>
              <a:t>it has </a:t>
            </a:r>
            <a:r>
              <a:rPr dirty="0" sz="1200" spc="-15">
                <a:latin typeface="Calibri"/>
                <a:cs typeface="Calibri"/>
              </a:rPr>
              <a:t>taken </a:t>
            </a:r>
            <a:r>
              <a:rPr dirty="0" sz="1200" spc="-10">
                <a:latin typeface="Calibri"/>
                <a:cs typeface="Calibri"/>
              </a:rPr>
              <a:t>to  get to </a:t>
            </a:r>
            <a:r>
              <a:rPr dirty="0" sz="1200" spc="-5">
                <a:latin typeface="Calibri"/>
                <a:cs typeface="Calibri"/>
              </a:rPr>
              <a:t>good</a:t>
            </a:r>
            <a:r>
              <a:rPr dirty="0" sz="1200" spc="10">
                <a:latin typeface="Calibri"/>
                <a:cs typeface="Calibri"/>
              </a:rPr>
              <a:t> </a:t>
            </a:r>
            <a:r>
              <a:rPr dirty="0" sz="1200" spc="-5">
                <a:latin typeface="Calibri"/>
                <a:cs typeface="Calibri"/>
              </a:rPr>
              <a:t>adherence.</a:t>
            </a:r>
            <a:endParaRPr sz="1200">
              <a:latin typeface="Calibri"/>
              <a:cs typeface="Calibri"/>
            </a:endParaRPr>
          </a:p>
          <a:p>
            <a:pPr marL="298450" indent="-285750">
              <a:lnSpc>
                <a:spcPct val="100000"/>
              </a:lnSpc>
              <a:spcBef>
                <a:spcPts val="140"/>
              </a:spcBef>
              <a:buFont typeface="Arial"/>
              <a:buChar char="•"/>
              <a:tabLst>
                <a:tab pos="297815" algn="l"/>
                <a:tab pos="298450" algn="l"/>
              </a:tabLst>
            </a:pPr>
            <a:r>
              <a:rPr dirty="0" sz="1200" spc="-15">
                <a:latin typeface="Calibri"/>
                <a:cs typeface="Calibri"/>
              </a:rPr>
              <a:t>Even </a:t>
            </a:r>
            <a:r>
              <a:rPr dirty="0" sz="1200" spc="-5">
                <a:latin typeface="Calibri"/>
                <a:cs typeface="Calibri"/>
              </a:rPr>
              <a:t>though </a:t>
            </a:r>
            <a:r>
              <a:rPr dirty="0" sz="1200" spc="-10">
                <a:latin typeface="Calibri"/>
                <a:cs typeface="Calibri"/>
              </a:rPr>
              <a:t>you are taking </a:t>
            </a:r>
            <a:r>
              <a:rPr dirty="0" sz="1200" spc="-20">
                <a:latin typeface="Calibri"/>
                <a:cs typeface="Calibri"/>
              </a:rPr>
              <a:t>ARVs </a:t>
            </a:r>
            <a:r>
              <a:rPr dirty="0" sz="1200" spc="-5">
                <a:latin typeface="Calibri"/>
                <a:cs typeface="Calibri"/>
              </a:rPr>
              <a:t>every</a:t>
            </a:r>
            <a:r>
              <a:rPr dirty="0" sz="1200" spc="25">
                <a:latin typeface="Calibri"/>
                <a:cs typeface="Calibri"/>
              </a:rPr>
              <a:t> </a:t>
            </a:r>
            <a:r>
              <a:rPr dirty="0" sz="1200" spc="-35">
                <a:latin typeface="Calibri"/>
                <a:cs typeface="Calibri"/>
              </a:rPr>
              <a:t>day,</a:t>
            </a:r>
            <a:endParaRPr sz="1200">
              <a:latin typeface="Calibri"/>
              <a:cs typeface="Calibri"/>
            </a:endParaRPr>
          </a:p>
        </p:txBody>
      </p:sp>
      <p:sp>
        <p:nvSpPr>
          <p:cNvPr id="7" name="object 7"/>
          <p:cNvSpPr txBox="1"/>
          <p:nvPr/>
        </p:nvSpPr>
        <p:spPr>
          <a:xfrm>
            <a:off x="4215183" y="2288540"/>
            <a:ext cx="4799330" cy="1174750"/>
          </a:xfrm>
          <a:prstGeom prst="rect">
            <a:avLst/>
          </a:prstGeom>
        </p:spPr>
        <p:txBody>
          <a:bodyPr wrap="square" lIns="0" tIns="12700" rIns="0" bIns="0" rtlCol="0" vert="horz">
            <a:spAutoFit/>
          </a:bodyPr>
          <a:lstStyle/>
          <a:p>
            <a:pPr marL="298450">
              <a:lnSpc>
                <a:spcPct val="100000"/>
              </a:lnSpc>
              <a:spcBef>
                <a:spcPts val="100"/>
              </a:spcBef>
            </a:pPr>
            <a:r>
              <a:rPr dirty="0" sz="1200" spc="-5">
                <a:latin typeface="Calibri"/>
                <a:cs typeface="Calibri"/>
              </a:rPr>
              <a:t>your </a:t>
            </a:r>
            <a:r>
              <a:rPr dirty="0" sz="1200" spc="-10">
                <a:latin typeface="Calibri"/>
                <a:cs typeface="Calibri"/>
              </a:rPr>
              <a:t>repeat viral </a:t>
            </a:r>
            <a:r>
              <a:rPr dirty="0" sz="1200" spc="-5">
                <a:latin typeface="Calibri"/>
                <a:cs typeface="Calibri"/>
              </a:rPr>
              <a:t>load result is still</a:t>
            </a:r>
            <a:r>
              <a:rPr dirty="0" sz="1200" spc="25">
                <a:latin typeface="Calibri"/>
                <a:cs typeface="Calibri"/>
              </a:rPr>
              <a:t> </a:t>
            </a:r>
            <a:r>
              <a:rPr dirty="0" sz="1200" spc="-5">
                <a:latin typeface="Calibri"/>
                <a:cs typeface="Calibri"/>
              </a:rPr>
              <a:t>high.</a:t>
            </a:r>
            <a:endParaRPr sz="1200">
              <a:latin typeface="Calibri"/>
              <a:cs typeface="Calibri"/>
            </a:endParaRPr>
          </a:p>
          <a:p>
            <a:pPr marL="298450" indent="-285750">
              <a:lnSpc>
                <a:spcPct val="100000"/>
              </a:lnSpc>
              <a:spcBef>
                <a:spcPts val="70"/>
              </a:spcBef>
              <a:buFont typeface="Arial"/>
              <a:buChar char="•"/>
              <a:tabLst>
                <a:tab pos="297815" algn="l"/>
                <a:tab pos="298450" algn="l"/>
              </a:tabLst>
            </a:pPr>
            <a:r>
              <a:rPr dirty="0" sz="1200" spc="-5">
                <a:latin typeface="Calibri"/>
                <a:cs typeface="Calibri"/>
              </a:rPr>
              <a:t>It is </a:t>
            </a:r>
            <a:r>
              <a:rPr dirty="0" sz="1200" spc="-10">
                <a:latin typeface="Calibri"/>
                <a:cs typeface="Calibri"/>
              </a:rPr>
              <a:t>likely that </a:t>
            </a:r>
            <a:r>
              <a:rPr dirty="0" sz="1200" spc="-20">
                <a:latin typeface="Calibri"/>
                <a:cs typeface="Calibri"/>
              </a:rPr>
              <a:t>ARVs </a:t>
            </a:r>
            <a:r>
              <a:rPr dirty="0" sz="1200" spc="-10">
                <a:latin typeface="Calibri"/>
                <a:cs typeface="Calibri"/>
              </a:rPr>
              <a:t>are </a:t>
            </a:r>
            <a:r>
              <a:rPr dirty="0" sz="1200" spc="-5">
                <a:latin typeface="Calibri"/>
                <a:cs typeface="Calibri"/>
              </a:rPr>
              <a:t>not working well </a:t>
            </a:r>
            <a:r>
              <a:rPr dirty="0" sz="1200" spc="-10">
                <a:latin typeface="Calibri"/>
                <a:cs typeface="Calibri"/>
              </a:rPr>
              <a:t>due to </a:t>
            </a:r>
            <a:r>
              <a:rPr dirty="0" sz="1200" spc="-5">
                <a:latin typeface="Calibri"/>
                <a:cs typeface="Calibri"/>
              </a:rPr>
              <a:t>the </a:t>
            </a:r>
            <a:r>
              <a:rPr dirty="0" sz="1200" spc="-10">
                <a:latin typeface="Calibri"/>
                <a:cs typeface="Calibri"/>
              </a:rPr>
              <a:t>virus </a:t>
            </a:r>
            <a:r>
              <a:rPr dirty="0" sz="1200" spc="-5">
                <a:latin typeface="Calibri"/>
                <a:cs typeface="Calibri"/>
              </a:rPr>
              <a:t>being</a:t>
            </a:r>
            <a:r>
              <a:rPr dirty="0" sz="1200" spc="145">
                <a:latin typeface="Calibri"/>
                <a:cs typeface="Calibri"/>
              </a:rPr>
              <a:t> </a:t>
            </a:r>
            <a:r>
              <a:rPr dirty="0" sz="1200" spc="-10">
                <a:latin typeface="Calibri"/>
                <a:cs typeface="Calibri"/>
              </a:rPr>
              <a:t>resistant.</a:t>
            </a:r>
            <a:endParaRPr sz="1200">
              <a:latin typeface="Calibri"/>
              <a:cs typeface="Calibri"/>
            </a:endParaRPr>
          </a:p>
          <a:p>
            <a:pPr marL="298450" indent="-285750">
              <a:lnSpc>
                <a:spcPct val="100000"/>
              </a:lnSpc>
              <a:spcBef>
                <a:spcPts val="145"/>
              </a:spcBef>
              <a:buFont typeface="Arial"/>
              <a:buChar char="•"/>
              <a:tabLst>
                <a:tab pos="297815" algn="l"/>
                <a:tab pos="298450" algn="l"/>
              </a:tabLst>
            </a:pPr>
            <a:r>
              <a:rPr dirty="0" sz="1200">
                <a:latin typeface="Calibri"/>
                <a:cs typeface="Calibri"/>
              </a:rPr>
              <a:t>I </a:t>
            </a:r>
            <a:r>
              <a:rPr dirty="0" sz="1200" spc="-10">
                <a:latin typeface="Calibri"/>
                <a:cs typeface="Calibri"/>
              </a:rPr>
              <a:t>understand </a:t>
            </a:r>
            <a:r>
              <a:rPr dirty="0" sz="1200" spc="-5">
                <a:latin typeface="Calibri"/>
                <a:cs typeface="Calibri"/>
              </a:rPr>
              <a:t>this </a:t>
            </a:r>
            <a:r>
              <a:rPr dirty="0" sz="1200" spc="-10">
                <a:latin typeface="Calibri"/>
                <a:cs typeface="Calibri"/>
              </a:rPr>
              <a:t>might feel</a:t>
            </a:r>
            <a:r>
              <a:rPr dirty="0" sz="1200" spc="20">
                <a:latin typeface="Calibri"/>
                <a:cs typeface="Calibri"/>
              </a:rPr>
              <a:t> </a:t>
            </a:r>
            <a:r>
              <a:rPr dirty="0" sz="1200" spc="-10">
                <a:latin typeface="Calibri"/>
                <a:cs typeface="Calibri"/>
              </a:rPr>
              <a:t>disappointing.</a:t>
            </a:r>
            <a:endParaRPr sz="1200">
              <a:latin typeface="Calibri"/>
              <a:cs typeface="Calibri"/>
            </a:endParaRPr>
          </a:p>
          <a:p>
            <a:pPr marL="298450" marR="452120" indent="-285750">
              <a:lnSpc>
                <a:spcPts val="1300"/>
              </a:lnSpc>
              <a:spcBef>
                <a:spcPts val="325"/>
              </a:spcBef>
              <a:buFont typeface="Arial"/>
              <a:buChar char="•"/>
              <a:tabLst>
                <a:tab pos="297815" algn="l"/>
                <a:tab pos="298450" algn="l"/>
              </a:tabLst>
            </a:pPr>
            <a:r>
              <a:rPr dirty="0" sz="1200" spc="-25">
                <a:latin typeface="Calibri"/>
                <a:cs typeface="Calibri"/>
              </a:rPr>
              <a:t>We </a:t>
            </a:r>
            <a:r>
              <a:rPr dirty="0" sz="1200" spc="-5">
                <a:latin typeface="Calibri"/>
                <a:cs typeface="Calibri"/>
              </a:rPr>
              <a:t>expect now </a:t>
            </a:r>
            <a:r>
              <a:rPr dirty="0" sz="1200" spc="-10">
                <a:latin typeface="Calibri"/>
                <a:cs typeface="Calibri"/>
              </a:rPr>
              <a:t>that you are </a:t>
            </a:r>
            <a:r>
              <a:rPr dirty="0" sz="1200" spc="-5">
                <a:latin typeface="Calibri"/>
                <a:cs typeface="Calibri"/>
              </a:rPr>
              <a:t>able </a:t>
            </a:r>
            <a:r>
              <a:rPr dirty="0" sz="1200" spc="-10">
                <a:latin typeface="Calibri"/>
                <a:cs typeface="Calibri"/>
              </a:rPr>
              <a:t>to </a:t>
            </a:r>
            <a:r>
              <a:rPr dirty="0" sz="1200" spc="-15">
                <a:latin typeface="Calibri"/>
                <a:cs typeface="Calibri"/>
              </a:rPr>
              <a:t>take </a:t>
            </a:r>
            <a:r>
              <a:rPr dirty="0" sz="1200" spc="-20">
                <a:latin typeface="Calibri"/>
                <a:cs typeface="Calibri"/>
              </a:rPr>
              <a:t>ARVs </a:t>
            </a:r>
            <a:r>
              <a:rPr dirty="0" sz="1200" spc="-5">
                <a:latin typeface="Calibri"/>
                <a:cs typeface="Calibri"/>
              </a:rPr>
              <a:t>every </a:t>
            </a:r>
            <a:r>
              <a:rPr dirty="0" sz="1200" spc="-35">
                <a:latin typeface="Calibri"/>
                <a:cs typeface="Calibri"/>
              </a:rPr>
              <a:t>day, </a:t>
            </a:r>
            <a:r>
              <a:rPr dirty="0" sz="1200" spc="-5">
                <a:latin typeface="Calibri"/>
                <a:cs typeface="Calibri"/>
              </a:rPr>
              <a:t>the new  medications will </a:t>
            </a:r>
            <a:r>
              <a:rPr dirty="0" sz="1200" spc="-10">
                <a:latin typeface="Calibri"/>
                <a:cs typeface="Calibri"/>
              </a:rPr>
              <a:t>reduce </a:t>
            </a:r>
            <a:r>
              <a:rPr dirty="0" sz="1200" spc="-5">
                <a:latin typeface="Calibri"/>
                <a:cs typeface="Calibri"/>
              </a:rPr>
              <a:t>the </a:t>
            </a:r>
            <a:r>
              <a:rPr dirty="0" sz="1200" spc="-10">
                <a:latin typeface="Calibri"/>
                <a:cs typeface="Calibri"/>
              </a:rPr>
              <a:t>viral </a:t>
            </a:r>
            <a:r>
              <a:rPr dirty="0" sz="1200" spc="-5">
                <a:latin typeface="Calibri"/>
                <a:cs typeface="Calibri"/>
              </a:rPr>
              <a:t>load and </a:t>
            </a:r>
            <a:r>
              <a:rPr dirty="0" sz="1200" spc="-10">
                <a:latin typeface="Calibri"/>
                <a:cs typeface="Calibri"/>
              </a:rPr>
              <a:t>keep you</a:t>
            </a:r>
            <a:r>
              <a:rPr dirty="0" sz="1200" spc="40">
                <a:latin typeface="Calibri"/>
                <a:cs typeface="Calibri"/>
              </a:rPr>
              <a:t> </a:t>
            </a:r>
            <a:r>
              <a:rPr dirty="0" sz="1200" spc="-5">
                <a:latin typeface="Calibri"/>
                <a:cs typeface="Calibri"/>
              </a:rPr>
              <a:t>well.</a:t>
            </a:r>
            <a:endParaRPr sz="1200">
              <a:latin typeface="Calibri"/>
              <a:cs typeface="Calibri"/>
            </a:endParaRPr>
          </a:p>
          <a:p>
            <a:pPr marL="298450" indent="-285750">
              <a:lnSpc>
                <a:spcPct val="100000"/>
              </a:lnSpc>
              <a:spcBef>
                <a:spcPts val="145"/>
              </a:spcBef>
              <a:buFont typeface="Arial"/>
              <a:buChar char="•"/>
              <a:tabLst>
                <a:tab pos="297815" algn="l"/>
                <a:tab pos="298450" algn="l"/>
                <a:tab pos="3618865" algn="l"/>
              </a:tabLst>
            </a:pPr>
            <a:r>
              <a:rPr dirty="0" sz="1200" spc="-25">
                <a:latin typeface="Calibri"/>
                <a:cs typeface="Calibri"/>
              </a:rPr>
              <a:t>We </a:t>
            </a:r>
            <a:r>
              <a:rPr dirty="0" sz="1200" spc="-5">
                <a:latin typeface="Calibri"/>
                <a:cs typeface="Calibri"/>
              </a:rPr>
              <a:t>recommend </a:t>
            </a:r>
            <a:r>
              <a:rPr dirty="0" sz="1200" spc="-10">
                <a:latin typeface="Calibri"/>
                <a:cs typeface="Calibri"/>
              </a:rPr>
              <a:t>to change</a:t>
            </a:r>
            <a:r>
              <a:rPr dirty="0" sz="1200" spc="75">
                <a:latin typeface="Calibri"/>
                <a:cs typeface="Calibri"/>
              </a:rPr>
              <a:t> </a:t>
            </a:r>
            <a:r>
              <a:rPr dirty="0" sz="1200" spc="-20">
                <a:latin typeface="Calibri"/>
                <a:cs typeface="Calibri"/>
              </a:rPr>
              <a:t>ARVs</a:t>
            </a:r>
            <a:r>
              <a:rPr dirty="0" sz="1200" spc="10">
                <a:latin typeface="Calibri"/>
                <a:cs typeface="Calibri"/>
              </a:rPr>
              <a:t> </a:t>
            </a:r>
            <a:r>
              <a:rPr dirty="0" sz="1200" spc="-10">
                <a:latin typeface="Calibri"/>
                <a:cs typeface="Calibri"/>
              </a:rPr>
              <a:t>to</a:t>
            </a:r>
            <a:r>
              <a:rPr dirty="0" u="sng" sz="1200" spc="-10">
                <a:uFill>
                  <a:solidFill>
                    <a:srgbClr val="000000"/>
                  </a:solidFill>
                </a:uFill>
                <a:latin typeface="Calibri"/>
                <a:cs typeface="Calibri"/>
              </a:rPr>
              <a:t> 	</a:t>
            </a:r>
            <a:r>
              <a:rPr dirty="0" sz="1200">
                <a:latin typeface="Calibri"/>
                <a:cs typeface="Calibri"/>
              </a:rPr>
              <a:t>.</a:t>
            </a:r>
            <a:endParaRPr sz="1200">
              <a:latin typeface="Calibri"/>
              <a:cs typeface="Calibri"/>
            </a:endParaRPr>
          </a:p>
        </p:txBody>
      </p:sp>
      <p:sp>
        <p:nvSpPr>
          <p:cNvPr id="8" name="object 8"/>
          <p:cNvSpPr txBox="1"/>
          <p:nvPr/>
        </p:nvSpPr>
        <p:spPr>
          <a:xfrm>
            <a:off x="4625393" y="3434587"/>
            <a:ext cx="3736975" cy="626110"/>
          </a:xfrm>
          <a:prstGeom prst="rect">
            <a:avLst/>
          </a:prstGeom>
        </p:spPr>
        <p:txBody>
          <a:bodyPr wrap="square" lIns="0" tIns="33655" rIns="0" bIns="0" rtlCol="0" vert="horz">
            <a:spAutoFit/>
          </a:bodyPr>
          <a:lstStyle/>
          <a:p>
            <a:pPr marL="298450" indent="-285750">
              <a:lnSpc>
                <a:spcPct val="100000"/>
              </a:lnSpc>
              <a:spcBef>
                <a:spcPts val="265"/>
              </a:spcBef>
              <a:buFont typeface="Arial"/>
              <a:buChar char="•"/>
              <a:tabLst>
                <a:tab pos="297815" algn="l"/>
                <a:tab pos="298450" algn="l"/>
              </a:tabLst>
            </a:pPr>
            <a:r>
              <a:rPr dirty="0" sz="1200" spc="-10">
                <a:latin typeface="Calibri"/>
                <a:cs typeface="Calibri"/>
              </a:rPr>
              <a:t>Provide detailed instructions </a:t>
            </a:r>
            <a:r>
              <a:rPr dirty="0" sz="1200">
                <a:latin typeface="Calibri"/>
                <a:cs typeface="Calibri"/>
              </a:rPr>
              <a:t>on </a:t>
            </a:r>
            <a:r>
              <a:rPr dirty="0" sz="1200" spc="-5">
                <a:latin typeface="Calibri"/>
                <a:cs typeface="Calibri"/>
              </a:rPr>
              <a:t>new</a:t>
            </a:r>
            <a:r>
              <a:rPr dirty="0" sz="1200" spc="45">
                <a:latin typeface="Calibri"/>
                <a:cs typeface="Calibri"/>
              </a:rPr>
              <a:t> </a:t>
            </a:r>
            <a:r>
              <a:rPr dirty="0" sz="1200" spc="-10">
                <a:latin typeface="Calibri"/>
                <a:cs typeface="Calibri"/>
              </a:rPr>
              <a:t>regimen.</a:t>
            </a:r>
            <a:endParaRPr sz="1200">
              <a:latin typeface="Calibri"/>
              <a:cs typeface="Calibri"/>
            </a:endParaRPr>
          </a:p>
          <a:p>
            <a:pPr marL="298450" indent="-285750">
              <a:lnSpc>
                <a:spcPct val="100000"/>
              </a:lnSpc>
              <a:spcBef>
                <a:spcPts val="170"/>
              </a:spcBef>
              <a:buFont typeface="Arial"/>
              <a:buChar char="•"/>
              <a:tabLst>
                <a:tab pos="297815" algn="l"/>
                <a:tab pos="298450" algn="l"/>
              </a:tabLst>
            </a:pPr>
            <a:r>
              <a:rPr dirty="0" sz="1200">
                <a:latin typeface="Calibri"/>
                <a:cs typeface="Calibri"/>
              </a:rPr>
              <a:t>Discuss </a:t>
            </a:r>
            <a:r>
              <a:rPr dirty="0" sz="1200" spc="-5">
                <a:latin typeface="Calibri"/>
                <a:cs typeface="Calibri"/>
              </a:rPr>
              <a:t>possible side </a:t>
            </a:r>
            <a:r>
              <a:rPr dirty="0" sz="1200" spc="-10">
                <a:latin typeface="Calibri"/>
                <a:cs typeface="Calibri"/>
              </a:rPr>
              <a:t>effects </a:t>
            </a:r>
            <a:r>
              <a:rPr dirty="0" sz="1200" spc="-5">
                <a:latin typeface="Calibri"/>
                <a:cs typeface="Calibri"/>
              </a:rPr>
              <a:t>and how </a:t>
            </a:r>
            <a:r>
              <a:rPr dirty="0" sz="1200" spc="-10">
                <a:latin typeface="Calibri"/>
                <a:cs typeface="Calibri"/>
              </a:rPr>
              <a:t>to</a:t>
            </a:r>
            <a:r>
              <a:rPr dirty="0" sz="1200" spc="75">
                <a:latin typeface="Calibri"/>
                <a:cs typeface="Calibri"/>
              </a:rPr>
              <a:t> </a:t>
            </a:r>
            <a:r>
              <a:rPr dirty="0" sz="1200" spc="-10">
                <a:latin typeface="Calibri"/>
                <a:cs typeface="Calibri"/>
              </a:rPr>
              <a:t>avoid/manage.</a:t>
            </a:r>
            <a:endParaRPr sz="1200">
              <a:latin typeface="Calibri"/>
              <a:cs typeface="Calibri"/>
            </a:endParaRPr>
          </a:p>
          <a:p>
            <a:pPr marL="298450" indent="-285750">
              <a:lnSpc>
                <a:spcPct val="100000"/>
              </a:lnSpc>
              <a:spcBef>
                <a:spcPts val="70"/>
              </a:spcBef>
              <a:buFont typeface="Arial"/>
              <a:buChar char="•"/>
              <a:tabLst>
                <a:tab pos="297815" algn="l"/>
                <a:tab pos="298450" algn="l"/>
              </a:tabLst>
            </a:pPr>
            <a:r>
              <a:rPr dirty="0" sz="1200" spc="-10">
                <a:latin typeface="Calibri"/>
                <a:cs typeface="Calibri"/>
              </a:rPr>
              <a:t>Provide written</a:t>
            </a:r>
            <a:r>
              <a:rPr dirty="0" sz="1200" spc="5">
                <a:latin typeface="Calibri"/>
                <a:cs typeface="Calibri"/>
              </a:rPr>
              <a:t> </a:t>
            </a:r>
            <a:r>
              <a:rPr dirty="0" sz="1200" spc="-5">
                <a:latin typeface="Calibri"/>
                <a:cs typeface="Calibri"/>
              </a:rPr>
              <a:t>instructions.</a:t>
            </a:r>
            <a:endParaRPr sz="1200">
              <a:latin typeface="Calibri"/>
              <a:cs typeface="Calibri"/>
            </a:endParaRPr>
          </a:p>
        </p:txBody>
      </p:sp>
      <p:sp>
        <p:nvSpPr>
          <p:cNvPr id="9" name="object 9"/>
          <p:cNvSpPr txBox="1"/>
          <p:nvPr/>
        </p:nvSpPr>
        <p:spPr>
          <a:xfrm>
            <a:off x="4215183" y="4053332"/>
            <a:ext cx="4963795" cy="1315085"/>
          </a:xfrm>
          <a:prstGeom prst="rect">
            <a:avLst/>
          </a:prstGeom>
        </p:spPr>
        <p:txBody>
          <a:bodyPr wrap="square" lIns="0" tIns="33020" rIns="0" bIns="0" rtlCol="0" vert="horz">
            <a:spAutoFit/>
          </a:bodyPr>
          <a:lstStyle/>
          <a:p>
            <a:pPr marL="298450" marR="5080" indent="-285750">
              <a:lnSpc>
                <a:spcPts val="1300"/>
              </a:lnSpc>
              <a:spcBef>
                <a:spcPts val="260"/>
              </a:spcBef>
              <a:buFont typeface="Arial"/>
              <a:buChar char="•"/>
              <a:tabLst>
                <a:tab pos="297815" algn="l"/>
                <a:tab pos="298450" algn="l"/>
              </a:tabLst>
            </a:pPr>
            <a:r>
              <a:rPr dirty="0" sz="1200" spc="-5">
                <a:latin typeface="Calibri"/>
                <a:cs typeface="Calibri"/>
              </a:rPr>
              <a:t>It is </a:t>
            </a:r>
            <a:r>
              <a:rPr dirty="0" sz="1200" spc="-10">
                <a:latin typeface="Calibri"/>
                <a:cs typeface="Calibri"/>
              </a:rPr>
              <a:t>extremely important to </a:t>
            </a:r>
            <a:r>
              <a:rPr dirty="0" sz="1200" spc="-15">
                <a:latin typeface="Calibri"/>
                <a:cs typeface="Calibri"/>
              </a:rPr>
              <a:t>take </a:t>
            </a:r>
            <a:r>
              <a:rPr dirty="0" sz="1200" spc="-10">
                <a:latin typeface="Calibri"/>
                <a:cs typeface="Calibri"/>
              </a:rPr>
              <a:t>your </a:t>
            </a:r>
            <a:r>
              <a:rPr dirty="0" sz="1200" spc="-5">
                <a:latin typeface="Calibri"/>
                <a:cs typeface="Calibri"/>
              </a:rPr>
              <a:t>new </a:t>
            </a:r>
            <a:r>
              <a:rPr dirty="0" sz="1200" spc="-20">
                <a:latin typeface="Calibri"/>
                <a:cs typeface="Calibri"/>
              </a:rPr>
              <a:t>ARVs properly. </a:t>
            </a:r>
            <a:r>
              <a:rPr dirty="0" sz="1200" spc="-5">
                <a:latin typeface="Calibri"/>
                <a:cs typeface="Calibri"/>
              </a:rPr>
              <a:t>Do </a:t>
            </a:r>
            <a:r>
              <a:rPr dirty="0" sz="1200" spc="-10">
                <a:latin typeface="Calibri"/>
                <a:cs typeface="Calibri"/>
              </a:rPr>
              <a:t>you anticipate  any </a:t>
            </a:r>
            <a:r>
              <a:rPr dirty="0" sz="1200" spc="-5">
                <a:latin typeface="Calibri"/>
                <a:cs typeface="Calibri"/>
              </a:rPr>
              <a:t>challenges with these new</a:t>
            </a:r>
            <a:r>
              <a:rPr dirty="0" sz="1200" spc="25">
                <a:latin typeface="Calibri"/>
                <a:cs typeface="Calibri"/>
              </a:rPr>
              <a:t> </a:t>
            </a:r>
            <a:r>
              <a:rPr dirty="0" sz="1200" spc="-5">
                <a:latin typeface="Calibri"/>
                <a:cs typeface="Calibri"/>
              </a:rPr>
              <a:t>medications?</a:t>
            </a:r>
            <a:endParaRPr sz="1200">
              <a:latin typeface="Calibri"/>
              <a:cs typeface="Calibri"/>
            </a:endParaRPr>
          </a:p>
          <a:p>
            <a:pPr marL="298450" marR="372110" indent="-285750">
              <a:lnSpc>
                <a:spcPts val="1300"/>
              </a:lnSpc>
              <a:spcBef>
                <a:spcPts val="300"/>
              </a:spcBef>
              <a:buFont typeface="Arial"/>
              <a:buChar char="•"/>
              <a:tabLst>
                <a:tab pos="297815" algn="l"/>
                <a:tab pos="298450" algn="l"/>
              </a:tabLst>
            </a:pPr>
            <a:r>
              <a:rPr dirty="0" sz="1200">
                <a:latin typeface="Calibri"/>
                <a:cs typeface="Calibri"/>
              </a:rPr>
              <a:t>Please </a:t>
            </a:r>
            <a:r>
              <a:rPr dirty="0" sz="1200" spc="-5">
                <a:latin typeface="Calibri"/>
                <a:cs typeface="Calibri"/>
              </a:rPr>
              <a:t>let </a:t>
            </a:r>
            <a:r>
              <a:rPr dirty="0" sz="1200">
                <a:latin typeface="Calibri"/>
                <a:cs typeface="Calibri"/>
              </a:rPr>
              <a:t>a </a:t>
            </a:r>
            <a:r>
              <a:rPr dirty="0" sz="1200" spc="-10">
                <a:latin typeface="Calibri"/>
                <a:cs typeface="Calibri"/>
              </a:rPr>
              <a:t>provider </a:t>
            </a:r>
            <a:r>
              <a:rPr dirty="0" sz="1200" spc="-5">
                <a:latin typeface="Calibri"/>
                <a:cs typeface="Calibri"/>
              </a:rPr>
              <a:t>know if </a:t>
            </a:r>
            <a:r>
              <a:rPr dirty="0" sz="1200" spc="-10">
                <a:latin typeface="Calibri"/>
                <a:cs typeface="Calibri"/>
              </a:rPr>
              <a:t>you </a:t>
            </a:r>
            <a:r>
              <a:rPr dirty="0" sz="1200" spc="-15">
                <a:latin typeface="Calibri"/>
                <a:cs typeface="Calibri"/>
              </a:rPr>
              <a:t>have any </a:t>
            </a:r>
            <a:r>
              <a:rPr dirty="0" sz="1200" spc="-10">
                <a:latin typeface="Calibri"/>
                <a:cs typeface="Calibri"/>
              </a:rPr>
              <a:t>trouble </a:t>
            </a:r>
            <a:r>
              <a:rPr dirty="0" sz="1200">
                <a:latin typeface="Calibri"/>
                <a:cs typeface="Calibri"/>
              </a:rPr>
              <a:t>so </a:t>
            </a:r>
            <a:r>
              <a:rPr dirty="0" sz="1200" spc="-10">
                <a:latin typeface="Calibri"/>
                <a:cs typeface="Calibri"/>
              </a:rPr>
              <a:t>that you </a:t>
            </a:r>
            <a:r>
              <a:rPr dirty="0" sz="1200" spc="-5">
                <a:latin typeface="Calibri"/>
                <a:cs typeface="Calibri"/>
              </a:rPr>
              <a:t>can </a:t>
            </a:r>
            <a:r>
              <a:rPr dirty="0" sz="1200" spc="-10">
                <a:latin typeface="Calibri"/>
                <a:cs typeface="Calibri"/>
              </a:rPr>
              <a:t>get  </a:t>
            </a:r>
            <a:r>
              <a:rPr dirty="0" sz="1200" spc="-5">
                <a:latin typeface="Calibri"/>
                <a:cs typeface="Calibri"/>
              </a:rPr>
              <a:t>assistance.</a:t>
            </a:r>
            <a:endParaRPr sz="1200">
              <a:latin typeface="Calibri"/>
              <a:cs typeface="Calibri"/>
            </a:endParaRPr>
          </a:p>
          <a:p>
            <a:pPr marL="298450" marR="337185" indent="-285750">
              <a:lnSpc>
                <a:spcPts val="1300"/>
              </a:lnSpc>
              <a:spcBef>
                <a:spcPts val="305"/>
              </a:spcBef>
              <a:buFont typeface="Arial"/>
              <a:buChar char="•"/>
              <a:tabLst>
                <a:tab pos="297815" algn="l"/>
                <a:tab pos="298450" algn="l"/>
              </a:tabLst>
            </a:pPr>
            <a:r>
              <a:rPr dirty="0" sz="1200" spc="-5">
                <a:latin typeface="Calibri"/>
                <a:cs typeface="Calibri"/>
              </a:rPr>
              <a:t>If </a:t>
            </a:r>
            <a:r>
              <a:rPr dirty="0" sz="1200" spc="-10">
                <a:latin typeface="Calibri"/>
                <a:cs typeface="Calibri"/>
              </a:rPr>
              <a:t>you start </a:t>
            </a:r>
            <a:r>
              <a:rPr dirty="0" sz="1200" spc="-5">
                <a:latin typeface="Calibri"/>
                <a:cs typeface="Calibri"/>
              </a:rPr>
              <a:t>other medications, </a:t>
            </a:r>
            <a:r>
              <a:rPr dirty="0" sz="1200">
                <a:latin typeface="Calibri"/>
                <a:cs typeface="Calibri"/>
              </a:rPr>
              <a:t>such as TB </a:t>
            </a:r>
            <a:r>
              <a:rPr dirty="0" sz="1200" spc="-5">
                <a:latin typeface="Calibri"/>
                <a:cs typeface="Calibri"/>
              </a:rPr>
              <a:t>medications, please let </a:t>
            </a:r>
            <a:r>
              <a:rPr dirty="0" sz="1200" spc="-10">
                <a:latin typeface="Calibri"/>
                <a:cs typeface="Calibri"/>
              </a:rPr>
              <a:t>your  provider </a:t>
            </a:r>
            <a:r>
              <a:rPr dirty="0" sz="1200" spc="-5">
                <a:latin typeface="Calibri"/>
                <a:cs typeface="Calibri"/>
              </a:rPr>
              <a:t>know </a:t>
            </a:r>
            <a:r>
              <a:rPr dirty="0" sz="1200" spc="-10">
                <a:latin typeface="Calibri"/>
                <a:cs typeface="Calibri"/>
              </a:rPr>
              <a:t>right</a:t>
            </a:r>
            <a:r>
              <a:rPr dirty="0" sz="1200" spc="10">
                <a:latin typeface="Calibri"/>
                <a:cs typeface="Calibri"/>
              </a:rPr>
              <a:t> </a:t>
            </a:r>
            <a:r>
              <a:rPr dirty="0" sz="1200" spc="-30">
                <a:latin typeface="Calibri"/>
                <a:cs typeface="Calibri"/>
              </a:rPr>
              <a:t>away.</a:t>
            </a:r>
            <a:endParaRPr sz="1200">
              <a:latin typeface="Calibri"/>
              <a:cs typeface="Calibri"/>
            </a:endParaRPr>
          </a:p>
          <a:p>
            <a:pPr marL="298450" indent="-285750">
              <a:lnSpc>
                <a:spcPct val="100000"/>
              </a:lnSpc>
              <a:spcBef>
                <a:spcPts val="145"/>
              </a:spcBef>
              <a:buFont typeface="Arial"/>
              <a:buChar char="•"/>
              <a:tabLst>
                <a:tab pos="297815" algn="l"/>
                <a:tab pos="298450" algn="l"/>
                <a:tab pos="2797810" algn="l"/>
              </a:tabLst>
            </a:pPr>
            <a:r>
              <a:rPr dirty="0" sz="1200" spc="-25">
                <a:latin typeface="Calibri"/>
                <a:cs typeface="Calibri"/>
              </a:rPr>
              <a:t>Your </a:t>
            </a:r>
            <a:r>
              <a:rPr dirty="0" sz="1200" spc="-10">
                <a:latin typeface="Calibri"/>
                <a:cs typeface="Calibri"/>
              </a:rPr>
              <a:t>next</a:t>
            </a:r>
            <a:r>
              <a:rPr dirty="0" sz="1200" spc="40">
                <a:latin typeface="Calibri"/>
                <a:cs typeface="Calibri"/>
              </a:rPr>
              <a:t> </a:t>
            </a:r>
            <a:r>
              <a:rPr dirty="0" sz="1200" spc="-10">
                <a:latin typeface="Calibri"/>
                <a:cs typeface="Calibri"/>
              </a:rPr>
              <a:t>appointment</a:t>
            </a:r>
            <a:r>
              <a:rPr dirty="0" sz="1200" spc="10">
                <a:latin typeface="Calibri"/>
                <a:cs typeface="Calibri"/>
              </a:rPr>
              <a:t> </a:t>
            </a:r>
            <a:r>
              <a:rPr dirty="0" sz="1200" spc="-5">
                <a:latin typeface="Calibri"/>
                <a:cs typeface="Calibri"/>
              </a:rPr>
              <a:t>is</a:t>
            </a:r>
            <a:r>
              <a:rPr dirty="0" u="sng" sz="1200" spc="-5">
                <a:uFill>
                  <a:solidFill>
                    <a:srgbClr val="000000"/>
                  </a:solidFill>
                </a:uFill>
                <a:latin typeface="Calibri"/>
                <a:cs typeface="Calibri"/>
              </a:rPr>
              <a:t> 	</a:t>
            </a:r>
            <a:r>
              <a:rPr dirty="0" sz="1200">
                <a:latin typeface="Calibri"/>
                <a:cs typeface="Calibri"/>
              </a:rPr>
              <a:t>.</a:t>
            </a:r>
            <a:endParaRPr sz="1200">
              <a:latin typeface="Calibri"/>
              <a:cs typeface="Calibri"/>
            </a:endParaRPr>
          </a:p>
        </p:txBody>
      </p:sp>
      <p:grpSp>
        <p:nvGrpSpPr>
          <p:cNvPr id="10" name="object 10"/>
          <p:cNvGrpSpPr/>
          <p:nvPr/>
        </p:nvGrpSpPr>
        <p:grpSpPr>
          <a:xfrm>
            <a:off x="3986784" y="1493519"/>
            <a:ext cx="104139" cy="3910965"/>
            <a:chOff x="3986784" y="1493519"/>
            <a:chExt cx="104139" cy="3910965"/>
          </a:xfrm>
        </p:grpSpPr>
        <p:sp>
          <p:nvSpPr>
            <p:cNvPr id="11" name="object 11"/>
            <p:cNvSpPr/>
            <p:nvPr/>
          </p:nvSpPr>
          <p:spPr>
            <a:xfrm>
              <a:off x="3986784" y="1493519"/>
              <a:ext cx="103632" cy="3910583"/>
            </a:xfrm>
            <a:prstGeom prst="rect">
              <a:avLst/>
            </a:prstGeom>
            <a:blipFill>
              <a:blip r:embed="rId2" cstate="print"/>
              <a:stretch>
                <a:fillRect/>
              </a:stretch>
            </a:blipFill>
          </p:spPr>
          <p:txBody>
            <a:bodyPr wrap="square" lIns="0" tIns="0" rIns="0" bIns="0" rtlCol="0"/>
            <a:lstStyle/>
            <a:p/>
          </p:txBody>
        </p:sp>
        <p:sp>
          <p:nvSpPr>
            <p:cNvPr id="12" name="object 12"/>
            <p:cNvSpPr/>
            <p:nvPr/>
          </p:nvSpPr>
          <p:spPr>
            <a:xfrm>
              <a:off x="4038600" y="1514563"/>
              <a:ext cx="0" cy="3819525"/>
            </a:xfrm>
            <a:custGeom>
              <a:avLst/>
              <a:gdLst/>
              <a:ahLst/>
              <a:cxnLst/>
              <a:rect l="l" t="t" r="r" b="b"/>
              <a:pathLst>
                <a:path w="0" h="3819525">
                  <a:moveTo>
                    <a:pt x="0" y="0"/>
                  </a:moveTo>
                  <a:lnTo>
                    <a:pt x="1" y="3819436"/>
                  </a:lnTo>
                </a:path>
              </a:pathLst>
            </a:custGeom>
            <a:ln w="19050">
              <a:solidFill>
                <a:srgbClr val="002060"/>
              </a:solidFill>
            </a:ln>
          </p:spPr>
          <p:txBody>
            <a:bodyPr wrap="square" lIns="0" tIns="0" rIns="0" bIns="0" rtlCol="0"/>
            <a:lstStyle/>
            <a:p/>
          </p:txBody>
        </p:sp>
      </p:grpSp>
      <p:grpSp>
        <p:nvGrpSpPr>
          <p:cNvPr id="13" name="object 13"/>
          <p:cNvGrpSpPr/>
          <p:nvPr/>
        </p:nvGrpSpPr>
        <p:grpSpPr>
          <a:xfrm>
            <a:off x="3995928" y="5468111"/>
            <a:ext cx="1533525" cy="1758950"/>
            <a:chOff x="3995928" y="5468111"/>
            <a:chExt cx="1533525" cy="1758950"/>
          </a:xfrm>
        </p:grpSpPr>
        <p:sp>
          <p:nvSpPr>
            <p:cNvPr id="14" name="object 14"/>
            <p:cNvSpPr/>
            <p:nvPr/>
          </p:nvSpPr>
          <p:spPr>
            <a:xfrm>
              <a:off x="3995928" y="5468111"/>
              <a:ext cx="1533144" cy="1758695"/>
            </a:xfrm>
            <a:prstGeom prst="rect">
              <a:avLst/>
            </a:prstGeom>
            <a:blipFill>
              <a:blip r:embed="rId3" cstate="print"/>
              <a:stretch>
                <a:fillRect/>
              </a:stretch>
            </a:blipFill>
          </p:spPr>
          <p:txBody>
            <a:bodyPr wrap="square" lIns="0" tIns="0" rIns="0" bIns="0" rtlCol="0"/>
            <a:lstStyle/>
            <a:p/>
          </p:txBody>
        </p:sp>
        <p:sp>
          <p:nvSpPr>
            <p:cNvPr id="15" name="object 15"/>
            <p:cNvSpPr/>
            <p:nvPr/>
          </p:nvSpPr>
          <p:spPr>
            <a:xfrm>
              <a:off x="4038601" y="5486400"/>
              <a:ext cx="1447800" cy="1676400"/>
            </a:xfrm>
            <a:custGeom>
              <a:avLst/>
              <a:gdLst/>
              <a:ahLst/>
              <a:cxnLst/>
              <a:rect l="l" t="t" r="r" b="b"/>
              <a:pathLst>
                <a:path w="1447800" h="1676400">
                  <a:moveTo>
                    <a:pt x="1447800" y="0"/>
                  </a:moveTo>
                  <a:lnTo>
                    <a:pt x="0" y="0"/>
                  </a:lnTo>
                  <a:lnTo>
                    <a:pt x="0" y="1676399"/>
                  </a:lnTo>
                  <a:lnTo>
                    <a:pt x="1447800" y="1676399"/>
                  </a:lnTo>
                  <a:lnTo>
                    <a:pt x="1447800" y="0"/>
                  </a:lnTo>
                  <a:close/>
                </a:path>
              </a:pathLst>
            </a:custGeom>
            <a:solidFill>
              <a:srgbClr val="FFFFCC"/>
            </a:solidFill>
          </p:spPr>
          <p:txBody>
            <a:bodyPr wrap="square" lIns="0" tIns="0" rIns="0" bIns="0" rtlCol="0"/>
            <a:lstStyle/>
            <a:p/>
          </p:txBody>
        </p:sp>
      </p:grpSp>
      <p:sp>
        <p:nvSpPr>
          <p:cNvPr id="16" name="object 16"/>
          <p:cNvSpPr txBox="1"/>
          <p:nvPr/>
        </p:nvSpPr>
        <p:spPr>
          <a:xfrm>
            <a:off x="4038601" y="5486400"/>
            <a:ext cx="1447800" cy="1676400"/>
          </a:xfrm>
          <a:prstGeom prst="rect">
            <a:avLst/>
          </a:prstGeom>
        </p:spPr>
        <p:txBody>
          <a:bodyPr wrap="square" lIns="0" tIns="102870" rIns="0" bIns="0" rtlCol="0" vert="horz">
            <a:spAutoFit/>
          </a:bodyPr>
          <a:lstStyle/>
          <a:p>
            <a:pPr marL="620395">
              <a:lnSpc>
                <a:spcPct val="100000"/>
              </a:lnSpc>
              <a:spcBef>
                <a:spcPts val="810"/>
              </a:spcBef>
            </a:pPr>
            <a:r>
              <a:rPr dirty="0" sz="1300" b="1">
                <a:latin typeface="Calibri"/>
                <a:cs typeface="Calibri"/>
              </a:rPr>
              <a:t>Document</a:t>
            </a:r>
            <a:endParaRPr sz="1300">
              <a:latin typeface="Calibri"/>
              <a:cs typeface="Calibri"/>
            </a:endParaRPr>
          </a:p>
          <a:p>
            <a:pPr>
              <a:lnSpc>
                <a:spcPct val="100000"/>
              </a:lnSpc>
            </a:pPr>
            <a:endParaRPr sz="1600">
              <a:latin typeface="Calibri"/>
              <a:cs typeface="Calibri"/>
            </a:endParaRPr>
          </a:p>
          <a:p>
            <a:pPr marL="81915" marR="124460">
              <a:lnSpc>
                <a:spcPct val="80000"/>
              </a:lnSpc>
              <a:spcBef>
                <a:spcPts val="1055"/>
              </a:spcBef>
            </a:pPr>
            <a:r>
              <a:rPr dirty="0" sz="1100" spc="-5">
                <a:latin typeface="Calibri"/>
                <a:cs typeface="Calibri"/>
              </a:rPr>
              <a:t>Document new </a:t>
            </a:r>
            <a:r>
              <a:rPr dirty="0" sz="1100">
                <a:latin typeface="Calibri"/>
                <a:cs typeface="Calibri"/>
              </a:rPr>
              <a:t>ARVs  </a:t>
            </a:r>
            <a:r>
              <a:rPr dirty="0" sz="1100" spc="-5">
                <a:latin typeface="Calibri"/>
                <a:cs typeface="Calibri"/>
              </a:rPr>
              <a:t>on the </a:t>
            </a:r>
            <a:r>
              <a:rPr dirty="0" sz="1100" spc="-5" b="1">
                <a:latin typeface="Calibri"/>
                <a:cs typeface="Calibri"/>
              </a:rPr>
              <a:t>Enhanced  Adherence Plan</a:t>
            </a:r>
            <a:r>
              <a:rPr dirty="0" sz="1100" spc="-80" b="1">
                <a:latin typeface="Calibri"/>
                <a:cs typeface="Calibri"/>
              </a:rPr>
              <a:t> </a:t>
            </a:r>
            <a:r>
              <a:rPr dirty="0" sz="1100" b="1">
                <a:latin typeface="Calibri"/>
                <a:cs typeface="Calibri"/>
              </a:rPr>
              <a:t>Tool.</a:t>
            </a:r>
            <a:endParaRPr sz="1100">
              <a:latin typeface="Calibri"/>
              <a:cs typeface="Calibri"/>
            </a:endParaRPr>
          </a:p>
        </p:txBody>
      </p:sp>
      <p:sp>
        <p:nvSpPr>
          <p:cNvPr id="17" name="object 17"/>
          <p:cNvSpPr/>
          <p:nvPr/>
        </p:nvSpPr>
        <p:spPr>
          <a:xfrm>
            <a:off x="4135775" y="5531082"/>
            <a:ext cx="496260" cy="381913"/>
          </a:xfrm>
          <a:prstGeom prst="rect">
            <a:avLst/>
          </a:prstGeom>
          <a:blipFill>
            <a:blip r:embed="rId4" cstate="print"/>
            <a:stretch>
              <a:fillRect/>
            </a:stretch>
          </a:blipFill>
        </p:spPr>
        <p:txBody>
          <a:bodyPr wrap="square" lIns="0" tIns="0" rIns="0" bIns="0" rtlCol="0"/>
          <a:lstStyle/>
          <a:p/>
        </p:txBody>
      </p:sp>
      <p:grpSp>
        <p:nvGrpSpPr>
          <p:cNvPr id="18" name="object 18"/>
          <p:cNvGrpSpPr/>
          <p:nvPr/>
        </p:nvGrpSpPr>
        <p:grpSpPr>
          <a:xfrm>
            <a:off x="643127" y="3258311"/>
            <a:ext cx="3286125" cy="3968750"/>
            <a:chOff x="643127" y="3258311"/>
            <a:chExt cx="3286125" cy="3968750"/>
          </a:xfrm>
        </p:grpSpPr>
        <p:sp>
          <p:nvSpPr>
            <p:cNvPr id="19" name="object 19"/>
            <p:cNvSpPr/>
            <p:nvPr/>
          </p:nvSpPr>
          <p:spPr>
            <a:xfrm>
              <a:off x="643127" y="3258311"/>
              <a:ext cx="3285744" cy="3968496"/>
            </a:xfrm>
            <a:prstGeom prst="rect">
              <a:avLst/>
            </a:prstGeom>
            <a:blipFill>
              <a:blip r:embed="rId5" cstate="print"/>
              <a:stretch>
                <a:fillRect/>
              </a:stretch>
            </a:blipFill>
          </p:spPr>
          <p:txBody>
            <a:bodyPr wrap="square" lIns="0" tIns="0" rIns="0" bIns="0" rtlCol="0"/>
            <a:lstStyle/>
            <a:p/>
          </p:txBody>
        </p:sp>
        <p:sp>
          <p:nvSpPr>
            <p:cNvPr id="20" name="object 20"/>
            <p:cNvSpPr/>
            <p:nvPr/>
          </p:nvSpPr>
          <p:spPr>
            <a:xfrm>
              <a:off x="685801" y="3276600"/>
              <a:ext cx="3200400" cy="3886200"/>
            </a:xfrm>
            <a:custGeom>
              <a:avLst/>
              <a:gdLst/>
              <a:ahLst/>
              <a:cxnLst/>
              <a:rect l="l" t="t" r="r" b="b"/>
              <a:pathLst>
                <a:path w="3200400" h="3886200">
                  <a:moveTo>
                    <a:pt x="3200398" y="0"/>
                  </a:moveTo>
                  <a:lnTo>
                    <a:pt x="0" y="0"/>
                  </a:lnTo>
                  <a:lnTo>
                    <a:pt x="0" y="3886199"/>
                  </a:lnTo>
                  <a:lnTo>
                    <a:pt x="3200398" y="3886199"/>
                  </a:lnTo>
                  <a:lnTo>
                    <a:pt x="3200398" y="0"/>
                  </a:lnTo>
                  <a:close/>
                </a:path>
              </a:pathLst>
            </a:custGeom>
            <a:solidFill>
              <a:srgbClr val="DCE6F2"/>
            </a:solidFill>
          </p:spPr>
          <p:txBody>
            <a:bodyPr wrap="square" lIns="0" tIns="0" rIns="0" bIns="0" rtlCol="0"/>
            <a:lstStyle/>
            <a:p/>
          </p:txBody>
        </p:sp>
        <p:sp>
          <p:nvSpPr>
            <p:cNvPr id="21" name="object 21"/>
            <p:cNvSpPr/>
            <p:nvPr/>
          </p:nvSpPr>
          <p:spPr>
            <a:xfrm>
              <a:off x="838201" y="3276601"/>
              <a:ext cx="415211" cy="611646"/>
            </a:xfrm>
            <a:prstGeom prst="rect">
              <a:avLst/>
            </a:prstGeom>
            <a:blipFill>
              <a:blip r:embed="rId6" cstate="print"/>
              <a:stretch>
                <a:fillRect/>
              </a:stretch>
            </a:blipFill>
          </p:spPr>
          <p:txBody>
            <a:bodyPr wrap="square" lIns="0" tIns="0" rIns="0" bIns="0" rtlCol="0"/>
            <a:lstStyle/>
            <a:p/>
          </p:txBody>
        </p:sp>
      </p:grpSp>
      <p:sp>
        <p:nvSpPr>
          <p:cNvPr id="22" name="object 22"/>
          <p:cNvSpPr txBox="1"/>
          <p:nvPr/>
        </p:nvSpPr>
        <p:spPr>
          <a:xfrm>
            <a:off x="685801" y="3276600"/>
            <a:ext cx="3200400" cy="3886200"/>
          </a:xfrm>
          <a:prstGeom prst="rect">
            <a:avLst/>
          </a:prstGeom>
        </p:spPr>
        <p:txBody>
          <a:bodyPr wrap="square" lIns="0" tIns="180340" rIns="0" bIns="0" rtlCol="0" vert="horz">
            <a:spAutoFit/>
          </a:bodyPr>
          <a:lstStyle/>
          <a:p>
            <a:pPr marL="691515">
              <a:lnSpc>
                <a:spcPct val="100000"/>
              </a:lnSpc>
              <a:spcBef>
                <a:spcPts val="1420"/>
              </a:spcBef>
            </a:pPr>
            <a:r>
              <a:rPr dirty="0" sz="1600" spc="-20" b="1">
                <a:latin typeface="Calibri"/>
                <a:cs typeface="Calibri"/>
              </a:rPr>
              <a:t>Let’s</a:t>
            </a:r>
            <a:r>
              <a:rPr dirty="0" sz="1600" spc="-5" b="1">
                <a:latin typeface="Calibri"/>
                <a:cs typeface="Calibri"/>
              </a:rPr>
              <a:t> </a:t>
            </a:r>
            <a:r>
              <a:rPr dirty="0" sz="1600" spc="-10" b="1">
                <a:latin typeface="Calibri"/>
                <a:cs typeface="Calibri"/>
              </a:rPr>
              <a:t>Review:</a:t>
            </a:r>
            <a:endParaRPr sz="1600">
              <a:latin typeface="Calibri"/>
              <a:cs typeface="Calibri"/>
            </a:endParaRPr>
          </a:p>
          <a:p>
            <a:pPr>
              <a:lnSpc>
                <a:spcPct val="100000"/>
              </a:lnSpc>
              <a:spcBef>
                <a:spcPts val="50"/>
              </a:spcBef>
            </a:pPr>
            <a:endParaRPr sz="1400">
              <a:latin typeface="Calibri"/>
              <a:cs typeface="Calibri"/>
            </a:endParaRPr>
          </a:p>
          <a:p>
            <a:pPr marL="430530" marR="187960" indent="-285750">
              <a:lnSpc>
                <a:spcPct val="95800"/>
              </a:lnSpc>
              <a:buFont typeface="Arial"/>
              <a:buChar char="•"/>
              <a:tabLst>
                <a:tab pos="430530" algn="l"/>
                <a:tab pos="431165" algn="l"/>
              </a:tabLst>
            </a:pPr>
            <a:r>
              <a:rPr dirty="0" sz="1100" spc="-25">
                <a:latin typeface="Calibri"/>
                <a:cs typeface="Calibri"/>
              </a:rPr>
              <a:t>We</a:t>
            </a:r>
            <a:r>
              <a:rPr dirty="0" sz="1100" spc="-45">
                <a:latin typeface="Calibri"/>
                <a:cs typeface="Calibri"/>
              </a:rPr>
              <a:t> </a:t>
            </a:r>
            <a:r>
              <a:rPr dirty="0" sz="1100" spc="-25">
                <a:latin typeface="Calibri"/>
                <a:cs typeface="Calibri"/>
              </a:rPr>
              <a:t>have</a:t>
            </a:r>
            <a:r>
              <a:rPr dirty="0" sz="1100" spc="-40">
                <a:latin typeface="Calibri"/>
                <a:cs typeface="Calibri"/>
              </a:rPr>
              <a:t> </a:t>
            </a:r>
            <a:r>
              <a:rPr dirty="0" sz="1100" spc="-20">
                <a:latin typeface="Calibri"/>
                <a:cs typeface="Calibri"/>
              </a:rPr>
              <a:t>discussed</a:t>
            </a:r>
            <a:r>
              <a:rPr dirty="0" sz="1100" spc="-45">
                <a:latin typeface="Calibri"/>
                <a:cs typeface="Calibri"/>
              </a:rPr>
              <a:t> </a:t>
            </a:r>
            <a:r>
              <a:rPr dirty="0" sz="1100">
                <a:latin typeface="Calibri"/>
                <a:cs typeface="Calibri"/>
              </a:rPr>
              <a:t>a</a:t>
            </a:r>
            <a:r>
              <a:rPr dirty="0" sz="1100" spc="-50">
                <a:latin typeface="Calibri"/>
                <a:cs typeface="Calibri"/>
              </a:rPr>
              <a:t> </a:t>
            </a:r>
            <a:r>
              <a:rPr dirty="0" sz="1100" spc="-15">
                <a:latin typeface="Calibri"/>
                <a:cs typeface="Calibri"/>
              </a:rPr>
              <a:t>lot</a:t>
            </a:r>
            <a:r>
              <a:rPr dirty="0" sz="1100" spc="-35">
                <a:latin typeface="Calibri"/>
                <a:cs typeface="Calibri"/>
              </a:rPr>
              <a:t> </a:t>
            </a:r>
            <a:r>
              <a:rPr dirty="0" sz="1100" spc="-15">
                <a:latin typeface="Calibri"/>
                <a:cs typeface="Calibri"/>
              </a:rPr>
              <a:t>of</a:t>
            </a:r>
            <a:r>
              <a:rPr dirty="0" sz="1100" spc="-30">
                <a:latin typeface="Calibri"/>
                <a:cs typeface="Calibri"/>
              </a:rPr>
              <a:t> </a:t>
            </a:r>
            <a:r>
              <a:rPr dirty="0" sz="1100" spc="-20">
                <a:latin typeface="Calibri"/>
                <a:cs typeface="Calibri"/>
              </a:rPr>
              <a:t>new</a:t>
            </a:r>
            <a:r>
              <a:rPr dirty="0" sz="1100" spc="-60">
                <a:latin typeface="Calibri"/>
                <a:cs typeface="Calibri"/>
              </a:rPr>
              <a:t> </a:t>
            </a:r>
            <a:r>
              <a:rPr dirty="0" sz="1100" spc="-25">
                <a:latin typeface="Calibri"/>
                <a:cs typeface="Calibri"/>
              </a:rPr>
              <a:t>information.</a:t>
            </a:r>
            <a:r>
              <a:rPr dirty="0" sz="1100" spc="-35">
                <a:latin typeface="Calibri"/>
                <a:cs typeface="Calibri"/>
              </a:rPr>
              <a:t> </a:t>
            </a:r>
            <a:r>
              <a:rPr dirty="0" sz="1100" spc="-10">
                <a:latin typeface="Calibri"/>
                <a:cs typeface="Calibri"/>
              </a:rPr>
              <a:t>I’d  </a:t>
            </a:r>
            <a:r>
              <a:rPr dirty="0" sz="1100" spc="-15">
                <a:latin typeface="Calibri"/>
                <a:cs typeface="Calibri"/>
              </a:rPr>
              <a:t>like </a:t>
            </a:r>
            <a:r>
              <a:rPr dirty="0" sz="1100" spc="-10">
                <a:latin typeface="Calibri"/>
                <a:cs typeface="Calibri"/>
              </a:rPr>
              <a:t>to </a:t>
            </a:r>
            <a:r>
              <a:rPr dirty="0" sz="1100" spc="-25">
                <a:latin typeface="Calibri"/>
                <a:cs typeface="Calibri"/>
              </a:rPr>
              <a:t>make </a:t>
            </a:r>
            <a:r>
              <a:rPr dirty="0" sz="1100" spc="-20">
                <a:latin typeface="Calibri"/>
                <a:cs typeface="Calibri"/>
              </a:rPr>
              <a:t>certain that </a:t>
            </a:r>
            <a:r>
              <a:rPr dirty="0" sz="1100">
                <a:latin typeface="Calibri"/>
                <a:cs typeface="Calibri"/>
              </a:rPr>
              <a:t>I </a:t>
            </a:r>
            <a:r>
              <a:rPr dirty="0" sz="1100" spc="-25">
                <a:latin typeface="Calibri"/>
                <a:cs typeface="Calibri"/>
              </a:rPr>
              <a:t>have explained  everything </a:t>
            </a:r>
            <a:r>
              <a:rPr dirty="0" sz="1100" spc="-20">
                <a:latin typeface="Calibri"/>
                <a:cs typeface="Calibri"/>
              </a:rPr>
              <a:t>well and </a:t>
            </a:r>
            <a:r>
              <a:rPr dirty="0" sz="1100">
                <a:latin typeface="Calibri"/>
                <a:cs typeface="Calibri"/>
              </a:rPr>
              <a:t>I </a:t>
            </a:r>
            <a:r>
              <a:rPr dirty="0" sz="1100" spc="-25">
                <a:latin typeface="Calibri"/>
                <a:cs typeface="Calibri"/>
              </a:rPr>
              <a:t>have answered your  questions.</a:t>
            </a:r>
            <a:endParaRPr sz="1100">
              <a:latin typeface="Calibri"/>
              <a:cs typeface="Calibri"/>
            </a:endParaRPr>
          </a:p>
          <a:p>
            <a:pPr marL="430530" indent="-286385">
              <a:lnSpc>
                <a:spcPts val="1190"/>
              </a:lnSpc>
              <a:buFont typeface="Arial"/>
              <a:buChar char="•"/>
              <a:tabLst>
                <a:tab pos="430530" algn="l"/>
                <a:tab pos="431165" algn="l"/>
              </a:tabLst>
            </a:pPr>
            <a:r>
              <a:rPr dirty="0" sz="1100" spc="-20">
                <a:latin typeface="Calibri"/>
                <a:cs typeface="Calibri"/>
              </a:rPr>
              <a:t>Can you please </a:t>
            </a:r>
            <a:r>
              <a:rPr dirty="0" sz="1100" spc="-15">
                <a:latin typeface="Calibri"/>
                <a:cs typeface="Calibri"/>
              </a:rPr>
              <a:t>tell </a:t>
            </a:r>
            <a:r>
              <a:rPr dirty="0" sz="1100" spc="-25">
                <a:latin typeface="Calibri"/>
                <a:cs typeface="Calibri"/>
              </a:rPr>
              <a:t>me what </a:t>
            </a:r>
            <a:r>
              <a:rPr dirty="0" sz="1100" spc="-20">
                <a:latin typeface="Calibri"/>
                <a:cs typeface="Calibri"/>
              </a:rPr>
              <a:t>you </a:t>
            </a:r>
            <a:r>
              <a:rPr dirty="0" sz="1100" spc="-25">
                <a:latin typeface="Calibri"/>
                <a:cs typeface="Calibri"/>
              </a:rPr>
              <a:t>understand</a:t>
            </a:r>
            <a:r>
              <a:rPr dirty="0" sz="1100" spc="-175">
                <a:latin typeface="Calibri"/>
                <a:cs typeface="Calibri"/>
              </a:rPr>
              <a:t> </a:t>
            </a:r>
            <a:r>
              <a:rPr dirty="0" sz="1100" spc="-10">
                <a:latin typeface="Calibri"/>
                <a:cs typeface="Calibri"/>
              </a:rPr>
              <a:t>to</a:t>
            </a:r>
            <a:endParaRPr sz="1100">
              <a:latin typeface="Calibri"/>
              <a:cs typeface="Calibri"/>
            </a:endParaRPr>
          </a:p>
          <a:p>
            <a:pPr marL="430530" marR="260350">
              <a:lnSpc>
                <a:spcPts val="1200"/>
              </a:lnSpc>
              <a:spcBef>
                <a:spcPts val="125"/>
              </a:spcBef>
            </a:pPr>
            <a:r>
              <a:rPr dirty="0" sz="1100" spc="-15">
                <a:latin typeface="Calibri"/>
                <a:cs typeface="Calibri"/>
              </a:rPr>
              <a:t>be </a:t>
            </a:r>
            <a:r>
              <a:rPr dirty="0" sz="1100" spc="-20">
                <a:latin typeface="Calibri"/>
                <a:cs typeface="Calibri"/>
              </a:rPr>
              <a:t>the </a:t>
            </a:r>
            <a:r>
              <a:rPr dirty="0" sz="1100" spc="-25">
                <a:latin typeface="Calibri"/>
                <a:cs typeface="Calibri"/>
              </a:rPr>
              <a:t>next </a:t>
            </a:r>
            <a:r>
              <a:rPr dirty="0" sz="1100" spc="-20">
                <a:latin typeface="Calibri"/>
                <a:cs typeface="Calibri"/>
              </a:rPr>
              <a:t>steps and </a:t>
            </a:r>
            <a:r>
              <a:rPr dirty="0" sz="1100" spc="-25">
                <a:latin typeface="Calibri"/>
                <a:cs typeface="Calibri"/>
              </a:rPr>
              <a:t>why </a:t>
            </a:r>
            <a:r>
              <a:rPr dirty="0" sz="1100" spc="-20">
                <a:latin typeface="Calibri"/>
                <a:cs typeface="Calibri"/>
              </a:rPr>
              <a:t>we advise</a:t>
            </a:r>
            <a:r>
              <a:rPr dirty="0" sz="1100" spc="-160">
                <a:latin typeface="Calibri"/>
                <a:cs typeface="Calibri"/>
              </a:rPr>
              <a:t> </a:t>
            </a:r>
            <a:r>
              <a:rPr dirty="0" sz="1100" spc="-30">
                <a:latin typeface="Calibri"/>
                <a:cs typeface="Calibri"/>
              </a:rPr>
              <a:t>changing  </a:t>
            </a:r>
            <a:r>
              <a:rPr dirty="0" sz="1100" spc="-20">
                <a:latin typeface="Calibri"/>
                <a:cs typeface="Calibri"/>
              </a:rPr>
              <a:t>ARVs?</a:t>
            </a:r>
            <a:endParaRPr sz="1100">
              <a:latin typeface="Calibri"/>
              <a:cs typeface="Calibri"/>
            </a:endParaRPr>
          </a:p>
          <a:p>
            <a:pPr marL="430530" indent="-286385">
              <a:lnSpc>
                <a:spcPts val="1265"/>
              </a:lnSpc>
              <a:buFont typeface="Arial"/>
              <a:buChar char="•"/>
              <a:tabLst>
                <a:tab pos="430530" algn="l"/>
                <a:tab pos="431165" algn="l"/>
              </a:tabLst>
            </a:pPr>
            <a:r>
              <a:rPr dirty="0" sz="1100" spc="-10">
                <a:latin typeface="Calibri"/>
                <a:cs typeface="Calibri"/>
              </a:rPr>
              <a:t>In </a:t>
            </a:r>
            <a:r>
              <a:rPr dirty="0" sz="1100" spc="-25">
                <a:latin typeface="Calibri"/>
                <a:cs typeface="Calibri"/>
              </a:rPr>
              <a:t>your own words, what does resistance</a:t>
            </a:r>
            <a:r>
              <a:rPr dirty="0" sz="1100" spc="-110">
                <a:latin typeface="Calibri"/>
                <a:cs typeface="Calibri"/>
              </a:rPr>
              <a:t> </a:t>
            </a:r>
            <a:r>
              <a:rPr dirty="0" sz="1100" spc="-30">
                <a:latin typeface="Calibri"/>
                <a:cs typeface="Calibri"/>
              </a:rPr>
              <a:t>mean?</a:t>
            </a:r>
            <a:endParaRPr sz="1100">
              <a:latin typeface="Calibri"/>
              <a:cs typeface="Calibri"/>
            </a:endParaRPr>
          </a:p>
          <a:p>
            <a:pPr marL="430530" marR="262255" indent="-285750">
              <a:lnSpc>
                <a:spcPts val="1200"/>
              </a:lnSpc>
              <a:spcBef>
                <a:spcPts val="130"/>
              </a:spcBef>
              <a:buFont typeface="Arial"/>
              <a:buChar char="•"/>
              <a:tabLst>
                <a:tab pos="430530" algn="l"/>
                <a:tab pos="431165" algn="l"/>
              </a:tabLst>
            </a:pPr>
            <a:r>
              <a:rPr dirty="0" sz="1100" spc="-30">
                <a:latin typeface="Calibri"/>
                <a:cs typeface="Calibri"/>
              </a:rPr>
              <a:t>What</a:t>
            </a:r>
            <a:r>
              <a:rPr dirty="0" sz="1100" spc="-35">
                <a:latin typeface="Calibri"/>
                <a:cs typeface="Calibri"/>
              </a:rPr>
              <a:t> </a:t>
            </a:r>
            <a:r>
              <a:rPr dirty="0" sz="1100" spc="-20">
                <a:latin typeface="Calibri"/>
                <a:cs typeface="Calibri"/>
              </a:rPr>
              <a:t>are</a:t>
            </a:r>
            <a:r>
              <a:rPr dirty="0" sz="1100" spc="-40">
                <a:latin typeface="Calibri"/>
                <a:cs typeface="Calibri"/>
              </a:rPr>
              <a:t> </a:t>
            </a:r>
            <a:r>
              <a:rPr dirty="0" sz="1100" spc="-20">
                <a:latin typeface="Calibri"/>
                <a:cs typeface="Calibri"/>
              </a:rPr>
              <a:t>the</a:t>
            </a:r>
            <a:r>
              <a:rPr dirty="0" sz="1100" spc="-40">
                <a:latin typeface="Calibri"/>
                <a:cs typeface="Calibri"/>
              </a:rPr>
              <a:t> </a:t>
            </a:r>
            <a:r>
              <a:rPr dirty="0" sz="1100" spc="-20">
                <a:latin typeface="Calibri"/>
                <a:cs typeface="Calibri"/>
              </a:rPr>
              <a:t>new</a:t>
            </a:r>
            <a:r>
              <a:rPr dirty="0" sz="1100" spc="-55">
                <a:latin typeface="Calibri"/>
                <a:cs typeface="Calibri"/>
              </a:rPr>
              <a:t> </a:t>
            </a:r>
            <a:r>
              <a:rPr dirty="0" sz="1100" spc="-20">
                <a:latin typeface="Calibri"/>
                <a:cs typeface="Calibri"/>
              </a:rPr>
              <a:t>ARVs</a:t>
            </a:r>
            <a:r>
              <a:rPr dirty="0" sz="1100" spc="-35">
                <a:latin typeface="Calibri"/>
                <a:cs typeface="Calibri"/>
              </a:rPr>
              <a:t> </a:t>
            </a:r>
            <a:r>
              <a:rPr dirty="0" sz="1100" spc="-20">
                <a:latin typeface="Calibri"/>
                <a:cs typeface="Calibri"/>
              </a:rPr>
              <a:t>and</a:t>
            </a:r>
            <a:r>
              <a:rPr dirty="0" sz="1100" spc="-45">
                <a:latin typeface="Calibri"/>
                <a:cs typeface="Calibri"/>
              </a:rPr>
              <a:t> </a:t>
            </a:r>
            <a:r>
              <a:rPr dirty="0" sz="1100" spc="-20">
                <a:latin typeface="Calibri"/>
                <a:cs typeface="Calibri"/>
              </a:rPr>
              <a:t>how</a:t>
            </a:r>
            <a:r>
              <a:rPr dirty="0" sz="1100" spc="-50">
                <a:latin typeface="Calibri"/>
                <a:cs typeface="Calibri"/>
              </a:rPr>
              <a:t> </a:t>
            </a:r>
            <a:r>
              <a:rPr dirty="0" sz="1100" spc="-20">
                <a:latin typeface="Calibri"/>
                <a:cs typeface="Calibri"/>
              </a:rPr>
              <a:t>will</a:t>
            </a:r>
            <a:r>
              <a:rPr dirty="0" sz="1100" spc="-35">
                <a:latin typeface="Calibri"/>
                <a:cs typeface="Calibri"/>
              </a:rPr>
              <a:t> </a:t>
            </a:r>
            <a:r>
              <a:rPr dirty="0" sz="1100" spc="-20">
                <a:latin typeface="Calibri"/>
                <a:cs typeface="Calibri"/>
              </a:rPr>
              <a:t>you</a:t>
            </a:r>
            <a:r>
              <a:rPr dirty="0" sz="1100" spc="-45">
                <a:latin typeface="Calibri"/>
                <a:cs typeface="Calibri"/>
              </a:rPr>
              <a:t> </a:t>
            </a:r>
            <a:r>
              <a:rPr dirty="0" sz="1100" spc="-20">
                <a:latin typeface="Calibri"/>
                <a:cs typeface="Calibri"/>
              </a:rPr>
              <a:t>take  </a:t>
            </a:r>
            <a:r>
              <a:rPr dirty="0" sz="1100" spc="-25">
                <a:latin typeface="Calibri"/>
                <a:cs typeface="Calibri"/>
              </a:rPr>
              <a:t>them?</a:t>
            </a:r>
            <a:endParaRPr sz="1100">
              <a:latin typeface="Calibri"/>
              <a:cs typeface="Calibri"/>
            </a:endParaRPr>
          </a:p>
          <a:p>
            <a:pPr marL="430530" marR="63500" indent="-285750">
              <a:lnSpc>
                <a:spcPct val="94500"/>
              </a:lnSpc>
              <a:spcBef>
                <a:spcPts val="55"/>
              </a:spcBef>
              <a:buFont typeface="Arial"/>
              <a:buChar char="•"/>
              <a:tabLst>
                <a:tab pos="430530" algn="l"/>
                <a:tab pos="431165" algn="l"/>
              </a:tabLst>
            </a:pPr>
            <a:r>
              <a:rPr dirty="0" sz="1100" spc="-30">
                <a:latin typeface="Calibri"/>
                <a:cs typeface="Calibri"/>
              </a:rPr>
              <a:t>What </a:t>
            </a:r>
            <a:r>
              <a:rPr dirty="0" sz="1100" spc="-20">
                <a:latin typeface="Calibri"/>
                <a:cs typeface="Calibri"/>
              </a:rPr>
              <a:t>has </a:t>
            </a:r>
            <a:r>
              <a:rPr dirty="0" sz="1100" spc="-25">
                <a:latin typeface="Calibri"/>
                <a:cs typeface="Calibri"/>
              </a:rPr>
              <a:t>helped </a:t>
            </a:r>
            <a:r>
              <a:rPr dirty="0" sz="1100" spc="-20">
                <a:latin typeface="Calibri"/>
                <a:cs typeface="Calibri"/>
              </a:rPr>
              <a:t>you </a:t>
            </a:r>
            <a:r>
              <a:rPr dirty="0" sz="1100" spc="-10">
                <a:latin typeface="Calibri"/>
                <a:cs typeface="Calibri"/>
              </a:rPr>
              <a:t>to </a:t>
            </a:r>
            <a:r>
              <a:rPr dirty="0" sz="1100" spc="-20">
                <a:latin typeface="Calibri"/>
                <a:cs typeface="Calibri"/>
              </a:rPr>
              <a:t>take </a:t>
            </a:r>
            <a:r>
              <a:rPr dirty="0" sz="1100" spc="-25">
                <a:latin typeface="Calibri"/>
                <a:cs typeface="Calibri"/>
              </a:rPr>
              <a:t>your </a:t>
            </a:r>
            <a:r>
              <a:rPr dirty="0" sz="1100" spc="-20">
                <a:latin typeface="Calibri"/>
                <a:cs typeface="Calibri"/>
              </a:rPr>
              <a:t>ARVs? </a:t>
            </a:r>
            <a:r>
              <a:rPr dirty="0" sz="1100" spc="-10">
                <a:latin typeface="Calibri"/>
                <a:cs typeface="Calibri"/>
              </a:rPr>
              <a:t>It</a:t>
            </a:r>
            <a:r>
              <a:rPr dirty="0" sz="1100" spc="-175">
                <a:latin typeface="Calibri"/>
                <a:cs typeface="Calibri"/>
              </a:rPr>
              <a:t> </a:t>
            </a:r>
            <a:r>
              <a:rPr dirty="0" sz="1100" spc="-20">
                <a:latin typeface="Calibri"/>
                <a:cs typeface="Calibri"/>
              </a:rPr>
              <a:t>will </a:t>
            </a:r>
            <a:r>
              <a:rPr dirty="0" sz="1100" spc="-15">
                <a:latin typeface="Calibri"/>
                <a:cs typeface="Calibri"/>
              </a:rPr>
              <a:t>be  </a:t>
            </a:r>
            <a:r>
              <a:rPr dirty="0" sz="1100" spc="-30">
                <a:latin typeface="Calibri"/>
                <a:cs typeface="Calibri"/>
              </a:rPr>
              <a:t>important </a:t>
            </a:r>
            <a:r>
              <a:rPr dirty="0" sz="1100" spc="-10">
                <a:latin typeface="Calibri"/>
                <a:cs typeface="Calibri"/>
              </a:rPr>
              <a:t>to </a:t>
            </a:r>
            <a:r>
              <a:rPr dirty="0" sz="1100" spc="-15">
                <a:latin typeface="Calibri"/>
                <a:cs typeface="Calibri"/>
              </a:rPr>
              <a:t>do </a:t>
            </a:r>
            <a:r>
              <a:rPr dirty="0" sz="1100" spc="-20">
                <a:latin typeface="Calibri"/>
                <a:cs typeface="Calibri"/>
              </a:rPr>
              <a:t>these things </a:t>
            </a:r>
            <a:r>
              <a:rPr dirty="0" sz="1100" spc="-25">
                <a:latin typeface="Calibri"/>
                <a:cs typeface="Calibri"/>
              </a:rPr>
              <a:t>now </a:t>
            </a:r>
            <a:r>
              <a:rPr dirty="0" sz="1100" spc="-20">
                <a:latin typeface="Calibri"/>
                <a:cs typeface="Calibri"/>
              </a:rPr>
              <a:t>too </a:t>
            </a:r>
            <a:r>
              <a:rPr dirty="0" sz="1100" spc="-10">
                <a:latin typeface="Calibri"/>
                <a:cs typeface="Calibri"/>
              </a:rPr>
              <a:t>to </a:t>
            </a:r>
            <a:r>
              <a:rPr dirty="0" sz="1100" spc="-20">
                <a:latin typeface="Calibri"/>
                <a:cs typeface="Calibri"/>
              </a:rPr>
              <a:t>take the  new ARVs exactly </a:t>
            </a:r>
            <a:r>
              <a:rPr dirty="0" sz="1100" spc="-15">
                <a:latin typeface="Calibri"/>
                <a:cs typeface="Calibri"/>
              </a:rPr>
              <a:t>as</a:t>
            </a:r>
            <a:r>
              <a:rPr dirty="0" sz="1100" spc="-95">
                <a:latin typeface="Calibri"/>
                <a:cs typeface="Calibri"/>
              </a:rPr>
              <a:t> </a:t>
            </a:r>
            <a:r>
              <a:rPr dirty="0" sz="1100" spc="-25">
                <a:latin typeface="Calibri"/>
                <a:cs typeface="Calibri"/>
              </a:rPr>
              <a:t>prescribed.</a:t>
            </a:r>
            <a:endParaRPr sz="1100">
              <a:latin typeface="Calibri"/>
              <a:cs typeface="Calibri"/>
            </a:endParaRPr>
          </a:p>
          <a:p>
            <a:pPr marL="430530" indent="-286385">
              <a:lnSpc>
                <a:spcPts val="1235"/>
              </a:lnSpc>
              <a:buFont typeface="Arial"/>
              <a:buChar char="•"/>
              <a:tabLst>
                <a:tab pos="430530" algn="l"/>
                <a:tab pos="431165" algn="l"/>
              </a:tabLst>
            </a:pPr>
            <a:r>
              <a:rPr dirty="0" sz="1100" spc="-25">
                <a:latin typeface="Calibri"/>
                <a:cs typeface="Calibri"/>
              </a:rPr>
              <a:t>When </a:t>
            </a:r>
            <a:r>
              <a:rPr dirty="0" sz="1100" spc="-10">
                <a:latin typeface="Calibri"/>
                <a:cs typeface="Calibri"/>
              </a:rPr>
              <a:t>is </a:t>
            </a:r>
            <a:r>
              <a:rPr dirty="0" sz="1100" spc="-25">
                <a:latin typeface="Calibri"/>
                <a:cs typeface="Calibri"/>
              </a:rPr>
              <a:t>your next</a:t>
            </a:r>
            <a:r>
              <a:rPr dirty="0" sz="1100" spc="-85">
                <a:latin typeface="Calibri"/>
                <a:cs typeface="Calibri"/>
              </a:rPr>
              <a:t> </a:t>
            </a:r>
            <a:r>
              <a:rPr dirty="0" sz="1100" spc="-30">
                <a:latin typeface="Calibri"/>
                <a:cs typeface="Calibri"/>
              </a:rPr>
              <a:t>appointment?</a:t>
            </a:r>
            <a:endParaRPr sz="1100">
              <a:latin typeface="Calibri"/>
              <a:cs typeface="Calibri"/>
            </a:endParaRPr>
          </a:p>
          <a:p>
            <a:pPr marL="430530" marR="61594" indent="-285750">
              <a:lnSpc>
                <a:spcPts val="1300"/>
              </a:lnSpc>
              <a:buFont typeface="Arial"/>
              <a:buChar char="•"/>
              <a:tabLst>
                <a:tab pos="430530" algn="l"/>
                <a:tab pos="431165" algn="l"/>
              </a:tabLst>
            </a:pPr>
            <a:r>
              <a:rPr dirty="0" sz="1100" spc="-10">
                <a:latin typeface="Calibri"/>
                <a:cs typeface="Calibri"/>
              </a:rPr>
              <a:t>If </a:t>
            </a:r>
            <a:r>
              <a:rPr dirty="0" sz="1100" spc="-20">
                <a:latin typeface="Calibri"/>
                <a:cs typeface="Calibri"/>
              </a:rPr>
              <a:t>you </a:t>
            </a:r>
            <a:r>
              <a:rPr dirty="0" sz="1100" spc="-25">
                <a:latin typeface="Calibri"/>
                <a:cs typeface="Calibri"/>
              </a:rPr>
              <a:t>have </a:t>
            </a:r>
            <a:r>
              <a:rPr dirty="0" sz="1100" spc="-20">
                <a:latin typeface="Calibri"/>
                <a:cs typeface="Calibri"/>
              </a:rPr>
              <a:t>any </a:t>
            </a:r>
            <a:r>
              <a:rPr dirty="0" sz="1100" spc="-30">
                <a:latin typeface="Calibri"/>
                <a:cs typeface="Calibri"/>
              </a:rPr>
              <a:t>problems </a:t>
            </a:r>
            <a:r>
              <a:rPr dirty="0" sz="1100" spc="-25">
                <a:latin typeface="Calibri"/>
                <a:cs typeface="Calibri"/>
              </a:rPr>
              <a:t>taking your </a:t>
            </a:r>
            <a:r>
              <a:rPr dirty="0" sz="1100" spc="-20">
                <a:latin typeface="Calibri"/>
                <a:cs typeface="Calibri"/>
              </a:rPr>
              <a:t>ARVs </a:t>
            </a:r>
            <a:r>
              <a:rPr dirty="0" sz="1100" spc="-25">
                <a:latin typeface="Calibri"/>
                <a:cs typeface="Calibri"/>
              </a:rPr>
              <a:t>before  then, come </a:t>
            </a:r>
            <a:r>
              <a:rPr dirty="0" sz="1100" spc="-10">
                <a:latin typeface="Calibri"/>
                <a:cs typeface="Calibri"/>
              </a:rPr>
              <a:t>to </a:t>
            </a:r>
            <a:r>
              <a:rPr dirty="0" sz="1100" spc="-20">
                <a:latin typeface="Calibri"/>
                <a:cs typeface="Calibri"/>
              </a:rPr>
              <a:t>the</a:t>
            </a:r>
            <a:r>
              <a:rPr dirty="0" sz="1100" spc="-85">
                <a:latin typeface="Calibri"/>
                <a:cs typeface="Calibri"/>
              </a:rPr>
              <a:t> </a:t>
            </a:r>
            <a:r>
              <a:rPr dirty="0" sz="1100" spc="-15">
                <a:latin typeface="Calibri"/>
                <a:cs typeface="Calibri"/>
              </a:rPr>
              <a:t>clinic.</a:t>
            </a:r>
            <a:endParaRPr sz="1100">
              <a:latin typeface="Calibri"/>
              <a:cs typeface="Calibri"/>
            </a:endParaRPr>
          </a:p>
          <a:p>
            <a:pPr marL="430530" indent="-286385">
              <a:lnSpc>
                <a:spcPts val="1145"/>
              </a:lnSpc>
              <a:buFont typeface="Arial"/>
              <a:buChar char="•"/>
              <a:tabLst>
                <a:tab pos="430530" algn="l"/>
                <a:tab pos="431165" algn="l"/>
                <a:tab pos="2725420" algn="l"/>
              </a:tabLst>
            </a:pPr>
            <a:r>
              <a:rPr dirty="0" sz="1100" spc="-25">
                <a:latin typeface="Calibri"/>
                <a:cs typeface="Calibri"/>
              </a:rPr>
              <a:t>We </a:t>
            </a:r>
            <a:r>
              <a:rPr dirty="0" sz="1100" spc="-20">
                <a:latin typeface="Calibri"/>
                <a:cs typeface="Calibri"/>
              </a:rPr>
              <a:t>will check </a:t>
            </a:r>
            <a:r>
              <a:rPr dirty="0" sz="1100" spc="-25">
                <a:latin typeface="Calibri"/>
                <a:cs typeface="Calibri"/>
              </a:rPr>
              <a:t>your </a:t>
            </a:r>
            <a:r>
              <a:rPr dirty="0" sz="1100" spc="-20">
                <a:latin typeface="Calibri"/>
                <a:cs typeface="Calibri"/>
              </a:rPr>
              <a:t>viral load again</a:t>
            </a:r>
            <a:r>
              <a:rPr dirty="0" sz="1100" spc="-155">
                <a:latin typeface="Calibri"/>
                <a:cs typeface="Calibri"/>
              </a:rPr>
              <a:t> </a:t>
            </a:r>
            <a:r>
              <a:rPr dirty="0" sz="1100" spc="-10">
                <a:latin typeface="Calibri"/>
                <a:cs typeface="Calibri"/>
              </a:rPr>
              <a:t>in</a:t>
            </a:r>
            <a:r>
              <a:rPr dirty="0" sz="1100" spc="-40">
                <a:latin typeface="Calibri"/>
                <a:cs typeface="Calibri"/>
              </a:rPr>
              <a:t> </a:t>
            </a:r>
            <a:r>
              <a:rPr dirty="0" u="sng" sz="1100">
                <a:uFill>
                  <a:solidFill>
                    <a:srgbClr val="000000"/>
                  </a:solidFill>
                </a:uFill>
                <a:latin typeface="Times New Roman"/>
                <a:cs typeface="Times New Roman"/>
              </a:rPr>
              <a:t> 	</a:t>
            </a:r>
            <a:endParaRPr sz="1100">
              <a:latin typeface="Times New Roman"/>
              <a:cs typeface="Times New Roman"/>
            </a:endParaRPr>
          </a:p>
          <a:p>
            <a:pPr marL="430530">
              <a:lnSpc>
                <a:spcPts val="1295"/>
              </a:lnSpc>
            </a:pPr>
            <a:r>
              <a:rPr dirty="0" sz="1100" spc="-30">
                <a:latin typeface="Calibri"/>
                <a:cs typeface="Calibri"/>
              </a:rPr>
              <a:t>months </a:t>
            </a:r>
            <a:r>
              <a:rPr dirty="0" sz="1100" spc="-10">
                <a:latin typeface="Calibri"/>
                <a:cs typeface="Calibri"/>
              </a:rPr>
              <a:t>to</a:t>
            </a:r>
            <a:r>
              <a:rPr dirty="0" sz="1100" spc="-185">
                <a:latin typeface="Calibri"/>
                <a:cs typeface="Calibri"/>
              </a:rPr>
              <a:t> </a:t>
            </a:r>
            <a:r>
              <a:rPr dirty="0" sz="1100" spc="-15">
                <a:latin typeface="Calibri"/>
                <a:cs typeface="Calibri"/>
              </a:rPr>
              <a:t>see </a:t>
            </a:r>
            <a:r>
              <a:rPr dirty="0" sz="1100" spc="-20">
                <a:latin typeface="Calibri"/>
                <a:cs typeface="Calibri"/>
              </a:rPr>
              <a:t>how the new ARVs are </a:t>
            </a:r>
            <a:r>
              <a:rPr dirty="0" sz="1100" spc="-25">
                <a:latin typeface="Calibri"/>
                <a:cs typeface="Calibri"/>
              </a:rPr>
              <a:t>working.</a:t>
            </a:r>
            <a:endParaRPr sz="1100">
              <a:latin typeface="Calibri"/>
              <a:cs typeface="Calibri"/>
            </a:endParaRPr>
          </a:p>
          <a:p>
            <a:pPr marL="430530" indent="-286385">
              <a:lnSpc>
                <a:spcPts val="1310"/>
              </a:lnSpc>
              <a:buFont typeface="Arial"/>
              <a:buChar char="•"/>
              <a:tabLst>
                <a:tab pos="430530" algn="l"/>
                <a:tab pos="431165" algn="l"/>
              </a:tabLst>
            </a:pPr>
            <a:r>
              <a:rPr dirty="0" sz="1100" spc="-15">
                <a:latin typeface="Calibri"/>
                <a:cs typeface="Calibri"/>
              </a:rPr>
              <a:t>Do </a:t>
            </a:r>
            <a:r>
              <a:rPr dirty="0" sz="1100" spc="-20">
                <a:latin typeface="Calibri"/>
                <a:cs typeface="Calibri"/>
              </a:rPr>
              <a:t>you </a:t>
            </a:r>
            <a:r>
              <a:rPr dirty="0" sz="1100" spc="-25">
                <a:latin typeface="Calibri"/>
                <a:cs typeface="Calibri"/>
              </a:rPr>
              <a:t>have</a:t>
            </a:r>
            <a:r>
              <a:rPr dirty="0" sz="1100" spc="-90">
                <a:latin typeface="Calibri"/>
                <a:cs typeface="Calibri"/>
              </a:rPr>
              <a:t> </a:t>
            </a:r>
            <a:r>
              <a:rPr dirty="0" sz="1100" spc="-25">
                <a:latin typeface="Calibri"/>
                <a:cs typeface="Calibri"/>
              </a:rPr>
              <a:t>questions?</a:t>
            </a:r>
            <a:endParaRPr sz="1100">
              <a:latin typeface="Calibri"/>
              <a:cs typeface="Calibri"/>
            </a:endParaRPr>
          </a:p>
        </p:txBody>
      </p:sp>
      <p:grpSp>
        <p:nvGrpSpPr>
          <p:cNvPr id="23" name="object 23"/>
          <p:cNvGrpSpPr/>
          <p:nvPr/>
        </p:nvGrpSpPr>
        <p:grpSpPr>
          <a:xfrm>
            <a:off x="5596128" y="5468111"/>
            <a:ext cx="3895725" cy="1758950"/>
            <a:chOff x="5596128" y="5468111"/>
            <a:chExt cx="3895725" cy="1758950"/>
          </a:xfrm>
        </p:grpSpPr>
        <p:sp>
          <p:nvSpPr>
            <p:cNvPr id="24" name="object 24"/>
            <p:cNvSpPr/>
            <p:nvPr/>
          </p:nvSpPr>
          <p:spPr>
            <a:xfrm>
              <a:off x="5596128" y="5468111"/>
              <a:ext cx="3895344" cy="1758695"/>
            </a:xfrm>
            <a:prstGeom prst="rect">
              <a:avLst/>
            </a:prstGeom>
            <a:blipFill>
              <a:blip r:embed="rId7" cstate="print"/>
              <a:stretch>
                <a:fillRect/>
              </a:stretch>
            </a:blipFill>
          </p:spPr>
          <p:txBody>
            <a:bodyPr wrap="square" lIns="0" tIns="0" rIns="0" bIns="0" rtlCol="0"/>
            <a:lstStyle/>
            <a:p/>
          </p:txBody>
        </p:sp>
        <p:sp>
          <p:nvSpPr>
            <p:cNvPr id="25" name="object 25"/>
            <p:cNvSpPr/>
            <p:nvPr/>
          </p:nvSpPr>
          <p:spPr>
            <a:xfrm>
              <a:off x="5638800" y="5486400"/>
              <a:ext cx="3810000" cy="1676400"/>
            </a:xfrm>
            <a:custGeom>
              <a:avLst/>
              <a:gdLst/>
              <a:ahLst/>
              <a:cxnLst/>
              <a:rect l="l" t="t" r="r" b="b"/>
              <a:pathLst>
                <a:path w="3810000" h="1676400">
                  <a:moveTo>
                    <a:pt x="3810000" y="0"/>
                  </a:moveTo>
                  <a:lnTo>
                    <a:pt x="0" y="0"/>
                  </a:lnTo>
                  <a:lnTo>
                    <a:pt x="0" y="1676399"/>
                  </a:lnTo>
                  <a:lnTo>
                    <a:pt x="3810000" y="1676399"/>
                  </a:lnTo>
                  <a:lnTo>
                    <a:pt x="3810000" y="0"/>
                  </a:lnTo>
                  <a:close/>
                </a:path>
              </a:pathLst>
            </a:custGeom>
            <a:solidFill>
              <a:srgbClr val="E6E0EC"/>
            </a:solidFill>
          </p:spPr>
          <p:txBody>
            <a:bodyPr wrap="square" lIns="0" tIns="0" rIns="0" bIns="0" rtlCol="0"/>
            <a:lstStyle/>
            <a:p/>
          </p:txBody>
        </p:sp>
        <p:sp>
          <p:nvSpPr>
            <p:cNvPr id="26" name="object 26"/>
            <p:cNvSpPr/>
            <p:nvPr/>
          </p:nvSpPr>
          <p:spPr>
            <a:xfrm>
              <a:off x="5646816" y="5486400"/>
              <a:ext cx="571574" cy="533400"/>
            </a:xfrm>
            <a:prstGeom prst="rect">
              <a:avLst/>
            </a:prstGeom>
            <a:blipFill>
              <a:blip r:embed="rId8" cstate="print"/>
              <a:stretch>
                <a:fillRect/>
              </a:stretch>
            </a:blipFill>
          </p:spPr>
          <p:txBody>
            <a:bodyPr wrap="square" lIns="0" tIns="0" rIns="0" bIns="0" rtlCol="0"/>
            <a:lstStyle/>
            <a:p/>
          </p:txBody>
        </p:sp>
      </p:grpSp>
      <p:sp>
        <p:nvSpPr>
          <p:cNvPr id="27" name="object 27"/>
          <p:cNvSpPr txBox="1"/>
          <p:nvPr/>
        </p:nvSpPr>
        <p:spPr>
          <a:xfrm>
            <a:off x="5638800" y="5486400"/>
            <a:ext cx="3810000" cy="1676400"/>
          </a:xfrm>
          <a:prstGeom prst="rect">
            <a:avLst/>
          </a:prstGeom>
        </p:spPr>
        <p:txBody>
          <a:bodyPr wrap="square" lIns="0" tIns="65405" rIns="0" bIns="0" rtlCol="0" vert="horz">
            <a:spAutoFit/>
          </a:bodyPr>
          <a:lstStyle/>
          <a:p>
            <a:pPr marL="661035">
              <a:lnSpc>
                <a:spcPct val="100000"/>
              </a:lnSpc>
              <a:spcBef>
                <a:spcPts val="515"/>
              </a:spcBef>
            </a:pPr>
            <a:r>
              <a:rPr dirty="0" sz="1500" spc="-5" b="1">
                <a:latin typeface="Calibri"/>
                <a:cs typeface="Calibri"/>
              </a:rPr>
              <a:t>Provider Instructions:</a:t>
            </a:r>
            <a:endParaRPr sz="1500">
              <a:latin typeface="Calibri"/>
              <a:cs typeface="Calibri"/>
            </a:endParaRPr>
          </a:p>
          <a:p>
            <a:pPr marL="670560" marR="74930">
              <a:lnSpc>
                <a:spcPct val="100899"/>
              </a:lnSpc>
              <a:spcBef>
                <a:spcPts val="484"/>
              </a:spcBef>
            </a:pPr>
            <a:r>
              <a:rPr dirty="0" sz="1100">
                <a:latin typeface="Calibri"/>
                <a:cs typeface="Calibri"/>
              </a:rPr>
              <a:t>At </a:t>
            </a:r>
            <a:r>
              <a:rPr dirty="0" sz="1100" spc="-5">
                <a:latin typeface="Calibri"/>
                <a:cs typeface="Calibri"/>
              </a:rPr>
              <a:t>subsequent visits use relevant cards for adherence  </a:t>
            </a:r>
            <a:r>
              <a:rPr dirty="0" sz="1100" spc="-10">
                <a:latin typeface="Calibri"/>
                <a:cs typeface="Calibri"/>
              </a:rPr>
              <a:t>assessments </a:t>
            </a:r>
            <a:r>
              <a:rPr dirty="0" sz="1100" spc="-5">
                <a:latin typeface="Calibri"/>
                <a:cs typeface="Calibri"/>
              </a:rPr>
              <a:t>and </a:t>
            </a:r>
            <a:r>
              <a:rPr dirty="0" sz="1100" spc="-10">
                <a:latin typeface="Calibri"/>
                <a:cs typeface="Calibri"/>
              </a:rPr>
              <a:t>counseling, </a:t>
            </a:r>
            <a:r>
              <a:rPr dirty="0" sz="1100" spc="-5">
                <a:latin typeface="Calibri"/>
                <a:cs typeface="Calibri"/>
              </a:rPr>
              <a:t>and explanation of viral  load results. </a:t>
            </a:r>
            <a:r>
              <a:rPr dirty="0" sz="1100" spc="-10">
                <a:latin typeface="Calibri"/>
                <a:cs typeface="Calibri"/>
              </a:rPr>
              <a:t>For </a:t>
            </a:r>
            <a:r>
              <a:rPr dirty="0" sz="1100" spc="-5">
                <a:latin typeface="Calibri"/>
                <a:cs typeface="Calibri"/>
              </a:rPr>
              <a:t>example, at the first follow-up visit  after </a:t>
            </a:r>
            <a:r>
              <a:rPr dirty="0" sz="1100">
                <a:latin typeface="Calibri"/>
                <a:cs typeface="Calibri"/>
              </a:rPr>
              <a:t>ARV </a:t>
            </a:r>
            <a:r>
              <a:rPr dirty="0" sz="1100" spc="-5">
                <a:latin typeface="Calibri"/>
                <a:cs typeface="Calibri"/>
              </a:rPr>
              <a:t>switch, use the cards beginning with “How  are you taking ARVs?” (Card </a:t>
            </a:r>
            <a:r>
              <a:rPr dirty="0" sz="1100">
                <a:latin typeface="Calibri"/>
                <a:cs typeface="Calibri"/>
              </a:rPr>
              <a:t>8) </a:t>
            </a:r>
            <a:r>
              <a:rPr dirty="0" sz="1100" spc="-5">
                <a:latin typeface="Calibri"/>
                <a:cs typeface="Calibri"/>
              </a:rPr>
              <a:t>to </a:t>
            </a:r>
            <a:r>
              <a:rPr dirty="0" sz="1100" spc="-10">
                <a:latin typeface="Calibri"/>
                <a:cs typeface="Calibri"/>
              </a:rPr>
              <a:t>assess </a:t>
            </a:r>
            <a:r>
              <a:rPr dirty="0" sz="1100" spc="-5">
                <a:latin typeface="Calibri"/>
                <a:cs typeface="Calibri"/>
              </a:rPr>
              <a:t>adherence to  new regimen and provide counseling. Can also review  cards </a:t>
            </a:r>
            <a:r>
              <a:rPr dirty="0" sz="1100">
                <a:latin typeface="Calibri"/>
                <a:cs typeface="Calibri"/>
              </a:rPr>
              <a:t>2 &amp; 3 </a:t>
            </a:r>
            <a:r>
              <a:rPr dirty="0" sz="1100" spc="-5">
                <a:latin typeface="Calibri"/>
                <a:cs typeface="Calibri"/>
              </a:rPr>
              <a:t>for basic viral load</a:t>
            </a:r>
            <a:r>
              <a:rPr dirty="0" sz="1100" spc="10">
                <a:latin typeface="Calibri"/>
                <a:cs typeface="Calibri"/>
              </a:rPr>
              <a:t> </a:t>
            </a:r>
            <a:r>
              <a:rPr dirty="0" sz="1100" spc="-10">
                <a:latin typeface="Calibri"/>
                <a:cs typeface="Calibri"/>
              </a:rPr>
              <a:t>information.</a:t>
            </a:r>
            <a:endParaRPr sz="1100">
              <a:latin typeface="Calibri"/>
              <a:cs typeface="Calibri"/>
            </a:endParaRPr>
          </a:p>
        </p:txBody>
      </p:sp>
      <p:sp>
        <p:nvSpPr>
          <p:cNvPr id="28" name="object 28"/>
          <p:cNvSpPr/>
          <p:nvPr/>
        </p:nvSpPr>
        <p:spPr>
          <a:xfrm>
            <a:off x="457200" y="453523"/>
            <a:ext cx="9144000" cy="848994"/>
          </a:xfrm>
          <a:custGeom>
            <a:avLst/>
            <a:gdLst/>
            <a:ahLst/>
            <a:cxnLst/>
            <a:rect l="l" t="t" r="r" b="b"/>
            <a:pathLst>
              <a:path w="9144000" h="848994">
                <a:moveTo>
                  <a:pt x="9144000" y="0"/>
                </a:moveTo>
                <a:lnTo>
                  <a:pt x="0" y="0"/>
                </a:lnTo>
                <a:lnTo>
                  <a:pt x="0" y="848696"/>
                </a:lnTo>
                <a:lnTo>
                  <a:pt x="9144000" y="848696"/>
                </a:lnTo>
                <a:lnTo>
                  <a:pt x="9144000" y="0"/>
                </a:lnTo>
                <a:close/>
              </a:path>
            </a:pathLst>
          </a:custGeom>
          <a:solidFill>
            <a:srgbClr val="7F7F7F"/>
          </a:solidFill>
        </p:spPr>
        <p:txBody>
          <a:bodyPr wrap="square" lIns="0" tIns="0" rIns="0" bIns="0" rtlCol="0"/>
          <a:lstStyle/>
          <a:p/>
        </p:txBody>
      </p:sp>
      <p:sp>
        <p:nvSpPr>
          <p:cNvPr id="29" name="object 29"/>
          <p:cNvSpPr txBox="1">
            <a:spLocks noGrp="1"/>
          </p:cNvSpPr>
          <p:nvPr>
            <p:ph type="title"/>
          </p:nvPr>
        </p:nvSpPr>
        <p:spPr>
          <a:xfrm>
            <a:off x="457200" y="453523"/>
            <a:ext cx="9144000" cy="461009"/>
          </a:xfrm>
          <a:prstGeom prst="rect"/>
          <a:solidFill>
            <a:srgbClr val="7F7F7F"/>
          </a:solidFill>
        </p:spPr>
        <p:txBody>
          <a:bodyPr wrap="square" lIns="0" tIns="184150" rIns="0" bIns="0" rtlCol="0" vert="horz">
            <a:spAutoFit/>
          </a:bodyPr>
          <a:lstStyle/>
          <a:p>
            <a:pPr marL="492125">
              <a:lnSpc>
                <a:spcPts val="2175"/>
              </a:lnSpc>
              <a:spcBef>
                <a:spcPts val="1450"/>
              </a:spcBef>
            </a:pPr>
            <a:r>
              <a:rPr dirty="0"/>
              <a:t>25. </a:t>
            </a:r>
            <a:r>
              <a:rPr dirty="0" spc="-45"/>
              <a:t>ARVs </a:t>
            </a:r>
            <a:r>
              <a:rPr dirty="0" spc="-10"/>
              <a:t>are </a:t>
            </a:r>
            <a:r>
              <a:rPr dirty="0" spc="-5"/>
              <a:t>not </a:t>
            </a:r>
            <a:r>
              <a:rPr dirty="0" spc="-10"/>
              <a:t>working</a:t>
            </a:r>
            <a:r>
              <a:rPr dirty="0" spc="65"/>
              <a:t> </a:t>
            </a:r>
            <a:r>
              <a:rPr dirty="0" spc="-10"/>
              <a:t>well</a:t>
            </a:r>
          </a:p>
        </p:txBody>
      </p:sp>
      <p:grpSp>
        <p:nvGrpSpPr>
          <p:cNvPr id="30" name="object 30"/>
          <p:cNvGrpSpPr/>
          <p:nvPr/>
        </p:nvGrpSpPr>
        <p:grpSpPr>
          <a:xfrm>
            <a:off x="7485888" y="896111"/>
            <a:ext cx="1945005" cy="1442085"/>
            <a:chOff x="7485888" y="896111"/>
            <a:chExt cx="1945005" cy="1442085"/>
          </a:xfrm>
        </p:grpSpPr>
        <p:sp>
          <p:nvSpPr>
            <p:cNvPr id="31" name="object 31"/>
            <p:cNvSpPr/>
            <p:nvPr/>
          </p:nvSpPr>
          <p:spPr>
            <a:xfrm>
              <a:off x="7485888" y="896111"/>
              <a:ext cx="1944624" cy="1441704"/>
            </a:xfrm>
            <a:prstGeom prst="rect">
              <a:avLst/>
            </a:prstGeom>
            <a:blipFill>
              <a:blip r:embed="rId9" cstate="print"/>
              <a:stretch>
                <a:fillRect/>
              </a:stretch>
            </a:blipFill>
          </p:spPr>
          <p:txBody>
            <a:bodyPr wrap="square" lIns="0" tIns="0" rIns="0" bIns="0" rtlCol="0"/>
            <a:lstStyle/>
            <a:p/>
          </p:txBody>
        </p:sp>
        <p:sp>
          <p:nvSpPr>
            <p:cNvPr id="32" name="object 32"/>
            <p:cNvSpPr/>
            <p:nvPr/>
          </p:nvSpPr>
          <p:spPr>
            <a:xfrm>
              <a:off x="7644384" y="1173479"/>
              <a:ext cx="1740407" cy="944880"/>
            </a:xfrm>
            <a:prstGeom prst="rect">
              <a:avLst/>
            </a:prstGeom>
            <a:blipFill>
              <a:blip r:embed="rId10" cstate="print"/>
              <a:stretch>
                <a:fillRect/>
              </a:stretch>
            </a:blipFill>
          </p:spPr>
          <p:txBody>
            <a:bodyPr wrap="square" lIns="0" tIns="0" rIns="0" bIns="0" rtlCol="0"/>
            <a:lstStyle/>
            <a:p/>
          </p:txBody>
        </p:sp>
        <p:sp>
          <p:nvSpPr>
            <p:cNvPr id="33" name="object 33"/>
            <p:cNvSpPr/>
            <p:nvPr/>
          </p:nvSpPr>
          <p:spPr>
            <a:xfrm>
              <a:off x="7543800" y="914399"/>
              <a:ext cx="1828800" cy="1327150"/>
            </a:xfrm>
            <a:custGeom>
              <a:avLst/>
              <a:gdLst/>
              <a:ahLst/>
              <a:cxnLst/>
              <a:rect l="l" t="t" r="r" b="b"/>
              <a:pathLst>
                <a:path w="1828800" h="1327150">
                  <a:moveTo>
                    <a:pt x="1828800" y="0"/>
                  </a:moveTo>
                  <a:lnTo>
                    <a:pt x="0" y="0"/>
                  </a:lnTo>
                  <a:lnTo>
                    <a:pt x="0" y="1327029"/>
                  </a:lnTo>
                  <a:lnTo>
                    <a:pt x="1828800" y="1327029"/>
                  </a:lnTo>
                  <a:lnTo>
                    <a:pt x="1828800" y="0"/>
                  </a:lnTo>
                  <a:close/>
                </a:path>
              </a:pathLst>
            </a:custGeom>
            <a:solidFill>
              <a:srgbClr val="FFFFFF"/>
            </a:solidFill>
          </p:spPr>
          <p:txBody>
            <a:bodyPr wrap="square" lIns="0" tIns="0" rIns="0" bIns="0" rtlCol="0"/>
            <a:lstStyle/>
            <a:p/>
          </p:txBody>
        </p:sp>
        <p:sp>
          <p:nvSpPr>
            <p:cNvPr id="34" name="object 34"/>
            <p:cNvSpPr/>
            <p:nvPr/>
          </p:nvSpPr>
          <p:spPr>
            <a:xfrm>
              <a:off x="7543800" y="914399"/>
              <a:ext cx="1828800" cy="1327150"/>
            </a:xfrm>
            <a:custGeom>
              <a:avLst/>
              <a:gdLst/>
              <a:ahLst/>
              <a:cxnLst/>
              <a:rect l="l" t="t" r="r" b="b"/>
              <a:pathLst>
                <a:path w="1828800" h="1327150">
                  <a:moveTo>
                    <a:pt x="0" y="0"/>
                  </a:moveTo>
                  <a:lnTo>
                    <a:pt x="1828800" y="0"/>
                  </a:lnTo>
                  <a:lnTo>
                    <a:pt x="1828800" y="1327030"/>
                  </a:lnTo>
                  <a:lnTo>
                    <a:pt x="0" y="1327030"/>
                  </a:lnTo>
                  <a:lnTo>
                    <a:pt x="0" y="0"/>
                  </a:lnTo>
                  <a:close/>
                </a:path>
              </a:pathLst>
            </a:custGeom>
            <a:ln w="9525">
              <a:solidFill>
                <a:srgbClr val="000000"/>
              </a:solidFill>
            </a:ln>
          </p:spPr>
          <p:txBody>
            <a:bodyPr wrap="square" lIns="0" tIns="0" rIns="0" bIns="0" rtlCol="0"/>
            <a:lstStyle/>
            <a:p/>
          </p:txBody>
        </p:sp>
        <p:sp>
          <p:nvSpPr>
            <p:cNvPr id="35" name="object 35"/>
            <p:cNvSpPr/>
            <p:nvPr/>
          </p:nvSpPr>
          <p:spPr>
            <a:xfrm>
              <a:off x="7620000" y="1126657"/>
              <a:ext cx="1676400" cy="920778"/>
            </a:xfrm>
            <a:prstGeom prst="rect">
              <a:avLst/>
            </a:prstGeom>
            <a:blipFill>
              <a:blip r:embed="rId11" cstate="print"/>
              <a:stretch>
                <a:fillRect/>
              </a:stretch>
            </a:blipFill>
          </p:spPr>
          <p:txBody>
            <a:bodyPr wrap="square" lIns="0" tIns="0" rIns="0" bIns="0" rtlCol="0"/>
            <a:lstStyle/>
            <a:p/>
          </p:txBody>
        </p:sp>
      </p:grpSp>
      <p:sp>
        <p:nvSpPr>
          <p:cNvPr id="36" name="object 36"/>
          <p:cNvSpPr/>
          <p:nvPr/>
        </p:nvSpPr>
        <p:spPr>
          <a:xfrm>
            <a:off x="0" y="7620000"/>
            <a:ext cx="10058400" cy="152400"/>
          </a:xfrm>
          <a:custGeom>
            <a:avLst/>
            <a:gdLst/>
            <a:ahLst/>
            <a:cxnLst/>
            <a:rect l="l" t="t" r="r" b="b"/>
            <a:pathLst>
              <a:path w="10058400" h="152400">
                <a:moveTo>
                  <a:pt x="10058400" y="0"/>
                </a:moveTo>
                <a:lnTo>
                  <a:pt x="0" y="0"/>
                </a:lnTo>
                <a:lnTo>
                  <a:pt x="0" y="152399"/>
                </a:lnTo>
                <a:lnTo>
                  <a:pt x="10058400" y="152399"/>
                </a:lnTo>
                <a:lnTo>
                  <a:pt x="10058400" y="0"/>
                </a:lnTo>
                <a:close/>
              </a:path>
            </a:pathLst>
          </a:custGeom>
          <a:solidFill>
            <a:srgbClr val="7F7F7F"/>
          </a:solidFill>
        </p:spPr>
        <p:txBody>
          <a:bodyPr wrap="square" lIns="0" tIns="0" rIns="0" bIns="0" rtlCol="0"/>
          <a:lstStyle/>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58400" cy="7772400"/>
          </a:xfrm>
          <a:custGeom>
            <a:avLst/>
            <a:gdLst/>
            <a:ahLst/>
            <a:cxnLst/>
            <a:rect l="l" t="t" r="r" b="b"/>
            <a:pathLst>
              <a:path w="10058400" h="7772400">
                <a:moveTo>
                  <a:pt x="10058400" y="0"/>
                </a:moveTo>
                <a:lnTo>
                  <a:pt x="0" y="0"/>
                </a:lnTo>
                <a:lnTo>
                  <a:pt x="0" y="7772399"/>
                </a:lnTo>
                <a:lnTo>
                  <a:pt x="10058400" y="7772399"/>
                </a:lnTo>
                <a:lnTo>
                  <a:pt x="10058400" y="0"/>
                </a:lnTo>
                <a:close/>
              </a:path>
            </a:pathLst>
          </a:custGeom>
          <a:solidFill>
            <a:srgbClr val="99CC00"/>
          </a:solidFill>
        </p:spPr>
        <p:txBody>
          <a:bodyPr wrap="square" lIns="0" tIns="0" rIns="0" bIns="0" rtlCol="0"/>
          <a:lstStyle/>
          <a:p/>
        </p:txBody>
      </p:sp>
      <p:sp>
        <p:nvSpPr>
          <p:cNvPr id="3" name="object 3"/>
          <p:cNvSpPr txBox="1"/>
          <p:nvPr/>
        </p:nvSpPr>
        <p:spPr>
          <a:xfrm>
            <a:off x="2976848" y="3041396"/>
            <a:ext cx="4106545" cy="1491615"/>
          </a:xfrm>
          <a:prstGeom prst="rect">
            <a:avLst/>
          </a:prstGeom>
        </p:spPr>
        <p:txBody>
          <a:bodyPr wrap="square" lIns="0" tIns="13335" rIns="0" bIns="0" rtlCol="0" vert="horz">
            <a:spAutoFit/>
          </a:bodyPr>
          <a:lstStyle/>
          <a:p>
            <a:pPr algn="ctr" marL="12700" marR="5080" indent="-1270">
              <a:lnSpc>
                <a:spcPct val="99700"/>
              </a:lnSpc>
              <a:spcBef>
                <a:spcPts val="105"/>
              </a:spcBef>
            </a:pPr>
            <a:r>
              <a:rPr dirty="0" sz="1200" b="1">
                <a:solidFill>
                  <a:srgbClr val="FFFFFF"/>
                </a:solidFill>
                <a:latin typeface="Arial Narrow"/>
                <a:cs typeface="Arial Narrow"/>
              </a:rPr>
              <a:t>A </a:t>
            </a:r>
            <a:r>
              <a:rPr dirty="0" sz="1200" spc="-5" b="1">
                <a:solidFill>
                  <a:srgbClr val="FFFFFF"/>
                </a:solidFill>
                <a:latin typeface="Arial Narrow"/>
                <a:cs typeface="Arial Narrow"/>
              </a:rPr>
              <a:t>global health leader since </a:t>
            </a:r>
            <a:r>
              <a:rPr dirty="0" sz="1200" b="1">
                <a:solidFill>
                  <a:srgbClr val="FFFFFF"/>
                </a:solidFill>
                <a:latin typeface="Arial Narrow"/>
                <a:cs typeface="Arial Narrow"/>
              </a:rPr>
              <a:t>2003, ICAP </a:t>
            </a:r>
            <a:r>
              <a:rPr dirty="0" sz="1200" spc="-5" b="1">
                <a:solidFill>
                  <a:srgbClr val="FFFFFF"/>
                </a:solidFill>
                <a:latin typeface="Arial Narrow"/>
                <a:cs typeface="Arial Narrow"/>
              </a:rPr>
              <a:t>was founded </a:t>
            </a:r>
            <a:r>
              <a:rPr dirty="0" sz="1200" b="1">
                <a:solidFill>
                  <a:srgbClr val="FFFFFF"/>
                </a:solidFill>
                <a:latin typeface="Arial Narrow"/>
                <a:cs typeface="Arial Narrow"/>
              </a:rPr>
              <a:t>at </a:t>
            </a:r>
            <a:r>
              <a:rPr dirty="0" sz="1200" spc="-5" b="1">
                <a:solidFill>
                  <a:srgbClr val="FFFFFF"/>
                </a:solidFill>
                <a:latin typeface="Arial Narrow"/>
                <a:cs typeface="Arial Narrow"/>
              </a:rPr>
              <a:t>Columbia  University with one overarching goal: to improve the health of  families and communities. </a:t>
            </a:r>
            <a:r>
              <a:rPr dirty="0" sz="1200" spc="-15" b="1">
                <a:solidFill>
                  <a:srgbClr val="FFFFFF"/>
                </a:solidFill>
                <a:latin typeface="Arial Narrow"/>
                <a:cs typeface="Arial Narrow"/>
              </a:rPr>
              <a:t>Together </a:t>
            </a:r>
            <a:r>
              <a:rPr dirty="0" sz="1200" spc="-5" b="1">
                <a:solidFill>
                  <a:srgbClr val="FFFFFF"/>
                </a:solidFill>
                <a:latin typeface="Arial Narrow"/>
                <a:cs typeface="Arial Narrow"/>
              </a:rPr>
              <a:t>with its partners—ministries of  health, </a:t>
            </a:r>
            <a:r>
              <a:rPr dirty="0" sz="1200" b="1">
                <a:solidFill>
                  <a:srgbClr val="FFFFFF"/>
                </a:solidFill>
                <a:latin typeface="Arial Narrow"/>
                <a:cs typeface="Arial Narrow"/>
              </a:rPr>
              <a:t>large </a:t>
            </a:r>
            <a:r>
              <a:rPr dirty="0" sz="1200" spc="-5" b="1">
                <a:solidFill>
                  <a:srgbClr val="FFFFFF"/>
                </a:solidFill>
                <a:latin typeface="Arial Narrow"/>
                <a:cs typeface="Arial Narrow"/>
              </a:rPr>
              <a:t>multilaterals, health </a:t>
            </a:r>
            <a:r>
              <a:rPr dirty="0" sz="1200" b="1">
                <a:solidFill>
                  <a:srgbClr val="FFFFFF"/>
                </a:solidFill>
                <a:latin typeface="Arial Narrow"/>
                <a:cs typeface="Arial Narrow"/>
              </a:rPr>
              <a:t>care </a:t>
            </a:r>
            <a:r>
              <a:rPr dirty="0" sz="1200" spc="-5" b="1">
                <a:solidFill>
                  <a:srgbClr val="FFFFFF"/>
                </a:solidFill>
                <a:latin typeface="Arial Narrow"/>
                <a:cs typeface="Arial Narrow"/>
              </a:rPr>
              <a:t>providers, and patients—ICAP  </a:t>
            </a:r>
            <a:r>
              <a:rPr dirty="0" sz="1200" b="1">
                <a:solidFill>
                  <a:srgbClr val="FFFFFF"/>
                </a:solidFill>
                <a:latin typeface="Arial Narrow"/>
                <a:cs typeface="Arial Narrow"/>
              </a:rPr>
              <a:t>strives </a:t>
            </a:r>
            <a:r>
              <a:rPr dirty="0" sz="1200" spc="-5" b="1">
                <a:solidFill>
                  <a:srgbClr val="FFFFFF"/>
                </a:solidFill>
                <a:latin typeface="Arial Narrow"/>
                <a:cs typeface="Arial Narrow"/>
              </a:rPr>
              <a:t>for </a:t>
            </a:r>
            <a:r>
              <a:rPr dirty="0" sz="1200" b="1">
                <a:solidFill>
                  <a:srgbClr val="FFFFFF"/>
                </a:solidFill>
                <a:latin typeface="Arial Narrow"/>
                <a:cs typeface="Arial Narrow"/>
              </a:rPr>
              <a:t>a </a:t>
            </a:r>
            <a:r>
              <a:rPr dirty="0" sz="1200" spc="-5" b="1">
                <a:solidFill>
                  <a:srgbClr val="FFFFFF"/>
                </a:solidFill>
                <a:latin typeface="Arial Narrow"/>
                <a:cs typeface="Arial Narrow"/>
              </a:rPr>
              <a:t>world where health </a:t>
            </a:r>
            <a:r>
              <a:rPr dirty="0" sz="1200" b="1">
                <a:solidFill>
                  <a:srgbClr val="FFFFFF"/>
                </a:solidFill>
                <a:latin typeface="Arial Narrow"/>
                <a:cs typeface="Arial Narrow"/>
              </a:rPr>
              <a:t>is </a:t>
            </a:r>
            <a:r>
              <a:rPr dirty="0" sz="1200" spc="-5" b="1">
                <a:solidFill>
                  <a:srgbClr val="FFFFFF"/>
                </a:solidFill>
                <a:latin typeface="Arial Narrow"/>
                <a:cs typeface="Arial Narrow"/>
              </a:rPr>
              <a:t>available to </a:t>
            </a:r>
            <a:r>
              <a:rPr dirty="0" sz="1200" b="1">
                <a:solidFill>
                  <a:srgbClr val="FFFFFF"/>
                </a:solidFill>
                <a:latin typeface="Arial Narrow"/>
                <a:cs typeface="Arial Narrow"/>
              </a:rPr>
              <a:t>all. </a:t>
            </a:r>
            <a:r>
              <a:rPr dirty="0" sz="1200" spc="-40" b="1">
                <a:solidFill>
                  <a:srgbClr val="FFFFFF"/>
                </a:solidFill>
                <a:latin typeface="Arial Narrow"/>
                <a:cs typeface="Arial Narrow"/>
              </a:rPr>
              <a:t>To </a:t>
            </a:r>
            <a:r>
              <a:rPr dirty="0" sz="1200" spc="-5" b="1">
                <a:solidFill>
                  <a:srgbClr val="FFFFFF"/>
                </a:solidFill>
                <a:latin typeface="Arial Narrow"/>
                <a:cs typeface="Arial Narrow"/>
              </a:rPr>
              <a:t>date, </a:t>
            </a:r>
            <a:r>
              <a:rPr dirty="0" sz="1200" b="1">
                <a:solidFill>
                  <a:srgbClr val="FFFFFF"/>
                </a:solidFill>
                <a:latin typeface="Arial Narrow"/>
                <a:cs typeface="Arial Narrow"/>
              </a:rPr>
              <a:t>ICAP </a:t>
            </a:r>
            <a:r>
              <a:rPr dirty="0" sz="1200" spc="-5" b="1">
                <a:solidFill>
                  <a:srgbClr val="FFFFFF"/>
                </a:solidFill>
                <a:latin typeface="Arial Narrow"/>
                <a:cs typeface="Arial Narrow"/>
              </a:rPr>
              <a:t>has  addressed major public health challenges and the needs of local  health systems through </a:t>
            </a:r>
            <a:r>
              <a:rPr dirty="0" sz="1200" b="1">
                <a:solidFill>
                  <a:srgbClr val="FFFFFF"/>
                </a:solidFill>
                <a:latin typeface="Arial Narrow"/>
                <a:cs typeface="Arial Narrow"/>
              </a:rPr>
              <a:t>6,000 </a:t>
            </a:r>
            <a:r>
              <a:rPr dirty="0" sz="1200" spc="-5" b="1">
                <a:solidFill>
                  <a:srgbClr val="FFFFFF"/>
                </a:solidFill>
                <a:latin typeface="Arial Narrow"/>
                <a:cs typeface="Arial Narrow"/>
              </a:rPr>
              <a:t>sites </a:t>
            </a:r>
            <a:r>
              <a:rPr dirty="0" sz="1200" b="1">
                <a:solidFill>
                  <a:srgbClr val="FFFFFF"/>
                </a:solidFill>
                <a:latin typeface="Arial Narrow"/>
                <a:cs typeface="Arial Narrow"/>
              </a:rPr>
              <a:t>across 30</a:t>
            </a:r>
            <a:r>
              <a:rPr dirty="0" sz="1200" spc="25" b="1">
                <a:solidFill>
                  <a:srgbClr val="FFFFFF"/>
                </a:solidFill>
                <a:latin typeface="Arial Narrow"/>
                <a:cs typeface="Arial Narrow"/>
              </a:rPr>
              <a:t> </a:t>
            </a:r>
            <a:r>
              <a:rPr dirty="0" sz="1200" spc="-5" b="1">
                <a:solidFill>
                  <a:srgbClr val="FFFFFF"/>
                </a:solidFill>
                <a:latin typeface="Arial Narrow"/>
                <a:cs typeface="Arial Narrow"/>
              </a:rPr>
              <a:t>countries.</a:t>
            </a:r>
            <a:endParaRPr sz="1200">
              <a:latin typeface="Arial Narrow"/>
              <a:cs typeface="Arial Narrow"/>
            </a:endParaRPr>
          </a:p>
          <a:p>
            <a:pPr algn="ctr">
              <a:lnSpc>
                <a:spcPct val="100000"/>
              </a:lnSpc>
              <a:spcBef>
                <a:spcPts val="45"/>
              </a:spcBef>
            </a:pPr>
            <a:r>
              <a:rPr dirty="0" sz="1200" spc="-5" b="1">
                <a:solidFill>
                  <a:srgbClr val="FFFFFF"/>
                </a:solidFill>
                <a:latin typeface="Arial Narrow"/>
                <a:cs typeface="Arial Narrow"/>
              </a:rPr>
              <a:t>For more information about </a:t>
            </a:r>
            <a:r>
              <a:rPr dirty="0" sz="1200" spc="-25" b="1">
                <a:solidFill>
                  <a:srgbClr val="FFFFFF"/>
                </a:solidFill>
                <a:latin typeface="Arial Narrow"/>
                <a:cs typeface="Arial Narrow"/>
              </a:rPr>
              <a:t>ICAP, </a:t>
            </a:r>
            <a:r>
              <a:rPr dirty="0" sz="1200" spc="-5" b="1">
                <a:solidFill>
                  <a:srgbClr val="FFFFFF"/>
                </a:solidFill>
                <a:latin typeface="Arial Narrow"/>
                <a:cs typeface="Arial Narrow"/>
              </a:rPr>
              <a:t>visit:</a:t>
            </a:r>
            <a:r>
              <a:rPr dirty="0" sz="1200" spc="60" b="1">
                <a:solidFill>
                  <a:srgbClr val="FFFFFF"/>
                </a:solidFill>
                <a:latin typeface="Arial Narrow"/>
                <a:cs typeface="Arial Narrow"/>
              </a:rPr>
              <a:t> </a:t>
            </a:r>
            <a:r>
              <a:rPr dirty="0" u="sng" sz="1200" spc="-5" b="1">
                <a:solidFill>
                  <a:srgbClr val="FFFFFF"/>
                </a:solidFill>
                <a:uFill>
                  <a:solidFill>
                    <a:srgbClr val="FFFFFF"/>
                  </a:solidFill>
                </a:uFill>
                <a:latin typeface="Arial Narrow"/>
                <a:cs typeface="Arial Narrow"/>
              </a:rPr>
              <a:t>icap.columbia.edu</a:t>
            </a:r>
            <a:endParaRPr sz="1200">
              <a:latin typeface="Arial Narrow"/>
              <a:cs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055" y="631443"/>
            <a:ext cx="6288405" cy="452120"/>
          </a:xfrm>
          <a:prstGeom prst="rect"/>
        </p:spPr>
        <p:txBody>
          <a:bodyPr wrap="square" lIns="0" tIns="12700" rIns="0" bIns="0" rtlCol="0" vert="horz">
            <a:spAutoFit/>
          </a:bodyPr>
          <a:lstStyle/>
          <a:p>
            <a:pPr marL="12700">
              <a:lnSpc>
                <a:spcPct val="100000"/>
              </a:lnSpc>
              <a:spcBef>
                <a:spcPts val="100"/>
              </a:spcBef>
            </a:pPr>
            <a:r>
              <a:rPr dirty="0" spc="-5">
                <a:solidFill>
                  <a:srgbClr val="002060"/>
                </a:solidFill>
              </a:rPr>
              <a:t>Good </a:t>
            </a:r>
            <a:r>
              <a:rPr dirty="0" spc="-10">
                <a:solidFill>
                  <a:srgbClr val="002060"/>
                </a:solidFill>
              </a:rPr>
              <a:t>counseling </a:t>
            </a:r>
            <a:r>
              <a:rPr dirty="0" spc="-5">
                <a:solidFill>
                  <a:srgbClr val="002060"/>
                </a:solidFill>
              </a:rPr>
              <a:t>and </a:t>
            </a:r>
            <a:r>
              <a:rPr dirty="0" spc="-10">
                <a:solidFill>
                  <a:srgbClr val="002060"/>
                </a:solidFill>
              </a:rPr>
              <a:t>communication</a:t>
            </a:r>
            <a:r>
              <a:rPr dirty="0" spc="15">
                <a:solidFill>
                  <a:srgbClr val="002060"/>
                </a:solidFill>
              </a:rPr>
              <a:t> </a:t>
            </a:r>
            <a:r>
              <a:rPr dirty="0" spc="-5">
                <a:solidFill>
                  <a:srgbClr val="002060"/>
                </a:solidFill>
              </a:rPr>
              <a:t>skills</a:t>
            </a:r>
          </a:p>
        </p:txBody>
      </p:sp>
      <p:sp>
        <p:nvSpPr>
          <p:cNvPr id="3" name="object 3"/>
          <p:cNvSpPr txBox="1"/>
          <p:nvPr/>
        </p:nvSpPr>
        <p:spPr>
          <a:xfrm>
            <a:off x="831357" y="1154684"/>
            <a:ext cx="8329930" cy="5685790"/>
          </a:xfrm>
          <a:prstGeom prst="rect">
            <a:avLst/>
          </a:prstGeom>
        </p:spPr>
        <p:txBody>
          <a:bodyPr wrap="square" lIns="0" tIns="43180" rIns="0" bIns="0" rtlCol="0" vert="horz">
            <a:spAutoFit/>
          </a:bodyPr>
          <a:lstStyle/>
          <a:p>
            <a:pPr marL="12700">
              <a:lnSpc>
                <a:spcPct val="100000"/>
              </a:lnSpc>
              <a:spcBef>
                <a:spcPts val="340"/>
              </a:spcBef>
            </a:pPr>
            <a:r>
              <a:rPr dirty="0" u="sng" sz="1200" spc="-15" b="1">
                <a:uFill>
                  <a:solidFill>
                    <a:srgbClr val="000000"/>
                  </a:solidFill>
                </a:uFill>
                <a:latin typeface="Calibri"/>
                <a:cs typeface="Calibri"/>
              </a:rPr>
              <a:t>Key</a:t>
            </a:r>
            <a:r>
              <a:rPr dirty="0" u="sng" sz="1200" spc="-10" b="1">
                <a:uFill>
                  <a:solidFill>
                    <a:srgbClr val="000000"/>
                  </a:solidFill>
                </a:uFill>
                <a:latin typeface="Calibri"/>
                <a:cs typeface="Calibri"/>
              </a:rPr>
              <a:t> </a:t>
            </a:r>
            <a:r>
              <a:rPr dirty="0" u="sng" sz="1200" b="1">
                <a:uFill>
                  <a:solidFill>
                    <a:srgbClr val="000000"/>
                  </a:solidFill>
                </a:uFill>
                <a:latin typeface="Calibri"/>
                <a:cs typeface="Calibri"/>
              </a:rPr>
              <a:t>Tips:</a:t>
            </a:r>
            <a:endParaRPr sz="1200">
              <a:latin typeface="Calibri"/>
              <a:cs typeface="Calibri"/>
            </a:endParaRPr>
          </a:p>
          <a:p>
            <a:pPr marL="184150" indent="-171450">
              <a:lnSpc>
                <a:spcPct val="100000"/>
              </a:lnSpc>
              <a:spcBef>
                <a:spcPts val="240"/>
              </a:spcBef>
              <a:buFont typeface="Arial"/>
              <a:buChar char="•"/>
              <a:tabLst>
                <a:tab pos="184150" algn="l"/>
              </a:tabLst>
            </a:pPr>
            <a:r>
              <a:rPr dirty="0" sz="1200" spc="-10">
                <a:latin typeface="Calibri"/>
                <a:cs typeface="Calibri"/>
              </a:rPr>
              <a:t>Always make </a:t>
            </a:r>
            <a:r>
              <a:rPr dirty="0" sz="1200" spc="-15" b="1">
                <a:latin typeface="Calibri"/>
                <a:cs typeface="Calibri"/>
              </a:rPr>
              <a:t>eye </a:t>
            </a:r>
            <a:r>
              <a:rPr dirty="0" sz="1200" spc="-10" b="1">
                <a:latin typeface="Calibri"/>
                <a:cs typeface="Calibri"/>
              </a:rPr>
              <a:t>contact </a:t>
            </a:r>
            <a:r>
              <a:rPr dirty="0" sz="1200" spc="-5">
                <a:latin typeface="Calibri"/>
                <a:cs typeface="Calibri"/>
              </a:rPr>
              <a:t>with the</a:t>
            </a:r>
            <a:r>
              <a:rPr dirty="0" sz="1200" spc="55">
                <a:latin typeface="Calibri"/>
                <a:cs typeface="Calibri"/>
              </a:rPr>
              <a:t> </a:t>
            </a:r>
            <a:r>
              <a:rPr dirty="0" sz="1200" spc="-10">
                <a:latin typeface="Calibri"/>
                <a:cs typeface="Calibri"/>
              </a:rPr>
              <a:t>patient</a:t>
            </a:r>
            <a:endParaRPr sz="1200">
              <a:latin typeface="Calibri"/>
              <a:cs typeface="Calibri"/>
            </a:endParaRPr>
          </a:p>
          <a:p>
            <a:pPr marL="184150" indent="-171450">
              <a:lnSpc>
                <a:spcPct val="100000"/>
              </a:lnSpc>
              <a:spcBef>
                <a:spcPts val="359"/>
              </a:spcBef>
              <a:buFont typeface="Arial"/>
              <a:buChar char="•"/>
              <a:tabLst>
                <a:tab pos="184150" algn="l"/>
              </a:tabLst>
            </a:pPr>
            <a:r>
              <a:rPr dirty="0" sz="1200" spc="-5">
                <a:latin typeface="Calibri"/>
                <a:cs typeface="Calibri"/>
              </a:rPr>
              <a:t>Sit </a:t>
            </a:r>
            <a:r>
              <a:rPr dirty="0" sz="1200" spc="-10" b="1">
                <a:latin typeface="Calibri"/>
                <a:cs typeface="Calibri"/>
              </a:rPr>
              <a:t>face to</a:t>
            </a:r>
            <a:r>
              <a:rPr dirty="0" sz="1200" spc="10" b="1">
                <a:latin typeface="Calibri"/>
                <a:cs typeface="Calibri"/>
              </a:rPr>
              <a:t> </a:t>
            </a:r>
            <a:r>
              <a:rPr dirty="0" sz="1200" spc="-10" b="1">
                <a:latin typeface="Calibri"/>
                <a:cs typeface="Calibri"/>
              </a:rPr>
              <a:t>face</a:t>
            </a:r>
            <a:endParaRPr sz="1200">
              <a:latin typeface="Calibri"/>
              <a:cs typeface="Calibri"/>
            </a:endParaRPr>
          </a:p>
          <a:p>
            <a:pPr marL="184150" indent="-171450">
              <a:lnSpc>
                <a:spcPct val="100000"/>
              </a:lnSpc>
              <a:spcBef>
                <a:spcPts val="260"/>
              </a:spcBef>
              <a:buFont typeface="Arial"/>
              <a:buChar char="•"/>
              <a:tabLst>
                <a:tab pos="184150" algn="l"/>
              </a:tabLst>
            </a:pPr>
            <a:r>
              <a:rPr dirty="0" sz="1200" spc="-5">
                <a:latin typeface="Calibri"/>
                <a:cs typeface="Calibri"/>
              </a:rPr>
              <a:t>Speak clearly and in </a:t>
            </a:r>
            <a:r>
              <a:rPr dirty="0" sz="1200">
                <a:latin typeface="Calibri"/>
                <a:cs typeface="Calibri"/>
              </a:rPr>
              <a:t>a </a:t>
            </a:r>
            <a:r>
              <a:rPr dirty="0" sz="1200" spc="-5" b="1">
                <a:latin typeface="Calibri"/>
                <a:cs typeface="Calibri"/>
              </a:rPr>
              <a:t>nonthreatening</a:t>
            </a:r>
            <a:r>
              <a:rPr dirty="0" sz="1200" spc="15" b="1">
                <a:latin typeface="Calibri"/>
                <a:cs typeface="Calibri"/>
              </a:rPr>
              <a:t> </a:t>
            </a:r>
            <a:r>
              <a:rPr dirty="0" sz="1200" spc="-5" b="1">
                <a:latin typeface="Calibri"/>
                <a:cs typeface="Calibri"/>
              </a:rPr>
              <a:t>voice</a:t>
            </a:r>
            <a:endParaRPr sz="1200">
              <a:latin typeface="Calibri"/>
              <a:cs typeface="Calibri"/>
            </a:endParaRPr>
          </a:p>
          <a:p>
            <a:pPr marL="184150" indent="-171450">
              <a:lnSpc>
                <a:spcPct val="100000"/>
              </a:lnSpc>
              <a:spcBef>
                <a:spcPts val="265"/>
              </a:spcBef>
              <a:buFont typeface="Arial"/>
              <a:buChar char="•"/>
              <a:tabLst>
                <a:tab pos="184150" algn="l"/>
              </a:tabLst>
            </a:pPr>
            <a:r>
              <a:rPr dirty="0" sz="1200" spc="-5">
                <a:latin typeface="Calibri"/>
                <a:cs typeface="Calibri"/>
              </a:rPr>
              <a:t>Be </a:t>
            </a:r>
            <a:r>
              <a:rPr dirty="0" sz="1200" spc="-5" b="1">
                <a:latin typeface="Calibri"/>
                <a:cs typeface="Calibri"/>
              </a:rPr>
              <a:t>non-judgmental and respectful </a:t>
            </a:r>
            <a:r>
              <a:rPr dirty="0" sz="1200" b="1">
                <a:latin typeface="Calibri"/>
                <a:cs typeface="Calibri"/>
              </a:rPr>
              <a:t>– do not </a:t>
            </a:r>
            <a:r>
              <a:rPr dirty="0" sz="1200" spc="-5" b="1">
                <a:latin typeface="Calibri"/>
                <a:cs typeface="Calibri"/>
              </a:rPr>
              <a:t>blame </a:t>
            </a:r>
            <a:r>
              <a:rPr dirty="0" sz="1200" b="1">
                <a:latin typeface="Calibri"/>
                <a:cs typeface="Calibri"/>
              </a:rPr>
              <a:t>or</a:t>
            </a:r>
            <a:r>
              <a:rPr dirty="0" sz="1200" spc="50" b="1">
                <a:latin typeface="Calibri"/>
                <a:cs typeface="Calibri"/>
              </a:rPr>
              <a:t> </a:t>
            </a:r>
            <a:r>
              <a:rPr dirty="0" sz="1200" spc="-5" b="1">
                <a:latin typeface="Calibri"/>
                <a:cs typeface="Calibri"/>
              </a:rPr>
              <a:t>criticize!</a:t>
            </a:r>
            <a:endParaRPr sz="1200">
              <a:latin typeface="Calibri"/>
              <a:cs typeface="Calibri"/>
            </a:endParaRPr>
          </a:p>
          <a:p>
            <a:pPr>
              <a:lnSpc>
                <a:spcPct val="100000"/>
              </a:lnSpc>
              <a:spcBef>
                <a:spcPts val="10"/>
              </a:spcBef>
            </a:pPr>
            <a:endParaRPr sz="1450">
              <a:latin typeface="Calibri"/>
              <a:cs typeface="Calibri"/>
            </a:endParaRPr>
          </a:p>
          <a:p>
            <a:pPr marL="12700" marR="5080">
              <a:lnSpc>
                <a:spcPct val="119600"/>
              </a:lnSpc>
              <a:spcBef>
                <a:spcPts val="5"/>
              </a:spcBef>
            </a:pPr>
            <a:r>
              <a:rPr dirty="0" u="sng" sz="1200" spc="-10" b="1">
                <a:uFill>
                  <a:solidFill>
                    <a:srgbClr val="000000"/>
                  </a:solidFill>
                </a:uFill>
                <a:latin typeface="Calibri"/>
                <a:cs typeface="Calibri"/>
              </a:rPr>
              <a:t>Facts </a:t>
            </a:r>
            <a:r>
              <a:rPr dirty="0" u="sng" sz="1200" b="1">
                <a:uFill>
                  <a:solidFill>
                    <a:srgbClr val="000000"/>
                  </a:solidFill>
                </a:uFill>
                <a:latin typeface="Calibri"/>
                <a:cs typeface="Calibri"/>
              </a:rPr>
              <a:t>about </a:t>
            </a:r>
            <a:r>
              <a:rPr dirty="0" u="sng" sz="1200" spc="-5" b="1">
                <a:uFill>
                  <a:solidFill>
                    <a:srgbClr val="000000"/>
                  </a:solidFill>
                </a:uFill>
                <a:latin typeface="Calibri"/>
                <a:cs typeface="Calibri"/>
              </a:rPr>
              <a:t>Adolescent Development:</a:t>
            </a:r>
            <a:r>
              <a:rPr dirty="0" sz="1200" spc="-5" b="1">
                <a:latin typeface="Calibri"/>
                <a:cs typeface="Calibri"/>
              </a:rPr>
              <a:t> </a:t>
            </a:r>
            <a:r>
              <a:rPr dirty="0" sz="1200" spc="-5">
                <a:latin typeface="Calibri"/>
                <a:cs typeface="Calibri"/>
              </a:rPr>
              <a:t>The </a:t>
            </a:r>
            <a:r>
              <a:rPr dirty="0" sz="1200" spc="-20">
                <a:latin typeface="Calibri"/>
                <a:cs typeface="Calibri"/>
              </a:rPr>
              <a:t>brain’s </a:t>
            </a:r>
            <a:r>
              <a:rPr dirty="0" sz="1200" spc="-5">
                <a:latin typeface="Calibri"/>
                <a:cs typeface="Calibri"/>
              </a:rPr>
              <a:t>ability </a:t>
            </a:r>
            <a:r>
              <a:rPr dirty="0" sz="1200" spc="-10">
                <a:latin typeface="Calibri"/>
                <a:cs typeface="Calibri"/>
              </a:rPr>
              <a:t>to </a:t>
            </a:r>
            <a:r>
              <a:rPr dirty="0" sz="1200" spc="-5">
                <a:latin typeface="Calibri"/>
                <a:cs typeface="Calibri"/>
              </a:rPr>
              <a:t>think about how </a:t>
            </a:r>
            <a:r>
              <a:rPr dirty="0" sz="1200" spc="-15">
                <a:latin typeface="Calibri"/>
                <a:cs typeface="Calibri"/>
              </a:rPr>
              <a:t>today’s </a:t>
            </a:r>
            <a:r>
              <a:rPr dirty="0" sz="1200" spc="-5">
                <a:latin typeface="Calibri"/>
                <a:cs typeface="Calibri"/>
              </a:rPr>
              <a:t>actions </a:t>
            </a:r>
            <a:r>
              <a:rPr dirty="0" sz="1200">
                <a:latin typeface="Calibri"/>
                <a:cs typeface="Calibri"/>
              </a:rPr>
              <a:t>will </a:t>
            </a:r>
            <a:r>
              <a:rPr dirty="0" sz="1200" spc="-15">
                <a:latin typeface="Calibri"/>
                <a:cs typeface="Calibri"/>
              </a:rPr>
              <a:t>affect </a:t>
            </a:r>
            <a:r>
              <a:rPr dirty="0" sz="1200" spc="-5">
                <a:latin typeface="Calibri"/>
                <a:cs typeface="Calibri"/>
              </a:rPr>
              <a:t>the </a:t>
            </a:r>
            <a:r>
              <a:rPr dirty="0" sz="1200" spc="-10">
                <a:latin typeface="Calibri"/>
                <a:cs typeface="Calibri"/>
              </a:rPr>
              <a:t>future </a:t>
            </a:r>
            <a:r>
              <a:rPr dirty="0" sz="1200" spc="-5">
                <a:latin typeface="Calibri"/>
                <a:cs typeface="Calibri"/>
              </a:rPr>
              <a:t>(e.g. taking medicine  will </a:t>
            </a:r>
            <a:r>
              <a:rPr dirty="0" sz="1200" spc="-10">
                <a:latin typeface="Calibri"/>
                <a:cs typeface="Calibri"/>
              </a:rPr>
              <a:t>keep </a:t>
            </a:r>
            <a:r>
              <a:rPr dirty="0" sz="1200">
                <a:latin typeface="Calibri"/>
                <a:cs typeface="Calibri"/>
              </a:rPr>
              <a:t>a </a:t>
            </a:r>
            <a:r>
              <a:rPr dirty="0" sz="1200" spc="-5">
                <a:latin typeface="Calibri"/>
                <a:cs typeface="Calibri"/>
              </a:rPr>
              <a:t>person </a:t>
            </a:r>
            <a:r>
              <a:rPr dirty="0" sz="1200" spc="-10">
                <a:latin typeface="Calibri"/>
                <a:cs typeface="Calibri"/>
              </a:rPr>
              <a:t>healthy </a:t>
            </a:r>
            <a:r>
              <a:rPr dirty="0" sz="1200" spc="-5">
                <a:latin typeface="Calibri"/>
                <a:cs typeface="Calibri"/>
              </a:rPr>
              <a:t>and well in the </a:t>
            </a:r>
            <a:r>
              <a:rPr dirty="0" sz="1200" spc="-10">
                <a:latin typeface="Calibri"/>
                <a:cs typeface="Calibri"/>
              </a:rPr>
              <a:t>future) develops </a:t>
            </a:r>
            <a:r>
              <a:rPr dirty="0" sz="1200" spc="-5">
                <a:latin typeface="Calibri"/>
                <a:cs typeface="Calibri"/>
              </a:rPr>
              <a:t>slowly with the </a:t>
            </a:r>
            <a:r>
              <a:rPr dirty="0" sz="1200" spc="-15">
                <a:latin typeface="Calibri"/>
                <a:cs typeface="Calibri"/>
              </a:rPr>
              <a:t>brain </a:t>
            </a:r>
            <a:r>
              <a:rPr dirty="0" sz="1200" spc="-10">
                <a:latin typeface="Calibri"/>
                <a:cs typeface="Calibri"/>
              </a:rPr>
              <a:t>developing into </a:t>
            </a:r>
            <a:r>
              <a:rPr dirty="0" sz="1200" spc="-5">
                <a:latin typeface="Calibri"/>
                <a:cs typeface="Calibri"/>
              </a:rPr>
              <a:t>the </a:t>
            </a:r>
            <a:r>
              <a:rPr dirty="0" sz="1200">
                <a:latin typeface="Calibri"/>
                <a:cs typeface="Calibri"/>
              </a:rPr>
              <a:t>mid-20s. </a:t>
            </a:r>
            <a:r>
              <a:rPr dirty="0" sz="1200" spc="-5">
                <a:latin typeface="Calibri"/>
                <a:cs typeface="Calibri"/>
              </a:rPr>
              <a:t>It is normal </a:t>
            </a:r>
            <a:r>
              <a:rPr dirty="0" sz="1200" spc="-10">
                <a:latin typeface="Calibri"/>
                <a:cs typeface="Calibri"/>
              </a:rPr>
              <a:t>for  </a:t>
            </a:r>
            <a:r>
              <a:rPr dirty="0" sz="1200" spc="-5">
                <a:latin typeface="Calibri"/>
                <a:cs typeface="Calibri"/>
              </a:rPr>
              <a:t>adolescents </a:t>
            </a:r>
            <a:r>
              <a:rPr dirty="0" sz="1200" spc="-10">
                <a:latin typeface="Calibri"/>
                <a:cs typeface="Calibri"/>
              </a:rPr>
              <a:t>to feel </a:t>
            </a:r>
            <a:r>
              <a:rPr dirty="0" sz="1200">
                <a:latin typeface="Calibri"/>
                <a:cs typeface="Calibri"/>
              </a:rPr>
              <a:t>as </a:t>
            </a:r>
            <a:r>
              <a:rPr dirty="0" sz="1200" spc="-5">
                <a:latin typeface="Calibri"/>
                <a:cs typeface="Calibri"/>
              </a:rPr>
              <a:t>if </a:t>
            </a:r>
            <a:r>
              <a:rPr dirty="0" sz="1200" spc="-10">
                <a:latin typeface="Calibri"/>
                <a:cs typeface="Calibri"/>
              </a:rPr>
              <a:t>nothing </a:t>
            </a:r>
            <a:r>
              <a:rPr dirty="0" sz="1200" spc="-5">
                <a:latin typeface="Calibri"/>
                <a:cs typeface="Calibri"/>
              </a:rPr>
              <a:t>can </a:t>
            </a:r>
            <a:r>
              <a:rPr dirty="0" sz="1200" spc="-10">
                <a:latin typeface="Calibri"/>
                <a:cs typeface="Calibri"/>
              </a:rPr>
              <a:t>hurt </a:t>
            </a:r>
            <a:r>
              <a:rPr dirty="0" sz="1200" spc="-5">
                <a:latin typeface="Calibri"/>
                <a:cs typeface="Calibri"/>
              </a:rPr>
              <a:t>them and </a:t>
            </a:r>
            <a:r>
              <a:rPr dirty="0" sz="1200" spc="-10">
                <a:latin typeface="Calibri"/>
                <a:cs typeface="Calibri"/>
              </a:rPr>
              <a:t>to think more </a:t>
            </a:r>
            <a:r>
              <a:rPr dirty="0" sz="1200" spc="-5">
                <a:latin typeface="Calibri"/>
                <a:cs typeface="Calibri"/>
              </a:rPr>
              <a:t>about </a:t>
            </a:r>
            <a:r>
              <a:rPr dirty="0" sz="1200" spc="-10">
                <a:latin typeface="Calibri"/>
                <a:cs typeface="Calibri"/>
              </a:rPr>
              <a:t>immediate problems </a:t>
            </a:r>
            <a:r>
              <a:rPr dirty="0" sz="1200" spc="-5">
                <a:latin typeface="Calibri"/>
                <a:cs typeface="Calibri"/>
              </a:rPr>
              <a:t>(“I don’t </a:t>
            </a:r>
            <a:r>
              <a:rPr dirty="0" sz="1200" spc="-10">
                <a:latin typeface="Calibri"/>
                <a:cs typeface="Calibri"/>
              </a:rPr>
              <a:t>want to </a:t>
            </a:r>
            <a:r>
              <a:rPr dirty="0" sz="1200" spc="-15">
                <a:latin typeface="Calibri"/>
                <a:cs typeface="Calibri"/>
              </a:rPr>
              <a:t>take </a:t>
            </a:r>
            <a:r>
              <a:rPr dirty="0" sz="1200" spc="-5">
                <a:latin typeface="Calibri"/>
                <a:cs typeface="Calibri"/>
              </a:rPr>
              <a:t>pills”) than </a:t>
            </a:r>
            <a:r>
              <a:rPr dirty="0" sz="1200" spc="-10">
                <a:latin typeface="Calibri"/>
                <a:cs typeface="Calibri"/>
              </a:rPr>
              <a:t>later  problems </a:t>
            </a:r>
            <a:r>
              <a:rPr dirty="0" sz="1200" spc="-5">
                <a:latin typeface="Calibri"/>
                <a:cs typeface="Calibri"/>
              </a:rPr>
              <a:t>(“If </a:t>
            </a:r>
            <a:r>
              <a:rPr dirty="0" sz="1200">
                <a:latin typeface="Calibri"/>
                <a:cs typeface="Calibri"/>
              </a:rPr>
              <a:t>I </a:t>
            </a:r>
            <a:r>
              <a:rPr dirty="0" sz="1200" spc="-5">
                <a:latin typeface="Calibri"/>
                <a:cs typeface="Calibri"/>
              </a:rPr>
              <a:t>don’t </a:t>
            </a:r>
            <a:r>
              <a:rPr dirty="0" sz="1200" spc="-15">
                <a:latin typeface="Calibri"/>
                <a:cs typeface="Calibri"/>
              </a:rPr>
              <a:t>take </a:t>
            </a:r>
            <a:r>
              <a:rPr dirty="0" sz="1200" spc="-5">
                <a:latin typeface="Calibri"/>
                <a:cs typeface="Calibri"/>
              </a:rPr>
              <a:t>pills </a:t>
            </a:r>
            <a:r>
              <a:rPr dirty="0" sz="1200" spc="-30">
                <a:latin typeface="Calibri"/>
                <a:cs typeface="Calibri"/>
              </a:rPr>
              <a:t>now, </a:t>
            </a:r>
            <a:r>
              <a:rPr dirty="0" sz="1200">
                <a:latin typeface="Calibri"/>
                <a:cs typeface="Calibri"/>
              </a:rPr>
              <a:t>I </a:t>
            </a:r>
            <a:r>
              <a:rPr dirty="0" sz="1200" spc="-5">
                <a:latin typeface="Calibri"/>
                <a:cs typeface="Calibri"/>
              </a:rPr>
              <a:t>could </a:t>
            </a:r>
            <a:r>
              <a:rPr dirty="0" sz="1200" spc="-10">
                <a:latin typeface="Calibri"/>
                <a:cs typeface="Calibri"/>
              </a:rPr>
              <a:t>get </a:t>
            </a:r>
            <a:r>
              <a:rPr dirty="0" sz="1200">
                <a:latin typeface="Calibri"/>
                <a:cs typeface="Calibri"/>
              </a:rPr>
              <a:t>sick or </a:t>
            </a:r>
            <a:r>
              <a:rPr dirty="0" sz="1200" spc="-5">
                <a:latin typeface="Calibri"/>
                <a:cs typeface="Calibri"/>
              </a:rPr>
              <a:t>die”). </a:t>
            </a:r>
            <a:r>
              <a:rPr dirty="0" sz="1200" spc="-10">
                <a:latin typeface="Calibri"/>
                <a:cs typeface="Calibri"/>
              </a:rPr>
              <a:t>Therefore, </a:t>
            </a:r>
            <a:r>
              <a:rPr dirty="0" sz="1200" spc="-5">
                <a:latin typeface="Calibri"/>
                <a:cs typeface="Calibri"/>
              </a:rPr>
              <a:t>we </a:t>
            </a:r>
            <a:r>
              <a:rPr dirty="0" sz="1200" spc="-10">
                <a:latin typeface="Calibri"/>
                <a:cs typeface="Calibri"/>
              </a:rPr>
              <a:t>are </a:t>
            </a:r>
            <a:r>
              <a:rPr dirty="0" sz="1200" spc="-5">
                <a:latin typeface="Calibri"/>
                <a:cs typeface="Calibri"/>
              </a:rPr>
              <a:t>asking adolescents </a:t>
            </a:r>
            <a:r>
              <a:rPr dirty="0" sz="1200" spc="-10">
                <a:latin typeface="Calibri"/>
                <a:cs typeface="Calibri"/>
              </a:rPr>
              <a:t>to </a:t>
            </a:r>
            <a:r>
              <a:rPr dirty="0" sz="1200" spc="-5">
                <a:latin typeface="Calibri"/>
                <a:cs typeface="Calibri"/>
              </a:rPr>
              <a:t>be </a:t>
            </a:r>
            <a:r>
              <a:rPr dirty="0" sz="1200">
                <a:latin typeface="Calibri"/>
                <a:cs typeface="Calibri"/>
              </a:rPr>
              <a:t>wise </a:t>
            </a:r>
            <a:r>
              <a:rPr dirty="0" sz="1200" spc="-10">
                <a:latin typeface="Calibri"/>
                <a:cs typeface="Calibri"/>
              </a:rPr>
              <a:t>beyond </a:t>
            </a:r>
            <a:r>
              <a:rPr dirty="0" sz="1200" spc="-5">
                <a:latin typeface="Calibri"/>
                <a:cs typeface="Calibri"/>
              </a:rPr>
              <a:t>their </a:t>
            </a:r>
            <a:r>
              <a:rPr dirty="0" sz="1200" spc="-15">
                <a:latin typeface="Calibri"/>
                <a:cs typeface="Calibri"/>
              </a:rPr>
              <a:t>years </a:t>
            </a:r>
            <a:r>
              <a:rPr dirty="0" sz="1200" spc="-5">
                <a:latin typeface="Calibri"/>
                <a:cs typeface="Calibri"/>
              </a:rPr>
              <a:t>with  their</a:t>
            </a:r>
            <a:r>
              <a:rPr dirty="0" sz="1200" spc="-10">
                <a:latin typeface="Calibri"/>
                <a:cs typeface="Calibri"/>
              </a:rPr>
              <a:t> </a:t>
            </a:r>
            <a:r>
              <a:rPr dirty="0" sz="1200" spc="-5">
                <a:latin typeface="Calibri"/>
                <a:cs typeface="Calibri"/>
              </a:rPr>
              <a:t>health.</a:t>
            </a:r>
            <a:endParaRPr sz="1200">
              <a:latin typeface="Calibri"/>
              <a:cs typeface="Calibri"/>
            </a:endParaRPr>
          </a:p>
          <a:p>
            <a:pPr>
              <a:lnSpc>
                <a:spcPct val="100000"/>
              </a:lnSpc>
              <a:spcBef>
                <a:spcPts val="20"/>
              </a:spcBef>
            </a:pPr>
            <a:endParaRPr sz="1300">
              <a:latin typeface="Calibri"/>
              <a:cs typeface="Calibri"/>
            </a:endParaRPr>
          </a:p>
          <a:p>
            <a:pPr marL="12700" marR="35560">
              <a:lnSpc>
                <a:spcPct val="125000"/>
              </a:lnSpc>
            </a:pPr>
            <a:r>
              <a:rPr dirty="0" u="sng" sz="1200" spc="-5" b="1">
                <a:uFill>
                  <a:solidFill>
                    <a:srgbClr val="000000"/>
                  </a:solidFill>
                </a:uFill>
                <a:latin typeface="Calibri"/>
                <a:cs typeface="Calibri"/>
              </a:rPr>
              <a:t>Ask more than </a:t>
            </a:r>
            <a:r>
              <a:rPr dirty="0" u="sng" sz="1200" spc="-20" b="1">
                <a:uFill>
                  <a:solidFill>
                    <a:srgbClr val="000000"/>
                  </a:solidFill>
                </a:uFill>
                <a:latin typeface="Calibri"/>
                <a:cs typeface="Calibri"/>
              </a:rPr>
              <a:t>Tell:</a:t>
            </a:r>
            <a:r>
              <a:rPr dirty="0" sz="1200" spc="-20" b="1">
                <a:latin typeface="Calibri"/>
                <a:cs typeface="Calibri"/>
              </a:rPr>
              <a:t> </a:t>
            </a:r>
            <a:r>
              <a:rPr dirty="0" sz="1200" spc="-5">
                <a:latin typeface="Calibri"/>
                <a:cs typeface="Calibri"/>
              </a:rPr>
              <a:t>Adolescents do not </a:t>
            </a:r>
            <a:r>
              <a:rPr dirty="0" sz="1200" spc="-10">
                <a:latin typeface="Calibri"/>
                <a:cs typeface="Calibri"/>
              </a:rPr>
              <a:t>respond </a:t>
            </a:r>
            <a:r>
              <a:rPr dirty="0" sz="1200" spc="-5">
                <a:latin typeface="Calibri"/>
                <a:cs typeface="Calibri"/>
              </a:rPr>
              <a:t>well </a:t>
            </a:r>
            <a:r>
              <a:rPr dirty="0" sz="1200" spc="-10">
                <a:latin typeface="Calibri"/>
                <a:cs typeface="Calibri"/>
              </a:rPr>
              <a:t>to </a:t>
            </a:r>
            <a:r>
              <a:rPr dirty="0" sz="1200" spc="-20">
                <a:latin typeface="Calibri"/>
                <a:cs typeface="Calibri"/>
              </a:rPr>
              <a:t>“You </a:t>
            </a:r>
            <a:r>
              <a:rPr dirty="0" sz="1200" spc="-5">
                <a:latin typeface="Calibri"/>
                <a:cs typeface="Calibri"/>
              </a:rPr>
              <a:t>will die if </a:t>
            </a:r>
            <a:r>
              <a:rPr dirty="0" sz="1200" spc="-10">
                <a:latin typeface="Calibri"/>
                <a:cs typeface="Calibri"/>
              </a:rPr>
              <a:t>you </a:t>
            </a:r>
            <a:r>
              <a:rPr dirty="0" sz="1200" spc="-5">
                <a:latin typeface="Calibri"/>
                <a:cs typeface="Calibri"/>
              </a:rPr>
              <a:t>don’t </a:t>
            </a:r>
            <a:r>
              <a:rPr dirty="0" sz="1200" spc="-15">
                <a:latin typeface="Calibri"/>
                <a:cs typeface="Calibri"/>
              </a:rPr>
              <a:t>take </a:t>
            </a:r>
            <a:r>
              <a:rPr dirty="0" sz="1200" spc="-20">
                <a:latin typeface="Calibri"/>
                <a:cs typeface="Calibri"/>
              </a:rPr>
              <a:t>this.” </a:t>
            </a:r>
            <a:r>
              <a:rPr dirty="0" sz="1200" spc="-5">
                <a:latin typeface="Calibri"/>
                <a:cs typeface="Calibri"/>
              </a:rPr>
              <a:t>It </a:t>
            </a:r>
            <a:r>
              <a:rPr dirty="0" sz="1200" spc="-15">
                <a:latin typeface="Calibri"/>
                <a:cs typeface="Calibri"/>
              </a:rPr>
              <a:t>rarely </a:t>
            </a:r>
            <a:r>
              <a:rPr dirty="0" sz="1200" spc="-10">
                <a:latin typeface="Calibri"/>
                <a:cs typeface="Calibri"/>
              </a:rPr>
              <a:t>helps </a:t>
            </a:r>
            <a:r>
              <a:rPr dirty="0" sz="1200" spc="-5">
                <a:latin typeface="Calibri"/>
                <a:cs typeface="Calibri"/>
              </a:rPr>
              <a:t>change their behavior and,  </a:t>
            </a:r>
            <a:r>
              <a:rPr dirty="0" sz="1200" spc="-25">
                <a:latin typeface="Calibri"/>
                <a:cs typeface="Calibri"/>
              </a:rPr>
              <a:t>likely,</a:t>
            </a:r>
            <a:r>
              <a:rPr dirty="0" sz="1200" spc="5">
                <a:latin typeface="Calibri"/>
                <a:cs typeface="Calibri"/>
              </a:rPr>
              <a:t> </a:t>
            </a:r>
            <a:r>
              <a:rPr dirty="0" sz="1200" spc="-5">
                <a:latin typeface="Calibri"/>
                <a:cs typeface="Calibri"/>
              </a:rPr>
              <a:t>they</a:t>
            </a:r>
            <a:r>
              <a:rPr dirty="0" sz="1200">
                <a:latin typeface="Calibri"/>
                <a:cs typeface="Calibri"/>
              </a:rPr>
              <a:t> </a:t>
            </a:r>
            <a:r>
              <a:rPr dirty="0" sz="1200" spc="-5">
                <a:latin typeface="Calibri"/>
                <a:cs typeface="Calibri"/>
              </a:rPr>
              <a:t>will</a:t>
            </a:r>
            <a:r>
              <a:rPr dirty="0" sz="1200" spc="10">
                <a:latin typeface="Calibri"/>
                <a:cs typeface="Calibri"/>
              </a:rPr>
              <a:t> </a:t>
            </a:r>
            <a:r>
              <a:rPr dirty="0" sz="1200" spc="-5">
                <a:latin typeface="Calibri"/>
                <a:cs typeface="Calibri"/>
              </a:rPr>
              <a:t>not</a:t>
            </a:r>
            <a:r>
              <a:rPr dirty="0" sz="1200" spc="5">
                <a:latin typeface="Calibri"/>
                <a:cs typeface="Calibri"/>
              </a:rPr>
              <a:t> </a:t>
            </a:r>
            <a:r>
              <a:rPr dirty="0" sz="1200" spc="-10">
                <a:latin typeface="Calibri"/>
                <a:cs typeface="Calibri"/>
              </a:rPr>
              <a:t>feel</a:t>
            </a:r>
            <a:r>
              <a:rPr dirty="0" sz="1200" spc="5">
                <a:latin typeface="Calibri"/>
                <a:cs typeface="Calibri"/>
              </a:rPr>
              <a:t> </a:t>
            </a:r>
            <a:r>
              <a:rPr dirty="0" sz="1200">
                <a:latin typeface="Calibri"/>
                <a:cs typeface="Calibri"/>
              </a:rPr>
              <a:t>as</a:t>
            </a:r>
            <a:r>
              <a:rPr dirty="0" sz="1200" spc="15">
                <a:latin typeface="Calibri"/>
                <a:cs typeface="Calibri"/>
              </a:rPr>
              <a:t> </a:t>
            </a:r>
            <a:r>
              <a:rPr dirty="0" sz="1200" spc="-5">
                <a:latin typeface="Calibri"/>
                <a:cs typeface="Calibri"/>
              </a:rPr>
              <a:t>if</a:t>
            </a:r>
            <a:r>
              <a:rPr dirty="0" sz="1200" spc="5">
                <a:latin typeface="Calibri"/>
                <a:cs typeface="Calibri"/>
              </a:rPr>
              <a:t> </a:t>
            </a:r>
            <a:r>
              <a:rPr dirty="0" sz="1200" spc="-10">
                <a:latin typeface="Calibri"/>
                <a:cs typeface="Calibri"/>
              </a:rPr>
              <a:t>you</a:t>
            </a:r>
            <a:r>
              <a:rPr dirty="0" sz="1200">
                <a:latin typeface="Calibri"/>
                <a:cs typeface="Calibri"/>
              </a:rPr>
              <a:t> </a:t>
            </a:r>
            <a:r>
              <a:rPr dirty="0" sz="1200" spc="-10">
                <a:latin typeface="Calibri"/>
                <a:cs typeface="Calibri"/>
              </a:rPr>
              <a:t>are</a:t>
            </a:r>
            <a:r>
              <a:rPr dirty="0" sz="1200" spc="15">
                <a:latin typeface="Calibri"/>
                <a:cs typeface="Calibri"/>
              </a:rPr>
              <a:t> </a:t>
            </a:r>
            <a:r>
              <a:rPr dirty="0" sz="1200" spc="-10">
                <a:latin typeface="Calibri"/>
                <a:cs typeface="Calibri"/>
              </a:rPr>
              <a:t>listening</a:t>
            </a:r>
            <a:r>
              <a:rPr dirty="0" sz="1200" spc="5">
                <a:latin typeface="Calibri"/>
                <a:cs typeface="Calibri"/>
              </a:rPr>
              <a:t> </a:t>
            </a:r>
            <a:r>
              <a:rPr dirty="0" sz="1200">
                <a:latin typeface="Calibri"/>
                <a:cs typeface="Calibri"/>
              </a:rPr>
              <a:t>or </a:t>
            </a:r>
            <a:r>
              <a:rPr dirty="0" sz="1200" spc="-10">
                <a:latin typeface="Calibri"/>
                <a:cs typeface="Calibri"/>
              </a:rPr>
              <a:t>care.</a:t>
            </a:r>
            <a:r>
              <a:rPr dirty="0" sz="1200" spc="10">
                <a:latin typeface="Calibri"/>
                <a:cs typeface="Calibri"/>
              </a:rPr>
              <a:t> </a:t>
            </a:r>
            <a:r>
              <a:rPr dirty="0" sz="1200" spc="-15">
                <a:latin typeface="Calibri"/>
                <a:cs typeface="Calibri"/>
              </a:rPr>
              <a:t>Stay</a:t>
            </a:r>
            <a:r>
              <a:rPr dirty="0" sz="1200">
                <a:latin typeface="Calibri"/>
                <a:cs typeface="Calibri"/>
              </a:rPr>
              <a:t> </a:t>
            </a:r>
            <a:r>
              <a:rPr dirty="0" sz="1200" spc="-10">
                <a:latin typeface="Calibri"/>
                <a:cs typeface="Calibri"/>
              </a:rPr>
              <a:t>non-judgmental</a:t>
            </a:r>
            <a:r>
              <a:rPr dirty="0" sz="1200" spc="5">
                <a:latin typeface="Calibri"/>
                <a:cs typeface="Calibri"/>
              </a:rPr>
              <a:t> </a:t>
            </a:r>
            <a:r>
              <a:rPr dirty="0" sz="1200" spc="-5">
                <a:latin typeface="Calibri"/>
                <a:cs typeface="Calibri"/>
              </a:rPr>
              <a:t>and</a:t>
            </a:r>
            <a:r>
              <a:rPr dirty="0" sz="1200" spc="5">
                <a:latin typeface="Calibri"/>
                <a:cs typeface="Calibri"/>
              </a:rPr>
              <a:t> </a:t>
            </a:r>
            <a:r>
              <a:rPr dirty="0" sz="1200" spc="-10">
                <a:latin typeface="Calibri"/>
                <a:cs typeface="Calibri"/>
              </a:rPr>
              <a:t>focus</a:t>
            </a:r>
            <a:r>
              <a:rPr dirty="0" sz="1200" spc="10">
                <a:latin typeface="Calibri"/>
                <a:cs typeface="Calibri"/>
              </a:rPr>
              <a:t> </a:t>
            </a:r>
            <a:r>
              <a:rPr dirty="0" sz="1200">
                <a:latin typeface="Calibri"/>
                <a:cs typeface="Calibri"/>
              </a:rPr>
              <a:t>on</a:t>
            </a:r>
            <a:r>
              <a:rPr dirty="0" sz="1200" spc="5">
                <a:latin typeface="Calibri"/>
                <a:cs typeface="Calibri"/>
              </a:rPr>
              <a:t> </a:t>
            </a:r>
            <a:r>
              <a:rPr dirty="0" sz="1200" spc="-5">
                <a:latin typeface="Calibri"/>
                <a:cs typeface="Calibri"/>
              </a:rPr>
              <a:t>immediate</a:t>
            </a:r>
            <a:r>
              <a:rPr dirty="0" sz="1200" spc="10">
                <a:latin typeface="Calibri"/>
                <a:cs typeface="Calibri"/>
              </a:rPr>
              <a:t> </a:t>
            </a:r>
            <a:r>
              <a:rPr dirty="0" sz="1200" spc="-5">
                <a:latin typeface="Calibri"/>
                <a:cs typeface="Calibri"/>
              </a:rPr>
              <a:t>benefits</a:t>
            </a:r>
            <a:r>
              <a:rPr dirty="0" sz="1200" spc="10">
                <a:latin typeface="Calibri"/>
                <a:cs typeface="Calibri"/>
              </a:rPr>
              <a:t> </a:t>
            </a:r>
            <a:r>
              <a:rPr dirty="0" sz="1200" spc="-10">
                <a:latin typeface="Calibri"/>
                <a:cs typeface="Calibri"/>
              </a:rPr>
              <a:t>that</a:t>
            </a:r>
            <a:r>
              <a:rPr dirty="0" sz="1200" spc="10">
                <a:latin typeface="Calibri"/>
                <a:cs typeface="Calibri"/>
              </a:rPr>
              <a:t> </a:t>
            </a:r>
            <a:r>
              <a:rPr dirty="0" sz="1200" spc="-10">
                <a:latin typeface="Calibri"/>
                <a:cs typeface="Calibri"/>
              </a:rPr>
              <a:t>matter</a:t>
            </a:r>
            <a:r>
              <a:rPr dirty="0" sz="1200">
                <a:latin typeface="Calibri"/>
                <a:cs typeface="Calibri"/>
              </a:rPr>
              <a:t> </a:t>
            </a:r>
            <a:r>
              <a:rPr dirty="0" sz="1200" spc="-10">
                <a:latin typeface="Calibri"/>
                <a:cs typeface="Calibri"/>
              </a:rPr>
              <a:t>to</a:t>
            </a:r>
            <a:r>
              <a:rPr dirty="0" sz="1200" spc="10">
                <a:latin typeface="Calibri"/>
                <a:cs typeface="Calibri"/>
              </a:rPr>
              <a:t> </a:t>
            </a:r>
            <a:r>
              <a:rPr dirty="0" sz="1200" spc="-10">
                <a:latin typeface="Calibri"/>
                <a:cs typeface="Calibri"/>
              </a:rPr>
              <a:t>the</a:t>
            </a:r>
            <a:r>
              <a:rPr dirty="0" sz="1200" spc="15">
                <a:latin typeface="Calibri"/>
                <a:cs typeface="Calibri"/>
              </a:rPr>
              <a:t> </a:t>
            </a:r>
            <a:r>
              <a:rPr dirty="0" sz="1200" spc="-10">
                <a:latin typeface="Calibri"/>
                <a:cs typeface="Calibri"/>
              </a:rPr>
              <a:t>person.</a:t>
            </a:r>
            <a:endParaRPr sz="1200">
              <a:latin typeface="Calibri"/>
              <a:cs typeface="Calibri"/>
            </a:endParaRPr>
          </a:p>
          <a:p>
            <a:pPr marL="241300" indent="-228600">
              <a:lnSpc>
                <a:spcPct val="100000"/>
              </a:lnSpc>
              <a:spcBef>
                <a:spcPts val="265"/>
              </a:spcBef>
              <a:buAutoNum type="arabicPeriod"/>
              <a:tabLst>
                <a:tab pos="241300" algn="l"/>
              </a:tabLst>
            </a:pPr>
            <a:r>
              <a:rPr dirty="0" sz="1200" spc="-5">
                <a:latin typeface="Calibri"/>
                <a:cs typeface="Calibri"/>
              </a:rPr>
              <a:t>Find out what is </a:t>
            </a:r>
            <a:r>
              <a:rPr dirty="0" sz="1200" spc="-10">
                <a:latin typeface="Calibri"/>
                <a:cs typeface="Calibri"/>
              </a:rPr>
              <a:t>important to </a:t>
            </a:r>
            <a:r>
              <a:rPr dirty="0" sz="1200" spc="-5">
                <a:latin typeface="Calibri"/>
                <a:cs typeface="Calibri"/>
              </a:rPr>
              <a:t>him </a:t>
            </a:r>
            <a:r>
              <a:rPr dirty="0" sz="1200">
                <a:latin typeface="Calibri"/>
                <a:cs typeface="Calibri"/>
              </a:rPr>
              <a:t>or </a:t>
            </a:r>
            <a:r>
              <a:rPr dirty="0" sz="1200" spc="-5">
                <a:latin typeface="Calibri"/>
                <a:cs typeface="Calibri"/>
              </a:rPr>
              <a:t>her: </a:t>
            </a:r>
            <a:r>
              <a:rPr dirty="0" sz="1200" spc="-10">
                <a:latin typeface="Calibri"/>
                <a:cs typeface="Calibri"/>
              </a:rPr>
              <a:t>“What </a:t>
            </a:r>
            <a:r>
              <a:rPr dirty="0" sz="1200" spc="-5">
                <a:latin typeface="Calibri"/>
                <a:cs typeface="Calibri"/>
              </a:rPr>
              <a:t>do </a:t>
            </a:r>
            <a:r>
              <a:rPr dirty="0" sz="1200" spc="-10">
                <a:latin typeface="Calibri"/>
                <a:cs typeface="Calibri"/>
              </a:rPr>
              <a:t>you </a:t>
            </a:r>
            <a:r>
              <a:rPr dirty="0" sz="1200" spc="-15">
                <a:latin typeface="Calibri"/>
                <a:cs typeface="Calibri"/>
              </a:rPr>
              <a:t>like </a:t>
            </a:r>
            <a:r>
              <a:rPr dirty="0" sz="1200" spc="-10">
                <a:latin typeface="Calibri"/>
                <a:cs typeface="Calibri"/>
              </a:rPr>
              <a:t>to </a:t>
            </a:r>
            <a:r>
              <a:rPr dirty="0" sz="1200" spc="-5">
                <a:latin typeface="Calibri"/>
                <a:cs typeface="Calibri"/>
              </a:rPr>
              <a:t>do in </a:t>
            </a:r>
            <a:r>
              <a:rPr dirty="0" sz="1200" spc="-10">
                <a:latin typeface="Calibri"/>
                <a:cs typeface="Calibri"/>
              </a:rPr>
              <a:t>your free</a:t>
            </a:r>
            <a:r>
              <a:rPr dirty="0" sz="1200" spc="145">
                <a:latin typeface="Calibri"/>
                <a:cs typeface="Calibri"/>
              </a:rPr>
              <a:t> </a:t>
            </a:r>
            <a:r>
              <a:rPr dirty="0" sz="1200">
                <a:latin typeface="Calibri"/>
                <a:cs typeface="Calibri"/>
              </a:rPr>
              <a:t>time?”</a:t>
            </a:r>
            <a:endParaRPr sz="1200">
              <a:latin typeface="Calibri"/>
              <a:cs typeface="Calibri"/>
            </a:endParaRPr>
          </a:p>
          <a:p>
            <a:pPr marL="241300" indent="-228600">
              <a:lnSpc>
                <a:spcPct val="100000"/>
              </a:lnSpc>
              <a:spcBef>
                <a:spcPts val="260"/>
              </a:spcBef>
              <a:buAutoNum type="arabicPeriod"/>
              <a:tabLst>
                <a:tab pos="241300" algn="l"/>
              </a:tabLst>
            </a:pPr>
            <a:r>
              <a:rPr dirty="0" sz="1200" spc="-5">
                <a:latin typeface="Calibri"/>
                <a:cs typeface="Calibri"/>
              </a:rPr>
              <a:t>Be </a:t>
            </a:r>
            <a:r>
              <a:rPr dirty="0" sz="1200" spc="-10">
                <a:latin typeface="Calibri"/>
                <a:cs typeface="Calibri"/>
              </a:rPr>
              <a:t>interested </a:t>
            </a:r>
            <a:r>
              <a:rPr dirty="0" sz="1200">
                <a:latin typeface="Calibri"/>
                <a:cs typeface="Calibri"/>
              </a:rPr>
              <a:t>in </a:t>
            </a:r>
            <a:r>
              <a:rPr dirty="0" sz="1200" spc="-5">
                <a:latin typeface="Calibri"/>
                <a:cs typeface="Calibri"/>
              </a:rPr>
              <a:t>the responses: </a:t>
            </a:r>
            <a:r>
              <a:rPr dirty="0" sz="1200" spc="-25">
                <a:latin typeface="Calibri"/>
                <a:cs typeface="Calibri"/>
              </a:rPr>
              <a:t>“I’d </a:t>
            </a:r>
            <a:r>
              <a:rPr dirty="0" sz="1200" spc="-10">
                <a:latin typeface="Calibri"/>
                <a:cs typeface="Calibri"/>
              </a:rPr>
              <a:t>like to </a:t>
            </a:r>
            <a:r>
              <a:rPr dirty="0" sz="1200" spc="-5">
                <a:latin typeface="Calibri"/>
                <a:cs typeface="Calibri"/>
              </a:rPr>
              <a:t>hear more about</a:t>
            </a:r>
            <a:r>
              <a:rPr dirty="0" sz="1200" spc="85">
                <a:latin typeface="Calibri"/>
                <a:cs typeface="Calibri"/>
              </a:rPr>
              <a:t> </a:t>
            </a:r>
            <a:r>
              <a:rPr dirty="0" sz="1200" spc="-25">
                <a:latin typeface="Calibri"/>
                <a:cs typeface="Calibri"/>
              </a:rPr>
              <a:t>that.”</a:t>
            </a:r>
            <a:endParaRPr sz="1200">
              <a:latin typeface="Calibri"/>
              <a:cs typeface="Calibri"/>
            </a:endParaRPr>
          </a:p>
          <a:p>
            <a:pPr marL="241300" marR="295910" indent="-228600">
              <a:lnSpc>
                <a:spcPts val="1800"/>
              </a:lnSpc>
              <a:spcBef>
                <a:spcPts val="25"/>
              </a:spcBef>
              <a:buAutoNum type="arabicPeriod"/>
              <a:tabLst>
                <a:tab pos="241300" algn="l"/>
              </a:tabLst>
            </a:pPr>
            <a:r>
              <a:rPr dirty="0" sz="1200" spc="-15">
                <a:latin typeface="Calibri"/>
                <a:cs typeface="Calibri"/>
              </a:rPr>
              <a:t>Before </a:t>
            </a:r>
            <a:r>
              <a:rPr dirty="0" sz="1200" spc="-5">
                <a:latin typeface="Calibri"/>
                <a:cs typeface="Calibri"/>
              </a:rPr>
              <a:t>giving advice, </a:t>
            </a:r>
            <a:r>
              <a:rPr dirty="0" sz="1200" spc="-10">
                <a:latin typeface="Calibri"/>
                <a:cs typeface="Calibri"/>
              </a:rPr>
              <a:t>make sure you are </a:t>
            </a:r>
            <a:r>
              <a:rPr dirty="0" sz="1200">
                <a:latin typeface="Calibri"/>
                <a:cs typeface="Calibri"/>
              </a:rPr>
              <a:t>clear </a:t>
            </a:r>
            <a:r>
              <a:rPr dirty="0" sz="1200" spc="-5">
                <a:latin typeface="Calibri"/>
                <a:cs typeface="Calibri"/>
              </a:rPr>
              <a:t>about </a:t>
            </a:r>
            <a:r>
              <a:rPr dirty="0" sz="1200" spc="-10">
                <a:latin typeface="Calibri"/>
                <a:cs typeface="Calibri"/>
              </a:rPr>
              <a:t>what information </a:t>
            </a:r>
            <a:r>
              <a:rPr dirty="0" sz="1200" spc="-5">
                <a:latin typeface="Calibri"/>
                <a:cs typeface="Calibri"/>
              </a:rPr>
              <a:t>would be </a:t>
            </a:r>
            <a:r>
              <a:rPr dirty="0" sz="1200" spc="-10">
                <a:latin typeface="Calibri"/>
                <a:cs typeface="Calibri"/>
              </a:rPr>
              <a:t>helpful </a:t>
            </a:r>
            <a:r>
              <a:rPr dirty="0" sz="1200" spc="-5">
                <a:latin typeface="Calibri"/>
                <a:cs typeface="Calibri"/>
              </a:rPr>
              <a:t>and </a:t>
            </a:r>
            <a:r>
              <a:rPr dirty="0" sz="1200">
                <a:latin typeface="Calibri"/>
                <a:cs typeface="Calibri"/>
              </a:rPr>
              <a:t>ask </a:t>
            </a:r>
            <a:r>
              <a:rPr dirty="0" sz="1200" spc="-5">
                <a:latin typeface="Calibri"/>
                <a:cs typeface="Calibri"/>
              </a:rPr>
              <a:t>if they </a:t>
            </a:r>
            <a:r>
              <a:rPr dirty="0" sz="1200" spc="-10">
                <a:latin typeface="Calibri"/>
                <a:cs typeface="Calibri"/>
              </a:rPr>
              <a:t>want information. </a:t>
            </a:r>
            <a:r>
              <a:rPr dirty="0" sz="1200" spc="-5">
                <a:latin typeface="Calibri"/>
                <a:cs typeface="Calibri"/>
              </a:rPr>
              <a:t>After  giving the </a:t>
            </a:r>
            <a:r>
              <a:rPr dirty="0" sz="1200" spc="-10">
                <a:latin typeface="Calibri"/>
                <a:cs typeface="Calibri"/>
              </a:rPr>
              <a:t>information, </a:t>
            </a:r>
            <a:r>
              <a:rPr dirty="0" sz="1200">
                <a:latin typeface="Calibri"/>
                <a:cs typeface="Calibri"/>
              </a:rPr>
              <a:t>check </a:t>
            </a:r>
            <a:r>
              <a:rPr dirty="0" sz="1200" spc="-5">
                <a:latin typeface="Calibri"/>
                <a:cs typeface="Calibri"/>
              </a:rPr>
              <a:t>with the </a:t>
            </a:r>
            <a:r>
              <a:rPr dirty="0" sz="1200" spc="-10">
                <a:latin typeface="Calibri"/>
                <a:cs typeface="Calibri"/>
              </a:rPr>
              <a:t>person </a:t>
            </a:r>
            <a:r>
              <a:rPr dirty="0" sz="1200" spc="-5">
                <a:latin typeface="Calibri"/>
                <a:cs typeface="Calibri"/>
              </a:rPr>
              <a:t>about </a:t>
            </a:r>
            <a:r>
              <a:rPr dirty="0" sz="1200" spc="-10">
                <a:latin typeface="Calibri"/>
                <a:cs typeface="Calibri"/>
              </a:rPr>
              <a:t>what </a:t>
            </a:r>
            <a:r>
              <a:rPr dirty="0" sz="1200" spc="-5">
                <a:latin typeface="Calibri"/>
                <a:cs typeface="Calibri"/>
              </a:rPr>
              <a:t>they </a:t>
            </a:r>
            <a:r>
              <a:rPr dirty="0" sz="1200" spc="-10">
                <a:latin typeface="Calibri"/>
                <a:cs typeface="Calibri"/>
              </a:rPr>
              <a:t>heard. For</a:t>
            </a:r>
            <a:r>
              <a:rPr dirty="0" sz="1200" spc="65">
                <a:latin typeface="Calibri"/>
                <a:cs typeface="Calibri"/>
              </a:rPr>
              <a:t> </a:t>
            </a:r>
            <a:r>
              <a:rPr dirty="0" sz="1200" spc="-10">
                <a:latin typeface="Calibri"/>
                <a:cs typeface="Calibri"/>
              </a:rPr>
              <a:t>example:</a:t>
            </a:r>
            <a:endParaRPr sz="1200">
              <a:latin typeface="Calibri"/>
              <a:cs typeface="Calibri"/>
            </a:endParaRPr>
          </a:p>
          <a:p>
            <a:pPr lvl="1" marL="651510" indent="-228600">
              <a:lnSpc>
                <a:spcPct val="100000"/>
              </a:lnSpc>
              <a:spcBef>
                <a:spcPts val="434"/>
              </a:spcBef>
              <a:buFont typeface="Arial"/>
              <a:buChar char="•"/>
              <a:tabLst>
                <a:tab pos="650875" algn="l"/>
                <a:tab pos="651510" algn="l"/>
              </a:tabLst>
            </a:pPr>
            <a:r>
              <a:rPr dirty="0" u="sng" sz="1200" spc="-5" b="1">
                <a:uFill>
                  <a:solidFill>
                    <a:srgbClr val="000000"/>
                  </a:solidFill>
                </a:uFill>
                <a:latin typeface="Calibri"/>
                <a:cs typeface="Calibri"/>
              </a:rPr>
              <a:t>Ask:</a:t>
            </a:r>
            <a:r>
              <a:rPr dirty="0" sz="1200" spc="-5" b="1">
                <a:latin typeface="Calibri"/>
                <a:cs typeface="Calibri"/>
              </a:rPr>
              <a:t> </a:t>
            </a:r>
            <a:r>
              <a:rPr dirty="0" sz="1200" spc="-55">
                <a:latin typeface="Calibri"/>
                <a:cs typeface="Calibri"/>
              </a:rPr>
              <a:t>“A </a:t>
            </a:r>
            <a:r>
              <a:rPr dirty="0" sz="1200" spc="-5">
                <a:latin typeface="Calibri"/>
                <a:cs typeface="Calibri"/>
              </a:rPr>
              <a:t>lot </a:t>
            </a:r>
            <a:r>
              <a:rPr dirty="0" sz="1200">
                <a:latin typeface="Calibri"/>
                <a:cs typeface="Calibri"/>
              </a:rPr>
              <a:t>of </a:t>
            </a:r>
            <a:r>
              <a:rPr dirty="0" sz="1200" spc="-5">
                <a:latin typeface="Calibri"/>
                <a:cs typeface="Calibri"/>
              </a:rPr>
              <a:t>people struggle </a:t>
            </a:r>
            <a:r>
              <a:rPr dirty="0" sz="1200" spc="-10">
                <a:latin typeface="Calibri"/>
                <a:cs typeface="Calibri"/>
              </a:rPr>
              <a:t>taking </a:t>
            </a:r>
            <a:r>
              <a:rPr dirty="0" sz="1200" spc="-15">
                <a:latin typeface="Calibri"/>
                <a:cs typeface="Calibri"/>
              </a:rPr>
              <a:t>ARVs, </a:t>
            </a:r>
            <a:r>
              <a:rPr dirty="0" sz="1200" spc="-10">
                <a:latin typeface="Calibri"/>
                <a:cs typeface="Calibri"/>
              </a:rPr>
              <a:t>what </a:t>
            </a:r>
            <a:r>
              <a:rPr dirty="0" sz="1200" spc="-5">
                <a:latin typeface="Calibri"/>
                <a:cs typeface="Calibri"/>
              </a:rPr>
              <a:t>do </a:t>
            </a:r>
            <a:r>
              <a:rPr dirty="0" sz="1200" spc="-10">
                <a:latin typeface="Calibri"/>
                <a:cs typeface="Calibri"/>
              </a:rPr>
              <a:t>you </a:t>
            </a:r>
            <a:r>
              <a:rPr dirty="0" sz="1200" spc="-5">
                <a:latin typeface="Calibri"/>
                <a:cs typeface="Calibri"/>
              </a:rPr>
              <a:t>find most</a:t>
            </a:r>
            <a:r>
              <a:rPr dirty="0" sz="1200" spc="140">
                <a:latin typeface="Calibri"/>
                <a:cs typeface="Calibri"/>
              </a:rPr>
              <a:t> </a:t>
            </a:r>
            <a:r>
              <a:rPr dirty="0" sz="1200" spc="-5">
                <a:latin typeface="Calibri"/>
                <a:cs typeface="Calibri"/>
              </a:rPr>
              <a:t>difficult?”</a:t>
            </a:r>
            <a:endParaRPr sz="1200">
              <a:latin typeface="Calibri"/>
              <a:cs typeface="Calibri"/>
            </a:endParaRPr>
          </a:p>
          <a:p>
            <a:pPr lvl="1" marL="651510" indent="-228600">
              <a:lnSpc>
                <a:spcPct val="100000"/>
              </a:lnSpc>
              <a:spcBef>
                <a:spcPts val="550"/>
              </a:spcBef>
              <a:buFont typeface="Arial"/>
              <a:buChar char="•"/>
              <a:tabLst>
                <a:tab pos="650875" algn="l"/>
                <a:tab pos="651510" algn="l"/>
              </a:tabLst>
            </a:pPr>
            <a:r>
              <a:rPr dirty="0" u="sng" sz="1200" spc="-5" b="1">
                <a:uFill>
                  <a:solidFill>
                    <a:srgbClr val="000000"/>
                  </a:solidFill>
                </a:uFill>
                <a:latin typeface="Calibri"/>
                <a:cs typeface="Calibri"/>
              </a:rPr>
              <a:t>Confirm</a:t>
            </a:r>
            <a:r>
              <a:rPr dirty="0" sz="1200" spc="-5" b="1">
                <a:latin typeface="Calibri"/>
                <a:cs typeface="Calibri"/>
              </a:rPr>
              <a:t> </a:t>
            </a:r>
            <a:r>
              <a:rPr dirty="0" sz="1200" spc="-15">
                <a:latin typeface="Calibri"/>
                <a:cs typeface="Calibri"/>
              </a:rPr>
              <a:t>you’re </a:t>
            </a:r>
            <a:r>
              <a:rPr dirty="0" sz="1200" spc="-10">
                <a:latin typeface="Calibri"/>
                <a:cs typeface="Calibri"/>
              </a:rPr>
              <a:t>listening. </a:t>
            </a:r>
            <a:r>
              <a:rPr dirty="0" sz="1200" spc="-5">
                <a:latin typeface="Calibri"/>
                <a:cs typeface="Calibri"/>
              </a:rPr>
              <a:t>“I bet </a:t>
            </a:r>
            <a:r>
              <a:rPr dirty="0" sz="1200" spc="-10">
                <a:latin typeface="Calibri"/>
                <a:cs typeface="Calibri"/>
              </a:rPr>
              <a:t>that </a:t>
            </a:r>
            <a:r>
              <a:rPr dirty="0" sz="1200" spc="-5">
                <a:latin typeface="Calibri"/>
                <a:cs typeface="Calibri"/>
              </a:rPr>
              <a:t>is </a:t>
            </a:r>
            <a:r>
              <a:rPr dirty="0" sz="1200" spc="-10">
                <a:latin typeface="Calibri"/>
                <a:cs typeface="Calibri"/>
              </a:rPr>
              <a:t>really</a:t>
            </a:r>
            <a:r>
              <a:rPr dirty="0" sz="1200" spc="60">
                <a:latin typeface="Calibri"/>
                <a:cs typeface="Calibri"/>
              </a:rPr>
              <a:t> </a:t>
            </a:r>
            <a:r>
              <a:rPr dirty="0" sz="1200" spc="-10">
                <a:latin typeface="Calibri"/>
                <a:cs typeface="Calibri"/>
              </a:rPr>
              <a:t>frustrating.</a:t>
            </a:r>
            <a:endParaRPr sz="1200">
              <a:latin typeface="Calibri"/>
              <a:cs typeface="Calibri"/>
            </a:endParaRPr>
          </a:p>
          <a:p>
            <a:pPr lvl="1" marL="651510" indent="-228600">
              <a:lnSpc>
                <a:spcPct val="100000"/>
              </a:lnSpc>
              <a:spcBef>
                <a:spcPts val="575"/>
              </a:spcBef>
              <a:buFont typeface="Arial"/>
              <a:buChar char="•"/>
              <a:tabLst>
                <a:tab pos="650875" algn="l"/>
                <a:tab pos="651510" algn="l"/>
              </a:tabLst>
            </a:pPr>
            <a:r>
              <a:rPr dirty="0" u="sng" sz="1200" spc="-5" b="1">
                <a:uFill>
                  <a:solidFill>
                    <a:srgbClr val="000000"/>
                  </a:solidFill>
                </a:uFill>
                <a:latin typeface="Calibri"/>
                <a:cs typeface="Calibri"/>
              </a:rPr>
              <a:t>Ask:</a:t>
            </a:r>
            <a:r>
              <a:rPr dirty="0" sz="1200" spc="-5" b="1">
                <a:latin typeface="Calibri"/>
                <a:cs typeface="Calibri"/>
              </a:rPr>
              <a:t> </a:t>
            </a:r>
            <a:r>
              <a:rPr dirty="0" sz="1200" spc="-15">
                <a:latin typeface="Calibri"/>
                <a:cs typeface="Calibri"/>
              </a:rPr>
              <a:t>“Would </a:t>
            </a:r>
            <a:r>
              <a:rPr dirty="0" sz="1200" spc="-10">
                <a:latin typeface="Calibri"/>
                <a:cs typeface="Calibri"/>
              </a:rPr>
              <a:t>you </a:t>
            </a:r>
            <a:r>
              <a:rPr dirty="0" sz="1200" spc="-15">
                <a:latin typeface="Calibri"/>
                <a:cs typeface="Calibri"/>
              </a:rPr>
              <a:t>like </a:t>
            </a:r>
            <a:r>
              <a:rPr dirty="0" sz="1200" spc="-5">
                <a:latin typeface="Calibri"/>
                <a:cs typeface="Calibri"/>
              </a:rPr>
              <a:t>more </a:t>
            </a:r>
            <a:r>
              <a:rPr dirty="0" sz="1200" spc="-10">
                <a:latin typeface="Calibri"/>
                <a:cs typeface="Calibri"/>
              </a:rPr>
              <a:t>information </a:t>
            </a:r>
            <a:r>
              <a:rPr dirty="0" sz="1200" spc="-5">
                <a:latin typeface="Calibri"/>
                <a:cs typeface="Calibri"/>
              </a:rPr>
              <a:t>about </a:t>
            </a:r>
            <a:r>
              <a:rPr dirty="0" sz="1200" spc="-10">
                <a:latin typeface="Calibri"/>
                <a:cs typeface="Calibri"/>
              </a:rPr>
              <a:t>why taking </a:t>
            </a:r>
            <a:r>
              <a:rPr dirty="0" sz="1200" spc="-20">
                <a:latin typeface="Calibri"/>
                <a:cs typeface="Calibri"/>
              </a:rPr>
              <a:t>ARVs </a:t>
            </a:r>
            <a:r>
              <a:rPr dirty="0" sz="1200" spc="-10">
                <a:latin typeface="Calibri"/>
                <a:cs typeface="Calibri"/>
              </a:rPr>
              <a:t>keeps you</a:t>
            </a:r>
            <a:r>
              <a:rPr dirty="0" sz="1200" spc="110">
                <a:latin typeface="Calibri"/>
                <a:cs typeface="Calibri"/>
              </a:rPr>
              <a:t> </a:t>
            </a:r>
            <a:r>
              <a:rPr dirty="0" sz="1200" spc="-10">
                <a:latin typeface="Calibri"/>
                <a:cs typeface="Calibri"/>
              </a:rPr>
              <a:t>healthy?”</a:t>
            </a:r>
            <a:endParaRPr sz="1200">
              <a:latin typeface="Calibri"/>
              <a:cs typeface="Calibri"/>
            </a:endParaRPr>
          </a:p>
          <a:p>
            <a:pPr lvl="1" marL="651510" marR="6985" indent="-228600">
              <a:lnSpc>
                <a:spcPct val="125000"/>
              </a:lnSpc>
              <a:spcBef>
                <a:spcPts val="195"/>
              </a:spcBef>
              <a:buFont typeface="Arial"/>
              <a:buChar char="•"/>
              <a:tabLst>
                <a:tab pos="650875" algn="l"/>
                <a:tab pos="651510" algn="l"/>
              </a:tabLst>
            </a:pPr>
            <a:r>
              <a:rPr dirty="0" u="sng" sz="1200" spc="-5" b="1">
                <a:uFill>
                  <a:solidFill>
                    <a:srgbClr val="000000"/>
                  </a:solidFill>
                </a:uFill>
                <a:latin typeface="Calibri"/>
                <a:cs typeface="Calibri"/>
              </a:rPr>
              <a:t>Inform:</a:t>
            </a:r>
            <a:r>
              <a:rPr dirty="0" sz="1200" spc="-5" b="1">
                <a:latin typeface="Calibri"/>
                <a:cs typeface="Calibri"/>
              </a:rPr>
              <a:t> </a:t>
            </a:r>
            <a:r>
              <a:rPr dirty="0" sz="1200" spc="-5">
                <a:latin typeface="Calibri"/>
                <a:cs typeface="Calibri"/>
              </a:rPr>
              <a:t>Focus </a:t>
            </a:r>
            <a:r>
              <a:rPr dirty="0" sz="1200">
                <a:latin typeface="Calibri"/>
                <a:cs typeface="Calibri"/>
              </a:rPr>
              <a:t>on </a:t>
            </a:r>
            <a:r>
              <a:rPr dirty="0" sz="1200" spc="-10">
                <a:latin typeface="Calibri"/>
                <a:cs typeface="Calibri"/>
              </a:rPr>
              <a:t>immediate benefits </a:t>
            </a:r>
            <a:r>
              <a:rPr dirty="0" sz="1200" spc="-15">
                <a:latin typeface="Calibri"/>
                <a:cs typeface="Calibri"/>
              </a:rPr>
              <a:t>like </a:t>
            </a:r>
            <a:r>
              <a:rPr dirty="0" sz="1200" spc="-10">
                <a:latin typeface="Calibri"/>
                <a:cs typeface="Calibri"/>
              </a:rPr>
              <a:t>keeping partners </a:t>
            </a:r>
            <a:r>
              <a:rPr dirty="0" sz="1200" spc="-20">
                <a:latin typeface="Calibri"/>
                <a:cs typeface="Calibri"/>
              </a:rPr>
              <a:t>healthy, </a:t>
            </a:r>
            <a:r>
              <a:rPr dirty="0" sz="1200" spc="-10">
                <a:latin typeface="Calibri"/>
                <a:cs typeface="Calibri"/>
              </a:rPr>
              <a:t>fewer </a:t>
            </a:r>
            <a:r>
              <a:rPr dirty="0" sz="1200" spc="-5">
                <a:latin typeface="Calibri"/>
                <a:cs typeface="Calibri"/>
              </a:rPr>
              <a:t>medical visits, </a:t>
            </a:r>
            <a:r>
              <a:rPr dirty="0" sz="1200" spc="-10">
                <a:latin typeface="Calibri"/>
                <a:cs typeface="Calibri"/>
              </a:rPr>
              <a:t>keeping </a:t>
            </a:r>
            <a:r>
              <a:rPr dirty="0" sz="1200" spc="-5">
                <a:latin typeface="Calibri"/>
                <a:cs typeface="Calibri"/>
              </a:rPr>
              <a:t>body and </a:t>
            </a:r>
            <a:r>
              <a:rPr dirty="0" sz="1200" spc="-10">
                <a:latin typeface="Calibri"/>
                <a:cs typeface="Calibri"/>
              </a:rPr>
              <a:t>brain healthy </a:t>
            </a:r>
            <a:r>
              <a:rPr dirty="0" sz="1200" spc="-5">
                <a:latin typeface="Calibri"/>
                <a:cs typeface="Calibri"/>
              </a:rPr>
              <a:t>and  </a:t>
            </a:r>
            <a:r>
              <a:rPr dirty="0" sz="1200" spc="-10">
                <a:latin typeface="Calibri"/>
                <a:cs typeface="Calibri"/>
              </a:rPr>
              <a:t>fewer </a:t>
            </a:r>
            <a:r>
              <a:rPr dirty="0" sz="1200" spc="-5">
                <a:latin typeface="Calibri"/>
                <a:cs typeface="Calibri"/>
              </a:rPr>
              <a:t>medications.</a:t>
            </a:r>
            <a:endParaRPr sz="1200">
              <a:latin typeface="Calibri"/>
              <a:cs typeface="Calibri"/>
            </a:endParaRPr>
          </a:p>
          <a:p>
            <a:pPr lvl="1" marL="651510" marR="47625" indent="-228600">
              <a:lnSpc>
                <a:spcPct val="118300"/>
              </a:lnSpc>
              <a:spcBef>
                <a:spcPts val="285"/>
              </a:spcBef>
              <a:buFont typeface="Arial"/>
              <a:buChar char="•"/>
              <a:tabLst>
                <a:tab pos="650875" algn="l"/>
                <a:tab pos="651510" algn="l"/>
              </a:tabLst>
            </a:pPr>
            <a:r>
              <a:rPr dirty="0" u="sng" sz="1200" spc="-5" b="1">
                <a:uFill>
                  <a:solidFill>
                    <a:srgbClr val="000000"/>
                  </a:solidFill>
                </a:uFill>
                <a:latin typeface="Calibri"/>
                <a:cs typeface="Calibri"/>
              </a:rPr>
              <a:t>Ask:</a:t>
            </a:r>
            <a:r>
              <a:rPr dirty="0" sz="1200" spc="-5" b="1">
                <a:latin typeface="Calibri"/>
                <a:cs typeface="Calibri"/>
              </a:rPr>
              <a:t> </a:t>
            </a:r>
            <a:r>
              <a:rPr dirty="0" sz="1200" spc="-10">
                <a:latin typeface="Calibri"/>
                <a:cs typeface="Calibri"/>
              </a:rPr>
              <a:t>“What </a:t>
            </a:r>
            <a:r>
              <a:rPr dirty="0" sz="1200" spc="-5">
                <a:latin typeface="Calibri"/>
                <a:cs typeface="Calibri"/>
              </a:rPr>
              <a:t>questions do </a:t>
            </a:r>
            <a:r>
              <a:rPr dirty="0" sz="1200" spc="-10">
                <a:latin typeface="Calibri"/>
                <a:cs typeface="Calibri"/>
              </a:rPr>
              <a:t>you </a:t>
            </a:r>
            <a:r>
              <a:rPr dirty="0" sz="1200" spc="-15">
                <a:latin typeface="Calibri"/>
                <a:cs typeface="Calibri"/>
              </a:rPr>
              <a:t>have </a:t>
            </a:r>
            <a:r>
              <a:rPr dirty="0" sz="1200" spc="-5">
                <a:latin typeface="Calibri"/>
                <a:cs typeface="Calibri"/>
              </a:rPr>
              <a:t>about </a:t>
            </a:r>
            <a:r>
              <a:rPr dirty="0" sz="1200" spc="-10">
                <a:latin typeface="Calibri"/>
                <a:cs typeface="Calibri"/>
              </a:rPr>
              <a:t>that information?” </a:t>
            </a:r>
            <a:r>
              <a:rPr dirty="0" sz="1200" spc="-5">
                <a:latin typeface="Calibri"/>
                <a:cs typeface="Calibri"/>
              </a:rPr>
              <a:t>“Did </a:t>
            </a:r>
            <a:r>
              <a:rPr dirty="0" sz="1200" spc="-15">
                <a:latin typeface="Calibri"/>
                <a:cs typeface="Calibri"/>
              </a:rPr>
              <a:t>any </a:t>
            </a:r>
            <a:r>
              <a:rPr dirty="0" sz="1200">
                <a:latin typeface="Calibri"/>
                <a:cs typeface="Calibri"/>
              </a:rPr>
              <a:t>of </a:t>
            </a:r>
            <a:r>
              <a:rPr dirty="0" sz="1200" spc="-5">
                <a:latin typeface="Calibri"/>
                <a:cs typeface="Calibri"/>
              </a:rPr>
              <a:t>those </a:t>
            </a:r>
            <a:r>
              <a:rPr dirty="0" sz="1200" spc="-10">
                <a:latin typeface="Calibri"/>
                <a:cs typeface="Calibri"/>
              </a:rPr>
              <a:t>benefits </a:t>
            </a:r>
            <a:r>
              <a:rPr dirty="0" sz="1200">
                <a:latin typeface="Calibri"/>
                <a:cs typeface="Calibri"/>
              </a:rPr>
              <a:t>seem </a:t>
            </a:r>
            <a:r>
              <a:rPr dirty="0" sz="1200" spc="-10">
                <a:latin typeface="Calibri"/>
                <a:cs typeface="Calibri"/>
              </a:rPr>
              <a:t>important to </a:t>
            </a:r>
            <a:r>
              <a:rPr dirty="0" sz="1200" spc="-5">
                <a:latin typeface="Calibri"/>
                <a:cs typeface="Calibri"/>
              </a:rPr>
              <a:t>you?” “With </a:t>
            </a:r>
            <a:r>
              <a:rPr dirty="0" sz="1200" spc="-10">
                <a:latin typeface="Calibri"/>
                <a:cs typeface="Calibri"/>
              </a:rPr>
              <a:t>that  information, </a:t>
            </a:r>
            <a:r>
              <a:rPr dirty="0" sz="1200" spc="-5">
                <a:latin typeface="Calibri"/>
                <a:cs typeface="Calibri"/>
              </a:rPr>
              <a:t>how does it change how </a:t>
            </a:r>
            <a:r>
              <a:rPr dirty="0" sz="1200" spc="-10">
                <a:latin typeface="Calibri"/>
                <a:cs typeface="Calibri"/>
              </a:rPr>
              <a:t>you think </a:t>
            </a:r>
            <a:r>
              <a:rPr dirty="0" sz="1200" spc="-5">
                <a:latin typeface="Calibri"/>
                <a:cs typeface="Calibri"/>
              </a:rPr>
              <a:t>about</a:t>
            </a:r>
            <a:r>
              <a:rPr dirty="0" sz="1200" spc="70">
                <a:latin typeface="Calibri"/>
                <a:cs typeface="Calibri"/>
              </a:rPr>
              <a:t> </a:t>
            </a:r>
            <a:r>
              <a:rPr dirty="0" sz="1200" spc="-10">
                <a:latin typeface="Calibri"/>
                <a:cs typeface="Calibri"/>
              </a:rPr>
              <a:t>ARVs?”</a:t>
            </a:r>
            <a:endParaRPr sz="1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055" y="631443"/>
            <a:ext cx="8076565" cy="452120"/>
          </a:xfrm>
          <a:prstGeom prst="rect"/>
        </p:spPr>
        <p:txBody>
          <a:bodyPr wrap="square" lIns="0" tIns="12700" rIns="0" bIns="0" rtlCol="0" vert="horz">
            <a:spAutoFit/>
          </a:bodyPr>
          <a:lstStyle/>
          <a:p>
            <a:pPr marL="12700">
              <a:lnSpc>
                <a:spcPct val="100000"/>
              </a:lnSpc>
              <a:spcBef>
                <a:spcPts val="100"/>
              </a:spcBef>
            </a:pPr>
            <a:r>
              <a:rPr dirty="0" spc="-5">
                <a:solidFill>
                  <a:srgbClr val="002060"/>
                </a:solidFill>
              </a:rPr>
              <a:t>Good </a:t>
            </a:r>
            <a:r>
              <a:rPr dirty="0" spc="-10">
                <a:solidFill>
                  <a:srgbClr val="002060"/>
                </a:solidFill>
              </a:rPr>
              <a:t>counseling </a:t>
            </a:r>
            <a:r>
              <a:rPr dirty="0" spc="-5">
                <a:solidFill>
                  <a:srgbClr val="002060"/>
                </a:solidFill>
              </a:rPr>
              <a:t>and </a:t>
            </a:r>
            <a:r>
              <a:rPr dirty="0" spc="-10">
                <a:solidFill>
                  <a:srgbClr val="002060"/>
                </a:solidFill>
              </a:rPr>
              <a:t>communication </a:t>
            </a:r>
            <a:r>
              <a:rPr dirty="0" spc="-5">
                <a:solidFill>
                  <a:srgbClr val="002060"/>
                </a:solidFill>
              </a:rPr>
              <a:t>skills</a:t>
            </a:r>
            <a:r>
              <a:rPr dirty="0" spc="45">
                <a:solidFill>
                  <a:srgbClr val="002060"/>
                </a:solidFill>
              </a:rPr>
              <a:t> </a:t>
            </a:r>
            <a:r>
              <a:rPr dirty="0" spc="-10">
                <a:solidFill>
                  <a:srgbClr val="002060"/>
                </a:solidFill>
              </a:rPr>
              <a:t>(continued)</a:t>
            </a:r>
          </a:p>
        </p:txBody>
      </p:sp>
      <p:sp>
        <p:nvSpPr>
          <p:cNvPr id="3" name="object 3"/>
          <p:cNvSpPr txBox="1"/>
          <p:nvPr/>
        </p:nvSpPr>
        <p:spPr>
          <a:xfrm>
            <a:off x="831357" y="1919732"/>
            <a:ext cx="3425190" cy="208279"/>
          </a:xfrm>
          <a:prstGeom prst="rect">
            <a:avLst/>
          </a:prstGeom>
        </p:spPr>
        <p:txBody>
          <a:bodyPr wrap="square" lIns="0" tIns="12700" rIns="0" bIns="0" rtlCol="0" vert="horz">
            <a:spAutoFit/>
          </a:bodyPr>
          <a:lstStyle/>
          <a:p>
            <a:pPr marL="12700">
              <a:lnSpc>
                <a:spcPct val="100000"/>
              </a:lnSpc>
              <a:spcBef>
                <a:spcPts val="100"/>
              </a:spcBef>
            </a:pPr>
            <a:r>
              <a:rPr dirty="0" u="sng" sz="1200" spc="-10" b="1">
                <a:uFill>
                  <a:solidFill>
                    <a:srgbClr val="000000"/>
                  </a:solidFill>
                </a:uFill>
                <a:latin typeface="Calibri"/>
                <a:cs typeface="Calibri"/>
              </a:rPr>
              <a:t>OARS </a:t>
            </a:r>
            <a:r>
              <a:rPr dirty="0" u="sng" sz="1200" spc="-5" b="1">
                <a:uFill>
                  <a:solidFill>
                    <a:srgbClr val="000000"/>
                  </a:solidFill>
                </a:uFill>
                <a:latin typeface="Calibri"/>
                <a:cs typeface="Calibri"/>
              </a:rPr>
              <a:t>techniques </a:t>
            </a:r>
            <a:r>
              <a:rPr dirty="0" u="sng" sz="1200" spc="-10" b="1">
                <a:uFill>
                  <a:solidFill>
                    <a:srgbClr val="000000"/>
                  </a:solidFill>
                </a:uFill>
                <a:latin typeface="Calibri"/>
                <a:cs typeface="Calibri"/>
              </a:rPr>
              <a:t>for </a:t>
            </a:r>
            <a:r>
              <a:rPr dirty="0" u="sng" sz="1200" spc="-5" b="1">
                <a:uFill>
                  <a:solidFill>
                    <a:srgbClr val="000000"/>
                  </a:solidFill>
                </a:uFill>
                <a:latin typeface="Calibri"/>
                <a:cs typeface="Calibri"/>
              </a:rPr>
              <a:t>improving motivation </a:t>
            </a:r>
            <a:r>
              <a:rPr dirty="0" u="sng" sz="1200" spc="-10" b="1">
                <a:uFill>
                  <a:solidFill>
                    <a:srgbClr val="000000"/>
                  </a:solidFill>
                </a:uFill>
                <a:latin typeface="Calibri"/>
                <a:cs typeface="Calibri"/>
              </a:rPr>
              <a:t>to</a:t>
            </a:r>
            <a:r>
              <a:rPr dirty="0" u="sng" sz="1200" spc="45" b="1">
                <a:uFill>
                  <a:solidFill>
                    <a:srgbClr val="000000"/>
                  </a:solidFill>
                </a:uFill>
                <a:latin typeface="Calibri"/>
                <a:cs typeface="Calibri"/>
              </a:rPr>
              <a:t> </a:t>
            </a:r>
            <a:r>
              <a:rPr dirty="0" u="sng" sz="1200" spc="-5" b="1">
                <a:uFill>
                  <a:solidFill>
                    <a:srgbClr val="000000"/>
                  </a:solidFill>
                </a:uFill>
                <a:latin typeface="Calibri"/>
                <a:cs typeface="Calibri"/>
              </a:rPr>
              <a:t>change:</a:t>
            </a:r>
            <a:endParaRPr sz="1200">
              <a:latin typeface="Calibri"/>
              <a:cs typeface="Calibri"/>
            </a:endParaRPr>
          </a:p>
        </p:txBody>
      </p:sp>
      <p:sp>
        <p:nvSpPr>
          <p:cNvPr id="4" name="object 4"/>
          <p:cNvSpPr txBox="1"/>
          <p:nvPr/>
        </p:nvSpPr>
        <p:spPr>
          <a:xfrm>
            <a:off x="831357" y="2319019"/>
            <a:ext cx="5133340" cy="1854200"/>
          </a:xfrm>
          <a:prstGeom prst="rect">
            <a:avLst/>
          </a:prstGeom>
        </p:spPr>
        <p:txBody>
          <a:bodyPr wrap="square" lIns="0" tIns="46355" rIns="0" bIns="0" rtlCol="0" vert="horz">
            <a:spAutoFit/>
          </a:bodyPr>
          <a:lstStyle/>
          <a:p>
            <a:pPr marL="12700">
              <a:lnSpc>
                <a:spcPct val="100000"/>
              </a:lnSpc>
              <a:spcBef>
                <a:spcPts val="365"/>
              </a:spcBef>
            </a:pPr>
            <a:r>
              <a:rPr dirty="0" sz="1200" b="1">
                <a:latin typeface="Calibri"/>
                <a:cs typeface="Calibri"/>
              </a:rPr>
              <a:t>O: Open-ended </a:t>
            </a:r>
            <a:r>
              <a:rPr dirty="0" sz="1200" spc="-5" b="1">
                <a:latin typeface="Calibri"/>
                <a:cs typeface="Calibri"/>
              </a:rPr>
              <a:t>questions </a:t>
            </a:r>
            <a:r>
              <a:rPr dirty="0" sz="1200" spc="-10" b="1">
                <a:latin typeface="Calibri"/>
                <a:cs typeface="Calibri"/>
              </a:rPr>
              <a:t>(avoid </a:t>
            </a:r>
            <a:r>
              <a:rPr dirty="0" sz="1200" spc="-5" b="1">
                <a:latin typeface="Calibri"/>
                <a:cs typeface="Calibri"/>
              </a:rPr>
              <a:t>questions that </a:t>
            </a:r>
            <a:r>
              <a:rPr dirty="0" sz="1200" spc="-10" b="1">
                <a:latin typeface="Calibri"/>
                <a:cs typeface="Calibri"/>
              </a:rPr>
              <a:t>are </a:t>
            </a:r>
            <a:r>
              <a:rPr dirty="0" sz="1200" spc="-5" b="1">
                <a:latin typeface="Calibri"/>
                <a:cs typeface="Calibri"/>
              </a:rPr>
              <a:t>answered as</a:t>
            </a:r>
            <a:r>
              <a:rPr dirty="0" sz="1200" spc="65" b="1">
                <a:latin typeface="Calibri"/>
                <a:cs typeface="Calibri"/>
              </a:rPr>
              <a:t> </a:t>
            </a:r>
            <a:r>
              <a:rPr dirty="0" sz="1200" spc="-20" b="1">
                <a:latin typeface="Calibri"/>
                <a:cs typeface="Calibri"/>
              </a:rPr>
              <a:t>Yes/No)</a:t>
            </a:r>
            <a:endParaRPr sz="1200">
              <a:latin typeface="Calibri"/>
              <a:cs typeface="Calibri"/>
            </a:endParaRPr>
          </a:p>
          <a:p>
            <a:pPr marL="12700">
              <a:lnSpc>
                <a:spcPct val="100000"/>
              </a:lnSpc>
              <a:spcBef>
                <a:spcPts val="260"/>
              </a:spcBef>
            </a:pPr>
            <a:r>
              <a:rPr dirty="0" sz="1200" spc="-10">
                <a:latin typeface="Calibri"/>
                <a:cs typeface="Calibri"/>
              </a:rPr>
              <a:t>What makes </a:t>
            </a:r>
            <a:r>
              <a:rPr dirty="0" sz="1200" spc="-5">
                <a:latin typeface="Calibri"/>
                <a:cs typeface="Calibri"/>
              </a:rPr>
              <a:t>it difficult </a:t>
            </a:r>
            <a:r>
              <a:rPr dirty="0" sz="1200" spc="-10">
                <a:latin typeface="Calibri"/>
                <a:cs typeface="Calibri"/>
              </a:rPr>
              <a:t>to </a:t>
            </a:r>
            <a:r>
              <a:rPr dirty="0" sz="1200" spc="-15">
                <a:latin typeface="Calibri"/>
                <a:cs typeface="Calibri"/>
              </a:rPr>
              <a:t>take </a:t>
            </a:r>
            <a:r>
              <a:rPr dirty="0" sz="1200" spc="-10">
                <a:latin typeface="Calibri"/>
                <a:cs typeface="Calibri"/>
              </a:rPr>
              <a:t>your </a:t>
            </a:r>
            <a:r>
              <a:rPr dirty="0" sz="1200" spc="-20">
                <a:latin typeface="Calibri"/>
                <a:cs typeface="Calibri"/>
              </a:rPr>
              <a:t>ARVs </a:t>
            </a:r>
            <a:r>
              <a:rPr dirty="0" sz="1200" spc="-10">
                <a:latin typeface="Calibri"/>
                <a:cs typeface="Calibri"/>
              </a:rPr>
              <a:t>every</a:t>
            </a:r>
            <a:r>
              <a:rPr dirty="0" sz="1200" spc="90">
                <a:latin typeface="Calibri"/>
                <a:cs typeface="Calibri"/>
              </a:rPr>
              <a:t> </a:t>
            </a:r>
            <a:r>
              <a:rPr dirty="0" sz="1200" spc="-15">
                <a:latin typeface="Calibri"/>
                <a:cs typeface="Calibri"/>
              </a:rPr>
              <a:t>day?</a:t>
            </a:r>
            <a:endParaRPr sz="1200">
              <a:latin typeface="Calibri"/>
              <a:cs typeface="Calibri"/>
            </a:endParaRPr>
          </a:p>
          <a:p>
            <a:pPr marL="12700">
              <a:lnSpc>
                <a:spcPct val="100000"/>
              </a:lnSpc>
              <a:spcBef>
                <a:spcPts val="360"/>
              </a:spcBef>
            </a:pPr>
            <a:r>
              <a:rPr dirty="0" sz="1200" spc="-10">
                <a:latin typeface="Calibri"/>
                <a:cs typeface="Calibri"/>
              </a:rPr>
              <a:t>What </a:t>
            </a:r>
            <a:r>
              <a:rPr dirty="0" sz="1200" spc="-15">
                <a:latin typeface="Calibri"/>
                <a:cs typeface="Calibri"/>
              </a:rPr>
              <a:t>have </a:t>
            </a:r>
            <a:r>
              <a:rPr dirty="0" sz="1200" spc="-10">
                <a:latin typeface="Calibri"/>
                <a:cs typeface="Calibri"/>
              </a:rPr>
              <a:t>you already </a:t>
            </a:r>
            <a:r>
              <a:rPr dirty="0" sz="1200" spc="-5">
                <a:latin typeface="Calibri"/>
                <a:cs typeface="Calibri"/>
              </a:rPr>
              <a:t>done </a:t>
            </a:r>
            <a:r>
              <a:rPr dirty="0" sz="1200" spc="-10">
                <a:latin typeface="Calibri"/>
                <a:cs typeface="Calibri"/>
              </a:rPr>
              <a:t>to </a:t>
            </a:r>
            <a:r>
              <a:rPr dirty="0" sz="1200" spc="-5">
                <a:latin typeface="Calibri"/>
                <a:cs typeface="Calibri"/>
              </a:rPr>
              <a:t>try and </a:t>
            </a:r>
            <a:r>
              <a:rPr dirty="0" sz="1200" spc="-15">
                <a:latin typeface="Calibri"/>
                <a:cs typeface="Calibri"/>
              </a:rPr>
              <a:t>take </a:t>
            </a:r>
            <a:r>
              <a:rPr dirty="0" sz="1200" spc="-10">
                <a:latin typeface="Calibri"/>
                <a:cs typeface="Calibri"/>
              </a:rPr>
              <a:t>your </a:t>
            </a:r>
            <a:r>
              <a:rPr dirty="0" sz="1200" spc="-20">
                <a:latin typeface="Calibri"/>
                <a:cs typeface="Calibri"/>
              </a:rPr>
              <a:t>ARVs </a:t>
            </a:r>
            <a:r>
              <a:rPr dirty="0" sz="1200" spc="-10">
                <a:latin typeface="Calibri"/>
                <a:cs typeface="Calibri"/>
              </a:rPr>
              <a:t>every</a:t>
            </a:r>
            <a:r>
              <a:rPr dirty="0" sz="1200" spc="114">
                <a:latin typeface="Calibri"/>
                <a:cs typeface="Calibri"/>
              </a:rPr>
              <a:t> </a:t>
            </a:r>
            <a:r>
              <a:rPr dirty="0" sz="1200" spc="-15">
                <a:latin typeface="Calibri"/>
                <a:cs typeface="Calibri"/>
              </a:rPr>
              <a:t>day?</a:t>
            </a:r>
            <a:endParaRPr sz="1200">
              <a:latin typeface="Calibri"/>
              <a:cs typeface="Calibri"/>
            </a:endParaRPr>
          </a:p>
          <a:p>
            <a:pPr marL="12700">
              <a:lnSpc>
                <a:spcPct val="100000"/>
              </a:lnSpc>
              <a:spcBef>
                <a:spcPts val="265"/>
              </a:spcBef>
            </a:pPr>
            <a:r>
              <a:rPr dirty="0" sz="1200" spc="-10">
                <a:latin typeface="Calibri"/>
                <a:cs typeface="Calibri"/>
              </a:rPr>
              <a:t>What </a:t>
            </a:r>
            <a:r>
              <a:rPr dirty="0" sz="1200" spc="-5">
                <a:latin typeface="Calibri"/>
                <a:cs typeface="Calibri"/>
              </a:rPr>
              <a:t>do </a:t>
            </a:r>
            <a:r>
              <a:rPr dirty="0" sz="1200" spc="-10">
                <a:latin typeface="Calibri"/>
                <a:cs typeface="Calibri"/>
              </a:rPr>
              <a:t>you </a:t>
            </a:r>
            <a:r>
              <a:rPr dirty="0" sz="1200" spc="-5">
                <a:latin typeface="Calibri"/>
                <a:cs typeface="Calibri"/>
              </a:rPr>
              <a:t>think is </a:t>
            </a:r>
            <a:r>
              <a:rPr dirty="0" sz="1200" spc="-10">
                <a:latin typeface="Calibri"/>
                <a:cs typeface="Calibri"/>
              </a:rPr>
              <a:t>likely to </a:t>
            </a:r>
            <a:r>
              <a:rPr dirty="0" sz="1200" spc="-5">
                <a:latin typeface="Calibri"/>
                <a:cs typeface="Calibri"/>
              </a:rPr>
              <a:t>happen if </a:t>
            </a:r>
            <a:r>
              <a:rPr dirty="0" sz="1200" spc="-10">
                <a:latin typeface="Calibri"/>
                <a:cs typeface="Calibri"/>
              </a:rPr>
              <a:t>you keep taking your </a:t>
            </a:r>
            <a:r>
              <a:rPr dirty="0" sz="1200" spc="-20">
                <a:latin typeface="Calibri"/>
                <a:cs typeface="Calibri"/>
              </a:rPr>
              <a:t>ARVs </a:t>
            </a:r>
            <a:r>
              <a:rPr dirty="0" sz="1200">
                <a:latin typeface="Calibri"/>
                <a:cs typeface="Calibri"/>
              </a:rPr>
              <a:t>as </a:t>
            </a:r>
            <a:r>
              <a:rPr dirty="0" sz="1200" spc="-10">
                <a:latin typeface="Calibri"/>
                <a:cs typeface="Calibri"/>
              </a:rPr>
              <a:t>you are</a:t>
            </a:r>
            <a:r>
              <a:rPr dirty="0" sz="1200" spc="155">
                <a:latin typeface="Calibri"/>
                <a:cs typeface="Calibri"/>
              </a:rPr>
              <a:t> </a:t>
            </a:r>
            <a:r>
              <a:rPr dirty="0" sz="1200" spc="-5">
                <a:latin typeface="Calibri"/>
                <a:cs typeface="Calibri"/>
              </a:rPr>
              <a:t>now?</a:t>
            </a:r>
            <a:endParaRPr sz="1200">
              <a:latin typeface="Calibri"/>
              <a:cs typeface="Calibri"/>
            </a:endParaRPr>
          </a:p>
          <a:p>
            <a:pPr marL="12700">
              <a:lnSpc>
                <a:spcPct val="100000"/>
              </a:lnSpc>
              <a:spcBef>
                <a:spcPts val="840"/>
              </a:spcBef>
            </a:pPr>
            <a:r>
              <a:rPr dirty="0" sz="1200" spc="-5" b="1">
                <a:latin typeface="Calibri"/>
                <a:cs typeface="Calibri"/>
              </a:rPr>
              <a:t>A:</a:t>
            </a:r>
            <a:r>
              <a:rPr dirty="0" sz="1200" spc="-10" b="1">
                <a:latin typeface="Calibri"/>
                <a:cs typeface="Calibri"/>
              </a:rPr>
              <a:t> </a:t>
            </a:r>
            <a:r>
              <a:rPr dirty="0" sz="1200" spc="-5" b="1">
                <a:latin typeface="Calibri"/>
                <a:cs typeface="Calibri"/>
              </a:rPr>
              <a:t>Affirmation</a:t>
            </a:r>
            <a:endParaRPr sz="1200">
              <a:latin typeface="Calibri"/>
              <a:cs typeface="Calibri"/>
            </a:endParaRPr>
          </a:p>
          <a:p>
            <a:pPr marL="12700">
              <a:lnSpc>
                <a:spcPct val="100000"/>
              </a:lnSpc>
              <a:spcBef>
                <a:spcPts val="265"/>
              </a:spcBef>
            </a:pPr>
            <a:r>
              <a:rPr dirty="0" u="sng" sz="1200" i="1">
                <a:uFill>
                  <a:solidFill>
                    <a:srgbClr val="000000"/>
                  </a:solidFill>
                </a:uFill>
                <a:latin typeface="Calibri"/>
                <a:cs typeface="Calibri"/>
              </a:rPr>
              <a:t>I </a:t>
            </a:r>
            <a:r>
              <a:rPr dirty="0" u="sng" sz="1200" spc="-5" i="1">
                <a:uFill>
                  <a:solidFill>
                    <a:srgbClr val="000000"/>
                  </a:solidFill>
                </a:uFill>
                <a:latin typeface="Calibri"/>
                <a:cs typeface="Calibri"/>
              </a:rPr>
              <a:t>appreciate that you are able</a:t>
            </a:r>
            <a:r>
              <a:rPr dirty="0" sz="1200" spc="-5" i="1">
                <a:latin typeface="Calibri"/>
                <a:cs typeface="Calibri"/>
              </a:rPr>
              <a:t> </a:t>
            </a:r>
            <a:r>
              <a:rPr dirty="0" sz="1200" spc="-10">
                <a:latin typeface="Calibri"/>
                <a:cs typeface="Calibri"/>
              </a:rPr>
              <a:t>to </a:t>
            </a:r>
            <a:r>
              <a:rPr dirty="0" sz="1200" spc="-5">
                <a:latin typeface="Calibri"/>
                <a:cs typeface="Calibri"/>
              </a:rPr>
              <a:t>be honest about the </a:t>
            </a:r>
            <a:r>
              <a:rPr dirty="0" sz="1200" spc="-15">
                <a:latin typeface="Calibri"/>
                <a:cs typeface="Calibri"/>
              </a:rPr>
              <a:t>way </a:t>
            </a:r>
            <a:r>
              <a:rPr dirty="0" sz="1200" spc="-10">
                <a:latin typeface="Calibri"/>
                <a:cs typeface="Calibri"/>
              </a:rPr>
              <a:t>you </a:t>
            </a:r>
            <a:r>
              <a:rPr dirty="0" sz="1200" spc="-15">
                <a:latin typeface="Calibri"/>
                <a:cs typeface="Calibri"/>
              </a:rPr>
              <a:t>take </a:t>
            </a:r>
            <a:r>
              <a:rPr dirty="0" sz="1200" spc="-10">
                <a:latin typeface="Calibri"/>
                <a:cs typeface="Calibri"/>
              </a:rPr>
              <a:t>your</a:t>
            </a:r>
            <a:r>
              <a:rPr dirty="0" sz="1200" spc="114">
                <a:latin typeface="Calibri"/>
                <a:cs typeface="Calibri"/>
              </a:rPr>
              <a:t> </a:t>
            </a:r>
            <a:r>
              <a:rPr dirty="0" sz="1200" spc="-15">
                <a:latin typeface="Calibri"/>
                <a:cs typeface="Calibri"/>
              </a:rPr>
              <a:t>ARVs.</a:t>
            </a:r>
            <a:endParaRPr sz="1200">
              <a:latin typeface="Calibri"/>
              <a:cs typeface="Calibri"/>
            </a:endParaRPr>
          </a:p>
          <a:p>
            <a:pPr marL="12700">
              <a:lnSpc>
                <a:spcPct val="100000"/>
              </a:lnSpc>
              <a:spcBef>
                <a:spcPts val="360"/>
              </a:spcBef>
            </a:pPr>
            <a:r>
              <a:rPr dirty="0" u="sng" sz="1200" spc="-30" i="1">
                <a:uFill>
                  <a:solidFill>
                    <a:srgbClr val="000000"/>
                  </a:solidFill>
                </a:uFill>
                <a:latin typeface="Calibri"/>
                <a:cs typeface="Calibri"/>
              </a:rPr>
              <a:t>You </a:t>
            </a:r>
            <a:r>
              <a:rPr dirty="0" u="sng" sz="1200" spc="-5" i="1">
                <a:uFill>
                  <a:solidFill>
                    <a:srgbClr val="000000"/>
                  </a:solidFill>
                </a:uFill>
                <a:latin typeface="Calibri"/>
                <a:cs typeface="Calibri"/>
              </a:rPr>
              <a:t>are clearly </a:t>
            </a:r>
            <a:r>
              <a:rPr dirty="0" u="sng" sz="1200" i="1">
                <a:uFill>
                  <a:solidFill>
                    <a:srgbClr val="000000"/>
                  </a:solidFill>
                </a:uFill>
                <a:latin typeface="Calibri"/>
                <a:cs typeface="Calibri"/>
              </a:rPr>
              <a:t>a </a:t>
            </a:r>
            <a:r>
              <a:rPr dirty="0" u="sng" sz="1200" spc="-5" i="1">
                <a:uFill>
                  <a:solidFill>
                    <a:srgbClr val="000000"/>
                  </a:solidFill>
                </a:uFill>
                <a:latin typeface="Calibri"/>
                <a:cs typeface="Calibri"/>
              </a:rPr>
              <a:t>resourceful person</a:t>
            </a:r>
            <a:r>
              <a:rPr dirty="0" sz="1200" spc="-5" i="1">
                <a:latin typeface="Calibri"/>
                <a:cs typeface="Calibri"/>
              </a:rPr>
              <a:t> </a:t>
            </a:r>
            <a:r>
              <a:rPr dirty="0" sz="1200" spc="-10">
                <a:latin typeface="Calibri"/>
                <a:cs typeface="Calibri"/>
              </a:rPr>
              <a:t>to </a:t>
            </a:r>
            <a:r>
              <a:rPr dirty="0" sz="1200" spc="-5">
                <a:latin typeface="Calibri"/>
                <a:cs typeface="Calibri"/>
              </a:rPr>
              <a:t>manage </a:t>
            </a:r>
            <a:r>
              <a:rPr dirty="0" sz="1200">
                <a:latin typeface="Calibri"/>
                <a:cs typeface="Calibri"/>
              </a:rPr>
              <a:t>so </a:t>
            </a:r>
            <a:r>
              <a:rPr dirty="0" sz="1200" spc="-10">
                <a:latin typeface="Calibri"/>
                <a:cs typeface="Calibri"/>
              </a:rPr>
              <a:t>many</a:t>
            </a:r>
            <a:r>
              <a:rPr dirty="0" sz="1200" spc="80">
                <a:latin typeface="Calibri"/>
                <a:cs typeface="Calibri"/>
              </a:rPr>
              <a:t> </a:t>
            </a:r>
            <a:r>
              <a:rPr dirty="0" sz="1200" spc="-5">
                <a:latin typeface="Calibri"/>
                <a:cs typeface="Calibri"/>
              </a:rPr>
              <a:t>challenges.</a:t>
            </a:r>
            <a:endParaRPr sz="1200">
              <a:latin typeface="Calibri"/>
              <a:cs typeface="Calibri"/>
            </a:endParaRPr>
          </a:p>
          <a:p>
            <a:pPr marL="12700">
              <a:lnSpc>
                <a:spcPct val="100000"/>
              </a:lnSpc>
              <a:spcBef>
                <a:spcPts val="265"/>
              </a:spcBef>
            </a:pPr>
            <a:r>
              <a:rPr dirty="0" u="sng" sz="1200" spc="-20" i="1">
                <a:uFill>
                  <a:solidFill>
                    <a:srgbClr val="000000"/>
                  </a:solidFill>
                </a:uFill>
                <a:latin typeface="Calibri"/>
                <a:cs typeface="Calibri"/>
              </a:rPr>
              <a:t>You’ve </a:t>
            </a:r>
            <a:r>
              <a:rPr dirty="0" u="sng" sz="1200" spc="-10" i="1">
                <a:uFill>
                  <a:solidFill>
                    <a:srgbClr val="000000"/>
                  </a:solidFill>
                </a:uFill>
                <a:latin typeface="Calibri"/>
                <a:cs typeface="Calibri"/>
              </a:rPr>
              <a:t>worked </a:t>
            </a:r>
            <a:r>
              <a:rPr dirty="0" u="sng" sz="1200" spc="-5" i="1">
                <a:uFill>
                  <a:solidFill>
                    <a:srgbClr val="000000"/>
                  </a:solidFill>
                </a:uFill>
                <a:latin typeface="Calibri"/>
                <a:cs typeface="Calibri"/>
              </a:rPr>
              <a:t>really hard</a:t>
            </a:r>
            <a:r>
              <a:rPr dirty="0" sz="1200" spc="-5" i="1">
                <a:latin typeface="Calibri"/>
                <a:cs typeface="Calibri"/>
              </a:rPr>
              <a:t> </a:t>
            </a:r>
            <a:r>
              <a:rPr dirty="0" sz="1200" spc="-10">
                <a:latin typeface="Calibri"/>
                <a:cs typeface="Calibri"/>
              </a:rPr>
              <a:t>to </a:t>
            </a:r>
            <a:r>
              <a:rPr dirty="0" sz="1200" spc="-15">
                <a:latin typeface="Calibri"/>
                <a:cs typeface="Calibri"/>
              </a:rPr>
              <a:t>take </a:t>
            </a:r>
            <a:r>
              <a:rPr dirty="0" sz="1200" spc="-10">
                <a:latin typeface="Calibri"/>
                <a:cs typeface="Calibri"/>
              </a:rPr>
              <a:t>your </a:t>
            </a:r>
            <a:r>
              <a:rPr dirty="0" sz="1200" spc="-5">
                <a:latin typeface="Calibri"/>
                <a:cs typeface="Calibri"/>
              </a:rPr>
              <a:t>medications despite these</a:t>
            </a:r>
            <a:r>
              <a:rPr dirty="0" sz="1200" spc="125">
                <a:latin typeface="Calibri"/>
                <a:cs typeface="Calibri"/>
              </a:rPr>
              <a:t> </a:t>
            </a:r>
            <a:r>
              <a:rPr dirty="0" sz="1200" spc="-5">
                <a:latin typeface="Calibri"/>
                <a:cs typeface="Calibri"/>
              </a:rPr>
              <a:t>challenges.</a:t>
            </a:r>
            <a:endParaRPr sz="1200">
              <a:latin typeface="Calibri"/>
              <a:cs typeface="Calibri"/>
            </a:endParaRPr>
          </a:p>
        </p:txBody>
      </p:sp>
      <p:sp>
        <p:nvSpPr>
          <p:cNvPr id="5" name="object 5"/>
          <p:cNvSpPr txBox="1"/>
          <p:nvPr/>
        </p:nvSpPr>
        <p:spPr>
          <a:xfrm>
            <a:off x="831357" y="4336795"/>
            <a:ext cx="8545830" cy="2070735"/>
          </a:xfrm>
          <a:prstGeom prst="rect">
            <a:avLst/>
          </a:prstGeom>
        </p:spPr>
        <p:txBody>
          <a:bodyPr wrap="square" lIns="0" tIns="46355" rIns="0" bIns="0" rtlCol="0" vert="horz">
            <a:spAutoFit/>
          </a:bodyPr>
          <a:lstStyle/>
          <a:p>
            <a:pPr marL="12700">
              <a:lnSpc>
                <a:spcPct val="100000"/>
              </a:lnSpc>
              <a:spcBef>
                <a:spcPts val="365"/>
              </a:spcBef>
            </a:pPr>
            <a:r>
              <a:rPr dirty="0" sz="1200" spc="-5" b="1">
                <a:latin typeface="Calibri"/>
                <a:cs typeface="Calibri"/>
              </a:rPr>
              <a:t>R: </a:t>
            </a:r>
            <a:r>
              <a:rPr dirty="0" sz="1200" spc="-10" b="1">
                <a:latin typeface="Calibri"/>
                <a:cs typeface="Calibri"/>
              </a:rPr>
              <a:t>Reflective </a:t>
            </a:r>
            <a:r>
              <a:rPr dirty="0" sz="1200" spc="-5" b="1">
                <a:latin typeface="Calibri"/>
                <a:cs typeface="Calibri"/>
              </a:rPr>
              <a:t>listening</a:t>
            </a:r>
            <a:endParaRPr sz="1200">
              <a:latin typeface="Calibri"/>
              <a:cs typeface="Calibri"/>
            </a:endParaRPr>
          </a:p>
          <a:p>
            <a:pPr marL="12700">
              <a:lnSpc>
                <a:spcPct val="100000"/>
              </a:lnSpc>
              <a:spcBef>
                <a:spcPts val="260"/>
              </a:spcBef>
            </a:pPr>
            <a:r>
              <a:rPr dirty="0" u="sng" sz="1200" spc="-30" i="1">
                <a:uFill>
                  <a:solidFill>
                    <a:srgbClr val="000000"/>
                  </a:solidFill>
                </a:uFill>
                <a:latin typeface="Calibri"/>
                <a:cs typeface="Calibri"/>
              </a:rPr>
              <a:t>You’re </a:t>
            </a:r>
            <a:r>
              <a:rPr dirty="0" u="sng" sz="1200" spc="-5" i="1">
                <a:uFill>
                  <a:solidFill>
                    <a:srgbClr val="000000"/>
                  </a:solidFill>
                </a:uFill>
                <a:latin typeface="Calibri"/>
                <a:cs typeface="Calibri"/>
              </a:rPr>
              <a:t>wondering </a:t>
            </a:r>
            <a:r>
              <a:rPr dirty="0" u="sng" sz="1200" i="1">
                <a:uFill>
                  <a:solidFill>
                    <a:srgbClr val="000000"/>
                  </a:solidFill>
                </a:uFill>
                <a:latin typeface="Calibri"/>
                <a:cs typeface="Calibri"/>
              </a:rPr>
              <a:t>if</a:t>
            </a:r>
            <a:r>
              <a:rPr dirty="0" sz="1200" i="1">
                <a:latin typeface="Calibri"/>
                <a:cs typeface="Calibri"/>
              </a:rPr>
              <a:t> </a:t>
            </a:r>
            <a:r>
              <a:rPr dirty="0" sz="1200" spc="-5">
                <a:latin typeface="Calibri"/>
                <a:cs typeface="Calibri"/>
              </a:rPr>
              <a:t>it </a:t>
            </a:r>
            <a:r>
              <a:rPr dirty="0" sz="1200" spc="-15">
                <a:latin typeface="Calibri"/>
                <a:cs typeface="Calibri"/>
              </a:rPr>
              <a:t>matters </a:t>
            </a:r>
            <a:r>
              <a:rPr dirty="0" sz="1200" spc="-5">
                <a:latin typeface="Calibri"/>
                <a:cs typeface="Calibri"/>
              </a:rPr>
              <a:t>if </a:t>
            </a:r>
            <a:r>
              <a:rPr dirty="0" sz="1200" spc="-10">
                <a:latin typeface="Calibri"/>
                <a:cs typeface="Calibri"/>
              </a:rPr>
              <a:t>you </a:t>
            </a:r>
            <a:r>
              <a:rPr dirty="0" sz="1200" spc="-15">
                <a:latin typeface="Calibri"/>
                <a:cs typeface="Calibri"/>
              </a:rPr>
              <a:t>take </a:t>
            </a:r>
            <a:r>
              <a:rPr dirty="0" sz="1200" spc="-10">
                <a:latin typeface="Calibri"/>
                <a:cs typeface="Calibri"/>
              </a:rPr>
              <a:t>your</a:t>
            </a:r>
            <a:r>
              <a:rPr dirty="0" sz="1200" spc="80">
                <a:latin typeface="Calibri"/>
                <a:cs typeface="Calibri"/>
              </a:rPr>
              <a:t> </a:t>
            </a:r>
            <a:r>
              <a:rPr dirty="0" sz="1200" spc="-15">
                <a:latin typeface="Calibri"/>
                <a:cs typeface="Calibri"/>
              </a:rPr>
              <a:t>ARVs.</a:t>
            </a:r>
            <a:endParaRPr sz="1200">
              <a:latin typeface="Calibri"/>
              <a:cs typeface="Calibri"/>
            </a:endParaRPr>
          </a:p>
          <a:p>
            <a:pPr marL="12700">
              <a:lnSpc>
                <a:spcPct val="100000"/>
              </a:lnSpc>
              <a:spcBef>
                <a:spcPts val="360"/>
              </a:spcBef>
            </a:pPr>
            <a:r>
              <a:rPr dirty="0" u="sng" sz="1200" spc="-5" i="1">
                <a:uFill>
                  <a:solidFill>
                    <a:srgbClr val="000000"/>
                  </a:solidFill>
                </a:uFill>
                <a:latin typeface="Calibri"/>
                <a:cs typeface="Calibri"/>
              </a:rPr>
              <a:t>So you </a:t>
            </a:r>
            <a:r>
              <a:rPr dirty="0" u="sng" sz="1200" spc="-10" i="1">
                <a:uFill>
                  <a:solidFill>
                    <a:srgbClr val="000000"/>
                  </a:solidFill>
                </a:uFill>
                <a:latin typeface="Calibri"/>
                <a:cs typeface="Calibri"/>
              </a:rPr>
              <a:t>said </a:t>
            </a:r>
            <a:r>
              <a:rPr dirty="0" u="sng" sz="1200" spc="-5" i="1">
                <a:uFill>
                  <a:solidFill>
                    <a:srgbClr val="000000"/>
                  </a:solidFill>
                </a:uFill>
                <a:latin typeface="Calibri"/>
                <a:cs typeface="Calibri"/>
              </a:rPr>
              <a:t>you </a:t>
            </a:r>
            <a:r>
              <a:rPr dirty="0" u="sng" sz="1200" spc="-10" i="1">
                <a:uFill>
                  <a:solidFill>
                    <a:srgbClr val="000000"/>
                  </a:solidFill>
                </a:uFill>
                <a:latin typeface="Calibri"/>
                <a:cs typeface="Calibri"/>
              </a:rPr>
              <a:t>feel</a:t>
            </a:r>
            <a:r>
              <a:rPr dirty="0" sz="1200" spc="-10" i="1">
                <a:latin typeface="Calibri"/>
                <a:cs typeface="Calibri"/>
              </a:rPr>
              <a:t> </a:t>
            </a:r>
            <a:r>
              <a:rPr dirty="0" sz="1200" spc="-5">
                <a:latin typeface="Calibri"/>
                <a:cs typeface="Calibri"/>
              </a:rPr>
              <a:t>angry </a:t>
            </a:r>
            <a:r>
              <a:rPr dirty="0" sz="1200">
                <a:latin typeface="Calibri"/>
                <a:cs typeface="Calibri"/>
              </a:rPr>
              <a:t>when </a:t>
            </a:r>
            <a:r>
              <a:rPr dirty="0" sz="1200" spc="-10">
                <a:latin typeface="Calibri"/>
                <a:cs typeface="Calibri"/>
              </a:rPr>
              <a:t>you </a:t>
            </a:r>
            <a:r>
              <a:rPr dirty="0" sz="1200" spc="-5">
                <a:latin typeface="Calibri"/>
                <a:cs typeface="Calibri"/>
              </a:rPr>
              <a:t>think about </a:t>
            </a:r>
            <a:r>
              <a:rPr dirty="0" sz="1200" spc="-10">
                <a:latin typeface="Calibri"/>
                <a:cs typeface="Calibri"/>
              </a:rPr>
              <a:t>taking your </a:t>
            </a:r>
            <a:r>
              <a:rPr dirty="0" sz="1200" spc="-20">
                <a:latin typeface="Calibri"/>
                <a:cs typeface="Calibri"/>
              </a:rPr>
              <a:t>ARVs </a:t>
            </a:r>
            <a:r>
              <a:rPr dirty="0" sz="1200" spc="-5">
                <a:latin typeface="Calibri"/>
                <a:cs typeface="Calibri"/>
              </a:rPr>
              <a:t>and </a:t>
            </a:r>
            <a:r>
              <a:rPr dirty="0" sz="1200" spc="-10">
                <a:latin typeface="Calibri"/>
                <a:cs typeface="Calibri"/>
              </a:rPr>
              <a:t>that makes </a:t>
            </a:r>
            <a:r>
              <a:rPr dirty="0" sz="1200" spc="-5">
                <a:latin typeface="Calibri"/>
                <a:cs typeface="Calibri"/>
              </a:rPr>
              <a:t>it really</a:t>
            </a:r>
            <a:r>
              <a:rPr dirty="0" sz="1200" spc="120">
                <a:latin typeface="Calibri"/>
                <a:cs typeface="Calibri"/>
              </a:rPr>
              <a:t> </a:t>
            </a:r>
            <a:r>
              <a:rPr dirty="0" sz="1200" spc="-10">
                <a:latin typeface="Calibri"/>
                <a:cs typeface="Calibri"/>
              </a:rPr>
              <a:t>hard.</a:t>
            </a:r>
            <a:endParaRPr sz="1200">
              <a:latin typeface="Calibri"/>
              <a:cs typeface="Calibri"/>
            </a:endParaRPr>
          </a:p>
          <a:p>
            <a:pPr marL="12700">
              <a:lnSpc>
                <a:spcPct val="100000"/>
              </a:lnSpc>
              <a:spcBef>
                <a:spcPts val="265"/>
              </a:spcBef>
            </a:pPr>
            <a:r>
              <a:rPr dirty="0" u="sng" sz="1200" spc="-5" i="1">
                <a:uFill>
                  <a:solidFill>
                    <a:srgbClr val="000000"/>
                  </a:solidFill>
                </a:uFill>
                <a:latin typeface="Calibri"/>
                <a:cs typeface="Calibri"/>
              </a:rPr>
              <a:t>What </a:t>
            </a:r>
            <a:r>
              <a:rPr dirty="0" u="sng" sz="1200" i="1">
                <a:uFill>
                  <a:solidFill>
                    <a:srgbClr val="000000"/>
                  </a:solidFill>
                </a:uFill>
                <a:latin typeface="Calibri"/>
                <a:cs typeface="Calibri"/>
              </a:rPr>
              <a:t>I </a:t>
            </a:r>
            <a:r>
              <a:rPr dirty="0" u="sng" sz="1200" spc="-5" i="1">
                <a:uFill>
                  <a:solidFill>
                    <a:srgbClr val="000000"/>
                  </a:solidFill>
                </a:uFill>
                <a:latin typeface="Calibri"/>
                <a:cs typeface="Calibri"/>
              </a:rPr>
              <a:t>hear you saying is</a:t>
            </a:r>
            <a:r>
              <a:rPr dirty="0" sz="1200" spc="-5" i="1">
                <a:latin typeface="Calibri"/>
                <a:cs typeface="Calibri"/>
              </a:rPr>
              <a:t> </a:t>
            </a:r>
            <a:r>
              <a:rPr dirty="0" sz="1200" spc="-10">
                <a:latin typeface="Calibri"/>
                <a:cs typeface="Calibri"/>
              </a:rPr>
              <a:t>you are </a:t>
            </a:r>
            <a:r>
              <a:rPr dirty="0" sz="1200">
                <a:latin typeface="Calibri"/>
                <a:cs typeface="Calibri"/>
              </a:rPr>
              <a:t>so </a:t>
            </a:r>
            <a:r>
              <a:rPr dirty="0" sz="1200" spc="-5">
                <a:latin typeface="Calibri"/>
                <a:cs typeface="Calibri"/>
              </a:rPr>
              <a:t>overwhelmed, </a:t>
            </a:r>
            <a:r>
              <a:rPr dirty="0" sz="1200" spc="-10">
                <a:latin typeface="Calibri"/>
                <a:cs typeface="Calibri"/>
              </a:rPr>
              <a:t>your </a:t>
            </a:r>
            <a:r>
              <a:rPr dirty="0" sz="1200" spc="-5">
                <a:latin typeface="Calibri"/>
                <a:cs typeface="Calibri"/>
              </a:rPr>
              <a:t>health is the least </a:t>
            </a:r>
            <a:r>
              <a:rPr dirty="0" sz="1200">
                <a:latin typeface="Calibri"/>
                <a:cs typeface="Calibri"/>
              </a:rPr>
              <a:t>of </a:t>
            </a:r>
            <a:r>
              <a:rPr dirty="0" sz="1200" spc="-10">
                <a:latin typeface="Calibri"/>
                <a:cs typeface="Calibri"/>
              </a:rPr>
              <a:t>your problems right</a:t>
            </a:r>
            <a:r>
              <a:rPr dirty="0" sz="1200" spc="100">
                <a:latin typeface="Calibri"/>
                <a:cs typeface="Calibri"/>
              </a:rPr>
              <a:t> </a:t>
            </a:r>
            <a:r>
              <a:rPr dirty="0" sz="1200" spc="-25">
                <a:latin typeface="Calibri"/>
                <a:cs typeface="Calibri"/>
              </a:rPr>
              <a:t>now.</a:t>
            </a:r>
            <a:endParaRPr sz="1200">
              <a:latin typeface="Calibri"/>
              <a:cs typeface="Calibri"/>
            </a:endParaRPr>
          </a:p>
          <a:p>
            <a:pPr marL="12700">
              <a:lnSpc>
                <a:spcPct val="100000"/>
              </a:lnSpc>
              <a:spcBef>
                <a:spcPts val="840"/>
              </a:spcBef>
            </a:pPr>
            <a:r>
              <a:rPr dirty="0" sz="1200" spc="-5" b="1">
                <a:latin typeface="Calibri"/>
                <a:cs typeface="Calibri"/>
              </a:rPr>
              <a:t>S: Summary</a:t>
            </a:r>
            <a:r>
              <a:rPr dirty="0" sz="1200" spc="-10" b="1">
                <a:latin typeface="Calibri"/>
                <a:cs typeface="Calibri"/>
              </a:rPr>
              <a:t> </a:t>
            </a:r>
            <a:r>
              <a:rPr dirty="0" sz="1200" spc="-15" b="1">
                <a:latin typeface="Calibri"/>
                <a:cs typeface="Calibri"/>
              </a:rPr>
              <a:t>statements</a:t>
            </a:r>
            <a:endParaRPr sz="1200">
              <a:latin typeface="Calibri"/>
              <a:cs typeface="Calibri"/>
            </a:endParaRPr>
          </a:p>
          <a:p>
            <a:pPr marL="12700" marR="210820">
              <a:lnSpc>
                <a:spcPct val="118300"/>
              </a:lnSpc>
            </a:pPr>
            <a:r>
              <a:rPr dirty="0" u="sng" sz="1200" spc="-5" i="1">
                <a:uFill>
                  <a:solidFill>
                    <a:srgbClr val="000000"/>
                  </a:solidFill>
                </a:uFill>
                <a:latin typeface="Calibri"/>
                <a:cs typeface="Calibri"/>
              </a:rPr>
              <a:t>Let </a:t>
            </a:r>
            <a:r>
              <a:rPr dirty="0" u="sng" sz="1200" i="1">
                <a:uFill>
                  <a:solidFill>
                    <a:srgbClr val="000000"/>
                  </a:solidFill>
                </a:uFill>
                <a:latin typeface="Calibri"/>
                <a:cs typeface="Calibri"/>
              </a:rPr>
              <a:t>me </a:t>
            </a:r>
            <a:r>
              <a:rPr dirty="0" u="sng" sz="1200" spc="-5" i="1">
                <a:uFill>
                  <a:solidFill>
                    <a:srgbClr val="000000"/>
                  </a:solidFill>
                </a:uFill>
                <a:latin typeface="Calibri"/>
                <a:cs typeface="Calibri"/>
              </a:rPr>
              <a:t>see </a:t>
            </a:r>
            <a:r>
              <a:rPr dirty="0" u="sng" sz="1200" i="1">
                <a:uFill>
                  <a:solidFill>
                    <a:srgbClr val="000000"/>
                  </a:solidFill>
                </a:uFill>
                <a:latin typeface="Calibri"/>
                <a:cs typeface="Calibri"/>
              </a:rPr>
              <a:t>if I </a:t>
            </a:r>
            <a:r>
              <a:rPr dirty="0" u="sng" sz="1200" spc="-10" i="1">
                <a:uFill>
                  <a:solidFill>
                    <a:srgbClr val="000000"/>
                  </a:solidFill>
                </a:uFill>
                <a:latin typeface="Calibri"/>
                <a:cs typeface="Calibri"/>
              </a:rPr>
              <a:t>understand </a:t>
            </a:r>
            <a:r>
              <a:rPr dirty="0" u="sng" sz="1200" spc="-5" i="1">
                <a:uFill>
                  <a:solidFill>
                    <a:srgbClr val="000000"/>
                  </a:solidFill>
                </a:uFill>
                <a:latin typeface="Calibri"/>
                <a:cs typeface="Calibri"/>
              </a:rPr>
              <a:t>so </a:t>
            </a:r>
            <a:r>
              <a:rPr dirty="0" u="sng" sz="1200" spc="-35" i="1">
                <a:uFill>
                  <a:solidFill>
                    <a:srgbClr val="000000"/>
                  </a:solidFill>
                </a:uFill>
                <a:latin typeface="Calibri"/>
                <a:cs typeface="Calibri"/>
              </a:rPr>
              <a:t>far.</a:t>
            </a:r>
            <a:r>
              <a:rPr dirty="0" sz="1200" spc="-35" i="1">
                <a:latin typeface="Calibri"/>
                <a:cs typeface="Calibri"/>
              </a:rPr>
              <a:t> </a:t>
            </a:r>
            <a:r>
              <a:rPr dirty="0" sz="1200" spc="-30">
                <a:latin typeface="Calibri"/>
                <a:cs typeface="Calibri"/>
              </a:rPr>
              <a:t>You </a:t>
            </a:r>
            <a:r>
              <a:rPr dirty="0" sz="1200" spc="-10">
                <a:latin typeface="Calibri"/>
                <a:cs typeface="Calibri"/>
              </a:rPr>
              <a:t>are struggling to </a:t>
            </a:r>
            <a:r>
              <a:rPr dirty="0" sz="1200" spc="-15">
                <a:latin typeface="Calibri"/>
                <a:cs typeface="Calibri"/>
              </a:rPr>
              <a:t>take </a:t>
            </a:r>
            <a:r>
              <a:rPr dirty="0" sz="1200" spc="-10">
                <a:latin typeface="Calibri"/>
                <a:cs typeface="Calibri"/>
              </a:rPr>
              <a:t>your </a:t>
            </a:r>
            <a:r>
              <a:rPr dirty="0" sz="1200" spc="-20">
                <a:latin typeface="Calibri"/>
                <a:cs typeface="Calibri"/>
              </a:rPr>
              <a:t>ARVs </a:t>
            </a:r>
            <a:r>
              <a:rPr dirty="0" sz="1200" spc="-5">
                <a:latin typeface="Calibri"/>
                <a:cs typeface="Calibri"/>
              </a:rPr>
              <a:t>because </a:t>
            </a:r>
            <a:r>
              <a:rPr dirty="0" sz="1200" spc="-10">
                <a:latin typeface="Calibri"/>
                <a:cs typeface="Calibri"/>
              </a:rPr>
              <a:t>you want to </a:t>
            </a:r>
            <a:r>
              <a:rPr dirty="0" sz="1200" spc="-5">
                <a:latin typeface="Calibri"/>
                <a:cs typeface="Calibri"/>
              </a:rPr>
              <a:t>be well and </a:t>
            </a:r>
            <a:r>
              <a:rPr dirty="0" sz="1200" spc="-20">
                <a:latin typeface="Calibri"/>
                <a:cs typeface="Calibri"/>
              </a:rPr>
              <a:t>healthy, </a:t>
            </a:r>
            <a:r>
              <a:rPr dirty="0" sz="1200" spc="-10">
                <a:latin typeface="Calibri"/>
                <a:cs typeface="Calibri"/>
              </a:rPr>
              <a:t>but you </a:t>
            </a:r>
            <a:r>
              <a:rPr dirty="0" sz="1200">
                <a:latin typeface="Calibri"/>
                <a:cs typeface="Calibri"/>
              </a:rPr>
              <a:t>also </a:t>
            </a:r>
            <a:r>
              <a:rPr dirty="0" sz="1200" spc="-15">
                <a:latin typeface="Calibri"/>
                <a:cs typeface="Calibri"/>
              </a:rPr>
              <a:t>have </a:t>
            </a:r>
            <a:r>
              <a:rPr dirty="0" sz="1200" spc="-5">
                <a:latin typeface="Calibri"/>
                <a:cs typeface="Calibri"/>
              </a:rPr>
              <a:t>other  </a:t>
            </a:r>
            <a:r>
              <a:rPr dirty="0" sz="1200" spc="-10">
                <a:latin typeface="Calibri"/>
                <a:cs typeface="Calibri"/>
              </a:rPr>
              <a:t>problems </a:t>
            </a:r>
            <a:r>
              <a:rPr dirty="0" sz="1200" spc="-5">
                <a:latin typeface="Calibri"/>
                <a:cs typeface="Calibri"/>
              </a:rPr>
              <a:t>in </a:t>
            </a:r>
            <a:r>
              <a:rPr dirty="0" sz="1200" spc="-10">
                <a:latin typeface="Calibri"/>
                <a:cs typeface="Calibri"/>
              </a:rPr>
              <a:t>your </a:t>
            </a:r>
            <a:r>
              <a:rPr dirty="0" sz="1200" spc="-15">
                <a:latin typeface="Calibri"/>
                <a:cs typeface="Calibri"/>
              </a:rPr>
              <a:t>life </a:t>
            </a:r>
            <a:r>
              <a:rPr dirty="0" sz="1200" spc="-10">
                <a:latin typeface="Calibri"/>
                <a:cs typeface="Calibri"/>
              </a:rPr>
              <a:t>that make </a:t>
            </a:r>
            <a:r>
              <a:rPr dirty="0" sz="1200" spc="-5">
                <a:latin typeface="Calibri"/>
                <a:cs typeface="Calibri"/>
              </a:rPr>
              <a:t>it </a:t>
            </a:r>
            <a:r>
              <a:rPr dirty="0" sz="1200" spc="-10">
                <a:latin typeface="Calibri"/>
                <a:cs typeface="Calibri"/>
              </a:rPr>
              <a:t>difficult to focus </a:t>
            </a:r>
            <a:r>
              <a:rPr dirty="0" sz="1200">
                <a:latin typeface="Calibri"/>
                <a:cs typeface="Calibri"/>
              </a:rPr>
              <a:t>on </a:t>
            </a:r>
            <a:r>
              <a:rPr dirty="0" sz="1200" spc="-10">
                <a:latin typeface="Calibri"/>
                <a:cs typeface="Calibri"/>
              </a:rPr>
              <a:t>your</a:t>
            </a:r>
            <a:r>
              <a:rPr dirty="0" sz="1200" spc="105">
                <a:latin typeface="Calibri"/>
                <a:cs typeface="Calibri"/>
              </a:rPr>
              <a:t> </a:t>
            </a:r>
            <a:r>
              <a:rPr dirty="0" sz="1200" spc="-10">
                <a:latin typeface="Calibri"/>
                <a:cs typeface="Calibri"/>
              </a:rPr>
              <a:t>health.</a:t>
            </a:r>
            <a:endParaRPr sz="1200">
              <a:latin typeface="Calibri"/>
              <a:cs typeface="Calibri"/>
            </a:endParaRPr>
          </a:p>
          <a:p>
            <a:pPr marL="12700" marR="5080">
              <a:lnSpc>
                <a:spcPct val="118300"/>
              </a:lnSpc>
              <a:spcBef>
                <a:spcPts val="95"/>
              </a:spcBef>
            </a:pPr>
            <a:r>
              <a:rPr dirty="0" u="sng" sz="1200" spc="-15" i="1">
                <a:uFill>
                  <a:solidFill>
                    <a:srgbClr val="000000"/>
                  </a:solidFill>
                </a:uFill>
                <a:latin typeface="Calibri"/>
                <a:cs typeface="Calibri"/>
              </a:rPr>
              <a:t>Here’s </a:t>
            </a:r>
            <a:r>
              <a:rPr dirty="0" u="sng" sz="1200" spc="-5" i="1">
                <a:uFill>
                  <a:solidFill>
                    <a:srgbClr val="000000"/>
                  </a:solidFill>
                </a:uFill>
                <a:latin typeface="Calibri"/>
                <a:cs typeface="Calibri"/>
              </a:rPr>
              <a:t>what I’ve heard you </a:t>
            </a:r>
            <a:r>
              <a:rPr dirty="0" u="sng" sz="1200" spc="-20" i="1">
                <a:uFill>
                  <a:solidFill>
                    <a:srgbClr val="000000"/>
                  </a:solidFill>
                </a:uFill>
                <a:latin typeface="Calibri"/>
                <a:cs typeface="Calibri"/>
              </a:rPr>
              <a:t>say, </a:t>
            </a:r>
            <a:r>
              <a:rPr dirty="0" u="sng" sz="1200" spc="-5" i="1">
                <a:uFill>
                  <a:solidFill>
                    <a:srgbClr val="000000"/>
                  </a:solidFill>
                </a:uFill>
                <a:latin typeface="Calibri"/>
                <a:cs typeface="Calibri"/>
              </a:rPr>
              <a:t>let </a:t>
            </a:r>
            <a:r>
              <a:rPr dirty="0" u="sng" sz="1200" i="1">
                <a:uFill>
                  <a:solidFill>
                    <a:srgbClr val="000000"/>
                  </a:solidFill>
                </a:uFill>
                <a:latin typeface="Calibri"/>
                <a:cs typeface="Calibri"/>
              </a:rPr>
              <a:t>me </a:t>
            </a:r>
            <a:r>
              <a:rPr dirty="0" u="sng" sz="1200" spc="-5" i="1">
                <a:uFill>
                  <a:solidFill>
                    <a:srgbClr val="000000"/>
                  </a:solidFill>
                </a:uFill>
                <a:latin typeface="Calibri"/>
                <a:cs typeface="Calibri"/>
              </a:rPr>
              <a:t>know if it is </a:t>
            </a:r>
            <a:r>
              <a:rPr dirty="0" u="sng" sz="1200" spc="-10" i="1">
                <a:uFill>
                  <a:solidFill>
                    <a:srgbClr val="000000"/>
                  </a:solidFill>
                </a:uFill>
                <a:latin typeface="Calibri"/>
                <a:cs typeface="Calibri"/>
              </a:rPr>
              <a:t>right.</a:t>
            </a:r>
            <a:r>
              <a:rPr dirty="0" sz="1200" spc="-10" i="1">
                <a:latin typeface="Calibri"/>
                <a:cs typeface="Calibri"/>
              </a:rPr>
              <a:t> </a:t>
            </a:r>
            <a:r>
              <a:rPr dirty="0" sz="1200" spc="-30">
                <a:latin typeface="Calibri"/>
                <a:cs typeface="Calibri"/>
              </a:rPr>
              <a:t>You </a:t>
            </a:r>
            <a:r>
              <a:rPr dirty="0" sz="1200" spc="-10">
                <a:latin typeface="Calibri"/>
                <a:cs typeface="Calibri"/>
              </a:rPr>
              <a:t>feel </a:t>
            </a:r>
            <a:r>
              <a:rPr dirty="0" sz="1200" spc="-5">
                <a:latin typeface="Calibri"/>
                <a:cs typeface="Calibri"/>
              </a:rPr>
              <a:t>fine when </a:t>
            </a:r>
            <a:r>
              <a:rPr dirty="0" sz="1200" spc="-10">
                <a:latin typeface="Calibri"/>
                <a:cs typeface="Calibri"/>
              </a:rPr>
              <a:t>you </a:t>
            </a:r>
            <a:r>
              <a:rPr dirty="0" sz="1200">
                <a:latin typeface="Calibri"/>
                <a:cs typeface="Calibri"/>
              </a:rPr>
              <a:t>miss a </a:t>
            </a:r>
            <a:r>
              <a:rPr dirty="0" sz="1200" spc="-5">
                <a:latin typeface="Calibri"/>
                <a:cs typeface="Calibri"/>
              </a:rPr>
              <a:t>dose and </a:t>
            </a:r>
            <a:r>
              <a:rPr dirty="0" sz="1200" spc="-10">
                <a:latin typeface="Calibri"/>
                <a:cs typeface="Calibri"/>
              </a:rPr>
              <a:t>are feeling really uncertain </a:t>
            </a:r>
            <a:r>
              <a:rPr dirty="0" sz="1200" spc="-5">
                <a:latin typeface="Calibri"/>
                <a:cs typeface="Calibri"/>
              </a:rPr>
              <a:t>about whether  </a:t>
            </a:r>
            <a:r>
              <a:rPr dirty="0" sz="1200" spc="-20">
                <a:latin typeface="Calibri"/>
                <a:cs typeface="Calibri"/>
              </a:rPr>
              <a:t>ARVs </a:t>
            </a:r>
            <a:r>
              <a:rPr dirty="0" sz="1200" spc="-10">
                <a:latin typeface="Calibri"/>
                <a:cs typeface="Calibri"/>
              </a:rPr>
              <a:t>are </a:t>
            </a:r>
            <a:r>
              <a:rPr dirty="0" sz="1200">
                <a:latin typeface="Calibri"/>
                <a:cs typeface="Calibri"/>
              </a:rPr>
              <a:t>necessary </a:t>
            </a:r>
            <a:r>
              <a:rPr dirty="0" sz="1200" spc="-10">
                <a:latin typeface="Calibri"/>
                <a:cs typeface="Calibri"/>
              </a:rPr>
              <a:t>to keep you</a:t>
            </a:r>
            <a:r>
              <a:rPr dirty="0" sz="1200" spc="50">
                <a:latin typeface="Calibri"/>
                <a:cs typeface="Calibri"/>
              </a:rPr>
              <a:t> </a:t>
            </a:r>
            <a:r>
              <a:rPr dirty="0" sz="1200" spc="-20">
                <a:latin typeface="Calibri"/>
                <a:cs typeface="Calibri"/>
              </a:rPr>
              <a:t>healthy.</a:t>
            </a:r>
            <a:endParaRPr sz="1200">
              <a:latin typeface="Calibri"/>
              <a:cs typeface="Calibri"/>
            </a:endParaRPr>
          </a:p>
        </p:txBody>
      </p:sp>
      <p:sp>
        <p:nvSpPr>
          <p:cNvPr id="6" name="object 6"/>
          <p:cNvSpPr txBox="1"/>
          <p:nvPr/>
        </p:nvSpPr>
        <p:spPr>
          <a:xfrm>
            <a:off x="7001163" y="2286001"/>
            <a:ext cx="2133600" cy="2062480"/>
          </a:xfrm>
          <a:prstGeom prst="rect">
            <a:avLst/>
          </a:prstGeom>
          <a:solidFill>
            <a:srgbClr val="C3D69B"/>
          </a:solidFill>
        </p:spPr>
        <p:txBody>
          <a:bodyPr wrap="square" lIns="0" tIns="29209" rIns="0" bIns="0" rtlCol="0" vert="horz">
            <a:spAutoFit/>
          </a:bodyPr>
          <a:lstStyle/>
          <a:p>
            <a:pPr marL="91440">
              <a:lnSpc>
                <a:spcPts val="3829"/>
              </a:lnSpc>
              <a:spcBef>
                <a:spcPts val="229"/>
              </a:spcBef>
            </a:pPr>
            <a:r>
              <a:rPr dirty="0" sz="3200" b="1">
                <a:latin typeface="Calibri"/>
                <a:cs typeface="Calibri"/>
              </a:rPr>
              <a:t>O </a:t>
            </a:r>
            <a:r>
              <a:rPr dirty="0" sz="1200" spc="-5">
                <a:latin typeface="Calibri"/>
                <a:cs typeface="Calibri"/>
              </a:rPr>
              <a:t>Open-ended</a:t>
            </a:r>
            <a:r>
              <a:rPr dirty="0" sz="1200" spc="30">
                <a:latin typeface="Calibri"/>
                <a:cs typeface="Calibri"/>
              </a:rPr>
              <a:t> </a:t>
            </a:r>
            <a:r>
              <a:rPr dirty="0" sz="1200" spc="-10">
                <a:latin typeface="Calibri"/>
                <a:cs typeface="Calibri"/>
              </a:rPr>
              <a:t>questions</a:t>
            </a:r>
            <a:endParaRPr sz="1200">
              <a:latin typeface="Calibri"/>
              <a:cs typeface="Calibri"/>
            </a:endParaRPr>
          </a:p>
          <a:p>
            <a:pPr marL="91440">
              <a:lnSpc>
                <a:spcPts val="3829"/>
              </a:lnSpc>
            </a:pPr>
            <a:r>
              <a:rPr dirty="0" sz="3200" b="1">
                <a:latin typeface="Calibri"/>
                <a:cs typeface="Calibri"/>
              </a:rPr>
              <a:t>A</a:t>
            </a:r>
            <a:r>
              <a:rPr dirty="0" sz="3200" spc="260" b="1">
                <a:latin typeface="Calibri"/>
                <a:cs typeface="Calibri"/>
              </a:rPr>
              <a:t> </a:t>
            </a:r>
            <a:r>
              <a:rPr dirty="0" sz="1200" spc="-5">
                <a:latin typeface="Calibri"/>
                <a:cs typeface="Calibri"/>
              </a:rPr>
              <a:t>Affirmation</a:t>
            </a:r>
            <a:endParaRPr sz="1200">
              <a:latin typeface="Calibri"/>
              <a:cs typeface="Calibri"/>
            </a:endParaRPr>
          </a:p>
          <a:p>
            <a:pPr marL="91440">
              <a:lnSpc>
                <a:spcPts val="3815"/>
              </a:lnSpc>
              <a:spcBef>
                <a:spcPts val="50"/>
              </a:spcBef>
            </a:pPr>
            <a:r>
              <a:rPr dirty="0" sz="3200" b="1">
                <a:latin typeface="Calibri"/>
                <a:cs typeface="Calibri"/>
              </a:rPr>
              <a:t>R </a:t>
            </a:r>
            <a:r>
              <a:rPr dirty="0" sz="1200" spc="-10">
                <a:latin typeface="Calibri"/>
                <a:cs typeface="Calibri"/>
              </a:rPr>
              <a:t>Reflective</a:t>
            </a:r>
            <a:r>
              <a:rPr dirty="0" sz="1200" spc="10">
                <a:latin typeface="Calibri"/>
                <a:cs typeface="Calibri"/>
              </a:rPr>
              <a:t> </a:t>
            </a:r>
            <a:r>
              <a:rPr dirty="0" sz="1200" spc="-10">
                <a:latin typeface="Calibri"/>
                <a:cs typeface="Calibri"/>
              </a:rPr>
              <a:t>listening</a:t>
            </a:r>
            <a:endParaRPr sz="1200">
              <a:latin typeface="Calibri"/>
              <a:cs typeface="Calibri"/>
            </a:endParaRPr>
          </a:p>
          <a:p>
            <a:pPr marL="91440">
              <a:lnSpc>
                <a:spcPts val="3815"/>
              </a:lnSpc>
            </a:pPr>
            <a:r>
              <a:rPr dirty="0" sz="3200" b="1">
                <a:latin typeface="Calibri"/>
                <a:cs typeface="Calibri"/>
              </a:rPr>
              <a:t>S </a:t>
            </a:r>
            <a:r>
              <a:rPr dirty="0" sz="1200" spc="-5">
                <a:latin typeface="Calibri"/>
                <a:cs typeface="Calibri"/>
              </a:rPr>
              <a:t>Summary</a:t>
            </a:r>
            <a:r>
              <a:rPr dirty="0" sz="1200" spc="245">
                <a:latin typeface="Calibri"/>
                <a:cs typeface="Calibri"/>
              </a:rPr>
              <a:t> </a:t>
            </a:r>
            <a:r>
              <a:rPr dirty="0" sz="1200" spc="-10">
                <a:latin typeface="Calibri"/>
                <a:cs typeface="Calibri"/>
              </a:rPr>
              <a:t>statements</a:t>
            </a:r>
            <a:endParaRPr sz="12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2020-09-30T16:51:11Z</dcterms:created>
  <dcterms:modified xsi:type="dcterms:W3CDTF">2020-09-30T16:51:11Z</dcterms:modified>
</cp:coreProperties>
</file>