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8" r:id="rId3"/>
    <p:sldMasterId id="2147483676" r:id="rId4"/>
    <p:sldMasterId id="2147483684" r:id="rId5"/>
  </p:sldMasterIdLst>
  <p:notesMasterIdLst>
    <p:notesMasterId r:id="rId65"/>
  </p:notesMasterIdLst>
  <p:sldIdLst>
    <p:sldId id="288" r:id="rId6"/>
    <p:sldId id="289" r:id="rId7"/>
    <p:sldId id="290" r:id="rId8"/>
    <p:sldId id="291" r:id="rId9"/>
    <p:sldId id="292" r:id="rId10"/>
    <p:sldId id="322" r:id="rId11"/>
    <p:sldId id="293" r:id="rId12"/>
    <p:sldId id="294" r:id="rId13"/>
    <p:sldId id="295" r:id="rId14"/>
    <p:sldId id="296" r:id="rId15"/>
    <p:sldId id="297" r:id="rId16"/>
    <p:sldId id="298" r:id="rId17"/>
    <p:sldId id="323" r:id="rId18"/>
    <p:sldId id="324" r:id="rId19"/>
    <p:sldId id="299" r:id="rId20"/>
    <p:sldId id="300" r:id="rId21"/>
    <p:sldId id="325" r:id="rId22"/>
    <p:sldId id="326" r:id="rId23"/>
    <p:sldId id="341" r:id="rId24"/>
    <p:sldId id="342" r:id="rId25"/>
    <p:sldId id="258" r:id="rId26"/>
    <p:sldId id="301" r:id="rId27"/>
    <p:sldId id="260" r:id="rId28"/>
    <p:sldId id="302" r:id="rId29"/>
    <p:sldId id="262" r:id="rId30"/>
    <p:sldId id="303" r:id="rId31"/>
    <p:sldId id="304" r:id="rId32"/>
    <p:sldId id="305" r:id="rId33"/>
    <p:sldId id="343" r:id="rId34"/>
    <p:sldId id="307" r:id="rId35"/>
    <p:sldId id="268" r:id="rId36"/>
    <p:sldId id="308" r:id="rId37"/>
    <p:sldId id="309" r:id="rId38"/>
    <p:sldId id="310" r:id="rId39"/>
    <p:sldId id="311" r:id="rId40"/>
    <p:sldId id="312" r:id="rId41"/>
    <p:sldId id="274" r:id="rId42"/>
    <p:sldId id="315" r:id="rId43"/>
    <p:sldId id="314" r:id="rId44"/>
    <p:sldId id="313" r:id="rId45"/>
    <p:sldId id="278" r:id="rId46"/>
    <p:sldId id="316" r:id="rId47"/>
    <p:sldId id="317" r:id="rId48"/>
    <p:sldId id="319" r:id="rId49"/>
    <p:sldId id="327" r:id="rId50"/>
    <p:sldId id="328" r:id="rId51"/>
    <p:sldId id="329" r:id="rId52"/>
    <p:sldId id="330" r:id="rId53"/>
    <p:sldId id="331" r:id="rId54"/>
    <p:sldId id="332" r:id="rId55"/>
    <p:sldId id="282" r:id="rId56"/>
    <p:sldId id="318" r:id="rId57"/>
    <p:sldId id="284" r:id="rId58"/>
    <p:sldId id="320" r:id="rId59"/>
    <p:sldId id="333" r:id="rId60"/>
    <p:sldId id="334" r:id="rId61"/>
    <p:sldId id="286" r:id="rId62"/>
    <p:sldId id="321" r:id="rId63"/>
    <p:sldId id="344" r:id="rId64"/>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 id="1" name="Mejia, Alberto A." initials="MAA" lastIdx="1" clrIdx="1">
    <p:extLst>
      <p:ext uri="{19B8F6BF-5375-455C-9EA6-DF929625EA0E}">
        <p15:presenceInfo xmlns:p15="http://schemas.microsoft.com/office/powerpoint/2012/main" userId="S::am3539@cumc.columbia.edu::35bf8bf8-83de-4b63-9f54-dc5b2e6294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99CC00"/>
    <a:srgbClr val="CCFFCC"/>
    <a:srgbClr val="FF7C80"/>
    <a:srgbClr val="00CC99"/>
    <a:srgbClr val="6666FF"/>
    <a:srgbClr val="FFCC66"/>
    <a:srgbClr val="FF6600"/>
    <a:srgbClr val="99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9A388-2B1C-41A9-A467-A628453C0BCC}" v="15" dt="2020-09-26T14:41:42.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16" autoAdjust="0"/>
    <p:restoredTop sz="91768" autoAdjust="0"/>
  </p:normalViewPr>
  <p:slideViewPr>
    <p:cSldViewPr>
      <p:cViewPr varScale="1">
        <p:scale>
          <a:sx n="67" d="100"/>
          <a:sy n="67" d="100"/>
        </p:scale>
        <p:origin x="57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Teresa Bermudes" userId="76a2f13cae316870" providerId="LiveId" clId="{81A9A388-2B1C-41A9-A467-A628453C0BCC}"/>
    <pc:docChg chg="undo redo custSel addSld delSld modSld">
      <pc:chgData name="Maria Teresa Bermudes" userId="76a2f13cae316870" providerId="LiveId" clId="{81A9A388-2B1C-41A9-A467-A628453C0BCC}" dt="2020-09-30T00:34:00.553" v="17972" actId="20577"/>
      <pc:docMkLst>
        <pc:docMk/>
      </pc:docMkLst>
      <pc:sldChg chg="modSp mod">
        <pc:chgData name="Maria Teresa Bermudes" userId="76a2f13cae316870" providerId="LiveId" clId="{81A9A388-2B1C-41A9-A467-A628453C0BCC}" dt="2020-09-24T11:35:13.460" v="16526" actId="20577"/>
        <pc:sldMkLst>
          <pc:docMk/>
          <pc:sldMk cId="157919962" sldId="258"/>
        </pc:sldMkLst>
        <pc:spChg chg="mod">
          <ac:chgData name="Maria Teresa Bermudes" userId="76a2f13cae316870" providerId="LiveId" clId="{81A9A388-2B1C-41A9-A467-A628453C0BCC}" dt="2020-09-23T13:03:44.201" v="12226" actId="20577"/>
          <ac:spMkLst>
            <pc:docMk/>
            <pc:sldMk cId="157919962" sldId="258"/>
            <ac:spMk id="4" creationId="{00000000-0000-0000-0000-000000000000}"/>
          </ac:spMkLst>
        </pc:spChg>
        <pc:spChg chg="mod">
          <ac:chgData name="Maria Teresa Bermudes" userId="76a2f13cae316870" providerId="LiveId" clId="{81A9A388-2B1C-41A9-A467-A628453C0BCC}" dt="2020-09-24T11:35:13.460" v="16526" actId="20577"/>
          <ac:spMkLst>
            <pc:docMk/>
            <pc:sldMk cId="157919962" sldId="258"/>
            <ac:spMk id="6" creationId="{00000000-0000-0000-0000-000000000000}"/>
          </ac:spMkLst>
        </pc:spChg>
      </pc:sldChg>
      <pc:sldChg chg="modSp mod">
        <pc:chgData name="Maria Teresa Bermudes" userId="76a2f13cae316870" providerId="LiveId" clId="{81A9A388-2B1C-41A9-A467-A628453C0BCC}" dt="2020-09-23T15:10:50.816" v="13091" actId="20577"/>
        <pc:sldMkLst>
          <pc:docMk/>
          <pc:sldMk cId="3324579096" sldId="260"/>
        </pc:sldMkLst>
        <pc:spChg chg="mod">
          <ac:chgData name="Maria Teresa Bermudes" userId="76a2f13cae316870" providerId="LiveId" clId="{81A9A388-2B1C-41A9-A467-A628453C0BCC}" dt="2020-09-23T15:06:00.143" v="12948" actId="6549"/>
          <ac:spMkLst>
            <pc:docMk/>
            <pc:sldMk cId="3324579096" sldId="260"/>
            <ac:spMk id="4" creationId="{00000000-0000-0000-0000-000000000000}"/>
          </ac:spMkLst>
        </pc:spChg>
        <pc:spChg chg="mod">
          <ac:chgData name="Maria Teresa Bermudes" userId="76a2f13cae316870" providerId="LiveId" clId="{81A9A388-2B1C-41A9-A467-A628453C0BCC}" dt="2020-09-23T15:10:50.816" v="13091" actId="20577"/>
          <ac:spMkLst>
            <pc:docMk/>
            <pc:sldMk cId="3324579096" sldId="260"/>
            <ac:spMk id="6" creationId="{00000000-0000-0000-0000-000000000000}"/>
          </ac:spMkLst>
        </pc:spChg>
      </pc:sldChg>
      <pc:sldChg chg="modSp mod">
        <pc:chgData name="Maria Teresa Bermudes" userId="76a2f13cae316870" providerId="LiveId" clId="{81A9A388-2B1C-41A9-A467-A628453C0BCC}" dt="2020-09-28T09:10:46.517" v="17953" actId="313"/>
        <pc:sldMkLst>
          <pc:docMk/>
          <pc:sldMk cId="3159829542" sldId="262"/>
        </pc:sldMkLst>
        <pc:spChg chg="mod">
          <ac:chgData name="Maria Teresa Bermudes" userId="76a2f13cae316870" providerId="LiveId" clId="{81A9A388-2B1C-41A9-A467-A628453C0BCC}" dt="2020-09-28T09:10:46.517" v="17953" actId="313"/>
          <ac:spMkLst>
            <pc:docMk/>
            <pc:sldMk cId="3159829542" sldId="262"/>
            <ac:spMk id="6" creationId="{00000000-0000-0000-0000-000000000000}"/>
          </ac:spMkLst>
        </pc:spChg>
      </pc:sldChg>
      <pc:sldChg chg="modSp mod">
        <pc:chgData name="Maria Teresa Bermudes" userId="76a2f13cae316870" providerId="LiveId" clId="{81A9A388-2B1C-41A9-A467-A628453C0BCC}" dt="2020-09-25T13:31:07.986" v="16598"/>
        <pc:sldMkLst>
          <pc:docMk/>
          <pc:sldMk cId="1796167277" sldId="268"/>
        </pc:sldMkLst>
        <pc:spChg chg="mod">
          <ac:chgData name="Maria Teresa Bermudes" userId="76a2f13cae316870" providerId="LiveId" clId="{81A9A388-2B1C-41A9-A467-A628453C0BCC}" dt="2020-09-25T13:31:07.986" v="16598"/>
          <ac:spMkLst>
            <pc:docMk/>
            <pc:sldMk cId="1796167277" sldId="268"/>
            <ac:spMk id="4" creationId="{00000000-0000-0000-0000-000000000000}"/>
          </ac:spMkLst>
        </pc:spChg>
        <pc:spChg chg="mod">
          <ac:chgData name="Maria Teresa Bermudes" userId="76a2f13cae316870" providerId="LiveId" clId="{81A9A388-2B1C-41A9-A467-A628453C0BCC}" dt="2020-09-23T15:31:12.922" v="13633" actId="20577"/>
          <ac:spMkLst>
            <pc:docMk/>
            <pc:sldMk cId="1796167277" sldId="268"/>
            <ac:spMk id="6" creationId="{00000000-0000-0000-0000-000000000000}"/>
          </ac:spMkLst>
        </pc:spChg>
      </pc:sldChg>
      <pc:sldChg chg="modSp mod">
        <pc:chgData name="Maria Teresa Bermudes" userId="76a2f13cae316870" providerId="LiveId" clId="{81A9A388-2B1C-41A9-A467-A628453C0BCC}" dt="2020-09-25T13:32:02.962" v="16604"/>
        <pc:sldMkLst>
          <pc:docMk/>
          <pc:sldMk cId="3520274972" sldId="274"/>
        </pc:sldMkLst>
        <pc:spChg chg="mod">
          <ac:chgData name="Maria Teresa Bermudes" userId="76a2f13cae316870" providerId="LiveId" clId="{81A9A388-2B1C-41A9-A467-A628453C0BCC}" dt="2020-09-25T13:32:02.962" v="16604"/>
          <ac:spMkLst>
            <pc:docMk/>
            <pc:sldMk cId="3520274972" sldId="274"/>
            <ac:spMk id="4" creationId="{00000000-0000-0000-0000-000000000000}"/>
          </ac:spMkLst>
        </pc:spChg>
        <pc:spChg chg="mod">
          <ac:chgData name="Maria Teresa Bermudes" userId="76a2f13cae316870" providerId="LiveId" clId="{81A9A388-2B1C-41A9-A467-A628453C0BCC}" dt="2020-09-23T15:56:14.325" v="13812" actId="20577"/>
          <ac:spMkLst>
            <pc:docMk/>
            <pc:sldMk cId="3520274972" sldId="274"/>
            <ac:spMk id="6" creationId="{00000000-0000-0000-0000-000000000000}"/>
          </ac:spMkLst>
        </pc:spChg>
      </pc:sldChg>
      <pc:sldChg chg="modSp mod">
        <pc:chgData name="Maria Teresa Bermudes" userId="76a2f13cae316870" providerId="LiveId" clId="{81A9A388-2B1C-41A9-A467-A628453C0BCC}" dt="2020-09-23T16:07:29.391" v="14570" actId="20577"/>
        <pc:sldMkLst>
          <pc:docMk/>
          <pc:sldMk cId="4112523381" sldId="278"/>
        </pc:sldMkLst>
        <pc:spChg chg="mod">
          <ac:chgData name="Maria Teresa Bermudes" userId="76a2f13cae316870" providerId="LiveId" clId="{81A9A388-2B1C-41A9-A467-A628453C0BCC}" dt="2020-09-23T16:07:29.391" v="14570" actId="20577"/>
          <ac:spMkLst>
            <pc:docMk/>
            <pc:sldMk cId="4112523381" sldId="278"/>
            <ac:spMk id="4" creationId="{00000000-0000-0000-0000-000000000000}"/>
          </ac:spMkLst>
        </pc:spChg>
        <pc:spChg chg="mod">
          <ac:chgData name="Maria Teresa Bermudes" userId="76a2f13cae316870" providerId="LiveId" clId="{81A9A388-2B1C-41A9-A467-A628453C0BCC}" dt="2020-09-23T15:58:47.885" v="13914" actId="6549"/>
          <ac:spMkLst>
            <pc:docMk/>
            <pc:sldMk cId="4112523381" sldId="278"/>
            <ac:spMk id="6" creationId="{00000000-0000-0000-0000-000000000000}"/>
          </ac:spMkLst>
        </pc:spChg>
      </pc:sldChg>
      <pc:sldChg chg="modSp mod">
        <pc:chgData name="Maria Teresa Bermudes" userId="76a2f13cae316870" providerId="LiveId" clId="{81A9A388-2B1C-41A9-A467-A628453C0BCC}" dt="2020-09-23T16:22:51.648" v="15550" actId="20577"/>
        <pc:sldMkLst>
          <pc:docMk/>
          <pc:sldMk cId="1514911519" sldId="282"/>
        </pc:sldMkLst>
        <pc:spChg chg="mod">
          <ac:chgData name="Maria Teresa Bermudes" userId="76a2f13cae316870" providerId="LiveId" clId="{81A9A388-2B1C-41A9-A467-A628453C0BCC}" dt="2020-09-23T16:22:51.648" v="15550" actId="20577"/>
          <ac:spMkLst>
            <pc:docMk/>
            <pc:sldMk cId="1514911519" sldId="282"/>
            <ac:spMk id="6" creationId="{00000000-0000-0000-0000-000000000000}"/>
          </ac:spMkLst>
        </pc:spChg>
      </pc:sldChg>
      <pc:sldChg chg="modSp mod">
        <pc:chgData name="Maria Teresa Bermudes" userId="76a2f13cae316870" providerId="LiveId" clId="{81A9A388-2B1C-41A9-A467-A628453C0BCC}" dt="2020-09-28T09:25:28.726" v="17960" actId="313"/>
        <pc:sldMkLst>
          <pc:docMk/>
          <pc:sldMk cId="3354880424" sldId="284"/>
        </pc:sldMkLst>
        <pc:spChg chg="mod">
          <ac:chgData name="Maria Teresa Bermudes" userId="76a2f13cae316870" providerId="LiveId" clId="{81A9A388-2B1C-41A9-A467-A628453C0BCC}" dt="2020-09-23T16:26:08.648" v="15608" actId="20577"/>
          <ac:spMkLst>
            <pc:docMk/>
            <pc:sldMk cId="3354880424" sldId="284"/>
            <ac:spMk id="4" creationId="{00000000-0000-0000-0000-000000000000}"/>
          </ac:spMkLst>
        </pc:spChg>
        <pc:spChg chg="mod">
          <ac:chgData name="Maria Teresa Bermudes" userId="76a2f13cae316870" providerId="LiveId" clId="{81A9A388-2B1C-41A9-A467-A628453C0BCC}" dt="2020-09-28T09:25:28.726" v="17960" actId="313"/>
          <ac:spMkLst>
            <pc:docMk/>
            <pc:sldMk cId="3354880424" sldId="284"/>
            <ac:spMk id="6" creationId="{00000000-0000-0000-0000-000000000000}"/>
          </ac:spMkLst>
        </pc:spChg>
      </pc:sldChg>
      <pc:sldChg chg="modSp mod">
        <pc:chgData name="Maria Teresa Bermudes" userId="76a2f13cae316870" providerId="LiveId" clId="{81A9A388-2B1C-41A9-A467-A628453C0BCC}" dt="2020-09-25T14:17:34.138" v="16612" actId="20577"/>
        <pc:sldMkLst>
          <pc:docMk/>
          <pc:sldMk cId="2693813485" sldId="286"/>
        </pc:sldMkLst>
        <pc:spChg chg="mod">
          <ac:chgData name="Maria Teresa Bermudes" userId="76a2f13cae316870" providerId="LiveId" clId="{81A9A388-2B1C-41A9-A467-A628453C0BCC}" dt="2020-09-25T14:17:34.138" v="16612" actId="20577"/>
          <ac:spMkLst>
            <pc:docMk/>
            <pc:sldMk cId="2693813485" sldId="286"/>
            <ac:spMk id="5" creationId="{00000000-0000-0000-0000-000000000000}"/>
          </ac:spMkLst>
        </pc:spChg>
        <pc:spChg chg="mod">
          <ac:chgData name="Maria Teresa Bermudes" userId="76a2f13cae316870" providerId="LiveId" clId="{81A9A388-2B1C-41A9-A467-A628453C0BCC}" dt="2020-09-23T16:35:34.219" v="16013" actId="20577"/>
          <ac:spMkLst>
            <pc:docMk/>
            <pc:sldMk cId="2693813485" sldId="286"/>
            <ac:spMk id="6" creationId="{00000000-0000-0000-0000-000000000000}"/>
          </ac:spMkLst>
        </pc:spChg>
        <pc:picChg chg="mod">
          <ac:chgData name="Maria Teresa Bermudes" userId="76a2f13cae316870" providerId="LiveId" clId="{81A9A388-2B1C-41A9-A467-A628453C0BCC}" dt="2020-09-25T13:50:42.014" v="16606" actId="1076"/>
          <ac:picMkLst>
            <pc:docMk/>
            <pc:sldMk cId="2693813485" sldId="286"/>
            <ac:picMk id="8" creationId="{00000000-0000-0000-0000-000000000000}"/>
          </ac:picMkLst>
        </pc:picChg>
      </pc:sldChg>
      <pc:sldChg chg="modSp mod">
        <pc:chgData name="Maria Teresa Bermudes" userId="76a2f13cae316870" providerId="LiveId" clId="{81A9A388-2B1C-41A9-A467-A628453C0BCC}" dt="2020-09-26T14:40:44.183" v="17842" actId="20577"/>
        <pc:sldMkLst>
          <pc:docMk/>
          <pc:sldMk cId="3410432557" sldId="288"/>
        </pc:sldMkLst>
        <pc:spChg chg="mod">
          <ac:chgData name="Maria Teresa Bermudes" userId="76a2f13cae316870" providerId="LiveId" clId="{81A9A388-2B1C-41A9-A467-A628453C0BCC}" dt="2020-09-26T14:40:44.183" v="17842" actId="20577"/>
          <ac:spMkLst>
            <pc:docMk/>
            <pc:sldMk cId="3410432557" sldId="288"/>
            <ac:spMk id="6" creationId="{00000000-0000-0000-0000-000000000000}"/>
          </ac:spMkLst>
        </pc:spChg>
      </pc:sldChg>
      <pc:sldChg chg="modSp mod">
        <pc:chgData name="Maria Teresa Bermudes" userId="76a2f13cae316870" providerId="LiveId" clId="{81A9A388-2B1C-41A9-A467-A628453C0BCC}" dt="2020-09-26T14:41:42.822" v="17929"/>
        <pc:sldMkLst>
          <pc:docMk/>
          <pc:sldMk cId="2605805270" sldId="290"/>
        </pc:sldMkLst>
        <pc:spChg chg="mod">
          <ac:chgData name="Maria Teresa Bermudes" userId="76a2f13cae316870" providerId="LiveId" clId="{81A9A388-2B1C-41A9-A467-A628453C0BCC}" dt="2020-09-26T14:40:54.911" v="17856" actId="20577"/>
          <ac:spMkLst>
            <pc:docMk/>
            <pc:sldMk cId="2605805270" sldId="290"/>
            <ac:spMk id="4" creationId="{00000000-0000-0000-0000-000000000000}"/>
          </ac:spMkLst>
        </pc:spChg>
        <pc:spChg chg="mod">
          <ac:chgData name="Maria Teresa Bermudes" userId="76a2f13cae316870" providerId="LiveId" clId="{81A9A388-2B1C-41A9-A467-A628453C0BCC}" dt="2020-09-26T14:41:42.822" v="17929"/>
          <ac:spMkLst>
            <pc:docMk/>
            <pc:sldMk cId="2605805270" sldId="290"/>
            <ac:spMk id="5" creationId="{00000000-0000-0000-0000-000000000000}"/>
          </ac:spMkLst>
        </pc:spChg>
      </pc:sldChg>
      <pc:sldChg chg="modSp mod">
        <pc:chgData name="Maria Teresa Bermudes" userId="76a2f13cae316870" providerId="LiveId" clId="{81A9A388-2B1C-41A9-A467-A628453C0BCC}" dt="2020-09-26T14:34:41.126" v="17812" actId="6549"/>
        <pc:sldMkLst>
          <pc:docMk/>
          <pc:sldMk cId="673227300" sldId="291"/>
        </pc:sldMkLst>
        <pc:spChg chg="mod">
          <ac:chgData name="Maria Teresa Bermudes" userId="76a2f13cae316870" providerId="LiveId" clId="{81A9A388-2B1C-41A9-A467-A628453C0BCC}" dt="2020-09-21T15:08:32.942" v="9" actId="313"/>
          <ac:spMkLst>
            <pc:docMk/>
            <pc:sldMk cId="673227300" sldId="291"/>
            <ac:spMk id="2" creationId="{00000000-0000-0000-0000-000000000000}"/>
          </ac:spMkLst>
        </pc:spChg>
        <pc:spChg chg="mod">
          <ac:chgData name="Maria Teresa Bermudes" userId="76a2f13cae316870" providerId="LiveId" clId="{81A9A388-2B1C-41A9-A467-A628453C0BCC}" dt="2020-09-26T14:34:41.126" v="17812" actId="6549"/>
          <ac:spMkLst>
            <pc:docMk/>
            <pc:sldMk cId="673227300" sldId="291"/>
            <ac:spMk id="5" creationId="{00000000-0000-0000-0000-000000000000}"/>
          </ac:spMkLst>
        </pc:spChg>
        <pc:spChg chg="mod">
          <ac:chgData name="Maria Teresa Bermudes" userId="76a2f13cae316870" providerId="LiveId" clId="{81A9A388-2B1C-41A9-A467-A628453C0BCC}" dt="2020-09-21T15:08:35.910" v="11" actId="313"/>
          <ac:spMkLst>
            <pc:docMk/>
            <pc:sldMk cId="673227300" sldId="291"/>
            <ac:spMk id="7" creationId="{00000000-0000-0000-0000-000000000000}"/>
          </ac:spMkLst>
        </pc:spChg>
        <pc:spChg chg="mod">
          <ac:chgData name="Maria Teresa Bermudes" userId="76a2f13cae316870" providerId="LiveId" clId="{81A9A388-2B1C-41A9-A467-A628453C0BCC}" dt="2020-09-21T15:08:36.678" v="13" actId="27636"/>
          <ac:spMkLst>
            <pc:docMk/>
            <pc:sldMk cId="673227300" sldId="291"/>
            <ac:spMk id="18" creationId="{00000000-0000-0000-0000-000000000000}"/>
          </ac:spMkLst>
        </pc:spChg>
        <pc:spChg chg="mod">
          <ac:chgData name="Maria Teresa Bermudes" userId="76a2f13cae316870" providerId="LiveId" clId="{81A9A388-2B1C-41A9-A467-A628453C0BCC}" dt="2020-09-21T15:08:44.045" v="14"/>
          <ac:spMkLst>
            <pc:docMk/>
            <pc:sldMk cId="673227300" sldId="291"/>
            <ac:spMk id="20" creationId="{00000000-0000-0000-0000-000000000000}"/>
          </ac:spMkLst>
        </pc:spChg>
        <pc:spChg chg="mod">
          <ac:chgData name="Maria Teresa Bermudes" userId="76a2f13cae316870" providerId="LiveId" clId="{81A9A388-2B1C-41A9-A467-A628453C0BCC}" dt="2020-09-23T11:10:14.556" v="3901" actId="20577"/>
          <ac:spMkLst>
            <pc:docMk/>
            <pc:sldMk cId="673227300" sldId="291"/>
            <ac:spMk id="21" creationId="{00000000-0000-0000-0000-000000000000}"/>
          </ac:spMkLst>
        </pc:spChg>
      </pc:sldChg>
      <pc:sldChg chg="modSp mod">
        <pc:chgData name="Maria Teresa Bermudes" userId="76a2f13cae316870" providerId="LiveId" clId="{81A9A388-2B1C-41A9-A467-A628453C0BCC}" dt="2020-09-26T14:41:07.247" v="17876" actId="20577"/>
        <pc:sldMkLst>
          <pc:docMk/>
          <pc:sldMk cId="3162495165" sldId="292"/>
        </pc:sldMkLst>
        <pc:spChg chg="mod">
          <ac:chgData name="Maria Teresa Bermudes" userId="76a2f13cae316870" providerId="LiveId" clId="{81A9A388-2B1C-41A9-A467-A628453C0BCC}" dt="2020-09-26T14:41:07.247" v="17876" actId="20577"/>
          <ac:spMkLst>
            <pc:docMk/>
            <pc:sldMk cId="3162495165" sldId="292"/>
            <ac:spMk id="4" creationId="{00000000-0000-0000-0000-000000000000}"/>
          </ac:spMkLst>
        </pc:spChg>
        <pc:spChg chg="mod">
          <ac:chgData name="Maria Teresa Bermudes" userId="76a2f13cae316870" providerId="LiveId" clId="{81A9A388-2B1C-41A9-A467-A628453C0BCC}" dt="2020-09-24T12:16:52.083" v="16595" actId="313"/>
          <ac:spMkLst>
            <pc:docMk/>
            <pc:sldMk cId="3162495165" sldId="292"/>
            <ac:spMk id="5" creationId="{00000000-0000-0000-0000-000000000000}"/>
          </ac:spMkLst>
        </pc:spChg>
      </pc:sldChg>
      <pc:sldChg chg="addSp modSp mod">
        <pc:chgData name="Maria Teresa Bermudes" userId="76a2f13cae316870" providerId="LiveId" clId="{81A9A388-2B1C-41A9-A467-A628453C0BCC}" dt="2020-09-28T08:58:54.199" v="17948"/>
        <pc:sldMkLst>
          <pc:docMk/>
          <pc:sldMk cId="3455656284" sldId="293"/>
        </pc:sldMkLst>
        <pc:spChg chg="mod">
          <ac:chgData name="Maria Teresa Bermudes" userId="76a2f13cae316870" providerId="LiveId" clId="{81A9A388-2B1C-41A9-A467-A628453C0BCC}" dt="2020-09-26T14:41:22.175" v="17904" actId="20577"/>
          <ac:spMkLst>
            <pc:docMk/>
            <pc:sldMk cId="3455656284" sldId="293"/>
            <ac:spMk id="2" creationId="{00000000-0000-0000-0000-000000000000}"/>
          </ac:spMkLst>
        </pc:spChg>
        <pc:spChg chg="mod">
          <ac:chgData name="Maria Teresa Bermudes" userId="76a2f13cae316870" providerId="LiveId" clId="{81A9A388-2B1C-41A9-A467-A628453C0BCC}" dt="2020-09-28T08:57:45.561" v="17930" actId="20577"/>
          <ac:spMkLst>
            <pc:docMk/>
            <pc:sldMk cId="3455656284" sldId="293"/>
            <ac:spMk id="12" creationId="{00000000-0000-0000-0000-000000000000}"/>
          </ac:spMkLst>
        </pc:spChg>
        <pc:spChg chg="mod">
          <ac:chgData name="Maria Teresa Bermudes" userId="76a2f13cae316870" providerId="LiveId" clId="{81A9A388-2B1C-41A9-A467-A628453C0BCC}" dt="2020-09-28T08:58:00.904" v="17931"/>
          <ac:spMkLst>
            <pc:docMk/>
            <pc:sldMk cId="3455656284" sldId="293"/>
            <ac:spMk id="20" creationId="{00000000-0000-0000-0000-000000000000}"/>
          </ac:spMkLst>
        </pc:spChg>
        <pc:spChg chg="mod">
          <ac:chgData name="Maria Teresa Bermudes" userId="76a2f13cae316870" providerId="LiveId" clId="{81A9A388-2B1C-41A9-A467-A628453C0BCC}" dt="2020-09-28T08:58:22.073" v="17934"/>
          <ac:spMkLst>
            <pc:docMk/>
            <pc:sldMk cId="3455656284" sldId="293"/>
            <ac:spMk id="22" creationId="{00000000-0000-0000-0000-000000000000}"/>
          </ac:spMkLst>
        </pc:spChg>
        <pc:spChg chg="mod">
          <ac:chgData name="Maria Teresa Bermudes" userId="76a2f13cae316870" providerId="LiveId" clId="{81A9A388-2B1C-41A9-A467-A628453C0BCC}" dt="2020-09-23T11:22:43.836" v="4274" actId="20577"/>
          <ac:spMkLst>
            <pc:docMk/>
            <pc:sldMk cId="3455656284" sldId="293"/>
            <ac:spMk id="24" creationId="{00000000-0000-0000-0000-000000000000}"/>
          </ac:spMkLst>
        </pc:spChg>
        <pc:spChg chg="mod">
          <ac:chgData name="Maria Teresa Bermudes" userId="76a2f13cae316870" providerId="LiveId" clId="{81A9A388-2B1C-41A9-A467-A628453C0BCC}" dt="2020-09-28T08:58:41.735" v="17945"/>
          <ac:spMkLst>
            <pc:docMk/>
            <pc:sldMk cId="3455656284" sldId="293"/>
            <ac:spMk id="26" creationId="{00000000-0000-0000-0000-000000000000}"/>
          </ac:spMkLst>
        </pc:spChg>
        <pc:spChg chg="mod">
          <ac:chgData name="Maria Teresa Bermudes" userId="76a2f13cae316870" providerId="LiveId" clId="{81A9A388-2B1C-41A9-A467-A628453C0BCC}" dt="2020-09-28T08:58:54.199" v="17948"/>
          <ac:spMkLst>
            <pc:docMk/>
            <pc:sldMk cId="3455656284" sldId="293"/>
            <ac:spMk id="28" creationId="{00000000-0000-0000-0000-000000000000}"/>
          </ac:spMkLst>
        </pc:spChg>
        <pc:spChg chg="mod">
          <ac:chgData name="Maria Teresa Bermudes" userId="76a2f13cae316870" providerId="LiveId" clId="{81A9A388-2B1C-41A9-A467-A628453C0BCC}" dt="2020-09-28T08:58:30.442" v="17944" actId="20577"/>
          <ac:spMkLst>
            <pc:docMk/>
            <pc:sldMk cId="3455656284" sldId="293"/>
            <ac:spMk id="30" creationId="{00000000-0000-0000-0000-000000000000}"/>
          </ac:spMkLst>
        </pc:spChg>
        <pc:spChg chg="mod">
          <ac:chgData name="Maria Teresa Bermudes" userId="76a2f13cae316870" providerId="LiveId" clId="{81A9A388-2B1C-41A9-A467-A628453C0BCC}" dt="2020-09-21T17:12:23.821" v="1171" actId="20577"/>
          <ac:spMkLst>
            <pc:docMk/>
            <pc:sldMk cId="3455656284" sldId="293"/>
            <ac:spMk id="32" creationId="{00000000-0000-0000-0000-000000000000}"/>
          </ac:spMkLst>
        </pc:spChg>
        <pc:spChg chg="mod">
          <ac:chgData name="Maria Teresa Bermudes" userId="76a2f13cae316870" providerId="LiveId" clId="{81A9A388-2B1C-41A9-A467-A628453C0BCC}" dt="2020-09-23T11:21:39.039" v="4167"/>
          <ac:spMkLst>
            <pc:docMk/>
            <pc:sldMk cId="3455656284" sldId="293"/>
            <ac:spMk id="34" creationId="{D36F5506-585D-444B-86AC-43615355382F}"/>
          </ac:spMkLst>
        </pc:spChg>
        <pc:spChg chg="mod">
          <ac:chgData name="Maria Teresa Bermudes" userId="76a2f13cae316870" providerId="LiveId" clId="{81A9A388-2B1C-41A9-A467-A628453C0BCC}" dt="2020-09-28T08:58:10.282" v="17933" actId="6549"/>
          <ac:spMkLst>
            <pc:docMk/>
            <pc:sldMk cId="3455656284" sldId="293"/>
            <ac:spMk id="35" creationId="{6E60BD6E-C01D-4F23-864E-4CCF9236D345}"/>
          </ac:spMkLst>
        </pc:spChg>
        <pc:grpChg chg="add mod">
          <ac:chgData name="Maria Teresa Bermudes" userId="76a2f13cae316870" providerId="LiveId" clId="{81A9A388-2B1C-41A9-A467-A628453C0BCC}" dt="2020-09-23T11:45:18.686" v="5802" actId="1076"/>
          <ac:grpSpMkLst>
            <pc:docMk/>
            <pc:sldMk cId="3455656284" sldId="293"/>
            <ac:grpSpMk id="33" creationId="{22CC24D3-F69F-458F-A486-E116DDEC036C}"/>
          </ac:grpSpMkLst>
        </pc:grpChg>
      </pc:sldChg>
      <pc:sldChg chg="modSp mod">
        <pc:chgData name="Maria Teresa Bermudes" userId="76a2f13cae316870" providerId="LiveId" clId="{81A9A388-2B1C-41A9-A467-A628453C0BCC}" dt="2020-09-28T09:25:27.646" v="17959" actId="313"/>
        <pc:sldMkLst>
          <pc:docMk/>
          <pc:sldMk cId="3538848956" sldId="294"/>
        </pc:sldMkLst>
        <pc:spChg chg="mod">
          <ac:chgData name="Maria Teresa Bermudes" userId="76a2f13cae316870" providerId="LiveId" clId="{81A9A388-2B1C-41A9-A467-A628453C0BCC}" dt="2020-09-26T14:41:42.822" v="17929"/>
          <ac:spMkLst>
            <pc:docMk/>
            <pc:sldMk cId="3538848956" sldId="294"/>
            <ac:spMk id="2" creationId="{00000000-0000-0000-0000-000000000000}"/>
          </ac:spMkLst>
        </pc:spChg>
        <pc:spChg chg="mod">
          <ac:chgData name="Maria Teresa Bermudes" userId="76a2f13cae316870" providerId="LiveId" clId="{81A9A388-2B1C-41A9-A467-A628453C0BCC}" dt="2020-09-28T09:25:27.646" v="17959" actId="313"/>
          <ac:spMkLst>
            <pc:docMk/>
            <pc:sldMk cId="3538848956" sldId="294"/>
            <ac:spMk id="6" creationId="{00000000-0000-0000-0000-000000000000}"/>
          </ac:spMkLst>
        </pc:spChg>
      </pc:sldChg>
      <pc:sldChg chg="modSp mod">
        <pc:chgData name="Maria Teresa Bermudes" userId="76a2f13cae316870" providerId="LiveId" clId="{81A9A388-2B1C-41A9-A467-A628453C0BCC}" dt="2020-09-23T11:27:15.343" v="4371" actId="20577"/>
        <pc:sldMkLst>
          <pc:docMk/>
          <pc:sldMk cId="2433008064" sldId="295"/>
        </pc:sldMkLst>
        <pc:spChg chg="mod">
          <ac:chgData name="Maria Teresa Bermudes" userId="76a2f13cae316870" providerId="LiveId" clId="{81A9A388-2B1C-41A9-A467-A628453C0BCC}" dt="2020-09-23T11:27:15.343" v="4371" actId="20577"/>
          <ac:spMkLst>
            <pc:docMk/>
            <pc:sldMk cId="2433008064" sldId="295"/>
            <ac:spMk id="2" creationId="{00000000-0000-0000-0000-000000000000}"/>
          </ac:spMkLst>
        </pc:spChg>
        <pc:spChg chg="mod">
          <ac:chgData name="Maria Teresa Bermudes" userId="76a2f13cae316870" providerId="LiveId" clId="{81A9A388-2B1C-41A9-A467-A628453C0BCC}" dt="2020-09-23T11:26:23.253" v="4346" actId="20577"/>
          <ac:spMkLst>
            <pc:docMk/>
            <pc:sldMk cId="2433008064" sldId="295"/>
            <ac:spMk id="6" creationId="{00000000-0000-0000-0000-000000000000}"/>
          </ac:spMkLst>
        </pc:spChg>
      </pc:sldChg>
      <pc:sldChg chg="modSp mod">
        <pc:chgData name="Maria Teresa Bermudes" userId="76a2f13cae316870" providerId="LiveId" clId="{81A9A388-2B1C-41A9-A467-A628453C0BCC}" dt="2020-09-23T11:33:20.247" v="4645" actId="6549"/>
        <pc:sldMkLst>
          <pc:docMk/>
          <pc:sldMk cId="1033481770" sldId="296"/>
        </pc:sldMkLst>
        <pc:spChg chg="mod">
          <ac:chgData name="Maria Teresa Bermudes" userId="76a2f13cae316870" providerId="LiveId" clId="{81A9A388-2B1C-41A9-A467-A628453C0BCC}" dt="2020-09-23T11:28:11.942" v="4399" actId="20577"/>
          <ac:spMkLst>
            <pc:docMk/>
            <pc:sldMk cId="1033481770" sldId="296"/>
            <ac:spMk id="2" creationId="{00000000-0000-0000-0000-000000000000}"/>
          </ac:spMkLst>
        </pc:spChg>
        <pc:spChg chg="mod">
          <ac:chgData name="Maria Teresa Bermudes" userId="76a2f13cae316870" providerId="LiveId" clId="{81A9A388-2B1C-41A9-A467-A628453C0BCC}" dt="2020-09-23T11:27:29.429" v="4374" actId="20577"/>
          <ac:spMkLst>
            <pc:docMk/>
            <pc:sldMk cId="1033481770" sldId="296"/>
            <ac:spMk id="5" creationId="{00000000-0000-0000-0000-000000000000}"/>
          </ac:spMkLst>
        </pc:spChg>
        <pc:spChg chg="mod">
          <ac:chgData name="Maria Teresa Bermudes" userId="76a2f13cae316870" providerId="LiveId" clId="{81A9A388-2B1C-41A9-A467-A628453C0BCC}" dt="2020-09-23T11:33:20.247" v="4645" actId="6549"/>
          <ac:spMkLst>
            <pc:docMk/>
            <pc:sldMk cId="1033481770" sldId="296"/>
            <ac:spMk id="7" creationId="{00000000-0000-0000-0000-000000000000}"/>
          </ac:spMkLst>
        </pc:spChg>
        <pc:spChg chg="mod">
          <ac:chgData name="Maria Teresa Bermudes" userId="76a2f13cae316870" providerId="LiveId" clId="{81A9A388-2B1C-41A9-A467-A628453C0BCC}" dt="2020-09-23T11:32:32.062" v="4593" actId="20577"/>
          <ac:spMkLst>
            <pc:docMk/>
            <pc:sldMk cId="1033481770" sldId="296"/>
            <ac:spMk id="21" creationId="{00000000-0000-0000-0000-000000000000}"/>
          </ac:spMkLst>
        </pc:spChg>
        <pc:spChg chg="mod">
          <ac:chgData name="Maria Teresa Bermudes" userId="76a2f13cae316870" providerId="LiveId" clId="{81A9A388-2B1C-41A9-A467-A628453C0BCC}" dt="2020-09-23T11:28:32.573" v="4412" actId="20577"/>
          <ac:spMkLst>
            <pc:docMk/>
            <pc:sldMk cId="1033481770" sldId="296"/>
            <ac:spMk id="27" creationId="{00000000-0000-0000-0000-000000000000}"/>
          </ac:spMkLst>
        </pc:spChg>
      </pc:sldChg>
      <pc:sldChg chg="modSp mod">
        <pc:chgData name="Maria Teresa Bermudes" userId="76a2f13cae316870" providerId="LiveId" clId="{81A9A388-2B1C-41A9-A467-A628453C0BCC}" dt="2020-09-23T11:35:56.374" v="4984" actId="6549"/>
        <pc:sldMkLst>
          <pc:docMk/>
          <pc:sldMk cId="2568849913" sldId="297"/>
        </pc:sldMkLst>
        <pc:spChg chg="mod">
          <ac:chgData name="Maria Teresa Bermudes" userId="76a2f13cae316870" providerId="LiveId" clId="{81A9A388-2B1C-41A9-A467-A628453C0BCC}" dt="2020-09-23T11:35:56.374" v="4984" actId="6549"/>
          <ac:spMkLst>
            <pc:docMk/>
            <pc:sldMk cId="2568849913" sldId="297"/>
            <ac:spMk id="2" creationId="{00000000-0000-0000-0000-000000000000}"/>
          </ac:spMkLst>
        </pc:spChg>
      </pc:sldChg>
      <pc:sldChg chg="modSp mod">
        <pc:chgData name="Maria Teresa Bermudes" userId="76a2f13cae316870" providerId="LiveId" clId="{81A9A388-2B1C-41A9-A467-A628453C0BCC}" dt="2020-09-23T11:40:45.135" v="5402" actId="20577"/>
        <pc:sldMkLst>
          <pc:docMk/>
          <pc:sldMk cId="2213731059" sldId="298"/>
        </pc:sldMkLst>
        <pc:spChg chg="mod">
          <ac:chgData name="Maria Teresa Bermudes" userId="76a2f13cae316870" providerId="LiveId" clId="{81A9A388-2B1C-41A9-A467-A628453C0BCC}" dt="2020-09-23T11:37:47.991" v="5114" actId="27636"/>
          <ac:spMkLst>
            <pc:docMk/>
            <pc:sldMk cId="2213731059" sldId="298"/>
            <ac:spMk id="2" creationId="{00000000-0000-0000-0000-000000000000}"/>
          </ac:spMkLst>
        </pc:spChg>
        <pc:spChg chg="mod">
          <ac:chgData name="Maria Teresa Bermudes" userId="76a2f13cae316870" providerId="LiveId" clId="{81A9A388-2B1C-41A9-A467-A628453C0BCC}" dt="2020-09-23T11:40:45.135" v="5402" actId="20577"/>
          <ac:spMkLst>
            <pc:docMk/>
            <pc:sldMk cId="2213731059" sldId="298"/>
            <ac:spMk id="21" creationId="{00000000-0000-0000-0000-000000000000}"/>
          </ac:spMkLst>
        </pc:spChg>
      </pc:sldChg>
      <pc:sldChg chg="modSp mod">
        <pc:chgData name="Maria Teresa Bermudes" userId="76a2f13cae316870" providerId="LiveId" clId="{81A9A388-2B1C-41A9-A467-A628453C0BCC}" dt="2020-09-24T11:34:27.332" v="16475" actId="20577"/>
        <pc:sldMkLst>
          <pc:docMk/>
          <pc:sldMk cId="2067378022" sldId="299"/>
        </pc:sldMkLst>
        <pc:spChg chg="mod">
          <ac:chgData name="Maria Teresa Bermudes" userId="76a2f13cae316870" providerId="LiveId" clId="{81A9A388-2B1C-41A9-A467-A628453C0BCC}" dt="2020-09-23T11:54:18.232" v="6204" actId="20577"/>
          <ac:spMkLst>
            <pc:docMk/>
            <pc:sldMk cId="2067378022" sldId="299"/>
            <ac:spMk id="2" creationId="{00000000-0000-0000-0000-000000000000}"/>
          </ac:spMkLst>
        </pc:spChg>
        <pc:spChg chg="mod">
          <ac:chgData name="Maria Teresa Bermudes" userId="76a2f13cae316870" providerId="LiveId" clId="{81A9A388-2B1C-41A9-A467-A628453C0BCC}" dt="2020-09-24T11:34:27.332" v="16475" actId="20577"/>
          <ac:spMkLst>
            <pc:docMk/>
            <pc:sldMk cId="2067378022" sldId="299"/>
            <ac:spMk id="6" creationId="{00000000-0000-0000-0000-000000000000}"/>
          </ac:spMkLst>
        </pc:spChg>
      </pc:sldChg>
      <pc:sldChg chg="modSp mod">
        <pc:chgData name="Maria Teresa Bermudes" userId="76a2f13cae316870" providerId="LiveId" clId="{81A9A388-2B1C-41A9-A467-A628453C0BCC}" dt="2020-09-24T11:34:36.916" v="16487" actId="20577"/>
        <pc:sldMkLst>
          <pc:docMk/>
          <pc:sldMk cId="1697717341" sldId="300"/>
        </pc:sldMkLst>
        <pc:spChg chg="mod">
          <ac:chgData name="Maria Teresa Bermudes" userId="76a2f13cae316870" providerId="LiveId" clId="{81A9A388-2B1C-41A9-A467-A628453C0BCC}" dt="2020-09-23T11:54:50.591" v="6206"/>
          <ac:spMkLst>
            <pc:docMk/>
            <pc:sldMk cId="1697717341" sldId="300"/>
            <ac:spMk id="2" creationId="{00000000-0000-0000-0000-000000000000}"/>
          </ac:spMkLst>
        </pc:spChg>
        <pc:spChg chg="mod">
          <ac:chgData name="Maria Teresa Bermudes" userId="76a2f13cae316870" providerId="LiveId" clId="{81A9A388-2B1C-41A9-A467-A628453C0BCC}" dt="2020-09-24T11:34:36.916" v="16487" actId="20577"/>
          <ac:spMkLst>
            <pc:docMk/>
            <pc:sldMk cId="1697717341" sldId="300"/>
            <ac:spMk id="12" creationId="{00000000-0000-0000-0000-000000000000}"/>
          </ac:spMkLst>
        </pc:spChg>
        <pc:spChg chg="mod">
          <ac:chgData name="Maria Teresa Bermudes" userId="76a2f13cae316870" providerId="LiveId" clId="{81A9A388-2B1C-41A9-A467-A628453C0BCC}" dt="2020-09-23T12:24:25.404" v="7387" actId="20577"/>
          <ac:spMkLst>
            <pc:docMk/>
            <pc:sldMk cId="1697717341" sldId="300"/>
            <ac:spMk id="21" creationId="{00000000-0000-0000-0000-000000000000}"/>
          </ac:spMkLst>
        </pc:spChg>
      </pc:sldChg>
      <pc:sldChg chg="modSp mod">
        <pc:chgData name="Maria Teresa Bermudes" userId="76a2f13cae316870" providerId="LiveId" clId="{81A9A388-2B1C-41A9-A467-A628453C0BCC}" dt="2020-09-24T11:35:20.948" v="16538" actId="20577"/>
        <pc:sldMkLst>
          <pc:docMk/>
          <pc:sldMk cId="626330245" sldId="301"/>
        </pc:sldMkLst>
        <pc:spChg chg="mod">
          <ac:chgData name="Maria Teresa Bermudes" userId="76a2f13cae316870" providerId="LiveId" clId="{81A9A388-2B1C-41A9-A467-A628453C0BCC}" dt="2020-09-23T13:03:50.224" v="12234" actId="20577"/>
          <ac:spMkLst>
            <pc:docMk/>
            <pc:sldMk cId="626330245" sldId="301"/>
            <ac:spMk id="2" creationId="{00000000-0000-0000-0000-000000000000}"/>
          </ac:spMkLst>
        </pc:spChg>
        <pc:spChg chg="mod">
          <ac:chgData name="Maria Teresa Bermudes" userId="76a2f13cae316870" providerId="LiveId" clId="{81A9A388-2B1C-41A9-A467-A628453C0BCC}" dt="2020-09-23T13:02:51.104" v="12194" actId="20577"/>
          <ac:spMkLst>
            <pc:docMk/>
            <pc:sldMk cId="626330245" sldId="301"/>
            <ac:spMk id="7" creationId="{00000000-0000-0000-0000-000000000000}"/>
          </ac:spMkLst>
        </pc:spChg>
        <pc:spChg chg="mod">
          <ac:chgData name="Maria Teresa Bermudes" userId="76a2f13cae316870" providerId="LiveId" clId="{81A9A388-2B1C-41A9-A467-A628453C0BCC}" dt="2020-09-24T11:35:20.948" v="16538" actId="20577"/>
          <ac:spMkLst>
            <pc:docMk/>
            <pc:sldMk cId="626330245" sldId="301"/>
            <ac:spMk id="11" creationId="{00000000-0000-0000-0000-000000000000}"/>
          </ac:spMkLst>
        </pc:spChg>
        <pc:spChg chg="mod">
          <ac:chgData name="Maria Teresa Bermudes" userId="76a2f13cae316870" providerId="LiveId" clId="{81A9A388-2B1C-41A9-A467-A628453C0BCC}" dt="2020-09-23T13:08:01.066" v="12710" actId="20577"/>
          <ac:spMkLst>
            <pc:docMk/>
            <pc:sldMk cId="626330245" sldId="301"/>
            <ac:spMk id="19" creationId="{00000000-0000-0000-0000-000000000000}"/>
          </ac:spMkLst>
        </pc:spChg>
        <pc:spChg chg="mod">
          <ac:chgData name="Maria Teresa Bermudes" userId="76a2f13cae316870" providerId="LiveId" clId="{81A9A388-2B1C-41A9-A467-A628453C0BCC}" dt="2020-09-23T13:07:41.419" v="12701" actId="27636"/>
          <ac:spMkLst>
            <pc:docMk/>
            <pc:sldMk cId="626330245" sldId="301"/>
            <ac:spMk id="21" creationId="{00000000-0000-0000-0000-000000000000}"/>
          </ac:spMkLst>
        </pc:spChg>
      </pc:sldChg>
      <pc:sldChg chg="modSp mod">
        <pc:chgData name="Maria Teresa Bermudes" userId="76a2f13cae316870" providerId="LiveId" clId="{81A9A388-2B1C-41A9-A467-A628453C0BCC}" dt="2020-09-23T15:10:59.631" v="13094" actId="20577"/>
        <pc:sldMkLst>
          <pc:docMk/>
          <pc:sldMk cId="385980312" sldId="302"/>
        </pc:sldMkLst>
        <pc:spChg chg="mod">
          <ac:chgData name="Maria Teresa Bermudes" userId="76a2f13cae316870" providerId="LiveId" clId="{81A9A388-2B1C-41A9-A467-A628453C0BCC}" dt="2020-09-23T15:06:30.547" v="12951" actId="27636"/>
          <ac:spMkLst>
            <pc:docMk/>
            <pc:sldMk cId="385980312" sldId="302"/>
            <ac:spMk id="2" creationId="{00000000-0000-0000-0000-000000000000}"/>
          </ac:spMkLst>
        </pc:spChg>
        <pc:spChg chg="mod">
          <ac:chgData name="Maria Teresa Bermudes" userId="76a2f13cae316870" providerId="LiveId" clId="{81A9A388-2B1C-41A9-A467-A628453C0BCC}" dt="2020-09-23T15:10:59.631" v="13094" actId="20577"/>
          <ac:spMkLst>
            <pc:docMk/>
            <pc:sldMk cId="385980312" sldId="302"/>
            <ac:spMk id="14" creationId="{00000000-0000-0000-0000-000000000000}"/>
          </ac:spMkLst>
        </pc:spChg>
        <pc:spChg chg="mod">
          <ac:chgData name="Maria Teresa Bermudes" userId="76a2f13cae316870" providerId="LiveId" clId="{81A9A388-2B1C-41A9-A467-A628453C0BCC}" dt="2020-09-23T15:08:01.687" v="13002" actId="20577"/>
          <ac:spMkLst>
            <pc:docMk/>
            <pc:sldMk cId="385980312" sldId="302"/>
            <ac:spMk id="21" creationId="{00000000-0000-0000-0000-000000000000}"/>
          </ac:spMkLst>
        </pc:spChg>
        <pc:spChg chg="mod">
          <ac:chgData name="Maria Teresa Bermudes" userId="76a2f13cae316870" providerId="LiveId" clId="{81A9A388-2B1C-41A9-A467-A628453C0BCC}" dt="2020-09-23T15:08:40.343" v="13013" actId="20577"/>
          <ac:spMkLst>
            <pc:docMk/>
            <pc:sldMk cId="385980312" sldId="302"/>
            <ac:spMk id="27" creationId="{00000000-0000-0000-0000-000000000000}"/>
          </ac:spMkLst>
        </pc:spChg>
        <pc:spChg chg="mod">
          <ac:chgData name="Maria Teresa Bermudes" userId="76a2f13cae316870" providerId="LiveId" clId="{81A9A388-2B1C-41A9-A467-A628453C0BCC}" dt="2020-09-23T15:06:42.304" v="12952" actId="20577"/>
          <ac:spMkLst>
            <pc:docMk/>
            <pc:sldMk cId="385980312" sldId="302"/>
            <ac:spMk id="39" creationId="{00000000-0000-0000-0000-000000000000}"/>
          </ac:spMkLst>
        </pc:spChg>
        <pc:graphicFrameChg chg="mod">
          <ac:chgData name="Maria Teresa Bermudes" userId="76a2f13cae316870" providerId="LiveId" clId="{81A9A388-2B1C-41A9-A467-A628453C0BCC}" dt="2020-09-21T15:08:44.045" v="14"/>
          <ac:graphicFrameMkLst>
            <pc:docMk/>
            <pc:sldMk cId="385980312" sldId="302"/>
            <ac:graphicFrameMk id="26" creationId="{00000000-0000-0000-0000-000000000000}"/>
          </ac:graphicFrameMkLst>
        </pc:graphicFrameChg>
      </pc:sldChg>
      <pc:sldChg chg="modSp mod">
        <pc:chgData name="Maria Teresa Bermudes" userId="76a2f13cae316870" providerId="LiveId" clId="{81A9A388-2B1C-41A9-A467-A628453C0BCC}" dt="2020-09-28T09:10:47.582" v="17954" actId="313"/>
        <pc:sldMkLst>
          <pc:docMk/>
          <pc:sldMk cId="1676905603" sldId="303"/>
        </pc:sldMkLst>
        <pc:spChg chg="mod">
          <ac:chgData name="Maria Teresa Bermudes" userId="76a2f13cae316870" providerId="LiveId" clId="{81A9A388-2B1C-41A9-A467-A628453C0BCC}" dt="2020-09-23T15:11:57.984" v="13181" actId="20577"/>
          <ac:spMkLst>
            <pc:docMk/>
            <pc:sldMk cId="1676905603" sldId="303"/>
            <ac:spMk id="2" creationId="{00000000-0000-0000-0000-000000000000}"/>
          </ac:spMkLst>
        </pc:spChg>
        <pc:spChg chg="mod">
          <ac:chgData name="Maria Teresa Bermudes" userId="76a2f13cae316870" providerId="LiveId" clId="{81A9A388-2B1C-41A9-A467-A628453C0BCC}" dt="2020-09-23T15:12:26.497" v="13211" actId="20577"/>
          <ac:spMkLst>
            <pc:docMk/>
            <pc:sldMk cId="1676905603" sldId="303"/>
            <ac:spMk id="4" creationId="{00000000-0000-0000-0000-000000000000}"/>
          </ac:spMkLst>
        </pc:spChg>
        <pc:spChg chg="mod">
          <ac:chgData name="Maria Teresa Bermudes" userId="76a2f13cae316870" providerId="LiveId" clId="{81A9A388-2B1C-41A9-A467-A628453C0BCC}" dt="2020-09-28T09:10:47.582" v="17954" actId="313"/>
          <ac:spMkLst>
            <pc:docMk/>
            <pc:sldMk cId="1676905603" sldId="303"/>
            <ac:spMk id="14" creationId="{00000000-0000-0000-0000-000000000000}"/>
          </ac:spMkLst>
        </pc:spChg>
        <pc:spChg chg="mod">
          <ac:chgData name="Maria Teresa Bermudes" userId="76a2f13cae316870" providerId="LiveId" clId="{81A9A388-2B1C-41A9-A467-A628453C0BCC}" dt="2020-09-21T15:08:44.045" v="14"/>
          <ac:spMkLst>
            <pc:docMk/>
            <pc:sldMk cId="1676905603" sldId="303"/>
            <ac:spMk id="18" creationId="{00000000-0000-0000-0000-000000000000}"/>
          </ac:spMkLst>
        </pc:spChg>
        <pc:spChg chg="mod">
          <ac:chgData name="Maria Teresa Bermudes" userId="76a2f13cae316870" providerId="LiveId" clId="{81A9A388-2B1C-41A9-A467-A628453C0BCC}" dt="2020-09-21T15:08:44.045" v="14"/>
          <ac:spMkLst>
            <pc:docMk/>
            <pc:sldMk cId="1676905603" sldId="303"/>
            <ac:spMk id="19" creationId="{00000000-0000-0000-0000-000000000000}"/>
          </ac:spMkLst>
        </pc:spChg>
        <pc:spChg chg="mod">
          <ac:chgData name="Maria Teresa Bermudes" userId="76a2f13cae316870" providerId="LiveId" clId="{81A9A388-2B1C-41A9-A467-A628453C0BCC}" dt="2020-09-23T15:13:28.072" v="13228" actId="20577"/>
          <ac:spMkLst>
            <pc:docMk/>
            <pc:sldMk cId="1676905603" sldId="303"/>
            <ac:spMk id="21" creationId="{00000000-0000-0000-0000-000000000000}"/>
          </ac:spMkLst>
        </pc:spChg>
        <pc:graphicFrameChg chg="modGraphic">
          <ac:chgData name="Maria Teresa Bermudes" userId="76a2f13cae316870" providerId="LiveId" clId="{81A9A388-2B1C-41A9-A467-A628453C0BCC}" dt="2020-09-23T15:17:33.019" v="13296" actId="6549"/>
          <ac:graphicFrameMkLst>
            <pc:docMk/>
            <pc:sldMk cId="1676905603" sldId="303"/>
            <ac:graphicFrameMk id="20" creationId="{00000000-0000-0000-0000-000000000000}"/>
          </ac:graphicFrameMkLst>
        </pc:graphicFrameChg>
        <pc:picChg chg="mod">
          <ac:chgData name="Maria Teresa Bermudes" userId="76a2f13cae316870" providerId="LiveId" clId="{81A9A388-2B1C-41A9-A467-A628453C0BCC}" dt="2020-09-23T15:11:47.097" v="13179" actId="1076"/>
          <ac:picMkLst>
            <pc:docMk/>
            <pc:sldMk cId="1676905603" sldId="303"/>
            <ac:picMk id="16" creationId="{00000000-0000-0000-0000-000000000000}"/>
          </ac:picMkLst>
        </pc:picChg>
      </pc:sldChg>
      <pc:sldChg chg="modSp add del mod">
        <pc:chgData name="Maria Teresa Bermudes" userId="76a2f13cae316870" providerId="LiveId" clId="{81A9A388-2B1C-41A9-A467-A628453C0BCC}" dt="2020-09-28T09:10:48.677" v="17955" actId="313"/>
        <pc:sldMkLst>
          <pc:docMk/>
          <pc:sldMk cId="2356731780" sldId="304"/>
        </pc:sldMkLst>
        <pc:spChg chg="mod">
          <ac:chgData name="Maria Teresa Bermudes" userId="76a2f13cae316870" providerId="LiveId" clId="{81A9A388-2B1C-41A9-A467-A628453C0BCC}" dt="2020-09-23T15:22:08.160" v="13355"/>
          <ac:spMkLst>
            <pc:docMk/>
            <pc:sldMk cId="2356731780" sldId="304"/>
            <ac:spMk id="5" creationId="{BC189902-4FDB-4878-B50C-B1ACB07B1709}"/>
          </ac:spMkLst>
        </pc:spChg>
        <pc:spChg chg="mod">
          <ac:chgData name="Maria Teresa Bermudes" userId="76a2f13cae316870" providerId="LiveId" clId="{81A9A388-2B1C-41A9-A467-A628453C0BCC}" dt="2020-09-28T09:10:48.677" v="17955" actId="313"/>
          <ac:spMkLst>
            <pc:docMk/>
            <pc:sldMk cId="2356731780" sldId="304"/>
            <ac:spMk id="6" creationId="{00000000-0000-0000-0000-000000000000}"/>
          </ac:spMkLst>
        </pc:spChg>
      </pc:sldChg>
      <pc:sldChg chg="modSp mod">
        <pc:chgData name="Maria Teresa Bermudes" userId="76a2f13cae316870" providerId="LiveId" clId="{81A9A388-2B1C-41A9-A467-A628453C0BCC}" dt="2020-09-28T09:10:49.519" v="17956" actId="313"/>
        <pc:sldMkLst>
          <pc:docMk/>
          <pc:sldMk cId="2907752004" sldId="305"/>
        </pc:sldMkLst>
        <pc:spChg chg="mod">
          <ac:chgData name="Maria Teresa Bermudes" userId="76a2f13cae316870" providerId="LiveId" clId="{81A9A388-2B1C-41A9-A467-A628453C0BCC}" dt="2020-09-28T09:10:49.519" v="17956" actId="313"/>
          <ac:spMkLst>
            <pc:docMk/>
            <pc:sldMk cId="2907752004" sldId="305"/>
            <ac:spMk id="14" creationId="{00000000-0000-0000-0000-000000000000}"/>
          </ac:spMkLst>
        </pc:spChg>
        <pc:spChg chg="mod">
          <ac:chgData name="Maria Teresa Bermudes" userId="76a2f13cae316870" providerId="LiveId" clId="{81A9A388-2B1C-41A9-A467-A628453C0BCC}" dt="2020-09-21T15:08:44.045" v="14"/>
          <ac:spMkLst>
            <pc:docMk/>
            <pc:sldMk cId="2907752004" sldId="305"/>
            <ac:spMk id="18" creationId="{00000000-0000-0000-0000-000000000000}"/>
          </ac:spMkLst>
        </pc:spChg>
        <pc:spChg chg="mod">
          <ac:chgData name="Maria Teresa Bermudes" userId="76a2f13cae316870" providerId="LiveId" clId="{81A9A388-2B1C-41A9-A467-A628453C0BCC}" dt="2020-09-21T15:08:44.045" v="14"/>
          <ac:spMkLst>
            <pc:docMk/>
            <pc:sldMk cId="2907752004" sldId="305"/>
            <ac:spMk id="29" creationId="{00000000-0000-0000-0000-000000000000}"/>
          </ac:spMkLst>
        </pc:spChg>
        <pc:graphicFrameChg chg="modGraphic">
          <ac:chgData name="Maria Teresa Bermudes" userId="76a2f13cae316870" providerId="LiveId" clId="{81A9A388-2B1C-41A9-A467-A628453C0BCC}" dt="2020-09-24T12:16:36.210" v="16589" actId="313"/>
          <ac:graphicFrameMkLst>
            <pc:docMk/>
            <pc:sldMk cId="2907752004" sldId="305"/>
            <ac:graphicFrameMk id="26" creationId="{00000000-0000-0000-0000-000000000000}"/>
          </ac:graphicFrameMkLst>
        </pc:graphicFrameChg>
      </pc:sldChg>
      <pc:sldChg chg="del">
        <pc:chgData name="Maria Teresa Bermudes" userId="76a2f13cae316870" providerId="LiveId" clId="{81A9A388-2B1C-41A9-A467-A628453C0BCC}" dt="2020-09-23T15:29:12.696" v="13588" actId="2696"/>
        <pc:sldMkLst>
          <pc:docMk/>
          <pc:sldMk cId="1289765216" sldId="306"/>
        </pc:sldMkLst>
      </pc:sldChg>
      <pc:sldChg chg="modSp mod">
        <pc:chgData name="Maria Teresa Bermudes" userId="76a2f13cae316870" providerId="LiveId" clId="{81A9A388-2B1C-41A9-A467-A628453C0BCC}" dt="2020-09-28T09:10:51.364" v="17958" actId="313"/>
        <pc:sldMkLst>
          <pc:docMk/>
          <pc:sldMk cId="2359459713" sldId="307"/>
        </pc:sldMkLst>
        <pc:spChg chg="mod">
          <ac:chgData name="Maria Teresa Bermudes" userId="76a2f13cae316870" providerId="LiveId" clId="{81A9A388-2B1C-41A9-A467-A628453C0BCC}" dt="2020-09-28T09:10:51.364" v="17958" actId="313"/>
          <ac:spMkLst>
            <pc:docMk/>
            <pc:sldMk cId="2359459713" sldId="307"/>
            <ac:spMk id="14" creationId="{00000000-0000-0000-0000-000000000000}"/>
          </ac:spMkLst>
        </pc:spChg>
        <pc:spChg chg="mod">
          <ac:chgData name="Maria Teresa Bermudes" userId="76a2f13cae316870" providerId="LiveId" clId="{81A9A388-2B1C-41A9-A467-A628453C0BCC}" dt="2020-09-21T15:08:44.045" v="14"/>
          <ac:spMkLst>
            <pc:docMk/>
            <pc:sldMk cId="2359459713" sldId="307"/>
            <ac:spMk id="17" creationId="{00000000-0000-0000-0000-000000000000}"/>
          </ac:spMkLst>
        </pc:spChg>
        <pc:spChg chg="mod">
          <ac:chgData name="Maria Teresa Bermudes" userId="76a2f13cae316870" providerId="LiveId" clId="{81A9A388-2B1C-41A9-A467-A628453C0BCC}" dt="2020-09-21T15:08:44.045" v="14"/>
          <ac:spMkLst>
            <pc:docMk/>
            <pc:sldMk cId="2359459713" sldId="307"/>
            <ac:spMk id="31" creationId="{00000000-0000-0000-0000-000000000000}"/>
          </ac:spMkLst>
        </pc:spChg>
      </pc:sldChg>
      <pc:sldChg chg="modSp mod">
        <pc:chgData name="Maria Teresa Bermudes" userId="76a2f13cae316870" providerId="LiveId" clId="{81A9A388-2B1C-41A9-A467-A628453C0BCC}" dt="2020-09-25T13:31:14.681" v="16599"/>
        <pc:sldMkLst>
          <pc:docMk/>
          <pc:sldMk cId="1449307857" sldId="308"/>
        </pc:sldMkLst>
        <pc:spChg chg="mod">
          <ac:chgData name="Maria Teresa Bermudes" userId="76a2f13cae316870" providerId="LiveId" clId="{81A9A388-2B1C-41A9-A467-A628453C0BCC}" dt="2020-09-25T13:31:14.681" v="16599"/>
          <ac:spMkLst>
            <pc:docMk/>
            <pc:sldMk cId="1449307857" sldId="308"/>
            <ac:spMk id="2" creationId="{00000000-0000-0000-0000-000000000000}"/>
          </ac:spMkLst>
        </pc:spChg>
        <pc:spChg chg="mod">
          <ac:chgData name="Maria Teresa Bermudes" userId="76a2f13cae316870" providerId="LiveId" clId="{81A9A388-2B1C-41A9-A467-A628453C0BCC}" dt="2020-09-21T15:08:44.045" v="14"/>
          <ac:spMkLst>
            <pc:docMk/>
            <pc:sldMk cId="1449307857" sldId="308"/>
            <ac:spMk id="17" creationId="{00000000-0000-0000-0000-000000000000}"/>
          </ac:spMkLst>
        </pc:spChg>
        <pc:spChg chg="mod">
          <ac:chgData name="Maria Teresa Bermudes" userId="76a2f13cae316870" providerId="LiveId" clId="{81A9A388-2B1C-41A9-A467-A628453C0BCC}" dt="2020-09-23T15:31:55.906" v="13722" actId="20577"/>
          <ac:spMkLst>
            <pc:docMk/>
            <pc:sldMk cId="1449307857" sldId="308"/>
            <ac:spMk id="22" creationId="{00000000-0000-0000-0000-000000000000}"/>
          </ac:spMkLst>
        </pc:spChg>
        <pc:spChg chg="mod">
          <ac:chgData name="Maria Teresa Bermudes" userId="76a2f13cae316870" providerId="LiveId" clId="{81A9A388-2B1C-41A9-A467-A628453C0BCC}" dt="2020-09-21T15:08:44.045" v="14"/>
          <ac:spMkLst>
            <pc:docMk/>
            <pc:sldMk cId="1449307857" sldId="308"/>
            <ac:spMk id="31" creationId="{00000000-0000-0000-0000-000000000000}"/>
          </ac:spMkLst>
        </pc:spChg>
        <pc:graphicFrameChg chg="modGraphic">
          <ac:chgData name="Maria Teresa Bermudes" userId="76a2f13cae316870" providerId="LiveId" clId="{81A9A388-2B1C-41A9-A467-A628453C0BCC}" dt="2020-09-23T15:34:51.363" v="13723" actId="20577"/>
          <ac:graphicFrameMkLst>
            <pc:docMk/>
            <pc:sldMk cId="1449307857" sldId="308"/>
            <ac:graphicFrameMk id="26" creationId="{00000000-0000-0000-0000-000000000000}"/>
          </ac:graphicFrameMkLst>
        </pc:graphicFrameChg>
      </pc:sldChg>
      <pc:sldChg chg="modSp mod">
        <pc:chgData name="Maria Teresa Bermudes" userId="76a2f13cae316870" providerId="LiveId" clId="{81A9A388-2B1C-41A9-A467-A628453C0BCC}" dt="2020-09-25T13:31:29.881" v="16600"/>
        <pc:sldMkLst>
          <pc:docMk/>
          <pc:sldMk cId="47581304" sldId="309"/>
        </pc:sldMkLst>
        <pc:spChg chg="mod">
          <ac:chgData name="Maria Teresa Bermudes" userId="76a2f13cae316870" providerId="LiveId" clId="{81A9A388-2B1C-41A9-A467-A628453C0BCC}" dt="2020-09-25T13:31:29.881" v="16600"/>
          <ac:spMkLst>
            <pc:docMk/>
            <pc:sldMk cId="47581304" sldId="309"/>
            <ac:spMk id="4" creationId="{00000000-0000-0000-0000-000000000000}"/>
          </ac:spMkLst>
        </pc:spChg>
        <pc:spChg chg="mod">
          <ac:chgData name="Maria Teresa Bermudes" userId="76a2f13cae316870" providerId="LiveId" clId="{81A9A388-2B1C-41A9-A467-A628453C0BCC}" dt="2020-09-23T15:35:09.059" v="13729" actId="20577"/>
          <ac:spMkLst>
            <pc:docMk/>
            <pc:sldMk cId="47581304" sldId="309"/>
            <ac:spMk id="6" creationId="{00000000-0000-0000-0000-000000000000}"/>
          </ac:spMkLst>
        </pc:spChg>
      </pc:sldChg>
      <pc:sldChg chg="modSp mod">
        <pc:chgData name="Maria Teresa Bermudes" userId="76a2f13cae316870" providerId="LiveId" clId="{81A9A388-2B1C-41A9-A467-A628453C0BCC}" dt="2020-09-25T13:31:37.706" v="16601"/>
        <pc:sldMkLst>
          <pc:docMk/>
          <pc:sldMk cId="3685164025" sldId="310"/>
        </pc:sldMkLst>
        <pc:spChg chg="mod">
          <ac:chgData name="Maria Teresa Bermudes" userId="76a2f13cae316870" providerId="LiveId" clId="{81A9A388-2B1C-41A9-A467-A628453C0BCC}" dt="2020-09-25T13:31:37.706" v="16601"/>
          <ac:spMkLst>
            <pc:docMk/>
            <pc:sldMk cId="3685164025" sldId="310"/>
            <ac:spMk id="2" creationId="{00000000-0000-0000-0000-000000000000}"/>
          </ac:spMkLst>
        </pc:spChg>
        <pc:spChg chg="mod">
          <ac:chgData name="Maria Teresa Bermudes" userId="76a2f13cae316870" providerId="LiveId" clId="{81A9A388-2B1C-41A9-A467-A628453C0BCC}" dt="2020-09-21T15:08:44.045" v="14"/>
          <ac:spMkLst>
            <pc:docMk/>
            <pc:sldMk cId="3685164025" sldId="310"/>
            <ac:spMk id="21" creationId="{00000000-0000-0000-0000-000000000000}"/>
          </ac:spMkLst>
        </pc:spChg>
        <pc:spChg chg="mod">
          <ac:chgData name="Maria Teresa Bermudes" userId="76a2f13cae316870" providerId="LiveId" clId="{81A9A388-2B1C-41A9-A467-A628453C0BCC}" dt="2020-09-23T15:50:50.140" v="13736" actId="20577"/>
          <ac:spMkLst>
            <pc:docMk/>
            <pc:sldMk cId="3685164025" sldId="310"/>
            <ac:spMk id="22" creationId="{00000000-0000-0000-0000-000000000000}"/>
          </ac:spMkLst>
        </pc:spChg>
        <pc:graphicFrameChg chg="mod modGraphic">
          <ac:chgData name="Maria Teresa Bermudes" userId="76a2f13cae316870" providerId="LiveId" clId="{81A9A388-2B1C-41A9-A467-A628453C0BCC}" dt="2020-09-23T15:53:23.957" v="13764" actId="20577"/>
          <ac:graphicFrameMkLst>
            <pc:docMk/>
            <pc:sldMk cId="3685164025" sldId="310"/>
            <ac:graphicFrameMk id="19" creationId="{00000000-0000-0000-0000-000000000000}"/>
          </ac:graphicFrameMkLst>
        </pc:graphicFrameChg>
      </pc:sldChg>
      <pc:sldChg chg="modSp mod">
        <pc:chgData name="Maria Teresa Bermudes" userId="76a2f13cae316870" providerId="LiveId" clId="{81A9A388-2B1C-41A9-A467-A628453C0BCC}" dt="2020-09-25T13:31:46.721" v="16602"/>
        <pc:sldMkLst>
          <pc:docMk/>
          <pc:sldMk cId="4242023267" sldId="311"/>
        </pc:sldMkLst>
        <pc:spChg chg="mod">
          <ac:chgData name="Maria Teresa Bermudes" userId="76a2f13cae316870" providerId="LiveId" clId="{81A9A388-2B1C-41A9-A467-A628453C0BCC}" dt="2020-09-25T13:31:46.721" v="16602"/>
          <ac:spMkLst>
            <pc:docMk/>
            <pc:sldMk cId="4242023267" sldId="311"/>
            <ac:spMk id="4" creationId="{00000000-0000-0000-0000-000000000000}"/>
          </ac:spMkLst>
        </pc:spChg>
        <pc:spChg chg="mod">
          <ac:chgData name="Maria Teresa Bermudes" userId="76a2f13cae316870" providerId="LiveId" clId="{81A9A388-2B1C-41A9-A467-A628453C0BCC}" dt="2020-09-23T15:53:42.724" v="13770" actId="20577"/>
          <ac:spMkLst>
            <pc:docMk/>
            <pc:sldMk cId="4242023267" sldId="311"/>
            <ac:spMk id="6" creationId="{00000000-0000-0000-0000-000000000000}"/>
          </ac:spMkLst>
        </pc:spChg>
      </pc:sldChg>
      <pc:sldChg chg="modSp mod">
        <pc:chgData name="Maria Teresa Bermudes" userId="76a2f13cae316870" providerId="LiveId" clId="{81A9A388-2B1C-41A9-A467-A628453C0BCC}" dt="2020-09-25T13:31:52.145" v="16603"/>
        <pc:sldMkLst>
          <pc:docMk/>
          <pc:sldMk cId="3182539493" sldId="312"/>
        </pc:sldMkLst>
        <pc:spChg chg="mod">
          <ac:chgData name="Maria Teresa Bermudes" userId="76a2f13cae316870" providerId="LiveId" clId="{81A9A388-2B1C-41A9-A467-A628453C0BCC}" dt="2020-09-25T13:31:52.145" v="16603"/>
          <ac:spMkLst>
            <pc:docMk/>
            <pc:sldMk cId="3182539493" sldId="312"/>
            <ac:spMk id="2" creationId="{00000000-0000-0000-0000-000000000000}"/>
          </ac:spMkLst>
        </pc:spChg>
        <pc:spChg chg="mod">
          <ac:chgData name="Maria Teresa Bermudes" userId="76a2f13cae316870" providerId="LiveId" clId="{81A9A388-2B1C-41A9-A467-A628453C0BCC}" dt="2020-09-23T17:29:35.487" v="16149" actId="20577"/>
          <ac:spMkLst>
            <pc:docMk/>
            <pc:sldMk cId="3182539493" sldId="312"/>
            <ac:spMk id="22" creationId="{00000000-0000-0000-0000-000000000000}"/>
          </ac:spMkLst>
        </pc:spChg>
        <pc:spChg chg="mod">
          <ac:chgData name="Maria Teresa Bermudes" userId="76a2f13cae316870" providerId="LiveId" clId="{81A9A388-2B1C-41A9-A467-A628453C0BCC}" dt="2020-09-21T15:08:44.045" v="14"/>
          <ac:spMkLst>
            <pc:docMk/>
            <pc:sldMk cId="3182539493" sldId="312"/>
            <ac:spMk id="32" creationId="{00000000-0000-0000-0000-000000000000}"/>
          </ac:spMkLst>
        </pc:spChg>
        <pc:graphicFrameChg chg="modGraphic">
          <ac:chgData name="Maria Teresa Bermudes" userId="76a2f13cae316870" providerId="LiveId" clId="{81A9A388-2B1C-41A9-A467-A628453C0BCC}" dt="2020-09-24T12:16:37.700" v="16590" actId="313"/>
          <ac:graphicFrameMkLst>
            <pc:docMk/>
            <pc:sldMk cId="3182539493" sldId="312"/>
            <ac:graphicFrameMk id="21" creationId="{00000000-0000-0000-0000-000000000000}"/>
          </ac:graphicFrameMkLst>
        </pc:graphicFrameChg>
      </pc:sldChg>
      <pc:sldChg chg="modSp mod">
        <pc:chgData name="Maria Teresa Bermudes" userId="76a2f13cae316870" providerId="LiveId" clId="{81A9A388-2B1C-41A9-A467-A628453C0BCC}" dt="2020-09-23T16:05:19.168" v="14314" actId="6549"/>
        <pc:sldMkLst>
          <pc:docMk/>
          <pc:sldMk cId="1665522174" sldId="313"/>
        </pc:sldMkLst>
        <pc:spChg chg="mod">
          <ac:chgData name="Maria Teresa Bermudes" userId="76a2f13cae316870" providerId="LiveId" clId="{81A9A388-2B1C-41A9-A467-A628453C0BCC}" dt="2020-09-23T16:02:03.509" v="14182" actId="14100"/>
          <ac:spMkLst>
            <pc:docMk/>
            <pc:sldMk cId="1665522174" sldId="313"/>
            <ac:spMk id="2" creationId="{00000000-0000-0000-0000-000000000000}"/>
          </ac:spMkLst>
        </pc:spChg>
        <pc:spChg chg="mod">
          <ac:chgData name="Maria Teresa Bermudes" userId="76a2f13cae316870" providerId="LiveId" clId="{81A9A388-2B1C-41A9-A467-A628453C0BCC}" dt="2020-09-23T15:58:35.077" v="13882" actId="20577"/>
          <ac:spMkLst>
            <pc:docMk/>
            <pc:sldMk cId="1665522174" sldId="313"/>
            <ac:spMk id="11" creationId="{00000000-0000-0000-0000-000000000000}"/>
          </ac:spMkLst>
        </pc:spChg>
        <pc:spChg chg="mod">
          <ac:chgData name="Maria Teresa Bermudes" userId="76a2f13cae316870" providerId="LiveId" clId="{81A9A388-2B1C-41A9-A467-A628453C0BCC}" dt="2020-09-23T16:04:19.750" v="14271" actId="6549"/>
          <ac:spMkLst>
            <pc:docMk/>
            <pc:sldMk cId="1665522174" sldId="313"/>
            <ac:spMk id="21" creationId="{00000000-0000-0000-0000-000000000000}"/>
          </ac:spMkLst>
        </pc:spChg>
        <pc:spChg chg="mod">
          <ac:chgData name="Maria Teresa Bermudes" userId="76a2f13cae316870" providerId="LiveId" clId="{81A9A388-2B1C-41A9-A467-A628453C0BCC}" dt="2020-09-21T15:08:44.045" v="14"/>
          <ac:spMkLst>
            <pc:docMk/>
            <pc:sldMk cId="1665522174" sldId="313"/>
            <ac:spMk id="29" creationId="{00000000-0000-0000-0000-000000000000}"/>
          </ac:spMkLst>
        </pc:spChg>
        <pc:spChg chg="mod">
          <ac:chgData name="Maria Teresa Bermudes" userId="76a2f13cae316870" providerId="LiveId" clId="{81A9A388-2B1C-41A9-A467-A628453C0BCC}" dt="2020-09-23T16:05:19.168" v="14314" actId="6549"/>
          <ac:spMkLst>
            <pc:docMk/>
            <pc:sldMk cId="1665522174" sldId="313"/>
            <ac:spMk id="35" creationId="{00000000-0000-0000-0000-000000000000}"/>
          </ac:spMkLst>
        </pc:spChg>
      </pc:sldChg>
      <pc:sldChg chg="modSp mod">
        <pc:chgData name="Maria Teresa Bermudes" userId="76a2f13cae316870" providerId="LiveId" clId="{81A9A388-2B1C-41A9-A467-A628453C0BCC}" dt="2020-09-23T16:01:40.678" v="14179" actId="14100"/>
        <pc:sldMkLst>
          <pc:docMk/>
          <pc:sldMk cId="1294814386" sldId="314"/>
        </pc:sldMkLst>
        <pc:spChg chg="mod">
          <ac:chgData name="Maria Teresa Bermudes" userId="76a2f13cae316870" providerId="LiveId" clId="{81A9A388-2B1C-41A9-A467-A628453C0BCC}" dt="2020-09-23T15:58:30.357" v="13881" actId="20577"/>
          <ac:spMkLst>
            <pc:docMk/>
            <pc:sldMk cId="1294814386" sldId="314"/>
            <ac:spMk id="6" creationId="{00000000-0000-0000-0000-000000000000}"/>
          </ac:spMkLst>
        </pc:spChg>
        <pc:spChg chg="mod">
          <ac:chgData name="Maria Teresa Bermudes" userId="76a2f13cae316870" providerId="LiveId" clId="{81A9A388-2B1C-41A9-A467-A628453C0BCC}" dt="2020-09-23T16:01:40.678" v="14179" actId="14100"/>
          <ac:spMkLst>
            <pc:docMk/>
            <pc:sldMk cId="1294814386" sldId="314"/>
            <ac:spMk id="7" creationId="{00000000-0000-0000-0000-000000000000}"/>
          </ac:spMkLst>
        </pc:spChg>
      </pc:sldChg>
      <pc:sldChg chg="modSp mod">
        <pc:chgData name="Maria Teresa Bermudes" userId="76a2f13cae316870" providerId="LiveId" clId="{81A9A388-2B1C-41A9-A467-A628453C0BCC}" dt="2020-09-25T13:32:07.297" v="16605"/>
        <pc:sldMkLst>
          <pc:docMk/>
          <pc:sldMk cId="1327210696" sldId="315"/>
        </pc:sldMkLst>
        <pc:spChg chg="mod">
          <ac:chgData name="Maria Teresa Bermudes" userId="76a2f13cae316870" providerId="LiveId" clId="{81A9A388-2B1C-41A9-A467-A628453C0BCC}" dt="2020-09-25T13:32:07.297" v="16605"/>
          <ac:spMkLst>
            <pc:docMk/>
            <pc:sldMk cId="1327210696" sldId="315"/>
            <ac:spMk id="2" creationId="{00000000-0000-0000-0000-000000000000}"/>
          </ac:spMkLst>
        </pc:spChg>
        <pc:spChg chg="mod">
          <ac:chgData name="Maria Teresa Bermudes" userId="76a2f13cae316870" providerId="LiveId" clId="{81A9A388-2B1C-41A9-A467-A628453C0BCC}" dt="2020-09-23T17:30:08.049" v="16165" actId="6549"/>
          <ac:spMkLst>
            <pc:docMk/>
            <pc:sldMk cId="1327210696" sldId="315"/>
            <ac:spMk id="11" creationId="{00000000-0000-0000-0000-000000000000}"/>
          </ac:spMkLst>
        </pc:spChg>
        <pc:spChg chg="mod">
          <ac:chgData name="Maria Teresa Bermudes" userId="76a2f13cae316870" providerId="LiveId" clId="{81A9A388-2B1C-41A9-A467-A628453C0BCC}" dt="2020-09-23T16:00:07.665" v="13961" actId="20577"/>
          <ac:spMkLst>
            <pc:docMk/>
            <pc:sldMk cId="1327210696" sldId="315"/>
            <ac:spMk id="21" creationId="{00000000-0000-0000-0000-000000000000}"/>
          </ac:spMkLst>
        </pc:spChg>
      </pc:sldChg>
      <pc:sldChg chg="modSp mod">
        <pc:chgData name="Maria Teresa Bermudes" userId="76a2f13cae316870" providerId="LiveId" clId="{81A9A388-2B1C-41A9-A467-A628453C0BCC}" dt="2020-09-23T16:07:41.583" v="14571"/>
        <pc:sldMkLst>
          <pc:docMk/>
          <pc:sldMk cId="1493389451" sldId="316"/>
        </pc:sldMkLst>
        <pc:spChg chg="mod">
          <ac:chgData name="Maria Teresa Bermudes" userId="76a2f13cae316870" providerId="LiveId" clId="{81A9A388-2B1C-41A9-A467-A628453C0BCC}" dt="2020-09-23T16:07:41.583" v="14571"/>
          <ac:spMkLst>
            <pc:docMk/>
            <pc:sldMk cId="1493389451" sldId="316"/>
            <ac:spMk id="2" creationId="{00000000-0000-0000-0000-000000000000}"/>
          </ac:spMkLst>
        </pc:spChg>
        <pc:spChg chg="mod">
          <ac:chgData name="Maria Teresa Bermudes" userId="76a2f13cae316870" providerId="LiveId" clId="{81A9A388-2B1C-41A9-A467-A628453C0BCC}" dt="2020-09-23T15:59:01.661" v="13946" actId="6549"/>
          <ac:spMkLst>
            <pc:docMk/>
            <pc:sldMk cId="1493389451" sldId="316"/>
            <ac:spMk id="11" creationId="{00000000-0000-0000-0000-000000000000}"/>
          </ac:spMkLst>
        </pc:spChg>
        <pc:spChg chg="mod">
          <ac:chgData name="Maria Teresa Bermudes" userId="76a2f13cae316870" providerId="LiveId" clId="{81A9A388-2B1C-41A9-A467-A628453C0BCC}" dt="2020-09-21T15:08:44.045" v="14"/>
          <ac:spMkLst>
            <pc:docMk/>
            <pc:sldMk cId="1493389451" sldId="316"/>
            <ac:spMk id="21" creationId="{00000000-0000-0000-0000-000000000000}"/>
          </ac:spMkLst>
        </pc:spChg>
        <pc:spChg chg="mod">
          <ac:chgData name="Maria Teresa Bermudes" userId="76a2f13cae316870" providerId="LiveId" clId="{81A9A388-2B1C-41A9-A467-A628453C0BCC}" dt="2020-09-21T15:08:44.045" v="14"/>
          <ac:spMkLst>
            <pc:docMk/>
            <pc:sldMk cId="1493389451" sldId="316"/>
            <ac:spMk id="29" creationId="{00000000-0000-0000-0000-000000000000}"/>
          </ac:spMkLst>
        </pc:spChg>
        <pc:spChg chg="mod">
          <ac:chgData name="Maria Teresa Bermudes" userId="76a2f13cae316870" providerId="LiveId" clId="{81A9A388-2B1C-41A9-A467-A628453C0BCC}" dt="2020-09-21T15:08:44.045" v="14"/>
          <ac:spMkLst>
            <pc:docMk/>
            <pc:sldMk cId="1493389451" sldId="316"/>
            <ac:spMk id="32" creationId="{00000000-0000-0000-0000-000000000000}"/>
          </ac:spMkLst>
        </pc:spChg>
      </pc:sldChg>
      <pc:sldChg chg="modSp mod">
        <pc:chgData name="Maria Teresa Bermudes" userId="76a2f13cae316870" providerId="LiveId" clId="{81A9A388-2B1C-41A9-A467-A628453C0BCC}" dt="2020-09-23T17:30:50.577" v="16184" actId="6549"/>
        <pc:sldMkLst>
          <pc:docMk/>
          <pc:sldMk cId="2179164417" sldId="317"/>
        </pc:sldMkLst>
        <pc:spChg chg="mod">
          <ac:chgData name="Maria Teresa Bermudes" userId="76a2f13cae316870" providerId="LiveId" clId="{81A9A388-2B1C-41A9-A467-A628453C0BCC}" dt="2020-09-23T17:30:50.577" v="16184" actId="6549"/>
          <ac:spMkLst>
            <pc:docMk/>
            <pc:sldMk cId="2179164417" sldId="317"/>
            <ac:spMk id="6" creationId="{00000000-0000-0000-0000-000000000000}"/>
          </ac:spMkLst>
        </pc:spChg>
        <pc:spChg chg="mod">
          <ac:chgData name="Maria Teresa Bermudes" userId="76a2f13cae316870" providerId="LiveId" clId="{81A9A388-2B1C-41A9-A467-A628453C0BCC}" dt="2020-09-23T16:08:59.358" v="14583" actId="20577"/>
          <ac:spMkLst>
            <pc:docMk/>
            <pc:sldMk cId="2179164417" sldId="317"/>
            <ac:spMk id="10" creationId="{00000000-0000-0000-0000-000000000000}"/>
          </ac:spMkLst>
        </pc:spChg>
      </pc:sldChg>
      <pc:sldChg chg="modSp mod">
        <pc:chgData name="Maria Teresa Bermudes" userId="76a2f13cae316870" providerId="LiveId" clId="{81A9A388-2B1C-41A9-A467-A628453C0BCC}" dt="2020-09-23T16:25:10.417" v="15569" actId="6549"/>
        <pc:sldMkLst>
          <pc:docMk/>
          <pc:sldMk cId="2911823043" sldId="318"/>
        </pc:sldMkLst>
        <pc:spChg chg="mod">
          <ac:chgData name="Maria Teresa Bermudes" userId="76a2f13cae316870" providerId="LiveId" clId="{81A9A388-2B1C-41A9-A467-A628453C0BCC}" dt="2020-09-23T16:23:12.530" v="15551" actId="20577"/>
          <ac:spMkLst>
            <pc:docMk/>
            <pc:sldMk cId="2911823043" sldId="318"/>
            <ac:spMk id="14" creationId="{00000000-0000-0000-0000-000000000000}"/>
          </ac:spMkLst>
        </pc:spChg>
        <pc:spChg chg="mod">
          <ac:chgData name="Maria Teresa Bermudes" userId="76a2f13cae316870" providerId="LiveId" clId="{81A9A388-2B1C-41A9-A467-A628453C0BCC}" dt="2020-09-23T16:24:32.033" v="15557" actId="6549"/>
          <ac:spMkLst>
            <pc:docMk/>
            <pc:sldMk cId="2911823043" sldId="318"/>
            <ac:spMk id="18" creationId="{00000000-0000-0000-0000-000000000000}"/>
          </ac:spMkLst>
        </pc:spChg>
        <pc:spChg chg="mod">
          <ac:chgData name="Maria Teresa Bermudes" userId="76a2f13cae316870" providerId="LiveId" clId="{81A9A388-2B1C-41A9-A467-A628453C0BCC}" dt="2020-09-23T16:25:10.417" v="15569" actId="6549"/>
          <ac:spMkLst>
            <pc:docMk/>
            <pc:sldMk cId="2911823043" sldId="318"/>
            <ac:spMk id="21" creationId="{00000000-0000-0000-0000-000000000000}"/>
          </ac:spMkLst>
        </pc:spChg>
        <pc:spChg chg="mod">
          <ac:chgData name="Maria Teresa Bermudes" userId="76a2f13cae316870" providerId="LiveId" clId="{81A9A388-2B1C-41A9-A467-A628453C0BCC}" dt="2020-09-23T11:09:05.437" v="3889" actId="6549"/>
          <ac:spMkLst>
            <pc:docMk/>
            <pc:sldMk cId="2911823043" sldId="318"/>
            <ac:spMk id="27" creationId="{00000000-0000-0000-0000-000000000000}"/>
          </ac:spMkLst>
        </pc:spChg>
        <pc:graphicFrameChg chg="mod">
          <ac:chgData name="Maria Teresa Bermudes" userId="76a2f13cae316870" providerId="LiveId" clId="{81A9A388-2B1C-41A9-A467-A628453C0BCC}" dt="2020-09-21T15:08:44.045" v="14"/>
          <ac:graphicFrameMkLst>
            <pc:docMk/>
            <pc:sldMk cId="2911823043" sldId="318"/>
            <ac:graphicFrameMk id="26" creationId="{00000000-0000-0000-0000-000000000000}"/>
          </ac:graphicFrameMkLst>
        </pc:graphicFrameChg>
      </pc:sldChg>
      <pc:sldChg chg="modSp mod">
        <pc:chgData name="Maria Teresa Bermudes" userId="76a2f13cae316870" providerId="LiveId" clId="{81A9A388-2B1C-41A9-A467-A628453C0BCC}" dt="2020-09-23T17:31:03.840" v="16215" actId="6549"/>
        <pc:sldMkLst>
          <pc:docMk/>
          <pc:sldMk cId="673883943" sldId="319"/>
        </pc:sldMkLst>
        <pc:spChg chg="mod">
          <ac:chgData name="Maria Teresa Bermudes" userId="76a2f13cae316870" providerId="LiveId" clId="{81A9A388-2B1C-41A9-A467-A628453C0BCC}" dt="2020-09-23T16:09:09.800" v="14585" actId="27636"/>
          <ac:spMkLst>
            <pc:docMk/>
            <pc:sldMk cId="673883943" sldId="319"/>
            <ac:spMk id="2" creationId="{00000000-0000-0000-0000-000000000000}"/>
          </ac:spMkLst>
        </pc:spChg>
        <pc:spChg chg="mod">
          <ac:chgData name="Maria Teresa Bermudes" userId="76a2f13cae316870" providerId="LiveId" clId="{81A9A388-2B1C-41A9-A467-A628453C0BCC}" dt="2020-09-23T17:31:03.840" v="16215" actId="6549"/>
          <ac:spMkLst>
            <pc:docMk/>
            <pc:sldMk cId="673883943" sldId="319"/>
            <ac:spMk id="11" creationId="{00000000-0000-0000-0000-000000000000}"/>
          </ac:spMkLst>
        </pc:spChg>
        <pc:spChg chg="mod">
          <ac:chgData name="Maria Teresa Bermudes" userId="76a2f13cae316870" providerId="LiveId" clId="{81A9A388-2B1C-41A9-A467-A628453C0BCC}" dt="2020-09-23T16:10:48.454" v="14616" actId="20577"/>
          <ac:spMkLst>
            <pc:docMk/>
            <pc:sldMk cId="673883943" sldId="319"/>
            <ac:spMk id="21" creationId="{00000000-0000-0000-0000-000000000000}"/>
          </ac:spMkLst>
        </pc:spChg>
        <pc:spChg chg="mod">
          <ac:chgData name="Maria Teresa Bermudes" userId="76a2f13cae316870" providerId="LiveId" clId="{81A9A388-2B1C-41A9-A467-A628453C0BCC}" dt="2020-09-21T15:08:44.045" v="14"/>
          <ac:spMkLst>
            <pc:docMk/>
            <pc:sldMk cId="673883943" sldId="319"/>
            <ac:spMk id="29" creationId="{00000000-0000-0000-0000-000000000000}"/>
          </ac:spMkLst>
        </pc:spChg>
      </pc:sldChg>
      <pc:sldChg chg="modSp mod">
        <pc:chgData name="Maria Teresa Bermudes" userId="76a2f13cae316870" providerId="LiveId" clId="{81A9A388-2B1C-41A9-A467-A628453C0BCC}" dt="2020-09-28T09:25:29.566" v="17961" actId="313"/>
        <pc:sldMkLst>
          <pc:docMk/>
          <pc:sldMk cId="196819791" sldId="320"/>
        </pc:sldMkLst>
        <pc:spChg chg="mod">
          <ac:chgData name="Maria Teresa Bermudes" userId="76a2f13cae316870" providerId="LiveId" clId="{81A9A388-2B1C-41A9-A467-A628453C0BCC}" dt="2020-09-23T16:27:09.161" v="15679" actId="20577"/>
          <ac:spMkLst>
            <pc:docMk/>
            <pc:sldMk cId="196819791" sldId="320"/>
            <ac:spMk id="2" creationId="{00000000-0000-0000-0000-000000000000}"/>
          </ac:spMkLst>
        </pc:spChg>
        <pc:spChg chg="mod">
          <ac:chgData name="Maria Teresa Bermudes" userId="76a2f13cae316870" providerId="LiveId" clId="{81A9A388-2B1C-41A9-A467-A628453C0BCC}" dt="2020-09-23T16:27:31.194" v="15683" actId="6549"/>
          <ac:spMkLst>
            <pc:docMk/>
            <pc:sldMk cId="196819791" sldId="320"/>
            <ac:spMk id="3" creationId="{00000000-0000-0000-0000-000000000000}"/>
          </ac:spMkLst>
        </pc:spChg>
        <pc:spChg chg="mod">
          <ac:chgData name="Maria Teresa Bermudes" userId="76a2f13cae316870" providerId="LiveId" clId="{81A9A388-2B1C-41A9-A467-A628453C0BCC}" dt="2020-09-28T09:25:29.566" v="17961" actId="313"/>
          <ac:spMkLst>
            <pc:docMk/>
            <pc:sldMk cId="196819791" sldId="320"/>
            <ac:spMk id="12" creationId="{00000000-0000-0000-0000-000000000000}"/>
          </ac:spMkLst>
        </pc:spChg>
        <pc:spChg chg="mod">
          <ac:chgData name="Maria Teresa Bermudes" userId="76a2f13cae316870" providerId="LiveId" clId="{81A9A388-2B1C-41A9-A467-A628453C0BCC}" dt="2020-09-23T16:29:14.001" v="15742" actId="20577"/>
          <ac:spMkLst>
            <pc:docMk/>
            <pc:sldMk cId="196819791" sldId="320"/>
            <ac:spMk id="21" creationId="{00000000-0000-0000-0000-000000000000}"/>
          </ac:spMkLst>
        </pc:spChg>
        <pc:spChg chg="mod">
          <ac:chgData name="Maria Teresa Bermudes" userId="76a2f13cae316870" providerId="LiveId" clId="{81A9A388-2B1C-41A9-A467-A628453C0BCC}" dt="2020-09-23T16:30:29.557" v="15752" actId="115"/>
          <ac:spMkLst>
            <pc:docMk/>
            <pc:sldMk cId="196819791" sldId="320"/>
            <ac:spMk id="22" creationId="{00000000-0000-0000-0000-000000000000}"/>
          </ac:spMkLst>
        </pc:spChg>
      </pc:sldChg>
      <pc:sldChg chg="modSp mod">
        <pc:chgData name="Maria Teresa Bermudes" userId="76a2f13cae316870" providerId="LiveId" clId="{81A9A388-2B1C-41A9-A467-A628453C0BCC}" dt="2020-09-28T09:03:16.484" v="17949" actId="313"/>
        <pc:sldMkLst>
          <pc:docMk/>
          <pc:sldMk cId="3692739515" sldId="321"/>
        </pc:sldMkLst>
        <pc:spChg chg="mod">
          <ac:chgData name="Maria Teresa Bermudes" userId="76a2f13cae316870" providerId="LiveId" clId="{81A9A388-2B1C-41A9-A467-A628453C0BCC}" dt="2020-09-25T14:17:42.049" v="16618" actId="20577"/>
          <ac:spMkLst>
            <pc:docMk/>
            <pc:sldMk cId="3692739515" sldId="321"/>
            <ac:spMk id="2" creationId="{00000000-0000-0000-0000-000000000000}"/>
          </ac:spMkLst>
        </pc:spChg>
        <pc:spChg chg="mod">
          <ac:chgData name="Maria Teresa Bermudes" userId="76a2f13cae316870" providerId="LiveId" clId="{81A9A388-2B1C-41A9-A467-A628453C0BCC}" dt="2020-09-25T14:19:15.206" v="16628" actId="6549"/>
          <ac:spMkLst>
            <pc:docMk/>
            <pc:sldMk cId="3692739515" sldId="321"/>
            <ac:spMk id="21" creationId="{00000000-0000-0000-0000-000000000000}"/>
          </ac:spMkLst>
        </pc:spChg>
        <pc:spChg chg="mod">
          <ac:chgData name="Maria Teresa Bermudes" userId="76a2f13cae316870" providerId="LiveId" clId="{81A9A388-2B1C-41A9-A467-A628453C0BCC}" dt="2020-09-28T09:03:16.484" v="17949" actId="313"/>
          <ac:spMkLst>
            <pc:docMk/>
            <pc:sldMk cId="3692739515" sldId="321"/>
            <ac:spMk id="22" creationId="{00000000-0000-0000-0000-000000000000}"/>
          </ac:spMkLst>
        </pc:spChg>
      </pc:sldChg>
      <pc:sldChg chg="modSp mod">
        <pc:chgData name="Maria Teresa Bermudes" userId="76a2f13cae316870" providerId="LiveId" clId="{81A9A388-2B1C-41A9-A467-A628453C0BCC}" dt="2020-09-26T14:41:14.135" v="17890" actId="20577"/>
        <pc:sldMkLst>
          <pc:docMk/>
          <pc:sldMk cId="1342039003" sldId="322"/>
        </pc:sldMkLst>
        <pc:spChg chg="mod">
          <ac:chgData name="Maria Teresa Bermudes" userId="76a2f13cae316870" providerId="LiveId" clId="{81A9A388-2B1C-41A9-A467-A628453C0BCC}" dt="2020-09-26T14:41:14.135" v="17890" actId="20577"/>
          <ac:spMkLst>
            <pc:docMk/>
            <pc:sldMk cId="1342039003" sldId="322"/>
            <ac:spMk id="4" creationId="{00000000-0000-0000-0000-000000000000}"/>
          </ac:spMkLst>
        </pc:spChg>
        <pc:spChg chg="mod">
          <ac:chgData name="Maria Teresa Bermudes" userId="76a2f13cae316870" providerId="LiveId" clId="{81A9A388-2B1C-41A9-A467-A628453C0BCC}" dt="2020-09-23T11:17:07.660" v="4027" actId="6549"/>
          <ac:spMkLst>
            <pc:docMk/>
            <pc:sldMk cId="1342039003" sldId="322"/>
            <ac:spMk id="5" creationId="{00000000-0000-0000-0000-000000000000}"/>
          </ac:spMkLst>
        </pc:spChg>
        <pc:spChg chg="mod">
          <ac:chgData name="Maria Teresa Bermudes" userId="76a2f13cae316870" providerId="LiveId" clId="{81A9A388-2B1C-41A9-A467-A628453C0BCC}" dt="2020-09-23T11:19:51.756" v="4166" actId="20577"/>
          <ac:spMkLst>
            <pc:docMk/>
            <pc:sldMk cId="1342039003" sldId="322"/>
            <ac:spMk id="6" creationId="{00000000-0000-0000-0000-000000000000}"/>
          </ac:spMkLst>
        </pc:spChg>
      </pc:sldChg>
      <pc:sldChg chg="modSp mod">
        <pc:chgData name="Maria Teresa Bermudes" userId="76a2f13cae316870" providerId="LiveId" clId="{81A9A388-2B1C-41A9-A467-A628453C0BCC}" dt="2020-09-23T17:26:07.488" v="16037" actId="20577"/>
        <pc:sldMkLst>
          <pc:docMk/>
          <pc:sldMk cId="681484475" sldId="323"/>
        </pc:sldMkLst>
        <pc:spChg chg="mod">
          <ac:chgData name="Maria Teresa Bermudes" userId="76a2f13cae316870" providerId="LiveId" clId="{81A9A388-2B1C-41A9-A467-A628453C0BCC}" dt="2020-09-23T11:44:20.337" v="5798" actId="20577"/>
          <ac:spMkLst>
            <pc:docMk/>
            <pc:sldMk cId="681484475" sldId="323"/>
            <ac:spMk id="2" creationId="{00000000-0000-0000-0000-000000000000}"/>
          </ac:spMkLst>
        </pc:spChg>
        <pc:spChg chg="mod">
          <ac:chgData name="Maria Teresa Bermudes" userId="76a2f13cae316870" providerId="LiveId" clId="{81A9A388-2B1C-41A9-A467-A628453C0BCC}" dt="2020-09-23T17:26:07.488" v="16037" actId="20577"/>
          <ac:spMkLst>
            <pc:docMk/>
            <pc:sldMk cId="681484475" sldId="323"/>
            <ac:spMk id="6" creationId="{00000000-0000-0000-0000-000000000000}"/>
          </ac:spMkLst>
        </pc:spChg>
      </pc:sldChg>
      <pc:sldChg chg="modSp mod">
        <pc:chgData name="Maria Teresa Bermudes" userId="76a2f13cae316870" providerId="LiveId" clId="{81A9A388-2B1C-41A9-A467-A628453C0BCC}" dt="2020-09-24T12:16:56.371" v="16597" actId="313"/>
        <pc:sldMkLst>
          <pc:docMk/>
          <pc:sldMk cId="4134568458" sldId="324"/>
        </pc:sldMkLst>
        <pc:spChg chg="mod">
          <ac:chgData name="Maria Teresa Bermudes" userId="76a2f13cae316870" providerId="LiveId" clId="{81A9A388-2B1C-41A9-A467-A628453C0BCC}" dt="2020-09-23T11:44:35.312" v="5801" actId="20577"/>
          <ac:spMkLst>
            <pc:docMk/>
            <pc:sldMk cId="4134568458" sldId="324"/>
            <ac:spMk id="2" creationId="{00000000-0000-0000-0000-000000000000}"/>
          </ac:spMkLst>
        </pc:spChg>
        <pc:spChg chg="mod">
          <ac:chgData name="Maria Teresa Bermudes" userId="76a2f13cae316870" providerId="LiveId" clId="{81A9A388-2B1C-41A9-A467-A628453C0BCC}" dt="2020-09-23T17:26:18.872" v="16042" actId="20577"/>
          <ac:spMkLst>
            <pc:docMk/>
            <pc:sldMk cId="4134568458" sldId="324"/>
            <ac:spMk id="12" creationId="{00000000-0000-0000-0000-000000000000}"/>
          </ac:spMkLst>
        </pc:spChg>
        <pc:spChg chg="mod">
          <ac:chgData name="Maria Teresa Bermudes" userId="76a2f13cae316870" providerId="LiveId" clId="{81A9A388-2B1C-41A9-A467-A628453C0BCC}" dt="2020-09-24T12:16:56.371" v="16597" actId="313"/>
          <ac:spMkLst>
            <pc:docMk/>
            <pc:sldMk cId="4134568458" sldId="324"/>
            <ac:spMk id="21" creationId="{00000000-0000-0000-0000-000000000000}"/>
          </ac:spMkLst>
        </pc:spChg>
      </pc:sldChg>
      <pc:sldChg chg="modSp mod">
        <pc:chgData name="Maria Teresa Bermudes" userId="76a2f13cae316870" providerId="LiveId" clId="{81A9A388-2B1C-41A9-A467-A628453C0BCC}" dt="2020-09-23T12:27:05.032" v="7700" actId="20577"/>
        <pc:sldMkLst>
          <pc:docMk/>
          <pc:sldMk cId="4180933758" sldId="325"/>
        </pc:sldMkLst>
        <pc:spChg chg="mod">
          <ac:chgData name="Maria Teresa Bermudes" userId="76a2f13cae316870" providerId="LiveId" clId="{81A9A388-2B1C-41A9-A467-A628453C0BCC}" dt="2020-09-23T12:27:05.032" v="7700" actId="20577"/>
          <ac:spMkLst>
            <pc:docMk/>
            <pc:sldMk cId="4180933758" sldId="325"/>
            <ac:spMk id="2" creationId="{00000000-0000-0000-0000-000000000000}"/>
          </ac:spMkLst>
        </pc:spChg>
      </pc:sldChg>
      <pc:sldChg chg="modSp mod">
        <pc:chgData name="Maria Teresa Bermudes" userId="76a2f13cae316870" providerId="LiveId" clId="{81A9A388-2B1C-41A9-A467-A628453C0BCC}" dt="2020-09-23T12:31:59.334" v="7872" actId="20577"/>
        <pc:sldMkLst>
          <pc:docMk/>
          <pc:sldMk cId="2601178337" sldId="326"/>
        </pc:sldMkLst>
        <pc:spChg chg="mod">
          <ac:chgData name="Maria Teresa Bermudes" userId="76a2f13cae316870" providerId="LiveId" clId="{81A9A388-2B1C-41A9-A467-A628453C0BCC}" dt="2020-09-23T12:28:05.468" v="7710" actId="14100"/>
          <ac:spMkLst>
            <pc:docMk/>
            <pc:sldMk cId="2601178337" sldId="326"/>
            <ac:spMk id="2" creationId="{00000000-0000-0000-0000-000000000000}"/>
          </ac:spMkLst>
        </pc:spChg>
        <pc:spChg chg="mod">
          <ac:chgData name="Maria Teresa Bermudes" userId="76a2f13cae316870" providerId="LiveId" clId="{81A9A388-2B1C-41A9-A467-A628453C0BCC}" dt="2020-09-23T12:31:59.334" v="7872" actId="20577"/>
          <ac:spMkLst>
            <pc:docMk/>
            <pc:sldMk cId="2601178337" sldId="326"/>
            <ac:spMk id="17" creationId="{00000000-0000-0000-0000-000000000000}"/>
          </ac:spMkLst>
        </pc:spChg>
        <pc:spChg chg="mod">
          <ac:chgData name="Maria Teresa Bermudes" userId="76a2f13cae316870" providerId="LiveId" clId="{81A9A388-2B1C-41A9-A467-A628453C0BCC}" dt="2020-09-23T12:30:29.797" v="7799" actId="20577"/>
          <ac:spMkLst>
            <pc:docMk/>
            <pc:sldMk cId="2601178337" sldId="326"/>
            <ac:spMk id="21" creationId="{00000000-0000-0000-0000-000000000000}"/>
          </ac:spMkLst>
        </pc:spChg>
      </pc:sldChg>
      <pc:sldChg chg="modSp mod">
        <pc:chgData name="Maria Teresa Bermudes" userId="76a2f13cae316870" providerId="LiveId" clId="{81A9A388-2B1C-41A9-A467-A628453C0BCC}" dt="2020-09-23T16:11:04.630" v="14624" actId="20577"/>
        <pc:sldMkLst>
          <pc:docMk/>
          <pc:sldMk cId="1994042733" sldId="327"/>
        </pc:sldMkLst>
        <pc:spChg chg="mod">
          <ac:chgData name="Maria Teresa Bermudes" userId="76a2f13cae316870" providerId="LiveId" clId="{81A9A388-2B1C-41A9-A467-A628453C0BCC}" dt="2020-09-23T16:11:04.630" v="14624" actId="20577"/>
          <ac:spMkLst>
            <pc:docMk/>
            <pc:sldMk cId="1994042733" sldId="327"/>
            <ac:spMk id="6" creationId="{00000000-0000-0000-0000-000000000000}"/>
          </ac:spMkLst>
        </pc:spChg>
      </pc:sldChg>
      <pc:sldChg chg="modSp mod">
        <pc:chgData name="Maria Teresa Bermudes" userId="76a2f13cae316870" providerId="LiveId" clId="{81A9A388-2B1C-41A9-A467-A628453C0BCC}" dt="2020-09-23T16:11:56.967" v="14630" actId="20577"/>
        <pc:sldMkLst>
          <pc:docMk/>
          <pc:sldMk cId="553996340" sldId="328"/>
        </pc:sldMkLst>
        <pc:spChg chg="mod">
          <ac:chgData name="Maria Teresa Bermudes" userId="76a2f13cae316870" providerId="LiveId" clId="{81A9A388-2B1C-41A9-A467-A628453C0BCC}" dt="2020-09-23T16:11:56.967" v="14630" actId="20577"/>
          <ac:spMkLst>
            <pc:docMk/>
            <pc:sldMk cId="553996340" sldId="328"/>
            <ac:spMk id="11" creationId="{00000000-0000-0000-0000-000000000000}"/>
          </ac:spMkLst>
        </pc:spChg>
      </pc:sldChg>
      <pc:sldChg chg="modSp mod">
        <pc:chgData name="Maria Teresa Bermudes" userId="76a2f13cae316870" providerId="LiveId" clId="{81A9A388-2B1C-41A9-A467-A628453C0BCC}" dt="2020-09-23T16:12:37.903" v="14647" actId="20577"/>
        <pc:sldMkLst>
          <pc:docMk/>
          <pc:sldMk cId="3288779405" sldId="329"/>
        </pc:sldMkLst>
        <pc:spChg chg="mod">
          <ac:chgData name="Maria Teresa Bermudes" userId="76a2f13cae316870" providerId="LiveId" clId="{81A9A388-2B1C-41A9-A467-A628453C0BCC}" dt="2020-09-23T16:12:24.175" v="14638" actId="6549"/>
          <ac:spMkLst>
            <pc:docMk/>
            <pc:sldMk cId="3288779405" sldId="329"/>
            <ac:spMk id="6" creationId="{00000000-0000-0000-0000-000000000000}"/>
          </ac:spMkLst>
        </pc:spChg>
        <pc:spChg chg="mod">
          <ac:chgData name="Maria Teresa Bermudes" userId="76a2f13cae316870" providerId="LiveId" clId="{81A9A388-2B1C-41A9-A467-A628453C0BCC}" dt="2020-09-23T16:12:37.903" v="14647" actId="20577"/>
          <ac:spMkLst>
            <pc:docMk/>
            <pc:sldMk cId="3288779405" sldId="329"/>
            <ac:spMk id="10" creationId="{00000000-0000-0000-0000-000000000000}"/>
          </ac:spMkLst>
        </pc:spChg>
      </pc:sldChg>
      <pc:sldChg chg="modSp mod">
        <pc:chgData name="Maria Teresa Bermudes" userId="76a2f13cae316870" providerId="LiveId" clId="{81A9A388-2B1C-41A9-A467-A628453C0BCC}" dt="2020-09-24T12:16:44.042" v="16592" actId="313"/>
        <pc:sldMkLst>
          <pc:docMk/>
          <pc:sldMk cId="1549797263" sldId="330"/>
        </pc:sldMkLst>
        <pc:spChg chg="mod">
          <ac:chgData name="Maria Teresa Bermudes" userId="76a2f13cae316870" providerId="LiveId" clId="{81A9A388-2B1C-41A9-A467-A628453C0BCC}" dt="2020-09-23T16:12:50.133" v="14648"/>
          <ac:spMkLst>
            <pc:docMk/>
            <pc:sldMk cId="1549797263" sldId="330"/>
            <ac:spMk id="2" creationId="{00000000-0000-0000-0000-000000000000}"/>
          </ac:spMkLst>
        </pc:spChg>
        <pc:spChg chg="mod">
          <ac:chgData name="Maria Teresa Bermudes" userId="76a2f13cae316870" providerId="LiveId" clId="{81A9A388-2B1C-41A9-A467-A628453C0BCC}" dt="2020-09-23T16:12:57.887" v="14652" actId="6549"/>
          <ac:spMkLst>
            <pc:docMk/>
            <pc:sldMk cId="1549797263" sldId="330"/>
            <ac:spMk id="11" creationId="{00000000-0000-0000-0000-000000000000}"/>
          </ac:spMkLst>
        </pc:spChg>
        <pc:spChg chg="mod">
          <ac:chgData name="Maria Teresa Bermudes" userId="76a2f13cae316870" providerId="LiveId" clId="{81A9A388-2B1C-41A9-A467-A628453C0BCC}" dt="2020-09-24T12:16:44.042" v="16592" actId="313"/>
          <ac:spMkLst>
            <pc:docMk/>
            <pc:sldMk cId="1549797263" sldId="330"/>
            <ac:spMk id="21" creationId="{00000000-0000-0000-0000-000000000000}"/>
          </ac:spMkLst>
        </pc:spChg>
        <pc:spChg chg="mod">
          <ac:chgData name="Maria Teresa Bermudes" userId="76a2f13cae316870" providerId="LiveId" clId="{81A9A388-2B1C-41A9-A467-A628453C0BCC}" dt="2020-09-21T15:08:44.045" v="14"/>
          <ac:spMkLst>
            <pc:docMk/>
            <pc:sldMk cId="1549797263" sldId="330"/>
            <ac:spMk id="29" creationId="{00000000-0000-0000-0000-000000000000}"/>
          </ac:spMkLst>
        </pc:spChg>
      </pc:sldChg>
      <pc:sldChg chg="modSp mod">
        <pc:chgData name="Maria Teresa Bermudes" userId="76a2f13cae316870" providerId="LiveId" clId="{81A9A388-2B1C-41A9-A467-A628453C0BCC}" dt="2020-09-23T16:14:27.680" v="14705" actId="6549"/>
        <pc:sldMkLst>
          <pc:docMk/>
          <pc:sldMk cId="4247465011" sldId="331"/>
        </pc:sldMkLst>
        <pc:spChg chg="mod">
          <ac:chgData name="Maria Teresa Bermudes" userId="76a2f13cae316870" providerId="LiveId" clId="{81A9A388-2B1C-41A9-A467-A628453C0BCC}" dt="2020-09-23T16:14:27.680" v="14705" actId="6549"/>
          <ac:spMkLst>
            <pc:docMk/>
            <pc:sldMk cId="4247465011" sldId="331"/>
            <ac:spMk id="6" creationId="{00000000-0000-0000-0000-000000000000}"/>
          </ac:spMkLst>
        </pc:spChg>
      </pc:sldChg>
      <pc:sldChg chg="modSp mod">
        <pc:chgData name="Maria Teresa Bermudes" userId="76a2f13cae316870" providerId="LiveId" clId="{81A9A388-2B1C-41A9-A467-A628453C0BCC}" dt="2020-09-23T16:22:37.607" v="15549" actId="20577"/>
        <pc:sldMkLst>
          <pc:docMk/>
          <pc:sldMk cId="3980521539" sldId="332"/>
        </pc:sldMkLst>
        <pc:spChg chg="mod">
          <ac:chgData name="Maria Teresa Bermudes" userId="76a2f13cae316870" providerId="LiveId" clId="{81A9A388-2B1C-41A9-A467-A628453C0BCC}" dt="2020-09-23T16:15:17.096" v="14706" actId="20577"/>
          <ac:spMkLst>
            <pc:docMk/>
            <pc:sldMk cId="3980521539" sldId="332"/>
            <ac:spMk id="11" creationId="{00000000-0000-0000-0000-000000000000}"/>
          </ac:spMkLst>
        </pc:spChg>
        <pc:spChg chg="mod">
          <ac:chgData name="Maria Teresa Bermudes" userId="76a2f13cae316870" providerId="LiveId" clId="{81A9A388-2B1C-41A9-A467-A628453C0BCC}" dt="2020-09-23T16:22:37.607" v="15549" actId="20577"/>
          <ac:spMkLst>
            <pc:docMk/>
            <pc:sldMk cId="3980521539" sldId="332"/>
            <ac:spMk id="21" creationId="{00000000-0000-0000-0000-000000000000}"/>
          </ac:spMkLst>
        </pc:spChg>
      </pc:sldChg>
      <pc:sldChg chg="modSp mod">
        <pc:chgData name="Maria Teresa Bermudes" userId="76a2f13cae316870" providerId="LiveId" clId="{81A9A388-2B1C-41A9-A467-A628453C0BCC}" dt="2020-09-24T12:16:48.948" v="16593" actId="313"/>
        <pc:sldMkLst>
          <pc:docMk/>
          <pc:sldMk cId="1898464420" sldId="333"/>
        </pc:sldMkLst>
        <pc:spChg chg="mod">
          <ac:chgData name="Maria Teresa Bermudes" userId="76a2f13cae316870" providerId="LiveId" clId="{81A9A388-2B1C-41A9-A467-A628453C0BCC}" dt="2020-09-24T12:16:48.948" v="16593" actId="313"/>
          <ac:spMkLst>
            <pc:docMk/>
            <pc:sldMk cId="1898464420" sldId="333"/>
            <ac:spMk id="4" creationId="{00000000-0000-0000-0000-000000000000}"/>
          </ac:spMkLst>
        </pc:spChg>
        <pc:spChg chg="mod">
          <ac:chgData name="Maria Teresa Bermudes" userId="76a2f13cae316870" providerId="LiveId" clId="{81A9A388-2B1C-41A9-A467-A628453C0BCC}" dt="2020-09-23T17:33:55.360" v="16361" actId="6549"/>
          <ac:spMkLst>
            <pc:docMk/>
            <pc:sldMk cId="1898464420" sldId="333"/>
            <ac:spMk id="6" creationId="{00000000-0000-0000-0000-000000000000}"/>
          </ac:spMkLst>
        </pc:spChg>
      </pc:sldChg>
      <pc:sldChg chg="modSp mod">
        <pc:chgData name="Maria Teresa Bermudes" userId="76a2f13cae316870" providerId="LiveId" clId="{81A9A388-2B1C-41A9-A467-A628453C0BCC}" dt="2020-09-24T12:16:50.362" v="16594" actId="313"/>
        <pc:sldMkLst>
          <pc:docMk/>
          <pc:sldMk cId="3537254585" sldId="334"/>
        </pc:sldMkLst>
        <pc:spChg chg="mod">
          <ac:chgData name="Maria Teresa Bermudes" userId="76a2f13cae316870" providerId="LiveId" clId="{81A9A388-2B1C-41A9-A467-A628453C0BCC}" dt="2020-09-24T12:16:50.362" v="16594" actId="313"/>
          <ac:spMkLst>
            <pc:docMk/>
            <pc:sldMk cId="3537254585" sldId="334"/>
            <ac:spMk id="2" creationId="{00000000-0000-0000-0000-000000000000}"/>
          </ac:spMkLst>
        </pc:spChg>
        <pc:spChg chg="mod">
          <ac:chgData name="Maria Teresa Bermudes" userId="76a2f13cae316870" providerId="LiveId" clId="{81A9A388-2B1C-41A9-A467-A628453C0BCC}" dt="2020-09-23T17:34:01.912" v="16374" actId="6549"/>
          <ac:spMkLst>
            <pc:docMk/>
            <pc:sldMk cId="3537254585" sldId="334"/>
            <ac:spMk id="18" creationId="{00000000-0000-0000-0000-000000000000}"/>
          </ac:spMkLst>
        </pc:spChg>
        <pc:spChg chg="mod">
          <ac:chgData name="Maria Teresa Bermudes" userId="76a2f13cae316870" providerId="LiveId" clId="{81A9A388-2B1C-41A9-A467-A628453C0BCC}" dt="2020-09-23T16:33:54.178" v="15972" actId="20577"/>
          <ac:spMkLst>
            <pc:docMk/>
            <pc:sldMk cId="3537254585" sldId="334"/>
            <ac:spMk id="21" creationId="{00000000-0000-0000-0000-000000000000}"/>
          </ac:spMkLst>
        </pc:spChg>
        <pc:spChg chg="mod">
          <ac:chgData name="Maria Teresa Bermudes" userId="76a2f13cae316870" providerId="LiveId" clId="{81A9A388-2B1C-41A9-A467-A628453C0BCC}" dt="2020-09-23T16:35:19.201" v="16012" actId="20577"/>
          <ac:spMkLst>
            <pc:docMk/>
            <pc:sldMk cId="3537254585" sldId="334"/>
            <ac:spMk id="22" creationId="{00000000-0000-0000-0000-000000000000}"/>
          </ac:spMkLst>
        </pc:spChg>
      </pc:sldChg>
      <pc:sldChg chg="del">
        <pc:chgData name="Maria Teresa Bermudes" userId="76a2f13cae316870" providerId="LiveId" clId="{81A9A388-2B1C-41A9-A467-A628453C0BCC}" dt="2020-09-23T16:37:57.873" v="16016" actId="2696"/>
        <pc:sldMkLst>
          <pc:docMk/>
          <pc:sldMk cId="1961721043" sldId="335"/>
        </pc:sldMkLst>
      </pc:sldChg>
      <pc:sldChg chg="modSp add mod">
        <pc:chgData name="Maria Teresa Bermudes" userId="76a2f13cae316870" providerId="LiveId" clId="{81A9A388-2B1C-41A9-A467-A628453C0BCC}" dt="2020-09-24T11:34:54.980" v="16501" actId="20577"/>
        <pc:sldMkLst>
          <pc:docMk/>
          <pc:sldMk cId="4222344721" sldId="341"/>
        </pc:sldMkLst>
        <pc:spChg chg="mod">
          <ac:chgData name="Maria Teresa Bermudes" userId="76a2f13cae316870" providerId="LiveId" clId="{81A9A388-2B1C-41A9-A467-A628453C0BCC}" dt="2020-09-24T10:56:16.080" v="16400" actId="20577"/>
          <ac:spMkLst>
            <pc:docMk/>
            <pc:sldMk cId="4222344721" sldId="341"/>
            <ac:spMk id="2" creationId="{00000000-0000-0000-0000-000000000000}"/>
          </ac:spMkLst>
        </pc:spChg>
        <pc:spChg chg="mod">
          <ac:chgData name="Maria Teresa Bermudes" userId="76a2f13cae316870" providerId="LiveId" clId="{81A9A388-2B1C-41A9-A467-A628453C0BCC}" dt="2020-09-24T11:34:54.980" v="16501" actId="20577"/>
          <ac:spMkLst>
            <pc:docMk/>
            <pc:sldMk cId="4222344721" sldId="341"/>
            <ac:spMk id="6" creationId="{00000000-0000-0000-0000-000000000000}"/>
          </ac:spMkLst>
        </pc:spChg>
      </pc:sldChg>
      <pc:sldChg chg="modSp add mod">
        <pc:chgData name="Maria Teresa Bermudes" userId="76a2f13cae316870" providerId="LiveId" clId="{81A9A388-2B1C-41A9-A467-A628453C0BCC}" dt="2020-09-30T00:34:00.553" v="17972" actId="20577"/>
        <pc:sldMkLst>
          <pc:docMk/>
          <pc:sldMk cId="483372099" sldId="342"/>
        </pc:sldMkLst>
        <pc:spChg chg="mod">
          <ac:chgData name="Maria Teresa Bermudes" userId="76a2f13cae316870" providerId="LiveId" clId="{81A9A388-2B1C-41A9-A467-A628453C0BCC}" dt="2020-09-24T10:56:28.447" v="16407" actId="20577"/>
          <ac:spMkLst>
            <pc:docMk/>
            <pc:sldMk cId="483372099" sldId="342"/>
            <ac:spMk id="2" creationId="{00000000-0000-0000-0000-000000000000}"/>
          </ac:spMkLst>
        </pc:spChg>
        <pc:spChg chg="mod">
          <ac:chgData name="Maria Teresa Bermudes" userId="76a2f13cae316870" providerId="LiveId" clId="{81A9A388-2B1C-41A9-A467-A628453C0BCC}" dt="2020-09-30T00:29:21.880" v="17969" actId="20577"/>
          <ac:spMkLst>
            <pc:docMk/>
            <pc:sldMk cId="483372099" sldId="342"/>
            <ac:spMk id="7" creationId="{00000000-0000-0000-0000-000000000000}"/>
          </ac:spMkLst>
        </pc:spChg>
        <pc:spChg chg="mod">
          <ac:chgData name="Maria Teresa Bermudes" userId="76a2f13cae316870" providerId="LiveId" clId="{81A9A388-2B1C-41A9-A467-A628453C0BCC}" dt="2020-09-24T11:35:03.323" v="16513" actId="20577"/>
          <ac:spMkLst>
            <pc:docMk/>
            <pc:sldMk cId="483372099" sldId="342"/>
            <ac:spMk id="12" creationId="{00000000-0000-0000-0000-000000000000}"/>
          </ac:spMkLst>
        </pc:spChg>
        <pc:spChg chg="mod">
          <ac:chgData name="Maria Teresa Bermudes" userId="76a2f13cae316870" providerId="LiveId" clId="{81A9A388-2B1C-41A9-A467-A628453C0BCC}" dt="2020-09-23T12:45:57.719" v="9538" actId="14100"/>
          <ac:spMkLst>
            <pc:docMk/>
            <pc:sldMk cId="483372099" sldId="342"/>
            <ac:spMk id="14" creationId="{00000000-0000-0000-0000-000000000000}"/>
          </ac:spMkLst>
        </pc:spChg>
        <pc:spChg chg="mod">
          <ac:chgData name="Maria Teresa Bermudes" userId="76a2f13cae316870" providerId="LiveId" clId="{81A9A388-2B1C-41A9-A467-A628453C0BCC}" dt="2020-09-30T00:34:00.553" v="17972" actId="20577"/>
          <ac:spMkLst>
            <pc:docMk/>
            <pc:sldMk cId="483372099" sldId="342"/>
            <ac:spMk id="21" creationId="{00000000-0000-0000-0000-000000000000}"/>
          </ac:spMkLst>
        </pc:spChg>
        <pc:picChg chg="mod">
          <ac:chgData name="Maria Teresa Bermudes" userId="76a2f13cae316870" providerId="LiveId" clId="{81A9A388-2B1C-41A9-A467-A628453C0BCC}" dt="2020-09-23T12:46:01.519" v="9539" actId="1076"/>
          <ac:picMkLst>
            <pc:docMk/>
            <pc:sldMk cId="483372099" sldId="342"/>
            <ac:picMk id="22" creationId="{9B470819-7CEC-4B36-B3C8-F0EDBD4B2911}"/>
          </ac:picMkLst>
        </pc:picChg>
      </pc:sldChg>
      <pc:sldChg chg="modSp add mod">
        <pc:chgData name="Maria Teresa Bermudes" userId="76a2f13cae316870" providerId="LiveId" clId="{81A9A388-2B1C-41A9-A467-A628453C0BCC}" dt="2020-09-28T09:10:50.436" v="17957" actId="313"/>
        <pc:sldMkLst>
          <pc:docMk/>
          <pc:sldMk cId="1306130284" sldId="343"/>
        </pc:sldMkLst>
        <pc:spChg chg="mod">
          <ac:chgData name="Maria Teresa Bermudes" userId="76a2f13cae316870" providerId="LiveId" clId="{81A9A388-2B1C-41A9-A467-A628453C0BCC}" dt="2020-09-28T09:10:50.436" v="17957" actId="313"/>
          <ac:spMkLst>
            <pc:docMk/>
            <pc:sldMk cId="1306130284" sldId="343"/>
            <ac:spMk id="6" creationId="{00000000-0000-0000-0000-000000000000}"/>
          </ac:spMkLst>
        </pc:spChg>
        <pc:spChg chg="mod">
          <ac:chgData name="Maria Teresa Bermudes" userId="76a2f13cae316870" providerId="LiveId" clId="{81A9A388-2B1C-41A9-A467-A628453C0BCC}" dt="2020-09-23T15:29:03.024" v="13587"/>
          <ac:spMkLst>
            <pc:docMk/>
            <pc:sldMk cId="1306130284" sldId="343"/>
            <ac:spMk id="11" creationId="{A0963E61-FDF2-4D5A-A2C5-3101AE5367CA}"/>
          </ac:spMkLst>
        </pc:spChg>
      </pc:sldChg>
      <pc:sldChg chg="modSp add del mod">
        <pc:chgData name="Maria Teresa Bermudes" userId="76a2f13cae316870" providerId="LiveId" clId="{81A9A388-2B1C-41A9-A467-A628453C0BCC}" dt="2020-09-23T15:22:40.752" v="13405" actId="2696"/>
        <pc:sldMkLst>
          <pc:docMk/>
          <pc:sldMk cId="3602505612" sldId="343"/>
        </pc:sldMkLst>
        <pc:spChg chg="mod">
          <ac:chgData name="Maria Teresa Bermudes" userId="76a2f13cae316870" providerId="LiveId" clId="{81A9A388-2B1C-41A9-A467-A628453C0BCC}" dt="2020-09-23T15:18:29.784" v="13299" actId="20577"/>
          <ac:spMkLst>
            <pc:docMk/>
            <pc:sldMk cId="3602505612" sldId="343"/>
            <ac:spMk id="6" creationId="{00000000-0000-0000-0000-000000000000}"/>
          </ac:spMkLst>
        </pc:spChg>
      </pc:sldChg>
      <pc:sldChg chg="add del">
        <pc:chgData name="Maria Teresa Bermudes" userId="76a2f13cae316870" providerId="LiveId" clId="{81A9A388-2B1C-41A9-A467-A628453C0BCC}" dt="2020-09-23T15:23:36.141" v="13408"/>
        <pc:sldMkLst>
          <pc:docMk/>
          <pc:sldMk cId="887180990" sldId="344"/>
        </pc:sldMkLst>
      </pc:sldChg>
      <pc:sldChg chg="modSp add mod">
        <pc:chgData name="Maria Teresa Bermudes" userId="76a2f13cae316870" providerId="LiveId" clId="{81A9A388-2B1C-41A9-A467-A628453C0BCC}" dt="2020-09-25T14:45:15.165" v="17725" actId="20577"/>
        <pc:sldMkLst>
          <pc:docMk/>
          <pc:sldMk cId="1994434990" sldId="344"/>
        </pc:sldMkLst>
        <pc:spChg chg="mod">
          <ac:chgData name="Maria Teresa Bermudes" userId="76a2f13cae316870" providerId="LiveId" clId="{81A9A388-2B1C-41A9-A467-A628453C0BCC}" dt="2020-09-25T14:45:15.165" v="17725" actId="20577"/>
          <ac:spMkLst>
            <pc:docMk/>
            <pc:sldMk cId="1994434990" sldId="344"/>
            <ac:spMk id="6" creationId="{2D2215C4-7945-4CB7-9C7B-2445BE8EEC3C}"/>
          </ac:spMkLst>
        </pc:spChg>
      </pc:sldChg>
      <pc:sldChg chg="modSp add del mod">
        <pc:chgData name="Maria Teresa Bermudes" userId="76a2f13cae316870" providerId="LiveId" clId="{81A9A388-2B1C-41A9-A467-A628453C0BCC}" dt="2020-09-23T15:23:25.819" v="13406" actId="2696"/>
        <pc:sldMkLst>
          <pc:docMk/>
          <pc:sldMk cId="2876741879" sldId="344"/>
        </pc:sldMkLst>
        <pc:spChg chg="mod">
          <ac:chgData name="Maria Teresa Bermudes" userId="76a2f13cae316870" providerId="LiveId" clId="{81A9A388-2B1C-41A9-A467-A628453C0BCC}" dt="2020-09-23T15:21:14.201" v="13354" actId="207"/>
          <ac:spMkLst>
            <pc:docMk/>
            <pc:sldMk cId="2876741879" sldId="344"/>
            <ac:spMk id="6"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9-07T10:14:34.709" idx="1">
    <p:pos x="10" y="10"/>
    <p:text>New Slide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pPr/>
              <a:t>9/30/2020</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pPr/>
              <a:t>‹Nº›</a:t>
            </a:fld>
            <a:endParaRPr lang="pt-BR"/>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pt-PT" b="0" noProof="0" dirty="0">
                <a:solidFill>
                  <a:srgbClr val="C00000"/>
                </a:solidFill>
              </a:rPr>
              <a:t>Vermelho escuro = primeira consulta mínima </a:t>
            </a:r>
          </a:p>
          <a:p>
            <a:r>
              <a:rPr lang="pt-PT" b="0" baseline="0" noProof="0" dirty="0">
                <a:solidFill>
                  <a:srgbClr val="C00000"/>
                </a:solidFill>
              </a:rPr>
              <a:t>Vermelho = primeira consulta e subsequentes</a:t>
            </a:r>
          </a:p>
          <a:p>
            <a:r>
              <a:rPr lang="pt-PT" b="0" baseline="0" noProof="0" dirty="0">
                <a:solidFill>
                  <a:srgbClr val="C00000"/>
                </a:solidFill>
              </a:rPr>
              <a:t>Laranja = a ser discutido em múltiplos pontos da gestação e pós-parto</a:t>
            </a:r>
          </a:p>
          <a:p>
            <a:r>
              <a:rPr lang="pt-PT" b="0" baseline="0" noProof="0" dirty="0">
                <a:solidFill>
                  <a:srgbClr val="C00000"/>
                </a:solidFill>
              </a:rPr>
              <a:t>Verde 	= consultas a termo e início do pós-parto</a:t>
            </a:r>
          </a:p>
          <a:p>
            <a:r>
              <a:rPr lang="pt-PT" b="0" baseline="0" noProof="0" dirty="0">
                <a:solidFill>
                  <a:srgbClr val="C00000"/>
                </a:solidFill>
              </a:rPr>
              <a:t>Azul 	= consultas de acompanhamento do bebé</a:t>
            </a:r>
          </a:p>
          <a:p>
            <a:r>
              <a:rPr lang="pt-PT" b="0" baseline="0" noProof="0" dirty="0">
                <a:solidFill>
                  <a:srgbClr val="C00000"/>
                </a:solidFill>
              </a:rPr>
              <a:t>Lilás = consultas de apoio à alimentação da criança</a:t>
            </a:r>
          </a:p>
          <a:p>
            <a:r>
              <a:rPr lang="pt-PT" b="0" baseline="0" noProof="0" dirty="0">
                <a:solidFill>
                  <a:srgbClr val="C00000"/>
                </a:solidFill>
              </a:rPr>
              <a:t>Azul escuro =  quando se determina que o bebé está </a:t>
            </a:r>
            <a:r>
              <a:rPr lang="pt-PT" b="0" baseline="0" noProof="0" dirty="0" err="1">
                <a:solidFill>
                  <a:srgbClr val="C00000"/>
                </a:solidFill>
              </a:rPr>
              <a:t>infectado</a:t>
            </a:r>
            <a:r>
              <a:rPr lang="pt-PT" b="0" baseline="0" noProof="0" dirty="0">
                <a:solidFill>
                  <a:srgbClr val="C00000"/>
                </a:solidFill>
              </a:rPr>
              <a:t> com o HIV </a:t>
            </a:r>
            <a:endParaRPr lang="pt-PT" b="0" noProof="0" dirty="0">
              <a:solidFill>
                <a:srgbClr val="C00000"/>
              </a:solidFill>
            </a:endParaRPr>
          </a:p>
          <a:p>
            <a:endParaRPr lang="pt-PT" noProof="0"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pt-B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pPr/>
              <a:t>4</a:t>
            </a:fld>
            <a:endParaRPr lang="pt-BR"/>
          </a:p>
        </p:txBody>
      </p:sp>
    </p:spTree>
    <p:extLst>
      <p:ext uri="{BB962C8B-B14F-4D97-AF65-F5344CB8AC3E}">
        <p14:creationId xmlns:p14="http://schemas.microsoft.com/office/powerpoint/2010/main" val="204004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pt-PT" b="0" noProof="0" dirty="0">
                <a:solidFill>
                  <a:srgbClr val="C00000"/>
                </a:solidFill>
              </a:rPr>
              <a:t>Vermelho escuro = primeira consulta mínima </a:t>
            </a:r>
          </a:p>
          <a:p>
            <a:r>
              <a:rPr lang="pt-PT" b="0" baseline="0" noProof="0" dirty="0">
                <a:solidFill>
                  <a:srgbClr val="C00000"/>
                </a:solidFill>
              </a:rPr>
              <a:t>Vermelho = primeira consulta e subsequentes</a:t>
            </a:r>
          </a:p>
          <a:p>
            <a:r>
              <a:rPr lang="pt-PT" b="0" baseline="0" noProof="0" dirty="0">
                <a:solidFill>
                  <a:srgbClr val="C00000"/>
                </a:solidFill>
              </a:rPr>
              <a:t>Laranja = a ser discutido em múltiplos pontos da gestação e pós-parto</a:t>
            </a:r>
          </a:p>
          <a:p>
            <a:r>
              <a:rPr lang="pt-PT" b="0" baseline="0" noProof="0" dirty="0">
                <a:solidFill>
                  <a:srgbClr val="C00000"/>
                </a:solidFill>
              </a:rPr>
              <a:t>Verde 	= consultas a termo e início do pós-parto</a:t>
            </a:r>
          </a:p>
          <a:p>
            <a:r>
              <a:rPr lang="pt-PT" b="0" baseline="0" noProof="0" dirty="0">
                <a:solidFill>
                  <a:srgbClr val="C00000"/>
                </a:solidFill>
              </a:rPr>
              <a:t>Azul 	= consultas de acompanhamento do bebé</a:t>
            </a:r>
          </a:p>
          <a:p>
            <a:r>
              <a:rPr lang="pt-PT" b="0" baseline="0" noProof="0" dirty="0">
                <a:solidFill>
                  <a:srgbClr val="C00000"/>
                </a:solidFill>
              </a:rPr>
              <a:t>Lilás = consultas de apoio à alimentação da criança</a:t>
            </a:r>
          </a:p>
          <a:p>
            <a:r>
              <a:rPr lang="pt-PT" b="0" baseline="0" noProof="0" dirty="0">
                <a:solidFill>
                  <a:srgbClr val="C00000"/>
                </a:solidFill>
              </a:rPr>
              <a:t>Azul escuro =  quando se determina que o bebé está </a:t>
            </a:r>
            <a:r>
              <a:rPr lang="pt-PT" b="0" baseline="0" noProof="0" dirty="0" err="1">
                <a:solidFill>
                  <a:srgbClr val="C00000"/>
                </a:solidFill>
              </a:rPr>
              <a:t>infectado</a:t>
            </a:r>
            <a:r>
              <a:rPr lang="pt-PT" b="0" baseline="0" noProof="0" dirty="0">
                <a:solidFill>
                  <a:srgbClr val="C00000"/>
                </a:solidFill>
              </a:rPr>
              <a:t> com o HIV </a:t>
            </a:r>
            <a:endParaRPr lang="pt-PT" b="0" noProof="0" dirty="0">
              <a:solidFill>
                <a:srgbClr val="C00000"/>
              </a:solidFill>
            </a:endParaRPr>
          </a:p>
          <a:p>
            <a:r>
              <a:rPr lang="pt-PT" b="0" baseline="0" noProof="0" dirty="0">
                <a:solidFill>
                  <a:srgbClr val="C00000"/>
                </a:solidFill>
              </a:rPr>
              <a:t> </a:t>
            </a:r>
            <a:endParaRPr lang="pt-PT" b="0" noProof="0" dirty="0">
              <a:solidFill>
                <a:srgbClr val="C00000"/>
              </a:solidFill>
            </a:endParaRPr>
          </a:p>
          <a:p>
            <a:endParaRPr lang="pt-B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5</a:t>
            </a:fld>
            <a:endParaRPr lang="pt-B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pt-PT" b="0" noProof="0" dirty="0">
                <a:solidFill>
                  <a:srgbClr val="C00000"/>
                </a:solidFill>
              </a:rPr>
              <a:t>Vermelho escuro = primeira consulta mínima </a:t>
            </a:r>
          </a:p>
          <a:p>
            <a:r>
              <a:rPr lang="pt-PT" b="0" baseline="0" noProof="0" dirty="0">
                <a:solidFill>
                  <a:srgbClr val="C00000"/>
                </a:solidFill>
              </a:rPr>
              <a:t>Vermelho = primeira consulta e subsequentes</a:t>
            </a:r>
          </a:p>
          <a:p>
            <a:r>
              <a:rPr lang="pt-PT" b="0" baseline="0" noProof="0" dirty="0">
                <a:solidFill>
                  <a:srgbClr val="C00000"/>
                </a:solidFill>
              </a:rPr>
              <a:t>Laranja = a ser discutido em múltiplos pontos da gestação e pós-parto</a:t>
            </a:r>
          </a:p>
          <a:p>
            <a:r>
              <a:rPr lang="pt-PT" b="0" baseline="0" noProof="0" dirty="0">
                <a:solidFill>
                  <a:srgbClr val="C00000"/>
                </a:solidFill>
              </a:rPr>
              <a:t>Verde 	= consultas a termo e início do pós-parto</a:t>
            </a:r>
          </a:p>
          <a:p>
            <a:r>
              <a:rPr lang="pt-PT" b="0" baseline="0" noProof="0" dirty="0">
                <a:solidFill>
                  <a:srgbClr val="C00000"/>
                </a:solidFill>
              </a:rPr>
              <a:t>Azul 	= consultas de acompanhamento do bebé</a:t>
            </a:r>
          </a:p>
          <a:p>
            <a:r>
              <a:rPr lang="pt-PT" b="0" baseline="0" noProof="0" dirty="0">
                <a:solidFill>
                  <a:srgbClr val="C00000"/>
                </a:solidFill>
              </a:rPr>
              <a:t>Lilás = consultas de apoio à alimentação da criança</a:t>
            </a:r>
          </a:p>
          <a:p>
            <a:r>
              <a:rPr lang="pt-PT" b="0" baseline="0" noProof="0" dirty="0">
                <a:solidFill>
                  <a:srgbClr val="C00000"/>
                </a:solidFill>
              </a:rPr>
              <a:t>Azul escuro =  quando se determina que o bebé está </a:t>
            </a:r>
            <a:r>
              <a:rPr lang="pt-PT" b="0" baseline="0" noProof="0" dirty="0" err="1">
                <a:solidFill>
                  <a:srgbClr val="C00000"/>
                </a:solidFill>
              </a:rPr>
              <a:t>infectado</a:t>
            </a:r>
            <a:r>
              <a:rPr lang="pt-PT" b="0" baseline="0" noProof="0" dirty="0">
                <a:solidFill>
                  <a:srgbClr val="C00000"/>
                </a:solidFill>
              </a:rPr>
              <a:t> com o HIV </a:t>
            </a:r>
            <a:endParaRPr lang="pt-PT" b="0" noProof="0" dirty="0">
              <a:solidFill>
                <a:srgbClr val="C00000"/>
              </a:solidFill>
            </a:endParaRPr>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6</a:t>
            </a:fld>
            <a:endParaRPr lang="pt-B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pPr/>
              <a:t>7</a:t>
            </a:fld>
            <a:endParaRPr lang="pt-BR" dirty="0"/>
          </a:p>
        </p:txBody>
      </p:sp>
    </p:spTree>
    <p:extLst>
      <p:ext uri="{BB962C8B-B14F-4D97-AF65-F5344CB8AC3E}">
        <p14:creationId xmlns:p14="http://schemas.microsoft.com/office/powerpoint/2010/main" val="210262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pt-PT" b="0" noProof="0" dirty="0">
                <a:solidFill>
                  <a:srgbClr val="C00000"/>
                </a:solidFill>
              </a:rPr>
              <a:t>Vermelho escuro = primeira consulta mínima </a:t>
            </a:r>
          </a:p>
          <a:p>
            <a:r>
              <a:rPr lang="pt-PT" b="0" baseline="0" noProof="0" dirty="0">
                <a:solidFill>
                  <a:srgbClr val="C00000"/>
                </a:solidFill>
              </a:rPr>
              <a:t>Vermelho = primeira consulta e subsequentes</a:t>
            </a:r>
          </a:p>
          <a:p>
            <a:r>
              <a:rPr lang="pt-PT" b="0" baseline="0" noProof="0" dirty="0">
                <a:solidFill>
                  <a:srgbClr val="C00000"/>
                </a:solidFill>
              </a:rPr>
              <a:t>Laranja = a ser discutido em múltiplos pontos da gestação e pós-parto</a:t>
            </a:r>
          </a:p>
          <a:p>
            <a:r>
              <a:rPr lang="pt-PT" b="0" baseline="0" noProof="0" dirty="0">
                <a:solidFill>
                  <a:srgbClr val="C00000"/>
                </a:solidFill>
              </a:rPr>
              <a:t>Verde 	= consultas a termo e início do pós-parto</a:t>
            </a:r>
          </a:p>
          <a:p>
            <a:r>
              <a:rPr lang="pt-PT" b="0" baseline="0" noProof="0" dirty="0">
                <a:solidFill>
                  <a:srgbClr val="C00000"/>
                </a:solidFill>
              </a:rPr>
              <a:t>Azul 	= consultas de acompanhamento do bebé</a:t>
            </a:r>
          </a:p>
          <a:p>
            <a:r>
              <a:rPr lang="pt-PT" b="0" baseline="0" noProof="0" dirty="0">
                <a:solidFill>
                  <a:srgbClr val="C00000"/>
                </a:solidFill>
              </a:rPr>
              <a:t>Lilás = consultas de apoio à alimentação da criança</a:t>
            </a:r>
          </a:p>
          <a:p>
            <a:r>
              <a:rPr lang="pt-PT" b="0" baseline="0" noProof="0" dirty="0">
                <a:solidFill>
                  <a:srgbClr val="C00000"/>
                </a:solidFill>
              </a:rPr>
              <a:t>Azul escuro =  quando se determina que o bebé está </a:t>
            </a:r>
            <a:r>
              <a:rPr lang="pt-PT" b="0" baseline="0" noProof="0" dirty="0" err="1">
                <a:solidFill>
                  <a:srgbClr val="C00000"/>
                </a:solidFill>
              </a:rPr>
              <a:t>infectado</a:t>
            </a:r>
            <a:r>
              <a:rPr lang="pt-PT" b="0" baseline="0" noProof="0" dirty="0">
                <a:solidFill>
                  <a:srgbClr val="C00000"/>
                </a:solidFill>
              </a:rPr>
              <a:t> com o HIV </a:t>
            </a:r>
            <a:endParaRPr lang="pt-PT" b="0" noProof="0" dirty="0">
              <a:solidFill>
                <a:srgbClr val="C00000"/>
              </a:solidFill>
            </a:endParaRPr>
          </a:p>
          <a:p>
            <a:endParaRPr lang="pt-PT" b="0" noProof="0" dirty="0">
              <a:solidFill>
                <a:srgbClr val="C00000"/>
              </a:solidFill>
            </a:endParaRPr>
          </a:p>
        </p:txBody>
      </p:sp>
      <p:sp>
        <p:nvSpPr>
          <p:cNvPr id="4" name="Slide Number Placeholder 3"/>
          <p:cNvSpPr>
            <a:spLocks noGrp="1"/>
          </p:cNvSpPr>
          <p:nvPr>
            <p:ph type="sldNum" sz="quarter" idx="10"/>
          </p:nvPr>
        </p:nvSpPr>
        <p:spPr/>
        <p:txBody>
          <a:bodyPr/>
          <a:lstStyle/>
          <a:p>
            <a:fld id="{8E2694BC-92DF-6D4F-8D29-1019AC2DD57F}" type="slidenum">
              <a:rPr lang="en-US" smtClean="0"/>
              <a:pPr/>
              <a:t>8</a:t>
            </a:fld>
            <a:endParaRPr lang="pt-BR" dirty="0"/>
          </a:p>
        </p:txBody>
      </p:sp>
    </p:spTree>
    <p:extLst>
      <p:ext uri="{BB962C8B-B14F-4D97-AF65-F5344CB8AC3E}">
        <p14:creationId xmlns:p14="http://schemas.microsoft.com/office/powerpoint/2010/main" val="3983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21</a:t>
            </a:fld>
            <a:endParaRPr lang="pt-BR"/>
          </a:p>
        </p:txBody>
      </p:sp>
    </p:spTree>
    <p:extLst>
      <p:ext uri="{BB962C8B-B14F-4D97-AF65-F5344CB8AC3E}">
        <p14:creationId xmlns:p14="http://schemas.microsoft.com/office/powerpoint/2010/main" val="321901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pPr/>
              <a:t>30</a:t>
            </a:fld>
            <a:endParaRPr lang="pt-BR"/>
          </a:p>
        </p:txBody>
      </p:sp>
    </p:spTree>
    <p:extLst>
      <p:ext uri="{BB962C8B-B14F-4D97-AF65-F5344CB8AC3E}">
        <p14:creationId xmlns:p14="http://schemas.microsoft.com/office/powerpoint/2010/main" val="193324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357285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79128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273797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04347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4081982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1976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6359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363755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362041" rtl="0" eaLnBrk="1" fontAlgn="auto" latinLnBrk="0" hangingPunct="1">
              <a:lnSpc>
                <a:spcPct val="110000"/>
              </a:lnSpc>
              <a:spcBef>
                <a:spcPts val="0"/>
              </a:spcBef>
              <a:spcAft>
                <a:spcPts val="353"/>
              </a:spcAft>
              <a:buClrTx/>
              <a:buSzTx/>
              <a:buFont typeface="Symbol"/>
              <a:buNone/>
              <a:tabLst/>
              <a:defRPr lang="en-US" sz="1147" b="0" cap="none" smtClean="0">
                <a:effectLst/>
                <a:latin typeface="+mn-lt"/>
                <a:cs typeface="Book Antiqua"/>
              </a:defRPr>
            </a:lvl1pPr>
          </a:lstStyle>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904346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5"/>
            <a:ext cx="4038600" cy="4768801"/>
          </a:xfrm>
        </p:spPr>
        <p:txBody>
          <a:bodyPr>
            <a:normAutofit/>
          </a:bodyPr>
          <a:lstStyle>
            <a:lvl1pPr>
              <a:defRPr sz="1588"/>
            </a:lvl1pPr>
            <a:lvl2pPr>
              <a:defRPr sz="1588"/>
            </a:lvl2pPr>
            <a:lvl3pPr>
              <a:defRPr sz="1588"/>
            </a:lvl3pPr>
            <a:lvl4pPr>
              <a:defRPr sz="1588"/>
            </a:lvl4pPr>
            <a:lvl5pPr>
              <a:defRPr sz="1588"/>
            </a:lvl5pPr>
            <a:lvl6pPr>
              <a:defRPr sz="1412"/>
            </a:lvl6pPr>
            <a:lvl7pPr>
              <a:defRPr sz="1412"/>
            </a:lvl7pPr>
            <a:lvl8pPr>
              <a:defRPr sz="1412"/>
            </a:lvl8pPr>
            <a:lvl9pPr>
              <a:defRPr sz="1412"/>
            </a:lvl9pPr>
          </a:lstStyle>
          <a:p>
            <a:pPr lvl="0"/>
            <a:r>
              <a:rPr lang="en-US" dirty="0"/>
              <a:t>Click to edit Master text styles</a:t>
            </a:r>
          </a:p>
        </p:txBody>
      </p:sp>
      <p:sp>
        <p:nvSpPr>
          <p:cNvPr id="4" name="Content Placeholder 3"/>
          <p:cNvSpPr>
            <a:spLocks noGrp="1"/>
          </p:cNvSpPr>
          <p:nvPr>
            <p:ph sz="half" idx="2"/>
          </p:nvPr>
        </p:nvSpPr>
        <p:spPr>
          <a:xfrm>
            <a:off x="4648200" y="1357365"/>
            <a:ext cx="4038600" cy="4768801"/>
          </a:xfrm>
        </p:spPr>
        <p:txBody>
          <a:bodyPr>
            <a:normAutofit/>
          </a:bodyPr>
          <a:lstStyle>
            <a:lvl1pPr>
              <a:defRPr sz="1588"/>
            </a:lvl1pPr>
            <a:lvl2pPr>
              <a:defRPr sz="1588"/>
            </a:lvl2pPr>
            <a:lvl3pPr>
              <a:defRPr sz="1588"/>
            </a:lvl3pPr>
            <a:lvl4pPr>
              <a:defRPr sz="1588"/>
            </a:lvl4pPr>
            <a:lvl5pPr>
              <a:defRPr sz="1588"/>
            </a:lvl5pPr>
            <a:lvl6pPr>
              <a:defRPr sz="1412"/>
            </a:lvl6pPr>
            <a:lvl7pPr>
              <a:defRPr sz="1412"/>
            </a:lvl7pPr>
            <a:lvl8pPr>
              <a:defRPr sz="1412"/>
            </a:lvl8pPr>
            <a:lvl9pPr>
              <a:defRPr sz="1412"/>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39"/>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786186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5562600" cy="840896"/>
          </a:xfrm>
        </p:spPr>
        <p:txBody>
          <a:bodyPr>
            <a:normAutofit/>
          </a:bodyPr>
          <a:lstStyle>
            <a:lvl1pPr>
              <a:defRPr sz="2559"/>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362041" rtl="0" eaLnBrk="1" fontAlgn="auto" latinLnBrk="0" hangingPunct="1">
              <a:lnSpc>
                <a:spcPct val="90000"/>
              </a:lnSpc>
              <a:spcBef>
                <a:spcPct val="20000"/>
              </a:spcBef>
              <a:spcAft>
                <a:spcPts val="0"/>
              </a:spcAft>
              <a:buClrTx/>
              <a:buSzTx/>
              <a:buFont typeface="Arial"/>
              <a:buNone/>
              <a:tabLst/>
              <a:defRPr sz="882"/>
            </a:lvl1pPr>
            <a:lvl2pPr marL="362041" indent="0">
              <a:buNone/>
              <a:defRPr sz="1588"/>
            </a:lvl2pPr>
            <a:lvl3pPr marL="724082" indent="0">
              <a:buNone/>
              <a:defRPr sz="1588"/>
            </a:lvl3pPr>
            <a:lvl4pPr marL="1086123" indent="0">
              <a:buNone/>
              <a:defRPr sz="1588"/>
            </a:lvl4pPr>
            <a:lvl5pPr marL="1448164" indent="0">
              <a:buNone/>
              <a:defRPr sz="1588"/>
            </a:lvl5pPr>
            <a:lvl6pPr>
              <a:defRPr sz="1412"/>
            </a:lvl6pPr>
            <a:lvl7pPr>
              <a:defRPr sz="1412"/>
            </a:lvl7pPr>
            <a:lvl8pPr>
              <a:defRPr sz="1412"/>
            </a:lvl8pPr>
            <a:lvl9pPr>
              <a:defRPr sz="1412"/>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1" y="274640"/>
            <a:ext cx="2478381" cy="1004717"/>
          </a:xfrm>
        </p:spPr>
        <p:txBody>
          <a:bodyPr/>
          <a:lstStyle>
            <a:lvl1pPr marL="0" indent="0">
              <a:buNone/>
              <a:defRPr sz="2206"/>
            </a:lvl1pPr>
            <a:lvl2pPr>
              <a:defRPr sz="1941"/>
            </a:lvl2pPr>
            <a:lvl3pPr>
              <a:defRPr sz="1588"/>
            </a:lvl3pPr>
            <a:lvl4pPr>
              <a:defRPr sz="1412"/>
            </a:lvl4pPr>
            <a:lvl5pPr>
              <a:defRPr sz="1412"/>
            </a:lvl5pPr>
            <a:lvl6pPr>
              <a:defRPr sz="1412"/>
            </a:lvl6pPr>
            <a:lvl7pPr>
              <a:defRPr sz="1412"/>
            </a:lvl7pPr>
            <a:lvl8pPr>
              <a:defRPr sz="1412"/>
            </a:lvl8pPr>
            <a:lvl9pPr>
              <a:defRPr sz="1412"/>
            </a:lvl9pPr>
          </a:lstStyle>
          <a:p>
            <a:pPr lvl="0"/>
            <a:endParaRPr lang="en-US" dirty="0"/>
          </a:p>
        </p:txBody>
      </p:sp>
    </p:spTree>
    <p:extLst>
      <p:ext uri="{BB962C8B-B14F-4D97-AF65-F5344CB8AC3E}">
        <p14:creationId xmlns:p14="http://schemas.microsoft.com/office/powerpoint/2010/main" val="3380896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941" b="1"/>
            </a:lvl1pPr>
            <a:lvl2pPr marL="362041" indent="0">
              <a:buNone/>
              <a:defRPr sz="1588" b="1"/>
            </a:lvl2pPr>
            <a:lvl3pPr marL="724082" indent="0">
              <a:buNone/>
              <a:defRPr sz="1412" b="1"/>
            </a:lvl3pPr>
            <a:lvl4pPr marL="1086123" indent="0">
              <a:buNone/>
              <a:defRPr sz="1235" b="1"/>
            </a:lvl4pPr>
            <a:lvl5pPr marL="1448164" indent="0">
              <a:buNone/>
              <a:defRPr sz="1235" b="1"/>
            </a:lvl5pPr>
            <a:lvl6pPr marL="1810205" indent="0">
              <a:buNone/>
              <a:defRPr sz="1235" b="1"/>
            </a:lvl6pPr>
            <a:lvl7pPr marL="2172246" indent="0">
              <a:buNone/>
              <a:defRPr sz="1235" b="1"/>
            </a:lvl7pPr>
            <a:lvl8pPr marL="2534287" indent="0">
              <a:buNone/>
              <a:defRPr sz="1235" b="1"/>
            </a:lvl8pPr>
            <a:lvl9pPr marL="2896328" indent="0">
              <a:buNone/>
              <a:defRPr sz="1235"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941"/>
            </a:lvl1pPr>
            <a:lvl2pPr>
              <a:defRPr sz="1588"/>
            </a:lvl2pPr>
            <a:lvl3pPr>
              <a:defRPr sz="1412"/>
            </a:lvl3pPr>
            <a:lvl4pPr>
              <a:defRPr sz="1235"/>
            </a:lvl4pPr>
            <a:lvl5pPr>
              <a:defRPr sz="1235"/>
            </a:lvl5pPr>
            <a:lvl6pPr>
              <a:defRPr sz="1235"/>
            </a:lvl6pPr>
            <a:lvl7pPr>
              <a:defRPr sz="1235"/>
            </a:lvl7pPr>
            <a:lvl8pPr>
              <a:defRPr sz="1235"/>
            </a:lvl8pPr>
            <a:lvl9pPr>
              <a:defRPr sz="12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941" b="1"/>
            </a:lvl1pPr>
            <a:lvl2pPr marL="362041" indent="0">
              <a:buNone/>
              <a:defRPr sz="1588" b="1"/>
            </a:lvl2pPr>
            <a:lvl3pPr marL="724082" indent="0">
              <a:buNone/>
              <a:defRPr sz="1412" b="1"/>
            </a:lvl3pPr>
            <a:lvl4pPr marL="1086123" indent="0">
              <a:buNone/>
              <a:defRPr sz="1235" b="1"/>
            </a:lvl4pPr>
            <a:lvl5pPr marL="1448164" indent="0">
              <a:buNone/>
              <a:defRPr sz="1235" b="1"/>
            </a:lvl5pPr>
            <a:lvl6pPr marL="1810205" indent="0">
              <a:buNone/>
              <a:defRPr sz="1235" b="1"/>
            </a:lvl6pPr>
            <a:lvl7pPr marL="2172246" indent="0">
              <a:buNone/>
              <a:defRPr sz="1235" b="1"/>
            </a:lvl7pPr>
            <a:lvl8pPr marL="2534287" indent="0">
              <a:buNone/>
              <a:defRPr sz="1235" b="1"/>
            </a:lvl8pPr>
            <a:lvl9pPr marL="2896328" indent="0">
              <a:buNone/>
              <a:defRPr sz="123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941"/>
            </a:lvl1pPr>
            <a:lvl2pPr>
              <a:defRPr sz="1588"/>
            </a:lvl2pPr>
            <a:lvl3pPr>
              <a:defRPr sz="1412"/>
            </a:lvl3pPr>
            <a:lvl4pPr>
              <a:defRPr sz="1235"/>
            </a:lvl4pPr>
            <a:lvl5pPr>
              <a:defRPr sz="1235"/>
            </a:lvl5pPr>
            <a:lvl6pPr>
              <a:defRPr sz="1235"/>
            </a:lvl6pPr>
            <a:lvl7pPr>
              <a:defRPr sz="1235"/>
            </a:lvl7pPr>
            <a:lvl8pPr>
              <a:defRPr sz="1235"/>
            </a:lvl8pPr>
            <a:lvl9pPr>
              <a:defRPr sz="12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09009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6"/>
          </a:xfrm>
          <a:prstGeom prst="rect">
            <a:avLst/>
          </a:prstGeom>
        </p:spPr>
        <p:txBody>
          <a:bodyPr lIns="82058" tIns="41029" rIns="82058" bIns="41029"/>
          <a:lstStyle/>
          <a:p>
            <a:pPr defTabSz="724082"/>
            <a:endParaRPr lang="en-US" sz="1412" dirty="0">
              <a:solidFill>
                <a:prstClr val="black"/>
              </a:solidFill>
            </a:endParaRPr>
          </a:p>
        </p:txBody>
      </p:sp>
      <p:sp>
        <p:nvSpPr>
          <p:cNvPr id="4" name="Footer Placeholder 3"/>
          <p:cNvSpPr>
            <a:spLocks noGrp="1"/>
          </p:cNvSpPr>
          <p:nvPr>
            <p:ph type="ftr" sz="quarter" idx="11"/>
          </p:nvPr>
        </p:nvSpPr>
        <p:spPr>
          <a:xfrm>
            <a:off x="3124200" y="6356352"/>
            <a:ext cx="2895600" cy="365126"/>
          </a:xfrm>
          <a:prstGeom prst="rect">
            <a:avLst/>
          </a:prstGeom>
        </p:spPr>
        <p:txBody>
          <a:bodyPr lIns="82058" tIns="41029" rIns="82058" bIns="41029"/>
          <a:lstStyle/>
          <a:p>
            <a:pPr defTabSz="724082"/>
            <a:endParaRPr lang="en-US" sz="1412"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89159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6"/>
          </a:xfrm>
          <a:prstGeom prst="rect">
            <a:avLst/>
          </a:prstGeom>
        </p:spPr>
        <p:txBody>
          <a:bodyPr lIns="82058" tIns="41029" rIns="82058" bIns="41029"/>
          <a:lstStyle/>
          <a:p>
            <a:pPr defTabSz="724082"/>
            <a:endParaRPr lang="en-US" sz="1412" dirty="0">
              <a:solidFill>
                <a:prstClr val="black"/>
              </a:solidFill>
            </a:endParaRPr>
          </a:p>
        </p:txBody>
      </p:sp>
      <p:sp>
        <p:nvSpPr>
          <p:cNvPr id="3" name="Footer Placeholder 2"/>
          <p:cNvSpPr>
            <a:spLocks noGrp="1"/>
          </p:cNvSpPr>
          <p:nvPr>
            <p:ph type="ftr" sz="quarter" idx="11"/>
          </p:nvPr>
        </p:nvSpPr>
        <p:spPr>
          <a:xfrm>
            <a:off x="3124200" y="6356352"/>
            <a:ext cx="2895600" cy="365126"/>
          </a:xfrm>
          <a:prstGeom prst="rect">
            <a:avLst/>
          </a:prstGeom>
        </p:spPr>
        <p:txBody>
          <a:bodyPr lIns="82058" tIns="41029" rIns="82058" bIns="41029"/>
          <a:lstStyle/>
          <a:p>
            <a:pPr defTabSz="724082"/>
            <a:endParaRPr lang="en-US" sz="1412"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870105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49"/>
            <a:ext cx="3008313" cy="1162050"/>
          </a:xfrm>
        </p:spPr>
        <p:txBody>
          <a:bodyPr anchor="b"/>
          <a:lstStyle>
            <a:lvl1pPr algn="l">
              <a:defRPr sz="1588" b="1"/>
            </a:lvl1pPr>
          </a:lstStyle>
          <a:p>
            <a:r>
              <a:rPr lang="en-US"/>
              <a:t>Click to edit Master title style</a:t>
            </a:r>
          </a:p>
        </p:txBody>
      </p:sp>
      <p:sp>
        <p:nvSpPr>
          <p:cNvPr id="3" name="Content Placeholder 2"/>
          <p:cNvSpPr>
            <a:spLocks noGrp="1"/>
          </p:cNvSpPr>
          <p:nvPr>
            <p:ph idx="1"/>
          </p:nvPr>
        </p:nvSpPr>
        <p:spPr>
          <a:xfrm>
            <a:off x="3575050" y="273050"/>
            <a:ext cx="5111751" cy="5853113"/>
          </a:xfrm>
        </p:spPr>
        <p:txBody>
          <a:bodyPr>
            <a:normAutofit/>
          </a:bodyPr>
          <a:lstStyle>
            <a:lvl1pPr>
              <a:defRPr sz="1588"/>
            </a:lvl1pPr>
            <a:lvl2pPr>
              <a:defRPr sz="1412"/>
            </a:lvl2pPr>
            <a:lvl3pPr>
              <a:defRPr sz="1412"/>
            </a:lvl3pPr>
            <a:lvl4pPr>
              <a:defRPr sz="1412"/>
            </a:lvl4pPr>
            <a:lvl5pPr>
              <a:defRPr sz="1412"/>
            </a:lvl5pPr>
            <a:lvl6pPr>
              <a:defRPr sz="1588"/>
            </a:lvl6pPr>
            <a:lvl7pPr>
              <a:defRPr sz="1588"/>
            </a:lvl7pPr>
            <a:lvl8pPr>
              <a:defRPr sz="1588"/>
            </a:lvl8pPr>
            <a:lvl9pPr>
              <a:defRPr sz="1588"/>
            </a:lvl9pPr>
          </a:lstStyle>
          <a:p>
            <a:pPr lvl="0"/>
            <a:r>
              <a:rPr lang="en-US" dirty="0"/>
              <a:t>Click to edit Master text styles</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147"/>
            </a:lvl1pPr>
            <a:lvl2pPr marL="362041" indent="0">
              <a:buNone/>
              <a:defRPr sz="971"/>
            </a:lvl2pPr>
            <a:lvl3pPr marL="724082" indent="0">
              <a:buNone/>
              <a:defRPr sz="794"/>
            </a:lvl3pPr>
            <a:lvl4pPr marL="1086123" indent="0">
              <a:buNone/>
              <a:defRPr sz="706"/>
            </a:lvl4pPr>
            <a:lvl5pPr marL="1448164" indent="0">
              <a:buNone/>
              <a:defRPr sz="706"/>
            </a:lvl5pPr>
            <a:lvl6pPr marL="1810205" indent="0">
              <a:buNone/>
              <a:defRPr sz="706"/>
            </a:lvl6pPr>
            <a:lvl7pPr marL="2172246" indent="0">
              <a:buNone/>
              <a:defRPr sz="706"/>
            </a:lvl7pPr>
            <a:lvl8pPr marL="2534287" indent="0">
              <a:buNone/>
              <a:defRPr sz="706"/>
            </a:lvl8pPr>
            <a:lvl9pPr marL="2896328" indent="0">
              <a:buNone/>
              <a:defRPr sz="706"/>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785581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102059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22128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124639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13116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192572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pPr/>
              <a:t>‹Nº›</a:t>
            </a:fld>
            <a:endParaRPr lang="en-US"/>
          </a:p>
        </p:txBody>
      </p:sp>
    </p:spTree>
    <p:extLst>
      <p:ext uri="{BB962C8B-B14F-4D97-AF65-F5344CB8AC3E}">
        <p14:creationId xmlns:p14="http://schemas.microsoft.com/office/powerpoint/2010/main" val="219365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397" tIns="45698" rIns="91397"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61199A76-21B1-4735-9EB3-F045C660C787}" type="slidenum">
              <a:rPr lang="en-US" smtClean="0"/>
              <a:pPr/>
              <a:t>‹Nº›</a:t>
            </a:fld>
            <a:endParaRPr lang="en-US"/>
          </a:p>
        </p:txBody>
      </p:sp>
    </p:spTree>
    <p:extLst>
      <p:ext uri="{BB962C8B-B14F-4D97-AF65-F5344CB8AC3E}">
        <p14:creationId xmlns:p14="http://schemas.microsoft.com/office/powerpoint/2010/main" val="389451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‹Nº›</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‹Nº›</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hdr="0" ftr="0" dt="0"/>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‹Nº›</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dt="0"/>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82058" tIns="41029" rIns="82058" bIns="41029"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2"/>
            <a:ext cx="2133600" cy="365126"/>
          </a:xfrm>
          <a:prstGeom prst="rect">
            <a:avLst/>
          </a:prstGeom>
        </p:spPr>
        <p:txBody>
          <a:bodyPr vert="horz" lIns="82058" tIns="41029" rIns="82058" bIns="41029" rtlCol="0" anchor="ctr"/>
          <a:lstStyle>
            <a:lvl1pPr algn="r">
              <a:defRPr sz="971">
                <a:solidFill>
                  <a:schemeClr val="tx1">
                    <a:tint val="75000"/>
                  </a:schemeClr>
                </a:solidFill>
              </a:defRPr>
            </a:lvl1pPr>
          </a:lstStyle>
          <a:p>
            <a:pPr defTabSz="724082"/>
            <a:fld id="{3D2DE450-F54E-7A42-9B45-9373FCBEFAD7}" type="slidenum">
              <a:rPr lang="en-US" smtClean="0">
                <a:solidFill>
                  <a:prstClr val="black">
                    <a:tint val="75000"/>
                  </a:prstClr>
                </a:solidFill>
              </a:rPr>
              <a:pPr defTabSz="724082"/>
              <a:t>‹Nº›</a:t>
            </a:fld>
            <a:endParaRPr lang="en-US" dirty="0">
              <a:solidFill>
                <a:prstClr val="black">
                  <a:tint val="75000"/>
                </a:prstClr>
              </a:solidFill>
            </a:endParaRPr>
          </a:p>
        </p:txBody>
      </p:sp>
    </p:spTree>
    <p:extLst>
      <p:ext uri="{BB962C8B-B14F-4D97-AF65-F5344CB8AC3E}">
        <p14:creationId xmlns:p14="http://schemas.microsoft.com/office/powerpoint/2010/main" val="2390895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dt="0"/>
  <p:txStyles>
    <p:titleStyle>
      <a:lvl1pPr algn="ctr" defTabSz="362041" rtl="0" eaLnBrk="1" latinLnBrk="0" hangingPunct="1">
        <a:spcBef>
          <a:spcPct val="0"/>
        </a:spcBef>
        <a:buNone/>
        <a:defRPr sz="2559" kern="1200">
          <a:solidFill>
            <a:srgbClr val="000090"/>
          </a:solidFill>
          <a:latin typeface="+mj-lt"/>
          <a:ea typeface="+mj-ea"/>
          <a:cs typeface="+mj-cs"/>
        </a:defRPr>
      </a:lvl1pPr>
    </p:titleStyle>
    <p:bodyStyle>
      <a:lvl1pPr marL="0" indent="0" algn="l" defTabSz="362041" rtl="0" eaLnBrk="1" latinLnBrk="0" hangingPunct="1">
        <a:spcBef>
          <a:spcPct val="20000"/>
        </a:spcBef>
        <a:buFont typeface="Arial"/>
        <a:buNone/>
        <a:defRPr sz="1941" kern="1200">
          <a:solidFill>
            <a:schemeClr val="tx1"/>
          </a:solidFill>
          <a:latin typeface="+mn-lt"/>
          <a:ea typeface="+mn-ea"/>
          <a:cs typeface="+mn-cs"/>
        </a:defRPr>
      </a:lvl1pPr>
      <a:lvl2pPr marL="362041" indent="0" algn="l" defTabSz="362041" rtl="0" eaLnBrk="1" latinLnBrk="0" hangingPunct="1">
        <a:spcBef>
          <a:spcPct val="20000"/>
        </a:spcBef>
        <a:buFont typeface="Arial"/>
        <a:buNone/>
        <a:defRPr sz="1941" kern="1200">
          <a:solidFill>
            <a:schemeClr val="tx1"/>
          </a:solidFill>
          <a:latin typeface="+mn-lt"/>
          <a:ea typeface="+mn-ea"/>
          <a:cs typeface="+mn-cs"/>
        </a:defRPr>
      </a:lvl2pPr>
      <a:lvl3pPr marL="724082" indent="0" algn="l" defTabSz="362041" rtl="0" eaLnBrk="1" latinLnBrk="0" hangingPunct="1">
        <a:spcBef>
          <a:spcPct val="20000"/>
        </a:spcBef>
        <a:buFont typeface="Arial"/>
        <a:buNone/>
        <a:defRPr sz="1941" kern="1200">
          <a:solidFill>
            <a:schemeClr val="tx1"/>
          </a:solidFill>
          <a:latin typeface="+mn-lt"/>
          <a:ea typeface="+mn-ea"/>
          <a:cs typeface="+mn-cs"/>
        </a:defRPr>
      </a:lvl3pPr>
      <a:lvl4pPr marL="1086123" indent="0" algn="l" defTabSz="362041" rtl="0" eaLnBrk="1" latinLnBrk="0" hangingPunct="1">
        <a:spcBef>
          <a:spcPct val="20000"/>
        </a:spcBef>
        <a:buFont typeface="Arial"/>
        <a:buNone/>
        <a:defRPr sz="1941" kern="1200">
          <a:solidFill>
            <a:schemeClr val="tx1"/>
          </a:solidFill>
          <a:latin typeface="+mn-lt"/>
          <a:ea typeface="+mn-ea"/>
          <a:cs typeface="+mn-cs"/>
        </a:defRPr>
      </a:lvl4pPr>
      <a:lvl5pPr marL="1448164" indent="0" algn="l" defTabSz="362041" rtl="0" eaLnBrk="1" latinLnBrk="0" hangingPunct="1">
        <a:spcBef>
          <a:spcPct val="20000"/>
        </a:spcBef>
        <a:buFont typeface="Arial"/>
        <a:buNone/>
        <a:defRPr sz="1941" kern="1200">
          <a:solidFill>
            <a:schemeClr val="tx1"/>
          </a:solidFill>
          <a:latin typeface="+mn-lt"/>
          <a:ea typeface="+mn-ea"/>
          <a:cs typeface="+mn-cs"/>
        </a:defRPr>
      </a:lvl5pPr>
      <a:lvl6pPr marL="1991226" indent="-181021" algn="l" defTabSz="362041" rtl="0" eaLnBrk="1" latinLnBrk="0" hangingPunct="1">
        <a:spcBef>
          <a:spcPct val="20000"/>
        </a:spcBef>
        <a:buFont typeface="Arial"/>
        <a:buChar char="•"/>
        <a:defRPr sz="1588" kern="1200">
          <a:solidFill>
            <a:schemeClr val="tx1"/>
          </a:solidFill>
          <a:latin typeface="+mn-lt"/>
          <a:ea typeface="+mn-ea"/>
          <a:cs typeface="+mn-cs"/>
        </a:defRPr>
      </a:lvl6pPr>
      <a:lvl7pPr marL="2353266" indent="-181021" algn="l" defTabSz="362041" rtl="0" eaLnBrk="1" latinLnBrk="0" hangingPunct="1">
        <a:spcBef>
          <a:spcPct val="20000"/>
        </a:spcBef>
        <a:buFont typeface="Arial"/>
        <a:buChar char="•"/>
        <a:defRPr sz="1588" kern="1200">
          <a:solidFill>
            <a:schemeClr val="tx1"/>
          </a:solidFill>
          <a:latin typeface="+mn-lt"/>
          <a:ea typeface="+mn-ea"/>
          <a:cs typeface="+mn-cs"/>
        </a:defRPr>
      </a:lvl7pPr>
      <a:lvl8pPr marL="2715308" indent="-181021" algn="l" defTabSz="362041" rtl="0" eaLnBrk="1" latinLnBrk="0" hangingPunct="1">
        <a:spcBef>
          <a:spcPct val="20000"/>
        </a:spcBef>
        <a:buFont typeface="Arial"/>
        <a:buChar char="•"/>
        <a:defRPr sz="1588" kern="1200">
          <a:solidFill>
            <a:schemeClr val="tx1"/>
          </a:solidFill>
          <a:latin typeface="+mn-lt"/>
          <a:ea typeface="+mn-ea"/>
          <a:cs typeface="+mn-cs"/>
        </a:defRPr>
      </a:lvl8pPr>
      <a:lvl9pPr marL="3077349" indent="-181021" algn="l" defTabSz="362041" rtl="0" eaLnBrk="1" latinLnBrk="0" hangingPunct="1">
        <a:spcBef>
          <a:spcPct val="20000"/>
        </a:spcBef>
        <a:buFont typeface="Arial"/>
        <a:buChar char="•"/>
        <a:defRPr sz="1588" kern="1200">
          <a:solidFill>
            <a:schemeClr val="tx1"/>
          </a:solidFill>
          <a:latin typeface="+mn-lt"/>
          <a:ea typeface="+mn-ea"/>
          <a:cs typeface="+mn-cs"/>
        </a:defRPr>
      </a:lvl9pPr>
    </p:bodyStyle>
    <p:otherStyle>
      <a:defPPr>
        <a:defRPr lang="en-US"/>
      </a:defPPr>
      <a:lvl1pPr marL="0" algn="l" defTabSz="362041" rtl="0" eaLnBrk="1" latinLnBrk="0" hangingPunct="1">
        <a:defRPr sz="1412" kern="1200">
          <a:solidFill>
            <a:schemeClr val="tx1"/>
          </a:solidFill>
          <a:latin typeface="+mn-lt"/>
          <a:ea typeface="+mn-ea"/>
          <a:cs typeface="+mn-cs"/>
        </a:defRPr>
      </a:lvl1pPr>
      <a:lvl2pPr marL="362041" algn="l" defTabSz="362041" rtl="0" eaLnBrk="1" latinLnBrk="0" hangingPunct="1">
        <a:defRPr sz="1412" kern="1200">
          <a:solidFill>
            <a:schemeClr val="tx1"/>
          </a:solidFill>
          <a:latin typeface="+mn-lt"/>
          <a:ea typeface="+mn-ea"/>
          <a:cs typeface="+mn-cs"/>
        </a:defRPr>
      </a:lvl2pPr>
      <a:lvl3pPr marL="724082" algn="l" defTabSz="362041" rtl="0" eaLnBrk="1" latinLnBrk="0" hangingPunct="1">
        <a:defRPr sz="1412" kern="1200">
          <a:solidFill>
            <a:schemeClr val="tx1"/>
          </a:solidFill>
          <a:latin typeface="+mn-lt"/>
          <a:ea typeface="+mn-ea"/>
          <a:cs typeface="+mn-cs"/>
        </a:defRPr>
      </a:lvl3pPr>
      <a:lvl4pPr marL="1086123" algn="l" defTabSz="362041" rtl="0" eaLnBrk="1" latinLnBrk="0" hangingPunct="1">
        <a:defRPr sz="1412" kern="1200">
          <a:solidFill>
            <a:schemeClr val="tx1"/>
          </a:solidFill>
          <a:latin typeface="+mn-lt"/>
          <a:ea typeface="+mn-ea"/>
          <a:cs typeface="+mn-cs"/>
        </a:defRPr>
      </a:lvl4pPr>
      <a:lvl5pPr marL="1448164" algn="l" defTabSz="362041" rtl="0" eaLnBrk="1" latinLnBrk="0" hangingPunct="1">
        <a:defRPr sz="1412" kern="1200">
          <a:solidFill>
            <a:schemeClr val="tx1"/>
          </a:solidFill>
          <a:latin typeface="+mn-lt"/>
          <a:ea typeface="+mn-ea"/>
          <a:cs typeface="+mn-cs"/>
        </a:defRPr>
      </a:lvl5pPr>
      <a:lvl6pPr marL="1810205" algn="l" defTabSz="362041" rtl="0" eaLnBrk="1" latinLnBrk="0" hangingPunct="1">
        <a:defRPr sz="1412" kern="1200">
          <a:solidFill>
            <a:schemeClr val="tx1"/>
          </a:solidFill>
          <a:latin typeface="+mn-lt"/>
          <a:ea typeface="+mn-ea"/>
          <a:cs typeface="+mn-cs"/>
        </a:defRPr>
      </a:lvl6pPr>
      <a:lvl7pPr marL="2172246" algn="l" defTabSz="362041" rtl="0" eaLnBrk="1" latinLnBrk="0" hangingPunct="1">
        <a:defRPr sz="1412" kern="1200">
          <a:solidFill>
            <a:schemeClr val="tx1"/>
          </a:solidFill>
          <a:latin typeface="+mn-lt"/>
          <a:ea typeface="+mn-ea"/>
          <a:cs typeface="+mn-cs"/>
        </a:defRPr>
      </a:lvl7pPr>
      <a:lvl8pPr marL="2534287" algn="l" defTabSz="362041" rtl="0" eaLnBrk="1" latinLnBrk="0" hangingPunct="1">
        <a:defRPr sz="1412" kern="1200">
          <a:solidFill>
            <a:schemeClr val="tx1"/>
          </a:solidFill>
          <a:latin typeface="+mn-lt"/>
          <a:ea typeface="+mn-ea"/>
          <a:cs typeface="+mn-cs"/>
        </a:defRPr>
      </a:lvl8pPr>
      <a:lvl9pPr marL="2896328" algn="l" defTabSz="362041" rtl="0" eaLnBrk="1" latinLnBrk="0" hangingPunct="1">
        <a:defRPr sz="14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0.gif"/><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0.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51.jpe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6.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hyperlink" Target="https://icap.columbia.edu/"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8" y="204788"/>
            <a:ext cx="9001125"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 y="204788"/>
            <a:ext cx="3429000" cy="474821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6" name="TextBox 5"/>
          <p:cNvSpPr txBox="1"/>
          <p:nvPr/>
        </p:nvSpPr>
        <p:spPr>
          <a:xfrm>
            <a:off x="533400" y="1023878"/>
            <a:ext cx="2743200" cy="3293209"/>
          </a:xfrm>
          <a:prstGeom prst="rect">
            <a:avLst/>
          </a:prstGeom>
          <a:noFill/>
        </p:spPr>
        <p:txBody>
          <a:bodyPr wrap="square" rtlCol="0">
            <a:spAutoFit/>
          </a:bodyPr>
          <a:lstStyle/>
          <a:p>
            <a:r>
              <a:rPr lang="en-US" sz="2800" b="1" dirty="0" err="1">
                <a:solidFill>
                  <a:schemeClr val="bg1"/>
                </a:solidFill>
              </a:rPr>
              <a:t>Papel</a:t>
            </a:r>
            <a:r>
              <a:rPr lang="en-US" sz="2800" b="1" dirty="0">
                <a:solidFill>
                  <a:schemeClr val="bg1"/>
                </a:solidFill>
              </a:rPr>
              <a:t> </a:t>
            </a:r>
            <a:r>
              <a:rPr lang="en-US" sz="2800" b="1" dirty="0" err="1">
                <a:solidFill>
                  <a:schemeClr val="bg1"/>
                </a:solidFill>
              </a:rPr>
              <a:t>Gigante</a:t>
            </a:r>
            <a:r>
              <a:rPr lang="en-US" sz="2800" b="1" dirty="0">
                <a:solidFill>
                  <a:schemeClr val="bg1"/>
                </a:solidFill>
              </a:rPr>
              <a:t> de </a:t>
            </a:r>
            <a:r>
              <a:rPr lang="en-US" sz="2800" b="1" dirty="0" err="1">
                <a:solidFill>
                  <a:schemeClr val="bg1"/>
                </a:solidFill>
              </a:rPr>
              <a:t>Monitorização</a:t>
            </a:r>
            <a:r>
              <a:rPr lang="en-US" sz="2800" b="1" dirty="0">
                <a:solidFill>
                  <a:schemeClr val="bg1"/>
                </a:solidFill>
              </a:rPr>
              <a:t> da Carga Viral e </a:t>
            </a:r>
            <a:r>
              <a:rPr lang="en-US" sz="2800" b="1" dirty="0" err="1">
                <a:solidFill>
                  <a:schemeClr val="bg1"/>
                </a:solidFill>
              </a:rPr>
              <a:t>Aconselhamento</a:t>
            </a:r>
            <a:r>
              <a:rPr lang="en-US" sz="2800" b="1" dirty="0">
                <a:solidFill>
                  <a:schemeClr val="bg1"/>
                </a:solidFill>
              </a:rPr>
              <a:t> para </a:t>
            </a:r>
            <a:r>
              <a:rPr lang="en-US" sz="2800" b="1" dirty="0" err="1">
                <a:solidFill>
                  <a:schemeClr val="bg1"/>
                </a:solidFill>
              </a:rPr>
              <a:t>Maior</a:t>
            </a:r>
            <a:r>
              <a:rPr lang="en-US" sz="2800" b="1" dirty="0">
                <a:solidFill>
                  <a:schemeClr val="bg1"/>
                </a:solidFill>
              </a:rPr>
              <a:t> </a:t>
            </a:r>
            <a:r>
              <a:rPr lang="en-US" sz="2800" b="1" dirty="0" err="1">
                <a:solidFill>
                  <a:schemeClr val="bg1"/>
                </a:solidFill>
              </a:rPr>
              <a:t>Adesão</a:t>
            </a:r>
            <a:endParaRPr lang="en-US" sz="2800" b="1" dirty="0">
              <a:solidFill>
                <a:schemeClr val="bg1"/>
              </a:solidFill>
            </a:endParaRPr>
          </a:p>
          <a:p>
            <a:endParaRPr lang="en-US" sz="2000" b="1" dirty="0">
              <a:solidFill>
                <a:schemeClr val="bg1"/>
              </a:solidFill>
            </a:endParaRPr>
          </a:p>
          <a:p>
            <a:r>
              <a:rPr lang="en-US" sz="2000" b="1" dirty="0" err="1">
                <a:solidFill>
                  <a:schemeClr val="bg1"/>
                </a:solidFill>
              </a:rPr>
              <a:t>Adolescentes</a:t>
            </a:r>
            <a:endParaRPr lang="en-US" sz="2000" b="1" dirty="0">
              <a:solidFill>
                <a:schemeClr val="bg1"/>
              </a:solidFill>
            </a:endParaRPr>
          </a:p>
        </p:txBody>
      </p:sp>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5562600"/>
            <a:ext cx="6019800" cy="112442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22400"/>
            <a:ext cx="2362199" cy="2787170"/>
          </a:xfrm>
        </p:spPr>
        <p:txBody>
          <a:bodyPr>
            <a:normAutofit lnSpcReduction="10000"/>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400" dirty="0">
                <a:latin typeface="Calibri" panose="020F0502020204030204" pitchFamily="34" charset="0"/>
              </a:rPr>
              <a:t>Os ARVs impedem o HIV de produzir mais vírus, o que faz com que a pessoa fique mais saudável</a:t>
            </a:r>
            <a:r>
              <a:rPr lang="pt-PT" sz="1400" noProof="0" dirty="0">
                <a:latin typeface="Calibri" panose="020F0502020204030204" pitchFamily="34" charset="0"/>
              </a:rPr>
              <a:t>.</a:t>
            </a:r>
          </a:p>
          <a:p>
            <a:pPr marL="285750" indent="-285750">
              <a:buFont typeface="Wingdings" panose="05000000000000000000" pitchFamily="2" charset="2"/>
              <a:buChar char="Ø"/>
            </a:pPr>
            <a:r>
              <a:rPr lang="pt-PT" sz="1400" noProof="0" dirty="0">
                <a:latin typeface="Calibri" panose="020F0502020204030204" pitchFamily="34" charset="0"/>
              </a:rPr>
              <a:t>É importante tomar os </a:t>
            </a:r>
            <a:r>
              <a:rPr lang="pt-PT" sz="1400" noProof="0" dirty="0" err="1">
                <a:latin typeface="Calibri" panose="020F0502020204030204" pitchFamily="34" charset="0"/>
              </a:rPr>
              <a:t>ARVs</a:t>
            </a:r>
            <a:r>
              <a:rPr lang="pt-PT" sz="1400" noProof="0" dirty="0">
                <a:latin typeface="Calibri" panose="020F0502020204030204" pitchFamily="34" charset="0"/>
              </a:rPr>
              <a:t> todos os dias conforme receitado.</a:t>
            </a:r>
          </a:p>
          <a:p>
            <a:pPr marL="285750" indent="-285750">
              <a:buFont typeface="Wingdings" panose="05000000000000000000" pitchFamily="2" charset="2"/>
              <a:buChar char="Ø"/>
            </a:pPr>
            <a:r>
              <a:rPr lang="pt-BR" sz="1400" dirty="0">
                <a:latin typeface="Calibri" panose="020F0502020204030204" pitchFamily="34" charset="0"/>
              </a:rPr>
              <a:t>Passados seis meses analisaremos a sua carga viral, para ver se os ARVs estão a funcionar bem.</a:t>
            </a:r>
            <a:endParaRPr lang="pt-PT" sz="1400" noProof="0"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accent3"/>
          </a:solidFill>
        </p:spPr>
        <p:txBody>
          <a:bodyPr>
            <a:noAutofit/>
          </a:bodyPr>
          <a:lstStyle/>
          <a:p>
            <a:pPr algn="l"/>
            <a:r>
              <a:rPr lang="pt-PT" sz="2800" noProof="0" dirty="0">
                <a:solidFill>
                  <a:srgbClr val="FFFFFF"/>
                </a:solidFill>
                <a:latin typeface="Calibri" panose="020F0502020204030204" pitchFamily="34" charset="0"/>
              </a:rPr>
              <a:t>	1. Ao começar a tomar os </a:t>
            </a:r>
            <a:r>
              <a:rPr lang="pt-PT" sz="2800" noProof="0" dirty="0" err="1">
                <a:solidFill>
                  <a:srgbClr val="FFFFFF"/>
                </a:solidFill>
                <a:latin typeface="Calibri" panose="020F0502020204030204" pitchFamily="34" charset="0"/>
              </a:rPr>
              <a:t>ARVs</a:t>
            </a:r>
            <a:endParaRPr lang="pt-PT" sz="2800" noProof="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3276600" y="5657373"/>
            <a:ext cx="5562600" cy="1048227"/>
          </a:xfrm>
        </p:spPr>
        <p:txBody>
          <a:bodyPr>
            <a:normAutofit fontScale="70000" lnSpcReduction="20000"/>
          </a:bodyPr>
          <a:lstStyle/>
          <a:p>
            <a:r>
              <a:rPr lang="pt-PT" b="1" noProof="0" dirty="0">
                <a:latin typeface="Calibri" panose="020F0502020204030204" pitchFamily="34" charset="0"/>
              </a:rPr>
              <a:t>Revisão:</a:t>
            </a:r>
          </a:p>
          <a:p>
            <a:pPr marL="285750" indent="-285750">
              <a:buFont typeface="Arial" panose="020B0604020202020204" pitchFamily="34" charset="0"/>
              <a:buChar char="•"/>
            </a:pPr>
            <a:r>
              <a:rPr lang="pt-PT" noProof="0" dirty="0">
                <a:latin typeface="Calibri" panose="020F0502020204030204" pitchFamily="34" charset="0"/>
              </a:rPr>
              <a:t>O que acha que vai dificultar tomar os </a:t>
            </a:r>
            <a:r>
              <a:rPr lang="pt-PT" noProof="0" dirty="0" err="1">
                <a:latin typeface="Calibri" panose="020F0502020204030204" pitchFamily="34" charset="0"/>
              </a:rPr>
              <a:t>ARVs</a:t>
            </a:r>
            <a:r>
              <a:rPr lang="pt-PT" noProof="0" dirty="0">
                <a:latin typeface="Calibri" panose="020F0502020204030204" pitchFamily="34" charset="0"/>
              </a:rPr>
              <a:t> todos os dias?</a:t>
            </a:r>
          </a:p>
          <a:p>
            <a:pPr marL="285750" indent="-285750">
              <a:buFont typeface="Arial" panose="020B0604020202020204" pitchFamily="34" charset="0"/>
              <a:buChar char="•"/>
            </a:pPr>
            <a:r>
              <a:rPr lang="pt-PT" noProof="0" dirty="0">
                <a:latin typeface="Calibri" panose="020F0502020204030204" pitchFamily="34" charset="0"/>
              </a:rPr>
              <a:t>Explique-me, nas suas próprias palavras, como funcionam os </a:t>
            </a:r>
            <a:r>
              <a:rPr lang="pt-PT" noProof="0" dirty="0" err="1">
                <a:latin typeface="Calibri" panose="020F0502020204030204" pitchFamily="34" charset="0"/>
              </a:rPr>
              <a:t>ARVs</a:t>
            </a:r>
            <a:r>
              <a:rPr lang="pt-PT"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Ficou surpreendido ou tem alguma dúvida sobre os benefícios de ter uma carga viral baixa?</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5687150"/>
            <a:ext cx="381000" cy="56125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819400" y="1066799"/>
            <a:ext cx="6096000" cy="4495801"/>
          </a:xfrm>
        </p:spPr>
        <p:txBody>
          <a:bodyPr>
            <a:normAutofit fontScale="62500" lnSpcReduction="20000"/>
          </a:bodyPr>
          <a:lstStyle/>
          <a:p>
            <a:r>
              <a:rPr lang="pt-PT" sz="26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O que sabe sobre os </a:t>
            </a:r>
            <a:r>
              <a:rPr lang="pt-PT" noProof="0" dirty="0" err="1">
                <a:latin typeface="Calibri" panose="020F0502020204030204" pitchFamily="34" charset="0"/>
              </a:rPr>
              <a:t>ARVs</a:t>
            </a:r>
            <a:r>
              <a:rPr lang="pt-PT"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Parece que já sabe umas coisas sobre os </a:t>
            </a:r>
            <a:r>
              <a:rPr lang="pt-PT" noProof="0" dirty="0" err="1">
                <a:latin typeface="Calibri" panose="020F0502020204030204" pitchFamily="34" charset="0"/>
              </a:rPr>
              <a:t>ARVs</a:t>
            </a:r>
            <a:r>
              <a:rPr lang="pt-PT" noProof="0" dirty="0">
                <a:latin typeface="Calibri" panose="020F0502020204030204" pitchFamily="34" charset="0"/>
              </a:rPr>
              <a:t>, portanto vou</a:t>
            </a:r>
            <a:r>
              <a:rPr lang="pt-PT" baseline="0" noProof="0" dirty="0">
                <a:latin typeface="Calibri" panose="020F0502020204030204" pitchFamily="34" charset="0"/>
              </a:rPr>
              <a:t> </a:t>
            </a:r>
            <a:r>
              <a:rPr lang="pt-PT" noProof="0" dirty="0">
                <a:latin typeface="Calibri" panose="020F0502020204030204" pitchFamily="34" charset="0"/>
              </a:rPr>
              <a:t>dar-lhe mais algumas informações.</a:t>
            </a:r>
          </a:p>
          <a:p>
            <a:pPr marL="696041" lvl="1" indent="-285750">
              <a:buFont typeface="Arial" panose="020B0604020202020204" pitchFamily="34" charset="0"/>
              <a:buChar char="•"/>
            </a:pPr>
            <a:r>
              <a:rPr lang="pt-PT" noProof="0" dirty="0"/>
              <a:t>Os </a:t>
            </a:r>
            <a:r>
              <a:rPr lang="pt-PT" b="1" noProof="0" dirty="0" err="1">
                <a:latin typeface="Calibri" panose="020F0502020204030204" pitchFamily="34" charset="0"/>
              </a:rPr>
              <a:t>ARVs</a:t>
            </a:r>
            <a:r>
              <a:rPr lang="pt-PT" b="1" noProof="0" dirty="0">
                <a:latin typeface="Calibri" panose="020F0502020204030204" pitchFamily="34" charset="0"/>
              </a:rPr>
              <a:t> impedem que o HIV</a:t>
            </a:r>
            <a:r>
              <a:rPr lang="pt-PT" noProof="0" dirty="0">
                <a:latin typeface="Calibri" panose="020F0502020204030204" pitchFamily="34" charset="0"/>
              </a:rPr>
              <a:t> produza mais vírus e ajudam a evitar que fique doente. </a:t>
            </a:r>
          </a:p>
          <a:p>
            <a:pPr marL="696041" lvl="1" indent="-285750">
              <a:buFont typeface="Arial" panose="020B0604020202020204" pitchFamily="34" charset="0"/>
              <a:buChar char="•"/>
            </a:pPr>
            <a:r>
              <a:rPr lang="pt-PT" noProof="0" dirty="0">
                <a:latin typeface="Calibri" panose="020F0502020204030204" pitchFamily="34" charset="0"/>
              </a:rPr>
              <a:t>É importante tomar os </a:t>
            </a:r>
            <a:r>
              <a:rPr lang="pt-PT" noProof="0" dirty="0" err="1">
                <a:latin typeface="Calibri" panose="020F0502020204030204" pitchFamily="34" charset="0"/>
              </a:rPr>
              <a:t>ARVs</a:t>
            </a:r>
            <a:r>
              <a:rPr lang="pt-PT" noProof="0" dirty="0">
                <a:latin typeface="Calibri" panose="020F0502020204030204" pitchFamily="34" charset="0"/>
              </a:rPr>
              <a:t> todos os dias, conforme receitado, para </a:t>
            </a:r>
            <a:r>
              <a:rPr lang="pt-PT" dirty="0">
                <a:latin typeface="Calibri" panose="020F0502020204030204" pitchFamily="34" charset="0"/>
              </a:rPr>
              <a:t>fazer com que </a:t>
            </a:r>
            <a:r>
              <a:rPr lang="pt-PT" noProof="0" dirty="0">
                <a:latin typeface="Calibri" panose="020F0502020204030204" pitchFamily="34" charset="0"/>
              </a:rPr>
              <a:t>funcionem bem e evitar que o </a:t>
            </a:r>
            <a:r>
              <a:rPr lang="pt-PT" noProof="0" dirty="0" err="1">
                <a:latin typeface="Calibri" panose="020F0502020204030204" pitchFamily="34" charset="0"/>
              </a:rPr>
              <a:t>HIV</a:t>
            </a:r>
            <a:r>
              <a:rPr lang="pt-PT" noProof="0" dirty="0">
                <a:latin typeface="Calibri" panose="020F0502020204030204" pitchFamily="34" charset="0"/>
              </a:rPr>
              <a:t> lhe faça mal.</a:t>
            </a:r>
          </a:p>
          <a:p>
            <a:pPr marL="696041" lvl="1" indent="-285750">
              <a:buFont typeface="Arial" panose="020B0604020202020204" pitchFamily="34" charset="0"/>
              <a:buChar char="•"/>
            </a:pPr>
            <a:r>
              <a:rPr lang="pt-PT" noProof="0" dirty="0">
                <a:latin typeface="Calibri" panose="020F0502020204030204" pitchFamily="34" charset="0"/>
              </a:rPr>
              <a:t>Os </a:t>
            </a:r>
            <a:r>
              <a:rPr lang="pt-PT" noProof="0" dirty="0" err="1">
                <a:latin typeface="Calibri" panose="020F0502020204030204" pitchFamily="34" charset="0"/>
              </a:rPr>
              <a:t>ARVs</a:t>
            </a:r>
            <a:r>
              <a:rPr lang="pt-PT" noProof="0" dirty="0">
                <a:latin typeface="Calibri" panose="020F0502020204030204" pitchFamily="34" charset="0"/>
              </a:rPr>
              <a:t> não curam o HIV, portanto é preciso continuar a tomá-los.</a:t>
            </a:r>
          </a:p>
          <a:p>
            <a:pPr marL="285750" indent="-285750">
              <a:buFont typeface="Arial" panose="020B0604020202020204" pitchFamily="34" charset="0"/>
              <a:buChar char="•"/>
            </a:pPr>
            <a:r>
              <a:rPr lang="pt-PT" noProof="0" dirty="0">
                <a:latin typeface="Calibri" panose="020F0502020204030204" pitchFamily="34" charset="0"/>
              </a:rPr>
              <a:t>É melhor tomar uma dose atrasada do que não tomar uma dose</a:t>
            </a:r>
          </a:p>
          <a:p>
            <a:pPr marL="285750" indent="-285750">
              <a:buFont typeface="Arial" panose="020B0604020202020204" pitchFamily="34" charset="0"/>
              <a:buChar char="•"/>
            </a:pPr>
            <a:r>
              <a:rPr lang="pt-PT" dirty="0">
                <a:latin typeface="Calibri" panose="020F0502020204030204" pitchFamily="34" charset="0"/>
              </a:rPr>
              <a:t>Dentro de seis meses vamos fazer um teste chamado a carga viral, para ver se os </a:t>
            </a:r>
            <a:r>
              <a:rPr lang="pt-PT" dirty="0" err="1">
                <a:latin typeface="Calibri" panose="020F0502020204030204" pitchFamily="34" charset="0"/>
              </a:rPr>
              <a:t>ARVs</a:t>
            </a:r>
            <a:r>
              <a:rPr lang="pt-PT" dirty="0">
                <a:latin typeface="Calibri" panose="020F0502020204030204" pitchFamily="34" charset="0"/>
              </a:rPr>
              <a:t> estão a funcionar bem. Se estiver a tomar </a:t>
            </a:r>
            <a:r>
              <a:rPr lang="pt-PT" dirty="0" err="1">
                <a:latin typeface="Calibri" panose="020F0502020204030204" pitchFamily="34" charset="0"/>
              </a:rPr>
              <a:t>ARVs</a:t>
            </a:r>
            <a:r>
              <a:rPr lang="pt-PT" dirty="0">
                <a:latin typeface="Calibri" panose="020F0502020204030204" pitchFamily="34" charset="0"/>
              </a:rPr>
              <a:t> todos os dias e eles estiverem a funcionar bem, a carga viral normalmente será baixa ou até </a:t>
            </a:r>
            <a:r>
              <a:rPr lang="pt-PT" dirty="0" err="1">
                <a:latin typeface="Calibri" panose="020F0502020204030204" pitchFamily="34" charset="0"/>
              </a:rPr>
              <a:t>indetectável</a:t>
            </a:r>
            <a:r>
              <a:rPr lang="pt-PT" dirty="0">
                <a:latin typeface="Calibri" panose="020F0502020204030204" pitchFamily="34" charset="0"/>
              </a:rPr>
              <a:t>.</a:t>
            </a:r>
          </a:p>
          <a:p>
            <a:pPr marL="285750" indent="-285750">
              <a:buFont typeface="Arial" panose="020B0604020202020204" pitchFamily="34" charset="0"/>
              <a:buChar char="•"/>
            </a:pPr>
            <a:r>
              <a:rPr lang="pt-PT" noProof="0" dirty="0" err="1">
                <a:latin typeface="Calibri" panose="020F0502020204030204" pitchFamily="34" charset="0"/>
              </a:rPr>
              <a:t>Indetectável</a:t>
            </a:r>
            <a:r>
              <a:rPr lang="pt-PT" noProof="0" dirty="0">
                <a:latin typeface="Calibri" panose="020F0502020204030204" pitchFamily="34" charset="0"/>
              </a:rPr>
              <a:t> significa que a quantidade de </a:t>
            </a:r>
            <a:r>
              <a:rPr lang="pt-PT" noProof="0" dirty="0" err="1">
                <a:latin typeface="Calibri" panose="020F0502020204030204" pitchFamily="34" charset="0"/>
              </a:rPr>
              <a:t>HIV</a:t>
            </a:r>
            <a:r>
              <a:rPr lang="pt-PT" noProof="0" dirty="0">
                <a:latin typeface="Calibri" panose="020F0502020204030204" pitchFamily="34" charset="0"/>
              </a:rPr>
              <a:t> no seu sangue é tão baixa que é demasiado baixa para ser </a:t>
            </a:r>
            <a:r>
              <a:rPr lang="pt-PT" dirty="0">
                <a:latin typeface="Calibri" panose="020F0502020204030204" pitchFamily="34" charset="0"/>
              </a:rPr>
              <a:t>registada</a:t>
            </a:r>
            <a:r>
              <a:rPr lang="pt-PT" noProof="0" dirty="0">
                <a:latin typeface="Calibri" panose="020F0502020204030204" pitchFamily="34" charset="0"/>
              </a:rPr>
              <a:t> no teste de carga viral </a:t>
            </a:r>
            <a:r>
              <a:rPr lang="pt-PT" dirty="0">
                <a:latin typeface="Calibri" panose="020F0502020204030204" pitchFamily="34" charset="0"/>
              </a:rPr>
              <a:t>no sangue.</a:t>
            </a:r>
            <a:endParaRPr lang="pt-PT" noProof="0" dirty="0">
              <a:latin typeface="Calibri" panose="020F0502020204030204" pitchFamily="34" charset="0"/>
            </a:endParaRPr>
          </a:p>
          <a:p>
            <a:pPr marL="285750" indent="-285750">
              <a:buFont typeface="Arial" panose="020B0604020202020204" pitchFamily="34" charset="0"/>
              <a:buChar char="•"/>
            </a:pPr>
            <a:r>
              <a:rPr lang="pt-PT" b="1" dirty="0">
                <a:latin typeface="Calibri" panose="020F0502020204030204" pitchFamily="34" charset="0"/>
              </a:rPr>
              <a:t> Manter o vírus a um nível baixo no corpo tem muitas vantagens:</a:t>
            </a:r>
            <a:endParaRPr lang="pt-PT" b="1" noProof="0" dirty="0">
              <a:latin typeface="Calibri" panose="020F0502020204030204" pitchFamily="34" charset="0"/>
            </a:endParaRPr>
          </a:p>
          <a:p>
            <a:pPr marL="696041" lvl="1" indent="-285750">
              <a:buFont typeface="Arial" panose="020B0604020202020204" pitchFamily="34" charset="0"/>
              <a:buChar char="•"/>
            </a:pPr>
            <a:r>
              <a:rPr lang="pt-PT" dirty="0">
                <a:latin typeface="Calibri" panose="020F0502020204030204" pitchFamily="34" charset="0"/>
              </a:rPr>
              <a:t>Ajuda a pessoa a viver mais tempo.</a:t>
            </a:r>
            <a:endParaRPr lang="pt-PT" noProof="0" dirty="0">
              <a:latin typeface="Calibri" panose="020F0502020204030204" pitchFamily="34" charset="0"/>
            </a:endParaRPr>
          </a:p>
          <a:p>
            <a:pPr marL="696041" lvl="1" indent="-285750">
              <a:buFont typeface="Arial" panose="020B0604020202020204" pitchFamily="34" charset="0"/>
              <a:buChar char="•"/>
            </a:pPr>
            <a:r>
              <a:rPr lang="pt-PT" dirty="0">
                <a:latin typeface="Calibri" panose="020F0502020204030204" pitchFamily="34" charset="0"/>
              </a:rPr>
              <a:t>Evita o desenvolvimento de outras doenças graves com o tempo. Uma carga viral baixa pode ajudar a evitar que fique doente.</a:t>
            </a:r>
          </a:p>
          <a:p>
            <a:pPr marL="696041" lvl="1" indent="-285750">
              <a:buFont typeface="Arial" panose="020B0604020202020204" pitchFamily="34" charset="0"/>
              <a:buChar char="•"/>
            </a:pPr>
            <a:r>
              <a:rPr lang="pt-PT" noProof="0" dirty="0">
                <a:latin typeface="Calibri" panose="020F0502020204030204" pitchFamily="34" charset="0"/>
              </a:rPr>
              <a:t>Mantém o cérebro saudável e a memória boa.</a:t>
            </a:r>
          </a:p>
          <a:p>
            <a:pPr marL="696041" lvl="1" indent="-285750">
              <a:buFont typeface="Arial" panose="020B0604020202020204" pitchFamily="34" charset="0"/>
              <a:buChar char="•"/>
            </a:pPr>
            <a:r>
              <a:rPr lang="pt-PT" dirty="0">
                <a:latin typeface="Calibri" panose="020F0502020204030204" pitchFamily="34" charset="0"/>
              </a:rPr>
              <a:t>Evita que tenha que ir mais vezes ao posto de saúde.</a:t>
            </a:r>
          </a:p>
          <a:p>
            <a:pPr marL="696041" lvl="1" indent="-285750">
              <a:buFont typeface="Arial" panose="020B0604020202020204" pitchFamily="34" charset="0"/>
              <a:buChar char="•"/>
            </a:pPr>
            <a:r>
              <a:rPr lang="pt-PT" dirty="0">
                <a:latin typeface="Calibri" panose="020F0502020204030204" pitchFamily="34" charset="0"/>
              </a:rPr>
              <a:t>Nas pessoas sexualmente </a:t>
            </a:r>
            <a:r>
              <a:rPr lang="pt-PT" dirty="0" err="1">
                <a:latin typeface="Calibri" panose="020F0502020204030204" pitchFamily="34" charset="0"/>
              </a:rPr>
              <a:t>activas</a:t>
            </a:r>
            <a:r>
              <a:rPr lang="pt-PT" dirty="0">
                <a:latin typeface="Calibri" panose="020F0502020204030204" pitchFamily="34" charset="0"/>
              </a:rPr>
              <a:t>, a melhor maneira de não transmitir o </a:t>
            </a:r>
            <a:r>
              <a:rPr lang="pt-PT" dirty="0" err="1">
                <a:latin typeface="Calibri" panose="020F0502020204030204" pitchFamily="34" charset="0"/>
              </a:rPr>
              <a:t>HIV</a:t>
            </a:r>
            <a:r>
              <a:rPr lang="pt-PT" dirty="0">
                <a:latin typeface="Calibri" panose="020F0502020204030204" pitchFamily="34" charset="0"/>
              </a:rPr>
              <a:t> para um parceiro ou parceira sexual e de não contrair outras doenças sexualmente transmitidas é usar sempre um preservativo. Ter uma carga viral baixa também pode ajudar. Se a sua carga viral se tornar e permanecer </a:t>
            </a:r>
            <a:r>
              <a:rPr lang="pt-PT" dirty="0" err="1">
                <a:latin typeface="Calibri" panose="020F0502020204030204" pitchFamily="34" charset="0"/>
              </a:rPr>
              <a:t>indetectável</a:t>
            </a:r>
            <a:r>
              <a:rPr lang="pt-PT" dirty="0">
                <a:latin typeface="Calibri" panose="020F0502020204030204" pitchFamily="34" charset="0"/>
              </a:rPr>
              <a:t>, deixa de correr o risco de transmitir o </a:t>
            </a:r>
            <a:r>
              <a:rPr lang="pt-PT" dirty="0" err="1">
                <a:latin typeface="Calibri" panose="020F0502020204030204" pitchFamily="34" charset="0"/>
              </a:rPr>
              <a:t>HIV</a:t>
            </a:r>
            <a:r>
              <a:rPr lang="pt-PT" dirty="0">
                <a:latin typeface="Calibri" panose="020F0502020204030204" pitchFamily="34" charset="0"/>
              </a:rPr>
              <a:t> para os seus parceiros sexuais.</a:t>
            </a:r>
            <a:endParaRPr lang="pt-PT" noProof="0" dirty="0">
              <a:latin typeface="Calibri" panose="020F0502020204030204" pitchFamily="34" charset="0"/>
            </a:endParaRPr>
          </a:p>
          <a:p>
            <a:pPr marL="696041" lvl="1" indent="-285750">
              <a:buFont typeface="Arial" panose="020B0604020202020204" pitchFamily="34" charset="0"/>
              <a:buChar char="•"/>
            </a:pPr>
            <a:r>
              <a:rPr lang="pt-PT" dirty="0">
                <a:latin typeface="Calibri" panose="020F0502020204030204" pitchFamily="34" charset="0"/>
              </a:rPr>
              <a:t>Uma carga viral baixa ajuda a impedir a transmissão do </a:t>
            </a:r>
            <a:r>
              <a:rPr lang="pt-PT" dirty="0" err="1">
                <a:latin typeface="Calibri" panose="020F0502020204030204" pitchFamily="34" charset="0"/>
              </a:rPr>
              <a:t>HIV</a:t>
            </a:r>
            <a:r>
              <a:rPr lang="pt-PT" dirty="0">
                <a:latin typeface="Calibri" panose="020F0502020204030204" pitchFamily="34" charset="0"/>
              </a:rPr>
              <a:t> para o seu bebé durante a gravidez ou amamentação, e faz com que o bebé tenha pais fortes e saudáveis.</a:t>
            </a:r>
            <a:endParaRPr lang="pt-PT" b="1" noProof="0" dirty="0">
              <a:latin typeface="Calibri" panose="020F0502020204030204" pitchFamily="34" charset="0"/>
            </a:endParaRPr>
          </a:p>
          <a:p>
            <a:pPr marL="285750" indent="-285750">
              <a:buFont typeface="Arial" panose="020B0604020202020204" pitchFamily="34" charset="0"/>
              <a:buChar char="•"/>
            </a:pPr>
            <a:endParaRPr lang="pt-PT" b="1" noProof="0" dirty="0">
              <a:latin typeface="Calibri" panose="020F0502020204030204" pitchFamily="34" charset="0"/>
            </a:endParaRPr>
          </a:p>
        </p:txBody>
      </p:sp>
      <p:cxnSp>
        <p:nvCxnSpPr>
          <p:cNvPr id="15" name="Straight Connector 14"/>
          <p:cNvCxnSpPr/>
          <p:nvPr/>
        </p:nvCxnSpPr>
        <p:spPr>
          <a:xfrm>
            <a:off x="2819400" y="1057364"/>
            <a:ext cx="0" cy="4352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52400" y="3809569"/>
            <a:ext cx="2438399" cy="28817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1"/>
          <p:cNvSpPr>
            <a:spLocks noGrp="1"/>
          </p:cNvSpPr>
          <p:nvPr>
            <p:ph sz="half" idx="1"/>
          </p:nvPr>
        </p:nvSpPr>
        <p:spPr>
          <a:xfrm>
            <a:off x="228599" y="3886200"/>
            <a:ext cx="2362200" cy="2971800"/>
          </a:xfrm>
        </p:spPr>
        <p:txBody>
          <a:bodyPr>
            <a:normAutofit fontScale="85000" lnSpcReduction="20000"/>
          </a:bodyPr>
          <a:lstStyle/>
          <a:p>
            <a:r>
              <a:rPr lang="pt-PT" b="1" noProof="0" dirty="0">
                <a:latin typeface="Calibri" panose="020F0502020204030204" pitchFamily="34" charset="0"/>
              </a:rPr>
              <a:t>         Instruções aos              	</a:t>
            </a:r>
            <a:r>
              <a:rPr lang="pt-PT" b="1" dirty="0">
                <a:latin typeface="Calibri" panose="020F0502020204030204" pitchFamily="34" charset="0"/>
              </a:rPr>
              <a:t>provedores</a:t>
            </a:r>
            <a:r>
              <a:rPr lang="pt-PT" b="1" noProof="0" dirty="0">
                <a:latin typeface="Calibri" panose="020F0502020204030204" pitchFamily="34" charset="0"/>
              </a:rPr>
              <a:t>:</a:t>
            </a:r>
          </a:p>
          <a:p>
            <a:endParaRPr lang="pt-PT" noProof="0" dirty="0">
              <a:latin typeface="Calibri" panose="020F0502020204030204" pitchFamily="34" charset="0"/>
            </a:endParaRPr>
          </a:p>
          <a:p>
            <a:r>
              <a:rPr lang="pt-PT" sz="1600" noProof="0" dirty="0">
                <a:latin typeface="Calibri" panose="020F0502020204030204" pitchFamily="34" charset="0"/>
              </a:rPr>
              <a:t>Seguem-se algumas sugestões sobre como se  apresentar ao doente adolescente.</a:t>
            </a:r>
          </a:p>
          <a:p>
            <a:pPr marL="285750" indent="-285750">
              <a:buFont typeface="Arial" panose="020B0604020202020204" pitchFamily="34" charset="0"/>
              <a:buChar char="•"/>
            </a:pPr>
            <a:r>
              <a:rPr lang="pt-PT" sz="1600" noProof="0" dirty="0">
                <a:latin typeface="Calibri" panose="020F0502020204030204" pitchFamily="34" charset="0"/>
              </a:rPr>
              <a:t>Determinar o que é importante para ele. “O que gosta de fazer nas horas vagas?”</a:t>
            </a:r>
          </a:p>
          <a:p>
            <a:pPr marL="285750" indent="-285750">
              <a:buFont typeface="Arial" panose="020B0604020202020204" pitchFamily="34" charset="0"/>
              <a:buChar char="•"/>
            </a:pPr>
            <a:r>
              <a:rPr lang="pt-PT" sz="1600" noProof="0" dirty="0">
                <a:latin typeface="Calibri" panose="020F0502020204030204" pitchFamily="34" charset="0"/>
              </a:rPr>
              <a:t>Mostrar interesse nas suas respostas: “Gostaria que me falasse mais sobre isso.”</a:t>
            </a:r>
          </a:p>
          <a:p>
            <a:endParaRPr lang="pt-PT" i="1" noProof="0" dirty="0">
              <a:latin typeface="Calibri" panose="020F0502020204030204" pitchFamily="34" charset="0"/>
            </a:endParaRPr>
          </a:p>
        </p:txBody>
      </p:sp>
      <p:pic>
        <p:nvPicPr>
          <p:cNvPr id="28"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53" y="3878748"/>
            <a:ext cx="451946" cy="4646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10</a:t>
            </a:fld>
            <a:endParaRPr lang="pt-BR" dirty="0">
              <a:solidFill>
                <a:prstClr val="black">
                  <a:tint val="75000"/>
                </a:prstClr>
              </a:solidFill>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894" y="160092"/>
            <a:ext cx="1662906" cy="1164569"/>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348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pt-PT" sz="2800" noProof="0" dirty="0">
                <a:solidFill>
                  <a:srgbClr val="FFFFFF"/>
                </a:solidFill>
                <a:latin typeface="Calibri" panose="020F0502020204030204" pitchFamily="34" charset="0"/>
              </a:rPr>
              <a:t>	2. O que é a carga viral?</a:t>
            </a:r>
          </a:p>
        </p:txBody>
      </p:sp>
      <p:sp>
        <p:nvSpPr>
          <p:cNvPr id="2" name="TextBox 1"/>
          <p:cNvSpPr txBox="1"/>
          <p:nvPr/>
        </p:nvSpPr>
        <p:spPr>
          <a:xfrm>
            <a:off x="6084888" y="1066800"/>
            <a:ext cx="2906714" cy="5355312"/>
          </a:xfrm>
          <a:prstGeom prst="rect">
            <a:avLst/>
          </a:prstGeom>
          <a:noFill/>
        </p:spPr>
        <p:txBody>
          <a:bodyPr wrap="square" rtlCol="0">
            <a:spAutoFit/>
          </a:bodyPr>
          <a:lstStyle/>
          <a:p>
            <a:pPr marL="285750" indent="-285750">
              <a:buFont typeface="Wingdings" panose="05000000000000000000" pitchFamily="2" charset="2"/>
              <a:buChar char="Ø"/>
            </a:pPr>
            <a:r>
              <a:rPr lang="pt-BR" dirty="0">
                <a:latin typeface="Calibri" panose="020F0502020204030204" pitchFamily="34" charset="0"/>
              </a:rPr>
              <a:t>Os ARVs não deixam o HIV produzir mais vírus, o que faz com que fique mais saudável evita que o vírus lhe faça mal.</a:t>
            </a:r>
          </a:p>
          <a:p>
            <a:pPr marL="342900" indent="-342900">
              <a:buFont typeface="Arial" panose="020B0604020202020204" pitchFamily="34" charset="0"/>
              <a:buChar char="•"/>
            </a:pPr>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Os testes da carga viral medem a quantidade de HIV no sangue e verificam se os ARVs estão a funcionar bem – o objectivo é ter uma carga viral indetectável.</a:t>
            </a:r>
          </a:p>
          <a:p>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É muito importante regressar ao posto de saúde, para receber os resultados da sua carga viral.</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14400"/>
            <a:ext cx="5932487" cy="587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4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419600"/>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fontScale="70000" lnSpcReduction="20000"/>
          </a:bodyPr>
          <a:lstStyle/>
          <a:p>
            <a:r>
              <a:rPr lang="pt-PT" sz="1700" b="1" noProof="0" dirty="0">
                <a:latin typeface="Calibri" panose="020F0502020204030204" pitchFamily="34" charset="0"/>
              </a:rPr>
              <a:t>MENSAGENS-CHAVE:</a:t>
            </a:r>
          </a:p>
          <a:p>
            <a:pPr marL="285750" indent="-285750">
              <a:buFont typeface="Wingdings" panose="05000000000000000000" pitchFamily="2" charset="2"/>
              <a:buChar char="Ø"/>
            </a:pPr>
            <a:r>
              <a:rPr lang="pt-BR" dirty="0">
                <a:latin typeface="Calibri" panose="020F0502020204030204" pitchFamily="34" charset="0"/>
              </a:rPr>
              <a:t>Os ARVs não deixam o HIV produzir mais vírus, o que faz com que fique mais saudável evita que o vírus lhe faça mal</a:t>
            </a:r>
            <a:r>
              <a:rPr lang="pt-PT" noProof="0" dirty="0">
                <a:latin typeface="Calibri" panose="020F0502020204030204" pitchFamily="34" charset="0"/>
              </a:rPr>
              <a:t>.</a:t>
            </a:r>
          </a:p>
          <a:p>
            <a:pPr marL="285750" indent="-285750">
              <a:buFont typeface="Wingdings" panose="05000000000000000000" pitchFamily="2" charset="2"/>
              <a:buChar char="Ø"/>
            </a:pPr>
            <a:r>
              <a:rPr lang="pt-BR" dirty="0">
                <a:latin typeface="Calibri" panose="020F0502020204030204" pitchFamily="34" charset="0"/>
              </a:rPr>
              <a:t>Os testes da carga viral medem a quantidade de HIV no sangue e verificam se os ARVs estão a funcionar bem – o objectivo é ter uma carga viral indetectável</a:t>
            </a:r>
            <a:r>
              <a:rPr lang="pt-PT" noProof="0" dirty="0">
                <a:latin typeface="Calibri" panose="020F0502020204030204" pitchFamily="34" charset="0"/>
              </a:rPr>
              <a:t>.</a:t>
            </a:r>
          </a:p>
          <a:p>
            <a:pPr marL="285750" indent="-285750">
              <a:buFont typeface="Wingdings" panose="05000000000000000000" pitchFamily="2" charset="2"/>
              <a:buChar char="Ø"/>
            </a:pPr>
            <a:r>
              <a:rPr lang="pt-BR" dirty="0">
                <a:latin typeface="Calibri" panose="020F0502020204030204" pitchFamily="34" charset="0"/>
              </a:rPr>
              <a:t>É muito importante regressar ao posto de saúde, para receber os resultados da sua carga viral.</a:t>
            </a:r>
            <a:endParaRPr lang="pt-PT" noProof="0" dirty="0">
              <a:latin typeface="Calibri" panose="020F0502020204030204" pitchFamily="34" charset="0"/>
            </a:endParaRPr>
          </a:p>
        </p:txBody>
      </p:sp>
      <p:sp>
        <p:nvSpPr>
          <p:cNvPr id="7" name="Content Placeholder 1"/>
          <p:cNvSpPr>
            <a:spLocks noGrp="1"/>
          </p:cNvSpPr>
          <p:nvPr>
            <p:ph sz="half" idx="1"/>
          </p:nvPr>
        </p:nvSpPr>
        <p:spPr>
          <a:xfrm>
            <a:off x="838200" y="4495801"/>
            <a:ext cx="1752600" cy="2133600"/>
          </a:xfrm>
        </p:spPr>
        <p:txBody>
          <a:bodyPr>
            <a:normAutofit fontScale="77500" lnSpcReduction="20000"/>
          </a:bodyPr>
          <a:lstStyle/>
          <a:p>
            <a:r>
              <a:rPr lang="pt-PT" sz="2100" b="1" noProof="0" dirty="0">
                <a:latin typeface="Calibri" panose="020F0502020204030204" pitchFamily="34" charset="0"/>
              </a:rPr>
              <a:t>Revisão:</a:t>
            </a:r>
          </a:p>
          <a:p>
            <a:pPr marL="285750" indent="-285750">
              <a:buFont typeface="Arial" panose="020B0604020202020204" pitchFamily="34" charset="0"/>
              <a:buChar char="•"/>
            </a:pPr>
            <a:r>
              <a:rPr lang="pt-PT" noProof="0" dirty="0">
                <a:latin typeface="Calibri" panose="020F0502020204030204" pitchFamily="34" charset="0"/>
              </a:rPr>
              <a:t>Nas suas próprias palavras, o que é a carga viral?</a:t>
            </a:r>
          </a:p>
          <a:p>
            <a:pPr marL="285750" indent="-285750">
              <a:buFont typeface="Arial" panose="020B0604020202020204" pitchFamily="34" charset="0"/>
              <a:buChar char="•"/>
            </a:pPr>
            <a:r>
              <a:rPr lang="pt-PT" noProof="0" dirty="0">
                <a:latin typeface="Calibri" panose="020F0502020204030204" pitchFamily="34" charset="0"/>
              </a:rPr>
              <a:t>Como é que uma carga viral baixa o pode ajudar?</a:t>
            </a:r>
          </a:p>
          <a:p>
            <a:pPr marL="285750" indent="-285750">
              <a:buFont typeface="Arial" panose="020B0604020202020204" pitchFamily="34" charset="0"/>
              <a:buChar char="•"/>
            </a:pPr>
            <a:r>
              <a:rPr lang="pt-PT" noProof="0" dirty="0">
                <a:latin typeface="Calibri" panose="020F0502020204030204" pitchFamily="34" charset="0"/>
              </a:rPr>
              <a:t>Quando virá buscar os resultados da sua carga viral?</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495800"/>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3276600"/>
          </a:xfrm>
        </p:spPr>
        <p:txBody>
          <a:bodyPr>
            <a:normAutofit fontScale="77500" lnSpcReduction="20000"/>
          </a:bodyPr>
          <a:lstStyle/>
          <a:p>
            <a:r>
              <a:rPr lang="pt-PT" sz="19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O teste de </a:t>
            </a:r>
            <a:r>
              <a:rPr lang="pt-PT" b="1" noProof="0" dirty="0">
                <a:latin typeface="Calibri" panose="020F0502020204030204" pitchFamily="34" charset="0"/>
              </a:rPr>
              <a:t>“carga viral”</a:t>
            </a:r>
            <a:r>
              <a:rPr lang="pt-PT" noProof="0" dirty="0">
                <a:latin typeface="Calibri" panose="020F0502020204030204" pitchFamily="34" charset="0"/>
              </a:rPr>
              <a:t> indica-nos </a:t>
            </a:r>
            <a:r>
              <a:rPr lang="pt-PT" b="1" noProof="0" dirty="0">
                <a:latin typeface="Calibri" panose="020F0502020204030204" pitchFamily="34" charset="0"/>
              </a:rPr>
              <a:t>a quantidade                                                           de vírus</a:t>
            </a:r>
            <a:r>
              <a:rPr lang="pt-PT" noProof="0" dirty="0">
                <a:latin typeface="Calibri" panose="020F0502020204030204" pitchFamily="34" charset="0"/>
              </a:rPr>
              <a:t> que existe numa gota de sangue.</a:t>
            </a:r>
          </a:p>
          <a:p>
            <a:pPr marL="285750" indent="-285750">
              <a:buFont typeface="Arial" panose="020B0604020202020204" pitchFamily="34" charset="0"/>
              <a:buChar char="•"/>
            </a:pPr>
            <a:r>
              <a:rPr lang="pt-PT" dirty="0">
                <a:latin typeface="Calibri" panose="020F0502020204030204" pitchFamily="34" charset="0"/>
              </a:rPr>
              <a:t>Os </a:t>
            </a:r>
            <a:r>
              <a:rPr lang="pt-PT" b="1" noProof="0" dirty="0">
                <a:latin typeface="Calibri" panose="020F0502020204030204" pitchFamily="34" charset="0"/>
              </a:rPr>
              <a:t>ARVs não deixam que o HIV</a:t>
            </a:r>
            <a:r>
              <a:rPr lang="pt-PT" noProof="0" dirty="0">
                <a:latin typeface="Calibri" panose="020F0502020204030204" pitchFamily="34" charset="0"/>
              </a:rPr>
              <a:t> produza mais vírus                                                                 e reduzem a carga viral. O teste da carga viral indica-nos se os </a:t>
            </a:r>
            <a:r>
              <a:rPr lang="pt-PT" noProof="0" dirty="0" err="1">
                <a:latin typeface="Calibri" panose="020F0502020204030204" pitchFamily="34" charset="0"/>
              </a:rPr>
              <a:t>ARVs</a:t>
            </a:r>
            <a:r>
              <a:rPr lang="pt-PT" noProof="0" dirty="0">
                <a:latin typeface="Calibri" panose="020F0502020204030204" pitchFamily="34" charset="0"/>
              </a:rPr>
              <a:t> estão a funcionar bem e a impedir que o </a:t>
            </a:r>
            <a:r>
              <a:rPr lang="pt-PT" noProof="0" dirty="0" err="1">
                <a:latin typeface="Calibri" panose="020F0502020204030204" pitchFamily="34" charset="0"/>
              </a:rPr>
              <a:t>HIV</a:t>
            </a:r>
            <a:r>
              <a:rPr lang="pt-PT" noProof="0" dirty="0">
                <a:latin typeface="Calibri" panose="020F0502020204030204" pitchFamily="34" charset="0"/>
              </a:rPr>
              <a:t> produza mais vírus.</a:t>
            </a:r>
          </a:p>
          <a:p>
            <a:pPr marL="285750" indent="-285750">
              <a:buFont typeface="Arial" panose="020B0604020202020204" pitchFamily="34" charset="0"/>
              <a:buChar char="•"/>
            </a:pPr>
            <a:r>
              <a:rPr lang="pt-PT" noProof="0" dirty="0">
                <a:latin typeface="Calibri" panose="020F0502020204030204" pitchFamily="34" charset="0"/>
              </a:rPr>
              <a:t>Se você tiver uma carga viral alta, pode não parecer doente, mas o vírus estará a fazer mal ao seu corpo.</a:t>
            </a:r>
          </a:p>
          <a:p>
            <a:pPr marL="285750" indent="-285750">
              <a:buFont typeface="Arial" panose="020B0604020202020204" pitchFamily="34" charset="0"/>
              <a:buChar char="•"/>
            </a:pPr>
            <a:r>
              <a:rPr lang="pt-PT" b="1" noProof="0" dirty="0">
                <a:latin typeface="Calibri" panose="020F0502020204030204" pitchFamily="34" charset="0"/>
              </a:rPr>
              <a:t>Tenha em mente que os </a:t>
            </a:r>
            <a:r>
              <a:rPr lang="pt-PT" b="1" noProof="0" dirty="0" err="1">
                <a:latin typeface="Calibri" panose="020F0502020204030204" pitchFamily="34" charset="0"/>
              </a:rPr>
              <a:t>ARVs</a:t>
            </a:r>
            <a:r>
              <a:rPr lang="pt-PT" b="1" noProof="0" dirty="0">
                <a:latin typeface="Calibri" panose="020F0502020204030204" pitchFamily="34" charset="0"/>
              </a:rPr>
              <a:t>  não curam o HIV, </a:t>
            </a:r>
            <a:r>
              <a:rPr lang="pt-PT" noProof="0" dirty="0">
                <a:latin typeface="Calibri" panose="020F0502020204030204" pitchFamily="34" charset="0"/>
              </a:rPr>
              <a:t>portanto é preciso continuar a tomar os medicamentos.</a:t>
            </a:r>
          </a:p>
          <a:p>
            <a:pPr marL="285750" indent="-285750">
              <a:buFont typeface="Arial" panose="020B0604020202020204" pitchFamily="34" charset="0"/>
              <a:buChar char="•"/>
            </a:pPr>
            <a:r>
              <a:rPr lang="pt-PT" noProof="0" dirty="0">
                <a:latin typeface="Calibri" panose="020F0502020204030204" pitchFamily="34" charset="0"/>
              </a:rPr>
              <a:t>Se os </a:t>
            </a:r>
            <a:r>
              <a:rPr lang="pt-PT" noProof="0" dirty="0" err="1">
                <a:latin typeface="Calibri" panose="020F0502020204030204" pitchFamily="34" charset="0"/>
              </a:rPr>
              <a:t>ARVs</a:t>
            </a:r>
            <a:r>
              <a:rPr lang="pt-PT" noProof="0" dirty="0">
                <a:latin typeface="Calibri" panose="020F0502020204030204" pitchFamily="34" charset="0"/>
              </a:rPr>
              <a:t> estiverem a funcionar bem e você estiver a tomá-los todos os dias, ao fim de seis meses a carga viral é normalmente baixa ou </a:t>
            </a:r>
            <a:r>
              <a:rPr lang="pt-PT" noProof="0" dirty="0" err="1">
                <a:latin typeface="Calibri" panose="020F0502020204030204" pitchFamily="34" charset="0"/>
              </a:rPr>
              <a:t>indetectável</a:t>
            </a:r>
            <a:r>
              <a:rPr lang="pt-PT" noProof="0" dirty="0">
                <a:latin typeface="Calibri" panose="020F0502020204030204" pitchFamily="34" charset="0"/>
              </a:rPr>
              <a:t>. </a:t>
            </a:r>
            <a:r>
              <a:rPr lang="pt-PT" noProof="0" dirty="0" err="1">
                <a:latin typeface="Calibri" panose="020F0502020204030204" pitchFamily="34" charset="0"/>
              </a:rPr>
              <a:t>Indetectável</a:t>
            </a:r>
            <a:r>
              <a:rPr lang="pt-PT" noProof="0" dirty="0">
                <a:latin typeface="Calibri" panose="020F0502020204030204" pitchFamily="34" charset="0"/>
              </a:rPr>
              <a:t> significa que a quantidade de </a:t>
            </a:r>
            <a:r>
              <a:rPr lang="pt-PT" noProof="0" dirty="0" err="1">
                <a:latin typeface="Calibri" panose="020F0502020204030204" pitchFamily="34" charset="0"/>
              </a:rPr>
              <a:t>HIV</a:t>
            </a:r>
            <a:r>
              <a:rPr lang="pt-PT" noProof="0" dirty="0">
                <a:latin typeface="Calibri" panose="020F0502020204030204" pitchFamily="34" charset="0"/>
              </a:rPr>
              <a:t> no sangue é tão baixa que o teste não consegue </a:t>
            </a:r>
            <a:r>
              <a:rPr lang="pt-PT" noProof="0" dirty="0" err="1">
                <a:latin typeface="Calibri" panose="020F0502020204030204" pitchFamily="34" charset="0"/>
              </a:rPr>
              <a:t>detectá-lo</a:t>
            </a:r>
            <a:r>
              <a:rPr lang="pt-PT"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Volte à consulta dentro de  ____ semanas para receber os resultados da carga viral.</a:t>
            </a:r>
          </a:p>
          <a:p>
            <a:pPr marL="285750" indent="-285750">
              <a:buFont typeface="Arial" panose="020B0604020202020204" pitchFamily="34" charset="0"/>
              <a:buChar char="•"/>
            </a:pPr>
            <a:endParaRPr lang="pt-PT" b="1" noProof="0"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pt-BR" b="1" dirty="0">
              <a:solidFill>
                <a:prstClr val="black"/>
              </a:solidFill>
              <a:latin typeface="Calibri" panose="020F0502020204030204" pitchFamily="34" charset="0"/>
            </a:endParaRPr>
          </a:p>
          <a:p>
            <a:pPr algn="ctr"/>
            <a:r>
              <a:rPr lang="pt-BR" b="1" dirty="0">
                <a:solidFill>
                  <a:prstClr val="black"/>
                </a:solidFill>
                <a:latin typeface="Calibri" panose="020F0502020204030204" pitchFamily="34" charset="0"/>
              </a:rPr>
              <a:t>Imagem da frente do cartão</a:t>
            </a:r>
          </a:p>
          <a:p>
            <a:pPr algn="ctr"/>
            <a:endParaRPr lang="pt-BR" b="1" dirty="0">
              <a:solidFill>
                <a:prstClr val="black"/>
              </a:solidFill>
              <a:latin typeface="Calibri" panose="020F0502020204030204" pitchFamily="34" charset="0"/>
            </a:endParaRPr>
          </a:p>
        </p:txBody>
      </p:sp>
      <p:cxnSp>
        <p:nvCxnSpPr>
          <p:cNvPr id="15" name="Straight Connector 14"/>
          <p:cNvCxnSpPr/>
          <p:nvPr/>
        </p:nvCxnSpPr>
        <p:spPr>
          <a:xfrm>
            <a:off x="2819400" y="1108596"/>
            <a:ext cx="0" cy="31586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2. O que é a carga viral?</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094" y="457200"/>
            <a:ext cx="1878012" cy="1302792"/>
          </a:xfrm>
          <a:prstGeom prst="rect">
            <a:avLst/>
          </a:prstGeom>
          <a:noFill/>
          <a:ln>
            <a:noFill/>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0094" y="457201"/>
            <a:ext cx="1878012" cy="13027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2971800" y="4419600"/>
            <a:ext cx="5943600" cy="22755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3566814" y="4495799"/>
            <a:ext cx="5424786" cy="2199325"/>
          </a:xfrm>
        </p:spPr>
        <p:txBody>
          <a:bodyPr>
            <a:normAutofit fontScale="70000" lnSpcReduction="20000"/>
          </a:bodyPr>
          <a:lstStyle/>
          <a:p>
            <a:r>
              <a:rPr lang="pt-PT" sz="2100" b="1" noProof="0" dirty="0">
                <a:latin typeface="Calibri" panose="020F0502020204030204" pitchFamily="34" charset="0"/>
              </a:rPr>
              <a:t>Instruções aos provedores:</a:t>
            </a:r>
          </a:p>
          <a:p>
            <a:r>
              <a:rPr lang="pt-PT" b="1" noProof="0" dirty="0">
                <a:latin typeface="Calibri" panose="020F0502020204030204" pitchFamily="34" charset="0"/>
              </a:rPr>
              <a:t>Sugestão: </a:t>
            </a:r>
            <a:r>
              <a:rPr lang="pt-PT" noProof="0" dirty="0">
                <a:latin typeface="Calibri" panose="020F0502020204030204" pitchFamily="34" charset="0"/>
              </a:rPr>
              <a:t>Os adolescentes não gostam de “sermões”. É importante que eles façam parte da decisão de aprender novas informações. Por exemplo:</a:t>
            </a:r>
          </a:p>
          <a:p>
            <a:pPr marL="285750" indent="-285750">
              <a:buFont typeface="Arial" panose="020B0604020202020204" pitchFamily="34" charset="0"/>
              <a:buChar char="•"/>
            </a:pPr>
            <a:r>
              <a:rPr lang="pt-PT" b="1" noProof="0" dirty="0">
                <a:latin typeface="Calibri" panose="020F0502020204030204" pitchFamily="34" charset="0"/>
              </a:rPr>
              <a:t>Perguntar: </a:t>
            </a:r>
            <a:r>
              <a:rPr lang="pt-PT" noProof="0" dirty="0">
                <a:latin typeface="Calibri" panose="020F0502020204030204" pitchFamily="34" charset="0"/>
              </a:rPr>
              <a:t>“O que </a:t>
            </a:r>
            <a:r>
              <a:rPr lang="pt-PT" dirty="0">
                <a:latin typeface="Calibri" panose="020F0502020204030204" pitchFamily="34" charset="0"/>
              </a:rPr>
              <a:t>é que você </a:t>
            </a:r>
            <a:r>
              <a:rPr lang="pt-PT" noProof="0" dirty="0">
                <a:latin typeface="Calibri" panose="020F0502020204030204" pitchFamily="34" charset="0"/>
              </a:rPr>
              <a:t>sabe sobre a carga viral?”</a:t>
            </a:r>
          </a:p>
          <a:p>
            <a:pPr marL="285750" indent="-285750">
              <a:buFont typeface="Arial" panose="020B0604020202020204" pitchFamily="34" charset="0"/>
              <a:buChar char="•"/>
            </a:pPr>
            <a:r>
              <a:rPr lang="pt-PT" b="1" noProof="0" dirty="0">
                <a:latin typeface="Calibri" panose="020F0502020204030204" pitchFamily="34" charset="0"/>
              </a:rPr>
              <a:t>Confirmar que está a escutar: </a:t>
            </a:r>
            <a:r>
              <a:rPr lang="pt-PT" noProof="0" dirty="0">
                <a:latin typeface="Calibri" panose="020F0502020204030204" pitchFamily="34" charset="0"/>
              </a:rPr>
              <a:t>“Parece que as pessoas falam muito sobre isso, mas você não sabe bem o que isso significa, não é?</a:t>
            </a:r>
          </a:p>
          <a:p>
            <a:pPr marL="285750" indent="-285750">
              <a:buFont typeface="Arial" panose="020B0604020202020204" pitchFamily="34" charset="0"/>
              <a:buChar char="•"/>
            </a:pPr>
            <a:r>
              <a:rPr lang="pt-PT" b="1" noProof="0" dirty="0">
                <a:latin typeface="Calibri" panose="020F0502020204030204" pitchFamily="34" charset="0"/>
              </a:rPr>
              <a:t>Perguntar: </a:t>
            </a:r>
            <a:r>
              <a:rPr lang="pt-PT" noProof="0" dirty="0">
                <a:latin typeface="Calibri" panose="020F0502020204030204" pitchFamily="34" charset="0"/>
              </a:rPr>
              <a:t>“Quer que lhe dê mais informações sobre este teste e que lhe diga porque é que ele é tão importante para a sua saúde?”</a:t>
            </a:r>
          </a:p>
          <a:p>
            <a:pPr marL="285750" indent="-285750">
              <a:buFont typeface="Arial" panose="020B0604020202020204" pitchFamily="34" charset="0"/>
              <a:buChar char="•"/>
            </a:pPr>
            <a:r>
              <a:rPr lang="pt-PT" b="1" noProof="0" dirty="0">
                <a:latin typeface="Calibri" panose="020F0502020204030204" pitchFamily="34" charset="0"/>
              </a:rPr>
              <a:t>Perguntar: </a:t>
            </a:r>
            <a:r>
              <a:rPr lang="pt-PT" noProof="0" dirty="0">
                <a:latin typeface="Calibri" panose="020F0502020204030204" pitchFamily="34" charset="0"/>
              </a:rPr>
              <a:t>“Tem alguma dúvida sobre estas informações?” “Acha que algum destes benefícios seja importante?” “Estas informações fizeram-no mudar de ideia sobre os </a:t>
            </a:r>
            <a:r>
              <a:rPr lang="pt-PT" noProof="0" dirty="0" err="1">
                <a:latin typeface="Calibri" panose="020F0502020204030204" pitchFamily="34" charset="0"/>
              </a:rPr>
              <a:t>ARVs</a:t>
            </a:r>
            <a:r>
              <a:rPr lang="pt-PT" noProof="0" dirty="0">
                <a:latin typeface="Calibri" panose="020F0502020204030204" pitchFamily="34" charset="0"/>
              </a:rPr>
              <a:t>?”</a:t>
            </a:r>
            <a:endParaRPr lang="pt-PT" b="1" noProof="0" dirty="0">
              <a:latin typeface="Calibri" panose="020F0502020204030204" pitchFamily="34" charset="0"/>
            </a:endParaRPr>
          </a:p>
          <a:p>
            <a:pPr marL="285750" indent="-285750">
              <a:buFont typeface="Arial" panose="020B0604020202020204" pitchFamily="34" charset="0"/>
              <a:buChar char="•"/>
            </a:pPr>
            <a:endParaRPr lang="pt-PT" b="1" noProof="0" dirty="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495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12</a:t>
            </a:fld>
            <a:endParaRPr lang="pt-BR" dirty="0">
              <a:solidFill>
                <a:prstClr val="black">
                  <a:tint val="75000"/>
                </a:prstClr>
              </a:solidFill>
            </a:endParaRPr>
          </a:p>
        </p:txBody>
      </p:sp>
    </p:spTree>
    <p:extLst>
      <p:ext uri="{BB962C8B-B14F-4D97-AF65-F5344CB8AC3E}">
        <p14:creationId xmlns:p14="http://schemas.microsoft.com/office/powerpoint/2010/main" val="221373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pt-PT" sz="2800" noProof="0" dirty="0">
                <a:solidFill>
                  <a:srgbClr val="FFFFFF"/>
                </a:solidFill>
                <a:latin typeface="Calibri" panose="020F0502020204030204" pitchFamily="34" charset="0"/>
              </a:rPr>
              <a:t>	3. Por que </a:t>
            </a:r>
            <a:r>
              <a:rPr lang="pt-PT" sz="2800" dirty="0">
                <a:solidFill>
                  <a:srgbClr val="FFFFFF"/>
                </a:solidFill>
                <a:latin typeface="Calibri" panose="020F0502020204030204" pitchFamily="34" charset="0"/>
              </a:rPr>
              <a:t>razão é </a:t>
            </a:r>
            <a:r>
              <a:rPr lang="pt-PT" sz="2800" noProof="0" dirty="0">
                <a:solidFill>
                  <a:srgbClr val="FFFFFF"/>
                </a:solidFill>
                <a:latin typeface="Calibri" panose="020F0502020204030204" pitchFamily="34" charset="0"/>
              </a:rPr>
              <a:t>bom ter uma carga viral baixa?</a:t>
            </a:r>
          </a:p>
        </p:txBody>
      </p:sp>
      <p:sp>
        <p:nvSpPr>
          <p:cNvPr id="2" name="TextBox 1"/>
          <p:cNvSpPr txBox="1"/>
          <p:nvPr/>
        </p:nvSpPr>
        <p:spPr>
          <a:xfrm>
            <a:off x="6781801" y="2240101"/>
            <a:ext cx="2209802" cy="4524315"/>
          </a:xfrm>
          <a:prstGeom prst="rect">
            <a:avLst/>
          </a:prstGeom>
          <a:noFill/>
        </p:spPr>
        <p:txBody>
          <a:bodyPr wrap="square" rtlCol="0">
            <a:spAutoFit/>
          </a:bodyPr>
          <a:lstStyle/>
          <a:p>
            <a:pPr marL="285750" indent="-285750">
              <a:buFont typeface="Wingdings" panose="05000000000000000000" pitchFamily="2" charset="2"/>
              <a:buChar char="Ø"/>
            </a:pPr>
            <a:r>
              <a:rPr lang="pt-BR" dirty="0">
                <a:latin typeface="Calibri" panose="020F0502020204030204" pitchFamily="34" charset="0"/>
              </a:rPr>
              <a:t>Uma carga viral baixa mantém o seu corpo e a sua mente saudáveis.</a:t>
            </a:r>
          </a:p>
          <a:p>
            <a:pPr marL="285750" indent="-285750">
              <a:buFont typeface="Wingdings" panose="05000000000000000000" pitchFamily="2" charset="2"/>
              <a:buChar char="Ø"/>
            </a:pPr>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Uma carga viral baixa faz diminuir a possibilidade de você transmitir o HIV aos seus parceiros ou parceiras sexuais ou durante a gravidez ou amamentação.</a:t>
            </a:r>
          </a:p>
          <a:p>
            <a:pPr marL="285750" indent="-285750">
              <a:buFont typeface="Wingdings" panose="05000000000000000000" pitchFamily="2" charset="2"/>
              <a:buChar char="Ø"/>
            </a:pPr>
            <a:endParaRPr lang="pt-BR" dirty="0">
              <a:latin typeface="Calibri" panose="020F050202020403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76400"/>
            <a:ext cx="700173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484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201475"/>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a:bodyPr>
          <a:lstStyle/>
          <a:p>
            <a:r>
              <a:rPr lang="pt-PT" sz="17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Uma carga viral baixa mantém o seu corpo e a sua mente saudáveis.</a:t>
            </a:r>
          </a:p>
          <a:p>
            <a:pPr marL="285750" indent="-285750">
              <a:buFont typeface="Wingdings" panose="05000000000000000000" pitchFamily="2" charset="2"/>
              <a:buChar char="Ø"/>
            </a:pPr>
            <a:r>
              <a:rPr lang="pt-BR" sz="1600" dirty="0">
                <a:latin typeface="Calibri" panose="020F0502020204030204" pitchFamily="34" charset="0"/>
              </a:rPr>
              <a:t>Uma carga viral baixa faz diminuir a possibilidade de você transmitir o HIV aos seus parceiros ou parceiras sexuais ou durante a gravidez ou amamentação.</a:t>
            </a:r>
          </a:p>
          <a:p>
            <a:pPr marL="285750" indent="-285750">
              <a:buFont typeface="Wingdings" panose="05000000000000000000" pitchFamily="2" charset="2"/>
              <a:buChar char="Ø"/>
            </a:pPr>
            <a:endParaRPr lang="pt-BR" sz="1600" dirty="0">
              <a:latin typeface="Calibri" panose="020F0502020204030204" pitchFamily="34" charset="0"/>
            </a:endParaRPr>
          </a:p>
        </p:txBody>
      </p:sp>
      <p:sp>
        <p:nvSpPr>
          <p:cNvPr id="7" name="Content Placeholder 1"/>
          <p:cNvSpPr>
            <a:spLocks noGrp="1"/>
          </p:cNvSpPr>
          <p:nvPr>
            <p:ph sz="half" idx="1"/>
          </p:nvPr>
        </p:nvSpPr>
        <p:spPr>
          <a:xfrm>
            <a:off x="785475" y="4277676"/>
            <a:ext cx="1946296" cy="2133600"/>
          </a:xfrm>
        </p:spPr>
        <p:txBody>
          <a:bodyPr>
            <a:normAutofit fontScale="77500" lnSpcReduction="20000"/>
          </a:bodyPr>
          <a:lstStyle/>
          <a:p>
            <a:r>
              <a:rPr lang="pt-PT" sz="2100" b="1" noProof="0" dirty="0">
                <a:latin typeface="Calibri" panose="020F0502020204030204" pitchFamily="34" charset="0"/>
              </a:rPr>
              <a:t>Revisão:</a:t>
            </a:r>
          </a:p>
          <a:p>
            <a:pPr marL="285750" indent="-285750">
              <a:buFont typeface="Arial" panose="020B0604020202020204" pitchFamily="34" charset="0"/>
              <a:buChar char="•"/>
            </a:pPr>
            <a:r>
              <a:rPr lang="pt-PT" noProof="0" dirty="0">
                <a:latin typeface="Calibri" panose="020F0502020204030204" pitchFamily="34" charset="0"/>
              </a:rPr>
              <a:t>Que outros benefícios resultam de tomar os </a:t>
            </a:r>
            <a:r>
              <a:rPr lang="pt-PT" noProof="0" dirty="0" err="1">
                <a:latin typeface="Calibri" panose="020F0502020204030204" pitchFamily="34" charset="0"/>
              </a:rPr>
              <a:t>ARVs</a:t>
            </a:r>
            <a:r>
              <a:rPr lang="pt-PT" noProof="0" dirty="0">
                <a:latin typeface="Calibri" panose="020F0502020204030204" pitchFamily="34" charset="0"/>
              </a:rPr>
              <a:t> e manter a sua carga viral baixa?</a:t>
            </a:r>
          </a:p>
          <a:p>
            <a:pPr marL="285750" indent="-285750">
              <a:buFont typeface="Arial" panose="020B0604020202020204" pitchFamily="34" charset="0"/>
              <a:buChar char="•"/>
            </a:pPr>
            <a:r>
              <a:rPr lang="pt-PT" noProof="0" dirty="0">
                <a:latin typeface="Calibri" panose="020F0502020204030204" pitchFamily="34" charset="0"/>
              </a:rPr>
              <a:t>Ficou espantado com algum dos benefícios ou tem alguma dúvida sobre eles?</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277675"/>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5368404"/>
          </a:xfrm>
        </p:spPr>
        <p:txBody>
          <a:bodyPr>
            <a:normAutofit fontScale="92500" lnSpcReduction="10000"/>
          </a:bodyPr>
          <a:lstStyle/>
          <a:p>
            <a:r>
              <a:rPr lang="pt-PT" sz="1900" b="1" noProof="0" dirty="0">
                <a:latin typeface="Calibri" panose="020F0502020204030204" pitchFamily="34" charset="0"/>
              </a:rPr>
              <a:t>PONTOS A </a:t>
            </a:r>
            <a:r>
              <a:rPr lang="pt-PT" sz="1900" b="1" noProof="0" dirty="0" err="1">
                <a:latin typeface="Calibri" panose="020F0502020204030204" pitchFamily="34" charset="0"/>
              </a:rPr>
              <a:t>DISCUTIR:</a:t>
            </a:r>
            <a:r>
              <a:rPr lang="pt-PT" b="1" noProof="0" dirty="0" err="1">
                <a:latin typeface="Calibri" panose="020F0502020204030204" pitchFamily="34" charset="0"/>
              </a:rPr>
              <a:t>Os</a:t>
            </a:r>
            <a:r>
              <a:rPr lang="pt-PT" b="1" noProof="0" dirty="0">
                <a:latin typeface="Calibri" panose="020F0502020204030204" pitchFamily="34" charset="0"/>
              </a:rPr>
              <a:t> níveis baixos de vírus no corpo têm vários benefícios:</a:t>
            </a:r>
          </a:p>
          <a:p>
            <a:pPr marL="696041" lvl="1" indent="-285750">
              <a:buFont typeface="Arial" panose="020B0604020202020204" pitchFamily="34" charset="0"/>
              <a:buChar char="•"/>
            </a:pPr>
            <a:r>
              <a:rPr lang="pt-PT" b="1" dirty="0">
                <a:latin typeface="Calibri" panose="020F0502020204030204" pitchFamily="34" charset="0"/>
              </a:rPr>
              <a:t>Mantêm a mente </a:t>
            </a:r>
            <a:r>
              <a:rPr lang="pt-PT" b="1" noProof="0" dirty="0">
                <a:latin typeface="Calibri" panose="020F0502020204030204" pitchFamily="34" charset="0"/>
              </a:rPr>
              <a:t>saudável.</a:t>
            </a:r>
            <a:r>
              <a:rPr lang="pt-PT" noProof="0" dirty="0">
                <a:latin typeface="Calibri" panose="020F0502020204030204" pitchFamily="34" charset="0"/>
              </a:rPr>
              <a:t> Ter uma carga viral baixa faz com que a sua mente permaneça saudável.</a:t>
            </a:r>
          </a:p>
          <a:p>
            <a:pPr marL="696041" lvl="1" indent="-285750">
              <a:buFont typeface="Arial" panose="020B0604020202020204" pitchFamily="34" charset="0"/>
              <a:buChar char="•"/>
            </a:pPr>
            <a:r>
              <a:rPr lang="pt-PT" b="1" noProof="0" dirty="0">
                <a:latin typeface="Calibri" panose="020F0502020204030204" pitchFamily="34" charset="0"/>
              </a:rPr>
              <a:t>Evitam o desenvolvimento de outras doenças graves</a:t>
            </a:r>
            <a:r>
              <a:rPr lang="pt-PT" b="1" dirty="0">
                <a:latin typeface="Calibri" panose="020F0502020204030204" pitchFamily="34" charset="0"/>
              </a:rPr>
              <a:t>.</a:t>
            </a:r>
            <a:endParaRPr lang="pt-PT" b="1" noProof="0" dirty="0">
              <a:latin typeface="Calibri" panose="020F0502020204030204" pitchFamily="34" charset="0"/>
            </a:endParaRPr>
          </a:p>
          <a:p>
            <a:pPr marL="696041" lvl="1" indent="-285750">
              <a:buFont typeface="Arial" panose="020B0604020202020204" pitchFamily="34" charset="0"/>
              <a:buChar char="•"/>
            </a:pPr>
            <a:r>
              <a:rPr lang="pt-PT" b="1" dirty="0">
                <a:latin typeface="Calibri" panose="020F0502020204030204" pitchFamily="34" charset="0"/>
              </a:rPr>
              <a:t>Dão-lhe força física e </a:t>
            </a:r>
            <a:r>
              <a:rPr lang="pt-PT" b="1" noProof="0" dirty="0">
                <a:latin typeface="Calibri" panose="020F0502020204030204" pitchFamily="34" charset="0"/>
              </a:rPr>
              <a:t>emocional.</a:t>
            </a:r>
            <a:r>
              <a:rPr lang="pt-PT" noProof="0" dirty="0">
                <a:latin typeface="Calibri" panose="020F0502020204030204" pitchFamily="34" charset="0"/>
              </a:rPr>
              <a:t>  </a:t>
            </a:r>
          </a:p>
          <a:p>
            <a:pPr marL="696041" lvl="1" indent="-285750">
              <a:buFont typeface="Arial" panose="020B0604020202020204" pitchFamily="34" charset="0"/>
              <a:buChar char="•"/>
            </a:pPr>
            <a:r>
              <a:rPr lang="pt-PT" noProof="0" dirty="0">
                <a:latin typeface="Calibri" panose="020F0502020204030204" pitchFamily="34" charset="0"/>
              </a:rPr>
              <a:t>Uma </a:t>
            </a:r>
            <a:r>
              <a:rPr lang="pt-PT" dirty="0">
                <a:latin typeface="Calibri" panose="020F0502020204030204" pitchFamily="34" charset="0"/>
              </a:rPr>
              <a:t>carga viral baixa </a:t>
            </a:r>
            <a:r>
              <a:rPr lang="pt-PT" b="1" dirty="0">
                <a:latin typeface="Calibri" panose="020F0502020204030204" pitchFamily="34" charset="0"/>
              </a:rPr>
              <a:t>reduz o risco de transmitir o </a:t>
            </a:r>
            <a:r>
              <a:rPr lang="pt-PT" b="1" dirty="0" err="1">
                <a:latin typeface="Calibri" panose="020F0502020204030204" pitchFamily="34" charset="0"/>
              </a:rPr>
              <a:t>HIV</a:t>
            </a:r>
            <a:r>
              <a:rPr lang="pt-PT" b="1" dirty="0">
                <a:latin typeface="Calibri" panose="020F0502020204030204" pitchFamily="34" charset="0"/>
              </a:rPr>
              <a:t> a um parceiro ou companheira sexual ou de mãe para filho durante a gravidez, </a:t>
            </a:r>
            <a:r>
              <a:rPr lang="pt-PT" dirty="0">
                <a:latin typeface="Calibri" panose="020F0502020204030204" pitchFamily="34" charset="0"/>
              </a:rPr>
              <a:t>se for sexualmente </a:t>
            </a:r>
            <a:r>
              <a:rPr lang="pt-PT" dirty="0" err="1">
                <a:latin typeface="Calibri" panose="020F0502020204030204" pitchFamily="34" charset="0"/>
              </a:rPr>
              <a:t>activo</a:t>
            </a:r>
            <a:r>
              <a:rPr lang="pt-PT" dirty="0">
                <a:latin typeface="Calibri" panose="020F0502020204030204" pitchFamily="34" charset="0"/>
              </a:rPr>
              <a:t>/a ou tiver filhos. </a:t>
            </a:r>
            <a:r>
              <a:rPr lang="pt-PT" b="1" noProof="0" dirty="0">
                <a:latin typeface="Calibri" panose="020F0502020204030204" pitchFamily="34" charset="0"/>
              </a:rPr>
              <a:t> </a:t>
            </a:r>
          </a:p>
          <a:p>
            <a:r>
              <a:rPr lang="pt-PT" b="1" noProof="0" dirty="0">
                <a:latin typeface="Calibri" panose="020F0502020204030204" pitchFamily="34" charset="0"/>
              </a:rPr>
              <a:t>Instruções aos provedores: </a:t>
            </a:r>
            <a:endParaRPr lang="pt-PT" sz="1900" b="1" noProof="0" dirty="0">
              <a:latin typeface="Calibri" panose="020F0502020204030204" pitchFamily="34" charset="0"/>
            </a:endParaRPr>
          </a:p>
          <a:p>
            <a:pPr marL="285750" indent="-285750">
              <a:buFont typeface="Arial" panose="020B0604020202020204" pitchFamily="34" charset="0"/>
              <a:buChar char="•"/>
            </a:pPr>
            <a:r>
              <a:rPr lang="pt-PT" noProof="0" dirty="0">
                <a:latin typeface="Calibri" panose="020F0502020204030204" pitchFamily="34" charset="0"/>
              </a:rPr>
              <a:t>O que seria melhor para você se tivesse uma carga viral baixa?</a:t>
            </a:r>
          </a:p>
          <a:p>
            <a:pPr marL="696041" lvl="1" indent="-285750">
              <a:buFont typeface="Arial" panose="020B0604020202020204" pitchFamily="34" charset="0"/>
              <a:buChar char="•"/>
            </a:pPr>
            <a:r>
              <a:rPr lang="pt-PT" noProof="0" dirty="0">
                <a:latin typeface="Calibri" panose="020F0502020204030204" pitchFamily="34" charset="0"/>
              </a:rPr>
              <a:t>Deixe a pessoa responder. Deve ter uma conversa com ela. Lembre-se de utilizar declarações reflexivas e resumidas para ver se entendeu o que a pessoa disse.</a:t>
            </a:r>
          </a:p>
          <a:p>
            <a:pPr marL="696041" lvl="1" indent="-285750">
              <a:buFont typeface="Arial" panose="020B0604020202020204" pitchFamily="34" charset="0"/>
              <a:buChar char="•"/>
            </a:pPr>
            <a:r>
              <a:rPr lang="pt-PT" noProof="0" dirty="0">
                <a:latin typeface="Calibri" panose="020F0502020204030204" pitchFamily="34" charset="0"/>
              </a:rPr>
              <a:t>Exemplo: “Vejo que você se interessa realmente pela saúde do/da seu/sua parceiro/a.” “Você está a dizer que _____ é muito importante para si.” Se tomar os seus </a:t>
            </a:r>
            <a:r>
              <a:rPr lang="pt-PT" noProof="0" dirty="0" err="1">
                <a:latin typeface="Calibri" panose="020F0502020204030204" pitchFamily="34" charset="0"/>
              </a:rPr>
              <a:t>ARVs</a:t>
            </a:r>
            <a:r>
              <a:rPr lang="pt-PT" dirty="0">
                <a:latin typeface="Calibri" panose="020F0502020204030204" pitchFamily="34" charset="0"/>
              </a:rPr>
              <a:t>, pode continuar a ter esse cuidado</a:t>
            </a:r>
            <a:r>
              <a:rPr lang="pt-PT" noProof="0" dirty="0">
                <a:latin typeface="Calibri" panose="020F0502020204030204" pitchFamily="34" charset="0"/>
              </a:rPr>
              <a:t>.”</a:t>
            </a:r>
          </a:p>
          <a:p>
            <a:pPr marL="0" lvl="1"/>
            <a:endParaRPr lang="pt-PT" b="1" noProof="0" dirty="0">
              <a:latin typeface="Calibri" panose="020F0502020204030204" pitchFamily="34" charset="0"/>
            </a:endParaRPr>
          </a:p>
          <a:p>
            <a:pPr marL="285750" indent="-285750">
              <a:buFont typeface="Arial" panose="020B0604020202020204" pitchFamily="34" charset="0"/>
              <a:buChar char="•"/>
            </a:pPr>
            <a:endParaRPr lang="pt-PT" b="1" noProof="0" dirty="0">
              <a:latin typeface="Calibri" panose="020F0502020204030204" pitchFamily="34" charset="0"/>
            </a:endParaRPr>
          </a:p>
        </p:txBody>
      </p:sp>
      <p:cxnSp>
        <p:nvCxnSpPr>
          <p:cNvPr id="15" name="Straight Connector 14"/>
          <p:cNvCxnSpPr/>
          <p:nvPr/>
        </p:nvCxnSpPr>
        <p:spPr>
          <a:xfrm>
            <a:off x="2895600" y="1143000"/>
            <a:ext cx="0" cy="53684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3. </a:t>
            </a:r>
            <a:r>
              <a:rPr lang="pt-PT" sz="2800" dirty="0">
                <a:solidFill>
                  <a:srgbClr val="FFFFFF"/>
                </a:solidFill>
                <a:latin typeface="Calibri" panose="020F0502020204030204" pitchFamily="34" charset="0"/>
              </a:rPr>
              <a:t>Por que razão é bom ter uma carga viral 				baixa</a:t>
            </a:r>
            <a:r>
              <a:rPr lang="pt-BR" sz="2800" dirty="0">
                <a:solidFill>
                  <a:srgbClr val="FFFFFF"/>
                </a:solidFill>
                <a:latin typeface="Calibri" panose="020F0502020204030204" pitchFamily="34" charset="0"/>
              </a:rPr>
              <a:t>?</a:t>
            </a: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14</a:t>
            </a:fld>
            <a:endParaRPr lang="pt-BR" dirty="0">
              <a:solidFill>
                <a:prstClr val="black">
                  <a:tint val="75000"/>
                </a:prstClr>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135" y="459374"/>
            <a:ext cx="1877971" cy="130061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456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pt-PT" sz="2800" noProof="0" dirty="0">
                <a:solidFill>
                  <a:srgbClr val="FFFFFF"/>
                </a:solidFill>
                <a:latin typeface="Calibri" panose="020F0502020204030204" pitchFamily="34" charset="0"/>
              </a:rPr>
              <a:t>	4. </a:t>
            </a:r>
            <a:r>
              <a:rPr lang="pt-PT" sz="2800" dirty="0">
                <a:solidFill>
                  <a:srgbClr val="FFFFFF"/>
                </a:solidFill>
                <a:latin typeface="Calibri" panose="020F0502020204030204" pitchFamily="34" charset="0"/>
              </a:rPr>
              <a:t>A sua c</a:t>
            </a:r>
            <a:r>
              <a:rPr lang="pt-PT" sz="2800" noProof="0" dirty="0">
                <a:solidFill>
                  <a:srgbClr val="FFFFFF"/>
                </a:solidFill>
                <a:latin typeface="Calibri" panose="020F0502020204030204" pitchFamily="34" charset="0"/>
              </a:rPr>
              <a:t>arga viral está BAIXA</a:t>
            </a:r>
          </a:p>
        </p:txBody>
      </p:sp>
      <p:sp>
        <p:nvSpPr>
          <p:cNvPr id="2" name="TextBox 1"/>
          <p:cNvSpPr txBox="1"/>
          <p:nvPr/>
        </p:nvSpPr>
        <p:spPr>
          <a:xfrm>
            <a:off x="6096000" y="1219200"/>
            <a:ext cx="2895602" cy="3139321"/>
          </a:xfrm>
          <a:prstGeom prst="rect">
            <a:avLst/>
          </a:prstGeom>
          <a:noFill/>
        </p:spPr>
        <p:txBody>
          <a:bodyPr wrap="square" rtlCol="0">
            <a:spAutoFit/>
          </a:bodyPr>
          <a:lstStyle/>
          <a:p>
            <a:pPr marL="285750" indent="-285750">
              <a:buFont typeface="Wingdings" panose="05000000000000000000" pitchFamily="2" charset="2"/>
              <a:buChar char="Ø"/>
            </a:pPr>
            <a:r>
              <a:rPr lang="pt-BR" dirty="0">
                <a:latin typeface="Calibri" panose="020F0502020204030204" pitchFamily="34" charset="0"/>
              </a:rPr>
              <a:t>Uma carga viral baixa quer dizer que os ARVs  estão a ter efeito.</a:t>
            </a:r>
          </a:p>
          <a:p>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Não quer dizer que pode parar de tomar os ARVs.</a:t>
            </a:r>
          </a:p>
          <a:p>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Continue a tomar os ARVs todos os dias!</a:t>
            </a:r>
          </a:p>
          <a:p>
            <a:pPr marL="285750" indent="-285750">
              <a:buFont typeface="Wingdings" panose="05000000000000000000" pitchFamily="2" charset="2"/>
              <a:buChar char="Ø"/>
            </a:pPr>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Continue! Bom trabalho!</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787" y="1066800"/>
            <a:ext cx="5383213" cy="56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78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876800"/>
            <a:ext cx="2971800" cy="1676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Uma carga viral baixa quer dizer que os ARVs  estão a ter efeito</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Não quer dizer que pode parar de tomar os ARVs</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Continue a tomar os ARVs todos os dias!</a:t>
            </a:r>
          </a:p>
          <a:p>
            <a:pPr marL="285750" indent="-285750">
              <a:buFont typeface="Wingdings" panose="05000000000000000000" pitchFamily="2" charset="2"/>
              <a:buChar char="Ø"/>
            </a:pPr>
            <a:r>
              <a:rPr lang="pt-BR" sz="1600" dirty="0">
                <a:latin typeface="Calibri" panose="020F0502020204030204" pitchFamily="34" charset="0"/>
              </a:rPr>
              <a:t>Continue! Bom trabalho!</a:t>
            </a:r>
          </a:p>
        </p:txBody>
      </p:sp>
      <p:sp>
        <p:nvSpPr>
          <p:cNvPr id="7" name="Content Placeholder 1"/>
          <p:cNvSpPr>
            <a:spLocks noGrp="1"/>
          </p:cNvSpPr>
          <p:nvPr>
            <p:ph sz="half" idx="1"/>
          </p:nvPr>
        </p:nvSpPr>
        <p:spPr>
          <a:xfrm>
            <a:off x="914400" y="4950691"/>
            <a:ext cx="2286000" cy="1600200"/>
          </a:xfrm>
        </p:spPr>
        <p:txBody>
          <a:bodyPr>
            <a:normAutofit fontScale="92500" lnSpcReduction="10000"/>
          </a:bodyPr>
          <a:lstStyle/>
          <a:p>
            <a:r>
              <a:rPr lang="pt-PT" sz="1500" b="1" noProof="0" dirty="0">
                <a:latin typeface="Calibri" panose="020F0502020204030204" pitchFamily="34" charset="0"/>
              </a:rPr>
              <a:t>Revisão:</a:t>
            </a:r>
          </a:p>
          <a:p>
            <a:pPr marL="285750" indent="-285750">
              <a:buFont typeface="Arial" panose="020B0604020202020204" pitchFamily="34" charset="0"/>
              <a:buChar char="•"/>
            </a:pPr>
            <a:r>
              <a:rPr lang="pt-PT" sz="1500" noProof="0" dirty="0">
                <a:latin typeface="Calibri" panose="020F0502020204030204" pitchFamily="34" charset="0"/>
              </a:rPr>
              <a:t>O que significa uma carga viral baixa?</a:t>
            </a:r>
          </a:p>
          <a:p>
            <a:pPr marL="285750" indent="-285750">
              <a:buFont typeface="Arial" panose="020B0604020202020204" pitchFamily="34" charset="0"/>
              <a:buChar char="•"/>
            </a:pPr>
            <a:r>
              <a:rPr lang="pt-PT" sz="1500" noProof="0" dirty="0">
                <a:latin typeface="Calibri" panose="020F0502020204030204" pitchFamily="34" charset="0"/>
              </a:rPr>
              <a:t>Por que é que é importante continuar a tomar os </a:t>
            </a:r>
            <a:r>
              <a:rPr lang="pt-PT" sz="1500" noProof="0" dirty="0" err="1">
                <a:latin typeface="Calibri" panose="020F0502020204030204" pitchFamily="34" charset="0"/>
              </a:rPr>
              <a:t>ARVs</a:t>
            </a:r>
            <a:r>
              <a:rPr lang="pt-PT" sz="1500" noProof="0" dirty="0">
                <a:latin typeface="Calibri" panose="020F0502020204030204" pitchFamily="34" charset="0"/>
              </a:rPr>
              <a:t> todos os dias?</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9530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5638800"/>
          </a:xfrm>
        </p:spPr>
        <p:txBody>
          <a:bodyPr>
            <a:normAutofit fontScale="62500" lnSpcReduction="20000"/>
          </a:bodyPr>
          <a:lstStyle/>
          <a:p>
            <a:r>
              <a:rPr lang="pt-PT" sz="21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Você tem uma carga viral baixa! </a:t>
            </a:r>
            <a:r>
              <a:rPr lang="pt-PT" b="1" noProof="0" dirty="0">
                <a:latin typeface="Calibri" panose="020F0502020204030204" pitchFamily="34" charset="0"/>
              </a:rPr>
              <a:t>Se </a:t>
            </a:r>
          </a:p>
          <a:p>
            <a:r>
              <a:rPr lang="pt-PT" b="1" noProof="0" dirty="0">
                <a:latin typeface="Calibri" panose="020F0502020204030204" pitchFamily="34" charset="0"/>
              </a:rPr>
              <a:t>mantiver o nível do vírus baixo no seu corpo,</a:t>
            </a:r>
          </a:p>
          <a:p>
            <a:r>
              <a:rPr lang="pt-PT" b="1" dirty="0">
                <a:latin typeface="Calibri" panose="020F0502020204030204" pitchFamily="34" charset="0"/>
              </a:rPr>
              <a:t>terá muitos benefícios:</a:t>
            </a:r>
          </a:p>
          <a:p>
            <a:pPr marL="541338" indent="-269875">
              <a:buFont typeface="Arial" panose="020B0604020202020204" pitchFamily="34" charset="0"/>
              <a:buChar char="•"/>
            </a:pPr>
            <a:r>
              <a:rPr lang="pt-PT" b="1" dirty="0">
                <a:latin typeface="Calibri" panose="020F0502020204030204" pitchFamily="34" charset="0"/>
              </a:rPr>
              <a:t>Terá uma mente saudável. </a:t>
            </a:r>
            <a:r>
              <a:rPr lang="pt-PT" dirty="0">
                <a:latin typeface="Calibri" panose="020F0502020204030204" pitchFamily="34" charset="0"/>
              </a:rPr>
              <a:t>Uma carga viral baixa faz com que a mente permaneça saudável.</a:t>
            </a:r>
          </a:p>
          <a:p>
            <a:pPr marL="541338" indent="-269875">
              <a:buFont typeface="Arial" panose="020B0604020202020204" pitchFamily="34" charset="0"/>
              <a:buChar char="•"/>
            </a:pPr>
            <a:r>
              <a:rPr lang="pt-PT" b="1" noProof="0" dirty="0">
                <a:latin typeface="Calibri" panose="020F0502020204030204" pitchFamily="34" charset="0"/>
              </a:rPr>
              <a:t>Não permitirá o desenvolvimento de outras doenças graves.</a:t>
            </a:r>
          </a:p>
          <a:p>
            <a:pPr marL="541338" indent="-269875">
              <a:buFont typeface="Arial" panose="020B0604020202020204" pitchFamily="34" charset="0"/>
              <a:buChar char="•"/>
            </a:pPr>
            <a:r>
              <a:rPr lang="pt-PT" b="1" dirty="0">
                <a:latin typeface="Calibri" panose="020F0502020204030204" pitchFamily="34" charset="0"/>
              </a:rPr>
              <a:t>Manterá a sua força física e emocional.</a:t>
            </a:r>
          </a:p>
          <a:p>
            <a:pPr marL="541338" indent="-269875">
              <a:buFont typeface="Arial" panose="020B0604020202020204" pitchFamily="34" charset="0"/>
              <a:buChar char="•"/>
            </a:pPr>
            <a:r>
              <a:rPr lang="pt-PT" noProof="0" dirty="0">
                <a:latin typeface="Calibri" panose="020F0502020204030204" pitchFamily="34" charset="0"/>
              </a:rPr>
              <a:t>Uma carga viral baixa </a:t>
            </a:r>
            <a:r>
              <a:rPr lang="pt-PT" b="1" noProof="0" dirty="0">
                <a:latin typeface="Calibri" panose="020F0502020204030204" pitchFamily="34" charset="0"/>
              </a:rPr>
              <a:t>reduz o risco de transmissão do </a:t>
            </a:r>
            <a:r>
              <a:rPr lang="pt-PT" b="1" noProof="0" dirty="0" err="1">
                <a:latin typeface="Calibri" panose="020F0502020204030204" pitchFamily="34" charset="0"/>
              </a:rPr>
              <a:t>HIV</a:t>
            </a:r>
            <a:r>
              <a:rPr lang="pt-PT" b="1" noProof="0" dirty="0">
                <a:latin typeface="Calibri" panose="020F0502020204030204" pitchFamily="34" charset="0"/>
              </a:rPr>
              <a:t> para um/a parceiro/a sexual ou de mãe para filho durante a gravidez </a:t>
            </a:r>
            <a:r>
              <a:rPr lang="pt-PT" noProof="0" dirty="0">
                <a:latin typeface="Calibri" panose="020F0502020204030204" pitchFamily="34" charset="0"/>
              </a:rPr>
              <a:t>se for sexualmente </a:t>
            </a:r>
            <a:r>
              <a:rPr lang="pt-PT" noProof="0" dirty="0" err="1">
                <a:latin typeface="Calibri" panose="020F0502020204030204" pitchFamily="34" charset="0"/>
              </a:rPr>
              <a:t>activo</a:t>
            </a:r>
            <a:r>
              <a:rPr lang="pt-PT" dirty="0">
                <a:latin typeface="Calibri" panose="020F0502020204030204" pitchFamily="34" charset="0"/>
              </a:rPr>
              <a:t>/a ou tiver filhos.</a:t>
            </a:r>
            <a:endParaRPr lang="pt-PT" noProof="0" dirty="0">
              <a:latin typeface="Calibri" panose="020F0502020204030204" pitchFamily="34" charset="0"/>
            </a:endParaRPr>
          </a:p>
          <a:p>
            <a:pPr marL="285750" indent="-285750">
              <a:buFont typeface="Arial" panose="020B0604020202020204" pitchFamily="34" charset="0"/>
              <a:buChar char="•"/>
            </a:pPr>
            <a:r>
              <a:rPr lang="pt-PT" noProof="0" dirty="0">
                <a:latin typeface="Calibri" panose="020F0502020204030204" pitchFamily="34" charset="0"/>
              </a:rPr>
              <a:t>Muitas pessoas têm dificuldade em tomar medicamentos. Como foi que você conseguiu? </a:t>
            </a:r>
            <a:r>
              <a:rPr lang="pt-PT" i="1" noProof="0" dirty="0">
                <a:latin typeface="Calibri" panose="020F0502020204030204" pitchFamily="34" charset="0"/>
              </a:rPr>
              <a:t>(Sorria e cumprimente os esforços do doente).</a:t>
            </a:r>
          </a:p>
          <a:p>
            <a:pPr marL="696041" lvl="1" indent="-285750">
              <a:buFont typeface="Arial" panose="020B0604020202020204" pitchFamily="34" charset="0"/>
              <a:buChar char="•"/>
            </a:pPr>
            <a:r>
              <a:rPr lang="pt-PT" noProof="0" dirty="0">
                <a:latin typeface="Calibri" panose="020F0502020204030204" pitchFamily="34" charset="0"/>
              </a:rPr>
              <a:t>Uma carga viral baixa </a:t>
            </a:r>
            <a:r>
              <a:rPr lang="pt-PT" i="1" noProof="0" dirty="0">
                <a:latin typeface="Calibri" panose="020F0502020204030204" pitchFamily="34" charset="0"/>
              </a:rPr>
              <a:t>[inserir aqui o resultado do doente]</a:t>
            </a:r>
            <a:r>
              <a:rPr lang="pt-PT" noProof="0" dirty="0">
                <a:latin typeface="Calibri" panose="020F0502020204030204" pitchFamily="34" charset="0"/>
              </a:rPr>
              <a:t> é sinal de que o medicamento está a funcionar.</a:t>
            </a:r>
          </a:p>
          <a:p>
            <a:pPr marL="696041" lvl="1" indent="-285750">
              <a:buFont typeface="Arial" panose="020B0604020202020204" pitchFamily="34" charset="0"/>
              <a:buChar char="•"/>
            </a:pPr>
            <a:r>
              <a:rPr lang="pt-PT" noProof="0" dirty="0">
                <a:latin typeface="Calibri" panose="020F0502020204030204" pitchFamily="34" charset="0"/>
              </a:rPr>
              <a:t>Isso não quer dizer que pode parar de tomar os </a:t>
            </a:r>
            <a:r>
              <a:rPr lang="pt-PT" noProof="0" dirty="0" err="1">
                <a:latin typeface="Calibri" panose="020F0502020204030204" pitchFamily="34" charset="0"/>
              </a:rPr>
              <a:t>ARVs</a:t>
            </a:r>
            <a:r>
              <a:rPr lang="pt-PT" noProof="0" dirty="0">
                <a:latin typeface="Calibri" panose="020F0502020204030204" pitchFamily="34" charset="0"/>
              </a:rPr>
              <a:t> e, se for sexualmente </a:t>
            </a:r>
            <a:r>
              <a:rPr lang="pt-PT" noProof="0" dirty="0" err="1">
                <a:latin typeface="Calibri" panose="020F0502020204030204" pitchFamily="34" charset="0"/>
              </a:rPr>
              <a:t>activo</a:t>
            </a:r>
            <a:r>
              <a:rPr lang="pt-PT" noProof="0" dirty="0">
                <a:latin typeface="Calibri" panose="020F0502020204030204" pitchFamily="34" charset="0"/>
              </a:rPr>
              <a:t>/a, não quer dizer que pode parar de usar preservativos.</a:t>
            </a:r>
          </a:p>
          <a:p>
            <a:pPr marL="696041" lvl="1" indent="-285750">
              <a:buFont typeface="Arial" panose="020B0604020202020204" pitchFamily="34" charset="0"/>
              <a:buChar char="•"/>
            </a:pPr>
            <a:r>
              <a:rPr lang="pt-PT" noProof="0" dirty="0">
                <a:latin typeface="Calibri" panose="020F0502020204030204" pitchFamily="34" charset="0"/>
              </a:rPr>
              <a:t>É importante </a:t>
            </a:r>
            <a:r>
              <a:rPr lang="pt-PT" b="1" noProof="0" dirty="0">
                <a:latin typeface="Calibri" panose="020F0502020204030204" pitchFamily="34" charset="0"/>
              </a:rPr>
              <a:t>continuar</a:t>
            </a:r>
            <a:r>
              <a:rPr lang="pt-PT" noProof="0" dirty="0">
                <a:latin typeface="Calibri" panose="020F0502020204030204" pitchFamily="34" charset="0"/>
              </a:rPr>
              <a:t> a tomar consistentemente os </a:t>
            </a:r>
            <a:r>
              <a:rPr lang="pt-PT" noProof="0" dirty="0" err="1">
                <a:latin typeface="Calibri" panose="020F0502020204030204" pitchFamily="34" charset="0"/>
              </a:rPr>
              <a:t>ARVs</a:t>
            </a:r>
            <a:r>
              <a:rPr lang="pt-PT" noProof="0" dirty="0">
                <a:latin typeface="Calibri" panose="020F0502020204030204" pitchFamily="34" charset="0"/>
              </a:rPr>
              <a:t>, todos os dias, para que o vírus não se reproduza e para manter a sua saúde.</a:t>
            </a:r>
          </a:p>
          <a:p>
            <a:pPr marL="696041" lvl="1" indent="-285750">
              <a:buFont typeface="Arial" panose="020B0604020202020204" pitchFamily="34" charset="0"/>
              <a:buChar char="•"/>
            </a:pPr>
            <a:r>
              <a:rPr lang="pt-PT" dirty="0">
                <a:latin typeface="Calibri" panose="020F0502020204030204" pitchFamily="34" charset="0"/>
              </a:rPr>
              <a:t>Se a pessoa for sexualmente </a:t>
            </a:r>
            <a:r>
              <a:rPr lang="pt-PT" dirty="0" err="1">
                <a:latin typeface="Calibri" panose="020F0502020204030204" pitchFamily="34" charset="0"/>
              </a:rPr>
              <a:t>activa</a:t>
            </a:r>
            <a:r>
              <a:rPr lang="pt-PT" dirty="0">
                <a:latin typeface="Calibri" panose="020F0502020204030204" pitchFamily="34" charset="0"/>
              </a:rPr>
              <a:t>, continuar a tomar os </a:t>
            </a:r>
            <a:r>
              <a:rPr lang="pt-PT" dirty="0" err="1">
                <a:latin typeface="Calibri" panose="020F0502020204030204" pitchFamily="34" charset="0"/>
              </a:rPr>
              <a:t>ARVs</a:t>
            </a:r>
            <a:r>
              <a:rPr lang="pt-PT" dirty="0">
                <a:latin typeface="Calibri" panose="020F0502020204030204" pitchFamily="34" charset="0"/>
              </a:rPr>
              <a:t> pode ajudar a impedir a transmissão do vírus para os parceiros sexuais da pessoa ou para os bebés das mulheres grávidas ou a amamentar.</a:t>
            </a:r>
            <a:endParaRPr lang="pt-PT" noProof="0" dirty="0">
              <a:latin typeface="Calibri" panose="020F0502020204030204" pitchFamily="34" charset="0"/>
            </a:endParaRPr>
          </a:p>
          <a:p>
            <a:endParaRPr lang="pt-PT" noProof="0" dirty="0">
              <a:latin typeface="Calibri" panose="020F0502020204030204" pitchFamily="34" charset="0"/>
            </a:endParaRPr>
          </a:p>
          <a:p>
            <a:r>
              <a:rPr lang="pt-PT" noProof="0" dirty="0">
                <a:latin typeface="Calibri" panose="020F0502020204030204" pitchFamily="34" charset="0"/>
              </a:rPr>
              <a:t>Faça as seguintes perguntas de revisão do sucesso do doente:</a:t>
            </a:r>
          </a:p>
          <a:p>
            <a:pPr marL="285750" indent="-285750">
              <a:buFont typeface="Arial" panose="020B0604020202020204" pitchFamily="34" charset="0"/>
              <a:buChar char="•"/>
            </a:pPr>
            <a:r>
              <a:rPr lang="pt-PT" noProof="0" dirty="0">
                <a:latin typeface="Calibri" panose="020F0502020204030204" pitchFamily="34" charset="0"/>
              </a:rPr>
              <a:t>Vê-se nos resultados do teste</a:t>
            </a:r>
            <a:r>
              <a:rPr lang="pt-PT" dirty="0">
                <a:latin typeface="Calibri" panose="020F0502020204030204" pitchFamily="34" charset="0"/>
              </a:rPr>
              <a:t> </a:t>
            </a:r>
            <a:r>
              <a:rPr lang="pt-PT" noProof="0" dirty="0">
                <a:latin typeface="Calibri" panose="020F0502020204030204" pitchFamily="34" charset="0"/>
              </a:rPr>
              <a:t>que está a fazer muito bem o tratamento. O que é que o tem ajudado a lembrar-se de tomar os </a:t>
            </a:r>
            <a:r>
              <a:rPr lang="pt-PT" noProof="0" dirty="0" err="1">
                <a:latin typeface="Calibri" panose="020F0502020204030204" pitchFamily="34" charset="0"/>
              </a:rPr>
              <a:t>ARVs</a:t>
            </a:r>
            <a:r>
              <a:rPr lang="pt-PT"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Há alguma coisa que por vezes lhe cause dificuldade em tomar os </a:t>
            </a:r>
            <a:r>
              <a:rPr lang="pt-PT" noProof="0" dirty="0" err="1">
                <a:latin typeface="Calibri" panose="020F0502020204030204" pitchFamily="34" charset="0"/>
              </a:rPr>
              <a:t>ARVs</a:t>
            </a:r>
            <a:r>
              <a:rPr lang="pt-PT"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Tem tido alguma dificuldade em lembrar-se de os tomar?</a:t>
            </a:r>
          </a:p>
          <a:p>
            <a:pPr marL="285750" indent="-285750">
              <a:buFont typeface="Arial" panose="020B0604020202020204" pitchFamily="34" charset="0"/>
              <a:buChar char="•"/>
            </a:pPr>
            <a:r>
              <a:rPr lang="pt-PT" noProof="0" dirty="0">
                <a:latin typeface="Calibri" panose="020F0502020204030204" pitchFamily="34" charset="0"/>
              </a:rPr>
              <a:t>O que acha que, no futuro, </a:t>
            </a:r>
            <a:r>
              <a:rPr lang="pt-PT" dirty="0">
                <a:latin typeface="Calibri" panose="020F0502020204030204" pitchFamily="34" charset="0"/>
              </a:rPr>
              <a:t>o poderá  impedir</a:t>
            </a:r>
            <a:r>
              <a:rPr lang="pt-PT" noProof="0" dirty="0">
                <a:latin typeface="Calibri" panose="020F0502020204030204" pitchFamily="34" charset="0"/>
              </a:rPr>
              <a:t> de tomar os medicamentos?</a:t>
            </a:r>
          </a:p>
          <a:p>
            <a:pPr marL="285750" indent="-285750">
              <a:buFont typeface="Arial" panose="020B0604020202020204" pitchFamily="34" charset="0"/>
              <a:buChar char="•"/>
            </a:pPr>
            <a:endParaRPr lang="pt-PT" b="1" noProof="0"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4. A sua carga viral está BAIXA</a:t>
            </a: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16</a:t>
            </a:fld>
            <a:endParaRPr lang="pt-BR" dirty="0">
              <a:solidFill>
                <a:prstClr val="black">
                  <a:tint val="75000"/>
                </a:prstClr>
              </a:solidFill>
            </a:endParaRPr>
          </a:p>
        </p:txBody>
      </p:sp>
      <p:sp>
        <p:nvSpPr>
          <p:cNvPr id="11"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57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7717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pt-PT" sz="2800" noProof="0" dirty="0">
                <a:solidFill>
                  <a:srgbClr val="FFFFFF"/>
                </a:solidFill>
                <a:latin typeface="Calibri" panose="020F0502020204030204" pitchFamily="34" charset="0"/>
              </a:rPr>
              <a:t>	5. Manter o vírus a um nível baixo</a:t>
            </a:r>
          </a:p>
        </p:txBody>
      </p:sp>
      <p:sp>
        <p:nvSpPr>
          <p:cNvPr id="2" name="TextBox 1"/>
          <p:cNvSpPr txBox="1"/>
          <p:nvPr/>
        </p:nvSpPr>
        <p:spPr>
          <a:xfrm>
            <a:off x="5943600" y="1219200"/>
            <a:ext cx="3048002" cy="5324535"/>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A sua carga viral é baixa, portanto você está a proteger a sua saúde.</a:t>
            </a:r>
          </a:p>
          <a:p>
            <a:pPr marL="285750" indent="-285750">
              <a:buFont typeface="Wingdings" panose="05000000000000000000" pitchFamily="2" charset="2"/>
              <a:buChar char="Ø"/>
            </a:pPr>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Se estiver sexualmente activo/a, uma carga viral baixa fará com que a transmissão do HIV para um/a parceiro/a seja menos provável. </a:t>
            </a:r>
          </a:p>
          <a:p>
            <a:pPr marL="285750" indent="-285750">
              <a:buFont typeface="Wingdings" panose="05000000000000000000" pitchFamily="2" charset="2"/>
              <a:buChar char="Ø"/>
            </a:pPr>
            <a:r>
              <a:rPr lang="pt-BR" sz="2000" dirty="0">
                <a:latin typeface="Calibri" panose="020F0502020204030204" pitchFamily="34" charset="0"/>
              </a:rPr>
              <a:t>Mesmo que saiba que faz bem à saúde, talvez seja difícil continuar a tomar os ARVs, particularmente quando a sua vida está a mudar tanto.</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38292"/>
            <a:ext cx="505142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93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4191000"/>
            <a:ext cx="27432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76209" y="990600"/>
            <a:ext cx="3298336" cy="34290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A sua carga viral é baixa, portanto você está a proteger a sua saúde</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Se estiver sexualmente activo/a, uma carga viral baixa fará com que a transmissão do HIV para um/a parceiro/a seja menos provável</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Mesmo que saiba que faz bem à saúde, talvez seja difícil continuar a tomar os ARVs, particularmente quando a sua vida está a mudar tanto.</a:t>
            </a:r>
            <a:endParaRPr lang="pt-PT" sz="1600" noProof="0" dirty="0">
              <a:latin typeface="Calibri" panose="020F0502020204030204" pitchFamily="34" charset="0"/>
            </a:endParaRPr>
          </a:p>
          <a:p>
            <a:pPr marL="285750" indent="-285750">
              <a:buFont typeface="Wingdings" panose="05000000000000000000" pitchFamily="2" charset="2"/>
              <a:buChar char="Ø"/>
            </a:pPr>
            <a:endParaRPr lang="pt-PT" sz="1600" noProof="0" dirty="0">
              <a:latin typeface="Calibri" panose="020F0502020204030204" pitchFamily="34" charset="0"/>
            </a:endParaRPr>
          </a:p>
        </p:txBody>
      </p:sp>
      <p:sp>
        <p:nvSpPr>
          <p:cNvPr id="7" name="Content Placeholder 1"/>
          <p:cNvSpPr>
            <a:spLocks noGrp="1"/>
          </p:cNvSpPr>
          <p:nvPr>
            <p:ph sz="half" idx="1"/>
          </p:nvPr>
        </p:nvSpPr>
        <p:spPr>
          <a:xfrm>
            <a:off x="1143000" y="4267200"/>
            <a:ext cx="2057400" cy="2436091"/>
          </a:xfrm>
        </p:spPr>
        <p:txBody>
          <a:bodyPr>
            <a:normAutofit lnSpcReduction="10000"/>
          </a:bodyPr>
          <a:lstStyle/>
          <a:p>
            <a:r>
              <a:rPr lang="pt-PT" sz="1500" b="1" noProof="0" dirty="0">
                <a:latin typeface="Calibri" panose="020F0502020204030204" pitchFamily="34" charset="0"/>
              </a:rPr>
              <a:t>Revisão:</a:t>
            </a:r>
          </a:p>
          <a:p>
            <a:pPr marL="285750" indent="-285750">
              <a:buFont typeface="Arial" panose="020B0604020202020204" pitchFamily="34" charset="0"/>
              <a:buChar char="•"/>
            </a:pPr>
            <a:r>
              <a:rPr lang="pt-PT" sz="1500" noProof="0" dirty="0">
                <a:latin typeface="Calibri" panose="020F0502020204030204" pitchFamily="34" charset="0"/>
              </a:rPr>
              <a:t>Acha que os </a:t>
            </a:r>
            <a:r>
              <a:rPr lang="pt-PT" sz="1500" noProof="0" dirty="0" err="1">
                <a:latin typeface="Calibri" panose="020F0502020204030204" pitchFamily="34" charset="0"/>
              </a:rPr>
              <a:t>ARVs</a:t>
            </a:r>
            <a:r>
              <a:rPr lang="pt-PT" sz="1500" noProof="0" dirty="0">
                <a:latin typeface="Calibri" panose="020F0502020204030204" pitchFamily="34" charset="0"/>
              </a:rPr>
              <a:t> o vão ajudar?</a:t>
            </a:r>
          </a:p>
          <a:p>
            <a:pPr marL="285750" indent="-285750">
              <a:buFont typeface="Arial" panose="020B0604020202020204" pitchFamily="34" charset="0"/>
              <a:buChar char="•"/>
            </a:pPr>
            <a:r>
              <a:rPr lang="pt-PT" sz="1500" dirty="0">
                <a:latin typeface="Calibri" panose="020F0502020204030204" pitchFamily="34" charset="0"/>
              </a:rPr>
              <a:t>E</a:t>
            </a:r>
            <a:r>
              <a:rPr lang="pt-PT" sz="1500" noProof="0" dirty="0" err="1">
                <a:latin typeface="Calibri" panose="020F0502020204030204" pitchFamily="34" charset="0"/>
              </a:rPr>
              <a:t>stá</a:t>
            </a:r>
            <a:r>
              <a:rPr lang="pt-PT" sz="1500" noProof="0" dirty="0">
                <a:latin typeface="Calibri" panose="020F0502020204030204" pitchFamily="34" charset="0"/>
              </a:rPr>
              <a:t> a fazer outro tratamento qualquer ao HIV?</a:t>
            </a:r>
          </a:p>
          <a:p>
            <a:pPr marL="285750" indent="-285750">
              <a:buFont typeface="Arial" panose="020B0604020202020204" pitchFamily="34" charset="0"/>
              <a:buChar char="•"/>
            </a:pPr>
            <a:r>
              <a:rPr lang="pt-PT" sz="1500" noProof="0" dirty="0">
                <a:latin typeface="Calibri" panose="020F0502020204030204" pitchFamily="34" charset="0"/>
              </a:rPr>
              <a:t>Está a receber ajuda de alguém fora desta clínica para tratamento do HIV?</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910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257300"/>
            <a:ext cx="5226756" cy="3736288"/>
          </a:xfrm>
        </p:spPr>
        <p:txBody>
          <a:bodyPr>
            <a:normAutofit fontScale="62500" lnSpcReduction="20000"/>
          </a:bodyPr>
          <a:lstStyle/>
          <a:p>
            <a:r>
              <a:rPr lang="pt-PT" sz="23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Alguém o </a:t>
            </a:r>
            <a:r>
              <a:rPr lang="pt-PT" noProof="0" dirty="0" err="1">
                <a:latin typeface="Calibri" panose="020F0502020204030204" pitchFamily="34" charset="0"/>
              </a:rPr>
              <a:t>est</a:t>
            </a:r>
            <a:r>
              <a:rPr lang="pt-PT" dirty="0">
                <a:latin typeface="Calibri" panose="020F0502020204030204" pitchFamily="34" charset="0"/>
              </a:rPr>
              <a:t>á a ajudar </a:t>
            </a:r>
            <a:r>
              <a:rPr lang="pt-PT" noProof="0" dirty="0">
                <a:latin typeface="Calibri" panose="020F0502020204030204" pitchFamily="34" charset="0"/>
              </a:rPr>
              <a:t>a tomar os </a:t>
            </a:r>
            <a:r>
              <a:rPr lang="pt-PT" noProof="0" dirty="0" err="1">
                <a:latin typeface="Calibri" panose="020F0502020204030204" pitchFamily="34" charset="0"/>
              </a:rPr>
              <a:t>ARVs</a:t>
            </a:r>
            <a:r>
              <a:rPr lang="pt-PT" noProof="0" dirty="0">
                <a:latin typeface="Calibri" panose="020F0502020204030204" pitchFamily="34" charset="0"/>
              </a:rPr>
              <a:t>?   </a:t>
            </a:r>
            <a:br>
              <a:rPr lang="pt-PT" noProof="0" dirty="0">
                <a:latin typeface="Calibri" panose="020F0502020204030204" pitchFamily="34" charset="0"/>
              </a:rPr>
            </a:br>
            <a:r>
              <a:rPr lang="pt-PT" noProof="0" dirty="0">
                <a:latin typeface="Calibri" panose="020F0502020204030204" pitchFamily="34" charset="0"/>
              </a:rPr>
              <a:t> Explique como.</a:t>
            </a:r>
          </a:p>
          <a:p>
            <a:pPr marL="285750" indent="-285750">
              <a:buFont typeface="Arial" panose="020B0604020202020204" pitchFamily="34" charset="0"/>
              <a:buChar char="•"/>
            </a:pPr>
            <a:r>
              <a:rPr lang="pt-PT" noProof="0" dirty="0">
                <a:latin typeface="Calibri" panose="020F0502020204030204" pitchFamily="34" charset="0"/>
              </a:rPr>
              <a:t>Como acha que isso poderá mudar no futuro?</a:t>
            </a:r>
          </a:p>
          <a:p>
            <a:pPr marL="285750" indent="-285750">
              <a:buFont typeface="Arial" panose="020B0604020202020204" pitchFamily="34" charset="0"/>
              <a:buChar char="•"/>
            </a:pPr>
            <a:r>
              <a:rPr lang="pt-PT" noProof="0" dirty="0">
                <a:latin typeface="Calibri" panose="020F0502020204030204" pitchFamily="34" charset="0"/>
              </a:rPr>
              <a:t>Quem sabe que você é seropositivo?</a:t>
            </a:r>
          </a:p>
          <a:p>
            <a:pPr marL="285750" indent="-285750">
              <a:buFont typeface="Arial" panose="020B0604020202020204" pitchFamily="34" charset="0"/>
              <a:buChar char="•"/>
            </a:pPr>
            <a:r>
              <a:rPr lang="pt-PT" noProof="0" dirty="0">
                <a:latin typeface="Calibri" panose="020F0502020204030204" pitchFamily="34" charset="0"/>
              </a:rPr>
              <a:t>Quem poderá ser um grande apoio para você, para controlar o HIV?</a:t>
            </a:r>
          </a:p>
          <a:p>
            <a:pPr marL="285750" indent="-285750">
              <a:buFont typeface="Arial" panose="020B0604020202020204" pitchFamily="34" charset="0"/>
              <a:buChar char="•"/>
            </a:pPr>
            <a:r>
              <a:rPr lang="pt-PT" noProof="0" dirty="0">
                <a:latin typeface="Calibri" panose="020F0502020204030204" pitchFamily="34" charset="0"/>
              </a:rPr>
              <a:t>Tem havido mudanças na sua vida?</a:t>
            </a:r>
          </a:p>
          <a:p>
            <a:pPr marL="285750" indent="-285750">
              <a:buFont typeface="Arial" panose="020B0604020202020204" pitchFamily="34" charset="0"/>
              <a:buChar char="•"/>
            </a:pPr>
            <a:r>
              <a:rPr lang="pt-PT" noProof="0" dirty="0">
                <a:latin typeface="Calibri" panose="020F0502020204030204" pitchFamily="34" charset="0"/>
              </a:rPr>
              <a:t>Como acha que essas mudanças poderão </a:t>
            </a:r>
            <a:r>
              <a:rPr lang="pt-PT" noProof="0" dirty="0" err="1">
                <a:latin typeface="Calibri" panose="020F0502020204030204" pitchFamily="34" charset="0"/>
              </a:rPr>
              <a:t>afectar</a:t>
            </a:r>
            <a:r>
              <a:rPr lang="pt-PT" noProof="0" dirty="0">
                <a:latin typeface="Calibri" panose="020F0502020204030204" pitchFamily="34" charset="0"/>
              </a:rPr>
              <a:t> a maneira como toma os </a:t>
            </a:r>
            <a:r>
              <a:rPr lang="pt-PT" noProof="0" dirty="0" err="1">
                <a:latin typeface="Calibri" panose="020F0502020204030204" pitchFamily="34" charset="0"/>
              </a:rPr>
              <a:t>ARVs</a:t>
            </a:r>
            <a:r>
              <a:rPr lang="pt-PT"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Sugestões adicionais:</a:t>
            </a:r>
          </a:p>
          <a:p>
            <a:pPr marL="696041" lvl="1" indent="-285750">
              <a:buFont typeface="Arial" panose="020B0604020202020204" pitchFamily="34" charset="0"/>
              <a:buChar char="•"/>
            </a:pPr>
            <a:r>
              <a:rPr lang="pt-PT" dirty="0">
                <a:latin typeface="Calibri" panose="020F0502020204030204" pitchFamily="34" charset="0"/>
              </a:rPr>
              <a:t>Coloque os </a:t>
            </a:r>
            <a:r>
              <a:rPr lang="pt-PT" dirty="0" err="1">
                <a:latin typeface="Calibri" panose="020F0502020204030204" pitchFamily="34" charset="0"/>
              </a:rPr>
              <a:t>ARVs</a:t>
            </a:r>
            <a:r>
              <a:rPr lang="pt-PT" dirty="0">
                <a:latin typeface="Calibri" panose="020F0502020204030204" pitchFamily="34" charset="0"/>
              </a:rPr>
              <a:t> num lugar onde seja fácil lembrar-se deles, perto de qualquer coisa que você use todos os dias e, se necessário, coloque lá também uma garrafa de água</a:t>
            </a:r>
            <a:r>
              <a:rPr lang="pt-PT" noProof="0" dirty="0">
                <a:latin typeface="Calibri" panose="020F0502020204030204" pitchFamily="34" charset="0"/>
              </a:rPr>
              <a:t>.</a:t>
            </a:r>
          </a:p>
          <a:p>
            <a:pPr marL="696041" lvl="1" indent="-285750">
              <a:buFont typeface="Arial" panose="020B0604020202020204" pitchFamily="34" charset="0"/>
              <a:buChar char="•"/>
            </a:pPr>
            <a:r>
              <a:rPr lang="pt-PT" noProof="0" dirty="0">
                <a:latin typeface="Calibri" panose="020F0502020204030204" pitchFamily="34" charset="0"/>
              </a:rPr>
              <a:t>Marque um alarme no seu telemóvel para se recordar de tomar os medicamentos.</a:t>
            </a:r>
          </a:p>
          <a:p>
            <a:pPr marL="696041" lvl="1" indent="-285750">
              <a:buFont typeface="Arial" panose="020B0604020202020204" pitchFamily="34" charset="0"/>
              <a:buChar char="•"/>
            </a:pPr>
            <a:r>
              <a:rPr lang="pt-PT" dirty="0">
                <a:latin typeface="Calibri" panose="020F0502020204030204" pitchFamily="34" charset="0"/>
              </a:rPr>
              <a:t>Tenha sempre</a:t>
            </a:r>
            <a:r>
              <a:rPr lang="pt-PT" noProof="0" dirty="0">
                <a:latin typeface="Calibri" panose="020F0502020204030204" pitchFamily="34" charset="0"/>
              </a:rPr>
              <a:t> consigo uma dose de </a:t>
            </a:r>
            <a:r>
              <a:rPr lang="pt-PT" noProof="0" dirty="0" err="1">
                <a:latin typeface="Calibri" panose="020F0502020204030204" pitchFamily="34" charset="0"/>
              </a:rPr>
              <a:t>ARVs</a:t>
            </a:r>
            <a:r>
              <a:rPr lang="pt-PT" noProof="0" dirty="0">
                <a:latin typeface="Calibri" panose="020F0502020204030204" pitchFamily="34" charset="0"/>
              </a:rPr>
              <a:t> para tomar no caso de se ter esquecido de tomar antes de sair de casa.</a:t>
            </a:r>
          </a:p>
          <a:p>
            <a:pPr marL="696041" lvl="1" indent="-285750">
              <a:buFont typeface="Arial" panose="020B0604020202020204" pitchFamily="34" charset="0"/>
              <a:buChar char="•"/>
            </a:pPr>
            <a:r>
              <a:rPr lang="pt-PT" noProof="0" dirty="0">
                <a:latin typeface="Calibri" panose="020F0502020204030204" pitchFamily="34" charset="0"/>
              </a:rPr>
              <a:t>Use organizadores de comprimidos e um calendário para se lembrar de que tomou os seus medicamentes nesse dia.</a:t>
            </a:r>
          </a:p>
          <a:p>
            <a:pPr marL="696041" lvl="1" indent="-285750">
              <a:buFont typeface="Arial" panose="020B0604020202020204" pitchFamily="34" charset="0"/>
              <a:buChar char="•"/>
            </a:pPr>
            <a:r>
              <a:rPr lang="pt-PT" noProof="0" dirty="0">
                <a:latin typeface="Calibri" panose="020F0502020204030204" pitchFamily="34" charset="0"/>
              </a:rPr>
              <a:t>Peça medicamentos a mais se for difícil obter reabastecimentos.</a:t>
            </a:r>
          </a:p>
          <a:p>
            <a:pPr marL="696041" lvl="1" indent="-285750">
              <a:buFont typeface="Arial" panose="020B0604020202020204" pitchFamily="34" charset="0"/>
              <a:buChar char="•"/>
            </a:pPr>
            <a:r>
              <a:rPr lang="pt-PT" noProof="0" dirty="0">
                <a:latin typeface="Calibri" panose="020F0502020204030204" pitchFamily="34" charset="0"/>
              </a:rPr>
              <a:t>Se alguém lhe pedir para compartilhar os seus medicamentos, ajude a pessoa a </a:t>
            </a:r>
            <a:r>
              <a:rPr lang="pt-PT" dirty="0">
                <a:latin typeface="Calibri" panose="020F0502020204030204" pitchFamily="34" charset="0"/>
              </a:rPr>
              <a:t>obter ajuda e a localizar um posto de saúde</a:t>
            </a:r>
            <a:r>
              <a:rPr lang="pt-PT" noProof="0" dirty="0">
                <a:latin typeface="Calibri" panose="020F0502020204030204" pitchFamily="34" charset="0"/>
              </a:rPr>
              <a:t>. Se você repartir os seus medicamentos com outra pessoa, eles não nem para si, nem para ela.</a:t>
            </a:r>
          </a:p>
          <a:p>
            <a:pPr marL="285750" indent="-285750">
              <a:buFont typeface="Arial" panose="020B0604020202020204" pitchFamily="34" charset="0"/>
              <a:buChar char="•"/>
            </a:pPr>
            <a:endParaRPr lang="pt-PT" b="1" noProof="0"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5. </a:t>
            </a:r>
            <a:r>
              <a:rPr lang="pt-PT" sz="2800" dirty="0">
                <a:solidFill>
                  <a:srgbClr val="FFFFFF"/>
                </a:solidFill>
                <a:latin typeface="Calibri" panose="020F0502020204030204" pitchFamily="34" charset="0"/>
              </a:rPr>
              <a:t>Manter o vírus a um nível baixo</a:t>
            </a:r>
            <a:endParaRPr lang="pt-BR" sz="2800" dirty="0">
              <a:solidFill>
                <a:srgbClr val="FFFFFF"/>
              </a:solidFill>
              <a:latin typeface="Calibri" panose="020F0502020204030204" pitchFamily="34" charset="0"/>
            </a:endParaRPr>
          </a:p>
        </p:txBody>
      </p:sp>
      <p:sp>
        <p:nvSpPr>
          <p:cNvPr id="16" name="Rectangle 15"/>
          <p:cNvSpPr/>
          <p:nvPr/>
        </p:nvSpPr>
        <p:spPr>
          <a:xfrm>
            <a:off x="3688644" y="5427405"/>
            <a:ext cx="5312255" cy="10563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4257964" y="4993588"/>
            <a:ext cx="4711890" cy="1701536"/>
          </a:xfrm>
        </p:spPr>
        <p:txBody>
          <a:bodyPr>
            <a:normAutofit fontScale="85000" lnSpcReduction="10000"/>
          </a:bodyPr>
          <a:lstStyle/>
          <a:p>
            <a:r>
              <a:rPr lang="pt-BR" sz="2100" b="1" noProof="0" dirty="0">
                <a:latin typeface="Calibri" panose="020F0502020204030204" pitchFamily="34" charset="0"/>
              </a:rPr>
              <a:t>Instruções aos provedores</a:t>
            </a:r>
            <a:r>
              <a:rPr lang="pt-PT" sz="2100" b="1" noProof="0" dirty="0">
                <a:latin typeface="Calibri" panose="020F0502020204030204" pitchFamily="34" charset="0"/>
              </a:rPr>
              <a:t>:</a:t>
            </a:r>
          </a:p>
          <a:p>
            <a:r>
              <a:rPr lang="pt-PT" noProof="0" dirty="0">
                <a:latin typeface="Calibri" panose="020F0502020204030204" pitchFamily="34" charset="0"/>
              </a:rPr>
              <a:t>Determinar se existem outras crenças sobre a saúde ou se há dificuldade em divulgar algo ou manter a privacidade. </a:t>
            </a:r>
            <a:r>
              <a:rPr lang="pt-PT" dirty="0">
                <a:latin typeface="Calibri" panose="020F0502020204030204" pitchFamily="34" charset="0"/>
              </a:rPr>
              <a:t>Talvez seja útil r</a:t>
            </a:r>
            <a:r>
              <a:rPr lang="pt-PT" noProof="0" dirty="0" err="1">
                <a:latin typeface="Calibri" panose="020F0502020204030204" pitchFamily="34" charset="0"/>
              </a:rPr>
              <a:t>ever</a:t>
            </a:r>
            <a:r>
              <a:rPr lang="pt-PT" noProof="0" dirty="0">
                <a:latin typeface="Calibri" panose="020F0502020204030204" pitchFamily="34" charset="0"/>
              </a:rPr>
              <a:t> o cartão 17 (Compreender os </a:t>
            </a:r>
            <a:r>
              <a:rPr lang="pt-PT" noProof="0" dirty="0" err="1">
                <a:latin typeface="Calibri" panose="020F0502020204030204" pitchFamily="34" charset="0"/>
              </a:rPr>
              <a:t>ARVs</a:t>
            </a:r>
            <a:r>
              <a:rPr lang="pt-PT" noProof="0" dirty="0">
                <a:latin typeface="Calibri" panose="020F0502020204030204" pitchFamily="34" charset="0"/>
              </a:rPr>
              <a:t>), o cartão 20 (A quem dizer e porquê), ou o cartão 21 (Assumir responsabilidade pelos seus </a:t>
            </a:r>
            <a:r>
              <a:rPr lang="pt-PT" noProof="0" dirty="0" err="1">
                <a:latin typeface="Calibri" panose="020F0502020204030204" pitchFamily="34" charset="0"/>
              </a:rPr>
              <a:t>ARVs</a:t>
            </a:r>
            <a:r>
              <a:rPr lang="pt-PT" noProof="0" dirty="0">
                <a:latin typeface="Calibri" panose="020F0502020204030204" pitchFamily="34" charset="0"/>
              </a:rPr>
              <a:t>) no que diz respeito a estes </a:t>
            </a:r>
            <a:r>
              <a:rPr lang="pt-PT" noProof="0" dirty="0" err="1">
                <a:latin typeface="Calibri" panose="020F0502020204030204" pitchFamily="34" charset="0"/>
              </a:rPr>
              <a:t>aspectos</a:t>
            </a:r>
            <a:r>
              <a:rPr lang="pt-PT" noProof="0" dirty="0">
                <a:latin typeface="Calibri" panose="020F0502020204030204" pitchFamily="34" charset="0"/>
              </a:rPr>
              <a:t>.</a:t>
            </a:r>
          </a:p>
          <a:p>
            <a:pPr marL="285750" indent="-285750">
              <a:buFont typeface="Arial" panose="020B0604020202020204" pitchFamily="34" charset="0"/>
              <a:buChar char="•"/>
            </a:pPr>
            <a:endParaRPr lang="pt-PT" b="1" noProof="0" dirty="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150" y="5715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18</a:t>
            </a:fld>
            <a:endParaRPr lang="pt-BR" dirty="0">
              <a:solidFill>
                <a:prstClr val="black">
                  <a:tint val="75000"/>
                </a:prstClr>
              </a:solidFill>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108" y="457200"/>
            <a:ext cx="1804747"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117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7883" y="400171"/>
            <a:ext cx="8068235" cy="748850"/>
          </a:xfrm>
          <a:solidFill>
            <a:schemeClr val="accent2">
              <a:lumMod val="75000"/>
            </a:schemeClr>
          </a:solidFill>
        </p:spPr>
        <p:txBody>
          <a:bodyPr>
            <a:noAutofit/>
          </a:bodyPr>
          <a:lstStyle/>
          <a:p>
            <a:pPr algn="l"/>
            <a:r>
              <a:rPr lang="en-US" sz="2471" dirty="0">
                <a:solidFill>
                  <a:srgbClr val="FFFF00"/>
                </a:solidFill>
                <a:latin typeface="Calibri" panose="020F0502020204030204" pitchFamily="34" charset="0"/>
              </a:rPr>
              <a:t>	6. A </a:t>
            </a:r>
            <a:r>
              <a:rPr lang="en-US" sz="2471" dirty="0" err="1">
                <a:solidFill>
                  <a:srgbClr val="FFFF00"/>
                </a:solidFill>
                <a:latin typeface="Calibri" panose="020F0502020204030204" pitchFamily="34" charset="0"/>
              </a:rPr>
              <a:t>sua</a:t>
            </a:r>
            <a:r>
              <a:rPr lang="en-US" sz="2471" dirty="0">
                <a:solidFill>
                  <a:srgbClr val="FFFF00"/>
                </a:solidFill>
                <a:latin typeface="Calibri" panose="020F0502020204030204" pitchFamily="34" charset="0"/>
              </a:rPr>
              <a:t> carga Viral </a:t>
            </a:r>
            <a:r>
              <a:rPr lang="en-US" sz="2471" dirty="0" err="1">
                <a:solidFill>
                  <a:srgbClr val="FFFF00"/>
                </a:solidFill>
                <a:latin typeface="Calibri" panose="020F0502020204030204" pitchFamily="34" charset="0"/>
              </a:rPr>
              <a:t>está</a:t>
            </a:r>
            <a:r>
              <a:rPr lang="en-US" sz="2471" dirty="0">
                <a:solidFill>
                  <a:srgbClr val="FFFF00"/>
                </a:solidFill>
                <a:latin typeface="Calibri" panose="020F0502020204030204" pitchFamily="34" charset="0"/>
              </a:rPr>
              <a:t> </a:t>
            </a:r>
            <a:r>
              <a:rPr lang="en-US" sz="2471" dirty="0" err="1">
                <a:solidFill>
                  <a:srgbClr val="FFFF00"/>
                </a:solidFill>
                <a:latin typeface="Calibri" panose="020F0502020204030204" pitchFamily="34" charset="0"/>
              </a:rPr>
              <a:t>INDETECTÁVEL</a:t>
            </a:r>
            <a:endParaRPr lang="en-US" sz="2471" dirty="0">
              <a:solidFill>
                <a:srgbClr val="FFFF00"/>
              </a:solidFill>
              <a:latin typeface="Calibri" panose="020F0502020204030204" pitchFamily="34" charset="0"/>
            </a:endParaRPr>
          </a:p>
        </p:txBody>
      </p:sp>
      <p:sp>
        <p:nvSpPr>
          <p:cNvPr id="2" name="TextBox 1"/>
          <p:cNvSpPr txBox="1"/>
          <p:nvPr/>
        </p:nvSpPr>
        <p:spPr>
          <a:xfrm>
            <a:off x="5782234" y="1479177"/>
            <a:ext cx="2980765" cy="4981364"/>
          </a:xfrm>
          <a:prstGeom prst="rect">
            <a:avLst/>
          </a:prstGeom>
          <a:noFill/>
        </p:spPr>
        <p:txBody>
          <a:bodyPr wrap="square" rtlCol="0">
            <a:spAutoFit/>
          </a:bodyPr>
          <a:lstStyle/>
          <a:p>
            <a:pPr marL="252146" indent="-252146" defTabSz="898590">
              <a:buFont typeface="Wingdings" panose="05000000000000000000" pitchFamily="2" charset="2"/>
              <a:buChar char="Ø"/>
            </a:pPr>
            <a:r>
              <a:rPr lang="pt-PT" sz="1765" dirty="0" err="1">
                <a:solidFill>
                  <a:prstClr val="black"/>
                </a:solidFill>
                <a:latin typeface="Calibri" panose="020F0502020204030204" pitchFamily="34" charset="0"/>
              </a:rPr>
              <a:t>Indetectável</a:t>
            </a:r>
            <a:r>
              <a:rPr lang="pt-PT" sz="1765" dirty="0">
                <a:solidFill>
                  <a:prstClr val="black"/>
                </a:solidFill>
                <a:latin typeface="Calibri" panose="020F0502020204030204" pitchFamily="34" charset="0"/>
              </a:rPr>
              <a:t> quer dizer que a quantidade de vírus no sangue é demasiado pequena para o teste da carga viral a registar.</a:t>
            </a:r>
          </a:p>
          <a:p>
            <a:pPr marL="252146" indent="-252146" defTabSz="898590">
              <a:buFont typeface="Wingdings" panose="05000000000000000000" pitchFamily="2" charset="2"/>
              <a:buChar char="Ø"/>
            </a:pPr>
            <a:r>
              <a:rPr lang="pt-PT" sz="1765" dirty="0">
                <a:solidFill>
                  <a:prstClr val="black"/>
                </a:solidFill>
                <a:latin typeface="Calibri" panose="020F0502020204030204" pitchFamily="34" charset="0"/>
              </a:rPr>
              <a:t>As pessoas que tomam os </a:t>
            </a:r>
            <a:r>
              <a:rPr lang="pt-PT" sz="1765" dirty="0" err="1">
                <a:solidFill>
                  <a:prstClr val="black"/>
                </a:solidFill>
                <a:latin typeface="Calibri" panose="020F0502020204030204" pitchFamily="34" charset="0"/>
              </a:rPr>
              <a:t>ARVs</a:t>
            </a:r>
            <a:r>
              <a:rPr lang="pt-PT" sz="1765" dirty="0">
                <a:solidFill>
                  <a:prstClr val="black"/>
                </a:solidFill>
                <a:latin typeface="Calibri" panose="020F0502020204030204" pitchFamily="34" charset="0"/>
              </a:rPr>
              <a:t> diariamente e mantêm uma carga viral </a:t>
            </a:r>
            <a:r>
              <a:rPr lang="pt-PT" sz="1765" dirty="0" err="1">
                <a:solidFill>
                  <a:prstClr val="black"/>
                </a:solidFill>
                <a:latin typeface="Calibri" panose="020F0502020204030204" pitchFamily="34" charset="0"/>
              </a:rPr>
              <a:t>indetectável</a:t>
            </a:r>
            <a:r>
              <a:rPr lang="pt-PT" sz="1765" dirty="0">
                <a:solidFill>
                  <a:prstClr val="black"/>
                </a:solidFill>
                <a:latin typeface="Calibri" panose="020F0502020204030204" pitchFamily="34" charset="0"/>
              </a:rPr>
              <a:t> não podem transmitir o </a:t>
            </a:r>
            <a:r>
              <a:rPr lang="pt-PT" sz="1765" dirty="0" err="1">
                <a:solidFill>
                  <a:prstClr val="black"/>
                </a:solidFill>
                <a:latin typeface="Calibri" panose="020F0502020204030204" pitchFamily="34" charset="0"/>
              </a:rPr>
              <a:t>HIV</a:t>
            </a:r>
            <a:r>
              <a:rPr lang="pt-PT" sz="1765" dirty="0">
                <a:solidFill>
                  <a:prstClr val="black"/>
                </a:solidFill>
                <a:latin typeface="Calibri" panose="020F0502020204030204" pitchFamily="34" charset="0"/>
              </a:rPr>
              <a:t> a outras pessoas em relações sexuais.</a:t>
            </a:r>
          </a:p>
          <a:p>
            <a:pPr marL="252146" indent="-252146" defTabSz="898590">
              <a:buFont typeface="Wingdings" panose="05000000000000000000" pitchFamily="2" charset="2"/>
              <a:buChar char="Ø"/>
            </a:pPr>
            <a:r>
              <a:rPr lang="pt-PT" sz="1765" dirty="0">
                <a:solidFill>
                  <a:prstClr val="black"/>
                </a:solidFill>
                <a:latin typeface="Calibri" panose="020F0502020204030204" pitchFamily="34" charset="0"/>
              </a:rPr>
              <a:t>Continue a tomar os </a:t>
            </a:r>
            <a:r>
              <a:rPr lang="pt-PT" sz="1765" dirty="0" err="1">
                <a:solidFill>
                  <a:prstClr val="black"/>
                </a:solidFill>
                <a:latin typeface="Calibri" panose="020F0502020204030204" pitchFamily="34" charset="0"/>
              </a:rPr>
              <a:t>ARVs</a:t>
            </a:r>
            <a:r>
              <a:rPr lang="pt-PT" sz="1765" dirty="0">
                <a:solidFill>
                  <a:prstClr val="black"/>
                </a:solidFill>
                <a:latin typeface="Calibri" panose="020F0502020204030204" pitchFamily="34" charset="0"/>
              </a:rPr>
              <a:t> todos os dias e a fazer testes regulares da carga viral para fazer com que a sua carga viral permaneça </a:t>
            </a:r>
            <a:r>
              <a:rPr lang="pt-PT" sz="1765" dirty="0" err="1">
                <a:solidFill>
                  <a:prstClr val="black"/>
                </a:solidFill>
                <a:latin typeface="Calibri" panose="020F0502020204030204" pitchFamily="34" charset="0"/>
              </a:rPr>
              <a:t>indetectável</a:t>
            </a:r>
            <a:r>
              <a:rPr lang="pt-PT" sz="1765" dirty="0">
                <a:solidFill>
                  <a:prstClr val="black"/>
                </a:solidFill>
                <a:latin typeface="Calibri" panose="020F0502020204030204" pitchFamily="34" charset="0"/>
              </a:rPr>
              <a:t>.</a:t>
            </a:r>
            <a:r>
              <a:rPr lang="pt-PT" sz="1765" dirty="0">
                <a:solidFill>
                  <a:prstClr val="black"/>
                </a:solidFill>
                <a:highlight>
                  <a:srgbClr val="FFFF00"/>
                </a:highlight>
                <a:latin typeface="Calibri" panose="020F0502020204030204" pitchFamily="34" charset="0"/>
              </a:rPr>
              <a:t>  </a:t>
            </a:r>
          </a:p>
        </p:txBody>
      </p:sp>
      <p:pic>
        <p:nvPicPr>
          <p:cNvPr id="5" name="Content Placeholder 12">
            <a:extLst>
              <a:ext uri="{FF2B5EF4-FFF2-40B4-BE49-F238E27FC236}">
                <a16:creationId xmlns:a16="http://schemas.microsoft.com/office/drawing/2014/main" id="{F6B83F68-14FB-4676-BFFE-0915DE7F1CB7}"/>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705149" y="1949824"/>
            <a:ext cx="4908176" cy="3352459"/>
          </a:xfrm>
          <a:prstGeom prst="rect">
            <a:avLst/>
          </a:prstGeom>
        </p:spPr>
      </p:pic>
    </p:spTree>
    <p:extLst>
      <p:ext uri="{BB962C8B-B14F-4D97-AF65-F5344CB8AC3E}">
        <p14:creationId xmlns:p14="http://schemas.microsoft.com/office/powerpoint/2010/main" val="422234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572000"/>
            <a:ext cx="4419600" cy="18288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pt-BR" sz="900" dirty="0"/>
              <a:t>Esta ferramenta de trabalho foi criada pelo ICAP na Universidade de Columbia, EUA, através do </a:t>
            </a:r>
            <a:r>
              <a:rPr lang="pt-PT" sz="900" dirty="0"/>
              <a:t>Plano de Emergência do Presidente dos EUA para alívio do SIDA (PEFPAR), por meio dos Centros para Controlo e Prevenção de Doenças</a:t>
            </a:r>
            <a:r>
              <a:rPr lang="pt-BR" sz="900" dirty="0"/>
              <a:t> (CDC), segundo os termos do acordo de colaboração nº U2GGH000994. O conteúdo da ferramenta é de responsabilidade exclusiva dos autores e não representa necessariamente a opinião do governo norte-americano.</a:t>
            </a:r>
            <a:endParaRPr lang="pt-BR" sz="900" dirty="0">
              <a:latin typeface="Calibri" panose="020F0502020204030204" pitchFamily="34" charset="0"/>
            </a:endParaRPr>
          </a:p>
          <a:p>
            <a:pPr marL="0" indent="0" algn="r">
              <a:lnSpc>
                <a:spcPct val="120000"/>
              </a:lnSpc>
              <a:buNone/>
            </a:pPr>
            <a:r>
              <a:rPr lang="pt-BR" sz="900" dirty="0">
                <a:latin typeface="Calibri" panose="020F0502020204030204" pitchFamily="34" charset="0"/>
              </a:rPr>
              <a:t>Este papel gigante destina-se a ser utilizado pelos profissionais de saúde para fornecer informações aos doentes com HIV e suas famílias. Em caso de dúvida sobre o seu conteúdo ou utilização, é favor escrever para o ICAP utilizando o seguinte email: </a:t>
            </a:r>
          </a:p>
          <a:p>
            <a:pPr marL="0" indent="0" algn="r">
              <a:lnSpc>
                <a:spcPct val="120000"/>
              </a:lnSpc>
              <a:buNone/>
            </a:pPr>
            <a:r>
              <a:rPr lang="pt-BR" sz="900" dirty="0">
                <a:latin typeface="Calibri" panose="020F0502020204030204" pitchFamily="34" charset="0"/>
              </a:rPr>
              <a:t>icap-communications@columbia.edu.</a:t>
            </a: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1294" y="4101353"/>
            <a:ext cx="2420471" cy="221876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solidFill>
                <a:prstClr val="white"/>
              </a:solidFill>
            </a:endParaRPr>
          </a:p>
        </p:txBody>
      </p:sp>
      <p:sp>
        <p:nvSpPr>
          <p:cNvPr id="2" name="Content Placeholder 1"/>
          <p:cNvSpPr>
            <a:spLocks noGrp="1"/>
          </p:cNvSpPr>
          <p:nvPr>
            <p:ph sz="half" idx="1"/>
          </p:nvPr>
        </p:nvSpPr>
        <p:spPr>
          <a:xfrm>
            <a:off x="941294" y="1479177"/>
            <a:ext cx="2487706" cy="2622176"/>
          </a:xfrm>
        </p:spPr>
        <p:txBody>
          <a:bodyPr>
            <a:normAutofit fontScale="85000" lnSpcReduction="20000"/>
          </a:bodyPr>
          <a:lstStyle/>
          <a:p>
            <a:r>
              <a:rPr lang="en-US" sz="1412" b="1" dirty="0" err="1">
                <a:latin typeface="Calibri" panose="020F0502020204030204" pitchFamily="34" charset="0"/>
              </a:rPr>
              <a:t>MENSAGENS-CHAVE</a:t>
            </a:r>
            <a:r>
              <a:rPr lang="en-US" sz="1412" b="1" dirty="0">
                <a:latin typeface="Calibri" panose="020F0502020204030204" pitchFamily="34" charset="0"/>
              </a:rPr>
              <a:t>:</a:t>
            </a:r>
          </a:p>
          <a:p>
            <a:pPr marL="252146" indent="-252146" defTabSz="898590">
              <a:buFont typeface="Wingdings" panose="05000000000000000000" pitchFamily="2" charset="2"/>
              <a:buChar char="Ø"/>
            </a:pPr>
            <a:r>
              <a:rPr lang="pt-PT" sz="1400" dirty="0" err="1">
                <a:latin typeface="Calibri" panose="020F0502020204030204" pitchFamily="34" charset="0"/>
              </a:rPr>
              <a:t>Indetectável</a:t>
            </a:r>
            <a:r>
              <a:rPr lang="pt-PT" sz="1400" dirty="0">
                <a:latin typeface="Calibri" panose="020F0502020204030204" pitchFamily="34" charset="0"/>
              </a:rPr>
              <a:t> quer dizer que a quantidade de vírus no sangue é demasiado pequena para o teste da carga viral a registar.</a:t>
            </a:r>
          </a:p>
          <a:p>
            <a:pPr marL="252146" indent="-252146">
              <a:buFont typeface="Wingdings" panose="05000000000000000000" pitchFamily="2" charset="2"/>
              <a:buChar char="Ø"/>
            </a:pPr>
            <a:r>
              <a:rPr lang="pt-PT" sz="1400" dirty="0">
                <a:latin typeface="Calibri" panose="020F0502020204030204" pitchFamily="34" charset="0"/>
              </a:rPr>
              <a:t>As pessoas que tomam os </a:t>
            </a:r>
            <a:r>
              <a:rPr lang="pt-PT" sz="1400" dirty="0" err="1">
                <a:latin typeface="Calibri" panose="020F0502020204030204" pitchFamily="34" charset="0"/>
              </a:rPr>
              <a:t>ARVs</a:t>
            </a:r>
            <a:r>
              <a:rPr lang="pt-PT" sz="1400" dirty="0">
                <a:latin typeface="Calibri" panose="020F0502020204030204" pitchFamily="34" charset="0"/>
              </a:rPr>
              <a:t> diariamente e mantêm uma carga viral </a:t>
            </a:r>
            <a:r>
              <a:rPr lang="pt-PT" sz="1400" dirty="0" err="1">
                <a:latin typeface="Calibri" panose="020F0502020204030204" pitchFamily="34" charset="0"/>
              </a:rPr>
              <a:t>indetectável</a:t>
            </a:r>
            <a:r>
              <a:rPr lang="pt-PT" sz="1400" dirty="0">
                <a:latin typeface="Calibri" panose="020F0502020204030204" pitchFamily="34" charset="0"/>
              </a:rPr>
              <a:t> não podem transmitir o </a:t>
            </a:r>
            <a:r>
              <a:rPr lang="pt-PT" sz="1400" dirty="0" err="1">
                <a:latin typeface="Calibri" panose="020F0502020204030204" pitchFamily="34" charset="0"/>
              </a:rPr>
              <a:t>HIV</a:t>
            </a:r>
            <a:r>
              <a:rPr lang="pt-PT" sz="1400" dirty="0">
                <a:latin typeface="Calibri" panose="020F0502020204030204" pitchFamily="34" charset="0"/>
              </a:rPr>
              <a:t> a outras pessoas em relações sexuais</a:t>
            </a:r>
            <a:r>
              <a:rPr lang="en-US" sz="1400" dirty="0">
                <a:latin typeface="Calibri" panose="020F0502020204030204" pitchFamily="34" charset="0"/>
              </a:rPr>
              <a:t>.</a:t>
            </a:r>
          </a:p>
          <a:p>
            <a:pPr marL="252146" indent="-252146">
              <a:buFont typeface="Wingdings" panose="05000000000000000000" pitchFamily="2" charset="2"/>
              <a:buChar char="Ø"/>
            </a:pPr>
            <a:r>
              <a:rPr lang="pt-PT" sz="1400" dirty="0">
                <a:latin typeface="Calibri" panose="020F0502020204030204" pitchFamily="34" charset="0"/>
              </a:rPr>
              <a:t>Continue a tomar os </a:t>
            </a:r>
            <a:r>
              <a:rPr lang="pt-PT" sz="1400" dirty="0" err="1">
                <a:latin typeface="Calibri" panose="020F0502020204030204" pitchFamily="34" charset="0"/>
              </a:rPr>
              <a:t>ARVs</a:t>
            </a:r>
            <a:r>
              <a:rPr lang="pt-PT" sz="1400" dirty="0">
                <a:latin typeface="Calibri" panose="020F0502020204030204" pitchFamily="34" charset="0"/>
              </a:rPr>
              <a:t> todos os dias e a fazer testes regulares da carga viral para fazer com que a sua carga viral permaneça </a:t>
            </a:r>
            <a:r>
              <a:rPr lang="pt-PT" sz="1400" dirty="0" err="1">
                <a:latin typeface="Calibri" panose="020F0502020204030204" pitchFamily="34" charset="0"/>
              </a:rPr>
              <a:t>indetectável</a:t>
            </a:r>
            <a:r>
              <a:rPr lang="en-US" sz="1412" dirty="0">
                <a:latin typeface="Calibri" panose="020F0502020204030204" pitchFamily="34" charset="0"/>
              </a:rPr>
              <a:t>. </a:t>
            </a:r>
          </a:p>
        </p:txBody>
      </p:sp>
      <p:sp>
        <p:nvSpPr>
          <p:cNvPr id="7" name="Content Placeholder 1"/>
          <p:cNvSpPr>
            <a:spLocks noGrp="1"/>
          </p:cNvSpPr>
          <p:nvPr>
            <p:ph sz="half" idx="1"/>
          </p:nvPr>
        </p:nvSpPr>
        <p:spPr>
          <a:xfrm>
            <a:off x="1546412" y="4168590"/>
            <a:ext cx="1815353" cy="2149492"/>
          </a:xfrm>
        </p:spPr>
        <p:txBody>
          <a:bodyPr>
            <a:normAutofit fontScale="92500" lnSpcReduction="20000"/>
          </a:bodyPr>
          <a:lstStyle/>
          <a:p>
            <a:r>
              <a:rPr lang="en-US" sz="1324" b="1" dirty="0" err="1">
                <a:latin typeface="Calibri" panose="020F0502020204030204" pitchFamily="34" charset="0"/>
              </a:rPr>
              <a:t>Revisão</a:t>
            </a:r>
            <a:r>
              <a:rPr lang="en-US" sz="1324" b="1" dirty="0">
                <a:latin typeface="Calibri" panose="020F0502020204030204" pitchFamily="34" charset="0"/>
              </a:rPr>
              <a:t>:</a:t>
            </a:r>
          </a:p>
          <a:p>
            <a:pPr marL="252146" indent="-252146">
              <a:buFont typeface="Arial" panose="020B0604020202020204" pitchFamily="34" charset="0"/>
              <a:buChar char="•"/>
            </a:pPr>
            <a:r>
              <a:rPr lang="en-US" sz="1324" dirty="0" err="1">
                <a:latin typeface="Calibri" panose="020F0502020204030204" pitchFamily="34" charset="0"/>
              </a:rPr>
              <a:t>Explique</a:t>
            </a:r>
            <a:r>
              <a:rPr lang="en-US" sz="1324" dirty="0">
                <a:latin typeface="Calibri" panose="020F0502020204030204" pitchFamily="34" charset="0"/>
              </a:rPr>
              <a:t>-me, por </a:t>
            </a:r>
            <a:r>
              <a:rPr lang="en-US" sz="1324" dirty="0" err="1">
                <a:latin typeface="Calibri" panose="020F0502020204030204" pitchFamily="34" charset="0"/>
              </a:rPr>
              <a:t>palavras</a:t>
            </a:r>
            <a:r>
              <a:rPr lang="en-US" sz="1324" dirty="0">
                <a:latin typeface="Calibri" panose="020F0502020204030204" pitchFamily="34" charset="0"/>
              </a:rPr>
              <a:t> </a:t>
            </a:r>
            <a:r>
              <a:rPr lang="en-US" sz="1324" dirty="0" err="1">
                <a:latin typeface="Calibri" panose="020F0502020204030204" pitchFamily="34" charset="0"/>
              </a:rPr>
              <a:t>suas</a:t>
            </a:r>
            <a:r>
              <a:rPr lang="en-US" sz="1324" dirty="0">
                <a:latin typeface="Calibri" panose="020F0502020204030204" pitchFamily="34" charset="0"/>
              </a:rPr>
              <a:t>, o que é </a:t>
            </a:r>
            <a:r>
              <a:rPr lang="en-US" sz="1324" dirty="0" err="1">
                <a:latin typeface="Calibri" panose="020F0502020204030204" pitchFamily="34" charset="0"/>
              </a:rPr>
              <a:t>uma</a:t>
            </a:r>
            <a:r>
              <a:rPr lang="en-US" sz="1324" dirty="0">
                <a:latin typeface="Calibri" panose="020F0502020204030204" pitchFamily="34" charset="0"/>
              </a:rPr>
              <a:t> carga viral </a:t>
            </a:r>
            <a:r>
              <a:rPr lang="en-US" sz="1324" dirty="0" err="1">
                <a:latin typeface="Calibri" panose="020F0502020204030204" pitchFamily="34" charset="0"/>
              </a:rPr>
              <a:t>indetectável</a:t>
            </a:r>
            <a:r>
              <a:rPr lang="en-US" sz="1324" dirty="0">
                <a:latin typeface="Calibri" panose="020F0502020204030204" pitchFamily="34" charset="0"/>
              </a:rPr>
              <a:t>.  </a:t>
            </a:r>
          </a:p>
          <a:p>
            <a:pPr marL="252146" indent="-252146">
              <a:buFont typeface="Arial" panose="020B0604020202020204" pitchFamily="34" charset="0"/>
              <a:buChar char="•"/>
            </a:pPr>
            <a:r>
              <a:rPr lang="en-US" sz="1324" dirty="0" err="1">
                <a:latin typeface="Calibri" panose="020F0502020204030204" pitchFamily="34" charset="0"/>
              </a:rPr>
              <a:t>Quais</a:t>
            </a:r>
            <a:r>
              <a:rPr lang="en-US" sz="1324" dirty="0">
                <a:latin typeface="Calibri" panose="020F0502020204030204" pitchFamily="34" charset="0"/>
              </a:rPr>
              <a:t> </a:t>
            </a:r>
            <a:r>
              <a:rPr lang="en-US" sz="1324" dirty="0" err="1">
                <a:latin typeface="Calibri" panose="020F0502020204030204" pitchFamily="34" charset="0"/>
              </a:rPr>
              <a:t>são</a:t>
            </a:r>
            <a:r>
              <a:rPr lang="en-US" sz="1324" dirty="0">
                <a:latin typeface="Calibri" panose="020F0502020204030204" pitchFamily="34" charset="0"/>
              </a:rPr>
              <a:t> as </a:t>
            </a:r>
            <a:r>
              <a:rPr lang="en-US" sz="1324" dirty="0" err="1">
                <a:latin typeface="Calibri" panose="020F0502020204030204" pitchFamily="34" charset="0"/>
              </a:rPr>
              <a:t>vantagens</a:t>
            </a:r>
            <a:r>
              <a:rPr lang="en-US" sz="1324" dirty="0">
                <a:latin typeface="Calibri" panose="020F0502020204030204" pitchFamily="34" charset="0"/>
              </a:rPr>
              <a:t> de </a:t>
            </a:r>
            <a:r>
              <a:rPr lang="en-US" sz="1324" dirty="0" err="1">
                <a:latin typeface="Calibri" panose="020F0502020204030204" pitchFamily="34" charset="0"/>
              </a:rPr>
              <a:t>alcançar</a:t>
            </a:r>
            <a:r>
              <a:rPr lang="en-US" sz="1324" dirty="0">
                <a:latin typeface="Calibri" panose="020F0502020204030204" pitchFamily="34" charset="0"/>
              </a:rPr>
              <a:t> </a:t>
            </a:r>
            <a:r>
              <a:rPr lang="en-US" sz="1324" dirty="0" err="1">
                <a:latin typeface="Calibri" panose="020F0502020204030204" pitchFamily="34" charset="0"/>
              </a:rPr>
              <a:t>uma</a:t>
            </a:r>
            <a:r>
              <a:rPr lang="en-US" sz="1324" dirty="0">
                <a:latin typeface="Calibri" panose="020F0502020204030204" pitchFamily="34" charset="0"/>
              </a:rPr>
              <a:t> carga viral </a:t>
            </a:r>
            <a:r>
              <a:rPr lang="en-US" sz="1324" dirty="0" err="1">
                <a:latin typeface="Calibri" panose="020F0502020204030204" pitchFamily="34" charset="0"/>
              </a:rPr>
              <a:t>indetectável</a:t>
            </a:r>
            <a:r>
              <a:rPr lang="en-US" sz="1324" dirty="0">
                <a:latin typeface="Calibri" panose="020F0502020204030204" pitchFamily="34" charset="0"/>
              </a:rPr>
              <a:t>?</a:t>
            </a:r>
          </a:p>
          <a:p>
            <a:pPr marL="252146" indent="-252146">
              <a:buFont typeface="Arial" panose="020B0604020202020204" pitchFamily="34" charset="0"/>
              <a:buChar char="•"/>
            </a:pPr>
            <a:r>
              <a:rPr lang="en-US" sz="1324" dirty="0">
                <a:latin typeface="Calibri" panose="020F0502020204030204" pitchFamily="34" charset="0"/>
              </a:rPr>
              <a:t>Como é que se </a:t>
            </a:r>
            <a:r>
              <a:rPr lang="en-US" sz="1324" dirty="0" err="1">
                <a:latin typeface="Calibri" panose="020F0502020204030204" pitchFamily="34" charset="0"/>
              </a:rPr>
              <a:t>mantém</a:t>
            </a:r>
            <a:r>
              <a:rPr lang="en-US" sz="1324" dirty="0">
                <a:latin typeface="Calibri" panose="020F0502020204030204" pitchFamily="34" charset="0"/>
              </a:rPr>
              <a:t> </a:t>
            </a:r>
            <a:r>
              <a:rPr lang="en-US" sz="1324" dirty="0" err="1">
                <a:latin typeface="Calibri" panose="020F0502020204030204" pitchFamily="34" charset="0"/>
              </a:rPr>
              <a:t>uma</a:t>
            </a:r>
            <a:r>
              <a:rPr lang="en-US" sz="1324" dirty="0">
                <a:latin typeface="Calibri" panose="020F0502020204030204" pitchFamily="34" charset="0"/>
              </a:rPr>
              <a:t> carga viral </a:t>
            </a:r>
            <a:r>
              <a:rPr lang="en-US" sz="1324" dirty="0" err="1">
                <a:latin typeface="Calibri" panose="020F0502020204030204" pitchFamily="34" charset="0"/>
              </a:rPr>
              <a:t>indetectável</a:t>
            </a:r>
            <a:r>
              <a:rPr lang="en-US" sz="1324" dirty="0">
                <a:latin typeface="Calibri" panose="020F0502020204030204" pitchFamily="34" charset="0"/>
              </a:rPr>
              <a:t>? </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530" y="4101353"/>
            <a:ext cx="480732" cy="708166"/>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792567" y="1512794"/>
            <a:ext cx="4970429" cy="4805287"/>
          </a:xfrm>
        </p:spPr>
        <p:txBody>
          <a:bodyPr>
            <a:normAutofit fontScale="85000" lnSpcReduction="20000"/>
          </a:bodyPr>
          <a:lstStyle/>
          <a:p>
            <a:r>
              <a:rPr lang="pt-PT" sz="2030" b="1" dirty="0">
                <a:latin typeface="Calibri" panose="020F0502020204030204" pitchFamily="34" charset="0"/>
              </a:rPr>
              <a:t>PONTOS A DISCUTIR:</a:t>
            </a:r>
          </a:p>
          <a:p>
            <a:pPr marL="252146" indent="-252146">
              <a:buFont typeface="Arial" panose="020B0604020202020204" pitchFamily="34" charset="0"/>
              <a:buChar char="•"/>
            </a:pPr>
            <a:r>
              <a:rPr lang="pt-PT" dirty="0" err="1">
                <a:latin typeface="Calibri" panose="020F0502020204030204" pitchFamily="34" charset="0"/>
                <a:cs typeface="Calibri" panose="020F0502020204030204" pitchFamily="34" charset="0"/>
              </a:rPr>
              <a:t>Indetectável</a:t>
            </a:r>
            <a:r>
              <a:rPr lang="pt-PT" dirty="0">
                <a:latin typeface="Calibri" panose="020F0502020204030204" pitchFamily="34" charset="0"/>
                <a:cs typeface="Calibri" panose="020F0502020204030204" pitchFamily="34" charset="0"/>
              </a:rPr>
              <a:t> significa que a quantidade de vírus no sangue é inferior a 200 ou demasiado baixa para ficar registada num teste da carga viral. </a:t>
            </a:r>
          </a:p>
          <a:p>
            <a:pPr marL="252146" indent="-252146">
              <a:buFont typeface="Arial" panose="020B0604020202020204" pitchFamily="34" charset="0"/>
              <a:buChar char="•"/>
            </a:pPr>
            <a:r>
              <a:rPr lang="pt-PT" dirty="0" err="1">
                <a:latin typeface="Calibri" panose="020F0502020204030204" pitchFamily="34" charset="0"/>
                <a:cs typeface="Calibri" panose="020F0502020204030204" pitchFamily="34" charset="0"/>
              </a:rPr>
              <a:t>Indetectável</a:t>
            </a:r>
            <a:r>
              <a:rPr lang="pt-PT" dirty="0">
                <a:latin typeface="Calibri" panose="020F0502020204030204" pitchFamily="34" charset="0"/>
                <a:cs typeface="Calibri" panose="020F0502020204030204" pitchFamily="34" charset="0"/>
              </a:rPr>
              <a:t> não significa que está curado do </a:t>
            </a:r>
            <a:r>
              <a:rPr lang="pt-PT" dirty="0" err="1">
                <a:latin typeface="Calibri" panose="020F0502020204030204" pitchFamily="34" charset="0"/>
                <a:cs typeface="Calibri" panose="020F0502020204030204" pitchFamily="34" charset="0"/>
              </a:rPr>
              <a:t>HIV</a:t>
            </a:r>
            <a:r>
              <a:rPr lang="pt-PT" dirty="0">
                <a:latin typeface="Calibri" panose="020F0502020204030204" pitchFamily="34" charset="0"/>
                <a:cs typeface="Calibri" panose="020F0502020204030204" pitchFamily="34" charset="0"/>
              </a:rPr>
              <a:t>; significa que os </a:t>
            </a:r>
            <a:r>
              <a:rPr lang="pt-PT" dirty="0" err="1">
                <a:latin typeface="Calibri" panose="020F0502020204030204" pitchFamily="34" charset="0"/>
                <a:cs typeface="Calibri" panose="020F0502020204030204" pitchFamily="34" charset="0"/>
              </a:rPr>
              <a:t>ARVs</a:t>
            </a:r>
            <a:r>
              <a:rPr lang="pt-PT" dirty="0">
                <a:latin typeface="Calibri" panose="020F0502020204030204" pitchFamily="34" charset="0"/>
                <a:cs typeface="Calibri" panose="020F0502020204030204" pitchFamily="34" charset="0"/>
              </a:rPr>
              <a:t> fizeram com que o vírus deixasse de crescer e fazer mais vírus. </a:t>
            </a:r>
          </a:p>
          <a:p>
            <a:pPr marL="252146" indent="-252146">
              <a:buFont typeface="Arial" panose="020B0604020202020204" pitchFamily="34" charset="0"/>
              <a:buChar char="•"/>
            </a:pPr>
            <a:r>
              <a:rPr lang="pt-PT" dirty="0">
                <a:latin typeface="Calibri" panose="020F0502020204030204" pitchFamily="34" charset="0"/>
                <a:cs typeface="Calibri" panose="020F0502020204030204" pitchFamily="34" charset="0"/>
              </a:rPr>
              <a:t>Para a carga viral permanecer </a:t>
            </a:r>
            <a:r>
              <a:rPr lang="pt-PT" dirty="0" err="1">
                <a:latin typeface="Calibri" panose="020F0502020204030204" pitchFamily="34" charset="0"/>
                <a:cs typeface="Calibri" panose="020F0502020204030204" pitchFamily="34" charset="0"/>
              </a:rPr>
              <a:t>indetectável</a:t>
            </a:r>
            <a:r>
              <a:rPr lang="pt-PT" dirty="0">
                <a:latin typeface="Calibri" panose="020F0502020204030204" pitchFamily="34" charset="0"/>
                <a:cs typeface="Calibri" panose="020F0502020204030204" pitchFamily="34" charset="0"/>
              </a:rPr>
              <a:t>, é necessário tomar os </a:t>
            </a:r>
            <a:r>
              <a:rPr lang="pt-PT" dirty="0" err="1">
                <a:latin typeface="Calibri" panose="020F0502020204030204" pitchFamily="34" charset="0"/>
                <a:cs typeface="Calibri" panose="020F0502020204030204" pitchFamily="34" charset="0"/>
              </a:rPr>
              <a:t>ARVs</a:t>
            </a:r>
            <a:r>
              <a:rPr lang="pt-PT" dirty="0">
                <a:latin typeface="Calibri" panose="020F0502020204030204" pitchFamily="34" charset="0"/>
                <a:cs typeface="Calibri" panose="020F0502020204030204" pitchFamily="34" charset="0"/>
              </a:rPr>
              <a:t> todos os dias.</a:t>
            </a:r>
          </a:p>
          <a:p>
            <a:pPr marL="252146" indent="-252146">
              <a:buFont typeface="Arial" panose="020B0604020202020204" pitchFamily="34" charset="0"/>
              <a:buChar char="•"/>
            </a:pPr>
            <a:r>
              <a:rPr lang="pt-PT" dirty="0">
                <a:latin typeface="Calibri" panose="020F0502020204030204" pitchFamily="34" charset="0"/>
                <a:cs typeface="Calibri" panose="020F0502020204030204" pitchFamily="34" charset="0"/>
              </a:rPr>
              <a:t>Isso quer dizer que os </a:t>
            </a:r>
            <a:r>
              <a:rPr lang="pt-PT" dirty="0" err="1">
                <a:latin typeface="Calibri" panose="020F0502020204030204" pitchFamily="34" charset="0"/>
                <a:cs typeface="Calibri" panose="020F0502020204030204" pitchFamily="34" charset="0"/>
              </a:rPr>
              <a:t>ARVs</a:t>
            </a:r>
            <a:r>
              <a:rPr lang="pt-PT" dirty="0">
                <a:latin typeface="Calibri" panose="020F0502020204030204" pitchFamily="34" charset="0"/>
                <a:cs typeface="Calibri" panose="020F0502020204030204" pitchFamily="34" charset="0"/>
              </a:rPr>
              <a:t> estão a funcionar muito bem. </a:t>
            </a:r>
          </a:p>
          <a:p>
            <a:pPr marL="252146" indent="-252146">
              <a:buFont typeface="Arial" panose="020B0604020202020204" pitchFamily="34" charset="0"/>
              <a:buChar char="•"/>
            </a:pPr>
            <a:r>
              <a:rPr lang="pt-PT" dirty="0">
                <a:latin typeface="Calibri" panose="020F0502020204030204" pitchFamily="34" charset="0"/>
                <a:cs typeface="Calibri" panose="020F0502020204030204" pitchFamily="34" charset="0"/>
              </a:rPr>
              <a:t>Uma carga viral </a:t>
            </a:r>
            <a:r>
              <a:rPr lang="pt-PT" dirty="0" err="1">
                <a:latin typeface="Calibri" panose="020F0502020204030204" pitchFamily="34" charset="0"/>
                <a:cs typeface="Calibri" panose="020F0502020204030204" pitchFamily="34" charset="0"/>
              </a:rPr>
              <a:t>indetectável</a:t>
            </a:r>
            <a:r>
              <a:rPr lang="pt-PT">
                <a:latin typeface="Calibri" panose="020F0502020204030204" pitchFamily="34" charset="0"/>
                <a:cs typeface="Calibri" panose="020F0502020204030204" pitchFamily="34" charset="0"/>
              </a:rPr>
              <a:t> vai </a:t>
            </a:r>
            <a:r>
              <a:rPr lang="pt-PT" dirty="0">
                <a:latin typeface="Calibri" panose="020F0502020204030204" pitchFamily="34" charset="0"/>
                <a:cs typeface="Calibri" panose="020F0502020204030204" pitchFamily="34" charset="0"/>
              </a:rPr>
              <a:t>ajudá-lo a viver uma vida longa e saudável, e vai impedir a transmissão do seu </a:t>
            </a:r>
            <a:r>
              <a:rPr lang="pt-PT" dirty="0" err="1">
                <a:latin typeface="Calibri" panose="020F0502020204030204" pitchFamily="34" charset="0"/>
                <a:cs typeface="Calibri" panose="020F0502020204030204" pitchFamily="34" charset="0"/>
              </a:rPr>
              <a:t>HIV</a:t>
            </a:r>
            <a:r>
              <a:rPr lang="pt-PT" dirty="0">
                <a:latin typeface="Calibri" panose="020F0502020204030204" pitchFamily="34" charset="0"/>
                <a:cs typeface="Calibri" panose="020F0502020204030204" pitchFamily="34" charset="0"/>
              </a:rPr>
              <a:t> para os seus parceiros/parceiras sexuais.</a:t>
            </a:r>
          </a:p>
          <a:p>
            <a:pPr marL="252146" indent="-252146">
              <a:buFont typeface="Arial" panose="020B0604020202020204" pitchFamily="34" charset="0"/>
              <a:buChar char="•"/>
            </a:pPr>
            <a:r>
              <a:rPr lang="pt-PT" dirty="0">
                <a:latin typeface="Calibri" panose="020F0502020204030204" pitchFamily="34" charset="0"/>
                <a:cs typeface="Calibri" panose="020F0502020204030204" pitchFamily="34" charset="0"/>
              </a:rPr>
              <a:t>Consulte o seu provedor se tiver deixado de tomar os </a:t>
            </a:r>
            <a:r>
              <a:rPr lang="pt-PT" dirty="0" err="1">
                <a:latin typeface="Calibri" panose="020F0502020204030204" pitchFamily="34" charset="0"/>
                <a:cs typeface="Calibri" panose="020F0502020204030204" pitchFamily="34" charset="0"/>
              </a:rPr>
              <a:t>ARVs</a:t>
            </a:r>
            <a:r>
              <a:rPr lang="pt-PT" dirty="0">
                <a:latin typeface="Calibri" panose="020F0502020204030204" pitchFamily="34" charset="0"/>
                <a:cs typeface="Calibri" panose="020F0502020204030204" pitchFamily="34" charset="0"/>
              </a:rPr>
              <a:t> ou se tiver começado a falhar doses. Se não tomar os </a:t>
            </a:r>
            <a:r>
              <a:rPr lang="pt-PT" dirty="0" err="1">
                <a:latin typeface="Calibri" panose="020F0502020204030204" pitchFamily="34" charset="0"/>
                <a:cs typeface="Calibri" panose="020F0502020204030204" pitchFamily="34" charset="0"/>
              </a:rPr>
              <a:t>ARVs</a:t>
            </a:r>
            <a:r>
              <a:rPr lang="pt-PT" dirty="0">
                <a:latin typeface="Calibri" panose="020F0502020204030204" pitchFamily="34" charset="0"/>
                <a:cs typeface="Calibri" panose="020F0502020204030204" pitchFamily="34" charset="0"/>
              </a:rPr>
              <a:t> regularmente, conforme a receita, o seu </a:t>
            </a:r>
            <a:r>
              <a:rPr lang="pt-PT" dirty="0" err="1">
                <a:latin typeface="Calibri" panose="020F0502020204030204" pitchFamily="34" charset="0"/>
                <a:cs typeface="Calibri" panose="020F0502020204030204" pitchFamily="34" charset="0"/>
              </a:rPr>
              <a:t>HIV</a:t>
            </a:r>
            <a:r>
              <a:rPr lang="pt-PT" dirty="0">
                <a:latin typeface="Calibri" panose="020F0502020204030204" pitchFamily="34" charset="0"/>
                <a:cs typeface="Calibri" panose="020F0502020204030204" pitchFamily="34" charset="0"/>
              </a:rPr>
              <a:t> poderá tornar-se novamente </a:t>
            </a:r>
            <a:r>
              <a:rPr lang="pt-PT" dirty="0" err="1">
                <a:latin typeface="Calibri" panose="020F0502020204030204" pitchFamily="34" charset="0"/>
                <a:cs typeface="Calibri" panose="020F0502020204030204" pitchFamily="34" charset="0"/>
              </a:rPr>
              <a:t>detectável</a:t>
            </a:r>
            <a:r>
              <a:rPr lang="pt-PT" dirty="0">
                <a:latin typeface="Calibri" panose="020F0502020204030204" pitchFamily="34" charset="0"/>
                <a:cs typeface="Calibri" panose="020F0502020204030204" pitchFamily="34" charset="0"/>
              </a:rPr>
              <a:t>.</a:t>
            </a:r>
          </a:p>
          <a:p>
            <a:pPr marL="252146" indent="-252146">
              <a:buFont typeface="Arial" panose="020B0604020202020204" pitchFamily="34" charset="0"/>
              <a:buChar char="•"/>
            </a:pPr>
            <a:r>
              <a:rPr lang="pt-PT" dirty="0">
                <a:latin typeface="Calibri" panose="020F0502020204030204" pitchFamily="34" charset="0"/>
                <a:cs typeface="Calibri" panose="020F0502020204030204" pitchFamily="34" charset="0"/>
              </a:rPr>
              <a:t>Para a pessoa ter a certeza de que não vai transmitir o </a:t>
            </a:r>
            <a:r>
              <a:rPr lang="pt-PT" dirty="0" err="1">
                <a:latin typeface="Calibri" panose="020F0502020204030204" pitchFamily="34" charset="0"/>
                <a:cs typeface="Calibri" panose="020F0502020204030204" pitchFamily="34" charset="0"/>
              </a:rPr>
              <a:t>HIV</a:t>
            </a:r>
            <a:r>
              <a:rPr lang="pt-PT" dirty="0">
                <a:latin typeface="Calibri" panose="020F0502020204030204" pitchFamily="34" charset="0"/>
                <a:cs typeface="Calibri" panose="020F0502020204030204" pitchFamily="34" charset="0"/>
              </a:rPr>
              <a:t> para o seu parceiro sexual, precisa de ter dois testes consecutivos de carga viral </a:t>
            </a:r>
            <a:r>
              <a:rPr lang="pt-PT" dirty="0" err="1">
                <a:latin typeface="Calibri" panose="020F0502020204030204" pitchFamily="34" charset="0"/>
                <a:cs typeface="Calibri" panose="020F0502020204030204" pitchFamily="34" charset="0"/>
              </a:rPr>
              <a:t>indetectável</a:t>
            </a:r>
            <a:r>
              <a:rPr lang="pt-PT" dirty="0">
                <a:latin typeface="Calibri" panose="020F0502020204030204" pitchFamily="34" charset="0"/>
                <a:cs typeface="Calibri" panose="020F0502020204030204" pitchFamily="34" charset="0"/>
              </a:rPr>
              <a:t>.</a:t>
            </a:r>
          </a:p>
          <a:p>
            <a:pPr marL="252146" indent="-252146">
              <a:buFont typeface="Arial" panose="020B0604020202020204" pitchFamily="34" charset="0"/>
              <a:buChar char="•"/>
            </a:pPr>
            <a:r>
              <a:rPr lang="pt-PT" dirty="0">
                <a:latin typeface="Calibri" panose="020F0502020204030204" pitchFamily="34" charset="0"/>
                <a:cs typeface="Calibri" panose="020F0502020204030204" pitchFamily="34" charset="0"/>
              </a:rPr>
              <a:t>Estar </a:t>
            </a:r>
            <a:r>
              <a:rPr lang="pt-PT" dirty="0" err="1">
                <a:latin typeface="Calibri" panose="020F0502020204030204" pitchFamily="34" charset="0"/>
                <a:cs typeface="Calibri" panose="020F0502020204030204" pitchFamily="34" charset="0"/>
              </a:rPr>
              <a:t>indetectável</a:t>
            </a:r>
            <a:r>
              <a:rPr lang="pt-PT" dirty="0">
                <a:latin typeface="Calibri" panose="020F0502020204030204" pitchFamily="34" charset="0"/>
                <a:cs typeface="Calibri" panose="020F0502020204030204" pitchFamily="34" charset="0"/>
              </a:rPr>
              <a:t> não o/a protege das doenças sexualmente transmitidas nem impede a gravidez; quando utilizados </a:t>
            </a:r>
            <a:r>
              <a:rPr lang="pt-PT" dirty="0" err="1">
                <a:latin typeface="Calibri" panose="020F0502020204030204" pitchFamily="34" charset="0"/>
                <a:cs typeface="Calibri" panose="020F0502020204030204" pitchFamily="34" charset="0"/>
              </a:rPr>
              <a:t>correctamente</a:t>
            </a:r>
            <a:r>
              <a:rPr lang="pt-PT" dirty="0">
                <a:latin typeface="Calibri" panose="020F0502020204030204" pitchFamily="34" charset="0"/>
                <a:cs typeface="Calibri" panose="020F0502020204030204" pitchFamily="34" charset="0"/>
              </a:rPr>
              <a:t> e sempre que se tem relações sexuais, os preservativos podem impedir a transmissão de outras </a:t>
            </a:r>
            <a:r>
              <a:rPr lang="pt-PT" dirty="0" err="1">
                <a:latin typeface="Calibri" panose="020F0502020204030204" pitchFamily="34" charset="0"/>
                <a:cs typeface="Calibri" panose="020F0502020204030204" pitchFamily="34" charset="0"/>
              </a:rPr>
              <a:t>ISTs</a:t>
            </a:r>
            <a:r>
              <a:rPr lang="pt-PT" dirty="0">
                <a:latin typeface="Calibri" panose="020F0502020204030204" pitchFamily="34" charset="0"/>
                <a:cs typeface="Calibri" panose="020F0502020204030204" pitchFamily="34" charset="0"/>
              </a:rPr>
              <a:t> e a gravidez.</a:t>
            </a:r>
          </a:p>
          <a:p>
            <a:pPr marL="252146" indent="-252146">
              <a:buFont typeface="Arial" panose="020B0604020202020204" pitchFamily="34" charset="0"/>
              <a:buChar char="•"/>
            </a:pPr>
            <a:r>
              <a:rPr lang="pt-PT" dirty="0">
                <a:latin typeface="Calibri" panose="020F0502020204030204" pitchFamily="34" charset="0"/>
              </a:rPr>
              <a:t>É importante fazer testes regulares da carga viral. Deve vir fazer o seu próximo teste da carga viral no dia ________________ [inserir aqui a data].</a:t>
            </a:r>
          </a:p>
        </p:txBody>
      </p:sp>
      <p:cxnSp>
        <p:nvCxnSpPr>
          <p:cNvPr id="15" name="Straight Connector 14"/>
          <p:cNvCxnSpPr/>
          <p:nvPr/>
        </p:nvCxnSpPr>
        <p:spPr>
          <a:xfrm>
            <a:off x="3563471" y="1336380"/>
            <a:ext cx="0" cy="484926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537883" y="400171"/>
            <a:ext cx="8068235" cy="748850"/>
          </a:xfrm>
          <a:prstGeom prst="rect">
            <a:avLst/>
          </a:prstGeom>
          <a:solidFill>
            <a:schemeClr val="accent2">
              <a:lumMod val="75000"/>
            </a:schemeClr>
          </a:solidFill>
        </p:spPr>
        <p:txBody>
          <a:bodyPr vert="horz" lIns="72404" tIns="36202" rIns="72404" bIns="36202"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471" dirty="0">
                <a:solidFill>
                  <a:srgbClr val="FFFFFF"/>
                </a:solidFill>
                <a:latin typeface="Calibri" panose="020F0502020204030204" pitchFamily="34" charset="0"/>
              </a:rPr>
              <a:t>	6. A </a:t>
            </a:r>
            <a:r>
              <a:rPr lang="en-US" sz="2471" dirty="0" err="1">
                <a:solidFill>
                  <a:srgbClr val="FFFFFF"/>
                </a:solidFill>
                <a:latin typeface="Calibri" panose="020F0502020204030204" pitchFamily="34" charset="0"/>
              </a:rPr>
              <a:t>sua</a:t>
            </a:r>
            <a:r>
              <a:rPr lang="en-US" sz="2471" dirty="0">
                <a:solidFill>
                  <a:srgbClr val="FFFFFF"/>
                </a:solidFill>
                <a:latin typeface="Calibri" panose="020F0502020204030204" pitchFamily="34" charset="0"/>
              </a:rPr>
              <a:t> carga Viral </a:t>
            </a:r>
            <a:r>
              <a:rPr lang="en-US" sz="2471" dirty="0" err="1">
                <a:solidFill>
                  <a:srgbClr val="FFFFFF"/>
                </a:solidFill>
                <a:latin typeface="Calibri" panose="020F0502020204030204" pitchFamily="34" charset="0"/>
              </a:rPr>
              <a:t>está</a:t>
            </a:r>
            <a:r>
              <a:rPr lang="en-US" sz="2471" dirty="0">
                <a:solidFill>
                  <a:srgbClr val="FFFFFF"/>
                </a:solidFill>
                <a:latin typeface="Calibri" panose="020F0502020204030204" pitchFamily="34" charset="0"/>
              </a:rPr>
              <a:t> </a:t>
            </a:r>
            <a:r>
              <a:rPr lang="en-US" sz="2471" dirty="0" err="1">
                <a:solidFill>
                  <a:srgbClr val="FFFFFF"/>
                </a:solidFill>
                <a:latin typeface="Calibri" panose="020F0502020204030204" pitchFamily="34" charset="0"/>
              </a:rPr>
              <a:t>INDETECTÁVEL</a:t>
            </a:r>
            <a:endParaRPr lang="en-US" sz="2471" dirty="0">
              <a:solidFill>
                <a:srgbClr val="FFFFFF"/>
              </a:solidFill>
              <a:latin typeface="Calibri" panose="020F0502020204030204" pitchFamily="34" charset="0"/>
            </a:endParaRPr>
          </a:p>
        </p:txBody>
      </p:sp>
      <p:sp>
        <p:nvSpPr>
          <p:cNvPr id="14" name="TextBox 13"/>
          <p:cNvSpPr txBox="1"/>
          <p:nvPr/>
        </p:nvSpPr>
        <p:spPr>
          <a:xfrm>
            <a:off x="6781833" y="539919"/>
            <a:ext cx="1622580" cy="106978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sz="1588" b="1" dirty="0">
              <a:solidFill>
                <a:prstClr val="black"/>
              </a:solidFill>
              <a:latin typeface="Calibri" panose="020F0502020204030204" pitchFamily="34" charset="0"/>
            </a:endParaRPr>
          </a:p>
          <a:p>
            <a:pPr algn="ctr"/>
            <a:r>
              <a:rPr lang="en-US" sz="1588" b="1" dirty="0">
                <a:solidFill>
                  <a:schemeClr val="bg1"/>
                </a:solidFill>
                <a:latin typeface="Calibri" panose="020F0502020204030204" pitchFamily="34" charset="0"/>
              </a:rPr>
              <a:t>Image from  card front</a:t>
            </a:r>
          </a:p>
          <a:p>
            <a:pPr algn="ctr"/>
            <a:endParaRPr lang="en-US" sz="1588" b="1" dirty="0">
              <a:solidFill>
                <a:prstClr val="black"/>
              </a:solidFill>
              <a:latin typeface="Calibri" panose="020F0502020204030204" pitchFamily="34" charset="0"/>
            </a:endParaRPr>
          </a:p>
        </p:txBody>
      </p:sp>
      <p:sp>
        <p:nvSpPr>
          <p:cNvPr id="19" name="Title 1"/>
          <p:cNvSpPr txBox="1">
            <a:spLocks/>
          </p:cNvSpPr>
          <p:nvPr/>
        </p:nvSpPr>
        <p:spPr>
          <a:xfrm>
            <a:off x="134471" y="6723529"/>
            <a:ext cx="8875059" cy="134471"/>
          </a:xfrm>
          <a:prstGeom prst="rect">
            <a:avLst/>
          </a:prstGeom>
          <a:solidFill>
            <a:schemeClr val="accent2">
              <a:lumMod val="75000"/>
            </a:schemeClr>
          </a:solidFill>
        </p:spPr>
        <p:txBody>
          <a:bodyPr vert="horz" lIns="72371" tIns="36185" rIns="72371" bIns="36185"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471" dirty="0">
              <a:solidFill>
                <a:srgbClr val="FFFFFF"/>
              </a:solidFill>
              <a:latin typeface="Calibri" panose="020F0502020204030204" pitchFamily="34" charset="0"/>
            </a:endParaRPr>
          </a:p>
        </p:txBody>
      </p:sp>
      <p:pic>
        <p:nvPicPr>
          <p:cNvPr id="22" name="Content Placeholder 12">
            <a:extLst>
              <a:ext uri="{FF2B5EF4-FFF2-40B4-BE49-F238E27FC236}">
                <a16:creationId xmlns:a16="http://schemas.microsoft.com/office/drawing/2014/main" id="{9B470819-7CEC-4B36-B3C8-F0EDBD4B2911}"/>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493" y="598175"/>
            <a:ext cx="1419259" cy="969403"/>
          </a:xfrm>
          <a:prstGeom prst="rect">
            <a:avLst/>
          </a:prstGeom>
        </p:spPr>
      </p:pic>
    </p:spTree>
    <p:extLst>
      <p:ext uri="{BB962C8B-B14F-4D97-AF65-F5344CB8AC3E}">
        <p14:creationId xmlns:p14="http://schemas.microsoft.com/office/powerpoint/2010/main" val="483372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pt-PT" sz="2800" noProof="0" dirty="0">
                <a:solidFill>
                  <a:srgbClr val="FFFFFF"/>
                </a:solidFill>
                <a:latin typeface="Calibri" panose="020F0502020204030204" pitchFamily="34" charset="0"/>
              </a:rPr>
              <a:t>	7. A sua carga viral está ALTA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02226"/>
            <a:ext cx="6172200" cy="542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9801" y="914400"/>
            <a:ext cx="2971800" cy="5632311"/>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Significa que o  HIV está a produzir mais vírus e a fazer mal ao seu corpo.</a:t>
            </a:r>
          </a:p>
          <a:p>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Isso pode ocorrer se se esquecer de tomar os ARVs ou se não os tomar durante alguns dias.</a:t>
            </a:r>
          </a:p>
          <a:p>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Se tiver estado a tomar os ARVs todos os dias, talvez o  vírus esteja a resistir. Talvez tenha mudado de tal forma que os ARVs tenham deixado de funcionar.</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327" y="1066800"/>
            <a:ext cx="3154363" cy="29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0" y="4419600"/>
            <a:ext cx="1447800" cy="707886"/>
          </a:xfrm>
          <a:prstGeom prst="rect">
            <a:avLst/>
          </a:prstGeom>
          <a:solidFill>
            <a:schemeClr val="bg1"/>
          </a:solidFill>
        </p:spPr>
        <p:txBody>
          <a:bodyPr wrap="square" rtlCol="0">
            <a:spAutoFit/>
          </a:bodyPr>
          <a:lstStyle/>
          <a:p>
            <a:r>
              <a:rPr lang="en-US" sz="2000" dirty="0">
                <a:latin typeface="Calibri" panose="020F0502020204030204" pitchFamily="34" charset="0"/>
              </a:rPr>
              <a:t>Vírus resistente</a:t>
            </a:r>
          </a:p>
        </p:txBody>
      </p:sp>
    </p:spTree>
    <p:extLst>
      <p:ext uri="{BB962C8B-B14F-4D97-AF65-F5344CB8AC3E}">
        <p14:creationId xmlns:p14="http://schemas.microsoft.com/office/powerpoint/2010/main" val="15791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995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fontScale="92500" lnSpcReduction="10000"/>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Significa que o  HIV está a produzir mais vírus e a fazer mal ao seu corpo</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Isso pode ocorrer se se esquecer de tomar os ARVs ou se não os tomar durante alguns dias</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Se tiver estado a tomar os ARVs todos os dias, talvez o  vírus esteja a resistir. Talvez tenha mudado de tal forma que os ARVs tenham deixado de funcionar</a:t>
            </a:r>
            <a:r>
              <a:rPr lang="pt-PT" sz="1600" noProof="0" dirty="0">
                <a:latin typeface="Calibri" panose="020F0502020204030204" pitchFamily="34" charset="0"/>
              </a:rPr>
              <a:t>.</a:t>
            </a:r>
          </a:p>
        </p:txBody>
      </p:sp>
      <p:sp>
        <p:nvSpPr>
          <p:cNvPr id="7" name="Content Placeholder 1"/>
          <p:cNvSpPr>
            <a:spLocks noGrp="1"/>
          </p:cNvSpPr>
          <p:nvPr>
            <p:ph sz="half" idx="1"/>
          </p:nvPr>
        </p:nvSpPr>
        <p:spPr>
          <a:xfrm>
            <a:off x="914400" y="4648200"/>
            <a:ext cx="4648200" cy="1905000"/>
          </a:xfrm>
        </p:spPr>
        <p:txBody>
          <a:bodyPr>
            <a:normAutofit fontScale="92500"/>
          </a:bodyPr>
          <a:lstStyle/>
          <a:p>
            <a:r>
              <a:rPr lang="pt-PT" sz="1600" b="1" noProof="0" dirty="0">
                <a:latin typeface="Calibri" panose="020F0502020204030204" pitchFamily="34" charset="0"/>
              </a:rPr>
              <a:t>Revisão:</a:t>
            </a:r>
          </a:p>
          <a:p>
            <a:pPr marL="285750" indent="-285750">
              <a:buFont typeface="Arial" panose="020B0604020202020204" pitchFamily="34" charset="0"/>
              <a:buChar char="•"/>
            </a:pPr>
            <a:r>
              <a:rPr lang="pt-PT" sz="1500" noProof="0" dirty="0">
                <a:latin typeface="Calibri" panose="020F0502020204030204" pitchFamily="34" charset="0"/>
              </a:rPr>
              <a:t>Quais são as razões possíveis de ter uma carga viral alta?</a:t>
            </a:r>
          </a:p>
          <a:p>
            <a:pPr marL="285750" indent="-285750">
              <a:buFont typeface="Arial" panose="020B0604020202020204" pitchFamily="34" charset="0"/>
              <a:buChar char="•"/>
            </a:pPr>
            <a:r>
              <a:rPr lang="pt-PT" sz="1500" noProof="0" dirty="0">
                <a:latin typeface="Calibri" panose="020F0502020204030204" pitchFamily="34" charset="0"/>
              </a:rPr>
              <a:t>O que é que pode acontecer se a sua carga viral for alta?</a:t>
            </a:r>
          </a:p>
          <a:p>
            <a:pPr marL="285750" indent="-285750">
              <a:buFont typeface="Arial" panose="020B0604020202020204" pitchFamily="34" charset="0"/>
              <a:buChar char="•"/>
            </a:pPr>
            <a:r>
              <a:rPr lang="pt-PT" sz="1500" noProof="0" dirty="0">
                <a:latin typeface="Calibri" panose="020F0502020204030204" pitchFamily="34" charset="0"/>
              </a:rPr>
              <a:t>Porque seria importante ter uma carga viral baixa?</a:t>
            </a:r>
          </a:p>
          <a:p>
            <a:pPr marL="285750" indent="-285750">
              <a:buFont typeface="Arial" panose="020B0604020202020204" pitchFamily="34" charset="0"/>
              <a:buChar char="•"/>
            </a:pPr>
            <a:r>
              <a:rPr lang="pt-PT" sz="1500" noProof="0" dirty="0">
                <a:latin typeface="Calibri" panose="020F0502020204030204" pitchFamily="34" charset="0"/>
              </a:rPr>
              <a:t>Qual é a importância disso para sua saúde a longo prazo?</a:t>
            </a:r>
          </a:p>
          <a:p>
            <a:pPr marL="285750" indent="-285750">
              <a:buFont typeface="Arial" panose="020B0604020202020204" pitchFamily="34" charset="0"/>
              <a:buChar char="•"/>
            </a:pPr>
            <a:r>
              <a:rPr lang="pt-PT" sz="1500" noProof="0" dirty="0">
                <a:latin typeface="Calibri" panose="020F0502020204030204" pitchFamily="34" charset="0"/>
              </a:rPr>
              <a:t>O que acha que acontecerá se não tomar os </a:t>
            </a:r>
            <a:r>
              <a:rPr lang="pt-PT" sz="1500" noProof="0" dirty="0" err="1">
                <a:latin typeface="Calibri" panose="020F0502020204030204" pitchFamily="34" charset="0"/>
              </a:rPr>
              <a:t>ARVs</a:t>
            </a:r>
            <a:r>
              <a:rPr lang="pt-PT" sz="1500" noProof="0" dirty="0">
                <a:latin typeface="Calibri" panose="020F0502020204030204" pitchFamily="34" charset="0"/>
              </a:rPr>
              <a:t> regularmente?</a:t>
            </a:r>
          </a:p>
        </p:txBody>
      </p:sp>
      <p:sp>
        <p:nvSpPr>
          <p:cNvPr id="21" name="Content Placeholder 1"/>
          <p:cNvSpPr>
            <a:spLocks noGrp="1"/>
          </p:cNvSpPr>
          <p:nvPr>
            <p:ph sz="half" idx="1"/>
          </p:nvPr>
        </p:nvSpPr>
        <p:spPr>
          <a:xfrm>
            <a:off x="3505200" y="1143000"/>
            <a:ext cx="5410200" cy="3505198"/>
          </a:xfrm>
        </p:spPr>
        <p:txBody>
          <a:bodyPr>
            <a:normAutofit fontScale="85000" lnSpcReduction="20000"/>
          </a:bodyPr>
          <a:lstStyle/>
          <a:p>
            <a:r>
              <a:rPr lang="pt-PT" sz="21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O resultado do teste de </a:t>
            </a:r>
            <a:r>
              <a:rPr lang="pt-PT" b="1" noProof="0" dirty="0">
                <a:latin typeface="Calibri" panose="020F0502020204030204" pitchFamily="34" charset="0"/>
              </a:rPr>
              <a:t>carga viral</a:t>
            </a:r>
            <a:r>
              <a:rPr lang="pt-PT" noProof="0" dirty="0">
                <a:latin typeface="Calibri" panose="020F0502020204030204" pitchFamily="34" charset="0"/>
              </a:rPr>
              <a:t> é </a:t>
            </a:r>
          </a:p>
          <a:p>
            <a:pPr marL="285750" indent="-285750">
              <a:buFont typeface="Arial" panose="020B0604020202020204" pitchFamily="34" charset="0"/>
              <a:buChar char="•"/>
            </a:pPr>
            <a:r>
              <a:rPr lang="pt-PT" b="1" noProof="0" dirty="0">
                <a:latin typeface="Calibri" panose="020F0502020204030204" pitchFamily="34" charset="0"/>
              </a:rPr>
              <a:t>alto </a:t>
            </a:r>
            <a:r>
              <a:rPr lang="pt-PT" sz="1600" i="1" noProof="0" dirty="0">
                <a:latin typeface="Calibri" panose="020F0502020204030204" pitchFamily="34" charset="0"/>
              </a:rPr>
              <a:t>[inserir o resultado do doente]</a:t>
            </a:r>
            <a:r>
              <a:rPr lang="pt-PT" noProof="0" dirty="0">
                <a:latin typeface="Calibri" panose="020F0502020204030204" pitchFamily="34" charset="0"/>
              </a:rPr>
              <a:t>, e o </a:t>
            </a:r>
            <a:br>
              <a:rPr lang="pt-PT" noProof="0" dirty="0">
                <a:latin typeface="Calibri" panose="020F0502020204030204" pitchFamily="34" charset="0"/>
              </a:rPr>
            </a:br>
            <a:r>
              <a:rPr lang="pt-PT" noProof="0" dirty="0">
                <a:latin typeface="Calibri" panose="020F0502020204030204" pitchFamily="34" charset="0"/>
              </a:rPr>
              <a:t>objetivo é mantê-lo o mais baixo possível.</a:t>
            </a:r>
          </a:p>
          <a:p>
            <a:pPr marL="285750" indent="-285750">
              <a:buFont typeface="Arial" panose="020B0604020202020204" pitchFamily="34" charset="0"/>
              <a:buChar char="•"/>
            </a:pPr>
            <a:r>
              <a:rPr lang="pt-PT" sz="1500" noProof="0" dirty="0">
                <a:latin typeface="Calibri" panose="020F0502020204030204" pitchFamily="34" charset="0"/>
              </a:rPr>
              <a:t>Isto quer dizer que o </a:t>
            </a:r>
            <a:r>
              <a:rPr lang="pt-PT" sz="1500" b="1" noProof="0" dirty="0">
                <a:latin typeface="Calibri" panose="020F0502020204030204" pitchFamily="34" charset="0"/>
              </a:rPr>
              <a:t>HIV</a:t>
            </a:r>
            <a:r>
              <a:rPr lang="pt-PT" sz="1500" noProof="0" dirty="0">
                <a:latin typeface="Calibri" panose="020F0502020204030204" pitchFamily="34" charset="0"/>
              </a:rPr>
              <a:t> está a produzir mais vírus no corpo.</a:t>
            </a:r>
          </a:p>
          <a:p>
            <a:pPr marL="285750" indent="-285750">
              <a:buFont typeface="Arial" panose="020B0604020202020204" pitchFamily="34" charset="0"/>
              <a:buChar char="•"/>
            </a:pPr>
            <a:r>
              <a:rPr lang="pt-PT" sz="1500" noProof="0" dirty="0">
                <a:latin typeface="Calibri" panose="020F0502020204030204" pitchFamily="34" charset="0"/>
              </a:rPr>
              <a:t>Talvez isso aconteça porque você </a:t>
            </a:r>
            <a:r>
              <a:rPr lang="pt-PT" sz="1500" b="1" noProof="0" dirty="0">
                <a:latin typeface="Calibri" panose="020F0502020204030204" pitchFamily="34" charset="0"/>
              </a:rPr>
              <a:t>não está a tomar os </a:t>
            </a:r>
            <a:r>
              <a:rPr lang="pt-PT" sz="1500" b="1" noProof="0" dirty="0" err="1">
                <a:latin typeface="Calibri" panose="020F0502020204030204" pitchFamily="34" charset="0"/>
              </a:rPr>
              <a:t>ARVs</a:t>
            </a:r>
            <a:r>
              <a:rPr lang="pt-PT" sz="1500" noProof="0" dirty="0">
                <a:latin typeface="Calibri" panose="020F0502020204030204" pitchFamily="34" charset="0"/>
              </a:rPr>
              <a:t> </a:t>
            </a:r>
            <a:r>
              <a:rPr lang="pt-PT" sz="1500" noProof="0" dirty="0" err="1">
                <a:latin typeface="Calibri" panose="020F0502020204030204" pitchFamily="34" charset="0"/>
              </a:rPr>
              <a:t>correctamente</a:t>
            </a:r>
            <a:r>
              <a:rPr lang="pt-PT" sz="1500" noProof="0" dirty="0">
                <a:latin typeface="Calibri" panose="020F0502020204030204" pitchFamily="34" charset="0"/>
              </a:rPr>
              <a:t>.</a:t>
            </a:r>
          </a:p>
          <a:p>
            <a:pPr marL="285750" indent="-285750">
              <a:buFont typeface="Arial" panose="020B0604020202020204" pitchFamily="34" charset="0"/>
              <a:buChar char="•"/>
            </a:pPr>
            <a:r>
              <a:rPr lang="pt-PT" sz="1500" noProof="0" dirty="0">
                <a:latin typeface="Calibri" panose="020F0502020204030204" pitchFamily="34" charset="0"/>
              </a:rPr>
              <a:t>Com tanto vírus no sangue, o seu sistema imune (de defesa) enfraquece, o que pode </a:t>
            </a:r>
            <a:r>
              <a:rPr lang="pt-PT" sz="1500" noProof="0" dirty="0" err="1">
                <a:latin typeface="Calibri" panose="020F0502020204030204" pitchFamily="34" charset="0"/>
              </a:rPr>
              <a:t>afectar</a:t>
            </a:r>
            <a:r>
              <a:rPr lang="pt-PT" sz="1500" noProof="0" dirty="0">
                <a:latin typeface="Calibri" panose="020F0502020204030204" pitchFamily="34" charset="0"/>
              </a:rPr>
              <a:t> o seu cérebro, coração, fígado e rins, </a:t>
            </a:r>
            <a:r>
              <a:rPr lang="pt-PT" sz="1500" b="1" noProof="0" dirty="0">
                <a:latin typeface="Calibri" panose="020F0502020204030204" pitchFamily="34" charset="0"/>
              </a:rPr>
              <a:t>fazendo com que fique doente.</a:t>
            </a:r>
          </a:p>
          <a:p>
            <a:pPr marL="285750" indent="-285750">
              <a:buFont typeface="Arial" panose="020B0604020202020204" pitchFamily="34" charset="0"/>
              <a:buChar char="•"/>
            </a:pPr>
            <a:r>
              <a:rPr lang="pt-PT" sz="1500" noProof="0" dirty="0">
                <a:latin typeface="Calibri" panose="020F0502020204030204" pitchFamily="34" charset="0"/>
              </a:rPr>
              <a:t>Se não tomar </a:t>
            </a:r>
            <a:r>
              <a:rPr lang="pt-PT" sz="1500" noProof="0" dirty="0" err="1">
                <a:latin typeface="Calibri" panose="020F0502020204030204" pitchFamily="34" charset="0"/>
              </a:rPr>
              <a:t>correctamente</a:t>
            </a:r>
            <a:r>
              <a:rPr lang="pt-PT" sz="1500" noProof="0" dirty="0">
                <a:latin typeface="Calibri" panose="020F0502020204030204" pitchFamily="34" charset="0"/>
              </a:rPr>
              <a:t> os </a:t>
            </a:r>
            <a:r>
              <a:rPr lang="pt-PT" sz="1500" noProof="0" dirty="0" err="1">
                <a:latin typeface="Calibri" panose="020F0502020204030204" pitchFamily="34" charset="0"/>
              </a:rPr>
              <a:t>ARVs</a:t>
            </a:r>
            <a:r>
              <a:rPr lang="pt-PT" sz="1500" noProof="0" dirty="0">
                <a:latin typeface="Calibri" panose="020F0502020204030204" pitchFamily="34" charset="0"/>
              </a:rPr>
              <a:t>, o vírus pode mudar e tornar-se “resistente” aos </a:t>
            </a:r>
            <a:r>
              <a:rPr lang="pt-PT" sz="1500" noProof="0" dirty="0" err="1">
                <a:latin typeface="Calibri" panose="020F0502020204030204" pitchFamily="34" charset="0"/>
              </a:rPr>
              <a:t>ARVs</a:t>
            </a:r>
            <a:r>
              <a:rPr lang="pt-PT" sz="1500" noProof="0" dirty="0">
                <a:latin typeface="Calibri" panose="020F0502020204030204" pitchFamily="34" charset="0"/>
              </a:rPr>
              <a:t>, o que significa que deixam de funcionar, mesmo se os tomar </a:t>
            </a:r>
            <a:r>
              <a:rPr lang="pt-PT" sz="1500" noProof="0" dirty="0" err="1">
                <a:latin typeface="Calibri" panose="020F0502020204030204" pitchFamily="34" charset="0"/>
              </a:rPr>
              <a:t>correctamente</a:t>
            </a:r>
            <a:r>
              <a:rPr lang="pt-PT" sz="1500" noProof="0" dirty="0">
                <a:latin typeface="Calibri" panose="020F0502020204030204" pitchFamily="34" charset="0"/>
              </a:rPr>
              <a:t>.</a:t>
            </a:r>
          </a:p>
          <a:p>
            <a:pPr marL="285750" indent="-285750">
              <a:buFont typeface="Arial" panose="020B0604020202020204" pitchFamily="34" charset="0"/>
              <a:buChar char="•"/>
            </a:pPr>
            <a:r>
              <a:rPr lang="pt-PT" sz="1500" noProof="0" dirty="0">
                <a:latin typeface="Calibri" panose="020F0502020204030204" pitchFamily="34" charset="0"/>
              </a:rPr>
              <a:t>Com uma carga viral alta, é mais fácil transmitir o </a:t>
            </a:r>
            <a:r>
              <a:rPr lang="pt-PT" sz="1500" noProof="0" dirty="0" err="1">
                <a:latin typeface="Calibri" panose="020F0502020204030204" pitchFamily="34" charset="0"/>
              </a:rPr>
              <a:t>HIV</a:t>
            </a:r>
            <a:r>
              <a:rPr lang="pt-PT" sz="1500" noProof="0" dirty="0">
                <a:latin typeface="Calibri" panose="020F0502020204030204" pitchFamily="34" charset="0"/>
              </a:rPr>
              <a:t> a um parceiro/a, portanto é particularmente importante usar sempre preservativos.</a:t>
            </a:r>
          </a:p>
          <a:p>
            <a:pPr marL="285750" indent="-285750">
              <a:buFont typeface="Arial" panose="020B0604020202020204" pitchFamily="34" charset="0"/>
              <a:buChar char="•"/>
            </a:pPr>
            <a:r>
              <a:rPr lang="pt-PT" sz="1500" dirty="0">
                <a:latin typeface="Calibri" panose="020F0502020204030204" pitchFamily="34" charset="0"/>
              </a:rPr>
              <a:t>O tratamento com </a:t>
            </a:r>
            <a:r>
              <a:rPr lang="pt-PT" sz="1500" dirty="0" err="1">
                <a:latin typeface="Calibri" panose="020F0502020204030204" pitchFamily="34" charset="0"/>
              </a:rPr>
              <a:t>ARVs</a:t>
            </a:r>
            <a:r>
              <a:rPr lang="pt-PT" sz="1500" dirty="0">
                <a:latin typeface="Calibri" panose="020F0502020204030204" pitchFamily="34" charset="0"/>
              </a:rPr>
              <a:t> para fazer baixar a carga viral também pode ajudar a impedir a transmissão do </a:t>
            </a:r>
            <a:r>
              <a:rPr lang="pt-PT" sz="1500" dirty="0" err="1">
                <a:latin typeface="Calibri" panose="020F0502020204030204" pitchFamily="34" charset="0"/>
              </a:rPr>
              <a:t>HIV</a:t>
            </a:r>
            <a:r>
              <a:rPr lang="pt-PT" sz="1500" dirty="0">
                <a:latin typeface="Calibri" panose="020F0502020204030204" pitchFamily="34" charset="0"/>
              </a:rPr>
              <a:t> durante a gravidez ou amamentação.</a:t>
            </a:r>
            <a:r>
              <a:rPr lang="pt-PT" sz="1500" noProof="0" dirty="0">
                <a:latin typeface="Calibri" panose="020F0502020204030204" pitchFamily="34" charset="0"/>
              </a:rPr>
              <a:t> </a:t>
            </a:r>
          </a:p>
        </p:txBody>
      </p:sp>
      <p:cxnSp>
        <p:nvCxnSpPr>
          <p:cNvPr id="15" name="Straight Connector 14"/>
          <p:cNvCxnSpPr/>
          <p:nvPr/>
        </p:nvCxnSpPr>
        <p:spPr>
          <a:xfrm>
            <a:off x="34290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pt-PT" sz="2800" noProof="0" dirty="0">
                <a:solidFill>
                  <a:srgbClr val="FFFFFF"/>
                </a:solidFill>
                <a:latin typeface="Calibri" panose="020F0502020204030204" pitchFamily="34" charset="0"/>
              </a:rPr>
              <a:t>	7</a:t>
            </a:r>
            <a:r>
              <a:rPr lang="pt-PT" sz="2800" dirty="0">
                <a:solidFill>
                  <a:srgbClr val="FFFFFF"/>
                </a:solidFill>
                <a:latin typeface="Calibri" panose="020F0502020204030204" pitchFamily="34" charset="0"/>
              </a:rPr>
              <a:t>. A sua carga viral está ALTA</a:t>
            </a:r>
            <a:endParaRPr lang="pt-PT" sz="2800" noProof="0" dirty="0">
              <a:solidFill>
                <a:srgbClr val="FFFFFF"/>
              </a:solidFill>
              <a:latin typeface="Calibri" panose="020F0502020204030204" pitchFamily="34" charset="0"/>
            </a:endParaRPr>
          </a:p>
        </p:txBody>
      </p:sp>
      <p:sp>
        <p:nvSpPr>
          <p:cNvPr id="17" name="Rectangle 16"/>
          <p:cNvSpPr/>
          <p:nvPr/>
        </p:nvSpPr>
        <p:spPr>
          <a:xfrm>
            <a:off x="5791200" y="4599554"/>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386214" y="4648199"/>
            <a:ext cx="2605386" cy="1948745"/>
          </a:xfrm>
        </p:spPr>
        <p:txBody>
          <a:bodyPr>
            <a:normAutofit fontScale="77500" lnSpcReduction="20000"/>
          </a:bodyPr>
          <a:lstStyle/>
          <a:p>
            <a:r>
              <a:rPr lang="pt-BR" b="1" noProof="0" dirty="0">
                <a:latin typeface="Calibri" panose="020F0502020204030204" pitchFamily="34" charset="0"/>
              </a:rPr>
              <a:t>Instruções aos provedores</a:t>
            </a:r>
            <a:r>
              <a:rPr lang="pt-PT" b="1" noProof="0" dirty="0">
                <a:latin typeface="Calibri" panose="020F0502020204030204" pitchFamily="34" charset="0"/>
              </a:rPr>
              <a:t>:</a:t>
            </a:r>
          </a:p>
          <a:p>
            <a:r>
              <a:rPr lang="pt-PT" noProof="0" dirty="0">
                <a:latin typeface="Calibri" panose="020F0502020204030204" pitchFamily="34" charset="0"/>
              </a:rPr>
              <a:t>Não esquecer que se deve utilizar linguagem respeitosa e sem juízos de valor – sem culpar ou criticar as pessoas:</a:t>
            </a:r>
          </a:p>
          <a:p>
            <a:r>
              <a:rPr lang="pt-PT" i="1" noProof="0" dirty="0">
                <a:latin typeface="Calibri" panose="020F0502020204030204" pitchFamily="34" charset="0"/>
              </a:rPr>
              <a:t>“Ainda bem que veio buscar os  resultados da sua análise da carga viral. Agora podemos ajudá-lo a fazer baixar a sua carga viral.”</a:t>
            </a:r>
          </a:p>
        </p:txBody>
      </p:sp>
      <p:pic>
        <p:nvPicPr>
          <p:cNvPr id="20"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648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22</a:t>
            </a:fld>
            <a:endParaRPr lang="pt-BR" dirty="0">
              <a:solidFill>
                <a:prstClr val="black">
                  <a:tint val="75000"/>
                </a:prstClr>
              </a:solidFill>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3249" y="434652"/>
            <a:ext cx="1816606" cy="131794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8513" y="436669"/>
            <a:ext cx="1821342" cy="131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33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pt-PT" noProof="0" dirty="0"/>
              <a:t>	</a:t>
            </a:r>
            <a:r>
              <a:rPr lang="pt-PT" sz="2800" noProof="0" dirty="0">
                <a:solidFill>
                  <a:srgbClr val="FFFFFF"/>
                </a:solidFill>
                <a:latin typeface="Calibri" panose="020F0502020204030204" pitchFamily="34" charset="0"/>
              </a:rPr>
              <a:t>8. Como está a tomar os </a:t>
            </a:r>
            <a:r>
              <a:rPr lang="pt-PT" sz="2800" noProof="0" dirty="0" err="1">
                <a:solidFill>
                  <a:srgbClr val="FFFFFF"/>
                </a:solidFill>
                <a:latin typeface="Calibri" panose="020F0502020204030204" pitchFamily="34" charset="0"/>
              </a:rPr>
              <a:t>ARVs</a:t>
            </a:r>
            <a:r>
              <a:rPr lang="pt-PT" sz="2800" noProof="0" dirty="0">
                <a:solidFill>
                  <a:srgbClr val="FFFFFF"/>
                </a:solidFill>
                <a:latin typeface="Calibri" panose="020F0502020204030204" pitchFamily="34" charset="0"/>
              </a:rPr>
              <a:t>?</a:t>
            </a:r>
          </a:p>
        </p:txBody>
      </p:sp>
      <p:sp>
        <p:nvSpPr>
          <p:cNvPr id="4" name="TextBox 3"/>
          <p:cNvSpPr txBox="1"/>
          <p:nvPr/>
        </p:nvSpPr>
        <p:spPr>
          <a:xfrm>
            <a:off x="6781800" y="1313795"/>
            <a:ext cx="2161824" cy="5324535"/>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Pode ser difícil tomar ARVs todos os dias.</a:t>
            </a:r>
          </a:p>
          <a:p>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Vamos conversar sobre como você toma os seus ARVs, para ver se conseguimos arranjar maneira de facilitar o processo de tomá-los todos os dias.</a:t>
            </a:r>
          </a:p>
          <a:p>
            <a:endParaRPr lang="pt-BR" sz="2000" dirty="0">
              <a:latin typeface="Calibri" panose="020F050202020403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57288"/>
            <a:ext cx="5902138" cy="539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57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990600"/>
            <a:ext cx="3581400" cy="1904999"/>
          </a:xfrm>
        </p:spPr>
        <p:txBody>
          <a:bodyPr>
            <a:normAutofit fontScale="92500"/>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Pode ser difícil tomar ARVs todos os dias.</a:t>
            </a:r>
          </a:p>
          <a:p>
            <a:pPr marL="285750" indent="-285750">
              <a:buFont typeface="Wingdings" panose="05000000000000000000" pitchFamily="2" charset="2"/>
              <a:buChar char="Ø"/>
            </a:pPr>
            <a:r>
              <a:rPr lang="pt-BR" sz="1600" dirty="0">
                <a:latin typeface="Calibri" panose="020F0502020204030204" pitchFamily="34" charset="0"/>
              </a:rPr>
              <a:t>Vamos conversar sobre como você toma os seus ARVs, para ver se conseguimos arranjar maneira de facilitar o processo de tomá-los todos os dias.</a:t>
            </a:r>
          </a:p>
        </p:txBody>
      </p:sp>
      <p:sp>
        <p:nvSpPr>
          <p:cNvPr id="21" name="Content Placeholder 1"/>
          <p:cNvSpPr>
            <a:spLocks noGrp="1"/>
          </p:cNvSpPr>
          <p:nvPr>
            <p:ph sz="half" idx="1"/>
          </p:nvPr>
        </p:nvSpPr>
        <p:spPr>
          <a:xfrm>
            <a:off x="3733800" y="1066800"/>
            <a:ext cx="5029200" cy="2209800"/>
          </a:xfrm>
        </p:spPr>
        <p:txBody>
          <a:bodyPr>
            <a:normAutofit fontScale="85000" lnSpcReduction="10000"/>
          </a:bodyPr>
          <a:lstStyle/>
          <a:p>
            <a:r>
              <a:rPr lang="pt-PT" sz="19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Algumas pessoas têm dificuldade em </a:t>
            </a:r>
            <a:br>
              <a:rPr lang="pt-PT" noProof="0" dirty="0">
                <a:latin typeface="Calibri" panose="020F0502020204030204" pitchFamily="34" charset="0"/>
              </a:rPr>
            </a:br>
            <a:r>
              <a:rPr lang="pt-PT" noProof="0" dirty="0">
                <a:latin typeface="Calibri" panose="020F0502020204030204" pitchFamily="34" charset="0"/>
              </a:rPr>
              <a:t>tomar </a:t>
            </a:r>
            <a:r>
              <a:rPr lang="pt-PT" noProof="0" dirty="0" err="1">
                <a:latin typeface="Calibri" panose="020F0502020204030204" pitchFamily="34" charset="0"/>
              </a:rPr>
              <a:t>ARVs</a:t>
            </a:r>
            <a:r>
              <a:rPr lang="pt-PT" noProof="0" dirty="0">
                <a:latin typeface="Calibri" panose="020F0502020204030204" pitchFamily="34" charset="0"/>
              </a:rPr>
              <a:t> todos os dias.</a:t>
            </a:r>
          </a:p>
          <a:p>
            <a:pPr marL="285750" indent="-285750">
              <a:buFont typeface="Arial" panose="020B0604020202020204" pitchFamily="34" charset="0"/>
              <a:buChar char="•"/>
            </a:pPr>
            <a:r>
              <a:rPr lang="pt-PT" noProof="0" dirty="0">
                <a:latin typeface="Calibri" panose="020F0502020204030204" pitchFamily="34" charset="0"/>
              </a:rPr>
              <a:t>Muitas pessoas têm por vezes                                              dificuldade em tomar os comprimidos.</a:t>
            </a:r>
          </a:p>
          <a:p>
            <a:pPr marL="285750" indent="-285750">
              <a:buFont typeface="Arial" panose="020B0604020202020204" pitchFamily="34" charset="0"/>
              <a:buChar char="•"/>
            </a:pPr>
            <a:r>
              <a:rPr lang="pt-PT" noProof="0" dirty="0">
                <a:latin typeface="Calibri" panose="020F0502020204030204" pitchFamily="34" charset="0"/>
              </a:rPr>
              <a:t>Tendo em mente a SEMANA PASSADA, quantas doses de </a:t>
            </a:r>
            <a:r>
              <a:rPr lang="pt-PT" noProof="0" dirty="0" err="1">
                <a:latin typeface="Calibri" panose="020F0502020204030204" pitchFamily="34" charset="0"/>
              </a:rPr>
              <a:t>ARVs</a:t>
            </a:r>
            <a:r>
              <a:rPr lang="pt-PT" noProof="0" dirty="0">
                <a:latin typeface="Calibri" panose="020F0502020204030204" pitchFamily="34" charset="0"/>
              </a:rPr>
              <a:t> (quantos dias) acha que omitiu?</a:t>
            </a:r>
          </a:p>
          <a:p>
            <a:pPr marL="695849" lvl="1" indent="-285750">
              <a:buFont typeface="Arial" panose="020B0604020202020204" pitchFamily="34" charset="0"/>
              <a:buChar char="•"/>
            </a:pPr>
            <a:r>
              <a:rPr lang="pt-PT" noProof="0" dirty="0">
                <a:latin typeface="Calibri" panose="020F0502020204030204" pitchFamily="34" charset="0"/>
              </a:rPr>
              <a:t>Foi uma semana típica?</a:t>
            </a:r>
          </a:p>
          <a:p>
            <a:pPr marL="695849" lvl="1" indent="-285750">
              <a:buFont typeface="Arial" panose="020B0604020202020204" pitchFamily="34" charset="0"/>
              <a:buChar char="•"/>
            </a:pPr>
            <a:r>
              <a:rPr lang="pt-PT" noProof="0" dirty="0">
                <a:latin typeface="Calibri" panose="020F0502020204030204" pitchFamily="34" charset="0"/>
              </a:rPr>
              <a:t>E no mês passado?</a:t>
            </a:r>
          </a:p>
        </p:txBody>
      </p:sp>
      <p:cxnSp>
        <p:nvCxnSpPr>
          <p:cNvPr id="15" name="Straight Connector 14"/>
          <p:cNvCxnSpPr/>
          <p:nvPr/>
        </p:nvCxnSpPr>
        <p:spPr>
          <a:xfrm>
            <a:off x="3657600" y="1057364"/>
            <a:ext cx="0" cy="2295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8. </a:t>
            </a:r>
            <a:r>
              <a:rPr lang="pt-PT" sz="2800" dirty="0">
                <a:solidFill>
                  <a:srgbClr val="FFFFFF"/>
                </a:solidFill>
                <a:latin typeface="Calibri" panose="020F0502020204030204" pitchFamily="34" charset="0"/>
              </a:rPr>
              <a:t>Como está a tomar os </a:t>
            </a:r>
            <a:r>
              <a:rPr lang="pt-PT" sz="2800" dirty="0" err="1">
                <a:solidFill>
                  <a:srgbClr val="FFFFFF"/>
                </a:solidFill>
                <a:latin typeface="Calibri" panose="020F0502020204030204" pitchFamily="34" charset="0"/>
              </a:rPr>
              <a:t>ARVs</a:t>
            </a:r>
            <a:r>
              <a:rPr lang="pt-PT" sz="2800" dirty="0">
                <a:solidFill>
                  <a:srgbClr val="FFFFFF"/>
                </a:solidFill>
                <a:latin typeface="Calibri" panose="020F0502020204030204" pitchFamily="34" charset="0"/>
              </a:rPr>
              <a:t>?</a:t>
            </a:r>
            <a:endParaRPr lang="pt-BR" sz="2800" dirty="0">
              <a:solidFill>
                <a:srgbClr val="FFFFFF"/>
              </a:solidFill>
              <a:latin typeface="Calibri" panose="020F0502020204030204" pitchFamily="34" charset="0"/>
            </a:endParaRPr>
          </a:p>
        </p:txBody>
      </p:sp>
      <p:sp>
        <p:nvSpPr>
          <p:cNvPr id="24" name="Rectangle 23"/>
          <p:cNvSpPr/>
          <p:nvPr/>
        </p:nvSpPr>
        <p:spPr>
          <a:xfrm>
            <a:off x="3657600" y="3429001"/>
            <a:ext cx="5394033" cy="3276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1424" y="3505200"/>
            <a:ext cx="396059" cy="304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3114432351"/>
              </p:ext>
            </p:extLst>
          </p:nvPr>
        </p:nvGraphicFramePr>
        <p:xfrm>
          <a:off x="5569526" y="3733800"/>
          <a:ext cx="3200400" cy="2776341"/>
        </p:xfrm>
        <a:graphic>
          <a:graphicData uri="http://schemas.openxmlformats.org/drawingml/2006/table">
            <a:tbl>
              <a:tblPr firstRow="1" bandRow="1">
                <a:tableStyleId>{8EC20E35-A176-4012-BC5E-935CFFF8708E}</a:tableStyleId>
              </a:tblPr>
              <a:tblGrid>
                <a:gridCol w="2237834">
                  <a:extLst>
                    <a:ext uri="{9D8B030D-6E8A-4147-A177-3AD203B41FA5}">
                      <a16:colId xmlns:a16="http://schemas.microsoft.com/office/drawing/2014/main" val="20000"/>
                    </a:ext>
                  </a:extLst>
                </a:gridCol>
                <a:gridCol w="962566">
                  <a:extLst>
                    <a:ext uri="{9D8B030D-6E8A-4147-A177-3AD203B41FA5}">
                      <a16:colId xmlns:a16="http://schemas.microsoft.com/office/drawing/2014/main" val="20001"/>
                    </a:ext>
                  </a:extLst>
                </a:gridCol>
              </a:tblGrid>
              <a:tr h="456920">
                <a:tc>
                  <a:txBody>
                    <a:bodyPr/>
                    <a:lstStyle/>
                    <a:p>
                      <a:pPr algn="ctr"/>
                      <a:r>
                        <a:rPr lang="pt-BR" sz="1000" dirty="0">
                          <a:latin typeface="Calibri" panose="020F0502020204030204" pitchFamily="34" charset="0"/>
                        </a:rPr>
                        <a:t>Número de doses omitidas por mês</a:t>
                      </a:r>
                    </a:p>
                  </a:txBody>
                  <a:tcPr marL="83127" marR="83127" marT="40341" marB="40341"/>
                </a:tc>
                <a:tc>
                  <a:txBody>
                    <a:bodyPr/>
                    <a:lstStyle/>
                    <a:p>
                      <a:pPr algn="ctr"/>
                      <a:r>
                        <a:rPr lang="pt-BR" sz="1000" dirty="0">
                          <a:latin typeface="Calibri" panose="020F0502020204030204" pitchFamily="34" charset="0"/>
                        </a:rPr>
                        <a:t>Categoria de adesão</a:t>
                      </a:r>
                    </a:p>
                  </a:txBody>
                  <a:tcPr marL="83127" marR="83127" marT="40341" marB="40341"/>
                </a:tc>
                <a:extLst>
                  <a:ext uri="{0D108BD9-81ED-4DB2-BD59-A6C34878D82A}">
                    <a16:rowId xmlns:a16="http://schemas.microsoft.com/office/drawing/2014/main" val="10000"/>
                  </a:ext>
                </a:extLst>
              </a:tr>
              <a:tr h="276277">
                <a:tc>
                  <a:txBody>
                    <a:bodyPr/>
                    <a:lstStyle/>
                    <a:p>
                      <a:pPr algn="ctr"/>
                      <a:r>
                        <a:rPr lang="pt-BR" sz="1000" dirty="0">
                          <a:latin typeface="Calibri" panose="020F0502020204030204" pitchFamily="34" charset="0"/>
                        </a:rPr>
                        <a:t>doentes em regimes de uma vez por dia</a:t>
                      </a:r>
                      <a:endParaRPr lang="pt-B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76277">
                <a:tc>
                  <a:txBody>
                    <a:bodyPr/>
                    <a:lstStyle/>
                    <a:p>
                      <a:pPr algn="ctr"/>
                      <a:r>
                        <a:rPr lang="pt-BR" sz="1000" dirty="0">
                          <a:latin typeface="Calibri" panose="020F0502020204030204" pitchFamily="34" charset="0"/>
                        </a:rPr>
                        <a:t>&lt; 2 doses</a:t>
                      </a:r>
                    </a:p>
                  </a:txBody>
                  <a:tcPr marL="83127" marR="83127" marT="40341" marB="40341"/>
                </a:tc>
                <a:tc>
                  <a:txBody>
                    <a:bodyPr/>
                    <a:lstStyle/>
                    <a:p>
                      <a:pPr algn="ctr"/>
                      <a:r>
                        <a:rPr lang="pt-BR" sz="1000" dirty="0">
                          <a:latin typeface="Calibri" panose="020F0502020204030204" pitchFamily="34" charset="0"/>
                        </a:rPr>
                        <a:t>boa</a:t>
                      </a:r>
                    </a:p>
                  </a:txBody>
                  <a:tcPr marL="83127" marR="83127" marT="40341" marB="40341"/>
                </a:tc>
                <a:extLst>
                  <a:ext uri="{0D108BD9-81ED-4DB2-BD59-A6C34878D82A}">
                    <a16:rowId xmlns:a16="http://schemas.microsoft.com/office/drawing/2014/main" val="10002"/>
                  </a:ext>
                </a:extLst>
              </a:tr>
              <a:tr h="276277">
                <a:tc>
                  <a:txBody>
                    <a:bodyPr/>
                    <a:lstStyle/>
                    <a:p>
                      <a:pPr algn="ctr"/>
                      <a:r>
                        <a:rPr lang="pt-BR" sz="1000" dirty="0">
                          <a:latin typeface="Calibri" panose="020F0502020204030204" pitchFamily="34" charset="0"/>
                        </a:rPr>
                        <a:t>2-4 doses</a:t>
                      </a:r>
                    </a:p>
                  </a:txBody>
                  <a:tcPr marL="83127" marR="83127" marT="40341" marB="40341"/>
                </a:tc>
                <a:tc>
                  <a:txBody>
                    <a:bodyPr/>
                    <a:lstStyle/>
                    <a:p>
                      <a:pPr algn="ctr"/>
                      <a:r>
                        <a:rPr lang="pt-BR" sz="1000" dirty="0">
                          <a:latin typeface="Calibri" panose="020F0502020204030204" pitchFamily="34" charset="0"/>
                        </a:rPr>
                        <a:t>suficiente</a:t>
                      </a:r>
                    </a:p>
                  </a:txBody>
                  <a:tcPr marL="83127" marR="83127" marT="40341" marB="40341"/>
                </a:tc>
                <a:extLst>
                  <a:ext uri="{0D108BD9-81ED-4DB2-BD59-A6C34878D82A}">
                    <a16:rowId xmlns:a16="http://schemas.microsoft.com/office/drawing/2014/main" val="10003"/>
                  </a:ext>
                </a:extLst>
              </a:tr>
              <a:tr h="276277">
                <a:tc>
                  <a:txBody>
                    <a:bodyPr/>
                    <a:lstStyle/>
                    <a:p>
                      <a:pPr algn="ctr"/>
                      <a:r>
                        <a:rPr lang="pt-BR" sz="1000" dirty="0">
                          <a:latin typeface="Calibri" panose="020F0502020204030204" pitchFamily="34" charset="0"/>
                        </a:rPr>
                        <a:t>&gt; 4 doses</a:t>
                      </a:r>
                    </a:p>
                  </a:txBody>
                  <a:tcPr marL="83127" marR="83127" marT="40341" marB="40341"/>
                </a:tc>
                <a:tc>
                  <a:txBody>
                    <a:bodyPr/>
                    <a:lstStyle/>
                    <a:p>
                      <a:pPr algn="ctr"/>
                      <a:r>
                        <a:rPr lang="pt-BR" sz="1000" dirty="0">
                          <a:latin typeface="Calibri" panose="020F0502020204030204" pitchFamily="34" charset="0"/>
                        </a:rPr>
                        <a:t>má</a:t>
                      </a:r>
                    </a:p>
                  </a:txBody>
                  <a:tcPr marL="83127" marR="83127" marT="40341" marB="40341"/>
                </a:tc>
                <a:extLst>
                  <a:ext uri="{0D108BD9-81ED-4DB2-BD59-A6C34878D82A}">
                    <a16:rowId xmlns:a16="http://schemas.microsoft.com/office/drawing/2014/main" val="10004"/>
                  </a:ext>
                </a:extLst>
              </a:tr>
              <a:tr h="276277">
                <a:tc>
                  <a:txBody>
                    <a:bodyPr/>
                    <a:lstStyle/>
                    <a:p>
                      <a:pPr algn="ctr"/>
                      <a:r>
                        <a:rPr lang="pt-BR" sz="1000" dirty="0">
                          <a:latin typeface="Calibri" panose="020F0502020204030204" pitchFamily="34" charset="0"/>
                        </a:rPr>
                        <a:t>doentes em regimes de duas vezes por dia</a:t>
                      </a:r>
                      <a:endParaRPr lang="pt-B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76277">
                <a:tc>
                  <a:txBody>
                    <a:bodyPr/>
                    <a:lstStyle/>
                    <a:p>
                      <a:pPr algn="ctr"/>
                      <a:r>
                        <a:rPr lang="pt-BR" sz="1000" dirty="0">
                          <a:latin typeface="Calibri" panose="020F0502020204030204" pitchFamily="34" charset="0"/>
                        </a:rPr>
                        <a:t>&lt; 4 doses</a:t>
                      </a:r>
                    </a:p>
                  </a:txBody>
                  <a:tcPr marL="83127" marR="83127" marT="40341" marB="40341"/>
                </a:tc>
                <a:tc>
                  <a:txBody>
                    <a:bodyPr/>
                    <a:lstStyle/>
                    <a:p>
                      <a:pPr algn="ctr"/>
                      <a:r>
                        <a:rPr lang="pt-BR" sz="1000" dirty="0">
                          <a:latin typeface="Calibri" panose="020F0502020204030204" pitchFamily="34" charset="0"/>
                        </a:rPr>
                        <a:t>boa </a:t>
                      </a:r>
                    </a:p>
                  </a:txBody>
                  <a:tcPr marL="83127" marR="83127" marT="40341" marB="40341"/>
                </a:tc>
                <a:extLst>
                  <a:ext uri="{0D108BD9-81ED-4DB2-BD59-A6C34878D82A}">
                    <a16:rowId xmlns:a16="http://schemas.microsoft.com/office/drawing/2014/main" val="10006"/>
                  </a:ext>
                </a:extLst>
              </a:tr>
              <a:tr h="276277">
                <a:tc>
                  <a:txBody>
                    <a:bodyPr/>
                    <a:lstStyle/>
                    <a:p>
                      <a:pPr algn="ctr"/>
                      <a:r>
                        <a:rPr lang="pt-BR" sz="1000" dirty="0">
                          <a:latin typeface="Calibri" panose="020F0502020204030204" pitchFamily="34" charset="0"/>
                        </a:rPr>
                        <a:t>4-8 doses</a:t>
                      </a:r>
                    </a:p>
                  </a:txBody>
                  <a:tcPr marL="83127" marR="83127" marT="40341" marB="40341"/>
                </a:tc>
                <a:tc>
                  <a:txBody>
                    <a:bodyPr/>
                    <a:lstStyle/>
                    <a:p>
                      <a:pPr algn="ctr"/>
                      <a:r>
                        <a:rPr lang="pt-BR" sz="1000" dirty="0">
                          <a:latin typeface="Calibri" panose="020F0502020204030204" pitchFamily="34" charset="0"/>
                        </a:rPr>
                        <a:t>suficiente</a:t>
                      </a:r>
                    </a:p>
                  </a:txBody>
                  <a:tcPr marL="83127" marR="83127" marT="40341" marB="40341"/>
                </a:tc>
                <a:extLst>
                  <a:ext uri="{0D108BD9-81ED-4DB2-BD59-A6C34878D82A}">
                    <a16:rowId xmlns:a16="http://schemas.microsoft.com/office/drawing/2014/main" val="10007"/>
                  </a:ext>
                </a:extLst>
              </a:tr>
              <a:tr h="276277">
                <a:tc>
                  <a:txBody>
                    <a:bodyPr/>
                    <a:lstStyle/>
                    <a:p>
                      <a:pPr algn="ctr"/>
                      <a:r>
                        <a:rPr lang="pt-BR" sz="1000" dirty="0">
                          <a:latin typeface="Calibri" panose="020F0502020204030204" pitchFamily="34" charset="0"/>
                        </a:rPr>
                        <a:t>&gt; 8 doses</a:t>
                      </a:r>
                    </a:p>
                  </a:txBody>
                  <a:tcPr marL="83127" marR="83127" marT="40341" marB="40341"/>
                </a:tc>
                <a:tc>
                  <a:txBody>
                    <a:bodyPr/>
                    <a:lstStyle/>
                    <a:p>
                      <a:pPr algn="ctr"/>
                      <a:r>
                        <a:rPr lang="pt-BR" sz="1000" dirty="0">
                          <a:latin typeface="Calibri" panose="020F0502020204030204" pitchFamily="34" charset="0"/>
                        </a:rPr>
                        <a:t>má</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3657600" y="3947390"/>
            <a:ext cx="1905000" cy="2682010"/>
          </a:xfrm>
        </p:spPr>
        <p:txBody>
          <a:bodyPr>
            <a:normAutofit fontScale="62500" lnSpcReduction="20000"/>
          </a:bodyPr>
          <a:lstStyle/>
          <a:p>
            <a:r>
              <a:rPr lang="pt-PT" sz="2400" b="1" noProof="0" dirty="0">
                <a:latin typeface="Calibri" panose="020F0502020204030204" pitchFamily="34" charset="0"/>
              </a:rPr>
              <a:t>Documento</a:t>
            </a:r>
          </a:p>
          <a:p>
            <a:endParaRPr lang="pt-PT" sz="2100" b="1" noProof="0" dirty="0">
              <a:latin typeface="Calibri" panose="020F0502020204030204" pitchFamily="34" charset="0"/>
            </a:endParaRPr>
          </a:p>
          <a:p>
            <a:r>
              <a:rPr lang="pt-PT" sz="2100" noProof="0" dirty="0">
                <a:latin typeface="Calibri" panose="020F0502020204030204" pitchFamily="34" charset="0"/>
              </a:rPr>
              <a:t>Preencher a primeira coluna da 1ª sessão de maior adesão, na ferramenta </a:t>
            </a:r>
            <a:r>
              <a:rPr lang="pt-PT" sz="2100" b="1" noProof="0" dirty="0" err="1">
                <a:latin typeface="Calibri" panose="020F0502020204030204" pitchFamily="34" charset="0"/>
              </a:rPr>
              <a:t>Enhanced</a:t>
            </a:r>
            <a:r>
              <a:rPr lang="pt-PT" sz="2100" b="1" noProof="0" dirty="0">
                <a:latin typeface="Calibri" panose="020F0502020204030204" pitchFamily="34" charset="0"/>
              </a:rPr>
              <a:t> </a:t>
            </a:r>
            <a:r>
              <a:rPr lang="pt-PT" sz="2100" b="1" noProof="0" dirty="0" err="1">
                <a:latin typeface="Calibri" panose="020F0502020204030204" pitchFamily="34" charset="0"/>
              </a:rPr>
              <a:t>Adherence</a:t>
            </a:r>
            <a:r>
              <a:rPr lang="pt-PT" sz="2100" b="1" noProof="0" dirty="0">
                <a:latin typeface="Calibri" panose="020F0502020204030204" pitchFamily="34" charset="0"/>
              </a:rPr>
              <a:t> </a:t>
            </a:r>
            <a:r>
              <a:rPr lang="pt-PT" sz="2100" b="1" noProof="0" dirty="0" err="1">
                <a:latin typeface="Calibri" panose="020F0502020204030204" pitchFamily="34" charset="0"/>
              </a:rPr>
              <a:t>Plan</a:t>
            </a:r>
            <a:r>
              <a:rPr lang="pt-PT" noProof="0" dirty="0"/>
              <a:t> </a:t>
            </a:r>
            <a:r>
              <a:rPr lang="pt-PT" sz="2100" dirty="0">
                <a:latin typeface="Calibri" panose="020F0502020204030204" pitchFamily="34" charset="0"/>
              </a:rPr>
              <a:t>(plano para maior adesão) e</a:t>
            </a:r>
            <a:r>
              <a:rPr lang="pt-PT" sz="2100" noProof="0" dirty="0">
                <a:latin typeface="Calibri" panose="020F0502020204030204" pitchFamily="34" charset="0"/>
              </a:rPr>
              <a:t> caracterizar a adesão como sendo boa, suficiente ou má, de acordo com o número de doses omitidas por mês (tal como no quadro ao lado).</a:t>
            </a:r>
          </a:p>
        </p:txBody>
      </p:sp>
      <p:sp>
        <p:nvSpPr>
          <p:cNvPr id="38" name="Rectangle 37"/>
          <p:cNvSpPr/>
          <p:nvPr/>
        </p:nvSpPr>
        <p:spPr>
          <a:xfrm>
            <a:off x="228600" y="2743201"/>
            <a:ext cx="3200400" cy="3962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1"/>
          <p:cNvSpPr>
            <a:spLocks noGrp="1"/>
          </p:cNvSpPr>
          <p:nvPr>
            <p:ph sz="half" idx="1"/>
          </p:nvPr>
        </p:nvSpPr>
        <p:spPr>
          <a:xfrm>
            <a:off x="228600" y="3232855"/>
            <a:ext cx="3232728" cy="3015545"/>
          </a:xfrm>
        </p:spPr>
        <p:txBody>
          <a:bodyPr>
            <a:noAutofit/>
          </a:bodyPr>
          <a:lstStyle/>
          <a:p>
            <a:r>
              <a:rPr lang="pt-PT" sz="1200" b="1" noProof="0" dirty="0">
                <a:latin typeface="Calibri" panose="020F0502020204030204" pitchFamily="34" charset="0"/>
              </a:rPr>
              <a:t>Determinar o nível de adesão</a:t>
            </a:r>
          </a:p>
          <a:p>
            <a:pPr marL="342900" indent="-342900">
              <a:buAutoNum type="arabicPeriod"/>
            </a:pPr>
            <a:r>
              <a:rPr lang="pt-PT" sz="1200" noProof="0" dirty="0">
                <a:latin typeface="Calibri" panose="020F0502020204030204" pitchFamily="34" charset="0"/>
              </a:rPr>
              <a:t>Pedir ao doente para se recordar da semana passada e de quantas doses não tomou.  </a:t>
            </a:r>
          </a:p>
          <a:p>
            <a:pPr marL="342900" indent="-342900">
              <a:buAutoNum type="arabicPeriod"/>
            </a:pPr>
            <a:r>
              <a:rPr lang="pt-PT" sz="1200" noProof="0" dirty="0">
                <a:latin typeface="Calibri" panose="020F0502020204030204" pitchFamily="34" charset="0"/>
              </a:rPr>
              <a:t>Perguntar-lhe se isso é normal.</a:t>
            </a:r>
          </a:p>
          <a:p>
            <a:pPr marL="342900" indent="-342900">
              <a:buAutoNum type="arabicPeriod"/>
            </a:pPr>
            <a:r>
              <a:rPr lang="pt-PT" sz="1200" noProof="0" dirty="0">
                <a:latin typeface="Calibri" panose="020F0502020204030204" pitchFamily="34" charset="0"/>
              </a:rPr>
              <a:t>Determinar quantas doses o doente omitiu no mês passado. </a:t>
            </a:r>
          </a:p>
          <a:p>
            <a:pPr marL="342900" indent="-342900">
              <a:buAutoNum type="arabicPeriod"/>
            </a:pPr>
            <a:r>
              <a:rPr lang="pt-PT" sz="1200" noProof="0" dirty="0">
                <a:latin typeface="Calibri" panose="020F0502020204030204" pitchFamily="34" charset="0"/>
              </a:rPr>
              <a:t>Utilizando o quadro à esquerda, determinar se a adesão do doente é boa, suficiente ou fraca.</a:t>
            </a:r>
          </a:p>
          <a:p>
            <a:r>
              <a:rPr lang="pt-PT" sz="1200" b="1" noProof="0" dirty="0">
                <a:latin typeface="Calibri" panose="020F0502020204030204" pitchFamily="34" charset="0"/>
              </a:rPr>
              <a:t>Recolha de medicamentos</a:t>
            </a:r>
          </a:p>
          <a:p>
            <a:pPr marL="285750" indent="-285750">
              <a:buFont typeface="Arial" panose="020B0604020202020204" pitchFamily="34" charset="0"/>
              <a:buChar char="•"/>
            </a:pPr>
            <a:r>
              <a:rPr lang="pt-PT" sz="1200" noProof="0" dirty="0">
                <a:latin typeface="Calibri" panose="020F0502020204030204" pitchFamily="34" charset="0"/>
              </a:rPr>
              <a:t>Rever as informações sobre a recolha dos medicamentos, se disponíveis, ou perguntar ao doente qual foi a última vez que veio buscar medicamentos.</a:t>
            </a:r>
          </a:p>
          <a:p>
            <a:pPr marL="285750" indent="-285750">
              <a:buFont typeface="Arial" panose="020B0604020202020204" pitchFamily="34" charset="0"/>
              <a:buChar char="•"/>
            </a:pPr>
            <a:r>
              <a:rPr lang="pt-PT" sz="1200" b="1" u="sng" dirty="0">
                <a:latin typeface="Calibri" panose="020F0502020204030204" pitchFamily="34" charset="0"/>
              </a:rPr>
              <a:t>As recolhas at</a:t>
            </a:r>
            <a:r>
              <a:rPr lang="pt-PT" sz="1200" b="1" u="sng" noProof="0" dirty="0">
                <a:latin typeface="Calibri" panose="020F0502020204030204" pitchFamily="34" charset="0"/>
              </a:rPr>
              <a:t>rasadas ou irregulares podem indicar problemas de adesão.</a:t>
            </a:r>
          </a:p>
        </p:txBody>
      </p:sp>
      <p:pic>
        <p:nvPicPr>
          <p:cNvPr id="4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19400"/>
            <a:ext cx="381000" cy="39171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85800" y="2819400"/>
            <a:ext cx="2743200" cy="323165"/>
          </a:xfrm>
          <a:prstGeom prst="rect">
            <a:avLst/>
          </a:prstGeom>
          <a:noFill/>
        </p:spPr>
        <p:txBody>
          <a:bodyPr wrap="square" rtlCol="0">
            <a:spAutoFit/>
          </a:bodyPr>
          <a:lstStyle/>
          <a:p>
            <a:r>
              <a:rPr lang="pt-BR" sz="1500" b="1" dirty="0">
                <a:latin typeface="Calibri" panose="020F0502020204030204" pitchFamily="34" charset="0"/>
              </a:rPr>
              <a:t>Instruções aos provedores</a:t>
            </a: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24</a:t>
            </a:fld>
            <a:endParaRPr lang="pt-BR" dirty="0">
              <a:solidFill>
                <a:prstClr val="black">
                  <a:tint val="75000"/>
                </a:prstClr>
              </a:solidFill>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726" y="430385"/>
            <a:ext cx="1800128" cy="1337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80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9. Quais são os desafios de tomar os seus ARVs?</a:t>
            </a:r>
          </a:p>
        </p:txBody>
      </p:sp>
      <p:sp>
        <p:nvSpPr>
          <p:cNvPr id="4" name="TextBox 3"/>
          <p:cNvSpPr txBox="1"/>
          <p:nvPr/>
        </p:nvSpPr>
        <p:spPr>
          <a:xfrm>
            <a:off x="5791200" y="3380054"/>
            <a:ext cx="2546030" cy="1015663"/>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Vamos ver juntos como é que você toma os ARVs.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78" y="845020"/>
            <a:ext cx="3760822" cy="213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CE81FD1C-0B5F-48A8-A728-9E1475D23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18" y="2976805"/>
            <a:ext cx="4262156" cy="182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95D62A09-C92F-41AA-B0A1-168EA915F6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17"/>
          <a:stretch/>
        </p:blipFill>
        <p:spPr bwMode="auto">
          <a:xfrm>
            <a:off x="555909" y="4798967"/>
            <a:ext cx="4171414" cy="170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829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4384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PT" sz="1600" noProof="0" dirty="0">
                <a:latin typeface="Calibri" panose="020F0502020204030204" pitchFamily="34" charset="0"/>
              </a:rPr>
              <a:t>Vamos rever juntos como é que você toma os </a:t>
            </a:r>
            <a:r>
              <a:rPr lang="pt-PT" sz="1600" noProof="0" dirty="0" err="1">
                <a:latin typeface="Calibri" panose="020F0502020204030204" pitchFamily="34" charset="0"/>
              </a:rPr>
              <a:t>ARVs</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2850444" y="990600"/>
            <a:ext cx="6141156" cy="2133600"/>
          </a:xfrm>
        </p:spPr>
        <p:txBody>
          <a:bodyPr>
            <a:noAutofit/>
          </a:bodyPr>
          <a:lstStyle/>
          <a:p>
            <a:r>
              <a:rPr lang="pt-PT" sz="1600" b="1" noProof="0" dirty="0">
                <a:latin typeface="Calibri" panose="020F0502020204030204" pitchFamily="34" charset="0"/>
              </a:rPr>
              <a:t>PONTOS A DISCUTIR:</a:t>
            </a:r>
          </a:p>
          <a:p>
            <a:pPr marL="285750" indent="-285750">
              <a:buFont typeface="Arial" panose="020B0604020202020204" pitchFamily="34" charset="0"/>
              <a:buChar char="•"/>
            </a:pPr>
            <a:r>
              <a:rPr lang="pt-PT" sz="1200" noProof="0" dirty="0">
                <a:latin typeface="Calibri" panose="020F0502020204030204" pitchFamily="34" charset="0"/>
              </a:rPr>
              <a:t>Ainda bem que veio buscar os seus resultados; </a:t>
            </a:r>
          </a:p>
          <a:p>
            <a:r>
              <a:rPr lang="pt-PT" sz="1200" noProof="0" dirty="0">
                <a:latin typeface="Calibri" panose="020F0502020204030204" pitchFamily="34" charset="0"/>
              </a:rPr>
              <a:t>        isso quer dizer que está a tomar medidas para  </a:t>
            </a:r>
            <a:br>
              <a:rPr lang="pt-PT" sz="1200" noProof="0" dirty="0">
                <a:latin typeface="Calibri" panose="020F0502020204030204" pitchFamily="34" charset="0"/>
              </a:rPr>
            </a:br>
            <a:r>
              <a:rPr lang="pt-PT" sz="1200" noProof="0" dirty="0">
                <a:latin typeface="Calibri" panose="020F0502020204030204" pitchFamily="34" charset="0"/>
              </a:rPr>
              <a:t>        melhorar a sua saúde.</a:t>
            </a:r>
          </a:p>
          <a:p>
            <a:pPr marL="285750" indent="-285750">
              <a:buFont typeface="Arial" panose="020B0604020202020204" pitchFamily="34" charset="0"/>
              <a:buChar char="•"/>
            </a:pPr>
            <a:r>
              <a:rPr lang="pt-PT" sz="1200" noProof="0" dirty="0">
                <a:latin typeface="Calibri" panose="020F0502020204030204" pitchFamily="34" charset="0"/>
              </a:rPr>
              <a:t>Gostaria de conversar mais consigo sobre os desafios que talvez esteja a enfrentar quando toma os </a:t>
            </a:r>
            <a:r>
              <a:rPr lang="pt-PT" sz="1200" noProof="0" dirty="0" err="1">
                <a:latin typeface="Calibri" panose="020F0502020204030204" pitchFamily="34" charset="0"/>
              </a:rPr>
              <a:t>ARVs</a:t>
            </a:r>
            <a:r>
              <a:rPr lang="pt-PT" sz="1200" noProof="0" dirty="0">
                <a:latin typeface="Calibri" panose="020F0502020204030204" pitchFamily="34" charset="0"/>
              </a:rPr>
              <a:t>.</a:t>
            </a:r>
          </a:p>
          <a:p>
            <a:pPr marL="285750" indent="-285750">
              <a:buFont typeface="Arial" panose="020B0604020202020204" pitchFamily="34" charset="0"/>
              <a:buChar char="•"/>
            </a:pPr>
            <a:r>
              <a:rPr lang="pt-PT" sz="1200" noProof="0" dirty="0">
                <a:latin typeface="Calibri" panose="020F0502020204030204" pitchFamily="34" charset="0"/>
              </a:rPr>
              <a:t>Sinta-se à vontade e fale-me nos problemas que tem enfrentado; </a:t>
            </a:r>
            <a:r>
              <a:rPr lang="pt-PT" sz="1200" dirty="0">
                <a:latin typeface="Calibri" panose="020F0502020204030204" pitchFamily="34" charset="0"/>
              </a:rPr>
              <a:t>pergunto isto porque gostaria de encontrar maneira de facilitar a sua experiência</a:t>
            </a:r>
            <a:r>
              <a:rPr lang="pt-PT" sz="1200" noProof="0" dirty="0">
                <a:latin typeface="Calibri" panose="020F0502020204030204" pitchFamily="34" charset="0"/>
              </a:rPr>
              <a:t>.</a:t>
            </a:r>
          </a:p>
          <a:p>
            <a:pPr marL="285750" indent="-285750">
              <a:buFont typeface="Arial" panose="020B0604020202020204" pitchFamily="34" charset="0"/>
              <a:buChar char="•"/>
            </a:pPr>
            <a:r>
              <a:rPr lang="pt-PT" sz="1200" dirty="0">
                <a:latin typeface="Calibri" panose="020F0502020204030204" pitchFamily="34" charset="0"/>
              </a:rPr>
              <a:t>Lembra-se das circunstâncias da última dose que omitiu, e é capaz de as descrever</a:t>
            </a:r>
            <a:r>
              <a:rPr lang="pt-PT" sz="1200" noProof="0" dirty="0">
                <a:latin typeface="Calibri" panose="020F0502020204030204" pitchFamily="34" charset="0"/>
              </a:rPr>
              <a:t>?</a:t>
            </a:r>
          </a:p>
        </p:txBody>
      </p:sp>
      <p:cxnSp>
        <p:nvCxnSpPr>
          <p:cNvPr id="15" name="Straight Connector 14"/>
          <p:cNvCxnSpPr/>
          <p:nvPr/>
        </p:nvCxnSpPr>
        <p:spPr>
          <a:xfrm>
            <a:off x="2743200" y="990600"/>
            <a:ext cx="0"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2286000"/>
            <a:ext cx="2438400" cy="292959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228600" y="2368962"/>
            <a:ext cx="2590800" cy="831438"/>
          </a:xfrm>
        </p:spPr>
        <p:txBody>
          <a:bodyPr>
            <a:normAutofit fontScale="70000" lnSpcReduction="20000"/>
          </a:bodyPr>
          <a:lstStyle/>
          <a:p>
            <a:r>
              <a:rPr lang="pt-BR" sz="2100" b="1" noProof="0" dirty="0">
                <a:latin typeface="Calibri" panose="020F0502020204030204" pitchFamily="34" charset="0"/>
              </a:rPr>
              <a:t>             </a:t>
            </a:r>
            <a:r>
              <a:rPr lang="pt-BR" b="1" noProof="0" dirty="0">
                <a:latin typeface="Calibri" panose="020F0502020204030204" pitchFamily="34" charset="0"/>
              </a:rPr>
              <a:t>Instruções aos                                	   provedores</a:t>
            </a:r>
            <a:r>
              <a:rPr lang="pt-PT" b="1" noProof="0" dirty="0">
                <a:latin typeface="Calibri" panose="020F0502020204030204" pitchFamily="34" charset="0"/>
              </a:rPr>
              <a:t>:</a:t>
            </a:r>
          </a:p>
          <a:p>
            <a:r>
              <a:rPr lang="pt-PT" b="1" noProof="0" dirty="0">
                <a:latin typeface="Calibri" panose="020F0502020204030204" pitchFamily="34" charset="0"/>
              </a:rPr>
              <a:t>Explorar barreiras e desafios juntamente com o doente.</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95" y="2286000"/>
            <a:ext cx="389505" cy="40045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9. Quais são os desafios de tomar os	seus ARVs?</a:t>
            </a:r>
          </a:p>
        </p:txBody>
      </p:sp>
      <p:sp>
        <p:nvSpPr>
          <p:cNvPr id="24" name="Rectangle 23"/>
          <p:cNvSpPr/>
          <p:nvPr/>
        </p:nvSpPr>
        <p:spPr>
          <a:xfrm>
            <a:off x="228600" y="5410201"/>
            <a:ext cx="2438400"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8" y="5519313"/>
            <a:ext cx="353291" cy="2718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3166408"/>
            <a:ext cx="2438400" cy="1938992"/>
          </a:xfrm>
          <a:prstGeom prst="rect">
            <a:avLst/>
          </a:prstGeom>
          <a:noFill/>
        </p:spPr>
        <p:txBody>
          <a:bodyPr wrap="square" rtlCol="0">
            <a:spAutoFit/>
          </a:bodyPr>
          <a:lstStyle/>
          <a:p>
            <a:r>
              <a:rPr lang="pt-BR" sz="1200" b="1" dirty="0">
                <a:latin typeface="Calibri" panose="020F0502020204030204" pitchFamily="34" charset="0"/>
              </a:rPr>
              <a:t>O: Perguntas abertas (evitar perguntas cuja resposta seja sim/não), por exemplo:</a:t>
            </a:r>
          </a:p>
          <a:p>
            <a:pPr marL="342900" indent="-342900">
              <a:buFont typeface="Arial" panose="020B0604020202020204" pitchFamily="34" charset="0"/>
              <a:buChar char="•"/>
            </a:pPr>
            <a:r>
              <a:rPr lang="pt-BR" sz="1200" dirty="0">
                <a:latin typeface="Calibri" panose="020F0502020204030204" pitchFamily="34" charset="0"/>
              </a:rPr>
              <a:t>O que dificulta o processo de tomar os ARVs todos os dias?</a:t>
            </a:r>
          </a:p>
          <a:p>
            <a:pPr marL="342900" indent="-342900">
              <a:buFont typeface="Arial" panose="020B0604020202020204" pitchFamily="34" charset="0"/>
              <a:buChar char="•"/>
            </a:pPr>
            <a:r>
              <a:rPr lang="pt-BR" sz="1200" dirty="0">
                <a:latin typeface="Calibri" panose="020F0502020204030204" pitchFamily="34" charset="0"/>
              </a:rPr>
              <a:t>O que é que já fez para tentar tomar os ARVs todos os dias?</a:t>
            </a:r>
          </a:p>
          <a:p>
            <a:pPr marL="342900" indent="-342900">
              <a:buFont typeface="Arial" panose="020B0604020202020204" pitchFamily="34" charset="0"/>
              <a:buChar char="•"/>
            </a:pPr>
            <a:r>
              <a:rPr lang="pt-BR" sz="1200" dirty="0">
                <a:latin typeface="Calibri" panose="020F0502020204030204" pitchFamily="34" charset="0"/>
              </a:rPr>
              <a:t>O que acha provável que aconteça se continuar a tomar os ARVs como toma agora?</a:t>
            </a:r>
          </a:p>
        </p:txBody>
      </p:sp>
      <p:graphicFrame>
        <p:nvGraphicFramePr>
          <p:cNvPr id="20" name="Table 19"/>
          <p:cNvGraphicFramePr>
            <a:graphicFrameLocks noGrp="1"/>
          </p:cNvGraphicFramePr>
          <p:nvPr>
            <p:extLst>
              <p:ext uri="{D42A27DB-BD31-4B8C-83A1-F6EECF244321}">
                <p14:modId xmlns:p14="http://schemas.microsoft.com/office/powerpoint/2010/main" val="4058955436"/>
              </p:ext>
            </p:extLst>
          </p:nvPr>
        </p:nvGraphicFramePr>
        <p:xfrm>
          <a:off x="2895600" y="3090208"/>
          <a:ext cx="6027252" cy="3636393"/>
        </p:xfrm>
        <a:graphic>
          <a:graphicData uri="http://schemas.openxmlformats.org/drawingml/2006/table">
            <a:tbl>
              <a:tblPr firstRow="1" bandRow="1">
                <a:tableStyleId>{7DF18680-E054-41AD-8BC1-D1AEF772440D}</a:tableStyleId>
              </a:tblPr>
              <a:tblGrid>
                <a:gridCol w="1769379">
                  <a:extLst>
                    <a:ext uri="{9D8B030D-6E8A-4147-A177-3AD203B41FA5}">
                      <a16:colId xmlns:a16="http://schemas.microsoft.com/office/drawing/2014/main" val="20000"/>
                    </a:ext>
                  </a:extLst>
                </a:gridCol>
                <a:gridCol w="4257873">
                  <a:extLst>
                    <a:ext uri="{9D8B030D-6E8A-4147-A177-3AD203B41FA5}">
                      <a16:colId xmlns:a16="http://schemas.microsoft.com/office/drawing/2014/main" val="20001"/>
                    </a:ext>
                  </a:extLst>
                </a:gridCol>
              </a:tblGrid>
              <a:tr h="259318">
                <a:tc>
                  <a:txBody>
                    <a:bodyPr/>
                    <a:lstStyle/>
                    <a:p>
                      <a:pPr algn="ctr"/>
                      <a:r>
                        <a:rPr lang="pt-BR" sz="1000" dirty="0">
                          <a:latin typeface="Calibri" panose="020F0502020204030204" pitchFamily="34" charset="0"/>
                        </a:rPr>
                        <a:t>BARREIRAS</a:t>
                      </a:r>
                    </a:p>
                  </a:txBody>
                  <a:tcPr marL="83127" marR="83127" marT="40341" marB="40341"/>
                </a:tc>
                <a:tc>
                  <a:txBody>
                    <a:bodyPr/>
                    <a:lstStyle/>
                    <a:p>
                      <a:pPr algn="ctr"/>
                      <a:r>
                        <a:rPr lang="pt-BR" sz="1000" dirty="0">
                          <a:latin typeface="Calibri" panose="020F0502020204030204" pitchFamily="34" charset="0"/>
                        </a:rPr>
                        <a:t>PERGUNTAS DE AVALIAÇÃO DAS BARREIRAS</a:t>
                      </a:r>
                    </a:p>
                  </a:txBody>
                  <a:tcPr marL="83127" marR="83127" marT="40341" marB="40341"/>
                </a:tc>
                <a:extLst>
                  <a:ext uri="{0D108BD9-81ED-4DB2-BD59-A6C34878D82A}">
                    <a16:rowId xmlns:a16="http://schemas.microsoft.com/office/drawing/2014/main" val="10000"/>
                  </a:ext>
                </a:extLst>
              </a:tr>
              <a:tr h="246851">
                <a:tc gridSpan="2">
                  <a:txBody>
                    <a:bodyPr/>
                    <a:lstStyle/>
                    <a:p>
                      <a:pPr algn="ctr"/>
                      <a:r>
                        <a:rPr lang="pt-BR" sz="900" b="1" dirty="0">
                          <a:latin typeface="Calibri" panose="020F0502020204030204" pitchFamily="34" charset="0"/>
                        </a:rPr>
                        <a:t>INDIVIDUAIS </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394961">
                <a:tc>
                  <a:txBody>
                    <a:bodyPr/>
                    <a:lstStyle/>
                    <a:p>
                      <a:r>
                        <a:rPr lang="pt-BR" sz="900" b="1" dirty="0">
                          <a:latin typeface="Calibri" panose="020F0502020204030204" pitchFamily="34" charset="0"/>
                        </a:rPr>
                        <a:t>Estigma e discriminação</a:t>
                      </a:r>
                    </a:p>
                  </a:txBody>
                  <a:tcPr marL="83127" marR="83127" marT="40341" marB="40341"/>
                </a:tc>
                <a:tc>
                  <a:txBody>
                    <a:bodyPr/>
                    <a:lstStyle/>
                    <a:p>
                      <a:r>
                        <a:rPr lang="pt-BR" sz="900" dirty="0">
                          <a:latin typeface="Calibri" panose="020F0502020204030204" pitchFamily="34" charset="0"/>
                        </a:rPr>
                        <a:t>Tem medo que as pessoas descubram que tem HIV?</a:t>
                      </a:r>
                    </a:p>
                    <a:p>
                      <a:r>
                        <a:rPr lang="pt-BR" sz="900" dirty="0">
                          <a:latin typeface="Calibri" panose="020F0502020204030204" pitchFamily="34" charset="0"/>
                        </a:rPr>
                        <a:t>Isso faz com que não venha ao posto ou não tome os ARVs?</a:t>
                      </a:r>
                    </a:p>
                  </a:txBody>
                  <a:tcPr marL="83127" marR="83127" marT="40341" marB="40341"/>
                </a:tc>
                <a:extLst>
                  <a:ext uri="{0D108BD9-81ED-4DB2-BD59-A6C34878D82A}">
                    <a16:rowId xmlns:a16="http://schemas.microsoft.com/office/drawing/2014/main" val="10002"/>
                  </a:ext>
                </a:extLst>
              </a:tr>
              <a:tr h="547560">
                <a:tc>
                  <a:txBody>
                    <a:bodyPr/>
                    <a:lstStyle/>
                    <a:p>
                      <a:r>
                        <a:rPr lang="pt-BR" sz="900" b="1" dirty="0">
                          <a:latin typeface="Calibri" panose="020F0502020204030204" pitchFamily="34" charset="0"/>
                        </a:rPr>
                        <a:t>Falta de conhecimento</a:t>
                      </a:r>
                    </a:p>
                  </a:txBody>
                  <a:tcPr marL="83127" marR="83127" marT="40341" marB="40341"/>
                </a:tc>
                <a:tc>
                  <a:txBody>
                    <a:bodyPr/>
                    <a:lstStyle/>
                    <a:p>
                      <a:r>
                        <a:rPr lang="pt-BR" sz="900" dirty="0">
                          <a:latin typeface="Calibri" panose="020F0502020204030204" pitchFamily="34" charset="0"/>
                        </a:rPr>
                        <a:t>É capaz de me dizer os nomes dos seus ARVs? Sabe de que maneira deve tomar os ARVs (p. ex. a que horas, a quantidade [se for líquido], quantos [se forem comprimidos]? Sabe qual é o objectivo de tomar os ARVs?</a:t>
                      </a:r>
                    </a:p>
                  </a:txBody>
                  <a:tcPr marL="83127" marR="83127" marT="40341" marB="40341"/>
                </a:tc>
                <a:extLst>
                  <a:ext uri="{0D108BD9-81ED-4DB2-BD59-A6C34878D82A}">
                    <a16:rowId xmlns:a16="http://schemas.microsoft.com/office/drawing/2014/main" val="10003"/>
                  </a:ext>
                </a:extLst>
              </a:tr>
              <a:tr h="547560">
                <a:tc>
                  <a:txBody>
                    <a:bodyPr/>
                    <a:lstStyle/>
                    <a:p>
                      <a:r>
                        <a:rPr lang="pt-BR" sz="900" b="1" dirty="0">
                          <a:latin typeface="Calibri" panose="020F0502020204030204" pitchFamily="34" charset="0"/>
                        </a:rPr>
                        <a:t>Efeitos secundários</a:t>
                      </a:r>
                    </a:p>
                  </a:txBody>
                  <a:tcPr marL="83127" marR="83127" marT="40341" marB="40341"/>
                </a:tc>
                <a:tc>
                  <a:txBody>
                    <a:bodyPr/>
                    <a:lstStyle/>
                    <a:p>
                      <a:r>
                        <a:rPr lang="pt-BR" sz="900" dirty="0">
                          <a:latin typeface="Calibri" panose="020F0502020204030204" pitchFamily="34" charset="0"/>
                        </a:rPr>
                        <a:t>Os ARVs afectaram a maneira como se sente? Acha que os ARVs fizeram com que se sentisse doente de alguma forma? Em caso afirmativo, descreva os problemas causados pelos ARVs (p. ex. náuseas, diarreia, problemas para dormir).</a:t>
                      </a:r>
                    </a:p>
                  </a:txBody>
                  <a:tcPr marL="83127" marR="83127" marT="40341" marB="40341"/>
                </a:tc>
                <a:extLst>
                  <a:ext uri="{0D108BD9-81ED-4DB2-BD59-A6C34878D82A}">
                    <a16:rowId xmlns:a16="http://schemas.microsoft.com/office/drawing/2014/main" val="10004"/>
                  </a:ext>
                </a:extLst>
              </a:tr>
              <a:tr h="394961">
                <a:tc>
                  <a:txBody>
                    <a:bodyPr/>
                    <a:lstStyle/>
                    <a:p>
                      <a:r>
                        <a:rPr lang="pt-BR" sz="900" b="1" dirty="0">
                          <a:latin typeface="Calibri" panose="020F0502020204030204" pitchFamily="34" charset="0"/>
                        </a:rPr>
                        <a:t>Esquecimento</a:t>
                      </a:r>
                    </a:p>
                  </a:txBody>
                  <a:tcPr marL="83127" marR="83127" marT="40341" marB="40341"/>
                </a:tc>
                <a:tc>
                  <a:txBody>
                    <a:bodyPr/>
                    <a:lstStyle/>
                    <a:p>
                      <a:r>
                        <a:rPr lang="pt-BR" sz="900" dirty="0">
                          <a:latin typeface="Calibri" panose="020F0502020204030204" pitchFamily="34" charset="0"/>
                        </a:rPr>
                        <a:t>Alguma vez se esqueceu ou esquece-se frequentemente de tomar os ARVs? Toma-os todos os dias à mesma hora? Que método usa para se lembrar / se recordar de tomar os ARVs?</a:t>
                      </a:r>
                    </a:p>
                  </a:txBody>
                  <a:tcPr marL="83127" marR="83127" marT="40341" marB="40341"/>
                </a:tc>
                <a:extLst>
                  <a:ext uri="{0D108BD9-81ED-4DB2-BD59-A6C34878D82A}">
                    <a16:rowId xmlns:a16="http://schemas.microsoft.com/office/drawing/2014/main" val="10005"/>
                  </a:ext>
                </a:extLst>
              </a:tr>
              <a:tr h="246851">
                <a:tc>
                  <a:txBody>
                    <a:bodyPr/>
                    <a:lstStyle/>
                    <a:p>
                      <a:r>
                        <a:rPr lang="pt-BR" sz="900" b="1" dirty="0">
                          <a:latin typeface="Calibri" panose="020F0502020204030204" pitchFamily="34" charset="0"/>
                        </a:rPr>
                        <a:t>Quando se sente melhor</a:t>
                      </a:r>
                    </a:p>
                  </a:txBody>
                  <a:tcPr marL="83127" marR="83127" marT="40341" marB="40341"/>
                </a:tc>
                <a:tc>
                  <a:txBody>
                    <a:bodyPr/>
                    <a:lstStyle/>
                    <a:p>
                      <a:r>
                        <a:rPr lang="pt-BR" sz="900" dirty="0">
                          <a:latin typeface="Calibri" panose="020F0502020204030204" pitchFamily="34" charset="0"/>
                        </a:rPr>
                        <a:t>Continua a tomar os ARVs mesmo quando se sente bem?</a:t>
                      </a:r>
                    </a:p>
                  </a:txBody>
                  <a:tcPr marL="83127" marR="83127" marT="40341" marB="40341"/>
                </a:tc>
                <a:extLst>
                  <a:ext uri="{0D108BD9-81ED-4DB2-BD59-A6C34878D82A}">
                    <a16:rowId xmlns:a16="http://schemas.microsoft.com/office/drawing/2014/main" val="10006"/>
                  </a:ext>
                </a:extLst>
              </a:tr>
              <a:tr h="246851">
                <a:tc>
                  <a:txBody>
                    <a:bodyPr/>
                    <a:lstStyle/>
                    <a:p>
                      <a:r>
                        <a:rPr lang="pt-BR" sz="900" b="1" dirty="0">
                          <a:latin typeface="Calibri" panose="020F0502020204030204" pitchFamily="34" charset="0"/>
                        </a:rPr>
                        <a:t>Doença física</a:t>
                      </a:r>
                    </a:p>
                  </a:txBody>
                  <a:tcPr marL="83127" marR="83127" marT="40341" marB="40341"/>
                </a:tc>
                <a:tc>
                  <a:txBody>
                    <a:bodyPr/>
                    <a:lstStyle/>
                    <a:p>
                      <a:r>
                        <a:rPr lang="pt-BR" sz="900" dirty="0">
                          <a:latin typeface="Calibri" panose="020F0502020204030204" pitchFamily="34" charset="0"/>
                        </a:rPr>
                        <a:t>Teve alguma doença que o tenha impedido de tomar os ARVs?</a:t>
                      </a:r>
                    </a:p>
                  </a:txBody>
                  <a:tcPr marL="83127" marR="83127" marT="40341" marB="40341"/>
                </a:tc>
                <a:extLst>
                  <a:ext uri="{0D108BD9-81ED-4DB2-BD59-A6C34878D82A}">
                    <a16:rowId xmlns:a16="http://schemas.microsoft.com/office/drawing/2014/main" val="10007"/>
                  </a:ext>
                </a:extLst>
              </a:tr>
              <a:tr h="259318">
                <a:tc>
                  <a:txBody>
                    <a:bodyPr/>
                    <a:lstStyle/>
                    <a:p>
                      <a:r>
                        <a:rPr lang="pt-BR" sz="900" b="1" dirty="0">
                          <a:latin typeface="Calibri" panose="020F0502020204030204" pitchFamily="34" charset="0"/>
                        </a:rPr>
                        <a:t>Consumo de álcool/drogas</a:t>
                      </a:r>
                    </a:p>
                  </a:txBody>
                  <a:tcPr marL="83127" marR="83127" marT="40341" marB="40341"/>
                </a:tc>
                <a:tc>
                  <a:txBody>
                    <a:bodyPr/>
                    <a:lstStyle/>
                    <a:p>
                      <a:r>
                        <a:rPr lang="pt-BR" sz="900" dirty="0">
                          <a:latin typeface="Calibri" panose="020F0502020204030204" pitchFamily="34" charset="0"/>
                        </a:rPr>
                        <a:t>Você consome álcool ou drogas? Acha que isso afecta a sua capacidade de tomar ARVs?  </a:t>
                      </a:r>
                    </a:p>
                  </a:txBody>
                  <a:tcPr marL="83127" marR="83127" marT="40341" marB="40341"/>
                </a:tc>
                <a:extLst>
                  <a:ext uri="{0D108BD9-81ED-4DB2-BD59-A6C34878D82A}">
                    <a16:rowId xmlns:a16="http://schemas.microsoft.com/office/drawing/2014/main" val="10008"/>
                  </a:ext>
                </a:extLst>
              </a:tr>
              <a:tr h="394961">
                <a:tc>
                  <a:txBody>
                    <a:bodyPr/>
                    <a:lstStyle/>
                    <a:p>
                      <a:r>
                        <a:rPr lang="pt-BR" sz="900" b="1" dirty="0">
                          <a:latin typeface="Calibri" panose="020F0502020204030204" pitchFamily="34" charset="0"/>
                        </a:rPr>
                        <a:t>Problemas emocionais/depressão</a:t>
                      </a:r>
                    </a:p>
                  </a:txBody>
                  <a:tcPr marL="83127" marR="83127" marT="40341" marB="40341"/>
                </a:tc>
                <a:tc>
                  <a:txBody>
                    <a:bodyPr/>
                    <a:lstStyle/>
                    <a:p>
                      <a:r>
                        <a:rPr lang="pt-BR" sz="900" dirty="0">
                          <a:latin typeface="Calibri" panose="020F0502020204030204" pitchFamily="34" charset="0"/>
                        </a:rPr>
                        <a:t>Como está o seu estado de espírito em geral? Tem-se sentido triste ou confuso? Em caso afirmativo, isso afectou a sua capacidade de tomar ARVs?</a:t>
                      </a:r>
                    </a:p>
                  </a:txBody>
                  <a:tcPr marL="83127" marR="83127" marT="40341" marB="40341"/>
                </a:tc>
                <a:extLst>
                  <a:ext uri="{0D108BD9-81ED-4DB2-BD59-A6C34878D82A}">
                    <a16:rowId xmlns:a16="http://schemas.microsoft.com/office/drawing/2014/main" val="10009"/>
                  </a:ext>
                </a:extLst>
              </a:tr>
            </a:tbl>
          </a:graphicData>
        </a:graphic>
      </p:graphicFrame>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26</a:t>
            </a:fld>
            <a:endParaRPr lang="pt-BR" dirty="0">
              <a:solidFill>
                <a:prstClr val="black">
                  <a:tint val="75000"/>
                </a:prstClr>
              </a:solidFill>
            </a:endParaRPr>
          </a:p>
        </p:txBody>
      </p:sp>
      <p:sp>
        <p:nvSpPr>
          <p:cNvPr id="18" name="Content Placeholder 1"/>
          <p:cNvSpPr>
            <a:spLocks noGrp="1"/>
          </p:cNvSpPr>
          <p:nvPr>
            <p:ph sz="half" idx="1"/>
          </p:nvPr>
        </p:nvSpPr>
        <p:spPr>
          <a:xfrm>
            <a:off x="228600" y="5410202"/>
            <a:ext cx="2438400" cy="1298912"/>
          </a:xfrm>
        </p:spPr>
        <p:txBody>
          <a:bodyPr>
            <a:normAutofit fontScale="55000" lnSpcReduction="20000"/>
          </a:bodyPr>
          <a:lstStyle/>
          <a:p>
            <a:r>
              <a:rPr lang="pt-PT" noProof="0" dirty="0"/>
              <a:t>	    </a:t>
            </a:r>
            <a:r>
              <a:rPr lang="pt-PT" sz="2900" b="1" noProof="0" dirty="0">
                <a:latin typeface="Calibri" panose="020F0502020204030204" pitchFamily="34" charset="0"/>
              </a:rPr>
              <a:t>Documento</a:t>
            </a:r>
          </a:p>
          <a:p>
            <a:endParaRPr lang="pt-PT" sz="2300" b="1" noProof="0" dirty="0">
              <a:latin typeface="Calibri" panose="020F0502020204030204" pitchFamily="34" charset="0"/>
            </a:endParaRPr>
          </a:p>
          <a:p>
            <a:r>
              <a:rPr lang="pt-PT" sz="2500" noProof="0" dirty="0">
                <a:latin typeface="Calibri" panose="020F0502020204030204" pitchFamily="34" charset="0"/>
              </a:rPr>
              <a:t>Documentar,</a:t>
            </a:r>
            <a:r>
              <a:rPr lang="pt-PT" sz="2500" dirty="0">
                <a:latin typeface="Calibri" panose="020F0502020204030204" pitchFamily="34" charset="0"/>
              </a:rPr>
              <a:t> na ferramenta </a:t>
            </a:r>
            <a:r>
              <a:rPr lang="pt-PT" sz="2500" b="1" dirty="0" err="1">
                <a:latin typeface="Calibri" panose="020F0502020204030204" pitchFamily="34" charset="0"/>
              </a:rPr>
              <a:t>Enhanced</a:t>
            </a:r>
            <a:r>
              <a:rPr lang="pt-PT" sz="2500" b="1" dirty="0">
                <a:latin typeface="Calibri" panose="020F0502020204030204" pitchFamily="34" charset="0"/>
              </a:rPr>
              <a:t> </a:t>
            </a:r>
            <a:r>
              <a:rPr lang="pt-PT" sz="2500" b="1" dirty="0" err="1">
                <a:latin typeface="Calibri" panose="020F0502020204030204" pitchFamily="34" charset="0"/>
              </a:rPr>
              <a:t>Adherence</a:t>
            </a:r>
            <a:r>
              <a:rPr lang="pt-PT" sz="2500" b="1" dirty="0">
                <a:latin typeface="Calibri" panose="020F0502020204030204" pitchFamily="34" charset="0"/>
              </a:rPr>
              <a:t> </a:t>
            </a:r>
            <a:r>
              <a:rPr lang="pt-PT" sz="2500" b="1" dirty="0" err="1">
                <a:latin typeface="Calibri" panose="020F0502020204030204" pitchFamily="34" charset="0"/>
              </a:rPr>
              <a:t>Plan</a:t>
            </a:r>
            <a:r>
              <a:rPr lang="pt-PT" sz="2500" b="1" dirty="0">
                <a:latin typeface="Calibri" panose="020F0502020204030204" pitchFamily="34" charset="0"/>
              </a:rPr>
              <a:t>, </a:t>
            </a:r>
            <a:r>
              <a:rPr lang="pt-PT" sz="2500" noProof="0" dirty="0">
                <a:latin typeface="Calibri" panose="020F0502020204030204" pitchFamily="34" charset="0"/>
              </a:rPr>
              <a:t>as barreiras específicas identificadas no doente</a:t>
            </a:r>
            <a:r>
              <a:rPr lang="pt-PT" sz="2500" b="1" noProof="0" dirty="0">
                <a:latin typeface="Calibri" panose="020F0502020204030204" pitchFamily="34" charset="0"/>
              </a:rPr>
              <a:t>.</a:t>
            </a:r>
            <a:endParaRPr lang="pt-PT" sz="2500" noProof="0" dirty="0">
              <a:latin typeface="Calibri" panose="020F0502020204030204" pitchFamily="34" charset="0"/>
            </a:endParaRPr>
          </a:p>
        </p:txBody>
      </p:sp>
      <p:sp>
        <p:nvSpPr>
          <p:cNvPr id="23" name="TextBox 15"/>
          <p:cNvSpPr txBox="1"/>
          <p:nvPr/>
        </p:nvSpPr>
        <p:spPr>
          <a:xfrm>
            <a:off x="7270043" y="609600"/>
            <a:ext cx="1721557" cy="1235608"/>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grpSp>
        <p:nvGrpSpPr>
          <p:cNvPr id="26" name="Group 2">
            <a:extLst>
              <a:ext uri="{FF2B5EF4-FFF2-40B4-BE49-F238E27FC236}">
                <a16:creationId xmlns:a16="http://schemas.microsoft.com/office/drawing/2014/main" id="{C81CBF42-9D3C-4B2F-B5C2-9F76BF15688A}"/>
              </a:ext>
            </a:extLst>
          </p:cNvPr>
          <p:cNvGrpSpPr/>
          <p:nvPr/>
        </p:nvGrpSpPr>
        <p:grpSpPr>
          <a:xfrm>
            <a:off x="7620000" y="658671"/>
            <a:ext cx="837002" cy="1137465"/>
            <a:chOff x="857786" y="1665218"/>
            <a:chExt cx="4265601" cy="5796847"/>
          </a:xfrm>
        </p:grpSpPr>
        <p:pic>
          <p:nvPicPr>
            <p:cNvPr id="27" name="Picture 2">
              <a:extLst>
                <a:ext uri="{FF2B5EF4-FFF2-40B4-BE49-F238E27FC236}">
                  <a16:creationId xmlns:a16="http://schemas.microsoft.com/office/drawing/2014/main" id="{7F87611C-4233-4699-9FB4-B8511EA33C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772" y="1665218"/>
              <a:ext cx="3760822" cy="213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a:extLst>
                <a:ext uri="{FF2B5EF4-FFF2-40B4-BE49-F238E27FC236}">
                  <a16:creationId xmlns:a16="http://schemas.microsoft.com/office/drawing/2014/main" id="{92B07702-4F8D-4ABD-974A-5FE21044DE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231" y="3778416"/>
              <a:ext cx="4262156" cy="182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a:extLst>
                <a:ext uri="{FF2B5EF4-FFF2-40B4-BE49-F238E27FC236}">
                  <a16:creationId xmlns:a16="http://schemas.microsoft.com/office/drawing/2014/main" id="{5B4846AF-2277-4484-AB6A-F32D98EE22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617"/>
            <a:stretch/>
          </p:blipFill>
          <p:spPr bwMode="auto">
            <a:xfrm>
              <a:off x="857786" y="5757011"/>
              <a:ext cx="4171414" cy="170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76905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7883" y="400171"/>
            <a:ext cx="8068235" cy="748850"/>
          </a:xfrm>
          <a:solidFill>
            <a:schemeClr val="accent4"/>
          </a:solidFill>
        </p:spPr>
        <p:txBody>
          <a:bodyPr>
            <a:noAutofit/>
          </a:bodyPr>
          <a:lstStyle/>
          <a:p>
            <a:pPr algn="l"/>
            <a:r>
              <a:rPr lang="en-US" sz="2471" dirty="0">
                <a:solidFill>
                  <a:schemeClr val="bg1"/>
                </a:solidFill>
                <a:latin typeface="Calibri" panose="020F0502020204030204" pitchFamily="34" charset="0"/>
              </a:rPr>
              <a:t>10. </a:t>
            </a:r>
            <a:r>
              <a:rPr lang="en-US" sz="2471" dirty="0" err="1">
                <a:solidFill>
                  <a:schemeClr val="bg1"/>
                </a:solidFill>
                <a:latin typeface="Calibri" panose="020F0502020204030204" pitchFamily="34" charset="0"/>
              </a:rPr>
              <a:t>Quais</a:t>
            </a:r>
            <a:r>
              <a:rPr lang="en-US" sz="2471" dirty="0">
                <a:solidFill>
                  <a:schemeClr val="bg1"/>
                </a:solidFill>
                <a:latin typeface="Calibri" panose="020F0502020204030204" pitchFamily="34" charset="0"/>
              </a:rPr>
              <a:t> </a:t>
            </a:r>
            <a:r>
              <a:rPr lang="en-US" sz="2471" dirty="0" err="1">
                <a:solidFill>
                  <a:schemeClr val="bg1"/>
                </a:solidFill>
                <a:latin typeface="Calibri" panose="020F0502020204030204" pitchFamily="34" charset="0"/>
              </a:rPr>
              <a:t>são</a:t>
            </a:r>
            <a:r>
              <a:rPr lang="en-US" sz="2471" dirty="0">
                <a:solidFill>
                  <a:schemeClr val="bg1"/>
                </a:solidFill>
                <a:latin typeface="Calibri" panose="020F0502020204030204" pitchFamily="34" charset="0"/>
              </a:rPr>
              <a:t> </a:t>
            </a:r>
            <a:r>
              <a:rPr lang="en-US" sz="2471" dirty="0" err="1">
                <a:solidFill>
                  <a:schemeClr val="bg1"/>
                </a:solidFill>
                <a:latin typeface="Calibri" panose="020F0502020204030204" pitchFamily="34" charset="0"/>
              </a:rPr>
              <a:t>os</a:t>
            </a:r>
            <a:r>
              <a:rPr lang="en-US" sz="2471" dirty="0">
                <a:solidFill>
                  <a:schemeClr val="bg1"/>
                </a:solidFill>
                <a:latin typeface="Calibri" panose="020F0502020204030204" pitchFamily="34" charset="0"/>
              </a:rPr>
              <a:t> </a:t>
            </a:r>
            <a:r>
              <a:rPr lang="en-US" sz="2471" dirty="0" err="1">
                <a:solidFill>
                  <a:schemeClr val="bg1"/>
                </a:solidFill>
                <a:latin typeface="Calibri" panose="020F0502020204030204" pitchFamily="34" charset="0"/>
              </a:rPr>
              <a:t>desafios</a:t>
            </a:r>
            <a:r>
              <a:rPr lang="en-US" sz="2471" dirty="0">
                <a:solidFill>
                  <a:schemeClr val="bg1"/>
                </a:solidFill>
                <a:latin typeface="Calibri" panose="020F0502020204030204" pitchFamily="34" charset="0"/>
              </a:rPr>
              <a:t> de </a:t>
            </a:r>
            <a:r>
              <a:rPr lang="en-US" sz="2471" dirty="0" err="1">
                <a:solidFill>
                  <a:schemeClr val="bg1"/>
                </a:solidFill>
                <a:latin typeface="Calibri" panose="020F0502020204030204" pitchFamily="34" charset="0"/>
              </a:rPr>
              <a:t>tomar</a:t>
            </a:r>
            <a:r>
              <a:rPr lang="en-US" sz="2471" dirty="0">
                <a:solidFill>
                  <a:schemeClr val="bg1"/>
                </a:solidFill>
                <a:latin typeface="Calibri" panose="020F0502020204030204" pitchFamily="34" charset="0"/>
              </a:rPr>
              <a:t> </a:t>
            </a:r>
            <a:r>
              <a:rPr lang="en-US" sz="2471" dirty="0" err="1">
                <a:solidFill>
                  <a:schemeClr val="bg1"/>
                </a:solidFill>
                <a:latin typeface="Calibri" panose="020F0502020204030204" pitchFamily="34" charset="0"/>
              </a:rPr>
              <a:t>os</a:t>
            </a:r>
            <a:r>
              <a:rPr lang="en-US" sz="2471" dirty="0">
                <a:solidFill>
                  <a:schemeClr val="bg1"/>
                </a:solidFill>
                <a:latin typeface="Calibri" panose="020F0502020204030204" pitchFamily="34" charset="0"/>
              </a:rPr>
              <a:t> </a:t>
            </a:r>
            <a:r>
              <a:rPr lang="en-US" sz="2471" dirty="0" err="1">
                <a:solidFill>
                  <a:schemeClr val="bg1"/>
                </a:solidFill>
                <a:latin typeface="Calibri" panose="020F0502020204030204" pitchFamily="34" charset="0"/>
              </a:rPr>
              <a:t>seus</a:t>
            </a:r>
            <a:r>
              <a:rPr lang="en-US" sz="2471" dirty="0">
                <a:solidFill>
                  <a:schemeClr val="bg1"/>
                </a:solidFill>
                <a:latin typeface="Calibri" panose="020F0502020204030204" pitchFamily="34" charset="0"/>
              </a:rPr>
              <a:t> </a:t>
            </a:r>
            <a:r>
              <a:rPr lang="en-US" sz="2471" dirty="0" err="1">
                <a:solidFill>
                  <a:srgbClr val="FFFFFF"/>
                </a:solidFill>
                <a:latin typeface="Calibri" panose="020F0502020204030204" pitchFamily="34" charset="0"/>
              </a:rPr>
              <a:t>ARVs</a:t>
            </a:r>
            <a:r>
              <a:rPr lang="en-US" sz="2471" dirty="0">
                <a:solidFill>
                  <a:srgbClr val="FFFFFF"/>
                </a:solidFill>
                <a:latin typeface="Calibri" panose="020F0502020204030204" pitchFamily="34" charset="0"/>
              </a:rPr>
              <a:t>?</a:t>
            </a:r>
          </a:p>
        </p:txBody>
      </p:sp>
      <p:sp>
        <p:nvSpPr>
          <p:cNvPr id="5" name="TextBox 4">
            <a:extLst>
              <a:ext uri="{FF2B5EF4-FFF2-40B4-BE49-F238E27FC236}">
                <a16:creationId xmlns:a16="http://schemas.microsoft.com/office/drawing/2014/main" id="{BC189902-4FDB-4878-B50C-B1ACB07B1709}"/>
              </a:ext>
            </a:extLst>
          </p:cNvPr>
          <p:cNvSpPr txBox="1"/>
          <p:nvPr/>
        </p:nvSpPr>
        <p:spPr>
          <a:xfrm>
            <a:off x="5647765" y="3350296"/>
            <a:ext cx="3063225" cy="646331"/>
          </a:xfrm>
          <a:prstGeom prst="rect">
            <a:avLst/>
          </a:prstGeom>
          <a:noFill/>
        </p:spPr>
        <p:txBody>
          <a:bodyPr wrap="square" rtlCol="0">
            <a:spAutoFit/>
          </a:bodyPr>
          <a:lstStyle/>
          <a:p>
            <a:pPr marL="252146" indent="-252146">
              <a:buFont typeface="Wingdings" panose="05000000000000000000" pitchFamily="2" charset="2"/>
              <a:buChar char="Ø"/>
            </a:pPr>
            <a:r>
              <a:rPr lang="pt-BR" sz="1800" dirty="0">
                <a:latin typeface="Calibri" panose="020F0502020204030204" pitchFamily="34" charset="0"/>
              </a:rPr>
              <a:t>Vamos ver juntos como é que você toma os ARVs</a:t>
            </a:r>
            <a:r>
              <a:rPr lang="en-US" sz="1765" dirty="0">
                <a:latin typeface="Calibri" panose="020F0502020204030204" pitchFamily="34" charset="0"/>
              </a:rPr>
              <a:t>.</a:t>
            </a:r>
          </a:p>
        </p:txBody>
      </p:sp>
      <p:pic>
        <p:nvPicPr>
          <p:cNvPr id="7" name="Picture 2">
            <a:extLst>
              <a:ext uri="{FF2B5EF4-FFF2-40B4-BE49-F238E27FC236}">
                <a16:creationId xmlns:a16="http://schemas.microsoft.com/office/drawing/2014/main" id="{A2559B67-5DB2-44F7-B544-DA0F003BD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93" y="1469310"/>
            <a:ext cx="3318372" cy="188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C69E7DCB-DAFE-4A45-BB56-E9617E2F98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380" y="3333896"/>
            <a:ext cx="3760726" cy="160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876DF136-5212-4945-9C3A-AD982C5BCB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17"/>
          <a:stretch/>
        </p:blipFill>
        <p:spPr bwMode="auto">
          <a:xfrm>
            <a:off x="891341" y="5079716"/>
            <a:ext cx="3680659" cy="150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31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143001"/>
            <a:ext cx="28194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Vamos ver juntos como é que você toma os ARVs</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3000375" y="1088398"/>
            <a:ext cx="5991225" cy="1045202"/>
          </a:xfrm>
        </p:spPr>
        <p:txBody>
          <a:bodyPr>
            <a:noAutofit/>
          </a:bodyPr>
          <a:lstStyle/>
          <a:p>
            <a:r>
              <a:rPr lang="pt-PT" sz="1600" b="1" noProof="0" dirty="0">
                <a:latin typeface="Calibri" panose="020F0502020204030204" pitchFamily="34" charset="0"/>
              </a:rPr>
              <a:t>PONTOS A DISCUTIR:</a:t>
            </a:r>
          </a:p>
          <a:p>
            <a:pPr marL="285750" indent="-285750">
              <a:buFont typeface="Arial" panose="020B0604020202020204" pitchFamily="34" charset="0"/>
              <a:buChar char="•"/>
            </a:pPr>
            <a:r>
              <a:rPr lang="pt-PT" sz="1400" noProof="0" dirty="0">
                <a:latin typeface="Calibri" panose="020F0502020204030204" pitchFamily="34" charset="0"/>
              </a:rPr>
              <a:t>Vamos continuar a explorar os desafios  </a:t>
            </a:r>
            <a:r>
              <a:rPr lang="pt-PT" sz="1400" dirty="0">
                <a:latin typeface="Calibri" panose="020F0502020204030204" pitchFamily="34" charset="0"/>
              </a:rPr>
              <a:t>que talvez                                                              esteja a enfrentar quando </a:t>
            </a:r>
            <a:r>
              <a:rPr lang="pt-PT" sz="1400" noProof="0" dirty="0">
                <a:latin typeface="Calibri" panose="020F0502020204030204" pitchFamily="34" charset="0"/>
              </a:rPr>
              <a:t>toma os ARVs</a:t>
            </a:r>
            <a:r>
              <a:rPr lang="pt-PT" noProof="0" dirty="0"/>
              <a:t> </a:t>
            </a:r>
            <a:r>
              <a:rPr lang="pt-PT" sz="1400" b="1" noProof="0" dirty="0">
                <a:latin typeface="Calibri" panose="020F0502020204030204" pitchFamily="34" charset="0"/>
              </a:rPr>
              <a:t>                                                                   (barreiras  individuais e domésticas).</a:t>
            </a:r>
            <a:endParaRPr lang="pt-PT" sz="1400" noProof="0" dirty="0">
              <a:latin typeface="Calibri" panose="020F0502020204030204" pitchFamily="34" charset="0"/>
            </a:endParaRPr>
          </a:p>
        </p:txBody>
      </p:sp>
      <p:cxnSp>
        <p:nvCxnSpPr>
          <p:cNvPr id="15" name="Straight Connector 14"/>
          <p:cNvCxnSpPr/>
          <p:nvPr/>
        </p:nvCxnSpPr>
        <p:spPr>
          <a:xfrm>
            <a:off x="2924175" y="1122765"/>
            <a:ext cx="0" cy="85843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10. Quais são os desafios de tomar </a:t>
            </a:r>
            <a:r>
              <a:rPr lang="pt-BR" sz="2800" dirty="0" smtClean="0">
                <a:solidFill>
                  <a:srgbClr val="FFFFFF"/>
                </a:solidFill>
                <a:latin typeface="Calibri" panose="020F0502020204030204" pitchFamily="34" charset="0"/>
              </a:rPr>
              <a:t>os </a:t>
            </a:r>
            <a:r>
              <a:rPr lang="pt-BR" sz="2800" dirty="0">
                <a:solidFill>
                  <a:srgbClr val="FFFFFF"/>
                </a:solidFill>
                <a:latin typeface="Calibri" panose="020F0502020204030204" pitchFamily="34" charset="0"/>
              </a:rPr>
              <a:t>seus ARVs?</a:t>
            </a:r>
          </a:p>
        </p:txBody>
      </p:sp>
      <p:sp>
        <p:nvSpPr>
          <p:cNvPr id="24" name="Rectangle 23"/>
          <p:cNvSpPr/>
          <p:nvPr/>
        </p:nvSpPr>
        <p:spPr>
          <a:xfrm>
            <a:off x="228600" y="5595055"/>
            <a:ext cx="26670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9" y="5637886"/>
            <a:ext cx="420061" cy="3232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1042819939"/>
              </p:ext>
            </p:extLst>
          </p:nvPr>
        </p:nvGraphicFramePr>
        <p:xfrm>
          <a:off x="3124200" y="2286000"/>
          <a:ext cx="5845654" cy="4205474"/>
        </p:xfrm>
        <a:graphic>
          <a:graphicData uri="http://schemas.openxmlformats.org/drawingml/2006/table">
            <a:tbl>
              <a:tblPr firstRow="1" bandRow="1">
                <a:tableStyleId>{7DF18680-E054-41AD-8BC1-D1AEF772440D}</a:tableStyleId>
              </a:tblPr>
              <a:tblGrid>
                <a:gridCol w="1196991">
                  <a:extLst>
                    <a:ext uri="{9D8B030D-6E8A-4147-A177-3AD203B41FA5}">
                      <a16:colId xmlns:a16="http://schemas.microsoft.com/office/drawing/2014/main" val="20000"/>
                    </a:ext>
                  </a:extLst>
                </a:gridCol>
                <a:gridCol w="4648663">
                  <a:extLst>
                    <a:ext uri="{9D8B030D-6E8A-4147-A177-3AD203B41FA5}">
                      <a16:colId xmlns:a16="http://schemas.microsoft.com/office/drawing/2014/main" val="20001"/>
                    </a:ext>
                  </a:extLst>
                </a:gridCol>
              </a:tblGrid>
              <a:tr h="241379">
                <a:tc>
                  <a:txBody>
                    <a:bodyPr/>
                    <a:lstStyle/>
                    <a:p>
                      <a:pPr algn="ctr"/>
                      <a:r>
                        <a:rPr lang="pt-BR" sz="900" dirty="0">
                          <a:latin typeface="Calibri" panose="020F0502020204030204" pitchFamily="34" charset="0"/>
                        </a:rPr>
                        <a:t>BARREIRAS</a:t>
                      </a:r>
                    </a:p>
                  </a:txBody>
                  <a:tcPr marL="83127" marR="83127" marT="40341" marB="40341"/>
                </a:tc>
                <a:tc>
                  <a:txBody>
                    <a:bodyPr/>
                    <a:lstStyle/>
                    <a:p>
                      <a:pPr algn="ctr"/>
                      <a:r>
                        <a:rPr lang="pt-BR" sz="900" dirty="0">
                          <a:latin typeface="Calibri" panose="020F0502020204030204" pitchFamily="34" charset="0"/>
                        </a:rPr>
                        <a:t>PERGUNTAS DE AVALIAÇÃO DAS BARREIRAS</a:t>
                      </a:r>
                    </a:p>
                  </a:txBody>
                  <a:tcPr marL="83127" marR="83127" marT="40341" marB="40341"/>
                </a:tc>
                <a:extLst>
                  <a:ext uri="{0D108BD9-81ED-4DB2-BD59-A6C34878D82A}">
                    <a16:rowId xmlns:a16="http://schemas.microsoft.com/office/drawing/2014/main" val="10000"/>
                  </a:ext>
                </a:extLst>
              </a:tr>
              <a:tr h="253570">
                <a:tc gridSpan="2">
                  <a:txBody>
                    <a:bodyPr/>
                    <a:lstStyle/>
                    <a:p>
                      <a:pPr algn="ctr"/>
                      <a:r>
                        <a:rPr lang="pt-BR" sz="900" b="1" dirty="0">
                          <a:latin typeface="Calibri" panose="020F0502020204030204" pitchFamily="34" charset="0"/>
                        </a:rPr>
                        <a:t>INDIVIDUAIS  (cont.)</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204035">
                <a:tc>
                  <a:txBody>
                    <a:bodyPr/>
                    <a:lstStyle/>
                    <a:p>
                      <a:r>
                        <a:rPr lang="pt-BR" sz="900" b="1" dirty="0">
                          <a:latin typeface="Calibri" panose="020F0502020204030204" pitchFamily="34" charset="0"/>
                        </a:rPr>
                        <a:t>Número de comprimidos</a:t>
                      </a:r>
                    </a:p>
                  </a:txBody>
                  <a:tcPr marL="83127" marR="83127" marT="40341" marB="40341"/>
                </a:tc>
                <a:tc>
                  <a:txBody>
                    <a:bodyPr/>
                    <a:lstStyle/>
                    <a:p>
                      <a:r>
                        <a:rPr lang="pt-BR" sz="900" dirty="0">
                          <a:latin typeface="Calibri" panose="020F0502020204030204" pitchFamily="34" charset="0"/>
                        </a:rPr>
                        <a:t>O número de comprimidos ou a quantidade de líquido causam-lhe problemas?</a:t>
                      </a:r>
                    </a:p>
                  </a:txBody>
                  <a:tcPr marL="83127" marR="83127" marT="40341" marB="40341"/>
                </a:tc>
                <a:extLst>
                  <a:ext uri="{0D108BD9-81ED-4DB2-BD59-A6C34878D82A}">
                    <a16:rowId xmlns:a16="http://schemas.microsoft.com/office/drawing/2014/main" val="10002"/>
                  </a:ext>
                </a:extLst>
              </a:tr>
              <a:tr h="419366">
                <a:tc>
                  <a:txBody>
                    <a:bodyPr/>
                    <a:lstStyle/>
                    <a:p>
                      <a:r>
                        <a:rPr lang="pt-BR" sz="900" b="1" dirty="0">
                          <a:latin typeface="Calibri" panose="020F0502020204030204" pitchFamily="34" charset="0"/>
                        </a:rPr>
                        <a:t>Perdi/acabei os comprimidos</a:t>
                      </a:r>
                    </a:p>
                  </a:txBody>
                  <a:tcPr marL="83127" marR="83127" marT="40341" marB="40341"/>
                </a:tc>
                <a:tc>
                  <a:txBody>
                    <a:bodyPr/>
                    <a:lstStyle/>
                    <a:p>
                      <a:r>
                        <a:rPr lang="pt-BR" sz="900" dirty="0">
                          <a:latin typeface="Calibri" panose="020F0502020204030204" pitchFamily="34" charset="0"/>
                        </a:rPr>
                        <a:t>Alguma vez perdeu ou acabou os ARVs?</a:t>
                      </a:r>
                    </a:p>
                  </a:txBody>
                  <a:tcPr marL="83127" marR="83127" marT="40341" marB="40341"/>
                </a:tc>
                <a:extLst>
                  <a:ext uri="{0D108BD9-81ED-4DB2-BD59-A6C34878D82A}">
                    <a16:rowId xmlns:a16="http://schemas.microsoft.com/office/drawing/2014/main" val="10003"/>
                  </a:ext>
                </a:extLst>
              </a:tr>
              <a:tr h="419366">
                <a:tc>
                  <a:txBody>
                    <a:bodyPr/>
                    <a:lstStyle/>
                    <a:p>
                      <a:r>
                        <a:rPr lang="pt-BR" sz="900" b="1" dirty="0">
                          <a:latin typeface="Calibri" panose="020F0502020204030204" pitchFamily="34" charset="0"/>
                        </a:rPr>
                        <a:t>Problemas de transporte</a:t>
                      </a:r>
                    </a:p>
                  </a:txBody>
                  <a:tcPr marL="83127" marR="83127" marT="40341" marB="40341"/>
                </a:tc>
                <a:tc>
                  <a:txBody>
                    <a:bodyPr/>
                    <a:lstStyle/>
                    <a:p>
                      <a:r>
                        <a:rPr lang="pt-BR" sz="900" dirty="0">
                          <a:latin typeface="Calibri" panose="020F0502020204030204" pitchFamily="34" charset="0"/>
                        </a:rPr>
                        <a:t>Você tem dificuldade em ir ao posto de saúde buscar os ARVs? Em caso afirmativo, por que razão (p. ex. grandes distâncias, despesas, emprego)? Você sabe ir ao posto de saúde? De que tipo de ajuda precisa para lá ir?</a:t>
                      </a:r>
                    </a:p>
                  </a:txBody>
                  <a:tcPr marL="83127" marR="83127" marT="40341" marB="40341"/>
                </a:tc>
                <a:extLst>
                  <a:ext uri="{0D108BD9-81ED-4DB2-BD59-A6C34878D82A}">
                    <a16:rowId xmlns:a16="http://schemas.microsoft.com/office/drawing/2014/main" val="10004"/>
                  </a:ext>
                </a:extLst>
              </a:tr>
              <a:tr h="419366">
                <a:tc>
                  <a:txBody>
                    <a:bodyPr/>
                    <a:lstStyle/>
                    <a:p>
                      <a:r>
                        <a:rPr lang="pt-BR" sz="900" b="1" dirty="0">
                          <a:latin typeface="Calibri" panose="020F0502020204030204" pitchFamily="34" charset="0"/>
                        </a:rPr>
                        <a:t>Dificuldade de marcação</a:t>
                      </a:r>
                    </a:p>
                  </a:txBody>
                  <a:tcPr marL="83127" marR="83127" marT="40341" marB="40341"/>
                </a:tc>
                <a:tc>
                  <a:txBody>
                    <a:bodyPr/>
                    <a:lstStyle/>
                    <a:p>
                      <a:r>
                        <a:rPr lang="pt-BR" sz="900" dirty="0">
                          <a:latin typeface="Calibri" panose="020F0502020204030204" pitchFamily="34" charset="0"/>
                        </a:rPr>
                        <a:t>Alguma vez achou que estava demasiado ocupado ou que houve uma mudança de consulta que resultou em não tomar os ARVs? Quem é responsável por marcar as suas consultas e por controlar as datas delas? Acha que é capaz de marcar uma consulta? Para que número telefonaria? Com quem pediria para falar?</a:t>
                      </a:r>
                    </a:p>
                  </a:txBody>
                  <a:tcPr marL="83127" marR="83127" marT="40341" marB="40341"/>
                </a:tc>
                <a:extLst>
                  <a:ext uri="{0D108BD9-81ED-4DB2-BD59-A6C34878D82A}">
                    <a16:rowId xmlns:a16="http://schemas.microsoft.com/office/drawing/2014/main" val="10005"/>
                  </a:ext>
                </a:extLst>
              </a:tr>
              <a:tr h="253570">
                <a:tc gridSpan="2">
                  <a:txBody>
                    <a:bodyPr/>
                    <a:lstStyle/>
                    <a:p>
                      <a:pPr algn="ctr"/>
                      <a:r>
                        <a:rPr lang="pt-BR" sz="900" b="1" dirty="0">
                          <a:latin typeface="Calibri" panose="020F0502020204030204" pitchFamily="34" charset="0"/>
                        </a:rPr>
                        <a:t>DOMÉSTICAS</a:t>
                      </a:r>
                    </a:p>
                  </a:txBody>
                  <a:tcPr marL="83127" marR="83127" marT="40341" marB="40341"/>
                </a:tc>
                <a:tc hMerge="1">
                  <a:txBody>
                    <a:bodyPr/>
                    <a:lstStyle/>
                    <a:p>
                      <a:endParaRPr lang="en-US" sz="1100" dirty="0"/>
                    </a:p>
                  </a:txBody>
                  <a:tcPr/>
                </a:tc>
                <a:extLst>
                  <a:ext uri="{0D108BD9-81ED-4DB2-BD59-A6C34878D82A}">
                    <a16:rowId xmlns:a16="http://schemas.microsoft.com/office/drawing/2014/main" val="10006"/>
                  </a:ext>
                </a:extLst>
              </a:tr>
              <a:tr h="245981">
                <a:tc>
                  <a:txBody>
                    <a:bodyPr/>
                    <a:lstStyle/>
                    <a:p>
                      <a:r>
                        <a:rPr lang="pt-BR" sz="900" b="1" dirty="0">
                          <a:latin typeface="Calibri" panose="020F0502020204030204" pitchFamily="34" charset="0"/>
                        </a:rPr>
                        <a:t>Partilhar com outros</a:t>
                      </a:r>
                    </a:p>
                  </a:txBody>
                  <a:tcPr marL="83127" marR="83127" marT="40341" marB="40341"/>
                </a:tc>
                <a:tc>
                  <a:txBody>
                    <a:bodyPr/>
                    <a:lstStyle/>
                    <a:p>
                      <a:r>
                        <a:rPr lang="pt-BR" sz="900" dirty="0">
                          <a:latin typeface="Calibri" panose="020F0502020204030204" pitchFamily="34" charset="0"/>
                        </a:rPr>
                        <a:t>Alguma vez partilhou os seus ARVs com outras pessoas?</a:t>
                      </a:r>
                    </a:p>
                  </a:txBody>
                  <a:tcPr marL="83127" marR="83127" marT="40341" marB="40341"/>
                </a:tc>
                <a:extLst>
                  <a:ext uri="{0D108BD9-81ED-4DB2-BD59-A6C34878D82A}">
                    <a16:rowId xmlns:a16="http://schemas.microsoft.com/office/drawing/2014/main" val="10007"/>
                  </a:ext>
                </a:extLst>
              </a:tr>
              <a:tr h="228600">
                <a:tc>
                  <a:txBody>
                    <a:bodyPr/>
                    <a:lstStyle/>
                    <a:p>
                      <a:r>
                        <a:rPr lang="pt-BR" sz="900" b="1" dirty="0">
                          <a:latin typeface="Calibri" panose="020F0502020204030204" pitchFamily="34" charset="0"/>
                        </a:rPr>
                        <a:t>Medo de revelar</a:t>
                      </a:r>
                    </a:p>
                  </a:txBody>
                  <a:tcPr marL="83127" marR="83127" marT="40341" marB="40341"/>
                </a:tc>
                <a:tc>
                  <a:txBody>
                    <a:bodyPr/>
                    <a:lstStyle/>
                    <a:p>
                      <a:r>
                        <a:rPr lang="pt-BR" sz="900" dirty="0">
                          <a:latin typeface="Calibri" panose="020F0502020204030204" pitchFamily="34" charset="0"/>
                        </a:rPr>
                        <a:t>Revelou o seu estatuto seropositivo à sua família ou parceiro/a?</a:t>
                      </a:r>
                    </a:p>
                  </a:txBody>
                  <a:tcPr marL="83127" marR="83127" marT="40341" marB="40341"/>
                </a:tc>
                <a:extLst>
                  <a:ext uri="{0D108BD9-81ED-4DB2-BD59-A6C34878D82A}">
                    <a16:rowId xmlns:a16="http://schemas.microsoft.com/office/drawing/2014/main" val="10008"/>
                  </a:ext>
                </a:extLst>
              </a:tr>
              <a:tr h="376518">
                <a:tc>
                  <a:txBody>
                    <a:bodyPr/>
                    <a:lstStyle/>
                    <a:p>
                      <a:r>
                        <a:rPr lang="pt-BR" sz="900" b="1" dirty="0">
                          <a:latin typeface="Calibri" panose="020F0502020204030204" pitchFamily="34" charset="0"/>
                        </a:rPr>
                        <a:t>Relações com a família ou parceiro/a</a:t>
                      </a:r>
                    </a:p>
                  </a:txBody>
                  <a:tcPr marL="83127" marR="83127" marT="40341" marB="40341"/>
                </a:tc>
                <a:tc>
                  <a:txBody>
                    <a:bodyPr/>
                    <a:lstStyle/>
                    <a:p>
                      <a:r>
                        <a:rPr lang="pt-BR" sz="900" dirty="0">
                          <a:latin typeface="Calibri" panose="020F0502020204030204" pitchFamily="34" charset="0"/>
                        </a:rPr>
                        <a:t>Alguma vez a sua família ou parceiro/a não lhe deu apoio ou impediu que você tomasse os ARVs?</a:t>
                      </a:r>
                    </a:p>
                  </a:txBody>
                  <a:tcPr marL="83127" marR="83127" marT="40341" marB="40341"/>
                </a:tc>
                <a:extLst>
                  <a:ext uri="{0D108BD9-81ED-4DB2-BD59-A6C34878D82A}">
                    <a16:rowId xmlns:a16="http://schemas.microsoft.com/office/drawing/2014/main" val="10009"/>
                  </a:ext>
                </a:extLst>
              </a:tr>
              <a:tr h="219636">
                <a:tc>
                  <a:txBody>
                    <a:bodyPr/>
                    <a:lstStyle/>
                    <a:p>
                      <a:r>
                        <a:rPr lang="pt-BR" sz="900" b="1" dirty="0">
                          <a:latin typeface="Calibri" panose="020F0502020204030204" pitchFamily="34" charset="0"/>
                        </a:rPr>
                        <a:t>Incapacidade de pagar </a:t>
                      </a:r>
                    </a:p>
                  </a:txBody>
                  <a:tcPr marL="83127" marR="83127" marT="40341" marB="40341"/>
                </a:tc>
                <a:tc>
                  <a:txBody>
                    <a:bodyPr/>
                    <a:lstStyle/>
                    <a:p>
                      <a:r>
                        <a:rPr lang="pt-BR" sz="900" dirty="0">
                          <a:latin typeface="Calibri" panose="020F0502020204030204" pitchFamily="34" charset="0"/>
                        </a:rPr>
                        <a:t>As despesas do posto de saúde ou outras impedem-no de tomar ARVs?</a:t>
                      </a:r>
                    </a:p>
                  </a:txBody>
                  <a:tcPr marL="83127" marR="83127" marT="40341" marB="40341"/>
                </a:tc>
                <a:extLst>
                  <a:ext uri="{0D108BD9-81ED-4DB2-BD59-A6C34878D82A}">
                    <a16:rowId xmlns:a16="http://schemas.microsoft.com/office/drawing/2014/main" val="10010"/>
                  </a:ext>
                </a:extLst>
              </a:tr>
              <a:tr h="253570">
                <a:tc>
                  <a:txBody>
                    <a:bodyPr/>
                    <a:lstStyle/>
                    <a:p>
                      <a:r>
                        <a:rPr lang="pt-BR" sz="900" b="1" dirty="0">
                          <a:latin typeface="Calibri" panose="020F0502020204030204" pitchFamily="34" charset="0"/>
                        </a:rPr>
                        <a:t>Insegurança alimentar</a:t>
                      </a:r>
                    </a:p>
                  </a:txBody>
                  <a:tcPr marL="83127" marR="83127" marT="40341" marB="40341"/>
                </a:tc>
                <a:tc>
                  <a:txBody>
                    <a:bodyPr/>
                    <a:lstStyle/>
                    <a:p>
                      <a:r>
                        <a:rPr lang="pt-BR" sz="900" dirty="0">
                          <a:latin typeface="Calibri" panose="020F0502020204030204" pitchFamily="34" charset="0"/>
                        </a:rPr>
                        <a:t>A falta de alimentos adequados tem causado problemas em termos de tomar ARVs?</a:t>
                      </a:r>
                    </a:p>
                  </a:txBody>
                  <a:tcPr marL="83127" marR="83127" marT="40341" marB="40341"/>
                </a:tc>
                <a:extLst>
                  <a:ext uri="{0D108BD9-81ED-4DB2-BD59-A6C34878D82A}">
                    <a16:rowId xmlns:a16="http://schemas.microsoft.com/office/drawing/2014/main" val="10011"/>
                  </a:ext>
                </a:extLst>
              </a:tr>
            </a:tbl>
          </a:graphicData>
        </a:graphic>
      </p:graphicFrame>
      <p:sp>
        <p:nvSpPr>
          <p:cNvPr id="28" name="Rectangle 27"/>
          <p:cNvSpPr/>
          <p:nvPr/>
        </p:nvSpPr>
        <p:spPr>
          <a:xfrm>
            <a:off x="228600" y="2133600"/>
            <a:ext cx="2667000" cy="31460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685800" y="2209800"/>
            <a:ext cx="2209800" cy="1143000"/>
          </a:xfrm>
        </p:spPr>
        <p:txBody>
          <a:bodyPr>
            <a:normAutofit fontScale="55000" lnSpcReduction="20000"/>
          </a:bodyPr>
          <a:lstStyle/>
          <a:p>
            <a:r>
              <a:rPr lang="pt-BR" sz="2700" b="1" noProof="0" dirty="0">
                <a:latin typeface="Calibri" panose="020F0502020204030204" pitchFamily="34" charset="0"/>
              </a:rPr>
              <a:t>Instruções aos provedores</a:t>
            </a:r>
            <a:r>
              <a:rPr lang="pt-PT" sz="2700" b="1" noProof="0" dirty="0">
                <a:latin typeface="Calibri" panose="020F0502020204030204" pitchFamily="34" charset="0"/>
              </a:rPr>
              <a:t>:</a:t>
            </a:r>
          </a:p>
          <a:p>
            <a:r>
              <a:rPr lang="pt-PT" sz="2200" b="1" noProof="0" dirty="0">
                <a:latin typeface="Calibri" panose="020F0502020204030204" pitchFamily="34" charset="0"/>
              </a:rPr>
              <a:t>Resumir o que o doente revelou sobre barreiras específicas identificadas neste cartão.</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188202"/>
            <a:ext cx="465705" cy="47879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6291" y="3318808"/>
            <a:ext cx="2669309" cy="1938992"/>
          </a:xfrm>
          <a:prstGeom prst="rect">
            <a:avLst/>
          </a:prstGeom>
          <a:noFill/>
        </p:spPr>
        <p:txBody>
          <a:bodyPr wrap="square" rtlCol="0">
            <a:spAutoFit/>
          </a:bodyPr>
          <a:lstStyle/>
          <a:p>
            <a:r>
              <a:rPr lang="pt-BR" sz="1200" b="1" dirty="0">
                <a:latin typeface="Calibri" panose="020F0502020204030204" pitchFamily="34" charset="0"/>
              </a:rPr>
              <a:t>A: Afirmações, por exemplo:</a:t>
            </a:r>
          </a:p>
          <a:p>
            <a:pPr marL="285750" indent="-285750">
              <a:buFont typeface="Arial" panose="020B0604020202020204" pitchFamily="34" charset="0"/>
              <a:buChar char="•"/>
            </a:pPr>
            <a:r>
              <a:rPr lang="pt-BR" sz="1200" i="1" u="sng" dirty="0">
                <a:latin typeface="Calibri" panose="020F0502020204030204" pitchFamily="34" charset="0"/>
              </a:rPr>
              <a:t>Agradeço </a:t>
            </a:r>
            <a:r>
              <a:rPr lang="pt-BR" sz="1200" dirty="0">
                <a:latin typeface="Calibri" panose="020F0502020204030204" pitchFamily="34" charset="0"/>
              </a:rPr>
              <a:t>a sua honestidade sobre a maneira como está a tomar os ARVs.</a:t>
            </a:r>
          </a:p>
          <a:p>
            <a:pPr marL="285750" indent="-285750">
              <a:buFont typeface="Arial" panose="020B0604020202020204" pitchFamily="34" charset="0"/>
              <a:buChar char="•"/>
            </a:pPr>
            <a:r>
              <a:rPr lang="pt-BR" sz="1200" i="1" u="sng" dirty="0">
                <a:latin typeface="Calibri" panose="020F0502020204030204" pitchFamily="34" charset="0"/>
              </a:rPr>
              <a:t>É óbvio que você é uma pessoa hábil,</a:t>
            </a:r>
            <a:r>
              <a:rPr lang="pt-BR" sz="1200" dirty="0">
                <a:latin typeface="Calibri" panose="020F0502020204030204" pitchFamily="34" charset="0"/>
              </a:rPr>
              <a:t> </a:t>
            </a:r>
            <a:r>
              <a:rPr lang="pt-PT" sz="1200" dirty="0">
                <a:latin typeface="Calibri" panose="020F0502020204030204" pitchFamily="34" charset="0"/>
              </a:rPr>
              <a:t>capaz de administrar todos estes desafios</a:t>
            </a:r>
            <a:r>
              <a:rPr lang="pt-BR" sz="1200" dirty="0">
                <a:latin typeface="Calibri" panose="020F0502020204030204" pitchFamily="34" charset="0"/>
              </a:rPr>
              <a:t>.</a:t>
            </a:r>
          </a:p>
          <a:p>
            <a:pPr marL="285750" indent="-285750">
              <a:buFont typeface="Arial" panose="020B0604020202020204" pitchFamily="34" charset="0"/>
              <a:buChar char="•"/>
            </a:pPr>
            <a:r>
              <a:rPr lang="pt-PT" sz="1200" i="1" u="sng" dirty="0">
                <a:latin typeface="Calibri" panose="020F0502020204030204" pitchFamily="34" charset="0"/>
              </a:rPr>
              <a:t>Você esforçou-se muito</a:t>
            </a:r>
            <a:r>
              <a:rPr lang="pt-PT" sz="1200" dirty="0">
                <a:latin typeface="Calibri" panose="020F0502020204030204" pitchFamily="34" charset="0"/>
              </a:rPr>
              <a:t> por tomar os seus medicamentos, apesar de ter estes desafios</a:t>
            </a:r>
            <a:r>
              <a:rPr lang="pt-BR" sz="1200" dirty="0">
                <a:latin typeface="Calibri" panose="020F0502020204030204" pitchFamily="34" charset="0"/>
              </a:rPr>
              <a:t>.</a:t>
            </a:r>
            <a:endParaRPr lang="pt-BR" sz="1600" i="1" u="sng" dirty="0"/>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28</a:t>
            </a:fld>
            <a:endParaRPr lang="pt-BR" dirty="0">
              <a:solidFill>
                <a:prstClr val="black">
                  <a:tint val="75000"/>
                </a:prstClr>
              </a:solidFill>
            </a:endParaRPr>
          </a:p>
        </p:txBody>
      </p:sp>
      <p:sp>
        <p:nvSpPr>
          <p:cNvPr id="18" name="Content Placeholder 1"/>
          <p:cNvSpPr>
            <a:spLocks noGrp="1"/>
          </p:cNvSpPr>
          <p:nvPr>
            <p:ph sz="half" idx="1"/>
          </p:nvPr>
        </p:nvSpPr>
        <p:spPr>
          <a:xfrm>
            <a:off x="228600" y="5638800"/>
            <a:ext cx="2819400" cy="917913"/>
          </a:xfrm>
        </p:spPr>
        <p:txBody>
          <a:bodyPr>
            <a:normAutofit fontScale="47500" lnSpcReduction="20000"/>
          </a:bodyPr>
          <a:lstStyle/>
          <a:p>
            <a:r>
              <a:rPr lang="pt-PT" noProof="0" dirty="0"/>
              <a:t>	    </a:t>
            </a:r>
            <a:r>
              <a:rPr lang="pt-PT" sz="2900" b="1" noProof="0" dirty="0">
                <a:latin typeface="Calibri" panose="020F0502020204030204" pitchFamily="34" charset="0"/>
              </a:rPr>
              <a:t>Documento</a:t>
            </a:r>
          </a:p>
          <a:p>
            <a:endParaRPr lang="pt-PT" sz="2300" b="1" noProof="0" dirty="0">
              <a:latin typeface="Calibri" panose="020F0502020204030204" pitchFamily="34" charset="0"/>
            </a:endParaRPr>
          </a:p>
          <a:p>
            <a:r>
              <a:rPr lang="pt-PT" sz="2500" noProof="0" dirty="0">
                <a:latin typeface="Calibri" panose="020F0502020204030204" pitchFamily="34" charset="0"/>
              </a:rPr>
              <a:t>Documentar as barreiras específicas identificadas no doente com a ferramenta </a:t>
            </a:r>
            <a:r>
              <a:rPr lang="pt-PT" sz="2500" b="1" noProof="0" dirty="0" err="1">
                <a:latin typeface="Calibri" panose="020F0502020204030204" pitchFamily="34" charset="0"/>
              </a:rPr>
              <a:t>Enhanced</a:t>
            </a:r>
            <a:r>
              <a:rPr lang="pt-PT" sz="2500" b="1" noProof="0" dirty="0">
                <a:latin typeface="Calibri" panose="020F0502020204030204" pitchFamily="34" charset="0"/>
              </a:rPr>
              <a:t> </a:t>
            </a:r>
            <a:r>
              <a:rPr lang="pt-PT" sz="2500" b="1" noProof="0" dirty="0" err="1">
                <a:latin typeface="Calibri" panose="020F0502020204030204" pitchFamily="34" charset="0"/>
              </a:rPr>
              <a:t>Adherence</a:t>
            </a:r>
            <a:r>
              <a:rPr lang="pt-PT" sz="2500" b="1" noProof="0" dirty="0">
                <a:latin typeface="Calibri" panose="020F0502020204030204" pitchFamily="34" charset="0"/>
              </a:rPr>
              <a:t> </a:t>
            </a:r>
            <a:r>
              <a:rPr lang="pt-PT" sz="2500" b="1" noProof="0" dirty="0" err="1">
                <a:latin typeface="Calibri" panose="020F0502020204030204" pitchFamily="34" charset="0"/>
              </a:rPr>
              <a:t>Plan</a:t>
            </a:r>
            <a:r>
              <a:rPr lang="pt-PT" sz="2500" b="1" noProof="0" dirty="0">
                <a:latin typeface="Calibri" panose="020F0502020204030204" pitchFamily="34" charset="0"/>
              </a:rPr>
              <a:t>.</a:t>
            </a:r>
            <a:endParaRPr lang="pt-PT" sz="2500" noProof="0" dirty="0">
              <a:latin typeface="Calibri" panose="020F0502020204030204" pitchFamily="34" charset="0"/>
            </a:endParaRPr>
          </a:p>
        </p:txBody>
      </p:sp>
      <p:sp>
        <p:nvSpPr>
          <p:cNvPr id="23" name="TextBox 15"/>
          <p:cNvSpPr txBox="1"/>
          <p:nvPr/>
        </p:nvSpPr>
        <p:spPr>
          <a:xfrm>
            <a:off x="7331326" y="757204"/>
            <a:ext cx="1721557" cy="1235608"/>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grpSp>
        <p:nvGrpSpPr>
          <p:cNvPr id="16" name="Group 2">
            <a:extLst>
              <a:ext uri="{FF2B5EF4-FFF2-40B4-BE49-F238E27FC236}">
                <a16:creationId xmlns:a16="http://schemas.microsoft.com/office/drawing/2014/main" id="{C81CBF42-9D3C-4B2F-B5C2-9F76BF15688A}"/>
              </a:ext>
            </a:extLst>
          </p:cNvPr>
          <p:cNvGrpSpPr/>
          <p:nvPr/>
        </p:nvGrpSpPr>
        <p:grpSpPr>
          <a:xfrm>
            <a:off x="7781656" y="846381"/>
            <a:ext cx="837002" cy="1137465"/>
            <a:chOff x="857786" y="1665218"/>
            <a:chExt cx="4265601" cy="5796847"/>
          </a:xfrm>
        </p:grpSpPr>
        <p:pic>
          <p:nvPicPr>
            <p:cNvPr id="17" name="Picture 2">
              <a:extLst>
                <a:ext uri="{FF2B5EF4-FFF2-40B4-BE49-F238E27FC236}">
                  <a16:creationId xmlns:a16="http://schemas.microsoft.com/office/drawing/2014/main" id="{7F87611C-4233-4699-9FB4-B8511EA33C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772" y="1665218"/>
              <a:ext cx="3760822" cy="213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92B07702-4F8D-4ABD-974A-5FE21044DE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231" y="3778416"/>
              <a:ext cx="4262156" cy="182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5B4846AF-2277-4484-AB6A-F32D98EE22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617"/>
            <a:stretch/>
          </p:blipFill>
          <p:spPr bwMode="auto">
            <a:xfrm>
              <a:off x="857786" y="5757011"/>
              <a:ext cx="4171414" cy="170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7752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7883" y="400171"/>
            <a:ext cx="8068235" cy="748850"/>
          </a:xfrm>
          <a:solidFill>
            <a:schemeClr val="accent4"/>
          </a:solidFill>
        </p:spPr>
        <p:txBody>
          <a:bodyPr>
            <a:noAutofit/>
          </a:bodyPr>
          <a:lstStyle/>
          <a:p>
            <a:pPr algn="l"/>
            <a:r>
              <a:rPr lang="en-US" sz="2471" dirty="0">
                <a:solidFill>
                  <a:srgbClr val="FFFFFF"/>
                </a:solidFill>
                <a:latin typeface="Calibri" panose="020F0502020204030204" pitchFamily="34" charset="0"/>
              </a:rPr>
              <a:t>11. </a:t>
            </a:r>
            <a:r>
              <a:rPr lang="en-US" sz="2471" dirty="0" err="1">
                <a:solidFill>
                  <a:srgbClr val="FFFFFF"/>
                </a:solidFill>
                <a:latin typeface="Calibri" panose="020F0502020204030204" pitchFamily="34" charset="0"/>
              </a:rPr>
              <a:t>Quais</a:t>
            </a:r>
            <a:r>
              <a:rPr lang="en-US" sz="2471" dirty="0">
                <a:solidFill>
                  <a:srgbClr val="FFFFFF"/>
                </a:solidFill>
                <a:latin typeface="Calibri" panose="020F0502020204030204" pitchFamily="34" charset="0"/>
              </a:rPr>
              <a:t> </a:t>
            </a:r>
            <a:r>
              <a:rPr lang="en-US" sz="2471" dirty="0" err="1">
                <a:solidFill>
                  <a:srgbClr val="FFFFFF"/>
                </a:solidFill>
                <a:latin typeface="Calibri" panose="020F0502020204030204" pitchFamily="34" charset="0"/>
              </a:rPr>
              <a:t>são</a:t>
            </a:r>
            <a:r>
              <a:rPr lang="en-US" sz="2471" dirty="0">
                <a:solidFill>
                  <a:srgbClr val="FFFFFF"/>
                </a:solidFill>
                <a:latin typeface="Calibri" panose="020F0502020204030204" pitchFamily="34" charset="0"/>
              </a:rPr>
              <a:t> </a:t>
            </a:r>
            <a:r>
              <a:rPr lang="en-US" sz="2471" dirty="0" err="1">
                <a:solidFill>
                  <a:srgbClr val="FFFFFF"/>
                </a:solidFill>
                <a:latin typeface="Calibri" panose="020F0502020204030204" pitchFamily="34" charset="0"/>
              </a:rPr>
              <a:t>os</a:t>
            </a:r>
            <a:r>
              <a:rPr lang="en-US" sz="2471" dirty="0">
                <a:solidFill>
                  <a:srgbClr val="FFFFFF"/>
                </a:solidFill>
                <a:latin typeface="Calibri" panose="020F0502020204030204" pitchFamily="34" charset="0"/>
              </a:rPr>
              <a:t> </a:t>
            </a:r>
            <a:r>
              <a:rPr lang="en-US" sz="2471" dirty="0" err="1">
                <a:solidFill>
                  <a:srgbClr val="FFFFFF"/>
                </a:solidFill>
                <a:latin typeface="Calibri" panose="020F0502020204030204" pitchFamily="34" charset="0"/>
              </a:rPr>
              <a:t>desafios</a:t>
            </a:r>
            <a:r>
              <a:rPr lang="en-US" sz="2471" dirty="0">
                <a:solidFill>
                  <a:srgbClr val="FFFFFF"/>
                </a:solidFill>
                <a:latin typeface="Calibri" panose="020F0502020204030204" pitchFamily="34" charset="0"/>
              </a:rPr>
              <a:t> de </a:t>
            </a:r>
            <a:r>
              <a:rPr lang="en-US" sz="2471" dirty="0" err="1">
                <a:solidFill>
                  <a:srgbClr val="FFFFFF"/>
                </a:solidFill>
                <a:latin typeface="Calibri" panose="020F0502020204030204" pitchFamily="34" charset="0"/>
              </a:rPr>
              <a:t>tomar</a:t>
            </a:r>
            <a:r>
              <a:rPr lang="en-US" sz="2471" dirty="0">
                <a:solidFill>
                  <a:srgbClr val="FFFFFF"/>
                </a:solidFill>
                <a:latin typeface="Calibri" panose="020F0502020204030204" pitchFamily="34" charset="0"/>
              </a:rPr>
              <a:t> </a:t>
            </a:r>
            <a:r>
              <a:rPr lang="en-US" sz="2471" dirty="0" err="1">
                <a:solidFill>
                  <a:srgbClr val="FFFFFF"/>
                </a:solidFill>
                <a:latin typeface="Calibri" panose="020F0502020204030204" pitchFamily="34" charset="0"/>
              </a:rPr>
              <a:t>os</a:t>
            </a:r>
            <a:r>
              <a:rPr lang="en-US" sz="2471" dirty="0">
                <a:solidFill>
                  <a:srgbClr val="FFFFFF"/>
                </a:solidFill>
                <a:latin typeface="Calibri" panose="020F0502020204030204" pitchFamily="34" charset="0"/>
              </a:rPr>
              <a:t> </a:t>
            </a:r>
            <a:r>
              <a:rPr lang="en-US" sz="2471" dirty="0" err="1">
                <a:solidFill>
                  <a:srgbClr val="FFFFFF"/>
                </a:solidFill>
                <a:latin typeface="Calibri" panose="020F0502020204030204" pitchFamily="34" charset="0"/>
              </a:rPr>
              <a:t>seus</a:t>
            </a:r>
            <a:r>
              <a:rPr lang="en-US" sz="2471" dirty="0">
                <a:solidFill>
                  <a:srgbClr val="FFFFFF"/>
                </a:solidFill>
                <a:latin typeface="Calibri" panose="020F0502020204030204" pitchFamily="34" charset="0"/>
              </a:rPr>
              <a:t> </a:t>
            </a:r>
            <a:r>
              <a:rPr lang="en-US" sz="2471" dirty="0" err="1">
                <a:solidFill>
                  <a:srgbClr val="FFFFFF"/>
                </a:solidFill>
                <a:latin typeface="Calibri" panose="020F0502020204030204" pitchFamily="34" charset="0"/>
              </a:rPr>
              <a:t>ARVs</a:t>
            </a:r>
            <a:r>
              <a:rPr lang="en-US" sz="2471" dirty="0">
                <a:solidFill>
                  <a:srgbClr val="FFFFFF"/>
                </a:solidFill>
                <a:latin typeface="Calibri" panose="020F0502020204030204" pitchFamily="34" charset="0"/>
              </a:rPr>
              <a:t>?</a:t>
            </a:r>
          </a:p>
        </p:txBody>
      </p:sp>
      <p:sp>
        <p:nvSpPr>
          <p:cNvPr id="11" name="TextBox 10">
            <a:extLst>
              <a:ext uri="{FF2B5EF4-FFF2-40B4-BE49-F238E27FC236}">
                <a16:creationId xmlns:a16="http://schemas.microsoft.com/office/drawing/2014/main" id="{A0963E61-FDF2-4D5A-A2C5-3101AE5367CA}"/>
              </a:ext>
            </a:extLst>
          </p:cNvPr>
          <p:cNvSpPr txBox="1"/>
          <p:nvPr/>
        </p:nvSpPr>
        <p:spPr>
          <a:xfrm>
            <a:off x="5647765" y="3350296"/>
            <a:ext cx="3063225" cy="610167"/>
          </a:xfrm>
          <a:prstGeom prst="rect">
            <a:avLst/>
          </a:prstGeom>
          <a:noFill/>
        </p:spPr>
        <p:txBody>
          <a:bodyPr wrap="square" rtlCol="0">
            <a:spAutoFit/>
          </a:bodyPr>
          <a:lstStyle/>
          <a:p>
            <a:pPr marL="252146" indent="-252146">
              <a:buFont typeface="Wingdings" panose="05000000000000000000" pitchFamily="2" charset="2"/>
              <a:buChar char="Ø"/>
            </a:pPr>
            <a:r>
              <a:rPr lang="pt-BR" sz="1600" dirty="0">
                <a:latin typeface="Calibri" panose="020F0502020204030204" pitchFamily="34" charset="0"/>
              </a:rPr>
              <a:t>Vamos ver juntos como é que você toma os ARVs</a:t>
            </a:r>
            <a:r>
              <a:rPr lang="en-US" sz="1765" dirty="0">
                <a:latin typeface="Calibri" panose="020F0502020204030204" pitchFamily="34" charset="0"/>
              </a:rPr>
              <a:t>.</a:t>
            </a:r>
          </a:p>
        </p:txBody>
      </p:sp>
      <p:pic>
        <p:nvPicPr>
          <p:cNvPr id="12" name="Picture 2">
            <a:extLst>
              <a:ext uri="{FF2B5EF4-FFF2-40B4-BE49-F238E27FC236}">
                <a16:creationId xmlns:a16="http://schemas.microsoft.com/office/drawing/2014/main" id="{86B796F5-E193-49F3-B290-343DA0E53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93" y="1469310"/>
            <a:ext cx="3318372" cy="188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297B1CF4-FCE1-4773-927B-DD78A50E73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380" y="3333896"/>
            <a:ext cx="3760726" cy="160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EC937536-0EE6-42C8-89A5-EA6BB3E34F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17"/>
          <a:stretch/>
        </p:blipFill>
        <p:spPr bwMode="auto">
          <a:xfrm>
            <a:off x="891341" y="5079716"/>
            <a:ext cx="3680659" cy="150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13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pt-PT" sz="2800" b="1" cap="small" noProof="0" dirty="0">
                <a:solidFill>
                  <a:srgbClr val="002060"/>
                </a:solidFill>
                <a:latin typeface="Calibri" panose="020F0502020204030204" pitchFamily="34" charset="0"/>
              </a:rPr>
              <a:t>Como utilizar o Papel Gigante de Monitorização da Carga Viral e Aconselhamento para Maior Adesão</a:t>
            </a:r>
            <a:endParaRPr lang="pt-PT" sz="2800" noProof="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76200" y="1066800"/>
            <a:ext cx="8800752" cy="5791200"/>
          </a:xfrm>
        </p:spPr>
        <p:txBody>
          <a:bodyPr>
            <a:noAutofit/>
          </a:bodyPr>
          <a:lstStyle/>
          <a:p>
            <a:pPr>
              <a:lnSpc>
                <a:spcPct val="120000"/>
              </a:lnSpc>
              <a:spcAft>
                <a:spcPts val="0"/>
              </a:spcAft>
            </a:pPr>
            <a:r>
              <a:rPr lang="pt-PT" sz="1100" dirty="0">
                <a:latin typeface="Calibri" panose="020F0502020204030204" pitchFamily="34" charset="0"/>
              </a:rPr>
              <a:t>O objetivo deste papel gigante é viabilizar informações sobre a monitorização da carga viral aos adolescentes que tenham conhecimento da sua condição seropositiva e estejam a tomar antirretrovirais (</a:t>
            </a:r>
            <a:r>
              <a:rPr lang="pt-PT" sz="1100" dirty="0" err="1">
                <a:latin typeface="Calibri" panose="020F0502020204030204" pitchFamily="34" charset="0"/>
              </a:rPr>
              <a:t>ARVs</a:t>
            </a:r>
            <a:r>
              <a:rPr lang="pt-PT" sz="1100" dirty="0">
                <a:latin typeface="Calibri" panose="020F0502020204030204" pitchFamily="34" charset="0"/>
              </a:rPr>
              <a:t>), a fim de lhes explicar o significado dos resultados da carga viral e ajudar a avaliar e dar conselhos sobre o seu nível de adesão, o que é particularmente importante nos adolescentes com cargas virais altas que necessitem de mais aconselhamento em termos da sua adesão. O papel gigante foi desenvolvido para ser utilizado por uma série de profissionais de saúde (p. ex. aconselhadores sobre a adesão, médicos, enfermeiros, farmacêuticos, trabalhadores de saúde comunitários) que trabalhem com doentes a viver com HIV e suas famílias, nos contextos em que se </a:t>
            </a:r>
            <a:r>
              <a:rPr lang="pt-PT" sz="1100" dirty="0" err="1">
                <a:latin typeface="Calibri" panose="020F0502020204030204" pitchFamily="34" charset="0"/>
              </a:rPr>
              <a:t>efectuem</a:t>
            </a:r>
            <a:r>
              <a:rPr lang="pt-PT" sz="1100" dirty="0">
                <a:latin typeface="Calibri" panose="020F0502020204030204" pitchFamily="34" charset="0"/>
              </a:rPr>
              <a:t> testes de carga viral.</a:t>
            </a:r>
          </a:p>
          <a:p>
            <a:pPr>
              <a:lnSpc>
                <a:spcPct val="120000"/>
              </a:lnSpc>
              <a:spcAft>
                <a:spcPts val="0"/>
              </a:spcAft>
            </a:pPr>
            <a:endParaRPr lang="pt-PT" sz="1100" dirty="0">
              <a:latin typeface="Calibri" panose="020F0502020204030204" pitchFamily="34" charset="0"/>
            </a:endParaRPr>
          </a:p>
          <a:p>
            <a:pPr>
              <a:lnSpc>
                <a:spcPct val="120000"/>
              </a:lnSpc>
              <a:spcAft>
                <a:spcPts val="0"/>
              </a:spcAft>
            </a:pPr>
            <a:r>
              <a:rPr lang="pt-PT" sz="1100" dirty="0">
                <a:latin typeface="Calibri" panose="020F0502020204030204" pitchFamily="34" charset="0"/>
              </a:rPr>
              <a:t>Considerar quem deve receber aconselhamento, levando em conta todos os regulamentos relacionados com os direitos parentais ou a idade de consentimento localmente aplicáveis. Se necessário, incluir o/a adolescente e qualquer membro da sua família que o/a esteja a ajudar a tomar os </a:t>
            </a:r>
            <a:r>
              <a:rPr lang="pt-PT" sz="1100" dirty="0" err="1">
                <a:latin typeface="Calibri" panose="020F0502020204030204" pitchFamily="34" charset="0"/>
              </a:rPr>
              <a:t>ARVs</a:t>
            </a:r>
            <a:r>
              <a:rPr lang="pt-PT" sz="1100" dirty="0">
                <a:latin typeface="Calibri" panose="020F0502020204030204" pitchFamily="34" charset="0"/>
              </a:rPr>
              <a:t>.</a:t>
            </a:r>
          </a:p>
          <a:p>
            <a:pPr>
              <a:lnSpc>
                <a:spcPct val="120000"/>
              </a:lnSpc>
              <a:spcAft>
                <a:spcPts val="0"/>
              </a:spcAft>
            </a:pPr>
            <a:endParaRPr lang="pt-PT" sz="1100" noProof="0" dirty="0">
              <a:latin typeface="Calibri" panose="020F0502020204030204" pitchFamily="34" charset="0"/>
            </a:endParaRPr>
          </a:p>
          <a:p>
            <a:pPr>
              <a:lnSpc>
                <a:spcPct val="120000"/>
              </a:lnSpc>
              <a:spcAft>
                <a:spcPts val="0"/>
              </a:spcAft>
            </a:pPr>
            <a:r>
              <a:rPr lang="pt-PT" sz="1100" dirty="0">
                <a:latin typeface="Calibri" panose="020F0502020204030204" pitchFamily="34" charset="0"/>
              </a:rPr>
              <a:t>Cada cartão ou conjunto de cartões diz respeito a um tópico específico importante para o cuidado e apoio de doentes a tomar </a:t>
            </a:r>
            <a:r>
              <a:rPr lang="pt-PT" sz="1100" dirty="0" err="1">
                <a:latin typeface="Calibri" panose="020F0502020204030204" pitchFamily="34" charset="0"/>
              </a:rPr>
              <a:t>ARVs</a:t>
            </a:r>
            <a:r>
              <a:rPr lang="pt-PT" sz="1100" dirty="0">
                <a:latin typeface="Calibri" panose="020F0502020204030204" pitchFamily="34" charset="0"/>
              </a:rPr>
              <a:t>, que serão submetidos a testes de carga viral ou já tenham os resultados de carga viral. Os tópicos são codificados por cores para facilitar a sua utilização.</a:t>
            </a:r>
            <a:endParaRPr lang="pt-PT" sz="1100" b="1" noProof="0" dirty="0">
              <a:latin typeface="Calibri" panose="020F0502020204030204" pitchFamily="34" charset="0"/>
            </a:endParaRPr>
          </a:p>
          <a:p>
            <a:pPr>
              <a:lnSpc>
                <a:spcPct val="120000"/>
              </a:lnSpc>
              <a:spcAft>
                <a:spcPts val="0"/>
              </a:spcAft>
            </a:pPr>
            <a:r>
              <a:rPr lang="pt-PT" sz="1100" b="1" noProof="0" dirty="0">
                <a:latin typeface="Calibri" panose="020F0502020204030204" pitchFamily="34" charset="0"/>
              </a:rPr>
              <a:t>Instruções sobre como utilizar o papel gigante:</a:t>
            </a: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Colocar o papel gigante sobre a mesa para que o doente veja bem as imagens enquanto o profissional utiliza as notas laterais.</a:t>
            </a: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As mensagens-chave a transmitir aos doentes e as instruções para os provedores estão escritas em </a:t>
            </a:r>
            <a:r>
              <a:rPr lang="pt-PT" sz="1100" b="1" dirty="0">
                <a:latin typeface="Calibri" panose="020F0502020204030204" pitchFamily="34" charset="0"/>
              </a:rPr>
              <a:t>negrito</a:t>
            </a:r>
            <a:r>
              <a:rPr lang="pt-PT" sz="1100" b="1" noProof="0" dirty="0">
                <a:latin typeface="Calibri" panose="020F0502020204030204" pitchFamily="34" charset="0"/>
              </a:rPr>
              <a:t>.</a:t>
            </a:r>
            <a:endParaRPr lang="pt-PT" sz="1100" noProof="0" dirty="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As notas servem para iniciar e orientar as discussões com o doente, incluindo perguntas específicas para rever o material tratado e avaliar o entendimento do doente</a:t>
            </a:r>
            <a:r>
              <a:rPr lang="pt-PT" sz="1100" noProof="0" dirty="0">
                <a:latin typeface="Calibri" panose="020F0502020204030204" pitchFamily="34" charset="0"/>
              </a:rPr>
              <a:t>.</a:t>
            </a: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Há cartões para consultas específicas, incluindo para quando iniciar os </a:t>
            </a:r>
            <a:r>
              <a:rPr lang="pt-PT" sz="1100" dirty="0" err="1">
                <a:latin typeface="Calibri" panose="020F0502020204030204" pitchFamily="34" charset="0"/>
              </a:rPr>
              <a:t>ARVs</a:t>
            </a:r>
            <a:r>
              <a:rPr lang="pt-PT" sz="1100" dirty="0">
                <a:latin typeface="Calibri" panose="020F0502020204030204" pitchFamily="34" charset="0"/>
              </a:rPr>
              <a:t>, quando se envia um teste de carga viral e quando os resultados estão disponíveis. Se o resultado da carga viral for baixo, utilizam-se os cartões correspondentes. Se o resultado da carga viral for alto, utilizam-se os cartões indicados para explicar o resultado e realizar sessões mais completas de aconselhamento sobre a adesão</a:t>
            </a:r>
            <a:r>
              <a:rPr lang="pt-PT" sz="1100" noProof="0" dirty="0">
                <a:latin typeface="Calibri" panose="020F0502020204030204" pitchFamily="34" charset="0"/>
              </a:rPr>
              <a:t>. </a:t>
            </a:r>
            <a:r>
              <a:rPr lang="pt-PT" sz="1100" dirty="0">
                <a:latin typeface="Calibri" panose="020F0502020204030204" pitchFamily="34" charset="0"/>
              </a:rPr>
              <a:t>Estão</a:t>
            </a:r>
            <a:r>
              <a:rPr lang="pt-PT" sz="1100" noProof="0" dirty="0">
                <a:latin typeface="Calibri" panose="020F0502020204030204" pitchFamily="34" charset="0"/>
              </a:rPr>
              <a:t> também disponíveis cartões para as cargas virais </a:t>
            </a:r>
            <a:r>
              <a:rPr lang="pt-PT" sz="1100" noProof="0" dirty="0" err="1">
                <a:latin typeface="Calibri" panose="020F0502020204030204" pitchFamily="34" charset="0"/>
              </a:rPr>
              <a:t>indetectáveis</a:t>
            </a:r>
            <a:r>
              <a:rPr lang="pt-PT" sz="1100" noProof="0" dirty="0">
                <a:latin typeface="Calibri" panose="020F0502020204030204" pitchFamily="34" charset="0"/>
              </a:rPr>
              <a:t>, os quais explicam questões relacionadas com a transmissão sexual. Reparar que, sempre que  indicado, é possível utilizar estes cartões juntamente com os cartões para as cargas virais baixas.</a:t>
            </a: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Um documento distinto, a ferramenta intitulada </a:t>
            </a:r>
            <a:r>
              <a:rPr lang="pt-PT" sz="1100" b="1" dirty="0">
                <a:latin typeface="Calibri" panose="020F0502020204030204" pitchFamily="34" charset="0"/>
              </a:rPr>
              <a:t>Plano para Maior Adesão </a:t>
            </a:r>
            <a:r>
              <a:rPr lang="pt-PT" sz="1100" dirty="0">
                <a:latin typeface="Calibri" panose="020F0502020204030204" pitchFamily="34" charset="0"/>
              </a:rPr>
              <a:t>(</a:t>
            </a:r>
            <a:r>
              <a:rPr lang="pt-PT" sz="1100" dirty="0" err="1">
                <a:latin typeface="Calibri" panose="020F0502020204030204" pitchFamily="34" charset="0"/>
              </a:rPr>
              <a:t>Enhanced</a:t>
            </a:r>
            <a:r>
              <a:rPr lang="pt-PT" sz="1100" dirty="0">
                <a:latin typeface="Calibri" panose="020F0502020204030204" pitchFamily="34" charset="0"/>
              </a:rPr>
              <a:t> </a:t>
            </a:r>
            <a:r>
              <a:rPr lang="pt-PT" sz="1100" dirty="0" err="1">
                <a:latin typeface="Calibri" panose="020F0502020204030204" pitchFamily="34" charset="0"/>
              </a:rPr>
              <a:t>Adherence</a:t>
            </a:r>
            <a:r>
              <a:rPr lang="pt-PT" sz="1100" dirty="0">
                <a:latin typeface="Calibri" panose="020F0502020204030204" pitchFamily="34" charset="0"/>
              </a:rPr>
              <a:t> </a:t>
            </a:r>
            <a:r>
              <a:rPr lang="pt-PT" sz="1100" dirty="0" err="1">
                <a:latin typeface="Calibri" panose="020F0502020204030204" pitchFamily="34" charset="0"/>
              </a:rPr>
              <a:t>Plan</a:t>
            </a:r>
            <a:r>
              <a:rPr lang="pt-PT" sz="1100" dirty="0">
                <a:latin typeface="Calibri" panose="020F0502020204030204" pitchFamily="34" charset="0"/>
              </a:rPr>
              <a:t>), serve para documentar os resultados e o plano para os cartões 8-21, e deve ser incluído no ficheiro do doente.</a:t>
            </a: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O cartão 22 deve ser repetido em cada uma das sessões de seguimento para aconselhamento sobre maior adesão.</a:t>
            </a: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Utilizar os cartões 23-24 se o doente tiver resultados baixos ao teste de carga viral após os aconselhamentos sobre maior adesão.</a:t>
            </a:r>
          </a:p>
          <a:p>
            <a:pPr marL="171450" indent="-171450">
              <a:lnSpc>
                <a:spcPct val="120000"/>
              </a:lnSpc>
              <a:spcAft>
                <a:spcPts val="0"/>
              </a:spcAft>
              <a:buFont typeface="Arial" panose="020B0604020202020204" pitchFamily="34" charset="0"/>
              <a:buChar char="•"/>
            </a:pPr>
            <a:r>
              <a:rPr lang="pt-PT" sz="1100" dirty="0">
                <a:latin typeface="Calibri" panose="020F0502020204030204" pitchFamily="34" charset="0"/>
              </a:rPr>
              <a:t>Utilizar o cartão 25 se os resultados do teste da carga viral do doente indicarem que tem uma carga viral alta após ter recebido aconselhamento sobre maior adesão. Os cartões 8-21 podem então ser usados para sessões repetidas de aconselhamento para maior adesão</a:t>
            </a:r>
            <a:r>
              <a:rPr lang="pt-PT" sz="1100" noProof="0" dirty="0">
                <a:latin typeface="Calibri" panose="020F0502020204030204" pitchFamily="34" charset="0"/>
              </a:rPr>
              <a:t>.</a:t>
            </a:r>
          </a:p>
        </p:txBody>
      </p:sp>
    </p:spTree>
    <p:extLst>
      <p:ext uri="{BB962C8B-B14F-4D97-AF65-F5344CB8AC3E}">
        <p14:creationId xmlns:p14="http://schemas.microsoft.com/office/powerpoint/2010/main" val="260580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Vamos ver juntos como é que você toma os ARVs</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3333749" y="1143000"/>
            <a:ext cx="5734051" cy="2057400"/>
          </a:xfrm>
        </p:spPr>
        <p:txBody>
          <a:bodyPr>
            <a:noAutofit/>
          </a:bodyPr>
          <a:lstStyle/>
          <a:p>
            <a:r>
              <a:rPr lang="pt-PT" sz="1600" b="1" noProof="0" dirty="0">
                <a:latin typeface="Calibri" panose="020F0502020204030204" pitchFamily="34" charset="0"/>
              </a:rPr>
              <a:t>PONTOS A DISCUTIR:</a:t>
            </a:r>
          </a:p>
          <a:p>
            <a:pPr marL="285750" indent="-285750">
              <a:buFont typeface="Arial" panose="020B0604020202020204" pitchFamily="34" charset="0"/>
              <a:buChar char="•"/>
            </a:pPr>
            <a:r>
              <a:rPr lang="pt-PT" sz="1400" noProof="0" dirty="0">
                <a:latin typeface="Calibri" panose="020F0502020204030204" pitchFamily="34" charset="0"/>
              </a:rPr>
              <a:t>Vamos continuar a explorar os </a:t>
            </a:r>
            <a:br>
              <a:rPr lang="pt-PT" sz="1400" noProof="0" dirty="0">
                <a:latin typeface="Calibri" panose="020F0502020204030204" pitchFamily="34" charset="0"/>
              </a:rPr>
            </a:br>
            <a:r>
              <a:rPr lang="pt-PT" sz="1400" noProof="0" dirty="0">
                <a:latin typeface="Calibri" panose="020F0502020204030204" pitchFamily="34" charset="0"/>
              </a:rPr>
              <a:t>desafios que </a:t>
            </a:r>
            <a:r>
              <a:rPr lang="pt-PT" sz="1400" dirty="0">
                <a:latin typeface="Calibri" panose="020F0502020204030204" pitchFamily="34" charset="0"/>
              </a:rPr>
              <a:t>talvez esteja a enfrentar </a:t>
            </a:r>
            <a:r>
              <a:rPr lang="pt-PT" sz="1400" noProof="0" dirty="0">
                <a:latin typeface="Calibri" panose="020F0502020204030204" pitchFamily="34" charset="0"/>
              </a:rPr>
              <a:t>ao </a:t>
            </a:r>
            <a:br>
              <a:rPr lang="pt-PT" sz="1400" noProof="0" dirty="0">
                <a:latin typeface="Calibri" panose="020F0502020204030204" pitchFamily="34" charset="0"/>
              </a:rPr>
            </a:br>
            <a:r>
              <a:rPr lang="pt-PT" sz="1400" noProof="0" dirty="0">
                <a:latin typeface="Calibri" panose="020F0502020204030204" pitchFamily="34" charset="0"/>
              </a:rPr>
              <a:t>tomar os </a:t>
            </a:r>
            <a:r>
              <a:rPr lang="pt-PT" sz="1400" noProof="0" dirty="0" err="1">
                <a:latin typeface="Calibri" panose="020F0502020204030204" pitchFamily="34" charset="0"/>
              </a:rPr>
              <a:t>ARVs</a:t>
            </a:r>
            <a:r>
              <a:rPr lang="pt-PT" noProof="0" dirty="0"/>
              <a:t> </a:t>
            </a:r>
            <a:r>
              <a:rPr lang="pt-PT" sz="1400" b="1" noProof="0" dirty="0">
                <a:latin typeface="Calibri" panose="020F0502020204030204" pitchFamily="34" charset="0"/>
              </a:rPr>
              <a:t> (barreiras institucionais e comunitárias).</a:t>
            </a:r>
            <a:endParaRPr lang="pt-PT" sz="1400" noProof="0" dirty="0">
              <a:latin typeface="Calibri" panose="020F0502020204030204" pitchFamily="34" charset="0"/>
            </a:endParaRPr>
          </a:p>
        </p:txBody>
      </p:sp>
      <p:cxnSp>
        <p:nvCxnSpPr>
          <p:cNvPr id="15" name="Straight Connector 14"/>
          <p:cNvCxnSpPr/>
          <p:nvPr/>
        </p:nvCxnSpPr>
        <p:spPr>
          <a:xfrm>
            <a:off x="3181349" y="1115308"/>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11. Quais são os desafios de tomar </a:t>
            </a:r>
            <a:r>
              <a:rPr lang="pt-BR" sz="2800" dirty="0" smtClean="0">
                <a:solidFill>
                  <a:srgbClr val="FFFFFF"/>
                </a:solidFill>
                <a:latin typeface="Calibri" panose="020F0502020204030204" pitchFamily="34" charset="0"/>
              </a:rPr>
              <a:t>os</a:t>
            </a:r>
            <a:r>
              <a:rPr lang="pt-BR" sz="2800" dirty="0">
                <a:solidFill>
                  <a:srgbClr val="FFFFFF"/>
                </a:solidFill>
                <a:latin typeface="Calibri" panose="020F0502020204030204" pitchFamily="34" charset="0"/>
              </a:rPr>
              <a:t> </a:t>
            </a:r>
            <a:r>
              <a:rPr lang="pt-BR" sz="2800" dirty="0" smtClean="0">
                <a:solidFill>
                  <a:srgbClr val="FFFFFF"/>
                </a:solidFill>
                <a:latin typeface="Calibri" panose="020F0502020204030204" pitchFamily="34" charset="0"/>
              </a:rPr>
              <a:t>seus </a:t>
            </a:r>
            <a:r>
              <a:rPr lang="pt-BR" sz="2800" dirty="0">
                <a:solidFill>
                  <a:srgbClr val="FFFFFF"/>
                </a:solidFill>
                <a:latin typeface="Calibri" panose="020F0502020204030204" pitchFamily="34" charset="0"/>
              </a:rPr>
              <a:t>ARVs?</a:t>
            </a:r>
          </a:p>
        </p:txBody>
      </p:sp>
      <p:sp>
        <p:nvSpPr>
          <p:cNvPr id="24" name="Rectangle 23"/>
          <p:cNvSpPr/>
          <p:nvPr/>
        </p:nvSpPr>
        <p:spPr>
          <a:xfrm>
            <a:off x="3352800" y="5595055"/>
            <a:ext cx="5617054"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96294" y="2553157"/>
            <a:ext cx="2827905" cy="400004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a:bodyPr>
          <a:lstStyle/>
          <a:p>
            <a:r>
              <a:rPr lang="pt-BR" sz="1500" b="1" noProof="0" dirty="0">
                <a:latin typeface="Calibri" panose="020F0502020204030204" pitchFamily="34" charset="0"/>
              </a:rPr>
              <a:t>Instruções aos provedores</a:t>
            </a:r>
            <a:endParaRPr lang="pt-PT" sz="1500" b="1" noProof="0" dirty="0">
              <a:latin typeface="Calibri" panose="020F0502020204030204" pitchFamily="34" charset="0"/>
            </a:endParaRP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370" y="2610404"/>
            <a:ext cx="425630" cy="43759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96293" y="3200400"/>
            <a:ext cx="2827907" cy="2862322"/>
          </a:xfrm>
          <a:prstGeom prst="rect">
            <a:avLst/>
          </a:prstGeom>
          <a:noFill/>
        </p:spPr>
        <p:txBody>
          <a:bodyPr wrap="square" rtlCol="0">
            <a:spAutoFit/>
          </a:bodyPr>
          <a:lstStyle/>
          <a:p>
            <a:r>
              <a:rPr lang="pt-BR" sz="1200" b="1" dirty="0">
                <a:latin typeface="Calibri" panose="020F0502020204030204" pitchFamily="34" charset="0"/>
              </a:rPr>
              <a:t>Resumir o que descobriu sobre o doente, em termos de barreiras específicas identificadas neste cartão, utilizando a Escuta Reflexiva ou Declarações Resumidas como, por exemplo: </a:t>
            </a:r>
          </a:p>
          <a:p>
            <a:endParaRPr lang="pt-BR" sz="1200" b="1" dirty="0">
              <a:latin typeface="Calibri" panose="020F0502020204030204" pitchFamily="34" charset="0"/>
            </a:endParaRPr>
          </a:p>
          <a:p>
            <a:pPr marL="171450" indent="-171450">
              <a:buFont typeface="Arial" panose="020B0604020202020204" pitchFamily="34" charset="0"/>
              <a:buChar char="•"/>
            </a:pPr>
            <a:r>
              <a:rPr lang="pt-BR" sz="1200" i="1" u="sng" dirty="0">
                <a:latin typeface="Calibri" panose="020F0502020204030204" pitchFamily="34" charset="0"/>
              </a:rPr>
              <a:t>Você disse que se sente</a:t>
            </a:r>
            <a:r>
              <a:rPr lang="pt-BR" sz="1200" dirty="0">
                <a:latin typeface="Calibri" panose="020F0502020204030204" pitchFamily="34" charset="0"/>
              </a:rPr>
              <a:t> aborrecido quando pensa em tomar os ARVs e que isso dificulta as coisas.</a:t>
            </a:r>
          </a:p>
          <a:p>
            <a:endParaRPr lang="pt-BR" sz="1200" dirty="0">
              <a:latin typeface="Calibri" panose="020F0502020204030204" pitchFamily="34" charset="0"/>
            </a:endParaRPr>
          </a:p>
          <a:p>
            <a:pPr marL="171450" indent="-171450">
              <a:buFont typeface="Arial" panose="020B0604020202020204" pitchFamily="34" charset="0"/>
              <a:buChar char="•"/>
            </a:pPr>
            <a:r>
              <a:rPr lang="pt-BR" sz="1200" i="1" u="sng" dirty="0">
                <a:latin typeface="Calibri" panose="020F0502020204030204" pitchFamily="34" charset="0"/>
              </a:rPr>
              <a:t>Deixe-me ver se o entendi até agora.</a:t>
            </a:r>
            <a:r>
              <a:rPr lang="pt-BR" sz="1200" dirty="0">
                <a:latin typeface="Calibri" panose="020F0502020204030204" pitchFamily="34" charset="0"/>
              </a:rPr>
              <a:t> Devido às grandes distâncias que tem de percorrer e aos longos períodos de tempo de espera na clínica, é difícil ir a todas as consultas.</a:t>
            </a:r>
            <a:endParaRPr lang="pt-BR" sz="1600" i="1" u="sng" dirty="0"/>
          </a:p>
        </p:txBody>
      </p:sp>
      <p:graphicFrame>
        <p:nvGraphicFramePr>
          <p:cNvPr id="18" name="Table 17"/>
          <p:cNvGraphicFramePr>
            <a:graphicFrameLocks noGrp="1"/>
          </p:cNvGraphicFramePr>
          <p:nvPr>
            <p:extLst>
              <p:ext uri="{D42A27DB-BD31-4B8C-83A1-F6EECF244321}">
                <p14:modId xmlns:p14="http://schemas.microsoft.com/office/powerpoint/2010/main" val="1695789057"/>
              </p:ext>
            </p:extLst>
          </p:nvPr>
        </p:nvGraphicFramePr>
        <p:xfrm>
          <a:off x="3352800" y="2590801"/>
          <a:ext cx="5644763" cy="2819398"/>
        </p:xfrm>
        <a:graphic>
          <a:graphicData uri="http://schemas.openxmlformats.org/drawingml/2006/table">
            <a:tbl>
              <a:tblPr firstRow="1" bandRow="1">
                <a:tableStyleId>{7DF18680-E054-41AD-8BC1-D1AEF772440D}</a:tableStyleId>
              </a:tblPr>
              <a:tblGrid>
                <a:gridCol w="1297983">
                  <a:extLst>
                    <a:ext uri="{9D8B030D-6E8A-4147-A177-3AD203B41FA5}">
                      <a16:colId xmlns:a16="http://schemas.microsoft.com/office/drawing/2014/main" val="20000"/>
                    </a:ext>
                  </a:extLst>
                </a:gridCol>
                <a:gridCol w="4346780">
                  <a:extLst>
                    <a:ext uri="{9D8B030D-6E8A-4147-A177-3AD203B41FA5}">
                      <a16:colId xmlns:a16="http://schemas.microsoft.com/office/drawing/2014/main" val="20001"/>
                    </a:ext>
                  </a:extLst>
                </a:gridCol>
              </a:tblGrid>
              <a:tr h="304167">
                <a:tc>
                  <a:txBody>
                    <a:bodyPr/>
                    <a:lstStyle/>
                    <a:p>
                      <a:pPr algn="ctr"/>
                      <a:r>
                        <a:rPr lang="pt-BR" sz="1050" dirty="0">
                          <a:latin typeface="Calibri" panose="020F0502020204030204" pitchFamily="34" charset="0"/>
                        </a:rPr>
                        <a:t>BARREIRAS</a:t>
                      </a:r>
                    </a:p>
                  </a:txBody>
                  <a:tcPr marL="83127" marR="83127" marT="40341" marB="40341"/>
                </a:tc>
                <a:tc>
                  <a:txBody>
                    <a:bodyPr/>
                    <a:lstStyle/>
                    <a:p>
                      <a:pPr algn="ctr"/>
                      <a:r>
                        <a:rPr lang="pt-BR" sz="1050" dirty="0">
                          <a:latin typeface="Calibri" panose="020F0502020204030204" pitchFamily="34" charset="0"/>
                        </a:rPr>
                        <a:t>PERGUNTAS DE AVALIAÇÃO DAS BARREIRAS</a:t>
                      </a:r>
                    </a:p>
                  </a:txBody>
                  <a:tcPr marL="83127" marR="83127" marT="40341" marB="40341"/>
                </a:tc>
                <a:extLst>
                  <a:ext uri="{0D108BD9-81ED-4DB2-BD59-A6C34878D82A}">
                    <a16:rowId xmlns:a16="http://schemas.microsoft.com/office/drawing/2014/main" val="10000"/>
                  </a:ext>
                </a:extLst>
              </a:tr>
              <a:tr h="304167">
                <a:tc gridSpan="2">
                  <a:txBody>
                    <a:bodyPr/>
                    <a:lstStyle/>
                    <a:p>
                      <a:pPr algn="ctr"/>
                      <a:r>
                        <a:rPr lang="pt-BR" sz="1050" b="1">
                          <a:latin typeface="Calibri" panose="020F0502020204030204" pitchFamily="34" charset="0"/>
                        </a:rPr>
                        <a:t>INSTITUCIONAIS/COMUNITÁRIAS</a:t>
                      </a:r>
                      <a:endParaRPr lang="pt-BR" sz="105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503046">
                <a:tc>
                  <a:txBody>
                    <a:bodyPr/>
                    <a:lstStyle/>
                    <a:p>
                      <a:r>
                        <a:rPr lang="pt-BR" sz="1050" b="1" dirty="0">
                          <a:latin typeface="Calibri" panose="020F0502020204030204" pitchFamily="34" charset="0"/>
                        </a:rPr>
                        <a:t>Medicamentos esgotados</a:t>
                      </a:r>
                    </a:p>
                  </a:txBody>
                  <a:tcPr marL="83127" marR="83127" marT="40341" marB="40341"/>
                </a:tc>
                <a:tc>
                  <a:txBody>
                    <a:bodyPr/>
                    <a:lstStyle/>
                    <a:p>
                      <a:r>
                        <a:rPr lang="pt-BR" sz="1050" baseline="0" dirty="0">
                          <a:latin typeface="Calibri" panose="020F0502020204030204" pitchFamily="34" charset="0"/>
                        </a:rPr>
                        <a:t>Alguma vez chegou ao posto de saúde e descobriu que já não havia ARVs, ou recebeu apenas uma pequena quantidade?</a:t>
                      </a:r>
                    </a:p>
                  </a:txBody>
                  <a:tcPr marL="83127" marR="83127" marT="40341" marB="40341"/>
                </a:tc>
                <a:extLst>
                  <a:ext uri="{0D108BD9-81ED-4DB2-BD59-A6C34878D82A}">
                    <a16:rowId xmlns:a16="http://schemas.microsoft.com/office/drawing/2014/main" val="10002"/>
                  </a:ext>
                </a:extLst>
              </a:tr>
              <a:tr h="503046">
                <a:tc>
                  <a:txBody>
                    <a:bodyPr/>
                    <a:lstStyle/>
                    <a:p>
                      <a:r>
                        <a:rPr lang="pt-BR" sz="1050" b="1" dirty="0">
                          <a:latin typeface="Calibri" panose="020F0502020204030204" pitchFamily="34" charset="0"/>
                        </a:rPr>
                        <a:t>Longos períodos de espera</a:t>
                      </a:r>
                    </a:p>
                  </a:txBody>
                  <a:tcPr marL="83127" marR="83127" marT="40341" marB="40341"/>
                </a:tc>
                <a:tc>
                  <a:txBody>
                    <a:bodyPr/>
                    <a:lstStyle/>
                    <a:p>
                      <a:r>
                        <a:rPr lang="pt-BR" sz="1050" baseline="0" dirty="0">
                          <a:latin typeface="Calibri" panose="020F0502020204030204" pitchFamily="34" charset="0"/>
                        </a:rPr>
                        <a:t>Alguma vez se foi embora d</a:t>
                      </a:r>
                      <a:r>
                        <a:rPr lang="pt-BR" sz="1050" dirty="0">
                          <a:latin typeface="Calibri" panose="020F0502020204030204" pitchFamily="34" charset="0"/>
                        </a:rPr>
                        <a:t>o posto de saúde antes de receber os ARVs, porque o fizeram esperar muito tempo?</a:t>
                      </a:r>
                    </a:p>
                  </a:txBody>
                  <a:tcPr marL="83127" marR="83127" marT="40341" marB="40341"/>
                </a:tc>
                <a:extLst>
                  <a:ext uri="{0D108BD9-81ED-4DB2-BD59-A6C34878D82A}">
                    <a16:rowId xmlns:a16="http://schemas.microsoft.com/office/drawing/2014/main" val="10003"/>
                  </a:ext>
                </a:extLst>
              </a:tr>
              <a:tr h="503046">
                <a:tc>
                  <a:txBody>
                    <a:bodyPr/>
                    <a:lstStyle/>
                    <a:p>
                      <a:r>
                        <a:rPr lang="pt-BR" sz="1050" b="1" dirty="0">
                          <a:latin typeface="Calibri" panose="020F0502020204030204" pitchFamily="34" charset="0"/>
                        </a:rPr>
                        <a:t>Estigma e discriminação</a:t>
                      </a:r>
                    </a:p>
                  </a:txBody>
                  <a:tcPr marL="83127" marR="83127" marT="40341" marB="40341"/>
                </a:tc>
                <a:tc>
                  <a:txBody>
                    <a:bodyPr/>
                    <a:lstStyle/>
                    <a:p>
                      <a:r>
                        <a:rPr lang="pt-BR" sz="1050" dirty="0">
                          <a:latin typeface="Calibri" panose="020F0502020204030204" pitchFamily="34" charset="0"/>
                        </a:rPr>
                        <a:t>Tem medo que as pessoas na sua comunidade descubram que tem HIV? Isso faz com que você evite ir à clínica ou tomar os ARVs?</a:t>
                      </a:r>
                    </a:p>
                  </a:txBody>
                  <a:tcPr marL="83127" marR="83127" marT="40341" marB="40341"/>
                </a:tc>
                <a:extLst>
                  <a:ext uri="{0D108BD9-81ED-4DB2-BD59-A6C34878D82A}">
                    <a16:rowId xmlns:a16="http://schemas.microsoft.com/office/drawing/2014/main" val="10004"/>
                  </a:ext>
                </a:extLst>
              </a:tr>
              <a:tr h="701926">
                <a:tc>
                  <a:txBody>
                    <a:bodyPr/>
                    <a:lstStyle/>
                    <a:p>
                      <a:r>
                        <a:rPr lang="pt-BR" sz="1050" b="1" dirty="0">
                          <a:latin typeface="Calibri" panose="020F0502020204030204" pitchFamily="34" charset="0"/>
                        </a:rPr>
                        <a:t>Crise política / guerra / desastre natural</a:t>
                      </a:r>
                    </a:p>
                  </a:txBody>
                  <a:tcPr marL="83127" marR="83127" marT="40341" marB="40341"/>
                </a:tc>
                <a:tc>
                  <a:txBody>
                    <a:bodyPr/>
                    <a:lstStyle/>
                    <a:p>
                      <a:r>
                        <a:rPr lang="pt-BR" sz="1050" dirty="0">
                          <a:latin typeface="Calibri" panose="020F0502020204030204" pitchFamily="34" charset="0"/>
                        </a:rPr>
                        <a:t>Alguma vez corre perigo quando vai buscar ARVs ao posto de saúde?</a:t>
                      </a:r>
                    </a:p>
                  </a:txBody>
                  <a:tcPr marL="83127" marR="83127" marT="40341" marB="40341"/>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30</a:t>
            </a:fld>
            <a:endParaRPr lang="pt-BR" dirty="0">
              <a:solidFill>
                <a:prstClr val="black">
                  <a:tint val="75000"/>
                </a:prstClr>
              </a:solidFill>
            </a:endParaRPr>
          </a:p>
        </p:txBody>
      </p:sp>
      <p:sp>
        <p:nvSpPr>
          <p:cNvPr id="17" name="Content Placeholder 1"/>
          <p:cNvSpPr>
            <a:spLocks noGrp="1"/>
          </p:cNvSpPr>
          <p:nvPr>
            <p:ph sz="half" idx="1"/>
          </p:nvPr>
        </p:nvSpPr>
        <p:spPr>
          <a:xfrm>
            <a:off x="3505200" y="5635287"/>
            <a:ext cx="5562600" cy="917913"/>
          </a:xfrm>
        </p:spPr>
        <p:txBody>
          <a:bodyPr>
            <a:normAutofit fontScale="55000" lnSpcReduction="20000"/>
          </a:bodyPr>
          <a:lstStyle/>
          <a:p>
            <a:r>
              <a:rPr lang="pt-PT" noProof="0" dirty="0"/>
              <a:t>	    </a:t>
            </a:r>
            <a:r>
              <a:rPr lang="pt-PT" sz="2900" b="1" noProof="0" dirty="0">
                <a:latin typeface="Calibri" panose="020F0502020204030204" pitchFamily="34" charset="0"/>
              </a:rPr>
              <a:t>Documento</a:t>
            </a:r>
          </a:p>
          <a:p>
            <a:endParaRPr lang="pt-PT" sz="2300" b="1" noProof="0" dirty="0">
              <a:latin typeface="Calibri" panose="020F0502020204030204" pitchFamily="34" charset="0"/>
            </a:endParaRPr>
          </a:p>
          <a:p>
            <a:r>
              <a:rPr lang="pt-PT" sz="2500" noProof="0" dirty="0">
                <a:latin typeface="Calibri" panose="020F0502020204030204" pitchFamily="34" charset="0"/>
              </a:rPr>
              <a:t>Documentar as barreiras específicas identificadas no doente com a ferramenta </a:t>
            </a:r>
            <a:r>
              <a:rPr lang="pt-PT" sz="2500" b="1" noProof="0" dirty="0" err="1">
                <a:latin typeface="Calibri" panose="020F0502020204030204" pitchFamily="34" charset="0"/>
              </a:rPr>
              <a:t>Enhanced</a:t>
            </a:r>
            <a:r>
              <a:rPr lang="pt-PT" sz="2500" b="1" noProof="0" dirty="0">
                <a:latin typeface="Calibri" panose="020F0502020204030204" pitchFamily="34" charset="0"/>
              </a:rPr>
              <a:t> </a:t>
            </a:r>
            <a:r>
              <a:rPr lang="pt-PT" sz="2500" b="1" noProof="0" dirty="0" err="1">
                <a:latin typeface="Calibri" panose="020F0502020204030204" pitchFamily="34" charset="0"/>
              </a:rPr>
              <a:t>Adherence</a:t>
            </a:r>
            <a:r>
              <a:rPr lang="pt-PT" sz="2500" b="1" noProof="0" dirty="0">
                <a:latin typeface="Calibri" panose="020F0502020204030204" pitchFamily="34" charset="0"/>
              </a:rPr>
              <a:t> </a:t>
            </a:r>
            <a:r>
              <a:rPr lang="pt-PT" sz="2500" b="1" noProof="0" dirty="0" err="1">
                <a:latin typeface="Calibri" panose="020F0502020204030204" pitchFamily="34" charset="0"/>
              </a:rPr>
              <a:t>Plan</a:t>
            </a:r>
            <a:r>
              <a:rPr lang="pt-PT" sz="2500" b="1" noProof="0" dirty="0">
                <a:latin typeface="Calibri" panose="020F0502020204030204" pitchFamily="34" charset="0"/>
              </a:rPr>
              <a:t>.</a:t>
            </a:r>
            <a:endParaRPr lang="pt-PT" sz="2500" noProof="0" dirty="0">
              <a:latin typeface="Calibri" panose="020F0502020204030204" pitchFamily="34" charset="0"/>
            </a:endParaRPr>
          </a:p>
        </p:txBody>
      </p:sp>
      <p:sp>
        <p:nvSpPr>
          <p:cNvPr id="26" name="TextBox 15"/>
          <p:cNvSpPr txBox="1"/>
          <p:nvPr/>
        </p:nvSpPr>
        <p:spPr>
          <a:xfrm>
            <a:off x="7391400" y="757204"/>
            <a:ext cx="1661483"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grpSp>
        <p:nvGrpSpPr>
          <p:cNvPr id="19" name="Group 16">
            <a:extLst>
              <a:ext uri="{FF2B5EF4-FFF2-40B4-BE49-F238E27FC236}">
                <a16:creationId xmlns:a16="http://schemas.microsoft.com/office/drawing/2014/main" id="{8245413F-AE4F-494D-8A9F-6860F1C12E2D}"/>
              </a:ext>
            </a:extLst>
          </p:cNvPr>
          <p:cNvGrpSpPr/>
          <p:nvPr/>
        </p:nvGrpSpPr>
        <p:grpSpPr>
          <a:xfrm>
            <a:off x="7819756" y="839485"/>
            <a:ext cx="837002" cy="1137465"/>
            <a:chOff x="857786" y="1665218"/>
            <a:chExt cx="4265601" cy="5796847"/>
          </a:xfrm>
        </p:grpSpPr>
        <p:pic>
          <p:nvPicPr>
            <p:cNvPr id="20" name="Picture 2">
              <a:extLst>
                <a:ext uri="{FF2B5EF4-FFF2-40B4-BE49-F238E27FC236}">
                  <a16:creationId xmlns:a16="http://schemas.microsoft.com/office/drawing/2014/main" id="{D065A553-4CF7-4AA8-9365-1DB9460514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772" y="1665218"/>
              <a:ext cx="3760822" cy="213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D7ED4DE2-104E-48E5-81EC-B5553273B6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231" y="3778416"/>
              <a:ext cx="4262156" cy="182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a:extLst>
                <a:ext uri="{FF2B5EF4-FFF2-40B4-BE49-F238E27FC236}">
                  <a16:creationId xmlns:a16="http://schemas.microsoft.com/office/drawing/2014/main" id="{2F7A1356-1DFD-40C9-854B-69E76525275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617"/>
            <a:stretch/>
          </p:blipFill>
          <p:spPr bwMode="auto">
            <a:xfrm>
              <a:off x="857786" y="5757011"/>
              <a:ext cx="4171414" cy="170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59459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pt-BR" sz="2800" dirty="0">
                <a:solidFill>
                  <a:srgbClr val="FFFFFF"/>
                </a:solidFill>
                <a:latin typeface="Calibri" panose="020F0502020204030204" pitchFamily="34" charset="0"/>
              </a:rPr>
              <a:t>12. Dicas para melhorar a ingestão dos ARVs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Vamos encontrar juntos melhores maneiras para você tomar os ARVs.</a:t>
            </a:r>
          </a:p>
        </p:txBody>
      </p:sp>
      <p:grpSp>
        <p:nvGrpSpPr>
          <p:cNvPr id="7" name="Group 1">
            <a:extLst>
              <a:ext uri="{FF2B5EF4-FFF2-40B4-BE49-F238E27FC236}">
                <a16:creationId xmlns:a16="http://schemas.microsoft.com/office/drawing/2014/main" id="{878EBDBA-51C6-46B4-A5C2-625E567B7A68}"/>
              </a:ext>
            </a:extLst>
          </p:cNvPr>
          <p:cNvGrpSpPr/>
          <p:nvPr/>
        </p:nvGrpSpPr>
        <p:grpSpPr>
          <a:xfrm>
            <a:off x="609599" y="1828800"/>
            <a:ext cx="7924801" cy="3657600"/>
            <a:chOff x="993806" y="2133600"/>
            <a:chExt cx="7924801" cy="365760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06" y="2133600"/>
              <a:ext cx="5924297"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4206FFF6-95B1-4F77-9FED-19FF64413E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85" b="6341"/>
            <a:stretch/>
          </p:blipFill>
          <p:spPr bwMode="auto">
            <a:xfrm>
              <a:off x="6908832" y="2133600"/>
              <a:ext cx="20097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96167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9812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Vamos encontrar juntos melhores maneiras para você tomar os ARVs</a:t>
            </a:r>
            <a:endParaRPr lang="pt-PT" sz="1600" noProof="0" dirty="0">
              <a:latin typeface="Calibri" panose="020F0502020204030204" pitchFamily="34" charset="0"/>
            </a:endParaRPr>
          </a:p>
        </p:txBody>
      </p:sp>
      <p:sp>
        <p:nvSpPr>
          <p:cNvPr id="21" name="Content Placeholder 1"/>
          <p:cNvSpPr>
            <a:spLocks noGrp="1"/>
          </p:cNvSpPr>
          <p:nvPr>
            <p:ph sz="half" idx="1"/>
          </p:nvPr>
        </p:nvSpPr>
        <p:spPr>
          <a:xfrm>
            <a:off x="2286000" y="921220"/>
            <a:ext cx="6614580" cy="2050580"/>
          </a:xfrm>
        </p:spPr>
        <p:txBody>
          <a:bodyPr>
            <a:noAutofit/>
          </a:bodyPr>
          <a:lstStyle/>
          <a:p>
            <a:r>
              <a:rPr lang="pt-PT" sz="1600" b="1" noProof="0" dirty="0">
                <a:latin typeface="Calibri" panose="020F0502020204030204" pitchFamily="34" charset="0"/>
              </a:rPr>
              <a:t>PONTOS A DISCUTIR:</a:t>
            </a:r>
          </a:p>
          <a:p>
            <a:pPr marL="285750" indent="-285750">
              <a:buFont typeface="Arial" panose="020B0604020202020204" pitchFamily="34" charset="0"/>
              <a:buChar char="•"/>
            </a:pPr>
            <a:r>
              <a:rPr lang="pt-PT" sz="1200" dirty="0">
                <a:latin typeface="Calibri" panose="020F0502020204030204" pitchFamily="34" charset="0"/>
              </a:rPr>
              <a:t>Agradeço a sua honestidade sobre os desafios de tomar os </a:t>
            </a:r>
            <a:r>
              <a:rPr lang="pt-PT" sz="1200" dirty="0" err="1">
                <a:latin typeface="Calibri" panose="020F0502020204030204" pitchFamily="34" charset="0"/>
              </a:rPr>
              <a:t>ARVs</a:t>
            </a:r>
            <a:r>
              <a:rPr lang="pt-PT" sz="1200" dirty="0">
                <a:latin typeface="Calibri" panose="020F0502020204030204" pitchFamily="34" charset="0"/>
              </a:rPr>
              <a:t>.</a:t>
            </a:r>
            <a:endParaRPr lang="pt-PT" sz="1200" noProof="0" dirty="0">
              <a:latin typeface="Calibri" panose="020F0502020204030204" pitchFamily="34" charset="0"/>
            </a:endParaRPr>
          </a:p>
          <a:p>
            <a:pPr marL="285750" indent="-285750">
              <a:buFont typeface="Arial" panose="020B0604020202020204" pitchFamily="34" charset="0"/>
              <a:buChar char="•"/>
            </a:pPr>
            <a:r>
              <a:rPr lang="pt-PT" sz="1200" noProof="0" dirty="0">
                <a:latin typeface="Calibri" panose="020F0502020204030204" pitchFamily="34" charset="0"/>
              </a:rPr>
              <a:t>Parece-me que o que você está a dizer é… </a:t>
            </a:r>
            <a:r>
              <a:rPr lang="pt-PT" sz="1200" i="1" noProof="0" dirty="0">
                <a:latin typeface="Calibri" panose="020F0502020204030204" pitchFamily="34" charset="0"/>
              </a:rPr>
              <a:t>(resumir os desafios </a:t>
            </a:r>
          </a:p>
          <a:p>
            <a:r>
              <a:rPr lang="pt-PT" sz="1200" i="1" noProof="0" dirty="0">
                <a:latin typeface="Calibri" panose="020F0502020204030204" pitchFamily="34" charset="0"/>
              </a:rPr>
              <a:t>       e barreiras principais).</a:t>
            </a:r>
          </a:p>
          <a:p>
            <a:pPr marL="285750" indent="-285750">
              <a:buFont typeface="Arial" panose="020B0604020202020204" pitchFamily="34" charset="0"/>
              <a:buChar char="•"/>
            </a:pPr>
            <a:r>
              <a:rPr lang="pt-PT" sz="1200" noProof="0" dirty="0">
                <a:latin typeface="Calibri" panose="020F0502020204030204" pitchFamily="34" charset="0"/>
              </a:rPr>
              <a:t>Vamos explorar maneiras de facilitar a sua ingestão dos </a:t>
            </a:r>
            <a:r>
              <a:rPr lang="pt-PT" sz="1200" noProof="0" dirty="0" err="1">
                <a:latin typeface="Calibri" panose="020F0502020204030204" pitchFamily="34" charset="0"/>
              </a:rPr>
              <a:t>ARVs</a:t>
            </a:r>
            <a:r>
              <a:rPr lang="pt-PT" sz="1200" noProof="0" dirty="0">
                <a:latin typeface="Calibri" panose="020F0502020204030204" pitchFamily="34" charset="0"/>
              </a:rPr>
              <a:t>.</a:t>
            </a:r>
          </a:p>
          <a:p>
            <a:pPr marL="285750" indent="-285750">
              <a:buFont typeface="Arial" panose="020B0604020202020204" pitchFamily="34" charset="0"/>
              <a:buChar char="•"/>
            </a:pPr>
            <a:r>
              <a:rPr lang="pt-PT" sz="1200" noProof="0" dirty="0">
                <a:latin typeface="Calibri" panose="020F0502020204030204" pitchFamily="34" charset="0"/>
              </a:rPr>
              <a:t>Você tem alguma ideia sobre como facilitar a ingestão dos </a:t>
            </a:r>
            <a:r>
              <a:rPr lang="pt-PT" sz="1200" noProof="0" dirty="0" err="1">
                <a:latin typeface="Calibri" panose="020F0502020204030204" pitchFamily="34" charset="0"/>
              </a:rPr>
              <a:t>ARVs</a:t>
            </a:r>
            <a:r>
              <a:rPr lang="pt-PT" sz="1200" noProof="0" dirty="0">
                <a:latin typeface="Calibri" panose="020F0502020204030204" pitchFamily="34" charset="0"/>
              </a:rPr>
              <a:t>, em relação a cada barreira que discutimos?</a:t>
            </a:r>
          </a:p>
          <a:p>
            <a:pPr marL="285750" indent="-285750">
              <a:buFont typeface="Arial" panose="020B0604020202020204" pitchFamily="34" charset="0"/>
              <a:buChar char="•"/>
            </a:pPr>
            <a:r>
              <a:rPr lang="pt-PT" sz="1200" noProof="0" dirty="0">
                <a:latin typeface="Calibri" panose="020F0502020204030204" pitchFamily="34" charset="0"/>
              </a:rPr>
              <a:t>Se omitir mais de duas ou três doses por mês, pode fazer com que os medicamentos deixem de funcionar bem.</a:t>
            </a:r>
          </a:p>
        </p:txBody>
      </p:sp>
      <p:cxnSp>
        <p:nvCxnSpPr>
          <p:cNvPr id="15" name="Straight Connector 14"/>
          <p:cNvCxnSpPr/>
          <p:nvPr/>
        </p:nvCxnSpPr>
        <p:spPr>
          <a:xfrm>
            <a:off x="2209801" y="990600"/>
            <a:ext cx="0" cy="14478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19812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5561686"/>
            <a:ext cx="397246" cy="3057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50347" y="2514600"/>
            <a:ext cx="1959453" cy="27432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762000" y="2590800"/>
            <a:ext cx="1424943" cy="762000"/>
          </a:xfrm>
        </p:spPr>
        <p:txBody>
          <a:bodyPr>
            <a:normAutofit/>
          </a:bodyPr>
          <a:lstStyle/>
          <a:p>
            <a:r>
              <a:rPr lang="pt-BR" sz="1500" b="1" noProof="0" dirty="0">
                <a:latin typeface="Calibri" panose="020F0502020204030204" pitchFamily="34" charset="0"/>
              </a:rPr>
              <a:t>Instruções aos provedores</a:t>
            </a:r>
            <a:endParaRPr lang="pt-PT" sz="1500" b="1" noProof="0" dirty="0">
              <a:latin typeface="Calibri" panose="020F0502020204030204" pitchFamily="34" charset="0"/>
            </a:endParaRP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580001"/>
            <a:ext cx="465705" cy="47879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8601" y="3200400"/>
            <a:ext cx="1981200" cy="1938992"/>
          </a:xfrm>
          <a:prstGeom prst="rect">
            <a:avLst/>
          </a:prstGeom>
          <a:noFill/>
        </p:spPr>
        <p:txBody>
          <a:bodyPr wrap="square" rtlCol="0">
            <a:spAutoFit/>
          </a:bodyPr>
          <a:lstStyle/>
          <a:p>
            <a:r>
              <a:rPr lang="pt-BR" sz="1200" dirty="0">
                <a:latin typeface="Calibri" panose="020F0502020204030204" pitchFamily="34" charset="0"/>
              </a:rPr>
              <a:t>Depois de fazer uma sugestão, perguntar se  parece útil ou se o doente tem perguntas: </a:t>
            </a:r>
          </a:p>
          <a:p>
            <a:pPr marL="285750" indent="-285750">
              <a:buFont typeface="Arial" panose="020B0604020202020204" pitchFamily="34" charset="0"/>
              <a:buChar char="•"/>
            </a:pPr>
            <a:r>
              <a:rPr lang="pt-BR" sz="1200" dirty="0">
                <a:latin typeface="Calibri" panose="020F0502020204030204" pitchFamily="34" charset="0"/>
              </a:rPr>
              <a:t>“Até que ponto isto o pode ajudar?”</a:t>
            </a:r>
          </a:p>
          <a:p>
            <a:pPr marL="285750" indent="-285750">
              <a:buFont typeface="Arial" panose="020B0604020202020204" pitchFamily="34" charset="0"/>
              <a:buChar char="•"/>
            </a:pPr>
            <a:r>
              <a:rPr lang="pt-BR" sz="1200" dirty="0">
                <a:latin typeface="Calibri" panose="020F0502020204030204" pitchFamily="34" charset="0"/>
              </a:rPr>
              <a:t>Qual é a probabilidade de você tentar…?”</a:t>
            </a:r>
          </a:p>
          <a:p>
            <a:pPr marL="285750" indent="-285750">
              <a:buFont typeface="Arial" panose="020B0604020202020204" pitchFamily="34" charset="0"/>
              <a:buChar char="•"/>
            </a:pPr>
            <a:r>
              <a:rPr lang="pt-BR" sz="1200" dirty="0">
                <a:latin typeface="Calibri" panose="020F0502020204030204" pitchFamily="34" charset="0"/>
              </a:rPr>
              <a:t>“Que perguntas tem sobre…?”</a:t>
            </a:r>
            <a:endParaRPr lang="pt-BR"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12. </a:t>
            </a:r>
            <a:r>
              <a:rPr lang="pt-BR" sz="2800" dirty="0">
                <a:solidFill>
                  <a:srgbClr val="FFFFFF"/>
                </a:solidFill>
                <a:latin typeface="Calibri" panose="020F0502020204030204" pitchFamily="34" charset="0"/>
              </a:rPr>
              <a:t>Dicas para melhorar a ingestão dos ARVs</a:t>
            </a:r>
            <a:endParaRPr lang="pt-PT" sz="2800" noProof="0" dirty="0">
              <a:solidFill>
                <a:srgbClr val="FFFFFF"/>
              </a:solidFill>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3752155425"/>
              </p:ext>
            </p:extLst>
          </p:nvPr>
        </p:nvGraphicFramePr>
        <p:xfrm>
          <a:off x="2362200" y="2971800"/>
          <a:ext cx="6607652" cy="3842751"/>
        </p:xfrm>
        <a:graphic>
          <a:graphicData uri="http://schemas.openxmlformats.org/drawingml/2006/table">
            <a:tbl>
              <a:tblPr firstRow="1" bandRow="1">
                <a:tableStyleId>{7DF18680-E054-41AD-8BC1-D1AEF772440D}</a:tableStyleId>
              </a:tblPr>
              <a:tblGrid>
                <a:gridCol w="1097658">
                  <a:extLst>
                    <a:ext uri="{9D8B030D-6E8A-4147-A177-3AD203B41FA5}">
                      <a16:colId xmlns:a16="http://schemas.microsoft.com/office/drawing/2014/main" val="20000"/>
                    </a:ext>
                  </a:extLst>
                </a:gridCol>
                <a:gridCol w="1928187">
                  <a:extLst>
                    <a:ext uri="{9D8B030D-6E8A-4147-A177-3AD203B41FA5}">
                      <a16:colId xmlns:a16="http://schemas.microsoft.com/office/drawing/2014/main" val="20001"/>
                    </a:ext>
                  </a:extLst>
                </a:gridCol>
                <a:gridCol w="1793139">
                  <a:extLst>
                    <a:ext uri="{9D8B030D-6E8A-4147-A177-3AD203B41FA5}">
                      <a16:colId xmlns:a16="http://schemas.microsoft.com/office/drawing/2014/main" val="20002"/>
                    </a:ext>
                  </a:extLst>
                </a:gridCol>
                <a:gridCol w="1788668">
                  <a:extLst>
                    <a:ext uri="{9D8B030D-6E8A-4147-A177-3AD203B41FA5}">
                      <a16:colId xmlns:a16="http://schemas.microsoft.com/office/drawing/2014/main" val="20003"/>
                    </a:ext>
                  </a:extLst>
                </a:gridCol>
              </a:tblGrid>
              <a:tr h="265860">
                <a:tc>
                  <a:txBody>
                    <a:bodyPr/>
                    <a:lstStyle/>
                    <a:p>
                      <a:pPr algn="ctr"/>
                      <a:r>
                        <a:rPr lang="pt-PT" sz="900" noProof="0" dirty="0">
                          <a:latin typeface="Calibri" panose="020F0502020204030204" pitchFamily="34" charset="0"/>
                        </a:rPr>
                        <a:t>BARREIRAS</a:t>
                      </a:r>
                    </a:p>
                  </a:txBody>
                  <a:tcPr marL="83127" marR="83127" marT="40341" marB="40341"/>
                </a:tc>
                <a:tc gridSpan="3">
                  <a:txBody>
                    <a:bodyPr/>
                    <a:lstStyle/>
                    <a:p>
                      <a:pPr algn="ctr"/>
                      <a:r>
                        <a:rPr lang="pt-PT" sz="900" noProof="0" dirty="0">
                          <a:latin typeface="Calibri" panose="020F0502020204030204" pitchFamily="34" charset="0"/>
                        </a:rPr>
                        <a:t>INTERVENÇÕES PARA ABORDAR AS BARREIRAS E MELHORAR A ADESÃO</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860">
                <a:tc gridSpan="4">
                  <a:txBody>
                    <a:bodyPr/>
                    <a:lstStyle/>
                    <a:p>
                      <a:pPr algn="ctr"/>
                      <a:r>
                        <a:rPr lang="pt-PT" sz="900" b="1" noProof="0">
                          <a:latin typeface="Calibri" panose="020F0502020204030204" pitchFamily="34" charset="0"/>
                        </a:rPr>
                        <a:t>INDIVIDUAIS</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9691">
                <a:tc>
                  <a:txBody>
                    <a:bodyPr/>
                    <a:lstStyle/>
                    <a:p>
                      <a:r>
                        <a:rPr lang="pt-PT" sz="900" b="1" noProof="0" dirty="0">
                          <a:solidFill>
                            <a:schemeClr val="tx1"/>
                          </a:solidFill>
                          <a:latin typeface="Calibri" panose="020F0502020204030204" pitchFamily="34" charset="0"/>
                        </a:rPr>
                        <a:t>Déficit de conhecimento</a:t>
                      </a:r>
                    </a:p>
                  </a:txBody>
                  <a:tcPr marL="83127" marR="83127" marT="40341" marB="40341"/>
                </a:tc>
                <a:tc>
                  <a:txBody>
                    <a:bodyPr/>
                    <a:lstStyle/>
                    <a:p>
                      <a:pPr marL="171450" indent="-171450">
                        <a:buFont typeface="Arial" panose="020B0604020202020204" pitchFamily="34" charset="0"/>
                        <a:buChar char="•"/>
                      </a:pPr>
                      <a:r>
                        <a:rPr lang="pt-PT" sz="900" baseline="0" noProof="0" dirty="0">
                          <a:latin typeface="Calibri" panose="020F0502020204030204" pitchFamily="34" charset="0"/>
                        </a:rPr>
                        <a:t>Aconselhamento individual de educação básica sobre o HIV/</a:t>
                      </a:r>
                      <a:r>
                        <a:rPr lang="pt-PT" sz="900" baseline="0" noProof="0" dirty="0" err="1">
                          <a:latin typeface="Calibri" panose="020F0502020204030204" pitchFamily="34" charset="0"/>
                        </a:rPr>
                        <a:t>ARVs</a:t>
                      </a:r>
                      <a:endParaRPr lang="pt-PT" sz="900" baseline="0" noProof="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PT" sz="900" baseline="0" noProof="0" dirty="0">
                          <a:latin typeface="Calibri" panose="020F0502020204030204" pitchFamily="34" charset="0"/>
                        </a:rPr>
                        <a:t>Aconselhamento em grupo/grupo de apoio recíproco</a:t>
                      </a:r>
                    </a:p>
                  </a:txBody>
                  <a:tcPr marL="83127" marR="83127" marT="40341" marB="40341"/>
                </a:tc>
                <a:tc>
                  <a:txBody>
                    <a:bodyPr/>
                    <a:lstStyle/>
                    <a:p>
                      <a:pPr marL="171450" indent="-171450">
                        <a:buFont typeface="Arial" panose="020B0604020202020204" pitchFamily="34" charset="0"/>
                        <a:buChar char="•"/>
                      </a:pPr>
                      <a:r>
                        <a:rPr lang="pt-PT" sz="900" baseline="0" noProof="0">
                          <a:latin typeface="Calibri" panose="020F0502020204030204" pitchFamily="34" charset="0"/>
                        </a:rPr>
                        <a:t>Instruções escritas</a:t>
                      </a:r>
                    </a:p>
                  </a:txBody>
                  <a:tcPr marL="83127" marR="83127" marT="40341" marB="40341"/>
                </a:tc>
                <a:extLst>
                  <a:ext uri="{0D108BD9-81ED-4DB2-BD59-A6C34878D82A}">
                    <a16:rowId xmlns:a16="http://schemas.microsoft.com/office/drawing/2014/main" val="10002"/>
                  </a:ext>
                </a:extLst>
              </a:tr>
              <a:tr h="1033518">
                <a:tc>
                  <a:txBody>
                    <a:bodyPr/>
                    <a:lstStyle/>
                    <a:p>
                      <a:r>
                        <a:rPr lang="pt-PT" sz="900" b="1" noProof="0">
                          <a:solidFill>
                            <a:schemeClr val="tx1"/>
                          </a:solidFill>
                          <a:latin typeface="Calibri" panose="020F0502020204030204" pitchFamily="34" charset="0"/>
                        </a:rPr>
                        <a:t>Efeitos secundários</a:t>
                      </a: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Náuseas</a:t>
                      </a:r>
                      <a:r>
                        <a:rPr lang="pt-PT" sz="1400" noProof="0" dirty="0"/>
                        <a:t> </a:t>
                      </a:r>
                      <a:r>
                        <a:rPr lang="pt-PT" sz="900" baseline="0" noProof="0" dirty="0">
                          <a:latin typeface="Calibri" panose="020F0502020204030204" pitchFamily="34" charset="0"/>
                          <a:sym typeface="Wingdings" panose="05000000000000000000" pitchFamily="2" charset="2"/>
                        </a:rPr>
                        <a:t> tomar com as refeições, com um antiemético</a:t>
                      </a:r>
                    </a:p>
                    <a:p>
                      <a:pPr marL="171450" indent="-171450">
                        <a:buFont typeface="Arial" panose="020B0604020202020204" pitchFamily="34" charset="0"/>
                        <a:buChar char="•"/>
                      </a:pPr>
                      <a:r>
                        <a:rPr lang="pt-PT" sz="900" baseline="0" noProof="0" dirty="0">
                          <a:latin typeface="Calibri" panose="020F0502020204030204" pitchFamily="34" charset="0"/>
                          <a:sym typeface="Wingdings" panose="05000000000000000000" pitchFamily="2" charset="2"/>
                        </a:rPr>
                        <a:t>Dores de cabeça  paracetamol, verificar se tem meningite</a:t>
                      </a:r>
                      <a:endParaRPr lang="pt-PT" sz="900" noProof="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Diarreia</a:t>
                      </a:r>
                      <a:r>
                        <a:rPr lang="pt-PT" sz="1400" noProof="0" dirty="0"/>
                        <a:t> </a:t>
                      </a:r>
                      <a:r>
                        <a:rPr lang="pt-PT" sz="900" baseline="0" noProof="0" dirty="0">
                          <a:latin typeface="Calibri" panose="020F0502020204030204" pitchFamily="34" charset="0"/>
                          <a:sym typeface="Wingdings" panose="05000000000000000000" pitchFamily="2" charset="2"/>
                        </a:rPr>
                        <a:t> antidiarreico uma vez que se tenham excluído </a:t>
                      </a:r>
                      <a:r>
                        <a:rPr lang="pt-PT" sz="900" baseline="0" noProof="0" dirty="0" err="1">
                          <a:latin typeface="Calibri" panose="020F0502020204030204" pitchFamily="34" charset="0"/>
                          <a:sym typeface="Wingdings" panose="05000000000000000000" pitchFamily="2" charset="2"/>
                        </a:rPr>
                        <a:t>infecções</a:t>
                      </a:r>
                      <a:r>
                        <a:rPr lang="pt-PT" sz="900" baseline="0" noProof="0" dirty="0">
                          <a:latin typeface="Calibri" panose="020F0502020204030204" pitchFamily="34" charset="0"/>
                          <a:sym typeface="Wingdings" panose="05000000000000000000" pitchFamily="2" charset="2"/>
                        </a:rPr>
                        <a:t>, hidratação</a:t>
                      </a:r>
                    </a:p>
                    <a:p>
                      <a:pPr marL="171450" indent="-171450">
                        <a:buFont typeface="Arial" panose="020B0604020202020204" pitchFamily="34" charset="0"/>
                        <a:buChar char="•"/>
                      </a:pPr>
                      <a:r>
                        <a:rPr lang="pt-PT" sz="900" baseline="0" noProof="0" dirty="0">
                          <a:latin typeface="Calibri" panose="020F0502020204030204" pitchFamily="34" charset="0"/>
                          <a:sym typeface="Wingdings" panose="05000000000000000000" pitchFamily="2" charset="2"/>
                        </a:rPr>
                        <a:t>Fadiga  análise de </a:t>
                      </a:r>
                      <a:r>
                        <a:rPr lang="pt-PT" sz="900" baseline="0" noProof="0" dirty="0" err="1">
                          <a:latin typeface="Calibri" panose="020F0502020204030204" pitchFamily="34" charset="0"/>
                          <a:sym typeface="Wingdings" panose="05000000000000000000" pitchFamily="2" charset="2"/>
                        </a:rPr>
                        <a:t>Hgb</a:t>
                      </a:r>
                      <a:r>
                        <a:rPr lang="pt-PT" sz="900" baseline="0" noProof="0" dirty="0">
                          <a:latin typeface="Calibri" panose="020F0502020204030204" pitchFamily="34" charset="0"/>
                          <a:sym typeface="Wingdings" panose="05000000000000000000" pitchFamily="2" charset="2"/>
                        </a:rPr>
                        <a:t>, pensar em substituir caso esteja a tomar AZT</a:t>
                      </a:r>
                      <a:endParaRPr lang="pt-PT" sz="900" noProof="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Ansiedade/depressão </a:t>
                      </a:r>
                      <a:r>
                        <a:rPr lang="pt-PT" sz="900" noProof="0" dirty="0">
                          <a:latin typeface="Calibri" panose="020F0502020204030204" pitchFamily="34" charset="0"/>
                          <a:sym typeface="Wingdings" panose="05000000000000000000" pitchFamily="2" charset="2"/>
                        </a:rPr>
                        <a:t> tomar antes de se deitar</a:t>
                      </a:r>
                      <a:endParaRPr lang="pt-PT" sz="900" noProof="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990658">
                <a:tc>
                  <a:txBody>
                    <a:bodyPr/>
                    <a:lstStyle/>
                    <a:p>
                      <a:r>
                        <a:rPr lang="pt-PT" sz="900" b="1" noProof="0" dirty="0">
                          <a:solidFill>
                            <a:schemeClr val="tx1"/>
                          </a:solidFill>
                          <a:latin typeface="Calibri" panose="020F0502020204030204" pitchFamily="34" charset="0"/>
                        </a:rPr>
                        <a:t>Esquecimento</a:t>
                      </a: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Caixa de organização de comprimidos</a:t>
                      </a:r>
                    </a:p>
                    <a:p>
                      <a:pPr marL="171450" indent="-171450">
                        <a:buFont typeface="Arial" panose="020B0604020202020204" pitchFamily="34" charset="0"/>
                        <a:buChar char="•"/>
                      </a:pPr>
                      <a:r>
                        <a:rPr lang="pt-PT" sz="900" baseline="0" noProof="0" dirty="0">
                          <a:latin typeface="Calibri" panose="020F0502020204030204" pitchFamily="34" charset="0"/>
                        </a:rPr>
                        <a:t>Amigo ou ajudante de tratamento</a:t>
                      </a:r>
                    </a:p>
                    <a:p>
                      <a:pPr marL="171450" indent="-171450">
                        <a:buFont typeface="Arial" panose="020B0604020202020204" pitchFamily="34" charset="0"/>
                        <a:buChar char="•"/>
                      </a:pPr>
                      <a:r>
                        <a:rPr lang="pt-PT" sz="900" baseline="0" noProof="0" dirty="0">
                          <a:latin typeface="Calibri" panose="020F0502020204030204" pitchFamily="34" charset="0"/>
                        </a:rPr>
                        <a:t>Terapia de observação </a:t>
                      </a:r>
                      <a:r>
                        <a:rPr lang="pt-PT" sz="900" baseline="0" noProof="0" dirty="0" err="1">
                          <a:latin typeface="Calibri" panose="020F0502020204030204" pitchFamily="34" charset="0"/>
                        </a:rPr>
                        <a:t>directa</a:t>
                      </a:r>
                      <a:endParaRPr lang="pt-PT" sz="900" noProof="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Programa visual de medicamentos (p. ex. calendário, diário/registo)</a:t>
                      </a:r>
                    </a:p>
                    <a:p>
                      <a:pPr marL="171450" indent="-171450">
                        <a:buFont typeface="Arial" panose="020B0604020202020204" pitchFamily="34" charset="0"/>
                        <a:buChar char="•"/>
                      </a:pPr>
                      <a:r>
                        <a:rPr lang="pt-PT" sz="900" noProof="0" dirty="0">
                          <a:latin typeface="Calibri" panose="020F0502020204030204" pitchFamily="34" charset="0"/>
                        </a:rPr>
                        <a:t>Contagem anunciada de comprimidos na sessão seguinte</a:t>
                      </a: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Dispositivos de lembrete (p. ex. telefonemas, SMS, alarme)</a:t>
                      </a:r>
                    </a:p>
                    <a:p>
                      <a:pPr marL="171450" indent="-171450">
                        <a:buFont typeface="Arial" panose="020B0604020202020204" pitchFamily="34" charset="0"/>
                        <a:buChar char="•"/>
                      </a:pPr>
                      <a:r>
                        <a:rPr lang="pt-PT" sz="900" baseline="0" noProof="0" dirty="0">
                          <a:latin typeface="Calibri" panose="020F0502020204030204" pitchFamily="34" charset="0"/>
                        </a:rPr>
                        <a:t>Tomar os comprimidos mais tarde, não omitir doses</a:t>
                      </a:r>
                      <a:endParaRPr lang="pt-PT" sz="900" noProof="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65860">
                <a:tc>
                  <a:txBody>
                    <a:bodyPr/>
                    <a:lstStyle/>
                    <a:p>
                      <a:r>
                        <a:rPr lang="pt-PT" sz="900" b="1" noProof="0" dirty="0">
                          <a:solidFill>
                            <a:schemeClr val="tx1"/>
                          </a:solidFill>
                          <a:latin typeface="Calibri" panose="020F0502020204030204" pitchFamily="34" charset="0"/>
                        </a:rPr>
                        <a:t>Sente-se melhor</a:t>
                      </a: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Educação básica sobre o HIV/</a:t>
                      </a:r>
                      <a:r>
                        <a:rPr lang="pt-PT" sz="900" noProof="0" dirty="0" err="1">
                          <a:latin typeface="Calibri" panose="020F0502020204030204" pitchFamily="34" charset="0"/>
                        </a:rPr>
                        <a:t>ARVs</a:t>
                      </a:r>
                      <a:endParaRPr lang="pt-PT" sz="900" noProof="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pt-PT" sz="900" noProof="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pt-PT" sz="900" noProof="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439691">
                <a:tc>
                  <a:txBody>
                    <a:bodyPr/>
                    <a:lstStyle/>
                    <a:p>
                      <a:r>
                        <a:rPr lang="pt-PT" sz="900" b="1" noProof="0">
                          <a:solidFill>
                            <a:schemeClr val="tx1"/>
                          </a:solidFill>
                          <a:latin typeface="Calibri" panose="020F0502020204030204" pitchFamily="34" charset="0"/>
                        </a:rPr>
                        <a:t>Doença física</a:t>
                      </a: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Tratamento clínico para abordar </a:t>
                      </a:r>
                      <a:r>
                        <a:rPr lang="pt-PT" sz="900" noProof="0" dirty="0" err="1">
                          <a:latin typeface="Calibri" panose="020F0502020204030204" pitchFamily="34" charset="0"/>
                        </a:rPr>
                        <a:t>comorbilidades</a:t>
                      </a:r>
                      <a:endParaRPr lang="pt-PT" sz="900" noProof="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Terapia de observação </a:t>
                      </a:r>
                      <a:r>
                        <a:rPr lang="pt-PT" sz="900" noProof="0" dirty="0" err="1">
                          <a:latin typeface="Calibri" panose="020F0502020204030204" pitchFamily="34" charset="0"/>
                        </a:rPr>
                        <a:t>directa</a:t>
                      </a:r>
                      <a:endParaRPr lang="pt-PT" sz="900" noProof="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PT" sz="900" noProof="0" dirty="0">
                          <a:latin typeface="Calibri" panose="020F0502020204030204" pitchFamily="34" charset="0"/>
                        </a:rPr>
                        <a:t>Amigo de tratamento</a:t>
                      </a:r>
                    </a:p>
                  </a:txBody>
                  <a:tcPr marL="83127" marR="83127" marT="40341" marB="40341"/>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32</a:t>
            </a:fld>
            <a:endParaRPr lang="pt-BR" dirty="0">
              <a:solidFill>
                <a:prstClr val="black">
                  <a:tint val="75000"/>
                </a:prstClr>
              </a:solidFill>
            </a:endParaRPr>
          </a:p>
        </p:txBody>
      </p:sp>
      <p:sp>
        <p:nvSpPr>
          <p:cNvPr id="17" name="Content Placeholder 1"/>
          <p:cNvSpPr>
            <a:spLocks noGrp="1"/>
          </p:cNvSpPr>
          <p:nvPr>
            <p:ph sz="half" idx="1"/>
          </p:nvPr>
        </p:nvSpPr>
        <p:spPr>
          <a:xfrm>
            <a:off x="228600" y="5410200"/>
            <a:ext cx="1981200" cy="1371600"/>
          </a:xfrm>
        </p:spPr>
        <p:txBody>
          <a:bodyPr>
            <a:normAutofit fontScale="40000" lnSpcReduction="20000"/>
          </a:bodyPr>
          <a:lstStyle/>
          <a:p>
            <a:r>
              <a:rPr lang="pt-PT" noProof="0" dirty="0"/>
              <a:t>	    </a:t>
            </a:r>
          </a:p>
          <a:p>
            <a:r>
              <a:rPr lang="pt-PT" noProof="0" dirty="0"/>
              <a:t>	 </a:t>
            </a:r>
            <a:r>
              <a:rPr lang="pt-PT" sz="3800" b="1" noProof="0" dirty="0">
                <a:latin typeface="Calibri" panose="020F0502020204030204" pitchFamily="34" charset="0"/>
              </a:rPr>
              <a:t>  Documento</a:t>
            </a:r>
          </a:p>
          <a:p>
            <a:endParaRPr lang="pt-PT" sz="2300" b="1" noProof="0" dirty="0">
              <a:latin typeface="Calibri" panose="020F0502020204030204" pitchFamily="34" charset="0"/>
            </a:endParaRPr>
          </a:p>
          <a:p>
            <a:r>
              <a:rPr lang="pt-PT" sz="2800" noProof="0" dirty="0">
                <a:latin typeface="Calibri" panose="020F0502020204030204" pitchFamily="34" charset="0"/>
              </a:rPr>
              <a:t>Documentar intervenções planeadas para abordar barreiras identificadas pelo doente na ferramenta </a:t>
            </a:r>
            <a:r>
              <a:rPr lang="pt-PT" sz="2800" b="1" noProof="0" dirty="0" err="1">
                <a:latin typeface="Calibri" panose="020F0502020204030204" pitchFamily="34" charset="0"/>
              </a:rPr>
              <a:t>Enhanced</a:t>
            </a:r>
            <a:r>
              <a:rPr lang="pt-PT" sz="2800" b="1" noProof="0" dirty="0">
                <a:latin typeface="Calibri" panose="020F0502020204030204" pitchFamily="34" charset="0"/>
              </a:rPr>
              <a:t> </a:t>
            </a:r>
            <a:r>
              <a:rPr lang="pt-PT" sz="2800" b="1" noProof="0" dirty="0" err="1">
                <a:latin typeface="Calibri" panose="020F0502020204030204" pitchFamily="34" charset="0"/>
              </a:rPr>
              <a:t>Adherence</a:t>
            </a:r>
            <a:r>
              <a:rPr lang="pt-PT" sz="2800" b="1" noProof="0" dirty="0">
                <a:latin typeface="Calibri" panose="020F0502020204030204" pitchFamily="34" charset="0"/>
              </a:rPr>
              <a:t> </a:t>
            </a:r>
            <a:r>
              <a:rPr lang="pt-PT" sz="2800" b="1" noProof="0" dirty="0" err="1">
                <a:latin typeface="Calibri" panose="020F0502020204030204" pitchFamily="34" charset="0"/>
              </a:rPr>
              <a:t>Plan</a:t>
            </a:r>
            <a:r>
              <a:rPr lang="pt-PT" sz="2800" b="1" noProof="0" dirty="0">
                <a:latin typeface="Calibri" panose="020F0502020204030204" pitchFamily="34" charset="0"/>
              </a:rPr>
              <a:t>.</a:t>
            </a:r>
            <a:endParaRPr lang="pt-PT" sz="2800" noProof="0" dirty="0">
              <a:latin typeface="Calibri" panose="020F0502020204030204" pitchFamily="34" charset="0"/>
            </a:endParaRPr>
          </a:p>
        </p:txBody>
      </p:sp>
      <p:sp>
        <p:nvSpPr>
          <p:cNvPr id="23" name="TextBox 15"/>
          <p:cNvSpPr txBox="1"/>
          <p:nvPr/>
        </p:nvSpPr>
        <p:spPr>
          <a:xfrm>
            <a:off x="7231610" y="398429"/>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grpSp>
        <p:nvGrpSpPr>
          <p:cNvPr id="18" name="Group 18">
            <a:extLst>
              <a:ext uri="{FF2B5EF4-FFF2-40B4-BE49-F238E27FC236}">
                <a16:creationId xmlns:a16="http://schemas.microsoft.com/office/drawing/2014/main" id="{C9D30461-CB95-4795-8769-D4A9A900EC9C}"/>
              </a:ext>
            </a:extLst>
          </p:cNvPr>
          <p:cNvGrpSpPr/>
          <p:nvPr/>
        </p:nvGrpSpPr>
        <p:grpSpPr>
          <a:xfrm>
            <a:off x="7398789" y="696370"/>
            <a:ext cx="1661621" cy="766902"/>
            <a:chOff x="993806" y="2133600"/>
            <a:chExt cx="7924801" cy="3657600"/>
          </a:xfrm>
        </p:grpSpPr>
        <p:pic>
          <p:nvPicPr>
            <p:cNvPr id="19" name="Picture 2">
              <a:extLst>
                <a:ext uri="{FF2B5EF4-FFF2-40B4-BE49-F238E27FC236}">
                  <a16:creationId xmlns:a16="http://schemas.microsoft.com/office/drawing/2014/main" id="{A3E67242-0C6A-4F22-BEAA-432EA5F3AA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806" y="2133600"/>
              <a:ext cx="5924297"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D9232059-5072-42CA-9183-FE263078C5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85" b="6341"/>
            <a:stretch/>
          </p:blipFill>
          <p:spPr bwMode="auto">
            <a:xfrm>
              <a:off x="6908832" y="2133600"/>
              <a:ext cx="20097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49307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pt-BR" sz="2800" dirty="0">
                <a:solidFill>
                  <a:srgbClr val="FFFFFF"/>
                </a:solidFill>
                <a:latin typeface="Calibri" panose="020F0502020204030204" pitchFamily="34" charset="0"/>
              </a:rPr>
              <a:t>13. Dicas para melhorar a ingestão dos ARVs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Vamos encontrar juntos melhores maneiras para você tomar os ARVs.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5" y="1479785"/>
            <a:ext cx="84391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1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4146" y="990600"/>
            <a:ext cx="2111855"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Vamos encontrar juntos melhores maneiras para você tomar os ARVs</a:t>
            </a:r>
            <a:r>
              <a:rPr lang="pt-PT" sz="1600" noProof="0" dirty="0">
                <a:latin typeface="Calibri" panose="020F0502020204030204" pitchFamily="34" charset="0"/>
              </a:rPr>
              <a:t>.</a:t>
            </a:r>
          </a:p>
        </p:txBody>
      </p:sp>
      <p:cxnSp>
        <p:nvCxnSpPr>
          <p:cNvPr id="15" name="Straight Connector 14"/>
          <p:cNvCxnSpPr/>
          <p:nvPr/>
        </p:nvCxnSpPr>
        <p:spPr>
          <a:xfrm flipH="1">
            <a:off x="2305051" y="1066800"/>
            <a:ext cx="1"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105400"/>
            <a:ext cx="2057400" cy="1600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179315"/>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438400"/>
            <a:ext cx="2057400" cy="2438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685800" y="2480608"/>
            <a:ext cx="1600200" cy="914400"/>
          </a:xfrm>
        </p:spPr>
        <p:txBody>
          <a:bodyPr>
            <a:normAutofit/>
          </a:bodyPr>
          <a:lstStyle/>
          <a:p>
            <a:r>
              <a:rPr lang="pt-BR" sz="1500" b="1" noProof="0" dirty="0">
                <a:latin typeface="Calibri" panose="020F0502020204030204" pitchFamily="34" charset="0"/>
              </a:rPr>
              <a:t>Instruções aos provedores</a:t>
            </a:r>
            <a:endParaRPr lang="pt-PT" sz="1500" b="1" noProof="0" dirty="0">
              <a:latin typeface="Calibri" panose="020F0502020204030204" pitchFamily="34" charset="0"/>
            </a:endParaRP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77" y="2521585"/>
            <a:ext cx="422123" cy="43399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8600" y="3124200"/>
            <a:ext cx="2057400" cy="1569660"/>
          </a:xfrm>
          <a:prstGeom prst="rect">
            <a:avLst/>
          </a:prstGeom>
          <a:noFill/>
        </p:spPr>
        <p:txBody>
          <a:bodyPr wrap="square" rtlCol="0">
            <a:spAutoFit/>
          </a:bodyPr>
          <a:lstStyle/>
          <a:p>
            <a:r>
              <a:rPr lang="pt-BR" sz="1200" b="1" dirty="0">
                <a:latin typeface="Calibri" panose="020F0502020204030204" pitchFamily="34" charset="0"/>
              </a:rPr>
              <a:t>Colaborar para encontrar soluções como, por exemplo:</a:t>
            </a:r>
          </a:p>
          <a:p>
            <a:pPr marL="285750" indent="-285750">
              <a:buFont typeface="Arial" panose="020B0604020202020204" pitchFamily="34" charset="0"/>
              <a:buChar char="•"/>
            </a:pPr>
            <a:r>
              <a:rPr lang="pt-BR" sz="1200" dirty="0">
                <a:latin typeface="Calibri" panose="020F0502020204030204" pitchFamily="34" charset="0"/>
              </a:rPr>
              <a:t>“O que é que já experimentou?”</a:t>
            </a:r>
          </a:p>
          <a:p>
            <a:pPr marL="285750" indent="-285750">
              <a:buFont typeface="Arial" panose="020B0604020202020204" pitchFamily="34" charset="0"/>
              <a:buChar char="•"/>
            </a:pPr>
            <a:r>
              <a:rPr lang="pt-BR" sz="1200" dirty="0">
                <a:latin typeface="Calibri" panose="020F0502020204030204" pitchFamily="34" charset="0"/>
              </a:rPr>
              <a:t>“Você já pensou muito nisto, que outras maneiras existem para resolver o problema?”</a:t>
            </a:r>
            <a:endParaRPr lang="pt-BR"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13. </a:t>
            </a:r>
            <a:r>
              <a:rPr lang="pt-BR" sz="2800" dirty="0">
                <a:solidFill>
                  <a:srgbClr val="FFFFFF"/>
                </a:solidFill>
                <a:latin typeface="Calibri" panose="020F0502020204030204" pitchFamily="34" charset="0"/>
              </a:rPr>
              <a:t>Dicas para melhorar a ingestão dos ARVs</a:t>
            </a:r>
            <a:endParaRPr lang="pt-PT" sz="2800" noProof="0" dirty="0">
              <a:solidFill>
                <a:srgbClr val="FFFFFF"/>
              </a:solidFill>
              <a:latin typeface="Calibri" panose="020F050202020403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654217058"/>
              </p:ext>
            </p:extLst>
          </p:nvPr>
        </p:nvGraphicFramePr>
        <p:xfrm>
          <a:off x="2590800" y="2187623"/>
          <a:ext cx="6248399" cy="4517977"/>
        </p:xfrm>
        <a:graphic>
          <a:graphicData uri="http://schemas.openxmlformats.org/drawingml/2006/table">
            <a:tbl>
              <a:tblPr firstRow="1" bandRow="1">
                <a:tableStyleId>{7DF18680-E054-41AD-8BC1-D1AEF772440D}</a:tableStyleId>
              </a:tblPr>
              <a:tblGrid>
                <a:gridCol w="1314673">
                  <a:extLst>
                    <a:ext uri="{9D8B030D-6E8A-4147-A177-3AD203B41FA5}">
                      <a16:colId xmlns:a16="http://schemas.microsoft.com/office/drawing/2014/main" val="20000"/>
                    </a:ext>
                  </a:extLst>
                </a:gridCol>
                <a:gridCol w="1546659">
                  <a:extLst>
                    <a:ext uri="{9D8B030D-6E8A-4147-A177-3AD203B41FA5}">
                      <a16:colId xmlns:a16="http://schemas.microsoft.com/office/drawing/2014/main" val="20001"/>
                    </a:ext>
                  </a:extLst>
                </a:gridCol>
                <a:gridCol w="1695648">
                  <a:extLst>
                    <a:ext uri="{9D8B030D-6E8A-4147-A177-3AD203B41FA5}">
                      <a16:colId xmlns:a16="http://schemas.microsoft.com/office/drawing/2014/main" val="20002"/>
                    </a:ext>
                  </a:extLst>
                </a:gridCol>
                <a:gridCol w="1691419">
                  <a:extLst>
                    <a:ext uri="{9D8B030D-6E8A-4147-A177-3AD203B41FA5}">
                      <a16:colId xmlns:a16="http://schemas.microsoft.com/office/drawing/2014/main" val="20003"/>
                    </a:ext>
                  </a:extLst>
                </a:gridCol>
              </a:tblGrid>
              <a:tr h="235832">
                <a:tc>
                  <a:txBody>
                    <a:bodyPr/>
                    <a:lstStyle/>
                    <a:p>
                      <a:pPr algn="ctr"/>
                      <a:r>
                        <a:rPr lang="pt-BR" sz="800" dirty="0">
                          <a:latin typeface="Calibri" panose="020F0502020204030204" pitchFamily="34" charset="0"/>
                        </a:rPr>
                        <a:t>BARREIRAS</a:t>
                      </a:r>
                    </a:p>
                  </a:txBody>
                  <a:tcPr marL="83127" marR="83127" marT="40341" marB="40341"/>
                </a:tc>
                <a:tc gridSpan="3">
                  <a:txBody>
                    <a:bodyPr/>
                    <a:lstStyle/>
                    <a:p>
                      <a:pPr algn="ctr"/>
                      <a:r>
                        <a:rPr lang="pt-PT" sz="800" noProof="0" dirty="0">
                          <a:latin typeface="Calibri" panose="020F0502020204030204" pitchFamily="34" charset="0"/>
                        </a:rPr>
                        <a:t>INTERVENÇÕES PARA ABORDAR AS BARREIRAS E MELHORAR A ADESÃO</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7743">
                <a:tc gridSpan="4">
                  <a:txBody>
                    <a:bodyPr/>
                    <a:lstStyle/>
                    <a:p>
                      <a:pPr algn="ctr"/>
                      <a:r>
                        <a:rPr lang="pt-BR" sz="900" b="1" dirty="0">
                          <a:latin typeface="Calibri" panose="020F0502020204030204" pitchFamily="34" charset="0"/>
                        </a:rPr>
                        <a:t>INDIVIDUAIS  (cont.)</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7332">
                <a:tc>
                  <a:txBody>
                    <a:bodyPr/>
                    <a:lstStyle/>
                    <a:p>
                      <a:r>
                        <a:rPr lang="pt-BR" sz="900" b="1" dirty="0">
                          <a:latin typeface="Calibri" panose="020F0502020204030204" pitchFamily="34" charset="0"/>
                        </a:rPr>
                        <a:t>Depressão</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Rastreio e controlo da depressão</a:t>
                      </a:r>
                    </a:p>
                  </a:txBody>
                  <a:tcPr marL="83127" marR="83127" marT="40341" marB="40341"/>
                </a:tc>
                <a:tc>
                  <a:txBody>
                    <a:bodyPr/>
                    <a:lstStyle/>
                    <a:p>
                      <a:pPr marL="171450" indent="-171450">
                        <a:buFont typeface="Arial" panose="020B0604020202020204" pitchFamily="34" charset="0"/>
                        <a:buChar char="•"/>
                      </a:pPr>
                      <a:r>
                        <a:rPr lang="pt-BR" sz="900" baseline="0" dirty="0">
                          <a:latin typeface="Calibri" panose="020F0502020204030204" pitchFamily="34" charset="0"/>
                        </a:rPr>
                        <a:t>Aconselhamento individual</a:t>
                      </a:r>
                    </a:p>
                    <a:p>
                      <a:pPr marL="171450" indent="-171450">
                        <a:buFont typeface="Arial" panose="020B0604020202020204" pitchFamily="34" charset="0"/>
                        <a:buChar char="•"/>
                      </a:pPr>
                      <a:r>
                        <a:rPr lang="pt-BR" sz="900" baseline="0" dirty="0">
                          <a:latin typeface="Calibri" panose="020F0502020204030204" pitchFamily="34" charset="0"/>
                        </a:rPr>
                        <a:t>Grupo de apoio recíproco</a:t>
                      </a:r>
                    </a:p>
                  </a:txBody>
                  <a:tcPr marL="83127" marR="83127" marT="40341" marB="40341"/>
                </a:tc>
                <a:tc>
                  <a:txBody>
                    <a:bodyPr/>
                    <a:lstStyle/>
                    <a:p>
                      <a:pPr marL="171450" indent="-171450">
                        <a:buFont typeface="Arial" panose="020B0604020202020204" pitchFamily="34" charset="0"/>
                        <a:buChar char="•"/>
                      </a:pPr>
                      <a:r>
                        <a:rPr lang="pt-BR" sz="900" baseline="0" dirty="0">
                          <a:latin typeface="Calibri" panose="020F0502020204030204" pitchFamily="34" charset="0"/>
                        </a:rPr>
                        <a:t>Amigo de tratamento</a:t>
                      </a:r>
                    </a:p>
                  </a:txBody>
                  <a:tcPr marL="83127" marR="83127" marT="40341" marB="40341"/>
                </a:tc>
                <a:extLst>
                  <a:ext uri="{0D108BD9-81ED-4DB2-BD59-A6C34878D82A}">
                    <a16:rowId xmlns:a16="http://schemas.microsoft.com/office/drawing/2014/main" val="10002"/>
                  </a:ext>
                </a:extLst>
              </a:tr>
              <a:tr h="377332">
                <a:tc>
                  <a:txBody>
                    <a:bodyPr/>
                    <a:lstStyle/>
                    <a:p>
                      <a:r>
                        <a:rPr lang="pt-BR" sz="900" b="1" dirty="0">
                          <a:latin typeface="Calibri" panose="020F0502020204030204" pitchFamily="34" charset="0"/>
                        </a:rPr>
                        <a:t>Número de comprimidos</a:t>
                      </a:r>
                    </a:p>
                  </a:txBody>
                  <a:tcPr marL="83127" marR="83127" marT="40341" marB="40341"/>
                </a:tc>
                <a:tc gridSpan="3">
                  <a:txBody>
                    <a:bodyPr/>
                    <a:lstStyle/>
                    <a:p>
                      <a:pPr marL="171450" indent="-171450">
                        <a:buFont typeface="Arial" panose="020B0604020202020204" pitchFamily="34" charset="0"/>
                        <a:buChar char="•"/>
                      </a:pPr>
                      <a:r>
                        <a:rPr lang="pt-BR" sz="900" dirty="0">
                          <a:latin typeface="Calibri" panose="020F0502020204030204" pitchFamily="34" charset="0"/>
                        </a:rPr>
                        <a:t>Se possível, mudar para uma combinação de dose fixa ou de uma dose por dia</a:t>
                      </a:r>
                      <a:r>
                        <a:rPr sz="1400" dirty="0"/>
                        <a:t> </a:t>
                      </a:r>
                      <a:endParaRPr lang="pt-BR" sz="9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100" dirty="0">
                        <a:latin typeface="Calibri" panose="020F0502020204030204" pitchFamily="34" charset="0"/>
                      </a:endParaRPr>
                    </a:p>
                  </a:txBody>
                  <a:tcPr/>
                </a:tc>
                <a:tc hMerge="1">
                  <a:txBody>
                    <a:bodyPr/>
                    <a:lstStyle/>
                    <a:p>
                      <a:pPr marL="171450" indent="-171450">
                        <a:buFont typeface="Arial" panose="020B0604020202020204" pitchFamily="34" charset="0"/>
                        <a:buChar char="•"/>
                      </a:pPr>
                      <a:endParaRPr lang="en-US" sz="1100" dirty="0">
                        <a:latin typeface="Calibri" panose="020F0502020204030204" pitchFamily="34" charset="0"/>
                      </a:endParaRPr>
                    </a:p>
                  </a:txBody>
                  <a:tcPr/>
                </a:tc>
                <a:extLst>
                  <a:ext uri="{0D108BD9-81ED-4DB2-BD59-A6C34878D82A}">
                    <a16:rowId xmlns:a16="http://schemas.microsoft.com/office/drawing/2014/main" val="10003"/>
                  </a:ext>
                </a:extLst>
              </a:tr>
              <a:tr h="523119">
                <a:tc>
                  <a:txBody>
                    <a:bodyPr/>
                    <a:lstStyle/>
                    <a:p>
                      <a:r>
                        <a:rPr lang="pt-BR" sz="900" b="1" dirty="0">
                          <a:latin typeface="Calibri" panose="020F0502020204030204" pitchFamily="34" charset="0"/>
                        </a:rPr>
                        <a:t>Perdi/acabei os  comprimidos</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Abastecimento adicional de comprimidos</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recolha de medicamentos</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Ensinar o doente a avisar o estabelecimento caso isso ocorra</a:t>
                      </a:r>
                    </a:p>
                  </a:txBody>
                  <a:tcPr marL="83127" marR="83127" marT="40341" marB="40341"/>
                </a:tc>
                <a:extLst>
                  <a:ext uri="{0D108BD9-81ED-4DB2-BD59-A6C34878D82A}">
                    <a16:rowId xmlns:a16="http://schemas.microsoft.com/office/drawing/2014/main" val="10004"/>
                  </a:ext>
                </a:extLst>
              </a:tr>
              <a:tr h="377332">
                <a:tc>
                  <a:txBody>
                    <a:bodyPr/>
                    <a:lstStyle/>
                    <a:p>
                      <a:r>
                        <a:rPr lang="pt-BR" sz="900" b="1" dirty="0">
                          <a:latin typeface="Calibri" panose="020F0502020204030204" pitchFamily="34" charset="0"/>
                        </a:rPr>
                        <a:t>Problemas de transporte</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recolha de medicamentos</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Abastecimento para três meses, caso seja possível</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TARV</a:t>
                      </a:r>
                    </a:p>
                  </a:txBody>
                  <a:tcPr marL="83127" marR="83127" marT="40341" marB="40341"/>
                </a:tc>
                <a:extLst>
                  <a:ext uri="{0D108BD9-81ED-4DB2-BD59-A6C34878D82A}">
                    <a16:rowId xmlns:a16="http://schemas.microsoft.com/office/drawing/2014/main" val="10005"/>
                  </a:ext>
                </a:extLst>
              </a:tr>
              <a:tr h="523119">
                <a:tc>
                  <a:txBody>
                    <a:bodyPr/>
                    <a:lstStyle/>
                    <a:p>
                      <a:r>
                        <a:rPr lang="pt-BR" sz="900" b="1" dirty="0">
                          <a:latin typeface="Calibri" panose="020F0502020204030204" pitchFamily="34" charset="0"/>
                        </a:rPr>
                        <a:t>Crenças sobre a saúde</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Aconselhamento individual para educação básica sobre o HIV/ARV</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Aconselhamento em grupo</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apoio recíproco</a:t>
                      </a:r>
                    </a:p>
                  </a:txBody>
                  <a:tcPr marL="83127" marR="83127" marT="40341" marB="40341"/>
                </a:tc>
                <a:extLst>
                  <a:ext uri="{0D108BD9-81ED-4DB2-BD59-A6C34878D82A}">
                    <a16:rowId xmlns:a16="http://schemas.microsoft.com/office/drawing/2014/main" val="10006"/>
                  </a:ext>
                </a:extLst>
              </a:tr>
              <a:tr h="960481">
                <a:tc>
                  <a:txBody>
                    <a:bodyPr/>
                    <a:lstStyle/>
                    <a:p>
                      <a:r>
                        <a:rPr lang="pt-BR" sz="900" b="1" dirty="0">
                          <a:latin typeface="Calibri" panose="020F0502020204030204" pitchFamily="34" charset="0"/>
                        </a:rPr>
                        <a:t>Dificuldade de marcação</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Educação (p. ex. combinar com a rotina diária, p. ex. ao deitar ou ao lavar os dentes)</a:t>
                      </a:r>
                    </a:p>
                    <a:p>
                      <a:pPr marL="171450" indent="-171450">
                        <a:buFont typeface="Arial" panose="020B0604020202020204" pitchFamily="34" charset="0"/>
                        <a:buChar char="•"/>
                      </a:pPr>
                      <a:r>
                        <a:rPr lang="pt-BR" sz="900" baseline="0" dirty="0">
                          <a:latin typeface="Calibri" panose="020F0502020204030204" pitchFamily="34" charset="0"/>
                        </a:rPr>
                        <a:t>Abastecimento para três meses, se possível</a:t>
                      </a:r>
                      <a:endParaRPr lang="pt-B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Lembrete (p. ex. telefonema, SMS, alarme)</a:t>
                      </a:r>
                    </a:p>
                    <a:p>
                      <a:pPr marL="171450" indent="-171450">
                        <a:buFont typeface="Arial" panose="020B0604020202020204" pitchFamily="34" charset="0"/>
                        <a:buChar char="•"/>
                      </a:pPr>
                      <a:r>
                        <a:rPr lang="pt-BR" sz="900" baseline="0" dirty="0">
                          <a:latin typeface="Calibri" panose="020F0502020204030204" pitchFamily="34" charset="0"/>
                        </a:rPr>
                        <a:t>Grupo de TARV</a:t>
                      </a:r>
                      <a:endParaRPr lang="pt-B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Amigo de tratamento</a:t>
                      </a:r>
                    </a:p>
                    <a:p>
                      <a:pPr marL="171450" indent="-171450">
                        <a:buFont typeface="Arial" panose="020B0604020202020204" pitchFamily="34" charset="0"/>
                        <a:buChar char="•"/>
                      </a:pPr>
                      <a:r>
                        <a:rPr lang="pt-BR" sz="900" dirty="0">
                          <a:latin typeface="Calibri" panose="020F0502020204030204" pitchFamily="34" charset="0"/>
                        </a:rPr>
                        <a:t>Guardar algumas doses de ARVs em diferentes locais (p. ex. no trabalho) para facilitar o acesso</a:t>
                      </a:r>
                    </a:p>
                  </a:txBody>
                  <a:tcPr marL="83127" marR="83127" marT="40341" marB="40341"/>
                </a:tc>
                <a:extLst>
                  <a:ext uri="{0D108BD9-81ED-4DB2-BD59-A6C34878D82A}">
                    <a16:rowId xmlns:a16="http://schemas.microsoft.com/office/drawing/2014/main" val="10007"/>
                  </a:ext>
                </a:extLst>
              </a:tr>
              <a:tr h="895687">
                <a:tc>
                  <a:txBody>
                    <a:bodyPr/>
                    <a:lstStyle/>
                    <a:p>
                      <a:r>
                        <a:rPr lang="pt-BR" sz="900" b="1" dirty="0">
                          <a:latin typeface="Calibri" panose="020F0502020204030204" pitchFamily="34" charset="0"/>
                        </a:rPr>
                        <a:t>Consumo de álcool ou drogas</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Terapia de substituição de opióides</a:t>
                      </a:r>
                    </a:p>
                    <a:p>
                      <a:pPr marL="171450" indent="-171450">
                        <a:buFont typeface="Arial" panose="020B0604020202020204" pitchFamily="34" charset="0"/>
                        <a:buChar char="•"/>
                      </a:pPr>
                      <a:r>
                        <a:rPr lang="pt-BR" sz="900" baseline="0" dirty="0">
                          <a:latin typeface="Calibri" panose="020F0502020204030204" pitchFamily="34" charset="0"/>
                        </a:rPr>
                        <a:t>Aconselhamento individual </a:t>
                      </a:r>
                      <a:endParaRPr lang="pt-B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Terapia de observação directa</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apoio recíproco</a:t>
                      </a:r>
                    </a:p>
                  </a:txBody>
                  <a:tcPr marL="83127" marR="83127" marT="40341" marB="40341"/>
                </a:tc>
                <a:extLst>
                  <a:ext uri="{0D108BD9-81ED-4DB2-BD59-A6C34878D82A}">
                    <a16:rowId xmlns:a16="http://schemas.microsoft.com/office/drawing/2014/main" val="10008"/>
                  </a:ext>
                </a:extLst>
              </a:tr>
            </a:tbl>
          </a:graphicData>
        </a:graphic>
      </p:graphicFrame>
      <p:sp>
        <p:nvSpPr>
          <p:cNvPr id="20" name="Content Placeholder 1"/>
          <p:cNvSpPr>
            <a:spLocks noGrp="1"/>
          </p:cNvSpPr>
          <p:nvPr>
            <p:ph sz="half" idx="1"/>
          </p:nvPr>
        </p:nvSpPr>
        <p:spPr>
          <a:xfrm>
            <a:off x="2438400" y="990600"/>
            <a:ext cx="6400800" cy="1828800"/>
          </a:xfrm>
        </p:spPr>
        <p:txBody>
          <a:bodyPr>
            <a:noAutofit/>
          </a:bodyPr>
          <a:lstStyle/>
          <a:p>
            <a:r>
              <a:rPr lang="pt-PT" sz="1600" b="1" noProof="0" dirty="0">
                <a:latin typeface="Calibri" panose="020F0502020204030204" pitchFamily="34" charset="0"/>
              </a:rPr>
              <a:t>PONTOS A DISCUTIR:</a:t>
            </a:r>
          </a:p>
          <a:p>
            <a:pPr marL="285750" indent="-285750">
              <a:buFont typeface="Arial" panose="020B0604020202020204" pitchFamily="34" charset="0"/>
              <a:buChar char="•"/>
            </a:pPr>
            <a:r>
              <a:rPr lang="pt-PT" sz="1400" noProof="0" dirty="0">
                <a:latin typeface="Calibri" panose="020F0502020204030204" pitchFamily="34" charset="0"/>
              </a:rPr>
              <a:t>Vamos continuar a explorar maneiras de facilitar a </a:t>
            </a:r>
            <a:br>
              <a:rPr lang="pt-PT" sz="1400" noProof="0" dirty="0">
                <a:latin typeface="Calibri" panose="020F0502020204030204" pitchFamily="34" charset="0"/>
              </a:rPr>
            </a:br>
            <a:r>
              <a:rPr lang="pt-PT" sz="1400" noProof="0" dirty="0">
                <a:latin typeface="Calibri" panose="020F0502020204030204" pitchFamily="34" charset="0"/>
              </a:rPr>
              <a:t>ingestão dos </a:t>
            </a:r>
            <a:r>
              <a:rPr lang="pt-PT" sz="1400" noProof="0" dirty="0" err="1">
                <a:latin typeface="Calibri" panose="020F0502020204030204" pitchFamily="34" charset="0"/>
              </a:rPr>
              <a:t>ARVs</a:t>
            </a:r>
            <a:r>
              <a:rPr lang="pt-PT" sz="1400" noProof="0" dirty="0">
                <a:latin typeface="Calibri" panose="020F0502020204030204" pitchFamily="34" charset="0"/>
              </a:rPr>
              <a:t> </a:t>
            </a:r>
            <a:r>
              <a:rPr lang="pt-PT" sz="1400" b="1" noProof="0" dirty="0">
                <a:latin typeface="Calibri" panose="020F0502020204030204" pitchFamily="34" charset="0"/>
              </a:rPr>
              <a:t>(nível individual).</a:t>
            </a:r>
            <a:endParaRPr lang="pt-PT" sz="1400" noProof="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34</a:t>
            </a:fld>
            <a:endParaRPr lang="pt-BR" dirty="0">
              <a:solidFill>
                <a:prstClr val="black">
                  <a:tint val="75000"/>
                </a:prstClr>
              </a:solidFill>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524" y="381000"/>
            <a:ext cx="1811330" cy="1386725"/>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1" name="Content Placeholder 1"/>
          <p:cNvSpPr>
            <a:spLocks noGrp="1"/>
          </p:cNvSpPr>
          <p:nvPr>
            <p:ph sz="half" idx="1"/>
          </p:nvPr>
        </p:nvSpPr>
        <p:spPr>
          <a:xfrm>
            <a:off x="228600" y="5105400"/>
            <a:ext cx="2057400" cy="1676400"/>
          </a:xfrm>
        </p:spPr>
        <p:txBody>
          <a:bodyPr>
            <a:normAutofit fontScale="47500" lnSpcReduction="20000"/>
          </a:bodyPr>
          <a:lstStyle/>
          <a:p>
            <a:r>
              <a:rPr lang="pt-PT" noProof="0" dirty="0"/>
              <a:t>	    </a:t>
            </a:r>
          </a:p>
          <a:p>
            <a:r>
              <a:rPr lang="pt-PT" noProof="0" dirty="0"/>
              <a:t>	 </a:t>
            </a:r>
            <a:r>
              <a:rPr lang="pt-PT" sz="3800" b="1" noProof="0" dirty="0">
                <a:latin typeface="Calibri" panose="020F0502020204030204" pitchFamily="34" charset="0"/>
              </a:rPr>
              <a:t>  Documento</a:t>
            </a:r>
          </a:p>
          <a:p>
            <a:endParaRPr lang="pt-PT" sz="2300" b="1" noProof="0" dirty="0">
              <a:latin typeface="Calibri" panose="020F0502020204030204" pitchFamily="34" charset="0"/>
            </a:endParaRPr>
          </a:p>
          <a:p>
            <a:r>
              <a:rPr lang="pt-PT" sz="2800" noProof="0" dirty="0">
                <a:latin typeface="Calibri" panose="020F0502020204030204" pitchFamily="34" charset="0"/>
              </a:rPr>
              <a:t>Documentar intervenções planeadas para abordar barreiras identificadas pelo doente na ferramenta </a:t>
            </a:r>
            <a:r>
              <a:rPr lang="pt-PT" sz="2800" b="1" noProof="0" dirty="0" err="1">
                <a:latin typeface="Calibri" panose="020F0502020204030204" pitchFamily="34" charset="0"/>
              </a:rPr>
              <a:t>Enhanced</a:t>
            </a:r>
            <a:r>
              <a:rPr lang="pt-PT" sz="2800" b="1" noProof="0" dirty="0">
                <a:latin typeface="Calibri" panose="020F0502020204030204" pitchFamily="34" charset="0"/>
              </a:rPr>
              <a:t> </a:t>
            </a:r>
            <a:r>
              <a:rPr lang="pt-PT" sz="2800" b="1" noProof="0" dirty="0" err="1">
                <a:latin typeface="Calibri" panose="020F0502020204030204" pitchFamily="34" charset="0"/>
              </a:rPr>
              <a:t>Adherence</a:t>
            </a:r>
            <a:r>
              <a:rPr lang="pt-PT" sz="2800" b="1" noProof="0" dirty="0">
                <a:latin typeface="Calibri" panose="020F0502020204030204" pitchFamily="34" charset="0"/>
              </a:rPr>
              <a:t> </a:t>
            </a:r>
            <a:r>
              <a:rPr lang="pt-PT" sz="2800" b="1" noProof="0" dirty="0" err="1">
                <a:latin typeface="Calibri" panose="020F0502020204030204" pitchFamily="34" charset="0"/>
              </a:rPr>
              <a:t>Plan</a:t>
            </a:r>
            <a:r>
              <a:rPr lang="pt-PT" sz="2800" b="1" noProof="0" dirty="0">
                <a:latin typeface="Calibri" panose="020F0502020204030204" pitchFamily="34" charset="0"/>
              </a:rPr>
              <a:t>.</a:t>
            </a:r>
            <a:endParaRPr lang="pt-PT" sz="2800" noProof="0" dirty="0">
              <a:latin typeface="Calibri" panose="020F0502020204030204" pitchFamily="34" charset="0"/>
            </a:endParaRPr>
          </a:p>
        </p:txBody>
      </p:sp>
    </p:spTree>
    <p:extLst>
      <p:ext uri="{BB962C8B-B14F-4D97-AF65-F5344CB8AC3E}">
        <p14:creationId xmlns:p14="http://schemas.microsoft.com/office/powerpoint/2010/main" val="3685164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pt-BR" sz="2800" dirty="0">
                <a:solidFill>
                  <a:srgbClr val="FFFFFF"/>
                </a:solidFill>
                <a:latin typeface="Calibri" panose="020F0502020204030204" pitchFamily="34" charset="0"/>
              </a:rPr>
              <a:t>14. Dicas para melhorar a ingestão dos ARVs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Vamos encontrar juntos melhores maneiras para você tomar os ARVs.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6988" y="990600"/>
            <a:ext cx="6704012" cy="486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023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Vamos encontrar juntos melhores maneiras para você tomar os ARVs</a:t>
            </a:r>
            <a:r>
              <a:rPr lang="pt-PT" sz="1600" noProof="0" dirty="0">
                <a:latin typeface="Calibri" panose="020F0502020204030204" pitchFamily="34" charset="0"/>
              </a:rPr>
              <a:t>.</a:t>
            </a:r>
          </a:p>
        </p:txBody>
      </p:sp>
      <p:cxnSp>
        <p:nvCxnSpPr>
          <p:cNvPr id="15" name="Straight Connector 14"/>
          <p:cNvCxnSpPr/>
          <p:nvPr/>
        </p:nvCxnSpPr>
        <p:spPr>
          <a:xfrm flipH="1">
            <a:off x="2514600" y="1076325"/>
            <a:ext cx="6928"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40386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35528" y="24384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199" y="2438400"/>
            <a:ext cx="1524001" cy="1066800"/>
          </a:xfrm>
        </p:spPr>
        <p:txBody>
          <a:bodyPr>
            <a:normAutofit/>
          </a:bodyPr>
          <a:lstStyle/>
          <a:p>
            <a:r>
              <a:rPr lang="pt-BR" sz="1500" b="1" noProof="0" dirty="0">
                <a:latin typeface="Calibri" panose="020F0502020204030204" pitchFamily="34" charset="0"/>
              </a:rPr>
              <a:t>Instruções aos provedores</a:t>
            </a:r>
            <a:endParaRPr lang="pt-PT" sz="1500" b="1" noProof="0" dirty="0">
              <a:latin typeface="Calibri" panose="020F0502020204030204" pitchFamily="34" charset="0"/>
            </a:endParaRP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514600"/>
            <a:ext cx="389505" cy="40045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35528" y="3090208"/>
            <a:ext cx="2202872" cy="646331"/>
          </a:xfrm>
          <a:prstGeom prst="rect">
            <a:avLst/>
          </a:prstGeom>
          <a:noFill/>
        </p:spPr>
        <p:txBody>
          <a:bodyPr wrap="square" rtlCol="0">
            <a:spAutoFit/>
          </a:bodyPr>
          <a:lstStyle/>
          <a:p>
            <a:r>
              <a:rPr lang="pt-BR" sz="1200" dirty="0">
                <a:latin typeface="Calibri" panose="020F0502020204030204" pitchFamily="34" charset="0"/>
              </a:rPr>
              <a:t>Oferecer sugestões para transpor barreiras específicas que tenham sido identificadas.</a:t>
            </a:r>
            <a:endParaRPr lang="pt-BR"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14. </a:t>
            </a:r>
            <a:r>
              <a:rPr lang="pt-BR" sz="2800" dirty="0">
                <a:solidFill>
                  <a:srgbClr val="FFFFFF"/>
                </a:solidFill>
                <a:latin typeface="Calibri" panose="020F0502020204030204" pitchFamily="34" charset="0"/>
              </a:rPr>
              <a:t>Dicas para melhorar a ingestão dos ARVs</a:t>
            </a:r>
            <a:endParaRPr lang="pt-PT" sz="2800" noProof="0" dirty="0">
              <a:solidFill>
                <a:srgbClr val="FFFFFF"/>
              </a:solidFill>
              <a:latin typeface="Calibri" panose="020F0502020204030204" pitchFamily="34" charset="0"/>
            </a:endParaRPr>
          </a:p>
        </p:txBody>
      </p:sp>
      <p:sp>
        <p:nvSpPr>
          <p:cNvPr id="20" name="Content Placeholder 1"/>
          <p:cNvSpPr>
            <a:spLocks noGrp="1"/>
          </p:cNvSpPr>
          <p:nvPr>
            <p:ph sz="half" idx="1"/>
          </p:nvPr>
        </p:nvSpPr>
        <p:spPr>
          <a:xfrm>
            <a:off x="2590800" y="990600"/>
            <a:ext cx="6477000" cy="1828800"/>
          </a:xfrm>
        </p:spPr>
        <p:txBody>
          <a:bodyPr>
            <a:noAutofit/>
          </a:bodyPr>
          <a:lstStyle/>
          <a:p>
            <a:r>
              <a:rPr lang="pt-PT" sz="1600" b="1" noProof="0" dirty="0">
                <a:latin typeface="Calibri" panose="020F0502020204030204" pitchFamily="34" charset="0"/>
              </a:rPr>
              <a:t>PONTOS A DISCUTIR:</a:t>
            </a:r>
          </a:p>
          <a:p>
            <a:pPr marL="285750" indent="-285750">
              <a:buFont typeface="Arial" panose="020B0604020202020204" pitchFamily="34" charset="0"/>
              <a:buChar char="•"/>
            </a:pPr>
            <a:r>
              <a:rPr lang="pt-PT" sz="1400" dirty="0">
                <a:latin typeface="Calibri" panose="020F0502020204030204" pitchFamily="34" charset="0"/>
              </a:rPr>
              <a:t>Vamos continuar a explorar maneiras de facilitar a </a:t>
            </a:r>
            <a:br>
              <a:rPr lang="pt-PT" sz="1400" dirty="0">
                <a:latin typeface="Calibri" panose="020F0502020204030204" pitchFamily="34" charset="0"/>
              </a:rPr>
            </a:br>
            <a:r>
              <a:rPr lang="pt-PT" sz="1400" dirty="0">
                <a:latin typeface="Calibri" panose="020F0502020204030204" pitchFamily="34" charset="0"/>
              </a:rPr>
              <a:t>ingestão dos </a:t>
            </a:r>
            <a:r>
              <a:rPr lang="pt-PT" sz="1400" dirty="0" err="1">
                <a:latin typeface="Calibri" panose="020F0502020204030204" pitchFamily="34" charset="0"/>
              </a:rPr>
              <a:t>ARVs</a:t>
            </a:r>
            <a:r>
              <a:rPr lang="pt-PT" sz="1400" dirty="0">
                <a:latin typeface="Calibri" panose="020F0502020204030204" pitchFamily="34" charset="0"/>
              </a:rPr>
              <a:t> </a:t>
            </a:r>
            <a:r>
              <a:rPr lang="pt-PT" sz="1400" b="1" noProof="0" dirty="0">
                <a:latin typeface="Calibri" panose="020F0502020204030204" pitchFamily="34" charset="0"/>
              </a:rPr>
              <a:t>(nível doméstico e institucional/                                          comunitário).</a:t>
            </a:r>
            <a:endParaRPr lang="pt-PT" sz="1400" noProof="0" dirty="0">
              <a:latin typeface="Calibri" panose="020F050202020403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3248796110"/>
              </p:ext>
            </p:extLst>
          </p:nvPr>
        </p:nvGraphicFramePr>
        <p:xfrm>
          <a:off x="2743201" y="2362200"/>
          <a:ext cx="5943599" cy="4244336"/>
        </p:xfrm>
        <a:graphic>
          <a:graphicData uri="http://schemas.openxmlformats.org/drawingml/2006/table">
            <a:tbl>
              <a:tblPr firstRow="1" bandRow="1">
                <a:tableStyleId>{7DF18680-E054-41AD-8BC1-D1AEF772440D}</a:tableStyleId>
              </a:tblPr>
              <a:tblGrid>
                <a:gridCol w="1459558">
                  <a:extLst>
                    <a:ext uri="{9D8B030D-6E8A-4147-A177-3AD203B41FA5}">
                      <a16:colId xmlns:a16="http://schemas.microsoft.com/office/drawing/2014/main" val="20000"/>
                    </a:ext>
                  </a:extLst>
                </a:gridCol>
                <a:gridCol w="173404">
                  <a:extLst>
                    <a:ext uri="{9D8B030D-6E8A-4147-A177-3AD203B41FA5}">
                      <a16:colId xmlns:a16="http://schemas.microsoft.com/office/drawing/2014/main" val="20001"/>
                    </a:ext>
                  </a:extLst>
                </a:gridCol>
                <a:gridCol w="1561964">
                  <a:extLst>
                    <a:ext uri="{9D8B030D-6E8A-4147-A177-3AD203B41FA5}">
                      <a16:colId xmlns:a16="http://schemas.microsoft.com/office/drawing/2014/main" val="20002"/>
                    </a:ext>
                  </a:extLst>
                </a:gridCol>
                <a:gridCol w="1375771">
                  <a:extLst>
                    <a:ext uri="{9D8B030D-6E8A-4147-A177-3AD203B41FA5}">
                      <a16:colId xmlns:a16="http://schemas.microsoft.com/office/drawing/2014/main" val="20003"/>
                    </a:ext>
                  </a:extLst>
                </a:gridCol>
                <a:gridCol w="1372902">
                  <a:extLst>
                    <a:ext uri="{9D8B030D-6E8A-4147-A177-3AD203B41FA5}">
                      <a16:colId xmlns:a16="http://schemas.microsoft.com/office/drawing/2014/main" val="20004"/>
                    </a:ext>
                  </a:extLst>
                </a:gridCol>
              </a:tblGrid>
              <a:tr h="221876">
                <a:tc gridSpan="2">
                  <a:txBody>
                    <a:bodyPr/>
                    <a:lstStyle/>
                    <a:p>
                      <a:pPr algn="ctr"/>
                      <a:r>
                        <a:rPr lang="pt-BR" sz="900" dirty="0">
                          <a:latin typeface="Calibri" panose="020F0502020204030204" pitchFamily="34" charset="0"/>
                        </a:rPr>
                        <a:t>BARREIRAS</a:t>
                      </a:r>
                    </a:p>
                  </a:txBody>
                  <a:tcPr marL="83127" marR="83127" marT="40341" marB="40341"/>
                </a:tc>
                <a:tc hMerge="1">
                  <a:txBody>
                    <a:bodyPr/>
                    <a:lstStyle/>
                    <a:p>
                      <a:pPr algn="ctr"/>
                      <a:endParaRPr lang="en-US" sz="1000" dirty="0">
                        <a:latin typeface="Calibri" panose="020F0502020204030204" pitchFamily="34" charset="0"/>
                      </a:endParaRPr>
                    </a:p>
                  </a:txBody>
                  <a:tcPr marL="83127" marR="83127" marT="40341" marB="40341"/>
                </a:tc>
                <a:tc gridSpan="3">
                  <a:txBody>
                    <a:bodyPr/>
                    <a:lstStyle/>
                    <a:p>
                      <a:pPr algn="ctr"/>
                      <a:r>
                        <a:rPr lang="pt-PT" sz="900" noProof="0" dirty="0">
                          <a:latin typeface="Calibri" panose="020F0502020204030204" pitchFamily="34" charset="0"/>
                        </a:rPr>
                        <a:t>INTERVENÇÕES PARA ABORDAR AS BARREIRAS E MELHORAR A ADESÃO</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5">
                  <a:txBody>
                    <a:bodyPr/>
                    <a:lstStyle/>
                    <a:p>
                      <a:pPr algn="ctr"/>
                      <a:r>
                        <a:rPr lang="pt-BR" sz="900" b="1">
                          <a:latin typeface="Calibri" panose="020F0502020204030204" pitchFamily="34" charset="0"/>
                        </a:rPr>
                        <a:t>DOMÉSTICAS</a:t>
                      </a:r>
                      <a:endParaRPr lang="pt-B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gridSpan="2">
                  <a:txBody>
                    <a:bodyPr/>
                    <a:lstStyle/>
                    <a:p>
                      <a:r>
                        <a:rPr lang="pt-BR" sz="900" b="1" dirty="0">
                          <a:latin typeface="Calibri" panose="020F0502020204030204" pitchFamily="34" charset="0"/>
                        </a:rPr>
                        <a:t>Partilhar com outros</a:t>
                      </a: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Aconselhamento individual para educação básica sobre o HIV/ARV</a:t>
                      </a:r>
                    </a:p>
                  </a:txBody>
                  <a:tcPr marL="83127" marR="83127" marT="40341" marB="40341"/>
                </a:tc>
                <a:tc>
                  <a:txBody>
                    <a:bodyPr/>
                    <a:lstStyle/>
                    <a:p>
                      <a:pPr marL="171450" indent="-171450">
                        <a:buFont typeface="Arial" panose="020B0604020202020204" pitchFamily="34" charset="0"/>
                        <a:buChar char="•"/>
                      </a:pPr>
                      <a:r>
                        <a:rPr lang="pt-BR" sz="900" baseline="0" dirty="0">
                          <a:latin typeface="Calibri" panose="020F0502020204030204" pitchFamily="34" charset="0"/>
                        </a:rPr>
                        <a:t>Aconselhamento em grupo</a:t>
                      </a:r>
                    </a:p>
                  </a:txBody>
                  <a:tcPr marL="83127" marR="83127" marT="40341" marB="40341"/>
                </a:tc>
                <a:tc>
                  <a:txBody>
                    <a:bodyPr/>
                    <a:lstStyle/>
                    <a:p>
                      <a:pPr marL="171450" indent="-171450">
                        <a:buFont typeface="Arial" panose="020B0604020202020204" pitchFamily="34" charset="0"/>
                        <a:buChar char="•"/>
                      </a:pPr>
                      <a:r>
                        <a:rPr lang="pt-BR" sz="900" baseline="0" dirty="0">
                          <a:latin typeface="Calibri" panose="020F0502020204030204" pitchFamily="34" charset="0"/>
                        </a:rPr>
                        <a:t>Facilitar a inscrição em atendimento/PrEP para familiares</a:t>
                      </a:r>
                    </a:p>
                  </a:txBody>
                  <a:tcPr marL="83127" marR="83127" marT="40341" marB="40341"/>
                </a:tc>
                <a:extLst>
                  <a:ext uri="{0D108BD9-81ED-4DB2-BD59-A6C34878D82A}">
                    <a16:rowId xmlns:a16="http://schemas.microsoft.com/office/drawing/2014/main" val="10002"/>
                  </a:ext>
                </a:extLst>
              </a:tr>
              <a:tr h="537882">
                <a:tc gridSpan="2">
                  <a:txBody>
                    <a:bodyPr/>
                    <a:lstStyle/>
                    <a:p>
                      <a:r>
                        <a:rPr lang="pt-BR" sz="900" b="1" dirty="0">
                          <a:latin typeface="Calibri" panose="020F0502020204030204" pitchFamily="34" charset="0"/>
                        </a:rPr>
                        <a:t>Medo de revelar</a:t>
                      </a: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Aconselhamento individual</a:t>
                      </a:r>
                    </a:p>
                    <a:p>
                      <a:pPr marL="171450" indent="-171450">
                        <a:buFont typeface="Arial" panose="020B0604020202020204" pitchFamily="34" charset="0"/>
                        <a:buChar char="•"/>
                      </a:pPr>
                      <a:r>
                        <a:rPr lang="pt-BR" sz="900" dirty="0">
                          <a:latin typeface="Calibri" panose="020F0502020204030204" pitchFamily="34" charset="0"/>
                        </a:rPr>
                        <a:t>Amigo de tratamento</a:t>
                      </a:r>
                    </a:p>
                    <a:p>
                      <a:pPr marL="171450" indent="-171450">
                        <a:buFont typeface="Arial" panose="020B0604020202020204" pitchFamily="34" charset="0"/>
                        <a:buChar char="•"/>
                      </a:pPr>
                      <a:r>
                        <a:rPr lang="pt-BR" sz="900" dirty="0">
                          <a:latin typeface="Calibri" panose="020F0502020204030204" pitchFamily="34" charset="0"/>
                        </a:rPr>
                        <a:t>Aconselhamento e testes de casais</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Aconselhamento em grupo</a:t>
                      </a:r>
                    </a:p>
                    <a:p>
                      <a:pPr marL="171450" indent="-171450">
                        <a:buFont typeface="Arial" panose="020B0604020202020204" pitchFamily="34" charset="0"/>
                        <a:buChar char="•"/>
                      </a:pPr>
                      <a:r>
                        <a:rPr lang="pt-BR" sz="900" dirty="0">
                          <a:latin typeface="Calibri" panose="020F0502020204030204" pitchFamily="34" charset="0"/>
                        </a:rPr>
                        <a:t>Frasco de comprimidos não identificado</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apoio recíproco</a:t>
                      </a:r>
                    </a:p>
                    <a:p>
                      <a:pPr marL="171450" indent="-171450">
                        <a:buFont typeface="Arial" panose="020B0604020202020204" pitchFamily="34" charset="0"/>
                        <a:buChar char="•"/>
                      </a:pPr>
                      <a:r>
                        <a:rPr lang="pt-BR" sz="900" baseline="0" dirty="0">
                          <a:latin typeface="Calibri" panose="020F0502020204030204" pitchFamily="34" charset="0"/>
                        </a:rPr>
                        <a:t>Grupo de tratamento de ARV</a:t>
                      </a:r>
                      <a:endParaRPr lang="pt-BR" sz="9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33082">
                <a:tc gridSpan="2">
                  <a:txBody>
                    <a:bodyPr/>
                    <a:lstStyle/>
                    <a:p>
                      <a:r>
                        <a:rPr lang="pt-BR" sz="900" b="1" dirty="0">
                          <a:latin typeface="Calibri" panose="020F0502020204030204" pitchFamily="34" charset="0"/>
                        </a:rPr>
                        <a:t>Relações com a família ou parceiro/a</a:t>
                      </a: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pt-BR" sz="900" dirty="0">
                          <a:latin typeface="Calibri" panose="020F0502020204030204" pitchFamily="34" charset="0"/>
                        </a:rPr>
                        <a:t>Aconselhamento em grupo</a:t>
                      </a:r>
                    </a:p>
                  </a:txBody>
                  <a:tcPr marL="83127" marR="83127" marT="40341" marB="40341"/>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4"/>
                  </a:ext>
                </a:extLst>
              </a:tr>
              <a:tr h="233082">
                <a:tc gridSpan="2">
                  <a:txBody>
                    <a:bodyPr/>
                    <a:lstStyle/>
                    <a:p>
                      <a:r>
                        <a:rPr lang="pt-BR" sz="900" b="1" dirty="0">
                          <a:latin typeface="Calibri" panose="020F0502020204030204" pitchFamily="34" charset="0"/>
                        </a:rPr>
                        <a:t>Incapacidade de pagar</a:t>
                      </a: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pt-BR" sz="900" dirty="0">
                          <a:latin typeface="Calibri" panose="020F0502020204030204" pitchFamily="34" charset="0"/>
                        </a:rPr>
                        <a:t>Encaminhar para um assistente social, trabalhador de grupo de apoio ou ONG</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33082">
                <a:tc gridSpan="2">
                  <a:txBody>
                    <a:bodyPr/>
                    <a:lstStyle/>
                    <a:p>
                      <a:r>
                        <a:rPr lang="pt-BR" sz="900" b="1" dirty="0">
                          <a:latin typeface="Calibri" panose="020F0502020204030204" pitchFamily="34" charset="0"/>
                        </a:rPr>
                        <a:t>Insegurança alimentar</a:t>
                      </a: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Calibri" panose="020F0502020204030204" pitchFamily="34" charset="0"/>
                      </a:endParaRPr>
                    </a:p>
                  </a:txBody>
                  <a:tcPr marL="83127" marR="83127" marT="40341" marB="40341"/>
                </a:tc>
                <a:tc gridSpan="3">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900" dirty="0">
                          <a:latin typeface="Calibri" panose="020F0502020204030204" pitchFamily="34" charset="0"/>
                        </a:rPr>
                        <a:t>Encaminhar para o assistente social, trabalhador de grupo de apoio ou ONG</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33082">
                <a:tc gridSpan="5">
                  <a:txBody>
                    <a:bodyPr/>
                    <a:lstStyle/>
                    <a:p>
                      <a:pPr algn="ctr"/>
                      <a:r>
                        <a:rPr lang="pt-BR" sz="900" b="1" dirty="0">
                          <a:latin typeface="Calibri" panose="020F0502020204030204" pitchFamily="34" charset="0"/>
                        </a:rPr>
                        <a:t>INSTITUCIONAIS/COMUNITÁRIAS</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33082">
                <a:tc>
                  <a:txBody>
                    <a:bodyPr/>
                    <a:lstStyle/>
                    <a:p>
                      <a:r>
                        <a:rPr lang="pt-BR" sz="900" b="1" dirty="0">
                          <a:latin typeface="Calibri" panose="020F0502020204030204" pitchFamily="34" charset="0"/>
                        </a:rPr>
                        <a:t>Longos períodos de espera</a:t>
                      </a:r>
                    </a:p>
                  </a:txBody>
                  <a:tcPr marL="83127" marR="83127" marT="40341" marB="40341"/>
                </a:tc>
                <a:tc gridSpan="2">
                  <a:txBody>
                    <a:bodyPr/>
                    <a:lstStyle/>
                    <a:p>
                      <a:pPr marL="171450" indent="-171450">
                        <a:buFont typeface="Arial" panose="020B0604020202020204" pitchFamily="34" charset="0"/>
                        <a:buChar char="•"/>
                      </a:pPr>
                      <a:r>
                        <a:rPr lang="pt-BR" sz="900" dirty="0">
                          <a:latin typeface="Calibri" panose="020F0502020204030204" pitchFamily="34" charset="0"/>
                        </a:rPr>
                        <a:t>Cuidados prestados por enfermeiros ou de base comunitária</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pt-BR" sz="900" dirty="0">
                          <a:latin typeface="Calibri" panose="020F0502020204030204" pitchFamily="34" charset="0"/>
                        </a:rPr>
                        <a:t>Abastecimento para três meses, se possível</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TARV</a:t>
                      </a:r>
                    </a:p>
                  </a:txBody>
                  <a:tcPr marL="83127" marR="83127" marT="40341" marB="40341"/>
                </a:tc>
                <a:extLst>
                  <a:ext uri="{0D108BD9-81ED-4DB2-BD59-A6C34878D82A}">
                    <a16:rowId xmlns:a16="http://schemas.microsoft.com/office/drawing/2014/main" val="10008"/>
                  </a:ext>
                </a:extLst>
              </a:tr>
              <a:tr h="281089">
                <a:tc>
                  <a:txBody>
                    <a:bodyPr/>
                    <a:lstStyle/>
                    <a:p>
                      <a:r>
                        <a:rPr lang="pt-BR" sz="900" b="1" dirty="0">
                          <a:latin typeface="Calibri" panose="020F0502020204030204" pitchFamily="34" charset="0"/>
                        </a:rPr>
                        <a:t>Estigma e discriminação</a:t>
                      </a:r>
                    </a:p>
                  </a:txBody>
                  <a:tcPr marL="83127" marR="83127" marT="40341" marB="40341"/>
                </a:tc>
                <a:tc gridSpan="2">
                  <a:txBody>
                    <a:bodyPr/>
                    <a:lstStyle/>
                    <a:p>
                      <a:pPr marL="171450" indent="-171450">
                        <a:buFont typeface="Arial" panose="020B0604020202020204" pitchFamily="34" charset="0"/>
                        <a:buChar char="•"/>
                      </a:pPr>
                      <a:r>
                        <a:rPr lang="pt-BR" sz="900" dirty="0">
                          <a:latin typeface="Calibri" panose="020F0502020204030204" pitchFamily="34" charset="0"/>
                        </a:rPr>
                        <a:t>Aconselhamento individual/grupo</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pt-BR" sz="900" dirty="0">
                          <a:latin typeface="Calibri" panose="020F0502020204030204" pitchFamily="34" charset="0"/>
                        </a:rPr>
                        <a:t>Grupo de apoio recíproco</a:t>
                      </a:r>
                    </a:p>
                  </a:txBody>
                  <a:tcPr marL="83127" marR="83127" marT="40341" marB="40341"/>
                </a:tc>
                <a:tc>
                  <a:txBody>
                    <a:bodyPr/>
                    <a:lstStyle/>
                    <a:p>
                      <a:pPr marL="171450" indent="-171450">
                        <a:buFont typeface="Arial" panose="020B0604020202020204" pitchFamily="34" charset="0"/>
                        <a:buChar char="•"/>
                      </a:pPr>
                      <a:r>
                        <a:rPr lang="pt-BR" sz="900" dirty="0">
                          <a:latin typeface="Calibri" panose="020F0502020204030204" pitchFamily="34" charset="0"/>
                        </a:rPr>
                        <a:t>Grupo de TARV</a:t>
                      </a:r>
                    </a:p>
                  </a:txBody>
                  <a:tcPr marL="83127" marR="83127" marT="40341" marB="40341"/>
                </a:tc>
                <a:extLst>
                  <a:ext uri="{0D108BD9-81ED-4DB2-BD59-A6C34878D82A}">
                    <a16:rowId xmlns:a16="http://schemas.microsoft.com/office/drawing/2014/main" val="10009"/>
                  </a:ext>
                </a:extLst>
              </a:tr>
              <a:tr h="310466">
                <a:tc>
                  <a:txBody>
                    <a:bodyPr/>
                    <a:lstStyle/>
                    <a:p>
                      <a:r>
                        <a:rPr lang="pt-BR" sz="900" b="1" dirty="0">
                          <a:latin typeface="Calibri" panose="020F0502020204030204" pitchFamily="34" charset="0"/>
                        </a:rPr>
                        <a:t>Crise política/guerra/desastre natural</a:t>
                      </a:r>
                    </a:p>
                  </a:txBody>
                  <a:tcPr marL="83127" marR="83127" marT="40341" marB="40341"/>
                </a:tc>
                <a:tc gridSpan="2">
                  <a:txBody>
                    <a:bodyPr/>
                    <a:lstStyle/>
                    <a:p>
                      <a:pPr marL="171450" indent="-171450">
                        <a:buFont typeface="Arial" panose="020B0604020202020204" pitchFamily="34" charset="0"/>
                        <a:buChar char="•"/>
                      </a:pPr>
                      <a:r>
                        <a:rPr lang="pt-BR" sz="900" dirty="0">
                          <a:latin typeface="Calibri" panose="020F0502020204030204" pitchFamily="34" charset="0"/>
                        </a:rPr>
                        <a:t>Aconselhamento individual</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pt-BR" sz="900" dirty="0">
                          <a:latin typeface="Calibri" panose="020F0502020204030204" pitchFamily="34" charset="0"/>
                        </a:rPr>
                        <a:t>Gestão do caso</a:t>
                      </a: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extLst>
                  <a:ext uri="{0D108BD9-81ED-4DB2-BD59-A6C34878D82A}">
                    <a16:rowId xmlns:a16="http://schemas.microsoft.com/office/drawing/2014/main" val="10010"/>
                  </a:ext>
                </a:extLst>
              </a:tr>
            </a:tbl>
          </a:graphicData>
        </a:graphic>
      </p:graphicFrame>
      <p:sp>
        <p:nvSpPr>
          <p:cNvPr id="32" name="Content Placeholder 1"/>
          <p:cNvSpPr>
            <a:spLocks noGrp="1"/>
          </p:cNvSpPr>
          <p:nvPr>
            <p:ph sz="half" idx="1"/>
          </p:nvPr>
        </p:nvSpPr>
        <p:spPr>
          <a:xfrm>
            <a:off x="304800" y="4038600"/>
            <a:ext cx="2057400" cy="2590800"/>
          </a:xfrm>
        </p:spPr>
        <p:txBody>
          <a:bodyPr>
            <a:normAutofit fontScale="32500" lnSpcReduction="20000"/>
          </a:bodyPr>
          <a:lstStyle/>
          <a:p>
            <a:r>
              <a:rPr lang="pt-PT" sz="2200" noProof="0" dirty="0"/>
              <a:t>	    </a:t>
            </a:r>
          </a:p>
          <a:p>
            <a:r>
              <a:rPr lang="pt-PT" sz="2200" noProof="0" dirty="0"/>
              <a:t>	 </a:t>
            </a:r>
            <a:r>
              <a:rPr lang="pt-PT" sz="4300" b="1" noProof="0" dirty="0">
                <a:latin typeface="Calibri" panose="020F0502020204030204" pitchFamily="34" charset="0"/>
              </a:rPr>
              <a:t>  Documento</a:t>
            </a:r>
          </a:p>
          <a:p>
            <a:endParaRPr lang="pt-PT" sz="2500" b="1" noProof="0" dirty="0">
              <a:latin typeface="Calibri" panose="020F0502020204030204" pitchFamily="34" charset="0"/>
            </a:endParaRPr>
          </a:p>
          <a:p>
            <a:pPr marL="457200" indent="-457200">
              <a:buFont typeface="Arial" panose="020B0604020202020204" pitchFamily="34" charset="0"/>
              <a:buChar char="•"/>
            </a:pPr>
            <a:r>
              <a:rPr lang="pt-PT" sz="3100" noProof="0" dirty="0">
                <a:latin typeface="Calibri" panose="020F0502020204030204" pitchFamily="34" charset="0"/>
              </a:rPr>
              <a:t>Documentar intervenções e quaisquer encaminhamentos necessários na ferramenta </a:t>
            </a:r>
            <a:r>
              <a:rPr lang="pt-PT" sz="3100" b="1" noProof="0" dirty="0" err="1">
                <a:latin typeface="Calibri" panose="020F0502020204030204" pitchFamily="34" charset="0"/>
              </a:rPr>
              <a:t>Enhanced</a:t>
            </a:r>
            <a:r>
              <a:rPr lang="pt-PT" sz="3100" b="1" noProof="0" dirty="0">
                <a:latin typeface="Calibri" panose="020F0502020204030204" pitchFamily="34" charset="0"/>
              </a:rPr>
              <a:t> </a:t>
            </a:r>
            <a:r>
              <a:rPr lang="pt-PT" sz="3100" b="1" noProof="0" dirty="0" err="1">
                <a:latin typeface="Calibri" panose="020F0502020204030204" pitchFamily="34" charset="0"/>
              </a:rPr>
              <a:t>Adherence</a:t>
            </a:r>
            <a:r>
              <a:rPr lang="pt-PT" sz="3100" b="1" noProof="0" dirty="0">
                <a:latin typeface="Calibri" panose="020F0502020204030204" pitchFamily="34" charset="0"/>
              </a:rPr>
              <a:t> </a:t>
            </a:r>
            <a:r>
              <a:rPr lang="pt-PT" sz="3100" b="1" noProof="0" dirty="0" err="1">
                <a:latin typeface="Calibri" panose="020F0502020204030204" pitchFamily="34" charset="0"/>
              </a:rPr>
              <a:t>Plan</a:t>
            </a:r>
            <a:r>
              <a:rPr lang="pt-PT" sz="3100" b="1" noProof="0" dirty="0">
                <a:latin typeface="Calibri" panose="020F0502020204030204" pitchFamily="34" charset="0"/>
              </a:rPr>
              <a:t>.</a:t>
            </a:r>
          </a:p>
          <a:p>
            <a:pPr marL="457200" indent="-457200">
              <a:buFont typeface="Arial" panose="020B0604020202020204" pitchFamily="34" charset="0"/>
              <a:buChar char="•"/>
            </a:pPr>
            <a:r>
              <a:rPr lang="pt-PT" sz="3100" noProof="0" dirty="0">
                <a:latin typeface="Calibri" panose="020F0502020204030204" pitchFamily="34" charset="0"/>
              </a:rPr>
              <a:t>Resumir os resultados e planos feitos. Fazer com que o doente repita o plano.</a:t>
            </a:r>
          </a:p>
          <a:p>
            <a:pPr marL="457200" indent="-457200">
              <a:buFont typeface="Arial" panose="020B0604020202020204" pitchFamily="34" charset="0"/>
              <a:buChar char="•"/>
            </a:pPr>
            <a:r>
              <a:rPr lang="pt-PT" sz="3100" noProof="0" dirty="0">
                <a:latin typeface="Calibri" panose="020F0502020204030204" pitchFamily="34" charset="0"/>
              </a:rPr>
              <a:t>Comunicar ao doente a data da próxima consulta e avisar se se trata de outra sessão de adesão ou se é para repetir o teste de carga viral.</a:t>
            </a:r>
          </a:p>
          <a:p>
            <a:pPr marL="457200" indent="-457200">
              <a:buFont typeface="Arial" panose="020B0604020202020204" pitchFamily="34" charset="0"/>
              <a:buChar char="•"/>
            </a:pPr>
            <a:endParaRPr lang="pt-PT" sz="2800" noProof="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36</a:t>
            </a:fld>
            <a:endParaRPr lang="pt-BR" dirty="0">
              <a:solidFill>
                <a:prstClr val="black">
                  <a:tint val="75000"/>
                </a:prstClr>
              </a:solidFill>
            </a:endParaRP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0881" y="641180"/>
            <a:ext cx="1800569" cy="139827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253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15. Assistência adicional para tomar os ARVs</a:t>
            </a:r>
          </a:p>
        </p:txBody>
      </p:sp>
      <p:sp>
        <p:nvSpPr>
          <p:cNvPr id="4" name="TextBox 3"/>
          <p:cNvSpPr txBox="1"/>
          <p:nvPr/>
        </p:nvSpPr>
        <p:spPr>
          <a:xfrm>
            <a:off x="4800600" y="2924577"/>
            <a:ext cx="3810000" cy="1015663"/>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Vamos encontrar juntos melhores maneiras para você tomar os ARVs.</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1117"/>
          <a:stretch/>
        </p:blipFill>
        <p:spPr bwMode="auto">
          <a:xfrm>
            <a:off x="1066800" y="1323416"/>
            <a:ext cx="2928936" cy="421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274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Vamos encontrar juntos melhores maneiras para você tomar os ARVs</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3688644" y="1143000"/>
            <a:ext cx="5226756" cy="3733800"/>
          </a:xfrm>
        </p:spPr>
        <p:txBody>
          <a:bodyPr>
            <a:noAutofit/>
          </a:bodyPr>
          <a:lstStyle/>
          <a:p>
            <a:r>
              <a:rPr lang="pt-PT" sz="1600" b="1" noProof="0" dirty="0">
                <a:latin typeface="Calibri" panose="020F0502020204030204" pitchFamily="34" charset="0"/>
              </a:rPr>
              <a:t>PONTOS A DISCUTIR:</a:t>
            </a:r>
          </a:p>
          <a:p>
            <a:pPr marL="285750" indent="-285750">
              <a:buFont typeface="Arial" panose="020B0604020202020204" pitchFamily="34" charset="0"/>
              <a:buChar char="•"/>
            </a:pPr>
            <a:r>
              <a:rPr lang="pt-PT" sz="1400" b="1" noProof="0" dirty="0">
                <a:latin typeface="Calibri" panose="020F0502020204030204" pitchFamily="34" charset="0"/>
              </a:rPr>
              <a:t>Vamos analisar melhor algumas das </a:t>
            </a:r>
            <a:br>
              <a:rPr lang="pt-PT" sz="1400" b="1" noProof="0" dirty="0">
                <a:latin typeface="Calibri" panose="020F0502020204030204" pitchFamily="34" charset="0"/>
              </a:rPr>
            </a:br>
            <a:r>
              <a:rPr lang="pt-PT" sz="1400" b="1" noProof="0" dirty="0">
                <a:latin typeface="Calibri" panose="020F0502020204030204" pitchFamily="34" charset="0"/>
              </a:rPr>
              <a:t>barreiras normais à ingestão dos </a:t>
            </a:r>
            <a:r>
              <a:rPr lang="pt-PT" sz="1400" b="1" noProof="0" dirty="0" err="1">
                <a:latin typeface="Calibri" panose="020F0502020204030204" pitchFamily="34" charset="0"/>
              </a:rPr>
              <a:t>ARVs</a:t>
            </a:r>
            <a:r>
              <a:rPr lang="pt-PT" sz="1400" b="1" noProof="0" dirty="0">
                <a:latin typeface="Calibri" panose="020F0502020204030204" pitchFamily="34" charset="0"/>
              </a:rPr>
              <a:t>.</a:t>
            </a:r>
          </a:p>
          <a:p>
            <a:pPr marL="285750" indent="-285750">
              <a:buFont typeface="Arial" panose="020B0604020202020204" pitchFamily="34" charset="0"/>
              <a:buChar char="•"/>
            </a:pPr>
            <a:r>
              <a:rPr lang="pt-PT" sz="1400" noProof="0" dirty="0">
                <a:latin typeface="Calibri" panose="020F0502020204030204" pitchFamily="34" charset="0"/>
              </a:rPr>
              <a:t>De entre as áreas que discutimos, qual é o maior problema que você tem em tomar os </a:t>
            </a:r>
            <a:r>
              <a:rPr lang="pt-PT" sz="1400" noProof="0" dirty="0" err="1">
                <a:latin typeface="Calibri" panose="020F0502020204030204" pitchFamily="34" charset="0"/>
              </a:rPr>
              <a:t>ARVs</a:t>
            </a:r>
            <a:r>
              <a:rPr lang="pt-PT" sz="1400" noProof="0" dirty="0">
                <a:latin typeface="Calibri" panose="020F0502020204030204" pitchFamily="34" charset="0"/>
              </a:rPr>
              <a:t>?</a:t>
            </a:r>
          </a:p>
          <a:p>
            <a:pPr marL="285750" indent="-285750">
              <a:buFont typeface="Arial" panose="020B0604020202020204" pitchFamily="34" charset="0"/>
              <a:buChar char="•"/>
            </a:pPr>
            <a:r>
              <a:rPr lang="pt-PT" sz="1400" dirty="0">
                <a:latin typeface="Calibri" panose="020F0502020204030204" pitchFamily="34" charset="0"/>
              </a:rPr>
              <a:t>Parece-me que o que você disse foi o seguinte</a:t>
            </a:r>
            <a:r>
              <a:rPr lang="pt-PT" sz="1400" noProof="0" dirty="0">
                <a:latin typeface="Calibri" panose="020F0502020204030204" pitchFamily="34" charset="0"/>
              </a:rPr>
              <a:t>. Diga-me se percebi bem. </a:t>
            </a:r>
            <a:r>
              <a:rPr lang="pt-PT" sz="1400" i="1" noProof="0" dirty="0">
                <a:latin typeface="Calibri" panose="020F0502020204030204" pitchFamily="34" charset="0"/>
              </a:rPr>
              <a:t>[</a:t>
            </a:r>
            <a:r>
              <a:rPr lang="pt-PT" sz="1400" i="1" noProof="0" dirty="0" err="1">
                <a:latin typeface="Calibri" panose="020F0502020204030204" pitchFamily="34" charset="0"/>
              </a:rPr>
              <a:t>Reflectir</a:t>
            </a:r>
            <a:r>
              <a:rPr lang="pt-PT" sz="1400" i="1" noProof="0" dirty="0">
                <a:latin typeface="Calibri" panose="020F0502020204030204" pitchFamily="34" charset="0"/>
              </a:rPr>
              <a:t> sobre os desafios identificados]</a:t>
            </a:r>
          </a:p>
          <a:p>
            <a:pPr marL="695945" lvl="1" indent="-285750">
              <a:buFont typeface="Arial" panose="020B0604020202020204" pitchFamily="34" charset="0"/>
              <a:buChar char="•"/>
            </a:pPr>
            <a:r>
              <a:rPr lang="pt-PT" sz="1400" noProof="0" dirty="0">
                <a:latin typeface="Calibri" panose="020F0502020204030204" pitchFamily="34" charset="0"/>
              </a:rPr>
              <a:t>Siga para o cartão 16 (denominado Lembrar-se de tomar os </a:t>
            </a:r>
            <a:r>
              <a:rPr lang="pt-PT" sz="1400" noProof="0" dirty="0" err="1">
                <a:latin typeface="Calibri" panose="020F0502020204030204" pitchFamily="34" charset="0"/>
              </a:rPr>
              <a:t>ARVs</a:t>
            </a:r>
            <a:r>
              <a:rPr lang="pt-PT" sz="1400" noProof="0" dirty="0">
                <a:latin typeface="Calibri" panose="020F0502020204030204" pitchFamily="34" charset="0"/>
              </a:rPr>
              <a:t>) se </a:t>
            </a:r>
            <a:r>
              <a:rPr lang="pt-PT" sz="1400" dirty="0">
                <a:latin typeface="Calibri" panose="020F0502020204030204" pitchFamily="34" charset="0"/>
              </a:rPr>
              <a:t>o doente se </a:t>
            </a:r>
            <a:r>
              <a:rPr lang="pt-PT" sz="1400" noProof="0" dirty="0">
                <a:latin typeface="Calibri" panose="020F0502020204030204" pitchFamily="34" charset="0"/>
              </a:rPr>
              <a:t>“</a:t>
            </a:r>
            <a:r>
              <a:rPr lang="pt-PT" sz="1400" dirty="0">
                <a:latin typeface="Calibri" panose="020F0502020204030204" pitchFamily="34" charset="0"/>
              </a:rPr>
              <a:t>esqueceu</a:t>
            </a:r>
            <a:r>
              <a:rPr lang="pt-PT" sz="1400" noProof="0" dirty="0">
                <a:latin typeface="Calibri" panose="020F0502020204030204" pitchFamily="34" charset="0"/>
              </a:rPr>
              <a:t>”</a:t>
            </a:r>
          </a:p>
          <a:p>
            <a:pPr marL="695945" lvl="1" indent="-285750">
              <a:buFont typeface="Arial" panose="020B0604020202020204" pitchFamily="34" charset="0"/>
              <a:buChar char="•"/>
            </a:pPr>
            <a:r>
              <a:rPr lang="pt-PT" sz="1400" noProof="0" dirty="0">
                <a:latin typeface="Calibri" panose="020F0502020204030204" pitchFamily="34" charset="0"/>
              </a:rPr>
              <a:t>Siga para o cartão 17 (denominado Compreender os seus </a:t>
            </a:r>
            <a:r>
              <a:rPr lang="pt-PT" sz="1400" noProof="0" dirty="0" err="1">
                <a:latin typeface="Calibri" panose="020F0502020204030204" pitchFamily="34" charset="0"/>
              </a:rPr>
              <a:t>ARVs</a:t>
            </a:r>
            <a:r>
              <a:rPr lang="pt-PT" sz="1400" noProof="0" dirty="0">
                <a:latin typeface="Calibri" panose="020F0502020204030204" pitchFamily="34" charset="0"/>
              </a:rPr>
              <a:t>) se o doente não </a:t>
            </a:r>
            <a:r>
              <a:rPr lang="pt-PT" sz="1400" dirty="0">
                <a:latin typeface="Calibri" panose="020F0502020204030204" pitchFamily="34" charset="0"/>
              </a:rPr>
              <a:t>tem “conhecimento” deles</a:t>
            </a:r>
            <a:endParaRPr lang="pt-PT" sz="1400" noProof="0" dirty="0">
              <a:latin typeface="Calibri" panose="020F0502020204030204" pitchFamily="34" charset="0"/>
            </a:endParaRPr>
          </a:p>
          <a:p>
            <a:pPr marL="695945" lvl="1" indent="-285750">
              <a:buFont typeface="Arial" panose="020B0604020202020204" pitchFamily="34" charset="0"/>
              <a:buChar char="•"/>
            </a:pPr>
            <a:r>
              <a:rPr lang="pt-PT" sz="1400" dirty="0">
                <a:latin typeface="Calibri" panose="020F0502020204030204" pitchFamily="34" charset="0"/>
              </a:rPr>
              <a:t>Siga </a:t>
            </a:r>
            <a:r>
              <a:rPr lang="pt-PT" sz="1400" noProof="0" dirty="0">
                <a:latin typeface="Calibri" panose="020F0502020204030204" pitchFamily="34" charset="0"/>
              </a:rPr>
              <a:t>para o cartão 18 </a:t>
            </a:r>
            <a:r>
              <a:rPr lang="pt-PT" sz="1400" dirty="0">
                <a:latin typeface="Calibri" panose="020F0502020204030204" pitchFamily="34" charset="0"/>
              </a:rPr>
              <a:t>(denominado </a:t>
            </a:r>
            <a:r>
              <a:rPr lang="pt-PT" sz="1400" noProof="0" dirty="0">
                <a:latin typeface="Calibri" panose="020F0502020204030204" pitchFamily="34" charset="0"/>
              </a:rPr>
              <a:t>Facilitar) e consulte os </a:t>
            </a:r>
            <a:r>
              <a:rPr lang="pt-PT" sz="1400" noProof="0" dirty="0" err="1">
                <a:latin typeface="Calibri" panose="020F0502020204030204" pitchFamily="34" charset="0"/>
              </a:rPr>
              <a:t>aspectos</a:t>
            </a:r>
            <a:r>
              <a:rPr lang="pt-PT" sz="1400" noProof="0" dirty="0">
                <a:latin typeface="Calibri" panose="020F0502020204030204" pitchFamily="34" charset="0"/>
              </a:rPr>
              <a:t> “efeitos secundários”, “problemas emocionais” ou “número de comprimidos”</a:t>
            </a:r>
          </a:p>
          <a:p>
            <a:pPr marL="695945" lvl="1" indent="-285750">
              <a:buFont typeface="Arial" panose="020B0604020202020204" pitchFamily="34" charset="0"/>
              <a:buChar char="•"/>
            </a:pPr>
            <a:r>
              <a:rPr lang="pt-PT" sz="1400" dirty="0">
                <a:latin typeface="Calibri" panose="020F0502020204030204" pitchFamily="34" charset="0"/>
              </a:rPr>
              <a:t>Siga </a:t>
            </a:r>
            <a:r>
              <a:rPr lang="pt-PT" sz="1400" noProof="0" dirty="0">
                <a:latin typeface="Calibri" panose="020F0502020204030204" pitchFamily="34" charset="0"/>
              </a:rPr>
              <a:t>para o cartão 19 </a:t>
            </a:r>
            <a:r>
              <a:rPr lang="pt-PT" sz="1400" dirty="0">
                <a:latin typeface="Calibri" panose="020F0502020204030204" pitchFamily="34" charset="0"/>
              </a:rPr>
              <a:t>(denominado “</a:t>
            </a:r>
            <a:r>
              <a:rPr lang="pt-PT" sz="1400" noProof="0" dirty="0">
                <a:latin typeface="Calibri" panose="020F0502020204030204" pitchFamily="34" charset="0"/>
              </a:rPr>
              <a:t>Dicas para engolir os comprimidos” e consulte “dificuldade em engolir os comprimidos”</a:t>
            </a:r>
          </a:p>
          <a:p>
            <a:pPr marL="695945" lvl="1" indent="-285750">
              <a:buFont typeface="Arial" panose="020B0604020202020204" pitchFamily="34" charset="0"/>
              <a:buChar char="•"/>
            </a:pPr>
            <a:r>
              <a:rPr lang="pt-PT" sz="1400" dirty="0">
                <a:latin typeface="Calibri" panose="020F0502020204030204" pitchFamily="34" charset="0"/>
              </a:rPr>
              <a:t>Siga </a:t>
            </a:r>
            <a:r>
              <a:rPr lang="pt-PT" sz="1400" noProof="0" dirty="0">
                <a:latin typeface="Calibri" panose="020F0502020204030204" pitchFamily="34" charset="0"/>
              </a:rPr>
              <a:t>para o cartão </a:t>
            </a:r>
            <a:r>
              <a:rPr lang="pt-PT" sz="1400" dirty="0">
                <a:latin typeface="Calibri" panose="020F0502020204030204" pitchFamily="34" charset="0"/>
              </a:rPr>
              <a:t>20</a:t>
            </a:r>
            <a:r>
              <a:rPr lang="pt-PT" sz="1400" noProof="0" dirty="0">
                <a:latin typeface="Calibri" panose="020F0502020204030204" pitchFamily="34" charset="0"/>
              </a:rPr>
              <a:t> </a:t>
            </a:r>
            <a:r>
              <a:rPr lang="pt-PT" sz="1400" dirty="0">
                <a:latin typeface="Calibri" panose="020F0502020204030204" pitchFamily="34" charset="0"/>
              </a:rPr>
              <a:t>(denominado A quem dizer e porquê)</a:t>
            </a:r>
            <a:r>
              <a:rPr lang="pt-PT" sz="1400" noProof="0" dirty="0">
                <a:latin typeface="Calibri" panose="020F0502020204030204" pitchFamily="34" charset="0"/>
              </a:rPr>
              <a:t> e consulte “divulgação”</a:t>
            </a:r>
          </a:p>
          <a:p>
            <a:pPr marL="695945" lvl="1" indent="-285750">
              <a:buFont typeface="Arial" panose="020B0604020202020204" pitchFamily="34" charset="0"/>
              <a:buChar char="•"/>
            </a:pPr>
            <a:r>
              <a:rPr lang="pt-PT" sz="1400" b="1" noProof="0" dirty="0">
                <a:latin typeface="Calibri" panose="020F0502020204030204" pitchFamily="34" charset="0"/>
              </a:rPr>
              <a:t>PARA TODOS OS ADOLESCENTES</a:t>
            </a:r>
            <a:r>
              <a:rPr lang="pt-PT" sz="1400" noProof="0" dirty="0">
                <a:latin typeface="Calibri" panose="020F0502020204030204" pitchFamily="34" charset="0"/>
              </a:rPr>
              <a:t> Siga para o cartão 21 (</a:t>
            </a:r>
            <a:r>
              <a:rPr lang="pt-PT" sz="1400" dirty="0">
                <a:latin typeface="Calibri" panose="020F0502020204030204" pitchFamily="34" charset="0"/>
              </a:rPr>
              <a:t>denominado</a:t>
            </a:r>
            <a:r>
              <a:rPr lang="pt-PT" sz="1400" noProof="0" dirty="0">
                <a:latin typeface="Calibri" panose="020F0502020204030204" pitchFamily="34" charset="0"/>
              </a:rPr>
              <a:t> Assumir responsabilidade pelos seus </a:t>
            </a:r>
            <a:r>
              <a:rPr lang="pt-PT" sz="1400" noProof="0" dirty="0" err="1">
                <a:latin typeface="Calibri" panose="020F0502020204030204" pitchFamily="34" charset="0"/>
              </a:rPr>
              <a:t>ARVs</a:t>
            </a:r>
            <a:r>
              <a:rPr lang="pt-PT" sz="1400" noProof="0" dirty="0">
                <a:latin typeface="Calibri" panose="020F0502020204030204" pitchFamily="34" charset="0"/>
              </a:rPr>
              <a:t>) depois de discutir outras intervenções.</a:t>
            </a:r>
            <a:endParaRPr lang="pt-PT" sz="1400" b="1" noProof="0" dirty="0">
              <a:latin typeface="Calibri" panose="020F0502020204030204" pitchFamily="34" charset="0"/>
            </a:endParaRPr>
          </a:p>
        </p:txBody>
      </p:sp>
      <p:cxnSp>
        <p:nvCxnSpPr>
          <p:cNvPr id="15" name="Straight Connector 14"/>
          <p:cNvCxnSpPr/>
          <p:nvPr/>
        </p:nvCxnSpPr>
        <p:spPr>
          <a:xfrm>
            <a:off x="3429000" y="1057364"/>
            <a:ext cx="0" cy="5191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	15. Assistência adicional para tomar os </a:t>
            </a:r>
            <a:r>
              <a:rPr lang="pt-PT" sz="2800" noProof="0" dirty="0" err="1">
                <a:solidFill>
                  <a:srgbClr val="FFFFFF"/>
                </a:solidFill>
                <a:latin typeface="Calibri" panose="020F0502020204030204" pitchFamily="34" charset="0"/>
              </a:rPr>
              <a:t>ARVs</a:t>
            </a:r>
            <a:endParaRPr lang="pt-PT" sz="2800" noProof="0" dirty="0">
              <a:solidFill>
                <a:srgbClr val="FFFFFF"/>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38</a:t>
            </a:fld>
            <a:endParaRPr lang="pt-BR" dirty="0">
              <a:solidFill>
                <a:prstClr val="black">
                  <a:tint val="75000"/>
                </a:prstClr>
              </a:solidFill>
            </a:endParaRPr>
          </a:p>
        </p:txBody>
      </p:sp>
      <p:sp>
        <p:nvSpPr>
          <p:cNvPr id="8" name="TextBox 7"/>
          <p:cNvSpPr txBox="1"/>
          <p:nvPr/>
        </p:nvSpPr>
        <p:spPr>
          <a:xfrm>
            <a:off x="7202247" y="287678"/>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9035"/>
          <a:stretch/>
        </p:blipFill>
        <p:spPr bwMode="auto">
          <a:xfrm>
            <a:off x="7746519" y="259054"/>
            <a:ext cx="7402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27210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pt-PT" sz="2600" noProof="0" dirty="0">
                <a:solidFill>
                  <a:srgbClr val="FFFFFF"/>
                </a:solidFill>
                <a:latin typeface="Calibri" panose="020F0502020204030204" pitchFamily="34" charset="0"/>
              </a:rPr>
              <a:t>	16. </a:t>
            </a:r>
            <a:r>
              <a:rPr lang="pt-PT" sz="2800" noProof="0" dirty="0">
                <a:solidFill>
                  <a:srgbClr val="FFFFFF"/>
                </a:solidFill>
                <a:latin typeface="Calibri" panose="020F0502020204030204" pitchFamily="34" charset="0"/>
              </a:rPr>
              <a:t>Lembrar-se</a:t>
            </a:r>
            <a:r>
              <a:rPr lang="pt-PT" sz="2600" noProof="0" dirty="0">
                <a:solidFill>
                  <a:srgbClr val="FFFFFF"/>
                </a:solidFill>
                <a:latin typeface="Calibri" panose="020F0502020204030204" pitchFamily="34" charset="0"/>
              </a:rPr>
              <a:t> de tomar os </a:t>
            </a:r>
            <a:r>
              <a:rPr lang="pt-PT" sz="2600" noProof="0" dirty="0" err="1">
                <a:solidFill>
                  <a:srgbClr val="FFFFFF"/>
                </a:solidFill>
                <a:latin typeface="Calibri" panose="020F0502020204030204" pitchFamily="34" charset="0"/>
              </a:rPr>
              <a:t>ARVs</a:t>
            </a:r>
            <a:endParaRPr lang="pt-PT" sz="2600" noProof="0" dirty="0">
              <a:solidFill>
                <a:srgbClr val="FFFFFF"/>
              </a:solidFill>
              <a:latin typeface="Calibri" panose="020F0502020204030204" pitchFamily="34" charset="0"/>
            </a:endParaRPr>
          </a:p>
        </p:txBody>
      </p:sp>
      <p:sp>
        <p:nvSpPr>
          <p:cNvPr id="4" name="TextBox 3"/>
          <p:cNvSpPr txBox="1"/>
          <p:nvPr/>
        </p:nvSpPr>
        <p:spPr>
          <a:xfrm>
            <a:off x="990600" y="5410200"/>
            <a:ext cx="34995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pt-BR" sz="2000" dirty="0">
                <a:latin typeface="Calibri" panose="020F0502020204030204" pitchFamily="34" charset="0"/>
              </a:rPr>
              <a:t>Pode ser difícil lembrar-se sempre de tomar os ARVs. </a:t>
            </a:r>
          </a:p>
          <a:p>
            <a:endParaRPr lang="pt-BR" sz="2000" dirty="0">
              <a:latin typeface="Calibri" panose="020F0502020204030204" pitchFamily="34" charset="0"/>
            </a:endParaRPr>
          </a:p>
          <a:p>
            <a:pPr lvl="1"/>
            <a:endParaRPr lang="pt-BR" sz="2000" dirty="0">
              <a:latin typeface="Calibri" panose="020F0502020204030204" pitchFamily="34" charset="0"/>
            </a:endParaRPr>
          </a:p>
        </p:txBody>
      </p:sp>
      <p:sp>
        <p:nvSpPr>
          <p:cNvPr id="7" name="TextBox 6"/>
          <p:cNvSpPr txBox="1"/>
          <p:nvPr/>
        </p:nvSpPr>
        <p:spPr>
          <a:xfrm>
            <a:off x="4495800" y="5410200"/>
            <a:ext cx="4495800" cy="1938992"/>
          </a:xfrm>
          <a:prstGeom prst="rect">
            <a:avLst/>
          </a:prstGeom>
          <a:noFill/>
        </p:spPr>
        <p:txBody>
          <a:bodyPr wrap="square" numCol="1" rtlCol="0">
            <a:spAutoFit/>
          </a:bodyPr>
          <a:lstStyle/>
          <a:p>
            <a:pPr marL="285750" indent="-285750">
              <a:buFont typeface="Wingdings" panose="05000000000000000000" pitchFamily="2" charset="2"/>
              <a:buChar char="Ø"/>
            </a:pPr>
            <a:r>
              <a:rPr lang="pt-BR" sz="2000" dirty="0">
                <a:latin typeface="Calibri" panose="020F0502020204030204" pitchFamily="34" charset="0"/>
              </a:rPr>
              <a:t>Se não tomar os seus ARVs todos os dias, a quantidade de HIV que tem no sangue aumenta, acabando por fazer mal ao seu corpo.</a:t>
            </a:r>
          </a:p>
          <a:p>
            <a:endParaRPr lang="pt-BR" sz="2000" dirty="0">
              <a:latin typeface="Calibri" panose="020F0502020204030204" pitchFamily="34" charset="0"/>
            </a:endParaRPr>
          </a:p>
          <a:p>
            <a:pPr lvl="1"/>
            <a:endParaRPr lang="pt-BR" sz="2000" dirty="0">
              <a:latin typeface="Calibri" panose="020F0502020204030204"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965200"/>
            <a:ext cx="7086600" cy="443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1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pt-PT" b="1" noProof="0" dirty="0">
                <a:latin typeface="Calibri" panose="020F0502020204030204" pitchFamily="34" charset="0"/>
              </a:rPr>
              <a:t>MENSAGENS-CHAVE:</a:t>
            </a:r>
          </a:p>
          <a:p>
            <a:pPr marL="285750" indent="-285750">
              <a:buFont typeface="Wingdings" panose="05000000000000000000" pitchFamily="2" charset="2"/>
              <a:buChar char="Ø"/>
            </a:pPr>
            <a:r>
              <a:rPr lang="pt-PT" dirty="0">
                <a:latin typeface="Calibri" panose="020F0502020204030204" pitchFamily="34" charset="0"/>
              </a:rPr>
              <a:t>Mostrar também </a:t>
            </a:r>
            <a:r>
              <a:rPr lang="pt-PT" noProof="0" dirty="0">
                <a:latin typeface="Calibri" panose="020F0502020204030204" pitchFamily="34" charset="0"/>
              </a:rPr>
              <a:t>aos doentes</a:t>
            </a:r>
          </a:p>
          <a:p>
            <a:r>
              <a:rPr lang="pt-PT" noProof="0" dirty="0">
                <a:latin typeface="Calibri" panose="020F0502020204030204" pitchFamily="34" charset="0"/>
              </a:rPr>
              <a:t>___________________________________________________________________________________________________________________</a:t>
            </a: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pt-PT" sz="2800" dirty="0">
                <a:solidFill>
                  <a:srgbClr val="FFFFFF"/>
                </a:solidFill>
                <a:latin typeface="Calibri" panose="020F0502020204030204" pitchFamily="34" charset="0"/>
              </a:rPr>
              <a:t> </a:t>
            </a:r>
            <a:r>
              <a:rPr lang="pt-PT" sz="2800" noProof="0" dirty="0">
                <a:solidFill>
                  <a:srgbClr val="FFFFFF"/>
                </a:solidFill>
                <a:latin typeface="Calibri" panose="020F0502020204030204" pitchFamily="34" charset="0"/>
              </a:rPr>
              <a:t>Tópico do Cartão (</a:t>
            </a:r>
            <a:r>
              <a:rPr lang="pt-PT" sz="2800" dirty="0">
                <a:solidFill>
                  <a:srgbClr val="FFFFFF"/>
                </a:solidFill>
                <a:latin typeface="Calibri" panose="020F0502020204030204" pitchFamily="34" charset="0"/>
              </a:rPr>
              <a:t>mostrar também </a:t>
            </a:r>
            <a:r>
              <a:rPr lang="pt-PT" sz="2800" noProof="0" dirty="0">
                <a:solidFill>
                  <a:srgbClr val="FFFFFF"/>
                </a:solidFill>
                <a:latin typeface="Calibri" panose="020F0502020204030204" pitchFamily="34" charset="0"/>
              </a:rPr>
              <a:t>ao doente)</a:t>
            </a:r>
          </a:p>
        </p:txBody>
      </p:sp>
      <p:sp>
        <p:nvSpPr>
          <p:cNvPr id="7" name="Content Placeholder 1"/>
          <p:cNvSpPr>
            <a:spLocks noGrp="1"/>
          </p:cNvSpPr>
          <p:nvPr>
            <p:ph sz="half" idx="1"/>
          </p:nvPr>
        </p:nvSpPr>
        <p:spPr>
          <a:xfrm>
            <a:off x="1032164" y="4114800"/>
            <a:ext cx="2015836" cy="2316165"/>
          </a:xfrm>
        </p:spPr>
        <p:txBody>
          <a:bodyPr>
            <a:normAutofit fontScale="92500" lnSpcReduction="10000"/>
          </a:bodyPr>
          <a:lstStyle/>
          <a:p>
            <a:r>
              <a:rPr lang="pt-PT" b="1" noProof="0" dirty="0">
                <a:latin typeface="Calibri" panose="020F0502020204030204" pitchFamily="34" charset="0"/>
              </a:rPr>
              <a:t>Revisão:</a:t>
            </a:r>
          </a:p>
          <a:p>
            <a:pPr marL="285750" indent="-285750">
              <a:buFont typeface="Arial" panose="020B0604020202020204" pitchFamily="34" charset="0"/>
              <a:buChar char="•"/>
            </a:pPr>
            <a:r>
              <a:rPr lang="pt-PT" noProof="0" dirty="0">
                <a:latin typeface="Calibri" panose="020F0502020204030204" pitchFamily="34" charset="0"/>
              </a:rPr>
              <a:t>Pontos para orientar a revisão com o doente</a:t>
            </a:r>
          </a:p>
          <a:p>
            <a:r>
              <a:rPr lang="pt-PT" noProof="0" dirty="0">
                <a:latin typeface="Calibri" panose="020F0502020204030204" pitchFamily="34" charset="0"/>
              </a:rPr>
              <a:t>_____________________________________________________________________________________</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482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4821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4" y="4122561"/>
            <a:ext cx="1507066" cy="2506839"/>
          </a:xfrm>
        </p:spPr>
        <p:txBody>
          <a:bodyPr>
            <a:normAutofit fontScale="92500" lnSpcReduction="10000"/>
          </a:bodyPr>
          <a:lstStyle/>
          <a:p>
            <a:r>
              <a:rPr lang="pt-PT" b="1" noProof="0" dirty="0">
                <a:latin typeface="Calibri" panose="020F0502020204030204" pitchFamily="34" charset="0"/>
              </a:rPr>
              <a:t>Documento:</a:t>
            </a:r>
          </a:p>
          <a:p>
            <a:r>
              <a:rPr lang="pt-PT" noProof="0" dirty="0">
                <a:latin typeface="Calibri" panose="020F0502020204030204" pitchFamily="34" charset="0"/>
              </a:rPr>
              <a:t>Explica aos provedores que formulários devem utilizar para documentar as discussões com o doente</a:t>
            </a: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fontScale="92500"/>
          </a:bodyPr>
          <a:lstStyle/>
          <a:p>
            <a:r>
              <a:rPr lang="pt-PT" b="1" noProof="0" dirty="0">
                <a:latin typeface="Calibri" panose="020F0502020204030204" pitchFamily="34" charset="0"/>
              </a:rPr>
              <a:t>Instruções aos provedores:</a:t>
            </a:r>
          </a:p>
          <a:p>
            <a:r>
              <a:rPr lang="pt-PT" noProof="0" dirty="0">
                <a:latin typeface="Calibri" panose="020F0502020204030204" pitchFamily="34" charset="0"/>
              </a:rPr>
              <a:t>Dão-lhes instruções específicas sobre as suas </a:t>
            </a:r>
            <a:r>
              <a:rPr lang="pt-PT" noProof="0" dirty="0" err="1">
                <a:latin typeface="Calibri" panose="020F0502020204030204" pitchFamily="34" charset="0"/>
              </a:rPr>
              <a:t>interacções</a:t>
            </a:r>
            <a:r>
              <a:rPr lang="pt-PT" noProof="0" dirty="0">
                <a:latin typeface="Calibri" panose="020F0502020204030204" pitchFamily="34" charset="0"/>
              </a:rPr>
              <a:t> e as conversas que têm com o doente</a:t>
            </a:r>
          </a:p>
        </p:txBody>
      </p:sp>
      <p:sp>
        <p:nvSpPr>
          <p:cNvPr id="21" name="Content Placeholder 1"/>
          <p:cNvSpPr>
            <a:spLocks noGrp="1"/>
          </p:cNvSpPr>
          <p:nvPr>
            <p:ph sz="half" idx="1"/>
          </p:nvPr>
        </p:nvSpPr>
        <p:spPr>
          <a:xfrm>
            <a:off x="3688644" y="1143000"/>
            <a:ext cx="5226756" cy="3276600"/>
          </a:xfrm>
        </p:spPr>
        <p:txBody>
          <a:bodyPr/>
          <a:lstStyle/>
          <a:p>
            <a:r>
              <a:rPr lang="pt-PT"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Instruções para os provedores</a:t>
            </a:r>
          </a:p>
          <a:p>
            <a:pPr marL="285750" indent="-285750">
              <a:buFont typeface="Arial" panose="020B0604020202020204" pitchFamily="34" charset="0"/>
              <a:buChar char="•"/>
            </a:pPr>
            <a:r>
              <a:rPr lang="pt-PT" noProof="0" dirty="0">
                <a:latin typeface="Calibri" panose="020F0502020204030204" pitchFamily="34" charset="0"/>
              </a:rPr>
              <a:t>Notas para iniciar e orientar a discussão</a:t>
            </a:r>
          </a:p>
          <a:p>
            <a:pPr marL="285750" indent="-285750">
              <a:buFont typeface="Arial" panose="020B0604020202020204" pitchFamily="34" charset="0"/>
              <a:buChar char="•"/>
            </a:pPr>
            <a:r>
              <a:rPr lang="pt-PT" b="1" noProof="0" dirty="0">
                <a:latin typeface="Calibri" panose="020F0502020204030204" pitchFamily="34" charset="0"/>
              </a:rPr>
              <a:t>Os pontos-chave estão </a:t>
            </a:r>
            <a:r>
              <a:rPr lang="pt-PT" b="1" dirty="0">
                <a:latin typeface="Calibri" panose="020F0502020204030204" pitchFamily="34" charset="0"/>
              </a:rPr>
              <a:t>in</a:t>
            </a:r>
            <a:r>
              <a:rPr lang="pt-PT" b="1" noProof="0" dirty="0" err="1">
                <a:latin typeface="Calibri" panose="020F0502020204030204" pitchFamily="34" charset="0"/>
              </a:rPr>
              <a:t>scritos</a:t>
            </a:r>
            <a:r>
              <a:rPr lang="pt-PT" b="1" noProof="0" dirty="0">
                <a:latin typeface="Calibri" panose="020F0502020204030204" pitchFamily="34" charset="0"/>
              </a:rPr>
              <a:t> em negrito</a:t>
            </a:r>
          </a:p>
          <a:p>
            <a:r>
              <a:rPr lang="pt-PT" noProof="0" dirty="0">
                <a:latin typeface="Calibri" panose="020F0502020204030204" pitchFamily="34" charset="0"/>
              </a:rPr>
              <a:t>________________________________________________________________________________________________________________________________________________________________________________</a:t>
            </a:r>
          </a:p>
        </p:txBody>
      </p:sp>
      <p:sp>
        <p:nvSpPr>
          <p:cNvPr id="9" name="TextBox 8"/>
          <p:cNvSpPr txBox="1"/>
          <p:nvPr/>
        </p:nvSpPr>
        <p:spPr>
          <a:xfrm>
            <a:off x="7315200" y="291329"/>
            <a:ext cx="1752600" cy="1477328"/>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pt-BR" b="1" dirty="0">
              <a:latin typeface="Calibri" panose="020F0502020204030204" pitchFamily="34" charset="0"/>
            </a:endParaRPr>
          </a:p>
          <a:p>
            <a:pPr algn="ctr"/>
            <a:r>
              <a:rPr lang="pt-BR" b="1" dirty="0">
                <a:latin typeface="Calibri" panose="020F0502020204030204" pitchFamily="34" charset="0"/>
              </a:rPr>
              <a:t>Imagem na parte da frente do cartão</a:t>
            </a:r>
          </a:p>
          <a:p>
            <a:pPr algn="ctr"/>
            <a:endParaRPr lang="pt-BR"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5" y="990600"/>
            <a:ext cx="315277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400" dirty="0">
                <a:latin typeface="Calibri" panose="020F0502020204030204" pitchFamily="34" charset="0"/>
              </a:rPr>
              <a:t>Pode ser difícil lembrar-se sempre de tomar os ARVs</a:t>
            </a:r>
            <a:r>
              <a:rPr lang="pt-PT" sz="1400" noProof="0" dirty="0">
                <a:latin typeface="Calibri" panose="020F0502020204030204" pitchFamily="34" charset="0"/>
              </a:rPr>
              <a:t>.</a:t>
            </a:r>
          </a:p>
          <a:p>
            <a:pPr marL="285750" indent="-285750">
              <a:buFont typeface="Wingdings" panose="05000000000000000000" pitchFamily="2" charset="2"/>
              <a:buChar char="Ø"/>
            </a:pPr>
            <a:r>
              <a:rPr lang="pt-BR" sz="1400" dirty="0">
                <a:latin typeface="Calibri" panose="020F0502020204030204" pitchFamily="34" charset="0"/>
              </a:rPr>
              <a:t>Se não tomar os seus ARVs todos os dias, a quantidade de HIV que tem no sangue aumenta, acabando por fazer mal ao seu corpo.</a:t>
            </a:r>
            <a:endParaRPr lang="pt-PT" sz="1400" noProof="0" dirty="0">
              <a:latin typeface="Calibri" panose="020F0502020204030204" pitchFamily="34" charset="0"/>
            </a:endParaRPr>
          </a:p>
        </p:txBody>
      </p:sp>
      <p:sp>
        <p:nvSpPr>
          <p:cNvPr id="21" name="Content Placeholder 1"/>
          <p:cNvSpPr>
            <a:spLocks noGrp="1"/>
          </p:cNvSpPr>
          <p:nvPr>
            <p:ph sz="half" idx="1"/>
          </p:nvPr>
        </p:nvSpPr>
        <p:spPr>
          <a:xfrm>
            <a:off x="3124199" y="1057364"/>
            <a:ext cx="5862027" cy="4124236"/>
          </a:xfrm>
        </p:spPr>
        <p:txBody>
          <a:bodyPr>
            <a:normAutofit fontScale="92500" lnSpcReduction="10000"/>
          </a:bodyPr>
          <a:lstStyle/>
          <a:p>
            <a:r>
              <a:rPr lang="pt-PT" sz="1700" b="1" noProof="0" dirty="0">
                <a:latin typeface="Calibri" panose="020F0502020204030204" pitchFamily="34" charset="0"/>
              </a:rPr>
              <a:t>PONTOS A DISCUTIR:</a:t>
            </a:r>
          </a:p>
          <a:p>
            <a:pPr marL="285750" indent="-285750">
              <a:buFont typeface="Arial" panose="020B0604020202020204" pitchFamily="34" charset="0"/>
              <a:buChar char="•"/>
            </a:pPr>
            <a:r>
              <a:rPr lang="pt-PT" sz="1400" noProof="0" dirty="0">
                <a:latin typeface="Calibri" panose="020F0502020204030204" pitchFamily="34" charset="0"/>
              </a:rPr>
              <a:t>O que tentou já fazer para o ajudar a lembrar-se?</a:t>
            </a:r>
          </a:p>
          <a:p>
            <a:pPr marL="285750" indent="-285750">
              <a:buFont typeface="Arial" panose="020B0604020202020204" pitchFamily="34" charset="0"/>
              <a:buChar char="•"/>
            </a:pPr>
            <a:r>
              <a:rPr lang="pt-PT" sz="1400" noProof="0" dirty="0">
                <a:latin typeface="Calibri" panose="020F0502020204030204" pitchFamily="34" charset="0"/>
              </a:rPr>
              <a:t>Deixe-me ver se o entendi. O que me parece </a:t>
            </a:r>
            <a:br>
              <a:rPr lang="pt-PT" sz="1400" noProof="0" dirty="0">
                <a:latin typeface="Calibri" panose="020F0502020204030204" pitchFamily="34" charset="0"/>
              </a:rPr>
            </a:br>
            <a:r>
              <a:rPr lang="pt-PT" sz="1400" noProof="0" dirty="0">
                <a:latin typeface="Calibri" panose="020F0502020204030204" pitchFamily="34" charset="0"/>
              </a:rPr>
              <a:t>que você disse foi </a:t>
            </a:r>
            <a:r>
              <a:rPr lang="pt-PT" sz="1400" i="1" noProof="0" dirty="0">
                <a:latin typeface="Calibri" panose="020F0502020204030204" pitchFamily="34" charset="0"/>
              </a:rPr>
              <a:t>[circunstância de omitir doses]. </a:t>
            </a:r>
            <a:r>
              <a:rPr lang="pt-PT" sz="1400" noProof="0" dirty="0">
                <a:latin typeface="Calibri" panose="020F0502020204030204" pitchFamily="34" charset="0"/>
              </a:rPr>
              <a:t>Vou-lhe dar algumas sugestões que </a:t>
            </a:r>
            <a:r>
              <a:rPr lang="pt-PT" sz="1400" dirty="0">
                <a:latin typeface="Calibri" panose="020F0502020204030204" pitchFamily="34" charset="0"/>
              </a:rPr>
              <a:t>outras pessoas acharam úteis</a:t>
            </a:r>
            <a:r>
              <a:rPr lang="pt-PT" sz="1400" noProof="0" dirty="0">
                <a:latin typeface="Calibri" panose="020F0502020204030204" pitchFamily="34" charset="0"/>
              </a:rPr>
              <a:t>:</a:t>
            </a:r>
          </a:p>
          <a:p>
            <a:pPr marL="695945" lvl="1" indent="-285750">
              <a:buFont typeface="Arial" panose="020B0604020202020204" pitchFamily="34" charset="0"/>
              <a:buChar char="•"/>
            </a:pPr>
            <a:r>
              <a:rPr lang="pt-PT" sz="1400" noProof="0" dirty="0">
                <a:latin typeface="Calibri" panose="020F0502020204030204" pitchFamily="34" charset="0"/>
              </a:rPr>
              <a:t>Coloque os </a:t>
            </a:r>
            <a:r>
              <a:rPr lang="pt-PT" sz="1400" noProof="0" dirty="0" err="1">
                <a:latin typeface="Calibri" panose="020F0502020204030204" pitchFamily="34" charset="0"/>
              </a:rPr>
              <a:t>ARVs</a:t>
            </a:r>
            <a:r>
              <a:rPr lang="pt-PT" sz="1400" noProof="0" dirty="0">
                <a:latin typeface="Calibri" panose="020F0502020204030204" pitchFamily="34" charset="0"/>
              </a:rPr>
              <a:t> num lugar onde seja fácil lembrar-se deles, perto de qualquer coisa que você use todos os dias e, se necessário, coloque lá uma garrafa de água.</a:t>
            </a:r>
          </a:p>
          <a:p>
            <a:pPr marL="695945" lvl="1" indent="-285750">
              <a:buFont typeface="Arial" panose="020B0604020202020204" pitchFamily="34" charset="0"/>
              <a:buChar char="•"/>
            </a:pPr>
            <a:r>
              <a:rPr lang="pt-PT" sz="1400" noProof="0" dirty="0">
                <a:latin typeface="Calibri" panose="020F0502020204030204" pitchFamily="34" charset="0"/>
              </a:rPr>
              <a:t>Marque um alarme no seu telemóvel para se recordar de tomar os </a:t>
            </a:r>
            <a:r>
              <a:rPr lang="pt-PT" sz="1400" noProof="0" dirty="0" err="1">
                <a:latin typeface="Calibri" panose="020F0502020204030204" pitchFamily="34" charset="0"/>
              </a:rPr>
              <a:t>ARVs</a:t>
            </a:r>
            <a:r>
              <a:rPr lang="pt-PT" sz="1400" noProof="0" dirty="0">
                <a:latin typeface="Calibri" panose="020F0502020204030204" pitchFamily="34" charset="0"/>
              </a:rPr>
              <a:t>.</a:t>
            </a:r>
          </a:p>
          <a:p>
            <a:pPr marL="1106141" lvl="2" indent="-285750">
              <a:buFont typeface="Arial" panose="020B0604020202020204" pitchFamily="34" charset="0"/>
              <a:buChar char="•"/>
            </a:pPr>
            <a:r>
              <a:rPr lang="pt-PT" sz="1400" i="1" noProof="0" dirty="0">
                <a:latin typeface="Calibri" panose="020F0502020204030204" pitchFamily="34" charset="0"/>
              </a:rPr>
              <a:t>Ajude o adolescente a programar um alarme no telefone e, se ele não souber, mostre-lhe como se faz.</a:t>
            </a:r>
          </a:p>
          <a:p>
            <a:pPr marL="695945" lvl="1" indent="-285750">
              <a:buFont typeface="Arial" panose="020B0604020202020204" pitchFamily="34" charset="0"/>
              <a:buChar char="•"/>
            </a:pPr>
            <a:r>
              <a:rPr lang="pt-PT" sz="1400" dirty="0">
                <a:latin typeface="Calibri" panose="020F0502020204030204" pitchFamily="34" charset="0"/>
              </a:rPr>
              <a:t>Tenha sempre consigo uma dose de </a:t>
            </a:r>
            <a:r>
              <a:rPr lang="pt-PT" sz="1400" dirty="0" err="1">
                <a:latin typeface="Calibri" panose="020F0502020204030204" pitchFamily="34" charset="0"/>
              </a:rPr>
              <a:t>ARVs</a:t>
            </a:r>
            <a:r>
              <a:rPr lang="pt-PT" sz="1400" dirty="0">
                <a:latin typeface="Calibri" panose="020F0502020204030204" pitchFamily="34" charset="0"/>
              </a:rPr>
              <a:t> para tomar no caso de se ter esquecido de tomar antes de sair de casa. </a:t>
            </a:r>
            <a:endParaRPr lang="pt-PT" sz="1400" noProof="0" dirty="0">
              <a:latin typeface="Calibri" panose="020F0502020204030204" pitchFamily="34" charset="0"/>
            </a:endParaRPr>
          </a:p>
          <a:p>
            <a:pPr marL="695945" lvl="1" indent="-285750">
              <a:buFont typeface="Arial" panose="020B0604020202020204" pitchFamily="34" charset="0"/>
              <a:buChar char="•"/>
            </a:pPr>
            <a:r>
              <a:rPr lang="pt-PT" sz="1400" dirty="0">
                <a:latin typeface="Calibri" panose="020F0502020204030204" pitchFamily="34" charset="0"/>
              </a:rPr>
              <a:t>Use organizadores de comprimidos e um calendário para se lembrar de que tomou os seus medicamentes nesse dia.</a:t>
            </a:r>
            <a:endParaRPr lang="pt-PT" sz="1400" noProof="0" dirty="0">
              <a:latin typeface="Calibri" panose="020F0502020204030204" pitchFamily="34" charset="0"/>
            </a:endParaRPr>
          </a:p>
          <a:p>
            <a:pPr marL="695945" lvl="1" indent="-285750">
              <a:buFont typeface="Arial" panose="020B0604020202020204" pitchFamily="34" charset="0"/>
              <a:buChar char="•"/>
            </a:pPr>
            <a:r>
              <a:rPr lang="pt-PT" sz="1400" dirty="0">
                <a:latin typeface="Calibri" panose="020F0502020204030204" pitchFamily="34" charset="0"/>
              </a:rPr>
              <a:t>Peça medicamentos a mais se não for possível regressar à </a:t>
            </a:r>
            <a:r>
              <a:rPr lang="pt-PT" sz="1400" noProof="0" dirty="0">
                <a:latin typeface="Calibri" panose="020F0502020204030204" pitchFamily="34" charset="0"/>
              </a:rPr>
              <a:t>clínica a tempo de ir buscar o seu reabastecimento.</a:t>
            </a:r>
          </a:p>
          <a:p>
            <a:pPr marL="695945" lvl="1" indent="-285750">
              <a:buFont typeface="Arial" panose="020B0604020202020204" pitchFamily="34" charset="0"/>
              <a:buChar char="•"/>
            </a:pPr>
            <a:r>
              <a:rPr lang="pt-PT" sz="1400" noProof="0" dirty="0">
                <a:latin typeface="Calibri" panose="020F0502020204030204" pitchFamily="34" charset="0"/>
              </a:rPr>
              <a:t>Pergunte: “Há alguém que o possa ajudar a lembrar-se de tomar os </a:t>
            </a:r>
            <a:r>
              <a:rPr lang="pt-PT" sz="1400" noProof="0" dirty="0" err="1">
                <a:latin typeface="Calibri" panose="020F0502020204030204" pitchFamily="34" charset="0"/>
              </a:rPr>
              <a:t>ARVs</a:t>
            </a:r>
            <a:r>
              <a:rPr lang="pt-PT" sz="1400" noProof="0" dirty="0">
                <a:latin typeface="Calibri" panose="020F0502020204030204" pitchFamily="34" charset="0"/>
              </a:rPr>
              <a:t>?”</a:t>
            </a:r>
          </a:p>
        </p:txBody>
      </p:sp>
      <p:cxnSp>
        <p:nvCxnSpPr>
          <p:cNvPr id="15" name="Straight Connector 14"/>
          <p:cNvCxnSpPr/>
          <p:nvPr/>
        </p:nvCxnSpPr>
        <p:spPr>
          <a:xfrm>
            <a:off x="3048000" y="1057364"/>
            <a:ext cx="0" cy="4124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	16. </a:t>
            </a:r>
            <a:r>
              <a:rPr lang="pt-PT" sz="3200" dirty="0">
                <a:solidFill>
                  <a:srgbClr val="FFFFFF"/>
                </a:solidFill>
                <a:latin typeface="Calibri" panose="020F0502020204030204" pitchFamily="34" charset="0"/>
              </a:rPr>
              <a:t>Lembrar-se</a:t>
            </a:r>
            <a:r>
              <a:rPr lang="pt-PT" sz="2800" dirty="0">
                <a:solidFill>
                  <a:srgbClr val="FFFFFF"/>
                </a:solidFill>
                <a:latin typeface="Calibri" panose="020F0502020204030204" pitchFamily="34" charset="0"/>
              </a:rPr>
              <a:t> de tomar os </a:t>
            </a:r>
            <a:r>
              <a:rPr lang="pt-PT" sz="2800" dirty="0" err="1">
                <a:solidFill>
                  <a:srgbClr val="FFFFFF"/>
                </a:solidFill>
                <a:latin typeface="Calibri" panose="020F0502020204030204" pitchFamily="34" charset="0"/>
              </a:rPr>
              <a:t>ARVs</a:t>
            </a:r>
            <a:endParaRPr lang="pt-PT" sz="2800" noProof="0" dirty="0">
              <a:solidFill>
                <a:srgbClr val="FFFFFF"/>
              </a:solidFill>
              <a:latin typeface="Calibri" panose="020F0502020204030204" pitchFamily="34" charset="0"/>
            </a:endParaRPr>
          </a:p>
        </p:txBody>
      </p:sp>
      <p:sp>
        <p:nvSpPr>
          <p:cNvPr id="28" name="Rectangle 27"/>
          <p:cNvSpPr/>
          <p:nvPr/>
        </p:nvSpPr>
        <p:spPr>
          <a:xfrm>
            <a:off x="282020" y="5448300"/>
            <a:ext cx="2613580" cy="12573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81000" y="5486400"/>
            <a:ext cx="2514600" cy="1371600"/>
          </a:xfrm>
        </p:spPr>
        <p:txBody>
          <a:bodyPr>
            <a:normAutofit fontScale="40000" lnSpcReduction="20000"/>
          </a:bodyPr>
          <a:lstStyle/>
          <a:p>
            <a:r>
              <a:rPr lang="pt-PT" noProof="0" dirty="0"/>
              <a:t>	    </a:t>
            </a:r>
          </a:p>
          <a:p>
            <a:r>
              <a:rPr lang="pt-PT" noProof="0" dirty="0"/>
              <a:t>	   </a:t>
            </a:r>
            <a:r>
              <a:rPr lang="pt-PT" sz="3200" b="1" noProof="0" dirty="0">
                <a:latin typeface="Calibri" panose="020F0502020204030204" pitchFamily="34" charset="0"/>
              </a:rPr>
              <a:t>Documento</a:t>
            </a:r>
          </a:p>
          <a:p>
            <a:endParaRPr lang="pt-PT" sz="2300" b="1" noProof="0" dirty="0">
              <a:latin typeface="Calibri" panose="020F0502020204030204" pitchFamily="34" charset="0"/>
            </a:endParaRPr>
          </a:p>
          <a:p>
            <a:r>
              <a:rPr lang="pt-PT" sz="2800" noProof="0" dirty="0">
                <a:latin typeface="Calibri" panose="020F0502020204030204" pitchFamily="34" charset="0"/>
              </a:rPr>
              <a:t>Documentar intervenções planeadas para abordar barreiras identificadas pelo doente na ferramenta </a:t>
            </a:r>
            <a:r>
              <a:rPr lang="pt-PT" sz="2800" b="1" noProof="0" dirty="0" err="1">
                <a:latin typeface="Calibri" panose="020F0502020204030204" pitchFamily="34" charset="0"/>
              </a:rPr>
              <a:t>Enhanced</a:t>
            </a:r>
            <a:r>
              <a:rPr lang="pt-PT" sz="2800" b="1" noProof="0" dirty="0">
                <a:latin typeface="Calibri" panose="020F0502020204030204" pitchFamily="34" charset="0"/>
              </a:rPr>
              <a:t> </a:t>
            </a:r>
            <a:r>
              <a:rPr lang="pt-PT" sz="2800" b="1" noProof="0" dirty="0" err="1">
                <a:latin typeface="Calibri" panose="020F0502020204030204" pitchFamily="34" charset="0"/>
              </a:rPr>
              <a:t>Adherence</a:t>
            </a:r>
            <a:r>
              <a:rPr lang="pt-PT" sz="2800" b="1" noProof="0" dirty="0">
                <a:latin typeface="Calibri" panose="020F0502020204030204" pitchFamily="34" charset="0"/>
              </a:rPr>
              <a:t> </a:t>
            </a:r>
            <a:r>
              <a:rPr lang="pt-PT" sz="2800" b="1" noProof="0" dirty="0" err="1">
                <a:latin typeface="Calibri" panose="020F0502020204030204" pitchFamily="34" charset="0"/>
              </a:rPr>
              <a:t>Plan</a:t>
            </a:r>
            <a:r>
              <a:rPr lang="pt-PT" sz="2800" b="1" noProof="0" dirty="0">
                <a:latin typeface="Calibri" panose="020F0502020204030204" pitchFamily="34" charset="0"/>
              </a:rPr>
              <a:t>.</a:t>
            </a:r>
            <a:endParaRPr lang="pt-PT" sz="2800" noProof="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625" y="5504079"/>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2590800"/>
            <a:ext cx="2613581" cy="2667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762000" y="2667000"/>
            <a:ext cx="2159164" cy="2590800"/>
          </a:xfrm>
        </p:spPr>
        <p:txBody>
          <a:bodyPr>
            <a:normAutofit fontScale="92500" lnSpcReduction="20000"/>
          </a:bodyPr>
          <a:lstStyle/>
          <a:p>
            <a:r>
              <a:rPr lang="pt-PT" sz="1600" b="1" noProof="0" dirty="0">
                <a:latin typeface="Calibri" panose="020F0502020204030204" pitchFamily="34" charset="0"/>
              </a:rPr>
              <a:t>Revisão:</a:t>
            </a:r>
          </a:p>
          <a:p>
            <a:r>
              <a:rPr lang="pt-BR" sz="1600" dirty="0">
                <a:latin typeface="Calibri" panose="020F0502020204030204" pitchFamily="34" charset="0"/>
              </a:rPr>
              <a:t>Pode ser difícil lembrar-se sempre de tomar os ARVs</a:t>
            </a:r>
            <a:r>
              <a:rPr lang="pt-PT" sz="1500" noProof="0" dirty="0">
                <a:latin typeface="Calibri" panose="020F0502020204030204" pitchFamily="34" charset="0"/>
              </a:rPr>
              <a:t>. Gostaria de rever consigo algumas das questões que discutimos.</a:t>
            </a:r>
          </a:p>
          <a:p>
            <a:pPr marL="285750" indent="-285750">
              <a:buFont typeface="Arial" panose="020B0604020202020204" pitchFamily="34" charset="0"/>
              <a:buChar char="•"/>
            </a:pPr>
            <a:r>
              <a:rPr lang="pt-PT" sz="1500" noProof="0" dirty="0">
                <a:latin typeface="Calibri" panose="020F0502020204030204" pitchFamily="34" charset="0"/>
              </a:rPr>
              <a:t>Que mudanças tenciona fazer para o ajudar a lembrar-se de tomar os </a:t>
            </a:r>
            <a:r>
              <a:rPr lang="pt-PT" sz="1500" noProof="0" dirty="0" err="1">
                <a:latin typeface="Calibri" panose="020F0502020204030204" pitchFamily="34" charset="0"/>
              </a:rPr>
              <a:t>ARVs</a:t>
            </a:r>
            <a:r>
              <a:rPr lang="pt-PT" sz="1500" noProof="0" dirty="0">
                <a:latin typeface="Calibri" panose="020F0502020204030204" pitchFamily="34" charset="0"/>
              </a:rPr>
              <a:t>?</a:t>
            </a:r>
          </a:p>
          <a:p>
            <a:pPr marL="285750" indent="-285750">
              <a:buFont typeface="Arial" panose="020B0604020202020204" pitchFamily="34" charset="0"/>
              <a:buChar char="•"/>
            </a:pPr>
            <a:r>
              <a:rPr lang="pt-PT" sz="1500" noProof="0" dirty="0">
                <a:latin typeface="Calibri" panose="020F0502020204030204" pitchFamily="34" charset="0"/>
              </a:rPr>
              <a:t>Como é que você verifica </a:t>
            </a:r>
            <a:r>
              <a:rPr lang="pt-PT" sz="1500" dirty="0">
                <a:latin typeface="Calibri" panose="020F0502020204030204" pitchFamily="34" charset="0"/>
              </a:rPr>
              <a:t>se tomou os seus m</a:t>
            </a:r>
            <a:r>
              <a:rPr lang="pt-PT" sz="1500" noProof="0" dirty="0" err="1">
                <a:latin typeface="Calibri" panose="020F0502020204030204" pitchFamily="34" charset="0"/>
              </a:rPr>
              <a:t>edicamentos</a:t>
            </a:r>
            <a:r>
              <a:rPr lang="pt-PT" sz="1500" noProof="0" dirty="0">
                <a:latin typeface="Calibri" panose="020F0502020204030204" pitchFamily="34" charset="0"/>
              </a:rPr>
              <a:t>?</a:t>
            </a:r>
          </a:p>
          <a:p>
            <a:pPr marL="285750" indent="-285750">
              <a:buFont typeface="Arial" panose="020B0604020202020204" pitchFamily="34" charset="0"/>
              <a:buChar char="•"/>
            </a:pPr>
            <a:endParaRPr lang="pt-PT" sz="1500" noProof="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89" y="2680088"/>
            <a:ext cx="389647" cy="5739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3200400" y="5257800"/>
            <a:ext cx="5638800"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3637243" y="5334000"/>
            <a:ext cx="5087731" cy="1371600"/>
          </a:xfrm>
        </p:spPr>
        <p:txBody>
          <a:bodyPr>
            <a:normAutofit fontScale="77500" lnSpcReduction="20000"/>
          </a:bodyPr>
          <a:lstStyle/>
          <a:p>
            <a:r>
              <a:rPr lang="pt-BR" sz="1600" b="1" noProof="0" dirty="0">
                <a:latin typeface="Calibri" panose="020F0502020204030204" pitchFamily="34" charset="0"/>
              </a:rPr>
              <a:t>Instruções aos provedores</a:t>
            </a:r>
            <a:r>
              <a:rPr lang="pt-PT" sz="1600" b="1" noProof="0" dirty="0">
                <a:latin typeface="Calibri" panose="020F0502020204030204" pitchFamily="34" charset="0"/>
              </a:rPr>
              <a:t>:</a:t>
            </a:r>
          </a:p>
          <a:p>
            <a:pPr marL="457200" indent="-457200">
              <a:buFont typeface="Arial" panose="020B0604020202020204" pitchFamily="34" charset="0"/>
              <a:buChar char="•"/>
            </a:pPr>
            <a:r>
              <a:rPr lang="pt-PT" sz="1600" noProof="0" dirty="0">
                <a:latin typeface="Calibri" panose="020F0502020204030204" pitchFamily="34" charset="0"/>
              </a:rPr>
              <a:t>Identificar, com o doente, uma </a:t>
            </a:r>
            <a:r>
              <a:rPr lang="pt-PT" sz="1600" noProof="0" dirty="0" err="1">
                <a:latin typeface="Calibri" panose="020F0502020204030204" pitchFamily="34" charset="0"/>
              </a:rPr>
              <a:t>actividade</a:t>
            </a:r>
            <a:r>
              <a:rPr lang="pt-PT" sz="1600" noProof="0" dirty="0">
                <a:latin typeface="Calibri" panose="020F0502020204030204" pitchFamily="34" charset="0"/>
              </a:rPr>
              <a:t> diária que sirva de base para ele se lembrar de tomar os comprimidos.</a:t>
            </a:r>
          </a:p>
          <a:p>
            <a:pPr marL="457200" indent="-457200">
              <a:buFont typeface="Arial" panose="020B0604020202020204" pitchFamily="34" charset="0"/>
              <a:buChar char="•"/>
            </a:pPr>
            <a:r>
              <a:rPr lang="pt-PT" sz="1600" noProof="0" dirty="0">
                <a:latin typeface="Calibri" panose="020F0502020204030204" pitchFamily="34" charset="0"/>
              </a:rPr>
              <a:t>Se houver outros recursos, como terapia </a:t>
            </a:r>
            <a:r>
              <a:rPr lang="pt-PT" sz="1600" noProof="0" dirty="0" err="1">
                <a:latin typeface="Calibri" panose="020F0502020204030204" pitchFamily="34" charset="0"/>
              </a:rPr>
              <a:t>directamente</a:t>
            </a:r>
            <a:r>
              <a:rPr lang="pt-PT" sz="1600" noProof="0" dirty="0">
                <a:latin typeface="Calibri" panose="020F0502020204030204" pitchFamily="34" charset="0"/>
              </a:rPr>
              <a:t> observada ou TOD, grupos de apoio, pedir à escola para administrar os medicamentos ou outros tipos de apoio na sua área, considerar a necessidade dos mesmos e discuti-la com o doente.</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8975" y="5334000"/>
            <a:ext cx="408268" cy="4372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40</a:t>
            </a:fld>
            <a:endParaRPr lang="pt-BR" dirty="0">
              <a:solidFill>
                <a:prstClr val="black">
                  <a:tint val="75000"/>
                </a:prstClr>
              </a:solidFill>
            </a:endParaRP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2822" y="406942"/>
            <a:ext cx="1783405" cy="134565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5522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pt-BR" sz="2800" dirty="0">
                <a:solidFill>
                  <a:srgbClr val="FFFFFF"/>
                </a:solidFill>
                <a:latin typeface="Calibri" panose="020F0502020204030204" pitchFamily="34" charset="0"/>
              </a:rPr>
              <a:t>17. Compreender os seus ARVs</a:t>
            </a:r>
          </a:p>
        </p:txBody>
      </p:sp>
      <p:sp>
        <p:nvSpPr>
          <p:cNvPr id="4" name="TextBox 3"/>
          <p:cNvSpPr txBox="1"/>
          <p:nvPr/>
        </p:nvSpPr>
        <p:spPr>
          <a:xfrm>
            <a:off x="6858000" y="1676400"/>
            <a:ext cx="2161824" cy="4801314"/>
          </a:xfrm>
          <a:prstGeom prst="rect">
            <a:avLst/>
          </a:prstGeom>
          <a:noFill/>
        </p:spPr>
        <p:txBody>
          <a:bodyPr wrap="square" rtlCol="0">
            <a:spAutoFit/>
          </a:bodyPr>
          <a:lstStyle/>
          <a:p>
            <a:pPr marL="285750" indent="-285750">
              <a:buFont typeface="Wingdings" panose="05000000000000000000" pitchFamily="2" charset="2"/>
              <a:buChar char="Ø"/>
            </a:pPr>
            <a:r>
              <a:rPr lang="pt-BR" dirty="0">
                <a:latin typeface="Calibri" panose="020F0502020204030204" pitchFamily="34" charset="0"/>
              </a:rPr>
              <a:t>É importante que você saiba como os ARVs funcionam, compreenda como e quando os deve tomar e as melhores maneiras de evitar efeitos secundários. Dessa forma, facilita o processo de tomar os seus ARVs e mantém a sua carga viral baixa.</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35330"/>
            <a:ext cx="6248400" cy="415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523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1" y="990600"/>
            <a:ext cx="2971799"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É importante que você saiba como os ARVs funcionam, compreenda como e quando os deve tomar e as melhores maneiras de evitar efeitos secundários. Dessa forma, facilita o processo de tomar os seus ARVs e mantém a sua carga viral baixa.</a:t>
            </a:r>
          </a:p>
        </p:txBody>
      </p:sp>
      <p:sp>
        <p:nvSpPr>
          <p:cNvPr id="21" name="Content Placeholder 1"/>
          <p:cNvSpPr>
            <a:spLocks noGrp="1"/>
          </p:cNvSpPr>
          <p:nvPr>
            <p:ph sz="half" idx="1"/>
          </p:nvPr>
        </p:nvSpPr>
        <p:spPr>
          <a:xfrm>
            <a:off x="3505200" y="1057365"/>
            <a:ext cx="5410200" cy="4352836"/>
          </a:xfrm>
        </p:spPr>
        <p:txBody>
          <a:bodyPr>
            <a:normAutofit lnSpcReduction="10000"/>
          </a:bodyPr>
          <a:lstStyle/>
          <a:p>
            <a:r>
              <a:rPr lang="pt-PT" sz="1700" b="1" noProof="0" dirty="0">
                <a:latin typeface="Calibri" panose="020F0502020204030204" pitchFamily="34" charset="0"/>
              </a:rPr>
              <a:t>PONTOS A DISCUTIR:</a:t>
            </a:r>
          </a:p>
          <a:p>
            <a:r>
              <a:rPr lang="pt-PT" sz="1400" noProof="0" dirty="0">
                <a:latin typeface="Calibri" panose="020F0502020204030204" pitchFamily="34" charset="0"/>
              </a:rPr>
              <a:t>Em que área é que o doente tem mais </a:t>
            </a:r>
            <a:br>
              <a:rPr lang="pt-PT" sz="1400" noProof="0" dirty="0">
                <a:latin typeface="Calibri" panose="020F0502020204030204" pitchFamily="34" charset="0"/>
              </a:rPr>
            </a:br>
            <a:r>
              <a:rPr lang="pt-PT" sz="1400" noProof="0" dirty="0">
                <a:latin typeface="Calibri" panose="020F0502020204030204" pitchFamily="34" charset="0"/>
              </a:rPr>
              <a:t>dificuldade?</a:t>
            </a:r>
          </a:p>
          <a:p>
            <a:pPr marL="285750" indent="-285750">
              <a:buFont typeface="Arial" panose="020B0604020202020204" pitchFamily="34" charset="0"/>
              <a:buChar char="•"/>
            </a:pPr>
            <a:r>
              <a:rPr lang="pt-PT" sz="1400" b="1" noProof="0" dirty="0">
                <a:latin typeface="Calibri" panose="020F0502020204030204" pitchFamily="34" charset="0"/>
              </a:rPr>
              <a:t>Nomes e frequência dos medicamentos</a:t>
            </a:r>
          </a:p>
          <a:p>
            <a:r>
              <a:rPr lang="pt-PT" noProof="0" dirty="0"/>
              <a:t>	</a:t>
            </a:r>
            <a:r>
              <a:rPr lang="pt-PT" sz="1400" noProof="0" dirty="0">
                <a:latin typeface="Calibri" panose="020F0502020204030204" pitchFamily="34" charset="0"/>
                <a:sym typeface="Wingdings" panose="05000000000000000000" pitchFamily="2" charset="2"/>
              </a:rPr>
              <a:t> </a:t>
            </a:r>
            <a:r>
              <a:rPr lang="pt-PT" sz="1400" dirty="0">
                <a:latin typeface="Calibri" panose="020F0502020204030204" pitchFamily="34" charset="0"/>
                <a:sym typeface="Wingdings" panose="05000000000000000000" pitchFamily="2" charset="2"/>
              </a:rPr>
              <a:t>Viabilizar educação e fichas de dados</a:t>
            </a:r>
            <a:r>
              <a:rPr lang="pt-PT" sz="1400" noProof="0" dirty="0">
                <a:latin typeface="Calibri" panose="020F0502020204030204" pitchFamily="34" charset="0"/>
                <a:sym typeface="Wingdings" panose="05000000000000000000" pitchFamily="2" charset="2"/>
              </a:rPr>
              <a:t>.</a:t>
            </a:r>
            <a:endParaRPr lang="pt-PT" sz="1400" noProof="0" dirty="0">
              <a:latin typeface="Calibri" panose="020F0502020204030204" pitchFamily="34" charset="0"/>
            </a:endParaRPr>
          </a:p>
          <a:p>
            <a:pPr marL="285750" indent="-285750">
              <a:buFont typeface="Arial" panose="020B0604020202020204" pitchFamily="34" charset="0"/>
              <a:buChar char="•"/>
            </a:pPr>
            <a:r>
              <a:rPr lang="pt-PT" sz="1400" b="1" noProof="0" dirty="0">
                <a:latin typeface="Calibri" panose="020F0502020204030204" pitchFamily="34" charset="0"/>
              </a:rPr>
              <a:t>Maneira como os medicamentos funcionam</a:t>
            </a:r>
          </a:p>
          <a:p>
            <a:r>
              <a:rPr lang="pt-PT" noProof="0" dirty="0"/>
              <a:t>	</a:t>
            </a:r>
            <a:r>
              <a:rPr lang="pt-PT" sz="1400" b="1" noProof="0" dirty="0">
                <a:latin typeface="Calibri" panose="020F0502020204030204" pitchFamily="34" charset="0"/>
                <a:sym typeface="Wingdings" panose="05000000000000000000" pitchFamily="2" charset="2"/>
              </a:rPr>
              <a:t></a:t>
            </a:r>
            <a:r>
              <a:rPr lang="pt-PT" noProof="0" dirty="0"/>
              <a:t> </a:t>
            </a:r>
            <a:r>
              <a:rPr lang="pt-PT" sz="1400" dirty="0">
                <a:latin typeface="Calibri" panose="020F0502020204030204" pitchFamily="34" charset="0"/>
                <a:sym typeface="Wingdings" panose="05000000000000000000" pitchFamily="2" charset="2"/>
              </a:rPr>
              <a:t>Fazer uma revisão dos</a:t>
            </a:r>
            <a:r>
              <a:rPr lang="pt-PT" sz="1400" noProof="0" dirty="0">
                <a:latin typeface="Calibri" panose="020F0502020204030204" pitchFamily="34" charset="0"/>
                <a:sym typeface="Wingdings" panose="05000000000000000000" pitchFamily="2" charset="2"/>
              </a:rPr>
              <a:t> cartões das consultas anteriores ou 	responder às perguntas.</a:t>
            </a:r>
            <a:endParaRPr lang="pt-PT" sz="1400" b="1" noProof="0" dirty="0">
              <a:latin typeface="Calibri" panose="020F0502020204030204" pitchFamily="34" charset="0"/>
            </a:endParaRPr>
          </a:p>
          <a:p>
            <a:pPr marL="285750" indent="-285750">
              <a:buFont typeface="Arial" panose="020B0604020202020204" pitchFamily="34" charset="0"/>
              <a:buChar char="•"/>
            </a:pPr>
            <a:r>
              <a:rPr lang="pt-PT" sz="1400" b="1" noProof="0" dirty="0">
                <a:latin typeface="Calibri" panose="020F0502020204030204" pitchFamily="34" charset="0"/>
              </a:rPr>
              <a:t>Crenças sobre a saúde</a:t>
            </a:r>
          </a:p>
          <a:p>
            <a:r>
              <a:rPr lang="pt-PT" noProof="0" dirty="0"/>
              <a:t>	</a:t>
            </a:r>
            <a:r>
              <a:rPr lang="pt-PT" sz="1400" b="1" noProof="0" dirty="0">
                <a:latin typeface="Calibri" panose="020F0502020204030204" pitchFamily="34" charset="0"/>
                <a:sym typeface="Wingdings" panose="05000000000000000000" pitchFamily="2" charset="2"/>
              </a:rPr>
              <a:t></a:t>
            </a:r>
            <a:r>
              <a:rPr lang="pt-PT" noProof="0" dirty="0"/>
              <a:t> </a:t>
            </a:r>
            <a:r>
              <a:rPr lang="pt-PT" sz="1400" noProof="0" dirty="0">
                <a:latin typeface="Calibri" panose="020F0502020204030204" pitchFamily="34" charset="0"/>
                <a:sym typeface="Wingdings" panose="05000000000000000000" pitchFamily="2" charset="2"/>
              </a:rPr>
              <a:t>Explicar ao doente que deve tomar os ARVs quer se sinta 	saudável ou doente, a não ser que o médico indique o contrário.</a:t>
            </a:r>
          </a:p>
          <a:p>
            <a:r>
              <a:rPr lang="pt-PT" noProof="0" dirty="0"/>
              <a:t>	</a:t>
            </a:r>
            <a:r>
              <a:rPr lang="pt-PT" sz="1400" b="1" noProof="0" dirty="0">
                <a:latin typeface="Calibri" panose="020F0502020204030204" pitchFamily="34" charset="0"/>
                <a:sym typeface="Wingdings" panose="05000000000000000000" pitchFamily="2" charset="2"/>
              </a:rPr>
              <a:t></a:t>
            </a:r>
            <a:r>
              <a:rPr lang="pt-PT" sz="1400" noProof="0" dirty="0">
                <a:latin typeface="Calibri" panose="020F0502020204030204" pitchFamily="34" charset="0"/>
                <a:sym typeface="Wingdings" panose="05000000000000000000" pitchFamily="2" charset="2"/>
              </a:rPr>
              <a:t>Procurar identificar crenças específicas sobre os ARVs e a saúde, 	por exemplo:</a:t>
            </a:r>
          </a:p>
          <a:p>
            <a:pPr marL="1106141" lvl="2" indent="-285750">
              <a:buFont typeface="Arial" panose="020B0604020202020204" pitchFamily="34" charset="0"/>
              <a:buChar char="•"/>
            </a:pPr>
            <a:r>
              <a:rPr lang="pt-PT" sz="1400" noProof="0" dirty="0">
                <a:latin typeface="Calibri" panose="020F0502020204030204" pitchFamily="34" charset="0"/>
                <a:sym typeface="Wingdings" panose="05000000000000000000" pitchFamily="2" charset="2"/>
              </a:rPr>
              <a:t>“Alguma vez ouviu as outras pessoas dizerem coisas negativas sobre os </a:t>
            </a:r>
            <a:r>
              <a:rPr lang="pt-PT" sz="1400" noProof="0" dirty="0" err="1">
                <a:latin typeface="Calibri" panose="020F0502020204030204" pitchFamily="34" charset="0"/>
                <a:sym typeface="Wingdings" panose="05000000000000000000" pitchFamily="2" charset="2"/>
              </a:rPr>
              <a:t>ARVs</a:t>
            </a:r>
            <a:r>
              <a:rPr lang="pt-PT" sz="1400" noProof="0" dirty="0">
                <a:latin typeface="Calibri" panose="020F0502020204030204" pitchFamily="34" charset="0"/>
                <a:sym typeface="Wingdings" panose="05000000000000000000" pitchFamily="2" charset="2"/>
              </a:rPr>
              <a:t>?” </a:t>
            </a:r>
          </a:p>
          <a:p>
            <a:pPr marL="1106141" lvl="2" indent="-285750">
              <a:buFont typeface="Arial" panose="020B0604020202020204" pitchFamily="34" charset="0"/>
              <a:buChar char="•"/>
            </a:pPr>
            <a:r>
              <a:rPr lang="pt-PT" sz="1400" noProof="0" dirty="0">
                <a:latin typeface="Calibri" panose="020F0502020204030204" pitchFamily="34" charset="0"/>
                <a:sym typeface="Wingdings" panose="05000000000000000000" pitchFamily="2" charset="2"/>
              </a:rPr>
              <a:t>“Pensa que haja outros remédios que funcionam melhor que os </a:t>
            </a:r>
            <a:r>
              <a:rPr lang="pt-PT" sz="1400" noProof="0" dirty="0" err="1">
                <a:latin typeface="Calibri" panose="020F0502020204030204" pitchFamily="34" charset="0"/>
                <a:sym typeface="Wingdings" panose="05000000000000000000" pitchFamily="2" charset="2"/>
              </a:rPr>
              <a:t>ARVs</a:t>
            </a:r>
            <a:r>
              <a:rPr lang="pt-PT" sz="1400" noProof="0" dirty="0">
                <a:latin typeface="Calibri" panose="020F0502020204030204" pitchFamily="34" charset="0"/>
                <a:sym typeface="Wingdings" panose="05000000000000000000" pitchFamily="2" charset="2"/>
              </a:rPr>
              <a:t>?”</a:t>
            </a:r>
            <a:endParaRPr lang="pt-PT" sz="1400" b="1" noProof="0" dirty="0">
              <a:latin typeface="Calibri" panose="020F0502020204030204" pitchFamily="34" charset="0"/>
            </a:endParaRPr>
          </a:p>
        </p:txBody>
      </p:sp>
      <p:cxnSp>
        <p:nvCxnSpPr>
          <p:cNvPr id="15" name="Straight Connector 14"/>
          <p:cNvCxnSpPr/>
          <p:nvPr/>
        </p:nvCxnSpPr>
        <p:spPr>
          <a:xfrm>
            <a:off x="3352800" y="1057364"/>
            <a:ext cx="0" cy="4200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	17. </a:t>
            </a:r>
            <a:r>
              <a:rPr lang="pt-BR" sz="2800" dirty="0">
                <a:solidFill>
                  <a:srgbClr val="FFFFFF"/>
                </a:solidFill>
                <a:latin typeface="Calibri" panose="020F0502020204030204" pitchFamily="34" charset="0"/>
              </a:rPr>
              <a:t>Compreender os seus ARVs</a:t>
            </a:r>
            <a:endParaRPr lang="pt-PT" sz="2800" noProof="0" dirty="0">
              <a:solidFill>
                <a:srgbClr val="FFFFFF"/>
              </a:solidFill>
              <a:latin typeface="Calibri" panose="020F0502020204030204" pitchFamily="34" charset="0"/>
            </a:endParaRPr>
          </a:p>
        </p:txBody>
      </p:sp>
      <p:sp>
        <p:nvSpPr>
          <p:cNvPr id="28" name="Rectangle 27"/>
          <p:cNvSpPr/>
          <p:nvPr/>
        </p:nvSpPr>
        <p:spPr>
          <a:xfrm>
            <a:off x="3352800" y="5486400"/>
            <a:ext cx="55462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352800" y="5410200"/>
            <a:ext cx="5638800" cy="1143000"/>
          </a:xfrm>
        </p:spPr>
        <p:txBody>
          <a:bodyPr>
            <a:normAutofit fontScale="55000" lnSpcReduction="20000"/>
          </a:bodyPr>
          <a:lstStyle/>
          <a:p>
            <a:r>
              <a:rPr lang="pt-PT" noProof="0" dirty="0"/>
              <a:t>	    </a:t>
            </a:r>
          </a:p>
          <a:p>
            <a:r>
              <a:rPr lang="pt-PT" noProof="0" dirty="0"/>
              <a:t>	   </a:t>
            </a:r>
            <a:r>
              <a:rPr lang="pt-PT" sz="3200" b="1" noProof="0" dirty="0">
                <a:latin typeface="Calibri" panose="020F0502020204030204" pitchFamily="34" charset="0"/>
              </a:rPr>
              <a:t>Documento</a:t>
            </a:r>
          </a:p>
          <a:p>
            <a:endParaRPr lang="pt-PT" sz="2300" b="1" noProof="0" dirty="0">
              <a:latin typeface="Calibri" panose="020F0502020204030204" pitchFamily="34" charset="0"/>
            </a:endParaRPr>
          </a:p>
          <a:p>
            <a:r>
              <a:rPr lang="pt-PT" sz="2500" noProof="0" dirty="0">
                <a:latin typeface="Calibri" panose="020F0502020204030204" pitchFamily="34" charset="0"/>
              </a:rPr>
              <a:t>Documentar intervenções planeadas para abordar </a:t>
            </a:r>
            <a:r>
              <a:rPr lang="pt-BR" sz="2500" noProof="0" dirty="0">
                <a:latin typeface="Calibri" panose="020F0502020204030204" pitchFamily="34" charset="0"/>
              </a:rPr>
              <a:t>barreiras identificadas pelo doente na ferramenta</a:t>
            </a:r>
            <a:r>
              <a:rPr lang="pt-PT" sz="2500" noProof="0" dirty="0">
                <a:latin typeface="Calibri" panose="020F0502020204030204" pitchFamily="34" charset="0"/>
              </a:rPr>
              <a:t> </a:t>
            </a:r>
            <a:r>
              <a:rPr lang="pt-PT" sz="2500" b="1" noProof="0" dirty="0" err="1">
                <a:latin typeface="Calibri" panose="020F0502020204030204" pitchFamily="34" charset="0"/>
              </a:rPr>
              <a:t>Enhanced</a:t>
            </a:r>
            <a:r>
              <a:rPr lang="pt-PT" sz="2500" b="1" noProof="0" dirty="0">
                <a:latin typeface="Calibri" panose="020F0502020204030204" pitchFamily="34" charset="0"/>
              </a:rPr>
              <a:t> </a:t>
            </a:r>
            <a:r>
              <a:rPr lang="pt-PT" sz="2500" b="1" noProof="0" dirty="0" err="1">
                <a:latin typeface="Calibri" panose="020F0502020204030204" pitchFamily="34" charset="0"/>
              </a:rPr>
              <a:t>Adherence</a:t>
            </a:r>
            <a:r>
              <a:rPr lang="pt-PT" sz="2500" b="1" noProof="0" dirty="0">
                <a:latin typeface="Calibri" panose="020F0502020204030204" pitchFamily="34" charset="0"/>
              </a:rPr>
              <a:t> </a:t>
            </a:r>
            <a:r>
              <a:rPr lang="pt-PT" sz="2500" b="1" noProof="0" dirty="0" err="1">
                <a:latin typeface="Calibri" panose="020F0502020204030204" pitchFamily="34" charset="0"/>
              </a:rPr>
              <a:t>Plan</a:t>
            </a:r>
            <a:r>
              <a:rPr lang="pt-PT" sz="2500" b="1" noProof="0" dirty="0">
                <a:latin typeface="Calibri" panose="020F0502020204030204" pitchFamily="34" charset="0"/>
              </a:rPr>
              <a:t>.</a:t>
            </a:r>
            <a:endParaRPr lang="pt-PT" sz="2500" noProof="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1" y="5553532"/>
            <a:ext cx="407842" cy="31386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28601" y="3352800"/>
            <a:ext cx="2895599" cy="31627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685801" y="3429001"/>
            <a:ext cx="2438400" cy="3125114"/>
          </a:xfrm>
        </p:spPr>
        <p:txBody>
          <a:bodyPr>
            <a:normAutofit lnSpcReduction="10000"/>
          </a:bodyPr>
          <a:lstStyle/>
          <a:p>
            <a:r>
              <a:rPr lang="pt-PT" sz="1600" b="1" noProof="0" dirty="0">
                <a:latin typeface="Calibri" panose="020F0502020204030204" pitchFamily="34" charset="0"/>
              </a:rPr>
              <a:t>Revisão:</a:t>
            </a:r>
          </a:p>
          <a:p>
            <a:pPr marL="285750" indent="-285750">
              <a:buFont typeface="Arial" panose="020B0604020202020204" pitchFamily="34" charset="0"/>
              <a:buChar char="•"/>
            </a:pPr>
            <a:r>
              <a:rPr lang="pt-PT" sz="1500" noProof="0" dirty="0">
                <a:latin typeface="Calibri" panose="020F0502020204030204" pitchFamily="34" charset="0"/>
              </a:rPr>
              <a:t>Vamos rever de novo as instruções para ver se tem alguma dúvida. </a:t>
            </a:r>
          </a:p>
          <a:p>
            <a:pPr marL="285750" indent="-285750">
              <a:buFont typeface="Arial" panose="020B0604020202020204" pitchFamily="34" charset="0"/>
              <a:buChar char="•"/>
            </a:pPr>
            <a:r>
              <a:rPr lang="pt-PT" sz="1500" noProof="0" dirty="0">
                <a:latin typeface="Calibri" panose="020F0502020204030204" pitchFamily="34" charset="0"/>
              </a:rPr>
              <a:t>Pode dizer-me como acha que os </a:t>
            </a:r>
            <a:r>
              <a:rPr lang="pt-PT" sz="1500" noProof="0" dirty="0" err="1">
                <a:latin typeface="Calibri" panose="020F0502020204030204" pitchFamily="34" charset="0"/>
              </a:rPr>
              <a:t>ARVs</a:t>
            </a:r>
            <a:r>
              <a:rPr lang="pt-PT" sz="1500" noProof="0" dirty="0">
                <a:latin typeface="Calibri" panose="020F0502020204030204" pitchFamily="34" charset="0"/>
              </a:rPr>
              <a:t> funcionam e como os deve tomar, e que sugestões tem para evitar os seus efeitos secundários? </a:t>
            </a:r>
          </a:p>
          <a:p>
            <a:pPr marL="285750" indent="-285750">
              <a:buFont typeface="Arial" panose="020B0604020202020204" pitchFamily="34" charset="0"/>
              <a:buChar char="•"/>
            </a:pPr>
            <a:r>
              <a:rPr lang="pt-PT" sz="1500" i="1" dirty="0">
                <a:latin typeface="Calibri" panose="020F0502020204030204" pitchFamily="34" charset="0"/>
              </a:rPr>
              <a:t>Se houver recursos escritos, dê-os ao doente</a:t>
            </a:r>
            <a:r>
              <a:rPr lang="pt-PT" sz="1500" i="1" noProof="0" dirty="0">
                <a:latin typeface="Calibri" panose="020F0502020204030204" pitchFamily="34" charset="0"/>
              </a:rPr>
              <a:t>.</a:t>
            </a:r>
          </a:p>
          <a:p>
            <a:pPr marL="285750" indent="-285750">
              <a:buFont typeface="Arial" panose="020B0604020202020204" pitchFamily="34" charset="0"/>
              <a:buChar char="•"/>
            </a:pPr>
            <a:endParaRPr lang="pt-PT" sz="1500" noProof="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705" y="3428999"/>
            <a:ext cx="362095" cy="5334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42</a:t>
            </a:fld>
            <a:endParaRPr lang="pt-BR" dirty="0">
              <a:solidFill>
                <a:prstClr val="black">
                  <a:tint val="75000"/>
                </a:prstClr>
              </a:solidFill>
            </a:endParaRP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2823" y="427724"/>
            <a:ext cx="1791414" cy="132487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3389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pt-BR" sz="2800" dirty="0">
                <a:solidFill>
                  <a:srgbClr val="FFFFFF"/>
                </a:solidFill>
                <a:latin typeface="Calibri" panose="020F0502020204030204" pitchFamily="34" charset="0"/>
              </a:rPr>
              <a:t>18. Facilitar o processo de ingestão</a:t>
            </a:r>
          </a:p>
        </p:txBody>
      </p:sp>
      <p:sp>
        <p:nvSpPr>
          <p:cNvPr id="10" name="TextBox 9"/>
          <p:cNvSpPr txBox="1"/>
          <p:nvPr/>
        </p:nvSpPr>
        <p:spPr>
          <a:xfrm>
            <a:off x="6400801" y="1219200"/>
            <a:ext cx="2666999" cy="5324535"/>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É difícil tomar os ARVs porque todas as coisas boas sucedem “no futuro”.</a:t>
            </a:r>
          </a:p>
          <a:p>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Por vezes sucedem coisas difíceis no tempo presente quando tomamos os ARVs – como efeitos secundários.</a:t>
            </a:r>
          </a:p>
          <a:p>
            <a:pPr marL="285750" indent="-285750">
              <a:buFont typeface="Wingdings" panose="05000000000000000000" pitchFamily="2" charset="2"/>
              <a:buChar char="Ø"/>
            </a:pPr>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Vamos falar sobre maneiras de facilitar a sua ingestão dos ARVs.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1450944"/>
            <a:ext cx="6248400" cy="487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64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143000"/>
            <a:ext cx="2514601" cy="3581399"/>
          </a:xfrm>
        </p:spPr>
        <p:txBody>
          <a:bodyPr>
            <a:normAutofit lnSpcReduction="10000"/>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É difícil tomar os ARVs porque todas as coisas boas sucedem “no futuro</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Por vezes sucedem coisas difíceis no tempo presente quando tomamos os ARVs – como efeitos secundários</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Vamos falar sobre maneiras de facilitar a sua ingestão dos ARVs</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3045364" y="1142998"/>
            <a:ext cx="6022436" cy="5410201"/>
          </a:xfrm>
        </p:spPr>
        <p:txBody>
          <a:bodyPr>
            <a:normAutofit fontScale="92500" lnSpcReduction="10000"/>
          </a:bodyPr>
          <a:lstStyle/>
          <a:p>
            <a:r>
              <a:rPr lang="pt-PT" sz="1700" b="1" noProof="0" dirty="0">
                <a:latin typeface="Calibri" panose="020F0502020204030204" pitchFamily="34" charset="0"/>
              </a:rPr>
              <a:t>PONTOS A DISCUTIR:</a:t>
            </a:r>
          </a:p>
          <a:p>
            <a:r>
              <a:rPr lang="pt-PT" sz="1400" b="1" noProof="0" dirty="0">
                <a:latin typeface="Calibri" panose="020F0502020204030204" pitchFamily="34" charset="0"/>
              </a:rPr>
              <a:t>Administração dos efeitos secundários:</a:t>
            </a:r>
          </a:p>
          <a:p>
            <a:pPr marL="285750" indent="-285750">
              <a:buFont typeface="Arial" panose="020B0604020202020204" pitchFamily="34" charset="0"/>
              <a:buChar char="•"/>
            </a:pPr>
            <a:r>
              <a:rPr lang="pt-PT" sz="1400" noProof="0" dirty="0">
                <a:latin typeface="Calibri" panose="020F0502020204030204" pitchFamily="34" charset="0"/>
              </a:rPr>
              <a:t>Tomar com alimentos (náuseas/dores de cabeça).</a:t>
            </a:r>
          </a:p>
          <a:p>
            <a:pPr marL="285750" indent="-285750">
              <a:buFont typeface="Arial" panose="020B0604020202020204" pitchFamily="34" charset="0"/>
              <a:buChar char="•"/>
            </a:pPr>
            <a:r>
              <a:rPr lang="pt-PT" sz="1400" noProof="0" dirty="0">
                <a:latin typeface="Calibri" panose="020F0502020204030204" pitchFamily="34" charset="0"/>
              </a:rPr>
              <a:t> Tomar à noite (sonolência/estado de espírito).</a:t>
            </a:r>
          </a:p>
          <a:p>
            <a:endParaRPr lang="pt-PT" sz="1400" noProof="0" dirty="0">
              <a:latin typeface="Calibri" panose="020F0502020204030204" pitchFamily="34" charset="0"/>
            </a:endParaRPr>
          </a:p>
          <a:p>
            <a:r>
              <a:rPr lang="pt-PT" sz="1400" b="1" dirty="0">
                <a:latin typeface="Calibri" panose="020F0502020204030204" pitchFamily="34" charset="0"/>
              </a:rPr>
              <a:t>Administração das </a:t>
            </a:r>
            <a:r>
              <a:rPr lang="pt-PT" sz="1400" b="1" noProof="0" dirty="0">
                <a:latin typeface="Calibri" panose="020F0502020204030204" pitchFamily="34" charset="0"/>
              </a:rPr>
              <a:t>emoções:</a:t>
            </a:r>
          </a:p>
          <a:p>
            <a:pPr marL="285750" indent="-285750">
              <a:buFont typeface="Arial" panose="020B0604020202020204" pitchFamily="34" charset="0"/>
              <a:buChar char="•"/>
            </a:pPr>
            <a:r>
              <a:rPr lang="pt-PT" sz="1400" noProof="0" dirty="0">
                <a:latin typeface="Calibri" panose="020F0502020204030204" pitchFamily="34" charset="0"/>
              </a:rPr>
              <a:t>Muitas pessoas ficam aborrecidas, tristes ou com medo de ser seropositivas.</a:t>
            </a:r>
          </a:p>
          <a:p>
            <a:pPr marL="285750" indent="-285750">
              <a:buFont typeface="Arial" panose="020B0604020202020204" pitchFamily="34" charset="0"/>
              <a:buChar char="•"/>
            </a:pPr>
            <a:r>
              <a:rPr lang="pt-PT" sz="1400" noProof="0" dirty="0">
                <a:latin typeface="Calibri" panose="020F0502020204030204" pitchFamily="34" charset="0"/>
              </a:rPr>
              <a:t>Se a pessoa </a:t>
            </a:r>
            <a:r>
              <a:rPr lang="pt-PT" sz="1400" dirty="0">
                <a:latin typeface="Calibri" panose="020F0502020204030204" pitchFamily="34" charset="0"/>
              </a:rPr>
              <a:t>se sentir aborrecida com o</a:t>
            </a:r>
            <a:r>
              <a:rPr lang="pt-PT" sz="1400" noProof="0" dirty="0">
                <a:latin typeface="Calibri" panose="020F0502020204030204" pitchFamily="34" charset="0"/>
              </a:rPr>
              <a:t>s </a:t>
            </a:r>
            <a:r>
              <a:rPr lang="pt-PT" sz="1400" noProof="0" dirty="0" err="1">
                <a:latin typeface="Calibri" panose="020F0502020204030204" pitchFamily="34" charset="0"/>
              </a:rPr>
              <a:t>ARVs</a:t>
            </a:r>
            <a:r>
              <a:rPr lang="pt-PT" sz="1400" noProof="0" dirty="0">
                <a:latin typeface="Calibri" panose="020F0502020204030204" pitchFamily="34" charset="0"/>
              </a:rPr>
              <a:t> terá mais dificuldade em tomá-los todos os dias. Às vezes, quando tomam uma dose, as pessoas pensam: “Odeio ter </a:t>
            </a:r>
            <a:r>
              <a:rPr lang="pt-PT" sz="1400" dirty="0">
                <a:latin typeface="Calibri" panose="020F0502020204030204" pitchFamily="34" charset="0"/>
              </a:rPr>
              <a:t>que tomar isto</a:t>
            </a:r>
            <a:r>
              <a:rPr lang="pt-PT" sz="1400" noProof="0" dirty="0">
                <a:latin typeface="Calibri" panose="020F0502020204030204" pitchFamily="34" charset="0"/>
              </a:rPr>
              <a:t>”. Isso acontece-lhe?</a:t>
            </a:r>
          </a:p>
          <a:p>
            <a:endParaRPr lang="pt-PT" sz="1400" noProof="0" dirty="0">
              <a:latin typeface="Calibri" panose="020F0502020204030204" pitchFamily="34" charset="0"/>
            </a:endParaRPr>
          </a:p>
          <a:p>
            <a:r>
              <a:rPr lang="pt-PT" sz="1400" b="1" noProof="0" dirty="0">
                <a:latin typeface="Calibri" panose="020F0502020204030204" pitchFamily="34" charset="0"/>
              </a:rPr>
              <a:t>Dificuldade em tomar os comprimidos:</a:t>
            </a:r>
          </a:p>
          <a:p>
            <a:pPr marL="285750" indent="-285750">
              <a:buFont typeface="Arial" panose="020B0604020202020204" pitchFamily="34" charset="0"/>
              <a:buChar char="•"/>
            </a:pPr>
            <a:r>
              <a:rPr lang="pt-PT" sz="1400" noProof="0" dirty="0">
                <a:latin typeface="Calibri" panose="020F0502020204030204" pitchFamily="34" charset="0"/>
              </a:rPr>
              <a:t>Deve comer alimentos fortes e de sabor agradável (como uma pastilha de menta ou um rebuçado) logo a seguir a tomar uma dose, para ocultar o mau gosto.</a:t>
            </a:r>
          </a:p>
          <a:p>
            <a:pPr marL="285750" indent="-285750">
              <a:buFont typeface="Arial" panose="020B0604020202020204" pitchFamily="34" charset="0"/>
              <a:buChar char="•"/>
            </a:pPr>
            <a:r>
              <a:rPr lang="pt-PT" sz="1400" noProof="0" dirty="0">
                <a:latin typeface="Calibri" panose="020F0502020204030204" pitchFamily="34" charset="0"/>
              </a:rPr>
              <a:t>Utilize as nossas sugestões e pratique a ingestão de comprimidos (consultar o cartão 18).</a:t>
            </a:r>
          </a:p>
          <a:p>
            <a:pPr marL="285750" indent="-285750">
              <a:buFont typeface="Arial" panose="020B0604020202020204" pitchFamily="34" charset="0"/>
              <a:buChar char="•"/>
            </a:pPr>
            <a:r>
              <a:rPr lang="pt-PT" sz="1400" noProof="0" dirty="0">
                <a:latin typeface="Calibri" panose="020F0502020204030204" pitchFamily="34" charset="0"/>
              </a:rPr>
              <a:t>Envolva o comprimido numa pequena quantidade de um alimento mole (como mel ou doce de fruta) numa colher, e meta a colher na boca para tomar o remédio.</a:t>
            </a:r>
          </a:p>
          <a:p>
            <a:pPr marL="285750" indent="-285750">
              <a:buFont typeface="Arial" panose="020B0604020202020204" pitchFamily="34" charset="0"/>
              <a:buChar char="•"/>
            </a:pPr>
            <a:endParaRPr lang="pt-PT" sz="1400" noProof="0" dirty="0">
              <a:latin typeface="Calibri" panose="020F0502020204030204" pitchFamily="34" charset="0"/>
            </a:endParaRPr>
          </a:p>
          <a:p>
            <a:r>
              <a:rPr lang="pt-PT" sz="1400" b="1" noProof="0" dirty="0">
                <a:latin typeface="Calibri" panose="020F0502020204030204" pitchFamily="34" charset="0"/>
              </a:rPr>
              <a:t>Outras dicas:</a:t>
            </a:r>
          </a:p>
          <a:p>
            <a:pPr marL="285750" indent="-285750">
              <a:buFont typeface="Arial" panose="020B0604020202020204" pitchFamily="34" charset="0"/>
              <a:buChar char="•"/>
            </a:pPr>
            <a:r>
              <a:rPr lang="pt-PT" sz="1400" noProof="0" dirty="0">
                <a:latin typeface="Calibri" panose="020F0502020204030204" pitchFamily="34" charset="0"/>
              </a:rPr>
              <a:t>Combine a ingestão do medicamento com um acontecimento bom ou agradável.</a:t>
            </a:r>
          </a:p>
          <a:p>
            <a:pPr marL="285750" indent="-285750">
              <a:buFont typeface="Arial" panose="020B0604020202020204" pitchFamily="34" charset="0"/>
              <a:buChar char="•"/>
            </a:pPr>
            <a:r>
              <a:rPr lang="pt-PT" sz="1400" noProof="0" dirty="0">
                <a:latin typeface="Calibri" panose="020F0502020204030204" pitchFamily="34" charset="0"/>
              </a:rPr>
              <a:t>Tome os medicamentos com uma comida favorita.</a:t>
            </a:r>
          </a:p>
          <a:p>
            <a:pPr marL="285750" indent="-285750">
              <a:buFont typeface="Arial" panose="020B0604020202020204" pitchFamily="34" charset="0"/>
              <a:buChar char="•"/>
            </a:pPr>
            <a:r>
              <a:rPr lang="pt-PT" sz="1400" noProof="0" dirty="0">
                <a:latin typeface="Calibri" panose="020F0502020204030204" pitchFamily="34" charset="0"/>
              </a:rPr>
              <a:t>Pense em coisas como “estou a tomar conta da minha saúde” ou “estou a tomar conta do meu corpo”.</a:t>
            </a:r>
          </a:p>
          <a:p>
            <a:pPr marL="285750" indent="-285750">
              <a:buFont typeface="Arial" panose="020B0604020202020204" pitchFamily="34" charset="0"/>
              <a:buChar char="•"/>
            </a:pPr>
            <a:r>
              <a:rPr lang="pt-PT" sz="1400" noProof="0" dirty="0">
                <a:latin typeface="Calibri" panose="020F0502020204030204" pitchFamily="34" charset="0"/>
              </a:rPr>
              <a:t>Converse com bons amigos e/ou familiares e peça-lhes apoio.</a:t>
            </a:r>
          </a:p>
          <a:p>
            <a:endParaRPr lang="pt-PT" sz="1400" noProof="0" dirty="0">
              <a:latin typeface="Calibri" panose="020F0502020204030204" pitchFamily="34" charset="0"/>
            </a:endParaRPr>
          </a:p>
          <a:p>
            <a:endParaRPr lang="pt-PT" sz="1400" noProof="0" dirty="0">
              <a:latin typeface="Calibri" panose="020F0502020204030204" pitchFamily="34" charset="0"/>
            </a:endParaRPr>
          </a:p>
        </p:txBody>
      </p:sp>
      <p:cxnSp>
        <p:nvCxnSpPr>
          <p:cNvPr id="15" name="Straight Connector 14"/>
          <p:cNvCxnSpPr/>
          <p:nvPr/>
        </p:nvCxnSpPr>
        <p:spPr>
          <a:xfrm>
            <a:off x="2895600" y="1093676"/>
            <a:ext cx="0" cy="545952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	18. </a:t>
            </a:r>
            <a:r>
              <a:rPr lang="pt-BR" sz="2800" dirty="0">
                <a:solidFill>
                  <a:srgbClr val="FFFFFF"/>
                </a:solidFill>
                <a:latin typeface="Calibri" panose="020F0502020204030204" pitchFamily="34" charset="0"/>
              </a:rPr>
              <a:t>Facilitar o processo de ingestão</a:t>
            </a:r>
            <a:endParaRPr lang="pt-PT" sz="2800" noProof="0" dirty="0">
              <a:solidFill>
                <a:srgbClr val="FFFFFF"/>
              </a:solidFill>
              <a:latin typeface="Calibri" panose="020F0502020204030204" pitchFamily="34" charset="0"/>
            </a:endParaRPr>
          </a:p>
        </p:txBody>
      </p:sp>
      <p:sp>
        <p:nvSpPr>
          <p:cNvPr id="28" name="Rectangle 27"/>
          <p:cNvSpPr/>
          <p:nvPr/>
        </p:nvSpPr>
        <p:spPr>
          <a:xfrm>
            <a:off x="152401" y="4876800"/>
            <a:ext cx="2590800" cy="15240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203392" y="4953001"/>
            <a:ext cx="2539809" cy="1409699"/>
          </a:xfrm>
        </p:spPr>
        <p:txBody>
          <a:bodyPr>
            <a:normAutofit fontScale="40000" lnSpcReduction="20000"/>
          </a:bodyPr>
          <a:lstStyle/>
          <a:p>
            <a:r>
              <a:rPr lang="pt-PT" noProof="0" dirty="0"/>
              <a:t>	    </a:t>
            </a:r>
          </a:p>
          <a:p>
            <a:r>
              <a:rPr lang="pt-PT" noProof="0" dirty="0"/>
              <a:t>	 </a:t>
            </a:r>
            <a:r>
              <a:rPr lang="pt-PT" sz="3800" b="1" noProof="0" dirty="0">
                <a:latin typeface="Calibri" panose="020F0502020204030204" pitchFamily="34" charset="0"/>
              </a:rPr>
              <a:t>  Documento</a:t>
            </a:r>
          </a:p>
          <a:p>
            <a:endParaRPr lang="pt-PT" sz="2500" b="1" noProof="0" dirty="0">
              <a:latin typeface="Calibri" panose="020F0502020204030204" pitchFamily="34" charset="0"/>
            </a:endParaRPr>
          </a:p>
          <a:p>
            <a:r>
              <a:rPr lang="pt-PT" sz="3000" noProof="0" dirty="0">
                <a:latin typeface="Calibri" panose="020F0502020204030204" pitchFamily="34" charset="0"/>
              </a:rPr>
              <a:t>Documentar intervenções planeadas para abordar </a:t>
            </a:r>
            <a:r>
              <a:rPr lang="pt-BR" sz="3000" noProof="0" dirty="0">
                <a:latin typeface="Calibri" panose="020F0502020204030204" pitchFamily="34" charset="0"/>
              </a:rPr>
              <a:t>barreiras identificadas pelo doente na ferramenta</a:t>
            </a:r>
            <a:r>
              <a:rPr lang="pt-PT" sz="3000" noProof="0" dirty="0">
                <a:latin typeface="Calibri" panose="020F0502020204030204" pitchFamily="34" charset="0"/>
              </a:rPr>
              <a:t> </a:t>
            </a:r>
            <a:r>
              <a:rPr lang="pt-PT" sz="3000" b="1" noProof="0" dirty="0" err="1">
                <a:latin typeface="Calibri" panose="020F0502020204030204" pitchFamily="34" charset="0"/>
              </a:rPr>
              <a:t>Enhanced</a:t>
            </a:r>
            <a:r>
              <a:rPr lang="pt-PT" sz="3000" b="1" noProof="0" dirty="0">
                <a:latin typeface="Calibri" panose="020F0502020204030204" pitchFamily="34" charset="0"/>
              </a:rPr>
              <a:t> </a:t>
            </a:r>
            <a:r>
              <a:rPr lang="pt-PT" sz="3000" b="1" noProof="0" dirty="0" err="1">
                <a:latin typeface="Calibri" panose="020F0502020204030204" pitchFamily="34" charset="0"/>
              </a:rPr>
              <a:t>Adherence</a:t>
            </a:r>
            <a:r>
              <a:rPr lang="pt-PT" sz="3000" b="1" noProof="0" dirty="0">
                <a:latin typeface="Calibri" panose="020F0502020204030204" pitchFamily="34" charset="0"/>
              </a:rPr>
              <a:t> </a:t>
            </a:r>
            <a:r>
              <a:rPr lang="pt-PT" sz="3000" b="1" noProof="0" dirty="0" err="1">
                <a:latin typeface="Calibri" panose="020F0502020204030204" pitchFamily="34" charset="0"/>
              </a:rPr>
              <a:t>Plan</a:t>
            </a:r>
            <a:r>
              <a:rPr lang="pt-PT" sz="3000" b="1" noProof="0" dirty="0">
                <a:latin typeface="Calibri" panose="020F0502020204030204" pitchFamily="34" charset="0"/>
              </a:rPr>
              <a:t>.</a:t>
            </a:r>
            <a:endParaRPr lang="pt-PT" sz="3000" noProof="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5" y="4953001"/>
            <a:ext cx="438219" cy="381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44</a:t>
            </a:fld>
            <a:endParaRPr lang="pt-BR" dirty="0">
              <a:solidFill>
                <a:prstClr val="black">
                  <a:tint val="75000"/>
                </a:prstClr>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0" y="423106"/>
            <a:ext cx="1777866" cy="134114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3883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19. Dicas para engolir os comprimidos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Engolir os comprimidos com uma garrafa de água facilita o processo.</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38" y="1724025"/>
            <a:ext cx="823912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3400" y="4419600"/>
            <a:ext cx="1528762" cy="954107"/>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Coloque o comprimido na parte de trás da língua.</a:t>
            </a:r>
          </a:p>
        </p:txBody>
      </p:sp>
      <p:sp>
        <p:nvSpPr>
          <p:cNvPr id="8" name="TextBox 7"/>
          <p:cNvSpPr txBox="1"/>
          <p:nvPr/>
        </p:nvSpPr>
        <p:spPr>
          <a:xfrm>
            <a:off x="2698735" y="4393049"/>
            <a:ext cx="1644665" cy="1169551"/>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Utilize uma garrafa de água com uma abertura pequena, que seja possível cobrir com a boca.</a:t>
            </a:r>
          </a:p>
        </p:txBody>
      </p:sp>
      <p:sp>
        <p:nvSpPr>
          <p:cNvPr id="9" name="TextBox 8"/>
          <p:cNvSpPr txBox="1"/>
          <p:nvPr/>
        </p:nvSpPr>
        <p:spPr>
          <a:xfrm>
            <a:off x="4724400" y="4393049"/>
            <a:ext cx="1644665" cy="1384995"/>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Incline a cabeça para trás o máximo possível, ao mesmo tempo que engole o comprimido e a água.</a:t>
            </a:r>
          </a:p>
        </p:txBody>
      </p:sp>
      <p:sp>
        <p:nvSpPr>
          <p:cNvPr id="10" name="TextBox 9"/>
          <p:cNvSpPr txBox="1"/>
          <p:nvPr/>
        </p:nvSpPr>
        <p:spPr>
          <a:xfrm>
            <a:off x="7042135" y="4419600"/>
            <a:ext cx="1644665" cy="954107"/>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Se deitar a cabeça para trás, engole com muito mais facilidade.</a:t>
            </a:r>
          </a:p>
        </p:txBody>
      </p:sp>
    </p:spTree>
    <p:extLst>
      <p:ext uri="{BB962C8B-B14F-4D97-AF65-F5344CB8AC3E}">
        <p14:creationId xmlns:p14="http://schemas.microsoft.com/office/powerpoint/2010/main" val="1994042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4343400" cy="3200400"/>
          </a:xfrm>
        </p:spPr>
        <p:txBody>
          <a:bodyPr>
            <a:normAutofit lnSpcReduction="10000"/>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Engolir os comprimidos com uma garrafa de água facilita o processo</a:t>
            </a:r>
            <a:r>
              <a:rPr lang="pt-PT" sz="1600" noProof="0" dirty="0">
                <a:latin typeface="Calibri" panose="020F0502020204030204" pitchFamily="34" charset="0"/>
              </a:rPr>
              <a:t>.</a:t>
            </a:r>
          </a:p>
          <a:p>
            <a:pPr marL="285750" indent="-285750">
              <a:buFont typeface="Wingdings" panose="05000000000000000000" pitchFamily="2" charset="2"/>
              <a:buChar char="Ø"/>
            </a:pPr>
            <a:r>
              <a:rPr lang="pt-PT" sz="1600" noProof="0" dirty="0">
                <a:latin typeface="Calibri" panose="020F0502020204030204" pitchFamily="34" charset="0"/>
              </a:rPr>
              <a:t>Coloque o comprimido na parte de trás da língua.</a:t>
            </a:r>
          </a:p>
          <a:p>
            <a:pPr marL="285750" indent="-285750">
              <a:buFont typeface="Wingdings" panose="05000000000000000000" pitchFamily="2" charset="2"/>
              <a:buChar char="Ø"/>
            </a:pPr>
            <a:r>
              <a:rPr lang="pt-PT" sz="1600" noProof="0" dirty="0">
                <a:latin typeface="Calibri" panose="020F0502020204030204" pitchFamily="34" charset="0"/>
              </a:rPr>
              <a:t>Utilize uma garrafa de água com uma abertura pequena, que seja possível cobrir com a boca.</a:t>
            </a:r>
          </a:p>
          <a:p>
            <a:pPr marL="285750" indent="-285750">
              <a:buFont typeface="Wingdings" panose="05000000000000000000" pitchFamily="2" charset="2"/>
              <a:buChar char="Ø"/>
            </a:pPr>
            <a:r>
              <a:rPr lang="pt-PT" sz="1600" noProof="0" dirty="0">
                <a:latin typeface="Calibri" panose="020F0502020204030204" pitchFamily="34" charset="0"/>
              </a:rPr>
              <a:t>Incline a cabeça para trás o máximo possível, ao mesmo tempo que engole o comprimido e a água.</a:t>
            </a:r>
          </a:p>
          <a:p>
            <a:pPr marL="285750" indent="-285750">
              <a:buFont typeface="Wingdings" panose="05000000000000000000" pitchFamily="2" charset="2"/>
              <a:buChar char="Ø"/>
            </a:pPr>
            <a:r>
              <a:rPr lang="pt-PT" sz="1600" noProof="0" dirty="0">
                <a:latin typeface="Calibri" panose="020F0502020204030204" pitchFamily="34" charset="0"/>
              </a:rPr>
              <a:t>Se deitar a cabeça para trás, engole com muito mais facilidade.</a:t>
            </a:r>
          </a:p>
        </p:txBody>
      </p: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	19. Dicas para engolir os comprimidos</a:t>
            </a: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46</a:t>
            </a:fld>
            <a:endParaRPr lang="pt-BR" dirty="0">
              <a:solidFill>
                <a:prstClr val="black">
                  <a:tint val="75000"/>
                </a:prst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799" y="426856"/>
            <a:ext cx="18070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3996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pt-BR" sz="2800" dirty="0">
                <a:solidFill>
                  <a:srgbClr val="FFFFFF"/>
                </a:solidFill>
                <a:latin typeface="Calibri" panose="020F0502020204030204" pitchFamily="34" charset="0"/>
              </a:rPr>
              <a:t>20. A quem dizer e porquê</a:t>
            </a:r>
          </a:p>
        </p:txBody>
      </p:sp>
      <p:sp>
        <p:nvSpPr>
          <p:cNvPr id="10" name="TextBox 9"/>
          <p:cNvSpPr txBox="1"/>
          <p:nvPr/>
        </p:nvSpPr>
        <p:spPr>
          <a:xfrm>
            <a:off x="6638636" y="2503283"/>
            <a:ext cx="2390424" cy="2246769"/>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Comunicar o seu estado com alguém de confiança pode ajudá-lo a tomar os ARVs todos os dias.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088" y="914400"/>
            <a:ext cx="4252912" cy="584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779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93679" y="1143001"/>
            <a:ext cx="2982921"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Comunicar o seu estado com alguém de confiança pode ajudá-lo a tomar os ARVs todos os dias</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3688644" y="1142999"/>
            <a:ext cx="5226756" cy="5410201"/>
          </a:xfrm>
        </p:spPr>
        <p:txBody>
          <a:bodyPr>
            <a:normAutofit/>
          </a:bodyPr>
          <a:lstStyle/>
          <a:p>
            <a:r>
              <a:rPr lang="pt-PT" sz="1700" b="1" noProof="0" dirty="0">
                <a:latin typeface="Calibri" panose="020F0502020204030204" pitchFamily="34" charset="0"/>
              </a:rPr>
              <a:t>PONTOS A DISCUTIR:</a:t>
            </a:r>
          </a:p>
          <a:p>
            <a:r>
              <a:rPr lang="pt-PT" sz="1400" noProof="0" dirty="0">
                <a:latin typeface="Calibri" panose="020F0502020204030204" pitchFamily="34" charset="0"/>
              </a:rPr>
              <a:t>Maneiras de proteger a privacidade:</a:t>
            </a:r>
          </a:p>
          <a:p>
            <a:pPr marL="285750" indent="-285750">
              <a:buFont typeface="Arial" panose="020B0604020202020204" pitchFamily="34" charset="0"/>
              <a:buChar char="•"/>
            </a:pPr>
            <a:r>
              <a:rPr lang="pt-PT" sz="1400" noProof="0" dirty="0">
                <a:latin typeface="Calibri" panose="020F0502020204030204" pitchFamily="34" charset="0"/>
              </a:rPr>
              <a:t>Utilizar um frasco de comprimidos não identificado.</a:t>
            </a:r>
          </a:p>
          <a:p>
            <a:pPr marL="285750" indent="-285750">
              <a:buFont typeface="Arial" panose="020B0604020202020204" pitchFamily="34" charset="0"/>
              <a:buChar char="•"/>
            </a:pPr>
            <a:r>
              <a:rPr lang="pt-PT" sz="1400" noProof="0" dirty="0">
                <a:latin typeface="Calibri" panose="020F0502020204030204" pitchFamily="34" charset="0"/>
              </a:rPr>
              <a:t>Utilizar caixas para comprimidos em vez de frascos.</a:t>
            </a:r>
          </a:p>
          <a:p>
            <a:pPr marL="285750" indent="-285750">
              <a:buFont typeface="Arial" panose="020B0604020202020204" pitchFamily="34" charset="0"/>
              <a:buChar char="•"/>
            </a:pPr>
            <a:r>
              <a:rPr lang="pt-PT" sz="1400" noProof="0" dirty="0">
                <a:latin typeface="Calibri" panose="020F0502020204030204" pitchFamily="34" charset="0"/>
              </a:rPr>
              <a:t>Pensar criativamente sobre lugares onde o doente possa guardar os </a:t>
            </a:r>
            <a:r>
              <a:rPr lang="pt-PT" sz="1400" noProof="0" dirty="0" err="1">
                <a:latin typeface="Calibri" panose="020F0502020204030204" pitchFamily="34" charset="0"/>
              </a:rPr>
              <a:t>ARVs</a:t>
            </a:r>
            <a:r>
              <a:rPr lang="pt-PT" sz="1400" noProof="0" dirty="0">
                <a:latin typeface="Calibri" panose="020F0502020204030204" pitchFamily="34" charset="0"/>
              </a:rPr>
              <a:t> longe da vista de outros, mas que sejam facilmente visíveis/acessíveis ao doente.</a:t>
            </a:r>
          </a:p>
          <a:p>
            <a:endParaRPr lang="pt-PT" sz="1400" noProof="0" dirty="0">
              <a:latin typeface="Calibri" panose="020F0502020204030204" pitchFamily="34" charset="0"/>
            </a:endParaRPr>
          </a:p>
          <a:p>
            <a:r>
              <a:rPr lang="pt-PT" sz="1400" noProof="0" dirty="0">
                <a:latin typeface="Calibri" panose="020F0502020204030204" pitchFamily="34" charset="0"/>
              </a:rPr>
              <a:t>Discutir maneiras de decidir como e a quem comunicar o diagnóstico:</a:t>
            </a:r>
          </a:p>
          <a:p>
            <a:pPr marL="285750" indent="-285750">
              <a:buFont typeface="Arial" panose="020B0604020202020204" pitchFamily="34" charset="0"/>
              <a:buChar char="•"/>
            </a:pPr>
            <a:r>
              <a:rPr lang="pt-PT" sz="1400" noProof="0" dirty="0">
                <a:latin typeface="Calibri" panose="020F0502020204030204" pitchFamily="34" charset="0"/>
              </a:rPr>
              <a:t>Na sua opinião, que características terão as pessoas a quem você poderia comunicar o seu estado?</a:t>
            </a:r>
          </a:p>
          <a:p>
            <a:pPr marL="285750" indent="-285750">
              <a:buFont typeface="Arial" panose="020B0604020202020204" pitchFamily="34" charset="0"/>
              <a:buChar char="•"/>
            </a:pPr>
            <a:r>
              <a:rPr lang="pt-PT" sz="1400" noProof="0" dirty="0">
                <a:latin typeface="Calibri" panose="020F0502020204030204" pitchFamily="34" charset="0"/>
              </a:rPr>
              <a:t>Quais são os benefícios de divulgar o seu estado a alguém?</a:t>
            </a:r>
          </a:p>
          <a:p>
            <a:pPr marL="285750" indent="-285750">
              <a:buFont typeface="Arial" panose="020B0604020202020204" pitchFamily="34" charset="0"/>
              <a:buChar char="•"/>
            </a:pPr>
            <a:r>
              <a:rPr lang="pt-PT" sz="1400" noProof="0" dirty="0">
                <a:latin typeface="Calibri" panose="020F0502020204030204" pitchFamily="34" charset="0"/>
              </a:rPr>
              <a:t>Como </a:t>
            </a:r>
            <a:r>
              <a:rPr lang="pt-PT" sz="1400" dirty="0">
                <a:latin typeface="Calibri" panose="020F0502020204030204" pitchFamily="34" charset="0"/>
              </a:rPr>
              <a:t>decidir</a:t>
            </a:r>
            <a:r>
              <a:rPr lang="pt-PT" sz="1400" noProof="0" dirty="0">
                <a:latin typeface="Calibri" panose="020F0502020204030204" pitchFamily="34" charset="0"/>
              </a:rPr>
              <a:t> se pode confiar em alguém?</a:t>
            </a:r>
          </a:p>
          <a:p>
            <a:pPr marL="285750" indent="-285750">
              <a:buFont typeface="Arial" panose="020B0604020202020204" pitchFamily="34" charset="0"/>
              <a:buChar char="•"/>
            </a:pPr>
            <a:r>
              <a:rPr lang="pt-PT" sz="1400" noProof="0" dirty="0">
                <a:latin typeface="Calibri" panose="020F0502020204030204" pitchFamily="34" charset="0"/>
              </a:rPr>
              <a:t>Preocupa-o o facto de alguém lhe poder fazer mal se lhe revelar que é seropositivo?</a:t>
            </a:r>
          </a:p>
          <a:p>
            <a:pPr marL="285750" indent="-285750">
              <a:buFont typeface="Arial" panose="020B0604020202020204" pitchFamily="34" charset="0"/>
              <a:buChar char="•"/>
            </a:pPr>
            <a:endParaRPr lang="pt-PT" sz="1400" noProof="0" dirty="0">
              <a:latin typeface="Calibri" panose="020F0502020204030204" pitchFamily="34" charset="0"/>
            </a:endParaRPr>
          </a:p>
          <a:p>
            <a:r>
              <a:rPr lang="pt-PT" sz="1400" noProof="0" dirty="0">
                <a:latin typeface="Calibri" panose="020F0502020204030204" pitchFamily="34" charset="0"/>
              </a:rPr>
              <a:t>Se o doente tiver uma relação íntima:</a:t>
            </a:r>
          </a:p>
          <a:p>
            <a:pPr marL="285750" indent="-285750">
              <a:buFont typeface="Arial" panose="020B0604020202020204" pitchFamily="34" charset="0"/>
              <a:buChar char="•"/>
            </a:pPr>
            <a:r>
              <a:rPr lang="pt-PT" sz="1400" noProof="0" dirty="0">
                <a:latin typeface="Calibri" panose="020F0502020204030204" pitchFamily="34" charset="0"/>
              </a:rPr>
              <a:t>Quais serão os benefícios para o/a seu/sua parceiro/a se você estiver a tomar os seus </a:t>
            </a:r>
            <a:r>
              <a:rPr lang="pt-PT" sz="1400" noProof="0" dirty="0" err="1">
                <a:latin typeface="Calibri" panose="020F0502020204030204" pitchFamily="34" charset="0"/>
              </a:rPr>
              <a:t>ARVs</a:t>
            </a:r>
            <a:r>
              <a:rPr lang="pt-PT" sz="1400" noProof="0" dirty="0">
                <a:latin typeface="Calibri" panose="020F0502020204030204" pitchFamily="34" charset="0"/>
              </a:rPr>
              <a:t> todos os dias?</a:t>
            </a:r>
          </a:p>
          <a:p>
            <a:pPr marL="285750" indent="-285750">
              <a:buFont typeface="Arial" panose="020B0604020202020204" pitchFamily="34" charset="0"/>
              <a:buChar char="•"/>
            </a:pPr>
            <a:r>
              <a:rPr lang="pt-PT" sz="1400" noProof="0" dirty="0">
                <a:latin typeface="Calibri" panose="020F0502020204030204" pitchFamily="34" charset="0"/>
              </a:rPr>
              <a:t>Como acha que </a:t>
            </a:r>
            <a:r>
              <a:rPr lang="pt-PT" sz="1400" dirty="0">
                <a:latin typeface="Calibri" panose="020F0502020204030204" pitchFamily="34" charset="0"/>
              </a:rPr>
              <a:t>o/a seu/sua parceiro/a o pode </a:t>
            </a:r>
            <a:r>
              <a:rPr lang="pt-PT" sz="1400" noProof="0" dirty="0">
                <a:latin typeface="Calibri" panose="020F0502020204030204" pitchFamily="34" charset="0"/>
              </a:rPr>
              <a:t>ajudar a tomar os seus </a:t>
            </a:r>
            <a:r>
              <a:rPr lang="pt-PT" sz="1400" noProof="0" dirty="0" err="1">
                <a:latin typeface="Calibri" panose="020F0502020204030204" pitchFamily="34" charset="0"/>
              </a:rPr>
              <a:t>ARVs</a:t>
            </a:r>
            <a:r>
              <a:rPr lang="pt-PT" sz="1400" noProof="0" dirty="0">
                <a:latin typeface="Calibri" panose="020F0502020204030204" pitchFamily="34" charset="0"/>
              </a:rPr>
              <a:t>?</a:t>
            </a:r>
          </a:p>
        </p:txBody>
      </p:sp>
      <p:cxnSp>
        <p:nvCxnSpPr>
          <p:cNvPr id="15" name="Straight Connector 14"/>
          <p:cNvCxnSpPr/>
          <p:nvPr/>
        </p:nvCxnSpPr>
        <p:spPr>
          <a:xfrm>
            <a:off x="3581400" y="1057364"/>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	20. </a:t>
            </a:r>
            <a:r>
              <a:rPr lang="pt-BR" sz="2800" dirty="0">
                <a:solidFill>
                  <a:srgbClr val="FFFFFF"/>
                </a:solidFill>
                <a:latin typeface="Calibri" panose="020F0502020204030204" pitchFamily="34" charset="0"/>
              </a:rPr>
              <a:t>A quem dizer e porquê</a:t>
            </a:r>
            <a:endParaRPr lang="pt-PT" sz="2800" noProof="0" dirty="0">
              <a:solidFill>
                <a:srgbClr val="FFFFFF"/>
              </a:solidFill>
              <a:latin typeface="Calibri" panose="020F0502020204030204" pitchFamily="34" charset="0"/>
            </a:endParaRPr>
          </a:p>
        </p:txBody>
      </p:sp>
      <p:sp>
        <p:nvSpPr>
          <p:cNvPr id="28" name="Rectangle 27"/>
          <p:cNvSpPr/>
          <p:nvPr/>
        </p:nvSpPr>
        <p:spPr>
          <a:xfrm>
            <a:off x="293679" y="4267200"/>
            <a:ext cx="2754321"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44671" y="4267200"/>
            <a:ext cx="2703329" cy="1447800"/>
          </a:xfrm>
        </p:spPr>
        <p:txBody>
          <a:bodyPr>
            <a:normAutofit fontScale="40000" lnSpcReduction="20000"/>
          </a:bodyPr>
          <a:lstStyle/>
          <a:p>
            <a:r>
              <a:rPr lang="pt-PT" noProof="0" dirty="0"/>
              <a:t>	    </a:t>
            </a:r>
          </a:p>
          <a:p>
            <a:r>
              <a:rPr lang="pt-PT" noProof="0" dirty="0"/>
              <a:t>	 </a:t>
            </a:r>
            <a:r>
              <a:rPr lang="pt-PT" sz="3800" b="1" noProof="0" dirty="0">
                <a:latin typeface="Calibri" panose="020F0502020204030204" pitchFamily="34" charset="0"/>
              </a:rPr>
              <a:t>  Documento</a:t>
            </a:r>
          </a:p>
          <a:p>
            <a:endParaRPr lang="pt-PT" sz="2500" b="1" noProof="0" dirty="0">
              <a:latin typeface="Calibri" panose="020F0502020204030204" pitchFamily="34" charset="0"/>
            </a:endParaRPr>
          </a:p>
          <a:p>
            <a:r>
              <a:rPr lang="pt-PT" sz="3000" noProof="0" dirty="0">
                <a:latin typeface="Calibri" panose="020F0502020204030204" pitchFamily="34" charset="0"/>
              </a:rPr>
              <a:t>Documentar intervenções planeadas para abordar </a:t>
            </a:r>
            <a:r>
              <a:rPr lang="pt-BR" sz="3000" noProof="0" dirty="0">
                <a:latin typeface="Calibri" panose="020F0502020204030204" pitchFamily="34" charset="0"/>
              </a:rPr>
              <a:t>barreiras identificadas pelo doente na ferramenta</a:t>
            </a:r>
            <a:r>
              <a:rPr lang="pt-PT" sz="3000" noProof="0" dirty="0">
                <a:latin typeface="Calibri" panose="020F0502020204030204" pitchFamily="34" charset="0"/>
              </a:rPr>
              <a:t> </a:t>
            </a:r>
            <a:r>
              <a:rPr lang="pt-PT" sz="3000" b="1" noProof="0" dirty="0" err="1">
                <a:latin typeface="Calibri" panose="020F0502020204030204" pitchFamily="34" charset="0"/>
              </a:rPr>
              <a:t>Enhanced</a:t>
            </a:r>
            <a:r>
              <a:rPr lang="pt-PT" sz="3000" b="1" noProof="0" dirty="0">
                <a:latin typeface="Calibri" panose="020F0502020204030204" pitchFamily="34" charset="0"/>
              </a:rPr>
              <a:t> </a:t>
            </a:r>
            <a:r>
              <a:rPr lang="pt-PT" sz="3000" b="1" noProof="0" dirty="0" err="1">
                <a:latin typeface="Calibri" panose="020F0502020204030204" pitchFamily="34" charset="0"/>
              </a:rPr>
              <a:t>Adherence</a:t>
            </a:r>
            <a:r>
              <a:rPr lang="pt-PT" sz="3000" b="1" noProof="0" dirty="0">
                <a:latin typeface="Calibri" panose="020F0502020204030204" pitchFamily="34" charset="0"/>
              </a:rPr>
              <a:t> </a:t>
            </a:r>
            <a:r>
              <a:rPr lang="pt-PT" sz="3000" b="1" noProof="0" dirty="0" err="1">
                <a:latin typeface="Calibri" panose="020F0502020204030204" pitchFamily="34" charset="0"/>
              </a:rPr>
              <a:t>Plan</a:t>
            </a:r>
            <a:r>
              <a:rPr lang="pt-PT" sz="3000" b="1" noProof="0" dirty="0">
                <a:latin typeface="Calibri" panose="020F0502020204030204" pitchFamily="34" charset="0"/>
              </a:rPr>
              <a:t>.</a:t>
            </a:r>
            <a:endParaRPr lang="pt-PT" sz="3000" noProof="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879" y="4267199"/>
            <a:ext cx="533400" cy="46375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48</a:t>
            </a:fld>
            <a:endParaRPr lang="pt-BR" dirty="0">
              <a:solidFill>
                <a:prstClr val="black">
                  <a:tint val="75000"/>
                </a:prstClr>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49991"/>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9797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pt-BR" sz="2800" dirty="0">
                <a:solidFill>
                  <a:srgbClr val="FFFFFF"/>
                </a:solidFill>
                <a:latin typeface="Calibri" panose="020F0502020204030204" pitchFamily="34" charset="0"/>
              </a:rPr>
              <a:t>21. Assumir responsabilidade pelos seus ARVs</a:t>
            </a:r>
          </a:p>
        </p:txBody>
      </p:sp>
      <p:sp>
        <p:nvSpPr>
          <p:cNvPr id="10" name="TextBox 9"/>
          <p:cNvSpPr txBox="1"/>
          <p:nvPr/>
        </p:nvSpPr>
        <p:spPr>
          <a:xfrm>
            <a:off x="6638636" y="1524000"/>
            <a:ext cx="2390424" cy="4401205"/>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Ao assumir responsabilidade pelos seus ARVs, você está a preparar-se para levar uma vida saudável.</a:t>
            </a:r>
          </a:p>
          <a:p>
            <a:pPr marL="285750" indent="-285750">
              <a:buFont typeface="Wingdings" panose="05000000000000000000" pitchFamily="2" charset="2"/>
              <a:buChar char="Ø"/>
            </a:pPr>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A maioria das pessoas gosta de receber apoio, mesmo que tenha assumido responsabilidade.</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1524000"/>
            <a:ext cx="611933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46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1"/>
            <a:ext cx="8660702" cy="609600"/>
          </a:xfrm>
        </p:spPr>
        <p:txBody>
          <a:bodyPr>
            <a:noAutofit/>
          </a:bodyPr>
          <a:lstStyle/>
          <a:p>
            <a:pPr algn="l"/>
            <a:r>
              <a:rPr lang="pt-PT" sz="2800" noProof="0" dirty="0">
                <a:solidFill>
                  <a:srgbClr val="002060"/>
                </a:solidFill>
                <a:latin typeface="Calibri" panose="020F0502020204030204" pitchFamily="34" charset="0"/>
              </a:rPr>
              <a:t>Boas competências de </a:t>
            </a:r>
            <a:r>
              <a:rPr lang="pt-PT" sz="2800" dirty="0">
                <a:solidFill>
                  <a:srgbClr val="002060"/>
                </a:solidFill>
                <a:latin typeface="Calibri" panose="020F0502020204030204" pitchFamily="34" charset="0"/>
              </a:rPr>
              <a:t>aconselhamento</a:t>
            </a:r>
            <a:r>
              <a:rPr lang="pt-PT" sz="2800" noProof="0" dirty="0">
                <a:solidFill>
                  <a:srgbClr val="002060"/>
                </a:solidFill>
                <a:latin typeface="Calibri" panose="020F0502020204030204" pitchFamily="34" charset="0"/>
              </a:rPr>
              <a:t> e comunicação</a:t>
            </a:r>
          </a:p>
        </p:txBody>
      </p:sp>
      <p:sp>
        <p:nvSpPr>
          <p:cNvPr id="5" name="Content Placeholder 4"/>
          <p:cNvSpPr>
            <a:spLocks noGrp="1"/>
          </p:cNvSpPr>
          <p:nvPr>
            <p:ph idx="1"/>
          </p:nvPr>
        </p:nvSpPr>
        <p:spPr>
          <a:xfrm>
            <a:off x="304800" y="685800"/>
            <a:ext cx="8534400" cy="5943600"/>
          </a:xfrm>
        </p:spPr>
        <p:txBody>
          <a:bodyPr>
            <a:noAutofit/>
          </a:bodyPr>
          <a:lstStyle/>
          <a:p>
            <a:pPr>
              <a:lnSpc>
                <a:spcPct val="120000"/>
              </a:lnSpc>
              <a:spcAft>
                <a:spcPts val="0"/>
              </a:spcAft>
            </a:pPr>
            <a:r>
              <a:rPr lang="pt-PT" sz="1200" b="1" u="sng" noProof="0" dirty="0">
                <a:latin typeface="Calibri" panose="020F0502020204030204" pitchFamily="34" charset="0"/>
              </a:rPr>
              <a:t>Sugestões principais:</a:t>
            </a:r>
          </a:p>
          <a:p>
            <a:pPr marL="171450" indent="-171450">
              <a:lnSpc>
                <a:spcPct val="120000"/>
              </a:lnSpc>
              <a:spcAft>
                <a:spcPts val="0"/>
              </a:spcAft>
              <a:buFont typeface="Arial" panose="020B0604020202020204" pitchFamily="34" charset="0"/>
              <a:buChar char="•"/>
            </a:pPr>
            <a:r>
              <a:rPr lang="pt-PT" sz="1200" noProof="0" dirty="0">
                <a:latin typeface="Calibri" panose="020F0502020204030204" pitchFamily="34" charset="0"/>
              </a:rPr>
              <a:t>Manter sempre o </a:t>
            </a:r>
            <a:r>
              <a:rPr lang="pt-PT" sz="1200" b="1" noProof="0" dirty="0">
                <a:latin typeface="Calibri" panose="020F0502020204030204" pitchFamily="34" charset="0"/>
              </a:rPr>
              <a:t>contacto visual </a:t>
            </a:r>
            <a:r>
              <a:rPr lang="pt-PT" sz="1200" noProof="0" dirty="0">
                <a:latin typeface="Calibri" panose="020F0502020204030204" pitchFamily="34" charset="0"/>
              </a:rPr>
              <a:t>com o doente</a:t>
            </a:r>
          </a:p>
          <a:p>
            <a:pPr marL="171450" indent="-171450">
              <a:lnSpc>
                <a:spcPct val="120000"/>
              </a:lnSpc>
              <a:spcAft>
                <a:spcPts val="0"/>
              </a:spcAft>
              <a:buFont typeface="Arial" panose="020B0604020202020204" pitchFamily="34" charset="0"/>
              <a:buChar char="•"/>
            </a:pPr>
            <a:r>
              <a:rPr lang="pt-PT" sz="1200" noProof="0" dirty="0">
                <a:latin typeface="Calibri" panose="020F0502020204030204" pitchFamily="34" charset="0"/>
              </a:rPr>
              <a:t>Sentar-se </a:t>
            </a:r>
            <a:r>
              <a:rPr lang="pt-PT" sz="1200" b="1" noProof="0" dirty="0">
                <a:latin typeface="Calibri" panose="020F0502020204030204" pitchFamily="34" charset="0"/>
              </a:rPr>
              <a:t>cara-a-cara </a:t>
            </a:r>
            <a:r>
              <a:rPr lang="pt-PT" sz="1200" noProof="0" dirty="0">
                <a:latin typeface="Calibri" panose="020F0502020204030204" pitchFamily="34" charset="0"/>
              </a:rPr>
              <a:t>com o doente</a:t>
            </a:r>
            <a:endParaRPr lang="pt-PT" sz="1200" b="1" noProof="0" dirty="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pt-PT" sz="1200" noProof="0" dirty="0">
                <a:latin typeface="Calibri" panose="020F0502020204030204" pitchFamily="34" charset="0"/>
              </a:rPr>
              <a:t>Falar claramente e com uma </a:t>
            </a:r>
            <a:r>
              <a:rPr lang="pt-PT" sz="1200" b="1" noProof="0" dirty="0">
                <a:latin typeface="Calibri" panose="020F0502020204030204" pitchFamily="34" charset="0"/>
              </a:rPr>
              <a:t>voz não intimidadora</a:t>
            </a:r>
          </a:p>
          <a:p>
            <a:pPr marL="171450" indent="-171450">
              <a:lnSpc>
                <a:spcPct val="120000"/>
              </a:lnSpc>
              <a:spcAft>
                <a:spcPts val="0"/>
              </a:spcAft>
              <a:buFont typeface="Arial" panose="020B0604020202020204" pitchFamily="34" charset="0"/>
              <a:buChar char="•"/>
            </a:pPr>
            <a:r>
              <a:rPr lang="pt-PT" sz="1200" noProof="0" dirty="0">
                <a:latin typeface="Calibri" panose="020F0502020204030204" pitchFamily="34" charset="0"/>
              </a:rPr>
              <a:t>Agir </a:t>
            </a:r>
            <a:r>
              <a:rPr lang="pt-PT" sz="1200" b="1" noProof="0" dirty="0">
                <a:latin typeface="Calibri" panose="020F0502020204030204" pitchFamily="34" charset="0"/>
              </a:rPr>
              <a:t>com respeito e sem juízos de valor – não culpar nem criticar!</a:t>
            </a:r>
          </a:p>
          <a:p>
            <a:pPr>
              <a:lnSpc>
                <a:spcPct val="120000"/>
              </a:lnSpc>
              <a:spcAft>
                <a:spcPts val="0"/>
              </a:spcAft>
            </a:pPr>
            <a:r>
              <a:rPr lang="pt-PT" sz="1200" b="1" u="sng" noProof="0" dirty="0">
                <a:latin typeface="Calibri" panose="020F0502020204030204" pitchFamily="34" charset="0"/>
              </a:rPr>
              <a:t>Factos sobre o Desenvolvimento dos Adolescentes:</a:t>
            </a:r>
            <a:r>
              <a:rPr lang="pt-PT" sz="1200" noProof="0" dirty="0">
                <a:latin typeface="Calibri" panose="020F0502020204030204" pitchFamily="34" charset="0"/>
              </a:rPr>
              <a:t> A capacidade do cérebro para pensar sobre como as </a:t>
            </a:r>
            <a:r>
              <a:rPr lang="pt-PT" sz="1200" noProof="0" dirty="0" err="1">
                <a:latin typeface="Calibri" panose="020F0502020204030204" pitchFamily="34" charset="0"/>
              </a:rPr>
              <a:t>acções</a:t>
            </a:r>
            <a:r>
              <a:rPr lang="pt-PT" sz="1200" noProof="0" dirty="0">
                <a:latin typeface="Calibri" panose="020F0502020204030204" pitchFamily="34" charset="0"/>
              </a:rPr>
              <a:t> presentes irão </a:t>
            </a:r>
            <a:r>
              <a:rPr lang="pt-PT" sz="1200" noProof="0" dirty="0" err="1">
                <a:latin typeface="Calibri" panose="020F0502020204030204" pitchFamily="34" charset="0"/>
              </a:rPr>
              <a:t>afectar</a:t>
            </a:r>
            <a:r>
              <a:rPr lang="pt-PT" sz="1200" noProof="0" dirty="0">
                <a:latin typeface="Calibri" panose="020F0502020204030204" pitchFamily="34" charset="0"/>
              </a:rPr>
              <a:t> o futuro (p. ex. tomar medicamentos agora ajuda a conservar a saúde no futuro) desenvolve-se lentamente, e o cérebro continua a desenvolver-se até por volta dos 25 anos de idade. Normalmente os adolescentes sentem que nada lhes pode fazer mal e concentram-se mais nos seus  problemas imediatos (“não quero tomar comprimidos”) do que nos futuros (“se eu não tomar comprimidos agora, sou capaz de ficar doente ou morrer”). Portanto, estamos a pedir aos adolescentes que sejam mais sensatos sobre a sua saúde do que é normal na sua idade.</a:t>
            </a:r>
            <a:endParaRPr lang="pt-PT" sz="1200" u="sng" noProof="0" dirty="0">
              <a:latin typeface="Calibri" panose="020F0502020204030204" pitchFamily="34" charset="0"/>
            </a:endParaRPr>
          </a:p>
          <a:p>
            <a:pPr>
              <a:lnSpc>
                <a:spcPct val="120000"/>
              </a:lnSpc>
              <a:spcAft>
                <a:spcPts val="0"/>
              </a:spcAft>
            </a:pPr>
            <a:r>
              <a:rPr lang="pt-PT" sz="1200" b="1" u="sng" noProof="0" dirty="0">
                <a:latin typeface="Calibri" panose="020F0502020204030204" pitchFamily="34" charset="0"/>
              </a:rPr>
              <a:t>Fazer mais perguntas do que declarações:</a:t>
            </a:r>
            <a:r>
              <a:rPr lang="pt-PT" sz="1200" noProof="0" dirty="0">
                <a:latin typeface="Calibri" panose="020F0502020204030204" pitchFamily="34" charset="0"/>
              </a:rPr>
              <a:t> Os adolescentes não reagem bem quando lhes dizemos “se não tomar isto, morre.” Estas declarações quase nunca ajudam a alterar o seu comportamento, e é provável que sintam que não os estamos a ouvir ou não queremos saber. Não devemos criticá-los; é melhor concentrarmo-nos nos benefícios imediatos que mais lhes interessam.</a:t>
            </a:r>
          </a:p>
          <a:p>
            <a:pPr marL="228600" indent="-228600">
              <a:lnSpc>
                <a:spcPct val="120000"/>
              </a:lnSpc>
              <a:spcAft>
                <a:spcPts val="0"/>
              </a:spcAft>
              <a:buAutoNum type="arabicPeriod"/>
            </a:pPr>
            <a:r>
              <a:rPr lang="pt-PT" sz="1200" noProof="0" dirty="0">
                <a:latin typeface="Calibri" panose="020F0502020204030204" pitchFamily="34" charset="0"/>
              </a:rPr>
              <a:t>Descobrir o que é importante para a pessoa: “O que é que gosta de fazer no seu tempo livre?”</a:t>
            </a:r>
          </a:p>
          <a:p>
            <a:pPr marL="228600" indent="-228600">
              <a:lnSpc>
                <a:spcPct val="120000"/>
              </a:lnSpc>
              <a:spcAft>
                <a:spcPts val="0"/>
              </a:spcAft>
              <a:buAutoNum type="arabicPeriod"/>
            </a:pPr>
            <a:r>
              <a:rPr lang="pt-PT" sz="1200" noProof="0" dirty="0">
                <a:latin typeface="Calibri" panose="020F0502020204030204" pitchFamily="34" charset="0"/>
              </a:rPr>
              <a:t>Mostrar interesse nas respostas: “Fale-me mais disso.”</a:t>
            </a:r>
          </a:p>
          <a:p>
            <a:pPr marL="228600" indent="-228600">
              <a:lnSpc>
                <a:spcPct val="120000"/>
              </a:lnSpc>
              <a:spcAft>
                <a:spcPts val="0"/>
              </a:spcAft>
              <a:buAutoNum type="arabicPeriod"/>
            </a:pPr>
            <a:r>
              <a:rPr lang="pt-PT" sz="1200" noProof="0" dirty="0">
                <a:latin typeface="Calibri" panose="020F0502020204030204" pitchFamily="34" charset="0"/>
              </a:rPr>
              <a:t>Antes de dar conselhos ao doente, verifique se </a:t>
            </a:r>
            <a:r>
              <a:rPr lang="pt-PT" sz="1200" dirty="0">
                <a:latin typeface="Calibri" panose="020F0502020204030204" pitchFamily="34" charset="0"/>
              </a:rPr>
              <a:t>sabe bem que informações seriam mais úteis </a:t>
            </a:r>
            <a:r>
              <a:rPr lang="pt-PT" sz="1200" noProof="0" dirty="0">
                <a:latin typeface="Calibri" panose="020F0502020204030204" pitchFamily="34" charset="0"/>
              </a:rPr>
              <a:t>e pergunte ao doente se </a:t>
            </a:r>
            <a:r>
              <a:rPr lang="pt-PT" sz="1200" dirty="0">
                <a:latin typeface="Calibri" panose="020F0502020204030204" pitchFamily="34" charset="0"/>
              </a:rPr>
              <a:t>ele/ela deseja receber</a:t>
            </a:r>
            <a:r>
              <a:rPr lang="pt-PT" sz="1200" noProof="0" dirty="0">
                <a:latin typeface="Calibri" panose="020F0502020204030204" pitchFamily="34" charset="0"/>
              </a:rPr>
              <a:t> informações. Depois de lhe dar as informações, verifique se compreendeu. Por exemplo:</a:t>
            </a:r>
          </a:p>
          <a:p>
            <a:pPr marL="638891" lvl="1" indent="-228600">
              <a:lnSpc>
                <a:spcPct val="120000"/>
              </a:lnSpc>
              <a:buFont typeface="Arial" panose="020B0604020202020204" pitchFamily="34" charset="0"/>
              <a:buChar char="•"/>
            </a:pPr>
            <a:r>
              <a:rPr lang="pt-PT" sz="1200" b="1" u="sng" noProof="0" dirty="0">
                <a:latin typeface="Calibri" panose="020F0502020204030204" pitchFamily="34" charset="0"/>
              </a:rPr>
              <a:t>Pergunte:</a:t>
            </a:r>
            <a:r>
              <a:rPr lang="pt-PT" sz="1200" noProof="0" dirty="0">
                <a:latin typeface="Calibri" panose="020F0502020204030204" pitchFamily="34" charset="0"/>
              </a:rPr>
              <a:t>  “Muitas pessoas têm dificuldade em tomar </a:t>
            </a:r>
            <a:r>
              <a:rPr lang="pt-PT" sz="1200" noProof="0" dirty="0" err="1">
                <a:latin typeface="Calibri" panose="020F0502020204030204" pitchFamily="34" charset="0"/>
              </a:rPr>
              <a:t>ARVs</a:t>
            </a:r>
            <a:r>
              <a:rPr lang="pt-PT" sz="1200" noProof="0" dirty="0">
                <a:latin typeface="Calibri" panose="020F0502020204030204" pitchFamily="34" charset="0"/>
              </a:rPr>
              <a:t>, qual é para si o </a:t>
            </a:r>
            <a:r>
              <a:rPr lang="pt-PT" sz="1200" noProof="0" dirty="0" err="1">
                <a:latin typeface="Calibri" panose="020F0502020204030204" pitchFamily="34" charset="0"/>
              </a:rPr>
              <a:t>aspecto</a:t>
            </a:r>
            <a:r>
              <a:rPr lang="pt-PT" sz="1200" noProof="0" dirty="0">
                <a:latin typeface="Calibri" panose="020F0502020204030204" pitchFamily="34" charset="0"/>
              </a:rPr>
              <a:t> mais difícil?”</a:t>
            </a:r>
          </a:p>
          <a:p>
            <a:pPr marL="638891" lvl="1" indent="-228600">
              <a:lnSpc>
                <a:spcPct val="120000"/>
              </a:lnSpc>
              <a:buFont typeface="Arial" panose="020B0604020202020204" pitchFamily="34" charset="0"/>
              <a:buChar char="•"/>
            </a:pPr>
            <a:r>
              <a:rPr lang="pt-PT" sz="1200" b="1" u="sng" noProof="0" dirty="0">
                <a:latin typeface="Calibri" panose="020F0502020204030204" pitchFamily="34" charset="0"/>
              </a:rPr>
              <a:t>Confirme</a:t>
            </a:r>
            <a:r>
              <a:rPr lang="pt-PT" sz="1200" noProof="0" dirty="0">
                <a:latin typeface="Calibri" panose="020F0502020204030204" pitchFamily="34" charset="0"/>
              </a:rPr>
              <a:t> que está a ouvir. “Isso deve frustrá-lo muito. As pessoas estão sempre a dizer para a gente fazer aquilo que não gosta de fazer, custa-lhe lembrar-se das coisas, e não lhe parece importante.”</a:t>
            </a:r>
          </a:p>
          <a:p>
            <a:pPr marL="638891" lvl="1" indent="-228600">
              <a:lnSpc>
                <a:spcPct val="120000"/>
              </a:lnSpc>
              <a:buFont typeface="Arial" panose="020B0604020202020204" pitchFamily="34" charset="0"/>
              <a:buChar char="•"/>
            </a:pPr>
            <a:r>
              <a:rPr lang="pt-PT" sz="1200" b="1" u="sng" noProof="0" dirty="0">
                <a:latin typeface="Calibri" panose="020F0502020204030204" pitchFamily="34" charset="0"/>
              </a:rPr>
              <a:t>Pergunte:</a:t>
            </a:r>
            <a:r>
              <a:rPr lang="pt-PT" sz="1200" noProof="0" dirty="0">
                <a:latin typeface="Calibri" panose="020F0502020204030204" pitchFamily="34" charset="0"/>
              </a:rPr>
              <a:t> “Gostaria de ter mais informações sobre a </a:t>
            </a:r>
            <a:r>
              <a:rPr lang="pt-PT" sz="1200" dirty="0">
                <a:latin typeface="Calibri" panose="020F0502020204030204" pitchFamily="34" charset="0"/>
              </a:rPr>
              <a:t>razão pela qual </a:t>
            </a:r>
            <a:r>
              <a:rPr lang="pt-PT" sz="1200" noProof="0" dirty="0">
                <a:latin typeface="Calibri" panose="020F0502020204030204" pitchFamily="34" charset="0"/>
              </a:rPr>
              <a:t>tomar </a:t>
            </a:r>
            <a:r>
              <a:rPr lang="pt-PT" sz="1200" noProof="0" dirty="0" err="1">
                <a:latin typeface="Calibri" panose="020F0502020204030204" pitchFamily="34" charset="0"/>
              </a:rPr>
              <a:t>ARVs</a:t>
            </a:r>
            <a:r>
              <a:rPr lang="pt-PT" sz="1200" noProof="0" dirty="0">
                <a:latin typeface="Calibri" panose="020F0502020204030204" pitchFamily="34" charset="0"/>
              </a:rPr>
              <a:t> faz bem à </a:t>
            </a:r>
            <a:r>
              <a:rPr lang="pt-PT" sz="1200" noProof="0" dirty="0" err="1">
                <a:latin typeface="Calibri" panose="020F0502020204030204" pitchFamily="34" charset="0"/>
              </a:rPr>
              <a:t>sa</a:t>
            </a:r>
            <a:r>
              <a:rPr lang="pt-PT" sz="1200" dirty="0" err="1">
                <a:latin typeface="Calibri" panose="020F0502020204030204" pitchFamily="34" charset="0"/>
              </a:rPr>
              <a:t>úde</a:t>
            </a:r>
            <a:r>
              <a:rPr lang="pt-PT" sz="1200" noProof="0" dirty="0">
                <a:latin typeface="Calibri" panose="020F0502020204030204" pitchFamily="34" charset="0"/>
              </a:rPr>
              <a:t>?”</a:t>
            </a:r>
          </a:p>
          <a:p>
            <a:pPr marL="638891" lvl="1" indent="-228600">
              <a:lnSpc>
                <a:spcPct val="120000"/>
              </a:lnSpc>
              <a:buFont typeface="Arial" panose="020B0604020202020204" pitchFamily="34" charset="0"/>
              <a:buChar char="•"/>
            </a:pPr>
            <a:r>
              <a:rPr lang="pt-PT" sz="1200" b="1" u="sng" noProof="0" dirty="0">
                <a:latin typeface="Calibri" panose="020F0502020204030204" pitchFamily="34" charset="0"/>
              </a:rPr>
              <a:t>Informe:</a:t>
            </a:r>
            <a:r>
              <a:rPr lang="pt-PT" sz="1200" noProof="0" dirty="0">
                <a:latin typeface="Calibri" panose="020F0502020204030204" pitchFamily="34" charset="0"/>
              </a:rPr>
              <a:t> Focalize os benefícios imediatos: ter parceiros saudáveis, ter menos consultas médicas, manter o corpo e o cérebro saudáveis e tomar menos medicamentos.</a:t>
            </a:r>
          </a:p>
          <a:p>
            <a:pPr marL="638891" lvl="1" indent="-228600">
              <a:lnSpc>
                <a:spcPct val="120000"/>
              </a:lnSpc>
              <a:buFont typeface="Arial" panose="020B0604020202020204" pitchFamily="34" charset="0"/>
              <a:buChar char="•"/>
            </a:pPr>
            <a:r>
              <a:rPr lang="pt-PT" sz="1200" b="1" u="sng" noProof="0" dirty="0">
                <a:latin typeface="Calibri" panose="020F0502020204030204" pitchFamily="34" charset="0"/>
              </a:rPr>
              <a:t>Pergunte:</a:t>
            </a:r>
            <a:r>
              <a:rPr lang="pt-PT" sz="1200" noProof="0" dirty="0">
                <a:latin typeface="Calibri" panose="020F0502020204030204" pitchFamily="34" charset="0"/>
              </a:rPr>
              <a:t> “Tem alguma dúvida sobre estas informações?” “Acha que alguns destes benefícios sejam importantes?” “Estas informações fazem mudar a maneira como encara os </a:t>
            </a:r>
            <a:r>
              <a:rPr lang="pt-PT" sz="1200" noProof="0" dirty="0" err="1">
                <a:latin typeface="Calibri" panose="020F0502020204030204" pitchFamily="34" charset="0"/>
              </a:rPr>
              <a:t>ARVs</a:t>
            </a:r>
            <a:r>
              <a:rPr lang="pt-PT" sz="1200" noProof="0" dirty="0">
                <a:latin typeface="Calibri" panose="020F0502020204030204" pitchFamily="34" charset="0"/>
              </a:rPr>
              <a:t>?”</a:t>
            </a:r>
          </a:p>
        </p:txBody>
      </p:sp>
    </p:spTree>
    <p:extLst>
      <p:ext uri="{BB962C8B-B14F-4D97-AF65-F5344CB8AC3E}">
        <p14:creationId xmlns:p14="http://schemas.microsoft.com/office/powerpoint/2010/main" val="3162495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PT" sz="1600" dirty="0">
                <a:latin typeface="Calibri" panose="020F0502020204030204" pitchFamily="34" charset="0"/>
              </a:rPr>
              <a:t>P</a:t>
            </a:r>
            <a:r>
              <a:rPr lang="pt-PT" sz="1600" noProof="0" dirty="0">
                <a:latin typeface="Calibri" panose="020F0502020204030204" pitchFamily="34" charset="0"/>
              </a:rPr>
              <a:t>artilhar o seu estado com alguém em quem você confia pode ajudá-lo a tomar os seus </a:t>
            </a:r>
            <a:r>
              <a:rPr lang="pt-PT" sz="1600" noProof="0" dirty="0" err="1">
                <a:latin typeface="Calibri" panose="020F0502020204030204" pitchFamily="34" charset="0"/>
              </a:rPr>
              <a:t>ARVs</a:t>
            </a:r>
            <a:r>
              <a:rPr lang="pt-PT" sz="1600" noProof="0" dirty="0">
                <a:latin typeface="Calibri" panose="020F0502020204030204" pitchFamily="34" charset="0"/>
              </a:rPr>
              <a:t> todos os dias.</a:t>
            </a:r>
          </a:p>
        </p:txBody>
      </p:sp>
      <p:sp>
        <p:nvSpPr>
          <p:cNvPr id="21" name="Content Placeholder 1"/>
          <p:cNvSpPr>
            <a:spLocks noGrp="1"/>
          </p:cNvSpPr>
          <p:nvPr>
            <p:ph sz="half" idx="1"/>
          </p:nvPr>
        </p:nvSpPr>
        <p:spPr>
          <a:xfrm>
            <a:off x="3688644" y="1142999"/>
            <a:ext cx="5226756" cy="5410201"/>
          </a:xfrm>
        </p:spPr>
        <p:txBody>
          <a:bodyPr>
            <a:normAutofit fontScale="92500" lnSpcReduction="20000"/>
          </a:bodyPr>
          <a:lstStyle/>
          <a:p>
            <a:r>
              <a:rPr lang="pt-PT" sz="1700" b="1" noProof="0" dirty="0">
                <a:latin typeface="Calibri" panose="020F0502020204030204" pitchFamily="34" charset="0"/>
              </a:rPr>
              <a:t>PONTOS A DISCUTIR:</a:t>
            </a:r>
          </a:p>
          <a:p>
            <a:pPr marL="285750" indent="-285750">
              <a:buFont typeface="Arial" panose="020B0604020202020204" pitchFamily="34" charset="0"/>
              <a:buChar char="•"/>
            </a:pPr>
            <a:r>
              <a:rPr lang="pt-PT" sz="1400" noProof="0" dirty="0">
                <a:latin typeface="Calibri" panose="020F0502020204030204" pitchFamily="34" charset="0"/>
              </a:rPr>
              <a:t>Você é a única pessoa a viver dentro do                                                           seu corpo – é sua a responsabilidade de                                                                     tomar os </a:t>
            </a:r>
            <a:r>
              <a:rPr lang="pt-PT" sz="1400" noProof="0" dirty="0" err="1">
                <a:latin typeface="Calibri" panose="020F0502020204030204" pitchFamily="34" charset="0"/>
              </a:rPr>
              <a:t>ARVs</a:t>
            </a:r>
            <a:r>
              <a:rPr lang="pt-PT" sz="1400" noProof="0" dirty="0">
                <a:latin typeface="Calibri" panose="020F0502020204030204" pitchFamily="34" charset="0"/>
              </a:rPr>
              <a:t> para o proteger.</a:t>
            </a:r>
          </a:p>
          <a:p>
            <a:pPr marL="285750" indent="-285750">
              <a:buFont typeface="Arial" panose="020B0604020202020204" pitchFamily="34" charset="0"/>
              <a:buChar char="•"/>
            </a:pPr>
            <a:r>
              <a:rPr lang="pt-PT" sz="1400" noProof="0" dirty="0">
                <a:latin typeface="Calibri" panose="020F0502020204030204" pitchFamily="34" charset="0"/>
              </a:rPr>
              <a:t>Muitas pessoas recebem apoio para tomar os </a:t>
            </a:r>
            <a:r>
              <a:rPr lang="pt-PT" sz="1400" noProof="0" dirty="0" err="1">
                <a:latin typeface="Calibri" panose="020F0502020204030204" pitchFamily="34" charset="0"/>
              </a:rPr>
              <a:t>ARVs</a:t>
            </a:r>
            <a:r>
              <a:rPr lang="pt-PT" sz="1400" noProof="0" dirty="0">
                <a:latin typeface="Calibri" panose="020F0502020204030204" pitchFamily="34" charset="0"/>
              </a:rPr>
              <a:t>, mas a responsabilidade final é sua. Para assumir esta responsabilidade, pode estabelecer </a:t>
            </a:r>
            <a:r>
              <a:rPr lang="pt-PT" sz="1400" noProof="0" dirty="0" err="1">
                <a:latin typeface="Calibri" panose="020F0502020204030204" pitchFamily="34" charset="0"/>
              </a:rPr>
              <a:t>objectivos</a:t>
            </a:r>
            <a:r>
              <a:rPr lang="pt-PT" sz="1400" noProof="0" dirty="0">
                <a:latin typeface="Calibri" panose="020F0502020204030204" pitchFamily="34" charset="0"/>
              </a:rPr>
              <a:t> de tratamento, como: o meu </a:t>
            </a:r>
            <a:r>
              <a:rPr lang="pt-PT" sz="1400" noProof="0" dirty="0" err="1">
                <a:latin typeface="Calibri" panose="020F0502020204030204" pitchFamily="34" charset="0"/>
              </a:rPr>
              <a:t>objectivo</a:t>
            </a:r>
            <a:r>
              <a:rPr lang="pt-PT" sz="1400" noProof="0" dirty="0">
                <a:latin typeface="Calibri" panose="020F0502020204030204" pitchFamily="34" charset="0"/>
              </a:rPr>
              <a:t> é faltar a zero consultas, omitir zero doses de </a:t>
            </a:r>
            <a:r>
              <a:rPr lang="pt-PT" sz="1400" noProof="0" dirty="0" err="1">
                <a:latin typeface="Calibri" panose="020F0502020204030204" pitchFamily="34" charset="0"/>
              </a:rPr>
              <a:t>ARVs</a:t>
            </a:r>
            <a:r>
              <a:rPr lang="pt-PT" sz="1400" noProof="0" dirty="0">
                <a:latin typeface="Calibri" panose="020F0502020204030204" pitchFamily="34" charset="0"/>
              </a:rPr>
              <a:t> e ter uma carga viral zero.</a:t>
            </a:r>
          </a:p>
          <a:p>
            <a:pPr marL="285750" indent="-285750">
              <a:buFont typeface="Arial" panose="020B0604020202020204" pitchFamily="34" charset="0"/>
              <a:buChar char="•"/>
            </a:pPr>
            <a:r>
              <a:rPr lang="pt-PT" sz="1400" dirty="0">
                <a:latin typeface="Calibri" panose="020F0502020204030204" pitchFamily="34" charset="0"/>
              </a:rPr>
              <a:t>Considere os seus pontos fortes, para ver como os pode utilizar para aumentar a sua adesão ao tratamento: resiliência (sou capaz de trabalhar muito e de aguentar situações difíceis), </a:t>
            </a:r>
            <a:r>
              <a:rPr lang="pt-PT" sz="1400" dirty="0" err="1">
                <a:latin typeface="Calibri" panose="020F0502020204030204" pitchFamily="34" charset="0"/>
              </a:rPr>
              <a:t>perspectiva</a:t>
            </a:r>
            <a:r>
              <a:rPr lang="pt-PT" sz="1400" dirty="0">
                <a:latin typeface="Calibri" panose="020F0502020204030204" pitchFamily="34" charset="0"/>
              </a:rPr>
              <a:t> positiva do futuro (vou manter a minha carga viral suprimida, para ter uma vida mais produtiva), e educacional (compreendo o meu tratamento e as vantagens de ter uma boa adesão).</a:t>
            </a:r>
          </a:p>
          <a:p>
            <a:pPr marL="285750" indent="-285750">
              <a:buFont typeface="Arial" panose="020B0604020202020204" pitchFamily="34" charset="0"/>
              <a:buChar char="•"/>
            </a:pPr>
            <a:r>
              <a:rPr lang="pt-PT" sz="1400" noProof="0" dirty="0">
                <a:latin typeface="Calibri" panose="020F0502020204030204" pitchFamily="34" charset="0"/>
              </a:rPr>
              <a:t>Posso ajudá-lo a desenvolver um plano de tratamento pessoal</a:t>
            </a:r>
            <a:r>
              <a:rPr lang="pt-PT" sz="1400" dirty="0">
                <a:latin typeface="Calibri" panose="020F0502020204030204" pitchFamily="34" charset="0"/>
              </a:rPr>
              <a:t>, que funcione para si. Algumas das coisas a considerar ao desenvolver um plano são:</a:t>
            </a:r>
            <a:endParaRPr lang="pt-PT" sz="1400" noProof="0" dirty="0">
              <a:latin typeface="Calibri" panose="020F0502020204030204" pitchFamily="34" charset="0"/>
            </a:endParaRPr>
          </a:p>
          <a:p>
            <a:pPr marL="285750" indent="-285750">
              <a:buFont typeface="Arial" panose="020B0604020202020204" pitchFamily="34" charset="0"/>
              <a:buChar char="•"/>
            </a:pPr>
            <a:r>
              <a:rPr lang="pt-PT" sz="1400" noProof="0" dirty="0">
                <a:latin typeface="Calibri" panose="020F0502020204030204" pitchFamily="34" charset="0"/>
              </a:rPr>
              <a:t>Onde está a morar? Quem mora consigo? Como isso poderá </a:t>
            </a:r>
            <a:r>
              <a:rPr lang="pt-PT" sz="1400" noProof="0" dirty="0" err="1">
                <a:latin typeface="Calibri" panose="020F0502020204030204" pitchFamily="34" charset="0"/>
              </a:rPr>
              <a:t>afectar</a:t>
            </a:r>
            <a:r>
              <a:rPr lang="pt-PT" sz="1400" noProof="0" dirty="0">
                <a:latin typeface="Calibri" panose="020F0502020204030204" pitchFamily="34" charset="0"/>
              </a:rPr>
              <a:t> a maneira como você toma os </a:t>
            </a:r>
            <a:r>
              <a:rPr lang="pt-PT" sz="1400" noProof="0" dirty="0" err="1">
                <a:latin typeface="Calibri" panose="020F0502020204030204" pitchFamily="34" charset="0"/>
              </a:rPr>
              <a:t>ARVs</a:t>
            </a:r>
            <a:r>
              <a:rPr lang="pt-PT" sz="1400" noProof="0" dirty="0">
                <a:latin typeface="Calibri" panose="020F0502020204030204" pitchFamily="34" charset="0"/>
              </a:rPr>
              <a:t>?</a:t>
            </a:r>
          </a:p>
          <a:p>
            <a:pPr marL="285750" indent="-285750">
              <a:buFont typeface="Arial" panose="020B0604020202020204" pitchFamily="34" charset="0"/>
              <a:buChar char="•"/>
            </a:pPr>
            <a:r>
              <a:rPr lang="pt-PT" sz="1400" noProof="0" dirty="0" err="1">
                <a:latin typeface="Calibri" panose="020F0502020204030204" pitchFamily="34" charset="0"/>
              </a:rPr>
              <a:t>Actualmente</a:t>
            </a:r>
            <a:r>
              <a:rPr lang="pt-PT" sz="1400" noProof="0" dirty="0">
                <a:latin typeface="Calibri" panose="020F0502020204030204" pitchFamily="34" charset="0"/>
              </a:rPr>
              <a:t> quem o ajuda a tomar os medicamentos? Como é que acha que isso poderá mudar no futuro?</a:t>
            </a:r>
          </a:p>
          <a:p>
            <a:pPr marL="285750" indent="-285750">
              <a:buFont typeface="Arial" panose="020B0604020202020204" pitchFamily="34" charset="0"/>
              <a:buChar char="•"/>
            </a:pPr>
            <a:r>
              <a:rPr lang="pt-PT" sz="1400" noProof="0" dirty="0">
                <a:latin typeface="Calibri" panose="020F0502020204030204" pitchFamily="34" charset="0"/>
              </a:rPr>
              <a:t>Quem sabe que você é seropositivo?</a:t>
            </a:r>
          </a:p>
          <a:p>
            <a:pPr marL="285750" indent="-285750">
              <a:buFont typeface="Arial" panose="020B0604020202020204" pitchFamily="34" charset="0"/>
              <a:buChar char="•"/>
            </a:pPr>
            <a:r>
              <a:rPr lang="pt-PT" sz="1400" noProof="0" dirty="0">
                <a:latin typeface="Calibri" panose="020F0502020204030204" pitchFamily="34" charset="0"/>
              </a:rPr>
              <a:t>Quem poderá ser um grande apoio para você, na administração dos seus </a:t>
            </a:r>
            <a:r>
              <a:rPr lang="pt-PT" sz="1400" noProof="0" dirty="0" err="1">
                <a:latin typeface="Calibri" panose="020F0502020204030204" pitchFamily="34" charset="0"/>
              </a:rPr>
              <a:t>ARVs</a:t>
            </a:r>
            <a:r>
              <a:rPr lang="pt-PT" sz="1400" noProof="0" dirty="0">
                <a:latin typeface="Calibri" panose="020F0502020204030204" pitchFamily="34" charset="0"/>
              </a:rPr>
              <a:t>?</a:t>
            </a:r>
          </a:p>
          <a:p>
            <a:pPr marL="285750" indent="-285750">
              <a:buFont typeface="Arial" panose="020B0604020202020204" pitchFamily="34" charset="0"/>
              <a:buChar char="•"/>
            </a:pPr>
            <a:r>
              <a:rPr lang="pt-PT" sz="1400" noProof="0" dirty="0">
                <a:latin typeface="Calibri" panose="020F0502020204030204" pitchFamily="34" charset="0"/>
              </a:rPr>
              <a:t>Você disse que tem atravessado várias mudanças ultimamente. Como acha que isso poderá afetar a maneira como toma os </a:t>
            </a:r>
            <a:r>
              <a:rPr lang="pt-PT" sz="1400" noProof="0" dirty="0" err="1">
                <a:latin typeface="Calibri" panose="020F0502020204030204" pitchFamily="34" charset="0"/>
              </a:rPr>
              <a:t>ARVs</a:t>
            </a:r>
            <a:r>
              <a:rPr lang="pt-PT" sz="1400" noProof="0" dirty="0">
                <a:latin typeface="Calibri" panose="020F0502020204030204" pitchFamily="34" charset="0"/>
              </a:rPr>
              <a:t>?</a:t>
            </a:r>
          </a:p>
          <a:p>
            <a:pPr marL="285750" indent="-285750">
              <a:buFont typeface="Arial" panose="020B0604020202020204" pitchFamily="34" charset="0"/>
              <a:buChar char="•"/>
            </a:pPr>
            <a:r>
              <a:rPr lang="pt-PT" sz="1400" noProof="0" dirty="0">
                <a:latin typeface="Calibri" panose="020F0502020204030204" pitchFamily="34" charset="0"/>
              </a:rPr>
              <a:t>Parece-me que tem uma vida muito </a:t>
            </a:r>
            <a:r>
              <a:rPr lang="pt-PT" sz="1400" noProof="0" dirty="0" err="1">
                <a:latin typeface="Calibri" panose="020F0502020204030204" pitchFamily="34" charset="0"/>
              </a:rPr>
              <a:t>activa</a:t>
            </a:r>
            <a:r>
              <a:rPr lang="pt-PT" sz="1400" noProof="0" dirty="0">
                <a:latin typeface="Calibri" panose="020F0502020204030204" pitchFamily="34" charset="0"/>
              </a:rPr>
              <a:t>! Disse-me que a sua saúde é importante para si, para tomar conta de tudo isto. A que </a:t>
            </a:r>
            <a:r>
              <a:rPr lang="pt-PT" sz="1400" dirty="0">
                <a:latin typeface="Calibri" panose="020F0502020204030204" pitchFamily="34" charset="0"/>
              </a:rPr>
              <a:t>horas toma os seus </a:t>
            </a:r>
            <a:r>
              <a:rPr lang="pt-PT" sz="1400" dirty="0" err="1">
                <a:latin typeface="Calibri" panose="020F0502020204030204" pitchFamily="34" charset="0"/>
              </a:rPr>
              <a:t>ARVs</a:t>
            </a:r>
            <a:r>
              <a:rPr lang="pt-PT" sz="1400" dirty="0">
                <a:latin typeface="Calibri" panose="020F0502020204030204" pitchFamily="34" charset="0"/>
              </a:rPr>
              <a:t>? </a:t>
            </a:r>
            <a:r>
              <a:rPr lang="pt-PT" sz="1400" noProof="0" dirty="0">
                <a:latin typeface="Calibri" panose="020F0502020204030204" pitchFamily="34" charset="0"/>
              </a:rPr>
              <a:t>Como acha que pode incluir o tratamento com os </a:t>
            </a:r>
            <a:r>
              <a:rPr lang="pt-PT" sz="1400" noProof="0" dirty="0" err="1">
                <a:latin typeface="Calibri" panose="020F0502020204030204" pitchFamily="34" charset="0"/>
              </a:rPr>
              <a:t>ARVs</a:t>
            </a:r>
            <a:r>
              <a:rPr lang="pt-PT" sz="1400" dirty="0">
                <a:latin typeface="Calibri" panose="020F0502020204030204" pitchFamily="34" charset="0"/>
              </a:rPr>
              <a:t> </a:t>
            </a:r>
            <a:r>
              <a:rPr lang="pt-PT" sz="1400" noProof="0" dirty="0">
                <a:latin typeface="Calibri" panose="020F0502020204030204" pitchFamily="34" charset="0"/>
              </a:rPr>
              <a:t>no seu programa? </a:t>
            </a:r>
          </a:p>
        </p:txBody>
      </p:sp>
      <p:cxnSp>
        <p:nvCxnSpPr>
          <p:cNvPr id="15" name="Straight Connector 14"/>
          <p:cNvCxnSpPr/>
          <p:nvPr/>
        </p:nvCxnSpPr>
        <p:spPr>
          <a:xfrm>
            <a:off x="3581400" y="1143000"/>
            <a:ext cx="0" cy="4495801"/>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pt-PT" sz="2800" noProof="0" dirty="0">
                <a:solidFill>
                  <a:srgbClr val="FFFFFF"/>
                </a:solidFill>
                <a:latin typeface="Calibri" panose="020F0502020204030204" pitchFamily="34" charset="0"/>
              </a:rPr>
              <a:t>	21. </a:t>
            </a:r>
            <a:r>
              <a:rPr lang="pt-BR" sz="2800" dirty="0">
                <a:solidFill>
                  <a:srgbClr val="FFFFFF"/>
                </a:solidFill>
                <a:latin typeface="Calibri" panose="020F0502020204030204" pitchFamily="34" charset="0"/>
              </a:rPr>
              <a:t>Assumir responsabilidade pelos seus 						ARVs</a:t>
            </a:r>
            <a:endParaRPr lang="pt-PT" sz="2800" noProof="0" dirty="0">
              <a:solidFill>
                <a:srgbClr val="FFFFFF"/>
              </a:solidFill>
              <a:latin typeface="Calibri" panose="020F0502020204030204" pitchFamily="34" charset="0"/>
            </a:endParaRPr>
          </a:p>
        </p:txBody>
      </p:sp>
      <p:sp>
        <p:nvSpPr>
          <p:cNvPr id="13" name="Rectangle 12"/>
          <p:cNvSpPr/>
          <p:nvPr/>
        </p:nvSpPr>
        <p:spPr>
          <a:xfrm>
            <a:off x="457199" y="2971801"/>
            <a:ext cx="2796619" cy="2667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1"/>
          <p:cNvSpPr>
            <a:spLocks noGrp="1"/>
          </p:cNvSpPr>
          <p:nvPr>
            <p:ph sz="half" idx="1"/>
          </p:nvPr>
        </p:nvSpPr>
        <p:spPr>
          <a:xfrm>
            <a:off x="1078230" y="3048001"/>
            <a:ext cx="2122170" cy="3125114"/>
          </a:xfrm>
        </p:spPr>
        <p:txBody>
          <a:bodyPr>
            <a:normAutofit/>
          </a:bodyPr>
          <a:lstStyle/>
          <a:p>
            <a:r>
              <a:rPr lang="pt-PT" sz="1600" b="1" noProof="0" dirty="0">
                <a:latin typeface="Calibri" panose="020F0502020204030204" pitchFamily="34" charset="0"/>
              </a:rPr>
              <a:t>Revisão:</a:t>
            </a:r>
          </a:p>
          <a:p>
            <a:pPr marL="285750" indent="-285750">
              <a:buFont typeface="Arial" panose="020B0604020202020204" pitchFamily="34" charset="0"/>
              <a:buChar char="•"/>
            </a:pPr>
            <a:r>
              <a:rPr lang="pt-PT" sz="1500" noProof="0" dirty="0">
                <a:latin typeface="Calibri" panose="020F0502020204030204" pitchFamily="34" charset="0"/>
              </a:rPr>
              <a:t>Acha que os </a:t>
            </a:r>
            <a:r>
              <a:rPr lang="pt-PT" sz="1500" noProof="0" dirty="0" err="1">
                <a:latin typeface="Calibri" panose="020F0502020204030204" pitchFamily="34" charset="0"/>
              </a:rPr>
              <a:t>ARVs</a:t>
            </a:r>
            <a:r>
              <a:rPr lang="pt-PT" sz="1500" noProof="0" dirty="0">
                <a:latin typeface="Calibri" panose="020F0502020204030204" pitchFamily="34" charset="0"/>
              </a:rPr>
              <a:t> vão ajudá-lo?</a:t>
            </a:r>
          </a:p>
          <a:p>
            <a:pPr marL="285750" indent="-285750">
              <a:buFont typeface="Arial" panose="020B0604020202020204" pitchFamily="34" charset="0"/>
              <a:buChar char="•"/>
            </a:pPr>
            <a:r>
              <a:rPr lang="pt-PT" sz="1500" noProof="0" dirty="0">
                <a:latin typeface="Calibri" panose="020F0502020204030204" pitchFamily="34" charset="0"/>
              </a:rPr>
              <a:t>Está a fazer qualquer outro tratamento para o HIV?</a:t>
            </a:r>
          </a:p>
          <a:p>
            <a:pPr marL="285750" indent="-285750">
              <a:buFont typeface="Arial" panose="020B0604020202020204" pitchFamily="34" charset="0"/>
              <a:buChar char="•"/>
            </a:pPr>
            <a:r>
              <a:rPr lang="pt-PT" sz="1500" noProof="0" dirty="0">
                <a:latin typeface="Calibri" panose="020F0502020204030204" pitchFamily="34" charset="0"/>
              </a:rPr>
              <a:t>Está a tentar obter ajuda de alguém fora desta clínica para o HIV?</a:t>
            </a:r>
          </a:p>
        </p:txBody>
      </p:sp>
      <p:pic>
        <p:nvPicPr>
          <p:cNvPr id="1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480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50</a:t>
            </a:fld>
            <a:endParaRPr lang="pt-BR" dirty="0">
              <a:solidFill>
                <a:prstClr val="black">
                  <a:tint val="75000"/>
                </a:prstClr>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1" y="418489"/>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80521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1"/>
          </a:solidFill>
        </p:spPr>
        <p:txBody>
          <a:bodyPr>
            <a:noAutofit/>
          </a:bodyPr>
          <a:lstStyle/>
          <a:p>
            <a:pPr algn="l"/>
            <a:r>
              <a:rPr lang="pt-PT" noProof="0" dirty="0"/>
              <a:t>	</a:t>
            </a:r>
            <a:r>
              <a:rPr lang="pt-PT" sz="2600" noProof="0" dirty="0">
                <a:solidFill>
                  <a:srgbClr val="FFFFFF"/>
                </a:solidFill>
                <a:latin typeface="Calibri" panose="020F0502020204030204" pitchFamily="34" charset="0"/>
              </a:rPr>
              <a:t>22. Acompanhamento da maneira de tomar os </a:t>
            </a:r>
            <a:r>
              <a:rPr lang="pt-PT" sz="2600" noProof="0" dirty="0" err="1">
                <a:solidFill>
                  <a:srgbClr val="FFFFFF"/>
                </a:solidFill>
                <a:latin typeface="Calibri" panose="020F0502020204030204" pitchFamily="34" charset="0"/>
              </a:rPr>
              <a:t>ARVs</a:t>
            </a:r>
            <a:endParaRPr lang="pt-PT" sz="2600" noProof="0" dirty="0">
              <a:solidFill>
                <a:srgbClr val="FFFFFF"/>
              </a:solidFill>
              <a:latin typeface="Calibri" panose="020F0502020204030204" pitchFamily="34" charset="0"/>
            </a:endParaRPr>
          </a:p>
        </p:txBody>
      </p:sp>
      <p:sp>
        <p:nvSpPr>
          <p:cNvPr id="5" name="TextBox 4"/>
          <p:cNvSpPr txBox="1"/>
          <p:nvPr/>
        </p:nvSpPr>
        <p:spPr>
          <a:xfrm>
            <a:off x="6858000" y="1981200"/>
            <a:ext cx="2161824" cy="2554545"/>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Vamos rever juntos o plano que fizemos da última vez para ver como você está a tomar os ARVs.</a:t>
            </a:r>
          </a:p>
          <a:p>
            <a:endParaRPr lang="pt-BR" sz="2000" dirty="0">
              <a:latin typeface="Calibri" panose="020F0502020204030204" pitchFamily="34"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57288"/>
            <a:ext cx="5902138" cy="539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911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23622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Vamos rever juntos o plano que fizemos da última vez para ver como você está a tomar os ARVs</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2561335" y="975391"/>
            <a:ext cx="6277865" cy="3139409"/>
          </a:xfrm>
        </p:spPr>
        <p:txBody>
          <a:bodyPr>
            <a:normAutofit fontScale="70000" lnSpcReduction="20000"/>
          </a:bodyPr>
          <a:lstStyle/>
          <a:p>
            <a:r>
              <a:rPr lang="pt-PT" sz="21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Da última vez que nos encontrámos, identificámos </a:t>
            </a:r>
            <a:br>
              <a:rPr lang="pt-PT" noProof="0" dirty="0">
                <a:latin typeface="Calibri" panose="020F0502020204030204" pitchFamily="34" charset="0"/>
              </a:rPr>
            </a:br>
            <a:r>
              <a:rPr lang="pt-PT" noProof="0" dirty="0">
                <a:latin typeface="Calibri" panose="020F0502020204030204" pitchFamily="34" charset="0"/>
              </a:rPr>
              <a:t>_____ (</a:t>
            </a:r>
            <a:r>
              <a:rPr lang="pt-PT" i="1" noProof="0" dirty="0">
                <a:latin typeface="Calibri" panose="020F0502020204030204" pitchFamily="34" charset="0"/>
              </a:rPr>
              <a:t>preencher com as barreiras discutidas na última </a:t>
            </a:r>
            <a:br>
              <a:rPr lang="pt-PT" i="1" noProof="0" dirty="0">
                <a:latin typeface="Calibri" panose="020F0502020204030204" pitchFamily="34" charset="0"/>
              </a:rPr>
            </a:br>
            <a:r>
              <a:rPr lang="pt-PT" i="1" noProof="0" dirty="0">
                <a:latin typeface="Calibri" panose="020F0502020204030204" pitchFamily="34" charset="0"/>
              </a:rPr>
              <a:t>sessão</a:t>
            </a:r>
            <a:r>
              <a:rPr lang="pt-PT" noProof="0" dirty="0">
                <a:latin typeface="Calibri" panose="020F0502020204030204" pitchFamily="34" charset="0"/>
              </a:rPr>
              <a:t>) e planeámos _____ (</a:t>
            </a:r>
            <a:r>
              <a:rPr lang="pt-PT" i="1" noProof="0" dirty="0">
                <a:latin typeface="Calibri" panose="020F0502020204030204" pitchFamily="34" charset="0"/>
              </a:rPr>
              <a:t>preencher com as                                                          intervenções definidas na última sessão</a:t>
            </a:r>
            <a:r>
              <a:rPr lang="pt-PT" noProof="0" dirty="0">
                <a:latin typeface="Calibri" panose="020F0502020204030204" pitchFamily="34" charset="0"/>
              </a:rPr>
              <a:t>) para                                                                           o ajudar a tomar os ARVs.</a:t>
            </a:r>
          </a:p>
          <a:p>
            <a:pPr marL="285750" indent="-285750">
              <a:buFont typeface="Arial" panose="020B0604020202020204" pitchFamily="34" charset="0"/>
              <a:buChar char="•"/>
            </a:pPr>
            <a:r>
              <a:rPr lang="pt-PT" noProof="0" dirty="0">
                <a:latin typeface="Calibri" panose="020F0502020204030204" pitchFamily="34" charset="0"/>
              </a:rPr>
              <a:t>Como estão a correr as coisas?</a:t>
            </a:r>
          </a:p>
          <a:p>
            <a:pPr marL="285750" indent="-285750">
              <a:buFont typeface="Arial" panose="020B0604020202020204" pitchFamily="34" charset="0"/>
              <a:buChar char="•"/>
            </a:pPr>
            <a:r>
              <a:rPr lang="pt-PT" noProof="0" dirty="0">
                <a:latin typeface="Calibri" panose="020F0502020204030204" pitchFamily="34" charset="0"/>
              </a:rPr>
              <a:t>Tem algum desafio novo </a:t>
            </a:r>
            <a:r>
              <a:rPr lang="pt-PT" dirty="0">
                <a:latin typeface="Calibri" panose="020F0502020204030204" pitchFamily="34" charset="0"/>
              </a:rPr>
              <a:t>para tomar </a:t>
            </a:r>
            <a:r>
              <a:rPr lang="pt-PT" noProof="0" dirty="0">
                <a:latin typeface="Calibri" panose="020F0502020204030204" pitchFamily="34" charset="0"/>
              </a:rPr>
              <a:t>os </a:t>
            </a:r>
            <a:r>
              <a:rPr lang="pt-PT" noProof="0" dirty="0" err="1">
                <a:latin typeface="Calibri" panose="020F0502020204030204" pitchFamily="34" charset="0"/>
              </a:rPr>
              <a:t>ARVs</a:t>
            </a:r>
            <a:r>
              <a:rPr lang="pt-PT" noProof="0" dirty="0">
                <a:latin typeface="Calibri" panose="020F0502020204030204" pitchFamily="34" charset="0"/>
              </a:rPr>
              <a:t>?</a:t>
            </a:r>
          </a:p>
          <a:p>
            <a:pPr marL="695945" lvl="1" indent="-285750">
              <a:buFont typeface="Arial" panose="020B0604020202020204" pitchFamily="34" charset="0"/>
              <a:buChar char="•"/>
            </a:pPr>
            <a:r>
              <a:rPr lang="pt-PT" noProof="0" dirty="0">
                <a:latin typeface="Calibri" panose="020F0502020204030204" pitchFamily="34" charset="0"/>
              </a:rPr>
              <a:t>Pensando na SEMANA passada, quantas doses de ARV (dias) acha que omitiu?</a:t>
            </a:r>
          </a:p>
          <a:p>
            <a:pPr marL="695945" lvl="1" indent="-285750">
              <a:buFont typeface="Arial" panose="020B0604020202020204" pitchFamily="34" charset="0"/>
              <a:buChar char="•"/>
            </a:pPr>
            <a:r>
              <a:rPr lang="pt-PT" noProof="0" dirty="0">
                <a:latin typeface="Calibri" panose="020F0502020204030204" pitchFamily="34" charset="0"/>
              </a:rPr>
              <a:t>Foi uma semana típica?</a:t>
            </a:r>
          </a:p>
          <a:p>
            <a:pPr marL="695945" lvl="1" indent="-285750">
              <a:buFont typeface="Arial" panose="020B0604020202020204" pitchFamily="34" charset="0"/>
              <a:buChar char="•"/>
            </a:pPr>
            <a:r>
              <a:rPr lang="pt-PT" noProof="0" dirty="0">
                <a:latin typeface="Calibri" panose="020F0502020204030204" pitchFamily="34" charset="0"/>
              </a:rPr>
              <a:t>E no mês passado?</a:t>
            </a:r>
          </a:p>
          <a:p>
            <a:pPr marL="285750" indent="-285750">
              <a:buFont typeface="Arial" panose="020B0604020202020204" pitchFamily="34" charset="0"/>
              <a:buChar char="•"/>
            </a:pPr>
            <a:r>
              <a:rPr lang="pt-PT" noProof="0" dirty="0">
                <a:latin typeface="Calibri" panose="020F0502020204030204" pitchFamily="34" charset="0"/>
              </a:rPr>
              <a:t>Estou a ver que se tem esforçado muito com isto. Tem alguma ideia nova para facilitar a maneira como toma os </a:t>
            </a:r>
            <a:r>
              <a:rPr lang="pt-PT" noProof="0" dirty="0" err="1">
                <a:latin typeface="Calibri" panose="020F0502020204030204" pitchFamily="34" charset="0"/>
              </a:rPr>
              <a:t>ARVs</a:t>
            </a:r>
            <a:r>
              <a:rPr lang="pt-PT" noProof="0" dirty="0">
                <a:latin typeface="Calibri" panose="020F0502020204030204" pitchFamily="34" charset="0"/>
              </a:rPr>
              <a:t>?</a:t>
            </a:r>
          </a:p>
          <a:p>
            <a:pPr marL="695945" lvl="1" indent="-285750">
              <a:buFont typeface="Arial" panose="020B0604020202020204" pitchFamily="34" charset="0"/>
              <a:buChar char="•"/>
            </a:pPr>
            <a:r>
              <a:rPr lang="pt-PT" noProof="0" dirty="0">
                <a:latin typeface="Calibri" panose="020F0502020204030204" pitchFamily="34" charset="0"/>
              </a:rPr>
              <a:t>Utilize os quadros de avaliação da adesão, nos cartões anteriores, conforme necessário para localizar novas </a:t>
            </a:r>
            <a:r>
              <a:rPr lang="pt-PT" b="1" noProof="0" dirty="0">
                <a:latin typeface="Calibri" panose="020F0502020204030204" pitchFamily="34" charset="0"/>
              </a:rPr>
              <a:t>barreiras</a:t>
            </a:r>
            <a:r>
              <a:rPr lang="pt-PT" noProof="0" dirty="0">
                <a:latin typeface="Calibri" panose="020F0502020204030204" pitchFamily="34" charset="0"/>
              </a:rPr>
              <a:t> e </a:t>
            </a:r>
            <a:r>
              <a:rPr lang="pt-PT" b="1" noProof="0" dirty="0">
                <a:latin typeface="Calibri" panose="020F0502020204030204" pitchFamily="34" charset="0"/>
              </a:rPr>
              <a:t>intervenções</a:t>
            </a:r>
            <a:r>
              <a:rPr lang="pt-PT" noProof="0" dirty="0">
                <a:latin typeface="Calibri" panose="020F0502020204030204" pitchFamily="34" charset="0"/>
              </a:rPr>
              <a:t>.</a:t>
            </a:r>
          </a:p>
          <a:p>
            <a:pPr marL="285750" indent="-285750">
              <a:buFont typeface="Arial" panose="020B0604020202020204" pitchFamily="34" charset="0"/>
              <a:buChar char="•"/>
            </a:pPr>
            <a:endParaRPr lang="pt-PT" noProof="0" dirty="0">
              <a:latin typeface="Calibri" panose="020F0502020204030204" pitchFamily="34" charset="0"/>
            </a:endParaRPr>
          </a:p>
        </p:txBody>
      </p:sp>
      <p:cxnSp>
        <p:nvCxnSpPr>
          <p:cNvPr id="15" name="Straight Connector 14"/>
          <p:cNvCxnSpPr/>
          <p:nvPr/>
        </p:nvCxnSpPr>
        <p:spPr>
          <a:xfrm>
            <a:off x="2438400" y="100021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1"/>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22. </a:t>
            </a:r>
            <a:r>
              <a:rPr lang="pt-PT" sz="2800" dirty="0">
                <a:solidFill>
                  <a:srgbClr val="FFFFFF"/>
                </a:solidFill>
                <a:latin typeface="Calibri" panose="020F0502020204030204" pitchFamily="34" charset="0"/>
              </a:rPr>
              <a:t>Acompanhamento da maneira de tomar						os ARVs </a:t>
            </a:r>
            <a:endParaRPr lang="pt-BR" sz="2800" dirty="0">
              <a:solidFill>
                <a:srgbClr val="FFFFFF"/>
              </a:solidFill>
              <a:latin typeface="Calibri" panose="020F0502020204030204" pitchFamily="34" charset="0"/>
            </a:endParaRPr>
          </a:p>
        </p:txBody>
      </p:sp>
      <p:sp>
        <p:nvSpPr>
          <p:cNvPr id="24" name="Rectangle 23"/>
          <p:cNvSpPr/>
          <p:nvPr/>
        </p:nvSpPr>
        <p:spPr>
          <a:xfrm>
            <a:off x="2438400" y="4114800"/>
            <a:ext cx="6477000" cy="2526018"/>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1335" y="42672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2686307869"/>
              </p:ext>
            </p:extLst>
          </p:nvPr>
        </p:nvGraphicFramePr>
        <p:xfrm>
          <a:off x="5029200" y="4267200"/>
          <a:ext cx="3733800" cy="2250138"/>
        </p:xfrm>
        <a:graphic>
          <a:graphicData uri="http://schemas.openxmlformats.org/drawingml/2006/table">
            <a:tbl>
              <a:tblPr firstRow="1" bandRow="1">
                <a:tableStyleId>{8EC20E35-A176-4012-BC5E-935CFFF8708E}</a:tableStyleId>
              </a:tblPr>
              <a:tblGrid>
                <a:gridCol w="2610806">
                  <a:extLst>
                    <a:ext uri="{9D8B030D-6E8A-4147-A177-3AD203B41FA5}">
                      <a16:colId xmlns:a16="http://schemas.microsoft.com/office/drawing/2014/main" val="20000"/>
                    </a:ext>
                  </a:extLst>
                </a:gridCol>
                <a:gridCol w="1122994">
                  <a:extLst>
                    <a:ext uri="{9D8B030D-6E8A-4147-A177-3AD203B41FA5}">
                      <a16:colId xmlns:a16="http://schemas.microsoft.com/office/drawing/2014/main" val="20001"/>
                    </a:ext>
                  </a:extLst>
                </a:gridCol>
              </a:tblGrid>
              <a:tr h="329349">
                <a:tc>
                  <a:txBody>
                    <a:bodyPr/>
                    <a:lstStyle/>
                    <a:p>
                      <a:pPr algn="ctr"/>
                      <a:r>
                        <a:rPr lang="pt-BR" sz="1000" dirty="0">
                          <a:latin typeface="Calibri" panose="020F0502020204030204" pitchFamily="34" charset="0"/>
                        </a:rPr>
                        <a:t>Número de doses omitidas por mês</a:t>
                      </a:r>
                    </a:p>
                  </a:txBody>
                  <a:tcPr marL="83127" marR="83127" marT="40341" marB="40341"/>
                </a:tc>
                <a:tc>
                  <a:txBody>
                    <a:bodyPr/>
                    <a:lstStyle/>
                    <a:p>
                      <a:pPr algn="ctr"/>
                      <a:r>
                        <a:rPr lang="pt-BR" sz="1000" dirty="0">
                          <a:latin typeface="Calibri" panose="020F0502020204030204" pitchFamily="34" charset="0"/>
                        </a:rPr>
                        <a:t>Categoria de adesão</a:t>
                      </a:r>
                    </a:p>
                  </a:txBody>
                  <a:tcPr marL="83127" marR="83127" marT="40341" marB="40341"/>
                </a:tc>
                <a:extLst>
                  <a:ext uri="{0D108BD9-81ED-4DB2-BD59-A6C34878D82A}">
                    <a16:rowId xmlns:a16="http://schemas.microsoft.com/office/drawing/2014/main" val="10000"/>
                  </a:ext>
                </a:extLst>
              </a:tr>
              <a:tr h="205616">
                <a:tc>
                  <a:txBody>
                    <a:bodyPr/>
                    <a:lstStyle/>
                    <a:p>
                      <a:pPr algn="ctr"/>
                      <a:r>
                        <a:rPr lang="pt-BR" sz="1000" dirty="0">
                          <a:latin typeface="Calibri" panose="020F0502020204030204" pitchFamily="34" charset="0"/>
                        </a:rPr>
                        <a:t>doentes com regimes de uma vez ao dia</a:t>
                      </a:r>
                      <a:endParaRPr lang="pt-B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pt-BR" sz="1000" dirty="0">
                          <a:latin typeface="Calibri" panose="020F0502020204030204" pitchFamily="34" charset="0"/>
                        </a:rPr>
                        <a:t>&lt; 2 doses</a:t>
                      </a:r>
                    </a:p>
                  </a:txBody>
                  <a:tcPr marL="83127" marR="83127" marT="40341" marB="40341"/>
                </a:tc>
                <a:tc>
                  <a:txBody>
                    <a:bodyPr/>
                    <a:lstStyle/>
                    <a:p>
                      <a:pPr algn="ctr"/>
                      <a:r>
                        <a:rPr lang="pt-BR" sz="1000" dirty="0">
                          <a:latin typeface="Calibri" panose="020F0502020204030204" pitchFamily="34" charset="0"/>
                        </a:rPr>
                        <a:t>boa</a:t>
                      </a:r>
                    </a:p>
                  </a:txBody>
                  <a:tcPr marL="83127" marR="83127" marT="40341" marB="40341"/>
                </a:tc>
                <a:extLst>
                  <a:ext uri="{0D108BD9-81ED-4DB2-BD59-A6C34878D82A}">
                    <a16:rowId xmlns:a16="http://schemas.microsoft.com/office/drawing/2014/main" val="10002"/>
                  </a:ext>
                </a:extLst>
              </a:tr>
              <a:tr h="205616">
                <a:tc>
                  <a:txBody>
                    <a:bodyPr/>
                    <a:lstStyle/>
                    <a:p>
                      <a:pPr algn="ctr"/>
                      <a:r>
                        <a:rPr lang="pt-BR" sz="1000" dirty="0">
                          <a:latin typeface="Calibri" panose="020F0502020204030204" pitchFamily="34" charset="0"/>
                        </a:rPr>
                        <a:t>2-4 doses</a:t>
                      </a:r>
                    </a:p>
                  </a:txBody>
                  <a:tcPr marL="83127" marR="83127" marT="40341" marB="40341"/>
                </a:tc>
                <a:tc>
                  <a:txBody>
                    <a:bodyPr/>
                    <a:lstStyle/>
                    <a:p>
                      <a:pPr algn="ctr"/>
                      <a:r>
                        <a:rPr lang="pt-BR" sz="1000" dirty="0">
                          <a:latin typeface="Calibri" panose="020F0502020204030204" pitchFamily="34" charset="0"/>
                        </a:rPr>
                        <a:t>suficiente</a:t>
                      </a:r>
                    </a:p>
                  </a:txBody>
                  <a:tcPr marL="83127" marR="83127" marT="40341" marB="40341"/>
                </a:tc>
                <a:extLst>
                  <a:ext uri="{0D108BD9-81ED-4DB2-BD59-A6C34878D82A}">
                    <a16:rowId xmlns:a16="http://schemas.microsoft.com/office/drawing/2014/main" val="10003"/>
                  </a:ext>
                </a:extLst>
              </a:tr>
              <a:tr h="205616">
                <a:tc>
                  <a:txBody>
                    <a:bodyPr/>
                    <a:lstStyle/>
                    <a:p>
                      <a:pPr algn="ctr"/>
                      <a:r>
                        <a:rPr lang="pt-BR" sz="1000" dirty="0">
                          <a:latin typeface="Calibri" panose="020F0502020204030204" pitchFamily="34" charset="0"/>
                        </a:rPr>
                        <a:t>&gt; 4 doses</a:t>
                      </a:r>
                    </a:p>
                  </a:txBody>
                  <a:tcPr marL="83127" marR="83127" marT="40341" marB="40341"/>
                </a:tc>
                <a:tc>
                  <a:txBody>
                    <a:bodyPr/>
                    <a:lstStyle/>
                    <a:p>
                      <a:pPr algn="ctr"/>
                      <a:r>
                        <a:rPr lang="pt-BR" sz="1000" dirty="0">
                          <a:latin typeface="Calibri" panose="020F0502020204030204" pitchFamily="34" charset="0"/>
                        </a:rPr>
                        <a:t>má</a:t>
                      </a:r>
                    </a:p>
                  </a:txBody>
                  <a:tcPr marL="83127" marR="83127" marT="40341" marB="40341"/>
                </a:tc>
                <a:extLst>
                  <a:ext uri="{0D108BD9-81ED-4DB2-BD59-A6C34878D82A}">
                    <a16:rowId xmlns:a16="http://schemas.microsoft.com/office/drawing/2014/main" val="10004"/>
                  </a:ext>
                </a:extLst>
              </a:tr>
              <a:tr h="205616">
                <a:tc>
                  <a:txBody>
                    <a:bodyPr/>
                    <a:lstStyle/>
                    <a:p>
                      <a:pPr algn="ctr"/>
                      <a:r>
                        <a:rPr lang="pt-BR" sz="1000" dirty="0">
                          <a:latin typeface="Calibri" panose="020F0502020204030204" pitchFamily="34" charset="0"/>
                        </a:rPr>
                        <a:t>doentes com regimes de duas vezes ao dia</a:t>
                      </a:r>
                      <a:endParaRPr lang="pt-B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pt-BR" sz="1000" dirty="0">
                          <a:latin typeface="Calibri" panose="020F0502020204030204" pitchFamily="34" charset="0"/>
                        </a:rPr>
                        <a:t>&lt; 4 doses</a:t>
                      </a:r>
                    </a:p>
                  </a:txBody>
                  <a:tcPr marL="83127" marR="83127" marT="40341" marB="40341"/>
                </a:tc>
                <a:tc>
                  <a:txBody>
                    <a:bodyPr/>
                    <a:lstStyle/>
                    <a:p>
                      <a:pPr algn="ctr"/>
                      <a:r>
                        <a:rPr lang="pt-BR" sz="1000" dirty="0">
                          <a:latin typeface="Calibri" panose="020F0502020204030204" pitchFamily="34" charset="0"/>
                        </a:rPr>
                        <a:t>boa </a:t>
                      </a:r>
                    </a:p>
                  </a:txBody>
                  <a:tcPr marL="83127" marR="83127" marT="40341" marB="40341"/>
                </a:tc>
                <a:extLst>
                  <a:ext uri="{0D108BD9-81ED-4DB2-BD59-A6C34878D82A}">
                    <a16:rowId xmlns:a16="http://schemas.microsoft.com/office/drawing/2014/main" val="10006"/>
                  </a:ext>
                </a:extLst>
              </a:tr>
              <a:tr h="205616">
                <a:tc>
                  <a:txBody>
                    <a:bodyPr/>
                    <a:lstStyle/>
                    <a:p>
                      <a:pPr algn="ctr"/>
                      <a:r>
                        <a:rPr lang="pt-BR" sz="1000" dirty="0">
                          <a:latin typeface="Calibri" panose="020F0502020204030204" pitchFamily="34" charset="0"/>
                        </a:rPr>
                        <a:t>4-8 doses</a:t>
                      </a:r>
                    </a:p>
                  </a:txBody>
                  <a:tcPr marL="83127" marR="83127" marT="40341" marB="40341"/>
                </a:tc>
                <a:tc>
                  <a:txBody>
                    <a:bodyPr/>
                    <a:lstStyle/>
                    <a:p>
                      <a:pPr algn="ctr"/>
                      <a:r>
                        <a:rPr lang="pt-BR" sz="1000" dirty="0">
                          <a:latin typeface="Calibri" panose="020F0502020204030204" pitchFamily="34" charset="0"/>
                        </a:rPr>
                        <a:t>suficiente</a:t>
                      </a:r>
                    </a:p>
                  </a:txBody>
                  <a:tcPr marL="83127" marR="83127" marT="40341" marB="40341"/>
                </a:tc>
                <a:extLst>
                  <a:ext uri="{0D108BD9-81ED-4DB2-BD59-A6C34878D82A}">
                    <a16:rowId xmlns:a16="http://schemas.microsoft.com/office/drawing/2014/main" val="10007"/>
                  </a:ext>
                </a:extLst>
              </a:tr>
              <a:tr h="205616">
                <a:tc>
                  <a:txBody>
                    <a:bodyPr/>
                    <a:lstStyle/>
                    <a:p>
                      <a:pPr algn="ctr"/>
                      <a:r>
                        <a:rPr lang="pt-BR" sz="1000" dirty="0">
                          <a:latin typeface="Calibri" panose="020F0502020204030204" pitchFamily="34" charset="0"/>
                        </a:rPr>
                        <a:t>&gt; 8 doses</a:t>
                      </a:r>
                    </a:p>
                  </a:txBody>
                  <a:tcPr marL="83127" marR="83127" marT="40341" marB="40341"/>
                </a:tc>
                <a:tc>
                  <a:txBody>
                    <a:bodyPr/>
                    <a:lstStyle/>
                    <a:p>
                      <a:pPr algn="ctr"/>
                      <a:r>
                        <a:rPr lang="pt-BR" sz="1000" dirty="0">
                          <a:latin typeface="Calibri" panose="020F0502020204030204" pitchFamily="34" charset="0"/>
                        </a:rPr>
                        <a:t>má</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2514600" y="4343400"/>
            <a:ext cx="2514600" cy="2467906"/>
          </a:xfrm>
        </p:spPr>
        <p:txBody>
          <a:bodyPr>
            <a:normAutofit fontScale="62500" lnSpcReduction="20000"/>
          </a:bodyPr>
          <a:lstStyle/>
          <a:p>
            <a:r>
              <a:rPr lang="pt-PT" noProof="0" dirty="0"/>
              <a:t>	    </a:t>
            </a:r>
            <a:r>
              <a:rPr lang="pt-PT" sz="2400" b="1" noProof="0" dirty="0">
                <a:latin typeface="Calibri" panose="020F0502020204030204" pitchFamily="34" charset="0"/>
              </a:rPr>
              <a:t>Documento</a:t>
            </a:r>
          </a:p>
          <a:p>
            <a:endParaRPr lang="pt-PT" sz="2100" b="1" noProof="0" dirty="0">
              <a:latin typeface="Calibri" panose="020F0502020204030204" pitchFamily="34" charset="0"/>
            </a:endParaRPr>
          </a:p>
          <a:p>
            <a:r>
              <a:rPr lang="pt-PT" sz="2100" noProof="0" dirty="0">
                <a:latin typeface="Calibri" panose="020F0502020204030204" pitchFamily="34" charset="0"/>
              </a:rPr>
              <a:t>Preencher a primeira coluna da 2ª ou 3ª sessão de maior adesão, na ferramenta </a:t>
            </a:r>
            <a:r>
              <a:rPr lang="pt-PT" sz="2100" b="1" noProof="0" dirty="0" err="1">
                <a:latin typeface="Calibri" panose="020F0502020204030204" pitchFamily="34" charset="0"/>
              </a:rPr>
              <a:t>Enhanced</a:t>
            </a:r>
            <a:r>
              <a:rPr lang="pt-PT" sz="2100" b="1" noProof="0" dirty="0">
                <a:latin typeface="Calibri" panose="020F0502020204030204" pitchFamily="34" charset="0"/>
              </a:rPr>
              <a:t> </a:t>
            </a:r>
            <a:r>
              <a:rPr lang="pt-PT" sz="2100" b="1" noProof="0" dirty="0" err="1">
                <a:latin typeface="Calibri" panose="020F0502020204030204" pitchFamily="34" charset="0"/>
              </a:rPr>
              <a:t>Adherence</a:t>
            </a:r>
            <a:r>
              <a:rPr lang="pt-PT" sz="2100" b="1" noProof="0" dirty="0">
                <a:latin typeface="Calibri" panose="020F0502020204030204" pitchFamily="34" charset="0"/>
              </a:rPr>
              <a:t> </a:t>
            </a:r>
            <a:r>
              <a:rPr lang="pt-PT" sz="2100" b="1" noProof="0" dirty="0" err="1">
                <a:latin typeface="Calibri" panose="020F0502020204030204" pitchFamily="34" charset="0"/>
              </a:rPr>
              <a:t>Plan</a:t>
            </a:r>
            <a:r>
              <a:rPr lang="pt-PT" sz="2100" noProof="0" dirty="0">
                <a:latin typeface="Calibri" panose="020F0502020204030204" pitchFamily="34" charset="0"/>
              </a:rPr>
              <a:t>,</a:t>
            </a:r>
            <a:r>
              <a:rPr lang="pt-PT" noProof="0" dirty="0"/>
              <a:t> </a:t>
            </a:r>
            <a:r>
              <a:rPr lang="pt-PT" sz="2100" noProof="0" dirty="0">
                <a:latin typeface="Calibri" panose="020F0502020204030204" pitchFamily="34" charset="0"/>
              </a:rPr>
              <a:t> e marcar se a adesão é boa, suficiente ou má, de acordo com o número de doses omitidas por mês (conforme o quadro). Preencher as outras duas colunas com as novas barreiras deparadas e intervenções planeadas.</a:t>
            </a:r>
          </a:p>
        </p:txBody>
      </p:sp>
      <p:sp>
        <p:nvSpPr>
          <p:cNvPr id="16" name="Rectangle 15"/>
          <p:cNvSpPr/>
          <p:nvPr/>
        </p:nvSpPr>
        <p:spPr>
          <a:xfrm>
            <a:off x="152401" y="2590800"/>
            <a:ext cx="2057399" cy="405001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139062" y="3276600"/>
            <a:ext cx="2070738" cy="3650545"/>
          </a:xfrm>
        </p:spPr>
        <p:txBody>
          <a:bodyPr>
            <a:normAutofit lnSpcReduction="10000"/>
          </a:bodyPr>
          <a:lstStyle/>
          <a:p>
            <a:pPr marL="342900" indent="-342900">
              <a:buFont typeface="Arial" panose="020B0604020202020204" pitchFamily="34" charset="0"/>
              <a:buChar char="•"/>
            </a:pPr>
            <a:r>
              <a:rPr lang="pt-PT" sz="1200" noProof="0" dirty="0">
                <a:latin typeface="Calibri" panose="020F0502020204030204" pitchFamily="34" charset="0"/>
              </a:rPr>
              <a:t>Num doente cuja carga viral </a:t>
            </a:r>
            <a:r>
              <a:rPr lang="pt-PT" sz="1200" dirty="0">
                <a:latin typeface="Calibri" panose="020F0502020204030204" pitchFamily="34" charset="0"/>
              </a:rPr>
              <a:t>tenha sido</a:t>
            </a:r>
            <a:r>
              <a:rPr lang="pt-PT" sz="1200" noProof="0" dirty="0">
                <a:latin typeface="Calibri" panose="020F0502020204030204" pitchFamily="34" charset="0"/>
              </a:rPr>
              <a:t> alta, repete-se o teste de carga viral ao fim de três meses de “boa adesão”. Informar o indivíduo tratado da data em que o novo teste de carga viral será </a:t>
            </a:r>
            <a:r>
              <a:rPr lang="pt-PT" sz="1200" noProof="0" dirty="0" err="1">
                <a:latin typeface="Calibri" panose="020F0502020204030204" pitchFamily="34" charset="0"/>
              </a:rPr>
              <a:t>efectuado</a:t>
            </a:r>
            <a:r>
              <a:rPr lang="pt-PT" sz="1200" noProof="0" dirty="0">
                <a:latin typeface="Calibri" panose="020F0502020204030204" pitchFamily="34" charset="0"/>
              </a:rPr>
              <a:t>.</a:t>
            </a:r>
          </a:p>
          <a:p>
            <a:pPr marL="342900" indent="-342900">
              <a:buFont typeface="Arial" panose="020B0604020202020204" pitchFamily="34" charset="0"/>
              <a:buChar char="•"/>
            </a:pPr>
            <a:r>
              <a:rPr lang="pt-PT" sz="1200" noProof="0" dirty="0">
                <a:latin typeface="Calibri" panose="020F0502020204030204" pitchFamily="34" charset="0"/>
              </a:rPr>
              <a:t>Se a adesão for suficiente ou má, continuar com as sessões mensais de adesão, utilizando os cartões deste papel gigante e páginas adicionais da ferramenta </a:t>
            </a:r>
            <a:r>
              <a:rPr lang="pt-PT" sz="1200" b="1" noProof="0" dirty="0" err="1">
                <a:latin typeface="Calibri" panose="020F0502020204030204" pitchFamily="34" charset="0"/>
              </a:rPr>
              <a:t>Enhanced</a:t>
            </a:r>
            <a:r>
              <a:rPr lang="pt-PT" sz="1200" b="1" noProof="0" dirty="0">
                <a:latin typeface="Calibri" panose="020F0502020204030204" pitchFamily="34" charset="0"/>
              </a:rPr>
              <a:t> </a:t>
            </a:r>
            <a:r>
              <a:rPr lang="pt-PT" sz="1200" b="1" noProof="0" dirty="0" err="1">
                <a:latin typeface="Calibri" panose="020F0502020204030204" pitchFamily="34" charset="0"/>
              </a:rPr>
              <a:t>Adherence</a:t>
            </a:r>
            <a:r>
              <a:rPr lang="pt-PT" sz="1200" b="1" noProof="0" dirty="0">
                <a:latin typeface="Calibri" panose="020F0502020204030204" pitchFamily="34" charset="0"/>
              </a:rPr>
              <a:t> </a:t>
            </a:r>
            <a:r>
              <a:rPr lang="pt-PT" sz="1200" b="1" noProof="0" dirty="0" err="1">
                <a:latin typeface="Calibri" panose="020F0502020204030204" pitchFamily="34" charset="0"/>
              </a:rPr>
              <a:t>Plan</a:t>
            </a:r>
            <a:r>
              <a:rPr lang="pt-PT" sz="1200" b="1" noProof="0" dirty="0">
                <a:latin typeface="Calibri" panose="020F0502020204030204" pitchFamily="34" charset="0"/>
              </a:rPr>
              <a:t> </a:t>
            </a:r>
            <a:r>
              <a:rPr lang="pt-PT" sz="1200" noProof="0" dirty="0">
                <a:latin typeface="Calibri" panose="020F0502020204030204" pitchFamily="34" charset="0"/>
              </a:rPr>
              <a:t>até a adesão ser boa.</a:t>
            </a:r>
          </a:p>
        </p:txBody>
      </p:sp>
      <p:pic>
        <p:nvPicPr>
          <p:cNvPr id="2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2624182"/>
            <a:ext cx="412229" cy="423818"/>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598728" y="2628900"/>
            <a:ext cx="1306272" cy="571500"/>
          </a:xfrm>
        </p:spPr>
        <p:txBody>
          <a:bodyPr>
            <a:normAutofit/>
          </a:bodyPr>
          <a:lstStyle/>
          <a:p>
            <a:r>
              <a:rPr lang="pt-BR" sz="1500" b="1" noProof="0" dirty="0">
                <a:latin typeface="Calibri" panose="020F0502020204030204" pitchFamily="34" charset="0"/>
              </a:rPr>
              <a:t>Instruções aos provedores</a:t>
            </a:r>
            <a:endParaRPr lang="pt-PT" sz="1500" b="1" noProof="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52</a:t>
            </a:fld>
            <a:endParaRPr lang="pt-BR" dirty="0">
              <a:solidFill>
                <a:prstClr val="black">
                  <a:tint val="75000"/>
                </a:prstClr>
              </a:solidFill>
            </a:endParaRPr>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1823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23. Conseguiu reduzir a sua carga viral</a:t>
            </a:r>
          </a:p>
        </p:txBody>
      </p:sp>
      <p:sp>
        <p:nvSpPr>
          <p:cNvPr id="4" name="TextBox 3"/>
          <p:cNvSpPr txBox="1"/>
          <p:nvPr/>
        </p:nvSpPr>
        <p:spPr>
          <a:xfrm>
            <a:off x="7086600" y="1524000"/>
            <a:ext cx="2009424" cy="2554545"/>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A carga viral repetida é baixa!</a:t>
            </a:r>
          </a:p>
          <a:p>
            <a:pPr marL="285750" indent="-285750">
              <a:buFont typeface="Wingdings" panose="05000000000000000000" pitchFamily="2" charset="2"/>
              <a:buChar char="Ø"/>
            </a:pPr>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Os medicamentos estão a funcionar!</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51" y="1447800"/>
            <a:ext cx="6872949" cy="45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80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819400"/>
            <a:ext cx="2971800" cy="3733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3048000"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Você </a:t>
            </a:r>
            <a:r>
              <a:rPr lang="pt-PT" sz="1600" dirty="0">
                <a:latin typeface="Calibri" panose="020F0502020204030204" pitchFamily="34" charset="0"/>
              </a:rPr>
              <a:t>tomou os seus </a:t>
            </a:r>
            <a:r>
              <a:rPr lang="pt-PT" sz="1600" dirty="0" err="1">
                <a:latin typeface="Calibri" panose="020F0502020204030204" pitchFamily="34" charset="0"/>
              </a:rPr>
              <a:t>ARVs</a:t>
            </a:r>
            <a:r>
              <a:rPr lang="pt-PT" sz="1600" dirty="0">
                <a:latin typeface="Calibri" panose="020F0502020204030204" pitchFamily="34" charset="0"/>
              </a:rPr>
              <a:t> </a:t>
            </a:r>
            <a:r>
              <a:rPr lang="pt-PT" sz="1600" dirty="0" err="1">
                <a:latin typeface="Calibri" panose="020F0502020204030204" pitchFamily="34" charset="0"/>
              </a:rPr>
              <a:t>correctamente</a:t>
            </a:r>
            <a:endParaRPr lang="pt-PT" sz="1600" dirty="0">
              <a:latin typeface="Calibri" panose="020F0502020204030204" pitchFamily="34" charset="0"/>
            </a:endParaRPr>
          </a:p>
          <a:p>
            <a:pPr marL="285750" indent="-285750">
              <a:buFont typeface="Wingdings" panose="05000000000000000000" pitchFamily="2" charset="2"/>
              <a:buChar char="Ø"/>
            </a:pPr>
            <a:r>
              <a:rPr lang="pt-PT" sz="1600" noProof="0" dirty="0">
                <a:latin typeface="Calibri" panose="020F0502020204030204" pitchFamily="34" charset="0"/>
              </a:rPr>
              <a:t>Os medicamentos estão a funcionar!</a:t>
            </a:r>
          </a:p>
        </p:txBody>
      </p:sp>
      <p:sp>
        <p:nvSpPr>
          <p:cNvPr id="7" name="Content Placeholder 1"/>
          <p:cNvSpPr>
            <a:spLocks noGrp="1"/>
          </p:cNvSpPr>
          <p:nvPr>
            <p:ph sz="half" idx="1"/>
          </p:nvPr>
        </p:nvSpPr>
        <p:spPr>
          <a:xfrm>
            <a:off x="914400" y="2971800"/>
            <a:ext cx="2286000" cy="3886200"/>
          </a:xfrm>
        </p:spPr>
        <p:txBody>
          <a:bodyPr>
            <a:normAutofit/>
          </a:bodyPr>
          <a:lstStyle/>
          <a:p>
            <a:r>
              <a:rPr lang="pt-PT" sz="1500" b="1" noProof="0" dirty="0">
                <a:latin typeface="Calibri" panose="020F0502020204030204" pitchFamily="34" charset="0"/>
              </a:rPr>
              <a:t>Revisão:</a:t>
            </a:r>
          </a:p>
          <a:p>
            <a:endParaRPr lang="pt-PT" sz="1500" noProof="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2841586"/>
            <a:ext cx="468630" cy="69033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429000" y="1143000"/>
            <a:ext cx="5562600" cy="3543300"/>
          </a:xfrm>
        </p:spPr>
        <p:txBody>
          <a:bodyPr>
            <a:normAutofit fontScale="77500" lnSpcReduction="20000"/>
          </a:bodyPr>
          <a:lstStyle/>
          <a:p>
            <a:r>
              <a:rPr lang="pt-PT" sz="2100" b="1" noProof="0" dirty="0">
                <a:latin typeface="Calibri" panose="020F0502020204030204" pitchFamily="34" charset="0"/>
              </a:rPr>
              <a:t>PONTOS A DISCUTIR:</a:t>
            </a:r>
          </a:p>
          <a:p>
            <a:pPr marL="285750" indent="-285750">
              <a:buFont typeface="Arial" panose="020B0604020202020204" pitchFamily="34" charset="0"/>
              <a:buChar char="•"/>
            </a:pPr>
            <a:r>
              <a:rPr lang="pt-PT" noProof="0" dirty="0">
                <a:latin typeface="Calibri" panose="020F0502020204030204" pitchFamily="34" charset="0"/>
              </a:rPr>
              <a:t>Uma </a:t>
            </a:r>
            <a:r>
              <a:rPr lang="pt-PT" b="1" noProof="0" dirty="0">
                <a:latin typeface="Calibri" panose="020F0502020204030204" pitchFamily="34" charset="0"/>
              </a:rPr>
              <a:t>carga viral baixa </a:t>
            </a:r>
            <a:r>
              <a:rPr lang="pt-PT" noProof="0" dirty="0"/>
              <a:t>                                                            </a:t>
            </a:r>
            <a:r>
              <a:rPr lang="pt-PT" i="1" noProof="0" dirty="0">
                <a:latin typeface="Calibri" panose="020F0502020204030204" pitchFamily="34" charset="0"/>
              </a:rPr>
              <a:t>[inserir [inserir aqui o resultado do doente]</a:t>
            </a:r>
            <a:r>
              <a:rPr lang="pt-PT" noProof="0" dirty="0">
                <a:latin typeface="Calibri" panose="020F0502020204030204" pitchFamily="34" charset="0"/>
              </a:rPr>
              <a:t> é </a:t>
            </a:r>
            <a:br>
              <a:rPr lang="pt-PT" noProof="0" dirty="0">
                <a:latin typeface="Calibri" panose="020F0502020204030204" pitchFamily="34" charset="0"/>
              </a:rPr>
            </a:br>
            <a:r>
              <a:rPr lang="pt-PT" noProof="0" dirty="0">
                <a:latin typeface="Calibri" panose="020F0502020204030204" pitchFamily="34" charset="0"/>
              </a:rPr>
              <a:t>sinal de que os medicamentos estão a funcionar.</a:t>
            </a:r>
          </a:p>
          <a:p>
            <a:pPr marL="285750" indent="-285750">
              <a:buFont typeface="Arial" panose="020B0604020202020204" pitchFamily="34" charset="0"/>
              <a:buChar char="•"/>
            </a:pPr>
            <a:r>
              <a:rPr lang="pt-PT" noProof="0" dirty="0">
                <a:latin typeface="Calibri" panose="020F0502020204030204" pitchFamily="34" charset="0"/>
              </a:rPr>
              <a:t>As </a:t>
            </a:r>
            <a:r>
              <a:rPr lang="pt-PT" dirty="0">
                <a:latin typeface="Calibri" panose="020F0502020204030204" pitchFamily="34" charset="0"/>
              </a:rPr>
              <a:t>mudanças que fez</a:t>
            </a:r>
            <a:r>
              <a:rPr lang="pt-PT" noProof="0" dirty="0">
                <a:latin typeface="Calibri" panose="020F0502020204030204" pitchFamily="34" charset="0"/>
              </a:rPr>
              <a:t> em _______ </a:t>
            </a:r>
            <a:r>
              <a:rPr lang="pt-PT" i="1" noProof="0" dirty="0">
                <a:latin typeface="Calibri" panose="020F0502020204030204" pitchFamily="34" charset="0"/>
              </a:rPr>
              <a:t>(inserir a intervenção) </a:t>
            </a:r>
            <a:r>
              <a:rPr lang="pt-PT" noProof="0" dirty="0">
                <a:latin typeface="Calibri" panose="020F0502020204030204" pitchFamily="34" charset="0"/>
              </a:rPr>
              <a:t>foram bem-sucedidas e você está a tomar os </a:t>
            </a:r>
            <a:r>
              <a:rPr lang="pt-PT" noProof="0" dirty="0" err="1">
                <a:latin typeface="Calibri" panose="020F0502020204030204" pitchFamily="34" charset="0"/>
              </a:rPr>
              <a:t>ARVs</a:t>
            </a:r>
            <a:r>
              <a:rPr lang="pt-PT" noProof="0" dirty="0">
                <a:latin typeface="Calibri" panose="020F0502020204030204" pitchFamily="34" charset="0"/>
              </a:rPr>
              <a:t> necessários para permanecer saudável</a:t>
            </a:r>
            <a:r>
              <a:rPr lang="pt-PT" i="1"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É importante continuar a tomar os </a:t>
            </a:r>
            <a:r>
              <a:rPr lang="pt-PT" noProof="0" dirty="0" err="1">
                <a:latin typeface="Calibri" panose="020F0502020204030204" pitchFamily="34" charset="0"/>
              </a:rPr>
              <a:t>ARVs</a:t>
            </a:r>
            <a:r>
              <a:rPr lang="pt-PT" noProof="0" dirty="0">
                <a:latin typeface="Calibri" panose="020F0502020204030204" pitchFamily="34" charset="0"/>
              </a:rPr>
              <a:t> todos os dias para evitar que o HIV produza mais vírus e para permanecer saudável.</a:t>
            </a:r>
          </a:p>
          <a:p>
            <a:pPr marL="285750" indent="-285750">
              <a:buFont typeface="Arial" panose="020B0604020202020204" pitchFamily="34" charset="0"/>
              <a:buChar char="•"/>
            </a:pPr>
            <a:r>
              <a:rPr lang="pt-PT" noProof="0" dirty="0">
                <a:latin typeface="Calibri" panose="020F0502020204030204" pitchFamily="34" charset="0"/>
              </a:rPr>
              <a:t>É importante </a:t>
            </a:r>
            <a:r>
              <a:rPr lang="pt-PT" b="1" noProof="0" dirty="0">
                <a:latin typeface="Calibri" panose="020F0502020204030204" pitchFamily="34" charset="0"/>
              </a:rPr>
              <a:t>monitorizar</a:t>
            </a:r>
            <a:r>
              <a:rPr lang="pt-PT" noProof="0" dirty="0">
                <a:latin typeface="Calibri" panose="020F0502020204030204" pitchFamily="34" charset="0"/>
              </a:rPr>
              <a:t> a quantidade de medicamento que tem, que é para não </a:t>
            </a:r>
            <a:r>
              <a:rPr lang="pt-PT" b="1" noProof="0" dirty="0">
                <a:latin typeface="Calibri" panose="020F0502020204030204" pitchFamily="34" charset="0"/>
              </a:rPr>
              <a:t>ficar sem </a:t>
            </a:r>
            <a:r>
              <a:rPr lang="pt-PT" b="1" noProof="0" dirty="0" err="1">
                <a:latin typeface="Calibri" panose="020F0502020204030204" pitchFamily="34" charset="0"/>
              </a:rPr>
              <a:t>ARVs</a:t>
            </a:r>
            <a:r>
              <a:rPr lang="pt-PT" noProof="0" dirty="0">
                <a:latin typeface="Calibri" panose="020F0502020204030204" pitchFamily="34" charset="0"/>
              </a:rPr>
              <a:t> antes da próxima consulta.</a:t>
            </a:r>
          </a:p>
          <a:p>
            <a:pPr marL="285750" indent="-285750">
              <a:buFont typeface="Arial" panose="020B0604020202020204" pitchFamily="34" charset="0"/>
              <a:buChar char="•"/>
            </a:pPr>
            <a:r>
              <a:rPr lang="pt-PT" noProof="0" dirty="0">
                <a:latin typeface="Calibri" panose="020F0502020204030204" pitchFamily="34" charset="0"/>
              </a:rPr>
              <a:t>Se vir que o medicamento está quase a acabar, </a:t>
            </a:r>
            <a:r>
              <a:rPr lang="pt-PT" b="1" noProof="0" dirty="0">
                <a:latin typeface="Calibri" panose="020F0502020204030204" pitchFamily="34" charset="0"/>
              </a:rPr>
              <a:t>venha ao posto de saúde</a:t>
            </a:r>
            <a:r>
              <a:rPr lang="pt-PT" noProof="0" dirty="0">
                <a:latin typeface="Calibri" panose="020F0502020204030204" pitchFamily="34" charset="0"/>
              </a:rPr>
              <a:t> mesmo que não tenha consulta marcada.</a:t>
            </a:r>
          </a:p>
          <a:p>
            <a:pPr marL="285750" indent="-285750">
              <a:buFont typeface="Arial" panose="020B0604020202020204" pitchFamily="34" charset="0"/>
              <a:buChar char="•"/>
            </a:pPr>
            <a:r>
              <a:rPr lang="pt-PT" noProof="0" dirty="0">
                <a:latin typeface="Calibri" panose="020F0502020204030204" pitchFamily="34" charset="0"/>
              </a:rPr>
              <a:t>Se não tiver novos problemas ou problemas com a ingestão dos </a:t>
            </a:r>
            <a:r>
              <a:rPr lang="pt-PT" noProof="0" dirty="0" err="1">
                <a:latin typeface="Calibri" panose="020F0502020204030204" pitchFamily="34" charset="0"/>
              </a:rPr>
              <a:t>ARVs</a:t>
            </a:r>
            <a:r>
              <a:rPr lang="pt-PT" noProof="0" dirty="0">
                <a:latin typeface="Calibri" panose="020F0502020204030204" pitchFamily="34" charset="0"/>
              </a:rPr>
              <a:t>, </a:t>
            </a:r>
            <a:r>
              <a:rPr lang="pt-PT" b="1" noProof="0" dirty="0">
                <a:latin typeface="Calibri" panose="020F0502020204030204" pitchFamily="34" charset="0"/>
              </a:rPr>
              <a:t>analisaremos </a:t>
            </a:r>
            <a:r>
              <a:rPr lang="pt-PT" noProof="0" dirty="0">
                <a:latin typeface="Calibri" panose="020F0502020204030204" pitchFamily="34" charset="0"/>
              </a:rPr>
              <a:t>de novo a sua carga viral dentro de </a:t>
            </a:r>
            <a:r>
              <a:rPr lang="pt-PT" b="1" noProof="0" dirty="0">
                <a:latin typeface="Calibri" panose="020F0502020204030204" pitchFamily="34" charset="0"/>
              </a:rPr>
              <a:t>seis meses</a:t>
            </a:r>
            <a:r>
              <a:rPr lang="pt-PT" noProof="0" dirty="0">
                <a:latin typeface="Calibri" panose="020F0502020204030204" pitchFamily="34" charset="0"/>
              </a:rPr>
              <a:t>.</a:t>
            </a:r>
          </a:p>
          <a:p>
            <a:pPr marL="285750" indent="-285750">
              <a:buFont typeface="Arial" panose="020B0604020202020204" pitchFamily="34" charset="0"/>
              <a:buChar char="•"/>
            </a:pPr>
            <a:r>
              <a:rPr lang="pt-PT" noProof="0" dirty="0">
                <a:latin typeface="Calibri" panose="020F0502020204030204" pitchFamily="34" charset="0"/>
              </a:rPr>
              <a:t>Informe o seu provedor se tiver problemas ao tomar </a:t>
            </a:r>
            <a:r>
              <a:rPr lang="pt-PT" noProof="0" dirty="0" err="1">
                <a:latin typeface="Calibri" panose="020F0502020204030204" pitchFamily="34" charset="0"/>
              </a:rPr>
              <a:t>ARVs</a:t>
            </a:r>
            <a:r>
              <a:rPr lang="pt-PT" noProof="0" dirty="0">
                <a:latin typeface="Calibri" panose="020F0502020204030204" pitchFamily="34" charset="0"/>
              </a:rPr>
              <a:t> no futuro, para que ele o possa ajudar a resolvê-los.</a:t>
            </a:r>
          </a:p>
          <a:p>
            <a:pPr marL="285750" indent="-285750">
              <a:buFont typeface="Arial" panose="020B0604020202020204" pitchFamily="34" charset="0"/>
              <a:buChar char="•"/>
            </a:pPr>
            <a:endParaRPr lang="pt-PT" b="1" noProof="0" dirty="0">
              <a:latin typeface="Calibri" panose="020F0502020204030204" pitchFamily="34" charset="0"/>
            </a:endParaRPr>
          </a:p>
        </p:txBody>
      </p:sp>
      <p:cxnSp>
        <p:nvCxnSpPr>
          <p:cNvPr id="15" name="Straight Connector 14"/>
          <p:cNvCxnSpPr/>
          <p:nvPr/>
        </p:nvCxnSpPr>
        <p:spPr>
          <a:xfrm>
            <a:off x="3352800" y="11335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pt-BR" sz="2800" dirty="0">
                <a:solidFill>
                  <a:srgbClr val="FFFFFF"/>
                </a:solidFill>
                <a:latin typeface="Calibri" panose="020F0502020204030204" pitchFamily="34" charset="0"/>
              </a:rPr>
              <a:t>23. Conseguiu reduzir a sua carga viral</a:t>
            </a:r>
          </a:p>
        </p:txBody>
      </p:sp>
      <p:sp>
        <p:nvSpPr>
          <p:cNvPr id="11" name="Rectangle 10"/>
          <p:cNvSpPr/>
          <p:nvPr/>
        </p:nvSpPr>
        <p:spPr>
          <a:xfrm>
            <a:off x="3505200" y="4876800"/>
            <a:ext cx="2247975" cy="1644192"/>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505200" y="4993720"/>
            <a:ext cx="2362200" cy="1559480"/>
          </a:xfrm>
        </p:spPr>
        <p:txBody>
          <a:bodyPr>
            <a:normAutofit fontScale="47500" lnSpcReduction="20000"/>
          </a:bodyPr>
          <a:lstStyle/>
          <a:p>
            <a:r>
              <a:rPr lang="pt-PT" noProof="0" dirty="0"/>
              <a:t>	    </a:t>
            </a:r>
          </a:p>
          <a:p>
            <a:r>
              <a:rPr lang="pt-PT" noProof="0" dirty="0"/>
              <a:t>	   </a:t>
            </a:r>
            <a:r>
              <a:rPr lang="pt-PT" sz="3200" b="1" noProof="0" dirty="0">
                <a:latin typeface="Calibri" panose="020F0502020204030204" pitchFamily="34" charset="0"/>
              </a:rPr>
              <a:t>Documento</a:t>
            </a:r>
          </a:p>
          <a:p>
            <a:endParaRPr lang="pt-PT" sz="2300" b="1" noProof="0" dirty="0">
              <a:latin typeface="Calibri" panose="020F0502020204030204" pitchFamily="34" charset="0"/>
            </a:endParaRPr>
          </a:p>
          <a:p>
            <a:r>
              <a:rPr lang="pt-PT" sz="2900" noProof="0" dirty="0">
                <a:latin typeface="Calibri" panose="020F0502020204030204" pitchFamily="34" charset="0"/>
              </a:rPr>
              <a:t>Documentar os resultados da repetição do teste de carga viral na ferramenta </a:t>
            </a:r>
            <a:r>
              <a:rPr lang="pt-PT" sz="2900" b="1" noProof="0" dirty="0" err="1">
                <a:latin typeface="Calibri" panose="020F0502020204030204" pitchFamily="34" charset="0"/>
              </a:rPr>
              <a:t>Enhanced</a:t>
            </a:r>
            <a:r>
              <a:rPr lang="pt-PT" sz="2900" b="1" noProof="0" dirty="0">
                <a:latin typeface="Calibri" panose="020F0502020204030204" pitchFamily="34" charset="0"/>
              </a:rPr>
              <a:t> </a:t>
            </a:r>
            <a:r>
              <a:rPr lang="pt-PT" sz="2900" b="1" noProof="0" dirty="0" err="1">
                <a:latin typeface="Calibri" panose="020F0502020204030204" pitchFamily="34" charset="0"/>
              </a:rPr>
              <a:t>Adherence</a:t>
            </a:r>
            <a:r>
              <a:rPr lang="pt-PT" sz="2900" b="1" noProof="0" dirty="0">
                <a:latin typeface="Calibri" panose="020F0502020204030204" pitchFamily="34" charset="0"/>
              </a:rPr>
              <a:t> </a:t>
            </a:r>
            <a:r>
              <a:rPr lang="pt-PT" sz="2900" b="1" noProof="0" dirty="0" err="1">
                <a:latin typeface="Calibri" panose="020F0502020204030204" pitchFamily="34" charset="0"/>
              </a:rPr>
              <a:t>Plan</a:t>
            </a:r>
            <a:r>
              <a:rPr lang="pt-PT" sz="2900" b="1" noProof="0" dirty="0">
                <a:latin typeface="Calibri" panose="020F0502020204030204" pitchFamily="34" charset="0"/>
              </a:rPr>
              <a:t>.</a:t>
            </a:r>
            <a:endParaRPr lang="pt-PT" sz="2900" noProof="0" dirty="0">
              <a:latin typeface="Calibri" panose="020F0502020204030204" pitchFamily="34" charset="0"/>
            </a:endParaRPr>
          </a:p>
        </p:txBody>
      </p:sp>
      <p:pic>
        <p:nvPicPr>
          <p:cNvPr id="16"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4999613"/>
            <a:ext cx="457199"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3624734"/>
            <a:ext cx="3065780" cy="2893100"/>
          </a:xfrm>
          <a:prstGeom prst="rect">
            <a:avLst/>
          </a:prstGeom>
          <a:noFill/>
        </p:spPr>
        <p:txBody>
          <a:bodyPr wrap="square" rtlCol="0">
            <a:spAutoFit/>
          </a:bodyPr>
          <a:lstStyle/>
          <a:p>
            <a:r>
              <a:rPr lang="pt-BR" sz="1300" dirty="0">
                <a:latin typeface="Calibri" panose="020F0502020204030204" pitchFamily="34" charset="0"/>
              </a:rPr>
              <a:t>Vamos rever rapidamente o que significa uma carga viral baixa, e os seus planos para continuar a tomar os seus ARVs:</a:t>
            </a:r>
          </a:p>
          <a:p>
            <a:endParaRPr lang="pt-BR" sz="1300" dirty="0">
              <a:latin typeface="Calibri" panose="020F0502020204030204" pitchFamily="34" charset="0"/>
            </a:endParaRPr>
          </a:p>
          <a:p>
            <a:pPr marL="171450" indent="-171450">
              <a:buFont typeface="Arial" panose="020B0604020202020204" pitchFamily="34" charset="0"/>
              <a:buChar char="•"/>
            </a:pPr>
            <a:r>
              <a:rPr lang="pt-BR" sz="1300" dirty="0">
                <a:latin typeface="Calibri" panose="020F0502020204030204" pitchFamily="34" charset="0"/>
              </a:rPr>
              <a:t>Explique, por palavras próprias, o que significa ter uma carga viral baixa</a:t>
            </a:r>
          </a:p>
          <a:p>
            <a:pPr marL="171450" indent="-171450">
              <a:buFont typeface="Arial" panose="020B0604020202020204" pitchFamily="34" charset="0"/>
              <a:buChar char="•"/>
            </a:pPr>
            <a:r>
              <a:rPr lang="pt-BR" sz="1300" dirty="0">
                <a:latin typeface="Calibri" panose="020F0502020204030204" pitchFamily="34" charset="0"/>
              </a:rPr>
              <a:t>Porque é importante continuar a tomar os ARVs?</a:t>
            </a:r>
          </a:p>
          <a:p>
            <a:pPr marL="171450" indent="-171450">
              <a:buFont typeface="Arial" panose="020B0604020202020204" pitchFamily="34" charset="0"/>
              <a:buChar char="•"/>
            </a:pPr>
            <a:r>
              <a:rPr lang="pt-BR" sz="1300" dirty="0">
                <a:latin typeface="Calibri" panose="020F0502020204030204" pitchFamily="34" charset="0"/>
              </a:rPr>
              <a:t>O que é que o tem ajudado a tomar os ARVs?</a:t>
            </a:r>
          </a:p>
          <a:p>
            <a:pPr marL="171450" indent="-171450">
              <a:buFont typeface="Arial" panose="020B0604020202020204" pitchFamily="34" charset="0"/>
              <a:buChar char="•"/>
            </a:pPr>
            <a:r>
              <a:rPr lang="pt-BR" sz="1300" dirty="0">
                <a:latin typeface="Calibri" panose="020F0502020204030204" pitchFamily="34" charset="0"/>
              </a:rPr>
              <a:t>Há coisas novas ou você espera que haja coisas novas que possam vir a dificultar a maneira como toma os ARVs?</a:t>
            </a:r>
          </a:p>
        </p:txBody>
      </p:sp>
      <p:sp>
        <p:nvSpPr>
          <p:cNvPr id="20" name="Rectangle 19"/>
          <p:cNvSpPr/>
          <p:nvPr/>
        </p:nvSpPr>
        <p:spPr>
          <a:xfrm>
            <a:off x="5943601" y="4909008"/>
            <a:ext cx="3026254" cy="164419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6391274" y="4953000"/>
            <a:ext cx="2524126" cy="1600200"/>
          </a:xfrm>
        </p:spPr>
        <p:txBody>
          <a:bodyPr>
            <a:normAutofit fontScale="77500" lnSpcReduction="20000"/>
          </a:bodyPr>
          <a:lstStyle/>
          <a:p>
            <a:r>
              <a:rPr lang="pt-BR" sz="1600" b="1" noProof="0" dirty="0">
                <a:latin typeface="Calibri" panose="020F0502020204030204" pitchFamily="34" charset="0"/>
              </a:rPr>
              <a:t>Instruções aos provedores</a:t>
            </a:r>
            <a:r>
              <a:rPr lang="pt-PT" sz="1600" b="1" noProof="0" dirty="0">
                <a:latin typeface="Calibri" panose="020F0502020204030204" pitchFamily="34" charset="0"/>
              </a:rPr>
              <a:t>:</a:t>
            </a:r>
          </a:p>
          <a:p>
            <a:pPr marL="457200" indent="-457200">
              <a:buFont typeface="Arial" panose="020B0604020202020204" pitchFamily="34" charset="0"/>
              <a:buChar char="•"/>
            </a:pPr>
            <a:r>
              <a:rPr lang="pt-PT" sz="1600" noProof="0" dirty="0">
                <a:latin typeface="Calibri" panose="020F0502020204030204" pitchFamily="34" charset="0"/>
              </a:rPr>
              <a:t>Utilizar os Cartões 23 e 24 para os doentes cuja repetição do teste de carga viral seja baixa.</a:t>
            </a:r>
          </a:p>
          <a:p>
            <a:pPr marL="457200" indent="-457200">
              <a:buFont typeface="Arial" panose="020B0604020202020204" pitchFamily="34" charset="0"/>
              <a:buChar char="•"/>
            </a:pPr>
            <a:r>
              <a:rPr lang="pt-PT" sz="1600" noProof="0" dirty="0">
                <a:latin typeface="Calibri" panose="020F0502020204030204" pitchFamily="34" charset="0"/>
              </a:rPr>
              <a:t>Também se podem rever os cartões 2 e 3 </a:t>
            </a:r>
            <a:r>
              <a:rPr lang="pt-PT" sz="1600" dirty="0">
                <a:latin typeface="Calibri" panose="020F0502020204030204" pitchFamily="34" charset="0"/>
              </a:rPr>
              <a:t>com</a:t>
            </a:r>
            <a:r>
              <a:rPr lang="pt-PT" sz="1600" noProof="0" dirty="0">
                <a:latin typeface="Calibri" panose="020F0502020204030204" pitchFamily="34" charset="0"/>
              </a:rPr>
              <a:t> informações básicas sobre a carga viral.</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273" y="5001776"/>
            <a:ext cx="381001" cy="444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54</a:t>
            </a:fld>
            <a:endParaRPr lang="pt-BR" dirty="0">
              <a:solidFill>
                <a:prstClr val="black">
                  <a:tint val="75000"/>
                </a:prstClr>
              </a:solidFill>
            </a:endParaRPr>
          </a:p>
        </p:txBody>
      </p:sp>
      <p:sp>
        <p:nvSpPr>
          <p:cNvPr id="18"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457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819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pt-PT" sz="2800" noProof="0" dirty="0">
                <a:solidFill>
                  <a:srgbClr val="FFFFFF"/>
                </a:solidFill>
                <a:latin typeface="Calibri" panose="020F0502020204030204" pitchFamily="34" charset="0"/>
              </a:rPr>
              <a:t>	24. Manter o vírus a um nível baixo</a:t>
            </a:r>
          </a:p>
        </p:txBody>
      </p:sp>
      <p:sp>
        <p:nvSpPr>
          <p:cNvPr id="4" name="TextBox 3"/>
          <p:cNvSpPr txBox="1"/>
          <p:nvPr/>
        </p:nvSpPr>
        <p:spPr>
          <a:xfrm>
            <a:off x="6400800" y="1066800"/>
            <a:ext cx="2619024" cy="4708981"/>
          </a:xfrm>
          <a:prstGeom prst="rect">
            <a:avLst/>
          </a:prstGeom>
          <a:noFill/>
        </p:spPr>
        <p:txBody>
          <a:bodyPr wrap="square" rtlCol="0">
            <a:spAutoFit/>
          </a:bodyPr>
          <a:lstStyle/>
          <a:p>
            <a:pPr marL="285750" indent="-285750">
              <a:buFont typeface="Wingdings" panose="05000000000000000000" pitchFamily="2" charset="2"/>
              <a:buChar char="Ø"/>
            </a:pPr>
            <a:r>
              <a:rPr lang="pt-BR" sz="2000" dirty="0">
                <a:latin typeface="Calibri" panose="020F0502020204030204" pitchFamily="34" charset="0"/>
              </a:rPr>
              <a:t>O seu vírus está a um nível baixo, portanto você está a proteger a sua saúde e a dos seus parceiros.</a:t>
            </a:r>
          </a:p>
          <a:p>
            <a:pPr marL="285750" indent="-285750">
              <a:buFont typeface="Wingdings" panose="05000000000000000000" pitchFamily="2" charset="2"/>
              <a:buChar char="Ø"/>
            </a:pPr>
            <a:endParaRPr lang="pt-BR" sz="2000" dirty="0">
              <a:latin typeface="Calibri" panose="020F0502020204030204" pitchFamily="34" charset="0"/>
            </a:endParaRPr>
          </a:p>
          <a:p>
            <a:pPr marL="285750" indent="-285750">
              <a:buFont typeface="Wingdings" panose="05000000000000000000" pitchFamily="2" charset="2"/>
              <a:buChar char="Ø"/>
            </a:pPr>
            <a:r>
              <a:rPr lang="pt-BR" sz="2000" dirty="0">
                <a:latin typeface="Calibri" panose="020F0502020204030204" pitchFamily="34" charset="0"/>
              </a:rPr>
              <a:t>Você é o defensor da sua própria saúde e, ao esforçar-se por alcançar os objectivos do seu tratamento, é capaz de manter uma carga viral baixa.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38200"/>
            <a:ext cx="56007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464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4038600"/>
            <a:ext cx="27432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sz="half" idx="1"/>
          </p:nvPr>
        </p:nvSpPr>
        <p:spPr>
          <a:xfrm>
            <a:off x="152400" y="1143001"/>
            <a:ext cx="3124200" cy="2763374"/>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O seu vírus está a um nível baixo, portanto você está a proteger a sua saúde e a dos seus parceiros</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Você é o defensor da sua própria saúde e, ao esforçar-se por alcançar os objectivos do seu tratamento, é capaz de manter uma carga viral baixa</a:t>
            </a:r>
            <a:r>
              <a:rPr lang="pt-PT" sz="1600" noProof="0" dirty="0">
                <a:latin typeface="Calibri" panose="020F0502020204030204" pitchFamily="34" charset="0"/>
              </a:rPr>
              <a:t>.</a:t>
            </a:r>
          </a:p>
        </p:txBody>
      </p:sp>
      <p:sp>
        <p:nvSpPr>
          <p:cNvPr id="7" name="Content Placeholder 1"/>
          <p:cNvSpPr>
            <a:spLocks noGrp="1"/>
          </p:cNvSpPr>
          <p:nvPr>
            <p:ph sz="half" idx="1"/>
          </p:nvPr>
        </p:nvSpPr>
        <p:spPr>
          <a:xfrm>
            <a:off x="1143000" y="4228322"/>
            <a:ext cx="2286000" cy="2934478"/>
          </a:xfrm>
        </p:spPr>
        <p:txBody>
          <a:bodyPr>
            <a:normAutofit/>
          </a:bodyPr>
          <a:lstStyle/>
          <a:p>
            <a:r>
              <a:rPr lang="pt-PT" sz="1500" b="1" noProof="0" dirty="0">
                <a:latin typeface="Calibri" panose="020F0502020204030204" pitchFamily="34" charset="0"/>
              </a:rPr>
              <a:t>Revisão:</a:t>
            </a:r>
          </a:p>
          <a:p>
            <a:endParaRPr lang="pt-PT" sz="1500" noProof="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094018"/>
            <a:ext cx="457200" cy="630382"/>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4038600"/>
          </a:xfrm>
        </p:spPr>
        <p:txBody>
          <a:bodyPr>
            <a:normAutofit fontScale="70000" lnSpcReduction="20000"/>
          </a:bodyPr>
          <a:lstStyle/>
          <a:p>
            <a:r>
              <a:rPr lang="pt-PT" sz="2100" b="1" noProof="0" dirty="0">
                <a:latin typeface="Calibri" panose="020F0502020204030204" pitchFamily="34" charset="0"/>
              </a:rPr>
              <a:t>PONTOS A DISCUTIR:</a:t>
            </a:r>
          </a:p>
          <a:p>
            <a:pPr marL="285750" indent="-285750">
              <a:buFont typeface="Arial" panose="020B0604020202020204" pitchFamily="34" charset="0"/>
              <a:buChar char="•"/>
            </a:pPr>
            <a:r>
              <a:rPr lang="pt-PT" dirty="0">
                <a:latin typeface="Calibri" panose="020F0502020204030204" pitchFamily="34" charset="0"/>
              </a:rPr>
              <a:t>Alguém o está a ajudar a tomar os </a:t>
            </a:r>
            <a:r>
              <a:rPr lang="pt-PT" dirty="0" err="1">
                <a:latin typeface="Calibri" panose="020F0502020204030204" pitchFamily="34" charset="0"/>
              </a:rPr>
              <a:t>ARVs</a:t>
            </a:r>
            <a:r>
              <a:rPr lang="pt-PT" dirty="0">
                <a:latin typeface="Calibri" panose="020F0502020204030204" pitchFamily="34" charset="0"/>
              </a:rPr>
              <a:t>?</a:t>
            </a:r>
          </a:p>
          <a:p>
            <a:r>
              <a:rPr lang="pt-PT" noProof="0" dirty="0">
                <a:latin typeface="Calibri" panose="020F0502020204030204" pitchFamily="34" charset="0"/>
              </a:rPr>
              <a:t>         Explique como.</a:t>
            </a:r>
          </a:p>
          <a:p>
            <a:pPr marL="285750" indent="-285750">
              <a:buFont typeface="Arial" panose="020B0604020202020204" pitchFamily="34" charset="0"/>
              <a:buChar char="•"/>
            </a:pPr>
            <a:r>
              <a:rPr lang="pt-PT" dirty="0">
                <a:latin typeface="Calibri" panose="020F0502020204030204" pitchFamily="34" charset="0"/>
              </a:rPr>
              <a:t>Como acha que isso pode mudar no futuro?</a:t>
            </a:r>
          </a:p>
          <a:p>
            <a:pPr marL="285750" indent="-285750">
              <a:buFont typeface="Arial" panose="020B0604020202020204" pitchFamily="34" charset="0"/>
              <a:buChar char="•"/>
            </a:pPr>
            <a:r>
              <a:rPr lang="pt-PT" dirty="0">
                <a:latin typeface="Calibri" panose="020F0502020204030204" pitchFamily="34" charset="0"/>
              </a:rPr>
              <a:t>Quem sabe que você é seropositivo?</a:t>
            </a:r>
          </a:p>
          <a:p>
            <a:pPr marL="285750" indent="-285750">
              <a:buFont typeface="Arial" panose="020B0604020202020204" pitchFamily="34" charset="0"/>
              <a:buChar char="•"/>
            </a:pPr>
            <a:r>
              <a:rPr lang="pt-PT" dirty="0">
                <a:latin typeface="Calibri" panose="020F0502020204030204" pitchFamily="34" charset="0"/>
              </a:rPr>
              <a:t>Quem poderá ser um grande apoio para você, para controlar o HIV?</a:t>
            </a:r>
          </a:p>
          <a:p>
            <a:pPr marL="285750" indent="-285750">
              <a:buFont typeface="Arial" panose="020B0604020202020204" pitchFamily="34" charset="0"/>
              <a:buChar char="•"/>
            </a:pPr>
            <a:r>
              <a:rPr lang="pt-PT" dirty="0">
                <a:latin typeface="Calibri" panose="020F0502020204030204" pitchFamily="34" charset="0"/>
              </a:rPr>
              <a:t>Tem havido mudanças na sua vida?</a:t>
            </a:r>
          </a:p>
          <a:p>
            <a:pPr marL="285750" indent="-285750">
              <a:buFont typeface="Arial" panose="020B0604020202020204" pitchFamily="34" charset="0"/>
              <a:buChar char="•"/>
            </a:pPr>
            <a:r>
              <a:rPr lang="pt-PT" dirty="0">
                <a:latin typeface="Calibri" panose="020F0502020204030204" pitchFamily="34" charset="0"/>
              </a:rPr>
              <a:t>Como acha que (essas mudanças) poderão </a:t>
            </a:r>
            <a:r>
              <a:rPr lang="pt-PT" dirty="0" err="1">
                <a:latin typeface="Calibri" panose="020F0502020204030204" pitchFamily="34" charset="0"/>
              </a:rPr>
              <a:t>afectar</a:t>
            </a:r>
            <a:r>
              <a:rPr lang="pt-PT" dirty="0">
                <a:latin typeface="Calibri" panose="020F0502020204030204" pitchFamily="34" charset="0"/>
              </a:rPr>
              <a:t> a maneira como toma os </a:t>
            </a:r>
            <a:r>
              <a:rPr lang="pt-PT" dirty="0" err="1">
                <a:latin typeface="Calibri" panose="020F0502020204030204" pitchFamily="34" charset="0"/>
              </a:rPr>
              <a:t>ARVs</a:t>
            </a:r>
            <a:r>
              <a:rPr lang="pt-PT" dirty="0">
                <a:latin typeface="Calibri" panose="020F0502020204030204" pitchFamily="34" charset="0"/>
              </a:rPr>
              <a:t>?</a:t>
            </a:r>
          </a:p>
          <a:p>
            <a:pPr marL="285750" indent="-285750">
              <a:buFont typeface="Arial" panose="020B0604020202020204" pitchFamily="34" charset="0"/>
              <a:buChar char="•"/>
            </a:pPr>
            <a:endParaRPr lang="pt-PT" noProof="0" dirty="0">
              <a:latin typeface="Calibri" panose="020F0502020204030204" pitchFamily="34" charset="0"/>
            </a:endParaRPr>
          </a:p>
          <a:p>
            <a:r>
              <a:rPr lang="pt-PT" noProof="0" dirty="0">
                <a:latin typeface="Calibri" panose="020F0502020204030204" pitchFamily="34" charset="0"/>
              </a:rPr>
              <a:t>Sugestões adicionais:</a:t>
            </a:r>
          </a:p>
          <a:p>
            <a:pPr marL="285750" indent="-285750">
              <a:buFont typeface="Arial" panose="020B0604020202020204" pitchFamily="34" charset="0"/>
              <a:buChar char="•"/>
            </a:pPr>
            <a:r>
              <a:rPr lang="pt-PT" dirty="0">
                <a:latin typeface="Calibri" panose="020F0502020204030204" pitchFamily="34" charset="0"/>
              </a:rPr>
              <a:t>Coloque os </a:t>
            </a:r>
            <a:r>
              <a:rPr lang="pt-PT" dirty="0" err="1">
                <a:latin typeface="Calibri" panose="020F0502020204030204" pitchFamily="34" charset="0"/>
              </a:rPr>
              <a:t>ARVs</a:t>
            </a:r>
            <a:r>
              <a:rPr lang="pt-PT" dirty="0">
                <a:latin typeface="Calibri" panose="020F0502020204030204" pitchFamily="34" charset="0"/>
              </a:rPr>
              <a:t> num lugar onde seja fácil lembrar-se deles, perto de qualquer coisa que você use todos os dias e, se necessário, coloque lá uma garrafa de água.</a:t>
            </a:r>
            <a:endParaRPr lang="pt-PT" noProof="0" dirty="0">
              <a:latin typeface="Calibri" panose="020F0502020204030204" pitchFamily="34" charset="0"/>
            </a:endParaRPr>
          </a:p>
          <a:p>
            <a:pPr marL="285750" indent="-285750">
              <a:buFont typeface="Arial" panose="020B0604020202020204" pitchFamily="34" charset="0"/>
              <a:buChar char="•"/>
            </a:pPr>
            <a:r>
              <a:rPr lang="pt-PT" dirty="0">
                <a:latin typeface="Calibri" panose="020F0502020204030204" pitchFamily="34" charset="0"/>
              </a:rPr>
              <a:t>Marque um alarme no seu telemóvel para se recordar de tomar os medicamentos.</a:t>
            </a:r>
            <a:endParaRPr lang="pt-PT" noProof="0" dirty="0">
              <a:latin typeface="Calibri" panose="020F0502020204030204" pitchFamily="34" charset="0"/>
            </a:endParaRPr>
          </a:p>
          <a:p>
            <a:pPr marL="285750" indent="-285750">
              <a:buFont typeface="Arial" panose="020B0604020202020204" pitchFamily="34" charset="0"/>
              <a:buChar char="•"/>
            </a:pPr>
            <a:r>
              <a:rPr lang="pt-PT" dirty="0">
                <a:latin typeface="Calibri" panose="020F0502020204030204" pitchFamily="34" charset="0"/>
              </a:rPr>
              <a:t>Tenha sempre consigo uma dose de </a:t>
            </a:r>
            <a:r>
              <a:rPr lang="pt-PT" dirty="0" err="1">
                <a:latin typeface="Calibri" panose="020F0502020204030204" pitchFamily="34" charset="0"/>
              </a:rPr>
              <a:t>ARVs</a:t>
            </a:r>
            <a:r>
              <a:rPr lang="pt-PT" dirty="0">
                <a:latin typeface="Calibri" panose="020F0502020204030204" pitchFamily="34" charset="0"/>
              </a:rPr>
              <a:t> para tomar no caso de se ter esquecido de tomar antes de sair de casa.</a:t>
            </a:r>
            <a:endParaRPr lang="pt-PT" noProof="0" dirty="0">
              <a:latin typeface="Calibri" panose="020F0502020204030204" pitchFamily="34" charset="0"/>
            </a:endParaRPr>
          </a:p>
          <a:p>
            <a:pPr marL="285750" indent="-285750">
              <a:buFont typeface="Arial" panose="020B0604020202020204" pitchFamily="34" charset="0"/>
              <a:buChar char="•"/>
            </a:pPr>
            <a:r>
              <a:rPr lang="pt-PT" dirty="0">
                <a:latin typeface="Calibri" panose="020F0502020204030204" pitchFamily="34" charset="0"/>
              </a:rPr>
              <a:t>Use organizadores de comprimidos e um calendário para se lembrar de que tomou os seus medicamentes nesse dia.</a:t>
            </a:r>
            <a:endParaRPr lang="pt-PT" noProof="0" dirty="0">
              <a:latin typeface="Calibri" panose="020F0502020204030204" pitchFamily="34" charset="0"/>
            </a:endParaRPr>
          </a:p>
          <a:p>
            <a:pPr marL="285750" indent="-285750">
              <a:buFont typeface="Arial" panose="020B0604020202020204" pitchFamily="34" charset="0"/>
              <a:buChar char="•"/>
            </a:pPr>
            <a:endParaRPr lang="pt-PT" b="1" noProof="0"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09600" y="4765119"/>
            <a:ext cx="2438400" cy="1846659"/>
          </a:xfrm>
          <a:prstGeom prst="rect">
            <a:avLst/>
          </a:prstGeom>
          <a:noFill/>
        </p:spPr>
        <p:txBody>
          <a:bodyPr wrap="square" rtlCol="0">
            <a:spAutoFit/>
          </a:bodyPr>
          <a:lstStyle/>
          <a:p>
            <a:pPr marL="171450" indent="-171450">
              <a:buFont typeface="Arial" panose="020B0604020202020204" pitchFamily="34" charset="0"/>
              <a:buChar char="•"/>
            </a:pPr>
            <a:r>
              <a:rPr lang="pt-PT" sz="1400" dirty="0">
                <a:latin typeface="Calibri" panose="020F0502020204030204" pitchFamily="34" charset="0"/>
              </a:rPr>
              <a:t>Acha que os </a:t>
            </a:r>
            <a:r>
              <a:rPr lang="pt-PT" sz="1400" dirty="0" err="1">
                <a:latin typeface="Calibri" panose="020F0502020204030204" pitchFamily="34" charset="0"/>
              </a:rPr>
              <a:t>ARVs</a:t>
            </a:r>
            <a:r>
              <a:rPr lang="pt-PT" sz="1400" dirty="0">
                <a:latin typeface="Calibri" panose="020F0502020204030204" pitchFamily="34" charset="0"/>
              </a:rPr>
              <a:t> o vão ajudar</a:t>
            </a:r>
            <a:r>
              <a:rPr lang="pt-BR" sz="1400" dirty="0">
                <a:latin typeface="Calibri" panose="020F0502020204030204" pitchFamily="34" charset="0"/>
              </a:rPr>
              <a:t>?</a:t>
            </a:r>
          </a:p>
          <a:p>
            <a:pPr marL="171450" indent="-171450">
              <a:buFont typeface="Arial" panose="020B0604020202020204" pitchFamily="34" charset="0"/>
              <a:buChar char="•"/>
            </a:pPr>
            <a:r>
              <a:rPr lang="pt-PT" sz="1400" dirty="0">
                <a:latin typeface="Calibri" panose="020F0502020204030204" pitchFamily="34" charset="0"/>
              </a:rPr>
              <a:t>Está a fazer outro tratamento qualquer ao HIV</a:t>
            </a:r>
            <a:r>
              <a:rPr lang="pt-BR" sz="1400" dirty="0">
                <a:latin typeface="Calibri" panose="020F0502020204030204" pitchFamily="34" charset="0"/>
              </a:rPr>
              <a:t>?</a:t>
            </a:r>
          </a:p>
          <a:p>
            <a:pPr marL="171450" indent="-171450">
              <a:buFont typeface="Arial" panose="020B0604020202020204" pitchFamily="34" charset="0"/>
              <a:buChar char="•"/>
            </a:pPr>
            <a:r>
              <a:rPr lang="pt-PT" sz="1400" dirty="0">
                <a:latin typeface="Calibri" panose="020F0502020204030204" pitchFamily="34" charset="0"/>
              </a:rPr>
              <a:t>Está a receber ajuda de alguém fora desta clínica para tratamento do HIV</a:t>
            </a:r>
            <a:r>
              <a:rPr lang="pt-BR" sz="1400" dirty="0">
                <a:latin typeface="Calibri" panose="020F0502020204030204" pitchFamily="34" charset="0"/>
              </a:rPr>
              <a:t>?</a:t>
            </a:r>
          </a:p>
        </p:txBody>
      </p:sp>
      <p:sp>
        <p:nvSpPr>
          <p:cNvPr id="20" name="Rectangle 19"/>
          <p:cNvSpPr/>
          <p:nvPr/>
        </p:nvSpPr>
        <p:spPr>
          <a:xfrm>
            <a:off x="3657600" y="5105400"/>
            <a:ext cx="5312255" cy="14800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4419600" y="5105400"/>
            <a:ext cx="4495800" cy="1447799"/>
          </a:xfrm>
        </p:spPr>
        <p:txBody>
          <a:bodyPr>
            <a:normAutofit fontScale="85000" lnSpcReduction="20000"/>
          </a:bodyPr>
          <a:lstStyle/>
          <a:p>
            <a:r>
              <a:rPr lang="pt-BR" sz="2100" b="1" noProof="0" dirty="0">
                <a:latin typeface="Calibri" panose="020F0502020204030204" pitchFamily="34" charset="0"/>
              </a:rPr>
              <a:t>Instruções aos provedores</a:t>
            </a:r>
            <a:r>
              <a:rPr lang="pt-PT" sz="2100" b="1" noProof="0" dirty="0">
                <a:latin typeface="Calibri" panose="020F0502020204030204" pitchFamily="34" charset="0"/>
              </a:rPr>
              <a:t>:</a:t>
            </a:r>
            <a:endParaRPr lang="pt-PT" sz="1900" b="1" noProof="0" dirty="0">
              <a:latin typeface="Calibri" panose="020F0502020204030204" pitchFamily="34" charset="0"/>
            </a:endParaRPr>
          </a:p>
          <a:p>
            <a:r>
              <a:rPr lang="pt-PT" sz="1600" dirty="0">
                <a:latin typeface="Calibri" panose="020F0502020204030204" pitchFamily="34" charset="0"/>
              </a:rPr>
              <a:t>Determinar se existem outras crenças sobre a saúde ou se há dificuldade em divulgar algo ou manter a privacidade. Se necessário, analisar o cartão 17 (Compreender os seus </a:t>
            </a:r>
            <a:r>
              <a:rPr lang="pt-PT" sz="1600" dirty="0" err="1">
                <a:latin typeface="Calibri" panose="020F0502020204030204" pitchFamily="34" charset="0"/>
              </a:rPr>
              <a:t>ARVs</a:t>
            </a:r>
            <a:r>
              <a:rPr lang="pt-PT" sz="1600" dirty="0">
                <a:latin typeface="Calibri" panose="020F0502020204030204" pitchFamily="34" charset="0"/>
              </a:rPr>
              <a:t>), o cartão 20 (A quem dizer e porquê), ou o cartão 21 (Assumir responsabilidade pelos seus </a:t>
            </a:r>
            <a:r>
              <a:rPr lang="pt-PT" sz="1600" dirty="0" err="1">
                <a:latin typeface="Calibri" panose="020F0502020204030204" pitchFamily="34" charset="0"/>
              </a:rPr>
              <a:t>ARVs</a:t>
            </a:r>
            <a:r>
              <a:rPr lang="pt-PT" sz="1600" dirty="0">
                <a:latin typeface="Calibri" panose="020F0502020204030204" pitchFamily="34" charset="0"/>
              </a:rPr>
              <a:t>) no que diz respeito a estes </a:t>
            </a:r>
            <a:r>
              <a:rPr lang="pt-PT" sz="1600" dirty="0" err="1">
                <a:latin typeface="Calibri" panose="020F0502020204030204" pitchFamily="34" charset="0"/>
              </a:rPr>
              <a:t>aspectos</a:t>
            </a:r>
            <a:r>
              <a:rPr lang="pt-PT" sz="1600" dirty="0">
                <a:latin typeface="Calibri" panose="020F0502020204030204" pitchFamily="34" charset="0"/>
              </a:rPr>
              <a:t>.</a:t>
            </a:r>
            <a:endParaRPr lang="pt-PT" sz="1600" noProof="0" dirty="0">
              <a:latin typeface="Calibri" panose="020F0502020204030204" pitchFamily="34" charset="0"/>
            </a:endParaRPr>
          </a:p>
        </p:txBody>
      </p:sp>
      <p:pic>
        <p:nvPicPr>
          <p:cNvPr id="23"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700" y="5245323"/>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0" y="-3678"/>
            <a:ext cx="9144000" cy="848697"/>
          </a:xfrm>
          <a:solidFill>
            <a:srgbClr val="CC0066"/>
          </a:solidFill>
        </p:spPr>
        <p:txBody>
          <a:bodyPr>
            <a:noAutofit/>
          </a:bodyPr>
          <a:lstStyle/>
          <a:p>
            <a:pPr algn="l"/>
            <a:r>
              <a:rPr lang="pt-PT" sz="2800" noProof="0" dirty="0">
                <a:solidFill>
                  <a:srgbClr val="FFFFFF"/>
                </a:solidFill>
                <a:latin typeface="Calibri" panose="020F0502020204030204" pitchFamily="34" charset="0"/>
              </a:rPr>
              <a:t>	24. </a:t>
            </a:r>
            <a:r>
              <a:rPr lang="pt-PT" sz="2800" dirty="0">
                <a:solidFill>
                  <a:srgbClr val="FFFFFF"/>
                </a:solidFill>
                <a:latin typeface="Calibri" panose="020F0502020204030204" pitchFamily="34" charset="0"/>
              </a:rPr>
              <a:t>Manter o vírus a um nível baixo</a:t>
            </a:r>
            <a:endParaRPr lang="pt-PT" sz="2800" noProof="0" dirty="0">
              <a:solidFill>
                <a:srgbClr val="FFFFFF"/>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56</a:t>
            </a:fld>
            <a:endParaRPr lang="pt-BR" dirty="0">
              <a:solidFill>
                <a:prstClr val="black">
                  <a:tint val="75000"/>
                </a:prstClr>
              </a:solidFill>
            </a:endParaRPr>
          </a:p>
        </p:txBody>
      </p:sp>
      <p:sp>
        <p:nvSpPr>
          <p:cNvPr id="16"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457200"/>
            <a:ext cx="1807054"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7254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25. Quando os ARVs não estão a funcionar bem</a:t>
            </a:r>
          </a:p>
        </p:txBody>
      </p:sp>
      <p:sp>
        <p:nvSpPr>
          <p:cNvPr id="5" name="TextBox 4"/>
          <p:cNvSpPr txBox="1"/>
          <p:nvPr/>
        </p:nvSpPr>
        <p:spPr>
          <a:xfrm>
            <a:off x="838200" y="5257800"/>
            <a:ext cx="3745293" cy="1938992"/>
          </a:xfrm>
          <a:prstGeom prst="rect">
            <a:avLst/>
          </a:prstGeom>
          <a:noFill/>
        </p:spPr>
        <p:txBody>
          <a:bodyPr wrap="square" numCol="1" rtlCol="0">
            <a:spAutoFit/>
          </a:bodyPr>
          <a:lstStyle/>
          <a:p>
            <a:pPr marL="285750" indent="-285750">
              <a:buFont typeface="Wingdings" panose="05000000000000000000" pitchFamily="2" charset="2"/>
              <a:buChar char="Ø"/>
            </a:pPr>
            <a:r>
              <a:rPr lang="pt-BR" sz="2000" dirty="0">
                <a:latin typeface="Calibri" panose="020F0502020204030204" pitchFamily="34" charset="0"/>
              </a:rPr>
              <a:t>É provável que o vírus esteja resistente, o que significa que mudou e os ARVs já não estão a funcionar.</a:t>
            </a:r>
            <a:r>
              <a:rPr lang="en-US" sz="2000" dirty="0">
                <a:latin typeface="Calibri" panose="020F0502020204030204" pitchFamily="34" charset="0"/>
              </a:rPr>
              <a:t>	</a:t>
            </a:r>
          </a:p>
          <a:p>
            <a:endParaRPr lang="pt-BR" sz="2000" dirty="0">
              <a:latin typeface="Calibri" panose="020F0502020204030204" pitchFamily="34" charset="0"/>
            </a:endParaRPr>
          </a:p>
          <a:p>
            <a:pPr lvl="1"/>
            <a:endParaRPr lang="pt-BR" sz="2000" dirty="0">
              <a:latin typeface="Calibri" panose="020F0502020204030204" pitchFamily="34" charset="0"/>
            </a:endParaRPr>
          </a:p>
        </p:txBody>
      </p:sp>
      <p:sp>
        <p:nvSpPr>
          <p:cNvPr id="7" name="TextBox 6"/>
          <p:cNvSpPr txBox="1"/>
          <p:nvPr/>
        </p:nvSpPr>
        <p:spPr>
          <a:xfrm>
            <a:off x="5657850" y="5257800"/>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pt-BR" sz="2000" dirty="0">
                <a:latin typeface="Calibri" panose="020F0502020204030204" pitchFamily="34" charset="0"/>
              </a:rPr>
              <a:t>Recomendamos mudar de ARV.</a:t>
            </a:r>
          </a:p>
          <a:p>
            <a:endParaRPr lang="pt-BR" sz="2000" dirty="0">
              <a:latin typeface="Calibri" panose="020F0502020204030204" pitchFamily="34" charset="0"/>
            </a:endParaRPr>
          </a:p>
          <a:p>
            <a:pPr lvl="1"/>
            <a:endParaRPr lang="pt-BR" sz="2000" dirty="0">
              <a:latin typeface="Calibri" panose="020F0502020204030204" pitchFamily="34" charset="0"/>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14400"/>
            <a:ext cx="7715250" cy="423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15200" y="1447800"/>
            <a:ext cx="1447800" cy="707886"/>
          </a:xfrm>
          <a:prstGeom prst="rect">
            <a:avLst/>
          </a:prstGeom>
          <a:solidFill>
            <a:schemeClr val="bg1"/>
          </a:solidFill>
        </p:spPr>
        <p:txBody>
          <a:bodyPr wrap="square" rtlCol="0">
            <a:spAutoFit/>
          </a:bodyPr>
          <a:lstStyle/>
          <a:p>
            <a:r>
              <a:rPr lang="en-US" sz="2000" dirty="0">
                <a:latin typeface="Calibri" panose="020F0502020204030204" pitchFamily="34" charset="0"/>
              </a:rPr>
              <a:t>Vírus resistente</a:t>
            </a:r>
          </a:p>
        </p:txBody>
      </p:sp>
    </p:spTree>
    <p:extLst>
      <p:ext uri="{BB962C8B-B14F-4D97-AF65-F5344CB8AC3E}">
        <p14:creationId xmlns:p14="http://schemas.microsoft.com/office/powerpoint/2010/main" val="2693813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066800"/>
            <a:ext cx="3317105" cy="3200400"/>
          </a:xfrm>
        </p:spPr>
        <p:txBody>
          <a:bodyPr>
            <a:normAutofit/>
          </a:bodyPr>
          <a:lstStyle/>
          <a:p>
            <a:r>
              <a:rPr lang="pt-PT" sz="1600" b="1" noProof="0" dirty="0">
                <a:latin typeface="Calibri" panose="020F0502020204030204" pitchFamily="34" charset="0"/>
              </a:rPr>
              <a:t>MENSAGENS-CHAVE:</a:t>
            </a:r>
          </a:p>
          <a:p>
            <a:pPr marL="285750" indent="-285750">
              <a:buFont typeface="Wingdings" panose="05000000000000000000" pitchFamily="2" charset="2"/>
              <a:buChar char="Ø"/>
            </a:pPr>
            <a:r>
              <a:rPr lang="pt-BR" sz="1600" dirty="0">
                <a:latin typeface="Calibri" panose="020F0502020204030204" pitchFamily="34" charset="0"/>
              </a:rPr>
              <a:t>É provável que o vírus esteja resistente, o que significa que mudou e os ARVs já não estão a funcionar</a:t>
            </a:r>
            <a:r>
              <a:rPr lang="pt-PT" sz="1600" noProof="0" dirty="0">
                <a:latin typeface="Calibri" panose="020F0502020204030204" pitchFamily="34" charset="0"/>
              </a:rPr>
              <a:t>.</a:t>
            </a:r>
          </a:p>
          <a:p>
            <a:pPr marL="285750" indent="-285750">
              <a:buFont typeface="Wingdings" panose="05000000000000000000" pitchFamily="2" charset="2"/>
              <a:buChar char="Ø"/>
            </a:pPr>
            <a:r>
              <a:rPr lang="pt-BR" sz="1600" dirty="0">
                <a:latin typeface="Calibri" panose="020F0502020204030204" pitchFamily="34" charset="0"/>
              </a:rPr>
              <a:t>Recomendamos mudar de ARV</a:t>
            </a:r>
            <a:r>
              <a:rPr lang="pt-PT" sz="1600" noProof="0" dirty="0">
                <a:latin typeface="Calibri" panose="020F0502020204030204" pitchFamily="34" charset="0"/>
              </a:rPr>
              <a:t>.</a:t>
            </a:r>
          </a:p>
        </p:txBody>
      </p:sp>
      <p:sp>
        <p:nvSpPr>
          <p:cNvPr id="21" name="Content Placeholder 1"/>
          <p:cNvSpPr>
            <a:spLocks noGrp="1"/>
          </p:cNvSpPr>
          <p:nvPr>
            <p:ph sz="half" idx="1"/>
          </p:nvPr>
        </p:nvSpPr>
        <p:spPr>
          <a:xfrm>
            <a:off x="3688644" y="1066800"/>
            <a:ext cx="5226756" cy="3960133"/>
          </a:xfrm>
        </p:spPr>
        <p:txBody>
          <a:bodyPr>
            <a:normAutofit fontScale="85000" lnSpcReduction="20000"/>
          </a:bodyPr>
          <a:lstStyle/>
          <a:p>
            <a:r>
              <a:rPr lang="pt-PT" sz="1700" b="1" noProof="0" dirty="0">
                <a:latin typeface="Calibri" panose="020F0502020204030204" pitchFamily="34" charset="0"/>
              </a:rPr>
              <a:t>PONTOS A DISCUTIR:</a:t>
            </a:r>
          </a:p>
          <a:p>
            <a:pPr marL="285750" indent="-285750">
              <a:buFont typeface="Arial" panose="020B0604020202020204" pitchFamily="34" charset="0"/>
              <a:buChar char="•"/>
            </a:pPr>
            <a:r>
              <a:rPr lang="pt-PT" sz="1400" noProof="0" dirty="0">
                <a:latin typeface="Calibri" panose="020F0502020204030204" pitchFamily="34" charset="0"/>
              </a:rPr>
              <a:t>Aprecio o esforço que tem feito para </a:t>
            </a:r>
            <a:br>
              <a:rPr lang="pt-PT" sz="1400" noProof="0" dirty="0">
                <a:latin typeface="Calibri" panose="020F0502020204030204" pitchFamily="34" charset="0"/>
              </a:rPr>
            </a:br>
            <a:r>
              <a:rPr lang="pt-PT" sz="1400" noProof="0" dirty="0">
                <a:latin typeface="Calibri" panose="020F0502020204030204" pitchFamily="34" charset="0"/>
              </a:rPr>
              <a:t>conseguir uma boa adesão.</a:t>
            </a:r>
          </a:p>
          <a:p>
            <a:pPr marL="285750" indent="-285750">
              <a:buFont typeface="Arial" panose="020B0604020202020204" pitchFamily="34" charset="0"/>
              <a:buChar char="•"/>
            </a:pPr>
            <a:r>
              <a:rPr lang="pt-PT" sz="1400" noProof="0" dirty="0">
                <a:latin typeface="Calibri" panose="020F0502020204030204" pitchFamily="34" charset="0"/>
              </a:rPr>
              <a:t>Embora esteja a tomar os </a:t>
            </a:r>
            <a:r>
              <a:rPr lang="pt-PT" sz="1400" noProof="0" dirty="0" err="1">
                <a:latin typeface="Calibri" panose="020F0502020204030204" pitchFamily="34" charset="0"/>
              </a:rPr>
              <a:t>ARVs</a:t>
            </a:r>
            <a:r>
              <a:rPr lang="pt-PT" sz="1400" noProof="0" dirty="0">
                <a:latin typeface="Calibri" panose="020F0502020204030204" pitchFamily="34" charset="0"/>
              </a:rPr>
              <a:t> todos os </a:t>
            </a:r>
            <a:br>
              <a:rPr lang="pt-PT" sz="1400" noProof="0" dirty="0">
                <a:latin typeface="Calibri" panose="020F0502020204030204" pitchFamily="34" charset="0"/>
              </a:rPr>
            </a:br>
            <a:r>
              <a:rPr lang="pt-PT" sz="1400" noProof="0" dirty="0">
                <a:latin typeface="Calibri" panose="020F0502020204030204" pitchFamily="34" charset="0"/>
              </a:rPr>
              <a:t>dias, o novo resultado da sua carga viral continua alto. </a:t>
            </a:r>
          </a:p>
          <a:p>
            <a:pPr marL="285750" indent="-285750">
              <a:buFont typeface="Arial" panose="020B0604020202020204" pitchFamily="34" charset="0"/>
              <a:buChar char="•"/>
            </a:pPr>
            <a:r>
              <a:rPr lang="pt-PT" sz="1400" noProof="0" dirty="0">
                <a:latin typeface="Calibri" panose="020F0502020204030204" pitchFamily="34" charset="0"/>
              </a:rPr>
              <a:t>É provável que os </a:t>
            </a:r>
            <a:r>
              <a:rPr lang="pt-PT" sz="1400" noProof="0" dirty="0" err="1">
                <a:latin typeface="Calibri" panose="020F0502020204030204" pitchFamily="34" charset="0"/>
              </a:rPr>
              <a:t>ARVs</a:t>
            </a:r>
            <a:r>
              <a:rPr lang="pt-PT" sz="1400" noProof="0" dirty="0">
                <a:latin typeface="Calibri" panose="020F0502020204030204" pitchFamily="34" charset="0"/>
              </a:rPr>
              <a:t> não estejam a funcionar bem porque o vírus é resistente.</a:t>
            </a:r>
          </a:p>
          <a:p>
            <a:pPr marL="285750" indent="-285750">
              <a:buFont typeface="Arial" panose="020B0604020202020204" pitchFamily="34" charset="0"/>
              <a:buChar char="•"/>
            </a:pPr>
            <a:r>
              <a:rPr lang="pt-PT" sz="1400" noProof="0" dirty="0">
                <a:latin typeface="Calibri" panose="020F0502020204030204" pitchFamily="34" charset="0"/>
              </a:rPr>
              <a:t>Bem sei que isso é desencorajante.</a:t>
            </a:r>
          </a:p>
          <a:p>
            <a:pPr marL="285750" indent="-285750">
              <a:buFont typeface="Arial" panose="020B0604020202020204" pitchFamily="34" charset="0"/>
              <a:buChar char="•"/>
            </a:pPr>
            <a:r>
              <a:rPr lang="pt-PT" sz="1400" noProof="0" dirty="0">
                <a:latin typeface="Calibri" panose="020F0502020204030204" pitchFamily="34" charset="0"/>
              </a:rPr>
              <a:t>Agora esperamos que seja capaz de tomar os </a:t>
            </a:r>
            <a:r>
              <a:rPr lang="pt-PT" sz="1400" noProof="0" dirty="0" err="1">
                <a:latin typeface="Calibri" panose="020F0502020204030204" pitchFamily="34" charset="0"/>
              </a:rPr>
              <a:t>ARVs</a:t>
            </a:r>
            <a:r>
              <a:rPr lang="pt-PT" sz="1400" noProof="0" dirty="0">
                <a:latin typeface="Calibri" panose="020F0502020204030204" pitchFamily="34" charset="0"/>
              </a:rPr>
              <a:t> todos os dias, pois os novos medicamentos vão reduzir a sua carga viral e assegurar a sua saúde.</a:t>
            </a:r>
          </a:p>
          <a:p>
            <a:pPr marL="285750" indent="-285750">
              <a:buFont typeface="Arial" panose="020B0604020202020204" pitchFamily="34" charset="0"/>
              <a:buChar char="•"/>
            </a:pPr>
            <a:r>
              <a:rPr lang="pt-PT" sz="1400" noProof="0" dirty="0">
                <a:latin typeface="Calibri" panose="020F0502020204030204" pitchFamily="34" charset="0"/>
              </a:rPr>
              <a:t>Recomendamos mudar os </a:t>
            </a:r>
            <a:r>
              <a:rPr lang="pt-PT" sz="1400" noProof="0" dirty="0" err="1">
                <a:latin typeface="Calibri" panose="020F0502020204030204" pitchFamily="34" charset="0"/>
              </a:rPr>
              <a:t>ARVs</a:t>
            </a:r>
            <a:r>
              <a:rPr lang="pt-PT" sz="1400" noProof="0" dirty="0">
                <a:latin typeface="Calibri" panose="020F0502020204030204" pitchFamily="34" charset="0"/>
              </a:rPr>
              <a:t> para _______________.</a:t>
            </a:r>
          </a:p>
          <a:p>
            <a:pPr marL="695945" lvl="1" indent="-285750">
              <a:buFont typeface="Arial" panose="020B0604020202020204" pitchFamily="34" charset="0"/>
              <a:buChar char="•"/>
            </a:pPr>
            <a:r>
              <a:rPr lang="pt-PT" sz="1400" noProof="0" dirty="0">
                <a:latin typeface="Calibri" panose="020F0502020204030204" pitchFamily="34" charset="0"/>
              </a:rPr>
              <a:t>Fornecer instruções detalhadas sobre o novo regime.</a:t>
            </a:r>
          </a:p>
          <a:p>
            <a:pPr marL="695945" lvl="1" indent="-285750">
              <a:buFont typeface="Arial" panose="020B0604020202020204" pitchFamily="34" charset="0"/>
              <a:buChar char="•"/>
            </a:pPr>
            <a:r>
              <a:rPr lang="pt-PT" sz="1400" noProof="0" dirty="0">
                <a:latin typeface="Calibri" panose="020F0502020204030204" pitchFamily="34" charset="0"/>
              </a:rPr>
              <a:t>Discutir possíveis efeitos secundários e como evitar ou controlar os mesmos.</a:t>
            </a:r>
          </a:p>
          <a:p>
            <a:pPr marL="695945" lvl="1" indent="-285750">
              <a:buFont typeface="Arial" panose="020B0604020202020204" pitchFamily="34" charset="0"/>
              <a:buChar char="•"/>
            </a:pPr>
            <a:r>
              <a:rPr lang="pt-PT" sz="1400" noProof="0" dirty="0">
                <a:latin typeface="Calibri" panose="020F0502020204030204" pitchFamily="34" charset="0"/>
              </a:rPr>
              <a:t>Fornecer instruções por escrito.</a:t>
            </a:r>
          </a:p>
          <a:p>
            <a:pPr marL="285750" indent="-285750">
              <a:buFont typeface="Arial" panose="020B0604020202020204" pitchFamily="34" charset="0"/>
              <a:buChar char="•"/>
            </a:pPr>
            <a:r>
              <a:rPr lang="pt-PT" sz="1400" noProof="0" dirty="0">
                <a:latin typeface="Calibri" panose="020F0502020204030204" pitchFamily="34" charset="0"/>
              </a:rPr>
              <a:t>É extremamente importante que tome os seus novos </a:t>
            </a:r>
            <a:r>
              <a:rPr lang="pt-PT" sz="1400" noProof="0" dirty="0" err="1">
                <a:latin typeface="Calibri" panose="020F0502020204030204" pitchFamily="34" charset="0"/>
              </a:rPr>
              <a:t>ARVs</a:t>
            </a:r>
            <a:r>
              <a:rPr lang="pt-PT" sz="1400" noProof="0" dirty="0">
                <a:latin typeface="Calibri" panose="020F0502020204030204" pitchFamily="34" charset="0"/>
              </a:rPr>
              <a:t> adequadamente.</a:t>
            </a:r>
          </a:p>
          <a:p>
            <a:pPr marL="285750" indent="-285750">
              <a:buFont typeface="Arial" panose="020B0604020202020204" pitchFamily="34" charset="0"/>
              <a:buChar char="•"/>
            </a:pPr>
            <a:r>
              <a:rPr lang="pt-PT" sz="1400" noProof="0" dirty="0">
                <a:latin typeface="Calibri" panose="020F0502020204030204" pitchFamily="34" charset="0"/>
              </a:rPr>
              <a:t>Se tiver algum problema, comunique com um </a:t>
            </a:r>
            <a:r>
              <a:rPr lang="pt-PT" sz="1400" dirty="0">
                <a:latin typeface="Calibri" panose="020F0502020204030204" pitchFamily="34" charset="0"/>
              </a:rPr>
              <a:t>dos provedores para receber assistência</a:t>
            </a:r>
            <a:r>
              <a:rPr lang="pt-PT" sz="1400" noProof="0" dirty="0">
                <a:latin typeface="Calibri" panose="020F0502020204030204" pitchFamily="34" charset="0"/>
              </a:rPr>
              <a:t>.</a:t>
            </a:r>
          </a:p>
          <a:p>
            <a:pPr marL="285750" indent="-285750">
              <a:buFont typeface="Arial" panose="020B0604020202020204" pitchFamily="34" charset="0"/>
              <a:buChar char="•"/>
            </a:pPr>
            <a:r>
              <a:rPr lang="pt-PT" sz="1400" noProof="0" dirty="0">
                <a:latin typeface="Calibri" panose="020F0502020204030204" pitchFamily="34" charset="0"/>
              </a:rPr>
              <a:t>Se começar a tomar outros medicamentos, </a:t>
            </a:r>
            <a:r>
              <a:rPr lang="pt-PT" sz="1400" dirty="0">
                <a:latin typeface="Calibri" panose="020F0502020204030204" pitchFamily="34" charset="0"/>
              </a:rPr>
              <a:t>por exemplo para a</a:t>
            </a:r>
            <a:r>
              <a:rPr lang="pt-PT" sz="1400" noProof="0" dirty="0">
                <a:latin typeface="Calibri" panose="020F0502020204030204" pitchFamily="34" charset="0"/>
              </a:rPr>
              <a:t> tuberculose, informe imediatamente o provedor.</a:t>
            </a:r>
          </a:p>
          <a:p>
            <a:pPr marL="285750" indent="-285750">
              <a:buFont typeface="Arial" panose="020B0604020202020204" pitchFamily="34" charset="0"/>
              <a:buChar char="•"/>
            </a:pPr>
            <a:r>
              <a:rPr lang="pt-PT" sz="1400" noProof="0" dirty="0">
                <a:latin typeface="Calibri" panose="020F0502020204030204" pitchFamily="34" charset="0"/>
              </a:rPr>
              <a:t>A sua próxima consulta é a _______.</a:t>
            </a:r>
          </a:p>
        </p:txBody>
      </p:sp>
      <p:cxnSp>
        <p:nvCxnSpPr>
          <p:cNvPr id="15" name="Straight Connector 14"/>
          <p:cNvCxnSpPr/>
          <p:nvPr/>
        </p:nvCxnSpPr>
        <p:spPr>
          <a:xfrm>
            <a:off x="3581400" y="1057364"/>
            <a:ext cx="0" cy="3590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81401" y="4877610"/>
            <a:ext cx="1447799" cy="182799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581401" y="4953000"/>
            <a:ext cx="1447800" cy="1751444"/>
          </a:xfrm>
        </p:spPr>
        <p:txBody>
          <a:bodyPr>
            <a:normAutofit fontScale="47500" lnSpcReduction="20000"/>
          </a:bodyPr>
          <a:lstStyle/>
          <a:p>
            <a:r>
              <a:rPr lang="pt-PT" noProof="0" dirty="0"/>
              <a:t>	    </a:t>
            </a:r>
          </a:p>
          <a:p>
            <a:r>
              <a:rPr lang="pt-PT" noProof="0" dirty="0"/>
              <a:t>	   </a:t>
            </a:r>
            <a:r>
              <a:rPr lang="pt-PT" sz="3200" b="1" noProof="0" dirty="0">
                <a:latin typeface="Calibri" panose="020F0502020204030204" pitchFamily="34" charset="0"/>
              </a:rPr>
              <a:t>Documento</a:t>
            </a:r>
          </a:p>
          <a:p>
            <a:endParaRPr lang="pt-PT" sz="2300" b="1" noProof="0" dirty="0">
              <a:latin typeface="Calibri" panose="020F0502020204030204" pitchFamily="34" charset="0"/>
            </a:endParaRPr>
          </a:p>
          <a:p>
            <a:r>
              <a:rPr lang="pt-PT" sz="2800" noProof="0" dirty="0">
                <a:latin typeface="Calibri" panose="020F0502020204030204" pitchFamily="34" charset="0"/>
              </a:rPr>
              <a:t>Documentar os novos </a:t>
            </a:r>
            <a:r>
              <a:rPr lang="pt-PT" sz="2800" noProof="0" dirty="0" err="1">
                <a:latin typeface="Calibri" panose="020F0502020204030204" pitchFamily="34" charset="0"/>
              </a:rPr>
              <a:t>ARVs</a:t>
            </a:r>
            <a:r>
              <a:rPr lang="pt-PT" sz="2800" noProof="0" dirty="0">
                <a:latin typeface="Calibri" panose="020F0502020204030204" pitchFamily="34" charset="0"/>
              </a:rPr>
              <a:t> na ferramenta </a:t>
            </a:r>
            <a:r>
              <a:rPr lang="pt-PT" sz="2800" b="1" noProof="0" dirty="0" err="1">
                <a:latin typeface="Calibri" panose="020F0502020204030204" pitchFamily="34" charset="0"/>
              </a:rPr>
              <a:t>Enhanced</a:t>
            </a:r>
            <a:r>
              <a:rPr lang="pt-PT" sz="2800" b="1" noProof="0" dirty="0">
                <a:latin typeface="Calibri" panose="020F0502020204030204" pitchFamily="34" charset="0"/>
              </a:rPr>
              <a:t> </a:t>
            </a:r>
            <a:r>
              <a:rPr lang="pt-PT" sz="2800" b="1" noProof="0" dirty="0" err="1">
                <a:latin typeface="Calibri" panose="020F0502020204030204" pitchFamily="34" charset="0"/>
              </a:rPr>
              <a:t>Adherence</a:t>
            </a:r>
            <a:r>
              <a:rPr lang="pt-PT" sz="2800" b="1" noProof="0" dirty="0">
                <a:latin typeface="Calibri" panose="020F0502020204030204" pitchFamily="34" charset="0"/>
              </a:rPr>
              <a:t> </a:t>
            </a:r>
            <a:r>
              <a:rPr lang="pt-PT" sz="2800" b="1" noProof="0" dirty="0" err="1">
                <a:latin typeface="Calibri" panose="020F0502020204030204" pitchFamily="34" charset="0"/>
              </a:rPr>
              <a:t>Plan</a:t>
            </a:r>
            <a:r>
              <a:rPr lang="pt-PT" sz="2800" b="1" noProof="0" dirty="0">
                <a:latin typeface="Calibri" panose="020F0502020204030204" pitchFamily="34" charset="0"/>
              </a:rPr>
              <a:t>.</a:t>
            </a:r>
            <a:endParaRPr lang="pt-PT" sz="2800" noProof="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575" y="4899489"/>
            <a:ext cx="360026" cy="27707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28600" y="2819400"/>
            <a:ext cx="3200399" cy="3886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38200" y="2971800"/>
            <a:ext cx="2286000" cy="381000"/>
          </a:xfrm>
        </p:spPr>
        <p:txBody>
          <a:bodyPr>
            <a:normAutofit/>
          </a:bodyPr>
          <a:lstStyle/>
          <a:p>
            <a:r>
              <a:rPr lang="pt-PT" sz="1600" b="1" noProof="0" dirty="0">
                <a:latin typeface="Calibri" panose="020F0502020204030204" pitchFamily="34" charset="0"/>
              </a:rPr>
              <a:t>Revisão:</a:t>
            </a:r>
          </a:p>
          <a:p>
            <a:endParaRPr lang="pt-PT" sz="1500" noProof="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95" y="2847975"/>
            <a:ext cx="327582" cy="48256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164591" y="4877610"/>
            <a:ext cx="3810000" cy="182683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5638800" y="4876800"/>
            <a:ext cx="3352789" cy="419100"/>
          </a:xfrm>
        </p:spPr>
        <p:txBody>
          <a:bodyPr>
            <a:normAutofit/>
          </a:bodyPr>
          <a:lstStyle/>
          <a:p>
            <a:r>
              <a:rPr lang="pt-BR" sz="1500" b="1" noProof="0" dirty="0">
                <a:latin typeface="Calibri" panose="020F0502020204030204" pitchFamily="34" charset="0"/>
              </a:rPr>
              <a:t>Instruções aos provedores</a:t>
            </a:r>
            <a:r>
              <a:rPr lang="pt-PT" sz="1500" b="1" noProof="0" dirty="0">
                <a:latin typeface="Calibri" panose="020F0502020204030204" pitchFamily="34" charset="0"/>
              </a:rPr>
              <a:t>:</a:t>
            </a:r>
          </a:p>
          <a:p>
            <a:endParaRPr lang="pt-PT" sz="1600" b="1" noProof="0" dirty="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3628" y="4968514"/>
            <a:ext cx="408286" cy="38101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pt-BR" sz="2800" dirty="0">
                <a:solidFill>
                  <a:srgbClr val="FFFFFF"/>
                </a:solidFill>
                <a:latin typeface="Calibri" panose="020F0502020204030204" pitchFamily="34" charset="0"/>
              </a:rPr>
              <a:t>24. Quando os ARVs não estão a funcionar						bem</a:t>
            </a:r>
          </a:p>
        </p:txBody>
      </p:sp>
      <p:sp>
        <p:nvSpPr>
          <p:cNvPr id="4" name="TextBox 3"/>
          <p:cNvSpPr txBox="1"/>
          <p:nvPr/>
        </p:nvSpPr>
        <p:spPr>
          <a:xfrm>
            <a:off x="282018" y="3425547"/>
            <a:ext cx="3181193" cy="3347070"/>
          </a:xfrm>
          <a:prstGeom prst="rect">
            <a:avLst/>
          </a:prstGeom>
          <a:noFill/>
        </p:spPr>
        <p:txBody>
          <a:bodyPr wrap="square" rtlCol="0">
            <a:spAutoFit/>
          </a:bodyPr>
          <a:lstStyle/>
          <a:p>
            <a:pPr marL="285750" indent="-285750" algn="just">
              <a:buFont typeface="Arial" panose="020B0604020202020204" pitchFamily="34" charset="0"/>
              <a:buChar char="•"/>
            </a:pPr>
            <a:r>
              <a:rPr lang="pt-BR" sz="1050" dirty="0">
                <a:latin typeface="Calibri" panose="020F0502020204030204" pitchFamily="34" charset="0"/>
              </a:rPr>
              <a:t>Já discutimos muita informação nova. Gostaria de ter a certeza de que lhe expliquei tudo muito bem e que respondi às suas perguntas.</a:t>
            </a:r>
          </a:p>
          <a:p>
            <a:pPr marL="285750" indent="-285750">
              <a:buFont typeface="Arial" panose="020B0604020202020204" pitchFamily="34" charset="0"/>
              <a:buChar char="•"/>
            </a:pPr>
            <a:r>
              <a:rPr lang="pt-BR" sz="1050" dirty="0">
                <a:latin typeface="Calibri" panose="020F0502020204030204" pitchFamily="34" charset="0"/>
              </a:rPr>
              <a:t>Pode-me dizer quais são, na sua opinião, as próximas etapas, e porque é que o aconselhamos a mudar de ARV?</a:t>
            </a:r>
          </a:p>
          <a:p>
            <a:pPr marL="285750" indent="-285750">
              <a:buFont typeface="Arial" panose="020B0604020202020204" pitchFamily="34" charset="0"/>
              <a:buChar char="•"/>
            </a:pPr>
            <a:r>
              <a:rPr lang="pt-BR" sz="1050" dirty="0">
                <a:latin typeface="Calibri" panose="020F0502020204030204" pitchFamily="34" charset="0"/>
              </a:rPr>
              <a:t>Diga-me, por palavras próprias, o que significa ter resistência?</a:t>
            </a:r>
          </a:p>
          <a:p>
            <a:pPr marL="285750" indent="-285750">
              <a:buFont typeface="Arial" panose="020B0604020202020204" pitchFamily="34" charset="0"/>
              <a:buChar char="•"/>
            </a:pPr>
            <a:r>
              <a:rPr lang="pt-BR" sz="1050" dirty="0">
                <a:latin typeface="Calibri" panose="020F0502020204030204" pitchFamily="34" charset="0"/>
              </a:rPr>
              <a:t>Quais são os novos ARVs e como vai tomá-los?</a:t>
            </a:r>
          </a:p>
          <a:p>
            <a:pPr marL="285750" indent="-285750">
              <a:buFont typeface="Arial" panose="020B0604020202020204" pitchFamily="34" charset="0"/>
              <a:buChar char="•"/>
            </a:pPr>
            <a:r>
              <a:rPr lang="pt-BR" sz="1050" dirty="0">
                <a:latin typeface="Calibri" panose="020F0502020204030204" pitchFamily="34" charset="0"/>
              </a:rPr>
              <a:t>O que é que o tem ajudado a tomar os ARVs? É importante fazer essas coisas agora, para tomar os novos ARVs exatamente conforme a receita.</a:t>
            </a:r>
          </a:p>
          <a:p>
            <a:pPr marL="285750" indent="-285750">
              <a:buFont typeface="Arial" panose="020B0604020202020204" pitchFamily="34" charset="0"/>
              <a:buChar char="•"/>
            </a:pPr>
            <a:r>
              <a:rPr lang="pt-BR" sz="1050" dirty="0">
                <a:latin typeface="Calibri" panose="020F0502020204030204" pitchFamily="34" charset="0"/>
              </a:rPr>
              <a:t>Quando é a sua próxima consulta?</a:t>
            </a:r>
          </a:p>
          <a:p>
            <a:pPr marL="285750" indent="-285750">
              <a:buFont typeface="Arial" panose="020B0604020202020204" pitchFamily="34" charset="0"/>
              <a:buChar char="•"/>
            </a:pPr>
            <a:r>
              <a:rPr lang="pt-BR" sz="1050" dirty="0">
                <a:latin typeface="Calibri" panose="020F0502020204030204" pitchFamily="34" charset="0"/>
              </a:rPr>
              <a:t>Se tiver algum problema para tomar os ARVs antes disso, venha ao posto. </a:t>
            </a:r>
          </a:p>
          <a:p>
            <a:pPr marL="285750" indent="-285750">
              <a:buFont typeface="Arial" panose="020B0604020202020204" pitchFamily="34" charset="0"/>
              <a:buChar char="•"/>
            </a:pPr>
            <a:r>
              <a:rPr lang="pt-BR" sz="1050" dirty="0">
                <a:latin typeface="Calibri" panose="020F0502020204030204" pitchFamily="34" charset="0"/>
              </a:rPr>
              <a:t>Vamos analisar novamente a sua carga viral dentro de ____ meses, para ver como é que os novos ARVs estão a funcionar.</a:t>
            </a:r>
          </a:p>
          <a:p>
            <a:pPr marL="285750" indent="-285750">
              <a:buFont typeface="Arial" panose="020B0604020202020204" pitchFamily="34" charset="0"/>
              <a:buChar char="•"/>
            </a:pPr>
            <a:r>
              <a:rPr lang="pt-BR" sz="1050" dirty="0">
                <a:latin typeface="Calibri" panose="020F0502020204030204" pitchFamily="34" charset="0"/>
              </a:rPr>
              <a:t>Tem alguma pergunta?</a:t>
            </a:r>
          </a:p>
          <a:p>
            <a:pPr marL="285750" indent="-285750">
              <a:buFont typeface="Arial" panose="020B0604020202020204" pitchFamily="34" charset="0"/>
              <a:buChar char="•"/>
            </a:pPr>
            <a:endParaRPr lang="pt-BR" sz="1200" dirty="0">
              <a:latin typeface="Calibri" panose="020F0502020204030204" pitchFamily="34" charset="0"/>
            </a:endParaRPr>
          </a:p>
        </p:txBody>
      </p:sp>
      <p:sp>
        <p:nvSpPr>
          <p:cNvPr id="22" name="TextBox 21"/>
          <p:cNvSpPr txBox="1"/>
          <p:nvPr/>
        </p:nvSpPr>
        <p:spPr>
          <a:xfrm>
            <a:off x="5567240" y="5159023"/>
            <a:ext cx="3407351" cy="1546577"/>
          </a:xfrm>
          <a:prstGeom prst="rect">
            <a:avLst/>
          </a:prstGeom>
          <a:noFill/>
        </p:spPr>
        <p:txBody>
          <a:bodyPr wrap="square" rtlCol="0">
            <a:spAutoFit/>
          </a:bodyPr>
          <a:lstStyle/>
          <a:p>
            <a:r>
              <a:rPr lang="pt-BR" sz="1050" dirty="0">
                <a:latin typeface="Calibri" panose="020F0502020204030204" pitchFamily="34" charset="0"/>
              </a:rPr>
              <a:t>Em consultas posteriores devem utilizar-se cartões relevantes para avaliar a adesão e aconselhar, e para explicar os resultados do teste de carga viral. Por exemplo, na primeira consulta de seguimento depois de mudar de ARV, devem utilizar-se os cartões que começam com “Como está a tomar os ARVs?” (Cartão 8) para avaliar a adesão ao novo regime e aconselhar o doente. Também se podem rever os cartões 2 e 3, que têm informações básicas sobre a carga viral.</a:t>
            </a: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58</a:t>
            </a:fld>
            <a:endParaRPr lang="pt-BR" dirty="0">
              <a:solidFill>
                <a:prstClr val="black">
                  <a:tint val="75000"/>
                </a:prstClr>
              </a:solidFill>
            </a:endParaRPr>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2183" y="388937"/>
            <a:ext cx="1806331" cy="136366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2182" y="382570"/>
            <a:ext cx="1806331" cy="1370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DBFA67-0045-47EA-A58F-F364EF30E858}"/>
              </a:ext>
            </a:extLst>
          </p:cNvPr>
          <p:cNvSpPr txBox="1">
            <a:spLocks/>
          </p:cNvSpPr>
          <p:nvPr/>
        </p:nvSpPr>
        <p:spPr>
          <a:xfrm>
            <a:off x="134471" y="0"/>
            <a:ext cx="8875059" cy="6858000"/>
          </a:xfrm>
          <a:prstGeom prst="rect">
            <a:avLst/>
          </a:prstGeom>
          <a:solidFill>
            <a:srgbClr val="99CC00"/>
          </a:solidFill>
        </p:spPr>
        <p:txBody>
          <a:bodyPr vert="horz" lIns="72371" tIns="36185" rIns="72371" bIns="36185"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471" dirty="0">
              <a:solidFill>
                <a:srgbClr val="FFFFFF"/>
              </a:solidFill>
              <a:latin typeface="Calibri" panose="020F0502020204030204" pitchFamily="34" charset="0"/>
            </a:endParaRPr>
          </a:p>
        </p:txBody>
      </p:sp>
      <p:sp>
        <p:nvSpPr>
          <p:cNvPr id="6" name="TextBox 5">
            <a:extLst>
              <a:ext uri="{FF2B5EF4-FFF2-40B4-BE49-F238E27FC236}">
                <a16:creationId xmlns:a16="http://schemas.microsoft.com/office/drawing/2014/main" id="{2D2215C4-7945-4CB7-9C7B-2445BE8EEC3C}"/>
              </a:ext>
            </a:extLst>
          </p:cNvPr>
          <p:cNvSpPr txBox="1"/>
          <p:nvPr/>
        </p:nvSpPr>
        <p:spPr>
          <a:xfrm>
            <a:off x="2655794" y="2655033"/>
            <a:ext cx="3832412" cy="1722266"/>
          </a:xfrm>
          <a:prstGeom prst="rect">
            <a:avLst/>
          </a:prstGeom>
          <a:noFill/>
        </p:spPr>
        <p:txBody>
          <a:bodyPr wrap="square" rtlCol="0">
            <a:spAutoFit/>
          </a:bodyPr>
          <a:lstStyle/>
          <a:p>
            <a:pPr algn="ctr"/>
            <a:r>
              <a:rPr lang="en-US" sz="1059" b="1" dirty="0" err="1">
                <a:solidFill>
                  <a:schemeClr val="bg1"/>
                </a:solidFill>
                <a:latin typeface="Arial Narrow" panose="020B0606020202030204" pitchFamily="34" charset="0"/>
              </a:rPr>
              <a:t>Líder</a:t>
            </a:r>
            <a:r>
              <a:rPr lang="en-US" sz="1059" b="1" dirty="0">
                <a:solidFill>
                  <a:schemeClr val="bg1"/>
                </a:solidFill>
                <a:latin typeface="Arial Narrow" panose="020B0606020202030204" pitchFamily="34" charset="0"/>
              </a:rPr>
              <a:t> global do sector de </a:t>
            </a:r>
            <a:r>
              <a:rPr lang="en-US" sz="1059" b="1" dirty="0" err="1">
                <a:solidFill>
                  <a:schemeClr val="bg1"/>
                </a:solidFill>
                <a:latin typeface="Arial Narrow" panose="020B0606020202030204" pitchFamily="34" charset="0"/>
              </a:rPr>
              <a:t>saúde</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desde</a:t>
            </a:r>
            <a:r>
              <a:rPr lang="en-US" sz="1059" b="1" dirty="0">
                <a:solidFill>
                  <a:schemeClr val="bg1"/>
                </a:solidFill>
                <a:latin typeface="Arial Narrow" panose="020B0606020202030204" pitchFamily="34" charset="0"/>
              </a:rPr>
              <a:t> 2003,o  </a:t>
            </a:r>
            <a:r>
              <a:rPr lang="en-US" sz="1059" b="1" dirty="0" err="1">
                <a:solidFill>
                  <a:schemeClr val="bg1"/>
                </a:solidFill>
                <a:latin typeface="Arial Narrow" panose="020B0606020202030204" pitchFamily="34" charset="0"/>
              </a:rPr>
              <a:t>ICAP</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foi</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fundado</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na</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Universidade</a:t>
            </a:r>
            <a:r>
              <a:rPr lang="en-US" sz="1059" b="1" dirty="0">
                <a:solidFill>
                  <a:schemeClr val="bg1"/>
                </a:solidFill>
                <a:latin typeface="Arial Narrow" panose="020B0606020202030204" pitchFamily="34" charset="0"/>
              </a:rPr>
              <a:t> de Columbia com um </a:t>
            </a:r>
            <a:r>
              <a:rPr lang="en-US" sz="1059" b="1" dirty="0" err="1">
                <a:solidFill>
                  <a:schemeClr val="bg1"/>
                </a:solidFill>
                <a:latin typeface="Arial Narrow" panose="020B0606020202030204" pitchFamily="34" charset="0"/>
              </a:rPr>
              <a:t>objectivo</a:t>
            </a:r>
            <a:r>
              <a:rPr lang="en-US" sz="1059" b="1" dirty="0">
                <a:solidFill>
                  <a:schemeClr val="bg1"/>
                </a:solidFill>
                <a:latin typeface="Arial Narrow" panose="020B0606020202030204" pitchFamily="34" charset="0"/>
              </a:rPr>
              <a:t> global: </a:t>
            </a:r>
            <a:r>
              <a:rPr lang="en-US" sz="1059" b="1" dirty="0" err="1">
                <a:solidFill>
                  <a:schemeClr val="bg1"/>
                </a:solidFill>
                <a:latin typeface="Arial Narrow" panose="020B0606020202030204" pitchFamily="34" charset="0"/>
              </a:rPr>
              <a:t>melhorar</a:t>
            </a:r>
            <a:r>
              <a:rPr lang="en-US" sz="1059" b="1" dirty="0">
                <a:solidFill>
                  <a:schemeClr val="bg1"/>
                </a:solidFill>
                <a:latin typeface="Arial Narrow" panose="020B0606020202030204" pitchFamily="34" charset="0"/>
              </a:rPr>
              <a:t> a </a:t>
            </a:r>
            <a:r>
              <a:rPr lang="en-US" sz="1059" b="1" dirty="0" err="1">
                <a:solidFill>
                  <a:schemeClr val="bg1"/>
                </a:solidFill>
                <a:latin typeface="Arial Narrow" panose="020B0606020202030204" pitchFamily="34" charset="0"/>
              </a:rPr>
              <a:t>saúde</a:t>
            </a:r>
            <a:r>
              <a:rPr lang="en-US" sz="1059" b="1" dirty="0">
                <a:solidFill>
                  <a:schemeClr val="bg1"/>
                </a:solidFill>
                <a:latin typeface="Arial Narrow" panose="020B0606020202030204" pitchFamily="34" charset="0"/>
              </a:rPr>
              <a:t> das </a:t>
            </a:r>
            <a:r>
              <a:rPr lang="en-US" sz="1059" b="1" dirty="0" err="1">
                <a:solidFill>
                  <a:schemeClr val="bg1"/>
                </a:solidFill>
                <a:latin typeface="Arial Narrow" panose="020B0606020202030204" pitchFamily="34" charset="0"/>
              </a:rPr>
              <a:t>famílias</a:t>
            </a:r>
            <a:r>
              <a:rPr lang="en-US" sz="1059" b="1" dirty="0">
                <a:solidFill>
                  <a:schemeClr val="bg1"/>
                </a:solidFill>
                <a:latin typeface="Arial Narrow" panose="020B0606020202030204" pitchFamily="34" charset="0"/>
              </a:rPr>
              <a:t> e </a:t>
            </a:r>
            <a:r>
              <a:rPr lang="en-US" sz="1059" b="1" dirty="0" err="1">
                <a:solidFill>
                  <a:schemeClr val="bg1"/>
                </a:solidFill>
                <a:latin typeface="Arial Narrow" panose="020B0606020202030204" pitchFamily="34" charset="0"/>
              </a:rPr>
              <a:t>comunidades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Em</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colaboração</a:t>
            </a:r>
            <a:r>
              <a:rPr lang="en-US" sz="1059" b="1" dirty="0">
                <a:solidFill>
                  <a:schemeClr val="bg1"/>
                </a:solidFill>
                <a:latin typeface="Arial Narrow" panose="020B0606020202030204" pitchFamily="34" charset="0"/>
              </a:rPr>
              <a:t> com </a:t>
            </a:r>
            <a:r>
              <a:rPr lang="en-US" sz="1059" b="1" dirty="0" err="1">
                <a:solidFill>
                  <a:schemeClr val="bg1"/>
                </a:solidFill>
                <a:latin typeface="Arial Narrow" panose="020B0606020202030204" pitchFamily="34" charset="0"/>
              </a:rPr>
              <a:t>os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seus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parceiros</a:t>
            </a:r>
            <a:r>
              <a:rPr lang="en-US" sz="1059" b="1" dirty="0">
                <a:solidFill>
                  <a:schemeClr val="bg1"/>
                </a:solidFill>
                <a:latin typeface="Arial Narrow" panose="020B0606020202030204" pitchFamily="34" charset="0"/>
              </a:rPr>
              <a:t> – </a:t>
            </a:r>
            <a:r>
              <a:rPr lang="en-US" sz="1059" b="1" dirty="0" err="1">
                <a:solidFill>
                  <a:schemeClr val="bg1"/>
                </a:solidFill>
                <a:latin typeface="Arial Narrow" panose="020B0606020202030204" pitchFamily="34" charset="0"/>
              </a:rPr>
              <a:t>ministérios</a:t>
            </a:r>
            <a:r>
              <a:rPr lang="en-US" sz="1059" b="1" dirty="0">
                <a:solidFill>
                  <a:schemeClr val="bg1"/>
                </a:solidFill>
                <a:latin typeface="Arial Narrow" panose="020B0606020202030204" pitchFamily="34" charset="0"/>
              </a:rPr>
              <a:t> da </a:t>
            </a:r>
            <a:r>
              <a:rPr lang="en-US" sz="1059" b="1" dirty="0" err="1">
                <a:solidFill>
                  <a:schemeClr val="bg1"/>
                </a:solidFill>
                <a:latin typeface="Arial Narrow" panose="020B0606020202030204" pitchFamily="34" charset="0"/>
              </a:rPr>
              <a:t>saúde</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grandes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multilaterais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prestadores</a:t>
            </a:r>
            <a:r>
              <a:rPr lang="en-US" sz="1059" b="1" dirty="0">
                <a:solidFill>
                  <a:schemeClr val="bg1"/>
                </a:solidFill>
                <a:latin typeface="Arial Narrow" panose="020B0606020202030204" pitchFamily="34" charset="0"/>
              </a:rPr>
              <a:t> de </a:t>
            </a:r>
            <a:r>
              <a:rPr lang="en-US" sz="1059" b="1" dirty="0" err="1">
                <a:solidFill>
                  <a:schemeClr val="bg1"/>
                </a:solidFill>
                <a:latin typeface="Arial Narrow" panose="020B0606020202030204" pitchFamily="34" charset="0"/>
              </a:rPr>
              <a:t>serviços</a:t>
            </a:r>
            <a:r>
              <a:rPr lang="en-US" sz="1059" b="1" dirty="0">
                <a:solidFill>
                  <a:schemeClr val="bg1"/>
                </a:solidFill>
                <a:latin typeface="Arial Narrow" panose="020B0606020202030204" pitchFamily="34" charset="0"/>
              </a:rPr>
              <a:t> de </a:t>
            </a:r>
            <a:r>
              <a:rPr lang="en-US" sz="1059" b="1" dirty="0" err="1">
                <a:solidFill>
                  <a:schemeClr val="bg1"/>
                </a:solidFill>
                <a:latin typeface="Arial Narrow" panose="020B0606020202030204" pitchFamily="34" charset="0"/>
              </a:rPr>
              <a:t>saúde</a:t>
            </a:r>
            <a:r>
              <a:rPr lang="en-US" sz="1059" b="1" dirty="0">
                <a:solidFill>
                  <a:schemeClr val="bg1"/>
                </a:solidFill>
                <a:latin typeface="Arial Narrow" panose="020B0606020202030204" pitchFamily="34" charset="0"/>
              </a:rPr>
              <a:t> e </a:t>
            </a:r>
            <a:r>
              <a:rPr lang="en-US" sz="1059" b="1" dirty="0" err="1">
                <a:solidFill>
                  <a:schemeClr val="bg1"/>
                </a:solidFill>
                <a:latin typeface="Arial Narrow" panose="020B0606020202030204" pitchFamily="34" charset="0"/>
              </a:rPr>
              <a:t>doentes</a:t>
            </a:r>
            <a:r>
              <a:rPr lang="en-US" sz="1059" b="1" dirty="0">
                <a:solidFill>
                  <a:schemeClr val="bg1"/>
                </a:solidFill>
                <a:latin typeface="Arial Narrow" panose="020B0606020202030204" pitchFamily="34" charset="0"/>
              </a:rPr>
              <a:t> – o  </a:t>
            </a:r>
            <a:r>
              <a:rPr lang="en-US" sz="1059" b="1" dirty="0" err="1">
                <a:solidFill>
                  <a:schemeClr val="bg1"/>
                </a:solidFill>
                <a:latin typeface="Arial Narrow" panose="020B0606020202030204" pitchFamily="34" charset="0"/>
              </a:rPr>
              <a:t>ICAP</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luta</a:t>
            </a:r>
            <a:r>
              <a:rPr lang="en-US" sz="1059" b="1" dirty="0">
                <a:solidFill>
                  <a:schemeClr val="bg1"/>
                </a:solidFill>
                <a:latin typeface="Arial Narrow" panose="020B0606020202030204" pitchFamily="34" charset="0"/>
              </a:rPr>
              <a:t> por um </a:t>
            </a:r>
            <a:r>
              <a:rPr lang="en-US" sz="1059" b="1" dirty="0" err="1">
                <a:solidFill>
                  <a:schemeClr val="bg1"/>
                </a:solidFill>
                <a:latin typeface="Arial Narrow" panose="020B0606020202030204" pitchFamily="34" charset="0"/>
              </a:rPr>
              <a:t>mundo</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onde</a:t>
            </a:r>
            <a:r>
              <a:rPr lang="en-US" sz="1059" b="1" dirty="0">
                <a:solidFill>
                  <a:schemeClr val="bg1"/>
                </a:solidFill>
                <a:latin typeface="Arial Narrow" panose="020B0606020202030204" pitchFamily="34" charset="0"/>
              </a:rPr>
              <a:t> a </a:t>
            </a:r>
            <a:r>
              <a:rPr lang="en-US" sz="1059" b="1" dirty="0" err="1">
                <a:solidFill>
                  <a:schemeClr val="bg1"/>
                </a:solidFill>
                <a:latin typeface="Arial Narrow" panose="020B0606020202030204" pitchFamily="34" charset="0"/>
              </a:rPr>
              <a:t>saúde</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seja</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acessível</a:t>
            </a:r>
            <a:r>
              <a:rPr lang="en-US" sz="1059" b="1" dirty="0">
                <a:solidFill>
                  <a:schemeClr val="bg1"/>
                </a:solidFill>
                <a:latin typeface="Arial Narrow" panose="020B0606020202030204" pitchFamily="34" charset="0"/>
              </a:rPr>
              <a:t> a </a:t>
            </a:r>
            <a:r>
              <a:rPr lang="en-US" sz="1059" b="1" dirty="0" err="1">
                <a:solidFill>
                  <a:schemeClr val="bg1"/>
                </a:solidFill>
                <a:latin typeface="Arial Narrow" panose="020B0606020202030204" pitchFamily="34" charset="0"/>
              </a:rPr>
              <a:t>todos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Até</a:t>
            </a:r>
            <a:r>
              <a:rPr lang="en-US" sz="1059" b="1" dirty="0">
                <a:solidFill>
                  <a:schemeClr val="bg1"/>
                </a:solidFill>
                <a:latin typeface="Arial Narrow" panose="020B0606020202030204" pitchFamily="34" charset="0"/>
              </a:rPr>
              <a:t> à data, o </a:t>
            </a:r>
            <a:r>
              <a:rPr lang="en-US" sz="1059" b="1" dirty="0" err="1">
                <a:solidFill>
                  <a:schemeClr val="bg1"/>
                </a:solidFill>
                <a:latin typeface="Arial Narrow" panose="020B0606020202030204" pitchFamily="34" charset="0"/>
              </a:rPr>
              <a:t>ICAP</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enfrentou</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os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grandes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desafios</a:t>
            </a:r>
            <a:r>
              <a:rPr lang="en-US" sz="1059" b="1" dirty="0">
                <a:solidFill>
                  <a:schemeClr val="bg1"/>
                </a:solidFill>
                <a:latin typeface="Arial Narrow" panose="020B0606020202030204" pitchFamily="34" charset="0"/>
              </a:rPr>
              <a:t> da </a:t>
            </a:r>
            <a:r>
              <a:rPr lang="en-US" sz="1059" b="1" dirty="0" err="1">
                <a:solidFill>
                  <a:schemeClr val="bg1"/>
                </a:solidFill>
                <a:latin typeface="Arial Narrow" panose="020B0606020202030204" pitchFamily="34" charset="0"/>
              </a:rPr>
              <a:t>saúde</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pública</a:t>
            </a:r>
            <a:r>
              <a:rPr lang="en-US" sz="1059" b="1" dirty="0">
                <a:solidFill>
                  <a:schemeClr val="bg1"/>
                </a:solidFill>
                <a:latin typeface="Arial Narrow" panose="020B0606020202030204" pitchFamily="34" charset="0"/>
              </a:rPr>
              <a:t> e as </a:t>
            </a:r>
            <a:r>
              <a:rPr lang="en-US" sz="1059" b="1" dirty="0" err="1">
                <a:solidFill>
                  <a:schemeClr val="bg1"/>
                </a:solidFill>
                <a:latin typeface="Arial Narrow" panose="020B0606020202030204" pitchFamily="34" charset="0"/>
              </a:rPr>
              <a:t>necessidades</a:t>
            </a:r>
            <a:r>
              <a:rPr lang="en-US" sz="1059" b="1" dirty="0">
                <a:solidFill>
                  <a:schemeClr val="bg1"/>
                </a:solidFill>
                <a:latin typeface="Arial Narrow" panose="020B0606020202030204" pitchFamily="34" charset="0"/>
              </a:rPr>
              <a:t> dos </a:t>
            </a:r>
            <a:r>
              <a:rPr lang="en-US" sz="1059" b="1" dirty="0" err="1">
                <a:solidFill>
                  <a:schemeClr val="bg1"/>
                </a:solidFill>
                <a:latin typeface="Arial Narrow" panose="020B0606020202030204" pitchFamily="34" charset="0"/>
              </a:rPr>
              <a:t>sistemas</a:t>
            </a:r>
            <a:r>
              <a:rPr lang="en-US" sz="1059" b="1" dirty="0">
                <a:solidFill>
                  <a:schemeClr val="bg1"/>
                </a:solidFill>
                <a:latin typeface="Arial Narrow" panose="020B0606020202030204" pitchFamily="34" charset="0"/>
              </a:rPr>
              <a:t> de </a:t>
            </a:r>
            <a:r>
              <a:rPr lang="en-US" sz="1059" b="1" dirty="0" err="1">
                <a:solidFill>
                  <a:schemeClr val="bg1"/>
                </a:solidFill>
                <a:latin typeface="Arial Narrow" panose="020B0606020202030204" pitchFamily="34" charset="0"/>
              </a:rPr>
              <a:t>saúde</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locais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em</a:t>
            </a:r>
            <a:r>
              <a:rPr lang="en-US" sz="1059" b="1" dirty="0">
                <a:solidFill>
                  <a:schemeClr val="bg1"/>
                </a:solidFill>
                <a:latin typeface="Arial Narrow" panose="020B0606020202030204" pitchFamily="34" charset="0"/>
              </a:rPr>
              <a:t> 6000 </a:t>
            </a:r>
            <a:r>
              <a:rPr lang="en-US" sz="1059" b="1" dirty="0" err="1">
                <a:solidFill>
                  <a:schemeClr val="bg1"/>
                </a:solidFill>
                <a:latin typeface="Arial Narrow" panose="020B0606020202030204" pitchFamily="34" charset="0"/>
              </a:rPr>
              <a:t>sítios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distribuídos</a:t>
            </a:r>
            <a:r>
              <a:rPr lang="en-US" sz="1059" b="1" dirty="0">
                <a:solidFill>
                  <a:schemeClr val="bg1"/>
                </a:solidFill>
                <a:latin typeface="Arial Narrow" panose="020B0606020202030204" pitchFamily="34" charset="0"/>
              </a:rPr>
              <a:t> por 30 </a:t>
            </a:r>
            <a:r>
              <a:rPr lang="en-US" sz="1059" b="1" dirty="0" err="1">
                <a:solidFill>
                  <a:schemeClr val="bg1"/>
                </a:solidFill>
                <a:latin typeface="Arial Narrow" panose="020B0606020202030204" pitchFamily="34" charset="0"/>
              </a:rPr>
              <a:t>países</a:t>
            </a:r>
            <a:r>
              <a:rPr lang="en-US" sz="1059" b="1" dirty="0">
                <a:solidFill>
                  <a:schemeClr val="bg1"/>
                </a:solidFill>
                <a:latin typeface="Arial Narrow" panose="020B0606020202030204" pitchFamily="34" charset="0"/>
              </a:rPr>
              <a:t>. </a:t>
            </a:r>
          </a:p>
          <a:p>
            <a:pPr algn="ctr"/>
            <a:r>
              <a:rPr lang="en-US" sz="1059" b="1" dirty="0">
                <a:solidFill>
                  <a:schemeClr val="bg1"/>
                </a:solidFill>
                <a:latin typeface="Arial Narrow" panose="020B0606020202030204" pitchFamily="34" charset="0"/>
              </a:rPr>
              <a:t>Para </a:t>
            </a:r>
            <a:r>
              <a:rPr lang="en-US" sz="1059" b="1" dirty="0" err="1">
                <a:solidFill>
                  <a:schemeClr val="bg1"/>
                </a:solidFill>
                <a:latin typeface="Arial Narrow" panose="020B0606020202030204" pitchFamily="34" charset="0"/>
              </a:rPr>
              <a:t>obter</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mais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informações</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sobre</a:t>
            </a:r>
            <a:r>
              <a:rPr lang="en-US" sz="1059" b="1" dirty="0">
                <a:solidFill>
                  <a:schemeClr val="bg1"/>
                </a:solidFill>
                <a:latin typeface="Arial Narrow" panose="020B0606020202030204" pitchFamily="34" charset="0"/>
              </a:rPr>
              <a:t> o </a:t>
            </a:r>
            <a:r>
              <a:rPr lang="en-US" sz="1059" b="1" dirty="0" err="1">
                <a:solidFill>
                  <a:schemeClr val="bg1"/>
                </a:solidFill>
                <a:latin typeface="Arial Narrow" panose="020B0606020202030204" pitchFamily="34" charset="0"/>
              </a:rPr>
              <a:t>ICAP</a:t>
            </a:r>
            <a:r>
              <a:rPr lang="en-US" sz="1059" b="1" dirty="0">
                <a:solidFill>
                  <a:schemeClr val="bg1"/>
                </a:solidFill>
                <a:latin typeface="Arial Narrow" panose="020B0606020202030204" pitchFamily="34" charset="0"/>
              </a:rPr>
              <a:t>, </a:t>
            </a:r>
            <a:r>
              <a:rPr lang="en-US" sz="1059" b="1" dirty="0" err="1">
                <a:solidFill>
                  <a:schemeClr val="bg1"/>
                </a:solidFill>
                <a:latin typeface="Arial Narrow" panose="020B0606020202030204" pitchFamily="34" charset="0"/>
              </a:rPr>
              <a:t>visite</a:t>
            </a:r>
            <a:r>
              <a:rPr lang="en-US" sz="1059" b="1" dirty="0">
                <a:solidFill>
                  <a:schemeClr val="bg1"/>
                </a:solidFill>
                <a:latin typeface="Arial Narrow" panose="020B0606020202030204" pitchFamily="34" charset="0"/>
              </a:rPr>
              <a:t>: </a:t>
            </a:r>
            <a:r>
              <a:rPr lang="en-US" sz="1059" b="1" dirty="0">
                <a:solidFill>
                  <a:schemeClr val="bg1"/>
                </a:solidFill>
                <a:latin typeface="Arial Narrow" panose="020B0606020202030204" pitchFamily="34" charset="0"/>
                <a:hlinkClick r:id="rId2">
                  <a:extLst>
                    <a:ext uri="{A12FA001-AC4F-418D-AE19-62706E023703}">
                      <ahyp:hlinkClr xmlns:ahyp="http://schemas.microsoft.com/office/drawing/2018/hyperlinkcolor" xmlns="" val="tx"/>
                    </a:ext>
                  </a:extLst>
                </a:hlinkClick>
              </a:rPr>
              <a:t>icap.columbia.edu</a:t>
            </a:r>
            <a:endParaRPr lang="en-US" sz="1059" b="1" dirty="0">
              <a:solidFill>
                <a:schemeClr val="bg1"/>
              </a:solidFill>
              <a:latin typeface="Arial Narrow" panose="020B0606020202030204" pitchFamily="34" charset="0"/>
            </a:endParaRPr>
          </a:p>
          <a:p>
            <a:pPr algn="ctr"/>
            <a:endParaRPr lang="en-US" sz="1059"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99443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65703"/>
            <a:ext cx="8660702" cy="848697"/>
          </a:xfrm>
        </p:spPr>
        <p:txBody>
          <a:bodyPr>
            <a:noAutofit/>
          </a:bodyPr>
          <a:lstStyle/>
          <a:p>
            <a:pPr algn="l"/>
            <a:r>
              <a:rPr lang="pt-PT" sz="2800" noProof="0" dirty="0">
                <a:solidFill>
                  <a:srgbClr val="002060"/>
                </a:solidFill>
                <a:latin typeface="Calibri" panose="020F0502020204030204" pitchFamily="34" charset="0"/>
              </a:rPr>
              <a:t>Boas competências de aconselhamento e comunicação (continuação)</a:t>
            </a:r>
          </a:p>
        </p:txBody>
      </p:sp>
      <p:sp>
        <p:nvSpPr>
          <p:cNvPr id="5" name="Content Placeholder 4"/>
          <p:cNvSpPr>
            <a:spLocks noGrp="1"/>
          </p:cNvSpPr>
          <p:nvPr>
            <p:ph idx="1"/>
          </p:nvPr>
        </p:nvSpPr>
        <p:spPr>
          <a:xfrm>
            <a:off x="304800" y="1089124"/>
            <a:ext cx="6172200" cy="5943600"/>
          </a:xfrm>
        </p:spPr>
        <p:txBody>
          <a:bodyPr>
            <a:noAutofit/>
          </a:bodyPr>
          <a:lstStyle/>
          <a:p>
            <a:pPr>
              <a:lnSpc>
                <a:spcPct val="120000"/>
              </a:lnSpc>
              <a:spcAft>
                <a:spcPts val="0"/>
              </a:spcAft>
            </a:pPr>
            <a:endParaRPr lang="pt-PT" sz="400" noProof="0" dirty="0">
              <a:latin typeface="Calibri" panose="020F0502020204030204" pitchFamily="34" charset="0"/>
            </a:endParaRPr>
          </a:p>
          <a:p>
            <a:pPr>
              <a:lnSpc>
                <a:spcPct val="120000"/>
              </a:lnSpc>
              <a:spcAft>
                <a:spcPts val="0"/>
              </a:spcAft>
            </a:pPr>
            <a:r>
              <a:rPr lang="pt-PT" sz="1200" b="1" u="sng" noProof="0" dirty="0">
                <a:latin typeface="Calibri" panose="020F0502020204030204" pitchFamily="34" charset="0"/>
              </a:rPr>
              <a:t>Técnicas OARS para aumentar a motivação para mudar:</a:t>
            </a:r>
          </a:p>
          <a:p>
            <a:pPr>
              <a:lnSpc>
                <a:spcPct val="120000"/>
              </a:lnSpc>
              <a:spcAft>
                <a:spcPts val="0"/>
              </a:spcAft>
            </a:pPr>
            <a:endParaRPr lang="pt-PT" sz="1200" b="1" noProof="0" dirty="0">
              <a:latin typeface="Calibri" panose="020F0502020204030204" pitchFamily="34" charset="0"/>
            </a:endParaRPr>
          </a:p>
          <a:p>
            <a:pPr>
              <a:lnSpc>
                <a:spcPct val="120000"/>
              </a:lnSpc>
              <a:spcAft>
                <a:spcPts val="0"/>
              </a:spcAft>
            </a:pPr>
            <a:r>
              <a:rPr lang="pt-PT" sz="1200" b="1" noProof="0" dirty="0">
                <a:latin typeface="Calibri" panose="020F0502020204030204" pitchFamily="34" charset="0"/>
              </a:rPr>
              <a:t>O: Perguntas abertas (evitar perguntas com respostas tipo sim/não)</a:t>
            </a:r>
          </a:p>
          <a:p>
            <a:pPr>
              <a:lnSpc>
                <a:spcPct val="120000"/>
              </a:lnSpc>
              <a:spcAft>
                <a:spcPts val="0"/>
              </a:spcAft>
            </a:pPr>
            <a:r>
              <a:rPr lang="pt-PT" sz="1200" noProof="0" dirty="0">
                <a:latin typeface="Calibri" panose="020F0502020204030204" pitchFamily="34" charset="0"/>
              </a:rPr>
              <a:t>Porque é que tem dificuldade em tomar os </a:t>
            </a:r>
            <a:r>
              <a:rPr lang="pt-PT" sz="1200" noProof="0" dirty="0" err="1">
                <a:latin typeface="Calibri" panose="020F0502020204030204" pitchFamily="34" charset="0"/>
              </a:rPr>
              <a:t>ARVs</a:t>
            </a:r>
            <a:r>
              <a:rPr lang="pt-PT" sz="1200" noProof="0" dirty="0">
                <a:latin typeface="Calibri" panose="020F0502020204030204" pitchFamily="34" charset="0"/>
              </a:rPr>
              <a:t> todos os dias?</a:t>
            </a:r>
          </a:p>
          <a:p>
            <a:pPr>
              <a:lnSpc>
                <a:spcPct val="120000"/>
              </a:lnSpc>
              <a:spcAft>
                <a:spcPts val="0"/>
              </a:spcAft>
            </a:pPr>
            <a:r>
              <a:rPr lang="pt-PT" sz="1200" noProof="0" dirty="0">
                <a:latin typeface="Calibri" panose="020F0502020204030204" pitchFamily="34" charset="0"/>
              </a:rPr>
              <a:t>O que </a:t>
            </a:r>
            <a:r>
              <a:rPr lang="pt-PT" sz="1200" dirty="0">
                <a:latin typeface="Calibri" panose="020F0502020204030204" pitchFamily="34" charset="0"/>
              </a:rPr>
              <a:t>é que </a:t>
            </a:r>
            <a:r>
              <a:rPr lang="pt-PT" sz="1200" noProof="0" dirty="0">
                <a:latin typeface="Calibri" panose="020F0502020204030204" pitchFamily="34" charset="0"/>
              </a:rPr>
              <a:t>já fez para tentar tomar os </a:t>
            </a:r>
            <a:r>
              <a:rPr lang="pt-PT" sz="1200" noProof="0" dirty="0" err="1">
                <a:latin typeface="Calibri" panose="020F0502020204030204" pitchFamily="34" charset="0"/>
              </a:rPr>
              <a:t>ARVs</a:t>
            </a:r>
            <a:r>
              <a:rPr lang="pt-PT" sz="1200" noProof="0" dirty="0">
                <a:latin typeface="Calibri" panose="020F0502020204030204" pitchFamily="34" charset="0"/>
              </a:rPr>
              <a:t> todos os dias?</a:t>
            </a:r>
          </a:p>
          <a:p>
            <a:pPr>
              <a:lnSpc>
                <a:spcPct val="120000"/>
              </a:lnSpc>
              <a:spcAft>
                <a:spcPts val="0"/>
              </a:spcAft>
            </a:pPr>
            <a:r>
              <a:rPr lang="pt-PT" sz="1200" noProof="0" dirty="0">
                <a:latin typeface="Calibri" panose="020F0502020204030204" pitchFamily="34" charset="0"/>
              </a:rPr>
              <a:t>O que acha provável que aconteça se continuar a tomar os </a:t>
            </a:r>
            <a:r>
              <a:rPr lang="pt-PT" sz="1200" noProof="0" dirty="0" err="1">
                <a:latin typeface="Calibri" panose="020F0502020204030204" pitchFamily="34" charset="0"/>
              </a:rPr>
              <a:t>ARVs</a:t>
            </a:r>
            <a:r>
              <a:rPr lang="pt-PT" sz="1200" noProof="0" dirty="0">
                <a:latin typeface="Calibri" panose="020F0502020204030204" pitchFamily="34" charset="0"/>
              </a:rPr>
              <a:t> como toma agora?</a:t>
            </a:r>
          </a:p>
          <a:p>
            <a:pPr>
              <a:lnSpc>
                <a:spcPct val="120000"/>
              </a:lnSpc>
              <a:spcAft>
                <a:spcPts val="0"/>
              </a:spcAft>
            </a:pPr>
            <a:endParaRPr lang="pt-PT" sz="400" noProof="0" dirty="0">
              <a:latin typeface="Calibri" panose="020F0502020204030204" pitchFamily="34" charset="0"/>
            </a:endParaRPr>
          </a:p>
          <a:p>
            <a:pPr>
              <a:lnSpc>
                <a:spcPct val="120000"/>
              </a:lnSpc>
              <a:spcAft>
                <a:spcPts val="0"/>
              </a:spcAft>
            </a:pPr>
            <a:r>
              <a:rPr lang="pt-PT" sz="1200" b="1" noProof="0" dirty="0">
                <a:latin typeface="Calibri" panose="020F0502020204030204" pitchFamily="34" charset="0"/>
              </a:rPr>
              <a:t>A: Afirmação</a:t>
            </a:r>
          </a:p>
          <a:p>
            <a:pPr>
              <a:lnSpc>
                <a:spcPct val="120000"/>
              </a:lnSpc>
              <a:spcAft>
                <a:spcPts val="0"/>
              </a:spcAft>
            </a:pPr>
            <a:r>
              <a:rPr lang="pt-PT" sz="1200" i="1" u="sng" noProof="0" dirty="0">
                <a:latin typeface="Calibri" panose="020F0502020204030204" pitchFamily="34" charset="0"/>
              </a:rPr>
              <a:t>Agradeço</a:t>
            </a:r>
            <a:r>
              <a:rPr lang="pt-PT" sz="1200" noProof="0" dirty="0">
                <a:latin typeface="Calibri" panose="020F0502020204030204" pitchFamily="34" charset="0"/>
              </a:rPr>
              <a:t> a sua honestidade sobre a forma como está a tomar os </a:t>
            </a:r>
            <a:r>
              <a:rPr lang="pt-PT" sz="1200" noProof="0" dirty="0" err="1">
                <a:latin typeface="Calibri" panose="020F0502020204030204" pitchFamily="34" charset="0"/>
              </a:rPr>
              <a:t>ARVs</a:t>
            </a:r>
            <a:r>
              <a:rPr lang="pt-PT" sz="1200" noProof="0" dirty="0">
                <a:latin typeface="Calibri" panose="020F0502020204030204" pitchFamily="34" charset="0"/>
              </a:rPr>
              <a:t>.</a:t>
            </a:r>
          </a:p>
          <a:p>
            <a:pPr>
              <a:lnSpc>
                <a:spcPct val="120000"/>
              </a:lnSpc>
              <a:spcAft>
                <a:spcPts val="0"/>
              </a:spcAft>
            </a:pPr>
            <a:r>
              <a:rPr lang="pt-PT" sz="1200" i="1" u="sng" noProof="0" dirty="0">
                <a:latin typeface="Calibri" panose="020F0502020204030204" pitchFamily="34" charset="0"/>
              </a:rPr>
              <a:t>É óbvio que é uma pessoa hábil</a:t>
            </a:r>
            <a:r>
              <a:rPr lang="pt-PT" sz="1200" i="1" noProof="0" dirty="0">
                <a:latin typeface="Calibri" panose="020F0502020204030204" pitchFamily="34" charset="0"/>
              </a:rPr>
              <a:t>, </a:t>
            </a:r>
            <a:r>
              <a:rPr lang="pt-PT" sz="1200" noProof="0" dirty="0">
                <a:latin typeface="Calibri" panose="020F0502020204030204" pitchFamily="34" charset="0"/>
              </a:rPr>
              <a:t>capaz de controlar todos estes desafios.</a:t>
            </a:r>
          </a:p>
          <a:p>
            <a:pPr>
              <a:lnSpc>
                <a:spcPct val="120000"/>
              </a:lnSpc>
              <a:spcAft>
                <a:spcPts val="0"/>
              </a:spcAft>
            </a:pPr>
            <a:r>
              <a:rPr lang="pt-PT" sz="1200" i="1" u="sng" noProof="0" dirty="0">
                <a:latin typeface="Calibri" panose="020F0502020204030204" pitchFamily="34" charset="0"/>
              </a:rPr>
              <a:t>Esforça-se muito</a:t>
            </a:r>
            <a:r>
              <a:rPr lang="pt-PT" sz="1200" noProof="0" dirty="0">
                <a:latin typeface="Calibri" panose="020F0502020204030204" pitchFamily="34" charset="0"/>
              </a:rPr>
              <a:t> por tomar os medicamentos, apesar de ter estes problemas.</a:t>
            </a:r>
            <a:endParaRPr lang="pt-PT" sz="1200" i="1" u="sng" noProof="0" dirty="0">
              <a:latin typeface="Calibri" panose="020F0502020204030204" pitchFamily="34" charset="0"/>
            </a:endParaRPr>
          </a:p>
        </p:txBody>
      </p:sp>
      <p:sp>
        <p:nvSpPr>
          <p:cNvPr id="6" name="Content Placeholder 4"/>
          <p:cNvSpPr txBox="1">
            <a:spLocks/>
          </p:cNvSpPr>
          <p:nvPr/>
        </p:nvSpPr>
        <p:spPr>
          <a:xfrm>
            <a:off x="304800" y="3581400"/>
            <a:ext cx="8686800" cy="2590800"/>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r>
              <a:rPr lang="pt-BR" sz="1200" b="1" dirty="0">
                <a:latin typeface="Calibri" panose="020F0502020204030204" pitchFamily="34" charset="0"/>
              </a:rPr>
              <a:t>R: Escuta reflexiva</a:t>
            </a:r>
            <a:endParaRPr lang="pt-BR" sz="1200" i="1" u="sng" dirty="0">
              <a:latin typeface="Calibri" panose="020F0502020204030204" pitchFamily="34" charset="0"/>
            </a:endParaRPr>
          </a:p>
          <a:p>
            <a:pPr>
              <a:lnSpc>
                <a:spcPct val="120000"/>
              </a:lnSpc>
              <a:spcAft>
                <a:spcPts val="0"/>
              </a:spcAft>
            </a:pPr>
            <a:r>
              <a:rPr lang="pt-BR" sz="1200" i="1" u="sng" dirty="0">
                <a:latin typeface="Calibri" panose="020F0502020204030204" pitchFamily="34" charset="0"/>
              </a:rPr>
              <a:t>Você gostaria de saber</a:t>
            </a:r>
            <a:r>
              <a:rPr lang="pt-BR" sz="1200" dirty="0">
                <a:latin typeface="Calibri" panose="020F0502020204030204" pitchFamily="34" charset="0"/>
              </a:rPr>
              <a:t> se é importante tomar os ARVs.</a:t>
            </a:r>
          </a:p>
          <a:p>
            <a:pPr>
              <a:lnSpc>
                <a:spcPct val="120000"/>
              </a:lnSpc>
              <a:spcAft>
                <a:spcPts val="0"/>
              </a:spcAft>
            </a:pPr>
            <a:r>
              <a:rPr lang="pt-BR" sz="1200" i="1" u="sng" dirty="0">
                <a:latin typeface="Calibri" panose="020F0502020204030204" pitchFamily="34" charset="0"/>
              </a:rPr>
              <a:t>Disse-me que se sente</a:t>
            </a:r>
            <a:r>
              <a:rPr lang="pt-BR" sz="1200" dirty="0">
                <a:latin typeface="Calibri" panose="020F0502020204030204" pitchFamily="34" charset="0"/>
              </a:rPr>
              <a:t> aborrecido quando pensa em tomar os ARVs, o que dificulta a situação.</a:t>
            </a:r>
          </a:p>
          <a:p>
            <a:pPr>
              <a:lnSpc>
                <a:spcPct val="120000"/>
              </a:lnSpc>
              <a:spcAft>
                <a:spcPts val="0"/>
              </a:spcAft>
            </a:pPr>
            <a:r>
              <a:rPr lang="pt-BR" sz="1200" i="1" u="sng" dirty="0">
                <a:latin typeface="Calibri" panose="020F0502020204030204" pitchFamily="34" charset="0"/>
              </a:rPr>
              <a:t>Parece-me que o que me está a dizer</a:t>
            </a:r>
            <a:r>
              <a:rPr lang="pt-BR" sz="1200" dirty="0">
                <a:latin typeface="Calibri" panose="020F0502020204030204" pitchFamily="34" charset="0"/>
              </a:rPr>
              <a:t> é que está tão perturbado que de momento a sua saúde é um dos problemas menos importantes.</a:t>
            </a:r>
          </a:p>
          <a:p>
            <a:pPr>
              <a:lnSpc>
                <a:spcPct val="120000"/>
              </a:lnSpc>
              <a:spcAft>
                <a:spcPts val="0"/>
              </a:spcAft>
            </a:pPr>
            <a:endParaRPr lang="pt-BR" sz="400" i="1" u="sng" dirty="0">
              <a:latin typeface="Calibri" panose="020F0502020204030204" pitchFamily="34" charset="0"/>
            </a:endParaRPr>
          </a:p>
          <a:p>
            <a:pPr>
              <a:lnSpc>
                <a:spcPct val="120000"/>
              </a:lnSpc>
              <a:spcAft>
                <a:spcPts val="0"/>
              </a:spcAft>
            </a:pPr>
            <a:r>
              <a:rPr lang="pt-BR" sz="1200" b="1" dirty="0">
                <a:latin typeface="Calibri" panose="020F0502020204030204" pitchFamily="34" charset="0"/>
              </a:rPr>
              <a:t>S: Declarações resumidas</a:t>
            </a:r>
          </a:p>
          <a:p>
            <a:pPr>
              <a:lnSpc>
                <a:spcPct val="120000"/>
              </a:lnSpc>
              <a:spcAft>
                <a:spcPts val="0"/>
              </a:spcAft>
            </a:pPr>
            <a:r>
              <a:rPr lang="pt-BR" sz="1200" i="1" u="sng" dirty="0">
                <a:latin typeface="Calibri" panose="020F0502020204030204" pitchFamily="34" charset="0"/>
              </a:rPr>
              <a:t>Deixe-me ver se entendi o que me disse até agora.</a:t>
            </a:r>
            <a:r>
              <a:rPr lang="pt-BR" sz="1200" dirty="0">
                <a:latin typeface="Calibri" panose="020F0502020204030204" pitchFamily="34" charset="0"/>
              </a:rPr>
              <a:t> Tem dificuldade em tomar os ARVs porque quer estar bem e saudável, mas também tem outros problemas na vida que não lhe permitem concentrar-se na sua saúde.</a:t>
            </a:r>
          </a:p>
          <a:p>
            <a:pPr>
              <a:lnSpc>
                <a:spcPct val="120000"/>
              </a:lnSpc>
              <a:spcAft>
                <a:spcPts val="0"/>
              </a:spcAft>
            </a:pPr>
            <a:r>
              <a:rPr lang="pt-BR" sz="1200" i="1" u="sng" dirty="0">
                <a:latin typeface="Calibri" panose="020F0502020204030204" pitchFamily="34" charset="0"/>
              </a:rPr>
              <a:t>Eu entendi o seguinte sobre o que me disse – diga-me se estou certo.</a:t>
            </a:r>
            <a:r>
              <a:rPr lang="pt-BR" sz="1200" dirty="0">
                <a:latin typeface="Calibri" panose="020F0502020204030204" pitchFamily="34" charset="0"/>
              </a:rPr>
              <a:t> Sente-se bem quando não toma uma dose e tem muitas dúvidas sobre se os ARVs são necessários para o manter saudável.</a:t>
            </a:r>
            <a:endParaRPr lang="pt-BR" sz="1200" i="1" u="sng" dirty="0">
              <a:latin typeface="Calibri" panose="020F0502020204030204" pitchFamily="34" charset="0"/>
            </a:endParaRPr>
          </a:p>
        </p:txBody>
      </p:sp>
      <p:sp>
        <p:nvSpPr>
          <p:cNvPr id="2" name="TextBox 1"/>
          <p:cNvSpPr txBox="1"/>
          <p:nvPr/>
        </p:nvSpPr>
        <p:spPr>
          <a:xfrm>
            <a:off x="6603302" y="1117699"/>
            <a:ext cx="2133600" cy="2616101"/>
          </a:xfrm>
          <a:prstGeom prst="rect">
            <a:avLst/>
          </a:prstGeom>
          <a:solidFill>
            <a:schemeClr val="accent3">
              <a:lumMod val="60000"/>
              <a:lumOff val="40000"/>
            </a:schemeClr>
          </a:solidFill>
        </p:spPr>
        <p:txBody>
          <a:bodyPr wrap="square" rtlCol="0" anchor="ctr">
            <a:spAutoFit/>
          </a:bodyPr>
          <a:lstStyle/>
          <a:p>
            <a:r>
              <a:rPr lang="pt-BR" sz="3200" b="1" dirty="0">
                <a:latin typeface="Calibri" panose="020F0502020204030204" pitchFamily="34" charset="0"/>
              </a:rPr>
              <a:t>O</a:t>
            </a:r>
            <a:r>
              <a:rPr lang="pt-BR" dirty="0"/>
              <a:t>  </a:t>
            </a:r>
            <a:r>
              <a:rPr lang="pt-BR" sz="1200" dirty="0">
                <a:latin typeface="Calibri" panose="020F0502020204030204" pitchFamily="34" charset="0"/>
              </a:rPr>
              <a:t>Open-ended questions (perguntas abertas)</a:t>
            </a:r>
            <a:endParaRPr lang="pt-BR" sz="2200" b="1" dirty="0">
              <a:latin typeface="Calibri" panose="020F0502020204030204" pitchFamily="34" charset="0"/>
            </a:endParaRPr>
          </a:p>
          <a:p>
            <a:r>
              <a:rPr lang="pt-BR" sz="3200" b="1" dirty="0">
                <a:latin typeface="Calibri" panose="020F0502020204030204" pitchFamily="34" charset="0"/>
              </a:rPr>
              <a:t>A</a:t>
            </a:r>
            <a:r>
              <a:rPr lang="pt-BR" dirty="0"/>
              <a:t>  </a:t>
            </a:r>
            <a:r>
              <a:rPr lang="pt-BR" sz="1200" dirty="0">
                <a:latin typeface="Calibri" panose="020F0502020204030204" pitchFamily="34" charset="0"/>
              </a:rPr>
              <a:t>Affirmation (afirmação)</a:t>
            </a:r>
            <a:endParaRPr lang="pt-BR" sz="2200" b="1" dirty="0">
              <a:latin typeface="Calibri" panose="020F0502020204030204" pitchFamily="34" charset="0"/>
            </a:endParaRPr>
          </a:p>
          <a:p>
            <a:r>
              <a:rPr lang="pt-BR" sz="3200" b="1" dirty="0">
                <a:latin typeface="Calibri" panose="020F0502020204030204" pitchFamily="34" charset="0"/>
              </a:rPr>
              <a:t>R</a:t>
            </a:r>
            <a:r>
              <a:rPr lang="pt-BR" dirty="0"/>
              <a:t>  </a:t>
            </a:r>
            <a:r>
              <a:rPr lang="pt-BR" sz="1200" dirty="0">
                <a:latin typeface="Calibri" panose="020F0502020204030204" pitchFamily="34" charset="0"/>
              </a:rPr>
              <a:t>Reflective listening (escuta reflexiva)</a:t>
            </a:r>
            <a:endParaRPr lang="pt-BR" sz="2200" b="1" dirty="0">
              <a:latin typeface="Calibri" panose="020F0502020204030204" pitchFamily="34" charset="0"/>
            </a:endParaRPr>
          </a:p>
          <a:p>
            <a:r>
              <a:rPr lang="pt-BR" sz="3200" b="1" dirty="0">
                <a:latin typeface="Calibri" panose="020F0502020204030204" pitchFamily="34" charset="0"/>
              </a:rPr>
              <a:t>S</a:t>
            </a:r>
            <a:r>
              <a:rPr lang="pt-BR" dirty="0"/>
              <a:t>  </a:t>
            </a:r>
            <a:r>
              <a:rPr lang="pt-BR" sz="1200" dirty="0">
                <a:latin typeface="Calibri" panose="020F0502020204030204" pitchFamily="34" charset="0"/>
              </a:rPr>
              <a:t>Summary statements (declarações resumidas)</a:t>
            </a:r>
            <a:endParaRPr lang="pt-BR" sz="2200" b="1" dirty="0">
              <a:latin typeface="Calibri" panose="020F0502020204030204" pitchFamily="34" charset="0"/>
            </a:endParaRPr>
          </a:p>
        </p:txBody>
      </p:sp>
    </p:spTree>
    <p:extLst>
      <p:ext uri="{BB962C8B-B14F-4D97-AF65-F5344CB8AC3E}">
        <p14:creationId xmlns:p14="http://schemas.microsoft.com/office/powerpoint/2010/main" val="134203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115151"/>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pt-BR" b="1" cap="small" dirty="0">
                <a:solidFill>
                  <a:srgbClr val="002060"/>
                </a:solidFill>
                <a:latin typeface="Calibri" panose="020F0502020204030204" pitchFamily="34" charset="0"/>
              </a:rPr>
              <a:t>Como utilizar o papel gigante de cartões de aconselhamento:</a:t>
            </a:r>
          </a:p>
          <a:p>
            <a:r>
              <a:rPr lang="pt-BR" b="1" cap="small" dirty="0">
                <a:solidFill>
                  <a:srgbClr val="002060"/>
                </a:solidFill>
                <a:latin typeface="Calibri" panose="020F0502020204030204" pitchFamily="34" charset="0"/>
              </a:rPr>
              <a:t> Por Consulta </a:t>
            </a:r>
            <a:endParaRPr lang="pt-BR" dirty="0">
              <a:solidFill>
                <a:srgbClr val="002060"/>
              </a:solidFill>
              <a:latin typeface="Calibri" panose="020F0502020204030204" pitchFamily="34" charset="0"/>
            </a:endParaRPr>
          </a:p>
        </p:txBody>
      </p:sp>
      <p:sp>
        <p:nvSpPr>
          <p:cNvPr id="5" name="Rectangle 4"/>
          <p:cNvSpPr/>
          <p:nvPr/>
        </p:nvSpPr>
        <p:spPr>
          <a:xfrm>
            <a:off x="612816" y="2030382"/>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TextBox 11"/>
          <p:cNvSpPr txBox="1"/>
          <p:nvPr/>
        </p:nvSpPr>
        <p:spPr>
          <a:xfrm>
            <a:off x="1053667" y="1981200"/>
            <a:ext cx="3002078" cy="390636"/>
          </a:xfrm>
          <a:prstGeom prst="rect">
            <a:avLst/>
          </a:prstGeom>
          <a:noFill/>
        </p:spPr>
        <p:txBody>
          <a:bodyPr wrap="square" lIns="82058" tIns="41029" rIns="82058" bIns="41029" rtlCol="0">
            <a:spAutoFit/>
          </a:bodyPr>
          <a:lstStyle/>
          <a:p>
            <a:r>
              <a:rPr lang="pt-BR" sz="2000" dirty="0">
                <a:latin typeface="Calibri" panose="020F0502020204030204" pitchFamily="34" charset="0"/>
              </a:rPr>
              <a:t>Início da TARV:  </a:t>
            </a:r>
            <a:r>
              <a:rPr lang="pt-BR" sz="2000" b="1" dirty="0">
                <a:solidFill>
                  <a:schemeClr val="accent3"/>
                </a:solidFill>
                <a:latin typeface="Calibri" panose="020F0502020204030204" pitchFamily="34" charset="0"/>
              </a:rPr>
              <a:t>1</a:t>
            </a:r>
          </a:p>
        </p:txBody>
      </p:sp>
      <p:sp>
        <p:nvSpPr>
          <p:cNvPr id="19" name="Rectangle 18"/>
          <p:cNvSpPr/>
          <p:nvPr/>
        </p:nvSpPr>
        <p:spPr>
          <a:xfrm>
            <a:off x="612175" y="3159987"/>
            <a:ext cx="269413" cy="261495"/>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0" name="TextBox 19"/>
          <p:cNvSpPr txBox="1"/>
          <p:nvPr/>
        </p:nvSpPr>
        <p:spPr>
          <a:xfrm>
            <a:off x="1076601" y="3093422"/>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O </a:t>
            </a:r>
            <a:r>
              <a:rPr lang="en-US" sz="2000" dirty="0" err="1">
                <a:latin typeface="Calibri" panose="020F0502020204030204" pitchFamily="34" charset="0"/>
              </a:rPr>
              <a:t>resultado</a:t>
            </a:r>
            <a:r>
              <a:rPr lang="en-US" sz="2000" dirty="0">
                <a:latin typeface="Calibri" panose="020F0502020204030204" pitchFamily="34" charset="0"/>
              </a:rPr>
              <a:t> do </a:t>
            </a:r>
            <a:r>
              <a:rPr lang="en-US" sz="2000" dirty="0" err="1">
                <a:latin typeface="Calibri" panose="020F0502020204030204" pitchFamily="34" charset="0"/>
              </a:rPr>
              <a:t>primeiro</a:t>
            </a:r>
            <a:r>
              <a:rPr lang="en-US" sz="2000" dirty="0">
                <a:latin typeface="Calibri" panose="020F0502020204030204" pitchFamily="34" charset="0"/>
              </a:rPr>
              <a:t> teste da carga viral é </a:t>
            </a:r>
            <a:r>
              <a:rPr lang="en-US" sz="2000" dirty="0" err="1">
                <a:latin typeface="Calibri" panose="020F0502020204030204" pitchFamily="34" charset="0"/>
              </a:rPr>
              <a:t>baixo</a:t>
            </a:r>
            <a:r>
              <a:rPr lang="en-US" sz="2000" dirty="0">
                <a:latin typeface="Calibri" panose="020F0502020204030204" pitchFamily="34" charset="0"/>
              </a:rPr>
              <a:t> </a:t>
            </a:r>
            <a:r>
              <a:rPr lang="pt-BR" sz="2000" dirty="0">
                <a:latin typeface="Calibri" panose="020F0502020204030204" pitchFamily="34" charset="0"/>
              </a:rPr>
              <a:t>:  </a:t>
            </a:r>
            <a:r>
              <a:rPr lang="pt-BR" sz="2000" b="1" dirty="0">
                <a:solidFill>
                  <a:schemeClr val="accent5"/>
                </a:solidFill>
                <a:latin typeface="Calibri" panose="020F0502020204030204" pitchFamily="34" charset="0"/>
              </a:rPr>
              <a:t>4 - 5</a:t>
            </a:r>
          </a:p>
        </p:txBody>
      </p:sp>
      <p:sp>
        <p:nvSpPr>
          <p:cNvPr id="21" name="Rectangle 20"/>
          <p:cNvSpPr/>
          <p:nvPr/>
        </p:nvSpPr>
        <p:spPr>
          <a:xfrm>
            <a:off x="609600" y="3779222"/>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2" name="TextBox 21"/>
          <p:cNvSpPr txBox="1"/>
          <p:nvPr/>
        </p:nvSpPr>
        <p:spPr>
          <a:xfrm>
            <a:off x="1117376" y="3703022"/>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O </a:t>
            </a:r>
            <a:r>
              <a:rPr lang="en-US" sz="2000" dirty="0" err="1">
                <a:latin typeface="Calibri" panose="020F0502020204030204" pitchFamily="34" charset="0"/>
              </a:rPr>
              <a:t>resultado</a:t>
            </a:r>
            <a:r>
              <a:rPr lang="en-US" sz="2000" dirty="0">
                <a:latin typeface="Calibri" panose="020F0502020204030204" pitchFamily="34" charset="0"/>
              </a:rPr>
              <a:t> do </a:t>
            </a:r>
            <a:r>
              <a:rPr lang="en-US" sz="2000" dirty="0" err="1">
                <a:latin typeface="Calibri" panose="020F0502020204030204" pitchFamily="34" charset="0"/>
              </a:rPr>
              <a:t>primeiro</a:t>
            </a:r>
            <a:r>
              <a:rPr lang="en-US" sz="2000" dirty="0">
                <a:latin typeface="Calibri" panose="020F0502020204030204" pitchFamily="34" charset="0"/>
              </a:rPr>
              <a:t> teste da carga viral é alto </a:t>
            </a:r>
            <a:r>
              <a:rPr lang="pt-BR" sz="2000" dirty="0">
                <a:latin typeface="Calibri" panose="020F0502020204030204" pitchFamily="34" charset="0"/>
              </a:rPr>
              <a:t>:  </a:t>
            </a:r>
            <a:r>
              <a:rPr lang="pt-BR" sz="2000" b="1" dirty="0">
                <a:solidFill>
                  <a:schemeClr val="accent6"/>
                </a:solidFill>
                <a:latin typeface="Calibri" panose="020F0502020204030204" pitchFamily="34" charset="0"/>
              </a:rPr>
              <a:t>7</a:t>
            </a:r>
          </a:p>
        </p:txBody>
      </p:sp>
      <p:sp>
        <p:nvSpPr>
          <p:cNvPr id="23" name="Rectangle 22"/>
          <p:cNvSpPr/>
          <p:nvPr/>
        </p:nvSpPr>
        <p:spPr>
          <a:xfrm>
            <a:off x="613176" y="4355416"/>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24" name="TextBox 23"/>
          <p:cNvSpPr txBox="1"/>
          <p:nvPr/>
        </p:nvSpPr>
        <p:spPr>
          <a:xfrm>
            <a:off x="1070376" y="4312622"/>
            <a:ext cx="7268200" cy="390636"/>
          </a:xfrm>
          <a:prstGeom prst="rect">
            <a:avLst/>
          </a:prstGeom>
          <a:noFill/>
        </p:spPr>
        <p:txBody>
          <a:bodyPr wrap="square" lIns="82058" tIns="41029" rIns="82058" bIns="41029" rtlCol="0">
            <a:spAutoFit/>
          </a:bodyPr>
          <a:lstStyle/>
          <a:p>
            <a:r>
              <a:rPr lang="pt-BR" sz="2000" dirty="0">
                <a:latin typeface="Calibri" panose="020F0502020204030204" pitchFamily="34" charset="0"/>
              </a:rPr>
              <a:t>Aconselhamento para maior adesão: </a:t>
            </a:r>
            <a:r>
              <a:rPr lang="pt-BR" sz="2000" b="1" dirty="0">
                <a:solidFill>
                  <a:schemeClr val="accent4"/>
                </a:solidFill>
                <a:latin typeface="Calibri" panose="020F0502020204030204" pitchFamily="34" charset="0"/>
              </a:rPr>
              <a:t>8 - 21</a:t>
            </a:r>
          </a:p>
        </p:txBody>
      </p:sp>
      <p:sp>
        <p:nvSpPr>
          <p:cNvPr id="25" name="Rectangle 24"/>
          <p:cNvSpPr/>
          <p:nvPr/>
        </p:nvSpPr>
        <p:spPr>
          <a:xfrm>
            <a:off x="609600" y="5608022"/>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26" name="TextBox 25"/>
          <p:cNvSpPr txBox="1"/>
          <p:nvPr/>
        </p:nvSpPr>
        <p:spPr>
          <a:xfrm>
            <a:off x="1074024" y="5531822"/>
            <a:ext cx="7765175" cy="390636"/>
          </a:xfrm>
          <a:prstGeom prst="rect">
            <a:avLst/>
          </a:prstGeom>
          <a:noFill/>
        </p:spPr>
        <p:txBody>
          <a:bodyPr wrap="square" lIns="82058" tIns="41029" rIns="82058" bIns="41029" rtlCol="0">
            <a:spAutoFit/>
          </a:bodyPr>
          <a:lstStyle/>
          <a:p>
            <a:r>
              <a:rPr lang="pt-BR" sz="2000" dirty="0">
                <a:latin typeface="Calibri" panose="020F0502020204030204" pitchFamily="34" charset="0"/>
              </a:rPr>
              <a:t>O resultado do teste de seguimento da carga viral é baixo :  </a:t>
            </a:r>
            <a:r>
              <a:rPr lang="pt-BR" sz="2000" b="1" dirty="0">
                <a:solidFill>
                  <a:srgbClr val="CC0066"/>
                </a:solidFill>
                <a:latin typeface="Calibri" panose="020F0502020204030204" pitchFamily="34" charset="0"/>
              </a:rPr>
              <a:t>23-24</a:t>
            </a:r>
          </a:p>
        </p:txBody>
      </p:sp>
      <p:sp>
        <p:nvSpPr>
          <p:cNvPr id="27" name="Rectangle 26"/>
          <p:cNvSpPr/>
          <p:nvPr/>
        </p:nvSpPr>
        <p:spPr>
          <a:xfrm>
            <a:off x="609600" y="6217622"/>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28" name="TextBox 27"/>
          <p:cNvSpPr txBox="1"/>
          <p:nvPr/>
        </p:nvSpPr>
        <p:spPr>
          <a:xfrm>
            <a:off x="1074025" y="6162564"/>
            <a:ext cx="7268200" cy="390636"/>
          </a:xfrm>
          <a:prstGeom prst="rect">
            <a:avLst/>
          </a:prstGeom>
          <a:noFill/>
        </p:spPr>
        <p:txBody>
          <a:bodyPr wrap="square" lIns="82058" tIns="41029" rIns="82058" bIns="41029" rtlCol="0">
            <a:spAutoFit/>
          </a:bodyPr>
          <a:lstStyle/>
          <a:p>
            <a:r>
              <a:rPr lang="pt-BR" sz="2000" dirty="0">
                <a:latin typeface="Calibri" panose="020F0502020204030204" pitchFamily="34" charset="0"/>
              </a:rPr>
              <a:t>O resultado do teste de seguimento da carga viral é alto :  </a:t>
            </a:r>
            <a:r>
              <a:rPr lang="pt-BR" sz="2000" b="1" dirty="0">
                <a:solidFill>
                  <a:schemeClr val="tx1">
                    <a:lumMod val="50000"/>
                    <a:lumOff val="50000"/>
                  </a:schemeClr>
                </a:solidFill>
                <a:latin typeface="Calibri" panose="020F0502020204030204" pitchFamily="34" charset="0"/>
              </a:rPr>
              <a:t>25</a:t>
            </a:r>
          </a:p>
        </p:txBody>
      </p:sp>
      <p:sp>
        <p:nvSpPr>
          <p:cNvPr id="29" name="Rectangle 28"/>
          <p:cNvSpPr/>
          <p:nvPr/>
        </p:nvSpPr>
        <p:spPr>
          <a:xfrm>
            <a:off x="612816" y="4998422"/>
            <a:ext cx="269413" cy="26149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30" name="TextBox 29"/>
          <p:cNvSpPr txBox="1"/>
          <p:nvPr/>
        </p:nvSpPr>
        <p:spPr>
          <a:xfrm>
            <a:off x="1086908" y="4922222"/>
            <a:ext cx="7268200" cy="390636"/>
          </a:xfrm>
          <a:prstGeom prst="rect">
            <a:avLst/>
          </a:prstGeom>
          <a:noFill/>
        </p:spPr>
        <p:txBody>
          <a:bodyPr wrap="square" lIns="82058" tIns="41029" rIns="82058" bIns="41029" rtlCol="0">
            <a:spAutoFit/>
          </a:bodyPr>
          <a:lstStyle/>
          <a:p>
            <a:r>
              <a:rPr lang="pt-BR" sz="2000" dirty="0">
                <a:latin typeface="Calibri" panose="020F0502020204030204" pitchFamily="34" charset="0"/>
              </a:rPr>
              <a:t>Teste de seguimento da carga viral:  </a:t>
            </a:r>
            <a:r>
              <a:rPr lang="pt-BR" sz="2000" b="1" dirty="0">
                <a:solidFill>
                  <a:schemeClr val="accent1"/>
                </a:solidFill>
                <a:latin typeface="Calibri" panose="020F0502020204030204" pitchFamily="34" charset="0"/>
              </a:rPr>
              <a:t>22</a:t>
            </a:r>
          </a:p>
        </p:txBody>
      </p:sp>
      <p:sp>
        <p:nvSpPr>
          <p:cNvPr id="18" name="Slide Number Placeholder 2"/>
          <p:cNvSpPr>
            <a:spLocks noGrp="1"/>
          </p:cNvSpPr>
          <p:nvPr>
            <p:ph type="sldNum" sz="quarter" idx="12"/>
          </p:nvPr>
        </p:nvSpPr>
        <p:spPr>
          <a:xfrm>
            <a:off x="6553200" y="6356351"/>
            <a:ext cx="2133600" cy="365126"/>
          </a:xfrm>
        </p:spPr>
        <p:txBody>
          <a:bodyPr/>
          <a:lstStyle/>
          <a:p>
            <a:fld id="{3D2DE450-F54E-7A42-9B45-9373FCBEFAD7}" type="slidenum">
              <a:rPr lang="en-US" smtClean="0">
                <a:solidFill>
                  <a:prstClr val="black">
                    <a:tint val="75000"/>
                  </a:prstClr>
                </a:solidFill>
              </a:rPr>
              <a:pPr/>
              <a:t>7</a:t>
            </a:fld>
            <a:endParaRPr lang="en-US" dirty="0">
              <a:solidFill>
                <a:prstClr val="black">
                  <a:tint val="75000"/>
                </a:prstClr>
              </a:solidFill>
            </a:endParaRPr>
          </a:p>
        </p:txBody>
      </p:sp>
      <p:sp>
        <p:nvSpPr>
          <p:cNvPr id="31" name="Rectangle 30"/>
          <p:cNvSpPr/>
          <p:nvPr/>
        </p:nvSpPr>
        <p:spPr>
          <a:xfrm>
            <a:off x="609600" y="2563782"/>
            <a:ext cx="269413" cy="261495"/>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2" name="TextBox 31"/>
          <p:cNvSpPr txBox="1"/>
          <p:nvPr/>
        </p:nvSpPr>
        <p:spPr>
          <a:xfrm>
            <a:off x="1050451" y="2514600"/>
            <a:ext cx="3906160" cy="390636"/>
          </a:xfrm>
          <a:prstGeom prst="rect">
            <a:avLst/>
          </a:prstGeom>
          <a:noFill/>
        </p:spPr>
        <p:txBody>
          <a:bodyPr wrap="square" lIns="82058" tIns="41029" rIns="82058" bIns="41029" rtlCol="0">
            <a:spAutoFit/>
          </a:bodyPr>
          <a:lstStyle/>
          <a:p>
            <a:r>
              <a:rPr lang="pt-BR" sz="2000" dirty="0">
                <a:latin typeface="Calibri" panose="020F0502020204030204" pitchFamily="34" charset="0"/>
              </a:rPr>
              <a:t>Envio do teste da carga viral:  </a:t>
            </a:r>
            <a:r>
              <a:rPr lang="pt-BR" sz="2000" b="1" dirty="0">
                <a:solidFill>
                  <a:srgbClr val="00B050"/>
                </a:solidFill>
                <a:latin typeface="Calibri" panose="020F0502020204030204" pitchFamily="34" charset="0"/>
              </a:rPr>
              <a:t>2 - 3</a:t>
            </a:r>
          </a:p>
        </p:txBody>
      </p:sp>
      <p:grpSp>
        <p:nvGrpSpPr>
          <p:cNvPr id="33" name="Group 32">
            <a:extLst>
              <a:ext uri="{FF2B5EF4-FFF2-40B4-BE49-F238E27FC236}">
                <a16:creationId xmlns:a16="http://schemas.microsoft.com/office/drawing/2014/main" id="{22CC24D3-F69F-458F-A486-E116DDEC036C}"/>
              </a:ext>
            </a:extLst>
          </p:cNvPr>
          <p:cNvGrpSpPr/>
          <p:nvPr/>
        </p:nvGrpSpPr>
        <p:grpSpPr>
          <a:xfrm>
            <a:off x="1905000" y="3429000"/>
            <a:ext cx="7725400" cy="504924"/>
            <a:chOff x="2802468" y="1246689"/>
            <a:chExt cx="7725400" cy="504924"/>
          </a:xfrm>
        </p:grpSpPr>
        <p:sp>
          <p:nvSpPr>
            <p:cNvPr id="34" name="Rectangle 33">
              <a:extLst>
                <a:ext uri="{FF2B5EF4-FFF2-40B4-BE49-F238E27FC236}">
                  <a16:creationId xmlns:a16="http://schemas.microsoft.com/office/drawing/2014/main" id="{D36F5506-585D-444B-86AC-43615355382F}"/>
                </a:ext>
              </a:extLst>
            </p:cNvPr>
            <p:cNvSpPr/>
            <p:nvPr/>
          </p:nvSpPr>
          <p:spPr>
            <a:xfrm>
              <a:off x="2802468" y="1490118"/>
              <a:ext cx="269413" cy="261495"/>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35" name="TextBox 34">
              <a:extLst>
                <a:ext uri="{FF2B5EF4-FFF2-40B4-BE49-F238E27FC236}">
                  <a16:creationId xmlns:a16="http://schemas.microsoft.com/office/drawing/2014/main" id="{6E60BD6E-C01D-4F23-864E-4CCF9236D345}"/>
                </a:ext>
              </a:extLst>
            </p:cNvPr>
            <p:cNvSpPr txBox="1"/>
            <p:nvPr/>
          </p:nvSpPr>
          <p:spPr>
            <a:xfrm>
              <a:off x="3259668" y="1246689"/>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O </a:t>
              </a:r>
              <a:r>
                <a:rPr lang="en-US" sz="2000" dirty="0" err="1">
                  <a:latin typeface="Calibri" panose="020F0502020204030204" pitchFamily="34" charset="0"/>
                </a:rPr>
                <a:t>resultado</a:t>
              </a:r>
              <a:r>
                <a:rPr lang="en-US" sz="2000" dirty="0">
                  <a:latin typeface="Calibri" panose="020F0502020204030204" pitchFamily="34" charset="0"/>
                </a:rPr>
                <a:t> do teste da carga viral é </a:t>
              </a:r>
              <a:r>
                <a:rPr lang="en-US" sz="2000" dirty="0" err="1">
                  <a:latin typeface="Calibri" panose="020F0502020204030204" pitchFamily="34" charset="0"/>
                </a:rPr>
                <a:t>indetectável</a:t>
              </a:r>
              <a:r>
                <a:rPr lang="en-US" sz="2000" dirty="0">
                  <a:latin typeface="Calibri" panose="020F0502020204030204" pitchFamily="34" charset="0"/>
                </a:rPr>
                <a:t>:  </a:t>
              </a:r>
              <a:r>
                <a:rPr lang="en-US" sz="2000" b="1" dirty="0">
                  <a:solidFill>
                    <a:srgbClr val="C00000"/>
                  </a:solidFill>
                  <a:latin typeface="Calibri" panose="020F0502020204030204" pitchFamily="34" charset="0"/>
                </a:rPr>
                <a:t>6</a:t>
              </a:r>
            </a:p>
          </p:txBody>
        </p:sp>
      </p:grpSp>
    </p:spTree>
    <p:extLst>
      <p:ext uri="{BB962C8B-B14F-4D97-AF65-F5344CB8AC3E}">
        <p14:creationId xmlns:p14="http://schemas.microsoft.com/office/powerpoint/2010/main" val="3455656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pt-PT" b="1" noProof="0" dirty="0">
                <a:solidFill>
                  <a:srgbClr val="002060"/>
                </a:solidFill>
                <a:latin typeface="Calibri" panose="020F0502020204030204" pitchFamily="34" charset="0"/>
              </a:rPr>
              <a:t>TÓPICOS DOS CARTÕES DE ACONSELHAMENTO</a:t>
            </a:r>
            <a:endParaRPr lang="pt-PT" noProof="0" dirty="0">
              <a:solidFill>
                <a:srgbClr val="002060"/>
              </a:solidFill>
              <a:latin typeface="Calibri" panose="020F0502020204030204" pitchFamily="34" charset="0"/>
            </a:endParaRPr>
          </a:p>
        </p:txBody>
      </p:sp>
      <p:sp>
        <p:nvSpPr>
          <p:cNvPr id="6" name="Content Placeholder 2"/>
          <p:cNvSpPr>
            <a:spLocks noGrp="1"/>
          </p:cNvSpPr>
          <p:nvPr/>
        </p:nvSpPr>
        <p:spPr>
          <a:xfrm>
            <a:off x="767179" y="1219200"/>
            <a:ext cx="9062621" cy="5508292"/>
          </a:xfrm>
          <a:prstGeom prst="rect">
            <a:avLst/>
          </a:prstGeom>
        </p:spPr>
        <p:txBody>
          <a:bodyPr vert="horz" lIns="82058" tIns="41029" rIns="82058" bIns="41029" rtlCol="0">
            <a:normAutofit fontScale="92500" lnSpcReduction="200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10000"/>
              </a:lnSpc>
            </a:pPr>
            <a:r>
              <a:rPr lang="pt-BR" sz="1300" dirty="0">
                <a:latin typeface="Calibri" panose="020F0502020204030204" pitchFamily="34" charset="0"/>
              </a:rPr>
              <a:t>Como utilizar o papel gigante de monitorização da carga viral e aconselhamento para aumentar a adesão</a:t>
            </a:r>
            <a:r>
              <a:rPr lang="en-US" sz="1300" dirty="0">
                <a:latin typeface="Calibri" panose="020F0502020204030204" pitchFamily="34" charset="0"/>
              </a:rPr>
              <a:t>		</a:t>
            </a:r>
          </a:p>
          <a:p>
            <a:pPr>
              <a:lnSpc>
                <a:spcPct val="110000"/>
              </a:lnSpc>
            </a:pPr>
            <a:r>
              <a:rPr lang="pt-BR" sz="1300" dirty="0">
                <a:latin typeface="Calibri" panose="020F0502020204030204" pitchFamily="34" charset="0"/>
              </a:rPr>
              <a:t>Boas capacidades de aconselhamento e comunicação</a:t>
            </a:r>
          </a:p>
          <a:p>
            <a:pPr marL="228600" indent="-228600">
              <a:lnSpc>
                <a:spcPct val="110000"/>
              </a:lnSpc>
              <a:buAutoNum type="arabicPeriod"/>
            </a:pPr>
            <a:r>
              <a:rPr lang="pt-BR" sz="1300" dirty="0">
                <a:latin typeface="Calibri" panose="020F0502020204030204" pitchFamily="34" charset="0"/>
              </a:rPr>
              <a:t>Ao começar a tomar os ARVs</a:t>
            </a:r>
          </a:p>
          <a:p>
            <a:pPr marL="228600" indent="-228600">
              <a:lnSpc>
                <a:spcPct val="110000"/>
              </a:lnSpc>
              <a:buAutoNum type="arabicPeriod"/>
            </a:pPr>
            <a:r>
              <a:rPr lang="pt-BR" sz="1300" dirty="0">
                <a:latin typeface="Calibri" panose="020F0502020204030204" pitchFamily="34" charset="0"/>
              </a:rPr>
              <a:t>O que é a carga viral?</a:t>
            </a:r>
          </a:p>
          <a:p>
            <a:pPr marL="228600" indent="-228600">
              <a:lnSpc>
                <a:spcPct val="110000"/>
              </a:lnSpc>
              <a:buAutoNum type="arabicPeriod"/>
            </a:pPr>
            <a:r>
              <a:rPr lang="pt-BR" sz="1300" dirty="0">
                <a:latin typeface="Calibri" panose="020F0502020204030204" pitchFamily="34" charset="0"/>
              </a:rPr>
              <a:t>Por que razão é bom ter uma carga viral baixa?</a:t>
            </a:r>
          </a:p>
          <a:p>
            <a:pPr marL="228600" indent="-228600">
              <a:lnSpc>
                <a:spcPct val="110000"/>
              </a:lnSpc>
              <a:buAutoNum type="arabicPeriod"/>
            </a:pPr>
            <a:r>
              <a:rPr lang="pt-BR" sz="1300" dirty="0">
                <a:latin typeface="Calibri" panose="020F0502020204030204" pitchFamily="34" charset="0"/>
              </a:rPr>
              <a:t>A sua carga viral </a:t>
            </a:r>
            <a:r>
              <a:rPr lang="pt-BR" sz="1200" dirty="0">
                <a:latin typeface="Calibri" panose="020F0502020204030204" pitchFamily="34" charset="0"/>
              </a:rPr>
              <a:t>está</a:t>
            </a:r>
            <a:r>
              <a:rPr lang="pt-BR" sz="1300" dirty="0">
                <a:latin typeface="Calibri" panose="020F0502020204030204" pitchFamily="34" charset="0"/>
              </a:rPr>
              <a:t> BAIXA</a:t>
            </a:r>
          </a:p>
          <a:p>
            <a:pPr marL="228600" indent="-228600">
              <a:lnSpc>
                <a:spcPct val="110000"/>
              </a:lnSpc>
              <a:buAutoNum type="arabicPeriod"/>
            </a:pPr>
            <a:r>
              <a:rPr lang="pt-BR" sz="1300" dirty="0">
                <a:latin typeface="Calibri" panose="020F0502020204030204" pitchFamily="34" charset="0"/>
              </a:rPr>
              <a:t>Manter o vírus a um nível baixo</a:t>
            </a:r>
          </a:p>
          <a:p>
            <a:pPr marL="228600" indent="-228600">
              <a:lnSpc>
                <a:spcPct val="110000"/>
              </a:lnSpc>
              <a:buAutoNum type="arabicPeriod"/>
            </a:pPr>
            <a:r>
              <a:rPr lang="pt-BR" sz="1300" dirty="0">
                <a:latin typeface="Calibri" panose="020F0502020204030204" pitchFamily="34" charset="0"/>
              </a:rPr>
              <a:t>A sua carga viral </a:t>
            </a:r>
            <a:r>
              <a:rPr lang="pt-BR" sz="1200" dirty="0">
                <a:latin typeface="Calibri" panose="020F0502020204030204" pitchFamily="34" charset="0"/>
              </a:rPr>
              <a:t>está </a:t>
            </a:r>
            <a:r>
              <a:rPr lang="pt-BR" sz="1300" dirty="0">
                <a:latin typeface="Calibri" panose="020F0502020204030204" pitchFamily="34" charset="0"/>
              </a:rPr>
              <a:t>INDETECTÁVEL</a:t>
            </a:r>
          </a:p>
          <a:p>
            <a:pPr>
              <a:lnSpc>
                <a:spcPct val="110000"/>
              </a:lnSpc>
            </a:pPr>
            <a:r>
              <a:rPr lang="pt-BR" sz="1300" dirty="0">
                <a:latin typeface="Calibri" panose="020F0502020204030204" pitchFamily="34" charset="0"/>
              </a:rPr>
              <a:t>7.    A sua carga viral </a:t>
            </a:r>
            <a:r>
              <a:rPr lang="pt-BR" sz="1200" dirty="0">
                <a:latin typeface="Calibri" panose="020F0502020204030204" pitchFamily="34" charset="0"/>
              </a:rPr>
              <a:t>está </a:t>
            </a:r>
            <a:r>
              <a:rPr lang="pt-BR" sz="1300" dirty="0">
                <a:latin typeface="Calibri" panose="020F0502020204030204" pitchFamily="34" charset="0"/>
              </a:rPr>
              <a:t>ALTA</a:t>
            </a:r>
          </a:p>
          <a:p>
            <a:pPr>
              <a:lnSpc>
                <a:spcPct val="110000"/>
              </a:lnSpc>
            </a:pPr>
            <a:r>
              <a:rPr lang="pt-BR" sz="1300" dirty="0">
                <a:latin typeface="Calibri" panose="020F0502020204030204" pitchFamily="34" charset="0"/>
              </a:rPr>
              <a:t>8.    Como está a tomar os ARVs?</a:t>
            </a:r>
          </a:p>
          <a:p>
            <a:pPr>
              <a:lnSpc>
                <a:spcPct val="110000"/>
              </a:lnSpc>
            </a:pPr>
            <a:r>
              <a:rPr lang="pt-BR" sz="1300" dirty="0">
                <a:latin typeface="Calibri" panose="020F0502020204030204" pitchFamily="34" charset="0"/>
              </a:rPr>
              <a:t>9.    Quais são os desafios de tomar os seus ARVs? (1 de 3)</a:t>
            </a:r>
          </a:p>
          <a:p>
            <a:pPr marL="342900" indent="-342900">
              <a:lnSpc>
                <a:spcPct val="110000"/>
              </a:lnSpc>
              <a:buAutoNum type="arabicPeriod" startAt="10"/>
            </a:pPr>
            <a:r>
              <a:rPr lang="pt-BR" sz="1300" dirty="0">
                <a:latin typeface="Calibri" panose="020F0502020204030204" pitchFamily="34" charset="0"/>
              </a:rPr>
              <a:t>Quais são os desafios de tomar os seus ARVs? (2 de 3)</a:t>
            </a:r>
          </a:p>
          <a:p>
            <a:pPr>
              <a:lnSpc>
                <a:spcPct val="110000"/>
              </a:lnSpc>
            </a:pPr>
            <a:r>
              <a:rPr lang="pt-BR" sz="1300" dirty="0">
                <a:latin typeface="Calibri" panose="020F0502020204030204" pitchFamily="34" charset="0"/>
              </a:rPr>
              <a:t>11. Quais são os desafios de tomar os seus ARVs? (3 de 3)</a:t>
            </a:r>
          </a:p>
          <a:p>
            <a:pPr marL="342900" indent="-342900">
              <a:lnSpc>
                <a:spcPct val="110000"/>
              </a:lnSpc>
              <a:buAutoNum type="arabicPeriod" startAt="12"/>
            </a:pPr>
            <a:r>
              <a:rPr lang="pt-BR" sz="1300" dirty="0">
                <a:latin typeface="Calibri" panose="020F0502020204030204" pitchFamily="34" charset="0"/>
              </a:rPr>
              <a:t>Dicas para melhorar a ingestão dos ARVs (1 de 3)</a:t>
            </a:r>
          </a:p>
          <a:p>
            <a:pPr marL="342900" indent="-342900">
              <a:lnSpc>
                <a:spcPct val="110000"/>
              </a:lnSpc>
              <a:buAutoNum type="arabicPeriod" startAt="13"/>
            </a:pPr>
            <a:r>
              <a:rPr lang="pt-BR" sz="1300" dirty="0">
                <a:latin typeface="Calibri" panose="020F0502020204030204" pitchFamily="34" charset="0"/>
              </a:rPr>
              <a:t>Dicas para melhorar a ingestão dos ARVs (2 de 3)</a:t>
            </a:r>
          </a:p>
          <a:p>
            <a:pPr>
              <a:lnSpc>
                <a:spcPct val="110000"/>
              </a:lnSpc>
            </a:pPr>
            <a:r>
              <a:rPr lang="pt-BR" sz="1300" dirty="0">
                <a:latin typeface="Calibri" panose="020F0502020204030204" pitchFamily="34" charset="0"/>
              </a:rPr>
              <a:t>14.      Dicas para melhorar a ingestão dos ARVs (3 de 3)</a:t>
            </a:r>
          </a:p>
          <a:p>
            <a:pPr marL="342900" indent="-342900">
              <a:lnSpc>
                <a:spcPct val="110000"/>
              </a:lnSpc>
              <a:buAutoNum type="arabicPeriod" startAt="15"/>
            </a:pPr>
            <a:r>
              <a:rPr lang="pt-BR" sz="1300" dirty="0">
                <a:latin typeface="Calibri" panose="020F0502020204030204" pitchFamily="34" charset="0"/>
              </a:rPr>
              <a:t>Assistência adicional para tomar os ARVs</a:t>
            </a:r>
          </a:p>
          <a:p>
            <a:pPr marL="342900" indent="-342900">
              <a:lnSpc>
                <a:spcPct val="110000"/>
              </a:lnSpc>
              <a:buAutoNum type="arabicPeriod" startAt="16"/>
            </a:pPr>
            <a:r>
              <a:rPr lang="pt-BR" sz="1300" dirty="0">
                <a:latin typeface="Calibri" panose="020F0502020204030204" pitchFamily="34" charset="0"/>
              </a:rPr>
              <a:t>Lembrar-se de tomar os ARVs</a:t>
            </a:r>
          </a:p>
          <a:p>
            <a:pPr marL="342900" indent="-342900">
              <a:lnSpc>
                <a:spcPct val="110000"/>
              </a:lnSpc>
              <a:buAutoNum type="arabicPeriod" startAt="17"/>
            </a:pPr>
            <a:r>
              <a:rPr lang="pt-BR" sz="1300" dirty="0">
                <a:latin typeface="Calibri" panose="020F0502020204030204" pitchFamily="34" charset="0"/>
              </a:rPr>
              <a:t>Compreender os seus ARVs</a:t>
            </a:r>
          </a:p>
          <a:p>
            <a:pPr marL="342900" indent="-342900">
              <a:lnSpc>
                <a:spcPct val="110000"/>
              </a:lnSpc>
              <a:buAutoNum type="arabicPeriod" startAt="18"/>
            </a:pPr>
            <a:r>
              <a:rPr lang="pt-BR" sz="1300" dirty="0">
                <a:latin typeface="Calibri" panose="020F0502020204030204" pitchFamily="34" charset="0"/>
              </a:rPr>
              <a:t>Facilitar o processo de ingestão</a:t>
            </a:r>
          </a:p>
          <a:p>
            <a:pPr>
              <a:lnSpc>
                <a:spcPct val="110000"/>
              </a:lnSpc>
            </a:pPr>
            <a:r>
              <a:rPr lang="pt-BR" sz="1300" dirty="0">
                <a:latin typeface="Calibri" panose="020F0502020204030204" pitchFamily="34" charset="0"/>
              </a:rPr>
              <a:t>19.      Dicas para engolir os comprimidos</a:t>
            </a:r>
          </a:p>
          <a:p>
            <a:pPr marL="342900" indent="-342900">
              <a:lnSpc>
                <a:spcPct val="110000"/>
              </a:lnSpc>
              <a:buAutoNum type="arabicPeriod" startAt="20"/>
            </a:pPr>
            <a:r>
              <a:rPr lang="pt-BR" sz="1300" dirty="0">
                <a:latin typeface="Calibri" panose="020F0502020204030204" pitchFamily="34" charset="0"/>
              </a:rPr>
              <a:t>A quem dizer e porquê</a:t>
            </a:r>
          </a:p>
          <a:p>
            <a:pPr marL="342900" indent="-342900">
              <a:lnSpc>
                <a:spcPct val="110000"/>
              </a:lnSpc>
              <a:buAutoNum type="arabicPeriod" startAt="20"/>
            </a:pPr>
            <a:r>
              <a:rPr lang="pt-BR" sz="1300" dirty="0">
                <a:latin typeface="Calibri" panose="020F0502020204030204" pitchFamily="34" charset="0"/>
              </a:rPr>
              <a:t>Assumir responsabilidade pelos seus ARVs</a:t>
            </a:r>
          </a:p>
          <a:p>
            <a:pPr marL="342900" indent="-342900">
              <a:lnSpc>
                <a:spcPct val="110000"/>
              </a:lnSpc>
              <a:buAutoNum type="arabicPeriod" startAt="20"/>
            </a:pPr>
            <a:r>
              <a:rPr lang="pt-BR" sz="1300" dirty="0">
                <a:latin typeface="Calibri" panose="020F0502020204030204" pitchFamily="34" charset="0"/>
              </a:rPr>
              <a:t>Acompanhamento da maneira de tomar os ARVs</a:t>
            </a:r>
          </a:p>
          <a:p>
            <a:pPr marL="342900" indent="-342900">
              <a:lnSpc>
                <a:spcPct val="110000"/>
              </a:lnSpc>
              <a:buAutoNum type="arabicPeriod" startAt="20"/>
            </a:pPr>
            <a:r>
              <a:rPr lang="pt-BR" sz="1300" dirty="0">
                <a:latin typeface="Calibri" panose="020F0502020204030204" pitchFamily="34" charset="0"/>
              </a:rPr>
              <a:t>Conseguiu reduzir a sua carga viral</a:t>
            </a:r>
          </a:p>
          <a:p>
            <a:pPr marL="342900" indent="-342900">
              <a:lnSpc>
                <a:spcPct val="110000"/>
              </a:lnSpc>
              <a:buAutoNum type="arabicPeriod" startAt="20"/>
            </a:pPr>
            <a:r>
              <a:rPr lang="pt-BR" sz="1300" dirty="0">
                <a:latin typeface="Calibri" panose="020F0502020204030204" pitchFamily="34" charset="0"/>
              </a:rPr>
              <a:t> Manter o vírus a um nível baixo</a:t>
            </a:r>
          </a:p>
          <a:p>
            <a:pPr marL="342900" indent="-342900">
              <a:lnSpc>
                <a:spcPct val="110000"/>
              </a:lnSpc>
              <a:buAutoNum type="arabicPeriod" startAt="20"/>
            </a:pPr>
            <a:r>
              <a:rPr lang="pt-BR" sz="1300" dirty="0">
                <a:latin typeface="Calibri" panose="020F0502020204030204" pitchFamily="34" charset="0"/>
              </a:rPr>
              <a:t> Quando os ARVs não estão a funcionar bem</a:t>
            </a:r>
            <a:r>
              <a:rPr lang="en-US" dirty="0"/>
              <a:t>								</a:t>
            </a:r>
            <a:endParaRPr lang="pt-BR" b="1" dirty="0"/>
          </a:p>
        </p:txBody>
      </p:sp>
      <p:sp>
        <p:nvSpPr>
          <p:cNvPr id="7" name="Rectangle 6"/>
          <p:cNvSpPr/>
          <p:nvPr/>
        </p:nvSpPr>
        <p:spPr>
          <a:xfrm>
            <a:off x="6176299" y="1676400"/>
            <a:ext cx="2358101"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6176299" y="1879449"/>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6176299" y="2077546"/>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6176299" y="2286000"/>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6176299" y="2458546"/>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6176299" y="2667000"/>
            <a:ext cx="2358101"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6176299" y="2839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7" name="Rectangle 26"/>
          <p:cNvSpPr/>
          <p:nvPr/>
        </p:nvSpPr>
        <p:spPr>
          <a:xfrm>
            <a:off x="6172193" y="5694854"/>
            <a:ext cx="2358101" cy="13225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8" name="Rectangle 27"/>
          <p:cNvSpPr/>
          <p:nvPr/>
        </p:nvSpPr>
        <p:spPr>
          <a:xfrm>
            <a:off x="6172192" y="3058073"/>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9" name="Rectangle 28"/>
          <p:cNvSpPr/>
          <p:nvPr/>
        </p:nvSpPr>
        <p:spPr>
          <a:xfrm>
            <a:off x="6172191" y="32766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0" name="Rectangle 29"/>
          <p:cNvSpPr/>
          <p:nvPr/>
        </p:nvSpPr>
        <p:spPr>
          <a:xfrm>
            <a:off x="6172190" y="35052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Rectangle 30"/>
          <p:cNvSpPr/>
          <p:nvPr/>
        </p:nvSpPr>
        <p:spPr>
          <a:xfrm>
            <a:off x="6172189" y="3696981"/>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2" name="Rectangle 31"/>
          <p:cNvSpPr/>
          <p:nvPr/>
        </p:nvSpPr>
        <p:spPr>
          <a:xfrm>
            <a:off x="6172188" y="3907219"/>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3" name="Rectangle 32"/>
          <p:cNvSpPr/>
          <p:nvPr/>
        </p:nvSpPr>
        <p:spPr>
          <a:xfrm>
            <a:off x="6176299" y="4114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4" name="Rectangle 33"/>
          <p:cNvSpPr/>
          <p:nvPr/>
        </p:nvSpPr>
        <p:spPr>
          <a:xfrm>
            <a:off x="6172200" y="4287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5" name="Rectangle 34"/>
          <p:cNvSpPr/>
          <p:nvPr/>
        </p:nvSpPr>
        <p:spPr>
          <a:xfrm>
            <a:off x="6176299" y="4495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6" name="Rectangle 35"/>
          <p:cNvSpPr/>
          <p:nvPr/>
        </p:nvSpPr>
        <p:spPr>
          <a:xfrm>
            <a:off x="6176299" y="4668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7" name="Rectangle 36"/>
          <p:cNvSpPr/>
          <p:nvPr/>
        </p:nvSpPr>
        <p:spPr>
          <a:xfrm>
            <a:off x="6176299" y="4876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8" name="Rectangle 37"/>
          <p:cNvSpPr/>
          <p:nvPr/>
        </p:nvSpPr>
        <p:spPr>
          <a:xfrm>
            <a:off x="6176299" y="51054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9" name="Rectangle 38"/>
          <p:cNvSpPr/>
          <p:nvPr/>
        </p:nvSpPr>
        <p:spPr>
          <a:xfrm>
            <a:off x="6172200" y="52779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0" name="Rectangle 39"/>
          <p:cNvSpPr/>
          <p:nvPr/>
        </p:nvSpPr>
        <p:spPr>
          <a:xfrm>
            <a:off x="6176299" y="5506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1" name="Rectangle 40"/>
          <p:cNvSpPr/>
          <p:nvPr/>
        </p:nvSpPr>
        <p:spPr>
          <a:xfrm>
            <a:off x="6176299" y="5887546"/>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2" name="Rectangle 41"/>
          <p:cNvSpPr/>
          <p:nvPr/>
        </p:nvSpPr>
        <p:spPr>
          <a:xfrm>
            <a:off x="6176299" y="6096000"/>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3" name="Rectangle 42"/>
          <p:cNvSpPr/>
          <p:nvPr/>
        </p:nvSpPr>
        <p:spPr>
          <a:xfrm>
            <a:off x="6171448" y="6324600"/>
            <a:ext cx="2358101"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pt-PT" sz="2800" noProof="0" dirty="0">
                <a:solidFill>
                  <a:srgbClr val="FFFFFF"/>
                </a:solidFill>
                <a:latin typeface="Calibri" panose="020F0502020204030204" pitchFamily="34" charset="0"/>
              </a:rPr>
              <a:t>	1. Ao começar a tomar os </a:t>
            </a:r>
            <a:r>
              <a:rPr lang="pt-PT" sz="2800" noProof="0" dirty="0" err="1">
                <a:solidFill>
                  <a:srgbClr val="FFFFFF"/>
                </a:solidFill>
                <a:latin typeface="Calibri" panose="020F0502020204030204" pitchFamily="34" charset="0"/>
              </a:rPr>
              <a:t>ARVs</a:t>
            </a:r>
            <a:endParaRPr lang="pt-PT" sz="2800" noProof="0" dirty="0">
              <a:solidFill>
                <a:srgbClr val="FFFFFF"/>
              </a:solidFill>
              <a:latin typeface="Calibri" panose="020F0502020204030204" pitchFamily="34" charset="0"/>
            </a:endParaRPr>
          </a:p>
        </p:txBody>
      </p:sp>
      <p:sp>
        <p:nvSpPr>
          <p:cNvPr id="2" name="TextBox 1"/>
          <p:cNvSpPr txBox="1"/>
          <p:nvPr/>
        </p:nvSpPr>
        <p:spPr>
          <a:xfrm>
            <a:off x="6629400" y="1447800"/>
            <a:ext cx="2362201" cy="4524315"/>
          </a:xfrm>
          <a:prstGeom prst="rect">
            <a:avLst/>
          </a:prstGeom>
          <a:noFill/>
        </p:spPr>
        <p:txBody>
          <a:bodyPr wrap="square" rtlCol="0">
            <a:spAutoFit/>
          </a:bodyPr>
          <a:lstStyle/>
          <a:p>
            <a:pPr marL="285750" indent="-285750">
              <a:buFont typeface="Wingdings" panose="05000000000000000000" pitchFamily="2" charset="2"/>
              <a:buChar char="Ø"/>
            </a:pPr>
            <a:r>
              <a:rPr lang="pt-BR" dirty="0">
                <a:latin typeface="Calibri" panose="020F0502020204030204" pitchFamily="34" charset="0"/>
              </a:rPr>
              <a:t>Os ARVs impedem o HIV de produzir mais vírus, o que faz com que a pessoa fique mais saudável.</a:t>
            </a:r>
          </a:p>
          <a:p>
            <a:pPr marL="285750" indent="-285750">
              <a:buFont typeface="Wingdings" panose="05000000000000000000" pitchFamily="2" charset="2"/>
              <a:buChar char="Ø"/>
            </a:pPr>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É importante tomar os ARVs todos os dias, conforme receitado.</a:t>
            </a:r>
          </a:p>
          <a:p>
            <a:pPr marL="285750" indent="-285750">
              <a:buFont typeface="Wingdings" panose="05000000000000000000" pitchFamily="2" charset="2"/>
              <a:buChar char="Ø"/>
            </a:pPr>
            <a:endParaRPr lang="pt-BR" dirty="0">
              <a:latin typeface="Calibri" panose="020F0502020204030204" pitchFamily="34" charset="0"/>
            </a:endParaRPr>
          </a:p>
          <a:p>
            <a:pPr marL="285750" indent="-285750">
              <a:buFont typeface="Wingdings" panose="05000000000000000000" pitchFamily="2" charset="2"/>
              <a:buChar char="Ø"/>
            </a:pPr>
            <a:r>
              <a:rPr lang="pt-BR" dirty="0">
                <a:latin typeface="Calibri" panose="020F0502020204030204" pitchFamily="34" charset="0"/>
              </a:rPr>
              <a:t>Passados seis meses analisaremos a sua carga viral, para ver se os ARVs estão a funcionar bem.</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09024"/>
            <a:ext cx="6477000" cy="466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008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27500</TotalTime>
  <Words>9117</Words>
  <Application>Microsoft Office PowerPoint</Application>
  <PresentationFormat>Presentación en pantalla (4:3)</PresentationFormat>
  <Paragraphs>990</Paragraphs>
  <Slides>59</Slides>
  <Notes>8</Notes>
  <HiddenSlides>0</HiddenSlides>
  <MMClips>0</MMClips>
  <ScaleCrop>false</ScaleCrop>
  <HeadingPairs>
    <vt:vector size="6" baseType="variant">
      <vt:variant>
        <vt:lpstr>Fuentes usadas</vt:lpstr>
      </vt:variant>
      <vt:variant>
        <vt:i4>7</vt:i4>
      </vt:variant>
      <vt:variant>
        <vt:lpstr>Tema</vt:lpstr>
      </vt:variant>
      <vt:variant>
        <vt:i4>5</vt:i4>
      </vt:variant>
      <vt:variant>
        <vt:lpstr>Títulos de diapositiva</vt:lpstr>
      </vt:variant>
      <vt:variant>
        <vt:i4>59</vt:i4>
      </vt:variant>
    </vt:vector>
  </HeadingPairs>
  <TitlesOfParts>
    <vt:vector size="71" baseType="lpstr">
      <vt:lpstr>Arial</vt:lpstr>
      <vt:lpstr>Arial Narrow</vt:lpstr>
      <vt:lpstr>Book Antiqua</vt:lpstr>
      <vt:lpstr>Calibri</vt:lpstr>
      <vt:lpstr>Symbol</vt:lpstr>
      <vt:lpstr>Times New Roman</vt:lpstr>
      <vt:lpstr>Wingdings</vt:lpstr>
      <vt:lpstr>Office Theme</vt:lpstr>
      <vt:lpstr>Default Theme</vt:lpstr>
      <vt:lpstr>1_Default Theme</vt:lpstr>
      <vt:lpstr>2_Default Theme</vt:lpstr>
      <vt:lpstr>3_Default Theme</vt:lpstr>
      <vt:lpstr>Presentación de PowerPoint</vt:lpstr>
      <vt:lpstr>Presentación de PowerPoint</vt:lpstr>
      <vt:lpstr>Como utilizar o Papel Gigante de Monitorização da Carga Viral e Aconselhamento para Maior Adesão</vt:lpstr>
      <vt:lpstr> Tópico do Cartão (mostrar também ao doente)</vt:lpstr>
      <vt:lpstr>Boas competências de aconselhamento e comunicação</vt:lpstr>
      <vt:lpstr>Boas competências de aconselhamento e comunicação (continuação)</vt:lpstr>
      <vt:lpstr>Presentación de PowerPoint</vt:lpstr>
      <vt:lpstr>TÓPICOS DOS CARTÕES DE ACONSELHAMENTO</vt:lpstr>
      <vt:lpstr> 1. Ao começar a tomar os ARVs</vt:lpstr>
      <vt:lpstr> 1. Ao começar a tomar os ARVs</vt:lpstr>
      <vt:lpstr> 2. O que é a carga viral?</vt:lpstr>
      <vt:lpstr>Presentación de PowerPoint</vt:lpstr>
      <vt:lpstr> 3. Por que razão é bom ter uma carga viral baixa?</vt:lpstr>
      <vt:lpstr>Presentación de PowerPoint</vt:lpstr>
      <vt:lpstr> 4. A sua carga viral está BAIXA</vt:lpstr>
      <vt:lpstr>Presentación de PowerPoint</vt:lpstr>
      <vt:lpstr> 5. Manter o vírus a um nível baixo</vt:lpstr>
      <vt:lpstr>Presentación de PowerPoint</vt:lpstr>
      <vt:lpstr> 6. A sua carga Viral está INDETECTÁVEL</vt:lpstr>
      <vt:lpstr>Presentación de PowerPoint</vt:lpstr>
      <vt:lpstr> 7. A sua carga viral está ALTA</vt:lpstr>
      <vt:lpstr> 7. A sua carga viral está ALTA</vt:lpstr>
      <vt:lpstr> 8. Como está a tomar os ARVs?</vt:lpstr>
      <vt:lpstr>Presentación de PowerPoint</vt:lpstr>
      <vt:lpstr> 9. Quais são os desafios de tomar os seus ARVs?</vt:lpstr>
      <vt:lpstr>Presentación de PowerPoint</vt:lpstr>
      <vt:lpstr>10. Quais são os desafios de tomar os seus ARVs?</vt:lpstr>
      <vt:lpstr>Presentación de PowerPoint</vt:lpstr>
      <vt:lpstr>11. Quais são os desafios de tomar os seus ARVs?</vt:lpstr>
      <vt:lpstr>Presentación de PowerPoint</vt:lpstr>
      <vt:lpstr> 12. Dicas para melhorar a ingestão dos ARVs</vt:lpstr>
      <vt:lpstr>12. Dicas para melhorar a ingestão dos ARVs</vt:lpstr>
      <vt:lpstr> 13. Dicas para melhorar a ingestão dos ARVs</vt:lpstr>
      <vt:lpstr>13. Dicas para melhorar a ingestão dos ARVs</vt:lpstr>
      <vt:lpstr> 14. Dicas para melhorar a ingestão dos ARVs</vt:lpstr>
      <vt:lpstr>14. Dicas para melhorar a ingestão dos ARVs</vt:lpstr>
      <vt:lpstr> 15. Assistência adicional para tomar os ARVs</vt:lpstr>
      <vt:lpstr> 15. Assistência adicional para tomar os ARVs</vt:lpstr>
      <vt:lpstr> 16. Lembrar-se de tomar os ARVs</vt:lpstr>
      <vt:lpstr> 16. Lembrar-se de tomar os ARVs</vt:lpstr>
      <vt:lpstr> 17. Compreender os seus ARVs</vt:lpstr>
      <vt:lpstr> 17. Compreender os seus ARVs</vt:lpstr>
      <vt:lpstr> 18. Facilitar o processo de ingestão</vt:lpstr>
      <vt:lpstr> 18. Facilitar o processo de ingestão</vt:lpstr>
      <vt:lpstr> 19. Dicas para engolir os comprimidos</vt:lpstr>
      <vt:lpstr> 19. Dicas para engolir os comprimidos</vt:lpstr>
      <vt:lpstr> 20. A quem dizer e porquê</vt:lpstr>
      <vt:lpstr> 20. A quem dizer e porquê</vt:lpstr>
      <vt:lpstr> 21. Assumir responsabilidade pelos seus ARVs</vt:lpstr>
      <vt:lpstr> 21. Assumir responsabilidade pelos seus       ARVs</vt:lpstr>
      <vt:lpstr> 22. Acompanhamento da maneira de tomar os ARVs</vt:lpstr>
      <vt:lpstr>Presentación de PowerPoint</vt:lpstr>
      <vt:lpstr> 23. Conseguiu reduzir a sua carga viral</vt:lpstr>
      <vt:lpstr>Presentación de PowerPoint</vt:lpstr>
      <vt:lpstr> 24. Manter o vírus a um nível baixo</vt:lpstr>
      <vt:lpstr> 24. Manter o vírus a um nível baixo</vt:lpstr>
      <vt:lpstr> 25. Quando os ARVs não estão a funcionar bem</vt:lpstr>
      <vt:lpstr>Presentación de PowerPoint</vt:lpstr>
      <vt:lpstr>Presentación de PowerPoint</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tbo100</cp:lastModifiedBy>
  <cp:revision>280</cp:revision>
  <dcterms:created xsi:type="dcterms:W3CDTF">2017-04-24T16:06:52Z</dcterms:created>
  <dcterms:modified xsi:type="dcterms:W3CDTF">2020-09-30T13:29:14Z</dcterms:modified>
</cp:coreProperties>
</file>