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3.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60" r:id="rId2"/>
    <p:sldMasterId id="2147483668" r:id="rId3"/>
    <p:sldMasterId id="2147483676" r:id="rId4"/>
  </p:sldMasterIdLst>
  <p:notesMasterIdLst>
    <p:notesMasterId r:id="rId62"/>
  </p:notesMasterIdLst>
  <p:sldIdLst>
    <p:sldId id="288" r:id="rId5"/>
    <p:sldId id="289" r:id="rId6"/>
    <p:sldId id="290" r:id="rId7"/>
    <p:sldId id="291" r:id="rId8"/>
    <p:sldId id="292" r:id="rId9"/>
    <p:sldId id="322" r:id="rId10"/>
    <p:sldId id="293" r:id="rId11"/>
    <p:sldId id="294" r:id="rId12"/>
    <p:sldId id="295" r:id="rId13"/>
    <p:sldId id="296" r:id="rId14"/>
    <p:sldId id="297" r:id="rId15"/>
    <p:sldId id="298" r:id="rId16"/>
    <p:sldId id="323" r:id="rId17"/>
    <p:sldId id="324" r:id="rId18"/>
    <p:sldId id="299" r:id="rId19"/>
    <p:sldId id="300" r:id="rId20"/>
    <p:sldId id="325" r:id="rId21"/>
    <p:sldId id="326" r:id="rId22"/>
    <p:sldId id="258" r:id="rId23"/>
    <p:sldId id="301" r:id="rId24"/>
    <p:sldId id="260" r:id="rId25"/>
    <p:sldId id="302" r:id="rId26"/>
    <p:sldId id="262" r:id="rId27"/>
    <p:sldId id="303" r:id="rId28"/>
    <p:sldId id="304" r:id="rId29"/>
    <p:sldId id="305" r:id="rId30"/>
    <p:sldId id="306" r:id="rId31"/>
    <p:sldId id="307" r:id="rId32"/>
    <p:sldId id="268" r:id="rId33"/>
    <p:sldId id="308" r:id="rId34"/>
    <p:sldId id="309" r:id="rId35"/>
    <p:sldId id="310" r:id="rId36"/>
    <p:sldId id="311" r:id="rId37"/>
    <p:sldId id="312" r:id="rId38"/>
    <p:sldId id="274" r:id="rId39"/>
    <p:sldId id="315" r:id="rId40"/>
    <p:sldId id="314" r:id="rId41"/>
    <p:sldId id="313" r:id="rId42"/>
    <p:sldId id="278" r:id="rId43"/>
    <p:sldId id="316" r:id="rId44"/>
    <p:sldId id="317" r:id="rId45"/>
    <p:sldId id="319" r:id="rId46"/>
    <p:sldId id="327" r:id="rId47"/>
    <p:sldId id="328" r:id="rId48"/>
    <p:sldId id="329" r:id="rId49"/>
    <p:sldId id="330" r:id="rId50"/>
    <p:sldId id="331" r:id="rId51"/>
    <p:sldId id="332" r:id="rId52"/>
    <p:sldId id="282" r:id="rId53"/>
    <p:sldId id="318" r:id="rId54"/>
    <p:sldId id="284" r:id="rId55"/>
    <p:sldId id="320" r:id="rId56"/>
    <p:sldId id="333" r:id="rId57"/>
    <p:sldId id="334" r:id="rId58"/>
    <p:sldId id="286" r:id="rId59"/>
    <p:sldId id="321" r:id="rId60"/>
    <p:sldId id="335" r:id="rId61"/>
  </p:sldIdLst>
  <p:sldSz cx="9144000" cy="6858000" type="screen4x3"/>
  <p:notesSz cx="6858000" cy="9144000"/>
  <p:defaultText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West, Rebecca L." initials="RLW"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0066"/>
    <a:srgbClr val="99CC00"/>
    <a:srgbClr val="CCFFCC"/>
    <a:srgbClr val="FF7C80"/>
    <a:srgbClr val="00CC99"/>
    <a:srgbClr val="6666FF"/>
    <a:srgbClr val="FFCC66"/>
    <a:srgbClr val="FF6600"/>
    <a:srgbClr val="99FF33"/>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107" d="100"/>
          <a:sy n="107" d="100"/>
        </p:scale>
        <p:origin x="-84" y="-72"/>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841CF8C-908C-45FA-9F51-DE8C689B0CD5}" type="datetimeFigureOut">
              <a:rPr lang="en-US" smtClean="0"/>
              <a:t>6/5/2017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274586A-C18D-41D9-A610-58EA97BF6534}" type="slidenum">
              <a:rPr lang="en-US" smtClean="0"/>
              <a:t>‹#›</a:t>
            </a:fld>
            <a:endParaRPr lang="en-US"/>
          </a:p>
        </p:txBody>
      </p:sp>
    </p:spTree>
    <p:extLst>
      <p:ext uri="{BB962C8B-B14F-4D97-AF65-F5344CB8AC3E}">
        <p14:creationId xmlns:p14="http://schemas.microsoft.com/office/powerpoint/2010/main" val="916699770"/>
      </p:ext>
    </p:extLst>
  </p:cSld>
  <p:clrMap bg1="lt1" tx1="dk1" bg2="lt2" tx2="dk2" accent1="accent1" accent2="accent2" accent3="accent3" accent4="accent4" accent5="accent5" accent6="accent6" hlink="hlink" folHlink="folHlink"/>
  <p:notesStyle>
    <a:lvl1pPr marL="0" algn="l" defTabSz="913972" rtl="0" eaLnBrk="1" latinLnBrk="0" hangingPunct="1">
      <a:defRPr sz="1200" kern="1200">
        <a:solidFill>
          <a:schemeClr val="tx1"/>
        </a:solidFill>
        <a:latin typeface="+mn-lt"/>
        <a:ea typeface="+mn-ea"/>
        <a:cs typeface="+mn-cs"/>
      </a:defRPr>
    </a:lvl1pPr>
    <a:lvl2pPr marL="456986" algn="l" defTabSz="913972" rtl="0" eaLnBrk="1" latinLnBrk="0" hangingPunct="1">
      <a:defRPr sz="1200" kern="1200">
        <a:solidFill>
          <a:schemeClr val="tx1"/>
        </a:solidFill>
        <a:latin typeface="+mn-lt"/>
        <a:ea typeface="+mn-ea"/>
        <a:cs typeface="+mn-cs"/>
      </a:defRPr>
    </a:lvl2pPr>
    <a:lvl3pPr marL="913972" algn="l" defTabSz="913972" rtl="0" eaLnBrk="1" latinLnBrk="0" hangingPunct="1">
      <a:defRPr sz="1200" kern="1200">
        <a:solidFill>
          <a:schemeClr val="tx1"/>
        </a:solidFill>
        <a:latin typeface="+mn-lt"/>
        <a:ea typeface="+mn-ea"/>
        <a:cs typeface="+mn-cs"/>
      </a:defRPr>
    </a:lvl3pPr>
    <a:lvl4pPr marL="1370959" algn="l" defTabSz="913972" rtl="0" eaLnBrk="1" latinLnBrk="0" hangingPunct="1">
      <a:defRPr sz="1200" kern="1200">
        <a:solidFill>
          <a:schemeClr val="tx1"/>
        </a:solidFill>
        <a:latin typeface="+mn-lt"/>
        <a:ea typeface="+mn-ea"/>
        <a:cs typeface="+mn-cs"/>
      </a:defRPr>
    </a:lvl4pPr>
    <a:lvl5pPr marL="1827945" algn="l" defTabSz="913972" rtl="0" eaLnBrk="1" latinLnBrk="0" hangingPunct="1">
      <a:defRPr sz="1200" kern="1200">
        <a:solidFill>
          <a:schemeClr val="tx1"/>
        </a:solidFill>
        <a:latin typeface="+mn-lt"/>
        <a:ea typeface="+mn-ea"/>
        <a:cs typeface="+mn-cs"/>
      </a:defRPr>
    </a:lvl5pPr>
    <a:lvl6pPr marL="2284932" algn="l" defTabSz="913972" rtl="0" eaLnBrk="1" latinLnBrk="0" hangingPunct="1">
      <a:defRPr sz="1200" kern="1200">
        <a:solidFill>
          <a:schemeClr val="tx1"/>
        </a:solidFill>
        <a:latin typeface="+mn-lt"/>
        <a:ea typeface="+mn-ea"/>
        <a:cs typeface="+mn-cs"/>
      </a:defRPr>
    </a:lvl6pPr>
    <a:lvl7pPr marL="2741916" algn="l" defTabSz="913972" rtl="0" eaLnBrk="1" latinLnBrk="0" hangingPunct="1">
      <a:defRPr sz="1200" kern="1200">
        <a:solidFill>
          <a:schemeClr val="tx1"/>
        </a:solidFill>
        <a:latin typeface="+mn-lt"/>
        <a:ea typeface="+mn-ea"/>
        <a:cs typeface="+mn-cs"/>
      </a:defRPr>
    </a:lvl7pPr>
    <a:lvl8pPr marL="3198904" algn="l" defTabSz="913972" rtl="0" eaLnBrk="1" latinLnBrk="0" hangingPunct="1">
      <a:defRPr sz="1200" kern="1200">
        <a:solidFill>
          <a:schemeClr val="tx1"/>
        </a:solidFill>
        <a:latin typeface="+mn-lt"/>
        <a:ea typeface="+mn-ea"/>
        <a:cs typeface="+mn-cs"/>
      </a:defRPr>
    </a:lvl8pPr>
    <a:lvl9pPr marL="3655888" algn="l" defTabSz="91397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smtClean="0">
                <a:solidFill>
                  <a:srgbClr val="C00000"/>
                </a:solidFill>
              </a:rPr>
              <a:t>Dark Red</a:t>
            </a:r>
            <a:r>
              <a:rPr lang="en-US" b="0" baseline="0" dirty="0" smtClean="0">
                <a:solidFill>
                  <a:srgbClr val="C00000"/>
                </a:solidFill>
              </a:rPr>
              <a:t> = First Visit minimum </a:t>
            </a:r>
          </a:p>
          <a:p>
            <a:r>
              <a:rPr lang="en-US" b="0" baseline="0" dirty="0" smtClean="0">
                <a:solidFill>
                  <a:srgbClr val="C00000"/>
                </a:solidFill>
              </a:rPr>
              <a:t>Red = first and subsequent visits</a:t>
            </a:r>
          </a:p>
          <a:p>
            <a:r>
              <a:rPr lang="en-US" b="0" baseline="0" dirty="0" smtClean="0">
                <a:solidFill>
                  <a:srgbClr val="C00000"/>
                </a:solidFill>
              </a:rPr>
              <a:t>Orange = To be discussed at multiple points in pregnancy and postpartum care</a:t>
            </a:r>
          </a:p>
          <a:p>
            <a:r>
              <a:rPr lang="en-US" b="0" baseline="0" dirty="0" smtClean="0">
                <a:solidFill>
                  <a:srgbClr val="C00000"/>
                </a:solidFill>
              </a:rPr>
              <a:t>Green 	= Term and early post partum visits</a:t>
            </a:r>
          </a:p>
          <a:p>
            <a:r>
              <a:rPr lang="en-US" b="0" baseline="0" dirty="0" smtClean="0">
                <a:solidFill>
                  <a:srgbClr val="C00000"/>
                </a:solidFill>
              </a:rPr>
              <a:t>Blue 	= Early Infant follow-up visits</a:t>
            </a:r>
          </a:p>
          <a:p>
            <a:r>
              <a:rPr lang="en-US" b="0" baseline="0" dirty="0" smtClean="0">
                <a:solidFill>
                  <a:srgbClr val="C00000"/>
                </a:solidFill>
              </a:rPr>
              <a:t>Purple = Infant feeding support visits</a:t>
            </a:r>
          </a:p>
          <a:p>
            <a:r>
              <a:rPr lang="en-US" b="0" baseline="0" dirty="0" smtClean="0">
                <a:solidFill>
                  <a:srgbClr val="C00000"/>
                </a:solidFill>
              </a:rPr>
              <a:t>Navy =  When baby is determined to be HIV infected </a:t>
            </a:r>
            <a:endParaRPr lang="en-US" b="0"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274586A-C18D-41D9-A610-58EA97BF6534}" type="slidenum">
              <a:rPr lang="en-US" smtClean="0"/>
              <a:t>4</a:t>
            </a:fld>
            <a:endParaRPr lang="en-US"/>
          </a:p>
        </p:txBody>
      </p:sp>
    </p:spTree>
    <p:extLst>
      <p:ext uri="{BB962C8B-B14F-4D97-AF65-F5344CB8AC3E}">
        <p14:creationId xmlns:p14="http://schemas.microsoft.com/office/powerpoint/2010/main" val="20400408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smtClean="0">
                <a:solidFill>
                  <a:srgbClr val="C00000"/>
                </a:solidFill>
              </a:rPr>
              <a:t>Dark Red</a:t>
            </a:r>
            <a:r>
              <a:rPr lang="en-US" b="0" baseline="0" dirty="0" smtClean="0">
                <a:solidFill>
                  <a:srgbClr val="C00000"/>
                </a:solidFill>
              </a:rPr>
              <a:t> = First Visit minimum </a:t>
            </a:r>
          </a:p>
          <a:p>
            <a:r>
              <a:rPr lang="en-US" b="0" baseline="0" dirty="0" smtClean="0">
                <a:solidFill>
                  <a:srgbClr val="C00000"/>
                </a:solidFill>
              </a:rPr>
              <a:t>Red = first and subsequent visits</a:t>
            </a:r>
          </a:p>
          <a:p>
            <a:r>
              <a:rPr lang="en-US" b="0" baseline="0" dirty="0" smtClean="0">
                <a:solidFill>
                  <a:srgbClr val="C00000"/>
                </a:solidFill>
              </a:rPr>
              <a:t>Orange = To be discussed at multiple points in pregnancy and postpartum care</a:t>
            </a:r>
          </a:p>
          <a:p>
            <a:r>
              <a:rPr lang="en-US" b="0" baseline="0" dirty="0" smtClean="0">
                <a:solidFill>
                  <a:srgbClr val="C00000"/>
                </a:solidFill>
              </a:rPr>
              <a:t>Green 	= Term and early post partum visits</a:t>
            </a:r>
          </a:p>
          <a:p>
            <a:r>
              <a:rPr lang="en-US" b="0" baseline="0" dirty="0" smtClean="0">
                <a:solidFill>
                  <a:srgbClr val="C00000"/>
                </a:solidFill>
              </a:rPr>
              <a:t>Blue 	= Early Infant follow-up visits</a:t>
            </a:r>
          </a:p>
          <a:p>
            <a:r>
              <a:rPr lang="en-US" b="0" baseline="0" dirty="0" smtClean="0">
                <a:solidFill>
                  <a:srgbClr val="C00000"/>
                </a:solidFill>
              </a:rPr>
              <a:t>Purple = Infant feeding support visits</a:t>
            </a:r>
          </a:p>
          <a:p>
            <a:r>
              <a:rPr lang="en-US" b="0" baseline="0" dirty="0" smtClean="0">
                <a:solidFill>
                  <a:srgbClr val="C00000"/>
                </a:solidFill>
              </a:rPr>
              <a:t>Navy =  When baby is determined to be HIV infected </a:t>
            </a:r>
            <a:endParaRPr lang="en-US" b="0"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smtClean="0">
                <a:solidFill>
                  <a:srgbClr val="C00000"/>
                </a:solidFill>
              </a:rPr>
              <a:t>Dark Red</a:t>
            </a:r>
            <a:r>
              <a:rPr lang="en-US" b="0" baseline="0" dirty="0" smtClean="0">
                <a:solidFill>
                  <a:srgbClr val="C00000"/>
                </a:solidFill>
              </a:rPr>
              <a:t> = First Visit minimum </a:t>
            </a:r>
          </a:p>
          <a:p>
            <a:r>
              <a:rPr lang="en-US" b="0" baseline="0" dirty="0" smtClean="0">
                <a:solidFill>
                  <a:srgbClr val="C00000"/>
                </a:solidFill>
              </a:rPr>
              <a:t>Red = first and subsequent visits</a:t>
            </a:r>
          </a:p>
          <a:p>
            <a:r>
              <a:rPr lang="en-US" b="0" baseline="0" dirty="0" smtClean="0">
                <a:solidFill>
                  <a:srgbClr val="C00000"/>
                </a:solidFill>
              </a:rPr>
              <a:t>Orange = To be discussed at multiple points in pregnancy and postpartum care</a:t>
            </a:r>
          </a:p>
          <a:p>
            <a:r>
              <a:rPr lang="en-US" b="0" baseline="0" dirty="0" smtClean="0">
                <a:solidFill>
                  <a:srgbClr val="C00000"/>
                </a:solidFill>
              </a:rPr>
              <a:t>Green 	= Term and early post partum visits</a:t>
            </a:r>
          </a:p>
          <a:p>
            <a:r>
              <a:rPr lang="en-US" b="0" baseline="0" dirty="0" smtClean="0">
                <a:solidFill>
                  <a:srgbClr val="C00000"/>
                </a:solidFill>
              </a:rPr>
              <a:t>Blue 	= Early Infant follow-up visits</a:t>
            </a:r>
          </a:p>
          <a:p>
            <a:r>
              <a:rPr lang="en-US" b="0" baseline="0" dirty="0" smtClean="0">
                <a:solidFill>
                  <a:srgbClr val="C00000"/>
                </a:solidFill>
              </a:rPr>
              <a:t>Purple = Infant feeding support visits</a:t>
            </a:r>
          </a:p>
          <a:p>
            <a:r>
              <a:rPr lang="en-US" b="0" baseline="0" dirty="0" smtClean="0">
                <a:solidFill>
                  <a:srgbClr val="C00000"/>
                </a:solidFill>
              </a:rPr>
              <a:t>Navy =  When baby is determined to be HIV infected </a:t>
            </a:r>
            <a:endParaRPr lang="en-US" b="0" dirty="0" smtClean="0">
              <a:solidFill>
                <a:srgbClr val="C00000"/>
              </a:solidFill>
            </a:endParaRPr>
          </a:p>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6405820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E2694BC-92DF-6D4F-8D29-1019AC2DD57F}" type="slidenum">
              <a:rPr lang="en-US" smtClean="0"/>
              <a:t>7</a:t>
            </a:fld>
            <a:endParaRPr lang="en-US" dirty="0"/>
          </a:p>
        </p:txBody>
      </p:sp>
    </p:spTree>
    <p:extLst>
      <p:ext uri="{BB962C8B-B14F-4D97-AF65-F5344CB8AC3E}">
        <p14:creationId xmlns:p14="http://schemas.microsoft.com/office/powerpoint/2010/main" val="2102622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lstStyle/>
          <a:p>
            <a:r>
              <a:rPr lang="en-US" b="0" dirty="0" smtClean="0">
                <a:solidFill>
                  <a:srgbClr val="C00000"/>
                </a:solidFill>
              </a:rPr>
              <a:t>Dark Red</a:t>
            </a:r>
            <a:r>
              <a:rPr lang="en-US" b="0" baseline="0" dirty="0" smtClean="0">
                <a:solidFill>
                  <a:srgbClr val="C00000"/>
                </a:solidFill>
              </a:rPr>
              <a:t> = First Visit minimum </a:t>
            </a:r>
          </a:p>
          <a:p>
            <a:r>
              <a:rPr lang="en-US" b="0" baseline="0" dirty="0" smtClean="0">
                <a:solidFill>
                  <a:srgbClr val="C00000"/>
                </a:solidFill>
              </a:rPr>
              <a:t>Red = first and subsequent visits</a:t>
            </a:r>
          </a:p>
          <a:p>
            <a:r>
              <a:rPr lang="en-US" b="0" baseline="0" dirty="0" smtClean="0">
                <a:solidFill>
                  <a:srgbClr val="C00000"/>
                </a:solidFill>
              </a:rPr>
              <a:t>Orange = To be discussed at multiple points in pregnancy and postpartum care</a:t>
            </a:r>
          </a:p>
          <a:p>
            <a:r>
              <a:rPr lang="en-US" b="0" baseline="0" dirty="0" smtClean="0">
                <a:solidFill>
                  <a:srgbClr val="C00000"/>
                </a:solidFill>
              </a:rPr>
              <a:t>Green 	= Term and early post partum visits</a:t>
            </a:r>
          </a:p>
          <a:p>
            <a:r>
              <a:rPr lang="en-US" b="0" baseline="0" dirty="0" smtClean="0">
                <a:solidFill>
                  <a:srgbClr val="C00000"/>
                </a:solidFill>
              </a:rPr>
              <a:t>Blue 	= Early Infant follow-up visits</a:t>
            </a:r>
          </a:p>
          <a:p>
            <a:r>
              <a:rPr lang="en-US" b="0" baseline="0" dirty="0" smtClean="0">
                <a:solidFill>
                  <a:srgbClr val="C00000"/>
                </a:solidFill>
              </a:rPr>
              <a:t>Purple = Infant feeding support visits</a:t>
            </a:r>
          </a:p>
          <a:p>
            <a:r>
              <a:rPr lang="en-US" b="0" baseline="0" dirty="0" smtClean="0">
                <a:solidFill>
                  <a:srgbClr val="C00000"/>
                </a:solidFill>
              </a:rPr>
              <a:t>Navy =  When baby is determined to be HIV infected </a:t>
            </a:r>
            <a:endParaRPr lang="en-US" b="0" dirty="0">
              <a:solidFill>
                <a:srgbClr val="C00000"/>
              </a:solidFill>
            </a:endParaRPr>
          </a:p>
        </p:txBody>
      </p:sp>
      <p:sp>
        <p:nvSpPr>
          <p:cNvPr id="4" name="Slide Number Placeholder 3"/>
          <p:cNvSpPr>
            <a:spLocks noGrp="1"/>
          </p:cNvSpPr>
          <p:nvPr>
            <p:ph type="sldNum" sz="quarter" idx="10"/>
          </p:nvPr>
        </p:nvSpPr>
        <p:spPr/>
        <p:txBody>
          <a:bodyPr/>
          <a:lstStyle/>
          <a:p>
            <a:fld id="{8E2694BC-92DF-6D4F-8D29-1019AC2DD57F}" type="slidenum">
              <a:rPr lang="en-US" smtClean="0"/>
              <a:t>8</a:t>
            </a:fld>
            <a:endParaRPr lang="en-US" dirty="0"/>
          </a:p>
        </p:txBody>
      </p:sp>
    </p:spTree>
    <p:extLst>
      <p:ext uri="{BB962C8B-B14F-4D97-AF65-F5344CB8AC3E}">
        <p14:creationId xmlns:p14="http://schemas.microsoft.com/office/powerpoint/2010/main" val="39838481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19</a:t>
            </a:fld>
            <a:endParaRPr lang="en-US"/>
          </a:p>
        </p:txBody>
      </p:sp>
    </p:spTree>
    <p:extLst>
      <p:ext uri="{BB962C8B-B14F-4D97-AF65-F5344CB8AC3E}">
        <p14:creationId xmlns:p14="http://schemas.microsoft.com/office/powerpoint/2010/main" val="32190108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74586A-C18D-41D9-A610-58EA97BF6534}" type="slidenum">
              <a:rPr lang="en-US" smtClean="0"/>
              <a:t>28</a:t>
            </a:fld>
            <a:endParaRPr lang="en-US"/>
          </a:p>
        </p:txBody>
      </p:sp>
    </p:spTree>
    <p:extLst>
      <p:ext uri="{BB962C8B-B14F-4D97-AF65-F5344CB8AC3E}">
        <p14:creationId xmlns:p14="http://schemas.microsoft.com/office/powerpoint/2010/main" val="19332430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6986" indent="0" algn="ctr">
              <a:buNone/>
              <a:defRPr>
                <a:solidFill>
                  <a:schemeClr val="tx1">
                    <a:tint val="75000"/>
                  </a:schemeClr>
                </a:solidFill>
              </a:defRPr>
            </a:lvl2pPr>
            <a:lvl3pPr marL="913972" indent="0" algn="ctr">
              <a:buNone/>
              <a:defRPr>
                <a:solidFill>
                  <a:schemeClr val="tx1">
                    <a:tint val="75000"/>
                  </a:schemeClr>
                </a:solidFill>
              </a:defRPr>
            </a:lvl3pPr>
            <a:lvl4pPr marL="1370959" indent="0" algn="ctr">
              <a:buNone/>
              <a:defRPr>
                <a:solidFill>
                  <a:schemeClr val="tx1">
                    <a:tint val="75000"/>
                  </a:schemeClr>
                </a:solidFill>
              </a:defRPr>
            </a:lvl4pPr>
            <a:lvl5pPr marL="1827945" indent="0" algn="ctr">
              <a:buNone/>
              <a:defRPr>
                <a:solidFill>
                  <a:schemeClr val="tx1">
                    <a:tint val="75000"/>
                  </a:schemeClr>
                </a:solidFill>
              </a:defRPr>
            </a:lvl5pPr>
            <a:lvl6pPr marL="2284932" indent="0" algn="ctr">
              <a:buNone/>
              <a:defRPr>
                <a:solidFill>
                  <a:schemeClr val="tx1">
                    <a:tint val="75000"/>
                  </a:schemeClr>
                </a:solidFill>
              </a:defRPr>
            </a:lvl6pPr>
            <a:lvl7pPr marL="2741916" indent="0" algn="ctr">
              <a:buNone/>
              <a:defRPr>
                <a:solidFill>
                  <a:schemeClr val="tx1">
                    <a:tint val="75000"/>
                  </a:schemeClr>
                </a:solidFill>
              </a:defRPr>
            </a:lvl7pPr>
            <a:lvl8pPr marL="3198904" indent="0" algn="ctr">
              <a:buNone/>
              <a:defRPr>
                <a:solidFill>
                  <a:schemeClr val="tx1">
                    <a:tint val="75000"/>
                  </a:schemeClr>
                </a:solidFill>
              </a:defRPr>
            </a:lvl8pPr>
            <a:lvl9pPr marL="365588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35728596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7912874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7379777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2"/>
            <a:ext cx="8229600" cy="848697"/>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099"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919465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4" name="Content Placeholder 3"/>
          <p:cNvSpPr>
            <a:spLocks noGrp="1"/>
          </p:cNvSpPr>
          <p:nvPr>
            <p:ph sz="half" idx="2"/>
          </p:nvPr>
        </p:nvSpPr>
        <p:spPr>
          <a:xfrm>
            <a:off x="4648200" y="1357368"/>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74642"/>
            <a:ext cx="8229600" cy="848697"/>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0434749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099" rtl="0" eaLnBrk="1" fontAlgn="auto" latinLnBrk="0" hangingPunct="1">
              <a:lnSpc>
                <a:spcPct val="90000"/>
              </a:lnSpc>
              <a:spcBef>
                <a:spcPct val="20000"/>
              </a:spcBef>
              <a:spcAft>
                <a:spcPts val="0"/>
              </a:spcAft>
              <a:buClrTx/>
              <a:buSzTx/>
              <a:buFont typeface="Arial"/>
              <a:buNone/>
              <a:tabLst/>
              <a:defRPr sz="1000"/>
            </a:lvl1pPr>
            <a:lvl2pPr marL="410099" indent="0">
              <a:buNone/>
              <a:defRPr sz="1800"/>
            </a:lvl2pPr>
            <a:lvl3pPr marL="820199" indent="0">
              <a:buNone/>
              <a:defRPr sz="1800"/>
            </a:lvl3pPr>
            <a:lvl4pPr marL="1230298" indent="0">
              <a:buNone/>
              <a:defRPr sz="1800"/>
            </a:lvl4pPr>
            <a:lvl5pPr marL="1640397" indent="0">
              <a:buNone/>
              <a:defRPr sz="18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a:p>
            <a:pPr lvl="0"/>
            <a:endParaRPr lang="en-US" dirty="0" smtClean="0"/>
          </a:p>
        </p:txBody>
      </p:sp>
      <p:sp>
        <p:nvSpPr>
          <p:cNvPr id="4" name="Content Placeholder 3"/>
          <p:cNvSpPr>
            <a:spLocks noGrp="1"/>
          </p:cNvSpPr>
          <p:nvPr>
            <p:ph sz="half" idx="2"/>
          </p:nvPr>
        </p:nvSpPr>
        <p:spPr>
          <a:xfrm>
            <a:off x="6208424" y="274643"/>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4246960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200" b="1"/>
            </a:lvl1pPr>
            <a:lvl2pPr marL="410099" indent="0">
              <a:buNone/>
              <a:defRPr sz="1800" b="1"/>
            </a:lvl2pPr>
            <a:lvl3pPr marL="820199" indent="0">
              <a:buNone/>
              <a:defRPr sz="1600" b="1"/>
            </a:lvl3pPr>
            <a:lvl4pPr marL="1230298" indent="0">
              <a:buNone/>
              <a:defRPr sz="1400" b="1"/>
            </a:lvl4pPr>
            <a:lvl5pPr marL="1640397" indent="0">
              <a:buNone/>
              <a:defRPr sz="1400" b="1"/>
            </a:lvl5pPr>
            <a:lvl6pPr marL="2050496" indent="0">
              <a:buNone/>
              <a:defRPr sz="1400" b="1"/>
            </a:lvl6pPr>
            <a:lvl7pPr marL="2460597" indent="0">
              <a:buNone/>
              <a:defRPr sz="1400" b="1"/>
            </a:lvl7pPr>
            <a:lvl8pPr marL="2870696" indent="0">
              <a:buNone/>
              <a:defRPr sz="1400" b="1"/>
            </a:lvl8pPr>
            <a:lvl9pPr marL="328079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3542122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6"/>
          </a:xfrm>
          <a:prstGeom prst="rect">
            <a:avLst/>
          </a:prstGeom>
        </p:spPr>
        <p:txBody>
          <a:bodyPr lIns="82021" tIns="41010" rIns="82021" bIns="41010"/>
          <a:lstStyle/>
          <a:p>
            <a:pPr defTabSz="820199"/>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4916291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21" tIns="41010" rIns="82021" bIns="41010"/>
          <a:lstStyle/>
          <a:p>
            <a:pPr defTabSz="820199"/>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21" tIns="41010" rIns="82021" bIns="41010"/>
          <a:lstStyle/>
          <a:p>
            <a:pPr defTabSz="820199"/>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282124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49"/>
            <a:ext cx="3008313" cy="116205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3"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300"/>
            </a:lvl1pPr>
            <a:lvl2pPr marL="410099" indent="0">
              <a:buNone/>
              <a:defRPr sz="1100"/>
            </a:lvl2pPr>
            <a:lvl3pPr marL="820199" indent="0">
              <a:buNone/>
              <a:defRPr sz="900"/>
            </a:lvl3pPr>
            <a:lvl4pPr marL="1230298" indent="0">
              <a:buNone/>
              <a:defRPr sz="800"/>
            </a:lvl4pPr>
            <a:lvl5pPr marL="1640397" indent="0">
              <a:buNone/>
              <a:defRPr sz="800"/>
            </a:lvl5pPr>
            <a:lvl6pPr marL="2050496" indent="0">
              <a:buNone/>
              <a:defRPr sz="800"/>
            </a:lvl6pPr>
            <a:lvl7pPr marL="2460597" indent="0">
              <a:buNone/>
              <a:defRPr sz="800"/>
            </a:lvl7pPr>
            <a:lvl8pPr marL="2870696" indent="0">
              <a:buNone/>
              <a:defRPr sz="800"/>
            </a:lvl8pPr>
            <a:lvl9pPr marL="3280795" indent="0">
              <a:buNone/>
              <a:defRPr sz="8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765335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0"/>
            <a:ext cx="8229600" cy="848697"/>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195"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96735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408198265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4" name="Content Placeholder 3"/>
          <p:cNvSpPr>
            <a:spLocks noGrp="1"/>
          </p:cNvSpPr>
          <p:nvPr>
            <p:ph sz="half" idx="2"/>
          </p:nvPr>
        </p:nvSpPr>
        <p:spPr>
          <a:xfrm>
            <a:off x="4648200" y="1357366"/>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74640"/>
            <a:ext cx="8229600" cy="848697"/>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31976426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41"/>
            <a:ext cx="5562600" cy="840896"/>
          </a:xfrm>
        </p:spPr>
        <p:txBody>
          <a:bodyPr>
            <a:normAutofit/>
          </a:bodyPr>
          <a:lstStyle>
            <a:lvl1pPr>
              <a:defRPr sz="2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19772"/>
            <a:ext cx="8229600" cy="4706394"/>
          </a:xfrm>
        </p:spPr>
        <p:txBody>
          <a:bodyPr>
            <a:normAutofit/>
          </a:bodyPr>
          <a:lstStyle>
            <a:lvl1pPr marL="0" marR="0" indent="0" algn="l" defTabSz="410195" rtl="0" eaLnBrk="1" fontAlgn="auto" latinLnBrk="0" hangingPunct="1">
              <a:lnSpc>
                <a:spcPct val="90000"/>
              </a:lnSpc>
              <a:spcBef>
                <a:spcPct val="20000"/>
              </a:spcBef>
              <a:spcAft>
                <a:spcPts val="0"/>
              </a:spcAft>
              <a:buClrTx/>
              <a:buSzTx/>
              <a:buFont typeface="Arial"/>
              <a:buNone/>
              <a:tabLst/>
              <a:defRPr sz="1000"/>
            </a:lvl1pPr>
            <a:lvl2pPr marL="410195" indent="0">
              <a:buNone/>
              <a:defRPr sz="1800"/>
            </a:lvl2pPr>
            <a:lvl3pPr marL="820391" indent="0">
              <a:buNone/>
              <a:defRPr sz="1800"/>
            </a:lvl3pPr>
            <a:lvl4pPr marL="1230586" indent="0">
              <a:buNone/>
              <a:defRPr sz="1800"/>
            </a:lvl4pPr>
            <a:lvl5pPr marL="1640781" indent="0">
              <a:buNone/>
              <a:defRPr sz="18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a:p>
            <a:pPr lvl="0"/>
            <a:endParaRPr lang="en-US" dirty="0" smtClean="0"/>
          </a:p>
        </p:txBody>
      </p:sp>
      <p:sp>
        <p:nvSpPr>
          <p:cNvPr id="4" name="Content Placeholder 3"/>
          <p:cNvSpPr>
            <a:spLocks noGrp="1"/>
          </p:cNvSpPr>
          <p:nvPr>
            <p:ph sz="half" idx="2"/>
          </p:nvPr>
        </p:nvSpPr>
        <p:spPr>
          <a:xfrm>
            <a:off x="6208422" y="274641"/>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56973533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200" b="1"/>
            </a:lvl1pPr>
            <a:lvl2pPr marL="410195" indent="0">
              <a:buNone/>
              <a:defRPr sz="1800" b="1"/>
            </a:lvl2pPr>
            <a:lvl3pPr marL="820391" indent="0">
              <a:buNone/>
              <a:defRPr sz="1600" b="1"/>
            </a:lvl3pPr>
            <a:lvl4pPr marL="1230586" indent="0">
              <a:buNone/>
              <a:defRPr sz="1400" b="1"/>
            </a:lvl4pPr>
            <a:lvl5pPr marL="1640781" indent="0">
              <a:buNone/>
              <a:defRPr sz="1400" b="1"/>
            </a:lvl5pPr>
            <a:lvl6pPr marL="2050976" indent="0">
              <a:buNone/>
              <a:defRPr sz="1400" b="1"/>
            </a:lvl6pPr>
            <a:lvl7pPr marL="2461173" indent="0">
              <a:buNone/>
              <a:defRPr sz="1400" b="1"/>
            </a:lvl7pPr>
            <a:lvl8pPr marL="2871367" indent="0">
              <a:buNone/>
              <a:defRPr sz="1400" b="1"/>
            </a:lvl8pPr>
            <a:lvl9pPr marL="3281562"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2380718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3"/>
            <a:ext cx="2133600" cy="365126"/>
          </a:xfrm>
          <a:prstGeom prst="rect">
            <a:avLst/>
          </a:prstGeom>
        </p:spPr>
        <p:txBody>
          <a:bodyPr lIns="82039" tIns="41020" rIns="82039" bIns="41020"/>
          <a:lstStyle/>
          <a:p>
            <a:pPr defTabSz="820391"/>
            <a:endParaRPr lang="en-US" sz="1600" dirty="0">
              <a:solidFill>
                <a:prstClr val="black"/>
              </a:solidFill>
            </a:endParaRPr>
          </a:p>
        </p:txBody>
      </p:sp>
      <p:sp>
        <p:nvSpPr>
          <p:cNvPr id="4" name="Footer Placeholder 3"/>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657438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3"/>
            <a:ext cx="2133600" cy="365126"/>
          </a:xfrm>
          <a:prstGeom prst="rect">
            <a:avLst/>
          </a:prstGeom>
        </p:spPr>
        <p:txBody>
          <a:bodyPr lIns="82039" tIns="41020" rIns="82039" bIns="41020"/>
          <a:lstStyle/>
          <a:p>
            <a:pPr defTabSz="820391"/>
            <a:endParaRPr lang="en-US" sz="1600" dirty="0">
              <a:solidFill>
                <a:prstClr val="black"/>
              </a:solidFill>
            </a:endParaRPr>
          </a:p>
        </p:txBody>
      </p:sp>
      <p:sp>
        <p:nvSpPr>
          <p:cNvPr id="3" name="Footer Placeholder 2"/>
          <p:cNvSpPr>
            <a:spLocks noGrp="1"/>
          </p:cNvSpPr>
          <p:nvPr>
            <p:ph type="ftr" sz="quarter" idx="11"/>
          </p:nvPr>
        </p:nvSpPr>
        <p:spPr>
          <a:xfrm>
            <a:off x="3124200" y="6356353"/>
            <a:ext cx="2895600" cy="365126"/>
          </a:xfrm>
          <a:prstGeom prst="rect">
            <a:avLst/>
          </a:prstGeom>
        </p:spPr>
        <p:txBody>
          <a:bodyPr lIns="82039" tIns="41020" rIns="82039" bIns="41020"/>
          <a:lstStyle/>
          <a:p>
            <a:pPr defTabSz="820391"/>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598565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51"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Text Placeholder 3"/>
          <p:cNvSpPr>
            <a:spLocks noGrp="1"/>
          </p:cNvSpPr>
          <p:nvPr>
            <p:ph type="body" sz="half" idx="2"/>
          </p:nvPr>
        </p:nvSpPr>
        <p:spPr>
          <a:xfrm>
            <a:off x="457202" y="1435100"/>
            <a:ext cx="3008313" cy="4691063"/>
          </a:xfrm>
        </p:spPr>
        <p:txBody>
          <a:bodyPr/>
          <a:lstStyle>
            <a:lvl1pPr marL="0" indent="0">
              <a:buNone/>
              <a:defRPr sz="1300"/>
            </a:lvl1pPr>
            <a:lvl2pPr marL="410195" indent="0">
              <a:buNone/>
              <a:defRPr sz="1100"/>
            </a:lvl2pPr>
            <a:lvl3pPr marL="820391" indent="0">
              <a:buNone/>
              <a:defRPr sz="900"/>
            </a:lvl3pPr>
            <a:lvl4pPr marL="1230586" indent="0">
              <a:buNone/>
              <a:defRPr sz="800"/>
            </a:lvl4pPr>
            <a:lvl5pPr marL="1640781" indent="0">
              <a:buNone/>
              <a:defRPr sz="800"/>
            </a:lvl5pPr>
            <a:lvl6pPr marL="2050976" indent="0">
              <a:buNone/>
              <a:defRPr sz="800"/>
            </a:lvl6pPr>
            <a:lvl7pPr marL="2461173" indent="0">
              <a:buNone/>
              <a:defRPr sz="800"/>
            </a:lvl7pPr>
            <a:lvl8pPr marL="2871367" indent="0">
              <a:buNone/>
              <a:defRPr sz="800"/>
            </a:lvl8pPr>
            <a:lvl9pPr marL="3281562" indent="0">
              <a:buNone/>
              <a:defRPr sz="8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239224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48697"/>
          </a:xfrm>
        </p:spPr>
        <p:txBody>
          <a:bodyPr/>
          <a:lstStyle>
            <a:lvl1pPr>
              <a:defRPr b="1"/>
            </a:lvl1pPr>
          </a:lstStyle>
          <a:p>
            <a:r>
              <a:rPr lang="en-US" dirty="0" smtClean="0"/>
              <a:t>Click to edit Master title style</a:t>
            </a:r>
            <a:endParaRPr lang="en-US" dirty="0"/>
          </a:p>
        </p:txBody>
      </p:sp>
      <p:sp>
        <p:nvSpPr>
          <p:cNvPr id="3" name="Content Placeholder 2"/>
          <p:cNvSpPr>
            <a:spLocks noGrp="1"/>
          </p:cNvSpPr>
          <p:nvPr>
            <p:ph idx="1"/>
          </p:nvPr>
        </p:nvSpPr>
        <p:spPr>
          <a:xfrm>
            <a:off x="457200" y="1326160"/>
            <a:ext cx="8229600" cy="4800004"/>
          </a:xfrm>
        </p:spPr>
        <p:txBody>
          <a:bodyPr>
            <a:norm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cap="none" smtClean="0">
                <a:effectLst/>
                <a:latin typeface="+mn-lt"/>
                <a:cs typeface="Book Antiqua"/>
              </a:defRPr>
            </a:lvl1pPr>
          </a:lstStyle>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a:p>
            <a:pPr marL="0" marR="0">
              <a:spcBef>
                <a:spcPts val="0"/>
              </a:spcBef>
              <a:spcAft>
                <a:spcPts val="400"/>
              </a:spcAft>
            </a:pPr>
            <a:endParaRPr lang="en-US" sz="1100" dirty="0" smtClean="0">
              <a:effectLst/>
              <a:latin typeface="Times New Roman"/>
              <a:ea typeface="Times New Roman"/>
            </a:endParaRPr>
          </a:p>
        </p:txBody>
      </p:sp>
      <p:sp>
        <p:nvSpPr>
          <p:cNvPr id="6" name="Slide Number Placeholder 5"/>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561426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7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4" name="Content Placeholder 3"/>
          <p:cNvSpPr>
            <a:spLocks noGrp="1"/>
          </p:cNvSpPr>
          <p:nvPr>
            <p:ph sz="half" idx="2"/>
          </p:nvPr>
        </p:nvSpPr>
        <p:spPr>
          <a:xfrm>
            <a:off x="4648200" y="1357364"/>
            <a:ext cx="4038600" cy="4768801"/>
          </a:xfrm>
        </p:spPr>
        <p:txBody>
          <a:bodyPr>
            <a:normAutofit/>
          </a:bodyPr>
          <a:lstStyle>
            <a:lvl1pPr>
              <a:defRPr sz="18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dirty="0"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
        <p:nvSpPr>
          <p:cNvPr id="6" name="Title 1"/>
          <p:cNvSpPr>
            <a:spLocks noGrp="1"/>
          </p:cNvSpPr>
          <p:nvPr>
            <p:ph type="title"/>
          </p:nvPr>
        </p:nvSpPr>
        <p:spPr>
          <a:xfrm>
            <a:off x="457200" y="274638"/>
            <a:ext cx="8229600" cy="848697"/>
          </a:xfrm>
        </p:spPr>
        <p:txBody>
          <a:bodyPr/>
          <a:lstStyle>
            <a:lvl1pPr>
              <a:defRPr b="1"/>
            </a:lvl1pPr>
          </a:lstStyle>
          <a:p>
            <a:r>
              <a:rPr lang="en-US" dirty="0" smtClean="0"/>
              <a:t>Click to edit Master title style</a:t>
            </a:r>
            <a:endParaRPr lang="en-US" dirty="0"/>
          </a:p>
        </p:txBody>
      </p:sp>
    </p:spTree>
    <p:extLst>
      <p:ext uri="{BB962C8B-B14F-4D97-AF65-F5344CB8AC3E}">
        <p14:creationId xmlns:p14="http://schemas.microsoft.com/office/powerpoint/2010/main" val="13635939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9"/>
            <a:ext cx="5562600" cy="840896"/>
          </a:xfrm>
        </p:spPr>
        <p:txBody>
          <a:bodyPr>
            <a:normAutofit/>
          </a:bodyPr>
          <a:lstStyle>
            <a:lvl1pPr>
              <a:defRPr sz="2900"/>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419771"/>
            <a:ext cx="8229600" cy="4706394"/>
          </a:xfrm>
        </p:spPr>
        <p:txBody>
          <a:bodyPr>
            <a:normAutofit/>
          </a:bodyPr>
          <a:lstStyle>
            <a:lvl1pPr marL="0" marR="0" indent="0" algn="l" defTabSz="410291" rtl="0" eaLnBrk="1" fontAlgn="auto" latinLnBrk="0" hangingPunct="1">
              <a:lnSpc>
                <a:spcPct val="90000"/>
              </a:lnSpc>
              <a:spcBef>
                <a:spcPct val="20000"/>
              </a:spcBef>
              <a:spcAft>
                <a:spcPts val="0"/>
              </a:spcAft>
              <a:buClrTx/>
              <a:buSzTx/>
              <a:buFont typeface="Arial"/>
              <a:buNone/>
              <a:tabLst/>
              <a:defRPr sz="1000"/>
            </a:lvl1pPr>
            <a:lvl2pPr marL="410291" indent="0">
              <a:buNone/>
              <a:defRPr sz="1800"/>
            </a:lvl2pPr>
            <a:lvl3pPr marL="820583" indent="0">
              <a:buNone/>
              <a:defRPr sz="1800"/>
            </a:lvl3pPr>
            <a:lvl4pPr marL="1230874" indent="0">
              <a:buNone/>
              <a:defRPr sz="1800"/>
            </a:lvl4pPr>
            <a:lvl5pPr marL="1641165" indent="0">
              <a:buNone/>
              <a:defRPr sz="1800"/>
            </a:lvl5pPr>
            <a:lvl6pPr>
              <a:defRPr sz="1600"/>
            </a:lvl6pPr>
            <a:lvl7pPr>
              <a:defRPr sz="1600"/>
            </a:lvl7pPr>
            <a:lvl8pPr>
              <a:defRPr sz="1600"/>
            </a:lvl8pPr>
            <a:lvl9pPr>
              <a:defRPr sz="1600"/>
            </a:lvl9pPr>
          </a:lstStyle>
          <a:p>
            <a:pPr lvl="0"/>
            <a:r>
              <a:rPr lang="en-US" dirty="0" smtClean="0"/>
              <a:t>Click to edit Master text styles</a:t>
            </a:r>
          </a:p>
          <a:p>
            <a:pPr lvl="0"/>
            <a:endParaRPr lang="en-US" dirty="0" smtClean="0"/>
          </a:p>
          <a:p>
            <a:pPr lvl="0"/>
            <a:endParaRPr lang="en-US" dirty="0" smtClean="0"/>
          </a:p>
          <a:p>
            <a:pPr lvl="0"/>
            <a:endParaRPr lang="en-US" dirty="0" smtClean="0"/>
          </a:p>
        </p:txBody>
      </p:sp>
      <p:sp>
        <p:nvSpPr>
          <p:cNvPr id="4" name="Content Placeholder 3"/>
          <p:cNvSpPr>
            <a:spLocks noGrp="1"/>
          </p:cNvSpPr>
          <p:nvPr>
            <p:ph sz="half" idx="2"/>
          </p:nvPr>
        </p:nvSpPr>
        <p:spPr>
          <a:xfrm>
            <a:off x="6208420" y="274639"/>
            <a:ext cx="2478381" cy="1004717"/>
          </a:xfrm>
        </p:spPr>
        <p:txBody>
          <a:bodyPr/>
          <a:lstStyle>
            <a:lvl1pPr marL="0" indent="0">
              <a:buNone/>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endParaRPr lang="en-US" dirty="0"/>
          </a:p>
        </p:txBody>
      </p:sp>
    </p:spTree>
    <p:extLst>
      <p:ext uri="{BB962C8B-B14F-4D97-AF65-F5344CB8AC3E}">
        <p14:creationId xmlns:p14="http://schemas.microsoft.com/office/powerpoint/2010/main" val="236067725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2"/>
          </a:xfrm>
        </p:spPr>
        <p:txBody>
          <a:bodyPr anchor="b"/>
          <a:lstStyle>
            <a:lvl1pPr marL="0" indent="0">
              <a:buNone/>
              <a:defRPr sz="2200" b="1"/>
            </a:lvl1pPr>
            <a:lvl2pPr marL="410291" indent="0">
              <a:buNone/>
              <a:defRPr sz="1800" b="1"/>
            </a:lvl2pPr>
            <a:lvl3pPr marL="820583" indent="0">
              <a:buNone/>
              <a:defRPr sz="1600" b="1"/>
            </a:lvl3pPr>
            <a:lvl4pPr marL="1230874" indent="0">
              <a:buNone/>
              <a:defRPr sz="1400" b="1"/>
            </a:lvl4pPr>
            <a:lvl5pPr marL="1641165" indent="0">
              <a:buNone/>
              <a:defRPr sz="1400" b="1"/>
            </a:lvl5pPr>
            <a:lvl6pPr marL="2051456" indent="0">
              <a:buNone/>
              <a:defRPr sz="1400" b="1"/>
            </a:lvl6pPr>
            <a:lvl7pPr marL="2461748" indent="0">
              <a:buNone/>
              <a:defRPr sz="1400" b="1"/>
            </a:lvl7pPr>
            <a:lvl8pPr marL="2872039" indent="0">
              <a:buNone/>
              <a:defRPr sz="1400" b="1"/>
            </a:lvl8pPr>
            <a:lvl9pPr marL="3282330"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9" name="Slide Number Placeholder 8"/>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0782821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4"/>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6986" indent="0">
              <a:buNone/>
              <a:defRPr sz="1800">
                <a:solidFill>
                  <a:schemeClr val="tx1">
                    <a:tint val="75000"/>
                  </a:schemeClr>
                </a:solidFill>
              </a:defRPr>
            </a:lvl2pPr>
            <a:lvl3pPr marL="913972" indent="0">
              <a:buNone/>
              <a:defRPr sz="1600">
                <a:solidFill>
                  <a:schemeClr val="tx1">
                    <a:tint val="75000"/>
                  </a:schemeClr>
                </a:solidFill>
              </a:defRPr>
            </a:lvl3pPr>
            <a:lvl4pPr marL="1370959" indent="0">
              <a:buNone/>
              <a:defRPr sz="1400">
                <a:solidFill>
                  <a:schemeClr val="tx1">
                    <a:tint val="75000"/>
                  </a:schemeClr>
                </a:solidFill>
              </a:defRPr>
            </a:lvl4pPr>
            <a:lvl5pPr marL="1827945" indent="0">
              <a:buNone/>
              <a:defRPr sz="1400">
                <a:solidFill>
                  <a:schemeClr val="tx1">
                    <a:tint val="75000"/>
                  </a:schemeClr>
                </a:solidFill>
              </a:defRPr>
            </a:lvl5pPr>
            <a:lvl6pPr marL="2284932" indent="0">
              <a:buNone/>
              <a:defRPr sz="1400">
                <a:solidFill>
                  <a:schemeClr val="tx1">
                    <a:tint val="75000"/>
                  </a:schemeClr>
                </a:solidFill>
              </a:defRPr>
            </a:lvl6pPr>
            <a:lvl7pPr marL="2741916" indent="0">
              <a:buNone/>
              <a:defRPr sz="1400">
                <a:solidFill>
                  <a:schemeClr val="tx1">
                    <a:tint val="75000"/>
                  </a:schemeClr>
                </a:solidFill>
              </a:defRPr>
            </a:lvl7pPr>
            <a:lvl8pPr marL="3198904" indent="0">
              <a:buNone/>
              <a:defRPr sz="1400">
                <a:solidFill>
                  <a:schemeClr val="tx1">
                    <a:tint val="75000"/>
                  </a:schemeClr>
                </a:solidFill>
              </a:defRPr>
            </a:lvl8pPr>
            <a:lvl9pPr marL="365588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363755586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1"/>
            <a:ext cx="2133600" cy="365126"/>
          </a:xfrm>
          <a:prstGeom prst="rect">
            <a:avLst/>
          </a:prstGeom>
        </p:spPr>
        <p:txBody>
          <a:bodyPr lIns="82058" tIns="41029" rIns="82058" bIns="41029"/>
          <a:lstStyle/>
          <a:p>
            <a:pPr defTabSz="820583"/>
            <a:endParaRPr lang="en-US" sz="1600" dirty="0">
              <a:solidFill>
                <a:prstClr val="black"/>
              </a:solidFill>
            </a:endParaRPr>
          </a:p>
        </p:txBody>
      </p:sp>
      <p:sp>
        <p:nvSpPr>
          <p:cNvPr id="4" name="Footer Placeholder 3"/>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5" name="Slide Number Placeholder 4"/>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20725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1"/>
            <a:ext cx="2133600" cy="365126"/>
          </a:xfrm>
          <a:prstGeom prst="rect">
            <a:avLst/>
          </a:prstGeom>
        </p:spPr>
        <p:txBody>
          <a:bodyPr lIns="82058" tIns="41029" rIns="82058" bIns="41029"/>
          <a:lstStyle/>
          <a:p>
            <a:pPr defTabSz="820583"/>
            <a:endParaRPr lang="en-US" sz="1600" dirty="0">
              <a:solidFill>
                <a:prstClr val="black"/>
              </a:solidFill>
            </a:endParaRPr>
          </a:p>
        </p:txBody>
      </p:sp>
      <p:sp>
        <p:nvSpPr>
          <p:cNvPr id="3" name="Footer Placeholder 2"/>
          <p:cNvSpPr>
            <a:spLocks noGrp="1"/>
          </p:cNvSpPr>
          <p:nvPr>
            <p:ph type="ftr" sz="quarter" idx="11"/>
          </p:nvPr>
        </p:nvSpPr>
        <p:spPr>
          <a:xfrm>
            <a:off x="3124200" y="6356351"/>
            <a:ext cx="2895600" cy="365126"/>
          </a:xfrm>
          <a:prstGeom prst="rect">
            <a:avLst/>
          </a:prstGeom>
        </p:spPr>
        <p:txBody>
          <a:bodyPr lIns="82058" tIns="41029" rIns="82058" bIns="41029"/>
          <a:lstStyle/>
          <a:p>
            <a:pPr defTabSz="820583"/>
            <a:endParaRPr lang="en-US" sz="1600" dirty="0">
              <a:solidFill>
                <a:prstClr val="black"/>
              </a:solidFill>
            </a:endParaRPr>
          </a:p>
        </p:txBody>
      </p:sp>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96326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49"/>
            <a:ext cx="3008313" cy="1162050"/>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049" y="273050"/>
            <a:ext cx="5111751" cy="5853113"/>
          </a:xfrm>
        </p:spPr>
        <p:txBody>
          <a:bodyPr>
            <a:normAutofit/>
          </a:bodyPr>
          <a:lstStyle>
            <a:lvl1pPr>
              <a:defRPr sz="1800"/>
            </a:lvl1pPr>
            <a:lvl2pPr>
              <a:defRPr sz="1600"/>
            </a:lvl2pPr>
            <a:lvl3pPr>
              <a:defRPr sz="1600"/>
            </a:lvl3pPr>
            <a:lvl4pPr>
              <a:defRPr sz="1600"/>
            </a:lvl4pPr>
            <a:lvl5pPr>
              <a:defRPr sz="1600"/>
            </a:lvl5pPr>
            <a:lvl6pPr>
              <a:defRPr sz="1800"/>
            </a:lvl6pPr>
            <a:lvl7pPr>
              <a:defRPr sz="1800"/>
            </a:lvl7pPr>
            <a:lvl8pPr>
              <a:defRPr sz="1800"/>
            </a:lvl8pPr>
            <a:lvl9pPr>
              <a:defRPr sz="1800"/>
            </a:lvl9pPr>
          </a:lstStyle>
          <a:p>
            <a:pPr lvl="0"/>
            <a:r>
              <a:rPr lang="en-US" dirty="0" smtClean="0"/>
              <a:t>Click to edit Master text styles</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300"/>
            </a:lvl1pPr>
            <a:lvl2pPr marL="410291" indent="0">
              <a:buNone/>
              <a:defRPr sz="1100"/>
            </a:lvl2pPr>
            <a:lvl3pPr marL="820583" indent="0">
              <a:buNone/>
              <a:defRPr sz="900"/>
            </a:lvl3pPr>
            <a:lvl4pPr marL="1230874" indent="0">
              <a:buNone/>
              <a:defRPr sz="800"/>
            </a:lvl4pPr>
            <a:lvl5pPr marL="1641165" indent="0">
              <a:buNone/>
              <a:defRPr sz="800"/>
            </a:lvl5pPr>
            <a:lvl6pPr marL="2051456" indent="0">
              <a:buNone/>
              <a:defRPr sz="800"/>
            </a:lvl6pPr>
            <a:lvl7pPr marL="2461748" indent="0">
              <a:buNone/>
              <a:defRPr sz="800"/>
            </a:lvl7pPr>
            <a:lvl8pPr marL="2872039" indent="0">
              <a:buNone/>
              <a:defRPr sz="800"/>
            </a:lvl8pPr>
            <a:lvl9pPr marL="3282330" indent="0">
              <a:buNone/>
              <a:defRPr sz="800"/>
            </a:lvl9pPr>
          </a:lstStyle>
          <a:p>
            <a:pPr lvl="0"/>
            <a:r>
              <a:rPr lang="en-US" smtClean="0"/>
              <a:t>Click to edit Master text styles</a:t>
            </a:r>
          </a:p>
        </p:txBody>
      </p:sp>
      <p:sp>
        <p:nvSpPr>
          <p:cNvPr id="7" name="Slide Number Placeholder 6"/>
          <p:cNvSpPr>
            <a:spLocks noGrp="1"/>
          </p:cNvSpPr>
          <p:nvPr>
            <p:ph type="sldNum" sz="quarter" idx="12"/>
          </p:nvPr>
        </p:nvSpPr>
        <p:spPr/>
        <p:txBody>
          <a:bodyPr/>
          <a:lstStyle/>
          <a:p>
            <a:fld id="{3D2DE450-F54E-7A42-9B45-9373FCBEFAD7}"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3271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4"/>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0205907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9" y="1535113"/>
            <a:ext cx="4041775" cy="639762"/>
          </a:xfrm>
        </p:spPr>
        <p:txBody>
          <a:bodyPr anchor="b"/>
          <a:lstStyle>
            <a:lvl1pPr marL="0" indent="0">
              <a:buNone/>
              <a:defRPr sz="2400" b="1"/>
            </a:lvl1pPr>
            <a:lvl2pPr marL="456986" indent="0">
              <a:buNone/>
              <a:defRPr sz="2000" b="1"/>
            </a:lvl2pPr>
            <a:lvl3pPr marL="913972" indent="0">
              <a:buNone/>
              <a:defRPr sz="1800" b="1"/>
            </a:lvl3pPr>
            <a:lvl4pPr marL="1370959" indent="0">
              <a:buNone/>
              <a:defRPr sz="1600" b="1"/>
            </a:lvl4pPr>
            <a:lvl5pPr marL="1827945" indent="0">
              <a:buNone/>
              <a:defRPr sz="1600" b="1"/>
            </a:lvl5pPr>
            <a:lvl6pPr marL="2284932" indent="0">
              <a:buNone/>
              <a:defRPr sz="1600" b="1"/>
            </a:lvl6pPr>
            <a:lvl7pPr marL="2741916" indent="0">
              <a:buNone/>
              <a:defRPr sz="1600" b="1"/>
            </a:lvl7pPr>
            <a:lvl8pPr marL="3198904" indent="0">
              <a:buNone/>
              <a:defRPr sz="1600" b="1"/>
            </a:lvl8pPr>
            <a:lvl9pPr marL="365588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9"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21282140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246393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3116362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1925728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986" indent="0">
              <a:buNone/>
              <a:defRPr sz="2800"/>
            </a:lvl2pPr>
            <a:lvl3pPr marL="913972" indent="0">
              <a:buNone/>
              <a:defRPr sz="2400"/>
            </a:lvl3pPr>
            <a:lvl4pPr marL="1370959" indent="0">
              <a:buNone/>
              <a:defRPr sz="2000"/>
            </a:lvl4pPr>
            <a:lvl5pPr marL="1827945" indent="0">
              <a:buNone/>
              <a:defRPr sz="2000"/>
            </a:lvl5pPr>
            <a:lvl6pPr marL="2284932" indent="0">
              <a:buNone/>
              <a:defRPr sz="2000"/>
            </a:lvl6pPr>
            <a:lvl7pPr marL="2741916" indent="0">
              <a:buNone/>
              <a:defRPr sz="2000"/>
            </a:lvl7pPr>
            <a:lvl8pPr marL="3198904" indent="0">
              <a:buNone/>
              <a:defRPr sz="2000"/>
            </a:lvl8pPr>
            <a:lvl9pPr marL="365588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986" indent="0">
              <a:buNone/>
              <a:defRPr sz="1200"/>
            </a:lvl2pPr>
            <a:lvl3pPr marL="913972" indent="0">
              <a:buNone/>
              <a:defRPr sz="1000"/>
            </a:lvl3pPr>
            <a:lvl4pPr marL="1370959" indent="0">
              <a:buNone/>
              <a:defRPr sz="900"/>
            </a:lvl4pPr>
            <a:lvl5pPr marL="1827945" indent="0">
              <a:buNone/>
              <a:defRPr sz="900"/>
            </a:lvl5pPr>
            <a:lvl6pPr marL="2284932" indent="0">
              <a:buNone/>
              <a:defRPr sz="900"/>
            </a:lvl6pPr>
            <a:lvl7pPr marL="2741916" indent="0">
              <a:buNone/>
              <a:defRPr sz="900"/>
            </a:lvl7pPr>
            <a:lvl8pPr marL="3198904" indent="0">
              <a:buNone/>
              <a:defRPr sz="900"/>
            </a:lvl8pPr>
            <a:lvl9pPr marL="365588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1199A76-21B1-4735-9EB3-F045C660C787}" type="slidenum">
              <a:rPr lang="en-US" smtClean="0"/>
              <a:t>‹#›</a:t>
            </a:fld>
            <a:endParaRPr lang="en-US"/>
          </a:p>
        </p:txBody>
      </p:sp>
    </p:spTree>
    <p:extLst>
      <p:ext uri="{BB962C8B-B14F-4D97-AF65-F5344CB8AC3E}">
        <p14:creationId xmlns:p14="http://schemas.microsoft.com/office/powerpoint/2010/main" val="21936589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1.xml"/><Relationship Id="rId7" Type="http://schemas.openxmlformats.org/officeDocument/2006/relationships/slideLayout" Target="../slideLayouts/slideLayout25.xml"/><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5" Type="http://schemas.openxmlformats.org/officeDocument/2006/relationships/slideLayout" Target="../slideLayouts/slideLayout23.xml"/><Relationship Id="rId4"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8.xml"/><Relationship Id="rId7" Type="http://schemas.openxmlformats.org/officeDocument/2006/relationships/slideLayout" Target="../slideLayouts/slideLayout3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5" Type="http://schemas.openxmlformats.org/officeDocument/2006/relationships/slideLayout" Target="../slideLayouts/slideLayout30.xml"/><Relationship Id="rId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397" tIns="45698" rIns="91397" bIns="45698"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4"/>
            <a:ext cx="8229600" cy="4525963"/>
          </a:xfrm>
          <a:prstGeom prst="rect">
            <a:avLst/>
          </a:prstGeom>
        </p:spPr>
        <p:txBody>
          <a:bodyPr vert="horz" lIns="91397" tIns="45698" rIns="91397" bIns="45698"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397" tIns="45698" rIns="91397" bIns="45698"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397" tIns="45698" rIns="91397" bIns="45698"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397" tIns="45698" rIns="91397" bIns="45698" rtlCol="0" anchor="ctr"/>
          <a:lstStyle>
            <a:lvl1pPr algn="r">
              <a:defRPr sz="1200">
                <a:solidFill>
                  <a:schemeClr val="tx1">
                    <a:tint val="75000"/>
                  </a:schemeClr>
                </a:solidFill>
              </a:defRPr>
            </a:lvl1pPr>
          </a:lstStyle>
          <a:p>
            <a:fld id="{61199A76-21B1-4735-9EB3-F045C660C787}" type="slidenum">
              <a:rPr lang="en-US" smtClean="0"/>
              <a:t>‹#›</a:t>
            </a:fld>
            <a:endParaRPr lang="en-US"/>
          </a:p>
        </p:txBody>
      </p:sp>
    </p:spTree>
    <p:extLst>
      <p:ext uri="{BB962C8B-B14F-4D97-AF65-F5344CB8AC3E}">
        <p14:creationId xmlns:p14="http://schemas.microsoft.com/office/powerpoint/2010/main" val="389451261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3972" rtl="0" eaLnBrk="1" latinLnBrk="0" hangingPunct="1">
        <a:spcBef>
          <a:spcPct val="0"/>
        </a:spcBef>
        <a:buNone/>
        <a:defRPr sz="4400" kern="1200">
          <a:solidFill>
            <a:schemeClr val="tx1"/>
          </a:solidFill>
          <a:latin typeface="+mj-lt"/>
          <a:ea typeface="+mj-ea"/>
          <a:cs typeface="+mj-cs"/>
        </a:defRPr>
      </a:lvl1pPr>
    </p:titleStyle>
    <p:body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3972" rtl="0" eaLnBrk="1" latinLnBrk="0" hangingPunct="1">
        <a:defRPr sz="1800" kern="1200">
          <a:solidFill>
            <a:schemeClr val="tx1"/>
          </a:solidFill>
          <a:latin typeface="+mn-lt"/>
          <a:ea typeface="+mn-ea"/>
          <a:cs typeface="+mn-cs"/>
        </a:defRPr>
      </a:lvl1pPr>
      <a:lvl2pPr marL="456986" algn="l" defTabSz="913972" rtl="0" eaLnBrk="1" latinLnBrk="0" hangingPunct="1">
        <a:defRPr sz="1800" kern="1200">
          <a:solidFill>
            <a:schemeClr val="tx1"/>
          </a:solidFill>
          <a:latin typeface="+mn-lt"/>
          <a:ea typeface="+mn-ea"/>
          <a:cs typeface="+mn-cs"/>
        </a:defRPr>
      </a:lvl2pPr>
      <a:lvl3pPr marL="913972" algn="l" defTabSz="913972" rtl="0" eaLnBrk="1" latinLnBrk="0" hangingPunct="1">
        <a:defRPr sz="1800" kern="1200">
          <a:solidFill>
            <a:schemeClr val="tx1"/>
          </a:solidFill>
          <a:latin typeface="+mn-lt"/>
          <a:ea typeface="+mn-ea"/>
          <a:cs typeface="+mn-cs"/>
        </a:defRPr>
      </a:lvl3pPr>
      <a:lvl4pPr marL="1370959" algn="l" defTabSz="913972" rtl="0" eaLnBrk="1" latinLnBrk="0" hangingPunct="1">
        <a:defRPr sz="1800" kern="1200">
          <a:solidFill>
            <a:schemeClr val="tx1"/>
          </a:solidFill>
          <a:latin typeface="+mn-lt"/>
          <a:ea typeface="+mn-ea"/>
          <a:cs typeface="+mn-cs"/>
        </a:defRPr>
      </a:lvl4pPr>
      <a:lvl5pPr marL="1827945" algn="l" defTabSz="913972" rtl="0" eaLnBrk="1" latinLnBrk="0" hangingPunct="1">
        <a:defRPr sz="1800" kern="1200">
          <a:solidFill>
            <a:schemeClr val="tx1"/>
          </a:solidFill>
          <a:latin typeface="+mn-lt"/>
          <a:ea typeface="+mn-ea"/>
          <a:cs typeface="+mn-cs"/>
        </a:defRPr>
      </a:lvl5pPr>
      <a:lvl6pPr marL="2284932" algn="l" defTabSz="913972" rtl="0" eaLnBrk="1" latinLnBrk="0" hangingPunct="1">
        <a:defRPr sz="1800" kern="1200">
          <a:solidFill>
            <a:schemeClr val="tx1"/>
          </a:solidFill>
          <a:latin typeface="+mn-lt"/>
          <a:ea typeface="+mn-ea"/>
          <a:cs typeface="+mn-cs"/>
        </a:defRPr>
      </a:lvl6pPr>
      <a:lvl7pPr marL="2741916" algn="l" defTabSz="913972" rtl="0" eaLnBrk="1" latinLnBrk="0" hangingPunct="1">
        <a:defRPr sz="1800" kern="1200">
          <a:solidFill>
            <a:schemeClr val="tx1"/>
          </a:solidFill>
          <a:latin typeface="+mn-lt"/>
          <a:ea typeface="+mn-ea"/>
          <a:cs typeface="+mn-cs"/>
        </a:defRPr>
      </a:lvl7pPr>
      <a:lvl8pPr marL="3198904" algn="l" defTabSz="913972" rtl="0" eaLnBrk="1" latinLnBrk="0" hangingPunct="1">
        <a:defRPr sz="1800" kern="1200">
          <a:solidFill>
            <a:schemeClr val="tx1"/>
          </a:solidFill>
          <a:latin typeface="+mn-lt"/>
          <a:ea typeface="+mn-ea"/>
          <a:cs typeface="+mn-cs"/>
        </a:defRPr>
      </a:lvl8pPr>
      <a:lvl9pPr marL="3655888" algn="l" defTabSz="91397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21" tIns="41010" rIns="82021" bIns="4101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5"/>
            <a:ext cx="8229600" cy="4525963"/>
          </a:xfrm>
          <a:prstGeom prst="rect">
            <a:avLst/>
          </a:prstGeom>
        </p:spPr>
        <p:txBody>
          <a:bodyPr vert="horz" lIns="82021" tIns="41010" rIns="82021" bIns="4101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21" tIns="41010" rIns="82021" bIns="41010" rtlCol="0" anchor="ctr"/>
          <a:lstStyle>
            <a:lvl1pPr algn="r">
              <a:defRPr sz="1100">
                <a:solidFill>
                  <a:schemeClr val="tx1">
                    <a:tint val="75000"/>
                  </a:schemeClr>
                </a:solidFill>
              </a:defRPr>
            </a:lvl1pPr>
          </a:lstStyle>
          <a:p>
            <a:pPr defTabSz="820199"/>
            <a:fld id="{3D2DE450-F54E-7A42-9B45-9373FCBEFAD7}" type="slidenum">
              <a:rPr lang="en-US" smtClean="0">
                <a:solidFill>
                  <a:prstClr val="black">
                    <a:tint val="75000"/>
                  </a:prstClr>
                </a:solidFill>
              </a:rPr>
              <a:pPr defTabSz="820199"/>
              <a:t>‹#›</a:t>
            </a:fld>
            <a:endParaRPr lang="en-US" dirty="0">
              <a:solidFill>
                <a:prstClr val="black">
                  <a:tint val="75000"/>
                </a:prstClr>
              </a:solidFill>
            </a:endParaRPr>
          </a:p>
        </p:txBody>
      </p:sp>
    </p:spTree>
    <p:extLst>
      <p:ext uri="{BB962C8B-B14F-4D97-AF65-F5344CB8AC3E}">
        <p14:creationId xmlns:p14="http://schemas.microsoft.com/office/powerpoint/2010/main" val="16971618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Lst>
  <p:hf hdr="0" ftr="0" dt="0"/>
  <p:txStyles>
    <p:titleStyle>
      <a:lvl1pPr algn="ctr" defTabSz="410099" rtl="0" eaLnBrk="1" latinLnBrk="0" hangingPunct="1">
        <a:spcBef>
          <a:spcPct val="0"/>
        </a:spcBef>
        <a:buNone/>
        <a:defRPr sz="2900" kern="1200">
          <a:solidFill>
            <a:srgbClr val="000090"/>
          </a:solidFill>
          <a:latin typeface="+mj-lt"/>
          <a:ea typeface="+mj-ea"/>
          <a:cs typeface="+mj-cs"/>
        </a:defRPr>
      </a:lvl1pPr>
    </p:titleStyle>
    <p:bodyStyle>
      <a:lvl1pPr marL="0" indent="0" algn="l" defTabSz="410099" rtl="0" eaLnBrk="1" latinLnBrk="0" hangingPunct="1">
        <a:spcBef>
          <a:spcPct val="20000"/>
        </a:spcBef>
        <a:buFont typeface="Arial"/>
        <a:buNone/>
        <a:defRPr sz="2200" kern="1200">
          <a:solidFill>
            <a:schemeClr val="tx1"/>
          </a:solidFill>
          <a:latin typeface="+mn-lt"/>
          <a:ea typeface="+mn-ea"/>
          <a:cs typeface="+mn-cs"/>
        </a:defRPr>
      </a:lvl1pPr>
      <a:lvl2pPr marL="410099" indent="0" algn="l" defTabSz="410099" rtl="0" eaLnBrk="1" latinLnBrk="0" hangingPunct="1">
        <a:spcBef>
          <a:spcPct val="20000"/>
        </a:spcBef>
        <a:buFont typeface="Arial"/>
        <a:buNone/>
        <a:defRPr sz="2200" kern="1200">
          <a:solidFill>
            <a:schemeClr val="tx1"/>
          </a:solidFill>
          <a:latin typeface="+mn-lt"/>
          <a:ea typeface="+mn-ea"/>
          <a:cs typeface="+mn-cs"/>
        </a:defRPr>
      </a:lvl2pPr>
      <a:lvl3pPr marL="820199" indent="0" algn="l" defTabSz="410099" rtl="0" eaLnBrk="1" latinLnBrk="0" hangingPunct="1">
        <a:spcBef>
          <a:spcPct val="20000"/>
        </a:spcBef>
        <a:buFont typeface="Arial"/>
        <a:buNone/>
        <a:defRPr sz="2200" kern="1200">
          <a:solidFill>
            <a:schemeClr val="tx1"/>
          </a:solidFill>
          <a:latin typeface="+mn-lt"/>
          <a:ea typeface="+mn-ea"/>
          <a:cs typeface="+mn-cs"/>
        </a:defRPr>
      </a:lvl3pPr>
      <a:lvl4pPr marL="1230298" indent="0" algn="l" defTabSz="410099" rtl="0" eaLnBrk="1" latinLnBrk="0" hangingPunct="1">
        <a:spcBef>
          <a:spcPct val="20000"/>
        </a:spcBef>
        <a:buFont typeface="Arial"/>
        <a:buNone/>
        <a:defRPr sz="2200" kern="1200">
          <a:solidFill>
            <a:schemeClr val="tx1"/>
          </a:solidFill>
          <a:latin typeface="+mn-lt"/>
          <a:ea typeface="+mn-ea"/>
          <a:cs typeface="+mn-cs"/>
        </a:defRPr>
      </a:lvl4pPr>
      <a:lvl5pPr marL="1640397" indent="0" algn="l" defTabSz="410099" rtl="0" eaLnBrk="1" latinLnBrk="0" hangingPunct="1">
        <a:spcBef>
          <a:spcPct val="20000"/>
        </a:spcBef>
        <a:buFont typeface="Arial"/>
        <a:buNone/>
        <a:defRPr sz="2200" kern="1200">
          <a:solidFill>
            <a:schemeClr val="tx1"/>
          </a:solidFill>
          <a:latin typeface="+mn-lt"/>
          <a:ea typeface="+mn-ea"/>
          <a:cs typeface="+mn-cs"/>
        </a:defRPr>
      </a:lvl5pPr>
      <a:lvl6pPr marL="2255548" indent="-205050" algn="l" defTabSz="410099" rtl="0" eaLnBrk="1" latinLnBrk="0" hangingPunct="1">
        <a:spcBef>
          <a:spcPct val="20000"/>
        </a:spcBef>
        <a:buFont typeface="Arial"/>
        <a:buChar char="•"/>
        <a:defRPr sz="1800" kern="1200">
          <a:solidFill>
            <a:schemeClr val="tx1"/>
          </a:solidFill>
          <a:latin typeface="+mn-lt"/>
          <a:ea typeface="+mn-ea"/>
          <a:cs typeface="+mn-cs"/>
        </a:defRPr>
      </a:lvl6pPr>
      <a:lvl7pPr marL="2665646" indent="-205050" algn="l" defTabSz="410099" rtl="0" eaLnBrk="1" latinLnBrk="0" hangingPunct="1">
        <a:spcBef>
          <a:spcPct val="20000"/>
        </a:spcBef>
        <a:buFont typeface="Arial"/>
        <a:buChar char="•"/>
        <a:defRPr sz="1800" kern="1200">
          <a:solidFill>
            <a:schemeClr val="tx1"/>
          </a:solidFill>
          <a:latin typeface="+mn-lt"/>
          <a:ea typeface="+mn-ea"/>
          <a:cs typeface="+mn-cs"/>
        </a:defRPr>
      </a:lvl7pPr>
      <a:lvl8pPr marL="3075749" indent="-205050" algn="l" defTabSz="410099" rtl="0" eaLnBrk="1" latinLnBrk="0" hangingPunct="1">
        <a:spcBef>
          <a:spcPct val="20000"/>
        </a:spcBef>
        <a:buFont typeface="Arial"/>
        <a:buChar char="•"/>
        <a:defRPr sz="1800" kern="1200">
          <a:solidFill>
            <a:schemeClr val="tx1"/>
          </a:solidFill>
          <a:latin typeface="+mn-lt"/>
          <a:ea typeface="+mn-ea"/>
          <a:cs typeface="+mn-cs"/>
        </a:defRPr>
      </a:lvl8pPr>
      <a:lvl9pPr marL="3485845" indent="-205050" algn="l" defTabSz="410099"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099" rtl="0" eaLnBrk="1" latinLnBrk="0" hangingPunct="1">
        <a:defRPr sz="1600" kern="1200">
          <a:solidFill>
            <a:schemeClr val="tx1"/>
          </a:solidFill>
          <a:latin typeface="+mn-lt"/>
          <a:ea typeface="+mn-ea"/>
          <a:cs typeface="+mn-cs"/>
        </a:defRPr>
      </a:lvl1pPr>
      <a:lvl2pPr marL="410099" algn="l" defTabSz="410099" rtl="0" eaLnBrk="1" latinLnBrk="0" hangingPunct="1">
        <a:defRPr sz="1600" kern="1200">
          <a:solidFill>
            <a:schemeClr val="tx1"/>
          </a:solidFill>
          <a:latin typeface="+mn-lt"/>
          <a:ea typeface="+mn-ea"/>
          <a:cs typeface="+mn-cs"/>
        </a:defRPr>
      </a:lvl2pPr>
      <a:lvl3pPr marL="820199" algn="l" defTabSz="410099" rtl="0" eaLnBrk="1" latinLnBrk="0" hangingPunct="1">
        <a:defRPr sz="1600" kern="1200">
          <a:solidFill>
            <a:schemeClr val="tx1"/>
          </a:solidFill>
          <a:latin typeface="+mn-lt"/>
          <a:ea typeface="+mn-ea"/>
          <a:cs typeface="+mn-cs"/>
        </a:defRPr>
      </a:lvl3pPr>
      <a:lvl4pPr marL="1230298" algn="l" defTabSz="410099" rtl="0" eaLnBrk="1" latinLnBrk="0" hangingPunct="1">
        <a:defRPr sz="1600" kern="1200">
          <a:solidFill>
            <a:schemeClr val="tx1"/>
          </a:solidFill>
          <a:latin typeface="+mn-lt"/>
          <a:ea typeface="+mn-ea"/>
          <a:cs typeface="+mn-cs"/>
        </a:defRPr>
      </a:lvl4pPr>
      <a:lvl5pPr marL="1640397" algn="l" defTabSz="410099" rtl="0" eaLnBrk="1" latinLnBrk="0" hangingPunct="1">
        <a:defRPr sz="1600" kern="1200">
          <a:solidFill>
            <a:schemeClr val="tx1"/>
          </a:solidFill>
          <a:latin typeface="+mn-lt"/>
          <a:ea typeface="+mn-ea"/>
          <a:cs typeface="+mn-cs"/>
        </a:defRPr>
      </a:lvl5pPr>
      <a:lvl6pPr marL="2050496" algn="l" defTabSz="410099" rtl="0" eaLnBrk="1" latinLnBrk="0" hangingPunct="1">
        <a:defRPr sz="1600" kern="1200">
          <a:solidFill>
            <a:schemeClr val="tx1"/>
          </a:solidFill>
          <a:latin typeface="+mn-lt"/>
          <a:ea typeface="+mn-ea"/>
          <a:cs typeface="+mn-cs"/>
        </a:defRPr>
      </a:lvl6pPr>
      <a:lvl7pPr marL="2460597" algn="l" defTabSz="410099" rtl="0" eaLnBrk="1" latinLnBrk="0" hangingPunct="1">
        <a:defRPr sz="1600" kern="1200">
          <a:solidFill>
            <a:schemeClr val="tx1"/>
          </a:solidFill>
          <a:latin typeface="+mn-lt"/>
          <a:ea typeface="+mn-ea"/>
          <a:cs typeface="+mn-cs"/>
        </a:defRPr>
      </a:lvl7pPr>
      <a:lvl8pPr marL="2870696" algn="l" defTabSz="410099" rtl="0" eaLnBrk="1" latinLnBrk="0" hangingPunct="1">
        <a:defRPr sz="1600" kern="1200">
          <a:solidFill>
            <a:schemeClr val="tx1"/>
          </a:solidFill>
          <a:latin typeface="+mn-lt"/>
          <a:ea typeface="+mn-ea"/>
          <a:cs typeface="+mn-cs"/>
        </a:defRPr>
      </a:lvl8pPr>
      <a:lvl9pPr marL="3280795" algn="l" defTabSz="410099" rtl="0" eaLnBrk="1" latinLnBrk="0" hangingPunct="1">
        <a:defRPr sz="16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39" tIns="41020" rIns="82039" bIns="410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3"/>
            <a:ext cx="8229600" cy="4525963"/>
          </a:xfrm>
          <a:prstGeom prst="rect">
            <a:avLst/>
          </a:prstGeom>
        </p:spPr>
        <p:txBody>
          <a:bodyPr vert="horz" lIns="82039" tIns="41020" rIns="82039" bIns="41020"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6553200" y="6356353"/>
            <a:ext cx="2133600" cy="365126"/>
          </a:xfrm>
          <a:prstGeom prst="rect">
            <a:avLst/>
          </a:prstGeom>
        </p:spPr>
        <p:txBody>
          <a:bodyPr vert="horz" lIns="82039" tIns="41020" rIns="82039" bIns="41020" rtlCol="0" anchor="ctr"/>
          <a:lstStyle>
            <a:lvl1pPr algn="r">
              <a:defRPr sz="1100">
                <a:solidFill>
                  <a:schemeClr val="tx1">
                    <a:tint val="75000"/>
                  </a:schemeClr>
                </a:solidFill>
              </a:defRPr>
            </a:lvl1pPr>
          </a:lstStyle>
          <a:p>
            <a:pPr defTabSz="820391"/>
            <a:fld id="{3D2DE450-F54E-7A42-9B45-9373FCBEFAD7}" type="slidenum">
              <a:rPr lang="en-US" smtClean="0">
                <a:solidFill>
                  <a:prstClr val="black">
                    <a:tint val="75000"/>
                  </a:prstClr>
                </a:solidFill>
              </a:rPr>
              <a:pPr defTabSz="820391"/>
              <a:t>‹#›</a:t>
            </a:fld>
            <a:endParaRPr lang="en-US" dirty="0">
              <a:solidFill>
                <a:prstClr val="black">
                  <a:tint val="75000"/>
                </a:prstClr>
              </a:solidFill>
            </a:endParaRPr>
          </a:p>
        </p:txBody>
      </p:sp>
    </p:spTree>
    <p:extLst>
      <p:ext uri="{BB962C8B-B14F-4D97-AF65-F5344CB8AC3E}">
        <p14:creationId xmlns:p14="http://schemas.microsoft.com/office/powerpoint/2010/main" val="1553835027"/>
      </p:ext>
    </p:extLst>
  </p:cSld>
  <p:clrMap bg1="lt1" tx1="dk1" bg2="lt2" tx2="dk2" accent1="accent1" accent2="accent2" accent3="accent3" accent4="accent4" accent5="accent5" accent6="accent6" hlink="hlink" folHlink="folHlink"/>
  <p:sldLayoutIdLst>
    <p:sldLayoutId id="2147483669" r:id="rId1"/>
    <p:sldLayoutId id="2147483670" r:id="rId2"/>
    <p:sldLayoutId id="2147483671" r:id="rId3"/>
    <p:sldLayoutId id="2147483672" r:id="rId4"/>
    <p:sldLayoutId id="2147483673" r:id="rId5"/>
    <p:sldLayoutId id="2147483674" r:id="rId6"/>
    <p:sldLayoutId id="2147483675" r:id="rId7"/>
  </p:sldLayoutIdLst>
  <p:hf hdr="0" ftr="0" dt="0"/>
  <p:txStyles>
    <p:titleStyle>
      <a:lvl1pPr algn="ctr" defTabSz="410195" rtl="0" eaLnBrk="1" latinLnBrk="0" hangingPunct="1">
        <a:spcBef>
          <a:spcPct val="0"/>
        </a:spcBef>
        <a:buNone/>
        <a:defRPr sz="2900" kern="1200">
          <a:solidFill>
            <a:srgbClr val="000090"/>
          </a:solidFill>
          <a:latin typeface="+mj-lt"/>
          <a:ea typeface="+mj-ea"/>
          <a:cs typeface="+mj-cs"/>
        </a:defRPr>
      </a:lvl1pPr>
    </p:titleStyle>
    <p:bodyStyle>
      <a:lvl1pPr marL="0" indent="0" algn="l" defTabSz="410195" rtl="0" eaLnBrk="1" latinLnBrk="0" hangingPunct="1">
        <a:spcBef>
          <a:spcPct val="20000"/>
        </a:spcBef>
        <a:buFont typeface="Arial"/>
        <a:buNone/>
        <a:defRPr sz="2200" kern="1200">
          <a:solidFill>
            <a:schemeClr val="tx1"/>
          </a:solidFill>
          <a:latin typeface="+mn-lt"/>
          <a:ea typeface="+mn-ea"/>
          <a:cs typeface="+mn-cs"/>
        </a:defRPr>
      </a:lvl1pPr>
      <a:lvl2pPr marL="410195" indent="0" algn="l" defTabSz="410195" rtl="0" eaLnBrk="1" latinLnBrk="0" hangingPunct="1">
        <a:spcBef>
          <a:spcPct val="20000"/>
        </a:spcBef>
        <a:buFont typeface="Arial"/>
        <a:buNone/>
        <a:defRPr sz="2200" kern="1200">
          <a:solidFill>
            <a:schemeClr val="tx1"/>
          </a:solidFill>
          <a:latin typeface="+mn-lt"/>
          <a:ea typeface="+mn-ea"/>
          <a:cs typeface="+mn-cs"/>
        </a:defRPr>
      </a:lvl2pPr>
      <a:lvl3pPr marL="820391" indent="0" algn="l" defTabSz="410195" rtl="0" eaLnBrk="1" latinLnBrk="0" hangingPunct="1">
        <a:spcBef>
          <a:spcPct val="20000"/>
        </a:spcBef>
        <a:buFont typeface="Arial"/>
        <a:buNone/>
        <a:defRPr sz="2200" kern="1200">
          <a:solidFill>
            <a:schemeClr val="tx1"/>
          </a:solidFill>
          <a:latin typeface="+mn-lt"/>
          <a:ea typeface="+mn-ea"/>
          <a:cs typeface="+mn-cs"/>
        </a:defRPr>
      </a:lvl3pPr>
      <a:lvl4pPr marL="1230586" indent="0" algn="l" defTabSz="410195" rtl="0" eaLnBrk="1" latinLnBrk="0" hangingPunct="1">
        <a:spcBef>
          <a:spcPct val="20000"/>
        </a:spcBef>
        <a:buFont typeface="Arial"/>
        <a:buNone/>
        <a:defRPr sz="2200" kern="1200">
          <a:solidFill>
            <a:schemeClr val="tx1"/>
          </a:solidFill>
          <a:latin typeface="+mn-lt"/>
          <a:ea typeface="+mn-ea"/>
          <a:cs typeface="+mn-cs"/>
        </a:defRPr>
      </a:lvl4pPr>
      <a:lvl5pPr marL="1640781" indent="0" algn="l" defTabSz="410195" rtl="0" eaLnBrk="1" latinLnBrk="0" hangingPunct="1">
        <a:spcBef>
          <a:spcPct val="20000"/>
        </a:spcBef>
        <a:buFont typeface="Arial"/>
        <a:buNone/>
        <a:defRPr sz="2200" kern="1200">
          <a:solidFill>
            <a:schemeClr val="tx1"/>
          </a:solidFill>
          <a:latin typeface="+mn-lt"/>
          <a:ea typeface="+mn-ea"/>
          <a:cs typeface="+mn-cs"/>
        </a:defRPr>
      </a:lvl5pPr>
      <a:lvl6pPr marL="2256074" indent="-205098" algn="l" defTabSz="410195" rtl="0" eaLnBrk="1" latinLnBrk="0" hangingPunct="1">
        <a:spcBef>
          <a:spcPct val="20000"/>
        </a:spcBef>
        <a:buFont typeface="Arial"/>
        <a:buChar char="•"/>
        <a:defRPr sz="1800" kern="1200">
          <a:solidFill>
            <a:schemeClr val="tx1"/>
          </a:solidFill>
          <a:latin typeface="+mn-lt"/>
          <a:ea typeface="+mn-ea"/>
          <a:cs typeface="+mn-cs"/>
        </a:defRPr>
      </a:lvl6pPr>
      <a:lvl7pPr marL="2666270" indent="-205098" algn="l" defTabSz="410195" rtl="0" eaLnBrk="1" latinLnBrk="0" hangingPunct="1">
        <a:spcBef>
          <a:spcPct val="20000"/>
        </a:spcBef>
        <a:buFont typeface="Arial"/>
        <a:buChar char="•"/>
        <a:defRPr sz="1800" kern="1200">
          <a:solidFill>
            <a:schemeClr val="tx1"/>
          </a:solidFill>
          <a:latin typeface="+mn-lt"/>
          <a:ea typeface="+mn-ea"/>
          <a:cs typeface="+mn-cs"/>
        </a:defRPr>
      </a:lvl7pPr>
      <a:lvl8pPr marL="3076467" indent="-205098" algn="l" defTabSz="410195" rtl="0" eaLnBrk="1" latinLnBrk="0" hangingPunct="1">
        <a:spcBef>
          <a:spcPct val="20000"/>
        </a:spcBef>
        <a:buFont typeface="Arial"/>
        <a:buChar char="•"/>
        <a:defRPr sz="1800" kern="1200">
          <a:solidFill>
            <a:schemeClr val="tx1"/>
          </a:solidFill>
          <a:latin typeface="+mn-lt"/>
          <a:ea typeface="+mn-ea"/>
          <a:cs typeface="+mn-cs"/>
        </a:defRPr>
      </a:lvl8pPr>
      <a:lvl9pPr marL="3486660" indent="-205098" algn="l" defTabSz="410195"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195" rtl="0" eaLnBrk="1" latinLnBrk="0" hangingPunct="1">
        <a:defRPr sz="1600" kern="1200">
          <a:solidFill>
            <a:schemeClr val="tx1"/>
          </a:solidFill>
          <a:latin typeface="+mn-lt"/>
          <a:ea typeface="+mn-ea"/>
          <a:cs typeface="+mn-cs"/>
        </a:defRPr>
      </a:lvl1pPr>
      <a:lvl2pPr marL="410195" algn="l" defTabSz="410195" rtl="0" eaLnBrk="1" latinLnBrk="0" hangingPunct="1">
        <a:defRPr sz="1600" kern="1200">
          <a:solidFill>
            <a:schemeClr val="tx1"/>
          </a:solidFill>
          <a:latin typeface="+mn-lt"/>
          <a:ea typeface="+mn-ea"/>
          <a:cs typeface="+mn-cs"/>
        </a:defRPr>
      </a:lvl2pPr>
      <a:lvl3pPr marL="820391" algn="l" defTabSz="410195" rtl="0" eaLnBrk="1" latinLnBrk="0" hangingPunct="1">
        <a:defRPr sz="1600" kern="1200">
          <a:solidFill>
            <a:schemeClr val="tx1"/>
          </a:solidFill>
          <a:latin typeface="+mn-lt"/>
          <a:ea typeface="+mn-ea"/>
          <a:cs typeface="+mn-cs"/>
        </a:defRPr>
      </a:lvl3pPr>
      <a:lvl4pPr marL="1230586" algn="l" defTabSz="410195" rtl="0" eaLnBrk="1" latinLnBrk="0" hangingPunct="1">
        <a:defRPr sz="1600" kern="1200">
          <a:solidFill>
            <a:schemeClr val="tx1"/>
          </a:solidFill>
          <a:latin typeface="+mn-lt"/>
          <a:ea typeface="+mn-ea"/>
          <a:cs typeface="+mn-cs"/>
        </a:defRPr>
      </a:lvl4pPr>
      <a:lvl5pPr marL="1640781" algn="l" defTabSz="410195" rtl="0" eaLnBrk="1" latinLnBrk="0" hangingPunct="1">
        <a:defRPr sz="1600" kern="1200">
          <a:solidFill>
            <a:schemeClr val="tx1"/>
          </a:solidFill>
          <a:latin typeface="+mn-lt"/>
          <a:ea typeface="+mn-ea"/>
          <a:cs typeface="+mn-cs"/>
        </a:defRPr>
      </a:lvl5pPr>
      <a:lvl6pPr marL="2050976" algn="l" defTabSz="410195" rtl="0" eaLnBrk="1" latinLnBrk="0" hangingPunct="1">
        <a:defRPr sz="1600" kern="1200">
          <a:solidFill>
            <a:schemeClr val="tx1"/>
          </a:solidFill>
          <a:latin typeface="+mn-lt"/>
          <a:ea typeface="+mn-ea"/>
          <a:cs typeface="+mn-cs"/>
        </a:defRPr>
      </a:lvl6pPr>
      <a:lvl7pPr marL="2461173" algn="l" defTabSz="410195" rtl="0" eaLnBrk="1" latinLnBrk="0" hangingPunct="1">
        <a:defRPr sz="1600" kern="1200">
          <a:solidFill>
            <a:schemeClr val="tx1"/>
          </a:solidFill>
          <a:latin typeface="+mn-lt"/>
          <a:ea typeface="+mn-ea"/>
          <a:cs typeface="+mn-cs"/>
        </a:defRPr>
      </a:lvl7pPr>
      <a:lvl8pPr marL="2871367" algn="l" defTabSz="410195" rtl="0" eaLnBrk="1" latinLnBrk="0" hangingPunct="1">
        <a:defRPr sz="1600" kern="1200">
          <a:solidFill>
            <a:schemeClr val="tx1"/>
          </a:solidFill>
          <a:latin typeface="+mn-lt"/>
          <a:ea typeface="+mn-ea"/>
          <a:cs typeface="+mn-cs"/>
        </a:defRPr>
      </a:lvl8pPr>
      <a:lvl9pPr marL="3281562" algn="l" defTabSz="410195" rtl="0" eaLnBrk="1" latinLnBrk="0" hangingPunct="1">
        <a:defRPr sz="16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82058" tIns="41029" rIns="82058" bIns="41029"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600201"/>
            <a:ext cx="8229600" cy="4525963"/>
          </a:xfrm>
          <a:prstGeom prst="rect">
            <a:avLst/>
          </a:prstGeom>
        </p:spPr>
        <p:txBody>
          <a:bodyPr vert="horz" lIns="82058" tIns="41029" rIns="82058" bIns="41029" rtlCol="0">
            <a:normAutofit/>
          </a:bodyPr>
          <a:lstStyle/>
          <a:p>
            <a:pPr lvl="0"/>
            <a:r>
              <a:rPr lang="en-US" dirty="0" smtClean="0"/>
              <a:t>Click to edit Master text styles</a:t>
            </a:r>
          </a:p>
        </p:txBody>
      </p:sp>
      <p:sp>
        <p:nvSpPr>
          <p:cNvPr id="6" name="Slide Number Placeholder 5"/>
          <p:cNvSpPr>
            <a:spLocks noGrp="1"/>
          </p:cNvSpPr>
          <p:nvPr>
            <p:ph type="sldNum" sz="quarter" idx="4"/>
          </p:nvPr>
        </p:nvSpPr>
        <p:spPr>
          <a:xfrm>
            <a:off x="6553200" y="6356351"/>
            <a:ext cx="2133600" cy="365126"/>
          </a:xfrm>
          <a:prstGeom prst="rect">
            <a:avLst/>
          </a:prstGeom>
        </p:spPr>
        <p:txBody>
          <a:bodyPr vert="horz" lIns="82058" tIns="41029" rIns="82058" bIns="41029" rtlCol="0" anchor="ctr"/>
          <a:lstStyle>
            <a:lvl1pPr algn="r">
              <a:defRPr sz="1100">
                <a:solidFill>
                  <a:schemeClr val="tx1">
                    <a:tint val="75000"/>
                  </a:schemeClr>
                </a:solidFill>
              </a:defRPr>
            </a:lvl1pPr>
          </a:lstStyle>
          <a:p>
            <a:pPr defTabSz="820583"/>
            <a:fld id="{3D2DE450-F54E-7A42-9B45-9373FCBEFAD7}" type="slidenum">
              <a:rPr lang="en-US" smtClean="0">
                <a:solidFill>
                  <a:prstClr val="black">
                    <a:tint val="75000"/>
                  </a:prstClr>
                </a:solidFill>
              </a:rPr>
              <a:pPr defTabSz="820583"/>
              <a:t>‹#›</a:t>
            </a:fld>
            <a:endParaRPr lang="en-US" dirty="0">
              <a:solidFill>
                <a:prstClr val="black">
                  <a:tint val="75000"/>
                </a:prstClr>
              </a:solidFill>
            </a:endParaRPr>
          </a:p>
        </p:txBody>
      </p:sp>
    </p:spTree>
    <p:extLst>
      <p:ext uri="{BB962C8B-B14F-4D97-AF65-F5344CB8AC3E}">
        <p14:creationId xmlns:p14="http://schemas.microsoft.com/office/powerpoint/2010/main" val="1196644949"/>
      </p:ext>
    </p:extLst>
  </p:cSld>
  <p:clrMap bg1="lt1" tx1="dk1" bg2="lt2" tx2="dk2" accent1="accent1" accent2="accent2" accent3="accent3" accent4="accent4" accent5="accent5" accent6="accent6" hlink="hlink" folHlink="folHlink"/>
  <p:sldLayoutIdLst>
    <p:sldLayoutId id="2147483677" r:id="rId1"/>
    <p:sldLayoutId id="2147483678" r:id="rId2"/>
    <p:sldLayoutId id="2147483679" r:id="rId3"/>
    <p:sldLayoutId id="2147483680" r:id="rId4"/>
    <p:sldLayoutId id="2147483681" r:id="rId5"/>
    <p:sldLayoutId id="2147483682" r:id="rId6"/>
    <p:sldLayoutId id="2147483683" r:id="rId7"/>
  </p:sldLayoutIdLst>
  <p:hf hdr="0" ftr="0" dt="0"/>
  <p:txStyles>
    <p:titleStyle>
      <a:lvl1pPr algn="ctr" defTabSz="410291" rtl="0" eaLnBrk="1" latinLnBrk="0" hangingPunct="1">
        <a:spcBef>
          <a:spcPct val="0"/>
        </a:spcBef>
        <a:buNone/>
        <a:defRPr sz="2900" kern="1200">
          <a:solidFill>
            <a:srgbClr val="000090"/>
          </a:solidFill>
          <a:latin typeface="+mj-lt"/>
          <a:ea typeface="+mj-ea"/>
          <a:cs typeface="+mj-cs"/>
        </a:defRPr>
      </a:lvl1pPr>
    </p:titleStyle>
    <p:bodyStyle>
      <a:lvl1pPr marL="0" indent="0" algn="l" defTabSz="410291" rtl="0" eaLnBrk="1" latinLnBrk="0" hangingPunct="1">
        <a:spcBef>
          <a:spcPct val="20000"/>
        </a:spcBef>
        <a:buFont typeface="Arial"/>
        <a:buNone/>
        <a:defRPr sz="2200" kern="1200">
          <a:solidFill>
            <a:schemeClr val="tx1"/>
          </a:solidFill>
          <a:latin typeface="+mn-lt"/>
          <a:ea typeface="+mn-ea"/>
          <a:cs typeface="+mn-cs"/>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7.xml"/><Relationship Id="rId5" Type="http://schemas.openxmlformats.org/officeDocument/2006/relationships/image" Target="../media/image8.png"/><Relationship Id="rId4" Type="http://schemas.openxmlformats.org/officeDocument/2006/relationships/image" Target="../media/image12.png"/></Relationships>
</file>

<file path=ppt/slides/_rels/slide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27.xml"/></Relationships>
</file>

<file path=ppt/slides/_rels/slide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6.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7.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27.xml"/><Relationship Id="rId4" Type="http://schemas.openxmlformats.org/officeDocument/2006/relationships/image" Target="../media/image8.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2.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13.xml"/><Relationship Id="rId4" Type="http://schemas.openxmlformats.org/officeDocument/2006/relationships/image" Target="../media/image8.png"/></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image" Target="../media/image27.png"/></Relationships>
</file>

<file path=ppt/slides/_rels/slide2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13.xml"/><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3.xml"/><Relationship Id="rId5" Type="http://schemas.openxmlformats.org/officeDocument/2006/relationships/image" Target="../media/image31.png"/><Relationship Id="rId4" Type="http://schemas.openxmlformats.org/officeDocument/2006/relationships/image" Target="../media/image8.png"/></Relationships>
</file>

<file path=ppt/slides/_rels/slide2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6.xml"/></Relationships>
</file>

<file path=ppt/slides/_rels/slide3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image" Target="../media/image33.png"/></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image" Target="../media/image35.png"/></Relationships>
</file>

<file path=ppt/slides/_rels/slide33.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image" Target="../media/image37.jpeg"/></Relationships>
</file>

<file path=ppt/slides/_rels/slide3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9.xml"/></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9.xml"/></Relationships>
</file>

<file path=ppt/slides/_rels/slide3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0.xml"/><Relationship Id="rId5" Type="http://schemas.openxmlformats.org/officeDocument/2006/relationships/image" Target="../media/image42.jpeg"/><Relationship Id="rId4" Type="http://schemas.openxmlformats.org/officeDocument/2006/relationships/image" Target="../media/image41.png"/></Relationships>
</file>

<file path=ppt/slides/_rels/slide3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9.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7.xml"/><Relationship Id="rId5" Type="http://schemas.openxmlformats.org/officeDocument/2006/relationships/image" Target="../media/image4.pn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19.xml"/></Relationships>
</file>

<file path=ppt/slides/_rels/slide4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43.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9.xml"/></Relationships>
</file>

<file path=ppt/slides/_rels/slide44.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0.xml"/></Relationships>
</file>

<file path=ppt/slides/_rels/slide45.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19.xml"/></Relationships>
</file>

<file path=ppt/slides/_rels/slide46.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6.png"/><Relationship Id="rId1" Type="http://schemas.openxmlformats.org/officeDocument/2006/relationships/slideLayout" Target="../slideLayouts/slideLayout20.xml"/></Relationships>
</file>

<file path=ppt/slides/_rels/slide47.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19.xml"/></Relationships>
</file>

<file path=ppt/slides/_rels/slide4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6.png"/><Relationship Id="rId1" Type="http://schemas.openxmlformats.org/officeDocument/2006/relationships/slideLayout" Target="../slideLayouts/slideLayout20.xml"/></Relationships>
</file>

<file path=ppt/slides/_rels/slide4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9.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0.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19.xml"/></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6.png"/><Relationship Id="rId1" Type="http://schemas.openxmlformats.org/officeDocument/2006/relationships/slideLayout" Target="../slideLayouts/slideLayout20.xml"/><Relationship Id="rId5" Type="http://schemas.openxmlformats.org/officeDocument/2006/relationships/image" Target="../media/image41.png"/><Relationship Id="rId4" Type="http://schemas.openxmlformats.org/officeDocument/2006/relationships/image" Target="../media/image54.png"/></Relationships>
</file>

<file path=ppt/slides/_rels/slide5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9.xml"/></Relationships>
</file>

<file path=ppt/slides/_rels/slide5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56.png"/><Relationship Id="rId1" Type="http://schemas.openxmlformats.org/officeDocument/2006/relationships/slideLayout" Target="../slideLayouts/slideLayout20.xml"/><Relationship Id="rId4" Type="http://schemas.openxmlformats.org/officeDocument/2006/relationships/image" Target="../media/image57.png"/></Relationships>
</file>

<file path=ppt/slides/_rels/slide55.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19.xml"/></Relationships>
</file>

<file path=ppt/slides/_rels/slide5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26.png"/><Relationship Id="rId1" Type="http://schemas.openxmlformats.org/officeDocument/2006/relationships/slideLayout" Target="../slideLayouts/slideLayout20.xml"/><Relationship Id="rId5" Type="http://schemas.openxmlformats.org/officeDocument/2006/relationships/image" Target="../media/image60.png"/><Relationship Id="rId4" Type="http://schemas.openxmlformats.org/officeDocument/2006/relationships/image" Target="../media/image41.png"/></Relationships>
</file>

<file path=ppt/slides/_rels/slide57.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6.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438" y="204788"/>
            <a:ext cx="9001125" cy="64484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104325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429000" y="5257801"/>
            <a:ext cx="5410200" cy="142922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022399"/>
            <a:ext cx="2895600" cy="4768801"/>
          </a:xfrm>
        </p:spPr>
        <p:txBody>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ARVs stop HIV from making more virus, allowing you to become healthier.</a:t>
            </a:r>
          </a:p>
          <a:p>
            <a:pPr marL="285750" indent="-285750">
              <a:buFont typeface="Wingdings" panose="05000000000000000000" pitchFamily="2" charset="2"/>
              <a:buChar char="Ø"/>
            </a:pPr>
            <a:r>
              <a:rPr lang="en-US" sz="1600" dirty="0" smtClean="0">
                <a:latin typeface="Calibri" panose="020F0502020204030204" pitchFamily="34" charset="0"/>
              </a:rPr>
              <a:t>It is important to take ARVs every day as prescribed.</a:t>
            </a:r>
          </a:p>
          <a:p>
            <a:pPr marL="285750" indent="-285750">
              <a:buFont typeface="Wingdings" panose="05000000000000000000" pitchFamily="2" charset="2"/>
              <a:buChar char="Ø"/>
            </a:pPr>
            <a:r>
              <a:rPr lang="en-US" sz="1600" dirty="0" smtClean="0">
                <a:latin typeface="Calibri" panose="020F0502020204030204" pitchFamily="34" charset="0"/>
              </a:rPr>
              <a:t>In six months, we will check your viral load to see if ARVs are working well.</a:t>
            </a:r>
            <a:endParaRPr lang="en-US" sz="1600" dirty="0">
              <a:latin typeface="Calibri" panose="020F0502020204030204" pitchFamily="34" charset="0"/>
            </a:endParaRPr>
          </a:p>
        </p:txBody>
      </p:sp>
      <p:sp>
        <p:nvSpPr>
          <p:cNvPr id="5" name="Title 1"/>
          <p:cNvSpPr>
            <a:spLocks noGrp="1"/>
          </p:cNvSpPr>
          <p:nvPr>
            <p:ph type="title"/>
          </p:nvPr>
        </p:nvSpPr>
        <p:spPr>
          <a:xfrm>
            <a:off x="0" y="-3675"/>
            <a:ext cx="9144000" cy="848697"/>
          </a:xfrm>
          <a:solidFill>
            <a:schemeClr val="accent3"/>
          </a:solidFill>
        </p:spPr>
        <p:txBody>
          <a:bodyPr>
            <a:noAutofit/>
          </a:bodyPr>
          <a:lstStyle/>
          <a:p>
            <a:pPr algn="l"/>
            <a:r>
              <a:rPr lang="en-US" sz="2800" dirty="0" smtClean="0">
                <a:solidFill>
                  <a:srgbClr val="FFFFFF"/>
                </a:solidFill>
                <a:latin typeface="Calibri" panose="020F0502020204030204" pitchFamily="34" charset="0"/>
              </a:rPr>
              <a:t>	1. You’re starting ARVs</a:t>
            </a:r>
            <a:endParaRPr lang="en-US"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4093658" y="5334000"/>
            <a:ext cx="4821742" cy="1276827"/>
          </a:xfrm>
        </p:spPr>
        <p:txBody>
          <a:bodyPr>
            <a:normAutofit fontScale="77500" lnSpcReduction="20000"/>
          </a:bodyPr>
          <a:lstStyle/>
          <a:p>
            <a:r>
              <a:rPr lang="en-US" b="1" dirty="0" smtClean="0">
                <a:latin typeface="Calibri" panose="020F0502020204030204" pitchFamily="34" charset="0"/>
              </a:rPr>
              <a:t>Let’s Review:</a:t>
            </a:r>
          </a:p>
          <a:p>
            <a:pPr marL="285750" indent="-285750">
              <a:buFont typeface="Arial" panose="020B0604020202020204" pitchFamily="34" charset="0"/>
              <a:buChar char="•"/>
            </a:pPr>
            <a:r>
              <a:rPr lang="en-US" dirty="0" smtClean="0">
                <a:latin typeface="Calibri" panose="020F0502020204030204" pitchFamily="34" charset="0"/>
              </a:rPr>
              <a:t>What do you think will be hard about taking ARVs every day?</a:t>
            </a:r>
          </a:p>
          <a:p>
            <a:pPr marL="285750" indent="-285750">
              <a:buFont typeface="Arial" panose="020B0604020202020204" pitchFamily="34" charset="0"/>
              <a:buChar char="•"/>
            </a:pPr>
            <a:r>
              <a:rPr lang="en-US" dirty="0" smtClean="0">
                <a:latin typeface="Calibri" panose="020F0502020204030204" pitchFamily="34" charset="0"/>
              </a:rPr>
              <a:t>In your own words, what do ARVs do?</a:t>
            </a:r>
          </a:p>
          <a:p>
            <a:pPr marL="285750" indent="-285750">
              <a:buFont typeface="Arial" panose="020B0604020202020204" pitchFamily="34" charset="0"/>
              <a:buChar char="•"/>
            </a:pPr>
            <a:r>
              <a:rPr lang="en-US" dirty="0" smtClean="0">
                <a:latin typeface="Calibri" panose="020F0502020204030204" pitchFamily="34" charset="0"/>
              </a:rPr>
              <a:t>Are there any benefits of a low viral load that surprised you or that you have questions about?</a:t>
            </a:r>
            <a:endParaRPr lang="en-US"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05200" y="5257801"/>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276600" y="1066799"/>
            <a:ext cx="5638800" cy="4191001"/>
          </a:xfrm>
        </p:spPr>
        <p:txBody>
          <a:bodyPr>
            <a:normAutofit fontScale="62500" lnSpcReduction="20000"/>
          </a:bodyPr>
          <a:lstStyle/>
          <a:p>
            <a:r>
              <a:rPr lang="en-US" sz="26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What do you know about ARVs?</a:t>
            </a:r>
          </a:p>
          <a:p>
            <a:pPr marL="285750" indent="-285750">
              <a:buFont typeface="Arial" panose="020B0604020202020204" pitchFamily="34" charset="0"/>
              <a:buChar char="•"/>
            </a:pPr>
            <a:r>
              <a:rPr lang="en-US" dirty="0" smtClean="0">
                <a:latin typeface="Calibri" panose="020F0502020204030204" pitchFamily="34" charset="0"/>
              </a:rPr>
              <a:t>It sounds like you know some things about ARVs, now                                                                         I’m going to help you learn even more.</a:t>
            </a:r>
          </a:p>
          <a:p>
            <a:pPr marL="696041" lvl="1" indent="-285750">
              <a:buFont typeface="Arial" panose="020B0604020202020204" pitchFamily="34" charset="0"/>
              <a:buChar char="•"/>
            </a:pPr>
            <a:r>
              <a:rPr lang="en-US" dirty="0" smtClean="0">
                <a:latin typeface="Calibri" panose="020F0502020204030204" pitchFamily="34" charset="0"/>
              </a:rPr>
              <a:t>When </a:t>
            </a:r>
            <a:r>
              <a:rPr lang="en-US" b="1" dirty="0" smtClean="0">
                <a:latin typeface="Calibri" panose="020F0502020204030204" pitchFamily="34" charset="0"/>
              </a:rPr>
              <a:t>HIV</a:t>
            </a:r>
            <a:r>
              <a:rPr lang="en-US" dirty="0" smtClean="0">
                <a:latin typeface="Calibri" panose="020F0502020204030204" pitchFamily="34" charset="0"/>
              </a:rPr>
              <a:t> is </a:t>
            </a:r>
            <a:r>
              <a:rPr lang="en-US" b="1" dirty="0" smtClean="0">
                <a:latin typeface="Calibri" panose="020F0502020204030204" pitchFamily="34" charset="0"/>
              </a:rPr>
              <a:t>active </a:t>
            </a:r>
            <a:r>
              <a:rPr lang="en-US" dirty="0" smtClean="0">
                <a:latin typeface="Calibri" panose="020F0502020204030204" pitchFamily="34" charset="0"/>
              </a:rPr>
              <a:t>in the body it makes a </a:t>
            </a:r>
            <a:r>
              <a:rPr lang="en-US" b="1" dirty="0" smtClean="0">
                <a:latin typeface="Calibri" panose="020F0502020204030204" pitchFamily="34" charset="0"/>
              </a:rPr>
              <a:t>lot of                                                         virus</a:t>
            </a:r>
            <a:r>
              <a:rPr lang="en-US" dirty="0" smtClean="0">
                <a:latin typeface="Calibri" panose="020F0502020204030204" pitchFamily="34" charset="0"/>
              </a:rPr>
              <a:t>, which can make you sick and more likely to </a:t>
            </a:r>
            <a:r>
              <a:rPr lang="en-US" b="1" dirty="0" smtClean="0">
                <a:latin typeface="Calibri" panose="020F0502020204030204" pitchFamily="34" charset="0"/>
              </a:rPr>
              <a:t>spread to sex partners </a:t>
            </a:r>
            <a:r>
              <a:rPr lang="en-US" dirty="0" smtClean="0">
                <a:latin typeface="Calibri" panose="020F0502020204030204" pitchFamily="34" charset="0"/>
              </a:rPr>
              <a:t>and from mother to baby (MTCT) during pregnancy and breastfeeding.</a:t>
            </a:r>
          </a:p>
          <a:p>
            <a:pPr marL="696041" lvl="1" indent="-285750">
              <a:buFont typeface="Arial" panose="020B0604020202020204" pitchFamily="34" charset="0"/>
              <a:buChar char="•"/>
            </a:pPr>
            <a:r>
              <a:rPr lang="en-US" b="1" dirty="0" smtClean="0">
                <a:latin typeface="Calibri" panose="020F0502020204030204" pitchFamily="34" charset="0"/>
              </a:rPr>
              <a:t>ARVs stop HIV</a:t>
            </a:r>
            <a:r>
              <a:rPr lang="en-US" dirty="0" smtClean="0">
                <a:latin typeface="Calibri" panose="020F0502020204030204" pitchFamily="34" charset="0"/>
              </a:rPr>
              <a:t> from making more virus and help prevent you from getting sick. </a:t>
            </a:r>
            <a:endParaRPr lang="en-US" dirty="0">
              <a:latin typeface="Calibri" panose="020F0502020204030204" pitchFamily="34" charset="0"/>
            </a:endParaRPr>
          </a:p>
          <a:p>
            <a:pPr marL="696041" lvl="1" indent="-285750">
              <a:buFont typeface="Arial" panose="020B0604020202020204" pitchFamily="34" charset="0"/>
              <a:buChar char="•"/>
            </a:pPr>
            <a:r>
              <a:rPr lang="en-US" dirty="0" smtClean="0">
                <a:latin typeface="Calibri" panose="020F0502020204030204" pitchFamily="34" charset="0"/>
              </a:rPr>
              <a:t>It is important to take ARVs every day as prescribed to make sure they work well and keep HIV from harming you.</a:t>
            </a:r>
          </a:p>
          <a:p>
            <a:pPr marL="696041" lvl="1" indent="-285750">
              <a:buFont typeface="Arial" panose="020B0604020202020204" pitchFamily="34" charset="0"/>
              <a:buChar char="•"/>
            </a:pPr>
            <a:r>
              <a:rPr lang="en-US" dirty="0" smtClean="0">
                <a:latin typeface="Calibri" panose="020F0502020204030204" pitchFamily="34" charset="0"/>
              </a:rPr>
              <a:t>ARVs do not cure HIV, which is why you must continue taking them.</a:t>
            </a:r>
          </a:p>
          <a:p>
            <a:pPr marL="696041" lvl="1" indent="-285750">
              <a:buFont typeface="Arial" panose="020B0604020202020204" pitchFamily="34" charset="0"/>
              <a:buChar char="•"/>
            </a:pPr>
            <a:r>
              <a:rPr lang="en-US" dirty="0" smtClean="0">
                <a:latin typeface="Calibri" panose="020F0502020204030204" pitchFamily="34" charset="0"/>
              </a:rPr>
              <a:t>We will do a test called viral load in six months to see if ARVs are working well. If you are taking ARVs every day and they are working well, the viral load will usually be low (less than 1000) after six months.</a:t>
            </a:r>
          </a:p>
          <a:p>
            <a:pPr marL="696041" lvl="1" indent="-285750">
              <a:buFont typeface="Arial" panose="020B0604020202020204" pitchFamily="34" charset="0"/>
              <a:buChar char="•"/>
            </a:pPr>
            <a:r>
              <a:rPr lang="en-US" dirty="0" smtClean="0">
                <a:latin typeface="Calibri" panose="020F0502020204030204" pitchFamily="34" charset="0"/>
              </a:rPr>
              <a:t>A late dose is better than a missed dose.</a:t>
            </a:r>
          </a:p>
          <a:p>
            <a:pPr marL="285750" indent="-285750">
              <a:buFont typeface="Arial" panose="020B0604020202020204" pitchFamily="34" charset="0"/>
              <a:buChar char="•"/>
            </a:pPr>
            <a:r>
              <a:rPr lang="en-US" b="1" dirty="0" smtClean="0">
                <a:latin typeface="Calibri" panose="020F0502020204030204" pitchFamily="34" charset="0"/>
              </a:rPr>
              <a:t>Taking ARVs regularly and keeping the virus low in your body has many benefits:</a:t>
            </a:r>
          </a:p>
          <a:p>
            <a:pPr marL="696041" lvl="1" indent="-285750">
              <a:buFont typeface="Arial" panose="020B0604020202020204" pitchFamily="34" charset="0"/>
              <a:buChar char="•"/>
            </a:pPr>
            <a:r>
              <a:rPr lang="en-US" b="1" dirty="0" smtClean="0">
                <a:latin typeface="Calibri" panose="020F0502020204030204" pitchFamily="34" charset="0"/>
              </a:rPr>
              <a:t>Keeps your mind healthy.</a:t>
            </a:r>
            <a:r>
              <a:rPr lang="en-US" dirty="0" smtClean="0">
                <a:latin typeface="Calibri" panose="020F0502020204030204" pitchFamily="34" charset="0"/>
              </a:rPr>
              <a:t> Having a low viral load prevents HIV from hurting your brain and keeps your memory, intelligence and ability to solve problems strong.</a:t>
            </a:r>
          </a:p>
          <a:p>
            <a:pPr marL="696041" lvl="1" indent="-285750">
              <a:buFont typeface="Arial" panose="020B0604020202020204" pitchFamily="34" charset="0"/>
              <a:buChar char="•"/>
            </a:pPr>
            <a:r>
              <a:rPr lang="en-US" b="1" dirty="0" smtClean="0">
                <a:latin typeface="Calibri" panose="020F0502020204030204" pitchFamily="34" charset="0"/>
              </a:rPr>
              <a:t>Prevents other serious illnesses</a:t>
            </a:r>
            <a:r>
              <a:rPr lang="en-US" dirty="0" smtClean="0">
                <a:latin typeface="Calibri" panose="020F0502020204030204" pitchFamily="34" charset="0"/>
              </a:rPr>
              <a:t> from developing. Low viral load can help your disease-fighting cells, called CD4s, increase and keep you from getting sick.</a:t>
            </a:r>
          </a:p>
          <a:p>
            <a:pPr marL="696041" lvl="1" indent="-285750">
              <a:buFont typeface="Arial" panose="020B0604020202020204" pitchFamily="34" charset="0"/>
              <a:buChar char="•"/>
            </a:pPr>
            <a:r>
              <a:rPr lang="en-US" b="1" dirty="0" smtClean="0">
                <a:latin typeface="Calibri" panose="020F0502020204030204" pitchFamily="34" charset="0"/>
              </a:rPr>
              <a:t>Keeps you from having extra visits to the clinic.</a:t>
            </a:r>
          </a:p>
          <a:p>
            <a:pPr marL="696041" lvl="1" indent="-285750">
              <a:buFont typeface="Arial" panose="020B0604020202020204" pitchFamily="34" charset="0"/>
              <a:buChar char="•"/>
            </a:pPr>
            <a:r>
              <a:rPr lang="en-US" b="1" dirty="0" smtClean="0">
                <a:latin typeface="Calibri" panose="020F0502020204030204" pitchFamily="34" charset="0"/>
              </a:rPr>
              <a:t>Keeps you physically and emotionally strong.</a:t>
            </a:r>
            <a:r>
              <a:rPr lang="en-US" dirty="0" smtClean="0">
                <a:latin typeface="Calibri" panose="020F0502020204030204" pitchFamily="34" charset="0"/>
              </a:rPr>
              <a:t> Low viral load can help you grow well and prevent mood problems such as depression and anxiety.</a:t>
            </a:r>
          </a:p>
          <a:p>
            <a:pPr marL="696041" lvl="1" indent="-285750">
              <a:buFont typeface="Arial" panose="020B0604020202020204" pitchFamily="34" charset="0"/>
              <a:buChar char="•"/>
            </a:pPr>
            <a:r>
              <a:rPr lang="en-US" b="1" dirty="0" smtClean="0">
                <a:latin typeface="Calibri" panose="020F0502020204030204" pitchFamily="34" charset="0"/>
              </a:rPr>
              <a:t>Keeps your sexual partners healthy.</a:t>
            </a:r>
            <a:r>
              <a:rPr lang="en-US" dirty="0" smtClean="0">
                <a:latin typeface="Calibri" panose="020F0502020204030204" pitchFamily="34" charset="0"/>
              </a:rPr>
              <a:t> A low viral load can reduce the risk of transmitting HIV to a sexual partner.</a:t>
            </a:r>
            <a:endParaRPr lang="en-US" b="1" dirty="0" smtClean="0">
              <a:latin typeface="Calibri" panose="020F0502020204030204" pitchFamily="34" charset="0"/>
            </a:endParaRPr>
          </a:p>
          <a:p>
            <a:pPr marL="285750" indent="-285750">
              <a:buFont typeface="Arial" panose="020B0604020202020204" pitchFamily="34" charset="0"/>
              <a:buChar char="•"/>
            </a:pPr>
            <a:endParaRPr lang="en-US"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cxnSp>
        <p:nvCxnSpPr>
          <p:cNvPr id="15" name="Straight Connector 14"/>
          <p:cNvCxnSpPr/>
          <p:nvPr/>
        </p:nvCxnSpPr>
        <p:spPr>
          <a:xfrm>
            <a:off x="3200400" y="1057364"/>
            <a:ext cx="0" cy="40480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pic>
        <p:nvPicPr>
          <p:cNvPr id="22"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457200"/>
            <a:ext cx="1891506" cy="13246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6" name="Rectangle 25"/>
          <p:cNvSpPr/>
          <p:nvPr/>
        </p:nvSpPr>
        <p:spPr>
          <a:xfrm>
            <a:off x="381000" y="3805282"/>
            <a:ext cx="2590800" cy="28817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7" name="Content Placeholder 1"/>
          <p:cNvSpPr>
            <a:spLocks noGrp="1"/>
          </p:cNvSpPr>
          <p:nvPr>
            <p:ph sz="half" idx="1"/>
          </p:nvPr>
        </p:nvSpPr>
        <p:spPr>
          <a:xfrm>
            <a:off x="615008" y="3881482"/>
            <a:ext cx="2204392" cy="2824118"/>
          </a:xfrm>
        </p:spPr>
        <p:txBody>
          <a:bodyPr>
            <a:normAutofit fontScale="85000" lnSpcReduction="10000"/>
          </a:bodyPr>
          <a:lstStyle/>
          <a:p>
            <a:r>
              <a:rPr lang="en-US" b="1" dirty="0" smtClean="0">
                <a:latin typeface="Calibri" panose="020F0502020204030204" pitchFamily="34" charset="0"/>
              </a:rPr>
              <a:t>          Provider 	     	Instructions:</a:t>
            </a:r>
          </a:p>
          <a:p>
            <a:endParaRPr lang="en-US" dirty="0" smtClean="0">
              <a:latin typeface="Calibri" panose="020F0502020204030204" pitchFamily="34" charset="0"/>
            </a:endParaRPr>
          </a:p>
          <a:p>
            <a:r>
              <a:rPr lang="en-US" sz="1600" dirty="0" smtClean="0">
                <a:latin typeface="Calibri" panose="020F0502020204030204" pitchFamily="34" charset="0"/>
              </a:rPr>
              <a:t>Here are some tips on how to introduce yourself to the adolescent patient.</a:t>
            </a:r>
          </a:p>
          <a:p>
            <a:pPr marL="285750" indent="-285750">
              <a:buFont typeface="Arial" panose="020B0604020202020204" pitchFamily="34" charset="0"/>
              <a:buChar char="•"/>
            </a:pPr>
            <a:r>
              <a:rPr lang="en-US" sz="1600" dirty="0" smtClean="0">
                <a:latin typeface="Calibri" panose="020F0502020204030204" pitchFamily="34" charset="0"/>
              </a:rPr>
              <a:t>Find out what is important to him/her. “What do you like to do in your free time?</a:t>
            </a:r>
          </a:p>
          <a:p>
            <a:pPr marL="285750" indent="-285750">
              <a:buFont typeface="Arial" panose="020B0604020202020204" pitchFamily="34" charset="0"/>
              <a:buChar char="•"/>
            </a:pPr>
            <a:r>
              <a:rPr lang="en-US" sz="1600" dirty="0" smtClean="0">
                <a:latin typeface="Calibri" panose="020F0502020204030204" pitchFamily="34" charset="0"/>
              </a:rPr>
              <a:t>Be interested in the responses. “I’d like to hear more about that.”</a:t>
            </a:r>
          </a:p>
          <a:p>
            <a:endParaRPr lang="en-US" i="1" dirty="0">
              <a:latin typeface="Calibri" panose="020F0502020204030204" pitchFamily="34" charset="0"/>
            </a:endParaRPr>
          </a:p>
        </p:txBody>
      </p:sp>
      <p:pic>
        <p:nvPicPr>
          <p:cNvPr id="28"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3397" y="38862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10</a:t>
            </a:fld>
            <a:endParaRPr lang="en-US" dirty="0">
              <a:solidFill>
                <a:prstClr val="black">
                  <a:tint val="75000"/>
                </a:prstClr>
              </a:solidFill>
            </a:endParaRPr>
          </a:p>
        </p:txBody>
      </p:sp>
    </p:spTree>
    <p:extLst>
      <p:ext uri="{BB962C8B-B14F-4D97-AF65-F5344CB8AC3E}">
        <p14:creationId xmlns:p14="http://schemas.microsoft.com/office/powerpoint/2010/main" val="10334817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B050"/>
          </a:solidFill>
        </p:spPr>
        <p:txBody>
          <a:bodyPr>
            <a:noAutofit/>
          </a:bodyPr>
          <a:lstStyle/>
          <a:p>
            <a:pPr algn="l"/>
            <a:r>
              <a:rPr lang="en-US" sz="2800" dirty="0" smtClean="0">
                <a:solidFill>
                  <a:srgbClr val="FFFFFF"/>
                </a:solidFill>
                <a:latin typeface="Calibri" panose="020F0502020204030204" pitchFamily="34" charset="0"/>
              </a:rPr>
              <a:t>	2. What is a viral load?</a:t>
            </a:r>
            <a:endParaRPr lang="en-US" sz="2800" dirty="0">
              <a:solidFill>
                <a:srgbClr val="FFFFFF"/>
              </a:solidFill>
              <a:latin typeface="Calibri" panose="020F0502020204030204" pitchFamily="34" charset="0"/>
            </a:endParaRPr>
          </a:p>
        </p:txBody>
      </p:sp>
      <p:sp>
        <p:nvSpPr>
          <p:cNvPr id="2" name="TextBox 1"/>
          <p:cNvSpPr txBox="1"/>
          <p:nvPr/>
        </p:nvSpPr>
        <p:spPr>
          <a:xfrm>
            <a:off x="6084888" y="1066800"/>
            <a:ext cx="2906714" cy="5632311"/>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ARVs stop HIV from making more virus. This keeps the virus from harming you and allows you to be healthier.</a:t>
            </a:r>
          </a:p>
          <a:p>
            <a:pPr marL="342900" indent="-342900">
              <a:buFont typeface="Arial" panose="020B0604020202020204" pitchFamily="34" charset="0"/>
              <a:buChar char="•"/>
            </a:pPr>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Viral load measures how much HIV is in the blood and if ARVs are working well.</a:t>
            </a:r>
          </a:p>
          <a:p>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It is very important to know your viral load results, so make sure to come back and ask for your viral load results.</a:t>
            </a:r>
            <a:endParaRPr lang="en-US" sz="2000" dirty="0">
              <a:latin typeface="Calibri" panose="020F0502020204030204" pitchFamily="34" charset="0"/>
            </a:endParaRPr>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914400"/>
            <a:ext cx="5932487" cy="58753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56884991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419600"/>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438400" cy="3200400"/>
          </a:xfrm>
        </p:spPr>
        <p:txBody>
          <a:bodyPr>
            <a:normAutofit fontScale="92500" lnSpcReduction="20000"/>
          </a:bodyPr>
          <a:lstStyle/>
          <a:p>
            <a:r>
              <a:rPr lang="en-US" sz="17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ARVs stop HIV from making more virus. This keeps the virus from harming you and allows you to be healthier.</a:t>
            </a:r>
          </a:p>
          <a:p>
            <a:pPr marL="285750" indent="-285750">
              <a:buFont typeface="Wingdings" panose="05000000000000000000" pitchFamily="2" charset="2"/>
              <a:buChar char="Ø"/>
            </a:pPr>
            <a:r>
              <a:rPr lang="en-US" sz="1600" dirty="0" smtClean="0">
                <a:latin typeface="Calibri" panose="020F0502020204030204" pitchFamily="34" charset="0"/>
              </a:rPr>
              <a:t>Viral load measures how much HIV is in the blood and if ARVs are working well.</a:t>
            </a:r>
          </a:p>
          <a:p>
            <a:pPr marL="285750" indent="-285750">
              <a:buFont typeface="Wingdings" panose="05000000000000000000" pitchFamily="2" charset="2"/>
              <a:buChar char="Ø"/>
            </a:pPr>
            <a:r>
              <a:rPr lang="en-US" sz="1600" dirty="0" smtClean="0">
                <a:latin typeface="Calibri" panose="020F0502020204030204" pitchFamily="34" charset="0"/>
              </a:rPr>
              <a:t>It is very important to know your viral load results. Make sure to come back and ask for your viral load results.</a:t>
            </a:r>
            <a:endParaRPr lang="en-US" sz="1600" dirty="0">
              <a:latin typeface="Calibri" panose="020F0502020204030204" pitchFamily="34" charset="0"/>
            </a:endParaRPr>
          </a:p>
        </p:txBody>
      </p:sp>
      <p:sp>
        <p:nvSpPr>
          <p:cNvPr id="7" name="Content Placeholder 1"/>
          <p:cNvSpPr>
            <a:spLocks noGrp="1"/>
          </p:cNvSpPr>
          <p:nvPr>
            <p:ph sz="half" idx="1"/>
          </p:nvPr>
        </p:nvSpPr>
        <p:spPr>
          <a:xfrm>
            <a:off x="838200" y="4495801"/>
            <a:ext cx="1752600" cy="2133600"/>
          </a:xfrm>
        </p:spPr>
        <p:txBody>
          <a:bodyPr>
            <a:normAutofit fontScale="77500" lnSpcReduction="20000"/>
          </a:bodyPr>
          <a:lstStyle/>
          <a:p>
            <a:r>
              <a:rPr lang="en-US" sz="2100" b="1" dirty="0" smtClean="0">
                <a:latin typeface="Calibri" panose="020F0502020204030204" pitchFamily="34" charset="0"/>
              </a:rPr>
              <a:t>Let’s Review:</a:t>
            </a:r>
          </a:p>
          <a:p>
            <a:pPr marL="285750" indent="-285750">
              <a:buFont typeface="Arial" panose="020B0604020202020204" pitchFamily="34" charset="0"/>
              <a:buChar char="•"/>
            </a:pPr>
            <a:r>
              <a:rPr lang="en-US" dirty="0" smtClean="0">
                <a:latin typeface="Calibri" panose="020F0502020204030204" pitchFamily="34" charset="0"/>
              </a:rPr>
              <a:t>In your own words, what is a viral load?</a:t>
            </a:r>
          </a:p>
          <a:p>
            <a:pPr marL="285750" indent="-285750">
              <a:buFont typeface="Arial" panose="020B0604020202020204" pitchFamily="34" charset="0"/>
              <a:buChar char="•"/>
            </a:pPr>
            <a:r>
              <a:rPr lang="en-US" dirty="0" smtClean="0">
                <a:latin typeface="Calibri" panose="020F0502020204030204" pitchFamily="34" charset="0"/>
              </a:rPr>
              <a:t>How does a low viral load help you?</a:t>
            </a:r>
          </a:p>
          <a:p>
            <a:pPr marL="285750" indent="-285750">
              <a:buFont typeface="Arial" panose="020B0604020202020204" pitchFamily="34" charset="0"/>
              <a:buChar char="•"/>
            </a:pPr>
            <a:r>
              <a:rPr lang="en-US" dirty="0" smtClean="0">
                <a:latin typeface="Calibri" panose="020F0502020204030204" pitchFamily="34" charset="0"/>
              </a:rPr>
              <a:t>When will you return for your viral load results?</a:t>
            </a:r>
            <a:endParaRPr lang="en-US"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495800"/>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143000"/>
            <a:ext cx="5943600" cy="3276600"/>
          </a:xfrm>
        </p:spPr>
        <p:txBody>
          <a:bodyPr>
            <a:normAutofit fontScale="85000" lnSpcReduction="10000"/>
          </a:bodyPr>
          <a:lstStyle/>
          <a:p>
            <a:r>
              <a:rPr lang="en-US" sz="19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The </a:t>
            </a:r>
            <a:r>
              <a:rPr lang="en-US" b="1" dirty="0" smtClean="0">
                <a:latin typeface="Calibri" panose="020F0502020204030204" pitchFamily="34" charset="0"/>
              </a:rPr>
              <a:t>“viral load”</a:t>
            </a:r>
            <a:r>
              <a:rPr lang="en-US" dirty="0" smtClean="0">
                <a:latin typeface="Calibri" panose="020F0502020204030204" pitchFamily="34" charset="0"/>
              </a:rPr>
              <a:t> test tells us </a:t>
            </a:r>
            <a:r>
              <a:rPr lang="en-US" b="1" dirty="0" smtClean="0">
                <a:latin typeface="Calibri" panose="020F0502020204030204" pitchFamily="34" charset="0"/>
              </a:rPr>
              <a:t>how much virus</a:t>
            </a:r>
            <a:r>
              <a:rPr lang="en-US" dirty="0" smtClean="0">
                <a:latin typeface="Calibri" panose="020F0502020204030204" pitchFamily="34" charset="0"/>
              </a:rPr>
              <a:t>                                                       is in about one drop of blood.</a:t>
            </a:r>
          </a:p>
          <a:p>
            <a:pPr marL="285750" indent="-285750">
              <a:buFont typeface="Arial" panose="020B0604020202020204" pitchFamily="34" charset="0"/>
              <a:buChar char="•"/>
            </a:pPr>
            <a:r>
              <a:rPr lang="en-US" b="1" dirty="0" smtClean="0">
                <a:latin typeface="Calibri" panose="020F0502020204030204" pitchFamily="34" charset="0"/>
              </a:rPr>
              <a:t>ARVs stop HIV</a:t>
            </a:r>
            <a:r>
              <a:rPr lang="en-US" dirty="0" smtClean="0">
                <a:latin typeface="Calibri" panose="020F0502020204030204" pitchFamily="34" charset="0"/>
              </a:rPr>
              <a:t> from producing more virus and brings the viral load down.</a:t>
            </a:r>
          </a:p>
          <a:p>
            <a:pPr marL="285750" indent="-285750">
              <a:buFont typeface="Arial" panose="020B0604020202020204" pitchFamily="34" charset="0"/>
              <a:buChar char="•"/>
            </a:pPr>
            <a:r>
              <a:rPr lang="en-US" dirty="0">
                <a:latin typeface="Calibri" panose="020F0502020204030204" pitchFamily="34" charset="0"/>
              </a:rPr>
              <a:t>I</a:t>
            </a:r>
            <a:r>
              <a:rPr lang="en-US" smtClean="0">
                <a:latin typeface="Calibri" panose="020F0502020204030204" pitchFamily="34" charset="0"/>
              </a:rPr>
              <a:t>f </a:t>
            </a:r>
            <a:r>
              <a:rPr lang="en-US" dirty="0" smtClean="0">
                <a:latin typeface="Calibri" panose="020F0502020204030204" pitchFamily="34" charset="0"/>
              </a:rPr>
              <a:t>you have a high viral load, you may not look sick, but the virus is harming your body.</a:t>
            </a:r>
          </a:p>
          <a:p>
            <a:pPr marL="285750" indent="-285750">
              <a:buFont typeface="Arial" panose="020B0604020202020204" pitchFamily="34" charset="0"/>
              <a:buChar char="•"/>
            </a:pPr>
            <a:r>
              <a:rPr lang="en-US" dirty="0" smtClean="0">
                <a:latin typeface="Calibri" panose="020F0502020204030204" pitchFamily="34" charset="0"/>
              </a:rPr>
              <a:t>The viral load test tells us whether ARVs are working to stop HIV from making more virus.</a:t>
            </a:r>
          </a:p>
          <a:p>
            <a:pPr marL="285750" indent="-285750">
              <a:buFont typeface="Arial" panose="020B0604020202020204" pitchFamily="34" charset="0"/>
              <a:buChar char="•"/>
            </a:pPr>
            <a:r>
              <a:rPr lang="en-US" b="1" dirty="0" smtClean="0">
                <a:latin typeface="Calibri" panose="020F0502020204030204" pitchFamily="34" charset="0"/>
              </a:rPr>
              <a:t>Remember, ARVs </a:t>
            </a:r>
            <a:r>
              <a:rPr lang="en-US" dirty="0" smtClean="0">
                <a:latin typeface="Calibri" panose="020F0502020204030204" pitchFamily="34" charset="0"/>
              </a:rPr>
              <a:t>do</a:t>
            </a:r>
            <a:r>
              <a:rPr lang="en-US" b="1" dirty="0" smtClean="0">
                <a:latin typeface="Calibri" panose="020F0502020204030204" pitchFamily="34" charset="0"/>
              </a:rPr>
              <a:t> not cure HIV, </a:t>
            </a:r>
            <a:r>
              <a:rPr lang="en-US" dirty="0" smtClean="0">
                <a:latin typeface="Calibri" panose="020F0502020204030204" pitchFamily="34" charset="0"/>
              </a:rPr>
              <a:t>so you must continue taking them.</a:t>
            </a:r>
          </a:p>
          <a:p>
            <a:pPr marL="285750" indent="-285750">
              <a:buFont typeface="Arial" panose="020B0604020202020204" pitchFamily="34" charset="0"/>
              <a:buChar char="•"/>
            </a:pPr>
            <a:r>
              <a:rPr lang="en-US" dirty="0" smtClean="0">
                <a:latin typeface="Calibri" panose="020F0502020204030204" pitchFamily="34" charset="0"/>
              </a:rPr>
              <a:t>If ARVs are working well, and you are taking ARVs every day, the viral load will usually be low (less than 1000) after six months.</a:t>
            </a:r>
          </a:p>
          <a:p>
            <a:pPr marL="285750" indent="-285750">
              <a:buFont typeface="Arial" panose="020B0604020202020204" pitchFamily="34" charset="0"/>
              <a:buChar char="•"/>
            </a:pPr>
            <a:r>
              <a:rPr lang="en-US" dirty="0" smtClean="0">
                <a:latin typeface="Calibri" panose="020F0502020204030204" pitchFamily="34" charset="0"/>
              </a:rPr>
              <a:t>Please come back in _____ weeks for viral load results.</a:t>
            </a:r>
          </a:p>
          <a:p>
            <a:pPr marL="285750" indent="-285750">
              <a:buFont typeface="Arial" panose="020B0604020202020204" pitchFamily="34" charset="0"/>
              <a:buChar char="•"/>
            </a:pPr>
            <a:endParaRPr lang="en-US"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cxnSp>
        <p:nvCxnSpPr>
          <p:cNvPr id="15" name="Straight Connector 14"/>
          <p:cNvCxnSpPr/>
          <p:nvPr/>
        </p:nvCxnSpPr>
        <p:spPr>
          <a:xfrm>
            <a:off x="2819400" y="1108596"/>
            <a:ext cx="0" cy="31586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2. What is a viral load?</a:t>
            </a:r>
            <a:endParaRPr lang="en-US" sz="2800" dirty="0">
              <a:solidFill>
                <a:srgbClr val="FFFFFF"/>
              </a:solidFill>
              <a:latin typeface="Calibri" panose="020F0502020204030204" pitchFamily="34" charset="0"/>
            </a:endParaRPr>
          </a:p>
        </p:txBody>
      </p:sp>
      <p:pic>
        <p:nvPicPr>
          <p:cNvPr id="614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094" y="457200"/>
            <a:ext cx="1878012" cy="1302792"/>
          </a:xfrm>
          <a:prstGeom prst="rect">
            <a:avLst/>
          </a:prstGeom>
          <a:noFill/>
          <a:ln>
            <a:noFill/>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00094" y="457201"/>
            <a:ext cx="1878012" cy="1302792"/>
          </a:xfrm>
          <a:prstGeom prst="rect">
            <a:avLst/>
          </a:prstGeom>
          <a:noFill/>
          <a:ln w="9525">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2971800" y="4419600"/>
            <a:ext cx="5943600" cy="22755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3566814" y="4495799"/>
            <a:ext cx="5424786" cy="2199325"/>
          </a:xfrm>
        </p:spPr>
        <p:txBody>
          <a:bodyPr>
            <a:normAutofit fontScale="77500" lnSpcReduction="20000"/>
          </a:bodyPr>
          <a:lstStyle/>
          <a:p>
            <a:r>
              <a:rPr lang="en-US" sz="2100" b="1" dirty="0" smtClean="0">
                <a:latin typeface="Calibri" panose="020F0502020204030204" pitchFamily="34" charset="0"/>
              </a:rPr>
              <a:t>Provider Instructions:</a:t>
            </a:r>
          </a:p>
          <a:p>
            <a:r>
              <a:rPr lang="en-US" b="1" dirty="0" smtClean="0">
                <a:latin typeface="Calibri" panose="020F0502020204030204" pitchFamily="34" charset="0"/>
              </a:rPr>
              <a:t>Tip: </a:t>
            </a:r>
            <a:r>
              <a:rPr lang="en-US" dirty="0" smtClean="0">
                <a:latin typeface="Calibri" panose="020F0502020204030204" pitchFamily="34" charset="0"/>
              </a:rPr>
              <a:t>Adolescents don’t want to be ‘lectured.’ it is important to have them be part of the decision to learn new information. For example:</a:t>
            </a:r>
          </a:p>
          <a:p>
            <a:pPr marL="285750" indent="-285750">
              <a:buFont typeface="Arial" panose="020B0604020202020204" pitchFamily="34" charset="0"/>
              <a:buChar char="•"/>
            </a:pPr>
            <a:r>
              <a:rPr lang="en-US" b="1" dirty="0" smtClean="0">
                <a:latin typeface="Calibri" panose="020F0502020204030204" pitchFamily="34" charset="0"/>
              </a:rPr>
              <a:t>Ask: </a:t>
            </a:r>
            <a:r>
              <a:rPr lang="en-US" dirty="0" smtClean="0">
                <a:latin typeface="Calibri" panose="020F0502020204030204" pitchFamily="34" charset="0"/>
              </a:rPr>
              <a:t>“What do you know about viral load?”</a:t>
            </a:r>
          </a:p>
          <a:p>
            <a:pPr marL="285750" indent="-285750">
              <a:buFont typeface="Arial" panose="020B0604020202020204" pitchFamily="34" charset="0"/>
              <a:buChar char="•"/>
            </a:pPr>
            <a:r>
              <a:rPr lang="en-US" b="1" dirty="0" smtClean="0">
                <a:latin typeface="Calibri" panose="020F0502020204030204" pitchFamily="34" charset="0"/>
              </a:rPr>
              <a:t>Confirm you’re listening: </a:t>
            </a:r>
            <a:r>
              <a:rPr lang="en-US" dirty="0" smtClean="0">
                <a:latin typeface="Calibri" panose="020F0502020204030204" pitchFamily="34" charset="0"/>
              </a:rPr>
              <a:t>“It sounds like people talk about it a lot, but you aren’t sure what it means, is that right?</a:t>
            </a:r>
          </a:p>
          <a:p>
            <a:pPr marL="285750" indent="-285750">
              <a:buFont typeface="Arial" panose="020B0604020202020204" pitchFamily="34" charset="0"/>
              <a:buChar char="•"/>
            </a:pPr>
            <a:r>
              <a:rPr lang="en-US" b="1" dirty="0" smtClean="0">
                <a:latin typeface="Calibri" panose="020F0502020204030204" pitchFamily="34" charset="0"/>
              </a:rPr>
              <a:t>Ask: </a:t>
            </a:r>
            <a:r>
              <a:rPr lang="en-US" dirty="0" smtClean="0">
                <a:latin typeface="Calibri" panose="020F0502020204030204" pitchFamily="34" charset="0"/>
              </a:rPr>
              <a:t>“Would you like more information about this test and why we think it is important to keep you healthy?”</a:t>
            </a:r>
          </a:p>
          <a:p>
            <a:pPr marL="285750" indent="-285750">
              <a:buFont typeface="Arial" panose="020B0604020202020204" pitchFamily="34" charset="0"/>
              <a:buChar char="•"/>
            </a:pPr>
            <a:r>
              <a:rPr lang="en-US" b="1" dirty="0" smtClean="0">
                <a:latin typeface="Calibri" panose="020F0502020204030204" pitchFamily="34" charset="0"/>
              </a:rPr>
              <a:t>Ask: </a:t>
            </a:r>
            <a:r>
              <a:rPr lang="en-US" dirty="0" smtClean="0">
                <a:latin typeface="Calibri" panose="020F0502020204030204" pitchFamily="34" charset="0"/>
              </a:rPr>
              <a:t>“What questions do you have about that information?” “Did any of those benefits seem important to you?” “With that information, how does it change how you think about ARVs?”</a:t>
            </a:r>
            <a:endParaRPr lang="en-US" b="1" dirty="0" smtClean="0">
              <a:latin typeface="Calibri" panose="020F0502020204030204" pitchFamily="34" charset="0"/>
            </a:endParaRPr>
          </a:p>
          <a:p>
            <a:pPr marL="285750" indent="-285750">
              <a:buFont typeface="Arial" panose="020B0604020202020204" pitchFamily="34" charset="0"/>
              <a:buChar char="•"/>
            </a:pPr>
            <a:endParaRPr lang="en-US" b="1" dirty="0" smtClean="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048000" y="44958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12</a:t>
            </a:fld>
            <a:endParaRPr lang="en-US" dirty="0">
              <a:solidFill>
                <a:prstClr val="black">
                  <a:tint val="75000"/>
                </a:prstClr>
              </a:solidFill>
            </a:endParaRPr>
          </a:p>
        </p:txBody>
      </p:sp>
    </p:spTree>
    <p:extLst>
      <p:ext uri="{BB962C8B-B14F-4D97-AF65-F5344CB8AC3E}">
        <p14:creationId xmlns:p14="http://schemas.microsoft.com/office/powerpoint/2010/main" val="22137310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rgbClr val="00B050"/>
          </a:solidFill>
        </p:spPr>
        <p:txBody>
          <a:bodyPr>
            <a:noAutofit/>
          </a:bodyPr>
          <a:lstStyle/>
          <a:p>
            <a:pPr algn="l"/>
            <a:r>
              <a:rPr lang="en-US" sz="2800" dirty="0" smtClean="0">
                <a:solidFill>
                  <a:srgbClr val="FFFFFF"/>
                </a:solidFill>
                <a:latin typeface="Calibri" panose="020F0502020204030204" pitchFamily="34" charset="0"/>
              </a:rPr>
              <a:t>	3. Why is a low viral load</a:t>
            </a:r>
            <a:r>
              <a:rPr lang="en-US" sz="2800" dirty="0">
                <a:solidFill>
                  <a:srgbClr val="FFFFFF"/>
                </a:solidFill>
                <a:latin typeface="Calibri" panose="020F0502020204030204" pitchFamily="34" charset="0"/>
              </a:rPr>
              <a:t> </a:t>
            </a:r>
            <a:r>
              <a:rPr lang="en-US" sz="2800" dirty="0" smtClean="0">
                <a:solidFill>
                  <a:srgbClr val="FFFFFF"/>
                </a:solidFill>
                <a:latin typeface="Calibri" panose="020F0502020204030204" pitchFamily="34" charset="0"/>
              </a:rPr>
              <a:t>good?</a:t>
            </a:r>
            <a:endParaRPr lang="en-US" sz="2800" dirty="0">
              <a:solidFill>
                <a:srgbClr val="FFFFFF"/>
              </a:solidFill>
              <a:latin typeface="Calibri" panose="020F0502020204030204" pitchFamily="34" charset="0"/>
            </a:endParaRPr>
          </a:p>
        </p:txBody>
      </p:sp>
      <p:sp>
        <p:nvSpPr>
          <p:cNvPr id="2" name="TextBox 1"/>
          <p:cNvSpPr txBox="1"/>
          <p:nvPr/>
        </p:nvSpPr>
        <p:spPr>
          <a:xfrm>
            <a:off x="7239000" y="2240101"/>
            <a:ext cx="1752602" cy="317009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People often feel well for a time, even when the viral load is high, so why do we want a low viral load?</a:t>
            </a:r>
            <a:endParaRPr lang="en-US" sz="2000" dirty="0">
              <a:latin typeface="Calibri" panose="020F0502020204030204" pitchFamily="34" charset="0"/>
            </a:endParaRPr>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7001735"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8148447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201475"/>
            <a:ext cx="2362200" cy="2275525"/>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228600" y="1143001"/>
            <a:ext cx="2438400" cy="3200400"/>
          </a:xfrm>
        </p:spPr>
        <p:txBody>
          <a:bodyPr>
            <a:normAutofit/>
          </a:bodyPr>
          <a:lstStyle/>
          <a:p>
            <a:r>
              <a:rPr lang="en-US" sz="17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People often feel well for a time, even when the viral load is high, so we do want a low viral load?</a:t>
            </a:r>
            <a:endParaRPr lang="en-US" sz="1600" dirty="0">
              <a:latin typeface="Calibri" panose="020F0502020204030204" pitchFamily="34" charset="0"/>
            </a:endParaRPr>
          </a:p>
        </p:txBody>
      </p:sp>
      <p:sp>
        <p:nvSpPr>
          <p:cNvPr id="7" name="Content Placeholder 1"/>
          <p:cNvSpPr>
            <a:spLocks noGrp="1"/>
          </p:cNvSpPr>
          <p:nvPr>
            <p:ph sz="half" idx="1"/>
          </p:nvPr>
        </p:nvSpPr>
        <p:spPr>
          <a:xfrm>
            <a:off x="838200" y="4277676"/>
            <a:ext cx="1752600" cy="2133600"/>
          </a:xfrm>
        </p:spPr>
        <p:txBody>
          <a:bodyPr>
            <a:normAutofit fontScale="70000" lnSpcReduction="20000"/>
          </a:bodyPr>
          <a:lstStyle/>
          <a:p>
            <a:r>
              <a:rPr lang="en-US" sz="2100" b="1" dirty="0" smtClean="0">
                <a:latin typeface="Calibri" panose="020F0502020204030204" pitchFamily="34" charset="0"/>
              </a:rPr>
              <a:t>Let’s Review:</a:t>
            </a:r>
          </a:p>
          <a:p>
            <a:pPr marL="285750" indent="-285750">
              <a:buFont typeface="Arial" panose="020B0604020202020204" pitchFamily="34" charset="0"/>
              <a:buChar char="•"/>
            </a:pPr>
            <a:r>
              <a:rPr lang="en-US" dirty="0" smtClean="0">
                <a:latin typeface="Calibri" panose="020F0502020204030204" pitchFamily="34" charset="0"/>
              </a:rPr>
              <a:t>What other benefits do you see from taking your ARVs and keeping your viral load low?</a:t>
            </a:r>
          </a:p>
          <a:p>
            <a:pPr marL="285750" indent="-285750">
              <a:buFont typeface="Arial" panose="020B0604020202020204" pitchFamily="34" charset="0"/>
              <a:buChar char="•"/>
            </a:pPr>
            <a:r>
              <a:rPr lang="en-US" dirty="0" smtClean="0">
                <a:latin typeface="Calibri" panose="020F0502020204030204" pitchFamily="34" charset="0"/>
              </a:rPr>
              <a:t>Are there are any of these that surprised you or that you have questions about?</a:t>
            </a:r>
            <a:endParaRPr lang="en-US"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277675"/>
            <a:ext cx="492104" cy="72491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2971800" y="1143000"/>
            <a:ext cx="5943600" cy="5181600"/>
          </a:xfrm>
        </p:spPr>
        <p:txBody>
          <a:bodyPr>
            <a:normAutofit fontScale="85000" lnSpcReduction="10000"/>
          </a:bodyPr>
          <a:lstStyle/>
          <a:p>
            <a:r>
              <a:rPr lang="en-US" sz="19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What would be better for you if you had a                                                             low viral load?</a:t>
            </a:r>
          </a:p>
          <a:p>
            <a:pPr marL="696041" lvl="1" indent="-285750">
              <a:buFont typeface="Arial" panose="020B0604020202020204" pitchFamily="34" charset="0"/>
              <a:buChar char="•"/>
            </a:pPr>
            <a:r>
              <a:rPr lang="en-US" dirty="0" smtClean="0">
                <a:latin typeface="Calibri" panose="020F0502020204030204" pitchFamily="34" charset="0"/>
              </a:rPr>
              <a:t>Allow the person to respond. This should be a conversation. Remember, use reflective and summary statements to make sure you understand what they are saying.</a:t>
            </a:r>
          </a:p>
          <a:p>
            <a:pPr marL="696041" lvl="1" indent="-285750">
              <a:buFont typeface="Arial" panose="020B0604020202020204" pitchFamily="34" charset="0"/>
              <a:buChar char="•"/>
            </a:pPr>
            <a:r>
              <a:rPr lang="en-US" dirty="0" smtClean="0">
                <a:latin typeface="Calibri" panose="020F0502020204030204" pitchFamily="34" charset="0"/>
              </a:rPr>
              <a:t>Example: “I hear you really care about keeping your partner healthy.” “You are saying _____ is really important to you.” Taking your ARVs will allow you to keep doing this.”</a:t>
            </a:r>
          </a:p>
          <a:p>
            <a:pPr marL="285750" indent="-285750">
              <a:buFont typeface="Arial" panose="020B0604020202020204" pitchFamily="34" charset="0"/>
              <a:buChar char="•"/>
            </a:pPr>
            <a:r>
              <a:rPr lang="en-US" b="1" dirty="0" smtClean="0">
                <a:latin typeface="Calibri" panose="020F0502020204030204" pitchFamily="34" charset="0"/>
              </a:rPr>
              <a:t>Keeping the virus low in your body has many benefits:</a:t>
            </a:r>
          </a:p>
          <a:p>
            <a:pPr marL="696041" lvl="1" indent="-285750">
              <a:buFont typeface="Arial" panose="020B0604020202020204" pitchFamily="34" charset="0"/>
              <a:buChar char="•"/>
            </a:pPr>
            <a:r>
              <a:rPr lang="en-US" b="1" dirty="0" smtClean="0">
                <a:latin typeface="Calibri" panose="020F0502020204030204" pitchFamily="34" charset="0"/>
              </a:rPr>
              <a:t>Keeps </a:t>
            </a:r>
            <a:r>
              <a:rPr lang="en-US" b="1" dirty="0">
                <a:latin typeface="Calibri" panose="020F0502020204030204" pitchFamily="34" charset="0"/>
              </a:rPr>
              <a:t>your mind healthy.</a:t>
            </a:r>
            <a:r>
              <a:rPr lang="en-US" dirty="0">
                <a:latin typeface="Calibri" panose="020F0502020204030204" pitchFamily="34" charset="0"/>
              </a:rPr>
              <a:t> Having a low viral load prevents HIV from hurting your brain and keeps your memory, intelligence and ability to solve problems strong.</a:t>
            </a:r>
          </a:p>
          <a:p>
            <a:pPr marL="696041" lvl="1" indent="-285750">
              <a:buFont typeface="Arial" panose="020B0604020202020204" pitchFamily="34" charset="0"/>
              <a:buChar char="•"/>
            </a:pPr>
            <a:r>
              <a:rPr lang="en-US" b="1" dirty="0">
                <a:latin typeface="Calibri" panose="020F0502020204030204" pitchFamily="34" charset="0"/>
              </a:rPr>
              <a:t>Prevents other serious illnesses</a:t>
            </a:r>
            <a:r>
              <a:rPr lang="en-US" dirty="0">
                <a:latin typeface="Calibri" panose="020F0502020204030204" pitchFamily="34" charset="0"/>
              </a:rPr>
              <a:t> from developing. Low viral load can help your disease-fighting cells, called CD4s, increase and keep you from getting sick.</a:t>
            </a:r>
          </a:p>
          <a:p>
            <a:pPr marL="696041" lvl="1" indent="-285750">
              <a:buFont typeface="Arial" panose="020B0604020202020204" pitchFamily="34" charset="0"/>
              <a:buChar char="•"/>
            </a:pPr>
            <a:r>
              <a:rPr lang="en-US" b="1" dirty="0">
                <a:latin typeface="Calibri" panose="020F0502020204030204" pitchFamily="34" charset="0"/>
              </a:rPr>
              <a:t>Keeps you from having extra visits to the clinic.</a:t>
            </a:r>
          </a:p>
          <a:p>
            <a:pPr marL="696041" lvl="1" indent="-285750">
              <a:buFont typeface="Arial" panose="020B0604020202020204" pitchFamily="34" charset="0"/>
              <a:buChar char="•"/>
            </a:pPr>
            <a:r>
              <a:rPr lang="en-US" b="1" dirty="0">
                <a:latin typeface="Calibri" panose="020F0502020204030204" pitchFamily="34" charset="0"/>
              </a:rPr>
              <a:t>Keeps you physically and emotionally strong.</a:t>
            </a:r>
            <a:r>
              <a:rPr lang="en-US" dirty="0">
                <a:latin typeface="Calibri" panose="020F0502020204030204" pitchFamily="34" charset="0"/>
              </a:rPr>
              <a:t> Low viral load can help you grow well and prevent mood problems such as depression and anxiety.</a:t>
            </a:r>
          </a:p>
          <a:p>
            <a:pPr marL="696041" lvl="1" indent="-285750">
              <a:buFont typeface="Arial" panose="020B0604020202020204" pitchFamily="34" charset="0"/>
              <a:buChar char="•"/>
            </a:pPr>
            <a:r>
              <a:rPr lang="en-US" b="1" dirty="0">
                <a:latin typeface="Calibri" panose="020F0502020204030204" pitchFamily="34" charset="0"/>
              </a:rPr>
              <a:t>Keeps your sexual partners healthy.</a:t>
            </a:r>
            <a:r>
              <a:rPr lang="en-US" dirty="0">
                <a:latin typeface="Calibri" panose="020F0502020204030204" pitchFamily="34" charset="0"/>
              </a:rPr>
              <a:t> A low viral load can reduce the risk of transmitting HIV to a sexual partner.</a:t>
            </a:r>
            <a:endParaRPr lang="en-US" b="1" dirty="0">
              <a:latin typeface="Calibri" panose="020F0502020204030204" pitchFamily="34" charset="0"/>
            </a:endParaRPr>
          </a:p>
          <a:p>
            <a:pPr marL="285750" indent="-285750">
              <a:buFont typeface="Arial" panose="020B0604020202020204" pitchFamily="34" charset="0"/>
              <a:buChar char="•"/>
            </a:pPr>
            <a:endParaRPr lang="en-US" b="1" dirty="0">
              <a:latin typeface="Calibri" panose="020F0502020204030204" pitchFamily="34" charset="0"/>
            </a:endParaRPr>
          </a:p>
        </p:txBody>
      </p:sp>
      <p:cxnSp>
        <p:nvCxnSpPr>
          <p:cNvPr id="15" name="Straight Connector 14"/>
          <p:cNvCxnSpPr/>
          <p:nvPr/>
        </p:nvCxnSpPr>
        <p:spPr>
          <a:xfrm>
            <a:off x="2895600" y="1143000"/>
            <a:ext cx="0" cy="5368404"/>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00B050"/>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3. Why is a low viral load good?</a:t>
            </a:r>
            <a:endParaRPr lang="en-US" sz="2800" dirty="0">
              <a:solidFill>
                <a:srgbClr val="FFFFFF"/>
              </a:solidFill>
              <a:latin typeface="Calibri" panose="020F0502020204030204" pitchFamily="34" charset="0"/>
            </a:endParaRPr>
          </a:p>
        </p:txBody>
      </p:sp>
      <p:pic>
        <p:nvPicPr>
          <p:cNvPr id="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00135" y="459374"/>
            <a:ext cx="1877971" cy="130061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14</a:t>
            </a:fld>
            <a:endParaRPr lang="en-US" dirty="0">
              <a:solidFill>
                <a:prstClr val="black">
                  <a:tint val="75000"/>
                </a:prstClr>
              </a:solidFill>
            </a:endParaRPr>
          </a:p>
        </p:txBody>
      </p:sp>
    </p:spTree>
    <p:extLst>
      <p:ext uri="{BB962C8B-B14F-4D97-AF65-F5344CB8AC3E}">
        <p14:creationId xmlns:p14="http://schemas.microsoft.com/office/powerpoint/2010/main" val="41345684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smtClean="0">
                <a:solidFill>
                  <a:srgbClr val="FFFFFF"/>
                </a:solidFill>
                <a:latin typeface="Calibri" panose="020F0502020204030204" pitchFamily="34" charset="0"/>
              </a:rPr>
              <a:t>	4. The viral load is LOW</a:t>
            </a:r>
            <a:endParaRPr lang="en-US" sz="2800" dirty="0">
              <a:solidFill>
                <a:srgbClr val="FFFFFF"/>
              </a:solidFill>
              <a:latin typeface="Calibri" panose="020F0502020204030204" pitchFamily="34" charset="0"/>
            </a:endParaRPr>
          </a:p>
        </p:txBody>
      </p:sp>
      <p:sp>
        <p:nvSpPr>
          <p:cNvPr id="2" name="TextBox 1"/>
          <p:cNvSpPr txBox="1"/>
          <p:nvPr/>
        </p:nvSpPr>
        <p:spPr>
          <a:xfrm>
            <a:off x="6829778" y="1219200"/>
            <a:ext cx="2161824" cy="532453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A low viral load means you are taking your ARVs well and they are working.</a:t>
            </a:r>
          </a:p>
          <a:p>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This doesn’t mean you can stop ARVs.</a:t>
            </a:r>
          </a:p>
          <a:p>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Continue to take your ARVs every day!</a:t>
            </a:r>
          </a:p>
          <a:p>
            <a:pPr marL="285750" indent="-285750">
              <a:buFont typeface="Wingdings" panose="05000000000000000000" pitchFamily="2" charset="2"/>
              <a:buChar char="Ø"/>
            </a:pPr>
            <a:endParaRPr lang="en-US" sz="2000" dirty="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Keep up the good work!</a:t>
            </a:r>
          </a:p>
        </p:txBody>
      </p:sp>
      <p:pic>
        <p:nvPicPr>
          <p:cNvPr id="819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1787" y="1066800"/>
            <a:ext cx="5383213" cy="56118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73780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876800"/>
            <a:ext cx="2971800" cy="1676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A low viral load means you are taking your ARVs well and they are working.</a:t>
            </a:r>
          </a:p>
          <a:p>
            <a:pPr marL="285750" indent="-285750">
              <a:buFont typeface="Wingdings" panose="05000000000000000000" pitchFamily="2" charset="2"/>
              <a:buChar char="Ø"/>
            </a:pPr>
            <a:r>
              <a:rPr lang="en-US" sz="1600" dirty="0" smtClean="0">
                <a:latin typeface="Calibri" panose="020F0502020204030204" pitchFamily="34" charset="0"/>
              </a:rPr>
              <a:t>This doesn’t mean you can stop ARVs.</a:t>
            </a:r>
          </a:p>
          <a:p>
            <a:pPr marL="285750" indent="-285750">
              <a:buFont typeface="Wingdings" panose="05000000000000000000" pitchFamily="2" charset="2"/>
              <a:buChar char="Ø"/>
            </a:pPr>
            <a:r>
              <a:rPr lang="en-US" sz="1600" dirty="0" smtClean="0">
                <a:latin typeface="Calibri" panose="020F0502020204030204" pitchFamily="34" charset="0"/>
              </a:rPr>
              <a:t>Continue to take your ARVs every day!</a:t>
            </a:r>
          </a:p>
          <a:p>
            <a:pPr marL="285750" indent="-285750">
              <a:buFont typeface="Wingdings" panose="05000000000000000000" pitchFamily="2" charset="2"/>
              <a:buChar char="Ø"/>
            </a:pPr>
            <a:r>
              <a:rPr lang="en-US" sz="1600" dirty="0" smtClean="0">
                <a:latin typeface="Calibri" panose="020F0502020204030204" pitchFamily="34" charset="0"/>
              </a:rPr>
              <a:t>Keep up the good work!</a:t>
            </a:r>
          </a:p>
        </p:txBody>
      </p:sp>
      <p:sp>
        <p:nvSpPr>
          <p:cNvPr id="7" name="Content Placeholder 1"/>
          <p:cNvSpPr>
            <a:spLocks noGrp="1"/>
          </p:cNvSpPr>
          <p:nvPr>
            <p:ph sz="half" idx="1"/>
          </p:nvPr>
        </p:nvSpPr>
        <p:spPr>
          <a:xfrm>
            <a:off x="914400" y="4950691"/>
            <a:ext cx="2286000" cy="1600200"/>
          </a:xfrm>
        </p:spPr>
        <p:txBody>
          <a:bodyPr>
            <a:normAutofit/>
          </a:bodyPr>
          <a:lstStyle/>
          <a:p>
            <a:r>
              <a:rPr lang="en-US" sz="1500" b="1" dirty="0" smtClean="0">
                <a:latin typeface="Calibri" panose="020F0502020204030204" pitchFamily="34" charset="0"/>
              </a:rPr>
              <a:t>Let’s Review:</a:t>
            </a:r>
          </a:p>
          <a:p>
            <a:pPr marL="285750" indent="-285750">
              <a:buFont typeface="Arial" panose="020B0604020202020204" pitchFamily="34" charset="0"/>
              <a:buChar char="•"/>
            </a:pPr>
            <a:r>
              <a:rPr lang="en-US" sz="1500" dirty="0" smtClean="0">
                <a:latin typeface="Calibri" panose="020F0502020204030204" pitchFamily="34" charset="0"/>
              </a:rPr>
              <a:t>What does a low viral load mean?</a:t>
            </a:r>
          </a:p>
          <a:p>
            <a:pPr marL="285750" indent="-285750">
              <a:buFont typeface="Arial" panose="020B0604020202020204" pitchFamily="34" charset="0"/>
              <a:buChar char="•"/>
            </a:pPr>
            <a:r>
              <a:rPr lang="en-US" sz="1500" dirty="0" smtClean="0">
                <a:latin typeface="Calibri" panose="020F0502020204030204" pitchFamily="34" charset="0"/>
              </a:rPr>
              <a:t>Why is it important to continue taking your ARVs every day?</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49530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5638800"/>
          </a:xfrm>
        </p:spPr>
        <p:txBody>
          <a:bodyPr>
            <a:normAutofit fontScale="85000" lnSpcReduction="10000"/>
          </a:bodyPr>
          <a:lstStyle/>
          <a:p>
            <a:r>
              <a:rPr lang="en-US" sz="21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You have a low viral load! </a:t>
            </a:r>
          </a:p>
          <a:p>
            <a:pPr marL="285750" indent="-285750">
              <a:buFont typeface="Arial" panose="020B0604020202020204" pitchFamily="34" charset="0"/>
              <a:buChar char="•"/>
            </a:pPr>
            <a:r>
              <a:rPr lang="en-US" dirty="0" smtClean="0">
                <a:latin typeface="Calibri" panose="020F0502020204030204" pitchFamily="34" charset="0"/>
              </a:rPr>
              <a:t>Many people find it difficult to take                                          their medications. How have you been so successful?             </a:t>
            </a:r>
            <a:r>
              <a:rPr lang="en-US" i="1" dirty="0" smtClean="0">
                <a:latin typeface="Calibri" panose="020F0502020204030204" pitchFamily="34" charset="0"/>
              </a:rPr>
              <a:t>(Smile and complement their hard work).</a:t>
            </a:r>
          </a:p>
          <a:p>
            <a:pPr marL="696041" lvl="1" indent="-285750">
              <a:buFont typeface="Arial" panose="020B0604020202020204" pitchFamily="34" charset="0"/>
              <a:buChar char="•"/>
            </a:pPr>
            <a:r>
              <a:rPr lang="en-US" dirty="0" smtClean="0">
                <a:latin typeface="Calibri" panose="020F0502020204030204" pitchFamily="34" charset="0"/>
              </a:rPr>
              <a:t>A low viral load (less than 1000) </a:t>
            </a:r>
            <a:r>
              <a:rPr lang="en-US" i="1" dirty="0" smtClean="0">
                <a:latin typeface="Calibri" panose="020F0502020204030204" pitchFamily="34" charset="0"/>
              </a:rPr>
              <a:t>[insert patient’s result here] </a:t>
            </a:r>
            <a:r>
              <a:rPr lang="en-US" dirty="0" smtClean="0">
                <a:latin typeface="Calibri" panose="020F0502020204030204" pitchFamily="34" charset="0"/>
              </a:rPr>
              <a:t>is a sign that you are taking your ARVs well and that the medication is working.</a:t>
            </a:r>
          </a:p>
          <a:p>
            <a:pPr marL="696041" lvl="1" indent="-285750">
              <a:buFont typeface="Arial" panose="020B0604020202020204" pitchFamily="34" charset="0"/>
              <a:buChar char="•"/>
            </a:pPr>
            <a:r>
              <a:rPr lang="en-US" dirty="0" smtClean="0">
                <a:latin typeface="Calibri" panose="020F0502020204030204" pitchFamily="34" charset="0"/>
              </a:rPr>
              <a:t>This does not mean you can stop ARVs.</a:t>
            </a:r>
          </a:p>
          <a:p>
            <a:pPr marL="696041" lvl="1" indent="-285750">
              <a:buFont typeface="Arial" panose="020B0604020202020204" pitchFamily="34" charset="0"/>
              <a:buChar char="•"/>
            </a:pPr>
            <a:r>
              <a:rPr lang="en-US" dirty="0" smtClean="0">
                <a:latin typeface="Calibri" panose="020F0502020204030204" pitchFamily="34" charset="0"/>
              </a:rPr>
              <a:t>It is important to </a:t>
            </a:r>
            <a:r>
              <a:rPr lang="en-US" b="1" dirty="0" smtClean="0">
                <a:latin typeface="Calibri" panose="020F0502020204030204" pitchFamily="34" charset="0"/>
              </a:rPr>
              <a:t>continue</a:t>
            </a:r>
            <a:r>
              <a:rPr lang="en-US" dirty="0" smtClean="0">
                <a:latin typeface="Calibri" panose="020F0502020204030204" pitchFamily="34" charset="0"/>
              </a:rPr>
              <a:t> to take ARVs consistently every day to keep the virus from reproducing, to stay healthy, and to prevent spread of the virus to sexual partners or your baby (for pregnant adolescents).</a:t>
            </a:r>
          </a:p>
          <a:p>
            <a:endParaRPr lang="en-US" dirty="0">
              <a:latin typeface="Calibri" panose="020F0502020204030204" pitchFamily="34" charset="0"/>
            </a:endParaRPr>
          </a:p>
          <a:p>
            <a:r>
              <a:rPr lang="en-US" dirty="0" smtClean="0">
                <a:latin typeface="Calibri" panose="020F0502020204030204" pitchFamily="34" charset="0"/>
              </a:rPr>
              <a:t>Ask these questions to review their success:</a:t>
            </a:r>
          </a:p>
          <a:p>
            <a:pPr marL="285750" indent="-285750">
              <a:buFont typeface="Arial" panose="020B0604020202020204" pitchFamily="34" charset="0"/>
              <a:buChar char="•"/>
            </a:pPr>
            <a:r>
              <a:rPr lang="en-US" dirty="0" smtClean="0">
                <a:latin typeface="Calibri" panose="020F0502020204030204" pitchFamily="34" charset="0"/>
              </a:rPr>
              <a:t>I can see from the test results you have been doing very well. What has helped you remember to take your ARVs?</a:t>
            </a:r>
          </a:p>
          <a:p>
            <a:pPr marL="285750" indent="-285750">
              <a:buFont typeface="Arial" panose="020B0604020202020204" pitchFamily="34" charset="0"/>
              <a:buChar char="•"/>
            </a:pPr>
            <a:r>
              <a:rPr lang="en-US" dirty="0" smtClean="0">
                <a:latin typeface="Calibri" panose="020F0502020204030204" pitchFamily="34" charset="0"/>
              </a:rPr>
              <a:t>Are there things that have made it hard at times to take your ARVs?</a:t>
            </a:r>
          </a:p>
          <a:p>
            <a:pPr marL="285750" indent="-285750">
              <a:buFont typeface="Arial" panose="020B0604020202020204" pitchFamily="34" charset="0"/>
              <a:buChar char="•"/>
            </a:pPr>
            <a:r>
              <a:rPr lang="en-US" dirty="0" smtClean="0">
                <a:latin typeface="Calibri" panose="020F0502020204030204" pitchFamily="34" charset="0"/>
              </a:rPr>
              <a:t>Have you had any trouble remembering to take them?</a:t>
            </a:r>
          </a:p>
          <a:p>
            <a:pPr marL="285750" indent="-285750">
              <a:buFont typeface="Arial" panose="020B0604020202020204" pitchFamily="34" charset="0"/>
              <a:buChar char="•"/>
            </a:pPr>
            <a:r>
              <a:rPr lang="en-US" dirty="0" smtClean="0">
                <a:latin typeface="Calibri" panose="020F0502020204030204" pitchFamily="34" charset="0"/>
              </a:rPr>
              <a:t>What do you think might get in the way of taking them in the future?</a:t>
            </a:r>
          </a:p>
          <a:p>
            <a:pPr marL="285750" indent="-285750">
              <a:buFont typeface="Arial" panose="020B0604020202020204" pitchFamily="34" charset="0"/>
              <a:buChar char="•"/>
            </a:pPr>
            <a:endParaRPr lang="en-US"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4. The viral load is LOW</a:t>
            </a:r>
            <a:endParaRPr lang="en-US" sz="2800" dirty="0">
              <a:solidFill>
                <a:srgbClr val="FFFFFF"/>
              </a:solidFill>
              <a:latin typeface="Calibri" panose="020F050202020403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57200"/>
            <a:ext cx="1807055"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16</a:t>
            </a:fld>
            <a:endParaRPr lang="en-US" dirty="0">
              <a:solidFill>
                <a:prstClr val="black">
                  <a:tint val="75000"/>
                </a:prstClr>
              </a:solidFill>
            </a:endParaRPr>
          </a:p>
        </p:txBody>
      </p:sp>
    </p:spTree>
    <p:extLst>
      <p:ext uri="{BB962C8B-B14F-4D97-AF65-F5344CB8AC3E}">
        <p14:creationId xmlns:p14="http://schemas.microsoft.com/office/powerpoint/2010/main" val="1697717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5"/>
          </a:solidFill>
        </p:spPr>
        <p:txBody>
          <a:bodyPr>
            <a:noAutofit/>
          </a:bodyPr>
          <a:lstStyle/>
          <a:p>
            <a:pPr algn="l"/>
            <a:r>
              <a:rPr lang="en-US" sz="2800" dirty="0" smtClean="0">
                <a:solidFill>
                  <a:srgbClr val="FFFFFF"/>
                </a:solidFill>
                <a:latin typeface="Calibri" panose="020F0502020204030204" pitchFamily="34" charset="0"/>
              </a:rPr>
              <a:t>	5. Keeping your virus low</a:t>
            </a:r>
            <a:endParaRPr lang="en-US" sz="2800" dirty="0">
              <a:solidFill>
                <a:srgbClr val="FFFFFF"/>
              </a:solidFill>
              <a:latin typeface="Calibri" panose="020F0502020204030204" pitchFamily="34" charset="0"/>
            </a:endParaRPr>
          </a:p>
        </p:txBody>
      </p:sp>
      <p:sp>
        <p:nvSpPr>
          <p:cNvPr id="2" name="TextBox 1"/>
          <p:cNvSpPr txBox="1"/>
          <p:nvPr/>
        </p:nvSpPr>
        <p:spPr>
          <a:xfrm>
            <a:off x="6829778" y="1219200"/>
            <a:ext cx="2161824" cy="532453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Your viral load is so you are protecting your health, partners, and brain.</a:t>
            </a:r>
          </a:p>
          <a:p>
            <a:pPr marL="285750" indent="-285750">
              <a:buFont typeface="Wingdings" panose="05000000000000000000" pitchFamily="2" charset="2"/>
              <a:buChar char="Ø"/>
            </a:pPr>
            <a:endParaRPr lang="en-US" sz="2000" dirty="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It is hard to continue taking ARVs, even with all these benefits – this is especially true when so many things in your life are changing. </a:t>
            </a:r>
          </a:p>
        </p:txBody>
      </p:sp>
      <p:pic>
        <p:nvPicPr>
          <p:cNvPr id="112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1338292"/>
            <a:ext cx="5051425" cy="50863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09337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4191000"/>
            <a:ext cx="27432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219200"/>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Your virus is low so you are protecting your health, partners, and brain.</a:t>
            </a:r>
          </a:p>
          <a:p>
            <a:pPr marL="285750" indent="-285750">
              <a:buFont typeface="Wingdings" panose="05000000000000000000" pitchFamily="2" charset="2"/>
              <a:buChar char="Ø"/>
            </a:pPr>
            <a:r>
              <a:rPr lang="en-US" sz="1600" dirty="0" smtClean="0">
                <a:latin typeface="Calibri" panose="020F0502020204030204" pitchFamily="34" charset="0"/>
              </a:rPr>
              <a:t>It is hard to continue taking ARVs, even with all these benefits – this is especially true when so many things in your life are changing.</a:t>
            </a:r>
          </a:p>
        </p:txBody>
      </p:sp>
      <p:sp>
        <p:nvSpPr>
          <p:cNvPr id="7" name="Content Placeholder 1"/>
          <p:cNvSpPr>
            <a:spLocks noGrp="1"/>
          </p:cNvSpPr>
          <p:nvPr>
            <p:ph sz="half" idx="1"/>
          </p:nvPr>
        </p:nvSpPr>
        <p:spPr>
          <a:xfrm>
            <a:off x="1143000" y="4267200"/>
            <a:ext cx="2057400" cy="2436091"/>
          </a:xfrm>
        </p:spPr>
        <p:txBody>
          <a:bodyPr>
            <a:normAutofit lnSpcReduction="10000"/>
          </a:bodyPr>
          <a:lstStyle/>
          <a:p>
            <a:r>
              <a:rPr lang="en-US" sz="1500" b="1" dirty="0" smtClean="0">
                <a:latin typeface="Calibri" panose="020F0502020204030204" pitchFamily="34" charset="0"/>
              </a:rPr>
              <a:t>Let’s Review:</a:t>
            </a:r>
          </a:p>
          <a:p>
            <a:pPr marL="285750" indent="-285750">
              <a:buFont typeface="Arial" panose="020B0604020202020204" pitchFamily="34" charset="0"/>
              <a:buChar char="•"/>
            </a:pPr>
            <a:r>
              <a:rPr lang="en-US" sz="1500" dirty="0" smtClean="0">
                <a:latin typeface="Calibri" panose="020F0502020204030204" pitchFamily="34" charset="0"/>
              </a:rPr>
              <a:t>Do you think ARVs will help you?</a:t>
            </a:r>
          </a:p>
          <a:p>
            <a:pPr marL="285750" indent="-285750">
              <a:buFont typeface="Arial" panose="020B0604020202020204" pitchFamily="34" charset="0"/>
              <a:buChar char="•"/>
            </a:pPr>
            <a:r>
              <a:rPr lang="en-US" sz="1500" dirty="0" smtClean="0">
                <a:latin typeface="Calibri" panose="020F0502020204030204" pitchFamily="34" charset="0"/>
              </a:rPr>
              <a:t>Are you taking any other treatments for your HIV?</a:t>
            </a:r>
          </a:p>
          <a:p>
            <a:pPr marL="285750" indent="-285750">
              <a:buFont typeface="Arial" panose="020B0604020202020204" pitchFamily="34" charset="0"/>
              <a:buChar char="•"/>
            </a:pPr>
            <a:r>
              <a:rPr lang="en-US" sz="1500" dirty="0" smtClean="0">
                <a:latin typeface="Calibri" panose="020F0502020204030204" pitchFamily="34" charset="0"/>
              </a:rPr>
              <a:t>Are you seeking help from anyone outside of this clinic for your HIV?</a:t>
            </a: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4191000"/>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257300"/>
            <a:ext cx="5226756" cy="4305300"/>
          </a:xfrm>
        </p:spPr>
        <p:txBody>
          <a:bodyPr>
            <a:normAutofit fontScale="70000" lnSpcReduction="20000"/>
          </a:bodyPr>
          <a:lstStyle/>
          <a:p>
            <a:r>
              <a:rPr lang="en-US" sz="23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Does anyone help you take your ARVs?                                                               Tell me how that works.</a:t>
            </a:r>
          </a:p>
          <a:p>
            <a:pPr marL="285750" indent="-285750">
              <a:buFont typeface="Arial" panose="020B0604020202020204" pitchFamily="34" charset="0"/>
              <a:buChar char="•"/>
            </a:pPr>
            <a:r>
              <a:rPr lang="en-US" dirty="0" smtClean="0">
                <a:latin typeface="Calibri" panose="020F0502020204030204" pitchFamily="34" charset="0"/>
              </a:rPr>
              <a:t>How do you think that might change in the future?</a:t>
            </a:r>
          </a:p>
          <a:p>
            <a:pPr marL="285750" indent="-285750">
              <a:buFont typeface="Arial" panose="020B0604020202020204" pitchFamily="34" charset="0"/>
              <a:buChar char="•"/>
            </a:pPr>
            <a:r>
              <a:rPr lang="en-US" dirty="0" smtClean="0">
                <a:latin typeface="Calibri" panose="020F0502020204030204" pitchFamily="34" charset="0"/>
              </a:rPr>
              <a:t>Who knows that you are HIV+?</a:t>
            </a:r>
          </a:p>
          <a:p>
            <a:pPr marL="285750" indent="-285750">
              <a:buFont typeface="Arial" panose="020B0604020202020204" pitchFamily="34" charset="0"/>
              <a:buChar char="•"/>
            </a:pPr>
            <a:r>
              <a:rPr lang="en-US" dirty="0" smtClean="0">
                <a:latin typeface="Calibri" panose="020F0502020204030204" pitchFamily="34" charset="0"/>
              </a:rPr>
              <a:t>Who might be a good source of support for you as you manage your HIV?</a:t>
            </a:r>
          </a:p>
          <a:p>
            <a:pPr marL="285750" indent="-285750">
              <a:buFont typeface="Arial" panose="020B0604020202020204" pitchFamily="34" charset="0"/>
              <a:buChar char="•"/>
            </a:pPr>
            <a:r>
              <a:rPr lang="en-US" dirty="0" smtClean="0">
                <a:latin typeface="Calibri" panose="020F0502020204030204" pitchFamily="34" charset="0"/>
              </a:rPr>
              <a:t>Are there changes going on your life?</a:t>
            </a:r>
          </a:p>
          <a:p>
            <a:pPr marL="285750" indent="-285750">
              <a:buFont typeface="Arial" panose="020B0604020202020204" pitchFamily="34" charset="0"/>
              <a:buChar char="•"/>
            </a:pPr>
            <a:r>
              <a:rPr lang="en-US" dirty="0" smtClean="0">
                <a:latin typeface="Calibri" panose="020F0502020204030204" pitchFamily="34" charset="0"/>
              </a:rPr>
              <a:t>How do think those changes may affect you taking ARVs?</a:t>
            </a:r>
          </a:p>
          <a:p>
            <a:pPr marL="285750" indent="-285750">
              <a:buFont typeface="Arial" panose="020B0604020202020204" pitchFamily="34" charset="0"/>
              <a:buChar char="•"/>
            </a:pPr>
            <a:r>
              <a:rPr lang="en-US" dirty="0" smtClean="0">
                <a:latin typeface="Calibri" panose="020F0502020204030204" pitchFamily="34" charset="0"/>
              </a:rPr>
              <a:t>Additional tips:</a:t>
            </a:r>
          </a:p>
          <a:p>
            <a:pPr marL="696041" lvl="1" indent="-285750">
              <a:buFont typeface="Arial" panose="020B0604020202020204" pitchFamily="34" charset="0"/>
              <a:buChar char="•"/>
            </a:pPr>
            <a:r>
              <a:rPr lang="en-US" dirty="0" smtClean="0">
                <a:latin typeface="Calibri" panose="020F0502020204030204" pitchFamily="34" charset="0"/>
              </a:rPr>
              <a:t>Put ARVs somewhere easy to remember, near something that you use every day, and keep a bottle of water there if needed.</a:t>
            </a:r>
          </a:p>
          <a:p>
            <a:pPr marL="696041" lvl="1" indent="-285750">
              <a:buFont typeface="Arial" panose="020B0604020202020204" pitchFamily="34" charset="0"/>
              <a:buChar char="•"/>
            </a:pPr>
            <a:r>
              <a:rPr lang="en-US" dirty="0" smtClean="0">
                <a:latin typeface="Calibri" panose="020F0502020204030204" pitchFamily="34" charset="0"/>
              </a:rPr>
              <a:t>Set an alarm on your phone to remind you to take your medication.</a:t>
            </a:r>
          </a:p>
          <a:p>
            <a:pPr marL="696041" lvl="1" indent="-285750">
              <a:buFont typeface="Arial" panose="020B0604020202020204" pitchFamily="34" charset="0"/>
              <a:buChar char="•"/>
            </a:pPr>
            <a:r>
              <a:rPr lang="en-US" dirty="0" smtClean="0">
                <a:latin typeface="Calibri" panose="020F0502020204030204" pitchFamily="34" charset="0"/>
              </a:rPr>
              <a:t>Carry ARVs with you so if you forget before leaving for the day, you have a spare.</a:t>
            </a:r>
          </a:p>
          <a:p>
            <a:pPr marL="696041" lvl="1" indent="-285750">
              <a:buFont typeface="Arial" panose="020B0604020202020204" pitchFamily="34" charset="0"/>
              <a:buChar char="•"/>
            </a:pPr>
            <a:r>
              <a:rPr lang="en-US" dirty="0" smtClean="0">
                <a:latin typeface="Calibri" panose="020F0502020204030204" pitchFamily="34" charset="0"/>
              </a:rPr>
              <a:t>Us pillboxes and a calendar to mark and keep track of when medications are taken for the day.</a:t>
            </a:r>
          </a:p>
          <a:p>
            <a:pPr marL="696041" lvl="1" indent="-285750">
              <a:buFont typeface="Arial" panose="020B0604020202020204" pitchFamily="34" charset="0"/>
              <a:buChar char="•"/>
            </a:pPr>
            <a:r>
              <a:rPr lang="en-US" dirty="0" smtClean="0">
                <a:latin typeface="Calibri" panose="020F0502020204030204" pitchFamily="34" charset="0"/>
              </a:rPr>
              <a:t>Ask for extra medication if gaps between refills is a problem.</a:t>
            </a:r>
          </a:p>
          <a:p>
            <a:pPr marL="696041" lvl="1" indent="-285750">
              <a:buFont typeface="Arial" panose="020B0604020202020204" pitchFamily="34" charset="0"/>
              <a:buChar char="•"/>
            </a:pPr>
            <a:r>
              <a:rPr lang="en-US" dirty="0" smtClean="0">
                <a:latin typeface="Calibri" panose="020F0502020204030204" pitchFamily="34" charset="0"/>
              </a:rPr>
              <a:t>If someone asks to share your medications, help them find a clinic and support. If you share, the medications won’t work for either of you.</a:t>
            </a:r>
          </a:p>
          <a:p>
            <a:pPr marL="285750" indent="-285750">
              <a:buFont typeface="Arial" panose="020B0604020202020204" pitchFamily="34" charset="0"/>
              <a:buChar char="•"/>
            </a:pPr>
            <a:endParaRPr lang="en-US"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chemeClr val="accent5"/>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5. Keeping your virus low</a:t>
            </a:r>
            <a:endParaRPr lang="en-US" sz="2800" dirty="0">
              <a:solidFill>
                <a:srgbClr val="FFFFFF"/>
              </a:solidFill>
              <a:latin typeface="Calibri" panose="020F0502020204030204" pitchFamily="34" charset="0"/>
            </a:endParaRPr>
          </a:p>
        </p:txBody>
      </p:sp>
      <p:pic>
        <p:nvPicPr>
          <p:cNvPr id="1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5108" y="457200"/>
            <a:ext cx="1804747"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6" name="Rectangle 15"/>
          <p:cNvSpPr/>
          <p:nvPr/>
        </p:nvSpPr>
        <p:spPr>
          <a:xfrm>
            <a:off x="3657599" y="5638800"/>
            <a:ext cx="5312255" cy="105632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7" name="Content Placeholder 1"/>
          <p:cNvSpPr>
            <a:spLocks noGrp="1"/>
          </p:cNvSpPr>
          <p:nvPr>
            <p:ph sz="half" idx="1"/>
          </p:nvPr>
        </p:nvSpPr>
        <p:spPr>
          <a:xfrm>
            <a:off x="4257964" y="5715000"/>
            <a:ext cx="4711890" cy="980124"/>
          </a:xfrm>
        </p:spPr>
        <p:txBody>
          <a:bodyPr>
            <a:normAutofit fontScale="70000" lnSpcReduction="20000"/>
          </a:bodyPr>
          <a:lstStyle/>
          <a:p>
            <a:r>
              <a:rPr lang="en-US" sz="2100" b="1" dirty="0" smtClean="0">
                <a:latin typeface="Calibri" panose="020F0502020204030204" pitchFamily="34" charset="0"/>
              </a:rPr>
              <a:t>Provider Instructions:</a:t>
            </a:r>
          </a:p>
          <a:p>
            <a:r>
              <a:rPr lang="en-US" dirty="0" smtClean="0">
                <a:latin typeface="Calibri" panose="020F0502020204030204" pitchFamily="34" charset="0"/>
              </a:rPr>
              <a:t>Screen for other health beliefs or difficulty with disclosure/privacy. Review card 16 (Understanding your ARVs), card 19 (Who to tell and why), or card 20 (Taking charge of your ARVs) in these areas as helpful.</a:t>
            </a:r>
          </a:p>
          <a:p>
            <a:pPr marL="285750" indent="-285750">
              <a:buFont typeface="Arial" panose="020B0604020202020204" pitchFamily="34" charset="0"/>
              <a:buChar char="•"/>
            </a:pPr>
            <a:endParaRPr lang="en-US" b="1" dirty="0" smtClean="0">
              <a:latin typeface="Calibri" panose="020F0502020204030204" pitchFamily="34" charset="0"/>
            </a:endParaRPr>
          </a:p>
        </p:txBody>
      </p:sp>
      <p:pic>
        <p:nvPicPr>
          <p:cNvPr id="18"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39150" y="57150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18</a:t>
            </a:fld>
            <a:endParaRPr lang="en-US" dirty="0">
              <a:solidFill>
                <a:prstClr val="black">
                  <a:tint val="75000"/>
                </a:prstClr>
              </a:solidFill>
            </a:endParaRPr>
          </a:p>
        </p:txBody>
      </p:sp>
    </p:spTree>
    <p:extLst>
      <p:ext uri="{BB962C8B-B14F-4D97-AF65-F5344CB8AC3E}">
        <p14:creationId xmlns:p14="http://schemas.microsoft.com/office/powerpoint/2010/main" val="26011783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6"/>
          </a:solidFill>
        </p:spPr>
        <p:txBody>
          <a:bodyPr>
            <a:noAutofit/>
          </a:bodyPr>
          <a:lstStyle/>
          <a:p>
            <a:pPr algn="l"/>
            <a:r>
              <a:rPr lang="en-US" sz="2800" dirty="0" smtClean="0">
                <a:solidFill>
                  <a:srgbClr val="FFFFFF"/>
                </a:solidFill>
                <a:latin typeface="Calibri" panose="020F0502020204030204" pitchFamily="34" charset="0"/>
              </a:rPr>
              <a:t>	6. The viral load is HIGH</a:t>
            </a:r>
            <a:endParaRPr lang="en-US" sz="2800" dirty="0">
              <a:solidFill>
                <a:srgbClr val="FFFFFF"/>
              </a:solidFill>
              <a:latin typeface="Calibri" panose="020F0502020204030204"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1202226"/>
            <a:ext cx="6172200" cy="54271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6829778" y="1295400"/>
            <a:ext cx="2161824" cy="5016758"/>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HIV is not controlled and it is harming your body and brain.</a:t>
            </a:r>
          </a:p>
          <a:p>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You may be missing doses of your ARVs.</a:t>
            </a:r>
          </a:p>
          <a:p>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The virus may be resistant, meaning it has changed and ARVs are no longer working.</a:t>
            </a:r>
            <a:endParaRPr lang="en-US" sz="2000" dirty="0">
              <a:latin typeface="Calibri" panose="020F0502020204030204" pitchFamily="34" charset="0"/>
            </a:endParaRPr>
          </a:p>
        </p:txBody>
      </p:sp>
      <p:pic>
        <p:nvPicPr>
          <p:cNvPr id="133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9327" y="1066800"/>
            <a:ext cx="3154363" cy="29940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7919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4"/>
          <p:cNvSpPr txBox="1">
            <a:spLocks/>
          </p:cNvSpPr>
          <p:nvPr/>
        </p:nvSpPr>
        <p:spPr>
          <a:xfrm>
            <a:off x="4267200" y="4800600"/>
            <a:ext cx="4419600" cy="1600200"/>
          </a:xfrm>
          <a:prstGeom prst="rect">
            <a:avLst/>
          </a:prstGeom>
        </p:spPr>
        <p:txBody>
          <a:bodyPr>
            <a:noAutofit/>
          </a:bodyPr>
          <a:lstStyle>
            <a:lvl1pPr marL="342739" indent="-342739" algn="l" defTabSz="91397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602" indent="-285616" algn="l" defTabSz="91397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466" indent="-228492" algn="l" defTabSz="91397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59945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6438"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3424"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0411"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7396"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4382" indent="-228492" algn="l" defTabSz="91397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r">
              <a:lnSpc>
                <a:spcPct val="120000"/>
              </a:lnSpc>
              <a:buNone/>
            </a:pPr>
            <a:r>
              <a:rPr lang="en-GB" sz="900" dirty="0" smtClean="0">
                <a:latin typeface="Calibri" panose="020F0502020204030204" pitchFamily="34" charset="0"/>
              </a:rPr>
              <a:t>This job tool was created by ICAP at Columbia University with funding from the U.S. President’s Emergency Plan for AIDS Relief (PEFPAR) through the  </a:t>
            </a:r>
            <a:r>
              <a:rPr lang="en-GB" sz="900" dirty="0" err="1" smtClean="0">
                <a:latin typeface="Calibri" panose="020F0502020204030204" pitchFamily="34" charset="0"/>
              </a:rPr>
              <a:t>Centers</a:t>
            </a:r>
            <a:r>
              <a:rPr lang="en-GB" sz="900" dirty="0" smtClean="0">
                <a:latin typeface="Calibri" panose="020F0502020204030204" pitchFamily="34" charset="0"/>
              </a:rPr>
              <a:t> for Disease Control and Prevention (CDC) under the terms of cooperative agreement #U2GGH000994. Its contents are solely the responsibility of the authors and do not necessarily represent the views of the U.S. Government.</a:t>
            </a:r>
          </a:p>
          <a:p>
            <a:pPr marL="0" indent="0">
              <a:lnSpc>
                <a:spcPct val="120000"/>
              </a:lnSpc>
              <a:buNone/>
            </a:pPr>
            <a:endParaRPr lang="en-GB" sz="900" dirty="0">
              <a:latin typeface="Calibri" panose="020F0502020204030204" pitchFamily="34" charset="0"/>
            </a:endParaRPr>
          </a:p>
          <a:p>
            <a:pPr marL="0" indent="0" algn="r">
              <a:lnSpc>
                <a:spcPct val="120000"/>
              </a:lnSpc>
              <a:buNone/>
            </a:pPr>
            <a:r>
              <a:rPr lang="en-GB" sz="900" dirty="0" smtClean="0">
                <a:latin typeface="Calibri" panose="020F0502020204030204" pitchFamily="34" charset="0"/>
              </a:rPr>
              <a:t>This flipchart is intended for use by health care workers in order to provide information to patients living with HIV and their families. For questions about the contents or use, please contact ICAP at icap-communications@columbia.edu.</a:t>
            </a:r>
            <a:endParaRPr lang="en-GB" sz="900" dirty="0">
              <a:latin typeface="Calibri" panose="020F0502020204030204" pitchFamily="34" charset="0"/>
            </a:endParaRPr>
          </a:p>
        </p:txBody>
      </p:sp>
    </p:spTree>
    <p:extLst>
      <p:ext uri="{BB962C8B-B14F-4D97-AF65-F5344CB8AC3E}">
        <p14:creationId xmlns:p14="http://schemas.microsoft.com/office/powerpoint/2010/main" val="378024358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4599554"/>
            <a:ext cx="5257800" cy="1953646"/>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HIV is not controlled and it is harming your body and brain.</a:t>
            </a:r>
          </a:p>
          <a:p>
            <a:pPr marL="285750" indent="-285750">
              <a:buFont typeface="Wingdings" panose="05000000000000000000" pitchFamily="2" charset="2"/>
              <a:buChar char="Ø"/>
            </a:pPr>
            <a:r>
              <a:rPr lang="en-US" sz="1600" dirty="0" smtClean="0">
                <a:latin typeface="Calibri" panose="020F0502020204030204" pitchFamily="34" charset="0"/>
              </a:rPr>
              <a:t>You may be missing doses of your ARVs.</a:t>
            </a:r>
          </a:p>
          <a:p>
            <a:pPr marL="285750" indent="-285750">
              <a:buFont typeface="Wingdings" panose="05000000000000000000" pitchFamily="2" charset="2"/>
              <a:buChar char="Ø"/>
            </a:pPr>
            <a:r>
              <a:rPr lang="en-US" sz="1600" dirty="0" smtClean="0">
                <a:latin typeface="Calibri" panose="020F0502020204030204" pitchFamily="34" charset="0"/>
              </a:rPr>
              <a:t>The virus may be resistant, meaning it has changed and ARVs are no longer working.</a:t>
            </a:r>
            <a:endParaRPr lang="en-US" sz="1600" dirty="0">
              <a:latin typeface="Calibri" panose="020F0502020204030204" pitchFamily="34" charset="0"/>
            </a:endParaRPr>
          </a:p>
        </p:txBody>
      </p:sp>
      <p:sp>
        <p:nvSpPr>
          <p:cNvPr id="7" name="Content Placeholder 1"/>
          <p:cNvSpPr>
            <a:spLocks noGrp="1"/>
          </p:cNvSpPr>
          <p:nvPr>
            <p:ph sz="half" idx="1"/>
          </p:nvPr>
        </p:nvSpPr>
        <p:spPr>
          <a:xfrm>
            <a:off x="914400" y="4648200"/>
            <a:ext cx="4419600" cy="1905000"/>
          </a:xfrm>
        </p:spPr>
        <p:txBody>
          <a:bodyPr>
            <a:normAutofit fontScale="92500" lnSpcReduction="10000"/>
          </a:bodyPr>
          <a:lstStyle/>
          <a:p>
            <a:r>
              <a:rPr lang="en-US" sz="1600" b="1" dirty="0" smtClean="0">
                <a:latin typeface="Calibri" panose="020F0502020204030204" pitchFamily="34" charset="0"/>
              </a:rPr>
              <a:t>Let’s Review:</a:t>
            </a:r>
          </a:p>
          <a:p>
            <a:pPr marL="285750" indent="-285750">
              <a:buFont typeface="Arial" panose="020B0604020202020204" pitchFamily="34" charset="0"/>
              <a:buChar char="•"/>
            </a:pPr>
            <a:r>
              <a:rPr lang="en-US" sz="1500" dirty="0" smtClean="0">
                <a:latin typeface="Calibri" panose="020F0502020204030204" pitchFamily="34" charset="0"/>
              </a:rPr>
              <a:t>What are the possible reasons for a high viral load?</a:t>
            </a:r>
          </a:p>
          <a:p>
            <a:pPr marL="285750" indent="-285750">
              <a:buFont typeface="Arial" panose="020B0604020202020204" pitchFamily="34" charset="0"/>
              <a:buChar char="•"/>
            </a:pPr>
            <a:r>
              <a:rPr lang="en-US" sz="1500" dirty="0" smtClean="0">
                <a:latin typeface="Calibri" panose="020F0502020204030204" pitchFamily="34" charset="0"/>
              </a:rPr>
              <a:t>What can happen when your viral load is high?</a:t>
            </a:r>
          </a:p>
          <a:p>
            <a:pPr marL="285750" indent="-285750">
              <a:buFont typeface="Arial" panose="020B0604020202020204" pitchFamily="34" charset="0"/>
              <a:buChar char="•"/>
            </a:pPr>
            <a:r>
              <a:rPr lang="en-US" sz="1500" dirty="0" smtClean="0">
                <a:latin typeface="Calibri" panose="020F0502020204030204" pitchFamily="34" charset="0"/>
              </a:rPr>
              <a:t>What would be good about a low viral load?</a:t>
            </a:r>
          </a:p>
          <a:p>
            <a:pPr marL="285750" indent="-285750">
              <a:buFont typeface="Arial" panose="020B0604020202020204" pitchFamily="34" charset="0"/>
              <a:buChar char="•"/>
            </a:pPr>
            <a:r>
              <a:rPr lang="en-US" sz="1500" dirty="0" smtClean="0">
                <a:latin typeface="Calibri" panose="020F0502020204030204" pitchFamily="34" charset="0"/>
              </a:rPr>
              <a:t>How important do you think it is for your long-term health?</a:t>
            </a:r>
          </a:p>
          <a:p>
            <a:pPr marL="285750" indent="-285750">
              <a:buFont typeface="Arial" panose="020B0604020202020204" pitchFamily="34" charset="0"/>
              <a:buChar char="•"/>
            </a:pPr>
            <a:r>
              <a:rPr lang="en-US" sz="1500" dirty="0" smtClean="0">
                <a:latin typeface="Calibri" panose="020F0502020204030204" pitchFamily="34" charset="0"/>
              </a:rPr>
              <a:t>What do you think happens if you don’t take ARVs regularly?</a:t>
            </a:r>
            <a:endParaRPr lang="en-US" sz="1500"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3276600"/>
          </a:xfrm>
        </p:spPr>
        <p:txBody>
          <a:bodyPr>
            <a:normAutofit fontScale="85000" lnSpcReduction="10000"/>
          </a:bodyPr>
          <a:lstStyle/>
          <a:p>
            <a:r>
              <a:rPr lang="en-US" sz="21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The </a:t>
            </a:r>
            <a:r>
              <a:rPr lang="en-US" b="1" dirty="0" smtClean="0">
                <a:latin typeface="Calibri" panose="020F0502020204030204" pitchFamily="34" charset="0"/>
              </a:rPr>
              <a:t>viral load</a:t>
            </a:r>
            <a:r>
              <a:rPr lang="en-US" dirty="0" smtClean="0">
                <a:latin typeface="Calibri" panose="020F0502020204030204" pitchFamily="34" charset="0"/>
              </a:rPr>
              <a:t> test result is </a:t>
            </a:r>
            <a:r>
              <a:rPr lang="en-US" b="1" dirty="0" smtClean="0">
                <a:latin typeface="Calibri" panose="020F0502020204030204" pitchFamily="34" charset="0"/>
              </a:rPr>
              <a:t>high                                                              </a:t>
            </a:r>
            <a:r>
              <a:rPr lang="en-US" sz="1600" i="1" dirty="0" smtClean="0">
                <a:latin typeface="Calibri" panose="020F0502020204030204" pitchFamily="34" charset="0"/>
              </a:rPr>
              <a:t>[insert patient’s result],</a:t>
            </a:r>
            <a:r>
              <a:rPr lang="en-US" sz="1600" dirty="0" smtClean="0">
                <a:latin typeface="Calibri" panose="020F0502020204030204" pitchFamily="34" charset="0"/>
              </a:rPr>
              <a:t> the goal is to                                                                       keep it below 1000.</a:t>
            </a:r>
          </a:p>
          <a:p>
            <a:pPr marL="285750" indent="-285750">
              <a:buFont typeface="Arial" panose="020B0604020202020204" pitchFamily="34" charset="0"/>
              <a:buChar char="•"/>
            </a:pPr>
            <a:r>
              <a:rPr lang="en-US" sz="1600" dirty="0" smtClean="0">
                <a:latin typeface="Calibri" panose="020F0502020204030204" pitchFamily="34" charset="0"/>
              </a:rPr>
              <a:t>This means that </a:t>
            </a:r>
            <a:r>
              <a:rPr lang="en-US" sz="1600" b="1" dirty="0" smtClean="0">
                <a:latin typeface="Calibri" panose="020F0502020204030204" pitchFamily="34" charset="0"/>
              </a:rPr>
              <a:t>HIV</a:t>
            </a:r>
            <a:r>
              <a:rPr lang="en-US" sz="1600" dirty="0" smtClean="0">
                <a:latin typeface="Calibri" panose="020F0502020204030204" pitchFamily="34" charset="0"/>
              </a:rPr>
              <a:t> is making more virus in the body.</a:t>
            </a:r>
          </a:p>
          <a:p>
            <a:pPr marL="285750" indent="-285750">
              <a:buFont typeface="Arial" panose="020B0604020202020204" pitchFamily="34" charset="0"/>
              <a:buChar char="•"/>
            </a:pPr>
            <a:r>
              <a:rPr lang="en-US" sz="1600" dirty="0" smtClean="0">
                <a:latin typeface="Calibri" panose="020F0502020204030204" pitchFamily="34" charset="0"/>
              </a:rPr>
              <a:t>This may be because you are </a:t>
            </a:r>
            <a:r>
              <a:rPr lang="en-US" sz="1600" b="1" dirty="0" smtClean="0">
                <a:latin typeface="Calibri" panose="020F0502020204030204" pitchFamily="34" charset="0"/>
              </a:rPr>
              <a:t>not taking ARVs </a:t>
            </a:r>
            <a:r>
              <a:rPr lang="en-US" sz="1600" dirty="0" smtClean="0">
                <a:latin typeface="Calibri" panose="020F0502020204030204" pitchFamily="34" charset="0"/>
              </a:rPr>
              <a:t>properly.</a:t>
            </a:r>
          </a:p>
          <a:p>
            <a:pPr marL="285750" indent="-285750">
              <a:buFont typeface="Arial" panose="020B0604020202020204" pitchFamily="34" charset="0"/>
              <a:buChar char="•"/>
            </a:pPr>
            <a:r>
              <a:rPr lang="en-US" sz="1600" dirty="0" smtClean="0">
                <a:latin typeface="Calibri" panose="020F0502020204030204" pitchFamily="34" charset="0"/>
              </a:rPr>
              <a:t>With so much virus in the blood, your immune (defense) system becomes weaker and causes your CD4 cells to be lower. This can affect the brain, heart, liver and kidneys, and </a:t>
            </a:r>
            <a:r>
              <a:rPr lang="en-US" sz="1600" b="1" dirty="0" smtClean="0">
                <a:latin typeface="Calibri" panose="020F0502020204030204" pitchFamily="34" charset="0"/>
              </a:rPr>
              <a:t>make you sick.</a:t>
            </a:r>
          </a:p>
          <a:p>
            <a:pPr marL="285750" indent="-285750">
              <a:buFont typeface="Arial" panose="020B0604020202020204" pitchFamily="34" charset="0"/>
              <a:buChar char="•"/>
            </a:pPr>
            <a:r>
              <a:rPr lang="en-US" sz="1600" dirty="0" smtClean="0">
                <a:latin typeface="Calibri" panose="020F0502020204030204" pitchFamily="34" charset="0"/>
              </a:rPr>
              <a:t>If ARVs are not taken properly, the virus can change and become “resistant” to the ARVs, meaning that even if taken properly, they will no longer work.</a:t>
            </a:r>
          </a:p>
          <a:p>
            <a:pPr marL="285750" indent="-285750">
              <a:buFont typeface="Arial" panose="020B0604020202020204" pitchFamily="34" charset="0"/>
              <a:buChar char="•"/>
            </a:pPr>
            <a:r>
              <a:rPr lang="en-US" sz="1600" dirty="0" smtClean="0">
                <a:latin typeface="Calibri" panose="020F0502020204030204" pitchFamily="34" charset="0"/>
              </a:rPr>
              <a:t>In order to prevent you from getting sick or spreading the virus to partners, it’s important to prevent the virus from reproducing. </a:t>
            </a:r>
            <a:endParaRPr lang="en-US" dirty="0">
              <a:latin typeface="Calibri" panose="020F0502020204030204" pitchFamily="34" charset="0"/>
            </a:endParaRPr>
          </a:p>
        </p:txBody>
      </p:sp>
      <p:cxnSp>
        <p:nvCxnSpPr>
          <p:cNvPr id="15" name="Straight Connector 14"/>
          <p:cNvCxnSpPr/>
          <p:nvPr/>
        </p:nvCxnSpPr>
        <p:spPr>
          <a:xfrm>
            <a:off x="34290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6"/>
          </a:solidFill>
        </p:spPr>
        <p:txBody>
          <a:bodyPr>
            <a:noAutofit/>
          </a:bodyPr>
          <a:lstStyle/>
          <a:p>
            <a:pPr algn="l"/>
            <a:r>
              <a:rPr lang="en-US" sz="2800" dirty="0" smtClean="0">
                <a:solidFill>
                  <a:srgbClr val="FFFFFF"/>
                </a:solidFill>
                <a:latin typeface="Calibri" panose="020F0502020204030204" pitchFamily="34" charset="0"/>
              </a:rPr>
              <a:t>	6. The viral load is HIGH</a:t>
            </a:r>
            <a:endParaRPr lang="en-US" sz="2800" dirty="0">
              <a:solidFill>
                <a:srgbClr val="FFFFFF"/>
              </a:solidFill>
              <a:latin typeface="Calibri" panose="020F0502020204030204" pitchFamily="34" charset="0"/>
            </a:endParaRPr>
          </a:p>
        </p:txBody>
      </p:sp>
      <p:sp>
        <p:nvSpPr>
          <p:cNvPr id="17" name="Rectangle 16"/>
          <p:cNvSpPr/>
          <p:nvPr/>
        </p:nvSpPr>
        <p:spPr>
          <a:xfrm>
            <a:off x="5791200" y="4599554"/>
            <a:ext cx="3124200" cy="1997391"/>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6386214" y="4648200"/>
            <a:ext cx="2605386" cy="1828800"/>
          </a:xfrm>
        </p:spPr>
        <p:txBody>
          <a:bodyPr>
            <a:normAutofit fontScale="85000" lnSpcReduction="20000"/>
          </a:bodyPr>
          <a:lstStyle/>
          <a:p>
            <a:r>
              <a:rPr lang="en-US" b="1" dirty="0" smtClean="0">
                <a:latin typeface="Calibri" panose="020F0502020204030204" pitchFamily="34" charset="0"/>
              </a:rPr>
              <a:t>Provider Instructions:</a:t>
            </a:r>
          </a:p>
          <a:p>
            <a:r>
              <a:rPr lang="en-US" dirty="0" smtClean="0">
                <a:latin typeface="Calibri" panose="020F0502020204030204" pitchFamily="34" charset="0"/>
              </a:rPr>
              <a:t>Remember to use non-judgmental and respectful language – do not blame or criticize:</a:t>
            </a:r>
          </a:p>
          <a:p>
            <a:r>
              <a:rPr lang="en-US" i="1" dirty="0" smtClean="0">
                <a:latin typeface="Calibri" panose="020F0502020204030204" pitchFamily="34" charset="0"/>
              </a:rPr>
              <a:t>“I am glad you came to get your viral load test results. Now we can help you work towards a low viral load.”</a:t>
            </a:r>
            <a:endParaRPr lang="en-US" i="1" dirty="0">
              <a:latin typeface="Calibri" panose="020F0502020204030204" pitchFamily="34" charset="0"/>
            </a:endParaRPr>
          </a:p>
        </p:txBody>
      </p:sp>
      <p:pic>
        <p:nvPicPr>
          <p:cNvPr id="20"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4711" y="46482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67400" y="4648200"/>
            <a:ext cx="518814" cy="533400"/>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3249" y="434652"/>
            <a:ext cx="1816606" cy="131794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20</a:t>
            </a:fld>
            <a:endParaRPr lang="en-US" dirty="0">
              <a:solidFill>
                <a:prstClr val="black">
                  <a:tint val="75000"/>
                </a:prstClr>
              </a:solidFill>
            </a:endParaRPr>
          </a:p>
        </p:txBody>
      </p:sp>
    </p:spTree>
    <p:extLst>
      <p:ext uri="{BB962C8B-B14F-4D97-AF65-F5344CB8AC3E}">
        <p14:creationId xmlns:p14="http://schemas.microsoft.com/office/powerpoint/2010/main" val="626330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smtClean="0">
                <a:solidFill>
                  <a:srgbClr val="FFFFFF"/>
                </a:solidFill>
                <a:latin typeface="Calibri" panose="020F0502020204030204" pitchFamily="34" charset="0"/>
              </a:rPr>
              <a:t>7. How </a:t>
            </a:r>
            <a:r>
              <a:rPr lang="en-US" sz="2800" dirty="0">
                <a:solidFill>
                  <a:srgbClr val="FFFFFF"/>
                </a:solidFill>
                <a:latin typeface="Calibri" panose="020F0502020204030204" pitchFamily="34" charset="0"/>
              </a:rPr>
              <a:t>are </a:t>
            </a:r>
            <a:r>
              <a:rPr lang="en-US" sz="2800" dirty="0" smtClean="0">
                <a:solidFill>
                  <a:srgbClr val="FFFFFF"/>
                </a:solidFill>
                <a:latin typeface="Calibri" panose="020F0502020204030204" pitchFamily="34" charset="0"/>
              </a:rPr>
              <a:t>you taking </a:t>
            </a:r>
            <a:r>
              <a:rPr lang="en-US" sz="2800" dirty="0">
                <a:solidFill>
                  <a:srgbClr val="FFFFFF"/>
                </a:solidFill>
                <a:latin typeface="Calibri" panose="020F0502020204030204" pitchFamily="34" charset="0"/>
              </a:rPr>
              <a:t>ARVs?</a:t>
            </a:r>
          </a:p>
        </p:txBody>
      </p:sp>
      <p:sp>
        <p:nvSpPr>
          <p:cNvPr id="4" name="TextBox 3"/>
          <p:cNvSpPr txBox="1"/>
          <p:nvPr/>
        </p:nvSpPr>
        <p:spPr>
          <a:xfrm>
            <a:off x="6858000" y="1981200"/>
            <a:ext cx="2161824" cy="347787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It can be hard to take ARVs every day.</a:t>
            </a:r>
          </a:p>
          <a:p>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Together we will review how often you take your ARVs and see how it can improve.</a:t>
            </a:r>
          </a:p>
          <a:p>
            <a:endParaRPr lang="en-US" sz="2000" dirty="0" smtClean="0">
              <a:latin typeface="Calibri" panose="020F0502020204030204" pitchFamily="34" charset="0"/>
            </a:endParaRP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073289"/>
            <a:ext cx="6283280" cy="555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2457909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It can be hard to take ARVs every day.</a:t>
            </a:r>
          </a:p>
          <a:p>
            <a:pPr marL="285750" indent="-285750">
              <a:buFont typeface="Wingdings" panose="05000000000000000000" pitchFamily="2" charset="2"/>
              <a:buChar char="Ø"/>
            </a:pPr>
            <a:r>
              <a:rPr lang="en-US" sz="1600" dirty="0" smtClean="0">
                <a:latin typeface="Calibri" panose="020F0502020204030204" pitchFamily="34" charset="0"/>
              </a:rPr>
              <a:t>Together we will review how often you take your ARVs and see how it can improve.</a:t>
            </a:r>
          </a:p>
        </p:txBody>
      </p:sp>
      <p:sp>
        <p:nvSpPr>
          <p:cNvPr id="21" name="Content Placeholder 1"/>
          <p:cNvSpPr>
            <a:spLocks noGrp="1"/>
          </p:cNvSpPr>
          <p:nvPr>
            <p:ph sz="half" idx="1"/>
          </p:nvPr>
        </p:nvSpPr>
        <p:spPr>
          <a:xfrm>
            <a:off x="3688644" y="1143000"/>
            <a:ext cx="5226756" cy="2057400"/>
          </a:xfrm>
        </p:spPr>
        <p:txBody>
          <a:bodyPr>
            <a:normAutofit fontScale="85000" lnSpcReduction="10000"/>
          </a:bodyPr>
          <a:lstStyle/>
          <a:p>
            <a:r>
              <a:rPr lang="en-US" sz="19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Some people find it difficult to                                                               take ARVs every day.</a:t>
            </a:r>
          </a:p>
          <a:p>
            <a:pPr marL="285750" indent="-285750">
              <a:buFont typeface="Arial" panose="020B0604020202020204" pitchFamily="34" charset="0"/>
              <a:buChar char="•"/>
            </a:pPr>
            <a:r>
              <a:rPr lang="en-US" dirty="0" smtClean="0">
                <a:latin typeface="Calibri" panose="020F0502020204030204" pitchFamily="34" charset="0"/>
              </a:rPr>
              <a:t>Many people have problems taking their pills at some point.</a:t>
            </a:r>
          </a:p>
          <a:p>
            <a:pPr marL="285750" indent="-285750">
              <a:buFont typeface="Arial" panose="020B0604020202020204" pitchFamily="34" charset="0"/>
              <a:buChar char="•"/>
            </a:pPr>
            <a:r>
              <a:rPr lang="en-US" dirty="0" smtClean="0">
                <a:latin typeface="Calibri" panose="020F0502020204030204" pitchFamily="34" charset="0"/>
              </a:rPr>
              <a:t>Please think back to the past WEEK, how many ARV doses (days) do you think you missed?</a:t>
            </a:r>
          </a:p>
          <a:p>
            <a:pPr marL="695849" lvl="1" indent="-285750">
              <a:buFont typeface="Arial" panose="020B0604020202020204" pitchFamily="34" charset="0"/>
              <a:buChar char="•"/>
            </a:pPr>
            <a:r>
              <a:rPr lang="en-US" dirty="0" smtClean="0">
                <a:latin typeface="Calibri" panose="020F0502020204030204" pitchFamily="34" charset="0"/>
              </a:rPr>
              <a:t>Was this a typical week?</a:t>
            </a:r>
          </a:p>
          <a:p>
            <a:pPr marL="695849" lvl="1" indent="-285750">
              <a:buFont typeface="Arial" panose="020B0604020202020204" pitchFamily="34" charset="0"/>
              <a:buChar char="•"/>
            </a:pPr>
            <a:r>
              <a:rPr lang="en-US" dirty="0" smtClean="0">
                <a:latin typeface="Calibri" panose="020F0502020204030204" pitchFamily="34" charset="0"/>
              </a:rPr>
              <a:t>Now what about the past month?</a:t>
            </a:r>
            <a:endParaRPr lang="en-US" dirty="0">
              <a:latin typeface="Calibri" panose="020F0502020204030204" pitchFamily="34" charset="0"/>
            </a:endParaRPr>
          </a:p>
        </p:txBody>
      </p:sp>
      <p:cxnSp>
        <p:nvCxnSpPr>
          <p:cNvPr id="15" name="Straight Connector 14"/>
          <p:cNvCxnSpPr/>
          <p:nvPr/>
        </p:nvCxnSpPr>
        <p:spPr>
          <a:xfrm>
            <a:off x="3657600" y="1057364"/>
            <a:ext cx="0" cy="2066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7. How are you taking ARVs?</a:t>
            </a:r>
            <a:endParaRPr lang="en-US" sz="2800" dirty="0">
              <a:solidFill>
                <a:srgbClr val="FFFFFF"/>
              </a:solidFill>
              <a:latin typeface="Calibri" panose="020F0502020204030204" pitchFamily="34" charset="0"/>
            </a:endParaRPr>
          </a:p>
        </p:txBody>
      </p:sp>
      <p:sp>
        <p:nvSpPr>
          <p:cNvPr id="24" name="Rectangle 23"/>
          <p:cNvSpPr/>
          <p:nvPr/>
        </p:nvSpPr>
        <p:spPr>
          <a:xfrm>
            <a:off x="3929410" y="3429001"/>
            <a:ext cx="5122223" cy="3167944"/>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038600" y="3429000"/>
            <a:ext cx="594088" cy="4572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1654017623"/>
              </p:ext>
            </p:extLst>
          </p:nvPr>
        </p:nvGraphicFramePr>
        <p:xfrm>
          <a:off x="5562600" y="3733664"/>
          <a:ext cx="3200400" cy="2667136"/>
        </p:xfrm>
        <a:graphic>
          <a:graphicData uri="http://schemas.openxmlformats.org/drawingml/2006/table">
            <a:tbl>
              <a:tblPr firstRow="1" bandRow="1">
                <a:tableStyleId>{8EC20E35-A176-4012-BC5E-935CFFF8708E}</a:tableStyleId>
              </a:tblPr>
              <a:tblGrid>
                <a:gridCol w="2237834"/>
                <a:gridCol w="962566"/>
              </a:tblGrid>
              <a:tr h="456920">
                <a:tc>
                  <a:txBody>
                    <a:bodyPr/>
                    <a:lstStyle/>
                    <a:p>
                      <a:pPr algn="ctr"/>
                      <a:r>
                        <a:rPr lang="en-US" sz="1000" dirty="0" smtClean="0">
                          <a:latin typeface="Calibri" panose="020F0502020204030204" pitchFamily="34" charset="0"/>
                        </a:rPr>
                        <a:t>Number of doses</a:t>
                      </a:r>
                      <a:r>
                        <a:rPr lang="en-US" sz="1000" baseline="0" dirty="0" smtClean="0">
                          <a:latin typeface="Calibri" panose="020F0502020204030204" pitchFamily="34" charset="0"/>
                        </a:rPr>
                        <a:t> missed per month</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Adherence category</a:t>
                      </a:r>
                      <a:endParaRPr lang="en-US" sz="1000" dirty="0">
                        <a:latin typeface="Calibri" panose="020F0502020204030204" pitchFamily="34" charset="0"/>
                      </a:endParaRPr>
                    </a:p>
                  </a:txBody>
                  <a:tcPr marL="83127" marR="83127" marT="40341" marB="40341"/>
                </a:tc>
              </a:tr>
              <a:tr h="276277">
                <a:tc>
                  <a:txBody>
                    <a:bodyPr/>
                    <a:lstStyle/>
                    <a:p>
                      <a:pPr algn="ctr"/>
                      <a:r>
                        <a:rPr lang="en-US" sz="1000" dirty="0" smtClean="0">
                          <a:latin typeface="Calibri" panose="020F0502020204030204" pitchFamily="34" charset="0"/>
                        </a:rPr>
                        <a:t>Patients taking once</a:t>
                      </a:r>
                      <a:r>
                        <a:rPr lang="en-US" sz="1000" baseline="0" dirty="0" smtClean="0">
                          <a:latin typeface="Calibri" panose="020F0502020204030204" pitchFamily="34" charset="0"/>
                        </a:rPr>
                        <a:t> daily regimens</a:t>
                      </a:r>
                      <a:endParaRPr lang="en-US"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tr>
              <a:tr h="276277">
                <a:tc>
                  <a:txBody>
                    <a:bodyPr/>
                    <a:lstStyle/>
                    <a:p>
                      <a:pPr algn="ctr"/>
                      <a:r>
                        <a:rPr lang="en-US" sz="1000" dirty="0" smtClean="0">
                          <a:latin typeface="Calibri" panose="020F0502020204030204" pitchFamily="34" charset="0"/>
                        </a:rPr>
                        <a:t>&lt; 2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Good</a:t>
                      </a:r>
                      <a:endParaRPr lang="en-US" sz="1000" dirty="0">
                        <a:latin typeface="Calibri" panose="020F0502020204030204" pitchFamily="34" charset="0"/>
                      </a:endParaRPr>
                    </a:p>
                  </a:txBody>
                  <a:tcPr marL="83127" marR="83127" marT="40341" marB="40341"/>
                </a:tc>
              </a:tr>
              <a:tr h="276277">
                <a:tc>
                  <a:txBody>
                    <a:bodyPr/>
                    <a:lstStyle/>
                    <a:p>
                      <a:pPr algn="ctr"/>
                      <a:r>
                        <a:rPr lang="en-US" sz="1000" dirty="0" smtClean="0">
                          <a:latin typeface="Calibri" panose="020F0502020204030204" pitchFamily="34" charset="0"/>
                        </a:rPr>
                        <a:t>2-4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Fair</a:t>
                      </a:r>
                      <a:endParaRPr lang="en-US" sz="1000" dirty="0">
                        <a:latin typeface="Calibri" panose="020F0502020204030204" pitchFamily="34" charset="0"/>
                      </a:endParaRPr>
                    </a:p>
                  </a:txBody>
                  <a:tcPr marL="83127" marR="83127" marT="40341" marB="40341"/>
                </a:tc>
              </a:tr>
              <a:tr h="276277">
                <a:tc>
                  <a:txBody>
                    <a:bodyPr/>
                    <a:lstStyle/>
                    <a:p>
                      <a:pPr algn="ctr"/>
                      <a:r>
                        <a:rPr lang="en-US" sz="1000" dirty="0" smtClean="0">
                          <a:latin typeface="Calibri" panose="020F0502020204030204" pitchFamily="34" charset="0"/>
                        </a:rPr>
                        <a:t>&gt; 4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Poor</a:t>
                      </a:r>
                      <a:endParaRPr lang="en-US" sz="1000" dirty="0">
                        <a:latin typeface="Calibri" panose="020F0502020204030204" pitchFamily="34" charset="0"/>
                      </a:endParaRPr>
                    </a:p>
                  </a:txBody>
                  <a:tcPr marL="83127" marR="83127" marT="40341" marB="40341"/>
                </a:tc>
              </a:tr>
              <a:tr h="276277">
                <a:tc>
                  <a:txBody>
                    <a:bodyPr/>
                    <a:lstStyle/>
                    <a:p>
                      <a:pPr algn="ctr"/>
                      <a:r>
                        <a:rPr lang="en-US" sz="1000" dirty="0" smtClean="0">
                          <a:latin typeface="Calibri" panose="020F0502020204030204" pitchFamily="34" charset="0"/>
                        </a:rPr>
                        <a:t>Patients taking twice daily regimens</a:t>
                      </a:r>
                      <a:endParaRPr lang="en-US"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tr>
              <a:tr h="276277">
                <a:tc>
                  <a:txBody>
                    <a:bodyPr/>
                    <a:lstStyle/>
                    <a:p>
                      <a:pPr algn="ctr"/>
                      <a:r>
                        <a:rPr lang="en-US" sz="1000" dirty="0" smtClean="0">
                          <a:latin typeface="Calibri" panose="020F0502020204030204" pitchFamily="34" charset="0"/>
                        </a:rPr>
                        <a:t>&lt;</a:t>
                      </a:r>
                      <a:r>
                        <a:rPr lang="en-US" sz="1000" baseline="0" dirty="0" smtClean="0">
                          <a:latin typeface="Calibri" panose="020F0502020204030204" pitchFamily="34" charset="0"/>
                        </a:rPr>
                        <a:t> 4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Good </a:t>
                      </a:r>
                      <a:endParaRPr lang="en-US" sz="1000" dirty="0">
                        <a:latin typeface="Calibri" panose="020F0502020204030204" pitchFamily="34" charset="0"/>
                      </a:endParaRPr>
                    </a:p>
                  </a:txBody>
                  <a:tcPr marL="83127" marR="83127" marT="40341" marB="40341"/>
                </a:tc>
              </a:tr>
              <a:tr h="276277">
                <a:tc>
                  <a:txBody>
                    <a:bodyPr/>
                    <a:lstStyle/>
                    <a:p>
                      <a:pPr algn="ctr"/>
                      <a:r>
                        <a:rPr lang="en-US" sz="1000" dirty="0" smtClean="0">
                          <a:latin typeface="Calibri" panose="020F0502020204030204" pitchFamily="34" charset="0"/>
                        </a:rPr>
                        <a:t>4-8</a:t>
                      </a:r>
                      <a:r>
                        <a:rPr lang="en-US" sz="1000" baseline="0" dirty="0" smtClean="0">
                          <a:latin typeface="Calibri" panose="020F0502020204030204" pitchFamily="34" charset="0"/>
                        </a:rPr>
                        <a:t>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Fair</a:t>
                      </a:r>
                      <a:endParaRPr lang="en-US" sz="1000" dirty="0">
                        <a:latin typeface="Calibri" panose="020F0502020204030204" pitchFamily="34" charset="0"/>
                      </a:endParaRPr>
                    </a:p>
                  </a:txBody>
                  <a:tcPr marL="83127" marR="83127" marT="40341" marB="40341"/>
                </a:tc>
              </a:tr>
              <a:tr h="276277">
                <a:tc>
                  <a:txBody>
                    <a:bodyPr/>
                    <a:lstStyle/>
                    <a:p>
                      <a:pPr algn="ctr"/>
                      <a:r>
                        <a:rPr lang="en-US" sz="1000" dirty="0" smtClean="0">
                          <a:latin typeface="Calibri" panose="020F0502020204030204" pitchFamily="34" charset="0"/>
                        </a:rPr>
                        <a:t>&gt; 8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Poor</a:t>
                      </a:r>
                      <a:endParaRPr lang="en-US" sz="1000" dirty="0">
                        <a:latin typeface="Calibri" panose="020F0502020204030204" pitchFamily="34" charset="0"/>
                      </a:endParaRPr>
                    </a:p>
                  </a:txBody>
                  <a:tcPr marL="83127" marR="83127" marT="40341" marB="40341"/>
                </a:tc>
              </a:tr>
            </a:tbl>
          </a:graphicData>
        </a:graphic>
      </p:graphicFrame>
      <p:sp>
        <p:nvSpPr>
          <p:cNvPr id="27" name="Content Placeholder 1"/>
          <p:cNvSpPr>
            <a:spLocks noGrp="1"/>
          </p:cNvSpPr>
          <p:nvPr>
            <p:ph sz="half" idx="1"/>
          </p:nvPr>
        </p:nvSpPr>
        <p:spPr>
          <a:xfrm>
            <a:off x="3999998" y="3947390"/>
            <a:ext cx="1562602" cy="2605809"/>
          </a:xfrm>
        </p:spPr>
        <p:txBody>
          <a:bodyPr>
            <a:normAutofit fontScale="62500" lnSpcReduction="20000"/>
          </a:bodyPr>
          <a:lstStyle/>
          <a:p>
            <a:r>
              <a:rPr lang="en-US" sz="2400" b="1" dirty="0" smtClean="0">
                <a:latin typeface="Calibri" panose="020F0502020204030204" pitchFamily="34" charset="0"/>
              </a:rPr>
              <a:t>Document</a:t>
            </a:r>
          </a:p>
          <a:p>
            <a:endParaRPr lang="en-US" sz="2100" b="1" dirty="0" smtClean="0">
              <a:latin typeface="Calibri" panose="020F0502020204030204" pitchFamily="34" charset="0"/>
            </a:endParaRPr>
          </a:p>
          <a:p>
            <a:r>
              <a:rPr lang="en-US" sz="2100" dirty="0" smtClean="0">
                <a:latin typeface="Calibri" panose="020F0502020204030204" pitchFamily="34" charset="0"/>
              </a:rPr>
              <a:t>Complete the first column of enhanced adherence session 1 on the </a:t>
            </a:r>
            <a:r>
              <a:rPr lang="en-US" sz="2100" b="1" dirty="0" smtClean="0">
                <a:latin typeface="Calibri" panose="020F0502020204030204" pitchFamily="34" charset="0"/>
              </a:rPr>
              <a:t>Enhanced Adherence Plan</a:t>
            </a:r>
            <a:r>
              <a:rPr lang="en-US" sz="2100" dirty="0" smtClean="0">
                <a:latin typeface="Calibri" panose="020F0502020204030204" pitchFamily="34" charset="0"/>
              </a:rPr>
              <a:t> </a:t>
            </a:r>
            <a:r>
              <a:rPr lang="en-US" sz="2100" b="1" dirty="0" smtClean="0">
                <a:latin typeface="Calibri" panose="020F0502020204030204" pitchFamily="34" charset="0"/>
              </a:rPr>
              <a:t>Tool</a:t>
            </a:r>
            <a:r>
              <a:rPr lang="en-US" sz="2100" dirty="0" smtClean="0">
                <a:latin typeface="Calibri" panose="020F0502020204030204" pitchFamily="34" charset="0"/>
              </a:rPr>
              <a:t> and mark adherence as good, fair, or poor, according to the number of doses missed per month (as per table).</a:t>
            </a:r>
          </a:p>
        </p:txBody>
      </p:sp>
      <p:pic>
        <p:nvPicPr>
          <p:cNvPr id="2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9726" y="420673"/>
            <a:ext cx="1800128"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8" name="Rectangle 37"/>
          <p:cNvSpPr/>
          <p:nvPr/>
        </p:nvSpPr>
        <p:spPr>
          <a:xfrm>
            <a:off x="228600" y="3048000"/>
            <a:ext cx="3200400" cy="35489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Content Placeholder 1"/>
          <p:cNvSpPr>
            <a:spLocks noGrp="1"/>
          </p:cNvSpPr>
          <p:nvPr>
            <p:ph sz="half" idx="1"/>
          </p:nvPr>
        </p:nvSpPr>
        <p:spPr>
          <a:xfrm>
            <a:off x="196272" y="3690055"/>
            <a:ext cx="3232728" cy="2939345"/>
          </a:xfrm>
        </p:spPr>
        <p:txBody>
          <a:bodyPr>
            <a:normAutofit fontScale="70000" lnSpcReduction="20000"/>
          </a:bodyPr>
          <a:lstStyle/>
          <a:p>
            <a:r>
              <a:rPr lang="en-US" b="1" dirty="0" smtClean="0">
                <a:latin typeface="Calibri" panose="020F0502020204030204" pitchFamily="34" charset="0"/>
              </a:rPr>
              <a:t>Determining Adherence</a:t>
            </a:r>
          </a:p>
          <a:p>
            <a:pPr marL="342900" indent="-342900">
              <a:buAutoNum type="arabicPeriod"/>
            </a:pPr>
            <a:r>
              <a:rPr lang="en-US" dirty="0" smtClean="0">
                <a:latin typeface="Calibri" panose="020F0502020204030204" pitchFamily="34" charset="0"/>
              </a:rPr>
              <a:t>Ask the patient to recall the last week and how many doses they missed. </a:t>
            </a:r>
          </a:p>
          <a:p>
            <a:pPr marL="342900" indent="-342900">
              <a:buAutoNum type="arabicPeriod"/>
            </a:pPr>
            <a:r>
              <a:rPr lang="en-US" dirty="0" smtClean="0">
                <a:latin typeface="Calibri" panose="020F0502020204030204" pitchFamily="34" charset="0"/>
              </a:rPr>
              <a:t>Ask if this is typical.</a:t>
            </a:r>
          </a:p>
          <a:p>
            <a:pPr marL="342900" indent="-342900">
              <a:buAutoNum type="arabicPeriod"/>
            </a:pPr>
            <a:r>
              <a:rPr lang="en-US" dirty="0" smtClean="0">
                <a:latin typeface="Calibri" panose="020F0502020204030204" pitchFamily="34" charset="0"/>
              </a:rPr>
              <a:t>Determine how many doses were missed in the last month. </a:t>
            </a:r>
          </a:p>
          <a:p>
            <a:pPr marL="342900" indent="-342900">
              <a:buAutoNum type="arabicPeriod"/>
            </a:pPr>
            <a:r>
              <a:rPr lang="en-US" dirty="0" smtClean="0">
                <a:latin typeface="Calibri" panose="020F0502020204030204" pitchFamily="34" charset="0"/>
              </a:rPr>
              <a:t>Using the table to the left, determine if the patient’s adherence is good, fair or poor.</a:t>
            </a:r>
          </a:p>
          <a:p>
            <a:r>
              <a:rPr lang="en-US" b="1" dirty="0" smtClean="0">
                <a:latin typeface="Calibri" panose="020F0502020204030204" pitchFamily="34" charset="0"/>
              </a:rPr>
              <a:t>Drug Pick-Up</a:t>
            </a:r>
          </a:p>
          <a:p>
            <a:pPr marL="285750" indent="-285750">
              <a:buFont typeface="Arial" panose="020B0604020202020204" pitchFamily="34" charset="0"/>
              <a:buChar char="•"/>
            </a:pPr>
            <a:r>
              <a:rPr lang="en-US" dirty="0" smtClean="0">
                <a:latin typeface="Calibri" panose="020F0502020204030204" pitchFamily="34" charset="0"/>
              </a:rPr>
              <a:t>Review drug pick-up information if available or ask patient when the last pick-up was.</a:t>
            </a:r>
          </a:p>
          <a:p>
            <a:pPr marL="285750" indent="-285750">
              <a:buFont typeface="Arial" panose="020B0604020202020204" pitchFamily="34" charset="0"/>
              <a:buChar char="•"/>
            </a:pPr>
            <a:r>
              <a:rPr lang="en-US" b="1" u="sng" dirty="0" smtClean="0">
                <a:latin typeface="Calibri" panose="020F0502020204030204" pitchFamily="34" charset="0"/>
              </a:rPr>
              <a:t>Having delayed or inconsistent pick-ups may indicate problems with adherence.</a:t>
            </a:r>
            <a:endParaRPr lang="en-US" b="1" u="sng" dirty="0">
              <a:latin typeface="Calibri" panose="020F0502020204030204" pitchFamily="34" charset="0"/>
            </a:endParaRPr>
          </a:p>
        </p:txBody>
      </p:sp>
      <p:pic>
        <p:nvPicPr>
          <p:cNvPr id="4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4800" y="31242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p:cNvSpPr txBox="1"/>
          <p:nvPr/>
        </p:nvSpPr>
        <p:spPr>
          <a:xfrm>
            <a:off x="990600" y="3276600"/>
            <a:ext cx="2362200" cy="323165"/>
          </a:xfrm>
          <a:prstGeom prst="rect">
            <a:avLst/>
          </a:prstGeom>
          <a:noFill/>
        </p:spPr>
        <p:txBody>
          <a:bodyPr wrap="square" rtlCol="0">
            <a:spAutoFit/>
          </a:bodyPr>
          <a:lstStyle/>
          <a:p>
            <a:r>
              <a:rPr lang="en-US" sz="1500" b="1" dirty="0" smtClean="0">
                <a:latin typeface="Calibri" panose="020F0502020204030204" pitchFamily="34" charset="0"/>
              </a:rPr>
              <a:t>Provider Instructions</a:t>
            </a:r>
            <a:endParaRPr lang="en-US" sz="1500" b="1" dirty="0">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22</a:t>
            </a:fld>
            <a:endParaRPr lang="en-US" dirty="0">
              <a:solidFill>
                <a:prstClr val="black">
                  <a:tint val="75000"/>
                </a:prstClr>
              </a:solidFill>
            </a:endParaRPr>
          </a:p>
        </p:txBody>
      </p:sp>
    </p:spTree>
    <p:extLst>
      <p:ext uri="{BB962C8B-B14F-4D97-AF65-F5344CB8AC3E}">
        <p14:creationId xmlns:p14="http://schemas.microsoft.com/office/powerpoint/2010/main" val="38598031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8. Why is it hard for you to take ARVs?</a:t>
            </a:r>
            <a:endParaRPr lang="en-US" sz="2800" dirty="0">
              <a:solidFill>
                <a:srgbClr val="FFFFFF"/>
              </a:solidFill>
              <a:latin typeface="Calibri" panose="020F0502020204030204" pitchFamily="34" charset="0"/>
            </a:endParaRPr>
          </a:p>
        </p:txBody>
      </p:sp>
      <p:sp>
        <p:nvSpPr>
          <p:cNvPr id="4" name="TextBox 3"/>
          <p:cNvSpPr txBox="1"/>
          <p:nvPr/>
        </p:nvSpPr>
        <p:spPr>
          <a:xfrm>
            <a:off x="384206" y="6019800"/>
            <a:ext cx="574322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Together we will review the way you take ARVs.</a:t>
            </a:r>
            <a:endParaRPr lang="en-US" sz="2000" dirty="0">
              <a:latin typeface="Calibri" panose="020F0502020204030204" pitchFamily="34" charset="0"/>
            </a:endParaRPr>
          </a:p>
        </p:txBody>
      </p:sp>
      <p:pic>
        <p:nvPicPr>
          <p:cNvPr id="163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6863" y="1004888"/>
            <a:ext cx="8550275" cy="484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5982954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8956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Together we will review the way you take ARVs.</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429000" y="990600"/>
            <a:ext cx="5379156" cy="1752600"/>
          </a:xfrm>
        </p:spPr>
        <p:txBody>
          <a:bodyPr>
            <a:noAutofit/>
          </a:bodyPr>
          <a:lstStyle/>
          <a:p>
            <a:r>
              <a:rPr lang="en-US" sz="1600" b="1" dirty="0" smtClean="0">
                <a:latin typeface="Calibri" panose="020F0502020204030204" pitchFamily="34" charset="0"/>
              </a:rPr>
              <a:t>TALKING POINTS:</a:t>
            </a:r>
          </a:p>
          <a:p>
            <a:pPr marL="285750" indent="-285750">
              <a:buFont typeface="Arial" panose="020B0604020202020204" pitchFamily="34" charset="0"/>
              <a:buChar char="•"/>
            </a:pPr>
            <a:r>
              <a:rPr lang="en-US" sz="1200" dirty="0" smtClean="0">
                <a:latin typeface="Calibri" panose="020F0502020204030204" pitchFamily="34" charset="0"/>
              </a:rPr>
              <a:t>It is great you have come back to get your                                                               results, by coming back, you are taking steps to                                                      improve your health.</a:t>
            </a:r>
          </a:p>
          <a:p>
            <a:pPr marL="285750" indent="-285750">
              <a:buFont typeface="Arial" panose="020B0604020202020204" pitchFamily="34" charset="0"/>
              <a:buChar char="•"/>
            </a:pPr>
            <a:r>
              <a:rPr lang="en-US" sz="1200" dirty="0" smtClean="0">
                <a:latin typeface="Calibri" panose="020F0502020204030204" pitchFamily="34" charset="0"/>
              </a:rPr>
              <a:t>I’d like to talk to you more about any challenges you may be facing when taking ARVs.</a:t>
            </a:r>
          </a:p>
          <a:p>
            <a:pPr marL="285750" indent="-285750">
              <a:buFont typeface="Arial" panose="020B0604020202020204" pitchFamily="34" charset="0"/>
              <a:buChar char="•"/>
            </a:pPr>
            <a:r>
              <a:rPr lang="en-US" sz="1200" dirty="0" smtClean="0">
                <a:latin typeface="Calibri" panose="020F0502020204030204" pitchFamily="34" charset="0"/>
              </a:rPr>
              <a:t>Please feel comfortable telling me about challenges you are facing; I am asking because I want to try to find ways to make it easier.</a:t>
            </a:r>
          </a:p>
          <a:p>
            <a:pPr marL="285750" indent="-285750">
              <a:buFont typeface="Arial" panose="020B0604020202020204" pitchFamily="34" charset="0"/>
              <a:buChar char="•"/>
            </a:pPr>
            <a:r>
              <a:rPr lang="en-US" sz="1200" dirty="0" smtClean="0">
                <a:latin typeface="Calibri" panose="020F0502020204030204" pitchFamily="34" charset="0"/>
              </a:rPr>
              <a:t>Can you recall and describe the circumstances around the last missed dose?</a:t>
            </a:r>
            <a:endParaRPr lang="en-US" sz="1200" dirty="0">
              <a:latin typeface="Calibri" panose="020F0502020204030204" pitchFamily="34" charset="0"/>
            </a:endParaRPr>
          </a:p>
        </p:txBody>
      </p:sp>
      <p:cxnSp>
        <p:nvCxnSpPr>
          <p:cNvPr id="15" name="Straight Connector 14"/>
          <p:cNvCxnSpPr/>
          <p:nvPr/>
        </p:nvCxnSpPr>
        <p:spPr>
          <a:xfrm>
            <a:off x="3276600" y="1057364"/>
            <a:ext cx="0" cy="1838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7" name="Rectangle 16"/>
          <p:cNvSpPr/>
          <p:nvPr/>
        </p:nvSpPr>
        <p:spPr>
          <a:xfrm>
            <a:off x="228600" y="2362200"/>
            <a:ext cx="2895600" cy="322227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9" name="Content Placeholder 1"/>
          <p:cNvSpPr>
            <a:spLocks noGrp="1"/>
          </p:cNvSpPr>
          <p:nvPr>
            <p:ph sz="half" idx="1"/>
          </p:nvPr>
        </p:nvSpPr>
        <p:spPr>
          <a:xfrm>
            <a:off x="838200" y="2438400"/>
            <a:ext cx="2362200" cy="685800"/>
          </a:xfrm>
        </p:spPr>
        <p:txBody>
          <a:bodyPr>
            <a:normAutofit fontScale="70000" lnSpcReduction="20000"/>
          </a:bodyPr>
          <a:lstStyle/>
          <a:p>
            <a:r>
              <a:rPr lang="en-US" sz="2100" b="1" dirty="0" smtClean="0">
                <a:latin typeface="Calibri" panose="020F0502020204030204" pitchFamily="34" charset="0"/>
              </a:rPr>
              <a:t>Provider Instructions:</a:t>
            </a:r>
          </a:p>
          <a:p>
            <a:r>
              <a:rPr lang="en-US" sz="2000" b="1" dirty="0" smtClean="0">
                <a:latin typeface="Calibri" panose="020F0502020204030204" pitchFamily="34" charset="0"/>
              </a:rPr>
              <a:t>Explore barriers and challenges with the patient.</a:t>
            </a:r>
          </a:p>
        </p:txBody>
      </p:sp>
      <p:pic>
        <p:nvPicPr>
          <p:cNvPr id="22" name="Picture 8" descr="C:\Users\rlw2177\AppData\Local\Microsoft\Windows\Temporary Internet Files\Content.IE5\S2UJGMDA\Symbol_list_class.svg[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6295" y="2438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8. Why is it hard for you to take ARVs?</a:t>
            </a:r>
            <a:endParaRPr lang="en-US" sz="2800" dirty="0">
              <a:solidFill>
                <a:srgbClr val="FFFFFF"/>
              </a:solidFill>
              <a:latin typeface="Calibri" panose="020F0502020204030204" pitchFamily="34" charset="0"/>
            </a:endParaRPr>
          </a:p>
        </p:txBody>
      </p:sp>
      <p:sp>
        <p:nvSpPr>
          <p:cNvPr id="24" name="Rectangle 23"/>
          <p:cNvSpPr/>
          <p:nvPr/>
        </p:nvSpPr>
        <p:spPr>
          <a:xfrm>
            <a:off x="228600" y="57474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39" y="5747455"/>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791200"/>
            <a:ext cx="2819400" cy="917913"/>
          </a:xfrm>
        </p:spPr>
        <p:txBody>
          <a:bodyPr>
            <a:normAutofit fontScale="475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r>
              <a:rPr lang="en-US" sz="2900" b="1" dirty="0" smtClean="0">
                <a:latin typeface="Calibri" panose="020F0502020204030204" pitchFamily="34" charset="0"/>
              </a:rPr>
              <a:t>Document</a:t>
            </a:r>
          </a:p>
          <a:p>
            <a:endParaRPr lang="en-US" sz="2300" b="1" dirty="0" smtClean="0">
              <a:latin typeface="Calibri" panose="020F0502020204030204" pitchFamily="34" charset="0"/>
            </a:endParaRPr>
          </a:p>
          <a:p>
            <a:r>
              <a:rPr lang="en-US" sz="2500" dirty="0" smtClean="0">
                <a:latin typeface="Calibri" panose="020F0502020204030204" pitchFamily="34" charset="0"/>
              </a:rPr>
              <a:t>Document the specific barriers you identify with the patient on the </a:t>
            </a:r>
            <a:r>
              <a:rPr lang="en-US" sz="2500" b="1" dirty="0" smtClean="0">
                <a:latin typeface="Calibri" panose="020F0502020204030204" pitchFamily="34" charset="0"/>
              </a:rPr>
              <a:t>Enhanced Adherence Plan Tool.</a:t>
            </a:r>
            <a:endParaRPr lang="en-US" sz="2500" dirty="0" smtClean="0">
              <a:latin typeface="Calibri" panose="020F0502020204030204" pitchFamily="34" charset="0"/>
            </a:endParaRPr>
          </a:p>
        </p:txBody>
      </p:sp>
      <p:sp>
        <p:nvSpPr>
          <p:cNvPr id="4" name="TextBox 3"/>
          <p:cNvSpPr txBox="1"/>
          <p:nvPr/>
        </p:nvSpPr>
        <p:spPr>
          <a:xfrm>
            <a:off x="341939" y="3124200"/>
            <a:ext cx="2858461" cy="3016210"/>
          </a:xfrm>
          <a:prstGeom prst="rect">
            <a:avLst/>
          </a:prstGeom>
          <a:noFill/>
        </p:spPr>
        <p:txBody>
          <a:bodyPr wrap="square" rtlCol="0">
            <a:spAutoFit/>
          </a:bodyPr>
          <a:lstStyle/>
          <a:p>
            <a:r>
              <a:rPr lang="en-US" sz="1400" b="1" dirty="0" smtClean="0">
                <a:latin typeface="Calibri" panose="020F0502020204030204" pitchFamily="34" charset="0"/>
              </a:rPr>
              <a:t>O: Open-ended Questions (Avoid questions that are answered as Yes/No), for example:</a:t>
            </a:r>
          </a:p>
          <a:p>
            <a:pPr marL="342900" indent="-342900">
              <a:buFont typeface="Arial" panose="020B0604020202020204" pitchFamily="34" charset="0"/>
              <a:buChar char="•"/>
            </a:pPr>
            <a:r>
              <a:rPr lang="en-US" sz="1400" dirty="0" smtClean="0">
                <a:latin typeface="Calibri" panose="020F0502020204030204" pitchFamily="34" charset="0"/>
              </a:rPr>
              <a:t>What makes it difficult to take your ARVs every day?</a:t>
            </a:r>
          </a:p>
          <a:p>
            <a:pPr marL="342900" indent="-342900">
              <a:buFont typeface="Arial" panose="020B0604020202020204" pitchFamily="34" charset="0"/>
              <a:buChar char="•"/>
            </a:pPr>
            <a:r>
              <a:rPr lang="en-US" sz="1400" dirty="0" smtClean="0">
                <a:latin typeface="Calibri" panose="020F0502020204030204" pitchFamily="34" charset="0"/>
              </a:rPr>
              <a:t>What have you already done to try and take your ARVs every day?</a:t>
            </a:r>
          </a:p>
          <a:p>
            <a:pPr marL="342900" indent="-342900">
              <a:buFont typeface="Arial" panose="020B0604020202020204" pitchFamily="34" charset="0"/>
              <a:buChar char="•"/>
            </a:pPr>
            <a:r>
              <a:rPr lang="en-US" sz="1400" dirty="0" smtClean="0">
                <a:latin typeface="Calibri" panose="020F0502020204030204" pitchFamily="34" charset="0"/>
              </a:rPr>
              <a:t>What do you think is likely to happen if you keep taking your ARVs as you are now?</a:t>
            </a:r>
          </a:p>
          <a:p>
            <a:pPr marL="342900" indent="-342900">
              <a:buFont typeface="Arial" panose="020B0604020202020204" pitchFamily="34" charset="0"/>
              <a:buChar char="•"/>
            </a:pPr>
            <a:endParaRPr lang="en-US" dirty="0" smtClean="0">
              <a:latin typeface="Calibri" panose="020F0502020204030204" pitchFamily="34" charset="0"/>
            </a:endParaRPr>
          </a:p>
          <a:p>
            <a:endParaRPr lang="en-US" b="1" dirty="0"/>
          </a:p>
        </p:txBody>
      </p:sp>
      <p:graphicFrame>
        <p:nvGraphicFramePr>
          <p:cNvPr id="20" name="Table 19"/>
          <p:cNvGraphicFramePr>
            <a:graphicFrameLocks noGrp="1"/>
          </p:cNvGraphicFramePr>
          <p:nvPr>
            <p:extLst>
              <p:ext uri="{D42A27DB-BD31-4B8C-83A1-F6EECF244321}">
                <p14:modId xmlns:p14="http://schemas.microsoft.com/office/powerpoint/2010/main" val="3944650941"/>
              </p:ext>
            </p:extLst>
          </p:nvPr>
        </p:nvGraphicFramePr>
        <p:xfrm>
          <a:off x="3429001" y="3124200"/>
          <a:ext cx="5573181" cy="3550020"/>
        </p:xfrm>
        <a:graphic>
          <a:graphicData uri="http://schemas.openxmlformats.org/drawingml/2006/table">
            <a:tbl>
              <a:tblPr firstRow="1" bandRow="1">
                <a:tableStyleId>{7DF18680-E054-41AD-8BC1-D1AEF772440D}</a:tableStyleId>
              </a:tblPr>
              <a:tblGrid>
                <a:gridCol w="1219199"/>
                <a:gridCol w="4353982"/>
              </a:tblGrid>
              <a:tr h="221876">
                <a:tc>
                  <a:txBody>
                    <a:bodyPr/>
                    <a:lstStyle/>
                    <a:p>
                      <a:pPr algn="ctr"/>
                      <a:r>
                        <a:rPr lang="en-US" sz="1000" dirty="0" smtClean="0">
                          <a:latin typeface="Calibri" panose="020F0502020204030204" pitchFamily="34" charset="0"/>
                        </a:rPr>
                        <a:t>BARRIERS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QUESTIONS</a:t>
                      </a:r>
                      <a:r>
                        <a:rPr lang="en-US" sz="1000" baseline="0" dirty="0" smtClean="0">
                          <a:latin typeface="Calibri" panose="020F0502020204030204" pitchFamily="34" charset="0"/>
                        </a:rPr>
                        <a:t> TO ASSESS BARRIERS</a:t>
                      </a:r>
                      <a:endParaRPr lang="en-US" sz="1000" dirty="0">
                        <a:latin typeface="Calibri" panose="020F0502020204030204" pitchFamily="34" charset="0"/>
                      </a:endParaRPr>
                    </a:p>
                  </a:txBody>
                  <a:tcPr marL="83127" marR="83127" marT="40341" marB="40341"/>
                </a:tc>
              </a:tr>
              <a:tr h="221876">
                <a:tc gridSpan="2">
                  <a:txBody>
                    <a:bodyPr/>
                    <a:lstStyle/>
                    <a:p>
                      <a:pPr algn="ctr"/>
                      <a:r>
                        <a:rPr lang="en-US" sz="1000" b="1" dirty="0" smtClean="0">
                          <a:latin typeface="Calibri" panose="020F0502020204030204" pitchFamily="34" charset="0"/>
                        </a:rPr>
                        <a:t>INDIVIDUAL </a:t>
                      </a:r>
                      <a:endParaRPr lang="en-US" sz="1000" b="1" dirty="0">
                        <a:latin typeface="Calibri" panose="020F0502020204030204" pitchFamily="34" charset="0"/>
                      </a:endParaRPr>
                    </a:p>
                  </a:txBody>
                  <a:tcPr marL="83127" marR="83127" marT="40341" marB="40341"/>
                </a:tc>
                <a:tc hMerge="1">
                  <a:txBody>
                    <a:bodyPr/>
                    <a:lstStyle/>
                    <a:p>
                      <a:endParaRPr lang="en-US"/>
                    </a:p>
                  </a:txBody>
                  <a:tcPr/>
                </a:tc>
              </a:tr>
              <a:tr h="221876">
                <a:tc>
                  <a:txBody>
                    <a:bodyPr/>
                    <a:lstStyle/>
                    <a:p>
                      <a:r>
                        <a:rPr lang="en-US" sz="1000" b="1" dirty="0" smtClean="0">
                          <a:latin typeface="Calibri" panose="020F0502020204030204" pitchFamily="34" charset="0"/>
                        </a:rPr>
                        <a:t>Stigma</a:t>
                      </a:r>
                      <a:r>
                        <a:rPr lang="en-US" sz="1000" b="1" baseline="0" dirty="0" smtClean="0">
                          <a:latin typeface="Calibri" panose="020F0502020204030204" pitchFamily="34" charset="0"/>
                        </a:rPr>
                        <a:t> and discrimination</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Are you afraid that people will find out about your HIV?</a:t>
                      </a:r>
                    </a:p>
                    <a:p>
                      <a:r>
                        <a:rPr lang="en-US" sz="1000" dirty="0" smtClean="0">
                          <a:latin typeface="Calibri" panose="020F0502020204030204" pitchFamily="34" charset="0"/>
                        </a:rPr>
                        <a:t>Does that prevent you from coming to</a:t>
                      </a:r>
                      <a:r>
                        <a:rPr lang="en-US" sz="1000" baseline="0" dirty="0" smtClean="0">
                          <a:latin typeface="Calibri" panose="020F0502020204030204" pitchFamily="34" charset="0"/>
                        </a:rPr>
                        <a:t> clinic or taking ARVs?</a:t>
                      </a:r>
                      <a:endParaRPr lang="en-US" sz="1000" dirty="0">
                        <a:latin typeface="Calibri" panose="020F0502020204030204" pitchFamily="34" charset="0"/>
                      </a:endParaRPr>
                    </a:p>
                  </a:txBody>
                  <a:tcPr marL="83127" marR="83127" marT="40341" marB="40341"/>
                </a:tc>
              </a:tr>
              <a:tr h="363071">
                <a:tc>
                  <a:txBody>
                    <a:bodyPr/>
                    <a:lstStyle/>
                    <a:p>
                      <a:r>
                        <a:rPr lang="en-US" sz="1000" b="1" dirty="0" smtClean="0">
                          <a:latin typeface="Calibri" panose="020F0502020204030204" pitchFamily="34" charset="0"/>
                        </a:rPr>
                        <a:t>Knowledge deficit</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Can you tell</a:t>
                      </a:r>
                      <a:r>
                        <a:rPr lang="en-US" sz="1000" baseline="0" dirty="0" smtClean="0">
                          <a:latin typeface="Calibri" panose="020F0502020204030204" pitchFamily="34" charset="0"/>
                        </a:rPr>
                        <a:t> me the names of your ARVs? What is your understanding of how you are supposed to take ARVs (e.g. what time of day, how much [if liquid], how many [if pills]? What is your understanding of the purpose of the ARVs?</a:t>
                      </a:r>
                      <a:endParaRPr lang="en-US" sz="1000" dirty="0">
                        <a:latin typeface="Calibri" panose="020F0502020204030204" pitchFamily="34" charset="0"/>
                      </a:endParaRPr>
                    </a:p>
                  </a:txBody>
                  <a:tcPr marL="83127" marR="83127" marT="40341" marB="40341"/>
                </a:tc>
              </a:tr>
              <a:tr h="363071">
                <a:tc>
                  <a:txBody>
                    <a:bodyPr/>
                    <a:lstStyle/>
                    <a:p>
                      <a:r>
                        <a:rPr lang="en-US" sz="1000" b="1" dirty="0" smtClean="0">
                          <a:latin typeface="Calibri" panose="020F0502020204030204" pitchFamily="34" charset="0"/>
                        </a:rPr>
                        <a:t>Side</a:t>
                      </a:r>
                      <a:r>
                        <a:rPr lang="en-US" sz="1000" b="1" baseline="0" dirty="0" smtClean="0">
                          <a:latin typeface="Calibri" panose="020F0502020204030204" pitchFamily="34" charset="0"/>
                        </a:rPr>
                        <a:t> effects</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Have the ARVs affected the way you feel? Do you think the ARVs have made you</a:t>
                      </a:r>
                      <a:r>
                        <a:rPr lang="en-US" sz="1000" baseline="0" dirty="0" smtClean="0">
                          <a:latin typeface="Calibri" panose="020F0502020204030204" pitchFamily="34" charset="0"/>
                        </a:rPr>
                        <a:t> feel ill in any way? If yes, please describe what problems they cause (e.g. nausea, diarrhea, sleep disturbance).</a:t>
                      </a:r>
                      <a:endParaRPr lang="en-US" sz="1000" dirty="0">
                        <a:latin typeface="Calibri" panose="020F0502020204030204" pitchFamily="34" charset="0"/>
                      </a:endParaRPr>
                    </a:p>
                  </a:txBody>
                  <a:tcPr marL="83127" marR="83127" marT="40341" marB="40341"/>
                </a:tc>
              </a:tr>
              <a:tr h="221876">
                <a:tc>
                  <a:txBody>
                    <a:bodyPr/>
                    <a:lstStyle/>
                    <a:p>
                      <a:r>
                        <a:rPr lang="en-US" sz="1000" b="1" dirty="0" smtClean="0">
                          <a:latin typeface="Calibri" panose="020F0502020204030204" pitchFamily="34" charset="0"/>
                        </a:rPr>
                        <a:t>Forgot</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Have you ever</a:t>
                      </a:r>
                      <a:r>
                        <a:rPr lang="en-US" sz="1000" baseline="0" dirty="0" smtClean="0">
                          <a:latin typeface="Calibri" panose="020F0502020204030204" pitchFamily="34" charset="0"/>
                        </a:rPr>
                        <a:t> forgotten or do you often forget to take ARVs? Do you take them at a set time of day(s)? What is your method of remembering/reminding yourself to take ARVs?</a:t>
                      </a:r>
                      <a:endParaRPr lang="en-US" sz="1000" dirty="0">
                        <a:latin typeface="Calibri" panose="020F0502020204030204" pitchFamily="34" charset="0"/>
                      </a:endParaRPr>
                    </a:p>
                  </a:txBody>
                  <a:tcPr marL="83127" marR="83127" marT="40341" marB="40341"/>
                </a:tc>
              </a:tr>
              <a:tr h="221876">
                <a:tc>
                  <a:txBody>
                    <a:bodyPr/>
                    <a:lstStyle/>
                    <a:p>
                      <a:r>
                        <a:rPr lang="en-US" sz="1000" b="1" dirty="0" smtClean="0">
                          <a:latin typeface="Calibri" panose="020F0502020204030204" pitchFamily="34" charset="0"/>
                        </a:rPr>
                        <a:t>Feeling better</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Do you take ARVs even</a:t>
                      </a:r>
                      <a:r>
                        <a:rPr lang="en-US" sz="1000" baseline="0" dirty="0" smtClean="0">
                          <a:latin typeface="Calibri" panose="020F0502020204030204" pitchFamily="34" charset="0"/>
                        </a:rPr>
                        <a:t> when you are feeling well?</a:t>
                      </a:r>
                      <a:endParaRPr lang="en-US" sz="1000" dirty="0">
                        <a:latin typeface="Calibri" panose="020F0502020204030204" pitchFamily="34" charset="0"/>
                      </a:endParaRPr>
                    </a:p>
                  </a:txBody>
                  <a:tcPr marL="83127" marR="83127" marT="40341" marB="40341"/>
                </a:tc>
              </a:tr>
              <a:tr h="221876">
                <a:tc>
                  <a:txBody>
                    <a:bodyPr/>
                    <a:lstStyle/>
                    <a:p>
                      <a:r>
                        <a:rPr lang="en-US" sz="1000" b="1" dirty="0" smtClean="0">
                          <a:latin typeface="Calibri" panose="020F0502020204030204" pitchFamily="34" charset="0"/>
                        </a:rPr>
                        <a:t>Physical</a:t>
                      </a:r>
                      <a:r>
                        <a:rPr lang="en-US" sz="1000" b="1" baseline="0" dirty="0" smtClean="0">
                          <a:latin typeface="Calibri" panose="020F0502020204030204" pitchFamily="34" charset="0"/>
                        </a:rPr>
                        <a:t> illness</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Have you had illnesses</a:t>
                      </a:r>
                      <a:r>
                        <a:rPr lang="en-US" sz="1000" baseline="0" dirty="0" smtClean="0">
                          <a:latin typeface="Calibri" panose="020F0502020204030204" pitchFamily="34" charset="0"/>
                        </a:rPr>
                        <a:t> that have prevented you from taking ARVs?</a:t>
                      </a:r>
                      <a:endParaRPr lang="en-US" sz="1000" dirty="0">
                        <a:latin typeface="Calibri" panose="020F0502020204030204" pitchFamily="34" charset="0"/>
                      </a:endParaRPr>
                    </a:p>
                  </a:txBody>
                  <a:tcPr marL="83127" marR="83127" marT="40341" marB="40341"/>
                </a:tc>
              </a:tr>
              <a:tr h="233082">
                <a:tc>
                  <a:txBody>
                    <a:bodyPr/>
                    <a:lstStyle/>
                    <a:p>
                      <a:r>
                        <a:rPr lang="en-US" sz="1000" b="1" dirty="0" smtClean="0">
                          <a:latin typeface="Calibri" panose="020F0502020204030204" pitchFamily="34" charset="0"/>
                        </a:rPr>
                        <a:t>Alcohol</a:t>
                      </a:r>
                      <a:r>
                        <a:rPr lang="en-US" sz="1000" b="1" baseline="0" dirty="0" smtClean="0">
                          <a:latin typeface="Calibri" panose="020F0502020204030204" pitchFamily="34" charset="0"/>
                        </a:rPr>
                        <a:t> /drug use</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Do you</a:t>
                      </a:r>
                      <a:r>
                        <a:rPr lang="en-US" sz="1000" baseline="0" dirty="0" smtClean="0">
                          <a:latin typeface="Calibri" panose="020F0502020204030204" pitchFamily="34" charset="0"/>
                        </a:rPr>
                        <a:t> use alcohol or drugs? Do you feel this affects your ability to take ARVs?</a:t>
                      </a:r>
                      <a:endParaRPr lang="en-US" sz="1000" dirty="0">
                        <a:latin typeface="Calibri" panose="020F0502020204030204" pitchFamily="34" charset="0"/>
                      </a:endParaRPr>
                    </a:p>
                  </a:txBody>
                  <a:tcPr marL="83127" marR="83127" marT="40341" marB="40341"/>
                </a:tc>
              </a:tr>
              <a:tr h="233082">
                <a:tc>
                  <a:txBody>
                    <a:bodyPr/>
                    <a:lstStyle/>
                    <a:p>
                      <a:r>
                        <a:rPr lang="en-US" sz="1000" b="1" dirty="0" smtClean="0">
                          <a:latin typeface="Calibri" panose="020F0502020204030204" pitchFamily="34" charset="0"/>
                        </a:rPr>
                        <a:t>Emotional</a:t>
                      </a:r>
                      <a:r>
                        <a:rPr lang="en-US" sz="1000" b="1" baseline="0" dirty="0" smtClean="0">
                          <a:latin typeface="Calibri" panose="020F0502020204030204" pitchFamily="34" charset="0"/>
                        </a:rPr>
                        <a:t> issues/ depression</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How is your mood in general? Have you been feeling</a:t>
                      </a:r>
                      <a:r>
                        <a:rPr lang="en-US" sz="1000" baseline="0" dirty="0" smtClean="0">
                          <a:latin typeface="Calibri" panose="020F0502020204030204" pitchFamily="34" charset="0"/>
                        </a:rPr>
                        <a:t> sad or confused? If yes, has this affected your ability to take ARVs?</a:t>
                      </a:r>
                      <a:endParaRPr lang="en-US" sz="1000" dirty="0">
                        <a:latin typeface="Calibri" panose="020F0502020204030204" pitchFamily="34" charset="0"/>
                      </a:endParaRPr>
                    </a:p>
                  </a:txBody>
                  <a:tcPr marL="83127" marR="83127" marT="40341" marB="40341"/>
                </a:tc>
              </a:tr>
            </a:tbl>
          </a:graphicData>
        </a:graphic>
      </p:graphicFrame>
      <p:pic>
        <p:nvPicPr>
          <p:cNvPr id="2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45744" y="431521"/>
            <a:ext cx="1824109" cy="1336205"/>
          </a:xfrm>
          <a:prstGeom prst="rect">
            <a:avLst/>
          </a:prstGeom>
          <a:noFill/>
          <a:ln w="9525">
            <a:solidFill>
              <a:schemeClr val="tx1"/>
            </a:solidFill>
            <a:miter lim="800000"/>
            <a:headEnd/>
            <a:tailEnd/>
          </a:ln>
          <a:effectLst>
            <a:outerShdw blurRad="50800" dist="381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24</a:t>
            </a:fld>
            <a:endParaRPr lang="en-US" dirty="0">
              <a:solidFill>
                <a:prstClr val="black">
                  <a:tint val="75000"/>
                </a:prstClr>
              </a:solidFill>
            </a:endParaRPr>
          </a:p>
        </p:txBody>
      </p:sp>
    </p:spTree>
    <p:extLst>
      <p:ext uri="{BB962C8B-B14F-4D97-AF65-F5344CB8AC3E}">
        <p14:creationId xmlns:p14="http://schemas.microsoft.com/office/powerpoint/2010/main" val="167690560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9. Why is it hard for you to take ARVs</a:t>
            </a:r>
            <a:r>
              <a:rPr lang="en-US" sz="2800" dirty="0">
                <a:solidFill>
                  <a:srgbClr val="FFFFFF"/>
                </a:solidFill>
                <a:latin typeface="Calibri" panose="020F0502020204030204" pitchFamily="34" charset="0"/>
              </a:rPr>
              <a:t>?</a:t>
            </a:r>
          </a:p>
        </p:txBody>
      </p:sp>
      <p:sp>
        <p:nvSpPr>
          <p:cNvPr id="4" name="TextBox 3"/>
          <p:cNvSpPr txBox="1"/>
          <p:nvPr/>
        </p:nvSpPr>
        <p:spPr>
          <a:xfrm>
            <a:off x="384206" y="6019800"/>
            <a:ext cx="574322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Together we will review the way you take ARVs.</a:t>
            </a:r>
            <a:endParaRPr lang="en-US" sz="2000" dirty="0">
              <a:latin typeface="Calibri" panose="020F0502020204030204" pitchFamily="34" charset="0"/>
            </a:endParaRPr>
          </a:p>
        </p:txBody>
      </p:sp>
      <p:pic>
        <p:nvPicPr>
          <p:cNvPr id="184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73238" y="990600"/>
            <a:ext cx="5389562" cy="5014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5673178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Together we will review the way you take ARVs.</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2057400"/>
          </a:xfrm>
        </p:spPr>
        <p:txBody>
          <a:bodyPr>
            <a:noAutofit/>
          </a:bodyPr>
          <a:lstStyle/>
          <a:p>
            <a:r>
              <a:rPr lang="en-US" sz="1600" b="1" dirty="0" smtClean="0">
                <a:latin typeface="Calibri" panose="020F0502020204030204" pitchFamily="34" charset="0"/>
              </a:rPr>
              <a:t>TALKING POINTS:</a:t>
            </a:r>
          </a:p>
          <a:p>
            <a:pPr marL="285750" indent="-285750">
              <a:buFont typeface="Arial" panose="020B0604020202020204" pitchFamily="34" charset="0"/>
              <a:buChar char="•"/>
            </a:pPr>
            <a:r>
              <a:rPr lang="en-US" sz="1400" dirty="0" smtClean="0">
                <a:latin typeface="Calibri" panose="020F0502020204030204" pitchFamily="34" charset="0"/>
              </a:rPr>
              <a:t>Let’s continue to explore any challenges                                                        you may be facing when taking ARVs</a:t>
            </a:r>
            <a:r>
              <a:rPr lang="en-US" sz="1400" b="1" dirty="0">
                <a:latin typeface="Calibri" panose="020F0502020204030204" pitchFamily="34" charset="0"/>
              </a:rPr>
              <a:t> </a:t>
            </a:r>
            <a:r>
              <a:rPr lang="en-US" sz="1400" b="1" dirty="0" smtClean="0">
                <a:latin typeface="Calibri" panose="020F0502020204030204" pitchFamily="34" charset="0"/>
              </a:rPr>
              <a:t>                                   (individual and household level barriers).</a:t>
            </a:r>
            <a:endParaRPr lang="en-US" sz="1400" dirty="0">
              <a:latin typeface="Calibri" panose="020F0502020204030204" pitchFamily="34" charset="0"/>
            </a:endParaRPr>
          </a:p>
        </p:txBody>
      </p:sp>
      <p:cxnSp>
        <p:nvCxnSpPr>
          <p:cNvPr id="15" name="Straight Connector 14"/>
          <p:cNvCxnSpPr/>
          <p:nvPr/>
        </p:nvCxnSpPr>
        <p:spPr>
          <a:xfrm>
            <a:off x="3429000" y="1057364"/>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9. Why is it hard for you to take ARVs?</a:t>
            </a:r>
            <a:endParaRPr lang="en-US" sz="2800" dirty="0">
              <a:solidFill>
                <a:srgbClr val="FFFFFF"/>
              </a:solidFill>
              <a:latin typeface="Calibri" panose="020F0502020204030204" pitchFamily="34" charset="0"/>
            </a:endParaRPr>
          </a:p>
        </p:txBody>
      </p:sp>
      <p:sp>
        <p:nvSpPr>
          <p:cNvPr id="24" name="Rectangle 23"/>
          <p:cNvSpPr/>
          <p:nvPr/>
        </p:nvSpPr>
        <p:spPr>
          <a:xfrm>
            <a:off x="228600" y="5595055"/>
            <a:ext cx="2895600"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39" y="5637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04800" y="5638800"/>
            <a:ext cx="2819400" cy="917913"/>
          </a:xfrm>
        </p:spPr>
        <p:txBody>
          <a:bodyPr>
            <a:normAutofit fontScale="475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r>
              <a:rPr lang="en-US" sz="2900" b="1" dirty="0" smtClean="0">
                <a:latin typeface="Calibri" panose="020F0502020204030204" pitchFamily="34" charset="0"/>
              </a:rPr>
              <a:t>Document</a:t>
            </a:r>
          </a:p>
          <a:p>
            <a:endParaRPr lang="en-US" sz="2300" b="1" dirty="0" smtClean="0">
              <a:latin typeface="Calibri" panose="020F0502020204030204" pitchFamily="34" charset="0"/>
            </a:endParaRPr>
          </a:p>
          <a:p>
            <a:r>
              <a:rPr lang="en-US" sz="2500" dirty="0" smtClean="0">
                <a:latin typeface="Calibri" panose="020F0502020204030204" pitchFamily="34" charset="0"/>
              </a:rPr>
              <a:t>Document the specific barriers you identify with the patient on the </a:t>
            </a:r>
            <a:r>
              <a:rPr lang="en-US" sz="2500" b="1" dirty="0" smtClean="0">
                <a:latin typeface="Calibri" panose="020F0502020204030204" pitchFamily="34" charset="0"/>
              </a:rPr>
              <a:t>Enhanced Adherence Plan Tool.</a:t>
            </a:r>
            <a:endParaRPr lang="en-US" sz="2500" dirty="0" smtClean="0">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106483969"/>
              </p:ext>
            </p:extLst>
          </p:nvPr>
        </p:nvGraphicFramePr>
        <p:xfrm>
          <a:off x="3505200" y="2552384"/>
          <a:ext cx="5486400" cy="4000816"/>
        </p:xfrm>
        <a:graphic>
          <a:graphicData uri="http://schemas.openxmlformats.org/drawingml/2006/table">
            <a:tbl>
              <a:tblPr firstRow="1" bandRow="1">
                <a:tableStyleId>{7DF18680-E054-41AD-8BC1-D1AEF772440D}</a:tableStyleId>
              </a:tblPr>
              <a:tblGrid>
                <a:gridCol w="1123428"/>
                <a:gridCol w="4362972"/>
              </a:tblGrid>
              <a:tr h="241379">
                <a:tc>
                  <a:txBody>
                    <a:bodyPr/>
                    <a:lstStyle/>
                    <a:p>
                      <a:pPr algn="ctr"/>
                      <a:r>
                        <a:rPr lang="en-US" sz="1000" dirty="0" smtClean="0">
                          <a:latin typeface="Calibri" panose="020F0502020204030204" pitchFamily="34" charset="0"/>
                        </a:rPr>
                        <a:t>BARRIERS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QUESTIONS</a:t>
                      </a:r>
                      <a:r>
                        <a:rPr lang="en-US" sz="1000" baseline="0" dirty="0" smtClean="0">
                          <a:latin typeface="Calibri" panose="020F0502020204030204" pitchFamily="34" charset="0"/>
                        </a:rPr>
                        <a:t> TO ASSESS BARRIERS</a:t>
                      </a:r>
                      <a:endParaRPr lang="en-US" sz="1000" dirty="0">
                        <a:latin typeface="Calibri" panose="020F0502020204030204" pitchFamily="34" charset="0"/>
                      </a:endParaRPr>
                    </a:p>
                  </a:txBody>
                  <a:tcPr marL="83127" marR="83127" marT="40341" marB="40341"/>
                </a:tc>
              </a:tr>
              <a:tr h="253570">
                <a:tc gridSpan="2">
                  <a:txBody>
                    <a:bodyPr/>
                    <a:lstStyle/>
                    <a:p>
                      <a:pPr algn="ctr"/>
                      <a:r>
                        <a:rPr lang="en-US" sz="1000" b="1" dirty="0" smtClean="0">
                          <a:latin typeface="Calibri" panose="020F0502020204030204" pitchFamily="34" charset="0"/>
                        </a:rPr>
                        <a:t>INDIVIDUAL  (continued)</a:t>
                      </a:r>
                      <a:endParaRPr lang="en-US" sz="1000" b="1" dirty="0">
                        <a:latin typeface="Calibri" panose="020F0502020204030204" pitchFamily="34" charset="0"/>
                      </a:endParaRPr>
                    </a:p>
                  </a:txBody>
                  <a:tcPr marL="83127" marR="83127" marT="40341" marB="40341"/>
                </a:tc>
                <a:tc hMerge="1">
                  <a:txBody>
                    <a:bodyPr/>
                    <a:lstStyle/>
                    <a:p>
                      <a:endParaRPr lang="en-US"/>
                    </a:p>
                  </a:txBody>
                  <a:tcPr/>
                </a:tc>
              </a:tr>
              <a:tr h="253570">
                <a:tc>
                  <a:txBody>
                    <a:bodyPr/>
                    <a:lstStyle/>
                    <a:p>
                      <a:r>
                        <a:rPr lang="en-US" sz="1000" b="1" dirty="0" smtClean="0">
                          <a:latin typeface="Calibri" panose="020F0502020204030204" pitchFamily="34" charset="0"/>
                        </a:rPr>
                        <a:t>Pill</a:t>
                      </a:r>
                      <a:r>
                        <a:rPr lang="en-US" sz="1000" b="1" baseline="0" dirty="0" smtClean="0">
                          <a:latin typeface="Calibri" panose="020F0502020204030204" pitchFamily="34" charset="0"/>
                        </a:rPr>
                        <a:t> burden</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Is the number of pills or amount of liquid</a:t>
                      </a:r>
                      <a:r>
                        <a:rPr lang="en-US" sz="1000" baseline="0" dirty="0" smtClean="0">
                          <a:latin typeface="Calibri" panose="020F0502020204030204" pitchFamily="34" charset="0"/>
                        </a:rPr>
                        <a:t> a challenge for you?</a:t>
                      </a:r>
                    </a:p>
                  </a:txBody>
                  <a:tcPr marL="83127" marR="83127" marT="40341" marB="40341"/>
                </a:tc>
              </a:tr>
              <a:tr h="419366">
                <a:tc>
                  <a:txBody>
                    <a:bodyPr/>
                    <a:lstStyle/>
                    <a:p>
                      <a:r>
                        <a:rPr lang="en-US" sz="1000" b="1" dirty="0" smtClean="0">
                          <a:latin typeface="Calibri" panose="020F0502020204030204" pitchFamily="34" charset="0"/>
                        </a:rPr>
                        <a:t>Lost/ran out of pills</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Have you lost or ran out of ARVs?</a:t>
                      </a:r>
                    </a:p>
                  </a:txBody>
                  <a:tcPr marL="83127" marR="83127" marT="40341" marB="40341"/>
                </a:tc>
              </a:tr>
              <a:tr h="419366">
                <a:tc>
                  <a:txBody>
                    <a:bodyPr/>
                    <a:lstStyle/>
                    <a:p>
                      <a:r>
                        <a:rPr lang="en-US" sz="1000" b="1" dirty="0" smtClean="0">
                          <a:latin typeface="Calibri" panose="020F0502020204030204" pitchFamily="34" charset="0"/>
                        </a:rPr>
                        <a:t>Transportation</a:t>
                      </a:r>
                      <a:r>
                        <a:rPr lang="en-US" sz="1000" b="1" baseline="0" dirty="0" smtClean="0">
                          <a:latin typeface="Calibri" panose="020F0502020204030204" pitchFamily="34" charset="0"/>
                        </a:rPr>
                        <a:t> problems</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Do you have difficulty getting to the</a:t>
                      </a:r>
                      <a:r>
                        <a:rPr lang="en-US" sz="1000" baseline="0" dirty="0" smtClean="0">
                          <a:latin typeface="Calibri" panose="020F0502020204030204" pitchFamily="34" charset="0"/>
                        </a:rPr>
                        <a:t> health center to collect ARVs? If yes, what are the reasons (e.g. long distance, expense, job)? Do you know how to get to the clinic? What help do you need to get to the clinic?</a:t>
                      </a:r>
                      <a:endParaRPr lang="en-US" sz="1000" dirty="0">
                        <a:latin typeface="Calibri" panose="020F0502020204030204" pitchFamily="34" charset="0"/>
                      </a:endParaRPr>
                    </a:p>
                  </a:txBody>
                  <a:tcPr marL="83127" marR="83127" marT="40341" marB="40341"/>
                </a:tc>
              </a:tr>
              <a:tr h="419366">
                <a:tc>
                  <a:txBody>
                    <a:bodyPr/>
                    <a:lstStyle/>
                    <a:p>
                      <a:r>
                        <a:rPr lang="en-US" sz="1000" b="1" dirty="0" smtClean="0">
                          <a:latin typeface="Calibri" panose="020F0502020204030204" pitchFamily="34" charset="0"/>
                        </a:rPr>
                        <a:t>Scheduling difficulty</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Have you ever been too busy or faced a schedule change that has made it difficult to take ARVs? Who is responsible for making your appointments and keeping track  of when they are? Do you feel like you know how</a:t>
                      </a:r>
                      <a:r>
                        <a:rPr lang="en-US" sz="1000" baseline="0" dirty="0" smtClean="0">
                          <a:latin typeface="Calibri" panose="020F0502020204030204" pitchFamily="34" charset="0"/>
                        </a:rPr>
                        <a:t> to make an appointment? What number would you call? Who might you ask for?</a:t>
                      </a:r>
                      <a:endParaRPr lang="en-US" sz="1000" dirty="0">
                        <a:latin typeface="Calibri" panose="020F0502020204030204" pitchFamily="34" charset="0"/>
                      </a:endParaRPr>
                    </a:p>
                  </a:txBody>
                  <a:tcPr marL="83127" marR="83127" marT="40341" marB="40341"/>
                </a:tc>
              </a:tr>
              <a:tr h="253570">
                <a:tc gridSpan="2">
                  <a:txBody>
                    <a:bodyPr/>
                    <a:lstStyle/>
                    <a:p>
                      <a:pPr algn="ctr"/>
                      <a:r>
                        <a:rPr lang="en-US" sz="1000" b="1" dirty="0" smtClean="0">
                          <a:latin typeface="Calibri" panose="020F0502020204030204" pitchFamily="34" charset="0"/>
                        </a:rPr>
                        <a:t>HOUSEHOLD</a:t>
                      </a:r>
                      <a:endParaRPr lang="en-US" sz="1000" b="1" dirty="0">
                        <a:latin typeface="Calibri" panose="020F0502020204030204" pitchFamily="34" charset="0"/>
                      </a:endParaRPr>
                    </a:p>
                  </a:txBody>
                  <a:tcPr marL="83127" marR="83127" marT="40341" marB="40341"/>
                </a:tc>
                <a:tc hMerge="1">
                  <a:txBody>
                    <a:bodyPr/>
                    <a:lstStyle/>
                    <a:p>
                      <a:endParaRPr lang="en-US" sz="1100" dirty="0"/>
                    </a:p>
                  </a:txBody>
                  <a:tcPr/>
                </a:tc>
              </a:tr>
              <a:tr h="245981">
                <a:tc>
                  <a:txBody>
                    <a:bodyPr/>
                    <a:lstStyle/>
                    <a:p>
                      <a:r>
                        <a:rPr lang="en-US" sz="1000" b="1" dirty="0" smtClean="0">
                          <a:latin typeface="Calibri" panose="020F0502020204030204" pitchFamily="34" charset="0"/>
                        </a:rPr>
                        <a:t>Share with others</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Have you ever shared</a:t>
                      </a:r>
                      <a:r>
                        <a:rPr lang="en-US" sz="1000" baseline="0" dirty="0" smtClean="0">
                          <a:latin typeface="Calibri" panose="020F0502020204030204" pitchFamily="34" charset="0"/>
                        </a:rPr>
                        <a:t> your ARVs with others?</a:t>
                      </a:r>
                      <a:endParaRPr lang="en-US" sz="1000" dirty="0">
                        <a:latin typeface="Calibri" panose="020F0502020204030204" pitchFamily="34" charset="0"/>
                      </a:endParaRPr>
                    </a:p>
                  </a:txBody>
                  <a:tcPr marL="83127" marR="83127" marT="40341" marB="40341"/>
                </a:tc>
              </a:tr>
              <a:tr h="228600">
                <a:tc>
                  <a:txBody>
                    <a:bodyPr/>
                    <a:lstStyle/>
                    <a:p>
                      <a:r>
                        <a:rPr lang="en-US" sz="1000" b="1" dirty="0" smtClean="0">
                          <a:latin typeface="Calibri" panose="020F0502020204030204" pitchFamily="34" charset="0"/>
                        </a:rPr>
                        <a:t>Fear of disclosure</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Have you disclosed your HIV status</a:t>
                      </a:r>
                      <a:r>
                        <a:rPr lang="en-US" sz="1000" baseline="0" dirty="0" smtClean="0">
                          <a:latin typeface="Calibri" panose="020F0502020204030204" pitchFamily="34" charset="0"/>
                        </a:rPr>
                        <a:t> to your family or your partner?</a:t>
                      </a:r>
                      <a:endParaRPr lang="en-US" sz="1000" dirty="0">
                        <a:latin typeface="Calibri" panose="020F0502020204030204" pitchFamily="34" charset="0"/>
                      </a:endParaRPr>
                    </a:p>
                  </a:txBody>
                  <a:tcPr marL="83127" marR="83127" marT="40341" marB="40341"/>
                </a:tc>
              </a:tr>
              <a:tr h="376518">
                <a:tc>
                  <a:txBody>
                    <a:bodyPr/>
                    <a:lstStyle/>
                    <a:p>
                      <a:r>
                        <a:rPr lang="en-US" sz="1000" b="1" dirty="0" smtClean="0">
                          <a:latin typeface="Calibri" panose="020F0502020204030204" pitchFamily="34" charset="0"/>
                        </a:rPr>
                        <a:t>Family/partner relationships</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Has your family or partner been non-supportive</a:t>
                      </a:r>
                      <a:r>
                        <a:rPr lang="en-US" sz="1000" baseline="0" dirty="0" smtClean="0">
                          <a:latin typeface="Calibri" panose="020F0502020204030204" pitchFamily="34" charset="0"/>
                        </a:rPr>
                        <a:t> or kept you from taking ARVs?</a:t>
                      </a:r>
                      <a:endParaRPr lang="en-US" sz="1000" dirty="0">
                        <a:latin typeface="Calibri" panose="020F0502020204030204" pitchFamily="34" charset="0"/>
                      </a:endParaRPr>
                    </a:p>
                  </a:txBody>
                  <a:tcPr marL="83127" marR="83127" marT="40341" marB="40341"/>
                </a:tc>
              </a:tr>
              <a:tr h="219636">
                <a:tc>
                  <a:txBody>
                    <a:bodyPr/>
                    <a:lstStyle/>
                    <a:p>
                      <a:r>
                        <a:rPr lang="en-US" sz="1000" b="1" dirty="0" smtClean="0">
                          <a:latin typeface="Calibri" panose="020F0502020204030204" pitchFamily="34" charset="0"/>
                        </a:rPr>
                        <a:t>Inability to pay </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Have clinic or other fees kept you from taking ARVs?</a:t>
                      </a:r>
                      <a:endParaRPr lang="en-US" sz="1000" dirty="0">
                        <a:latin typeface="Calibri" panose="020F0502020204030204" pitchFamily="34" charset="0"/>
                      </a:endParaRPr>
                    </a:p>
                  </a:txBody>
                  <a:tcPr marL="83127" marR="83127" marT="40341" marB="40341"/>
                </a:tc>
              </a:tr>
              <a:tr h="253570">
                <a:tc>
                  <a:txBody>
                    <a:bodyPr/>
                    <a:lstStyle/>
                    <a:p>
                      <a:r>
                        <a:rPr lang="en-US" sz="1000" b="1" dirty="0" smtClean="0">
                          <a:latin typeface="Calibri" panose="020F0502020204030204" pitchFamily="34" charset="0"/>
                        </a:rPr>
                        <a:t>Food insecurity</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Has a lack of adequate food ever been a problem for taking ARVs?</a:t>
                      </a:r>
                      <a:endParaRPr lang="en-US" sz="1000" dirty="0">
                        <a:latin typeface="Calibri" panose="020F0502020204030204" pitchFamily="34" charset="0"/>
                      </a:endParaRPr>
                    </a:p>
                  </a:txBody>
                  <a:tcPr marL="83127" marR="83127" marT="40341" marB="40341"/>
                </a:tc>
              </a:tr>
            </a:tbl>
          </a:graphicData>
        </a:graphic>
      </p:graphicFrame>
      <p:sp>
        <p:nvSpPr>
          <p:cNvPr id="28" name="Rectangle 27"/>
          <p:cNvSpPr/>
          <p:nvPr/>
        </p:nvSpPr>
        <p:spPr>
          <a:xfrm>
            <a:off x="228600" y="2514600"/>
            <a:ext cx="2895600" cy="2765072"/>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610404"/>
            <a:ext cx="2362200" cy="914400"/>
          </a:xfrm>
        </p:spPr>
        <p:txBody>
          <a:bodyPr>
            <a:normAutofit fontScale="55000" lnSpcReduction="20000"/>
          </a:bodyPr>
          <a:lstStyle/>
          <a:p>
            <a:r>
              <a:rPr lang="en-US" sz="2700" b="1" dirty="0" smtClean="0">
                <a:latin typeface="Calibri" panose="020F0502020204030204" pitchFamily="34" charset="0"/>
              </a:rPr>
              <a:t>Provider Instructions:</a:t>
            </a:r>
          </a:p>
          <a:p>
            <a:r>
              <a:rPr lang="en-US" sz="2200" b="1" dirty="0" smtClean="0">
                <a:latin typeface="Calibri" panose="020F0502020204030204" pitchFamily="34" charset="0"/>
              </a:rPr>
              <a:t>Summarize what was learned from the patient about any specific barriers identified on this card.</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61040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26291" y="3535740"/>
            <a:ext cx="2858461" cy="1569660"/>
          </a:xfrm>
          <a:prstGeom prst="rect">
            <a:avLst/>
          </a:prstGeom>
          <a:noFill/>
        </p:spPr>
        <p:txBody>
          <a:bodyPr wrap="square" rtlCol="0">
            <a:spAutoFit/>
          </a:bodyPr>
          <a:lstStyle/>
          <a:p>
            <a:r>
              <a:rPr lang="en-US" sz="1200" b="1" dirty="0" smtClean="0">
                <a:latin typeface="Calibri" panose="020F0502020204030204" pitchFamily="34" charset="0"/>
              </a:rPr>
              <a:t>A: Affirmations, for example:</a:t>
            </a:r>
          </a:p>
          <a:p>
            <a:pPr marL="285750" indent="-285750">
              <a:buFont typeface="Arial" panose="020B0604020202020204" pitchFamily="34" charset="0"/>
              <a:buChar char="•"/>
            </a:pPr>
            <a:r>
              <a:rPr lang="en-US" sz="1200" i="1" u="sng" dirty="0" smtClean="0">
                <a:latin typeface="Calibri" panose="020F0502020204030204" pitchFamily="34" charset="0"/>
              </a:rPr>
              <a:t>I appreciate that you are able</a:t>
            </a:r>
            <a:r>
              <a:rPr lang="en-US" sz="1200" dirty="0" smtClean="0">
                <a:latin typeface="Calibri" panose="020F0502020204030204" pitchFamily="34" charset="0"/>
              </a:rPr>
              <a:t> to be honest about the way you take your ARVs.</a:t>
            </a:r>
          </a:p>
          <a:p>
            <a:pPr marL="285750" indent="-285750">
              <a:buFont typeface="Arial" panose="020B0604020202020204" pitchFamily="34" charset="0"/>
              <a:buChar char="•"/>
            </a:pPr>
            <a:r>
              <a:rPr lang="en-US" sz="1200" i="1" u="sng" dirty="0" smtClean="0">
                <a:latin typeface="Calibri" panose="020F0502020204030204" pitchFamily="34" charset="0"/>
              </a:rPr>
              <a:t>You are clearly a resourceful person</a:t>
            </a:r>
            <a:r>
              <a:rPr lang="en-US" sz="1200" dirty="0" smtClean="0">
                <a:latin typeface="Calibri" panose="020F0502020204030204" pitchFamily="34" charset="0"/>
              </a:rPr>
              <a:t> to manage so many challenges.</a:t>
            </a:r>
          </a:p>
          <a:p>
            <a:pPr marL="285750" indent="-285750">
              <a:buFont typeface="Arial" panose="020B0604020202020204" pitchFamily="34" charset="0"/>
              <a:buChar char="•"/>
            </a:pPr>
            <a:r>
              <a:rPr lang="en-US" sz="1200" i="1" u="sng" dirty="0" smtClean="0">
                <a:latin typeface="Calibri" panose="020F0502020204030204" pitchFamily="34" charset="0"/>
              </a:rPr>
              <a:t>You’ve worked really hard</a:t>
            </a:r>
            <a:r>
              <a:rPr lang="en-US" sz="1200" dirty="0" smtClean="0">
                <a:latin typeface="Calibri" panose="020F0502020204030204" pitchFamily="34" charset="0"/>
              </a:rPr>
              <a:t> to take your medications despite these challenges.</a:t>
            </a:r>
            <a:endParaRPr lang="en-US" sz="1600" i="1" u="sng" dirty="0"/>
          </a:p>
        </p:txBody>
      </p:sp>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7422" y="420673"/>
            <a:ext cx="1792432" cy="134705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26</a:t>
            </a:fld>
            <a:endParaRPr lang="en-US" dirty="0">
              <a:solidFill>
                <a:prstClr val="black">
                  <a:tint val="75000"/>
                </a:prstClr>
              </a:solidFill>
            </a:endParaRPr>
          </a:p>
        </p:txBody>
      </p:sp>
    </p:spTree>
    <p:extLst>
      <p:ext uri="{BB962C8B-B14F-4D97-AF65-F5344CB8AC3E}">
        <p14:creationId xmlns:p14="http://schemas.microsoft.com/office/powerpoint/2010/main" val="29077520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10. Why is it hard for you to take ARVs?</a:t>
            </a:r>
            <a:endParaRPr lang="en-US" sz="2800" dirty="0">
              <a:solidFill>
                <a:srgbClr val="FFFFFF"/>
              </a:solidFill>
              <a:latin typeface="Calibri" panose="020F0502020204030204" pitchFamily="34" charset="0"/>
            </a:endParaRPr>
          </a:p>
        </p:txBody>
      </p:sp>
      <p:sp>
        <p:nvSpPr>
          <p:cNvPr id="4" name="TextBox 3"/>
          <p:cNvSpPr txBox="1"/>
          <p:nvPr/>
        </p:nvSpPr>
        <p:spPr>
          <a:xfrm>
            <a:off x="384206" y="6019800"/>
            <a:ext cx="574322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Together we will review the way you take ARVs.</a:t>
            </a:r>
            <a:endParaRPr lang="en-US" sz="2000" dirty="0">
              <a:latin typeface="Calibri" panose="020F05020202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7200" y="1765616"/>
            <a:ext cx="8930142" cy="381782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97652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Together we will review the way you take ARVs.</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2057400"/>
          </a:xfrm>
        </p:spPr>
        <p:txBody>
          <a:bodyPr>
            <a:noAutofit/>
          </a:bodyPr>
          <a:lstStyle/>
          <a:p>
            <a:r>
              <a:rPr lang="en-US" sz="1600" b="1" dirty="0" smtClean="0">
                <a:latin typeface="Calibri" panose="020F0502020204030204" pitchFamily="34" charset="0"/>
              </a:rPr>
              <a:t>TALKING POINTS:</a:t>
            </a:r>
          </a:p>
          <a:p>
            <a:pPr marL="285750" indent="-285750">
              <a:buFont typeface="Arial" panose="020B0604020202020204" pitchFamily="34" charset="0"/>
              <a:buChar char="•"/>
            </a:pPr>
            <a:r>
              <a:rPr lang="en-US" sz="1400" dirty="0" smtClean="0">
                <a:latin typeface="Calibri" panose="020F0502020204030204" pitchFamily="34" charset="0"/>
              </a:rPr>
              <a:t>Let’s continue to explore any challenges                                                        you may be facing when taking ARVs</a:t>
            </a:r>
            <a:r>
              <a:rPr lang="en-US" sz="1400" b="1" dirty="0">
                <a:latin typeface="Calibri" panose="020F0502020204030204" pitchFamily="34" charset="0"/>
              </a:rPr>
              <a:t> </a:t>
            </a:r>
            <a:r>
              <a:rPr lang="en-US" sz="1400" b="1" dirty="0" smtClean="0">
                <a:latin typeface="Calibri" panose="020F0502020204030204" pitchFamily="34" charset="0"/>
              </a:rPr>
              <a:t>                                   (institutional and community level barriers).</a:t>
            </a:r>
            <a:endParaRPr lang="en-US" sz="1400" dirty="0">
              <a:latin typeface="Calibri" panose="020F0502020204030204" pitchFamily="34" charset="0"/>
            </a:endParaRPr>
          </a:p>
        </p:txBody>
      </p:sp>
      <p:cxnSp>
        <p:nvCxnSpPr>
          <p:cNvPr id="15" name="Straight Connector 14"/>
          <p:cNvCxnSpPr/>
          <p:nvPr/>
        </p:nvCxnSpPr>
        <p:spPr>
          <a:xfrm>
            <a:off x="3429000" y="1057364"/>
            <a:ext cx="0" cy="130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4"/>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10. Why is it hard for you to take ARVs?</a:t>
            </a:r>
            <a:endParaRPr lang="en-US" sz="2800" dirty="0">
              <a:solidFill>
                <a:srgbClr val="FFFFFF"/>
              </a:solidFill>
              <a:latin typeface="Calibri" panose="020F0502020204030204" pitchFamily="34" charset="0"/>
            </a:endParaRPr>
          </a:p>
        </p:txBody>
      </p:sp>
      <p:sp>
        <p:nvSpPr>
          <p:cNvPr id="24" name="Rectangle 23"/>
          <p:cNvSpPr/>
          <p:nvPr/>
        </p:nvSpPr>
        <p:spPr>
          <a:xfrm>
            <a:off x="3657600" y="5595055"/>
            <a:ext cx="5312254" cy="958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5637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7" name="Content Placeholder 1"/>
          <p:cNvSpPr>
            <a:spLocks noGrp="1"/>
          </p:cNvSpPr>
          <p:nvPr>
            <p:ph sz="half" idx="1"/>
          </p:nvPr>
        </p:nvSpPr>
        <p:spPr>
          <a:xfrm>
            <a:off x="3810000" y="5635287"/>
            <a:ext cx="5105400" cy="917913"/>
          </a:xfrm>
        </p:spPr>
        <p:txBody>
          <a:bodyPr>
            <a:normAutofit fontScale="550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r>
              <a:rPr lang="en-US" sz="2900" b="1" dirty="0" smtClean="0">
                <a:latin typeface="Calibri" panose="020F0502020204030204" pitchFamily="34" charset="0"/>
              </a:rPr>
              <a:t>Document</a:t>
            </a:r>
          </a:p>
          <a:p>
            <a:endParaRPr lang="en-US" sz="2300" b="1" dirty="0" smtClean="0">
              <a:latin typeface="Calibri" panose="020F0502020204030204" pitchFamily="34" charset="0"/>
            </a:endParaRPr>
          </a:p>
          <a:p>
            <a:r>
              <a:rPr lang="en-US" sz="2500" dirty="0" smtClean="0">
                <a:latin typeface="Calibri" panose="020F0502020204030204" pitchFamily="34" charset="0"/>
              </a:rPr>
              <a:t>Document the specific barriers you identify with the patient on the </a:t>
            </a:r>
            <a:r>
              <a:rPr lang="en-US" sz="2500" b="1" dirty="0" smtClean="0">
                <a:latin typeface="Calibri" panose="020F0502020204030204" pitchFamily="34" charset="0"/>
              </a:rPr>
              <a:t>Enhanced Adherence Plan Tool.</a:t>
            </a:r>
            <a:endParaRPr lang="en-US" sz="2500" dirty="0" smtClean="0">
              <a:latin typeface="Calibri" panose="020F0502020204030204" pitchFamily="34" charset="0"/>
            </a:endParaRPr>
          </a:p>
        </p:txBody>
      </p:sp>
      <p:sp>
        <p:nvSpPr>
          <p:cNvPr id="28" name="Rectangle 27"/>
          <p:cNvSpPr/>
          <p:nvPr/>
        </p:nvSpPr>
        <p:spPr>
          <a:xfrm>
            <a:off x="228600" y="2553157"/>
            <a:ext cx="2895600" cy="3619043"/>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610404"/>
            <a:ext cx="2362200" cy="914400"/>
          </a:xfrm>
        </p:spPr>
        <p:txBody>
          <a:bodyPr>
            <a:normAutofit/>
          </a:bodyPr>
          <a:lstStyle/>
          <a:p>
            <a:r>
              <a:rPr lang="en-US" sz="1500" b="1" dirty="0" smtClean="0">
                <a:latin typeface="Calibri" panose="020F0502020204030204" pitchFamily="34" charset="0"/>
              </a:rPr>
              <a:t>Provider Instructions</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96295" y="2610404"/>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265739" y="3200400"/>
            <a:ext cx="2858461" cy="2862322"/>
          </a:xfrm>
          <a:prstGeom prst="rect">
            <a:avLst/>
          </a:prstGeom>
          <a:noFill/>
        </p:spPr>
        <p:txBody>
          <a:bodyPr wrap="square" rtlCol="0">
            <a:spAutoFit/>
          </a:bodyPr>
          <a:lstStyle/>
          <a:p>
            <a:r>
              <a:rPr lang="en-US" sz="1200" b="1" dirty="0" smtClean="0">
                <a:latin typeface="Calibri" panose="020F0502020204030204" pitchFamily="34" charset="0"/>
              </a:rPr>
              <a:t>Summarize what was learned from the patient about any specific barriers identified on this card using Reflective Listening or Summary Statements, for example: </a:t>
            </a:r>
          </a:p>
          <a:p>
            <a:endParaRPr lang="en-US" sz="1200" b="1" dirty="0" smtClean="0">
              <a:latin typeface="Calibri" panose="020F0502020204030204" pitchFamily="34" charset="0"/>
            </a:endParaRPr>
          </a:p>
          <a:p>
            <a:pPr marL="171450" indent="-171450">
              <a:buFont typeface="Arial" panose="020B0604020202020204" pitchFamily="34" charset="0"/>
              <a:buChar char="•"/>
            </a:pPr>
            <a:r>
              <a:rPr lang="en-US" sz="1200" i="1" u="sng" dirty="0" smtClean="0">
                <a:latin typeface="Calibri" panose="020F0502020204030204" pitchFamily="34" charset="0"/>
              </a:rPr>
              <a:t>So you said you feel</a:t>
            </a:r>
            <a:r>
              <a:rPr lang="en-US" sz="1200" dirty="0" smtClean="0">
                <a:latin typeface="Calibri" panose="020F0502020204030204" pitchFamily="34" charset="0"/>
              </a:rPr>
              <a:t> angry when you think about taking your ARVs and that makes it really hard.</a:t>
            </a:r>
          </a:p>
          <a:p>
            <a:endParaRPr lang="en-US" sz="1200" dirty="0" smtClean="0">
              <a:latin typeface="Calibri" panose="020F0502020204030204" pitchFamily="34" charset="0"/>
            </a:endParaRPr>
          </a:p>
          <a:p>
            <a:pPr marL="171450" indent="-171450">
              <a:buFont typeface="Arial" panose="020B0604020202020204" pitchFamily="34" charset="0"/>
              <a:buChar char="•"/>
            </a:pPr>
            <a:r>
              <a:rPr lang="en-US" sz="1200" i="1" u="sng" dirty="0" smtClean="0">
                <a:latin typeface="Calibri" panose="020F0502020204030204" pitchFamily="34" charset="0"/>
              </a:rPr>
              <a:t>Let me see if I understand so far.</a:t>
            </a:r>
            <a:r>
              <a:rPr lang="en-US" sz="1200" dirty="0" smtClean="0">
                <a:latin typeface="Calibri" panose="020F0502020204030204" pitchFamily="34" charset="0"/>
              </a:rPr>
              <a:t> Because of the long distance you have to travel and long wait times at the clinic it’s hard to make all of your appointments.</a:t>
            </a:r>
            <a:endParaRPr lang="en-US" sz="1600" i="1" u="sng" dirty="0"/>
          </a:p>
        </p:txBody>
      </p:sp>
      <p:pic>
        <p:nvPicPr>
          <p:cNvPr id="17"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7421" y="381000"/>
            <a:ext cx="1792433" cy="138672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graphicFrame>
        <p:nvGraphicFramePr>
          <p:cNvPr id="18" name="Table 17"/>
          <p:cNvGraphicFramePr>
            <a:graphicFrameLocks noGrp="1"/>
          </p:cNvGraphicFramePr>
          <p:nvPr>
            <p:extLst>
              <p:ext uri="{D42A27DB-BD31-4B8C-83A1-F6EECF244321}">
                <p14:modId xmlns:p14="http://schemas.microsoft.com/office/powerpoint/2010/main" val="1483364294"/>
              </p:ext>
            </p:extLst>
          </p:nvPr>
        </p:nvGraphicFramePr>
        <p:xfrm>
          <a:off x="3646307" y="2590801"/>
          <a:ext cx="5351256" cy="2362199"/>
        </p:xfrm>
        <a:graphic>
          <a:graphicData uri="http://schemas.openxmlformats.org/drawingml/2006/table">
            <a:tbl>
              <a:tblPr firstRow="1" bandRow="1">
                <a:tableStyleId>{7DF18680-E054-41AD-8BC1-D1AEF772440D}</a:tableStyleId>
              </a:tblPr>
              <a:tblGrid>
                <a:gridCol w="1230493"/>
                <a:gridCol w="4120763"/>
              </a:tblGrid>
              <a:tr h="254843">
                <a:tc>
                  <a:txBody>
                    <a:bodyPr/>
                    <a:lstStyle/>
                    <a:p>
                      <a:pPr algn="ctr"/>
                      <a:r>
                        <a:rPr lang="en-US" sz="1000" dirty="0" smtClean="0">
                          <a:latin typeface="Calibri" panose="020F0502020204030204" pitchFamily="34" charset="0"/>
                        </a:rPr>
                        <a:t>BARRIERS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QUESTIONS</a:t>
                      </a:r>
                      <a:r>
                        <a:rPr lang="en-US" sz="1000" baseline="0" dirty="0" smtClean="0">
                          <a:latin typeface="Calibri" panose="020F0502020204030204" pitchFamily="34" charset="0"/>
                        </a:rPr>
                        <a:t> TO ASSESS BARRIERS</a:t>
                      </a:r>
                      <a:endParaRPr lang="en-US" sz="1000" dirty="0">
                        <a:latin typeface="Calibri" panose="020F0502020204030204" pitchFamily="34" charset="0"/>
                      </a:endParaRPr>
                    </a:p>
                  </a:txBody>
                  <a:tcPr marL="83127" marR="83127" marT="40341" marB="40341"/>
                </a:tc>
              </a:tr>
              <a:tr h="254843">
                <a:tc gridSpan="2">
                  <a:txBody>
                    <a:bodyPr/>
                    <a:lstStyle/>
                    <a:p>
                      <a:pPr algn="ctr"/>
                      <a:r>
                        <a:rPr lang="en-US" sz="1000" b="1" smtClean="0">
                          <a:latin typeface="Calibri" panose="020F0502020204030204" pitchFamily="34" charset="0"/>
                        </a:rPr>
                        <a:t>INSTITUTIONAL/COMMUNITY</a:t>
                      </a:r>
                      <a:endParaRPr lang="en-US" sz="1000" b="1" dirty="0">
                        <a:latin typeface="Calibri" panose="020F0502020204030204" pitchFamily="34" charset="0"/>
                      </a:endParaRPr>
                    </a:p>
                  </a:txBody>
                  <a:tcPr marL="83127" marR="83127" marT="40341" marB="40341"/>
                </a:tc>
                <a:tc hMerge="1">
                  <a:txBody>
                    <a:bodyPr/>
                    <a:lstStyle/>
                    <a:p>
                      <a:endParaRPr lang="en-US"/>
                    </a:p>
                  </a:txBody>
                  <a:tcPr/>
                </a:tc>
              </a:tr>
              <a:tr h="421471">
                <a:tc>
                  <a:txBody>
                    <a:bodyPr/>
                    <a:lstStyle/>
                    <a:p>
                      <a:r>
                        <a:rPr lang="en-US" sz="1000" b="1" dirty="0" smtClean="0">
                          <a:latin typeface="Calibri" panose="020F0502020204030204" pitchFamily="34" charset="0"/>
                        </a:rPr>
                        <a:t>Drug stock-out</a:t>
                      </a:r>
                      <a:endParaRPr lang="en-US" sz="1000" b="1" dirty="0">
                        <a:latin typeface="Calibri" panose="020F0502020204030204" pitchFamily="34" charset="0"/>
                      </a:endParaRPr>
                    </a:p>
                  </a:txBody>
                  <a:tcPr marL="83127" marR="83127" marT="40341" marB="40341"/>
                </a:tc>
                <a:tc>
                  <a:txBody>
                    <a:bodyPr/>
                    <a:lstStyle/>
                    <a:p>
                      <a:r>
                        <a:rPr lang="en-US" sz="1000" baseline="0" dirty="0" smtClean="0">
                          <a:latin typeface="Calibri" panose="020F0502020204030204" pitchFamily="34" charset="0"/>
                        </a:rPr>
                        <a:t>Have you ever come to the health facility and found that there were no ARVs available, or you were only given a small supply?</a:t>
                      </a:r>
                    </a:p>
                  </a:txBody>
                  <a:tcPr marL="83127" marR="83127" marT="40341" marB="40341"/>
                </a:tc>
              </a:tr>
              <a:tr h="421471">
                <a:tc>
                  <a:txBody>
                    <a:bodyPr/>
                    <a:lstStyle/>
                    <a:p>
                      <a:r>
                        <a:rPr lang="en-US" sz="1000" b="1" dirty="0" smtClean="0">
                          <a:latin typeface="Calibri" panose="020F0502020204030204" pitchFamily="34" charset="0"/>
                        </a:rPr>
                        <a:t>Long wait times</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Have you ever left the health facility before receiving your ARVs because of long wait times?</a:t>
                      </a:r>
                    </a:p>
                  </a:txBody>
                  <a:tcPr marL="83127" marR="83127" marT="40341" marB="40341"/>
                </a:tc>
              </a:tr>
              <a:tr h="421471">
                <a:tc>
                  <a:txBody>
                    <a:bodyPr/>
                    <a:lstStyle/>
                    <a:p>
                      <a:r>
                        <a:rPr lang="en-US" sz="1000" b="1" dirty="0" smtClean="0">
                          <a:latin typeface="Calibri" panose="020F0502020204030204" pitchFamily="34" charset="0"/>
                        </a:rPr>
                        <a:t>Stigma and discrimination</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Are you fearful that people in the community will find out about your HIV? Does that prevent you from coming</a:t>
                      </a:r>
                      <a:r>
                        <a:rPr lang="en-US" sz="1000" baseline="0" dirty="0" smtClean="0">
                          <a:latin typeface="Calibri" panose="020F0502020204030204" pitchFamily="34" charset="0"/>
                        </a:rPr>
                        <a:t> to clinic or taking ARVs?</a:t>
                      </a:r>
                      <a:endParaRPr lang="en-US" sz="1000" dirty="0">
                        <a:latin typeface="Calibri" panose="020F0502020204030204" pitchFamily="34" charset="0"/>
                      </a:endParaRPr>
                    </a:p>
                  </a:txBody>
                  <a:tcPr marL="83127" marR="83127" marT="40341" marB="40341"/>
                </a:tc>
              </a:tr>
              <a:tr h="588100">
                <a:tc>
                  <a:txBody>
                    <a:bodyPr/>
                    <a:lstStyle/>
                    <a:p>
                      <a:r>
                        <a:rPr lang="en-US" sz="1000" b="1" dirty="0" smtClean="0">
                          <a:latin typeface="Calibri" panose="020F0502020204030204" pitchFamily="34" charset="0"/>
                        </a:rPr>
                        <a:t>Political</a:t>
                      </a:r>
                      <a:r>
                        <a:rPr lang="en-US" sz="1000" b="1" baseline="0" dirty="0" smtClean="0">
                          <a:latin typeface="Calibri" panose="020F0502020204030204" pitchFamily="34" charset="0"/>
                        </a:rPr>
                        <a:t> crisis/war/natural disaster</a:t>
                      </a:r>
                      <a:endParaRPr lang="en-US" sz="1000" b="1" dirty="0">
                        <a:latin typeface="Calibri" panose="020F0502020204030204" pitchFamily="34" charset="0"/>
                      </a:endParaRPr>
                    </a:p>
                  </a:txBody>
                  <a:tcPr marL="83127" marR="83127" marT="40341" marB="40341"/>
                </a:tc>
                <a:tc>
                  <a:txBody>
                    <a:bodyPr/>
                    <a:lstStyle/>
                    <a:p>
                      <a:r>
                        <a:rPr lang="en-US" sz="1000" dirty="0" smtClean="0">
                          <a:latin typeface="Calibri" panose="020F0502020204030204" pitchFamily="34" charset="0"/>
                        </a:rPr>
                        <a:t>Is it ever unsafe for you to pick</a:t>
                      </a:r>
                      <a:r>
                        <a:rPr lang="en-US" sz="1000" baseline="0" dirty="0" smtClean="0">
                          <a:latin typeface="Calibri" panose="020F0502020204030204" pitchFamily="34" charset="0"/>
                        </a:rPr>
                        <a:t> up ARVs from the health facility?</a:t>
                      </a:r>
                      <a:endParaRPr lang="en-US" sz="1000" dirty="0">
                        <a:latin typeface="Calibri" panose="020F0502020204030204" pitchFamily="34" charset="0"/>
                      </a:endParaRPr>
                    </a:p>
                  </a:txBody>
                  <a:tcPr marL="83127" marR="83127" marT="40341" marB="40341"/>
                </a:tc>
              </a:tr>
            </a:tbl>
          </a:graphicData>
        </a:graphic>
      </p:graphicFrame>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28</a:t>
            </a:fld>
            <a:endParaRPr lang="en-US" dirty="0">
              <a:solidFill>
                <a:prstClr val="black">
                  <a:tint val="75000"/>
                </a:prstClr>
              </a:solidFill>
            </a:endParaRPr>
          </a:p>
        </p:txBody>
      </p:sp>
    </p:spTree>
    <p:extLst>
      <p:ext uri="{BB962C8B-B14F-4D97-AF65-F5344CB8AC3E}">
        <p14:creationId xmlns:p14="http://schemas.microsoft.com/office/powerpoint/2010/main" val="23594597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600" dirty="0" smtClean="0">
                <a:solidFill>
                  <a:srgbClr val="FFFFFF"/>
                </a:solidFill>
              </a:rPr>
              <a:t>	</a:t>
            </a:r>
            <a:r>
              <a:rPr lang="en-US" sz="2800" dirty="0" smtClean="0">
                <a:solidFill>
                  <a:srgbClr val="FFFFFF"/>
                </a:solidFill>
                <a:latin typeface="Calibri" panose="020F0502020204030204" pitchFamily="34" charset="0"/>
              </a:rPr>
              <a:t>11. </a:t>
            </a:r>
            <a:r>
              <a:rPr lang="en-US" sz="2800" dirty="0">
                <a:solidFill>
                  <a:srgbClr val="FFFFFF"/>
                </a:solidFill>
                <a:latin typeface="Calibri" panose="020F0502020204030204" pitchFamily="34" charset="0"/>
              </a:rPr>
              <a:t>Tips to </a:t>
            </a:r>
            <a:r>
              <a:rPr lang="en-US" sz="2800" dirty="0" smtClean="0">
                <a:solidFill>
                  <a:srgbClr val="FFFFFF"/>
                </a:solidFill>
                <a:latin typeface="Calibri" panose="020F0502020204030204" pitchFamily="34" charset="0"/>
              </a:rPr>
              <a:t>improve taking </a:t>
            </a:r>
            <a:r>
              <a:rPr lang="en-US" sz="2800" dirty="0">
                <a:solidFill>
                  <a:srgbClr val="FFFFFF"/>
                </a:solidFill>
                <a:latin typeface="Calibri" panose="020F0502020204030204" pitchFamily="34" charset="0"/>
              </a:rPr>
              <a:t>ARVs</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Together we will find ways to make taking ARVs better for you.</a:t>
            </a:r>
            <a:endParaRPr lang="en-US" sz="2000" dirty="0">
              <a:latin typeface="Calibri" panose="020F0502020204030204" pitchFamily="34" charset="0"/>
            </a:endParaRPr>
          </a:p>
        </p:txBody>
      </p:sp>
      <p:pic>
        <p:nvPicPr>
          <p:cNvPr id="2048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613" y="965200"/>
            <a:ext cx="7978775" cy="49260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61672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le 3"/>
          <p:cNvSpPr>
            <a:spLocks noGrp="1"/>
          </p:cNvSpPr>
          <p:nvPr>
            <p:ph type="title"/>
          </p:nvPr>
        </p:nvSpPr>
        <p:spPr>
          <a:xfrm>
            <a:off x="241650" y="218103"/>
            <a:ext cx="8660702" cy="848697"/>
          </a:xfrm>
        </p:spPr>
        <p:txBody>
          <a:bodyPr>
            <a:noAutofit/>
          </a:bodyPr>
          <a:lstStyle/>
          <a:p>
            <a:r>
              <a:rPr lang="en-GB" sz="3200" b="1" cap="small" dirty="0" smtClean="0">
                <a:solidFill>
                  <a:srgbClr val="002060"/>
                </a:solidFill>
                <a:latin typeface="Calibri" panose="020F0502020204030204" pitchFamily="34" charset="0"/>
              </a:rPr>
              <a:t>How To Use The Viral Load Monitoring and Enhanced Adherence </a:t>
            </a:r>
            <a:r>
              <a:rPr lang="en-GB" sz="3200" b="1" cap="small" dirty="0" err="1" smtClean="0">
                <a:solidFill>
                  <a:srgbClr val="002060"/>
                </a:solidFill>
                <a:latin typeface="Calibri" panose="020F0502020204030204" pitchFamily="34" charset="0"/>
              </a:rPr>
              <a:t>Counseling</a:t>
            </a:r>
            <a:r>
              <a:rPr lang="en-GB" sz="3200" b="1" cap="small" dirty="0" smtClean="0">
                <a:solidFill>
                  <a:srgbClr val="002060"/>
                </a:solidFill>
                <a:latin typeface="Calibri" panose="020F0502020204030204" pitchFamily="34" charset="0"/>
              </a:rPr>
              <a:t> Flipchart</a:t>
            </a:r>
            <a:endParaRPr lang="en-US" sz="32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1219200"/>
            <a:ext cx="8686800" cy="5638800"/>
          </a:xfrm>
        </p:spPr>
        <p:txBody>
          <a:bodyPr>
            <a:noAutofit/>
          </a:bodyPr>
          <a:lstStyle/>
          <a:p>
            <a:pPr>
              <a:lnSpc>
                <a:spcPct val="120000"/>
              </a:lnSpc>
              <a:spcAft>
                <a:spcPts val="0"/>
              </a:spcAft>
            </a:pPr>
            <a:r>
              <a:rPr lang="en-GB" sz="1150" dirty="0" smtClean="0">
                <a:latin typeface="Calibri" panose="020F0502020204030204" pitchFamily="34" charset="0"/>
              </a:rPr>
              <a:t>The purpose of this flipchart is to provide information about viral load monitoring to adolescents who know their HIV status and are receiving ARVs in order to explain the meaning of viral load results, and to help with adherence assessment and </a:t>
            </a:r>
            <a:r>
              <a:rPr lang="en-GB" sz="1150" dirty="0" err="1" smtClean="0">
                <a:latin typeface="Calibri" panose="020F0502020204030204" pitchFamily="34" charset="0"/>
              </a:rPr>
              <a:t>counseling</a:t>
            </a:r>
            <a:r>
              <a:rPr lang="en-GB" sz="1150" dirty="0" smtClean="0">
                <a:latin typeface="Calibri" panose="020F0502020204030204" pitchFamily="34" charset="0"/>
              </a:rPr>
              <a:t> especially among adolescents with elevated </a:t>
            </a:r>
            <a:r>
              <a:rPr lang="en-GB" sz="1150" smtClean="0">
                <a:latin typeface="Calibri" panose="020F0502020204030204" pitchFamily="34" charset="0"/>
              </a:rPr>
              <a:t>viral loads who </a:t>
            </a:r>
            <a:r>
              <a:rPr lang="en-GB" sz="1150" dirty="0" smtClean="0">
                <a:latin typeface="Calibri" panose="020F0502020204030204" pitchFamily="34" charset="0"/>
              </a:rPr>
              <a:t>warrant enhanced adherence </a:t>
            </a:r>
            <a:r>
              <a:rPr lang="en-GB" sz="1150" dirty="0" err="1" smtClean="0">
                <a:latin typeface="Calibri" panose="020F0502020204030204" pitchFamily="34" charset="0"/>
              </a:rPr>
              <a:t>counseling</a:t>
            </a:r>
            <a:r>
              <a:rPr lang="en-GB" sz="1150" dirty="0" smtClean="0">
                <a:latin typeface="Calibri" panose="020F0502020204030204" pitchFamily="34" charset="0"/>
              </a:rPr>
              <a:t>. It was developed for a range of health care workers  (e.g. adherence counsellors, doctors, nurses, pharmacists, community health workers) who work with patients living with HIV and their families in setting where viral load testing is being performed.</a:t>
            </a:r>
          </a:p>
          <a:p>
            <a:pPr>
              <a:lnSpc>
                <a:spcPct val="120000"/>
              </a:lnSpc>
              <a:spcAft>
                <a:spcPts val="0"/>
              </a:spcAft>
            </a:pPr>
            <a:endParaRPr lang="en-GB" sz="1150" dirty="0">
              <a:latin typeface="Calibri" panose="020F0502020204030204" pitchFamily="34" charset="0"/>
            </a:endParaRPr>
          </a:p>
          <a:p>
            <a:pPr>
              <a:lnSpc>
                <a:spcPct val="120000"/>
              </a:lnSpc>
              <a:spcAft>
                <a:spcPts val="0"/>
              </a:spcAft>
            </a:pPr>
            <a:r>
              <a:rPr lang="en-GB" sz="1150" dirty="0" smtClean="0">
                <a:latin typeface="Calibri" panose="020F0502020204030204" pitchFamily="34" charset="0"/>
              </a:rPr>
              <a:t>Consider who should be involved in </a:t>
            </a:r>
            <a:r>
              <a:rPr lang="en-GB" sz="1150" dirty="0" err="1" smtClean="0">
                <a:latin typeface="Calibri" panose="020F0502020204030204" pitchFamily="34" charset="0"/>
              </a:rPr>
              <a:t>counseling</a:t>
            </a:r>
            <a:r>
              <a:rPr lang="en-GB" sz="1150" dirty="0" smtClean="0">
                <a:latin typeface="Calibri" panose="020F0502020204030204" pitchFamily="34" charset="0"/>
              </a:rPr>
              <a:t> taking into account any regulations regarding parental rights or age of consent that may apply in your setting. Include the adolescent and any family member who may be helping him/her take ARVs if appropriate.</a:t>
            </a:r>
          </a:p>
          <a:p>
            <a:pPr>
              <a:lnSpc>
                <a:spcPct val="120000"/>
              </a:lnSpc>
              <a:spcAft>
                <a:spcPts val="0"/>
              </a:spcAft>
            </a:pPr>
            <a:endParaRPr lang="en-GB" sz="1150" dirty="0">
              <a:latin typeface="Calibri" panose="020F0502020204030204" pitchFamily="34" charset="0"/>
            </a:endParaRPr>
          </a:p>
          <a:p>
            <a:pPr>
              <a:lnSpc>
                <a:spcPct val="120000"/>
              </a:lnSpc>
              <a:spcAft>
                <a:spcPts val="0"/>
              </a:spcAft>
            </a:pPr>
            <a:r>
              <a:rPr lang="en-GB" sz="1150" dirty="0" smtClean="0">
                <a:latin typeface="Calibri" panose="020F0502020204030204" pitchFamily="34" charset="0"/>
              </a:rPr>
              <a:t>Each card, or set of cards, focuses on a specific topic important to the care and support of patients on ARVs who will have a viral load test done or who already have a viral load result. Topics are color-coded for ease of use.</a:t>
            </a:r>
          </a:p>
          <a:p>
            <a:pPr>
              <a:lnSpc>
                <a:spcPct val="120000"/>
              </a:lnSpc>
              <a:spcAft>
                <a:spcPts val="0"/>
              </a:spcAft>
            </a:pPr>
            <a:endParaRPr lang="en-GB" sz="1150" dirty="0">
              <a:latin typeface="Calibri" panose="020F0502020204030204" pitchFamily="34" charset="0"/>
            </a:endParaRPr>
          </a:p>
          <a:p>
            <a:pPr>
              <a:lnSpc>
                <a:spcPct val="120000"/>
              </a:lnSpc>
              <a:spcAft>
                <a:spcPts val="0"/>
              </a:spcAft>
            </a:pPr>
            <a:r>
              <a:rPr lang="en-GB" sz="1150" b="1" dirty="0" smtClean="0">
                <a:latin typeface="Calibri" panose="020F0502020204030204" pitchFamily="34" charset="0"/>
              </a:rPr>
              <a:t>Directions on how to use the flip chart:</a:t>
            </a:r>
          </a:p>
          <a:p>
            <a:pPr marL="171450" indent="-171450">
              <a:lnSpc>
                <a:spcPct val="120000"/>
              </a:lnSpc>
              <a:spcAft>
                <a:spcPts val="0"/>
              </a:spcAft>
              <a:buFont typeface="Arial" panose="020B0604020202020204" pitchFamily="34" charset="0"/>
              <a:buChar char="•"/>
            </a:pPr>
            <a:r>
              <a:rPr lang="en-GB" sz="1150" dirty="0" smtClean="0">
                <a:latin typeface="Calibri" panose="020F0502020204030204" pitchFamily="34" charset="0"/>
              </a:rPr>
              <a:t>Place flip chart on table so that the patient has a good view of the pictures while you use the side with notes.</a:t>
            </a:r>
          </a:p>
          <a:p>
            <a:pPr marL="171450" indent="-171450">
              <a:lnSpc>
                <a:spcPct val="120000"/>
              </a:lnSpc>
              <a:spcAft>
                <a:spcPts val="0"/>
              </a:spcAft>
              <a:buFont typeface="Arial" panose="020B0604020202020204" pitchFamily="34" charset="0"/>
              <a:buChar char="•"/>
            </a:pPr>
            <a:r>
              <a:rPr lang="en-GB" sz="1150" dirty="0" smtClean="0">
                <a:latin typeface="Calibri" panose="020F0502020204030204" pitchFamily="34" charset="0"/>
              </a:rPr>
              <a:t>Key messages to convey to the patients and instructions to providers are in </a:t>
            </a:r>
            <a:r>
              <a:rPr lang="en-GB" sz="1150" b="1" dirty="0" smtClean="0">
                <a:latin typeface="Calibri" panose="020F0502020204030204" pitchFamily="34" charset="0"/>
              </a:rPr>
              <a:t>bold.</a:t>
            </a:r>
            <a:endParaRPr lang="en-GB" sz="1150" dirty="0" smtClean="0">
              <a:latin typeface="Calibri" panose="020F0502020204030204" pitchFamily="34" charset="0"/>
            </a:endParaRPr>
          </a:p>
          <a:p>
            <a:pPr marL="171450" indent="-171450">
              <a:lnSpc>
                <a:spcPct val="120000"/>
              </a:lnSpc>
              <a:spcAft>
                <a:spcPts val="0"/>
              </a:spcAft>
              <a:buFont typeface="Arial" panose="020B0604020202020204" pitchFamily="34" charset="0"/>
              <a:buChar char="•"/>
            </a:pPr>
            <a:r>
              <a:rPr lang="en-GB" sz="1150" dirty="0" smtClean="0">
                <a:latin typeface="Calibri" panose="020F0502020204030204" pitchFamily="34" charset="0"/>
              </a:rPr>
              <a:t>There are notes to prompt and guide discussion with the patient, including specific questions to review covered material and assess the patient’s understanding.</a:t>
            </a:r>
          </a:p>
          <a:p>
            <a:pPr marL="171450" indent="-171450">
              <a:lnSpc>
                <a:spcPct val="120000"/>
              </a:lnSpc>
              <a:spcAft>
                <a:spcPts val="0"/>
              </a:spcAft>
              <a:buFont typeface="Arial" panose="020B0604020202020204" pitchFamily="34" charset="0"/>
              <a:buChar char="•"/>
            </a:pPr>
            <a:r>
              <a:rPr lang="en-GB" sz="1150" dirty="0" smtClean="0">
                <a:latin typeface="Calibri" panose="020F0502020204030204" pitchFamily="34" charset="0"/>
              </a:rPr>
              <a:t>There are certain cards for specific visits, including when starting ARVs, when a viral load test is being sent, and when results are available. If the viral load result is below 1000 there are corresponding cards to use. If the viral load result is 1000 or more there are a series of cards to be used to explain the result and to conduct enhanced adherence </a:t>
            </a:r>
            <a:r>
              <a:rPr lang="en-GB" sz="1150" dirty="0" err="1" smtClean="0">
                <a:latin typeface="Calibri" panose="020F0502020204030204" pitchFamily="34" charset="0"/>
              </a:rPr>
              <a:t>counseling</a:t>
            </a:r>
            <a:r>
              <a:rPr lang="en-GB" sz="1150" dirty="0" smtClean="0">
                <a:latin typeface="Calibri" panose="020F0502020204030204" pitchFamily="34" charset="0"/>
              </a:rPr>
              <a:t> sessions.</a:t>
            </a:r>
          </a:p>
          <a:p>
            <a:pPr marL="171450" indent="-171450">
              <a:lnSpc>
                <a:spcPct val="120000"/>
              </a:lnSpc>
              <a:spcAft>
                <a:spcPts val="0"/>
              </a:spcAft>
              <a:buFont typeface="Arial" panose="020B0604020202020204" pitchFamily="34" charset="0"/>
              <a:buChar char="•"/>
            </a:pPr>
            <a:r>
              <a:rPr lang="en-GB" sz="1150" dirty="0" smtClean="0">
                <a:latin typeface="Calibri" panose="020F0502020204030204" pitchFamily="34" charset="0"/>
              </a:rPr>
              <a:t>A separate document, the </a:t>
            </a:r>
            <a:r>
              <a:rPr lang="en-GB" sz="1150" b="1" dirty="0" smtClean="0">
                <a:latin typeface="Calibri" panose="020F0502020204030204" pitchFamily="34" charset="0"/>
              </a:rPr>
              <a:t>Enhanced Adherence Plan</a:t>
            </a:r>
            <a:r>
              <a:rPr lang="en-GB" sz="1150" dirty="0" smtClean="0">
                <a:latin typeface="Calibri" panose="020F0502020204030204" pitchFamily="34" charset="0"/>
              </a:rPr>
              <a:t> tool, is used to document findings and plan for cards 7-20 and should be included in the patient’s file.</a:t>
            </a:r>
          </a:p>
          <a:p>
            <a:pPr marL="171450" indent="-171450">
              <a:lnSpc>
                <a:spcPct val="120000"/>
              </a:lnSpc>
              <a:spcAft>
                <a:spcPts val="0"/>
              </a:spcAft>
              <a:buFont typeface="Arial" panose="020B0604020202020204" pitchFamily="34" charset="0"/>
              <a:buChar char="•"/>
            </a:pPr>
            <a:r>
              <a:rPr lang="en-GB" sz="1150" dirty="0" smtClean="0">
                <a:latin typeface="Calibri" panose="020F0502020204030204" pitchFamily="34" charset="0"/>
              </a:rPr>
              <a:t>Card 21 should be repeated at each of the scheduled follow-up enhanced adherence </a:t>
            </a:r>
            <a:r>
              <a:rPr lang="en-GB" sz="1150" dirty="0" err="1" smtClean="0">
                <a:latin typeface="Calibri" panose="020F0502020204030204" pitchFamily="34" charset="0"/>
              </a:rPr>
              <a:t>counseling</a:t>
            </a:r>
            <a:r>
              <a:rPr lang="en-GB" sz="1150" dirty="0" smtClean="0">
                <a:latin typeface="Calibri" panose="020F0502020204030204" pitchFamily="34" charset="0"/>
              </a:rPr>
              <a:t> sessions.</a:t>
            </a:r>
          </a:p>
          <a:p>
            <a:pPr marL="171450" indent="-171450">
              <a:lnSpc>
                <a:spcPct val="120000"/>
              </a:lnSpc>
              <a:spcAft>
                <a:spcPts val="0"/>
              </a:spcAft>
              <a:buFont typeface="Arial" panose="020B0604020202020204" pitchFamily="34" charset="0"/>
              <a:buChar char="•"/>
            </a:pPr>
            <a:r>
              <a:rPr lang="en-GB" sz="1150" dirty="0" smtClean="0">
                <a:latin typeface="Calibri" panose="020F0502020204030204" pitchFamily="34" charset="0"/>
              </a:rPr>
              <a:t>Use cards 22-23 when the patient has a low viral load test result following enhanced adherence </a:t>
            </a:r>
            <a:r>
              <a:rPr lang="en-GB" sz="1150" dirty="0" err="1" smtClean="0">
                <a:latin typeface="Calibri" panose="020F0502020204030204" pitchFamily="34" charset="0"/>
              </a:rPr>
              <a:t>counseling</a:t>
            </a:r>
            <a:r>
              <a:rPr lang="en-GB" sz="1150" dirty="0" smtClean="0">
                <a:latin typeface="Calibri" panose="020F0502020204030204" pitchFamily="34" charset="0"/>
              </a:rPr>
              <a:t>.</a:t>
            </a:r>
          </a:p>
          <a:p>
            <a:pPr marL="171450" indent="-171450">
              <a:lnSpc>
                <a:spcPct val="120000"/>
              </a:lnSpc>
              <a:spcAft>
                <a:spcPts val="0"/>
              </a:spcAft>
              <a:buFont typeface="Arial" panose="020B0604020202020204" pitchFamily="34" charset="0"/>
              <a:buChar char="•"/>
            </a:pPr>
            <a:r>
              <a:rPr lang="en-GB" sz="1150" dirty="0" smtClean="0">
                <a:latin typeface="Calibri" panose="020F0502020204030204" pitchFamily="34" charset="0"/>
              </a:rPr>
              <a:t>Use card 24 when the patient has a high viral load test result following enhanced adherence </a:t>
            </a:r>
            <a:r>
              <a:rPr lang="en-GB" sz="1150" dirty="0" err="1" smtClean="0">
                <a:latin typeface="Calibri" panose="020F0502020204030204" pitchFamily="34" charset="0"/>
              </a:rPr>
              <a:t>counseling</a:t>
            </a:r>
            <a:r>
              <a:rPr lang="en-GB" sz="1150" dirty="0" smtClean="0">
                <a:latin typeface="Calibri" panose="020F0502020204030204" pitchFamily="34" charset="0"/>
              </a:rPr>
              <a:t> . Cards 7-20 can then be used for repeated enhanced adherence </a:t>
            </a:r>
            <a:r>
              <a:rPr lang="en-GB" sz="1150" dirty="0" err="1" smtClean="0">
                <a:latin typeface="Calibri" panose="020F0502020204030204" pitchFamily="34" charset="0"/>
              </a:rPr>
              <a:t>counseling</a:t>
            </a:r>
            <a:r>
              <a:rPr lang="en-GB" sz="1150" dirty="0" smtClean="0">
                <a:latin typeface="Calibri" panose="020F0502020204030204" pitchFamily="34" charset="0"/>
              </a:rPr>
              <a:t> sessions.</a:t>
            </a:r>
          </a:p>
        </p:txBody>
      </p:sp>
    </p:spTree>
    <p:extLst>
      <p:ext uri="{BB962C8B-B14F-4D97-AF65-F5344CB8AC3E}">
        <p14:creationId xmlns:p14="http://schemas.microsoft.com/office/powerpoint/2010/main" val="260580527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Together we will find ways to make taking ARVs better for you.</a:t>
            </a:r>
            <a:endParaRPr lang="en-US" sz="1600" dirty="0">
              <a:latin typeface="Calibri" panose="020F0502020204030204" pitchFamily="34" charset="0"/>
            </a:endParaRPr>
          </a:p>
        </p:txBody>
      </p:sp>
      <p:sp>
        <p:nvSpPr>
          <p:cNvPr id="21" name="Content Placeholder 1"/>
          <p:cNvSpPr>
            <a:spLocks noGrp="1"/>
          </p:cNvSpPr>
          <p:nvPr>
            <p:ph sz="half" idx="1"/>
          </p:nvPr>
        </p:nvSpPr>
        <p:spPr>
          <a:xfrm>
            <a:off x="2438400" y="990600"/>
            <a:ext cx="6400800" cy="1828800"/>
          </a:xfrm>
        </p:spPr>
        <p:txBody>
          <a:bodyPr>
            <a:noAutofit/>
          </a:bodyPr>
          <a:lstStyle/>
          <a:p>
            <a:r>
              <a:rPr lang="en-US" sz="1600" b="1" dirty="0" smtClean="0">
                <a:latin typeface="Calibri" panose="020F0502020204030204" pitchFamily="34" charset="0"/>
              </a:rPr>
              <a:t>TALKING POINTS:</a:t>
            </a:r>
          </a:p>
          <a:p>
            <a:pPr marL="285750" indent="-285750">
              <a:buFont typeface="Arial" panose="020B0604020202020204" pitchFamily="34" charset="0"/>
              <a:buChar char="•"/>
            </a:pPr>
            <a:r>
              <a:rPr lang="en-US" sz="1200" dirty="0" smtClean="0">
                <a:latin typeface="Calibri" panose="020F0502020204030204" pitchFamily="34" charset="0"/>
              </a:rPr>
              <a:t>I appreciate that you are able to be honest about challenges of                                                            taking ARVs.</a:t>
            </a:r>
          </a:p>
          <a:p>
            <a:pPr marL="285750" indent="-285750">
              <a:buFont typeface="Arial" panose="020B0604020202020204" pitchFamily="34" charset="0"/>
              <a:buChar char="•"/>
            </a:pPr>
            <a:r>
              <a:rPr lang="en-US" sz="1200" dirty="0" smtClean="0">
                <a:latin typeface="Calibri" panose="020F0502020204030204" pitchFamily="34" charset="0"/>
              </a:rPr>
              <a:t>What I hear you saying is… </a:t>
            </a:r>
            <a:r>
              <a:rPr lang="en-US" sz="1200" i="1" dirty="0" smtClean="0">
                <a:latin typeface="Calibri" panose="020F0502020204030204" pitchFamily="34" charset="0"/>
              </a:rPr>
              <a:t>(summarize main challenges and barriers).</a:t>
            </a:r>
          </a:p>
          <a:p>
            <a:pPr marL="285750" indent="-285750">
              <a:buFont typeface="Arial" panose="020B0604020202020204" pitchFamily="34" charset="0"/>
              <a:buChar char="•"/>
            </a:pPr>
            <a:r>
              <a:rPr lang="en-US" sz="1200" dirty="0" smtClean="0">
                <a:latin typeface="Calibri" panose="020F0502020204030204" pitchFamily="34" charset="0"/>
              </a:rPr>
              <a:t>Let’s explore ways in which we can make it better for you to take ARVs.</a:t>
            </a:r>
          </a:p>
          <a:p>
            <a:pPr marL="285750" indent="-285750">
              <a:buFont typeface="Arial" panose="020B0604020202020204" pitchFamily="34" charset="0"/>
              <a:buChar char="•"/>
            </a:pPr>
            <a:r>
              <a:rPr lang="en-US" sz="1200" dirty="0" smtClean="0">
                <a:latin typeface="Calibri" panose="020F0502020204030204" pitchFamily="34" charset="0"/>
              </a:rPr>
              <a:t>Do you have ideas how to make it easier to take ARVs in response to each barrier we discussed?</a:t>
            </a:r>
          </a:p>
          <a:p>
            <a:pPr marL="285750" indent="-285750">
              <a:buFont typeface="Arial" panose="020B0604020202020204" pitchFamily="34" charset="0"/>
              <a:buChar char="•"/>
            </a:pPr>
            <a:r>
              <a:rPr lang="en-US" sz="1200" dirty="0" smtClean="0">
                <a:latin typeface="Calibri" panose="020F0502020204030204" pitchFamily="34" charset="0"/>
              </a:rPr>
              <a:t>Missing more than two or three doses in a month can lead to medications not working well.</a:t>
            </a:r>
            <a:endParaRPr lang="en-US" sz="1200" dirty="0">
              <a:latin typeface="Calibri" panose="020F0502020204030204" pitchFamily="34" charset="0"/>
            </a:endParaRPr>
          </a:p>
        </p:txBody>
      </p:sp>
      <p:cxnSp>
        <p:nvCxnSpPr>
          <p:cNvPr id="15" name="Straight Connector 14"/>
          <p:cNvCxnSpPr>
            <a:endCxn id="2" idx="3"/>
          </p:cNvCxnSpPr>
          <p:nvPr/>
        </p:nvCxnSpPr>
        <p:spPr>
          <a:xfrm flipH="1">
            <a:off x="2355273" y="10668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7432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819400"/>
            <a:ext cx="1295400" cy="914400"/>
          </a:xfrm>
        </p:spPr>
        <p:txBody>
          <a:bodyPr>
            <a:normAutofit/>
          </a:bodyPr>
          <a:lstStyle/>
          <a:p>
            <a:r>
              <a:rPr lang="en-US" sz="1500" b="1" dirty="0" smtClean="0">
                <a:latin typeface="Calibri" panose="020F0502020204030204" pitchFamily="34" charset="0"/>
              </a:rPr>
              <a:t>Provider Instructions</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395008"/>
            <a:ext cx="1907309" cy="1938992"/>
          </a:xfrm>
          <a:prstGeom prst="rect">
            <a:avLst/>
          </a:prstGeom>
          <a:noFill/>
        </p:spPr>
        <p:txBody>
          <a:bodyPr wrap="square" rtlCol="0">
            <a:spAutoFit/>
          </a:bodyPr>
          <a:lstStyle/>
          <a:p>
            <a:r>
              <a:rPr lang="en-US" sz="1200" dirty="0" smtClean="0">
                <a:latin typeface="Calibri" panose="020F0502020204030204" pitchFamily="34" charset="0"/>
              </a:rPr>
              <a:t>After giving a tip, ask if it seems helpful or if there are questions: </a:t>
            </a:r>
          </a:p>
          <a:p>
            <a:pPr marL="285750" indent="-285750">
              <a:buFont typeface="Arial" panose="020B0604020202020204" pitchFamily="34" charset="0"/>
              <a:buChar char="•"/>
            </a:pPr>
            <a:r>
              <a:rPr lang="en-US" sz="1200" dirty="0" smtClean="0">
                <a:latin typeface="Calibri" panose="020F0502020204030204" pitchFamily="34" charset="0"/>
              </a:rPr>
              <a:t>“How likely do you think it is that this will help you?”</a:t>
            </a:r>
          </a:p>
          <a:p>
            <a:pPr marL="285750" indent="-285750">
              <a:buFont typeface="Arial" panose="020B0604020202020204" pitchFamily="34" charset="0"/>
              <a:buChar char="•"/>
            </a:pPr>
            <a:r>
              <a:rPr lang="en-US" sz="1200" dirty="0" smtClean="0">
                <a:latin typeface="Calibri" panose="020F0502020204030204" pitchFamily="34" charset="0"/>
              </a:rPr>
              <a:t>How likely are you to try…?”</a:t>
            </a:r>
          </a:p>
          <a:p>
            <a:pPr marL="285750" indent="-285750">
              <a:buFont typeface="Arial" panose="020B0604020202020204" pitchFamily="34" charset="0"/>
              <a:buChar char="•"/>
            </a:pPr>
            <a:r>
              <a:rPr lang="en-US" sz="1200" dirty="0" smtClean="0">
                <a:latin typeface="Calibri" panose="020F0502020204030204" pitchFamily="34" charset="0"/>
              </a:rPr>
              <a:t>“What questions do you have about…?”</a:t>
            </a:r>
            <a:endParaRPr lang="en-US"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en-US" sz="2600" dirty="0" smtClean="0">
                <a:solidFill>
                  <a:srgbClr val="FFFFFF"/>
                </a:solidFill>
              </a:rPr>
              <a:t>	</a:t>
            </a:r>
            <a:r>
              <a:rPr lang="en-US" sz="2800" dirty="0" smtClean="0">
                <a:solidFill>
                  <a:srgbClr val="FFFFFF"/>
                </a:solidFill>
                <a:latin typeface="Calibri" panose="020F0502020204030204" pitchFamily="34" charset="0"/>
              </a:rPr>
              <a:t>11. </a:t>
            </a:r>
            <a:r>
              <a:rPr lang="en-US" sz="2800" dirty="0">
                <a:solidFill>
                  <a:srgbClr val="FFFFFF"/>
                </a:solidFill>
                <a:latin typeface="Calibri" panose="020F0502020204030204" pitchFamily="34" charset="0"/>
              </a:rPr>
              <a:t>Tips to </a:t>
            </a:r>
            <a:r>
              <a:rPr lang="en-US" sz="2800" dirty="0" smtClean="0">
                <a:solidFill>
                  <a:srgbClr val="FFFFFF"/>
                </a:solidFill>
                <a:latin typeface="Calibri" panose="020F0502020204030204" pitchFamily="34" charset="0"/>
              </a:rPr>
              <a:t>improve taking </a:t>
            </a:r>
            <a:r>
              <a:rPr lang="en-US" sz="2800" dirty="0">
                <a:solidFill>
                  <a:srgbClr val="FFFFFF"/>
                </a:solidFill>
                <a:latin typeface="Calibri" panose="020F0502020204030204" pitchFamily="34" charset="0"/>
              </a:rPr>
              <a:t>ARVs</a:t>
            </a:r>
          </a:p>
        </p:txBody>
      </p:sp>
      <p:sp>
        <p:nvSpPr>
          <p:cNvPr id="23" name="Content Placeholder 1"/>
          <p:cNvSpPr>
            <a:spLocks noGrp="1"/>
          </p:cNvSpPr>
          <p:nvPr>
            <p:ph sz="half" idx="1"/>
          </p:nvPr>
        </p:nvSpPr>
        <p:spPr>
          <a:xfrm>
            <a:off x="228600" y="5410200"/>
            <a:ext cx="2057400" cy="1371600"/>
          </a:xfrm>
        </p:spPr>
        <p:txBody>
          <a:bodyPr>
            <a:normAutofit fontScale="400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p>
          <a:p>
            <a:r>
              <a:rPr lang="en-US" sz="2500" b="1" dirty="0">
                <a:latin typeface="Calibri" panose="020F0502020204030204" pitchFamily="34" charset="0"/>
              </a:rPr>
              <a:t>	</a:t>
            </a:r>
            <a:r>
              <a:rPr lang="en-US" sz="3800" b="1" dirty="0">
                <a:latin typeface="Calibri" panose="020F0502020204030204" pitchFamily="34" charset="0"/>
              </a:rPr>
              <a:t> </a:t>
            </a:r>
            <a:r>
              <a:rPr lang="en-US" sz="3800" b="1" dirty="0" smtClean="0">
                <a:latin typeface="Calibri" panose="020F0502020204030204" pitchFamily="34" charset="0"/>
              </a:rPr>
              <a:t>  Document</a:t>
            </a:r>
          </a:p>
          <a:p>
            <a:endParaRPr lang="en-US" sz="2300" b="1" dirty="0" smtClean="0">
              <a:latin typeface="Calibri" panose="020F0502020204030204" pitchFamily="34" charset="0"/>
            </a:endParaRPr>
          </a:p>
          <a:p>
            <a:r>
              <a:rPr lang="en-US" sz="2800" dirty="0" smtClean="0">
                <a:latin typeface="Calibri" panose="020F0502020204030204" pitchFamily="34" charset="0"/>
              </a:rPr>
              <a:t>Document planned interventions to address barriers identified by patient on the </a:t>
            </a:r>
            <a:r>
              <a:rPr lang="en-US" sz="2800" b="1" dirty="0" smtClean="0">
                <a:latin typeface="Calibri" panose="020F0502020204030204" pitchFamily="34" charset="0"/>
              </a:rPr>
              <a:t>Enhanced Adherence Plan Tool.</a:t>
            </a:r>
            <a:endParaRPr lang="en-US" sz="2800" dirty="0" smtClean="0">
              <a:latin typeface="Calibri" panose="020F0502020204030204" pitchFamily="34" charset="0"/>
            </a:endParaRPr>
          </a:p>
        </p:txBody>
      </p:sp>
      <p:graphicFrame>
        <p:nvGraphicFramePr>
          <p:cNvPr id="26" name="Table 25"/>
          <p:cNvGraphicFramePr>
            <a:graphicFrameLocks noGrp="1"/>
          </p:cNvGraphicFramePr>
          <p:nvPr>
            <p:extLst>
              <p:ext uri="{D42A27DB-BD31-4B8C-83A1-F6EECF244321}">
                <p14:modId xmlns:p14="http://schemas.microsoft.com/office/powerpoint/2010/main" val="4067904474"/>
              </p:ext>
            </p:extLst>
          </p:nvPr>
        </p:nvGraphicFramePr>
        <p:xfrm>
          <a:off x="2590800" y="2895600"/>
          <a:ext cx="6172200" cy="3810000"/>
        </p:xfrm>
        <a:graphic>
          <a:graphicData uri="http://schemas.openxmlformats.org/drawingml/2006/table">
            <a:tbl>
              <a:tblPr firstRow="1" bandRow="1">
                <a:tableStyleId>{7DF18680-E054-41AD-8BC1-D1AEF772440D}</a:tableStyleId>
              </a:tblPr>
              <a:tblGrid>
                <a:gridCol w="1025321"/>
                <a:gridCol w="1801117"/>
                <a:gridCol w="1674969"/>
                <a:gridCol w="1670793"/>
              </a:tblGrid>
              <a:tr h="265860">
                <a:tc>
                  <a:txBody>
                    <a:bodyPr/>
                    <a:lstStyle/>
                    <a:p>
                      <a:pPr algn="ctr"/>
                      <a:r>
                        <a:rPr lang="en-US" sz="1000" dirty="0" smtClean="0">
                          <a:latin typeface="Calibri" panose="020F0502020204030204" pitchFamily="34" charset="0"/>
                        </a:rPr>
                        <a:t>BARRIERS</a:t>
                      </a:r>
                      <a:endParaRPr lang="en-US" sz="1000" dirty="0">
                        <a:latin typeface="Calibri" panose="020F0502020204030204" pitchFamily="34" charset="0"/>
                      </a:endParaRPr>
                    </a:p>
                  </a:txBody>
                  <a:tcPr marL="83127" marR="83127" marT="40341" marB="40341"/>
                </a:tc>
                <a:tc gridSpan="3">
                  <a:txBody>
                    <a:bodyPr/>
                    <a:lstStyle/>
                    <a:p>
                      <a:pPr algn="ctr"/>
                      <a:r>
                        <a:rPr lang="en-US" sz="1000" dirty="0" smtClean="0">
                          <a:latin typeface="Calibri" panose="020F0502020204030204" pitchFamily="34" charset="0"/>
                        </a:rPr>
                        <a:t>INTERVENTIONS</a:t>
                      </a:r>
                      <a:r>
                        <a:rPr lang="en-US" sz="1000" baseline="0" dirty="0" smtClean="0">
                          <a:latin typeface="Calibri" panose="020F0502020204030204" pitchFamily="34" charset="0"/>
                        </a:rPr>
                        <a:t> TO ADDRESS BARRIERS AND IMPROVE ADHERENCE</a:t>
                      </a:r>
                      <a:endParaRPr lang="en-US" sz="10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r>
              <a:tr h="265860">
                <a:tc gridSpan="4">
                  <a:txBody>
                    <a:bodyPr/>
                    <a:lstStyle/>
                    <a:p>
                      <a:pPr algn="ctr"/>
                      <a:r>
                        <a:rPr lang="en-US" sz="1000" b="1" dirty="0" smtClean="0">
                          <a:latin typeface="Calibri" panose="020F0502020204030204" pitchFamily="34" charset="0"/>
                        </a:rPr>
                        <a:t>INDIVIDUAL</a:t>
                      </a:r>
                      <a:endParaRPr lang="en-US" sz="10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r>
              <a:tr h="439691">
                <a:tc>
                  <a:txBody>
                    <a:bodyPr/>
                    <a:lstStyle/>
                    <a:p>
                      <a:r>
                        <a:rPr lang="en-US" sz="1000" b="1" dirty="0" smtClean="0">
                          <a:solidFill>
                            <a:schemeClr val="tx1"/>
                          </a:solidFill>
                          <a:latin typeface="Calibri" panose="020F0502020204030204" pitchFamily="34" charset="0"/>
                        </a:rPr>
                        <a:t>Knowledge</a:t>
                      </a:r>
                      <a:r>
                        <a:rPr lang="en-US" sz="1000" b="1" baseline="0" dirty="0" smtClean="0">
                          <a:solidFill>
                            <a:schemeClr val="tx1"/>
                          </a:solidFill>
                          <a:latin typeface="Calibri" panose="020F0502020204030204" pitchFamily="34" charset="0"/>
                        </a:rPr>
                        <a:t> deficit</a:t>
                      </a:r>
                      <a:endParaRPr lang="en-US" sz="10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baseline="0" dirty="0" smtClean="0">
                          <a:latin typeface="Calibri" panose="020F0502020204030204" pitchFamily="34" charset="0"/>
                        </a:rPr>
                        <a:t>Individual counseling for basic HIV/ARV education</a:t>
                      </a:r>
                    </a:p>
                  </a:txBody>
                  <a:tcPr marL="83127" marR="83127" marT="40341" marB="40341"/>
                </a:tc>
                <a:tc>
                  <a:txBody>
                    <a:bodyPr/>
                    <a:lstStyle/>
                    <a:p>
                      <a:pPr marL="171450" indent="-171450">
                        <a:buFont typeface="Arial" panose="020B0604020202020204" pitchFamily="34" charset="0"/>
                        <a:buChar char="•"/>
                      </a:pPr>
                      <a:r>
                        <a:rPr lang="en-US" sz="1000" baseline="0" dirty="0" smtClean="0">
                          <a:latin typeface="Calibri" panose="020F0502020204030204" pitchFamily="34" charset="0"/>
                        </a:rPr>
                        <a:t>Group counseling/peer support group</a:t>
                      </a:r>
                    </a:p>
                  </a:txBody>
                  <a:tcPr marL="83127" marR="83127" marT="40341" marB="40341"/>
                </a:tc>
                <a:tc>
                  <a:txBody>
                    <a:bodyPr/>
                    <a:lstStyle/>
                    <a:p>
                      <a:pPr marL="171450" indent="-171450">
                        <a:buFont typeface="Arial" panose="020B0604020202020204" pitchFamily="34" charset="0"/>
                        <a:buChar char="•"/>
                      </a:pPr>
                      <a:r>
                        <a:rPr lang="en-US" sz="1000" baseline="0" dirty="0" smtClean="0">
                          <a:latin typeface="Calibri" panose="020F0502020204030204" pitchFamily="34" charset="0"/>
                        </a:rPr>
                        <a:t>Written instructions</a:t>
                      </a:r>
                    </a:p>
                  </a:txBody>
                  <a:tcPr marL="83127" marR="83127" marT="40341" marB="40341"/>
                </a:tc>
              </a:tr>
              <a:tr h="1142380">
                <a:tc>
                  <a:txBody>
                    <a:bodyPr/>
                    <a:lstStyle/>
                    <a:p>
                      <a:r>
                        <a:rPr lang="en-US" sz="1000" b="1" dirty="0" smtClean="0">
                          <a:solidFill>
                            <a:schemeClr val="tx1"/>
                          </a:solidFill>
                          <a:latin typeface="Calibri" panose="020F0502020204030204" pitchFamily="34" charset="0"/>
                        </a:rPr>
                        <a:t>Side effects</a:t>
                      </a:r>
                      <a:endParaRPr lang="en-US" sz="10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Nausea</a:t>
                      </a:r>
                      <a:r>
                        <a:rPr lang="en-US" sz="1000" baseline="0" dirty="0" smtClean="0">
                          <a:latin typeface="Calibri" panose="020F0502020204030204" pitchFamily="34" charset="0"/>
                        </a:rPr>
                        <a:t> </a:t>
                      </a:r>
                      <a:r>
                        <a:rPr lang="en-US" sz="1000" baseline="0" dirty="0" smtClean="0">
                          <a:latin typeface="Calibri" panose="020F0502020204030204" pitchFamily="34" charset="0"/>
                          <a:sym typeface="Wingdings" panose="05000000000000000000" pitchFamily="2" charset="2"/>
                        </a:rPr>
                        <a:t> take with food, anti-emetic</a:t>
                      </a:r>
                    </a:p>
                    <a:p>
                      <a:pPr marL="171450" indent="-171450">
                        <a:buFont typeface="Arial" panose="020B0604020202020204" pitchFamily="34" charset="0"/>
                        <a:buChar char="•"/>
                      </a:pPr>
                      <a:r>
                        <a:rPr lang="en-US" sz="1000" baseline="0" dirty="0" smtClean="0">
                          <a:latin typeface="Calibri" panose="020F0502020204030204" pitchFamily="34" charset="0"/>
                          <a:sym typeface="Wingdings" panose="05000000000000000000" pitchFamily="2" charset="2"/>
                        </a:rPr>
                        <a:t>Headache  paracetamol, evaluate for meningitis</a:t>
                      </a:r>
                      <a:endParaRPr lang="en-US" sz="10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Diarrhea</a:t>
                      </a:r>
                      <a:r>
                        <a:rPr lang="en-US" sz="1000" baseline="0" dirty="0" smtClean="0">
                          <a:latin typeface="Calibri" panose="020F0502020204030204" pitchFamily="34" charset="0"/>
                        </a:rPr>
                        <a:t> </a:t>
                      </a:r>
                      <a:r>
                        <a:rPr lang="en-US" sz="1000" baseline="0" dirty="0" smtClean="0">
                          <a:latin typeface="Calibri" panose="020F0502020204030204" pitchFamily="34" charset="0"/>
                          <a:sym typeface="Wingdings" panose="05000000000000000000" pitchFamily="2" charset="2"/>
                        </a:rPr>
                        <a:t> anti-diarrheal once infections ruled out, hydration</a:t>
                      </a:r>
                    </a:p>
                    <a:p>
                      <a:pPr marL="171450" indent="-171450">
                        <a:buFont typeface="Arial" panose="020B0604020202020204" pitchFamily="34" charset="0"/>
                        <a:buChar char="•"/>
                      </a:pPr>
                      <a:r>
                        <a:rPr lang="en-US" sz="1000" baseline="0" dirty="0" smtClean="0">
                          <a:latin typeface="Calibri" panose="020F0502020204030204" pitchFamily="34" charset="0"/>
                          <a:sym typeface="Wingdings" panose="05000000000000000000" pitchFamily="2" charset="2"/>
                        </a:rPr>
                        <a:t>Fatigue  check </a:t>
                      </a:r>
                      <a:r>
                        <a:rPr lang="en-US" sz="1000" baseline="0" dirty="0" err="1" smtClean="0">
                          <a:latin typeface="Calibri" panose="020F0502020204030204" pitchFamily="34" charset="0"/>
                          <a:sym typeface="Wingdings" panose="05000000000000000000" pitchFamily="2" charset="2"/>
                        </a:rPr>
                        <a:t>Hgb</a:t>
                      </a:r>
                      <a:r>
                        <a:rPr lang="en-US" sz="1000" baseline="0" dirty="0" smtClean="0">
                          <a:latin typeface="Calibri" panose="020F0502020204030204" pitchFamily="34" charset="0"/>
                          <a:sym typeface="Wingdings" panose="05000000000000000000" pitchFamily="2" charset="2"/>
                        </a:rPr>
                        <a:t>, consider substitution if on AZT</a:t>
                      </a:r>
                      <a:endParaRPr lang="en-US" sz="10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Anxiety/depression </a:t>
                      </a:r>
                      <a:r>
                        <a:rPr lang="en-US" sz="1000" dirty="0" smtClean="0">
                          <a:latin typeface="Calibri" panose="020F0502020204030204" pitchFamily="34" charset="0"/>
                          <a:sym typeface="Wingdings" panose="05000000000000000000" pitchFamily="2" charset="2"/>
                        </a:rPr>
                        <a:t> take before bed</a:t>
                      </a:r>
                      <a:endParaRPr lang="en-US" sz="1000" dirty="0" smtClean="0">
                        <a:latin typeface="Calibri" panose="020F0502020204030204" pitchFamily="34" charset="0"/>
                      </a:endParaRPr>
                    </a:p>
                  </a:txBody>
                  <a:tcPr marL="83127" marR="83127" marT="40341" marB="40341"/>
                </a:tc>
              </a:tr>
              <a:tr h="990658">
                <a:tc>
                  <a:txBody>
                    <a:bodyPr/>
                    <a:lstStyle/>
                    <a:p>
                      <a:r>
                        <a:rPr lang="en-US" sz="1000" b="1" dirty="0" smtClean="0">
                          <a:solidFill>
                            <a:schemeClr val="tx1"/>
                          </a:solidFill>
                          <a:latin typeface="Calibri" panose="020F0502020204030204" pitchFamily="34" charset="0"/>
                        </a:rPr>
                        <a:t>Forgot</a:t>
                      </a:r>
                      <a:endParaRPr lang="en-US" sz="10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Medication organizer (i.e.</a:t>
                      </a:r>
                      <a:r>
                        <a:rPr lang="en-US" sz="1000" baseline="0" dirty="0" smtClean="0">
                          <a:latin typeface="Calibri" panose="020F0502020204030204" pitchFamily="34" charset="0"/>
                        </a:rPr>
                        <a:t> pillbox)</a:t>
                      </a:r>
                    </a:p>
                    <a:p>
                      <a:pPr marL="171450" indent="-171450">
                        <a:buFont typeface="Arial" panose="020B0604020202020204" pitchFamily="34" charset="0"/>
                        <a:buChar char="•"/>
                      </a:pPr>
                      <a:r>
                        <a:rPr lang="en-US" sz="1000" baseline="0" dirty="0" smtClean="0">
                          <a:latin typeface="Calibri" panose="020F0502020204030204" pitchFamily="34" charset="0"/>
                        </a:rPr>
                        <a:t>Treatment buddy or supporter</a:t>
                      </a:r>
                    </a:p>
                    <a:p>
                      <a:pPr marL="171450" indent="-171450">
                        <a:buFont typeface="Arial" panose="020B0604020202020204" pitchFamily="34" charset="0"/>
                        <a:buChar char="•"/>
                      </a:pPr>
                      <a:r>
                        <a:rPr lang="en-US" sz="1000" baseline="0" dirty="0" smtClean="0">
                          <a:latin typeface="Calibri" panose="020F0502020204030204" pitchFamily="34" charset="0"/>
                        </a:rPr>
                        <a:t>Directly Observed Therapy</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Visual medication schedule (e.g. calendar, journal/log)</a:t>
                      </a:r>
                    </a:p>
                    <a:p>
                      <a:pPr marL="171450" indent="-171450">
                        <a:buFont typeface="Arial" panose="020B0604020202020204" pitchFamily="34" charset="0"/>
                        <a:buChar char="•"/>
                      </a:pPr>
                      <a:r>
                        <a:rPr lang="en-US" sz="1000" dirty="0" smtClean="0">
                          <a:latin typeface="Calibri" panose="020F0502020204030204" pitchFamily="34" charset="0"/>
                        </a:rPr>
                        <a:t>Announced pill count at</a:t>
                      </a:r>
                      <a:r>
                        <a:rPr lang="en-US" sz="1000" baseline="0" dirty="0" smtClean="0">
                          <a:latin typeface="Calibri" panose="020F0502020204030204" pitchFamily="34" charset="0"/>
                        </a:rPr>
                        <a:t> next session</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Reminder devices (e.g. phone</a:t>
                      </a:r>
                      <a:r>
                        <a:rPr lang="en-US" sz="1000" baseline="0" dirty="0" smtClean="0">
                          <a:latin typeface="Calibri" panose="020F0502020204030204" pitchFamily="34" charset="0"/>
                        </a:rPr>
                        <a:t> calls, SMS, alarm)</a:t>
                      </a:r>
                    </a:p>
                    <a:p>
                      <a:pPr marL="171450" indent="-171450">
                        <a:buFont typeface="Arial" panose="020B0604020202020204" pitchFamily="34" charset="0"/>
                        <a:buChar char="•"/>
                      </a:pPr>
                      <a:r>
                        <a:rPr lang="en-US" sz="1000" baseline="0" dirty="0" smtClean="0">
                          <a:latin typeface="Calibri" panose="020F0502020204030204" pitchFamily="34" charset="0"/>
                        </a:rPr>
                        <a:t>Take pills late, do not skip dose</a:t>
                      </a:r>
                      <a:endParaRPr lang="en-US" sz="1000" dirty="0">
                        <a:latin typeface="Calibri" panose="020F0502020204030204" pitchFamily="34" charset="0"/>
                      </a:endParaRPr>
                    </a:p>
                  </a:txBody>
                  <a:tcPr marL="83127" marR="83127" marT="40341" marB="40341"/>
                </a:tc>
              </a:tr>
              <a:tr h="265860">
                <a:tc>
                  <a:txBody>
                    <a:bodyPr/>
                    <a:lstStyle/>
                    <a:p>
                      <a:r>
                        <a:rPr lang="en-US" sz="1000" b="1" dirty="0" smtClean="0">
                          <a:solidFill>
                            <a:schemeClr val="tx1"/>
                          </a:solidFill>
                          <a:latin typeface="Calibri" panose="020F0502020204030204" pitchFamily="34" charset="0"/>
                        </a:rPr>
                        <a:t>Feeling better</a:t>
                      </a:r>
                      <a:endParaRPr lang="en-US" sz="10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Basic HIV/ARV education</a:t>
                      </a:r>
                    </a:p>
                  </a:txBody>
                  <a:tcPr marL="83127" marR="83127" marT="40341" marB="40341"/>
                </a:tc>
                <a:tc>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r>
              <a:tr h="439691">
                <a:tc>
                  <a:txBody>
                    <a:bodyPr/>
                    <a:lstStyle/>
                    <a:p>
                      <a:r>
                        <a:rPr lang="en-US" sz="1000" b="1" dirty="0" smtClean="0">
                          <a:solidFill>
                            <a:schemeClr val="tx1"/>
                          </a:solidFill>
                          <a:latin typeface="Calibri" panose="020F0502020204030204" pitchFamily="34" charset="0"/>
                        </a:rPr>
                        <a:t>Physical</a:t>
                      </a:r>
                      <a:r>
                        <a:rPr lang="en-US" sz="1000" b="1" baseline="0" dirty="0" smtClean="0">
                          <a:solidFill>
                            <a:schemeClr val="tx1"/>
                          </a:solidFill>
                          <a:latin typeface="Calibri" panose="020F0502020204030204" pitchFamily="34" charset="0"/>
                        </a:rPr>
                        <a:t> illness</a:t>
                      </a:r>
                      <a:endParaRPr lang="en-US" sz="1000" b="1" dirty="0">
                        <a:solidFill>
                          <a:schemeClr val="tx1"/>
                        </a:solidFill>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Clinical care to address comorbidities</a:t>
                      </a: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Directly Observed Therapy</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Treatment buddy</a:t>
                      </a:r>
                      <a:endParaRPr lang="en-US" sz="1000" dirty="0">
                        <a:latin typeface="Calibri" panose="020F0502020204030204" pitchFamily="34" charset="0"/>
                      </a:endParaRPr>
                    </a:p>
                  </a:txBody>
                  <a:tcPr marL="83127" marR="83127" marT="40341" marB="40341"/>
                </a:tc>
              </a:tr>
            </a:tbl>
          </a:graphicData>
        </a:graphic>
      </p:graphicFrame>
      <p:pic>
        <p:nvPicPr>
          <p:cNvPr id="3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381000"/>
            <a:ext cx="1807053" cy="138672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30</a:t>
            </a:fld>
            <a:endParaRPr lang="en-US" dirty="0">
              <a:solidFill>
                <a:prstClr val="black">
                  <a:tint val="75000"/>
                </a:prstClr>
              </a:solidFill>
            </a:endParaRPr>
          </a:p>
        </p:txBody>
      </p:sp>
    </p:spTree>
    <p:extLst>
      <p:ext uri="{BB962C8B-B14F-4D97-AF65-F5344CB8AC3E}">
        <p14:creationId xmlns:p14="http://schemas.microsoft.com/office/powerpoint/2010/main" val="14493078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600" dirty="0" smtClean="0">
                <a:solidFill>
                  <a:srgbClr val="FFFFFF"/>
                </a:solidFill>
              </a:rPr>
              <a:t>	</a:t>
            </a:r>
            <a:r>
              <a:rPr lang="en-US" sz="2800" dirty="0" smtClean="0">
                <a:solidFill>
                  <a:srgbClr val="FFFFFF"/>
                </a:solidFill>
                <a:latin typeface="Calibri" panose="020F0502020204030204" pitchFamily="34" charset="0"/>
              </a:rPr>
              <a:t>12. </a:t>
            </a:r>
            <a:r>
              <a:rPr lang="en-US" sz="2800" dirty="0">
                <a:solidFill>
                  <a:srgbClr val="FFFFFF"/>
                </a:solidFill>
                <a:latin typeface="Calibri" panose="020F0502020204030204" pitchFamily="34" charset="0"/>
              </a:rPr>
              <a:t>Tips to </a:t>
            </a:r>
            <a:r>
              <a:rPr lang="en-US" sz="2800" dirty="0" smtClean="0">
                <a:solidFill>
                  <a:srgbClr val="FFFFFF"/>
                </a:solidFill>
                <a:latin typeface="Calibri" panose="020F0502020204030204" pitchFamily="34" charset="0"/>
              </a:rPr>
              <a:t>improve taking </a:t>
            </a:r>
            <a:r>
              <a:rPr lang="en-US" sz="2800" dirty="0">
                <a:solidFill>
                  <a:srgbClr val="FFFFFF"/>
                </a:solidFill>
                <a:latin typeface="Calibri" panose="020F0502020204030204" pitchFamily="34" charset="0"/>
              </a:rPr>
              <a:t>ARVs</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Together we will find ways to make taking ARVs better for you.</a:t>
            </a:r>
            <a:endParaRPr lang="en-US" sz="2000" dirty="0">
              <a:latin typeface="Calibri" panose="020F0502020204030204" pitchFamily="34" charset="0"/>
            </a:endParaRPr>
          </a:p>
        </p:txBody>
      </p:sp>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2425" y="1476375"/>
            <a:ext cx="8439150" cy="39052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75813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Together we will find ways to make taking ARVs better for you.</a:t>
            </a:r>
            <a:endParaRPr lang="en-US" sz="1600" dirty="0">
              <a:latin typeface="Calibri" panose="020F0502020204030204" pitchFamily="34" charset="0"/>
            </a:endParaRPr>
          </a:p>
        </p:txBody>
      </p:sp>
      <p:cxnSp>
        <p:nvCxnSpPr>
          <p:cNvPr id="15" name="Straight Connector 14"/>
          <p:cNvCxnSpPr>
            <a:endCxn id="2" idx="3"/>
          </p:cNvCxnSpPr>
          <p:nvPr/>
        </p:nvCxnSpPr>
        <p:spPr>
          <a:xfrm flipH="1">
            <a:off x="2355273" y="1066800"/>
            <a:ext cx="6927" cy="15240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5486400"/>
            <a:ext cx="2057400" cy="12192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4800" y="55616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743200"/>
            <a:ext cx="2057400" cy="2590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819400"/>
            <a:ext cx="1295400" cy="914400"/>
          </a:xfrm>
        </p:spPr>
        <p:txBody>
          <a:bodyPr>
            <a:normAutofit/>
          </a:bodyPr>
          <a:lstStyle/>
          <a:p>
            <a:r>
              <a:rPr lang="en-US" sz="1500" b="1" dirty="0" smtClean="0">
                <a:latin typeface="Calibri" panose="020F0502020204030204" pitchFamily="34" charset="0"/>
              </a:rPr>
              <a:t>Provider Instructions</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8194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395008"/>
            <a:ext cx="1907309" cy="1938992"/>
          </a:xfrm>
          <a:prstGeom prst="rect">
            <a:avLst/>
          </a:prstGeom>
          <a:noFill/>
        </p:spPr>
        <p:txBody>
          <a:bodyPr wrap="square" rtlCol="0">
            <a:spAutoFit/>
          </a:bodyPr>
          <a:lstStyle/>
          <a:p>
            <a:r>
              <a:rPr lang="en-US" sz="1200" b="1" dirty="0" smtClean="0">
                <a:latin typeface="Calibri" panose="020F0502020204030204" pitchFamily="34" charset="0"/>
              </a:rPr>
              <a:t>Collaborate to come up with solutions, for example:</a:t>
            </a:r>
          </a:p>
          <a:p>
            <a:endParaRPr lang="en-US" sz="1200" b="1" dirty="0" smtClean="0">
              <a:latin typeface="Calibri" panose="020F0502020204030204" pitchFamily="34" charset="0"/>
            </a:endParaRPr>
          </a:p>
          <a:p>
            <a:pPr marL="285750" indent="-285750">
              <a:buFont typeface="Arial" panose="020B0604020202020204" pitchFamily="34" charset="0"/>
              <a:buChar char="•"/>
            </a:pPr>
            <a:r>
              <a:rPr lang="en-US" sz="1200" dirty="0" smtClean="0">
                <a:latin typeface="Calibri" panose="020F0502020204030204" pitchFamily="34" charset="0"/>
              </a:rPr>
              <a:t>“What have you already tried?”</a:t>
            </a:r>
          </a:p>
          <a:p>
            <a:pPr marL="285750" indent="-285750">
              <a:buFont typeface="Arial" panose="020B0604020202020204" pitchFamily="34" charset="0"/>
              <a:buChar char="•"/>
            </a:pPr>
            <a:r>
              <a:rPr lang="en-US" sz="1200" dirty="0" smtClean="0">
                <a:latin typeface="Calibri" panose="020F0502020204030204" pitchFamily="34" charset="0"/>
              </a:rPr>
              <a:t>“You have thought a lot about this, what are other ways to solve this problem?”</a:t>
            </a:r>
            <a:endParaRPr lang="en-US"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en-US" sz="2600" dirty="0" smtClean="0">
                <a:solidFill>
                  <a:srgbClr val="FFFFFF"/>
                </a:solidFill>
              </a:rPr>
              <a:t>	</a:t>
            </a:r>
            <a:r>
              <a:rPr lang="en-US" sz="2800" dirty="0" smtClean="0">
                <a:solidFill>
                  <a:srgbClr val="FFFFFF"/>
                </a:solidFill>
                <a:latin typeface="Calibri" panose="020F0502020204030204" pitchFamily="34" charset="0"/>
              </a:rPr>
              <a:t>12. </a:t>
            </a:r>
            <a:r>
              <a:rPr lang="en-US" sz="2800" dirty="0">
                <a:solidFill>
                  <a:srgbClr val="FFFFFF"/>
                </a:solidFill>
                <a:latin typeface="Calibri" panose="020F0502020204030204" pitchFamily="34" charset="0"/>
              </a:rPr>
              <a:t>Tips to </a:t>
            </a:r>
            <a:r>
              <a:rPr lang="en-US" sz="2800" dirty="0" smtClean="0">
                <a:solidFill>
                  <a:srgbClr val="FFFFFF"/>
                </a:solidFill>
                <a:latin typeface="Calibri" panose="020F0502020204030204" pitchFamily="34" charset="0"/>
              </a:rPr>
              <a:t>improve taking </a:t>
            </a:r>
            <a:r>
              <a:rPr lang="en-US" sz="2800" dirty="0">
                <a:solidFill>
                  <a:srgbClr val="FFFFFF"/>
                </a:solidFill>
                <a:latin typeface="Calibri" panose="020F0502020204030204" pitchFamily="34" charset="0"/>
              </a:rPr>
              <a:t>ARVs</a:t>
            </a:r>
          </a:p>
        </p:txBody>
      </p:sp>
      <p:sp>
        <p:nvSpPr>
          <p:cNvPr id="23" name="Content Placeholder 1"/>
          <p:cNvSpPr>
            <a:spLocks noGrp="1"/>
          </p:cNvSpPr>
          <p:nvPr>
            <p:ph sz="half" idx="1"/>
          </p:nvPr>
        </p:nvSpPr>
        <p:spPr>
          <a:xfrm>
            <a:off x="228600" y="5410200"/>
            <a:ext cx="2057400" cy="1371600"/>
          </a:xfrm>
        </p:spPr>
        <p:txBody>
          <a:bodyPr>
            <a:normAutofit fontScale="400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p>
          <a:p>
            <a:r>
              <a:rPr lang="en-US" sz="2500" b="1" dirty="0">
                <a:latin typeface="Calibri" panose="020F0502020204030204" pitchFamily="34" charset="0"/>
              </a:rPr>
              <a:t>	</a:t>
            </a:r>
            <a:r>
              <a:rPr lang="en-US" sz="3800" b="1" dirty="0">
                <a:latin typeface="Calibri" panose="020F0502020204030204" pitchFamily="34" charset="0"/>
              </a:rPr>
              <a:t> </a:t>
            </a:r>
            <a:r>
              <a:rPr lang="en-US" sz="3800" b="1" dirty="0" smtClean="0">
                <a:latin typeface="Calibri" panose="020F0502020204030204" pitchFamily="34" charset="0"/>
              </a:rPr>
              <a:t>  Document</a:t>
            </a:r>
          </a:p>
          <a:p>
            <a:endParaRPr lang="en-US" sz="2300" b="1" dirty="0" smtClean="0">
              <a:latin typeface="Calibri" panose="020F0502020204030204" pitchFamily="34" charset="0"/>
            </a:endParaRPr>
          </a:p>
          <a:p>
            <a:r>
              <a:rPr lang="en-US" sz="2800" dirty="0" smtClean="0">
                <a:latin typeface="Calibri" panose="020F0502020204030204" pitchFamily="34" charset="0"/>
              </a:rPr>
              <a:t>Document planned interventions to address barriers identified by patient on the </a:t>
            </a:r>
            <a:r>
              <a:rPr lang="en-US" sz="2800" b="1" dirty="0" smtClean="0">
                <a:latin typeface="Calibri" panose="020F0502020204030204" pitchFamily="34" charset="0"/>
              </a:rPr>
              <a:t>Enhanced Adherence Plan Tool.</a:t>
            </a:r>
            <a:endParaRPr lang="en-US" sz="2800" dirty="0" smtClean="0">
              <a:latin typeface="Calibri" panose="020F0502020204030204" pitchFamily="34" charset="0"/>
            </a:endParaRPr>
          </a:p>
        </p:txBody>
      </p:sp>
      <p:graphicFrame>
        <p:nvGraphicFramePr>
          <p:cNvPr id="19" name="Table 18"/>
          <p:cNvGraphicFramePr>
            <a:graphicFrameLocks noGrp="1"/>
          </p:cNvGraphicFramePr>
          <p:nvPr>
            <p:extLst>
              <p:ext uri="{D42A27DB-BD31-4B8C-83A1-F6EECF244321}">
                <p14:modId xmlns:p14="http://schemas.microsoft.com/office/powerpoint/2010/main" val="429487891"/>
              </p:ext>
            </p:extLst>
          </p:nvPr>
        </p:nvGraphicFramePr>
        <p:xfrm>
          <a:off x="2667000" y="2180668"/>
          <a:ext cx="6105067" cy="4524932"/>
        </p:xfrm>
        <a:graphic>
          <a:graphicData uri="http://schemas.openxmlformats.org/drawingml/2006/table">
            <a:tbl>
              <a:tblPr firstRow="1" bandRow="1">
                <a:tableStyleId>{7DF18680-E054-41AD-8BC1-D1AEF772440D}</a:tableStyleId>
              </a:tblPr>
              <a:tblGrid>
                <a:gridCol w="1284516"/>
                <a:gridCol w="1511180"/>
                <a:gridCol w="1656751"/>
                <a:gridCol w="1652620"/>
              </a:tblGrid>
              <a:tr h="221876">
                <a:tc>
                  <a:txBody>
                    <a:bodyPr/>
                    <a:lstStyle/>
                    <a:p>
                      <a:pPr algn="ctr"/>
                      <a:r>
                        <a:rPr lang="en-US" sz="900" dirty="0" smtClean="0">
                          <a:latin typeface="Calibri" panose="020F0502020204030204" pitchFamily="34" charset="0"/>
                        </a:rPr>
                        <a:t>BARRIERS</a:t>
                      </a:r>
                      <a:endParaRPr lang="en-US" sz="900" dirty="0">
                        <a:latin typeface="Calibri" panose="020F0502020204030204" pitchFamily="34" charset="0"/>
                      </a:endParaRPr>
                    </a:p>
                  </a:txBody>
                  <a:tcPr marL="83127" marR="83127" marT="40341" marB="40341"/>
                </a:tc>
                <a:tc gridSpan="3">
                  <a:txBody>
                    <a:bodyPr/>
                    <a:lstStyle/>
                    <a:p>
                      <a:pPr algn="ctr"/>
                      <a:r>
                        <a:rPr lang="en-US" sz="900" dirty="0" smtClean="0">
                          <a:latin typeface="Calibri" panose="020F0502020204030204" pitchFamily="34" charset="0"/>
                        </a:rPr>
                        <a:t>INTERVENTIONS</a:t>
                      </a:r>
                      <a:r>
                        <a:rPr lang="en-US" sz="900" baseline="0" dirty="0" smtClean="0">
                          <a:latin typeface="Calibri" panose="020F0502020204030204" pitchFamily="34" charset="0"/>
                        </a:rPr>
                        <a:t> TO ADDRESS BARRIERS AND IMPROVE ADHERENCE</a:t>
                      </a:r>
                      <a:endParaRPr lang="en-US" sz="9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r>
              <a:tr h="233082">
                <a:tc gridSpan="4">
                  <a:txBody>
                    <a:bodyPr/>
                    <a:lstStyle/>
                    <a:p>
                      <a:pPr algn="ctr"/>
                      <a:r>
                        <a:rPr lang="en-US" sz="1000" b="1" dirty="0" smtClean="0">
                          <a:latin typeface="Calibri" panose="020F0502020204030204" pitchFamily="34" charset="0"/>
                        </a:rPr>
                        <a:t>INDIVIDUAL (continued)</a:t>
                      </a:r>
                      <a:endParaRPr lang="en-US" sz="10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r>
              <a:tr h="385482">
                <a:tc>
                  <a:txBody>
                    <a:bodyPr/>
                    <a:lstStyle/>
                    <a:p>
                      <a:r>
                        <a:rPr lang="en-US" sz="1000" b="1" dirty="0" smtClean="0">
                          <a:latin typeface="Calibri" panose="020F0502020204030204" pitchFamily="34" charset="0"/>
                        </a:rPr>
                        <a:t>Depression</a:t>
                      </a:r>
                      <a:endParaRPr lang="en-US"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Screening</a:t>
                      </a:r>
                      <a:r>
                        <a:rPr lang="en-US" sz="1000" baseline="0" dirty="0" smtClean="0">
                          <a:latin typeface="Calibri" panose="020F0502020204030204" pitchFamily="34" charset="0"/>
                        </a:rPr>
                        <a:t> for and management of depression</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baseline="0" dirty="0" smtClean="0">
                          <a:latin typeface="Calibri" panose="020F0502020204030204" pitchFamily="34" charset="0"/>
                        </a:rPr>
                        <a:t>Individual counseling</a:t>
                      </a:r>
                    </a:p>
                    <a:p>
                      <a:pPr marL="171450" indent="-171450">
                        <a:buFont typeface="Arial" panose="020B0604020202020204" pitchFamily="34" charset="0"/>
                        <a:buChar char="•"/>
                      </a:pPr>
                      <a:r>
                        <a:rPr lang="en-US" sz="1000" baseline="0" dirty="0" smtClean="0">
                          <a:latin typeface="Calibri" panose="020F0502020204030204" pitchFamily="34" charset="0"/>
                        </a:rPr>
                        <a:t>Peer support group</a:t>
                      </a:r>
                    </a:p>
                  </a:txBody>
                  <a:tcPr marL="83127" marR="83127" marT="40341" marB="40341"/>
                </a:tc>
                <a:tc>
                  <a:txBody>
                    <a:bodyPr/>
                    <a:lstStyle/>
                    <a:p>
                      <a:pPr marL="171450" indent="-171450">
                        <a:buFont typeface="Arial" panose="020B0604020202020204" pitchFamily="34" charset="0"/>
                        <a:buChar char="•"/>
                      </a:pPr>
                      <a:r>
                        <a:rPr lang="en-US" sz="1000" baseline="0" dirty="0" smtClean="0">
                          <a:latin typeface="Calibri" panose="020F0502020204030204" pitchFamily="34" charset="0"/>
                        </a:rPr>
                        <a:t>Treatment buddy</a:t>
                      </a:r>
                    </a:p>
                  </a:txBody>
                  <a:tcPr marL="83127" marR="83127" marT="40341" marB="40341"/>
                </a:tc>
              </a:tr>
              <a:tr h="233082">
                <a:tc>
                  <a:txBody>
                    <a:bodyPr/>
                    <a:lstStyle/>
                    <a:p>
                      <a:r>
                        <a:rPr lang="en-US" sz="1000" b="1" dirty="0" smtClean="0">
                          <a:latin typeface="Calibri" panose="020F0502020204030204" pitchFamily="34" charset="0"/>
                        </a:rPr>
                        <a:t>Pill burden</a:t>
                      </a:r>
                      <a:endParaRPr lang="en-US" sz="1000" b="1"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en-US" sz="1000" dirty="0" smtClean="0">
                          <a:latin typeface="Calibri" panose="020F0502020204030204" pitchFamily="34" charset="0"/>
                        </a:rPr>
                        <a:t>Change to fixed-dose combination or once-daily</a:t>
                      </a:r>
                      <a:r>
                        <a:rPr lang="en-US" sz="1000" baseline="0" dirty="0" smtClean="0">
                          <a:latin typeface="Calibri" panose="020F0502020204030204" pitchFamily="34" charset="0"/>
                        </a:rPr>
                        <a:t> dosing if possible</a:t>
                      </a:r>
                      <a:r>
                        <a:rPr lang="en-US" sz="1000" dirty="0" smtClean="0">
                          <a:latin typeface="Calibri" panose="020F0502020204030204" pitchFamily="34" charset="0"/>
                        </a:rPr>
                        <a:t> </a:t>
                      </a:r>
                      <a:endParaRPr lang="en-US" sz="1000"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100" dirty="0" smtClean="0">
                        <a:latin typeface="Calibri" panose="020F0502020204030204" pitchFamily="34" charset="0"/>
                      </a:endParaRPr>
                    </a:p>
                  </a:txBody>
                  <a:tcPr/>
                </a:tc>
                <a:tc hMerge="1">
                  <a:txBody>
                    <a:bodyPr/>
                    <a:lstStyle/>
                    <a:p>
                      <a:pPr marL="171450" indent="-171450">
                        <a:buFont typeface="Arial" panose="020B0604020202020204" pitchFamily="34" charset="0"/>
                        <a:buChar char="•"/>
                      </a:pPr>
                      <a:endParaRPr lang="en-US" sz="1100" dirty="0" smtClean="0">
                        <a:latin typeface="Calibri" panose="020F0502020204030204" pitchFamily="34" charset="0"/>
                      </a:endParaRPr>
                    </a:p>
                  </a:txBody>
                  <a:tcPr/>
                </a:tc>
              </a:tr>
              <a:tr h="385482">
                <a:tc>
                  <a:txBody>
                    <a:bodyPr/>
                    <a:lstStyle/>
                    <a:p>
                      <a:r>
                        <a:rPr lang="en-US" sz="1000" b="1" dirty="0" smtClean="0">
                          <a:latin typeface="Calibri" panose="020F0502020204030204" pitchFamily="34" charset="0"/>
                        </a:rPr>
                        <a:t>Lost/ran</a:t>
                      </a:r>
                      <a:r>
                        <a:rPr lang="en-US" sz="1000" b="1" baseline="0" dirty="0" smtClean="0">
                          <a:latin typeface="Calibri" panose="020F0502020204030204" pitchFamily="34" charset="0"/>
                        </a:rPr>
                        <a:t> out of pills</a:t>
                      </a:r>
                      <a:endParaRPr lang="en-US"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Extra supply</a:t>
                      </a:r>
                      <a:r>
                        <a:rPr lang="en-US" sz="1000" baseline="0" dirty="0" smtClean="0">
                          <a:latin typeface="Calibri" panose="020F0502020204030204" pitchFamily="34" charset="0"/>
                        </a:rPr>
                        <a:t> of pills</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Drug pick-up</a:t>
                      </a:r>
                      <a:r>
                        <a:rPr lang="en-US" sz="1000" baseline="0" dirty="0" smtClean="0">
                          <a:latin typeface="Calibri" panose="020F0502020204030204" pitchFamily="34" charset="0"/>
                        </a:rPr>
                        <a:t> group</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Educate patient to</a:t>
                      </a:r>
                      <a:r>
                        <a:rPr lang="en-US" sz="1000" baseline="0" dirty="0" smtClean="0">
                          <a:latin typeface="Calibri" panose="020F0502020204030204" pitchFamily="34" charset="0"/>
                        </a:rPr>
                        <a:t> alert facility if it occurs</a:t>
                      </a:r>
                      <a:endParaRPr lang="en-US" sz="1000" dirty="0">
                        <a:latin typeface="Calibri" panose="020F0502020204030204" pitchFamily="34" charset="0"/>
                      </a:endParaRPr>
                    </a:p>
                  </a:txBody>
                  <a:tcPr marL="83127" marR="83127" marT="40341" marB="40341"/>
                </a:tc>
              </a:tr>
              <a:tr h="233082">
                <a:tc>
                  <a:txBody>
                    <a:bodyPr/>
                    <a:lstStyle/>
                    <a:p>
                      <a:r>
                        <a:rPr lang="en-US" sz="1000" b="1" dirty="0" smtClean="0">
                          <a:latin typeface="Calibri" panose="020F0502020204030204" pitchFamily="34" charset="0"/>
                        </a:rPr>
                        <a:t>Transportation problems</a:t>
                      </a:r>
                      <a:endParaRPr lang="en-US"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Drug pick-up group</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Three month</a:t>
                      </a:r>
                      <a:r>
                        <a:rPr lang="en-US" sz="1000" baseline="0" dirty="0" smtClean="0">
                          <a:latin typeface="Calibri" panose="020F0502020204030204" pitchFamily="34" charset="0"/>
                        </a:rPr>
                        <a:t> supply when feasible</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ART group</a:t>
                      </a:r>
                      <a:endParaRPr lang="en-US" sz="1000" dirty="0">
                        <a:latin typeface="Calibri" panose="020F0502020204030204" pitchFamily="34" charset="0"/>
                      </a:endParaRPr>
                    </a:p>
                  </a:txBody>
                  <a:tcPr marL="83127" marR="83127" marT="40341" marB="40341"/>
                </a:tc>
              </a:tr>
              <a:tr h="385482">
                <a:tc>
                  <a:txBody>
                    <a:bodyPr/>
                    <a:lstStyle/>
                    <a:p>
                      <a:r>
                        <a:rPr lang="en-US" sz="1000" b="1" dirty="0" smtClean="0">
                          <a:latin typeface="Calibri" panose="020F0502020204030204" pitchFamily="34" charset="0"/>
                        </a:rPr>
                        <a:t>Health beliefs</a:t>
                      </a:r>
                      <a:endParaRPr lang="en-US"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Individual</a:t>
                      </a:r>
                      <a:r>
                        <a:rPr lang="en-US" sz="1000" baseline="0" dirty="0" smtClean="0">
                          <a:latin typeface="Calibri" panose="020F0502020204030204" pitchFamily="34" charset="0"/>
                        </a:rPr>
                        <a:t> counseling for basic HIV/ARV education</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Group counseling</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Peer support group</a:t>
                      </a:r>
                      <a:endParaRPr lang="en-US" sz="1000" dirty="0">
                        <a:latin typeface="Calibri" panose="020F0502020204030204" pitchFamily="34" charset="0"/>
                      </a:endParaRPr>
                    </a:p>
                  </a:txBody>
                  <a:tcPr marL="83127" marR="83127" marT="40341" marB="40341"/>
                </a:tc>
              </a:tr>
              <a:tr h="842682">
                <a:tc>
                  <a:txBody>
                    <a:bodyPr/>
                    <a:lstStyle/>
                    <a:p>
                      <a:r>
                        <a:rPr lang="en-US" sz="1000" b="1" dirty="0" smtClean="0">
                          <a:latin typeface="Calibri" panose="020F0502020204030204" pitchFamily="34" charset="0"/>
                        </a:rPr>
                        <a:t>Scheduling difficulty</a:t>
                      </a:r>
                      <a:endParaRPr lang="en-US"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Education (e.g.</a:t>
                      </a:r>
                      <a:r>
                        <a:rPr lang="en-US" sz="1000" baseline="0" dirty="0" smtClean="0">
                          <a:latin typeface="Calibri" panose="020F0502020204030204" pitchFamily="34" charset="0"/>
                        </a:rPr>
                        <a:t> combine with daily routine such as bedtime or brushing teeth)</a:t>
                      </a:r>
                    </a:p>
                    <a:p>
                      <a:pPr marL="171450" indent="-171450">
                        <a:buFont typeface="Arial" panose="020B0604020202020204" pitchFamily="34" charset="0"/>
                        <a:buChar char="•"/>
                      </a:pPr>
                      <a:r>
                        <a:rPr lang="en-US" sz="1000" baseline="0" dirty="0" smtClean="0">
                          <a:latin typeface="Calibri" panose="020F0502020204030204" pitchFamily="34" charset="0"/>
                        </a:rPr>
                        <a:t>Three month supply when feasible</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Reminder devices (e.g.</a:t>
                      </a:r>
                      <a:r>
                        <a:rPr lang="en-US" sz="1000" baseline="0" dirty="0" smtClean="0">
                          <a:latin typeface="Calibri" panose="020F0502020204030204" pitchFamily="34" charset="0"/>
                        </a:rPr>
                        <a:t> phone calls, SMS, alarm)</a:t>
                      </a:r>
                    </a:p>
                    <a:p>
                      <a:pPr marL="171450" indent="-171450">
                        <a:buFont typeface="Arial" panose="020B0604020202020204" pitchFamily="34" charset="0"/>
                        <a:buChar char="•"/>
                      </a:pPr>
                      <a:r>
                        <a:rPr lang="en-US" sz="1000" baseline="0" dirty="0" smtClean="0">
                          <a:latin typeface="Calibri" panose="020F0502020204030204" pitchFamily="34" charset="0"/>
                        </a:rPr>
                        <a:t>ART group</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Treatment buddy</a:t>
                      </a:r>
                    </a:p>
                    <a:p>
                      <a:pPr marL="171450" indent="-171450">
                        <a:buFont typeface="Arial" panose="020B0604020202020204" pitchFamily="34" charset="0"/>
                        <a:buChar char="•"/>
                      </a:pPr>
                      <a:r>
                        <a:rPr lang="en-US" sz="1000" dirty="0" smtClean="0">
                          <a:latin typeface="Calibri" panose="020F0502020204030204" pitchFamily="34" charset="0"/>
                        </a:rPr>
                        <a:t>Keep a few doses</a:t>
                      </a:r>
                      <a:r>
                        <a:rPr lang="en-US" sz="1000" baseline="0" dirty="0" smtClean="0">
                          <a:latin typeface="Calibri" panose="020F0502020204030204" pitchFamily="34" charset="0"/>
                        </a:rPr>
                        <a:t> of ARVs in different locations (e.g. at work) for easy access</a:t>
                      </a:r>
                      <a:endParaRPr lang="en-US" sz="1000" dirty="0">
                        <a:latin typeface="Calibri" panose="020F0502020204030204" pitchFamily="34" charset="0"/>
                      </a:endParaRPr>
                    </a:p>
                  </a:txBody>
                  <a:tcPr marL="83127" marR="83127" marT="40341" marB="40341"/>
                </a:tc>
              </a:tr>
              <a:tr h="842682">
                <a:tc>
                  <a:txBody>
                    <a:bodyPr/>
                    <a:lstStyle/>
                    <a:p>
                      <a:r>
                        <a:rPr lang="en-US" sz="1000" b="1" dirty="0" smtClean="0">
                          <a:latin typeface="Calibri" panose="020F0502020204030204" pitchFamily="34" charset="0"/>
                        </a:rPr>
                        <a:t>Alcohol or drug use</a:t>
                      </a:r>
                      <a:endParaRPr lang="en-US" sz="1000" b="1"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Opioid substitution</a:t>
                      </a:r>
                      <a:r>
                        <a:rPr lang="en-US" sz="1000" baseline="0" dirty="0" smtClean="0">
                          <a:latin typeface="Calibri" panose="020F0502020204030204" pitchFamily="34" charset="0"/>
                        </a:rPr>
                        <a:t> therapy</a:t>
                      </a:r>
                    </a:p>
                    <a:p>
                      <a:pPr marL="171450" indent="-171450">
                        <a:buFont typeface="Arial" panose="020B0604020202020204" pitchFamily="34" charset="0"/>
                        <a:buChar char="•"/>
                      </a:pPr>
                      <a:r>
                        <a:rPr lang="en-US" sz="1000" baseline="0" dirty="0" smtClean="0">
                          <a:latin typeface="Calibri" panose="020F0502020204030204" pitchFamily="34" charset="0"/>
                        </a:rPr>
                        <a:t>Individual counseling</a:t>
                      </a:r>
                      <a:endParaRPr lang="en-US" sz="10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Directly Observed</a:t>
                      </a:r>
                      <a:r>
                        <a:rPr lang="en-US" sz="1000" baseline="0" dirty="0" smtClean="0">
                          <a:latin typeface="Calibri" panose="020F0502020204030204" pitchFamily="34" charset="0"/>
                        </a:rPr>
                        <a:t> Therapy</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Peer support group</a:t>
                      </a:r>
                      <a:endParaRPr lang="en-US" sz="1000" dirty="0">
                        <a:latin typeface="Calibri" panose="020F0502020204030204" pitchFamily="34" charset="0"/>
                      </a:endParaRPr>
                    </a:p>
                  </a:txBody>
                  <a:tcPr marL="83127" marR="83127" marT="40341" marB="40341"/>
                </a:tc>
              </a:tr>
            </a:tbl>
          </a:graphicData>
        </a:graphic>
      </p:graphicFrame>
      <p:sp>
        <p:nvSpPr>
          <p:cNvPr id="20" name="Content Placeholder 1"/>
          <p:cNvSpPr>
            <a:spLocks noGrp="1"/>
          </p:cNvSpPr>
          <p:nvPr>
            <p:ph sz="half" idx="1"/>
          </p:nvPr>
        </p:nvSpPr>
        <p:spPr>
          <a:xfrm>
            <a:off x="2438400" y="990600"/>
            <a:ext cx="6400800" cy="1828800"/>
          </a:xfrm>
        </p:spPr>
        <p:txBody>
          <a:bodyPr>
            <a:noAutofit/>
          </a:bodyPr>
          <a:lstStyle/>
          <a:p>
            <a:r>
              <a:rPr lang="en-US" sz="1600" b="1" dirty="0" smtClean="0">
                <a:latin typeface="Calibri" panose="020F0502020204030204" pitchFamily="34" charset="0"/>
              </a:rPr>
              <a:t>TALKING POINTS:</a:t>
            </a:r>
          </a:p>
          <a:p>
            <a:pPr marL="285750" indent="-285750">
              <a:buFont typeface="Arial" panose="020B0604020202020204" pitchFamily="34" charset="0"/>
              <a:buChar char="•"/>
            </a:pPr>
            <a:r>
              <a:rPr lang="en-US" sz="1200" dirty="0" smtClean="0">
                <a:latin typeface="Calibri" panose="020F0502020204030204" pitchFamily="34" charset="0"/>
              </a:rPr>
              <a:t>Let’s continue to explore ways in which we can make taking ARVs                                                      better </a:t>
            </a:r>
            <a:r>
              <a:rPr lang="en-US" sz="1200" b="1" dirty="0" smtClean="0">
                <a:latin typeface="Calibri" panose="020F0502020204030204" pitchFamily="34" charset="0"/>
              </a:rPr>
              <a:t>(individual level).</a:t>
            </a:r>
            <a:endParaRPr lang="en-US" sz="1200" dirty="0">
              <a:latin typeface="Calibri" panose="020F0502020204030204" pitchFamily="34" charset="0"/>
            </a:endParaRPr>
          </a:p>
        </p:txBody>
      </p:sp>
      <p:pic>
        <p:nvPicPr>
          <p:cNvPr id="27"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58524" y="381000"/>
            <a:ext cx="1811330" cy="1386725"/>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32</a:t>
            </a:fld>
            <a:endParaRPr lang="en-US" dirty="0">
              <a:solidFill>
                <a:prstClr val="black">
                  <a:tint val="75000"/>
                </a:prstClr>
              </a:solidFill>
            </a:endParaRPr>
          </a:p>
        </p:txBody>
      </p:sp>
    </p:spTree>
    <p:extLst>
      <p:ext uri="{BB962C8B-B14F-4D97-AF65-F5344CB8AC3E}">
        <p14:creationId xmlns:p14="http://schemas.microsoft.com/office/powerpoint/2010/main" val="368516402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600" dirty="0" smtClean="0">
                <a:solidFill>
                  <a:srgbClr val="FFFFFF"/>
                </a:solidFill>
              </a:rPr>
              <a:t>	</a:t>
            </a:r>
            <a:r>
              <a:rPr lang="en-US" sz="2800" dirty="0" smtClean="0">
                <a:solidFill>
                  <a:srgbClr val="FFFFFF"/>
                </a:solidFill>
                <a:latin typeface="Calibri" panose="020F0502020204030204" pitchFamily="34" charset="0"/>
              </a:rPr>
              <a:t>13. </a:t>
            </a:r>
            <a:r>
              <a:rPr lang="en-US" sz="2800" dirty="0">
                <a:solidFill>
                  <a:srgbClr val="FFFFFF"/>
                </a:solidFill>
                <a:latin typeface="Calibri" panose="020F0502020204030204" pitchFamily="34" charset="0"/>
              </a:rPr>
              <a:t>Tips to </a:t>
            </a:r>
            <a:r>
              <a:rPr lang="en-US" sz="2800" dirty="0" smtClean="0">
                <a:solidFill>
                  <a:srgbClr val="FFFFFF"/>
                </a:solidFill>
                <a:latin typeface="Calibri" panose="020F0502020204030204" pitchFamily="34" charset="0"/>
              </a:rPr>
              <a:t>improve taking </a:t>
            </a:r>
            <a:r>
              <a:rPr lang="en-US" sz="2800" dirty="0">
                <a:solidFill>
                  <a:srgbClr val="FFFFFF"/>
                </a:solidFill>
                <a:latin typeface="Calibri" panose="020F0502020204030204" pitchFamily="34" charset="0"/>
              </a:rPr>
              <a:t>ARVs</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Together we will find ways to make taking ARVs better for you.</a:t>
            </a:r>
            <a:endParaRPr lang="en-US" sz="2000" dirty="0">
              <a:latin typeface="Calibri" panose="020F0502020204030204" pitchFamily="34" charset="0"/>
            </a:endParaRPr>
          </a:p>
        </p:txBody>
      </p:sp>
      <p:pic>
        <p:nvPicPr>
          <p:cNvPr id="2457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96988" y="990600"/>
            <a:ext cx="6704012" cy="48661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20232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28600" y="990600"/>
            <a:ext cx="2126673"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Together we will find ways to make taking ARVs better for you.</a:t>
            </a:r>
            <a:endParaRPr lang="en-US" sz="1600" dirty="0">
              <a:latin typeface="Calibri" panose="020F0502020204030204" pitchFamily="34" charset="0"/>
            </a:endParaRPr>
          </a:p>
        </p:txBody>
      </p:sp>
      <p:cxnSp>
        <p:nvCxnSpPr>
          <p:cNvPr id="15" name="Straight Connector 14"/>
          <p:cNvCxnSpPr/>
          <p:nvPr/>
        </p:nvCxnSpPr>
        <p:spPr>
          <a:xfrm flipH="1">
            <a:off x="2590800" y="1066800"/>
            <a:ext cx="6928" cy="1219200"/>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228600" y="4038600"/>
            <a:ext cx="2202872" cy="25146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1939" y="41138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27"/>
          <p:cNvSpPr/>
          <p:nvPr/>
        </p:nvSpPr>
        <p:spPr>
          <a:xfrm>
            <a:off x="228600" y="2438400"/>
            <a:ext cx="2202872" cy="14478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838200" y="2514600"/>
            <a:ext cx="1295400" cy="914400"/>
          </a:xfrm>
        </p:spPr>
        <p:txBody>
          <a:bodyPr>
            <a:normAutofit/>
          </a:bodyPr>
          <a:lstStyle/>
          <a:p>
            <a:r>
              <a:rPr lang="en-US" sz="1500" b="1" dirty="0" smtClean="0">
                <a:latin typeface="Calibri" panose="020F0502020204030204" pitchFamily="34" charset="0"/>
              </a:rPr>
              <a:t>Provider Instructions</a:t>
            </a:r>
          </a:p>
        </p:txBody>
      </p:sp>
      <p:pic>
        <p:nvPicPr>
          <p:cNvPr id="3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6295" y="25146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31" name="TextBox 30"/>
          <p:cNvSpPr txBox="1"/>
          <p:nvPr/>
        </p:nvSpPr>
        <p:spPr>
          <a:xfrm>
            <a:off x="302491" y="3090208"/>
            <a:ext cx="1907309" cy="646331"/>
          </a:xfrm>
          <a:prstGeom prst="rect">
            <a:avLst/>
          </a:prstGeom>
          <a:noFill/>
        </p:spPr>
        <p:txBody>
          <a:bodyPr wrap="square" rtlCol="0">
            <a:spAutoFit/>
          </a:bodyPr>
          <a:lstStyle/>
          <a:p>
            <a:r>
              <a:rPr lang="en-US" sz="1200" dirty="0" smtClean="0">
                <a:latin typeface="Calibri" panose="020F0502020204030204" pitchFamily="34" charset="0"/>
              </a:rPr>
              <a:t>Offer suggestions to overcome specific barriers that have been identified.</a:t>
            </a:r>
            <a:endParaRPr lang="en-US" sz="1600" dirty="0"/>
          </a:p>
        </p:txBody>
      </p:sp>
      <p:sp>
        <p:nvSpPr>
          <p:cNvPr id="22" name="Title 1"/>
          <p:cNvSpPr>
            <a:spLocks noGrp="1"/>
          </p:cNvSpPr>
          <p:nvPr>
            <p:ph type="title"/>
          </p:nvPr>
        </p:nvSpPr>
        <p:spPr>
          <a:xfrm>
            <a:off x="0" y="-3677"/>
            <a:ext cx="9144000" cy="848697"/>
          </a:xfrm>
          <a:solidFill>
            <a:schemeClr val="accent4"/>
          </a:solidFill>
        </p:spPr>
        <p:txBody>
          <a:bodyPr>
            <a:noAutofit/>
          </a:bodyPr>
          <a:lstStyle/>
          <a:p>
            <a:pPr algn="l"/>
            <a:r>
              <a:rPr lang="en-US" sz="2600" dirty="0" smtClean="0">
                <a:solidFill>
                  <a:srgbClr val="FFFFFF"/>
                </a:solidFill>
              </a:rPr>
              <a:t>	</a:t>
            </a:r>
            <a:r>
              <a:rPr lang="en-US" sz="2800" dirty="0" smtClean="0">
                <a:solidFill>
                  <a:srgbClr val="FFFFFF"/>
                </a:solidFill>
                <a:latin typeface="Calibri" panose="020F0502020204030204" pitchFamily="34" charset="0"/>
              </a:rPr>
              <a:t>13. </a:t>
            </a:r>
            <a:r>
              <a:rPr lang="en-US" sz="2800" dirty="0">
                <a:solidFill>
                  <a:srgbClr val="FFFFFF"/>
                </a:solidFill>
                <a:latin typeface="Calibri" panose="020F0502020204030204" pitchFamily="34" charset="0"/>
              </a:rPr>
              <a:t>Tips to </a:t>
            </a:r>
            <a:r>
              <a:rPr lang="en-US" sz="2800" dirty="0" smtClean="0">
                <a:solidFill>
                  <a:srgbClr val="FFFFFF"/>
                </a:solidFill>
                <a:latin typeface="Calibri" panose="020F0502020204030204" pitchFamily="34" charset="0"/>
              </a:rPr>
              <a:t>improve taking </a:t>
            </a:r>
            <a:r>
              <a:rPr lang="en-US" sz="2800" dirty="0">
                <a:solidFill>
                  <a:srgbClr val="FFFFFF"/>
                </a:solidFill>
                <a:latin typeface="Calibri" panose="020F0502020204030204" pitchFamily="34" charset="0"/>
              </a:rPr>
              <a:t>ARVs</a:t>
            </a:r>
          </a:p>
        </p:txBody>
      </p:sp>
      <p:sp>
        <p:nvSpPr>
          <p:cNvPr id="20" name="Content Placeholder 1"/>
          <p:cNvSpPr>
            <a:spLocks noGrp="1"/>
          </p:cNvSpPr>
          <p:nvPr>
            <p:ph sz="half" idx="1"/>
          </p:nvPr>
        </p:nvSpPr>
        <p:spPr>
          <a:xfrm>
            <a:off x="2667000" y="990600"/>
            <a:ext cx="6400800" cy="1828800"/>
          </a:xfrm>
        </p:spPr>
        <p:txBody>
          <a:bodyPr>
            <a:noAutofit/>
          </a:bodyPr>
          <a:lstStyle/>
          <a:p>
            <a:r>
              <a:rPr lang="en-US" sz="1600" b="1" dirty="0" smtClean="0">
                <a:latin typeface="Calibri" panose="020F0502020204030204" pitchFamily="34" charset="0"/>
              </a:rPr>
              <a:t>TALKING POINTS:</a:t>
            </a:r>
          </a:p>
          <a:p>
            <a:pPr marL="285750" indent="-285750">
              <a:buFont typeface="Arial" panose="020B0604020202020204" pitchFamily="34" charset="0"/>
              <a:buChar char="•"/>
            </a:pPr>
            <a:r>
              <a:rPr lang="en-US" sz="1200" dirty="0" smtClean="0">
                <a:latin typeface="Calibri" panose="020F0502020204030204" pitchFamily="34" charset="0"/>
              </a:rPr>
              <a:t>Let’s continue to explore ways in which we can make taking ARVs                                                      better </a:t>
            </a:r>
            <a:r>
              <a:rPr lang="en-US" sz="1200" b="1" dirty="0" smtClean="0">
                <a:latin typeface="Calibri" panose="020F0502020204030204" pitchFamily="34" charset="0"/>
              </a:rPr>
              <a:t>(household and institutional/community level).</a:t>
            </a:r>
            <a:endParaRPr lang="en-US" sz="1200" dirty="0">
              <a:latin typeface="Calibri" panose="020F0502020204030204" pitchFamily="34" charset="0"/>
            </a:endParaRPr>
          </a:p>
        </p:txBody>
      </p:sp>
      <p:graphicFrame>
        <p:nvGraphicFramePr>
          <p:cNvPr id="21" name="Table 20"/>
          <p:cNvGraphicFramePr>
            <a:graphicFrameLocks noGrp="1"/>
          </p:cNvGraphicFramePr>
          <p:nvPr>
            <p:extLst>
              <p:ext uri="{D42A27DB-BD31-4B8C-83A1-F6EECF244321}">
                <p14:modId xmlns:p14="http://schemas.microsoft.com/office/powerpoint/2010/main" val="4206999717"/>
              </p:ext>
            </p:extLst>
          </p:nvPr>
        </p:nvGraphicFramePr>
        <p:xfrm>
          <a:off x="2743201" y="2362200"/>
          <a:ext cx="5943599" cy="4240302"/>
        </p:xfrm>
        <a:graphic>
          <a:graphicData uri="http://schemas.openxmlformats.org/drawingml/2006/table">
            <a:tbl>
              <a:tblPr firstRow="1" bandRow="1">
                <a:tableStyleId>{7DF18680-E054-41AD-8BC1-D1AEF772440D}</a:tableStyleId>
              </a:tblPr>
              <a:tblGrid>
                <a:gridCol w="1459558"/>
                <a:gridCol w="173404"/>
                <a:gridCol w="1561964"/>
                <a:gridCol w="1375771"/>
                <a:gridCol w="1372902"/>
              </a:tblGrid>
              <a:tr h="221876">
                <a:tc gridSpan="2">
                  <a:txBody>
                    <a:bodyPr/>
                    <a:lstStyle/>
                    <a:p>
                      <a:pPr algn="ctr"/>
                      <a:r>
                        <a:rPr lang="en-US" sz="1000" dirty="0" smtClean="0">
                          <a:latin typeface="Calibri" panose="020F0502020204030204" pitchFamily="34" charset="0"/>
                        </a:rPr>
                        <a:t>BARRIERS</a:t>
                      </a:r>
                      <a:endParaRPr lang="en-US" sz="1000" dirty="0">
                        <a:latin typeface="Calibri" panose="020F0502020204030204" pitchFamily="34" charset="0"/>
                      </a:endParaRPr>
                    </a:p>
                  </a:txBody>
                  <a:tcPr marL="83127" marR="83127" marT="40341" marB="40341"/>
                </a:tc>
                <a:tc hMerge="1">
                  <a:txBody>
                    <a:bodyPr/>
                    <a:lstStyle/>
                    <a:p>
                      <a:pPr algn="ctr"/>
                      <a:endParaRPr lang="en-US" sz="1000" dirty="0">
                        <a:latin typeface="Calibri" panose="020F0502020204030204" pitchFamily="34" charset="0"/>
                      </a:endParaRPr>
                    </a:p>
                  </a:txBody>
                  <a:tcPr marL="83127" marR="83127" marT="40341" marB="40341"/>
                </a:tc>
                <a:tc gridSpan="3">
                  <a:txBody>
                    <a:bodyPr/>
                    <a:lstStyle/>
                    <a:p>
                      <a:pPr algn="ctr"/>
                      <a:r>
                        <a:rPr lang="en-US" sz="1000" dirty="0" smtClean="0">
                          <a:latin typeface="Calibri" panose="020F0502020204030204" pitchFamily="34" charset="0"/>
                        </a:rPr>
                        <a:t>INTERVENTIONS</a:t>
                      </a:r>
                      <a:r>
                        <a:rPr lang="en-US" sz="1000" baseline="0" dirty="0" smtClean="0">
                          <a:latin typeface="Calibri" panose="020F0502020204030204" pitchFamily="34" charset="0"/>
                        </a:rPr>
                        <a:t> TO ADDRESS BARRIERS AND IMPROVE ADHERENCE</a:t>
                      </a:r>
                      <a:endParaRPr lang="en-US" sz="10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r>
              <a:tr h="233082">
                <a:tc gridSpan="5">
                  <a:txBody>
                    <a:bodyPr/>
                    <a:lstStyle/>
                    <a:p>
                      <a:pPr algn="ctr"/>
                      <a:r>
                        <a:rPr lang="en-US" sz="1000" b="1" dirty="0" smtClean="0">
                          <a:latin typeface="Calibri" panose="020F0502020204030204" pitchFamily="34" charset="0"/>
                        </a:rPr>
                        <a:t>HOUSEHOLD</a:t>
                      </a:r>
                      <a:endParaRPr lang="en-US" sz="10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385482">
                <a:tc gridSpan="2">
                  <a:txBody>
                    <a:bodyPr/>
                    <a:lstStyle/>
                    <a:p>
                      <a:r>
                        <a:rPr lang="en-US" sz="1000" b="1" dirty="0" smtClean="0">
                          <a:latin typeface="Calibri" panose="020F0502020204030204" pitchFamily="34" charset="0"/>
                        </a:rPr>
                        <a:t>Share with others</a:t>
                      </a:r>
                      <a:endParaRPr lang="en-US" sz="10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Individual counseling for basic HIV/ARV education</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baseline="0" dirty="0" smtClean="0">
                          <a:latin typeface="Calibri" panose="020F0502020204030204" pitchFamily="34" charset="0"/>
                        </a:rPr>
                        <a:t>Group counseling</a:t>
                      </a:r>
                    </a:p>
                  </a:txBody>
                  <a:tcPr marL="83127" marR="83127" marT="40341" marB="40341"/>
                </a:tc>
                <a:tc>
                  <a:txBody>
                    <a:bodyPr/>
                    <a:lstStyle/>
                    <a:p>
                      <a:pPr marL="171450" indent="-171450">
                        <a:buFont typeface="Arial" panose="020B0604020202020204" pitchFamily="34" charset="0"/>
                        <a:buChar char="•"/>
                      </a:pPr>
                      <a:r>
                        <a:rPr lang="en-US" sz="1000" baseline="0" dirty="0" smtClean="0">
                          <a:latin typeface="Calibri" panose="020F0502020204030204" pitchFamily="34" charset="0"/>
                        </a:rPr>
                        <a:t>Facilitate enrollment into care/</a:t>
                      </a:r>
                      <a:r>
                        <a:rPr lang="en-US" sz="1000" baseline="0" dirty="0" err="1" smtClean="0">
                          <a:latin typeface="Calibri" panose="020F0502020204030204" pitchFamily="34" charset="0"/>
                        </a:rPr>
                        <a:t>PrEP</a:t>
                      </a:r>
                      <a:r>
                        <a:rPr lang="en-US" sz="1000" baseline="0" dirty="0" smtClean="0">
                          <a:latin typeface="Calibri" panose="020F0502020204030204" pitchFamily="34" charset="0"/>
                        </a:rPr>
                        <a:t> for family members</a:t>
                      </a:r>
                    </a:p>
                  </a:txBody>
                  <a:tcPr marL="83127" marR="83127" marT="40341" marB="40341"/>
                </a:tc>
              </a:tr>
              <a:tr h="537882">
                <a:tc gridSpan="2">
                  <a:txBody>
                    <a:bodyPr/>
                    <a:lstStyle/>
                    <a:p>
                      <a:r>
                        <a:rPr lang="en-US" sz="1000" b="1" dirty="0" smtClean="0">
                          <a:latin typeface="Calibri" panose="020F0502020204030204" pitchFamily="34" charset="0"/>
                        </a:rPr>
                        <a:t>Fear of disclosure</a:t>
                      </a:r>
                      <a:endParaRPr lang="en-US" sz="10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Individual counseling</a:t>
                      </a:r>
                    </a:p>
                    <a:p>
                      <a:pPr marL="171450" indent="-171450">
                        <a:buFont typeface="Arial" panose="020B0604020202020204" pitchFamily="34" charset="0"/>
                        <a:buChar char="•"/>
                      </a:pPr>
                      <a:r>
                        <a:rPr lang="en-US" sz="1000" dirty="0" smtClean="0">
                          <a:latin typeface="Calibri" panose="020F0502020204030204" pitchFamily="34" charset="0"/>
                        </a:rPr>
                        <a:t>Treatment buddy</a:t>
                      </a:r>
                    </a:p>
                    <a:p>
                      <a:pPr marL="171450" indent="-171450">
                        <a:buFont typeface="Arial" panose="020B0604020202020204" pitchFamily="34" charset="0"/>
                        <a:buChar char="•"/>
                      </a:pPr>
                      <a:r>
                        <a:rPr lang="en-US" sz="1000" dirty="0" smtClean="0">
                          <a:latin typeface="Calibri" panose="020F0502020204030204" pitchFamily="34" charset="0"/>
                        </a:rPr>
                        <a:t>Couples counseling</a:t>
                      </a:r>
                      <a:r>
                        <a:rPr lang="en-US" sz="1000" baseline="0" dirty="0" smtClean="0">
                          <a:latin typeface="Calibri" panose="020F0502020204030204" pitchFamily="34" charset="0"/>
                        </a:rPr>
                        <a:t> and testing</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Group counseling</a:t>
                      </a:r>
                    </a:p>
                    <a:p>
                      <a:pPr marL="171450" indent="-171450">
                        <a:buFont typeface="Arial" panose="020B0604020202020204" pitchFamily="34" charset="0"/>
                        <a:buChar char="•"/>
                      </a:pPr>
                      <a:r>
                        <a:rPr lang="en-US" sz="1000" dirty="0" smtClean="0">
                          <a:latin typeface="Calibri" panose="020F0502020204030204" pitchFamily="34" charset="0"/>
                        </a:rPr>
                        <a:t>Unmarked pill</a:t>
                      </a:r>
                      <a:r>
                        <a:rPr lang="en-US" sz="1000" baseline="0" dirty="0" smtClean="0">
                          <a:latin typeface="Calibri" panose="020F0502020204030204" pitchFamily="34" charset="0"/>
                        </a:rPr>
                        <a:t> bottle</a:t>
                      </a:r>
                      <a:endParaRPr lang="en-US" sz="1000" dirty="0" smtClean="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Peer</a:t>
                      </a:r>
                      <a:r>
                        <a:rPr lang="en-US" sz="1000" baseline="0" dirty="0" smtClean="0">
                          <a:latin typeface="Calibri" panose="020F0502020204030204" pitchFamily="34" charset="0"/>
                        </a:rPr>
                        <a:t> support group</a:t>
                      </a:r>
                    </a:p>
                    <a:p>
                      <a:pPr marL="171450" indent="-171450">
                        <a:buFont typeface="Arial" panose="020B0604020202020204" pitchFamily="34" charset="0"/>
                        <a:buChar char="•"/>
                      </a:pPr>
                      <a:r>
                        <a:rPr lang="en-US" sz="1000" baseline="0" dirty="0" smtClean="0">
                          <a:latin typeface="Calibri" panose="020F0502020204030204" pitchFamily="34" charset="0"/>
                        </a:rPr>
                        <a:t>ART group</a:t>
                      </a:r>
                      <a:endParaRPr lang="en-US" sz="1000" dirty="0" smtClean="0">
                        <a:latin typeface="Calibri" panose="020F0502020204030204" pitchFamily="34" charset="0"/>
                      </a:endParaRPr>
                    </a:p>
                  </a:txBody>
                  <a:tcPr marL="83127" marR="83127" marT="40341" marB="40341"/>
                </a:tc>
              </a:tr>
              <a:tr h="233082">
                <a:tc gridSpan="2">
                  <a:txBody>
                    <a:bodyPr/>
                    <a:lstStyle/>
                    <a:p>
                      <a:r>
                        <a:rPr lang="en-US" sz="1000" b="1" dirty="0" smtClean="0">
                          <a:latin typeface="Calibri" panose="020F0502020204030204" pitchFamily="34" charset="0"/>
                        </a:rPr>
                        <a:t>Family/partner</a:t>
                      </a:r>
                      <a:r>
                        <a:rPr lang="en-US" sz="1000" b="1" baseline="0" dirty="0" smtClean="0">
                          <a:latin typeface="Calibri" panose="020F0502020204030204" pitchFamily="34" charset="0"/>
                        </a:rPr>
                        <a:t> relationships</a:t>
                      </a:r>
                      <a:endParaRPr lang="en-US" sz="10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en-US" sz="1000" dirty="0" smtClean="0">
                          <a:latin typeface="Calibri" panose="020F0502020204030204" pitchFamily="34" charset="0"/>
                        </a:rPr>
                        <a:t>Group counseling</a:t>
                      </a:r>
                      <a:endParaRPr lang="en-US" sz="10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dirty="0"/>
                    </a:p>
                  </a:txBody>
                  <a:tcPr/>
                </a:tc>
              </a:tr>
              <a:tr h="233082">
                <a:tc gridSpan="2">
                  <a:txBody>
                    <a:bodyPr/>
                    <a:lstStyle/>
                    <a:p>
                      <a:r>
                        <a:rPr lang="en-US" sz="1000" b="1" dirty="0" smtClean="0">
                          <a:latin typeface="Calibri" panose="020F0502020204030204" pitchFamily="34" charset="0"/>
                        </a:rPr>
                        <a:t>Inability to pay</a:t>
                      </a:r>
                      <a:endParaRPr lang="en-US" sz="1000" b="1" dirty="0">
                        <a:latin typeface="Calibri" panose="020F0502020204030204" pitchFamily="34" charset="0"/>
                      </a:endParaRPr>
                    </a:p>
                  </a:txBody>
                  <a:tcPr marL="83127" marR="83127" marT="40341" marB="40341"/>
                </a:tc>
                <a:tc hMerge="1">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c gridSpan="3">
                  <a:txBody>
                    <a:bodyPr/>
                    <a:lstStyle/>
                    <a:p>
                      <a:pPr marL="171450" indent="-171450">
                        <a:buFont typeface="Arial" panose="020B0604020202020204" pitchFamily="34" charset="0"/>
                        <a:buChar char="•"/>
                      </a:pPr>
                      <a:r>
                        <a:rPr lang="en-US" sz="1000" dirty="0" smtClean="0">
                          <a:latin typeface="Calibri" panose="020F0502020204030204" pitchFamily="34" charset="0"/>
                        </a:rPr>
                        <a:t>Refer</a:t>
                      </a:r>
                      <a:r>
                        <a:rPr lang="en-US" sz="1000" baseline="0" dirty="0" smtClean="0">
                          <a:latin typeface="Calibri" panose="020F0502020204030204" pitchFamily="34" charset="0"/>
                        </a:rPr>
                        <a:t> to social worker, peer worker or NGO</a:t>
                      </a:r>
                      <a:endParaRPr lang="en-US" sz="1000"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r>
              <a:tr h="233082">
                <a:tc gridSpan="2">
                  <a:txBody>
                    <a:bodyPr/>
                    <a:lstStyle/>
                    <a:p>
                      <a:r>
                        <a:rPr lang="en-US" sz="1000" b="1" dirty="0" smtClean="0">
                          <a:latin typeface="Calibri" panose="020F0502020204030204" pitchFamily="34" charset="0"/>
                        </a:rPr>
                        <a:t>Food insecurity</a:t>
                      </a:r>
                      <a:endParaRPr lang="en-US" sz="1000" b="1" dirty="0">
                        <a:latin typeface="Calibri" panose="020F0502020204030204" pitchFamily="34" charset="0"/>
                      </a:endParaRPr>
                    </a:p>
                  </a:txBody>
                  <a:tcPr marL="83127" marR="83127" marT="40341" marB="40341"/>
                </a:tc>
                <a:tc hMerge="1">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000" dirty="0" smtClean="0">
                        <a:latin typeface="Calibri" panose="020F0502020204030204" pitchFamily="34" charset="0"/>
                      </a:endParaRPr>
                    </a:p>
                  </a:txBody>
                  <a:tcPr marL="83127" marR="83127" marT="40341" marB="40341"/>
                </a:tc>
                <a:tc gridSpan="3">
                  <a:txBody>
                    <a:bodyPr/>
                    <a:lstStyle/>
                    <a:p>
                      <a:pPr marL="171450" marR="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000" dirty="0" smtClean="0">
                          <a:latin typeface="Calibri" panose="020F0502020204030204" pitchFamily="34" charset="0"/>
                        </a:rPr>
                        <a:t>Refer</a:t>
                      </a:r>
                      <a:r>
                        <a:rPr lang="en-US" sz="1000" baseline="0" dirty="0" smtClean="0">
                          <a:latin typeface="Calibri" panose="020F0502020204030204" pitchFamily="34" charset="0"/>
                        </a:rPr>
                        <a:t> to social worker, peer worker or NGO</a:t>
                      </a:r>
                      <a:endParaRPr lang="en-US" sz="1000" dirty="0" smtClean="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r>
              <a:tr h="233082">
                <a:tc gridSpan="5">
                  <a:txBody>
                    <a:bodyPr/>
                    <a:lstStyle/>
                    <a:p>
                      <a:pPr algn="ctr"/>
                      <a:r>
                        <a:rPr lang="en-US" sz="1000" b="1" dirty="0" smtClean="0">
                          <a:latin typeface="Calibri" panose="020F0502020204030204" pitchFamily="34" charset="0"/>
                        </a:rPr>
                        <a:t>INSTITUTIONAL/COMMUNITY</a:t>
                      </a:r>
                      <a:endParaRPr lang="en-US" sz="1000" b="1" dirty="0">
                        <a:latin typeface="Calibri" panose="020F0502020204030204" pitchFamily="34" charset="0"/>
                      </a:endParaRPr>
                    </a:p>
                  </a:txBody>
                  <a:tcPr marL="83127" marR="83127" marT="40341" marB="40341"/>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233082">
                <a:tc>
                  <a:txBody>
                    <a:bodyPr/>
                    <a:lstStyle/>
                    <a:p>
                      <a:r>
                        <a:rPr lang="en-US" sz="1000" b="1" dirty="0" smtClean="0">
                          <a:latin typeface="Calibri" panose="020F0502020204030204" pitchFamily="34" charset="0"/>
                        </a:rPr>
                        <a:t>Long wait times</a:t>
                      </a:r>
                      <a:endParaRPr lang="en-US" sz="100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en-US" sz="1000" dirty="0" smtClean="0">
                          <a:latin typeface="Calibri" panose="020F0502020204030204" pitchFamily="34" charset="0"/>
                        </a:rPr>
                        <a:t>Nurse-led</a:t>
                      </a:r>
                      <a:r>
                        <a:rPr lang="en-US" sz="1000" baseline="0" dirty="0" smtClean="0">
                          <a:latin typeface="Calibri" panose="020F0502020204030204" pitchFamily="34" charset="0"/>
                        </a:rPr>
                        <a:t> or community-based care</a:t>
                      </a:r>
                      <a:endParaRPr lang="en-US" sz="100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en-US" sz="1000" dirty="0" smtClean="0">
                          <a:latin typeface="Calibri" panose="020F0502020204030204" pitchFamily="34" charset="0"/>
                        </a:rPr>
                        <a:t>Three month supply where feasible</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ART group</a:t>
                      </a:r>
                      <a:endParaRPr lang="en-US" sz="1000" dirty="0">
                        <a:latin typeface="Calibri" panose="020F0502020204030204" pitchFamily="34" charset="0"/>
                      </a:endParaRPr>
                    </a:p>
                  </a:txBody>
                  <a:tcPr marL="83127" marR="83127" marT="40341" marB="40341"/>
                </a:tc>
              </a:tr>
              <a:tr h="281089">
                <a:tc>
                  <a:txBody>
                    <a:bodyPr/>
                    <a:lstStyle/>
                    <a:p>
                      <a:r>
                        <a:rPr lang="en-US" sz="1000" b="1" dirty="0" smtClean="0">
                          <a:latin typeface="Calibri" panose="020F0502020204030204" pitchFamily="34" charset="0"/>
                        </a:rPr>
                        <a:t>Stigma</a:t>
                      </a:r>
                      <a:r>
                        <a:rPr lang="en-US" sz="1000" b="1" baseline="0" dirty="0" smtClean="0">
                          <a:latin typeface="Calibri" panose="020F0502020204030204" pitchFamily="34" charset="0"/>
                        </a:rPr>
                        <a:t> and discrimination</a:t>
                      </a:r>
                      <a:endParaRPr lang="en-US" sz="100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en-US" sz="1000" dirty="0" smtClean="0">
                          <a:latin typeface="Calibri" panose="020F0502020204030204" pitchFamily="34" charset="0"/>
                        </a:rPr>
                        <a:t>Individual /group counseling</a:t>
                      </a:r>
                      <a:endParaRPr lang="en-US" sz="100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en-US" sz="1000" dirty="0" smtClean="0">
                          <a:latin typeface="Calibri" panose="020F0502020204030204" pitchFamily="34" charset="0"/>
                        </a:rPr>
                        <a:t>Peer support group</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r>
                        <a:rPr lang="en-US" sz="1000" dirty="0" smtClean="0">
                          <a:latin typeface="Calibri" panose="020F0502020204030204" pitchFamily="34" charset="0"/>
                        </a:rPr>
                        <a:t>ART group</a:t>
                      </a:r>
                      <a:endParaRPr lang="en-US" sz="1000" dirty="0">
                        <a:latin typeface="Calibri" panose="020F0502020204030204" pitchFamily="34" charset="0"/>
                      </a:endParaRPr>
                    </a:p>
                  </a:txBody>
                  <a:tcPr marL="83127" marR="83127" marT="40341" marB="40341"/>
                </a:tc>
              </a:tr>
              <a:tr h="310466">
                <a:tc>
                  <a:txBody>
                    <a:bodyPr/>
                    <a:lstStyle/>
                    <a:p>
                      <a:r>
                        <a:rPr lang="en-US" sz="1000" b="1" dirty="0" smtClean="0">
                          <a:latin typeface="Calibri" panose="020F0502020204030204" pitchFamily="34" charset="0"/>
                        </a:rPr>
                        <a:t>Political crisis/war/natural</a:t>
                      </a:r>
                      <a:r>
                        <a:rPr lang="en-US" sz="1000" b="1" baseline="0" dirty="0" smtClean="0">
                          <a:latin typeface="Calibri" panose="020F0502020204030204" pitchFamily="34" charset="0"/>
                        </a:rPr>
                        <a:t> disaster</a:t>
                      </a:r>
                      <a:endParaRPr lang="en-US" sz="1000" b="1" dirty="0">
                        <a:latin typeface="Calibri" panose="020F0502020204030204" pitchFamily="34" charset="0"/>
                      </a:endParaRPr>
                    </a:p>
                  </a:txBody>
                  <a:tcPr marL="83127" marR="83127" marT="40341" marB="40341"/>
                </a:tc>
                <a:tc gridSpan="2">
                  <a:txBody>
                    <a:bodyPr/>
                    <a:lstStyle/>
                    <a:p>
                      <a:pPr marL="171450" indent="-171450">
                        <a:buFont typeface="Arial" panose="020B0604020202020204" pitchFamily="34" charset="0"/>
                        <a:buChar char="•"/>
                      </a:pPr>
                      <a:r>
                        <a:rPr lang="en-US" sz="1000" dirty="0" smtClean="0">
                          <a:latin typeface="Calibri" panose="020F0502020204030204" pitchFamily="34" charset="0"/>
                        </a:rPr>
                        <a:t>Individual</a:t>
                      </a:r>
                      <a:r>
                        <a:rPr lang="en-US" sz="1000" baseline="0" dirty="0" smtClean="0">
                          <a:latin typeface="Calibri" panose="020F0502020204030204" pitchFamily="34" charset="0"/>
                        </a:rPr>
                        <a:t> counseling</a:t>
                      </a:r>
                      <a:endParaRPr lang="en-US" sz="1000" dirty="0">
                        <a:latin typeface="Calibri" panose="020F0502020204030204" pitchFamily="34" charset="0"/>
                      </a:endParaRPr>
                    </a:p>
                  </a:txBody>
                  <a:tcPr marL="83127" marR="83127" marT="40341" marB="40341"/>
                </a:tc>
                <a:tc hMerge="1">
                  <a:txBody>
                    <a:bodyPr/>
                    <a:lstStyle/>
                    <a:p>
                      <a:endParaRPr lang="en-US"/>
                    </a:p>
                  </a:txBody>
                  <a:tcPr/>
                </a:tc>
                <a:tc>
                  <a:txBody>
                    <a:bodyPr/>
                    <a:lstStyle/>
                    <a:p>
                      <a:pPr marL="171450" indent="-171450">
                        <a:buFont typeface="Arial" panose="020B0604020202020204" pitchFamily="34" charset="0"/>
                        <a:buChar char="•"/>
                      </a:pPr>
                      <a:r>
                        <a:rPr lang="en-US" sz="1000" dirty="0" smtClean="0">
                          <a:latin typeface="Calibri" panose="020F0502020204030204" pitchFamily="34" charset="0"/>
                        </a:rPr>
                        <a:t>Case management</a:t>
                      </a:r>
                      <a:endParaRPr lang="en-US" sz="1000" dirty="0">
                        <a:latin typeface="Calibri" panose="020F0502020204030204" pitchFamily="34" charset="0"/>
                      </a:endParaRPr>
                    </a:p>
                  </a:txBody>
                  <a:tcPr marL="83127" marR="83127" marT="40341" marB="40341"/>
                </a:tc>
                <a:tc>
                  <a:txBody>
                    <a:bodyPr/>
                    <a:lstStyle/>
                    <a:p>
                      <a:pPr marL="171450" indent="-171450">
                        <a:buFont typeface="Arial" panose="020B0604020202020204" pitchFamily="34" charset="0"/>
                        <a:buChar char="•"/>
                      </a:pPr>
                      <a:endParaRPr lang="en-US" sz="1000" dirty="0">
                        <a:latin typeface="Calibri" panose="020F0502020204030204" pitchFamily="34" charset="0"/>
                      </a:endParaRPr>
                    </a:p>
                  </a:txBody>
                  <a:tcPr marL="83127" marR="83127" marT="40341" marB="40341"/>
                </a:tc>
              </a:tr>
            </a:tbl>
          </a:graphicData>
        </a:graphic>
      </p:graphicFrame>
      <p:sp>
        <p:nvSpPr>
          <p:cNvPr id="32" name="Content Placeholder 1"/>
          <p:cNvSpPr>
            <a:spLocks noGrp="1"/>
          </p:cNvSpPr>
          <p:nvPr>
            <p:ph sz="half" idx="1"/>
          </p:nvPr>
        </p:nvSpPr>
        <p:spPr>
          <a:xfrm>
            <a:off x="304800" y="4038600"/>
            <a:ext cx="2057400" cy="2590800"/>
          </a:xfrm>
        </p:spPr>
        <p:txBody>
          <a:bodyPr>
            <a:normAutofit fontScale="400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p>
          <a:p>
            <a:r>
              <a:rPr lang="en-US" sz="2500" b="1" dirty="0">
                <a:latin typeface="Calibri" panose="020F0502020204030204" pitchFamily="34" charset="0"/>
              </a:rPr>
              <a:t>	</a:t>
            </a:r>
            <a:r>
              <a:rPr lang="en-US" sz="3800" b="1" dirty="0">
                <a:latin typeface="Calibri" panose="020F0502020204030204" pitchFamily="34" charset="0"/>
              </a:rPr>
              <a:t> </a:t>
            </a:r>
            <a:r>
              <a:rPr lang="en-US" sz="3800" b="1" dirty="0" smtClean="0">
                <a:latin typeface="Calibri" panose="020F0502020204030204" pitchFamily="34" charset="0"/>
              </a:rPr>
              <a:t>  Document</a:t>
            </a:r>
          </a:p>
          <a:p>
            <a:endParaRPr lang="en-US" sz="2300" b="1" dirty="0" smtClean="0">
              <a:latin typeface="Calibri" panose="020F0502020204030204" pitchFamily="34" charset="0"/>
            </a:endParaRPr>
          </a:p>
          <a:p>
            <a:pPr marL="457200" indent="-457200">
              <a:buFont typeface="Arial" panose="020B0604020202020204" pitchFamily="34" charset="0"/>
              <a:buChar char="•"/>
            </a:pPr>
            <a:r>
              <a:rPr lang="en-US" sz="2800" dirty="0" smtClean="0">
                <a:latin typeface="Calibri" panose="020F0502020204030204" pitchFamily="34" charset="0"/>
              </a:rPr>
              <a:t>Document interventions and any needed referrals on the </a:t>
            </a:r>
            <a:r>
              <a:rPr lang="en-US" sz="2800" b="1" dirty="0" smtClean="0">
                <a:latin typeface="Calibri" panose="020F0502020204030204" pitchFamily="34" charset="0"/>
              </a:rPr>
              <a:t>Enhanced Adherence Plan Tool.</a:t>
            </a:r>
          </a:p>
          <a:p>
            <a:pPr marL="457200" indent="-457200">
              <a:buFont typeface="Arial" panose="020B0604020202020204" pitchFamily="34" charset="0"/>
              <a:buChar char="•"/>
            </a:pPr>
            <a:r>
              <a:rPr lang="en-US" sz="2800" dirty="0" smtClean="0">
                <a:latin typeface="Calibri" panose="020F0502020204030204" pitchFamily="34" charset="0"/>
              </a:rPr>
              <a:t>Summarize results and plan made. Have the patient repeat back the plan.</a:t>
            </a:r>
          </a:p>
          <a:p>
            <a:pPr marL="457200" indent="-457200">
              <a:buFont typeface="Arial" panose="020B0604020202020204" pitchFamily="34" charset="0"/>
              <a:buChar char="•"/>
            </a:pPr>
            <a:r>
              <a:rPr lang="en-US" sz="2800" dirty="0" smtClean="0">
                <a:latin typeface="Calibri" panose="020F0502020204030204" pitchFamily="34" charset="0"/>
              </a:rPr>
              <a:t>Tell the patient the next follow-up date and whether it is for another adherence session or for repeat viral load test.</a:t>
            </a:r>
          </a:p>
          <a:p>
            <a:pPr marL="457200" indent="-457200">
              <a:buFont typeface="Arial" panose="020B0604020202020204" pitchFamily="34" charset="0"/>
              <a:buChar char="•"/>
            </a:pPr>
            <a:endParaRPr lang="en-US" sz="2800" dirty="0" smtClean="0">
              <a:latin typeface="Calibri" panose="020F0502020204030204" pitchFamily="34" charset="0"/>
            </a:endParaRPr>
          </a:p>
        </p:txBody>
      </p:sp>
      <p:pic>
        <p:nvPicPr>
          <p:cNvPr id="3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77420" y="369454"/>
            <a:ext cx="1800569" cy="139827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34</a:t>
            </a:fld>
            <a:endParaRPr lang="en-US" dirty="0">
              <a:solidFill>
                <a:prstClr val="black">
                  <a:tint val="75000"/>
                </a:prstClr>
              </a:solidFill>
            </a:endParaRPr>
          </a:p>
        </p:txBody>
      </p:sp>
    </p:spTree>
    <p:extLst>
      <p:ext uri="{BB962C8B-B14F-4D97-AF65-F5344CB8AC3E}">
        <p14:creationId xmlns:p14="http://schemas.microsoft.com/office/powerpoint/2010/main" val="318253949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14. </a:t>
            </a:r>
            <a:r>
              <a:rPr lang="en-US" sz="2800" dirty="0">
                <a:solidFill>
                  <a:srgbClr val="FFFFFF"/>
                </a:solidFill>
                <a:latin typeface="Calibri" panose="020F0502020204030204" pitchFamily="34" charset="0"/>
              </a:rPr>
              <a:t>Additional </a:t>
            </a:r>
            <a:r>
              <a:rPr lang="en-US" sz="2800" dirty="0" smtClean="0">
                <a:solidFill>
                  <a:srgbClr val="FFFFFF"/>
                </a:solidFill>
                <a:latin typeface="Calibri" panose="020F0502020204030204" pitchFamily="34" charset="0"/>
              </a:rPr>
              <a:t>help to take </a:t>
            </a:r>
            <a:r>
              <a:rPr lang="en-US" sz="2800" dirty="0">
                <a:solidFill>
                  <a:srgbClr val="FFFFFF"/>
                </a:solidFill>
                <a:latin typeface="Calibri" panose="020F0502020204030204" pitchFamily="34" charset="0"/>
              </a:rPr>
              <a:t>ARVs</a:t>
            </a: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Together we will find ways to make taking ARVs better for you.</a:t>
            </a:r>
            <a:endParaRPr lang="en-US" sz="2000" dirty="0">
              <a:latin typeface="Calibri" panose="020F0502020204030204" pitchFamily="34" charset="0"/>
            </a:endParaRPr>
          </a:p>
        </p:txBody>
      </p:sp>
      <p:pic>
        <p:nvPicPr>
          <p:cNvPr id="266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63" y="1319213"/>
            <a:ext cx="7532687" cy="42179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2027497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Together we will find ways to make taking ARVs better for you.</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3733800"/>
          </a:xfrm>
        </p:spPr>
        <p:txBody>
          <a:bodyPr>
            <a:normAutofit fontScale="77500" lnSpcReduction="20000"/>
          </a:bodyPr>
          <a:lstStyle/>
          <a:p>
            <a:r>
              <a:rPr lang="en-US" sz="1900" b="1" dirty="0" smtClean="0">
                <a:latin typeface="Calibri" panose="020F0502020204030204" pitchFamily="34" charset="0"/>
              </a:rPr>
              <a:t>TALKING POINTS:</a:t>
            </a:r>
          </a:p>
          <a:p>
            <a:pPr marL="285750" indent="-285750">
              <a:buFont typeface="Arial" panose="020B0604020202020204" pitchFamily="34" charset="0"/>
              <a:buChar char="•"/>
            </a:pPr>
            <a:r>
              <a:rPr lang="en-US" b="1" dirty="0" smtClean="0">
                <a:latin typeface="Calibri" panose="020F0502020204030204" pitchFamily="34" charset="0"/>
              </a:rPr>
              <a:t>Let’s look closer at a few of the                                                 common barriers to taking ARVs.</a:t>
            </a:r>
          </a:p>
          <a:p>
            <a:pPr marL="285750" indent="-285750">
              <a:buFont typeface="Arial" panose="020B0604020202020204" pitchFamily="34" charset="0"/>
              <a:buChar char="•"/>
            </a:pPr>
            <a:r>
              <a:rPr lang="en-US" dirty="0" smtClean="0">
                <a:latin typeface="Calibri" panose="020F0502020204030204" pitchFamily="34" charset="0"/>
              </a:rPr>
              <a:t>Of the areas we discussed, what is the biggest problem you have taking ARVs?</a:t>
            </a:r>
          </a:p>
          <a:p>
            <a:pPr marL="285750" indent="-285750">
              <a:buFont typeface="Arial" panose="020B0604020202020204" pitchFamily="34" charset="0"/>
              <a:buChar char="•"/>
            </a:pPr>
            <a:r>
              <a:rPr lang="en-US" dirty="0" smtClean="0">
                <a:latin typeface="Calibri" panose="020F0502020204030204" pitchFamily="34" charset="0"/>
              </a:rPr>
              <a:t>Here’s what I’ve heard you say. Let me know if I understand correctly. </a:t>
            </a:r>
            <a:r>
              <a:rPr lang="en-US" i="1" dirty="0" smtClean="0">
                <a:latin typeface="Calibri" panose="020F0502020204030204" pitchFamily="34" charset="0"/>
              </a:rPr>
              <a:t>[Reflect back on identified challenges]</a:t>
            </a:r>
          </a:p>
          <a:p>
            <a:pPr marL="695945" lvl="1" indent="-285750">
              <a:buFont typeface="Arial" panose="020B0604020202020204" pitchFamily="34" charset="0"/>
              <a:buChar char="•"/>
            </a:pPr>
            <a:r>
              <a:rPr lang="en-US" dirty="0" smtClean="0">
                <a:latin typeface="Calibri" panose="020F0502020204030204" pitchFamily="34" charset="0"/>
              </a:rPr>
              <a:t>Go to card 15 (labeled Remembering to take ARVs) for “forgets”</a:t>
            </a:r>
          </a:p>
          <a:p>
            <a:pPr marL="695945" lvl="1" indent="-285750">
              <a:buFont typeface="Arial" panose="020B0604020202020204" pitchFamily="34" charset="0"/>
              <a:buChar char="•"/>
            </a:pPr>
            <a:r>
              <a:rPr lang="en-US" dirty="0" smtClean="0">
                <a:latin typeface="Calibri" panose="020F0502020204030204" pitchFamily="34" charset="0"/>
              </a:rPr>
              <a:t>Go to card 16 (labeled Understanding your ARVs) for “knowledge”</a:t>
            </a:r>
          </a:p>
          <a:p>
            <a:pPr marL="695945" lvl="1" indent="-285750">
              <a:buFont typeface="Arial" panose="020B0604020202020204" pitchFamily="34" charset="0"/>
              <a:buChar char="•"/>
            </a:pPr>
            <a:r>
              <a:rPr lang="en-US" dirty="0" smtClean="0">
                <a:latin typeface="Calibri" panose="020F0502020204030204" pitchFamily="34" charset="0"/>
              </a:rPr>
              <a:t>Go to card 17 (labeled Making it easier) for “side effects,” “emotional issues,” or “pill burden”</a:t>
            </a:r>
          </a:p>
          <a:p>
            <a:pPr marL="695945" lvl="1" indent="-285750">
              <a:buFont typeface="Arial" panose="020B0604020202020204" pitchFamily="34" charset="0"/>
              <a:buChar char="•"/>
            </a:pPr>
            <a:r>
              <a:rPr lang="en-US" dirty="0" smtClean="0">
                <a:latin typeface="Calibri" panose="020F0502020204030204" pitchFamily="34" charset="0"/>
              </a:rPr>
              <a:t>Go to card 18 (labeled Tips for pill swallowing” for “difficulty swallowing pills”</a:t>
            </a:r>
          </a:p>
          <a:p>
            <a:pPr marL="695945" lvl="1" indent="-285750">
              <a:buFont typeface="Arial" panose="020B0604020202020204" pitchFamily="34" charset="0"/>
              <a:buChar char="•"/>
            </a:pPr>
            <a:r>
              <a:rPr lang="en-US" dirty="0" smtClean="0">
                <a:latin typeface="Calibri" panose="020F0502020204030204" pitchFamily="34" charset="0"/>
              </a:rPr>
              <a:t>Go to card 19 (labeled Who to tell and why) for “disclosure”</a:t>
            </a:r>
          </a:p>
          <a:p>
            <a:pPr marL="695945" lvl="1" indent="-285750">
              <a:buFont typeface="Arial" panose="020B0604020202020204" pitchFamily="34" charset="0"/>
              <a:buChar char="•"/>
            </a:pPr>
            <a:r>
              <a:rPr lang="en-US" b="1" dirty="0" smtClean="0">
                <a:latin typeface="Calibri" panose="020F0502020204030204" pitchFamily="34" charset="0"/>
              </a:rPr>
              <a:t>FOR ALL ADOLESCENTS</a:t>
            </a:r>
            <a:r>
              <a:rPr lang="en-US" dirty="0" smtClean="0">
                <a:latin typeface="Calibri" panose="020F0502020204030204" pitchFamily="34" charset="0"/>
              </a:rPr>
              <a:t> go to card 20 (labeled Taking charge of your ARVs) after discussing other interventions.</a:t>
            </a:r>
            <a:endParaRPr lang="en-US" b="1" dirty="0">
              <a:latin typeface="Calibri" panose="020F0502020204030204" pitchFamily="34" charset="0"/>
            </a:endParaRPr>
          </a:p>
        </p:txBody>
      </p:sp>
      <p:cxnSp>
        <p:nvCxnSpPr>
          <p:cNvPr id="15" name="Straight Connector 14"/>
          <p:cNvCxnSpPr/>
          <p:nvPr/>
        </p:nvCxnSpPr>
        <p:spPr>
          <a:xfrm>
            <a:off x="3429000" y="1057364"/>
            <a:ext cx="0" cy="3209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14. Additional help to take ARVs</a:t>
            </a:r>
            <a:endParaRPr lang="en-US" sz="2800" dirty="0">
              <a:solidFill>
                <a:srgbClr val="FFFFFF"/>
              </a:solidFill>
              <a:latin typeface="Calibri" panose="020F0502020204030204" pitchFamily="34" charset="0"/>
            </a:endParaRPr>
          </a:p>
        </p:txBody>
      </p:sp>
      <p:pic>
        <p:nvPicPr>
          <p:cNvPr id="1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162799" y="426856"/>
            <a:ext cx="1807055" cy="132574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36</a:t>
            </a:fld>
            <a:endParaRPr lang="en-US" dirty="0">
              <a:solidFill>
                <a:prstClr val="black">
                  <a:tint val="75000"/>
                </a:prstClr>
              </a:solidFill>
            </a:endParaRPr>
          </a:p>
        </p:txBody>
      </p:sp>
    </p:spTree>
    <p:extLst>
      <p:ext uri="{BB962C8B-B14F-4D97-AF65-F5344CB8AC3E}">
        <p14:creationId xmlns:p14="http://schemas.microsoft.com/office/powerpoint/2010/main" val="132721069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600" dirty="0" smtClean="0">
                <a:solidFill>
                  <a:srgbClr val="FFFFFF"/>
                </a:solidFill>
                <a:latin typeface="Calibri" panose="020F0502020204030204" pitchFamily="34" charset="0"/>
              </a:rPr>
              <a:t>	15. </a:t>
            </a:r>
            <a:r>
              <a:rPr lang="en-US" sz="2800" dirty="0" smtClean="0">
                <a:solidFill>
                  <a:srgbClr val="FFFFFF"/>
                </a:solidFill>
                <a:latin typeface="Calibri" panose="020F0502020204030204" pitchFamily="34" charset="0"/>
              </a:rPr>
              <a:t>Remembering</a:t>
            </a:r>
            <a:r>
              <a:rPr lang="en-US" sz="2600" dirty="0" smtClean="0">
                <a:solidFill>
                  <a:srgbClr val="FFFFFF"/>
                </a:solidFill>
                <a:latin typeface="Calibri" panose="020F0502020204030204" pitchFamily="34" charset="0"/>
              </a:rPr>
              <a:t> to take ARVs</a:t>
            </a:r>
            <a:endParaRPr lang="en-US" sz="2600" dirty="0">
              <a:solidFill>
                <a:srgbClr val="FFFFFF"/>
              </a:solidFill>
              <a:latin typeface="Calibri" panose="020F0502020204030204" pitchFamily="34" charset="0"/>
            </a:endParaRPr>
          </a:p>
        </p:txBody>
      </p:sp>
      <p:sp>
        <p:nvSpPr>
          <p:cNvPr id="4" name="TextBox 3"/>
          <p:cNvSpPr txBox="1"/>
          <p:nvPr/>
        </p:nvSpPr>
        <p:spPr>
          <a:xfrm>
            <a:off x="990600" y="5410200"/>
            <a:ext cx="3499521" cy="1323439"/>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Always remembering to take ARVs can be difficult. </a:t>
            </a:r>
          </a:p>
          <a:p>
            <a:endParaRPr lang="en-US" sz="2000" dirty="0" smtClean="0">
              <a:latin typeface="Calibri" panose="020F0502020204030204" pitchFamily="34" charset="0"/>
            </a:endParaRPr>
          </a:p>
          <a:p>
            <a:pPr lvl="1"/>
            <a:endParaRPr lang="en-US" sz="2000" dirty="0">
              <a:latin typeface="Calibri" panose="020F0502020204030204" pitchFamily="34" charset="0"/>
            </a:endParaRPr>
          </a:p>
        </p:txBody>
      </p:sp>
      <p:sp>
        <p:nvSpPr>
          <p:cNvPr id="7" name="TextBox 6"/>
          <p:cNvSpPr txBox="1"/>
          <p:nvPr/>
        </p:nvSpPr>
        <p:spPr>
          <a:xfrm>
            <a:off x="4730079" y="5410200"/>
            <a:ext cx="3423321" cy="1631216"/>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Missing ARV doses can be a reason for high viral load and can harm you.</a:t>
            </a:r>
          </a:p>
          <a:p>
            <a:endParaRPr lang="en-US" sz="2000" dirty="0" smtClean="0">
              <a:latin typeface="Calibri" panose="020F0502020204030204" pitchFamily="34" charset="0"/>
            </a:endParaRPr>
          </a:p>
          <a:p>
            <a:pPr lvl="1"/>
            <a:endParaRPr lang="en-US" sz="2000" dirty="0">
              <a:latin typeface="Calibri" panose="020F0502020204030204" pitchFamily="34" charset="0"/>
            </a:endParaRPr>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965200"/>
            <a:ext cx="7086600" cy="44387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948143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990600"/>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Always remembering to take ARVs can be difficult.</a:t>
            </a:r>
          </a:p>
          <a:p>
            <a:pPr marL="285750" indent="-285750">
              <a:buFont typeface="Wingdings" panose="05000000000000000000" pitchFamily="2" charset="2"/>
              <a:buChar char="Ø"/>
            </a:pPr>
            <a:r>
              <a:rPr lang="en-US" sz="1600" dirty="0" smtClean="0">
                <a:latin typeface="Calibri" panose="020F0502020204030204" pitchFamily="34" charset="0"/>
              </a:rPr>
              <a:t>Missing ARV doses can be a reason for high viral load and can harm you.</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612444" y="990600"/>
            <a:ext cx="5226756" cy="3960133"/>
          </a:xfrm>
        </p:spPr>
        <p:txBody>
          <a:bodyPr>
            <a:normAutofit fontScale="92500" lnSpcReduction="10000"/>
          </a:bodyPr>
          <a:lstStyle/>
          <a:p>
            <a:r>
              <a:rPr lang="en-US" sz="1700" b="1" dirty="0" smtClean="0">
                <a:latin typeface="Calibri" panose="020F0502020204030204" pitchFamily="34" charset="0"/>
              </a:rPr>
              <a:t>TALKING POINTS:</a:t>
            </a:r>
          </a:p>
          <a:p>
            <a:pPr marL="285750" indent="-285750">
              <a:buFont typeface="Arial" panose="020B0604020202020204" pitchFamily="34" charset="0"/>
              <a:buChar char="•"/>
            </a:pPr>
            <a:r>
              <a:rPr lang="en-US" sz="1400" dirty="0" smtClean="0">
                <a:latin typeface="Calibri" panose="020F0502020204030204" pitchFamily="34" charset="0"/>
              </a:rPr>
              <a:t>What have you already tried to help you                                  remember?</a:t>
            </a:r>
          </a:p>
          <a:p>
            <a:pPr marL="285750" indent="-285750">
              <a:buFont typeface="Arial" panose="020B0604020202020204" pitchFamily="34" charset="0"/>
              <a:buChar char="•"/>
            </a:pPr>
            <a:r>
              <a:rPr lang="en-US" sz="1400" dirty="0" smtClean="0">
                <a:latin typeface="Calibri" panose="020F0502020204030204" pitchFamily="34" charset="0"/>
              </a:rPr>
              <a:t>Let me make sure I understand. What I hear                                                   you saying is </a:t>
            </a:r>
            <a:r>
              <a:rPr lang="en-US" sz="1400" i="1" dirty="0" smtClean="0">
                <a:latin typeface="Calibri" panose="020F0502020204030204" pitchFamily="34" charset="0"/>
              </a:rPr>
              <a:t>[circumstance for missing doses]. </a:t>
            </a:r>
            <a:r>
              <a:rPr lang="en-US" sz="1400" dirty="0" smtClean="0">
                <a:latin typeface="Calibri" panose="020F0502020204030204" pitchFamily="34" charset="0"/>
              </a:rPr>
              <a:t>Here are some things others have found helpful:</a:t>
            </a:r>
          </a:p>
          <a:p>
            <a:pPr marL="695945" lvl="1" indent="-285750">
              <a:buFont typeface="Arial" panose="020B0604020202020204" pitchFamily="34" charset="0"/>
              <a:buChar char="•"/>
            </a:pPr>
            <a:r>
              <a:rPr lang="en-US" sz="1400" dirty="0" smtClean="0">
                <a:latin typeface="Calibri" panose="020F0502020204030204" pitchFamily="34" charset="0"/>
              </a:rPr>
              <a:t>Put ARVs somewhere easy to remember, near something that you use every day, and keep a bottle of water there if needed.</a:t>
            </a:r>
          </a:p>
          <a:p>
            <a:pPr marL="695945" lvl="1" indent="-285750">
              <a:buFont typeface="Arial" panose="020B0604020202020204" pitchFamily="34" charset="0"/>
              <a:buChar char="•"/>
            </a:pPr>
            <a:r>
              <a:rPr lang="en-US" sz="1400" dirty="0" smtClean="0">
                <a:latin typeface="Calibri" panose="020F0502020204030204" pitchFamily="34" charset="0"/>
              </a:rPr>
              <a:t>Set an alarm on your phone to remind you to take your ARVs.</a:t>
            </a:r>
          </a:p>
          <a:p>
            <a:pPr marL="1106141" lvl="2" indent="-285750">
              <a:buFont typeface="Arial" panose="020B0604020202020204" pitchFamily="34" charset="0"/>
              <a:buChar char="•"/>
            </a:pPr>
            <a:r>
              <a:rPr lang="en-US" sz="1400" i="1" dirty="0" smtClean="0">
                <a:latin typeface="Calibri" panose="020F0502020204030204" pitchFamily="34" charset="0"/>
              </a:rPr>
              <a:t>Help the adolescent put a reminder in the phone and show them how to do this if they don’t know.</a:t>
            </a:r>
          </a:p>
          <a:p>
            <a:pPr marL="695945" lvl="1" indent="-285750">
              <a:buFont typeface="Arial" panose="020B0604020202020204" pitchFamily="34" charset="0"/>
              <a:buChar char="•"/>
            </a:pPr>
            <a:r>
              <a:rPr lang="en-US" sz="1400" dirty="0" smtClean="0">
                <a:latin typeface="Calibri" panose="020F0502020204030204" pitchFamily="34" charset="0"/>
              </a:rPr>
              <a:t>Carry ARVs with you so if you forget before leaving for the day, you have a spare. </a:t>
            </a:r>
          </a:p>
          <a:p>
            <a:pPr marL="695945" lvl="1" indent="-285750">
              <a:buFont typeface="Arial" panose="020B0604020202020204" pitchFamily="34" charset="0"/>
              <a:buChar char="•"/>
            </a:pPr>
            <a:r>
              <a:rPr lang="en-US" sz="1400" dirty="0" smtClean="0">
                <a:latin typeface="Calibri" panose="020F0502020204030204" pitchFamily="34" charset="0"/>
              </a:rPr>
              <a:t>Use pillboxes and a calendar to mark and keep track of when ARVs are taken for the day.</a:t>
            </a:r>
          </a:p>
          <a:p>
            <a:pPr marL="695945" lvl="1" indent="-285750">
              <a:buFont typeface="Arial" panose="020B0604020202020204" pitchFamily="34" charset="0"/>
              <a:buChar char="•"/>
            </a:pPr>
            <a:r>
              <a:rPr lang="en-US" sz="1400" dirty="0" smtClean="0">
                <a:latin typeface="Calibri" panose="020F0502020204030204" pitchFamily="34" charset="0"/>
              </a:rPr>
              <a:t>Ask for extra ARVs if you will not be able to return to the health facility in time for your next refills.</a:t>
            </a:r>
          </a:p>
          <a:p>
            <a:pPr marL="695945" lvl="1" indent="-285750">
              <a:buFont typeface="Arial" panose="020B0604020202020204" pitchFamily="34" charset="0"/>
              <a:buChar char="•"/>
            </a:pPr>
            <a:r>
              <a:rPr lang="en-US" sz="1400" dirty="0" smtClean="0">
                <a:latin typeface="Calibri" panose="020F0502020204030204" pitchFamily="34" charset="0"/>
              </a:rPr>
              <a:t>Ask: “Is there someone who can help you remember to take your ARVs?”</a:t>
            </a:r>
            <a:endParaRPr lang="en-US" sz="1400" dirty="0">
              <a:latin typeface="Calibri" panose="020F0502020204030204" pitchFamily="34" charset="0"/>
            </a:endParaRPr>
          </a:p>
        </p:txBody>
      </p:sp>
      <p:cxnSp>
        <p:nvCxnSpPr>
          <p:cNvPr id="15" name="Straight Connector 14"/>
          <p:cNvCxnSpPr/>
          <p:nvPr/>
        </p:nvCxnSpPr>
        <p:spPr>
          <a:xfrm>
            <a:off x="3581400" y="10573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15. Remembering to take ARVs</a:t>
            </a:r>
            <a:endParaRPr lang="en-US" sz="2800" dirty="0">
              <a:solidFill>
                <a:srgbClr val="FFFFFF"/>
              </a:solidFill>
              <a:latin typeface="Calibri" panose="020F0502020204030204" pitchFamily="34" charset="0"/>
            </a:endParaRPr>
          </a:p>
        </p:txBody>
      </p:sp>
      <p:sp>
        <p:nvSpPr>
          <p:cNvPr id="28" name="Rectangle 27"/>
          <p:cNvSpPr/>
          <p:nvPr/>
        </p:nvSpPr>
        <p:spPr>
          <a:xfrm>
            <a:off x="321156" y="5560900"/>
            <a:ext cx="2940517" cy="11447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81000" y="5486400"/>
            <a:ext cx="2971800" cy="1371600"/>
          </a:xfrm>
        </p:spPr>
        <p:txBody>
          <a:bodyPr>
            <a:normAutofit fontScale="475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p>
          <a:p>
            <a:r>
              <a:rPr lang="en-US" sz="2500" b="1" dirty="0">
                <a:latin typeface="Calibri" panose="020F0502020204030204" pitchFamily="34" charset="0"/>
              </a:rPr>
              <a:t>	</a:t>
            </a:r>
            <a:r>
              <a:rPr lang="en-US" sz="3800" b="1" dirty="0">
                <a:latin typeface="Calibri" panose="020F0502020204030204" pitchFamily="34" charset="0"/>
              </a:rPr>
              <a:t> </a:t>
            </a:r>
            <a:r>
              <a:rPr lang="en-US" sz="3800" b="1" dirty="0" smtClean="0">
                <a:latin typeface="Calibri" panose="020F0502020204030204" pitchFamily="34" charset="0"/>
              </a:rPr>
              <a:t>  </a:t>
            </a:r>
            <a:r>
              <a:rPr lang="en-US" sz="3200" b="1" dirty="0" smtClean="0">
                <a:latin typeface="Calibri" panose="020F0502020204030204" pitchFamily="34" charset="0"/>
              </a:rPr>
              <a:t>Document</a:t>
            </a:r>
          </a:p>
          <a:p>
            <a:endParaRPr lang="en-US" sz="2300" b="1" dirty="0" smtClean="0">
              <a:latin typeface="Calibri" panose="020F0502020204030204" pitchFamily="34" charset="0"/>
            </a:endParaRPr>
          </a:p>
          <a:p>
            <a:r>
              <a:rPr lang="en-US" sz="2800" dirty="0" smtClean="0">
                <a:latin typeface="Calibri" panose="020F0502020204030204" pitchFamily="34" charset="0"/>
              </a:rPr>
              <a:t>Document planned interventions to address barriers identified by patient on the </a:t>
            </a:r>
            <a:r>
              <a:rPr lang="en-US" sz="2800" b="1" dirty="0" smtClean="0">
                <a:latin typeface="Calibri" panose="020F0502020204030204" pitchFamily="34" charset="0"/>
              </a:rPr>
              <a:t>Enhanced Adherence Plan Tool.</a:t>
            </a:r>
            <a:endParaRPr lang="en-US" sz="28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18139" y="5714086"/>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82019" y="2819400"/>
            <a:ext cx="2971800" cy="24384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967819" y="2895600"/>
            <a:ext cx="2286000" cy="2362200"/>
          </a:xfrm>
        </p:spPr>
        <p:txBody>
          <a:bodyPr>
            <a:normAutofit fontScale="92500" lnSpcReduction="20000"/>
          </a:bodyPr>
          <a:lstStyle/>
          <a:p>
            <a:r>
              <a:rPr lang="en-US" sz="1600" b="1" dirty="0" smtClean="0">
                <a:latin typeface="Calibri" panose="020F0502020204030204" pitchFamily="34" charset="0"/>
              </a:rPr>
              <a:t>Let’s Review:</a:t>
            </a:r>
          </a:p>
          <a:p>
            <a:r>
              <a:rPr lang="en-US" sz="1500" dirty="0" smtClean="0">
                <a:latin typeface="Calibri" panose="020F0502020204030204" pitchFamily="34" charset="0"/>
              </a:rPr>
              <a:t>Remembering to take ARVs can be challenging. I’d like to check with you about a few things we discussed.</a:t>
            </a:r>
          </a:p>
          <a:p>
            <a:pPr marL="285750" indent="-285750">
              <a:buFont typeface="Arial" panose="020B0604020202020204" pitchFamily="34" charset="0"/>
              <a:buChar char="•"/>
            </a:pPr>
            <a:r>
              <a:rPr lang="en-US" sz="1500" dirty="0" smtClean="0">
                <a:latin typeface="Calibri" panose="020F0502020204030204" pitchFamily="34" charset="0"/>
              </a:rPr>
              <a:t>What changes do you plan to make to help you remember to take your ARVs?</a:t>
            </a:r>
          </a:p>
          <a:p>
            <a:pPr marL="285750" indent="-285750">
              <a:buFont typeface="Arial" panose="020B0604020202020204" pitchFamily="34" charset="0"/>
              <a:buChar char="•"/>
            </a:pPr>
            <a:r>
              <a:rPr lang="en-US" sz="1500" dirty="0" smtClean="0">
                <a:latin typeface="Calibri" panose="020F0502020204030204" pitchFamily="34" charset="0"/>
              </a:rPr>
              <a:t>How do you track whether you have taken your medications?</a:t>
            </a:r>
          </a:p>
          <a:p>
            <a:pPr marL="285750" indent="-285750">
              <a:buFont typeface="Arial" panose="020B0604020202020204" pitchFamily="34" charset="0"/>
              <a:buChar char="•"/>
            </a:pPr>
            <a:endParaRPr lang="en-US" sz="1500" dirty="0" smtClean="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6789" y="2931212"/>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3886200" y="5029200"/>
            <a:ext cx="4953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4533974" y="5105400"/>
            <a:ext cx="4191000" cy="1600200"/>
          </a:xfrm>
        </p:spPr>
        <p:txBody>
          <a:bodyPr>
            <a:normAutofit fontScale="92500" lnSpcReduction="20000"/>
          </a:bodyPr>
          <a:lstStyle/>
          <a:p>
            <a:r>
              <a:rPr lang="en-US" sz="1600" b="1" dirty="0" smtClean="0">
                <a:latin typeface="Calibri" panose="020F0502020204030204" pitchFamily="34" charset="0"/>
              </a:rPr>
              <a:t>Provider Instructions:</a:t>
            </a:r>
          </a:p>
          <a:p>
            <a:pPr marL="457200" indent="-457200">
              <a:buFont typeface="Arial" panose="020B0604020202020204" pitchFamily="34" charset="0"/>
              <a:buChar char="•"/>
            </a:pPr>
            <a:r>
              <a:rPr lang="en-US" sz="1600" dirty="0" smtClean="0">
                <a:latin typeface="Calibri" panose="020F0502020204030204" pitchFamily="34" charset="0"/>
              </a:rPr>
              <a:t>Identify with the patient a daily activity that they can schedule taking their pills around.</a:t>
            </a:r>
          </a:p>
          <a:p>
            <a:pPr marL="457200" indent="-457200">
              <a:buFont typeface="Arial" panose="020B0604020202020204" pitchFamily="34" charset="0"/>
              <a:buChar char="•"/>
            </a:pPr>
            <a:r>
              <a:rPr lang="en-US" sz="1600" dirty="0" smtClean="0">
                <a:latin typeface="Calibri" panose="020F0502020204030204" pitchFamily="34" charset="0"/>
              </a:rPr>
              <a:t>If there are other resources such as DOT, peer support, having school give medications, or other supports in the area, assess the need and discuss with the patient.</a:t>
            </a: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962399" y="5181600"/>
            <a:ext cx="571575" cy="5334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02822" y="406942"/>
            <a:ext cx="1783405" cy="1345658"/>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38</a:t>
            </a:fld>
            <a:endParaRPr lang="en-US" dirty="0">
              <a:solidFill>
                <a:prstClr val="black">
                  <a:tint val="75000"/>
                </a:prstClr>
              </a:solidFill>
            </a:endParaRPr>
          </a:p>
        </p:txBody>
      </p:sp>
    </p:spTree>
    <p:extLst>
      <p:ext uri="{BB962C8B-B14F-4D97-AF65-F5344CB8AC3E}">
        <p14:creationId xmlns:p14="http://schemas.microsoft.com/office/powerpoint/2010/main" val="166552217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smtClean="0">
                <a:solidFill>
                  <a:srgbClr val="FFFFFF"/>
                </a:solidFill>
                <a:latin typeface="Calibri" panose="020F0502020204030204" pitchFamily="34" charset="0"/>
              </a:rPr>
              <a:t>16. Understanding your </a:t>
            </a:r>
            <a:r>
              <a:rPr lang="en-US" sz="2800" dirty="0">
                <a:solidFill>
                  <a:srgbClr val="FFFFFF"/>
                </a:solidFill>
                <a:latin typeface="Calibri" panose="020F0502020204030204" pitchFamily="34" charset="0"/>
              </a:rPr>
              <a:t>ARVs</a:t>
            </a:r>
          </a:p>
        </p:txBody>
      </p:sp>
      <p:sp>
        <p:nvSpPr>
          <p:cNvPr id="4" name="TextBox 3"/>
          <p:cNvSpPr txBox="1"/>
          <p:nvPr/>
        </p:nvSpPr>
        <p:spPr>
          <a:xfrm>
            <a:off x="6858000" y="2011501"/>
            <a:ext cx="2161824" cy="317009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To be successful with ARVs it is important that you learn how they work, how best to take them daily, and how to avoid or manage side effects.</a:t>
            </a:r>
            <a:endParaRPr lang="en-US" sz="2000" dirty="0">
              <a:latin typeface="Calibri" panose="020F0502020204030204" pitchFamily="34" charset="0"/>
            </a:endParaRPr>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635330"/>
            <a:ext cx="6248400" cy="415587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125233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81000" y="4038600"/>
            <a:ext cx="28194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ontent Placeholder 1"/>
          <p:cNvSpPr>
            <a:spLocks noGrp="1"/>
          </p:cNvSpPr>
          <p:nvPr>
            <p:ph sz="half" idx="1"/>
          </p:nvPr>
        </p:nvSpPr>
        <p:spPr>
          <a:xfrm>
            <a:off x="457200" y="1143000"/>
            <a:ext cx="2819400" cy="4768801"/>
          </a:xfrm>
        </p:spPr>
        <p:txBody>
          <a:bodyPr/>
          <a:lstStyle/>
          <a:p>
            <a:r>
              <a:rPr lang="en-US" b="1" dirty="0" smtClean="0">
                <a:latin typeface="Calibri" panose="020F0502020204030204" pitchFamily="34" charset="0"/>
              </a:rPr>
              <a:t>KEY MESSAGES:</a:t>
            </a:r>
          </a:p>
          <a:p>
            <a:pPr marL="285750" indent="-285750">
              <a:buFont typeface="Wingdings" panose="05000000000000000000" pitchFamily="2" charset="2"/>
              <a:buChar char="Ø"/>
            </a:pPr>
            <a:r>
              <a:rPr lang="en-US" dirty="0" smtClean="0">
                <a:latin typeface="Calibri" panose="020F0502020204030204" pitchFamily="34" charset="0"/>
              </a:rPr>
              <a:t>Also shown to the patients</a:t>
            </a:r>
          </a:p>
          <a:p>
            <a:r>
              <a:rPr lang="en-US" dirty="0" smtClean="0">
                <a:latin typeface="Calibri" panose="020F0502020204030204" pitchFamily="34" charset="0"/>
              </a:rPr>
              <a:t>___________________________________________________________________________________________________________________</a:t>
            </a:r>
            <a:endParaRPr lang="en-US" dirty="0">
              <a:latin typeface="Calibri" panose="020F0502020204030204" pitchFamily="34" charset="0"/>
            </a:endParaRPr>
          </a:p>
        </p:txBody>
      </p:sp>
      <p:sp>
        <p:nvSpPr>
          <p:cNvPr id="5" name="Title 1"/>
          <p:cNvSpPr>
            <a:spLocks noGrp="1"/>
          </p:cNvSpPr>
          <p:nvPr>
            <p:ph type="title"/>
          </p:nvPr>
        </p:nvSpPr>
        <p:spPr>
          <a:xfrm>
            <a:off x="0" y="-3675"/>
            <a:ext cx="9144000" cy="848697"/>
          </a:xfrm>
          <a:solidFill>
            <a:schemeClr val="tx2">
              <a:lumMod val="75000"/>
            </a:schemeClr>
          </a:solidFill>
        </p:spPr>
        <p:txBody>
          <a:bodyPr>
            <a:noAutofit/>
          </a:bodyPr>
          <a:lstStyle/>
          <a:p>
            <a:pPr algn="l"/>
            <a:r>
              <a:rPr lang="en-US" sz="2800" dirty="0" smtClean="0">
                <a:solidFill>
                  <a:srgbClr val="FFFFFF"/>
                </a:solidFill>
                <a:latin typeface="Calibri" panose="020F0502020204030204" pitchFamily="34" charset="0"/>
              </a:rPr>
              <a:t>	Card Topic (also shown to patient)</a:t>
            </a:r>
            <a:endParaRPr lang="en-US" sz="2800" dirty="0">
              <a:solidFill>
                <a:srgbClr val="FFFFFF"/>
              </a:solidFill>
              <a:latin typeface="Calibri" panose="020F0502020204030204" pitchFamily="34" charset="0"/>
            </a:endParaRPr>
          </a:p>
        </p:txBody>
      </p:sp>
      <p:sp>
        <p:nvSpPr>
          <p:cNvPr id="7" name="Content Placeholder 1"/>
          <p:cNvSpPr>
            <a:spLocks noGrp="1"/>
          </p:cNvSpPr>
          <p:nvPr>
            <p:ph sz="half" idx="1"/>
          </p:nvPr>
        </p:nvSpPr>
        <p:spPr>
          <a:xfrm>
            <a:off x="1032164" y="4114800"/>
            <a:ext cx="2015836" cy="2316165"/>
          </a:xfrm>
        </p:spPr>
        <p:txBody>
          <a:bodyPr>
            <a:normAutofit fontScale="92500" lnSpcReduction="10000"/>
          </a:bodyPr>
          <a:lstStyle/>
          <a:p>
            <a:r>
              <a:rPr lang="en-US" b="1" dirty="0" smtClean="0">
                <a:latin typeface="Calibri" panose="020F0502020204030204" pitchFamily="34" charset="0"/>
              </a:rPr>
              <a:t>Let’s Review:</a:t>
            </a:r>
          </a:p>
          <a:p>
            <a:pPr marL="285750" indent="-285750">
              <a:buFont typeface="Arial" panose="020B0604020202020204" pitchFamily="34" charset="0"/>
              <a:buChar char="•"/>
            </a:pPr>
            <a:r>
              <a:rPr lang="en-US" dirty="0" smtClean="0">
                <a:latin typeface="Calibri" panose="020F0502020204030204" pitchFamily="34" charset="0"/>
              </a:rPr>
              <a:t>Points to guide review with the patient</a:t>
            </a:r>
          </a:p>
          <a:p>
            <a:r>
              <a:rPr lang="en-US" dirty="0" smtClean="0">
                <a:latin typeface="Calibri" panose="020F0502020204030204" pitchFamily="34" charset="0"/>
              </a:rPr>
              <a:t>_____________________________________________________________________________________</a:t>
            </a:r>
            <a:endParaRPr lang="en-US" dirty="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200" y="4114800"/>
            <a:ext cx="544830" cy="81317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3657600" y="4038600"/>
            <a:ext cx="2438400" cy="24821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2" name="Rectangle 11"/>
          <p:cNvSpPr/>
          <p:nvPr/>
        </p:nvSpPr>
        <p:spPr>
          <a:xfrm>
            <a:off x="6400800" y="4038600"/>
            <a:ext cx="2514600" cy="2482145"/>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3079"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770939" y="4101401"/>
            <a:ext cx="809528" cy="622999"/>
          </a:xfrm>
          <a:prstGeom prst="rect">
            <a:avLst/>
          </a:prstGeom>
          <a:noFill/>
          <a:extLst>
            <a:ext uri="{909E8E84-426E-40DD-AFC4-6F175D3DCCD1}">
              <a14:hiddenFill xmlns:a14="http://schemas.microsoft.com/office/drawing/2010/main">
                <a:solidFill>
                  <a:srgbClr val="FFFFFF"/>
                </a:solidFill>
              </a14:hiddenFill>
            </a:ext>
          </a:extLst>
        </p:spPr>
      </p:pic>
      <p:sp>
        <p:nvSpPr>
          <p:cNvPr id="18" name="Content Placeholder 1"/>
          <p:cNvSpPr>
            <a:spLocks noGrp="1"/>
          </p:cNvSpPr>
          <p:nvPr>
            <p:ph sz="half" idx="1"/>
          </p:nvPr>
        </p:nvSpPr>
        <p:spPr>
          <a:xfrm>
            <a:off x="4588934" y="4122561"/>
            <a:ext cx="1507066" cy="2506839"/>
          </a:xfrm>
        </p:spPr>
        <p:txBody>
          <a:bodyPr>
            <a:normAutofit/>
          </a:bodyPr>
          <a:lstStyle/>
          <a:p>
            <a:r>
              <a:rPr lang="en-US" b="1" dirty="0" smtClean="0">
                <a:latin typeface="Calibri" panose="020F0502020204030204" pitchFamily="34" charset="0"/>
              </a:rPr>
              <a:t>Document:</a:t>
            </a:r>
          </a:p>
          <a:p>
            <a:r>
              <a:rPr lang="en-US" dirty="0" smtClean="0">
                <a:latin typeface="Calibri" panose="020F0502020204030204" pitchFamily="34" charset="0"/>
              </a:rPr>
              <a:t>Tells providers which forms to use to document discussions with the patient</a:t>
            </a:r>
            <a:endParaRPr lang="en-US" dirty="0">
              <a:latin typeface="Calibri" panose="020F0502020204030204" pitchFamily="34" charset="0"/>
            </a:endParaRPr>
          </a:p>
        </p:txBody>
      </p:sp>
      <p:pic>
        <p:nvPicPr>
          <p:cNvPr id="3080"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477000" y="4122561"/>
            <a:ext cx="685800" cy="705080"/>
          </a:xfrm>
          <a:prstGeom prst="rect">
            <a:avLst/>
          </a:prstGeom>
          <a:noFill/>
          <a:extLst>
            <a:ext uri="{909E8E84-426E-40DD-AFC4-6F175D3DCCD1}">
              <a14:hiddenFill xmlns:a14="http://schemas.microsoft.com/office/drawing/2010/main">
                <a:solidFill>
                  <a:srgbClr val="FFFFFF"/>
                </a:solidFill>
              </a14:hiddenFill>
            </a:ext>
          </a:extLst>
        </p:spPr>
      </p:pic>
      <p:sp>
        <p:nvSpPr>
          <p:cNvPr id="20" name="Content Placeholder 1"/>
          <p:cNvSpPr>
            <a:spLocks noGrp="1"/>
          </p:cNvSpPr>
          <p:nvPr>
            <p:ph sz="half" idx="1"/>
          </p:nvPr>
        </p:nvSpPr>
        <p:spPr>
          <a:xfrm>
            <a:off x="7179734" y="4122561"/>
            <a:ext cx="1811866" cy="2506839"/>
          </a:xfrm>
        </p:spPr>
        <p:txBody>
          <a:bodyPr>
            <a:normAutofit lnSpcReduction="10000"/>
          </a:bodyPr>
          <a:lstStyle/>
          <a:p>
            <a:r>
              <a:rPr lang="en-US" b="1" dirty="0" smtClean="0">
                <a:latin typeface="Calibri" panose="020F0502020204030204" pitchFamily="34" charset="0"/>
              </a:rPr>
              <a:t>Provider Instructions:</a:t>
            </a:r>
          </a:p>
          <a:p>
            <a:r>
              <a:rPr lang="en-US" dirty="0" smtClean="0">
                <a:latin typeface="Calibri" panose="020F0502020204030204" pitchFamily="34" charset="0"/>
              </a:rPr>
              <a:t>Gives providers specific instructions about their interaction and conversation with the patient</a:t>
            </a:r>
            <a:endParaRPr lang="en-US" dirty="0">
              <a:latin typeface="Calibri" panose="020F0502020204030204" pitchFamily="34" charset="0"/>
            </a:endParaRPr>
          </a:p>
        </p:txBody>
      </p:sp>
      <p:sp>
        <p:nvSpPr>
          <p:cNvPr id="21" name="Content Placeholder 1"/>
          <p:cNvSpPr>
            <a:spLocks noGrp="1"/>
          </p:cNvSpPr>
          <p:nvPr>
            <p:ph sz="half" idx="1"/>
          </p:nvPr>
        </p:nvSpPr>
        <p:spPr>
          <a:xfrm>
            <a:off x="3688644" y="1143000"/>
            <a:ext cx="5226756" cy="3276600"/>
          </a:xfrm>
        </p:spPr>
        <p:txBody>
          <a:bodyPr/>
          <a:lstStyle/>
          <a:p>
            <a:r>
              <a:rPr lang="en-US"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Some instructions for providers</a:t>
            </a:r>
          </a:p>
          <a:p>
            <a:pPr marL="285750" indent="-285750">
              <a:buFont typeface="Arial" panose="020B0604020202020204" pitchFamily="34" charset="0"/>
              <a:buChar char="•"/>
            </a:pPr>
            <a:r>
              <a:rPr lang="en-US" dirty="0" smtClean="0">
                <a:latin typeface="Calibri" panose="020F0502020204030204" pitchFamily="34" charset="0"/>
              </a:rPr>
              <a:t>Notes to prompt and guide discussion</a:t>
            </a:r>
          </a:p>
          <a:p>
            <a:pPr marL="285750" indent="-285750">
              <a:buFont typeface="Arial" panose="020B0604020202020204" pitchFamily="34" charset="0"/>
              <a:buChar char="•"/>
            </a:pPr>
            <a:r>
              <a:rPr lang="en-US" b="1" dirty="0" smtClean="0">
                <a:latin typeface="Calibri" panose="020F0502020204030204" pitchFamily="34" charset="0"/>
              </a:rPr>
              <a:t>Key points are bolded</a:t>
            </a:r>
          </a:p>
          <a:p>
            <a:r>
              <a:rPr lang="en-US" dirty="0" smtClean="0">
                <a:latin typeface="Calibri" panose="020F0502020204030204" pitchFamily="34" charset="0"/>
              </a:rPr>
              <a:t>________________________________________________________________________________________________________________________________________________________________________________</a:t>
            </a:r>
            <a:endParaRPr lang="en-US"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smtClean="0">
              <a:latin typeface="Calibri" panose="020F0502020204030204" pitchFamily="34" charset="0"/>
            </a:endParaRPr>
          </a:p>
          <a:p>
            <a:pPr algn="ctr"/>
            <a:r>
              <a:rPr lang="en-US" b="1" dirty="0" smtClean="0">
                <a:latin typeface="Calibri" panose="020F0502020204030204" pitchFamily="34" charset="0"/>
              </a:rPr>
              <a:t>Image from  card front</a:t>
            </a:r>
          </a:p>
          <a:p>
            <a:pPr algn="ctr"/>
            <a:endParaRPr lang="en-US" b="1" dirty="0">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67322730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To be successful with ARVs it is important that you learn how they work, how best to take them daily, and how to avoid or manage side effects.</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4267201"/>
          </a:xfrm>
        </p:spPr>
        <p:txBody>
          <a:bodyPr>
            <a:normAutofit/>
          </a:bodyPr>
          <a:lstStyle/>
          <a:p>
            <a:r>
              <a:rPr lang="en-US" sz="1700" b="1" dirty="0" smtClean="0">
                <a:latin typeface="Calibri" panose="020F0502020204030204" pitchFamily="34" charset="0"/>
              </a:rPr>
              <a:t>TALKING POINTS:</a:t>
            </a:r>
          </a:p>
          <a:p>
            <a:r>
              <a:rPr lang="en-US" sz="1400" dirty="0" smtClean="0">
                <a:latin typeface="Calibri" panose="020F0502020204030204" pitchFamily="34" charset="0"/>
              </a:rPr>
              <a:t>Which area is the patient having the most                                    difficulty with?</a:t>
            </a:r>
          </a:p>
          <a:p>
            <a:pPr marL="285750" indent="-285750">
              <a:buFont typeface="Arial" panose="020B0604020202020204" pitchFamily="34" charset="0"/>
              <a:buChar char="•"/>
            </a:pPr>
            <a:r>
              <a:rPr lang="en-US" sz="1400" b="1" dirty="0" smtClean="0">
                <a:latin typeface="Calibri" panose="020F0502020204030204" pitchFamily="34" charset="0"/>
              </a:rPr>
              <a:t>Names and frequency of medications</a:t>
            </a:r>
          </a:p>
          <a:p>
            <a:r>
              <a:rPr lang="en-US" sz="1400" b="1" dirty="0">
                <a:latin typeface="Calibri" panose="020F0502020204030204" pitchFamily="34" charset="0"/>
              </a:rPr>
              <a:t>	</a:t>
            </a:r>
            <a:r>
              <a:rPr lang="en-US" sz="1400" dirty="0" smtClean="0">
                <a:latin typeface="Calibri" panose="020F0502020204030204" pitchFamily="34" charset="0"/>
                <a:sym typeface="Wingdings" panose="05000000000000000000" pitchFamily="2" charset="2"/>
              </a:rPr>
              <a:t> Provide education and fact sheets.</a:t>
            </a:r>
            <a:endParaRPr lang="en-US" sz="1400" dirty="0" smtClean="0">
              <a:latin typeface="Calibri" panose="020F0502020204030204" pitchFamily="34" charset="0"/>
            </a:endParaRPr>
          </a:p>
          <a:p>
            <a:pPr marL="285750" indent="-285750">
              <a:buFont typeface="Arial" panose="020B0604020202020204" pitchFamily="34" charset="0"/>
              <a:buChar char="•"/>
            </a:pPr>
            <a:r>
              <a:rPr lang="en-US" sz="1400" b="1" dirty="0" smtClean="0">
                <a:latin typeface="Calibri" panose="020F0502020204030204" pitchFamily="34" charset="0"/>
              </a:rPr>
              <a:t>How medications work</a:t>
            </a:r>
          </a:p>
          <a:p>
            <a:r>
              <a:rPr lang="en-US" sz="1400" b="1" dirty="0">
                <a:latin typeface="Calibri" panose="020F0502020204030204" pitchFamily="34" charset="0"/>
              </a:rPr>
              <a:t>	</a:t>
            </a:r>
            <a:r>
              <a:rPr lang="en-US" sz="1400" b="1" dirty="0" smtClean="0">
                <a:latin typeface="Calibri" panose="020F0502020204030204" pitchFamily="34" charset="0"/>
                <a:sym typeface="Wingdings" panose="05000000000000000000" pitchFamily="2" charset="2"/>
              </a:rPr>
              <a:t> </a:t>
            </a:r>
            <a:r>
              <a:rPr lang="en-US" sz="1400" dirty="0" smtClean="0">
                <a:latin typeface="Calibri" panose="020F0502020204030204" pitchFamily="34" charset="0"/>
                <a:sym typeface="Wingdings" panose="05000000000000000000" pitchFamily="2" charset="2"/>
              </a:rPr>
              <a:t>Review earlier cards from prior visits or answer questions.</a:t>
            </a:r>
            <a:endParaRPr lang="en-US" sz="1400" b="1" dirty="0" smtClean="0">
              <a:latin typeface="Calibri" panose="020F0502020204030204" pitchFamily="34" charset="0"/>
            </a:endParaRPr>
          </a:p>
          <a:p>
            <a:pPr marL="285750" indent="-285750">
              <a:buFont typeface="Arial" panose="020B0604020202020204" pitchFamily="34" charset="0"/>
              <a:buChar char="•"/>
            </a:pPr>
            <a:r>
              <a:rPr lang="en-US" sz="1400" b="1" dirty="0" smtClean="0">
                <a:latin typeface="Calibri" panose="020F0502020204030204" pitchFamily="34" charset="0"/>
              </a:rPr>
              <a:t>Health beliefs</a:t>
            </a:r>
          </a:p>
          <a:p>
            <a:r>
              <a:rPr lang="en-US" sz="1400" b="1" dirty="0">
                <a:latin typeface="Calibri" panose="020F0502020204030204" pitchFamily="34" charset="0"/>
              </a:rPr>
              <a:t>	</a:t>
            </a:r>
            <a:r>
              <a:rPr lang="en-US" sz="1400" b="1" dirty="0" smtClean="0">
                <a:latin typeface="Calibri" panose="020F0502020204030204" pitchFamily="34" charset="0"/>
                <a:sym typeface="Wingdings" panose="05000000000000000000" pitchFamily="2" charset="2"/>
              </a:rPr>
              <a:t> </a:t>
            </a:r>
            <a:r>
              <a:rPr lang="en-US" sz="1400" dirty="0" smtClean="0">
                <a:latin typeface="Calibri" panose="020F0502020204030204" pitchFamily="34" charset="0"/>
                <a:sym typeface="Wingdings" panose="05000000000000000000" pitchFamily="2" charset="2"/>
              </a:rPr>
              <a:t>Instruct patient to take ARVs whether they feel healthy or 		sick, unless otherwise specified by a doctor.</a:t>
            </a:r>
          </a:p>
          <a:p>
            <a:r>
              <a:rPr lang="en-US" sz="1400" b="1" dirty="0">
                <a:latin typeface="Calibri" panose="020F0502020204030204" pitchFamily="34" charset="0"/>
                <a:sym typeface="Wingdings" panose="05000000000000000000" pitchFamily="2" charset="2"/>
              </a:rPr>
              <a:t>	</a:t>
            </a:r>
            <a:r>
              <a:rPr lang="en-US" sz="1400" b="1" dirty="0" smtClean="0">
                <a:latin typeface="Calibri" panose="020F0502020204030204" pitchFamily="34" charset="0"/>
                <a:sym typeface="Wingdings" panose="05000000000000000000" pitchFamily="2" charset="2"/>
              </a:rPr>
              <a:t></a:t>
            </a:r>
            <a:r>
              <a:rPr lang="en-US" sz="1400" dirty="0" smtClean="0">
                <a:latin typeface="Calibri" panose="020F0502020204030204" pitchFamily="34" charset="0"/>
                <a:sym typeface="Wingdings" panose="05000000000000000000" pitchFamily="2" charset="2"/>
              </a:rPr>
              <a:t>Probe for specific beliefs about ARVs and health, for example:</a:t>
            </a:r>
          </a:p>
          <a:p>
            <a:pPr marL="1106141" lvl="2" indent="-285750">
              <a:buFont typeface="Arial" panose="020B0604020202020204" pitchFamily="34" charset="0"/>
              <a:buChar char="•"/>
            </a:pPr>
            <a:r>
              <a:rPr lang="en-US" sz="1400" dirty="0" smtClean="0">
                <a:latin typeface="Calibri" panose="020F0502020204030204" pitchFamily="34" charset="0"/>
                <a:sym typeface="Wingdings" panose="05000000000000000000" pitchFamily="2" charset="2"/>
              </a:rPr>
              <a:t>“Have you heard others say negative things about ARVs?” </a:t>
            </a:r>
          </a:p>
          <a:p>
            <a:pPr marL="1106141" lvl="2" indent="-285750">
              <a:buFont typeface="Arial" panose="020B0604020202020204" pitchFamily="34" charset="0"/>
              <a:buChar char="•"/>
            </a:pPr>
            <a:r>
              <a:rPr lang="en-US" sz="1400" dirty="0" smtClean="0">
                <a:latin typeface="Calibri" panose="020F0502020204030204" pitchFamily="34" charset="0"/>
                <a:sym typeface="Wingdings" panose="05000000000000000000" pitchFamily="2" charset="2"/>
              </a:rPr>
              <a:t>“Are there other remedies that you think work better than ARVs?”</a:t>
            </a:r>
            <a:endParaRPr lang="en-US" sz="1400" b="1" dirty="0" smtClean="0">
              <a:latin typeface="Calibri" panose="020F0502020204030204" pitchFamily="34" charset="0"/>
            </a:endParaRPr>
          </a:p>
        </p:txBody>
      </p:sp>
      <p:cxnSp>
        <p:nvCxnSpPr>
          <p:cNvPr id="15" name="Straight Connector 14"/>
          <p:cNvCxnSpPr/>
          <p:nvPr/>
        </p:nvCxnSpPr>
        <p:spPr>
          <a:xfrm>
            <a:off x="3581400" y="1057364"/>
            <a:ext cx="0" cy="37432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16. Understanding your ARVs</a:t>
            </a:r>
            <a:endParaRPr lang="en-US" sz="2800" dirty="0">
              <a:solidFill>
                <a:srgbClr val="FFFFFF"/>
              </a:solidFill>
              <a:latin typeface="Calibri" panose="020F0502020204030204" pitchFamily="34" charset="0"/>
            </a:endParaRPr>
          </a:p>
        </p:txBody>
      </p:sp>
      <p:sp>
        <p:nvSpPr>
          <p:cNvPr id="28" name="Rectangle 27"/>
          <p:cNvSpPr/>
          <p:nvPr/>
        </p:nvSpPr>
        <p:spPr>
          <a:xfrm>
            <a:off x="4114800" y="5486400"/>
            <a:ext cx="4784244" cy="10668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4131156" y="5410200"/>
            <a:ext cx="4860444" cy="1143000"/>
          </a:xfrm>
        </p:spPr>
        <p:txBody>
          <a:bodyPr>
            <a:normAutofit fontScale="475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p>
          <a:p>
            <a:r>
              <a:rPr lang="en-US" sz="2500" b="1" dirty="0">
                <a:latin typeface="Calibri" panose="020F0502020204030204" pitchFamily="34" charset="0"/>
              </a:rPr>
              <a:t>	</a:t>
            </a:r>
            <a:r>
              <a:rPr lang="en-US" sz="3800" b="1" dirty="0">
                <a:latin typeface="Calibri" panose="020F0502020204030204" pitchFamily="34" charset="0"/>
              </a:rPr>
              <a:t> </a:t>
            </a:r>
            <a:r>
              <a:rPr lang="en-US" sz="3800" b="1" dirty="0" smtClean="0">
                <a:latin typeface="Calibri" panose="020F0502020204030204" pitchFamily="34" charset="0"/>
              </a:rPr>
              <a:t>  </a:t>
            </a:r>
            <a:r>
              <a:rPr lang="en-US" sz="3200" b="1" dirty="0" smtClean="0">
                <a:latin typeface="Calibri" panose="020F0502020204030204" pitchFamily="34" charset="0"/>
              </a:rPr>
              <a:t>Document</a:t>
            </a:r>
          </a:p>
          <a:p>
            <a:endParaRPr lang="en-US" sz="2300" b="1" dirty="0" smtClean="0">
              <a:latin typeface="Calibri" panose="020F0502020204030204" pitchFamily="34" charset="0"/>
            </a:endParaRPr>
          </a:p>
          <a:p>
            <a:r>
              <a:rPr lang="en-US" sz="2500" dirty="0" smtClean="0">
                <a:latin typeface="Calibri" panose="020F0502020204030204" pitchFamily="34" charset="0"/>
              </a:rPr>
              <a:t>Document planned interventions to address barriers identified by patient on the </a:t>
            </a:r>
            <a:r>
              <a:rPr lang="en-US" sz="2500" b="1" dirty="0" smtClean="0">
                <a:latin typeface="Calibri" panose="020F0502020204030204" pitchFamily="34" charset="0"/>
              </a:rPr>
              <a:t>Enhanced Adherence Plan Tool.</a:t>
            </a:r>
            <a:endParaRPr lang="en-US" sz="25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28139" y="5562600"/>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457199" y="3352800"/>
            <a:ext cx="2796619" cy="3162757"/>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1078230" y="3429001"/>
            <a:ext cx="2122170" cy="3125114"/>
          </a:xfrm>
        </p:spPr>
        <p:txBody>
          <a:bodyPr>
            <a:normAutofit fontScale="92500" lnSpcReduction="10000"/>
          </a:bodyPr>
          <a:lstStyle/>
          <a:p>
            <a:r>
              <a:rPr lang="en-US" sz="1600" b="1" dirty="0" smtClean="0">
                <a:latin typeface="Calibri" panose="020F0502020204030204" pitchFamily="34" charset="0"/>
              </a:rPr>
              <a:t>Let’s Review:</a:t>
            </a:r>
          </a:p>
          <a:p>
            <a:pPr marL="285750" indent="-285750">
              <a:buFont typeface="Arial" panose="020B0604020202020204" pitchFamily="34" charset="0"/>
              <a:buChar char="•"/>
            </a:pPr>
            <a:r>
              <a:rPr lang="en-US" sz="1500" dirty="0" smtClean="0">
                <a:latin typeface="Calibri" panose="020F0502020204030204" pitchFamily="34" charset="0"/>
              </a:rPr>
              <a:t>Let’s go over these instructions again to see if you have any questions. </a:t>
            </a:r>
          </a:p>
          <a:p>
            <a:pPr marL="285750" indent="-285750">
              <a:buFont typeface="Arial" panose="020B0604020202020204" pitchFamily="34" charset="0"/>
              <a:buChar char="•"/>
            </a:pPr>
            <a:r>
              <a:rPr lang="en-US" sz="1500" dirty="0" smtClean="0">
                <a:latin typeface="Calibri" panose="020F0502020204030204" pitchFamily="34" charset="0"/>
              </a:rPr>
              <a:t>Can you tell me how you understand what ARVs do and how you are supposed to take them, and tips to avoid side effects? </a:t>
            </a:r>
          </a:p>
          <a:p>
            <a:pPr marL="285750" indent="-285750">
              <a:buFont typeface="Arial" panose="020B0604020202020204" pitchFamily="34" charset="0"/>
              <a:buChar char="•"/>
            </a:pPr>
            <a:r>
              <a:rPr lang="en-US" sz="1500" i="1" dirty="0" smtClean="0">
                <a:latin typeface="Calibri" panose="020F0502020204030204" pitchFamily="34" charset="0"/>
              </a:rPr>
              <a:t>Provide patient with written resources if available.</a:t>
            </a:r>
          </a:p>
          <a:p>
            <a:pPr marL="285750" indent="-285750">
              <a:buFont typeface="Arial" panose="020B0604020202020204" pitchFamily="34" charset="0"/>
              <a:buChar char="•"/>
            </a:pPr>
            <a:endParaRPr lang="en-US" sz="1500" dirty="0" smtClean="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3400" y="34290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02823" y="427724"/>
            <a:ext cx="1791414" cy="1324876"/>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40</a:t>
            </a:fld>
            <a:endParaRPr lang="en-US" dirty="0">
              <a:solidFill>
                <a:prstClr val="black">
                  <a:tint val="75000"/>
                </a:prstClr>
              </a:solidFill>
            </a:endParaRPr>
          </a:p>
        </p:txBody>
      </p:sp>
    </p:spTree>
    <p:extLst>
      <p:ext uri="{BB962C8B-B14F-4D97-AF65-F5344CB8AC3E}">
        <p14:creationId xmlns:p14="http://schemas.microsoft.com/office/powerpoint/2010/main" val="149338945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smtClean="0">
                <a:solidFill>
                  <a:srgbClr val="FFFFFF"/>
                </a:solidFill>
                <a:latin typeface="Calibri" panose="020F0502020204030204" pitchFamily="34" charset="0"/>
              </a:rPr>
              <a:t>17. Making it easier</a:t>
            </a:r>
            <a:endParaRPr lang="en-US" sz="2800" dirty="0">
              <a:solidFill>
                <a:srgbClr val="FFFFFF"/>
              </a:solidFill>
              <a:latin typeface="Calibri" panose="020F0502020204030204" pitchFamily="34" charset="0"/>
            </a:endParaRPr>
          </a:p>
        </p:txBody>
      </p:sp>
      <p:sp>
        <p:nvSpPr>
          <p:cNvPr id="10" name="TextBox 9"/>
          <p:cNvSpPr txBox="1"/>
          <p:nvPr/>
        </p:nvSpPr>
        <p:spPr>
          <a:xfrm>
            <a:off x="6629400" y="1228665"/>
            <a:ext cx="2390424" cy="532453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Taking ARVs is difficult because all the good things come in “the future.”</a:t>
            </a:r>
          </a:p>
          <a:p>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Sometimes there are things that are tough about taking ARVs that happen today – like side effects.</a:t>
            </a:r>
          </a:p>
          <a:p>
            <a:pPr marL="285750" indent="-285750">
              <a:buFont typeface="Wingdings" panose="05000000000000000000" pitchFamily="2" charset="2"/>
              <a:buChar char="Ø"/>
            </a:pPr>
            <a:endParaRPr lang="en-US" sz="2000" dirty="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Let’s discuss ways to make taking ARVs better for you.</a:t>
            </a:r>
            <a:endParaRPr lang="en-US" sz="2000" dirty="0">
              <a:latin typeface="Calibri" panose="020F0502020204030204" pitchFamily="34" charset="0"/>
            </a:endParaRPr>
          </a:p>
        </p:txBody>
      </p:sp>
      <p:pic>
        <p:nvPicPr>
          <p:cNvPr id="307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450944"/>
            <a:ext cx="6469063" cy="48799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1791644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Taking ARVs is difficult because all the good things come in “the future.”</a:t>
            </a:r>
          </a:p>
          <a:p>
            <a:pPr marL="285750" indent="-285750">
              <a:buFont typeface="Wingdings" panose="05000000000000000000" pitchFamily="2" charset="2"/>
              <a:buChar char="Ø"/>
            </a:pPr>
            <a:r>
              <a:rPr lang="en-US" sz="1600" dirty="0" smtClean="0">
                <a:latin typeface="Calibri" panose="020F0502020204030204" pitchFamily="34" charset="0"/>
              </a:rPr>
              <a:t>Sometimes there are things that are tough about taking ARVs that happen today – like side effects.</a:t>
            </a:r>
          </a:p>
          <a:p>
            <a:pPr marL="285750" indent="-285750">
              <a:buFont typeface="Wingdings" panose="05000000000000000000" pitchFamily="2" charset="2"/>
              <a:buChar char="Ø"/>
            </a:pPr>
            <a:r>
              <a:rPr lang="en-US" sz="1600" dirty="0" smtClean="0">
                <a:latin typeface="Calibri" panose="020F0502020204030204" pitchFamily="34" charset="0"/>
              </a:rPr>
              <a:t>Let’s discuss ways to make taking ARVs better for you.</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5410201"/>
          </a:xfrm>
        </p:spPr>
        <p:txBody>
          <a:bodyPr>
            <a:normAutofit fontScale="92500" lnSpcReduction="10000"/>
          </a:bodyPr>
          <a:lstStyle/>
          <a:p>
            <a:r>
              <a:rPr lang="en-US" sz="1700" b="1" dirty="0" smtClean="0">
                <a:latin typeface="Calibri" panose="020F0502020204030204" pitchFamily="34" charset="0"/>
              </a:rPr>
              <a:t>TALKING POINTS:</a:t>
            </a:r>
          </a:p>
          <a:p>
            <a:r>
              <a:rPr lang="en-US" sz="1400" b="1" dirty="0" smtClean="0">
                <a:latin typeface="Calibri" panose="020F0502020204030204" pitchFamily="34" charset="0"/>
              </a:rPr>
              <a:t>Managing Side Effects:</a:t>
            </a:r>
          </a:p>
          <a:p>
            <a:pPr marL="285750" indent="-285750">
              <a:buFont typeface="Arial" panose="020B0604020202020204" pitchFamily="34" charset="0"/>
              <a:buChar char="•"/>
            </a:pPr>
            <a:r>
              <a:rPr lang="en-US" sz="1400" dirty="0" smtClean="0">
                <a:latin typeface="Calibri" panose="020F0502020204030204" pitchFamily="34" charset="0"/>
              </a:rPr>
              <a:t>Take with food (nausea/headache).</a:t>
            </a:r>
          </a:p>
          <a:p>
            <a:pPr marL="285750" indent="-285750">
              <a:buFont typeface="Arial" panose="020B0604020202020204" pitchFamily="34" charset="0"/>
              <a:buChar char="•"/>
            </a:pPr>
            <a:r>
              <a:rPr lang="en-US" sz="1400" dirty="0" smtClean="0">
                <a:latin typeface="Calibri" panose="020F0502020204030204" pitchFamily="34" charset="0"/>
              </a:rPr>
              <a:t>Take at night (drowsiness/mood).</a:t>
            </a:r>
          </a:p>
          <a:p>
            <a:endParaRPr lang="en-US" sz="1400" dirty="0">
              <a:latin typeface="Calibri" panose="020F0502020204030204" pitchFamily="34" charset="0"/>
            </a:endParaRPr>
          </a:p>
          <a:p>
            <a:r>
              <a:rPr lang="en-US" sz="1400" b="1" dirty="0" smtClean="0">
                <a:latin typeface="Calibri" panose="020F0502020204030204" pitchFamily="34" charset="0"/>
              </a:rPr>
              <a:t>Managing Emotions:</a:t>
            </a:r>
          </a:p>
          <a:p>
            <a:pPr marL="285750" indent="-285750">
              <a:buFont typeface="Arial" panose="020B0604020202020204" pitchFamily="34" charset="0"/>
              <a:buChar char="•"/>
            </a:pPr>
            <a:r>
              <a:rPr lang="en-US" sz="1400" dirty="0" smtClean="0">
                <a:latin typeface="Calibri" panose="020F0502020204030204" pitchFamily="34" charset="0"/>
              </a:rPr>
              <a:t>Many people feel angry, sad, or afraid of being HIV+.</a:t>
            </a:r>
          </a:p>
          <a:p>
            <a:pPr marL="285750" indent="-285750">
              <a:buFont typeface="Arial" panose="020B0604020202020204" pitchFamily="34" charset="0"/>
              <a:buChar char="•"/>
            </a:pPr>
            <a:r>
              <a:rPr lang="en-US" sz="1400" dirty="0" smtClean="0">
                <a:latin typeface="Calibri" panose="020F0502020204030204" pitchFamily="34" charset="0"/>
              </a:rPr>
              <a:t>Feeling upset by ARVs can make it hard to take them every day. Sometimes when taking a dose, people have thoughts like “I hate that I have to take this.” Does this happen to you?</a:t>
            </a:r>
          </a:p>
          <a:p>
            <a:endParaRPr lang="en-US" sz="1400" dirty="0">
              <a:latin typeface="Calibri" panose="020F0502020204030204" pitchFamily="34" charset="0"/>
            </a:endParaRPr>
          </a:p>
          <a:p>
            <a:r>
              <a:rPr lang="en-US" sz="1400" b="1" dirty="0" smtClean="0">
                <a:latin typeface="Calibri" panose="020F0502020204030204" pitchFamily="34" charset="0"/>
              </a:rPr>
              <a:t>Difficulty Taking Pills:</a:t>
            </a:r>
          </a:p>
          <a:p>
            <a:pPr marL="285750" indent="-285750">
              <a:buFont typeface="Arial" panose="020B0604020202020204" pitchFamily="34" charset="0"/>
              <a:buChar char="•"/>
            </a:pPr>
            <a:r>
              <a:rPr lang="en-US" sz="1400" dirty="0" smtClean="0">
                <a:latin typeface="Calibri" panose="020F0502020204030204" pitchFamily="34" charset="0"/>
              </a:rPr>
              <a:t>Eat strong, pleasant-flavored food immediately after dose to mask taste (like a mint or sweet candy).</a:t>
            </a:r>
          </a:p>
          <a:p>
            <a:pPr marL="285750" indent="-285750">
              <a:buFont typeface="Arial" panose="020B0604020202020204" pitchFamily="34" charset="0"/>
              <a:buChar char="•"/>
            </a:pPr>
            <a:r>
              <a:rPr lang="en-US" sz="1400" dirty="0" smtClean="0">
                <a:latin typeface="Calibri" panose="020F0502020204030204" pitchFamily="34" charset="0"/>
              </a:rPr>
              <a:t>Practice pill swallowing training tips (see card 18).</a:t>
            </a:r>
          </a:p>
          <a:p>
            <a:pPr marL="285750" indent="-285750">
              <a:buFont typeface="Arial" panose="020B0604020202020204" pitchFamily="34" charset="0"/>
              <a:buChar char="•"/>
            </a:pPr>
            <a:r>
              <a:rPr lang="en-US" sz="1400" dirty="0" smtClean="0">
                <a:latin typeface="Calibri" panose="020F0502020204030204" pitchFamily="34" charset="0"/>
              </a:rPr>
              <a:t>Put pill in a small amount of a soft food (like honey or jam) on a spoon, and take medicine from the spoon.</a:t>
            </a:r>
          </a:p>
          <a:p>
            <a:pPr marL="285750" indent="-285750">
              <a:buFont typeface="Arial" panose="020B0604020202020204" pitchFamily="34" charset="0"/>
              <a:buChar char="•"/>
            </a:pPr>
            <a:endParaRPr lang="en-US" sz="1400" dirty="0">
              <a:latin typeface="Calibri" panose="020F0502020204030204" pitchFamily="34" charset="0"/>
            </a:endParaRPr>
          </a:p>
          <a:p>
            <a:r>
              <a:rPr lang="en-US" sz="1400" b="1" dirty="0" smtClean="0">
                <a:latin typeface="Calibri" panose="020F0502020204030204" pitchFamily="34" charset="0"/>
              </a:rPr>
              <a:t>Other Tips:</a:t>
            </a:r>
          </a:p>
          <a:p>
            <a:pPr marL="285750" indent="-285750">
              <a:buFont typeface="Arial" panose="020B0604020202020204" pitchFamily="34" charset="0"/>
              <a:buChar char="•"/>
            </a:pPr>
            <a:r>
              <a:rPr lang="en-US" sz="1400" dirty="0" smtClean="0">
                <a:latin typeface="Calibri" panose="020F0502020204030204" pitchFamily="34" charset="0"/>
              </a:rPr>
              <a:t>Pair taking medications with something happy or good.</a:t>
            </a:r>
          </a:p>
          <a:p>
            <a:pPr marL="285750" indent="-285750">
              <a:buFont typeface="Arial" panose="020B0604020202020204" pitchFamily="34" charset="0"/>
              <a:buChar char="•"/>
            </a:pPr>
            <a:r>
              <a:rPr lang="en-US" sz="1400" dirty="0" smtClean="0">
                <a:latin typeface="Calibri" panose="020F0502020204030204" pitchFamily="34" charset="0"/>
              </a:rPr>
              <a:t>Take medications with a treat.</a:t>
            </a:r>
          </a:p>
          <a:p>
            <a:pPr marL="285750" indent="-285750">
              <a:buFont typeface="Arial" panose="020B0604020202020204" pitchFamily="34" charset="0"/>
              <a:buChar char="•"/>
            </a:pPr>
            <a:r>
              <a:rPr lang="en-US" sz="1400" dirty="0" smtClean="0">
                <a:latin typeface="Calibri" panose="020F0502020204030204" pitchFamily="34" charset="0"/>
              </a:rPr>
              <a:t>Think thoughts like “I’m keeping myself healthy” or “I’m taking care of my body.”</a:t>
            </a:r>
          </a:p>
          <a:p>
            <a:pPr marL="285750" indent="-285750">
              <a:buFont typeface="Arial" panose="020B0604020202020204" pitchFamily="34" charset="0"/>
              <a:buChar char="•"/>
            </a:pPr>
            <a:r>
              <a:rPr lang="en-US" sz="1400" dirty="0" smtClean="0">
                <a:latin typeface="Calibri" panose="020F0502020204030204" pitchFamily="34" charset="0"/>
              </a:rPr>
              <a:t>Talk and share with trusted friends and/or family to get support.</a:t>
            </a:r>
            <a:endParaRPr lang="en-US" sz="1400" dirty="0">
              <a:latin typeface="Calibri" panose="020F0502020204030204" pitchFamily="34" charset="0"/>
            </a:endParaRPr>
          </a:p>
          <a:p>
            <a:endParaRPr lang="en-US" sz="1400" dirty="0" smtClean="0">
              <a:latin typeface="Calibri" panose="020F0502020204030204" pitchFamily="34" charset="0"/>
            </a:endParaRPr>
          </a:p>
          <a:p>
            <a:endParaRPr lang="en-US" sz="1400" dirty="0">
              <a:latin typeface="Calibri" panose="020F0502020204030204" pitchFamily="34" charset="0"/>
            </a:endParaRPr>
          </a:p>
        </p:txBody>
      </p:sp>
      <p:cxnSp>
        <p:nvCxnSpPr>
          <p:cNvPr id="15" name="Straight Connector 14"/>
          <p:cNvCxnSpPr/>
          <p:nvPr/>
        </p:nvCxnSpPr>
        <p:spPr>
          <a:xfrm>
            <a:off x="3581400" y="1057364"/>
            <a:ext cx="0" cy="511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17. Making it easier</a:t>
            </a:r>
            <a:endParaRPr lang="en-US" sz="2800" dirty="0">
              <a:solidFill>
                <a:srgbClr val="FFFFFF"/>
              </a:solidFill>
              <a:latin typeface="Calibri" panose="020F0502020204030204" pitchFamily="34" charset="0"/>
            </a:endParaRPr>
          </a:p>
        </p:txBody>
      </p:sp>
      <p:sp>
        <p:nvSpPr>
          <p:cNvPr id="28" name="Rectangle 27"/>
          <p:cNvSpPr/>
          <p:nvPr/>
        </p:nvSpPr>
        <p:spPr>
          <a:xfrm>
            <a:off x="293679" y="4191000"/>
            <a:ext cx="3059121" cy="1295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44671" y="4267200"/>
            <a:ext cx="3008129" cy="1066800"/>
          </a:xfrm>
        </p:spPr>
        <p:txBody>
          <a:bodyPr>
            <a:normAutofit fontScale="400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p>
          <a:p>
            <a:r>
              <a:rPr lang="en-US" sz="2500" b="1" dirty="0">
                <a:latin typeface="Calibri" panose="020F0502020204030204" pitchFamily="34" charset="0"/>
              </a:rPr>
              <a:t>	</a:t>
            </a:r>
            <a:r>
              <a:rPr lang="en-US" sz="3800" b="1" dirty="0">
                <a:latin typeface="Calibri" panose="020F0502020204030204" pitchFamily="34" charset="0"/>
              </a:rPr>
              <a:t> </a:t>
            </a:r>
            <a:r>
              <a:rPr lang="en-US" sz="3800" b="1" dirty="0" smtClean="0">
                <a:latin typeface="Calibri" panose="020F0502020204030204" pitchFamily="34" charset="0"/>
              </a:rPr>
              <a:t>  Document</a:t>
            </a:r>
          </a:p>
          <a:p>
            <a:endParaRPr lang="en-US" sz="2500" b="1" dirty="0" smtClean="0">
              <a:latin typeface="Calibri" panose="020F0502020204030204" pitchFamily="34" charset="0"/>
            </a:endParaRPr>
          </a:p>
          <a:p>
            <a:r>
              <a:rPr lang="en-US" sz="3000" dirty="0" smtClean="0">
                <a:latin typeface="Calibri" panose="020F0502020204030204" pitchFamily="34" charset="0"/>
              </a:rPr>
              <a:t>Document planned interventions to address barriers identified by patient on the </a:t>
            </a:r>
            <a:r>
              <a:rPr lang="en-US" sz="3000" b="1" dirty="0" smtClean="0">
                <a:latin typeface="Calibri" panose="020F0502020204030204" pitchFamily="34" charset="0"/>
              </a:rPr>
              <a:t>Enhanced Adherence Plan Tool.</a:t>
            </a:r>
            <a:endParaRPr lang="en-US" sz="30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879" y="4267199"/>
            <a:ext cx="533400" cy="463753"/>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70" y="423106"/>
            <a:ext cx="1777866" cy="134114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42</a:t>
            </a:fld>
            <a:endParaRPr lang="en-US" dirty="0">
              <a:solidFill>
                <a:prstClr val="black">
                  <a:tint val="75000"/>
                </a:prstClr>
              </a:solidFill>
            </a:endParaRPr>
          </a:p>
        </p:txBody>
      </p:sp>
    </p:spTree>
    <p:extLst>
      <p:ext uri="{BB962C8B-B14F-4D97-AF65-F5344CB8AC3E}">
        <p14:creationId xmlns:p14="http://schemas.microsoft.com/office/powerpoint/2010/main" val="67388394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7"/>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18. Tips for pill swallowing</a:t>
            </a:r>
            <a:endParaRPr lang="en-US" sz="2800" dirty="0">
              <a:solidFill>
                <a:srgbClr val="FFFFFF"/>
              </a:solidFill>
              <a:latin typeface="Calibri" panose="020F0502020204030204" pitchFamily="34" charset="0"/>
            </a:endParaRPr>
          </a:p>
        </p:txBody>
      </p:sp>
      <p:sp>
        <p:nvSpPr>
          <p:cNvPr id="4" name="TextBox 3"/>
          <p:cNvSpPr txBox="1"/>
          <p:nvPr/>
        </p:nvSpPr>
        <p:spPr>
          <a:xfrm>
            <a:off x="384206" y="6019800"/>
            <a:ext cx="7997794" cy="400110"/>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Using a water bottle is a good way to help swallow pills.</a:t>
            </a:r>
            <a:endParaRPr lang="en-US" sz="2000" dirty="0">
              <a:latin typeface="Calibri" panose="020F0502020204030204" pitchFamily="34" charset="0"/>
            </a:endParaRPr>
          </a:p>
        </p:txBody>
      </p:sp>
      <p:pic>
        <p:nvPicPr>
          <p:cNvPr id="317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2438" y="1724025"/>
            <a:ext cx="8239125" cy="34099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404273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4343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Using a water bottle is a good way to swallow pills.</a:t>
            </a:r>
          </a:p>
          <a:p>
            <a:pPr marL="285750" indent="-285750">
              <a:buFont typeface="Wingdings" panose="05000000000000000000" pitchFamily="2" charset="2"/>
              <a:buChar char="Ø"/>
            </a:pPr>
            <a:r>
              <a:rPr lang="en-US" sz="1600" dirty="0" smtClean="0">
                <a:latin typeface="Calibri" panose="020F0502020204030204" pitchFamily="34" charset="0"/>
              </a:rPr>
              <a:t>Place the pill on the back of your tongue.</a:t>
            </a:r>
          </a:p>
          <a:p>
            <a:pPr marL="285750" indent="-285750">
              <a:buFont typeface="Wingdings" panose="05000000000000000000" pitchFamily="2" charset="2"/>
              <a:buChar char="Ø"/>
            </a:pPr>
            <a:r>
              <a:rPr lang="en-US" sz="1600" dirty="0" smtClean="0">
                <a:latin typeface="Calibri" panose="020F0502020204030204" pitchFamily="34" charset="0"/>
              </a:rPr>
              <a:t>Use a water bottle with a small opening that you can cover with your mouth.</a:t>
            </a:r>
          </a:p>
          <a:p>
            <a:pPr marL="285750" indent="-285750">
              <a:buFont typeface="Wingdings" panose="05000000000000000000" pitchFamily="2" charset="2"/>
              <a:buChar char="Ø"/>
            </a:pPr>
            <a:r>
              <a:rPr lang="en-US" sz="1600" dirty="0" smtClean="0">
                <a:latin typeface="Calibri" panose="020F0502020204030204" pitchFamily="34" charset="0"/>
              </a:rPr>
              <a:t>Tip your head back as far as you can while swallowing the pill and the water.</a:t>
            </a:r>
          </a:p>
          <a:p>
            <a:pPr marL="285750" indent="-285750">
              <a:buFont typeface="Wingdings" panose="05000000000000000000" pitchFamily="2" charset="2"/>
              <a:buChar char="Ø"/>
            </a:pPr>
            <a:r>
              <a:rPr lang="en-US" sz="1600" dirty="0" smtClean="0">
                <a:latin typeface="Calibri" panose="020F0502020204030204" pitchFamily="34" charset="0"/>
              </a:rPr>
              <a:t>Tipping your head back makes swallowing much easier.</a:t>
            </a:r>
            <a:endParaRPr lang="en-US" sz="1600" dirty="0">
              <a:latin typeface="Calibri" panose="020F0502020204030204" pitchFamily="34" charset="0"/>
            </a:endParaRPr>
          </a:p>
        </p:txBody>
      </p: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18. Tips for pill swallowing</a:t>
            </a:r>
            <a:endParaRPr lang="en-US" sz="2800" dirty="0">
              <a:solidFill>
                <a:srgbClr val="FFFFFF"/>
              </a:solidFill>
              <a:latin typeface="Calibri" panose="020F0502020204030204" pitchFamily="34" charset="0"/>
            </a:endParaRPr>
          </a:p>
        </p:txBody>
      </p:sp>
      <p:pic>
        <p:nvPicPr>
          <p:cNvPr id="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799" y="426856"/>
            <a:ext cx="1807055" cy="132574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44</a:t>
            </a:fld>
            <a:endParaRPr lang="en-US" dirty="0">
              <a:solidFill>
                <a:prstClr val="black">
                  <a:tint val="75000"/>
                </a:prstClr>
              </a:solidFill>
            </a:endParaRPr>
          </a:p>
        </p:txBody>
      </p:sp>
    </p:spTree>
    <p:extLst>
      <p:ext uri="{BB962C8B-B14F-4D97-AF65-F5344CB8AC3E}">
        <p14:creationId xmlns:p14="http://schemas.microsoft.com/office/powerpoint/2010/main" val="55399634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smtClean="0">
                <a:solidFill>
                  <a:srgbClr val="FFFFFF"/>
                </a:solidFill>
                <a:latin typeface="Calibri" panose="020F0502020204030204" pitchFamily="34" charset="0"/>
              </a:rPr>
              <a:t>19. Who to tell and why</a:t>
            </a:r>
            <a:endParaRPr lang="en-US" sz="2800" dirty="0">
              <a:solidFill>
                <a:srgbClr val="FFFFFF"/>
              </a:solidFill>
              <a:latin typeface="Calibri" panose="020F0502020204030204" pitchFamily="34" charset="0"/>
            </a:endParaRPr>
          </a:p>
        </p:txBody>
      </p:sp>
      <p:sp>
        <p:nvSpPr>
          <p:cNvPr id="10" name="TextBox 9"/>
          <p:cNvSpPr txBox="1"/>
          <p:nvPr/>
        </p:nvSpPr>
        <p:spPr>
          <a:xfrm>
            <a:off x="6638636" y="2503283"/>
            <a:ext cx="2390424" cy="193899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Sharing your status with someone you trust can help you take your ARVs every day.</a:t>
            </a:r>
            <a:endParaRPr lang="en-US" sz="2000" dirty="0">
              <a:latin typeface="Calibri" panose="020F0502020204030204" pitchFamily="34" charset="0"/>
            </a:endParaRPr>
          </a:p>
        </p:txBody>
      </p:sp>
      <p:pic>
        <p:nvPicPr>
          <p:cNvPr id="337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81088" y="914400"/>
            <a:ext cx="4252912" cy="584794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8877940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Sharing your status with someone you trust can help you take your ARVs every day.</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5410201"/>
          </a:xfrm>
        </p:spPr>
        <p:txBody>
          <a:bodyPr>
            <a:normAutofit lnSpcReduction="10000"/>
          </a:bodyPr>
          <a:lstStyle/>
          <a:p>
            <a:r>
              <a:rPr lang="en-US" sz="1700" b="1" dirty="0" smtClean="0">
                <a:latin typeface="Calibri" panose="020F0502020204030204" pitchFamily="34" charset="0"/>
              </a:rPr>
              <a:t>TALKING POINTS:</a:t>
            </a:r>
          </a:p>
          <a:p>
            <a:r>
              <a:rPr lang="en-US" sz="1400" dirty="0" smtClean="0">
                <a:latin typeface="Calibri" panose="020F0502020204030204" pitchFamily="34" charset="0"/>
              </a:rPr>
              <a:t>Ways to protect privacy:</a:t>
            </a:r>
          </a:p>
          <a:p>
            <a:pPr marL="285750" indent="-285750">
              <a:buFont typeface="Arial" panose="020B0604020202020204" pitchFamily="34" charset="0"/>
              <a:buChar char="•"/>
            </a:pPr>
            <a:r>
              <a:rPr lang="en-US" sz="1400" dirty="0" smtClean="0">
                <a:latin typeface="Calibri" panose="020F0502020204030204" pitchFamily="34" charset="0"/>
              </a:rPr>
              <a:t>Use an unmarked pill bottle.</a:t>
            </a:r>
          </a:p>
          <a:p>
            <a:pPr marL="285750" indent="-285750">
              <a:buFont typeface="Arial" panose="020B0604020202020204" pitchFamily="34" charset="0"/>
              <a:buChar char="•"/>
            </a:pPr>
            <a:r>
              <a:rPr lang="en-US" sz="1400" dirty="0" smtClean="0">
                <a:latin typeface="Calibri" panose="020F0502020204030204" pitchFamily="34" charset="0"/>
              </a:rPr>
              <a:t>Use pill boxes rather than bottles.</a:t>
            </a:r>
          </a:p>
          <a:p>
            <a:pPr marL="285750" indent="-285750">
              <a:buFont typeface="Arial" panose="020B0604020202020204" pitchFamily="34" charset="0"/>
              <a:buChar char="•"/>
            </a:pPr>
            <a:r>
              <a:rPr lang="en-US" sz="1400" dirty="0">
                <a:latin typeface="Calibri" panose="020F0502020204030204" pitchFamily="34" charset="0"/>
              </a:rPr>
              <a:t>Brainstorm places where the patient can keep ARVs out of the sight of others, but that are easily visible/accessible to the patient.</a:t>
            </a:r>
          </a:p>
          <a:p>
            <a:endParaRPr lang="en-US" sz="1400" dirty="0" smtClean="0">
              <a:latin typeface="Calibri" panose="020F0502020204030204" pitchFamily="34" charset="0"/>
            </a:endParaRPr>
          </a:p>
          <a:p>
            <a:r>
              <a:rPr lang="en-US" sz="1400" dirty="0" smtClean="0">
                <a:latin typeface="Calibri" panose="020F0502020204030204" pitchFamily="34" charset="0"/>
              </a:rPr>
              <a:t>Discuss ways to decide who to share their diagnosis with and how to share:</a:t>
            </a:r>
          </a:p>
          <a:p>
            <a:pPr marL="285750" indent="-285750">
              <a:buFont typeface="Arial" panose="020B0604020202020204" pitchFamily="34" charset="0"/>
              <a:buChar char="•"/>
            </a:pPr>
            <a:r>
              <a:rPr lang="en-US" sz="1400" dirty="0" smtClean="0">
                <a:latin typeface="Calibri" panose="020F0502020204030204" pitchFamily="34" charset="0"/>
              </a:rPr>
              <a:t>What characteristics do you think make a good choice for someone to share your status?</a:t>
            </a:r>
          </a:p>
          <a:p>
            <a:pPr marL="285750" indent="-285750">
              <a:buFont typeface="Arial" panose="020B0604020202020204" pitchFamily="34" charset="0"/>
              <a:buChar char="•"/>
            </a:pPr>
            <a:r>
              <a:rPr lang="en-US" sz="1400" dirty="0" smtClean="0">
                <a:latin typeface="Calibri" panose="020F0502020204030204" pitchFamily="34" charset="0"/>
              </a:rPr>
              <a:t>What are benefits of someone knowing your status?</a:t>
            </a:r>
          </a:p>
          <a:p>
            <a:pPr marL="285750" indent="-285750">
              <a:buFont typeface="Arial" panose="020B0604020202020204" pitchFamily="34" charset="0"/>
              <a:buChar char="•"/>
            </a:pPr>
            <a:r>
              <a:rPr lang="en-US" sz="1400" dirty="0" smtClean="0">
                <a:latin typeface="Calibri" panose="020F0502020204030204" pitchFamily="34" charset="0"/>
              </a:rPr>
              <a:t>How do you decide whether you can trust someone?</a:t>
            </a:r>
          </a:p>
          <a:p>
            <a:pPr marL="285750" indent="-285750">
              <a:buFont typeface="Arial" panose="020B0604020202020204" pitchFamily="34" charset="0"/>
              <a:buChar char="•"/>
            </a:pPr>
            <a:r>
              <a:rPr lang="en-US" sz="1400" dirty="0" smtClean="0">
                <a:latin typeface="Calibri" panose="020F0502020204030204" pitchFamily="34" charset="0"/>
              </a:rPr>
              <a:t>Are you concerned that harm might come to you if you disclose your HIV status?</a:t>
            </a:r>
          </a:p>
          <a:p>
            <a:pPr marL="285750" indent="-285750">
              <a:buFont typeface="Arial" panose="020B0604020202020204" pitchFamily="34" charset="0"/>
              <a:buChar char="•"/>
            </a:pPr>
            <a:endParaRPr lang="en-US" sz="1400" dirty="0">
              <a:latin typeface="Calibri" panose="020F0502020204030204" pitchFamily="34" charset="0"/>
            </a:endParaRPr>
          </a:p>
          <a:p>
            <a:r>
              <a:rPr lang="en-US" sz="1400" dirty="0" smtClean="0">
                <a:latin typeface="Calibri" panose="020F0502020204030204" pitchFamily="34" charset="0"/>
              </a:rPr>
              <a:t>If patient is in a relationship:</a:t>
            </a:r>
          </a:p>
          <a:p>
            <a:pPr marL="285750" indent="-285750">
              <a:buFont typeface="Arial" panose="020B0604020202020204" pitchFamily="34" charset="0"/>
              <a:buChar char="•"/>
            </a:pPr>
            <a:r>
              <a:rPr lang="en-US" sz="1400" dirty="0" smtClean="0">
                <a:latin typeface="Calibri" panose="020F0502020204030204" pitchFamily="34" charset="0"/>
              </a:rPr>
              <a:t>What might be beneficial for your partner if you were taking your ARVs every day?</a:t>
            </a:r>
          </a:p>
          <a:p>
            <a:pPr marL="285750" indent="-285750">
              <a:buFont typeface="Arial" panose="020B0604020202020204" pitchFamily="34" charset="0"/>
              <a:buChar char="•"/>
            </a:pPr>
            <a:r>
              <a:rPr lang="en-US" sz="1400" dirty="0" smtClean="0">
                <a:latin typeface="Calibri" panose="020F0502020204030204" pitchFamily="34" charset="0"/>
              </a:rPr>
              <a:t>How do you think your partner might support you to take your ARVs?</a:t>
            </a:r>
            <a:endParaRPr lang="en-US" sz="1400" dirty="0">
              <a:latin typeface="Calibri" panose="020F0502020204030204" pitchFamily="34" charset="0"/>
            </a:endParaRPr>
          </a:p>
        </p:txBody>
      </p:sp>
      <p:cxnSp>
        <p:nvCxnSpPr>
          <p:cNvPr id="15" name="Straight Connector 14"/>
          <p:cNvCxnSpPr/>
          <p:nvPr/>
        </p:nvCxnSpPr>
        <p:spPr>
          <a:xfrm>
            <a:off x="3581400" y="1057364"/>
            <a:ext cx="0" cy="5114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19. Who to tell and why</a:t>
            </a:r>
            <a:endParaRPr lang="en-US" sz="2800" dirty="0">
              <a:solidFill>
                <a:srgbClr val="FFFFFF"/>
              </a:solidFill>
              <a:latin typeface="Calibri" panose="020F0502020204030204" pitchFamily="34" charset="0"/>
            </a:endParaRPr>
          </a:p>
        </p:txBody>
      </p:sp>
      <p:sp>
        <p:nvSpPr>
          <p:cNvPr id="28" name="Rectangle 27"/>
          <p:cNvSpPr/>
          <p:nvPr/>
        </p:nvSpPr>
        <p:spPr>
          <a:xfrm>
            <a:off x="293679" y="4191000"/>
            <a:ext cx="3059121" cy="1295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44671" y="4267200"/>
            <a:ext cx="3008129" cy="1066800"/>
          </a:xfrm>
        </p:spPr>
        <p:txBody>
          <a:bodyPr>
            <a:normAutofit fontScale="400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p>
          <a:p>
            <a:r>
              <a:rPr lang="en-US" sz="2500" b="1" dirty="0">
                <a:latin typeface="Calibri" panose="020F0502020204030204" pitchFamily="34" charset="0"/>
              </a:rPr>
              <a:t>	</a:t>
            </a:r>
            <a:r>
              <a:rPr lang="en-US" sz="3800" b="1" dirty="0">
                <a:latin typeface="Calibri" panose="020F0502020204030204" pitchFamily="34" charset="0"/>
              </a:rPr>
              <a:t> </a:t>
            </a:r>
            <a:r>
              <a:rPr lang="en-US" sz="3800" b="1" dirty="0" smtClean="0">
                <a:latin typeface="Calibri" panose="020F0502020204030204" pitchFamily="34" charset="0"/>
              </a:rPr>
              <a:t>  Document</a:t>
            </a:r>
          </a:p>
          <a:p>
            <a:endParaRPr lang="en-US" sz="2500" b="1" dirty="0" smtClean="0">
              <a:latin typeface="Calibri" panose="020F0502020204030204" pitchFamily="34" charset="0"/>
            </a:endParaRPr>
          </a:p>
          <a:p>
            <a:r>
              <a:rPr lang="en-US" sz="3000" dirty="0" smtClean="0">
                <a:latin typeface="Calibri" panose="020F0502020204030204" pitchFamily="34" charset="0"/>
              </a:rPr>
              <a:t>Document planned interventions to address barriers identified by patient on the </a:t>
            </a:r>
            <a:r>
              <a:rPr lang="en-US" sz="3000" b="1" dirty="0" smtClean="0">
                <a:latin typeface="Calibri" panose="020F0502020204030204" pitchFamily="34" charset="0"/>
              </a:rPr>
              <a:t>Enhanced Adherence Plan Tool.</a:t>
            </a:r>
            <a:endParaRPr lang="en-US" sz="30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9879" y="4267199"/>
            <a:ext cx="533400" cy="463753"/>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216371" y="418489"/>
            <a:ext cx="1777866" cy="13900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46</a:t>
            </a:fld>
            <a:endParaRPr lang="en-US" dirty="0">
              <a:solidFill>
                <a:prstClr val="black">
                  <a:tint val="75000"/>
                </a:prstClr>
              </a:solidFill>
            </a:endParaRPr>
          </a:p>
        </p:txBody>
      </p:sp>
    </p:spTree>
    <p:extLst>
      <p:ext uri="{BB962C8B-B14F-4D97-AF65-F5344CB8AC3E}">
        <p14:creationId xmlns:p14="http://schemas.microsoft.com/office/powerpoint/2010/main" val="154979726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4"/>
          </a:solidFill>
        </p:spPr>
        <p:txBody>
          <a:bodyPr>
            <a:noAutofit/>
          </a:bodyPr>
          <a:lstStyle/>
          <a:p>
            <a:pPr algn="l"/>
            <a:r>
              <a:rPr lang="en-US" sz="2800" dirty="0">
                <a:solidFill>
                  <a:srgbClr val="FFFFFF"/>
                </a:solidFill>
                <a:latin typeface="Calibri" panose="020F0502020204030204" pitchFamily="34" charset="0"/>
              </a:rPr>
              <a:t>	</a:t>
            </a:r>
            <a:r>
              <a:rPr lang="en-US" sz="2800" dirty="0" smtClean="0">
                <a:solidFill>
                  <a:srgbClr val="FFFFFF"/>
                </a:solidFill>
                <a:latin typeface="Calibri" panose="020F0502020204030204" pitchFamily="34" charset="0"/>
              </a:rPr>
              <a:t>20. Taking charge of your ARVs</a:t>
            </a:r>
            <a:endParaRPr lang="en-US" sz="2800" dirty="0">
              <a:solidFill>
                <a:srgbClr val="FFFFFF"/>
              </a:solidFill>
              <a:latin typeface="Calibri" panose="020F0502020204030204" pitchFamily="34" charset="0"/>
            </a:endParaRPr>
          </a:p>
        </p:txBody>
      </p:sp>
      <p:sp>
        <p:nvSpPr>
          <p:cNvPr id="10" name="TextBox 9"/>
          <p:cNvSpPr txBox="1"/>
          <p:nvPr/>
        </p:nvSpPr>
        <p:spPr>
          <a:xfrm>
            <a:off x="6638636" y="1981200"/>
            <a:ext cx="2390424" cy="3170099"/>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By being in charge of your ARVs, you are setting yourself up to lead a healthy life.</a:t>
            </a:r>
          </a:p>
          <a:p>
            <a:pPr marL="285750" indent="-285750">
              <a:buFont typeface="Wingdings" panose="05000000000000000000" pitchFamily="2" charset="2"/>
              <a:buChar char="Ø"/>
            </a:pPr>
            <a:endParaRPr lang="en-US" sz="2000" dirty="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Most people still find support helpful, even if you are in charge.</a:t>
            </a:r>
            <a:endParaRPr lang="en-US" sz="2000" dirty="0">
              <a:latin typeface="Calibri" panose="020F0502020204030204" pitchFamily="34" charset="0"/>
            </a:endParaRPr>
          </a:p>
        </p:txBody>
      </p:sp>
      <p:pic>
        <p:nvPicPr>
          <p:cNvPr id="358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1" y="1524000"/>
            <a:ext cx="6119336" cy="4419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474650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Sharing your status with someone you trust can help you take your ARVs every day.</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142999"/>
            <a:ext cx="5226756" cy="5410201"/>
          </a:xfrm>
        </p:spPr>
        <p:txBody>
          <a:bodyPr>
            <a:normAutofit/>
          </a:bodyPr>
          <a:lstStyle/>
          <a:p>
            <a:r>
              <a:rPr lang="en-US" sz="1700" b="1" dirty="0" smtClean="0">
                <a:latin typeface="Calibri" panose="020F0502020204030204" pitchFamily="34" charset="0"/>
              </a:rPr>
              <a:t>TALKING POINTS:</a:t>
            </a:r>
          </a:p>
          <a:p>
            <a:pPr marL="285750" indent="-285750">
              <a:buFont typeface="Arial" panose="020B0604020202020204" pitchFamily="34" charset="0"/>
              <a:buChar char="•"/>
            </a:pPr>
            <a:r>
              <a:rPr lang="en-US" sz="1400" dirty="0" smtClean="0">
                <a:latin typeface="Calibri" panose="020F0502020204030204" pitchFamily="34" charset="0"/>
              </a:rPr>
              <a:t>You are the only one living in your body –                                                                         it is your job to make sure you take your                                                     ARVs to protect it.</a:t>
            </a:r>
          </a:p>
          <a:p>
            <a:pPr marL="285750" indent="-285750">
              <a:buFont typeface="Arial" panose="020B0604020202020204" pitchFamily="34" charset="0"/>
              <a:buChar char="•"/>
            </a:pPr>
            <a:r>
              <a:rPr lang="en-US" sz="1400" dirty="0" smtClean="0">
                <a:latin typeface="Calibri" panose="020F0502020204030204" pitchFamily="34" charset="0"/>
              </a:rPr>
              <a:t>Many people have support in taking ARVs, but ultimately it is your job.</a:t>
            </a:r>
          </a:p>
          <a:p>
            <a:pPr marL="285750" indent="-285750">
              <a:buFont typeface="Arial" panose="020B0604020202020204" pitchFamily="34" charset="0"/>
              <a:buChar char="•"/>
            </a:pPr>
            <a:r>
              <a:rPr lang="en-US" sz="1400" dirty="0" smtClean="0">
                <a:latin typeface="Calibri" panose="020F0502020204030204" pitchFamily="34" charset="0"/>
              </a:rPr>
              <a:t>Where are you living? Who lives with you? How might this affect you taking your ARVs?</a:t>
            </a:r>
          </a:p>
          <a:p>
            <a:pPr marL="285750" indent="-285750">
              <a:buFont typeface="Arial" panose="020B0604020202020204" pitchFamily="34" charset="0"/>
              <a:buChar char="•"/>
            </a:pPr>
            <a:r>
              <a:rPr lang="en-US" sz="1400" dirty="0" smtClean="0">
                <a:latin typeface="Calibri" panose="020F0502020204030204" pitchFamily="34" charset="0"/>
              </a:rPr>
              <a:t>Who currently helps you take your medications? How do you think that might change in the future?</a:t>
            </a:r>
          </a:p>
          <a:p>
            <a:pPr marL="285750" indent="-285750">
              <a:buFont typeface="Arial" panose="020B0604020202020204" pitchFamily="34" charset="0"/>
              <a:buChar char="•"/>
            </a:pPr>
            <a:r>
              <a:rPr lang="en-US" sz="1400" dirty="0" smtClean="0">
                <a:latin typeface="Calibri" panose="020F0502020204030204" pitchFamily="34" charset="0"/>
              </a:rPr>
              <a:t>Who knows that you are HIV+?</a:t>
            </a:r>
          </a:p>
          <a:p>
            <a:pPr marL="285750" indent="-285750">
              <a:buFont typeface="Arial" panose="020B0604020202020204" pitchFamily="34" charset="0"/>
              <a:buChar char="•"/>
            </a:pPr>
            <a:r>
              <a:rPr lang="en-US" sz="1400" dirty="0" smtClean="0">
                <a:latin typeface="Calibri" panose="020F0502020204030204" pitchFamily="34" charset="0"/>
              </a:rPr>
              <a:t>Who might be a good source of support for you as you manage your ARV?</a:t>
            </a:r>
          </a:p>
          <a:p>
            <a:pPr marL="285750" indent="-285750">
              <a:buFont typeface="Arial" panose="020B0604020202020204" pitchFamily="34" charset="0"/>
              <a:buChar char="•"/>
            </a:pPr>
            <a:r>
              <a:rPr lang="en-US" sz="1400" dirty="0" smtClean="0">
                <a:latin typeface="Calibri" panose="020F0502020204030204" pitchFamily="34" charset="0"/>
              </a:rPr>
              <a:t>I hear you saying you have lots of changes in your life right now, how do you think this might affect you taking ARVs?</a:t>
            </a:r>
          </a:p>
          <a:p>
            <a:pPr marL="285750" indent="-285750">
              <a:buFont typeface="Arial" panose="020B0604020202020204" pitchFamily="34" charset="0"/>
              <a:buChar char="•"/>
            </a:pPr>
            <a:r>
              <a:rPr lang="en-US" sz="1400" dirty="0" smtClean="0">
                <a:latin typeface="Calibri" panose="020F0502020204030204" pitchFamily="34" charset="0"/>
              </a:rPr>
              <a:t>It sounds like you have a busy schedule! I hear it is important to you to stay healthy to keep this up. How do you think taking ARVs can fit into your schedule? </a:t>
            </a:r>
            <a:endParaRPr lang="en-US" sz="1400" dirty="0">
              <a:latin typeface="Calibri" panose="020F0502020204030204" pitchFamily="34" charset="0"/>
            </a:endParaRPr>
          </a:p>
        </p:txBody>
      </p:sp>
      <p:cxnSp>
        <p:nvCxnSpPr>
          <p:cNvPr id="15" name="Straight Connector 14"/>
          <p:cNvCxnSpPr/>
          <p:nvPr/>
        </p:nvCxnSpPr>
        <p:spPr>
          <a:xfrm>
            <a:off x="3581400" y="1057364"/>
            <a:ext cx="0" cy="4200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1" name="Title 1"/>
          <p:cNvSpPr>
            <a:spLocks noGrp="1"/>
          </p:cNvSpPr>
          <p:nvPr>
            <p:ph type="title"/>
          </p:nvPr>
        </p:nvSpPr>
        <p:spPr>
          <a:xfrm>
            <a:off x="0" y="-3675"/>
            <a:ext cx="9144000" cy="848697"/>
          </a:xfrm>
          <a:solidFill>
            <a:schemeClr val="accent4"/>
          </a:solidFill>
        </p:spPr>
        <p:txBody>
          <a:bodyPr>
            <a:noAutofit/>
          </a:bodyPr>
          <a:lstStyle/>
          <a:p>
            <a:pPr algn="l"/>
            <a:r>
              <a:rPr lang="en-US" sz="2800" dirty="0" smtClean="0">
                <a:solidFill>
                  <a:srgbClr val="FFFFFF"/>
                </a:solidFill>
                <a:latin typeface="Calibri" panose="020F0502020204030204" pitchFamily="34" charset="0"/>
              </a:rPr>
              <a:t>	20. Taking charge of your ARVs</a:t>
            </a:r>
            <a:endParaRPr lang="en-US" sz="2800" dirty="0">
              <a:solidFill>
                <a:srgbClr val="FFFFFF"/>
              </a:solidFill>
              <a:latin typeface="Calibri" panose="020F0502020204030204" pitchFamily="34" charset="0"/>
            </a:endParaRPr>
          </a:p>
        </p:txBody>
      </p:sp>
      <p:sp>
        <p:nvSpPr>
          <p:cNvPr id="13" name="Rectangle 12"/>
          <p:cNvSpPr/>
          <p:nvPr/>
        </p:nvSpPr>
        <p:spPr>
          <a:xfrm>
            <a:off x="457199" y="2971801"/>
            <a:ext cx="2796619" cy="26670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4" name="Content Placeholder 1"/>
          <p:cNvSpPr>
            <a:spLocks noGrp="1"/>
          </p:cNvSpPr>
          <p:nvPr>
            <p:ph sz="half" idx="1"/>
          </p:nvPr>
        </p:nvSpPr>
        <p:spPr>
          <a:xfrm>
            <a:off x="1078230" y="3048001"/>
            <a:ext cx="2122170" cy="3125114"/>
          </a:xfrm>
        </p:spPr>
        <p:txBody>
          <a:bodyPr>
            <a:normAutofit/>
          </a:bodyPr>
          <a:lstStyle/>
          <a:p>
            <a:r>
              <a:rPr lang="en-US" sz="1600" b="1" dirty="0" smtClean="0">
                <a:latin typeface="Calibri" panose="020F0502020204030204" pitchFamily="34" charset="0"/>
              </a:rPr>
              <a:t>Let’s Review:</a:t>
            </a:r>
          </a:p>
          <a:p>
            <a:pPr marL="285750" indent="-285750">
              <a:buFont typeface="Arial" panose="020B0604020202020204" pitchFamily="34" charset="0"/>
              <a:buChar char="•"/>
            </a:pPr>
            <a:r>
              <a:rPr lang="en-US" sz="1500" dirty="0" smtClean="0">
                <a:latin typeface="Calibri" panose="020F0502020204030204" pitchFamily="34" charset="0"/>
              </a:rPr>
              <a:t>Do you think ARVs will help you?</a:t>
            </a:r>
          </a:p>
          <a:p>
            <a:pPr marL="285750" indent="-285750">
              <a:buFont typeface="Arial" panose="020B0604020202020204" pitchFamily="34" charset="0"/>
              <a:buChar char="•"/>
            </a:pPr>
            <a:r>
              <a:rPr lang="en-US" sz="1500" dirty="0" smtClean="0">
                <a:latin typeface="Calibri" panose="020F0502020204030204" pitchFamily="34" charset="0"/>
              </a:rPr>
              <a:t>Are you taking any other treatments for your HIV?</a:t>
            </a:r>
          </a:p>
          <a:p>
            <a:pPr marL="285750" indent="-285750">
              <a:buFont typeface="Arial" panose="020B0604020202020204" pitchFamily="34" charset="0"/>
              <a:buChar char="•"/>
            </a:pPr>
            <a:r>
              <a:rPr lang="en-US" sz="1500" dirty="0" smtClean="0">
                <a:latin typeface="Calibri" panose="020F0502020204030204" pitchFamily="34" charset="0"/>
              </a:rPr>
              <a:t>Are you seeking help from anyone outside of this clinic for your HIV?</a:t>
            </a:r>
          </a:p>
        </p:txBody>
      </p:sp>
      <p:pic>
        <p:nvPicPr>
          <p:cNvPr id="1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3400" y="3048000"/>
            <a:ext cx="544830" cy="80258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216371" y="418489"/>
            <a:ext cx="1777866" cy="1390062"/>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48</a:t>
            </a:fld>
            <a:endParaRPr lang="en-US" dirty="0">
              <a:solidFill>
                <a:prstClr val="black">
                  <a:tint val="75000"/>
                </a:prstClr>
              </a:solidFill>
            </a:endParaRPr>
          </a:p>
        </p:txBody>
      </p:sp>
    </p:spTree>
    <p:extLst>
      <p:ext uri="{BB962C8B-B14F-4D97-AF65-F5344CB8AC3E}">
        <p14:creationId xmlns:p14="http://schemas.microsoft.com/office/powerpoint/2010/main" val="398052153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accent1"/>
          </a:solidFill>
        </p:spPr>
        <p:txBody>
          <a:bodyPr>
            <a:noAutofit/>
          </a:bodyPr>
          <a:lstStyle/>
          <a:p>
            <a:pPr algn="l"/>
            <a:r>
              <a:rPr lang="en-US" sz="2600" dirty="0">
                <a:solidFill>
                  <a:srgbClr val="FFFFFF"/>
                </a:solidFill>
                <a:latin typeface="Calibri" panose="020F0502020204030204" pitchFamily="34" charset="0"/>
              </a:rPr>
              <a:t>	</a:t>
            </a:r>
            <a:r>
              <a:rPr lang="en-US" sz="2600" dirty="0" smtClean="0">
                <a:solidFill>
                  <a:srgbClr val="FFFFFF"/>
                </a:solidFill>
                <a:latin typeface="Calibri" panose="020F0502020204030204" pitchFamily="34" charset="0"/>
              </a:rPr>
              <a:t>21. </a:t>
            </a:r>
            <a:r>
              <a:rPr lang="en-US" sz="2600" dirty="0">
                <a:solidFill>
                  <a:srgbClr val="FFFFFF"/>
                </a:solidFill>
                <a:latin typeface="Calibri" panose="020F0502020204030204" pitchFamily="34" charset="0"/>
              </a:rPr>
              <a:t>Follow </a:t>
            </a:r>
            <a:r>
              <a:rPr lang="en-US" sz="2600" dirty="0" smtClean="0">
                <a:solidFill>
                  <a:srgbClr val="FFFFFF"/>
                </a:solidFill>
                <a:latin typeface="Calibri" panose="020F0502020204030204" pitchFamily="34" charset="0"/>
              </a:rPr>
              <a:t>up on how you are taking ARVs</a:t>
            </a:r>
            <a:endParaRPr lang="en-US" sz="2600" dirty="0">
              <a:solidFill>
                <a:srgbClr val="FFFFFF"/>
              </a:solidFill>
              <a:latin typeface="Calibri" panose="020F0502020204030204" pitchFamily="34" charset="0"/>
            </a:endParaRPr>
          </a:p>
        </p:txBody>
      </p:sp>
      <p:sp>
        <p:nvSpPr>
          <p:cNvPr id="5" name="TextBox 4"/>
          <p:cNvSpPr txBox="1"/>
          <p:nvPr/>
        </p:nvSpPr>
        <p:spPr>
          <a:xfrm>
            <a:off x="6858000" y="1981200"/>
            <a:ext cx="2161824" cy="1938992"/>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Together we’ll review the plan made last time to see how you are taking ARVs.</a:t>
            </a:r>
          </a:p>
          <a:p>
            <a:endParaRPr lang="en-US" sz="2000" dirty="0" smtClean="0">
              <a:latin typeface="Calibri" panose="020F0502020204030204" pitchFamily="34" charset="0"/>
            </a:endParaRPr>
          </a:p>
        </p:txBody>
      </p:sp>
      <p:pic>
        <p:nvPicPr>
          <p:cNvPr id="7"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799" y="1073289"/>
            <a:ext cx="6283280" cy="55561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1491151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660702" cy="848697"/>
          </a:xfrm>
        </p:spPr>
        <p:txBody>
          <a:bodyPr>
            <a:noAutofit/>
          </a:bodyPr>
          <a:lstStyle/>
          <a:p>
            <a:pPr algn="l"/>
            <a:r>
              <a:rPr lang="en-US" sz="2800" dirty="0" smtClean="0">
                <a:solidFill>
                  <a:srgbClr val="002060"/>
                </a:solidFill>
                <a:latin typeface="Calibri" panose="020F0502020204030204" pitchFamily="34" charset="0"/>
              </a:rPr>
              <a:t>Good counseling and communication skills</a:t>
            </a:r>
            <a:endParaRPr lang="en-US" sz="28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685800"/>
            <a:ext cx="8534400" cy="5943600"/>
          </a:xfrm>
        </p:spPr>
        <p:txBody>
          <a:bodyPr>
            <a:noAutofit/>
          </a:bodyPr>
          <a:lstStyle/>
          <a:p>
            <a:pPr>
              <a:lnSpc>
                <a:spcPct val="120000"/>
              </a:lnSpc>
              <a:spcAft>
                <a:spcPts val="0"/>
              </a:spcAft>
            </a:pPr>
            <a:r>
              <a:rPr lang="en-GB" sz="1200" b="1" u="sng" dirty="0" smtClean="0">
                <a:latin typeface="Calibri" panose="020F0502020204030204" pitchFamily="34" charset="0"/>
              </a:rPr>
              <a:t>Key Tips:</a:t>
            </a:r>
          </a:p>
          <a:p>
            <a:pPr marL="171450" indent="-171450">
              <a:lnSpc>
                <a:spcPct val="120000"/>
              </a:lnSpc>
              <a:spcAft>
                <a:spcPts val="0"/>
              </a:spcAft>
              <a:buFont typeface="Arial" panose="020B0604020202020204" pitchFamily="34" charset="0"/>
              <a:buChar char="•"/>
            </a:pPr>
            <a:r>
              <a:rPr lang="en-GB" sz="1200" dirty="0" smtClean="0">
                <a:latin typeface="Calibri" panose="020F0502020204030204" pitchFamily="34" charset="0"/>
              </a:rPr>
              <a:t>Always make </a:t>
            </a:r>
            <a:r>
              <a:rPr lang="en-GB" sz="1200" b="1" dirty="0" smtClean="0">
                <a:latin typeface="Calibri" panose="020F0502020204030204" pitchFamily="34" charset="0"/>
              </a:rPr>
              <a:t>eye contact</a:t>
            </a:r>
            <a:r>
              <a:rPr lang="en-GB" sz="1200" dirty="0" smtClean="0">
                <a:latin typeface="Calibri" panose="020F0502020204030204" pitchFamily="34" charset="0"/>
              </a:rPr>
              <a:t> with the patient</a:t>
            </a:r>
          </a:p>
          <a:p>
            <a:pPr marL="171450" indent="-171450">
              <a:lnSpc>
                <a:spcPct val="120000"/>
              </a:lnSpc>
              <a:spcAft>
                <a:spcPts val="0"/>
              </a:spcAft>
              <a:buFont typeface="Arial" panose="020B0604020202020204" pitchFamily="34" charset="0"/>
              <a:buChar char="•"/>
            </a:pPr>
            <a:r>
              <a:rPr lang="en-GB" sz="1200" dirty="0" smtClean="0">
                <a:latin typeface="Calibri" panose="020F0502020204030204" pitchFamily="34" charset="0"/>
              </a:rPr>
              <a:t>Sit </a:t>
            </a:r>
            <a:r>
              <a:rPr lang="en-GB" sz="1200" b="1" dirty="0" smtClean="0">
                <a:latin typeface="Calibri" panose="020F0502020204030204" pitchFamily="34" charset="0"/>
              </a:rPr>
              <a:t>face to face</a:t>
            </a:r>
          </a:p>
          <a:p>
            <a:pPr marL="171450" indent="-171450">
              <a:lnSpc>
                <a:spcPct val="120000"/>
              </a:lnSpc>
              <a:spcAft>
                <a:spcPts val="0"/>
              </a:spcAft>
              <a:buFont typeface="Arial" panose="020B0604020202020204" pitchFamily="34" charset="0"/>
              <a:buChar char="•"/>
            </a:pPr>
            <a:r>
              <a:rPr lang="en-GB" sz="1200" dirty="0" smtClean="0">
                <a:latin typeface="Calibri" panose="020F0502020204030204" pitchFamily="34" charset="0"/>
              </a:rPr>
              <a:t>Speak clearly and in a </a:t>
            </a:r>
            <a:r>
              <a:rPr lang="en-GB" sz="1200" b="1" dirty="0" smtClean="0">
                <a:latin typeface="Calibri" panose="020F0502020204030204" pitchFamily="34" charset="0"/>
              </a:rPr>
              <a:t>nonthreatening voice</a:t>
            </a:r>
          </a:p>
          <a:p>
            <a:pPr marL="171450" indent="-171450">
              <a:lnSpc>
                <a:spcPct val="120000"/>
              </a:lnSpc>
              <a:spcAft>
                <a:spcPts val="0"/>
              </a:spcAft>
              <a:buFont typeface="Arial" panose="020B0604020202020204" pitchFamily="34" charset="0"/>
              <a:buChar char="•"/>
            </a:pPr>
            <a:r>
              <a:rPr lang="en-GB" sz="1200" dirty="0" smtClean="0">
                <a:latin typeface="Calibri" panose="020F0502020204030204" pitchFamily="34" charset="0"/>
              </a:rPr>
              <a:t>Be </a:t>
            </a:r>
            <a:r>
              <a:rPr lang="en-GB" sz="1200" b="1" dirty="0" smtClean="0">
                <a:latin typeface="Calibri" panose="020F0502020204030204" pitchFamily="34" charset="0"/>
              </a:rPr>
              <a:t>non-judgmental and respectful – do not blame or criticize!</a:t>
            </a:r>
          </a:p>
          <a:p>
            <a:pPr marL="171450" indent="-171450">
              <a:lnSpc>
                <a:spcPct val="120000"/>
              </a:lnSpc>
              <a:spcAft>
                <a:spcPts val="0"/>
              </a:spcAft>
              <a:buFont typeface="Arial" panose="020B0604020202020204" pitchFamily="34" charset="0"/>
              <a:buChar char="•"/>
            </a:pPr>
            <a:endParaRPr lang="en-GB" sz="1200" b="1" dirty="0">
              <a:latin typeface="Calibri" panose="020F0502020204030204" pitchFamily="34" charset="0"/>
            </a:endParaRPr>
          </a:p>
          <a:p>
            <a:pPr>
              <a:lnSpc>
                <a:spcPct val="120000"/>
              </a:lnSpc>
              <a:spcAft>
                <a:spcPts val="0"/>
              </a:spcAft>
            </a:pPr>
            <a:r>
              <a:rPr lang="en-GB" sz="1200" b="1" u="sng" dirty="0" smtClean="0">
                <a:latin typeface="Calibri" panose="020F0502020204030204" pitchFamily="34" charset="0"/>
              </a:rPr>
              <a:t>Facts about Adolescent Development:</a:t>
            </a:r>
            <a:r>
              <a:rPr lang="en-GB" sz="1200" dirty="0" smtClean="0">
                <a:latin typeface="Calibri" panose="020F0502020204030204" pitchFamily="34" charset="0"/>
              </a:rPr>
              <a:t> The brain’s ability to think about how today’s actions will affect the future (e.g. taking medicine will keep a person healthy and well in the future) develops slowly with the brain developing into the mid-20s. It is normal for adolescents to feel as if nothing can hurt them and to think more about immediate problems (“I don’t want to take pills”) than later problems (“If I don’t take pills now, I could get sick or die”). Therefore, we are asking adolescents to be wise beyond their years with their health.</a:t>
            </a:r>
          </a:p>
          <a:p>
            <a:pPr>
              <a:lnSpc>
                <a:spcPct val="120000"/>
              </a:lnSpc>
              <a:spcAft>
                <a:spcPts val="0"/>
              </a:spcAft>
            </a:pPr>
            <a:endParaRPr lang="en-GB" sz="1200" u="sng" dirty="0">
              <a:latin typeface="Calibri" panose="020F0502020204030204" pitchFamily="34" charset="0"/>
            </a:endParaRPr>
          </a:p>
          <a:p>
            <a:pPr>
              <a:lnSpc>
                <a:spcPct val="120000"/>
              </a:lnSpc>
              <a:spcAft>
                <a:spcPts val="0"/>
              </a:spcAft>
            </a:pPr>
            <a:r>
              <a:rPr lang="en-GB" sz="1200" b="1" u="sng" dirty="0" smtClean="0">
                <a:latin typeface="Calibri" panose="020F0502020204030204" pitchFamily="34" charset="0"/>
              </a:rPr>
              <a:t>Ask more than Tell:</a:t>
            </a:r>
            <a:r>
              <a:rPr lang="en-GB" sz="1200" dirty="0" smtClean="0">
                <a:latin typeface="Calibri" panose="020F0502020204030204" pitchFamily="34" charset="0"/>
              </a:rPr>
              <a:t> Adolescents do not respond well to “You will die if you don’t take this.” It rarely helps change their </a:t>
            </a:r>
            <a:r>
              <a:rPr lang="en-GB" sz="1200" dirty="0" err="1" smtClean="0">
                <a:latin typeface="Calibri" panose="020F0502020204030204" pitchFamily="34" charset="0"/>
              </a:rPr>
              <a:t>behavior</a:t>
            </a:r>
            <a:r>
              <a:rPr lang="en-GB" sz="1200" dirty="0" smtClean="0">
                <a:latin typeface="Calibri" panose="020F0502020204030204" pitchFamily="34" charset="0"/>
              </a:rPr>
              <a:t> and, likely, they will not feel as if you are listening or care. Stay non-judgmental and focus on immediate benefits that matter to the person.</a:t>
            </a:r>
          </a:p>
          <a:p>
            <a:pPr marL="228600" indent="-228600">
              <a:lnSpc>
                <a:spcPct val="120000"/>
              </a:lnSpc>
              <a:spcAft>
                <a:spcPts val="0"/>
              </a:spcAft>
              <a:buAutoNum type="arabicPeriod"/>
            </a:pPr>
            <a:r>
              <a:rPr lang="en-GB" sz="1200" dirty="0" smtClean="0">
                <a:latin typeface="Calibri" panose="020F0502020204030204" pitchFamily="34" charset="0"/>
              </a:rPr>
              <a:t>Find out what is important to him or her: “What do you like to do in your free time?”</a:t>
            </a:r>
          </a:p>
          <a:p>
            <a:pPr marL="228600" indent="-228600">
              <a:lnSpc>
                <a:spcPct val="120000"/>
              </a:lnSpc>
              <a:spcAft>
                <a:spcPts val="0"/>
              </a:spcAft>
              <a:buAutoNum type="arabicPeriod"/>
            </a:pPr>
            <a:r>
              <a:rPr lang="en-GB" sz="1200" dirty="0" smtClean="0">
                <a:latin typeface="Calibri" panose="020F0502020204030204" pitchFamily="34" charset="0"/>
              </a:rPr>
              <a:t>Be interested in the responses: “I’d like to hear more about that.”</a:t>
            </a:r>
          </a:p>
          <a:p>
            <a:pPr marL="228600" indent="-228600">
              <a:lnSpc>
                <a:spcPct val="120000"/>
              </a:lnSpc>
              <a:spcAft>
                <a:spcPts val="0"/>
              </a:spcAft>
              <a:buAutoNum type="arabicPeriod"/>
            </a:pPr>
            <a:r>
              <a:rPr lang="en-GB" sz="1200" dirty="0" smtClean="0">
                <a:latin typeface="Calibri" panose="020F0502020204030204" pitchFamily="34" charset="0"/>
              </a:rPr>
              <a:t>Before giving advice, make sure you are clear about what information would be helpful and ask if they want information. After giving the information, check with the person about what they heard. For example:</a:t>
            </a:r>
          </a:p>
          <a:p>
            <a:pPr marL="638891" lvl="1" indent="-228600">
              <a:lnSpc>
                <a:spcPct val="120000"/>
              </a:lnSpc>
              <a:buFont typeface="Arial" panose="020B0604020202020204" pitchFamily="34" charset="0"/>
              <a:buChar char="•"/>
            </a:pPr>
            <a:r>
              <a:rPr lang="en-GB" sz="1200" b="1" u="sng" dirty="0" smtClean="0">
                <a:latin typeface="Calibri" panose="020F0502020204030204" pitchFamily="34" charset="0"/>
              </a:rPr>
              <a:t>Ask:</a:t>
            </a:r>
            <a:r>
              <a:rPr lang="en-GB" sz="1200" dirty="0" smtClean="0">
                <a:latin typeface="Calibri" panose="020F0502020204030204" pitchFamily="34" charset="0"/>
              </a:rPr>
              <a:t>  “A lot of people struggle taking ARVs, what do you find most difficult?”</a:t>
            </a:r>
          </a:p>
          <a:p>
            <a:pPr marL="638891" lvl="1" indent="-228600">
              <a:lnSpc>
                <a:spcPct val="120000"/>
              </a:lnSpc>
              <a:buFont typeface="Arial" panose="020B0604020202020204" pitchFamily="34" charset="0"/>
              <a:buChar char="•"/>
            </a:pPr>
            <a:r>
              <a:rPr lang="en-GB" sz="1200" b="1" u="sng" dirty="0" smtClean="0">
                <a:latin typeface="Calibri" panose="020F0502020204030204" pitchFamily="34" charset="0"/>
              </a:rPr>
              <a:t>Confirm</a:t>
            </a:r>
            <a:r>
              <a:rPr lang="en-GB" sz="1200" dirty="0" smtClean="0">
                <a:latin typeface="Calibri" panose="020F0502020204030204" pitchFamily="34" charset="0"/>
              </a:rPr>
              <a:t> you’re listening. “I bet that is really frustrating. People keep telling you to do something you don’t like, is hard to remember, and doesn’t feel important.”</a:t>
            </a:r>
          </a:p>
          <a:p>
            <a:pPr marL="638891" lvl="1" indent="-228600">
              <a:lnSpc>
                <a:spcPct val="120000"/>
              </a:lnSpc>
              <a:buFont typeface="Arial" panose="020B0604020202020204" pitchFamily="34" charset="0"/>
              <a:buChar char="•"/>
            </a:pPr>
            <a:r>
              <a:rPr lang="en-GB" sz="1200" b="1" u="sng" dirty="0" smtClean="0">
                <a:latin typeface="Calibri" panose="020F0502020204030204" pitchFamily="34" charset="0"/>
              </a:rPr>
              <a:t>Ask:</a:t>
            </a:r>
            <a:r>
              <a:rPr lang="en-GB" sz="1200" dirty="0" smtClean="0">
                <a:latin typeface="Calibri" panose="020F0502020204030204" pitchFamily="34" charset="0"/>
              </a:rPr>
              <a:t> “Would you like more information about why taking ARVs keeps you healthy?”</a:t>
            </a:r>
          </a:p>
          <a:p>
            <a:pPr marL="638891" lvl="1" indent="-228600">
              <a:lnSpc>
                <a:spcPct val="120000"/>
              </a:lnSpc>
              <a:buFont typeface="Arial" panose="020B0604020202020204" pitchFamily="34" charset="0"/>
              <a:buChar char="•"/>
            </a:pPr>
            <a:r>
              <a:rPr lang="en-GB" sz="1200" b="1" u="sng" dirty="0" smtClean="0">
                <a:latin typeface="Calibri" panose="020F0502020204030204" pitchFamily="34" charset="0"/>
              </a:rPr>
              <a:t>Inform:</a:t>
            </a:r>
            <a:r>
              <a:rPr lang="en-GB" sz="1200" dirty="0" smtClean="0">
                <a:latin typeface="Calibri" panose="020F0502020204030204" pitchFamily="34" charset="0"/>
              </a:rPr>
              <a:t> Focus on immediate benefits like keeping partners healthy, fewer medical visits, keeping body and brain healthy and fewer medications.</a:t>
            </a:r>
          </a:p>
          <a:p>
            <a:pPr marL="638891" lvl="1" indent="-228600">
              <a:lnSpc>
                <a:spcPct val="120000"/>
              </a:lnSpc>
              <a:buFont typeface="Arial" panose="020B0604020202020204" pitchFamily="34" charset="0"/>
              <a:buChar char="•"/>
            </a:pPr>
            <a:r>
              <a:rPr lang="en-GB" sz="1200" b="1" u="sng" dirty="0" smtClean="0">
                <a:latin typeface="Calibri" panose="020F0502020204030204" pitchFamily="34" charset="0"/>
              </a:rPr>
              <a:t>Ask:</a:t>
            </a:r>
            <a:r>
              <a:rPr lang="en-GB" sz="1200" dirty="0" smtClean="0">
                <a:latin typeface="Calibri" panose="020F0502020204030204" pitchFamily="34" charset="0"/>
              </a:rPr>
              <a:t> “What questions do you have about that information?” “Did any of those benefits seem important to you?” “With that information, how does it change how you think about ARVs?”</a:t>
            </a:r>
          </a:p>
        </p:txBody>
      </p:sp>
    </p:spTree>
    <p:extLst>
      <p:ext uri="{BB962C8B-B14F-4D97-AF65-F5344CB8AC3E}">
        <p14:creationId xmlns:p14="http://schemas.microsoft.com/office/powerpoint/2010/main" val="316249516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152400" y="1066800"/>
            <a:ext cx="25908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Together we’ll review the plan made last time to see how you are taking ARVs.</a:t>
            </a:r>
            <a:endParaRPr lang="en-US" sz="1600" dirty="0">
              <a:latin typeface="Calibri" panose="020F0502020204030204" pitchFamily="34" charset="0"/>
            </a:endParaRPr>
          </a:p>
        </p:txBody>
      </p:sp>
      <p:sp>
        <p:nvSpPr>
          <p:cNvPr id="21" name="Content Placeholder 1"/>
          <p:cNvSpPr>
            <a:spLocks noGrp="1"/>
          </p:cNvSpPr>
          <p:nvPr>
            <p:ph sz="half" idx="1"/>
          </p:nvPr>
        </p:nvSpPr>
        <p:spPr>
          <a:xfrm>
            <a:off x="2819400" y="1057363"/>
            <a:ext cx="6096000" cy="2910809"/>
          </a:xfrm>
        </p:spPr>
        <p:txBody>
          <a:bodyPr>
            <a:normAutofit fontScale="70000" lnSpcReduction="20000"/>
          </a:bodyPr>
          <a:lstStyle/>
          <a:p>
            <a:r>
              <a:rPr lang="en-US" sz="21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Last time we met, we identified _____ (</a:t>
            </a:r>
            <a:r>
              <a:rPr lang="en-US" i="1" dirty="0" smtClean="0">
                <a:latin typeface="Calibri" panose="020F0502020204030204" pitchFamily="34" charset="0"/>
              </a:rPr>
              <a:t>fill in barriers                                                                                discussed at last session</a:t>
            </a:r>
            <a:r>
              <a:rPr lang="en-US" dirty="0" smtClean="0">
                <a:latin typeface="Calibri" panose="020F0502020204030204" pitchFamily="34" charset="0"/>
              </a:rPr>
              <a:t>) and planned _____ (</a:t>
            </a:r>
            <a:r>
              <a:rPr lang="en-US" i="1" dirty="0" smtClean="0">
                <a:latin typeface="Calibri" panose="020F0502020204030204" pitchFamily="34" charset="0"/>
              </a:rPr>
              <a:t>fill in                                            interventions decided upon at last session</a:t>
            </a:r>
            <a:r>
              <a:rPr lang="en-US" dirty="0" smtClean="0">
                <a:latin typeface="Calibri" panose="020F0502020204030204" pitchFamily="34" charset="0"/>
              </a:rPr>
              <a:t>) to help you                                                      take ARVs.</a:t>
            </a:r>
          </a:p>
          <a:p>
            <a:pPr marL="285750" indent="-285750">
              <a:buFont typeface="Arial" panose="020B0604020202020204" pitchFamily="34" charset="0"/>
              <a:buChar char="•"/>
            </a:pPr>
            <a:r>
              <a:rPr lang="en-US" dirty="0" smtClean="0">
                <a:latin typeface="Calibri" panose="020F0502020204030204" pitchFamily="34" charset="0"/>
              </a:rPr>
              <a:t>How has that been going?</a:t>
            </a:r>
          </a:p>
          <a:p>
            <a:pPr marL="285750" indent="-285750">
              <a:buFont typeface="Arial" panose="020B0604020202020204" pitchFamily="34" charset="0"/>
              <a:buChar char="•"/>
            </a:pPr>
            <a:r>
              <a:rPr lang="en-US" dirty="0" smtClean="0">
                <a:latin typeface="Calibri" panose="020F0502020204030204" pitchFamily="34" charset="0"/>
              </a:rPr>
              <a:t>Are there any new challenges taking ARVs?</a:t>
            </a:r>
          </a:p>
          <a:p>
            <a:pPr marL="695945" lvl="1" indent="-285750">
              <a:buFont typeface="Arial" panose="020B0604020202020204" pitchFamily="34" charset="0"/>
              <a:buChar char="•"/>
            </a:pPr>
            <a:r>
              <a:rPr lang="en-US" dirty="0" smtClean="0">
                <a:latin typeface="Calibri" panose="020F0502020204030204" pitchFamily="34" charset="0"/>
              </a:rPr>
              <a:t>Please think back to the past WEEK, how many ARV doses (days) do you think you missed?</a:t>
            </a:r>
          </a:p>
          <a:p>
            <a:pPr marL="695945" lvl="1" indent="-285750">
              <a:buFont typeface="Arial" panose="020B0604020202020204" pitchFamily="34" charset="0"/>
              <a:buChar char="•"/>
            </a:pPr>
            <a:r>
              <a:rPr lang="en-US" dirty="0" smtClean="0">
                <a:latin typeface="Calibri" panose="020F0502020204030204" pitchFamily="34" charset="0"/>
              </a:rPr>
              <a:t>Was this a typical week?</a:t>
            </a:r>
          </a:p>
          <a:p>
            <a:pPr marL="695945" lvl="1" indent="-285750">
              <a:buFont typeface="Arial" panose="020B0604020202020204" pitchFamily="34" charset="0"/>
              <a:buChar char="•"/>
            </a:pPr>
            <a:r>
              <a:rPr lang="en-US" dirty="0" smtClean="0">
                <a:latin typeface="Calibri" panose="020F0502020204030204" pitchFamily="34" charset="0"/>
              </a:rPr>
              <a:t>Now what about the past month?</a:t>
            </a:r>
          </a:p>
          <a:p>
            <a:pPr marL="285750" indent="-285750">
              <a:buFont typeface="Arial" panose="020B0604020202020204" pitchFamily="34" charset="0"/>
              <a:buChar char="•"/>
            </a:pPr>
            <a:r>
              <a:rPr lang="en-US" dirty="0" smtClean="0">
                <a:latin typeface="Calibri" panose="020F0502020204030204" pitchFamily="34" charset="0"/>
              </a:rPr>
              <a:t>I can see you’ve been putting a lot of effort into this. Do you have any new ideas how to make it easier to take your ARVs?</a:t>
            </a:r>
          </a:p>
          <a:p>
            <a:pPr marL="695945" lvl="1" indent="-285750">
              <a:buFont typeface="Arial" panose="020B0604020202020204" pitchFamily="34" charset="0"/>
              <a:buChar char="•"/>
            </a:pPr>
            <a:r>
              <a:rPr lang="en-US" dirty="0" smtClean="0">
                <a:latin typeface="Calibri" panose="020F0502020204030204" pitchFamily="34" charset="0"/>
              </a:rPr>
              <a:t>Use adherence assessment tables on prior cards as needed to look for new </a:t>
            </a:r>
            <a:r>
              <a:rPr lang="en-US" b="1" dirty="0" smtClean="0">
                <a:latin typeface="Calibri" panose="020F0502020204030204" pitchFamily="34" charset="0"/>
              </a:rPr>
              <a:t>barriers</a:t>
            </a:r>
            <a:r>
              <a:rPr lang="en-US" dirty="0" smtClean="0">
                <a:latin typeface="Calibri" panose="020F0502020204030204" pitchFamily="34" charset="0"/>
              </a:rPr>
              <a:t> and </a:t>
            </a:r>
            <a:r>
              <a:rPr lang="en-US" b="1" dirty="0" smtClean="0">
                <a:latin typeface="Calibri" panose="020F0502020204030204" pitchFamily="34" charset="0"/>
              </a:rPr>
              <a:t>interventions</a:t>
            </a:r>
            <a:r>
              <a:rPr lang="en-US" dirty="0" smtClean="0">
                <a:latin typeface="Calibri" panose="020F0502020204030204" pitchFamily="34" charset="0"/>
              </a:rPr>
              <a:t>.</a:t>
            </a:r>
          </a:p>
          <a:p>
            <a:pPr marL="285750" indent="-285750">
              <a:buFont typeface="Arial" panose="020B0604020202020204" pitchFamily="34" charset="0"/>
              <a:buChar char="•"/>
            </a:pPr>
            <a:endParaRPr lang="en-US" dirty="0">
              <a:latin typeface="Calibri" panose="020F0502020204030204" pitchFamily="34" charset="0"/>
            </a:endParaRPr>
          </a:p>
        </p:txBody>
      </p:sp>
      <p:cxnSp>
        <p:nvCxnSpPr>
          <p:cNvPr id="15" name="Straight Connector 14"/>
          <p:cNvCxnSpPr/>
          <p:nvPr/>
        </p:nvCxnSpPr>
        <p:spPr>
          <a:xfrm>
            <a:off x="2819400" y="1057364"/>
            <a:ext cx="0" cy="27526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4" name="Title 1"/>
          <p:cNvSpPr txBox="1">
            <a:spLocks/>
          </p:cNvSpPr>
          <p:nvPr/>
        </p:nvSpPr>
        <p:spPr>
          <a:xfrm>
            <a:off x="0" y="-3675"/>
            <a:ext cx="9144000" cy="848697"/>
          </a:xfrm>
          <a:prstGeom prst="rect">
            <a:avLst/>
          </a:prstGeom>
          <a:solidFill>
            <a:schemeClr val="accent1"/>
          </a:solidFill>
        </p:spPr>
        <p:txBody>
          <a:bodyPr vert="horz" lIns="82021" tIns="41010" rIns="82021" bIns="41010" rtlCol="0" anchor="ctr">
            <a:noAutofit/>
          </a:bodyPr>
          <a:lstStyle>
            <a:lvl1pPr algn="ctr" defTabSz="410099"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21. Follow up on how are you taking ARVs</a:t>
            </a:r>
            <a:endParaRPr lang="en-US" sz="2800" dirty="0">
              <a:solidFill>
                <a:srgbClr val="FFFFFF"/>
              </a:solidFill>
              <a:latin typeface="Calibri" panose="020F0502020204030204" pitchFamily="34" charset="0"/>
            </a:endParaRPr>
          </a:p>
        </p:txBody>
      </p:sp>
      <p:sp>
        <p:nvSpPr>
          <p:cNvPr id="24" name="Rectangle 23"/>
          <p:cNvSpPr/>
          <p:nvPr/>
        </p:nvSpPr>
        <p:spPr>
          <a:xfrm>
            <a:off x="2819400" y="3968173"/>
            <a:ext cx="6096000" cy="2672645"/>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25"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56408" y="4038600"/>
            <a:ext cx="495073" cy="381000"/>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6" name="Table 25"/>
          <p:cNvGraphicFramePr>
            <a:graphicFrameLocks noGrp="1"/>
          </p:cNvGraphicFramePr>
          <p:nvPr>
            <p:extLst>
              <p:ext uri="{D42A27DB-BD31-4B8C-83A1-F6EECF244321}">
                <p14:modId xmlns:p14="http://schemas.microsoft.com/office/powerpoint/2010/main" val="3407216500"/>
              </p:ext>
            </p:extLst>
          </p:nvPr>
        </p:nvGraphicFramePr>
        <p:xfrm>
          <a:off x="5029200" y="4150662"/>
          <a:ext cx="3733800" cy="2250138"/>
        </p:xfrm>
        <a:graphic>
          <a:graphicData uri="http://schemas.openxmlformats.org/drawingml/2006/table">
            <a:tbl>
              <a:tblPr firstRow="1" bandRow="1">
                <a:tableStyleId>{8EC20E35-A176-4012-BC5E-935CFFF8708E}</a:tableStyleId>
              </a:tblPr>
              <a:tblGrid>
                <a:gridCol w="2610806"/>
                <a:gridCol w="1122994"/>
              </a:tblGrid>
              <a:tr h="329349">
                <a:tc>
                  <a:txBody>
                    <a:bodyPr/>
                    <a:lstStyle/>
                    <a:p>
                      <a:pPr algn="ctr"/>
                      <a:r>
                        <a:rPr lang="en-US" sz="1000" dirty="0" smtClean="0">
                          <a:latin typeface="Calibri" panose="020F0502020204030204" pitchFamily="34" charset="0"/>
                        </a:rPr>
                        <a:t>Number of doses</a:t>
                      </a:r>
                      <a:r>
                        <a:rPr lang="en-US" sz="1000" baseline="0" dirty="0" smtClean="0">
                          <a:latin typeface="Calibri" panose="020F0502020204030204" pitchFamily="34" charset="0"/>
                        </a:rPr>
                        <a:t> missed per month</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Adherence category</a:t>
                      </a:r>
                      <a:endParaRPr lang="en-US" sz="1000" dirty="0">
                        <a:latin typeface="Calibri" panose="020F0502020204030204" pitchFamily="34" charset="0"/>
                      </a:endParaRPr>
                    </a:p>
                  </a:txBody>
                  <a:tcPr marL="83127" marR="83127" marT="40341" marB="40341"/>
                </a:tc>
              </a:tr>
              <a:tr h="205616">
                <a:tc>
                  <a:txBody>
                    <a:bodyPr/>
                    <a:lstStyle/>
                    <a:p>
                      <a:pPr algn="ctr"/>
                      <a:r>
                        <a:rPr lang="en-US" sz="1000" dirty="0" smtClean="0">
                          <a:latin typeface="Calibri" panose="020F0502020204030204" pitchFamily="34" charset="0"/>
                        </a:rPr>
                        <a:t>Patients taking once</a:t>
                      </a:r>
                      <a:r>
                        <a:rPr lang="en-US" sz="1000" baseline="0" dirty="0" smtClean="0">
                          <a:latin typeface="Calibri" panose="020F0502020204030204" pitchFamily="34" charset="0"/>
                        </a:rPr>
                        <a:t> daily regimens</a:t>
                      </a:r>
                      <a:endParaRPr lang="en-US"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tr>
              <a:tr h="205616">
                <a:tc>
                  <a:txBody>
                    <a:bodyPr/>
                    <a:lstStyle/>
                    <a:p>
                      <a:pPr algn="ctr"/>
                      <a:r>
                        <a:rPr lang="en-US" sz="1000" dirty="0" smtClean="0">
                          <a:latin typeface="Calibri" panose="020F0502020204030204" pitchFamily="34" charset="0"/>
                        </a:rPr>
                        <a:t>&lt; 2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Good</a:t>
                      </a:r>
                      <a:endParaRPr lang="en-US" sz="1000" dirty="0">
                        <a:latin typeface="Calibri" panose="020F0502020204030204" pitchFamily="34" charset="0"/>
                      </a:endParaRPr>
                    </a:p>
                  </a:txBody>
                  <a:tcPr marL="83127" marR="83127" marT="40341" marB="40341"/>
                </a:tc>
              </a:tr>
              <a:tr h="205616">
                <a:tc>
                  <a:txBody>
                    <a:bodyPr/>
                    <a:lstStyle/>
                    <a:p>
                      <a:pPr algn="ctr"/>
                      <a:r>
                        <a:rPr lang="en-US" sz="1000" dirty="0" smtClean="0">
                          <a:latin typeface="Calibri" panose="020F0502020204030204" pitchFamily="34" charset="0"/>
                        </a:rPr>
                        <a:t>2-4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Fair</a:t>
                      </a:r>
                      <a:endParaRPr lang="en-US" sz="1000" dirty="0">
                        <a:latin typeface="Calibri" panose="020F0502020204030204" pitchFamily="34" charset="0"/>
                      </a:endParaRPr>
                    </a:p>
                  </a:txBody>
                  <a:tcPr marL="83127" marR="83127" marT="40341" marB="40341"/>
                </a:tc>
              </a:tr>
              <a:tr h="205616">
                <a:tc>
                  <a:txBody>
                    <a:bodyPr/>
                    <a:lstStyle/>
                    <a:p>
                      <a:pPr algn="ctr"/>
                      <a:r>
                        <a:rPr lang="en-US" sz="1000" dirty="0" smtClean="0">
                          <a:latin typeface="Calibri" panose="020F0502020204030204" pitchFamily="34" charset="0"/>
                        </a:rPr>
                        <a:t>&gt; 4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Poor</a:t>
                      </a:r>
                      <a:endParaRPr lang="en-US" sz="1000" dirty="0">
                        <a:latin typeface="Calibri" panose="020F0502020204030204" pitchFamily="34" charset="0"/>
                      </a:endParaRPr>
                    </a:p>
                  </a:txBody>
                  <a:tcPr marL="83127" marR="83127" marT="40341" marB="40341"/>
                </a:tc>
              </a:tr>
              <a:tr h="205616">
                <a:tc>
                  <a:txBody>
                    <a:bodyPr/>
                    <a:lstStyle/>
                    <a:p>
                      <a:pPr algn="ctr"/>
                      <a:r>
                        <a:rPr lang="en-US" sz="1000" dirty="0" smtClean="0">
                          <a:latin typeface="Calibri" panose="020F0502020204030204" pitchFamily="34" charset="0"/>
                        </a:rPr>
                        <a:t>Patients taking twice daily regimens</a:t>
                      </a:r>
                      <a:endParaRPr lang="en-US" sz="1000" b="1" dirty="0">
                        <a:latin typeface="Calibri" panose="020F0502020204030204" pitchFamily="34" charset="0"/>
                      </a:endParaRPr>
                    </a:p>
                  </a:txBody>
                  <a:tcPr marL="83127" marR="83127" marT="40341" marB="40341"/>
                </a:tc>
                <a:tc>
                  <a:txBody>
                    <a:bodyPr/>
                    <a:lstStyle/>
                    <a:p>
                      <a:pPr algn="ctr"/>
                      <a:endParaRPr lang="en-US" sz="1000" dirty="0">
                        <a:latin typeface="Calibri" panose="020F0502020204030204" pitchFamily="34" charset="0"/>
                      </a:endParaRPr>
                    </a:p>
                  </a:txBody>
                  <a:tcPr marL="83127" marR="83127" marT="40341" marB="40341"/>
                </a:tc>
              </a:tr>
              <a:tr h="205616">
                <a:tc>
                  <a:txBody>
                    <a:bodyPr/>
                    <a:lstStyle/>
                    <a:p>
                      <a:pPr algn="ctr"/>
                      <a:r>
                        <a:rPr lang="en-US" sz="1000" dirty="0" smtClean="0">
                          <a:latin typeface="Calibri" panose="020F0502020204030204" pitchFamily="34" charset="0"/>
                        </a:rPr>
                        <a:t>&lt;</a:t>
                      </a:r>
                      <a:r>
                        <a:rPr lang="en-US" sz="1000" baseline="0" dirty="0" smtClean="0">
                          <a:latin typeface="Calibri" panose="020F0502020204030204" pitchFamily="34" charset="0"/>
                        </a:rPr>
                        <a:t> 4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Good </a:t>
                      </a:r>
                      <a:endParaRPr lang="en-US" sz="1000" dirty="0">
                        <a:latin typeface="Calibri" panose="020F0502020204030204" pitchFamily="34" charset="0"/>
                      </a:endParaRPr>
                    </a:p>
                  </a:txBody>
                  <a:tcPr marL="83127" marR="83127" marT="40341" marB="40341"/>
                </a:tc>
              </a:tr>
              <a:tr h="205616">
                <a:tc>
                  <a:txBody>
                    <a:bodyPr/>
                    <a:lstStyle/>
                    <a:p>
                      <a:pPr algn="ctr"/>
                      <a:r>
                        <a:rPr lang="en-US" sz="1000" dirty="0" smtClean="0">
                          <a:latin typeface="Calibri" panose="020F0502020204030204" pitchFamily="34" charset="0"/>
                        </a:rPr>
                        <a:t>4-8</a:t>
                      </a:r>
                      <a:r>
                        <a:rPr lang="en-US" sz="1000" baseline="0" dirty="0" smtClean="0">
                          <a:latin typeface="Calibri" panose="020F0502020204030204" pitchFamily="34" charset="0"/>
                        </a:rPr>
                        <a:t>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Fair</a:t>
                      </a:r>
                      <a:endParaRPr lang="en-US" sz="1000" dirty="0">
                        <a:latin typeface="Calibri" panose="020F0502020204030204" pitchFamily="34" charset="0"/>
                      </a:endParaRPr>
                    </a:p>
                  </a:txBody>
                  <a:tcPr marL="83127" marR="83127" marT="40341" marB="40341"/>
                </a:tc>
              </a:tr>
              <a:tr h="205616">
                <a:tc>
                  <a:txBody>
                    <a:bodyPr/>
                    <a:lstStyle/>
                    <a:p>
                      <a:pPr algn="ctr"/>
                      <a:r>
                        <a:rPr lang="en-US" sz="1000" dirty="0" smtClean="0">
                          <a:latin typeface="Calibri" panose="020F0502020204030204" pitchFamily="34" charset="0"/>
                        </a:rPr>
                        <a:t>&gt; 8 doses</a:t>
                      </a:r>
                      <a:endParaRPr lang="en-US" sz="1000" dirty="0">
                        <a:latin typeface="Calibri" panose="020F0502020204030204" pitchFamily="34" charset="0"/>
                      </a:endParaRPr>
                    </a:p>
                  </a:txBody>
                  <a:tcPr marL="83127" marR="83127" marT="40341" marB="40341"/>
                </a:tc>
                <a:tc>
                  <a:txBody>
                    <a:bodyPr/>
                    <a:lstStyle/>
                    <a:p>
                      <a:pPr algn="ctr"/>
                      <a:r>
                        <a:rPr lang="en-US" sz="1000" dirty="0" smtClean="0">
                          <a:latin typeface="Calibri" panose="020F0502020204030204" pitchFamily="34" charset="0"/>
                        </a:rPr>
                        <a:t>Poor</a:t>
                      </a:r>
                      <a:endParaRPr lang="en-US" sz="1000" dirty="0">
                        <a:latin typeface="Calibri" panose="020F0502020204030204" pitchFamily="34" charset="0"/>
                      </a:endParaRPr>
                    </a:p>
                  </a:txBody>
                  <a:tcPr marL="83127" marR="83127" marT="40341" marB="40341"/>
                </a:tc>
              </a:tr>
            </a:tbl>
          </a:graphicData>
        </a:graphic>
      </p:graphicFrame>
      <p:sp>
        <p:nvSpPr>
          <p:cNvPr id="27" name="Content Placeholder 1"/>
          <p:cNvSpPr>
            <a:spLocks noGrp="1"/>
          </p:cNvSpPr>
          <p:nvPr>
            <p:ph sz="half" idx="1"/>
          </p:nvPr>
        </p:nvSpPr>
        <p:spPr>
          <a:xfrm>
            <a:off x="2971800" y="4038600"/>
            <a:ext cx="1981200" cy="2696506"/>
          </a:xfrm>
        </p:spPr>
        <p:txBody>
          <a:bodyPr>
            <a:normAutofit fontScale="62500" lnSpcReduction="20000"/>
          </a:bodyPr>
          <a:lstStyle/>
          <a:p>
            <a:r>
              <a:rPr lang="en-US" sz="2100" b="1" dirty="0" smtClean="0">
                <a:latin typeface="Calibri" panose="020F0502020204030204" pitchFamily="34" charset="0"/>
              </a:rPr>
              <a:t>	    </a:t>
            </a:r>
            <a:r>
              <a:rPr lang="en-US" sz="2400" b="1" dirty="0" smtClean="0">
                <a:latin typeface="Calibri" panose="020F0502020204030204" pitchFamily="34" charset="0"/>
              </a:rPr>
              <a:t>Document</a:t>
            </a:r>
          </a:p>
          <a:p>
            <a:endParaRPr lang="en-US" sz="2100" b="1" dirty="0" smtClean="0">
              <a:latin typeface="Calibri" panose="020F0502020204030204" pitchFamily="34" charset="0"/>
            </a:endParaRPr>
          </a:p>
          <a:p>
            <a:r>
              <a:rPr lang="en-US" sz="2100" dirty="0" smtClean="0">
                <a:latin typeface="Calibri" panose="020F0502020204030204" pitchFamily="34" charset="0"/>
              </a:rPr>
              <a:t>Complete the first column of enhanced adherence session 2 or 3 on the </a:t>
            </a:r>
            <a:r>
              <a:rPr lang="en-US" sz="2100" b="1" dirty="0" smtClean="0">
                <a:latin typeface="Calibri" panose="020F0502020204030204" pitchFamily="34" charset="0"/>
              </a:rPr>
              <a:t>Enhanced Adherence Plan</a:t>
            </a:r>
            <a:r>
              <a:rPr lang="en-US" sz="2100" dirty="0" smtClean="0">
                <a:latin typeface="Calibri" panose="020F0502020204030204" pitchFamily="34" charset="0"/>
              </a:rPr>
              <a:t> </a:t>
            </a:r>
            <a:r>
              <a:rPr lang="en-US" sz="2100" b="1" dirty="0" smtClean="0">
                <a:latin typeface="Calibri" panose="020F0502020204030204" pitchFamily="34" charset="0"/>
              </a:rPr>
              <a:t>Tool</a:t>
            </a:r>
            <a:r>
              <a:rPr lang="en-US" sz="2100" dirty="0" smtClean="0">
                <a:latin typeface="Calibri" panose="020F0502020204030204" pitchFamily="34" charset="0"/>
              </a:rPr>
              <a:t> and mark adherence as good, fair, or poor, according to the number of doses missed per month (as per table). Complete the other two columns with any new barriers found and interventions planned.</a:t>
            </a:r>
          </a:p>
        </p:txBody>
      </p:sp>
      <p:sp>
        <p:nvSpPr>
          <p:cNvPr id="16" name="Rectangle 15"/>
          <p:cNvSpPr/>
          <p:nvPr/>
        </p:nvSpPr>
        <p:spPr>
          <a:xfrm>
            <a:off x="297506" y="2514600"/>
            <a:ext cx="2293293" cy="4126219"/>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8" name="Content Placeholder 1"/>
          <p:cNvSpPr>
            <a:spLocks noGrp="1"/>
          </p:cNvSpPr>
          <p:nvPr>
            <p:ph sz="half" idx="1"/>
          </p:nvPr>
        </p:nvSpPr>
        <p:spPr>
          <a:xfrm>
            <a:off x="228599" y="3124200"/>
            <a:ext cx="2362199" cy="3498145"/>
          </a:xfrm>
        </p:spPr>
        <p:txBody>
          <a:bodyPr>
            <a:normAutofit fontScale="85000" lnSpcReduction="20000"/>
          </a:bodyPr>
          <a:lstStyle/>
          <a:p>
            <a:pPr marL="342900" indent="-342900">
              <a:buFont typeface="Arial" panose="020B0604020202020204" pitchFamily="34" charset="0"/>
              <a:buChar char="•"/>
            </a:pPr>
            <a:r>
              <a:rPr lang="en-US" dirty="0" smtClean="0">
                <a:latin typeface="Calibri" panose="020F0502020204030204" pitchFamily="34" charset="0"/>
              </a:rPr>
              <a:t>For patient whose prior viral load was high, viral load will be repeated after three months of “good adherence.” Advise care recipient of when repeat viral load test will be done.</a:t>
            </a:r>
          </a:p>
          <a:p>
            <a:pPr marL="342900" indent="-342900">
              <a:buFont typeface="Arial" panose="020B0604020202020204" pitchFamily="34" charset="0"/>
              <a:buChar char="•"/>
            </a:pPr>
            <a:r>
              <a:rPr lang="en-US" dirty="0" smtClean="0">
                <a:latin typeface="Calibri" panose="020F0502020204030204" pitchFamily="34" charset="0"/>
              </a:rPr>
              <a:t>If adherence is fair or poor, continue monthly adherence sessions using cards in this flipchart and additional pages of the </a:t>
            </a:r>
            <a:r>
              <a:rPr lang="en-US" b="1" dirty="0" smtClean="0">
                <a:latin typeface="Calibri" panose="020F0502020204030204" pitchFamily="34" charset="0"/>
              </a:rPr>
              <a:t>Enhanced Adherence Plan Tool</a:t>
            </a:r>
            <a:r>
              <a:rPr lang="en-US" dirty="0" smtClean="0">
                <a:latin typeface="Calibri" panose="020F0502020204030204" pitchFamily="34" charset="0"/>
              </a:rPr>
              <a:t> until adherence is good.</a:t>
            </a:r>
            <a:endParaRPr lang="en-US" dirty="0">
              <a:latin typeface="Calibri" panose="020F0502020204030204" pitchFamily="34" charset="0"/>
            </a:endParaRPr>
          </a:p>
        </p:txBody>
      </p:sp>
      <p:pic>
        <p:nvPicPr>
          <p:cNvPr id="20"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2950" y="2590800"/>
            <a:ext cx="518814" cy="533400"/>
          </a:xfrm>
          <a:prstGeom prst="rect">
            <a:avLst/>
          </a:prstGeom>
          <a:noFill/>
          <a:extLst>
            <a:ext uri="{909E8E84-426E-40DD-AFC4-6F175D3DCCD1}">
              <a14:hiddenFill xmlns:a14="http://schemas.microsoft.com/office/drawing/2010/main">
                <a:solidFill>
                  <a:srgbClr val="FFFFFF"/>
                </a:solidFill>
              </a14:hiddenFill>
            </a:ext>
          </a:extLst>
        </p:spPr>
      </p:pic>
      <p:sp>
        <p:nvSpPr>
          <p:cNvPr id="28" name="Content Placeholder 1"/>
          <p:cNvSpPr>
            <a:spLocks noGrp="1"/>
          </p:cNvSpPr>
          <p:nvPr>
            <p:ph sz="half" idx="1"/>
          </p:nvPr>
        </p:nvSpPr>
        <p:spPr>
          <a:xfrm>
            <a:off x="914400" y="2590800"/>
            <a:ext cx="1295400" cy="914400"/>
          </a:xfrm>
        </p:spPr>
        <p:txBody>
          <a:bodyPr>
            <a:normAutofit/>
          </a:bodyPr>
          <a:lstStyle/>
          <a:p>
            <a:r>
              <a:rPr lang="en-US" sz="1500" b="1" dirty="0" smtClean="0">
                <a:latin typeface="Calibri" panose="020F0502020204030204" pitchFamily="34" charset="0"/>
              </a:rPr>
              <a:t>Provider Instructions</a:t>
            </a:r>
          </a:p>
        </p:txBody>
      </p:sp>
      <p:pic>
        <p:nvPicPr>
          <p:cNvPr id="3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9726" y="420673"/>
            <a:ext cx="1800128" cy="1347054"/>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50</a:t>
            </a:fld>
            <a:endParaRPr lang="en-US" dirty="0">
              <a:solidFill>
                <a:prstClr val="black">
                  <a:tint val="75000"/>
                </a:prstClr>
              </a:solidFill>
            </a:endParaRPr>
          </a:p>
        </p:txBody>
      </p:sp>
    </p:spTree>
    <p:extLst>
      <p:ext uri="{BB962C8B-B14F-4D97-AF65-F5344CB8AC3E}">
        <p14:creationId xmlns:p14="http://schemas.microsoft.com/office/powerpoint/2010/main" val="291182304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en-US" sz="2800" dirty="0" smtClean="0">
                <a:solidFill>
                  <a:srgbClr val="FFFFFF"/>
                </a:solidFill>
                <a:latin typeface="Calibri" panose="020F0502020204030204" pitchFamily="34" charset="0"/>
              </a:rPr>
              <a:t>	22. You’ve successfully reduced your viral load</a:t>
            </a:r>
            <a:endParaRPr lang="en-US" sz="2800" dirty="0">
              <a:solidFill>
                <a:srgbClr val="FFFFFF"/>
              </a:solidFill>
              <a:latin typeface="Calibri" panose="020F0502020204030204" pitchFamily="34" charset="0"/>
            </a:endParaRPr>
          </a:p>
        </p:txBody>
      </p:sp>
      <p:sp>
        <p:nvSpPr>
          <p:cNvPr id="4" name="TextBox 3"/>
          <p:cNvSpPr txBox="1"/>
          <p:nvPr/>
        </p:nvSpPr>
        <p:spPr>
          <a:xfrm>
            <a:off x="7086600" y="1524000"/>
            <a:ext cx="2009424" cy="4401205"/>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The repeat viral load is low!</a:t>
            </a:r>
          </a:p>
          <a:p>
            <a:pPr marL="285750" indent="-285750">
              <a:buFont typeface="Wingdings" panose="05000000000000000000" pitchFamily="2" charset="2"/>
              <a:buChar char="Ø"/>
            </a:pPr>
            <a:endParaRPr lang="en-US" sz="2000" dirty="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You have taken your ARVs consistently, the medications are working, and you are keeping yourself well.</a:t>
            </a:r>
            <a:endParaRPr lang="en-US" sz="2000" dirty="0">
              <a:latin typeface="Calibri" panose="020F0502020204030204" pitchFamily="34" charset="0"/>
            </a:endParaRPr>
          </a:p>
        </p:txBody>
      </p:sp>
      <p:pic>
        <p:nvPicPr>
          <p:cNvPr id="368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451" y="1447800"/>
            <a:ext cx="6872949" cy="45386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488042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8600" y="2819400"/>
            <a:ext cx="2971800" cy="37338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You have taken your ARVs well, the medications are working, and you are keeping yourself healthy.</a:t>
            </a:r>
            <a:endParaRPr lang="en-US" sz="1600" dirty="0">
              <a:latin typeface="Calibri" panose="020F0502020204030204" pitchFamily="34" charset="0"/>
            </a:endParaRPr>
          </a:p>
        </p:txBody>
      </p:sp>
      <p:sp>
        <p:nvSpPr>
          <p:cNvPr id="7" name="Content Placeholder 1"/>
          <p:cNvSpPr>
            <a:spLocks noGrp="1"/>
          </p:cNvSpPr>
          <p:nvPr>
            <p:ph sz="half" idx="1"/>
          </p:nvPr>
        </p:nvSpPr>
        <p:spPr>
          <a:xfrm>
            <a:off x="914400" y="2971800"/>
            <a:ext cx="2286000" cy="3886200"/>
          </a:xfrm>
        </p:spPr>
        <p:txBody>
          <a:bodyPr>
            <a:normAutofit/>
          </a:bodyPr>
          <a:lstStyle/>
          <a:p>
            <a:r>
              <a:rPr lang="en-US" sz="1500" b="1" dirty="0" smtClean="0">
                <a:latin typeface="Calibri" panose="020F0502020204030204" pitchFamily="34" charset="0"/>
              </a:rPr>
              <a:t>Let’s Review:</a:t>
            </a:r>
          </a:p>
          <a:p>
            <a:endParaRPr lang="en-US" sz="1500" dirty="0" smtClean="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3370" y="2841586"/>
            <a:ext cx="544830" cy="802588"/>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3543300"/>
          </a:xfrm>
        </p:spPr>
        <p:txBody>
          <a:bodyPr>
            <a:normAutofit fontScale="77500" lnSpcReduction="20000"/>
          </a:bodyPr>
          <a:lstStyle/>
          <a:p>
            <a:r>
              <a:rPr lang="en-US" sz="21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A </a:t>
            </a:r>
            <a:r>
              <a:rPr lang="en-US" b="1" dirty="0" smtClean="0">
                <a:latin typeface="Calibri" panose="020F0502020204030204" pitchFamily="34" charset="0"/>
              </a:rPr>
              <a:t>low viral load </a:t>
            </a:r>
            <a:r>
              <a:rPr lang="en-US" dirty="0" smtClean="0">
                <a:latin typeface="Calibri" panose="020F0502020204030204" pitchFamily="34" charset="0"/>
              </a:rPr>
              <a:t>(less than 1000)</a:t>
            </a:r>
            <a:r>
              <a:rPr lang="en-US" b="1" dirty="0" smtClean="0">
                <a:latin typeface="Calibri" panose="020F0502020204030204" pitchFamily="34" charset="0"/>
              </a:rPr>
              <a:t>                                                              </a:t>
            </a:r>
            <a:r>
              <a:rPr lang="en-US" i="1" dirty="0" smtClean="0">
                <a:latin typeface="Calibri" panose="020F0502020204030204" pitchFamily="34" charset="0"/>
              </a:rPr>
              <a:t>[insert patient’s result here]</a:t>
            </a:r>
            <a:r>
              <a:rPr lang="en-US" dirty="0" smtClean="0">
                <a:latin typeface="Calibri" panose="020F0502020204030204" pitchFamily="34" charset="0"/>
              </a:rPr>
              <a:t> is a sign                                                    that you are </a:t>
            </a:r>
            <a:r>
              <a:rPr lang="en-US" b="1" dirty="0" smtClean="0">
                <a:latin typeface="Calibri" panose="020F0502020204030204" pitchFamily="34" charset="0"/>
              </a:rPr>
              <a:t>taking your ARVs well</a:t>
            </a:r>
            <a:r>
              <a:rPr lang="en-US" dirty="0" smtClean="0">
                <a:latin typeface="Calibri" panose="020F0502020204030204" pitchFamily="34" charset="0"/>
              </a:rPr>
              <a:t>                                                           and the medications are working.</a:t>
            </a:r>
          </a:p>
          <a:p>
            <a:pPr marL="285750" indent="-285750">
              <a:buFont typeface="Arial" panose="020B0604020202020204" pitchFamily="34" charset="0"/>
              <a:buChar char="•"/>
            </a:pPr>
            <a:r>
              <a:rPr lang="en-US" dirty="0" smtClean="0">
                <a:latin typeface="Calibri" panose="020F0502020204030204" pitchFamily="34" charset="0"/>
              </a:rPr>
              <a:t>Your changes in _______ </a:t>
            </a:r>
            <a:r>
              <a:rPr lang="en-US" i="1" dirty="0" smtClean="0">
                <a:latin typeface="Calibri" panose="020F0502020204030204" pitchFamily="34" charset="0"/>
              </a:rPr>
              <a:t>(insert intervention) </a:t>
            </a:r>
            <a:r>
              <a:rPr lang="en-US" dirty="0" smtClean="0">
                <a:latin typeface="Calibri" panose="020F0502020204030204" pitchFamily="34" charset="0"/>
              </a:rPr>
              <a:t>have been successful and you are getting the ARVs you need to stay well</a:t>
            </a:r>
            <a:r>
              <a:rPr lang="en-US" i="1" dirty="0" smtClean="0">
                <a:latin typeface="Calibri" panose="020F0502020204030204" pitchFamily="34" charset="0"/>
              </a:rPr>
              <a:t>.</a:t>
            </a:r>
          </a:p>
          <a:p>
            <a:pPr marL="285750" indent="-285750">
              <a:buFont typeface="Arial" panose="020B0604020202020204" pitchFamily="34" charset="0"/>
              <a:buChar char="•"/>
            </a:pPr>
            <a:r>
              <a:rPr lang="en-US" dirty="0" smtClean="0">
                <a:latin typeface="Calibri" panose="020F0502020204030204" pitchFamily="34" charset="0"/>
              </a:rPr>
              <a:t>It is important that you continue to take your ARVs every day to keep HIV from making more virus and to stay healthy.</a:t>
            </a:r>
          </a:p>
          <a:p>
            <a:pPr marL="285750" indent="-285750">
              <a:buFont typeface="Arial" panose="020B0604020202020204" pitchFamily="34" charset="0"/>
              <a:buChar char="•"/>
            </a:pPr>
            <a:r>
              <a:rPr lang="en-US" dirty="0" smtClean="0">
                <a:latin typeface="Calibri" panose="020F0502020204030204" pitchFamily="34" charset="0"/>
              </a:rPr>
              <a:t>It’s important to </a:t>
            </a:r>
            <a:r>
              <a:rPr lang="en-US" b="1" dirty="0" smtClean="0">
                <a:latin typeface="Calibri" panose="020F0502020204030204" pitchFamily="34" charset="0"/>
              </a:rPr>
              <a:t>keep track</a:t>
            </a:r>
            <a:r>
              <a:rPr lang="en-US" dirty="0" smtClean="0">
                <a:latin typeface="Calibri" panose="020F0502020204030204" pitchFamily="34" charset="0"/>
              </a:rPr>
              <a:t> of how much medication you have so that you don’t </a:t>
            </a:r>
            <a:r>
              <a:rPr lang="en-US" b="1" dirty="0" smtClean="0">
                <a:latin typeface="Calibri" panose="020F0502020204030204" pitchFamily="34" charset="0"/>
              </a:rPr>
              <a:t>run out of ARVs</a:t>
            </a:r>
            <a:r>
              <a:rPr lang="en-US" dirty="0" smtClean="0">
                <a:latin typeface="Calibri" panose="020F0502020204030204" pitchFamily="34" charset="0"/>
              </a:rPr>
              <a:t> before the next appointment.</a:t>
            </a:r>
          </a:p>
          <a:p>
            <a:pPr marL="285750" indent="-285750">
              <a:buFont typeface="Arial" panose="020B0604020202020204" pitchFamily="34" charset="0"/>
              <a:buChar char="•"/>
            </a:pPr>
            <a:r>
              <a:rPr lang="en-US" dirty="0" smtClean="0">
                <a:latin typeface="Calibri" panose="020F0502020204030204" pitchFamily="34" charset="0"/>
              </a:rPr>
              <a:t>If you notice that medication is running low, </a:t>
            </a:r>
            <a:r>
              <a:rPr lang="en-US" b="1" dirty="0" smtClean="0">
                <a:latin typeface="Calibri" panose="020F0502020204030204" pitchFamily="34" charset="0"/>
              </a:rPr>
              <a:t>come to the clinic</a:t>
            </a:r>
            <a:r>
              <a:rPr lang="en-US" dirty="0" smtClean="0">
                <a:latin typeface="Calibri" panose="020F0502020204030204" pitchFamily="34" charset="0"/>
              </a:rPr>
              <a:t> even if you don’t have an appointment.</a:t>
            </a:r>
          </a:p>
          <a:p>
            <a:pPr marL="285750" indent="-285750">
              <a:buFont typeface="Arial" panose="020B0604020202020204" pitchFamily="34" charset="0"/>
              <a:buChar char="•"/>
            </a:pPr>
            <a:r>
              <a:rPr lang="en-US" dirty="0" smtClean="0">
                <a:latin typeface="Calibri" panose="020F0502020204030204" pitchFamily="34" charset="0"/>
              </a:rPr>
              <a:t>We will </a:t>
            </a:r>
            <a:r>
              <a:rPr lang="en-US" b="1" dirty="0" smtClean="0">
                <a:latin typeface="Calibri" panose="020F0502020204030204" pitchFamily="34" charset="0"/>
              </a:rPr>
              <a:t>check</a:t>
            </a:r>
            <a:r>
              <a:rPr lang="en-US" dirty="0" smtClean="0">
                <a:latin typeface="Calibri" panose="020F0502020204030204" pitchFamily="34" charset="0"/>
              </a:rPr>
              <a:t> the viral load again in </a:t>
            </a:r>
            <a:r>
              <a:rPr lang="en-US" b="1" dirty="0" smtClean="0">
                <a:latin typeface="Calibri" panose="020F0502020204030204" pitchFamily="34" charset="0"/>
              </a:rPr>
              <a:t>six months</a:t>
            </a:r>
            <a:r>
              <a:rPr lang="en-US" dirty="0" smtClean="0">
                <a:latin typeface="Calibri" panose="020F0502020204030204" pitchFamily="34" charset="0"/>
              </a:rPr>
              <a:t> if there are no new problems or problems taking ARVs.</a:t>
            </a:r>
          </a:p>
          <a:p>
            <a:pPr marL="285750" indent="-285750">
              <a:buFont typeface="Arial" panose="020B0604020202020204" pitchFamily="34" charset="0"/>
              <a:buChar char="•"/>
            </a:pPr>
            <a:r>
              <a:rPr lang="en-US" dirty="0" smtClean="0">
                <a:latin typeface="Calibri" panose="020F0502020204030204" pitchFamily="34" charset="0"/>
              </a:rPr>
              <a:t>Please let your provider know if there are any problems taking ARVs in the future, so that he/she can help you address them.</a:t>
            </a:r>
          </a:p>
          <a:p>
            <a:pPr marL="285750" indent="-285750">
              <a:buFont typeface="Arial" panose="020B0604020202020204" pitchFamily="34" charset="0"/>
              <a:buChar char="•"/>
            </a:pPr>
            <a:endParaRPr lang="en-US"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12" name="Title 1"/>
          <p:cNvSpPr txBox="1">
            <a:spLocks/>
          </p:cNvSpPr>
          <p:nvPr/>
        </p:nvSpPr>
        <p:spPr>
          <a:xfrm>
            <a:off x="0" y="-3675"/>
            <a:ext cx="9144000" cy="848697"/>
          </a:xfrm>
          <a:prstGeom prst="rect">
            <a:avLst/>
          </a:prstGeom>
          <a:solidFill>
            <a:srgbClr val="CC0066"/>
          </a:solidFill>
        </p:spPr>
        <p:txBody>
          <a:bodyPr vert="horz" lIns="82058" tIns="41029" rIns="82058" bIns="41029" rtlCol="0" anchor="ctr">
            <a:noAutofit/>
          </a:bodyPr>
          <a:lstStyle>
            <a:lvl1pPr algn="ctr" defTabSz="410291"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22. You’ve successfully reduced your viral </a:t>
            </a:r>
          </a:p>
          <a:p>
            <a:pPr algn="l"/>
            <a:r>
              <a:rPr lang="en-US" sz="2800" dirty="0">
                <a:solidFill>
                  <a:srgbClr val="FFFFFF"/>
                </a:solidFill>
                <a:latin typeface="Calibri" panose="020F0502020204030204" pitchFamily="34" charset="0"/>
              </a:rPr>
              <a:t>	</a:t>
            </a:r>
            <a:r>
              <a:rPr lang="en-US" sz="2800" dirty="0" smtClean="0">
                <a:solidFill>
                  <a:srgbClr val="FFFFFF"/>
                </a:solidFill>
                <a:latin typeface="Calibri" panose="020F0502020204030204" pitchFamily="34" charset="0"/>
              </a:rPr>
              <a:t>load</a:t>
            </a:r>
            <a:endParaRPr lang="en-US" sz="2800" dirty="0">
              <a:solidFill>
                <a:srgbClr val="FFFFFF"/>
              </a:solidFill>
              <a:latin typeface="Calibri" panose="020F0502020204030204" pitchFamily="34" charset="0"/>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62800" y="457200"/>
            <a:ext cx="1807055"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11" name="Rectangle 10"/>
          <p:cNvSpPr/>
          <p:nvPr/>
        </p:nvSpPr>
        <p:spPr>
          <a:xfrm>
            <a:off x="3733800" y="4909008"/>
            <a:ext cx="2247975" cy="1644192"/>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Content Placeholder 1"/>
          <p:cNvSpPr>
            <a:spLocks noGrp="1"/>
          </p:cNvSpPr>
          <p:nvPr>
            <p:ph sz="half" idx="1"/>
          </p:nvPr>
        </p:nvSpPr>
        <p:spPr>
          <a:xfrm>
            <a:off x="3733800" y="4909008"/>
            <a:ext cx="2362200" cy="1559480"/>
          </a:xfrm>
        </p:spPr>
        <p:txBody>
          <a:bodyPr>
            <a:normAutofit fontScale="475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p>
          <a:p>
            <a:r>
              <a:rPr lang="en-US" sz="2500" b="1" dirty="0">
                <a:latin typeface="Calibri" panose="020F0502020204030204" pitchFamily="34" charset="0"/>
              </a:rPr>
              <a:t>	</a:t>
            </a:r>
            <a:r>
              <a:rPr lang="en-US" sz="3800" b="1" dirty="0">
                <a:latin typeface="Calibri" panose="020F0502020204030204" pitchFamily="34" charset="0"/>
              </a:rPr>
              <a:t> </a:t>
            </a:r>
            <a:r>
              <a:rPr lang="en-US" sz="3800" b="1" dirty="0" smtClean="0">
                <a:latin typeface="Calibri" panose="020F0502020204030204" pitchFamily="34" charset="0"/>
              </a:rPr>
              <a:t>  </a:t>
            </a:r>
            <a:r>
              <a:rPr lang="en-US" sz="3200" b="1" dirty="0" smtClean="0">
                <a:latin typeface="Calibri" panose="020F0502020204030204" pitchFamily="34" charset="0"/>
              </a:rPr>
              <a:t>Document</a:t>
            </a:r>
          </a:p>
          <a:p>
            <a:endParaRPr lang="en-US" sz="2300" b="1" dirty="0" smtClean="0">
              <a:latin typeface="Calibri" panose="020F0502020204030204" pitchFamily="34" charset="0"/>
            </a:endParaRPr>
          </a:p>
          <a:p>
            <a:r>
              <a:rPr lang="en-US" sz="2900" dirty="0" smtClean="0">
                <a:latin typeface="Calibri" panose="020F0502020204030204" pitchFamily="34" charset="0"/>
              </a:rPr>
              <a:t>Document results of repeat viral load on </a:t>
            </a:r>
            <a:r>
              <a:rPr lang="en-US" sz="2900" b="1" dirty="0" smtClean="0">
                <a:latin typeface="Calibri" panose="020F0502020204030204" pitchFamily="34" charset="0"/>
              </a:rPr>
              <a:t>Enhanced Adherence Plan Tool.</a:t>
            </a:r>
            <a:endParaRPr lang="en-US" sz="2900" dirty="0" smtClean="0">
              <a:latin typeface="Calibri" panose="020F0502020204030204" pitchFamily="34" charset="0"/>
            </a:endParaRPr>
          </a:p>
        </p:txBody>
      </p:sp>
      <p:pic>
        <p:nvPicPr>
          <p:cNvPr id="16" name="Picture 7" descr="C:\Users\rlw2177\AppData\Local\Microsoft\Windows\Temporary Internet Files\Content.IE5\S2UJGMDA\1279641266[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86200" y="4999613"/>
            <a:ext cx="457199" cy="38191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369570" y="3657600"/>
            <a:ext cx="2830830" cy="2893100"/>
          </a:xfrm>
          <a:prstGeom prst="rect">
            <a:avLst/>
          </a:prstGeom>
          <a:noFill/>
        </p:spPr>
        <p:txBody>
          <a:bodyPr wrap="square" rtlCol="0">
            <a:spAutoFit/>
          </a:bodyPr>
          <a:lstStyle/>
          <a:p>
            <a:r>
              <a:rPr lang="en-US" sz="1300" dirty="0" smtClean="0">
                <a:latin typeface="Calibri" panose="020F0502020204030204" pitchFamily="34" charset="0"/>
              </a:rPr>
              <a:t>Let’s briefly review what a low viral load means, and your plans for continuing to take your ARVs:</a:t>
            </a:r>
          </a:p>
          <a:p>
            <a:endParaRPr lang="en-US" sz="1300" dirty="0" smtClean="0">
              <a:latin typeface="Calibri" panose="020F0502020204030204" pitchFamily="34" charset="0"/>
            </a:endParaRPr>
          </a:p>
          <a:p>
            <a:pPr marL="171450" indent="-171450">
              <a:buFont typeface="Arial" panose="020B0604020202020204" pitchFamily="34" charset="0"/>
              <a:buChar char="•"/>
            </a:pPr>
            <a:r>
              <a:rPr lang="en-US" sz="1300" dirty="0" smtClean="0">
                <a:latin typeface="Calibri" panose="020F0502020204030204" pitchFamily="34" charset="0"/>
              </a:rPr>
              <a:t>In your own words, what does having a low viral load mean?</a:t>
            </a:r>
          </a:p>
          <a:p>
            <a:pPr marL="171450" indent="-171450">
              <a:buFont typeface="Arial" panose="020B0604020202020204" pitchFamily="34" charset="0"/>
              <a:buChar char="•"/>
            </a:pPr>
            <a:r>
              <a:rPr lang="en-US" sz="1300" dirty="0" smtClean="0">
                <a:latin typeface="Calibri" panose="020F0502020204030204" pitchFamily="34" charset="0"/>
              </a:rPr>
              <a:t>Why is it important to continue ARVs?</a:t>
            </a:r>
          </a:p>
          <a:p>
            <a:pPr marL="171450" indent="-171450">
              <a:buFont typeface="Arial" panose="020B0604020202020204" pitchFamily="34" charset="0"/>
              <a:buChar char="•"/>
            </a:pPr>
            <a:r>
              <a:rPr lang="en-US" sz="1300" dirty="0" smtClean="0">
                <a:latin typeface="Calibri" panose="020F0502020204030204" pitchFamily="34" charset="0"/>
              </a:rPr>
              <a:t>What has helped you remember to take your ARVs?</a:t>
            </a:r>
          </a:p>
          <a:p>
            <a:pPr marL="171450" indent="-171450">
              <a:buFont typeface="Arial" panose="020B0604020202020204" pitchFamily="34" charset="0"/>
              <a:buChar char="•"/>
            </a:pPr>
            <a:r>
              <a:rPr lang="en-US" sz="1300" dirty="0" smtClean="0">
                <a:latin typeface="Calibri" panose="020F0502020204030204" pitchFamily="34" charset="0"/>
              </a:rPr>
              <a:t>Are there new things or do you expect there to be new things that will make it hard at times to take your ARVs?</a:t>
            </a:r>
            <a:endParaRPr lang="en-US" sz="1300" dirty="0">
              <a:latin typeface="Calibri" panose="020F0502020204030204" pitchFamily="34" charset="0"/>
            </a:endParaRPr>
          </a:p>
        </p:txBody>
      </p:sp>
      <p:sp>
        <p:nvSpPr>
          <p:cNvPr id="20" name="Rectangle 19"/>
          <p:cNvSpPr/>
          <p:nvPr/>
        </p:nvSpPr>
        <p:spPr>
          <a:xfrm>
            <a:off x="6172199" y="4909008"/>
            <a:ext cx="2797655"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6705600" y="4953000"/>
            <a:ext cx="2209800" cy="1600200"/>
          </a:xfrm>
        </p:spPr>
        <p:txBody>
          <a:bodyPr>
            <a:normAutofit fontScale="85000" lnSpcReduction="20000"/>
          </a:bodyPr>
          <a:lstStyle/>
          <a:p>
            <a:r>
              <a:rPr lang="en-US" sz="1600" b="1" dirty="0" smtClean="0">
                <a:latin typeface="Calibri" panose="020F0502020204030204" pitchFamily="34" charset="0"/>
              </a:rPr>
              <a:t>Provider Instructions:</a:t>
            </a:r>
          </a:p>
          <a:p>
            <a:pPr marL="457200" indent="-457200">
              <a:buFont typeface="Arial" panose="020B0604020202020204" pitchFamily="34" charset="0"/>
              <a:buChar char="•"/>
            </a:pPr>
            <a:r>
              <a:rPr lang="en-US" sz="1600" dirty="0" smtClean="0">
                <a:latin typeface="Calibri" panose="020F0502020204030204" pitchFamily="34" charset="0"/>
              </a:rPr>
              <a:t>Use Cards 22 &amp; 23 for patients whose repeat viral load is </a:t>
            </a:r>
            <a:r>
              <a:rPr lang="en-US" sz="1600" u="sng" dirty="0" smtClean="0">
                <a:latin typeface="Calibri" panose="020F0502020204030204" pitchFamily="34" charset="0"/>
              </a:rPr>
              <a:t>&lt;</a:t>
            </a:r>
            <a:r>
              <a:rPr lang="en-US" sz="1600" dirty="0" smtClean="0">
                <a:latin typeface="Calibri" panose="020F0502020204030204" pitchFamily="34" charset="0"/>
              </a:rPr>
              <a:t> 1,000.</a:t>
            </a:r>
          </a:p>
          <a:p>
            <a:pPr marL="457200" indent="-457200">
              <a:buFont typeface="Arial" panose="020B0604020202020204" pitchFamily="34" charset="0"/>
              <a:buChar char="•"/>
            </a:pPr>
            <a:r>
              <a:rPr lang="en-US" sz="1600" dirty="0" smtClean="0">
                <a:latin typeface="Calibri" panose="020F0502020204030204" pitchFamily="34" charset="0"/>
              </a:rPr>
              <a:t>Can also review cards 2 &amp; 3 for basic viral load information.</a:t>
            </a:r>
          </a:p>
        </p:txBody>
      </p:sp>
      <p:pic>
        <p:nvPicPr>
          <p:cNvPr id="23" name="Picture 8" descr="C:\Users\rlw2177\AppData\Local\Microsoft\Windows\Temporary Internet Files\Content.IE5\S2UJGMDA\Symbol_list_class.svg[1].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72199" y="4999613"/>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52</a:t>
            </a:fld>
            <a:endParaRPr lang="en-US" dirty="0">
              <a:solidFill>
                <a:prstClr val="black">
                  <a:tint val="75000"/>
                </a:prstClr>
              </a:solidFill>
            </a:endParaRPr>
          </a:p>
        </p:txBody>
      </p:sp>
    </p:spTree>
    <p:extLst>
      <p:ext uri="{BB962C8B-B14F-4D97-AF65-F5344CB8AC3E}">
        <p14:creationId xmlns:p14="http://schemas.microsoft.com/office/powerpoint/2010/main" val="19681979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rgbClr val="CC0066"/>
          </a:solidFill>
        </p:spPr>
        <p:txBody>
          <a:bodyPr>
            <a:noAutofit/>
          </a:bodyPr>
          <a:lstStyle/>
          <a:p>
            <a:pPr algn="l"/>
            <a:r>
              <a:rPr lang="en-US" sz="2800" dirty="0" smtClean="0">
                <a:solidFill>
                  <a:srgbClr val="FFFFFF"/>
                </a:solidFill>
                <a:latin typeface="Calibri" panose="020F0502020204030204" pitchFamily="34" charset="0"/>
              </a:rPr>
              <a:t>	23. Keeping your virus low</a:t>
            </a:r>
            <a:endParaRPr lang="en-US" sz="2800" dirty="0">
              <a:solidFill>
                <a:srgbClr val="FFFFFF"/>
              </a:solidFill>
              <a:latin typeface="Calibri" panose="020F0502020204030204" pitchFamily="34" charset="0"/>
            </a:endParaRPr>
          </a:p>
        </p:txBody>
      </p:sp>
      <p:sp>
        <p:nvSpPr>
          <p:cNvPr id="4" name="TextBox 3"/>
          <p:cNvSpPr txBox="1"/>
          <p:nvPr/>
        </p:nvSpPr>
        <p:spPr>
          <a:xfrm>
            <a:off x="7010400" y="1066800"/>
            <a:ext cx="2009424" cy="5632311"/>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Your virus is low so you are protecting your health, partners, and brain.</a:t>
            </a:r>
          </a:p>
          <a:p>
            <a:pPr marL="285750" indent="-285750">
              <a:buFont typeface="Wingdings" panose="05000000000000000000" pitchFamily="2" charset="2"/>
              <a:buChar char="Ø"/>
            </a:pPr>
            <a:endParaRPr lang="en-US" sz="2000" dirty="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It is hard to continue taking ARVs, even with all these benefits – this is especially true when so many things in your life are changing.</a:t>
            </a:r>
            <a:endParaRPr lang="en-US" sz="2000" dirty="0">
              <a:latin typeface="Calibri" panose="020F0502020204030204" pitchFamily="34" charset="0"/>
            </a:endParaRPr>
          </a:p>
        </p:txBody>
      </p:sp>
      <p:pic>
        <p:nvPicPr>
          <p:cNvPr id="378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838200"/>
            <a:ext cx="5600700" cy="5943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9846442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57200" y="4038600"/>
            <a:ext cx="2743200" cy="25146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 name="Content Placeholder 1"/>
          <p:cNvSpPr>
            <a:spLocks noGrp="1"/>
          </p:cNvSpPr>
          <p:nvPr>
            <p:ph sz="half" idx="1"/>
          </p:nvPr>
        </p:nvSpPr>
        <p:spPr>
          <a:xfrm>
            <a:off x="457200" y="1143001"/>
            <a:ext cx="2819400"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Your virus is low so you are protecting your health, partners, and brain.</a:t>
            </a:r>
          </a:p>
          <a:p>
            <a:pPr marL="285750" indent="-285750">
              <a:buFont typeface="Wingdings" panose="05000000000000000000" pitchFamily="2" charset="2"/>
              <a:buChar char="Ø"/>
            </a:pPr>
            <a:r>
              <a:rPr lang="en-US" sz="1600" dirty="0" smtClean="0">
                <a:latin typeface="Calibri" panose="020F0502020204030204" pitchFamily="34" charset="0"/>
              </a:rPr>
              <a:t>It is hard to continue taking ARVs, even with all these benefits – this is especially true when so many things in your life are changing.</a:t>
            </a:r>
            <a:endParaRPr lang="en-US" sz="1600" dirty="0">
              <a:latin typeface="Calibri" panose="020F0502020204030204" pitchFamily="34" charset="0"/>
            </a:endParaRPr>
          </a:p>
        </p:txBody>
      </p:sp>
      <p:sp>
        <p:nvSpPr>
          <p:cNvPr id="7" name="Content Placeholder 1"/>
          <p:cNvSpPr>
            <a:spLocks noGrp="1"/>
          </p:cNvSpPr>
          <p:nvPr>
            <p:ph sz="half" idx="1"/>
          </p:nvPr>
        </p:nvSpPr>
        <p:spPr>
          <a:xfrm>
            <a:off x="1143000" y="4228322"/>
            <a:ext cx="2286000" cy="2934478"/>
          </a:xfrm>
        </p:spPr>
        <p:txBody>
          <a:bodyPr>
            <a:normAutofit/>
          </a:bodyPr>
          <a:lstStyle/>
          <a:p>
            <a:r>
              <a:rPr lang="en-US" sz="1500" b="1" dirty="0" smtClean="0">
                <a:latin typeface="Calibri" panose="020F0502020204030204" pitchFamily="34" charset="0"/>
              </a:rPr>
              <a:t>Let’s Review:</a:t>
            </a:r>
          </a:p>
          <a:p>
            <a:endParaRPr lang="en-US" sz="1500" dirty="0" smtClean="0">
              <a:latin typeface="Calibri" panose="020F0502020204030204" pitchFamily="34" charset="0"/>
            </a:endParaRPr>
          </a:p>
        </p:txBody>
      </p:sp>
      <p:pic>
        <p:nvPicPr>
          <p:cNvPr id="3076" name="Picture 4" descr="C:\Users\rlw2177\AppData\Local\Microsoft\Windows\Temporary Internet Files\Content.IE5\BZGY2YB0\1371714180[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9600" y="4094018"/>
            <a:ext cx="457200" cy="630382"/>
          </a:xfrm>
          <a:prstGeom prst="rect">
            <a:avLst/>
          </a:prstGeom>
          <a:noFill/>
          <a:extLst>
            <a:ext uri="{909E8E84-426E-40DD-AFC4-6F175D3DCCD1}">
              <a14:hiddenFill xmlns:a14="http://schemas.microsoft.com/office/drawing/2010/main">
                <a:solidFill>
                  <a:srgbClr val="FFFFFF"/>
                </a:solidFill>
              </a14:hiddenFill>
            </a:ext>
          </a:extLst>
        </p:spPr>
      </p:pic>
      <p:sp>
        <p:nvSpPr>
          <p:cNvPr id="21" name="Content Placeholder 1"/>
          <p:cNvSpPr>
            <a:spLocks noGrp="1"/>
          </p:cNvSpPr>
          <p:nvPr>
            <p:ph sz="half" idx="1"/>
          </p:nvPr>
        </p:nvSpPr>
        <p:spPr>
          <a:xfrm>
            <a:off x="3688644" y="1143000"/>
            <a:ext cx="5226756" cy="4038600"/>
          </a:xfrm>
        </p:spPr>
        <p:txBody>
          <a:bodyPr>
            <a:normAutofit fontScale="77500" lnSpcReduction="20000"/>
          </a:bodyPr>
          <a:lstStyle/>
          <a:p>
            <a:r>
              <a:rPr lang="en-US" sz="2100" b="1" dirty="0" smtClean="0">
                <a:latin typeface="Calibri" panose="020F0502020204030204" pitchFamily="34" charset="0"/>
              </a:rPr>
              <a:t>TALKING POINTS:</a:t>
            </a:r>
          </a:p>
          <a:p>
            <a:pPr marL="285750" indent="-285750">
              <a:buFont typeface="Arial" panose="020B0604020202020204" pitchFamily="34" charset="0"/>
              <a:buChar char="•"/>
            </a:pPr>
            <a:r>
              <a:rPr lang="en-US" dirty="0" smtClean="0">
                <a:latin typeface="Calibri" panose="020F0502020204030204" pitchFamily="34" charset="0"/>
              </a:rPr>
              <a:t>Does anyone help you take your ARVs?                                                         Tell me how that works.</a:t>
            </a:r>
          </a:p>
          <a:p>
            <a:pPr marL="285750" indent="-285750">
              <a:buFont typeface="Arial" panose="020B0604020202020204" pitchFamily="34" charset="0"/>
              <a:buChar char="•"/>
            </a:pPr>
            <a:r>
              <a:rPr lang="en-US" dirty="0" smtClean="0">
                <a:latin typeface="Calibri" panose="020F0502020204030204" pitchFamily="34" charset="0"/>
              </a:rPr>
              <a:t>How do you think that might change in                                                      the future?</a:t>
            </a:r>
          </a:p>
          <a:p>
            <a:pPr marL="285750" indent="-285750">
              <a:buFont typeface="Arial" panose="020B0604020202020204" pitchFamily="34" charset="0"/>
              <a:buChar char="•"/>
            </a:pPr>
            <a:r>
              <a:rPr lang="en-US" dirty="0" smtClean="0">
                <a:latin typeface="Calibri" panose="020F0502020204030204" pitchFamily="34" charset="0"/>
              </a:rPr>
              <a:t>Who knows that you are HIV+?</a:t>
            </a:r>
          </a:p>
          <a:p>
            <a:pPr marL="285750" indent="-285750">
              <a:buFont typeface="Arial" panose="020B0604020202020204" pitchFamily="34" charset="0"/>
              <a:buChar char="•"/>
            </a:pPr>
            <a:r>
              <a:rPr lang="en-US" dirty="0" smtClean="0">
                <a:latin typeface="Calibri" panose="020F0502020204030204" pitchFamily="34" charset="0"/>
              </a:rPr>
              <a:t>Who might be a good source of support for you as you manage your HIV?</a:t>
            </a:r>
          </a:p>
          <a:p>
            <a:pPr marL="285750" indent="-285750">
              <a:buFont typeface="Arial" panose="020B0604020202020204" pitchFamily="34" charset="0"/>
              <a:buChar char="•"/>
            </a:pPr>
            <a:r>
              <a:rPr lang="en-US" dirty="0" smtClean="0">
                <a:latin typeface="Calibri" panose="020F0502020204030204" pitchFamily="34" charset="0"/>
              </a:rPr>
              <a:t>Are there changes going on in your life?</a:t>
            </a:r>
          </a:p>
          <a:p>
            <a:pPr marL="285750" indent="-285750">
              <a:buFont typeface="Arial" panose="020B0604020202020204" pitchFamily="34" charset="0"/>
              <a:buChar char="•"/>
            </a:pPr>
            <a:r>
              <a:rPr lang="en-US" dirty="0" smtClean="0">
                <a:latin typeface="Calibri" panose="020F0502020204030204" pitchFamily="34" charset="0"/>
              </a:rPr>
              <a:t>How do you think [those changes] may affect you taking ARVs?</a:t>
            </a:r>
          </a:p>
          <a:p>
            <a:pPr marL="285750" indent="-285750">
              <a:buFont typeface="Arial" panose="020B0604020202020204" pitchFamily="34" charset="0"/>
              <a:buChar char="•"/>
            </a:pPr>
            <a:endParaRPr lang="en-US" dirty="0">
              <a:latin typeface="Calibri" panose="020F0502020204030204" pitchFamily="34" charset="0"/>
            </a:endParaRPr>
          </a:p>
          <a:p>
            <a:r>
              <a:rPr lang="en-US" dirty="0" smtClean="0">
                <a:latin typeface="Calibri" panose="020F0502020204030204" pitchFamily="34" charset="0"/>
              </a:rPr>
              <a:t>Additional Tips:</a:t>
            </a:r>
          </a:p>
          <a:p>
            <a:pPr marL="285750" indent="-285750">
              <a:buFont typeface="Arial" panose="020B0604020202020204" pitchFamily="34" charset="0"/>
              <a:buChar char="•"/>
            </a:pPr>
            <a:r>
              <a:rPr lang="en-US" dirty="0" smtClean="0">
                <a:latin typeface="Calibri" panose="020F0502020204030204" pitchFamily="34" charset="0"/>
              </a:rPr>
              <a:t>Put ARVs somewhere easy to remember, near something that you use every day, and keep a bottle of water there if needed.</a:t>
            </a:r>
          </a:p>
          <a:p>
            <a:pPr marL="285750" indent="-285750">
              <a:buFont typeface="Arial" panose="020B0604020202020204" pitchFamily="34" charset="0"/>
              <a:buChar char="•"/>
            </a:pPr>
            <a:r>
              <a:rPr lang="en-US" dirty="0" smtClean="0">
                <a:latin typeface="Calibri" panose="020F0502020204030204" pitchFamily="34" charset="0"/>
              </a:rPr>
              <a:t>Set an alarm on your phone to remind you to take ARVs.</a:t>
            </a:r>
            <a:endParaRPr lang="en-US" dirty="0">
              <a:latin typeface="Calibri" panose="020F0502020204030204" pitchFamily="34" charset="0"/>
            </a:endParaRPr>
          </a:p>
          <a:p>
            <a:pPr marL="285750" indent="-285750">
              <a:buFont typeface="Arial" panose="020B0604020202020204" pitchFamily="34" charset="0"/>
              <a:buChar char="•"/>
            </a:pPr>
            <a:r>
              <a:rPr lang="en-US" dirty="0" smtClean="0">
                <a:latin typeface="Calibri" panose="020F0502020204030204" pitchFamily="34" charset="0"/>
              </a:rPr>
              <a:t>Carry ARVs with you so if you forget before leaving for the day, you have a spare.</a:t>
            </a:r>
          </a:p>
          <a:p>
            <a:pPr marL="285750" indent="-285750">
              <a:buFont typeface="Arial" panose="020B0604020202020204" pitchFamily="34" charset="0"/>
              <a:buChar char="•"/>
            </a:pPr>
            <a:r>
              <a:rPr lang="en-US" dirty="0" smtClean="0">
                <a:latin typeface="Calibri" panose="020F0502020204030204" pitchFamily="34" charset="0"/>
              </a:rPr>
              <a:t>Use pillboxes and a calendar to mark and keep track of when medications are taken for the day.</a:t>
            </a:r>
          </a:p>
          <a:p>
            <a:pPr marL="285750" indent="-285750">
              <a:buFont typeface="Arial" panose="020B0604020202020204" pitchFamily="34" charset="0"/>
              <a:buChar char="•"/>
            </a:pPr>
            <a:endParaRPr lang="en-US" b="1" dirty="0">
              <a:latin typeface="Calibri" panose="020F0502020204030204" pitchFamily="34" charset="0"/>
            </a:endParaRPr>
          </a:p>
        </p:txBody>
      </p:sp>
      <p:sp>
        <p:nvSpPr>
          <p:cNvPr id="9" name="TextBox 8"/>
          <p:cNvSpPr txBox="1"/>
          <p:nvPr/>
        </p:nvSpPr>
        <p:spPr>
          <a:xfrm>
            <a:off x="7162800" y="457200"/>
            <a:ext cx="1752600" cy="1200329"/>
          </a:xfrm>
          <a:prstGeom prst="rect">
            <a:avLst/>
          </a:prstGeom>
          <a:solidFill>
            <a:schemeClr val="bg1"/>
          </a:solidFill>
          <a:ln>
            <a:solidFill>
              <a:srgbClr val="000000"/>
            </a:solidFill>
          </a:ln>
          <a:effectLst>
            <a:outerShdw blurRad="50800" dist="38100" dir="5400000" algn="t" rotWithShape="0">
              <a:prstClr val="black">
                <a:alpha val="40000"/>
              </a:prstClr>
            </a:outerShdw>
          </a:effectLst>
        </p:spPr>
        <p:txBody>
          <a:bodyPr wrap="square" rtlCol="0">
            <a:spAutoFit/>
          </a:bodyPr>
          <a:lstStyle/>
          <a:p>
            <a:pPr algn="ctr"/>
            <a:endParaRPr lang="en-US" b="1" dirty="0">
              <a:solidFill>
                <a:prstClr val="black"/>
              </a:solidFill>
              <a:latin typeface="Calibri" panose="020F0502020204030204" pitchFamily="34" charset="0"/>
            </a:endParaRPr>
          </a:p>
          <a:p>
            <a:pPr algn="ctr"/>
            <a:r>
              <a:rPr lang="en-US" b="1" dirty="0">
                <a:solidFill>
                  <a:prstClr val="black"/>
                </a:solidFill>
                <a:latin typeface="Calibri" panose="020F0502020204030204" pitchFamily="34" charset="0"/>
              </a:rPr>
              <a:t>Image from  card front</a:t>
            </a:r>
          </a:p>
          <a:p>
            <a:pPr algn="ctr"/>
            <a:endParaRPr lang="en-US" b="1" dirty="0">
              <a:solidFill>
                <a:prstClr val="black"/>
              </a:solidFill>
              <a:latin typeface="Calibri" panose="020F0502020204030204" pitchFamily="34" charset="0"/>
            </a:endParaRPr>
          </a:p>
        </p:txBody>
      </p:sp>
      <p:cxnSp>
        <p:nvCxnSpPr>
          <p:cNvPr id="15" name="Straight Connector 14"/>
          <p:cNvCxnSpPr/>
          <p:nvPr/>
        </p:nvCxnSpPr>
        <p:spPr>
          <a:xfrm>
            <a:off x="3429000" y="1057364"/>
            <a:ext cx="0" cy="54958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3" name="TextBox 2"/>
          <p:cNvSpPr txBox="1"/>
          <p:nvPr/>
        </p:nvSpPr>
        <p:spPr>
          <a:xfrm>
            <a:off x="609600" y="4765119"/>
            <a:ext cx="2438400" cy="1600438"/>
          </a:xfrm>
          <a:prstGeom prst="rect">
            <a:avLst/>
          </a:prstGeom>
          <a:noFill/>
        </p:spPr>
        <p:txBody>
          <a:bodyPr wrap="square" rtlCol="0">
            <a:spAutoFit/>
          </a:bodyPr>
          <a:lstStyle/>
          <a:p>
            <a:pPr marL="171450" indent="-171450">
              <a:buFont typeface="Arial" panose="020B0604020202020204" pitchFamily="34" charset="0"/>
              <a:buChar char="•"/>
            </a:pPr>
            <a:r>
              <a:rPr lang="en-US" sz="1400" dirty="0" smtClean="0">
                <a:latin typeface="Calibri" panose="020F0502020204030204" pitchFamily="34" charset="0"/>
              </a:rPr>
              <a:t>Do you think ARVs will help you?</a:t>
            </a:r>
          </a:p>
          <a:p>
            <a:pPr marL="171450" indent="-171450">
              <a:buFont typeface="Arial" panose="020B0604020202020204" pitchFamily="34" charset="0"/>
              <a:buChar char="•"/>
            </a:pPr>
            <a:r>
              <a:rPr lang="en-US" sz="1400" dirty="0" smtClean="0">
                <a:latin typeface="Calibri" panose="020F0502020204030204" pitchFamily="34" charset="0"/>
              </a:rPr>
              <a:t>Are you taking any other treatments for your HIV?</a:t>
            </a:r>
          </a:p>
          <a:p>
            <a:pPr marL="171450" indent="-171450">
              <a:buFont typeface="Arial" panose="020B0604020202020204" pitchFamily="34" charset="0"/>
              <a:buChar char="•"/>
            </a:pPr>
            <a:r>
              <a:rPr lang="en-US" sz="1400" dirty="0" smtClean="0">
                <a:latin typeface="Calibri" panose="020F0502020204030204" pitchFamily="34" charset="0"/>
              </a:rPr>
              <a:t>Are you seeking help from anyone outside of this clinic for your HIV?</a:t>
            </a:r>
            <a:endParaRPr lang="en-US" sz="1400" dirty="0">
              <a:latin typeface="Calibri" panose="020F0502020204030204" pitchFamily="34" charset="0"/>
            </a:endParaRPr>
          </a:p>
        </p:txBody>
      </p:sp>
      <p:sp>
        <p:nvSpPr>
          <p:cNvPr id="20" name="Rectangle 19"/>
          <p:cNvSpPr/>
          <p:nvPr/>
        </p:nvSpPr>
        <p:spPr>
          <a:xfrm>
            <a:off x="3657600" y="5410200"/>
            <a:ext cx="5312255" cy="1175208"/>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2" name="Content Placeholder 1"/>
          <p:cNvSpPr>
            <a:spLocks noGrp="1"/>
          </p:cNvSpPr>
          <p:nvPr>
            <p:ph sz="half" idx="1"/>
          </p:nvPr>
        </p:nvSpPr>
        <p:spPr>
          <a:xfrm>
            <a:off x="4419600" y="5553068"/>
            <a:ext cx="4495800" cy="1000131"/>
          </a:xfrm>
        </p:spPr>
        <p:txBody>
          <a:bodyPr>
            <a:normAutofit fontScale="77500" lnSpcReduction="20000"/>
          </a:bodyPr>
          <a:lstStyle/>
          <a:p>
            <a:r>
              <a:rPr lang="en-US" sz="2100" b="1" dirty="0" smtClean="0">
                <a:latin typeface="Calibri" panose="020F0502020204030204" pitchFamily="34" charset="0"/>
              </a:rPr>
              <a:t>Provider Instructions:</a:t>
            </a:r>
            <a:endParaRPr lang="en-US" sz="1900" b="1" dirty="0" smtClean="0">
              <a:latin typeface="Calibri" panose="020F0502020204030204" pitchFamily="34" charset="0"/>
            </a:endParaRPr>
          </a:p>
          <a:p>
            <a:r>
              <a:rPr lang="en-US" sz="1600" dirty="0" smtClean="0">
                <a:latin typeface="Calibri" panose="020F0502020204030204" pitchFamily="34" charset="0"/>
              </a:rPr>
              <a:t>Screen for other health beliefs or difficulty with disclosure/privacy. Review card 16 (Understanding your ARVs), card 19 (Who to tell and why), or card 20 (Taking charge of your ARVs) in these areas as helpful.</a:t>
            </a:r>
          </a:p>
        </p:txBody>
      </p:sp>
      <p:pic>
        <p:nvPicPr>
          <p:cNvPr id="23" name="Picture 8" descr="C:\Users\rlw2177\AppData\Local\Microsoft\Windows\Temporary Internet Files\Content.IE5\S2UJGMDA\Symbol_list_class.svg[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0" y="5553069"/>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8" name="Title 1"/>
          <p:cNvSpPr>
            <a:spLocks noGrp="1"/>
          </p:cNvSpPr>
          <p:nvPr>
            <p:ph type="title"/>
          </p:nvPr>
        </p:nvSpPr>
        <p:spPr>
          <a:xfrm>
            <a:off x="0" y="-3678"/>
            <a:ext cx="9144000" cy="848697"/>
          </a:xfrm>
          <a:solidFill>
            <a:srgbClr val="CC0066"/>
          </a:solidFill>
        </p:spPr>
        <p:txBody>
          <a:bodyPr>
            <a:noAutofit/>
          </a:bodyPr>
          <a:lstStyle/>
          <a:p>
            <a:pPr algn="l"/>
            <a:r>
              <a:rPr lang="en-US" sz="2800" dirty="0" smtClean="0">
                <a:solidFill>
                  <a:srgbClr val="FFFFFF"/>
                </a:solidFill>
                <a:latin typeface="Calibri" panose="020F0502020204030204" pitchFamily="34" charset="0"/>
              </a:rPr>
              <a:t>	23. Keeping your virus low</a:t>
            </a:r>
            <a:endParaRPr lang="en-US" sz="2800" dirty="0">
              <a:solidFill>
                <a:srgbClr val="FFFFFF"/>
              </a:solidFill>
              <a:latin typeface="Calibri" panose="020F0502020204030204" pitchFamily="34" charset="0"/>
            </a:endParaRPr>
          </a:p>
        </p:txBody>
      </p:sp>
      <p:pic>
        <p:nvPicPr>
          <p:cNvPr id="26"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162800" y="457200"/>
            <a:ext cx="1807054" cy="1295400"/>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4" name="Slide Number Placeholder 3"/>
          <p:cNvSpPr>
            <a:spLocks noGrp="1"/>
          </p:cNvSpPr>
          <p:nvPr>
            <p:ph type="sldNum" sz="quarter" idx="12"/>
          </p:nvPr>
        </p:nvSpPr>
        <p:spPr/>
        <p:txBody>
          <a:bodyPr/>
          <a:lstStyle/>
          <a:p>
            <a:fld id="{3D2DE450-F54E-7A42-9B45-9373FCBEFAD7}" type="slidenum">
              <a:rPr lang="en-US" smtClean="0">
                <a:solidFill>
                  <a:prstClr val="black">
                    <a:tint val="75000"/>
                  </a:prstClr>
                </a:solidFill>
              </a:rPr>
              <a:pPr/>
              <a:t>54</a:t>
            </a:fld>
            <a:endParaRPr lang="en-US" dirty="0">
              <a:solidFill>
                <a:prstClr val="black">
                  <a:tint val="75000"/>
                </a:prstClr>
              </a:solidFill>
            </a:endParaRPr>
          </a:p>
        </p:txBody>
      </p:sp>
    </p:spTree>
    <p:extLst>
      <p:ext uri="{BB962C8B-B14F-4D97-AF65-F5344CB8AC3E}">
        <p14:creationId xmlns:p14="http://schemas.microsoft.com/office/powerpoint/2010/main" val="35372545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8"/>
            <a:ext cx="9144000" cy="848697"/>
          </a:xfrm>
          <a:solidFill>
            <a:schemeClr val="tx1">
              <a:lumMod val="50000"/>
              <a:lumOff val="50000"/>
            </a:schemeClr>
          </a:solidFill>
        </p:spPr>
        <p:txBody>
          <a:bodyPr>
            <a:noAutofit/>
          </a:bodyPr>
          <a:lstStyle/>
          <a:p>
            <a:pPr algn="l"/>
            <a:r>
              <a:rPr lang="en-US" sz="2800" dirty="0" smtClean="0">
                <a:solidFill>
                  <a:srgbClr val="FFFFFF"/>
                </a:solidFill>
                <a:latin typeface="Calibri" panose="020F0502020204030204" pitchFamily="34" charset="0"/>
              </a:rPr>
              <a:t>	24. ARVs are not working well</a:t>
            </a:r>
            <a:endParaRPr lang="en-US" sz="2800" dirty="0">
              <a:solidFill>
                <a:srgbClr val="FFFFFF"/>
              </a:solidFill>
              <a:latin typeface="Calibri" panose="020F0502020204030204" pitchFamily="34" charset="0"/>
            </a:endParaRPr>
          </a:p>
        </p:txBody>
      </p:sp>
      <p:sp>
        <p:nvSpPr>
          <p:cNvPr id="5" name="TextBox 4"/>
          <p:cNvSpPr txBox="1"/>
          <p:nvPr/>
        </p:nvSpPr>
        <p:spPr>
          <a:xfrm>
            <a:off x="838200" y="5257800"/>
            <a:ext cx="3745293" cy="1938992"/>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It is likely that the virus is resistant, meaning that it has changed and ARVs are no longer working.	</a:t>
            </a:r>
          </a:p>
          <a:p>
            <a:endParaRPr lang="en-US" sz="2000" dirty="0" smtClean="0">
              <a:latin typeface="Calibri" panose="020F0502020204030204" pitchFamily="34" charset="0"/>
            </a:endParaRPr>
          </a:p>
          <a:p>
            <a:pPr lvl="1"/>
            <a:endParaRPr lang="en-US" sz="2000" dirty="0">
              <a:latin typeface="Calibri" panose="020F0502020204030204" pitchFamily="34" charset="0"/>
            </a:endParaRPr>
          </a:p>
        </p:txBody>
      </p:sp>
      <p:sp>
        <p:nvSpPr>
          <p:cNvPr id="7" name="TextBox 6"/>
          <p:cNvSpPr txBox="1"/>
          <p:nvPr/>
        </p:nvSpPr>
        <p:spPr>
          <a:xfrm>
            <a:off x="5657850" y="5257800"/>
            <a:ext cx="3333750" cy="1323439"/>
          </a:xfrm>
          <a:prstGeom prst="rect">
            <a:avLst/>
          </a:prstGeom>
          <a:noFill/>
        </p:spPr>
        <p:txBody>
          <a:bodyPr wrap="square" numCol="1"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Changing ARVs is recommended.</a:t>
            </a:r>
          </a:p>
          <a:p>
            <a:endParaRPr lang="en-US" sz="2000" dirty="0" smtClean="0">
              <a:latin typeface="Calibri" panose="020F0502020204030204" pitchFamily="34" charset="0"/>
            </a:endParaRPr>
          </a:p>
          <a:p>
            <a:pPr lvl="1"/>
            <a:endParaRPr lang="en-US" sz="2000" dirty="0">
              <a:latin typeface="Calibri" panose="020F0502020204030204" pitchFamily="34" charset="0"/>
            </a:endParaRPr>
          </a:p>
        </p:txBody>
      </p:sp>
      <p:pic>
        <p:nvPicPr>
          <p:cNvPr id="9219"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5350" y="943926"/>
            <a:ext cx="7715250" cy="42376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9381348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282019" y="1066800"/>
            <a:ext cx="3263686" cy="3200400"/>
          </a:xfrm>
        </p:spPr>
        <p:txBody>
          <a:bodyPr>
            <a:normAutofit/>
          </a:bodyPr>
          <a:lstStyle/>
          <a:p>
            <a:r>
              <a:rPr lang="en-US" sz="1600" b="1" dirty="0" smtClean="0">
                <a:latin typeface="Calibri" panose="020F0502020204030204" pitchFamily="34" charset="0"/>
              </a:rPr>
              <a:t>KEY MESSAGES:</a:t>
            </a:r>
          </a:p>
          <a:p>
            <a:pPr marL="285750" indent="-285750">
              <a:buFont typeface="Wingdings" panose="05000000000000000000" pitchFamily="2" charset="2"/>
              <a:buChar char="Ø"/>
            </a:pPr>
            <a:r>
              <a:rPr lang="en-US" sz="1600" dirty="0" smtClean="0">
                <a:latin typeface="Calibri" panose="020F0502020204030204" pitchFamily="34" charset="0"/>
              </a:rPr>
              <a:t>It is likely that the virus is resistant, meaning that it has changed and ARVs are no longer working.</a:t>
            </a:r>
          </a:p>
          <a:p>
            <a:pPr marL="285750" indent="-285750">
              <a:buFont typeface="Wingdings" panose="05000000000000000000" pitchFamily="2" charset="2"/>
              <a:buChar char="Ø"/>
            </a:pPr>
            <a:r>
              <a:rPr lang="en-US" sz="1600" dirty="0" smtClean="0">
                <a:latin typeface="Calibri" panose="020F0502020204030204" pitchFamily="34" charset="0"/>
              </a:rPr>
              <a:t>Changing ARVs is recommended.</a:t>
            </a:r>
            <a:endParaRPr lang="en-US" sz="1600" dirty="0">
              <a:latin typeface="Calibri" panose="020F0502020204030204" pitchFamily="34" charset="0"/>
            </a:endParaRPr>
          </a:p>
        </p:txBody>
      </p:sp>
      <p:sp>
        <p:nvSpPr>
          <p:cNvPr id="21" name="Content Placeholder 1"/>
          <p:cNvSpPr>
            <a:spLocks noGrp="1"/>
          </p:cNvSpPr>
          <p:nvPr>
            <p:ph sz="half" idx="1"/>
          </p:nvPr>
        </p:nvSpPr>
        <p:spPr>
          <a:xfrm>
            <a:off x="3688644" y="1066800"/>
            <a:ext cx="5226756" cy="3960133"/>
          </a:xfrm>
        </p:spPr>
        <p:txBody>
          <a:bodyPr>
            <a:normAutofit fontScale="92500" lnSpcReduction="20000"/>
          </a:bodyPr>
          <a:lstStyle/>
          <a:p>
            <a:r>
              <a:rPr lang="en-US" sz="1700" b="1" dirty="0" smtClean="0">
                <a:latin typeface="Calibri" panose="020F0502020204030204" pitchFamily="34" charset="0"/>
              </a:rPr>
              <a:t>TALKING POINTS:</a:t>
            </a:r>
          </a:p>
          <a:p>
            <a:pPr marL="285750" indent="-285750">
              <a:buFont typeface="Arial" panose="020B0604020202020204" pitchFamily="34" charset="0"/>
              <a:buChar char="•"/>
            </a:pPr>
            <a:r>
              <a:rPr lang="en-US" sz="1400" dirty="0" smtClean="0">
                <a:latin typeface="Calibri" panose="020F0502020204030204" pitchFamily="34" charset="0"/>
              </a:rPr>
              <a:t>I appreciate the effort that it has taken to                                                                                         get to good adherence.</a:t>
            </a:r>
          </a:p>
          <a:p>
            <a:pPr marL="285750" indent="-285750">
              <a:buFont typeface="Arial" panose="020B0604020202020204" pitchFamily="34" charset="0"/>
              <a:buChar char="•"/>
            </a:pPr>
            <a:r>
              <a:rPr lang="en-US" sz="1400" dirty="0" smtClean="0">
                <a:latin typeface="Calibri" panose="020F0502020204030204" pitchFamily="34" charset="0"/>
              </a:rPr>
              <a:t>Even though you are taking ARVs every day,                                                                 your repeat viral load result is still high. </a:t>
            </a:r>
          </a:p>
          <a:p>
            <a:pPr marL="285750" indent="-285750">
              <a:buFont typeface="Arial" panose="020B0604020202020204" pitchFamily="34" charset="0"/>
              <a:buChar char="•"/>
            </a:pPr>
            <a:r>
              <a:rPr lang="en-US" sz="1400" dirty="0" smtClean="0">
                <a:latin typeface="Calibri" panose="020F0502020204030204" pitchFamily="34" charset="0"/>
              </a:rPr>
              <a:t>It is likely that ARVs are not working well due to the virus being resistant.</a:t>
            </a:r>
          </a:p>
          <a:p>
            <a:pPr marL="285750" indent="-285750">
              <a:buFont typeface="Arial" panose="020B0604020202020204" pitchFamily="34" charset="0"/>
              <a:buChar char="•"/>
            </a:pPr>
            <a:r>
              <a:rPr lang="en-US" sz="1400" dirty="0" smtClean="0">
                <a:latin typeface="Calibri" panose="020F0502020204030204" pitchFamily="34" charset="0"/>
              </a:rPr>
              <a:t>I understand this might feel disappointing.</a:t>
            </a:r>
          </a:p>
          <a:p>
            <a:pPr marL="285750" indent="-285750">
              <a:buFont typeface="Arial" panose="020B0604020202020204" pitchFamily="34" charset="0"/>
              <a:buChar char="•"/>
            </a:pPr>
            <a:r>
              <a:rPr lang="en-US" sz="1400" dirty="0">
                <a:latin typeface="Calibri" panose="020F0502020204030204" pitchFamily="34" charset="0"/>
              </a:rPr>
              <a:t>We expect now that you are able to take ARVs every day, the new medications will reduce the viral load and keep you well</a:t>
            </a:r>
            <a:r>
              <a:rPr lang="en-US" sz="1400" dirty="0" smtClean="0">
                <a:latin typeface="Calibri" panose="020F0502020204030204" pitchFamily="34" charset="0"/>
              </a:rPr>
              <a:t>.</a:t>
            </a:r>
          </a:p>
          <a:p>
            <a:pPr marL="285750" indent="-285750">
              <a:buFont typeface="Arial" panose="020B0604020202020204" pitchFamily="34" charset="0"/>
              <a:buChar char="•"/>
            </a:pPr>
            <a:r>
              <a:rPr lang="en-US" sz="1400" dirty="0" smtClean="0">
                <a:latin typeface="Calibri" panose="020F0502020204030204" pitchFamily="34" charset="0"/>
              </a:rPr>
              <a:t>We recommend to change ARVs to _______________.</a:t>
            </a:r>
          </a:p>
          <a:p>
            <a:pPr marL="695945" lvl="1" indent="-285750">
              <a:buFont typeface="Arial" panose="020B0604020202020204" pitchFamily="34" charset="0"/>
              <a:buChar char="•"/>
            </a:pPr>
            <a:r>
              <a:rPr lang="en-US" sz="1400" dirty="0" smtClean="0">
                <a:latin typeface="Calibri" panose="020F0502020204030204" pitchFamily="34" charset="0"/>
              </a:rPr>
              <a:t>Provide detailed instructions on new regimen.</a:t>
            </a:r>
          </a:p>
          <a:p>
            <a:pPr marL="695945" lvl="1" indent="-285750">
              <a:buFont typeface="Arial" panose="020B0604020202020204" pitchFamily="34" charset="0"/>
              <a:buChar char="•"/>
            </a:pPr>
            <a:r>
              <a:rPr lang="en-US" sz="1400" dirty="0" smtClean="0">
                <a:latin typeface="Calibri" panose="020F0502020204030204" pitchFamily="34" charset="0"/>
              </a:rPr>
              <a:t>Discuss possible side effects and how to avoid/manage.</a:t>
            </a:r>
          </a:p>
          <a:p>
            <a:pPr marL="695945" lvl="1" indent="-285750">
              <a:buFont typeface="Arial" panose="020B0604020202020204" pitchFamily="34" charset="0"/>
              <a:buChar char="•"/>
            </a:pPr>
            <a:r>
              <a:rPr lang="en-US" sz="1400" dirty="0" smtClean="0">
                <a:latin typeface="Calibri" panose="020F0502020204030204" pitchFamily="34" charset="0"/>
              </a:rPr>
              <a:t>Provide written instructions.</a:t>
            </a:r>
          </a:p>
          <a:p>
            <a:pPr marL="285750" indent="-285750">
              <a:buFont typeface="Arial" panose="020B0604020202020204" pitchFamily="34" charset="0"/>
              <a:buChar char="•"/>
            </a:pPr>
            <a:r>
              <a:rPr lang="en-US" sz="1400" dirty="0" smtClean="0">
                <a:latin typeface="Calibri" panose="020F0502020204030204" pitchFamily="34" charset="0"/>
              </a:rPr>
              <a:t>It is extremely important to take your new ARVs properly.</a:t>
            </a:r>
          </a:p>
          <a:p>
            <a:pPr marL="285750" indent="-285750">
              <a:buFont typeface="Arial" panose="020B0604020202020204" pitchFamily="34" charset="0"/>
              <a:buChar char="•"/>
            </a:pPr>
            <a:r>
              <a:rPr lang="en-US" sz="1400" dirty="0" smtClean="0">
                <a:latin typeface="Calibri" panose="020F0502020204030204" pitchFamily="34" charset="0"/>
              </a:rPr>
              <a:t>Please let a provider know if you have any trouble so that you can get assistance.</a:t>
            </a:r>
          </a:p>
          <a:p>
            <a:pPr marL="285750" indent="-285750">
              <a:buFont typeface="Arial" panose="020B0604020202020204" pitchFamily="34" charset="0"/>
              <a:buChar char="•"/>
            </a:pPr>
            <a:r>
              <a:rPr lang="en-US" sz="1400" dirty="0" smtClean="0">
                <a:latin typeface="Calibri" panose="020F0502020204030204" pitchFamily="34" charset="0"/>
              </a:rPr>
              <a:t>If you start other medications, such as TB medications, please let your provider know right away.</a:t>
            </a:r>
          </a:p>
          <a:p>
            <a:pPr marL="285750" indent="-285750">
              <a:buFont typeface="Arial" panose="020B0604020202020204" pitchFamily="34" charset="0"/>
              <a:buChar char="•"/>
            </a:pPr>
            <a:r>
              <a:rPr lang="en-US" sz="1400" dirty="0" smtClean="0">
                <a:latin typeface="Calibri" panose="020F0502020204030204" pitchFamily="34" charset="0"/>
              </a:rPr>
              <a:t>Your next appointment is ____________.</a:t>
            </a:r>
            <a:endParaRPr lang="en-US" sz="1400" dirty="0">
              <a:latin typeface="Calibri" panose="020F0502020204030204" pitchFamily="34" charset="0"/>
            </a:endParaRPr>
          </a:p>
        </p:txBody>
      </p:sp>
      <p:cxnSp>
        <p:nvCxnSpPr>
          <p:cNvPr id="15" name="Straight Connector 14"/>
          <p:cNvCxnSpPr/>
          <p:nvPr/>
        </p:nvCxnSpPr>
        <p:spPr>
          <a:xfrm>
            <a:off x="3581400" y="1057364"/>
            <a:ext cx="0" cy="3819436"/>
          </a:xfrm>
          <a:prstGeom prst="line">
            <a:avLst/>
          </a:prstGeom>
          <a:ln w="19050">
            <a:solidFill>
              <a:srgbClr val="002060"/>
            </a:solidFill>
          </a:ln>
        </p:spPr>
        <p:style>
          <a:lnRef idx="2">
            <a:schemeClr val="accent1"/>
          </a:lnRef>
          <a:fillRef idx="0">
            <a:schemeClr val="accent1"/>
          </a:fillRef>
          <a:effectRef idx="1">
            <a:schemeClr val="accent1"/>
          </a:effectRef>
          <a:fontRef idx="minor">
            <a:schemeClr val="tx1"/>
          </a:fontRef>
        </p:style>
      </p:cxnSp>
      <p:sp>
        <p:nvSpPr>
          <p:cNvPr id="28" name="Rectangle 27"/>
          <p:cNvSpPr/>
          <p:nvPr/>
        </p:nvSpPr>
        <p:spPr>
          <a:xfrm>
            <a:off x="3581401" y="5029200"/>
            <a:ext cx="1447799" cy="1676400"/>
          </a:xfrm>
          <a:prstGeom prst="rect">
            <a:avLst/>
          </a:prstGeom>
          <a:solidFill>
            <a:srgbClr val="FFFFC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Content Placeholder 1"/>
          <p:cNvSpPr>
            <a:spLocks noGrp="1"/>
          </p:cNvSpPr>
          <p:nvPr>
            <p:ph sz="half" idx="1"/>
          </p:nvPr>
        </p:nvSpPr>
        <p:spPr>
          <a:xfrm>
            <a:off x="3581401" y="4953000"/>
            <a:ext cx="1447800" cy="1371600"/>
          </a:xfrm>
        </p:spPr>
        <p:txBody>
          <a:bodyPr>
            <a:normAutofit fontScale="40000" lnSpcReduction="20000"/>
          </a:bodyPr>
          <a:lstStyle/>
          <a:p>
            <a:r>
              <a:rPr lang="en-US" sz="2100" b="1" dirty="0" smtClean="0">
                <a:latin typeface="Calibri" panose="020F0502020204030204" pitchFamily="34" charset="0"/>
              </a:rPr>
              <a:t>	</a:t>
            </a:r>
            <a:r>
              <a:rPr lang="en-US" sz="2500" b="1" dirty="0" smtClean="0">
                <a:latin typeface="Calibri" panose="020F0502020204030204" pitchFamily="34" charset="0"/>
              </a:rPr>
              <a:t>    </a:t>
            </a:r>
          </a:p>
          <a:p>
            <a:r>
              <a:rPr lang="en-US" sz="2500" b="1" dirty="0">
                <a:latin typeface="Calibri" panose="020F0502020204030204" pitchFamily="34" charset="0"/>
              </a:rPr>
              <a:t>	</a:t>
            </a:r>
            <a:r>
              <a:rPr lang="en-US" sz="3800" b="1" dirty="0">
                <a:latin typeface="Calibri" panose="020F0502020204030204" pitchFamily="34" charset="0"/>
              </a:rPr>
              <a:t> </a:t>
            </a:r>
            <a:r>
              <a:rPr lang="en-US" sz="3800" b="1" dirty="0" smtClean="0">
                <a:latin typeface="Calibri" panose="020F0502020204030204" pitchFamily="34" charset="0"/>
              </a:rPr>
              <a:t>  </a:t>
            </a:r>
            <a:r>
              <a:rPr lang="en-US" sz="3200" b="1" dirty="0" smtClean="0">
                <a:latin typeface="Calibri" panose="020F0502020204030204" pitchFamily="34" charset="0"/>
              </a:rPr>
              <a:t>Document</a:t>
            </a:r>
          </a:p>
          <a:p>
            <a:endParaRPr lang="en-US" sz="3200" b="1" dirty="0" smtClean="0">
              <a:latin typeface="Calibri" panose="020F0502020204030204" pitchFamily="34" charset="0"/>
            </a:endParaRPr>
          </a:p>
          <a:p>
            <a:endParaRPr lang="en-US" sz="2300" b="1" dirty="0" smtClean="0">
              <a:latin typeface="Calibri" panose="020F0502020204030204" pitchFamily="34" charset="0"/>
            </a:endParaRPr>
          </a:p>
          <a:p>
            <a:r>
              <a:rPr lang="en-US" sz="2800" dirty="0" smtClean="0">
                <a:latin typeface="Calibri" panose="020F0502020204030204" pitchFamily="34" charset="0"/>
              </a:rPr>
              <a:t>Document new ARVs on the </a:t>
            </a:r>
            <a:r>
              <a:rPr lang="en-US" sz="2800" b="1" dirty="0" smtClean="0">
                <a:latin typeface="Calibri" panose="020F0502020204030204" pitchFamily="34" charset="0"/>
              </a:rPr>
              <a:t>Enhanced Adherence Plan Tool.</a:t>
            </a:r>
            <a:endParaRPr lang="en-US" sz="2800" dirty="0" smtClean="0">
              <a:latin typeface="Calibri" panose="020F0502020204030204" pitchFamily="34" charset="0"/>
            </a:endParaRPr>
          </a:p>
        </p:txBody>
      </p:sp>
      <p:pic>
        <p:nvPicPr>
          <p:cNvPr id="30" name="Picture 7" descr="C:\Users\rlw2177\AppData\Local\Microsoft\Windows\Temporary Internet Files\Content.IE5\S2UJGMDA\1279641266[1].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678574" y="5073882"/>
            <a:ext cx="496261" cy="381914"/>
          </a:xfrm>
          <a:prstGeom prst="rect">
            <a:avLst/>
          </a:prstGeom>
          <a:noFill/>
          <a:extLst>
            <a:ext uri="{909E8E84-426E-40DD-AFC4-6F175D3DCCD1}">
              <a14:hiddenFill xmlns:a14="http://schemas.microsoft.com/office/drawing/2010/main">
                <a:solidFill>
                  <a:srgbClr val="FFFFFF"/>
                </a:solidFill>
              </a14:hiddenFill>
            </a:ext>
          </a:extLst>
        </p:spPr>
      </p:pic>
      <p:sp>
        <p:nvSpPr>
          <p:cNvPr id="31" name="Rectangle 30"/>
          <p:cNvSpPr/>
          <p:nvPr/>
        </p:nvSpPr>
        <p:spPr>
          <a:xfrm>
            <a:off x="228600" y="2819400"/>
            <a:ext cx="3200399" cy="3886200"/>
          </a:xfrm>
          <a:prstGeom prst="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32" name="Content Placeholder 1"/>
          <p:cNvSpPr>
            <a:spLocks noGrp="1"/>
          </p:cNvSpPr>
          <p:nvPr>
            <p:ph sz="half" idx="1"/>
          </p:nvPr>
        </p:nvSpPr>
        <p:spPr>
          <a:xfrm>
            <a:off x="838200" y="2971800"/>
            <a:ext cx="2286000" cy="381000"/>
          </a:xfrm>
        </p:spPr>
        <p:txBody>
          <a:bodyPr>
            <a:normAutofit/>
          </a:bodyPr>
          <a:lstStyle/>
          <a:p>
            <a:r>
              <a:rPr lang="en-US" sz="1600" b="1" dirty="0" smtClean="0">
                <a:latin typeface="Calibri" panose="020F0502020204030204" pitchFamily="34" charset="0"/>
              </a:rPr>
              <a:t>Let’s Review:</a:t>
            </a:r>
          </a:p>
          <a:p>
            <a:endParaRPr lang="en-US" sz="1500" dirty="0" smtClean="0">
              <a:latin typeface="Calibri" panose="020F0502020204030204" pitchFamily="34" charset="0"/>
            </a:endParaRPr>
          </a:p>
        </p:txBody>
      </p:sp>
      <p:pic>
        <p:nvPicPr>
          <p:cNvPr id="33" name="Picture 4" descr="C:\Users\rlw2177\AppData\Local\Microsoft\Windows\Temporary Internet Files\Content.IE5\BZGY2YB0\1371714180[1].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1000" y="2819400"/>
            <a:ext cx="415211" cy="61164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p:cNvSpPr/>
          <p:nvPr/>
        </p:nvSpPr>
        <p:spPr>
          <a:xfrm>
            <a:off x="5181600" y="5029200"/>
            <a:ext cx="3810000" cy="1676400"/>
          </a:xfrm>
          <a:prstGeom prst="rect">
            <a:avLst/>
          </a:prstGeom>
          <a:solidFill>
            <a:schemeClr val="accent4">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Content Placeholder 1"/>
          <p:cNvSpPr>
            <a:spLocks noGrp="1"/>
          </p:cNvSpPr>
          <p:nvPr>
            <p:ph sz="half" idx="1"/>
          </p:nvPr>
        </p:nvSpPr>
        <p:spPr>
          <a:xfrm>
            <a:off x="5761192" y="5067300"/>
            <a:ext cx="3352789" cy="419100"/>
          </a:xfrm>
        </p:spPr>
        <p:txBody>
          <a:bodyPr>
            <a:normAutofit/>
          </a:bodyPr>
          <a:lstStyle/>
          <a:p>
            <a:r>
              <a:rPr lang="en-US" sz="1500" b="1" dirty="0" smtClean="0">
                <a:latin typeface="Calibri" panose="020F0502020204030204" pitchFamily="34" charset="0"/>
              </a:rPr>
              <a:t>Provider Instructions:</a:t>
            </a:r>
          </a:p>
          <a:p>
            <a:endParaRPr lang="en-US" sz="1600" b="1" dirty="0" smtClean="0">
              <a:latin typeface="Calibri" panose="020F0502020204030204" pitchFamily="34" charset="0"/>
            </a:endParaRPr>
          </a:p>
        </p:txBody>
      </p:sp>
      <p:pic>
        <p:nvPicPr>
          <p:cNvPr id="36" name="Picture 8" descr="C:\Users\rlw2177\AppData\Local\Microsoft\Windows\Temporary Internet Files\Content.IE5\S2UJGMDA\Symbol_list_class.svg[1].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89616" y="5029200"/>
            <a:ext cx="571575" cy="533400"/>
          </a:xfrm>
          <a:prstGeom prst="rect">
            <a:avLst/>
          </a:prstGeom>
          <a:noFill/>
          <a:extLst>
            <a:ext uri="{909E8E84-426E-40DD-AFC4-6F175D3DCCD1}">
              <a14:hiddenFill xmlns:a14="http://schemas.microsoft.com/office/drawing/2010/main">
                <a:solidFill>
                  <a:srgbClr val="FFFFFF"/>
                </a:solidFill>
              </a14:hiddenFill>
            </a:ext>
          </a:extLst>
        </p:spPr>
      </p:pic>
      <p:sp>
        <p:nvSpPr>
          <p:cNvPr id="17" name="Title 1"/>
          <p:cNvSpPr txBox="1">
            <a:spLocks/>
          </p:cNvSpPr>
          <p:nvPr/>
        </p:nvSpPr>
        <p:spPr>
          <a:xfrm>
            <a:off x="0" y="-3678"/>
            <a:ext cx="9144000" cy="848697"/>
          </a:xfrm>
          <a:prstGeom prst="rect">
            <a:avLst/>
          </a:prstGeom>
          <a:solidFill>
            <a:schemeClr val="tx1">
              <a:lumMod val="50000"/>
              <a:lumOff val="50000"/>
            </a:schemeClr>
          </a:solidFill>
        </p:spPr>
        <p:txBody>
          <a:bodyPr vert="horz" lIns="82039" tIns="41020" rIns="82039" bIns="41020" rtlCol="0" anchor="ctr">
            <a:noAutofit/>
          </a:bodyPr>
          <a:lstStyle>
            <a:lvl1pPr algn="ctr" defTabSz="410195" rtl="0" eaLnBrk="1" latinLnBrk="0" hangingPunct="1">
              <a:spcBef>
                <a:spcPct val="0"/>
              </a:spcBef>
              <a:buNone/>
              <a:defRPr sz="2900" b="1" kern="1200">
                <a:solidFill>
                  <a:srgbClr val="000090"/>
                </a:solidFill>
                <a:latin typeface="+mj-lt"/>
                <a:ea typeface="+mj-ea"/>
                <a:cs typeface="+mj-cs"/>
              </a:defRPr>
            </a:lvl1pPr>
          </a:lstStyle>
          <a:p>
            <a:pPr algn="l"/>
            <a:r>
              <a:rPr lang="en-US" sz="2800" dirty="0" smtClean="0">
                <a:solidFill>
                  <a:srgbClr val="FFFFFF"/>
                </a:solidFill>
                <a:latin typeface="Calibri" panose="020F0502020204030204" pitchFamily="34" charset="0"/>
              </a:rPr>
              <a:t>	24. ARVs are not working well</a:t>
            </a:r>
            <a:endParaRPr lang="en-US" sz="2800" dirty="0">
              <a:solidFill>
                <a:srgbClr val="FFFFFF"/>
              </a:solidFill>
              <a:latin typeface="Calibri" panose="020F0502020204030204" pitchFamily="34" charset="0"/>
            </a:endParaRPr>
          </a:p>
        </p:txBody>
      </p:sp>
      <p:sp>
        <p:nvSpPr>
          <p:cNvPr id="4" name="TextBox 3"/>
          <p:cNvSpPr txBox="1"/>
          <p:nvPr/>
        </p:nvSpPr>
        <p:spPr>
          <a:xfrm>
            <a:off x="282018" y="3425547"/>
            <a:ext cx="3181193" cy="3347070"/>
          </a:xfrm>
          <a:prstGeom prst="rect">
            <a:avLst/>
          </a:prstGeom>
          <a:noFill/>
        </p:spPr>
        <p:txBody>
          <a:bodyPr wrap="square" rtlCol="0">
            <a:spAutoFit/>
          </a:bodyPr>
          <a:lstStyle/>
          <a:p>
            <a:pPr marL="285750" indent="-285750">
              <a:buFont typeface="Arial" panose="020B0604020202020204" pitchFamily="34" charset="0"/>
              <a:buChar char="•"/>
            </a:pPr>
            <a:r>
              <a:rPr lang="en-US" sz="1050" dirty="0" smtClean="0">
                <a:latin typeface="Calibri" panose="020F0502020204030204" pitchFamily="34" charset="0"/>
              </a:rPr>
              <a:t>We have discussed a lot of new information. I’d like to make certain that </a:t>
            </a:r>
            <a:r>
              <a:rPr lang="en-US" sz="1050" dirty="0">
                <a:latin typeface="Calibri" panose="020F0502020204030204" pitchFamily="34" charset="0"/>
              </a:rPr>
              <a:t>I</a:t>
            </a:r>
            <a:r>
              <a:rPr lang="en-US" sz="1050" dirty="0" smtClean="0">
                <a:latin typeface="Calibri" panose="020F0502020204030204" pitchFamily="34" charset="0"/>
              </a:rPr>
              <a:t> have explained everything well and I have answered your questions.</a:t>
            </a:r>
          </a:p>
          <a:p>
            <a:pPr marL="285750" indent="-285750">
              <a:buFont typeface="Arial" panose="020B0604020202020204" pitchFamily="34" charset="0"/>
              <a:buChar char="•"/>
            </a:pPr>
            <a:r>
              <a:rPr lang="en-US" sz="1050" dirty="0" smtClean="0">
                <a:latin typeface="Calibri" panose="020F0502020204030204" pitchFamily="34" charset="0"/>
              </a:rPr>
              <a:t>Can you please tell me what you understand to be the next steps and why we advise changing ARVs?</a:t>
            </a:r>
          </a:p>
          <a:p>
            <a:pPr marL="285750" indent="-285750">
              <a:buFont typeface="Arial" panose="020B0604020202020204" pitchFamily="34" charset="0"/>
              <a:buChar char="•"/>
            </a:pPr>
            <a:r>
              <a:rPr lang="en-US" sz="1050" dirty="0" smtClean="0">
                <a:latin typeface="Calibri" panose="020F0502020204030204" pitchFamily="34" charset="0"/>
              </a:rPr>
              <a:t>In your own words, what does resistance mean?</a:t>
            </a:r>
          </a:p>
          <a:p>
            <a:pPr marL="285750" indent="-285750">
              <a:buFont typeface="Arial" panose="020B0604020202020204" pitchFamily="34" charset="0"/>
              <a:buChar char="•"/>
            </a:pPr>
            <a:r>
              <a:rPr lang="en-US" sz="1050" dirty="0" smtClean="0">
                <a:latin typeface="Calibri" panose="020F0502020204030204" pitchFamily="34" charset="0"/>
              </a:rPr>
              <a:t>What are the new ARVs and how will you take them?</a:t>
            </a:r>
          </a:p>
          <a:p>
            <a:pPr marL="285750" indent="-285750">
              <a:buFont typeface="Arial" panose="020B0604020202020204" pitchFamily="34" charset="0"/>
              <a:buChar char="•"/>
            </a:pPr>
            <a:r>
              <a:rPr lang="en-US" sz="1050" dirty="0" smtClean="0">
                <a:latin typeface="Calibri" panose="020F0502020204030204" pitchFamily="34" charset="0"/>
              </a:rPr>
              <a:t>What has helped you to take your ARVs? It will be important to do these things now too to take the new ARVs exactly as prescribed.</a:t>
            </a:r>
          </a:p>
          <a:p>
            <a:pPr marL="285750" indent="-285750">
              <a:buFont typeface="Arial" panose="020B0604020202020204" pitchFamily="34" charset="0"/>
              <a:buChar char="•"/>
            </a:pPr>
            <a:r>
              <a:rPr lang="en-US" sz="1050" dirty="0" smtClean="0">
                <a:latin typeface="Calibri" panose="020F0502020204030204" pitchFamily="34" charset="0"/>
              </a:rPr>
              <a:t>When is your next appointment?</a:t>
            </a:r>
          </a:p>
          <a:p>
            <a:pPr marL="285750" indent="-285750">
              <a:buFont typeface="Arial" panose="020B0604020202020204" pitchFamily="34" charset="0"/>
              <a:buChar char="•"/>
            </a:pPr>
            <a:r>
              <a:rPr lang="en-US" sz="1050" dirty="0" smtClean="0">
                <a:latin typeface="Calibri" panose="020F0502020204030204" pitchFamily="34" charset="0"/>
              </a:rPr>
              <a:t>If you have any problems taking your ARVs before then, come to the clinic. </a:t>
            </a:r>
          </a:p>
          <a:p>
            <a:pPr marL="285750" indent="-285750">
              <a:buFont typeface="Arial" panose="020B0604020202020204" pitchFamily="34" charset="0"/>
              <a:buChar char="•"/>
            </a:pPr>
            <a:r>
              <a:rPr lang="en-US" sz="1050" dirty="0" smtClean="0">
                <a:latin typeface="Calibri" panose="020F0502020204030204" pitchFamily="34" charset="0"/>
              </a:rPr>
              <a:t>We will check your viral load again in ____ months to see how the new ARVs are working.</a:t>
            </a:r>
          </a:p>
          <a:p>
            <a:pPr marL="285750" indent="-285750">
              <a:buFont typeface="Arial" panose="020B0604020202020204" pitchFamily="34" charset="0"/>
              <a:buChar char="•"/>
            </a:pPr>
            <a:r>
              <a:rPr lang="en-US" sz="1050" dirty="0" smtClean="0">
                <a:latin typeface="Calibri" panose="020F0502020204030204" pitchFamily="34" charset="0"/>
              </a:rPr>
              <a:t>Do you have questions?</a:t>
            </a:r>
          </a:p>
          <a:p>
            <a:pPr marL="285750" indent="-285750">
              <a:buFont typeface="Arial" panose="020B0604020202020204" pitchFamily="34" charset="0"/>
              <a:buChar char="•"/>
            </a:pPr>
            <a:endParaRPr lang="en-US" sz="1200" dirty="0">
              <a:latin typeface="Calibri" panose="020F0502020204030204" pitchFamily="34" charset="0"/>
            </a:endParaRPr>
          </a:p>
        </p:txBody>
      </p:sp>
      <p:sp>
        <p:nvSpPr>
          <p:cNvPr id="22" name="TextBox 21"/>
          <p:cNvSpPr txBox="1"/>
          <p:nvPr/>
        </p:nvSpPr>
        <p:spPr>
          <a:xfrm>
            <a:off x="5761192" y="5352127"/>
            <a:ext cx="3264620" cy="1277273"/>
          </a:xfrm>
          <a:prstGeom prst="rect">
            <a:avLst/>
          </a:prstGeom>
          <a:noFill/>
        </p:spPr>
        <p:txBody>
          <a:bodyPr wrap="square" rtlCol="0">
            <a:spAutoFit/>
          </a:bodyPr>
          <a:lstStyle/>
          <a:p>
            <a:r>
              <a:rPr lang="en-US" sz="1100" dirty="0" smtClean="0">
                <a:latin typeface="Calibri" panose="020F0502020204030204" pitchFamily="34" charset="0"/>
              </a:rPr>
              <a:t>At subsequent visits use relevant cards for adherence assessments and counseling, and explanation of viral load results. For example, at the first follow-up visit after ARV switch, use the cards beginning with “How are you taking ARVs?” (Card 7) to assess adherence to new regimen and provide counseling. Can also review cards 2 &amp; 3 for basic viral load information.</a:t>
            </a:r>
            <a:endParaRPr lang="en-US" sz="1100" dirty="0">
              <a:latin typeface="Calibri" panose="020F0502020204030204" pitchFamily="34" charset="0"/>
            </a:endParaRPr>
          </a:p>
        </p:txBody>
      </p:sp>
      <p:pic>
        <p:nvPicPr>
          <p:cNvPr id="25"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172183" y="388937"/>
            <a:ext cx="1806331" cy="1363663"/>
          </a:xfrm>
          <a:prstGeom prst="rect">
            <a:avLst/>
          </a:prstGeom>
          <a:noFill/>
          <a:ln w="9525">
            <a:solidFill>
              <a:schemeClr val="tx1"/>
            </a:solidFill>
            <a:miter lim="800000"/>
            <a:headEnd/>
            <a:tailEnd/>
          </a:ln>
          <a:effectLst>
            <a:outerShdw blurRad="50800" dist="38100" dir="5400000" algn="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56</a:t>
            </a:fld>
            <a:endParaRPr lang="en-US" dirty="0">
              <a:solidFill>
                <a:prstClr val="black">
                  <a:tint val="75000"/>
                </a:prstClr>
              </a:solidFill>
            </a:endParaRPr>
          </a:p>
        </p:txBody>
      </p:sp>
    </p:spTree>
    <p:extLst>
      <p:ext uri="{BB962C8B-B14F-4D97-AF65-F5344CB8AC3E}">
        <p14:creationId xmlns:p14="http://schemas.microsoft.com/office/powerpoint/2010/main" val="369273951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09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172104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8498" y="0"/>
            <a:ext cx="8660702" cy="848697"/>
          </a:xfrm>
        </p:spPr>
        <p:txBody>
          <a:bodyPr>
            <a:noAutofit/>
          </a:bodyPr>
          <a:lstStyle/>
          <a:p>
            <a:pPr algn="l"/>
            <a:r>
              <a:rPr lang="en-US" sz="2800" dirty="0" smtClean="0">
                <a:solidFill>
                  <a:srgbClr val="002060"/>
                </a:solidFill>
                <a:latin typeface="Calibri" panose="020F0502020204030204" pitchFamily="34" charset="0"/>
              </a:rPr>
              <a:t>Good counseling and communication skills (continued)</a:t>
            </a:r>
            <a:endParaRPr lang="en-US" sz="2800" dirty="0">
              <a:solidFill>
                <a:srgbClr val="002060"/>
              </a:solidFill>
              <a:latin typeface="Calibri" panose="020F0502020204030204" pitchFamily="34" charset="0"/>
            </a:endParaRPr>
          </a:p>
        </p:txBody>
      </p:sp>
      <p:sp>
        <p:nvSpPr>
          <p:cNvPr id="5" name="Content Placeholder 4"/>
          <p:cNvSpPr>
            <a:spLocks noGrp="1"/>
          </p:cNvSpPr>
          <p:nvPr>
            <p:ph idx="1"/>
          </p:nvPr>
        </p:nvSpPr>
        <p:spPr>
          <a:xfrm>
            <a:off x="304800" y="685800"/>
            <a:ext cx="6172200" cy="5943600"/>
          </a:xfrm>
        </p:spPr>
        <p:txBody>
          <a:bodyPr>
            <a:noAutofit/>
          </a:bodyPr>
          <a:lstStyle/>
          <a:p>
            <a:pPr>
              <a:lnSpc>
                <a:spcPct val="120000"/>
              </a:lnSpc>
              <a:spcAft>
                <a:spcPts val="0"/>
              </a:spcAft>
            </a:pPr>
            <a:endParaRPr lang="en-GB" sz="400" dirty="0">
              <a:latin typeface="Calibri" panose="020F0502020204030204" pitchFamily="34" charset="0"/>
            </a:endParaRPr>
          </a:p>
          <a:p>
            <a:pPr>
              <a:lnSpc>
                <a:spcPct val="120000"/>
              </a:lnSpc>
              <a:spcAft>
                <a:spcPts val="0"/>
              </a:spcAft>
            </a:pPr>
            <a:endParaRPr lang="en-GB" sz="1200" b="1" u="sng" dirty="0">
              <a:latin typeface="Calibri" panose="020F0502020204030204" pitchFamily="34" charset="0"/>
            </a:endParaRPr>
          </a:p>
          <a:p>
            <a:pPr>
              <a:lnSpc>
                <a:spcPct val="120000"/>
              </a:lnSpc>
              <a:spcAft>
                <a:spcPts val="0"/>
              </a:spcAft>
            </a:pPr>
            <a:endParaRPr lang="en-GB" sz="1200" b="1" u="sng" dirty="0" smtClean="0">
              <a:latin typeface="Calibri" panose="020F0502020204030204" pitchFamily="34" charset="0"/>
            </a:endParaRPr>
          </a:p>
          <a:p>
            <a:pPr>
              <a:lnSpc>
                <a:spcPct val="120000"/>
              </a:lnSpc>
              <a:spcAft>
                <a:spcPts val="0"/>
              </a:spcAft>
            </a:pPr>
            <a:endParaRPr lang="en-GB" sz="1200" b="1" u="sng" dirty="0">
              <a:latin typeface="Calibri" panose="020F0502020204030204" pitchFamily="34" charset="0"/>
            </a:endParaRPr>
          </a:p>
          <a:p>
            <a:pPr>
              <a:lnSpc>
                <a:spcPct val="120000"/>
              </a:lnSpc>
              <a:spcAft>
                <a:spcPts val="0"/>
              </a:spcAft>
            </a:pPr>
            <a:r>
              <a:rPr lang="en-GB" sz="1200" b="1" u="sng" dirty="0" smtClean="0">
                <a:latin typeface="Calibri" panose="020F0502020204030204" pitchFamily="34" charset="0"/>
              </a:rPr>
              <a:t>OARS techniques for improving motivation to change:</a:t>
            </a:r>
          </a:p>
          <a:p>
            <a:pPr>
              <a:lnSpc>
                <a:spcPct val="120000"/>
              </a:lnSpc>
              <a:spcAft>
                <a:spcPts val="0"/>
              </a:spcAft>
            </a:pPr>
            <a:endParaRPr lang="en-GB" sz="1200" b="1" dirty="0" smtClean="0">
              <a:latin typeface="Calibri" panose="020F0502020204030204" pitchFamily="34" charset="0"/>
            </a:endParaRPr>
          </a:p>
          <a:p>
            <a:pPr>
              <a:lnSpc>
                <a:spcPct val="120000"/>
              </a:lnSpc>
              <a:spcAft>
                <a:spcPts val="0"/>
              </a:spcAft>
            </a:pPr>
            <a:r>
              <a:rPr lang="en-GB" sz="1200" b="1" dirty="0" smtClean="0">
                <a:latin typeface="Calibri" panose="020F0502020204030204" pitchFamily="34" charset="0"/>
              </a:rPr>
              <a:t>O: Open-ended questions (avoid questions that are answered as Yes/No)</a:t>
            </a:r>
          </a:p>
          <a:p>
            <a:pPr>
              <a:lnSpc>
                <a:spcPct val="120000"/>
              </a:lnSpc>
              <a:spcAft>
                <a:spcPts val="0"/>
              </a:spcAft>
            </a:pPr>
            <a:r>
              <a:rPr lang="en-GB" sz="1200" dirty="0" smtClean="0">
                <a:latin typeface="Calibri" panose="020F0502020204030204" pitchFamily="34" charset="0"/>
              </a:rPr>
              <a:t>What makes it difficult to take your ARVs every day?</a:t>
            </a:r>
          </a:p>
          <a:p>
            <a:pPr>
              <a:lnSpc>
                <a:spcPct val="120000"/>
              </a:lnSpc>
              <a:spcAft>
                <a:spcPts val="0"/>
              </a:spcAft>
            </a:pPr>
            <a:r>
              <a:rPr lang="en-GB" sz="1200" dirty="0" smtClean="0">
                <a:latin typeface="Calibri" panose="020F0502020204030204" pitchFamily="34" charset="0"/>
              </a:rPr>
              <a:t>What have you already done to try and take your ARVs every day?</a:t>
            </a:r>
          </a:p>
          <a:p>
            <a:pPr>
              <a:lnSpc>
                <a:spcPct val="120000"/>
              </a:lnSpc>
              <a:spcAft>
                <a:spcPts val="0"/>
              </a:spcAft>
            </a:pPr>
            <a:r>
              <a:rPr lang="en-GB" sz="1200" dirty="0" smtClean="0">
                <a:latin typeface="Calibri" panose="020F0502020204030204" pitchFamily="34" charset="0"/>
              </a:rPr>
              <a:t>What do you think is likely to happen if you keep taking your ARVs as you are now?</a:t>
            </a:r>
          </a:p>
          <a:p>
            <a:pPr>
              <a:lnSpc>
                <a:spcPct val="120000"/>
              </a:lnSpc>
              <a:spcAft>
                <a:spcPts val="0"/>
              </a:spcAft>
            </a:pPr>
            <a:endParaRPr lang="en-GB" sz="400" dirty="0">
              <a:latin typeface="Calibri" panose="020F0502020204030204" pitchFamily="34" charset="0"/>
            </a:endParaRPr>
          </a:p>
          <a:p>
            <a:pPr>
              <a:lnSpc>
                <a:spcPct val="120000"/>
              </a:lnSpc>
              <a:spcAft>
                <a:spcPts val="0"/>
              </a:spcAft>
            </a:pPr>
            <a:r>
              <a:rPr lang="en-GB" sz="1200" b="1" dirty="0" smtClean="0">
                <a:latin typeface="Calibri" panose="020F0502020204030204" pitchFamily="34" charset="0"/>
              </a:rPr>
              <a:t>A: Affirmation</a:t>
            </a:r>
          </a:p>
          <a:p>
            <a:pPr>
              <a:lnSpc>
                <a:spcPct val="120000"/>
              </a:lnSpc>
              <a:spcAft>
                <a:spcPts val="0"/>
              </a:spcAft>
            </a:pPr>
            <a:r>
              <a:rPr lang="en-GB" sz="1200" i="1" u="sng" dirty="0" smtClean="0">
                <a:latin typeface="Calibri" panose="020F0502020204030204" pitchFamily="34" charset="0"/>
              </a:rPr>
              <a:t>I appreciate that you are able</a:t>
            </a:r>
            <a:r>
              <a:rPr lang="en-GB" sz="1200" dirty="0" smtClean="0">
                <a:latin typeface="Calibri" panose="020F0502020204030204" pitchFamily="34" charset="0"/>
              </a:rPr>
              <a:t> to be honest about the way you take your ARVs.</a:t>
            </a:r>
          </a:p>
          <a:p>
            <a:pPr>
              <a:lnSpc>
                <a:spcPct val="120000"/>
              </a:lnSpc>
              <a:spcAft>
                <a:spcPts val="0"/>
              </a:spcAft>
            </a:pPr>
            <a:r>
              <a:rPr lang="en-GB" sz="1200" i="1" u="sng" dirty="0" smtClean="0">
                <a:latin typeface="Calibri" panose="020F0502020204030204" pitchFamily="34" charset="0"/>
              </a:rPr>
              <a:t>You are clearly a resourceful person</a:t>
            </a:r>
            <a:r>
              <a:rPr lang="en-GB" sz="1200" dirty="0" smtClean="0">
                <a:latin typeface="Calibri" panose="020F0502020204030204" pitchFamily="34" charset="0"/>
              </a:rPr>
              <a:t> to manage so many challenges.</a:t>
            </a:r>
          </a:p>
          <a:p>
            <a:pPr>
              <a:lnSpc>
                <a:spcPct val="120000"/>
              </a:lnSpc>
              <a:spcAft>
                <a:spcPts val="0"/>
              </a:spcAft>
            </a:pPr>
            <a:r>
              <a:rPr lang="en-GB" sz="1200" i="1" u="sng" dirty="0" smtClean="0">
                <a:latin typeface="Calibri" panose="020F0502020204030204" pitchFamily="34" charset="0"/>
              </a:rPr>
              <a:t>You’ve worked really hard</a:t>
            </a:r>
            <a:r>
              <a:rPr lang="en-GB" sz="1200" dirty="0" smtClean="0">
                <a:latin typeface="Calibri" panose="020F0502020204030204" pitchFamily="34" charset="0"/>
              </a:rPr>
              <a:t> to take your medications despite these challenges.</a:t>
            </a:r>
            <a:endParaRPr lang="en-GB" sz="1200" i="1" u="sng" dirty="0" smtClean="0">
              <a:latin typeface="Calibri" panose="020F0502020204030204" pitchFamily="34" charset="0"/>
            </a:endParaRPr>
          </a:p>
        </p:txBody>
      </p:sp>
      <p:sp>
        <p:nvSpPr>
          <p:cNvPr id="6" name="Content Placeholder 4"/>
          <p:cNvSpPr txBox="1">
            <a:spLocks/>
          </p:cNvSpPr>
          <p:nvPr/>
        </p:nvSpPr>
        <p:spPr>
          <a:xfrm>
            <a:off x="304800" y="3872089"/>
            <a:ext cx="8686800" cy="1995311"/>
          </a:xfrm>
          <a:prstGeom prst="rect">
            <a:avLst/>
          </a:prstGeom>
        </p:spPr>
        <p:txBody>
          <a:bodyPr vert="horz" lIns="82058" tIns="41029" rIns="82058" bIns="41029" rtlCol="0">
            <a:noAutofit/>
          </a:bodyPr>
          <a:lstStyle>
            <a:lvl1pPr marL="0" marR="0" indent="0" algn="l" defTabSz="410291" rtl="0" eaLnBrk="1" fontAlgn="auto" latinLnBrk="0" hangingPunct="1">
              <a:lnSpc>
                <a:spcPct val="110000"/>
              </a:lnSpc>
              <a:spcBef>
                <a:spcPts val="0"/>
              </a:spcBef>
              <a:spcAft>
                <a:spcPts val="359"/>
              </a:spcAft>
              <a:buClrTx/>
              <a:buSzTx/>
              <a:buFont typeface="Symbol"/>
              <a:buNone/>
              <a:tabLst/>
              <a:defRPr lang="en-US" sz="1300" b="0" kern="1200" cap="none" smtClean="0">
                <a:solidFill>
                  <a:schemeClr val="tx1"/>
                </a:solidFill>
                <a:effectLst/>
                <a:latin typeface="+mn-lt"/>
                <a:ea typeface="+mn-ea"/>
                <a:cs typeface="Book Antiqua"/>
              </a:defRPr>
            </a:lvl1pPr>
            <a:lvl2pPr marL="410291" indent="0" algn="l" defTabSz="410291" rtl="0" eaLnBrk="1" latinLnBrk="0" hangingPunct="1">
              <a:spcBef>
                <a:spcPct val="20000"/>
              </a:spcBef>
              <a:buFont typeface="Arial"/>
              <a:buNone/>
              <a:defRPr sz="2200" kern="1200">
                <a:solidFill>
                  <a:schemeClr val="tx1"/>
                </a:solidFill>
                <a:latin typeface="+mn-lt"/>
                <a:ea typeface="+mn-ea"/>
                <a:cs typeface="+mn-cs"/>
              </a:defRPr>
            </a:lvl2pPr>
            <a:lvl3pPr marL="820583" indent="0" algn="l" defTabSz="410291" rtl="0" eaLnBrk="1" latinLnBrk="0" hangingPunct="1">
              <a:spcBef>
                <a:spcPct val="20000"/>
              </a:spcBef>
              <a:buFont typeface="Arial"/>
              <a:buNone/>
              <a:defRPr sz="2200" kern="1200">
                <a:solidFill>
                  <a:schemeClr val="tx1"/>
                </a:solidFill>
                <a:latin typeface="+mn-lt"/>
                <a:ea typeface="+mn-ea"/>
                <a:cs typeface="+mn-cs"/>
              </a:defRPr>
            </a:lvl3pPr>
            <a:lvl4pPr marL="1230874" indent="0" algn="l" defTabSz="410291" rtl="0" eaLnBrk="1" latinLnBrk="0" hangingPunct="1">
              <a:spcBef>
                <a:spcPct val="20000"/>
              </a:spcBef>
              <a:buFont typeface="Arial"/>
              <a:buNone/>
              <a:defRPr sz="2200" kern="1200">
                <a:solidFill>
                  <a:schemeClr val="tx1"/>
                </a:solidFill>
                <a:latin typeface="+mn-lt"/>
                <a:ea typeface="+mn-ea"/>
                <a:cs typeface="+mn-cs"/>
              </a:defRPr>
            </a:lvl4pPr>
            <a:lvl5pPr marL="1641165" indent="0" algn="l" defTabSz="410291" rtl="0" eaLnBrk="1" latinLnBrk="0" hangingPunct="1">
              <a:spcBef>
                <a:spcPct val="20000"/>
              </a:spcBef>
              <a:buFont typeface="Arial"/>
              <a:buNone/>
              <a:defRPr sz="2200" kern="1200">
                <a:solidFill>
                  <a:schemeClr val="tx1"/>
                </a:solidFill>
                <a:latin typeface="+mn-lt"/>
                <a:ea typeface="+mn-ea"/>
                <a:cs typeface="+mn-cs"/>
              </a:defRPr>
            </a:lvl5pPr>
            <a:lvl6pPr marL="2256602" indent="-205146" algn="l" defTabSz="410291" rtl="0" eaLnBrk="1" latinLnBrk="0" hangingPunct="1">
              <a:spcBef>
                <a:spcPct val="20000"/>
              </a:spcBef>
              <a:buFont typeface="Arial"/>
              <a:buChar char="•"/>
              <a:defRPr sz="1800" kern="1200">
                <a:solidFill>
                  <a:schemeClr val="tx1"/>
                </a:solidFill>
                <a:latin typeface="+mn-lt"/>
                <a:ea typeface="+mn-ea"/>
                <a:cs typeface="+mn-cs"/>
              </a:defRPr>
            </a:lvl6pPr>
            <a:lvl7pPr marL="2666893" indent="-205146" algn="l" defTabSz="410291" rtl="0" eaLnBrk="1" latinLnBrk="0" hangingPunct="1">
              <a:spcBef>
                <a:spcPct val="20000"/>
              </a:spcBef>
              <a:buFont typeface="Arial"/>
              <a:buChar char="•"/>
              <a:defRPr sz="1800" kern="1200">
                <a:solidFill>
                  <a:schemeClr val="tx1"/>
                </a:solidFill>
                <a:latin typeface="+mn-lt"/>
                <a:ea typeface="+mn-ea"/>
                <a:cs typeface="+mn-cs"/>
              </a:defRPr>
            </a:lvl7pPr>
            <a:lvl8pPr marL="3077185" indent="-205146" algn="l" defTabSz="410291" rtl="0" eaLnBrk="1" latinLnBrk="0" hangingPunct="1">
              <a:spcBef>
                <a:spcPct val="20000"/>
              </a:spcBef>
              <a:buFont typeface="Arial"/>
              <a:buChar char="•"/>
              <a:defRPr sz="1800" kern="1200">
                <a:solidFill>
                  <a:schemeClr val="tx1"/>
                </a:solidFill>
                <a:latin typeface="+mn-lt"/>
                <a:ea typeface="+mn-ea"/>
                <a:cs typeface="+mn-cs"/>
              </a:defRPr>
            </a:lvl8pPr>
            <a:lvl9pPr marL="3487476" indent="-205146" algn="l" defTabSz="410291"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20000"/>
              </a:lnSpc>
              <a:spcAft>
                <a:spcPts val="0"/>
              </a:spcAft>
            </a:pPr>
            <a:r>
              <a:rPr lang="en-GB" sz="1200" b="1" dirty="0" smtClean="0">
                <a:latin typeface="Calibri" panose="020F0502020204030204" pitchFamily="34" charset="0"/>
              </a:rPr>
              <a:t>R: Reflective listening</a:t>
            </a:r>
            <a:endParaRPr lang="en-GB" sz="1200" i="1" u="sng" dirty="0" smtClean="0">
              <a:latin typeface="Calibri" panose="020F0502020204030204" pitchFamily="34" charset="0"/>
            </a:endParaRPr>
          </a:p>
          <a:p>
            <a:pPr>
              <a:lnSpc>
                <a:spcPct val="120000"/>
              </a:lnSpc>
              <a:spcAft>
                <a:spcPts val="0"/>
              </a:spcAft>
            </a:pPr>
            <a:r>
              <a:rPr lang="en-GB" sz="1200" i="1" u="sng" dirty="0" smtClean="0">
                <a:latin typeface="Calibri" panose="020F0502020204030204" pitchFamily="34" charset="0"/>
              </a:rPr>
              <a:t>You’re wondering if</a:t>
            </a:r>
            <a:r>
              <a:rPr lang="en-GB" sz="1200" dirty="0" smtClean="0">
                <a:latin typeface="Calibri" panose="020F0502020204030204" pitchFamily="34" charset="0"/>
              </a:rPr>
              <a:t> it matters if you take your ARVs.</a:t>
            </a:r>
          </a:p>
          <a:p>
            <a:pPr>
              <a:lnSpc>
                <a:spcPct val="120000"/>
              </a:lnSpc>
              <a:spcAft>
                <a:spcPts val="0"/>
              </a:spcAft>
            </a:pPr>
            <a:r>
              <a:rPr lang="en-GB" sz="1200" i="1" u="sng" dirty="0" smtClean="0">
                <a:latin typeface="Calibri" panose="020F0502020204030204" pitchFamily="34" charset="0"/>
              </a:rPr>
              <a:t>So you said you feel</a:t>
            </a:r>
            <a:r>
              <a:rPr lang="en-GB" sz="1200" dirty="0" smtClean="0">
                <a:latin typeface="Calibri" panose="020F0502020204030204" pitchFamily="34" charset="0"/>
              </a:rPr>
              <a:t> angry when you think about taking your ARVs and that makes it really hard.</a:t>
            </a:r>
          </a:p>
          <a:p>
            <a:pPr>
              <a:lnSpc>
                <a:spcPct val="120000"/>
              </a:lnSpc>
              <a:spcAft>
                <a:spcPts val="0"/>
              </a:spcAft>
            </a:pPr>
            <a:r>
              <a:rPr lang="en-GB" sz="1200" i="1" u="sng" dirty="0" smtClean="0">
                <a:latin typeface="Calibri" panose="020F0502020204030204" pitchFamily="34" charset="0"/>
              </a:rPr>
              <a:t>What I hear you saying is</a:t>
            </a:r>
            <a:r>
              <a:rPr lang="en-GB" sz="1200" dirty="0" smtClean="0">
                <a:latin typeface="Calibri" panose="020F0502020204030204" pitchFamily="34" charset="0"/>
              </a:rPr>
              <a:t> you are so overwhelmed, your health is the least of your problems right now.</a:t>
            </a:r>
          </a:p>
          <a:p>
            <a:pPr>
              <a:lnSpc>
                <a:spcPct val="120000"/>
              </a:lnSpc>
              <a:spcAft>
                <a:spcPts val="0"/>
              </a:spcAft>
            </a:pPr>
            <a:endParaRPr lang="en-GB" sz="400" i="1" u="sng" dirty="0">
              <a:latin typeface="Calibri" panose="020F0502020204030204" pitchFamily="34" charset="0"/>
            </a:endParaRPr>
          </a:p>
          <a:p>
            <a:pPr>
              <a:lnSpc>
                <a:spcPct val="120000"/>
              </a:lnSpc>
              <a:spcAft>
                <a:spcPts val="0"/>
              </a:spcAft>
            </a:pPr>
            <a:r>
              <a:rPr lang="en-GB" sz="1200" b="1" dirty="0" smtClean="0">
                <a:latin typeface="Calibri" panose="020F0502020204030204" pitchFamily="34" charset="0"/>
              </a:rPr>
              <a:t>S: Summary statements</a:t>
            </a:r>
          </a:p>
          <a:p>
            <a:pPr>
              <a:lnSpc>
                <a:spcPct val="120000"/>
              </a:lnSpc>
              <a:spcAft>
                <a:spcPts val="0"/>
              </a:spcAft>
            </a:pPr>
            <a:r>
              <a:rPr lang="en-GB" sz="1200" i="1" u="sng" dirty="0" smtClean="0">
                <a:latin typeface="Calibri" panose="020F0502020204030204" pitchFamily="34" charset="0"/>
              </a:rPr>
              <a:t>Let me see if I understand so far.</a:t>
            </a:r>
            <a:r>
              <a:rPr lang="en-GB" sz="1200" dirty="0" smtClean="0">
                <a:latin typeface="Calibri" panose="020F0502020204030204" pitchFamily="34" charset="0"/>
              </a:rPr>
              <a:t> You are struggling to take your ARVs because you want to be well and healthy, but you also have other problems in your life that make it difficult to focus on your health.</a:t>
            </a:r>
          </a:p>
          <a:p>
            <a:pPr>
              <a:lnSpc>
                <a:spcPct val="120000"/>
              </a:lnSpc>
              <a:spcAft>
                <a:spcPts val="0"/>
              </a:spcAft>
            </a:pPr>
            <a:r>
              <a:rPr lang="en-GB" sz="1200" i="1" u="sng" dirty="0" smtClean="0">
                <a:latin typeface="Calibri" panose="020F0502020204030204" pitchFamily="34" charset="0"/>
              </a:rPr>
              <a:t>Here’s what I’ve heard you say, let me know if it is right.</a:t>
            </a:r>
            <a:r>
              <a:rPr lang="en-GB" sz="1200" dirty="0" smtClean="0">
                <a:latin typeface="Calibri" panose="020F0502020204030204" pitchFamily="34" charset="0"/>
              </a:rPr>
              <a:t> You feel fine when you miss a dose and are feeling really uncertain about whether ARVs are necessary to keep you healthy.</a:t>
            </a:r>
            <a:endParaRPr lang="en-GB" sz="1200" i="1" u="sng" dirty="0">
              <a:latin typeface="Calibri" panose="020F0502020204030204" pitchFamily="34" charset="0"/>
            </a:endParaRPr>
          </a:p>
        </p:txBody>
      </p:sp>
      <p:sp>
        <p:nvSpPr>
          <p:cNvPr id="2" name="TextBox 1"/>
          <p:cNvSpPr txBox="1"/>
          <p:nvPr/>
        </p:nvSpPr>
        <p:spPr>
          <a:xfrm>
            <a:off x="6543964" y="1828800"/>
            <a:ext cx="2133600" cy="2062103"/>
          </a:xfrm>
          <a:prstGeom prst="rect">
            <a:avLst/>
          </a:prstGeom>
          <a:solidFill>
            <a:schemeClr val="accent3">
              <a:lumMod val="60000"/>
              <a:lumOff val="40000"/>
            </a:schemeClr>
          </a:solidFill>
        </p:spPr>
        <p:txBody>
          <a:bodyPr wrap="square" rtlCol="0" anchor="ctr">
            <a:spAutoFit/>
          </a:bodyPr>
          <a:lstStyle/>
          <a:p>
            <a:r>
              <a:rPr lang="en-US" sz="3200" b="1" dirty="0" smtClean="0">
                <a:latin typeface="Calibri" panose="020F0502020204030204" pitchFamily="34" charset="0"/>
              </a:rPr>
              <a:t>O</a:t>
            </a:r>
            <a:r>
              <a:rPr lang="en-US" sz="2200" b="1" dirty="0" smtClean="0">
                <a:latin typeface="Calibri" panose="020F0502020204030204" pitchFamily="34" charset="0"/>
              </a:rPr>
              <a:t> </a:t>
            </a:r>
            <a:r>
              <a:rPr lang="en-US" sz="1200" dirty="0">
                <a:latin typeface="Calibri" panose="020F0502020204030204" pitchFamily="34" charset="0"/>
              </a:rPr>
              <a:t> </a:t>
            </a:r>
            <a:r>
              <a:rPr lang="en-US" sz="1200" dirty="0" smtClean="0">
                <a:latin typeface="Calibri" panose="020F0502020204030204" pitchFamily="34" charset="0"/>
              </a:rPr>
              <a:t>Open-ended questions</a:t>
            </a:r>
            <a:endParaRPr lang="en-US" sz="2200" b="1" dirty="0" smtClean="0">
              <a:latin typeface="Calibri" panose="020F0502020204030204" pitchFamily="34" charset="0"/>
            </a:endParaRPr>
          </a:p>
          <a:p>
            <a:r>
              <a:rPr lang="en-US" sz="3200" b="1" dirty="0" smtClean="0">
                <a:latin typeface="Calibri" panose="020F0502020204030204" pitchFamily="34" charset="0"/>
              </a:rPr>
              <a:t>A</a:t>
            </a:r>
            <a:r>
              <a:rPr lang="en-US" sz="2200" b="1" dirty="0" smtClean="0">
                <a:latin typeface="Calibri" panose="020F0502020204030204" pitchFamily="34" charset="0"/>
              </a:rPr>
              <a:t>  </a:t>
            </a:r>
            <a:r>
              <a:rPr lang="en-US" sz="1200" dirty="0" smtClean="0">
                <a:latin typeface="Calibri" panose="020F0502020204030204" pitchFamily="34" charset="0"/>
              </a:rPr>
              <a:t>Affirmation</a:t>
            </a:r>
            <a:endParaRPr lang="en-US" sz="2200" b="1" dirty="0" smtClean="0">
              <a:latin typeface="Calibri" panose="020F0502020204030204" pitchFamily="34" charset="0"/>
            </a:endParaRPr>
          </a:p>
          <a:p>
            <a:r>
              <a:rPr lang="en-US" sz="3200" b="1" dirty="0" smtClean="0">
                <a:latin typeface="Calibri" panose="020F0502020204030204" pitchFamily="34" charset="0"/>
              </a:rPr>
              <a:t>R</a:t>
            </a:r>
            <a:r>
              <a:rPr lang="en-US" sz="2200" b="1" dirty="0" smtClean="0">
                <a:latin typeface="Calibri" panose="020F0502020204030204" pitchFamily="34" charset="0"/>
              </a:rPr>
              <a:t>  </a:t>
            </a:r>
            <a:r>
              <a:rPr lang="en-US" sz="1200" dirty="0" smtClean="0">
                <a:latin typeface="Calibri" panose="020F0502020204030204" pitchFamily="34" charset="0"/>
              </a:rPr>
              <a:t>Reflective listening</a:t>
            </a:r>
            <a:endParaRPr lang="en-US" sz="2200" b="1" dirty="0" smtClean="0">
              <a:latin typeface="Calibri" panose="020F0502020204030204" pitchFamily="34" charset="0"/>
            </a:endParaRPr>
          </a:p>
          <a:p>
            <a:r>
              <a:rPr lang="en-US" sz="3200" b="1" dirty="0" smtClean="0">
                <a:latin typeface="Calibri" panose="020F0502020204030204" pitchFamily="34" charset="0"/>
              </a:rPr>
              <a:t>S</a:t>
            </a:r>
            <a:r>
              <a:rPr lang="en-US" sz="2200" b="1" dirty="0" smtClean="0">
                <a:latin typeface="Calibri" panose="020F0502020204030204" pitchFamily="34" charset="0"/>
              </a:rPr>
              <a:t>  </a:t>
            </a:r>
            <a:r>
              <a:rPr lang="en-US" sz="1200" dirty="0" smtClean="0">
                <a:latin typeface="Calibri" panose="020F0502020204030204" pitchFamily="34" charset="0"/>
              </a:rPr>
              <a:t>Summary statements</a:t>
            </a:r>
            <a:endParaRPr lang="en-US" sz="2200" b="1" dirty="0">
              <a:latin typeface="Calibri" panose="020F0502020204030204" pitchFamily="34" charset="0"/>
            </a:endParaRPr>
          </a:p>
        </p:txBody>
      </p:sp>
    </p:spTree>
    <p:extLst>
      <p:ext uri="{BB962C8B-B14F-4D97-AF65-F5344CB8AC3E}">
        <p14:creationId xmlns:p14="http://schemas.microsoft.com/office/powerpoint/2010/main" val="134203900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txBox="1">
            <a:spLocks/>
          </p:cNvSpPr>
          <p:nvPr/>
        </p:nvSpPr>
        <p:spPr>
          <a:xfrm>
            <a:off x="212651" y="115151"/>
            <a:ext cx="8660702" cy="848697"/>
          </a:xfrm>
          <a:prstGeom prst="rect">
            <a:avLst/>
          </a:prstGeom>
        </p:spPr>
        <p:txBody>
          <a:bodyPr lIns="82058" tIns="41029" rIns="82058" bIns="41029">
            <a:noAutofit/>
          </a:bodyPr>
          <a:lstStyle>
            <a:lvl1pPr algn="ctr" defTabSz="457200" rtl="0" eaLnBrk="1" latinLnBrk="0" hangingPunct="1">
              <a:spcBef>
                <a:spcPct val="0"/>
              </a:spcBef>
              <a:buNone/>
              <a:defRPr sz="3200" kern="1200">
                <a:solidFill>
                  <a:srgbClr val="000090"/>
                </a:solidFill>
                <a:latin typeface="+mj-lt"/>
                <a:ea typeface="+mj-ea"/>
                <a:cs typeface="+mj-cs"/>
              </a:defRPr>
            </a:lvl1pPr>
          </a:lstStyle>
          <a:p>
            <a:r>
              <a:rPr lang="en-GB" b="1" cap="small" dirty="0" smtClean="0">
                <a:solidFill>
                  <a:srgbClr val="002060"/>
                </a:solidFill>
                <a:latin typeface="Calibri" panose="020F0502020204030204" pitchFamily="34" charset="0"/>
              </a:rPr>
              <a:t>How To Use The </a:t>
            </a:r>
            <a:r>
              <a:rPr lang="en-GB" b="1" cap="small" dirty="0" err="1" smtClean="0">
                <a:solidFill>
                  <a:srgbClr val="002060"/>
                </a:solidFill>
                <a:latin typeface="Calibri" panose="020F0502020204030204" pitchFamily="34" charset="0"/>
              </a:rPr>
              <a:t>Counseling</a:t>
            </a:r>
            <a:r>
              <a:rPr lang="en-GB" b="1" cap="small" dirty="0" smtClean="0">
                <a:solidFill>
                  <a:srgbClr val="002060"/>
                </a:solidFill>
                <a:latin typeface="Calibri" panose="020F0502020204030204" pitchFamily="34" charset="0"/>
              </a:rPr>
              <a:t> Cue Cards Flipchart:</a:t>
            </a:r>
          </a:p>
          <a:p>
            <a:r>
              <a:rPr lang="en-GB" b="1" cap="small" dirty="0" smtClean="0">
                <a:solidFill>
                  <a:srgbClr val="002060"/>
                </a:solidFill>
                <a:latin typeface="Calibri" panose="020F0502020204030204" pitchFamily="34" charset="0"/>
              </a:rPr>
              <a:t> By Visit </a:t>
            </a:r>
            <a:endParaRPr lang="en-US" dirty="0">
              <a:solidFill>
                <a:srgbClr val="002060"/>
              </a:solidFill>
              <a:latin typeface="Calibri" panose="020F0502020204030204" pitchFamily="34" charset="0"/>
            </a:endParaRPr>
          </a:p>
        </p:txBody>
      </p:sp>
      <p:sp>
        <p:nvSpPr>
          <p:cNvPr id="5" name="Rectangle 4"/>
          <p:cNvSpPr/>
          <p:nvPr/>
        </p:nvSpPr>
        <p:spPr>
          <a:xfrm>
            <a:off x="1447440" y="1877982"/>
            <a:ext cx="269413" cy="261495"/>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TextBox 11"/>
          <p:cNvSpPr txBox="1"/>
          <p:nvPr/>
        </p:nvSpPr>
        <p:spPr>
          <a:xfrm>
            <a:off x="1888291" y="1828800"/>
            <a:ext cx="3002078" cy="390636"/>
          </a:xfrm>
          <a:prstGeom prst="rect">
            <a:avLst/>
          </a:prstGeom>
          <a:noFill/>
        </p:spPr>
        <p:txBody>
          <a:bodyPr wrap="square" lIns="82058" tIns="41029" rIns="82058" bIns="41029" rtlCol="0">
            <a:spAutoFit/>
          </a:bodyPr>
          <a:lstStyle/>
          <a:p>
            <a:r>
              <a:rPr lang="en-US" sz="2000" dirty="0" smtClean="0">
                <a:latin typeface="Calibri" panose="020F0502020204030204" pitchFamily="34" charset="0"/>
              </a:rPr>
              <a:t>Initiating ART:  </a:t>
            </a:r>
            <a:r>
              <a:rPr lang="en-US" sz="2000" b="1" dirty="0" smtClean="0">
                <a:solidFill>
                  <a:schemeClr val="accent3"/>
                </a:solidFill>
                <a:latin typeface="Calibri" panose="020F0502020204030204" pitchFamily="34" charset="0"/>
              </a:rPr>
              <a:t>1</a:t>
            </a:r>
            <a:endParaRPr lang="en-US" sz="2000" b="1" dirty="0">
              <a:solidFill>
                <a:schemeClr val="accent3"/>
              </a:solidFill>
              <a:latin typeface="Calibri" panose="020F0502020204030204" pitchFamily="34" charset="0"/>
            </a:endParaRPr>
          </a:p>
        </p:txBody>
      </p:sp>
      <p:sp>
        <p:nvSpPr>
          <p:cNvPr id="19" name="Rectangle 18"/>
          <p:cNvSpPr/>
          <p:nvPr/>
        </p:nvSpPr>
        <p:spPr>
          <a:xfrm>
            <a:off x="1446799" y="3083787"/>
            <a:ext cx="269413" cy="261495"/>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0" name="TextBox 19"/>
          <p:cNvSpPr txBox="1"/>
          <p:nvPr/>
        </p:nvSpPr>
        <p:spPr>
          <a:xfrm>
            <a:off x="1911225" y="3017222"/>
            <a:ext cx="7268200" cy="390636"/>
          </a:xfrm>
          <a:prstGeom prst="rect">
            <a:avLst/>
          </a:prstGeom>
          <a:noFill/>
        </p:spPr>
        <p:txBody>
          <a:bodyPr wrap="square" lIns="82058" tIns="41029" rIns="82058" bIns="41029" rtlCol="0">
            <a:spAutoFit/>
          </a:bodyPr>
          <a:lstStyle/>
          <a:p>
            <a:r>
              <a:rPr lang="en-US" sz="2000" dirty="0" smtClean="0">
                <a:latin typeface="Calibri" panose="020F0502020204030204" pitchFamily="34" charset="0"/>
              </a:rPr>
              <a:t>First viral load test result is low:  </a:t>
            </a:r>
            <a:r>
              <a:rPr lang="en-US" sz="2000" b="1" dirty="0" smtClean="0">
                <a:solidFill>
                  <a:schemeClr val="accent5"/>
                </a:solidFill>
                <a:latin typeface="Calibri" panose="020F0502020204030204" pitchFamily="34" charset="0"/>
              </a:rPr>
              <a:t>4 - 5</a:t>
            </a:r>
            <a:endParaRPr lang="en-US" sz="2000" b="1" dirty="0">
              <a:solidFill>
                <a:schemeClr val="accent5"/>
              </a:solidFill>
              <a:latin typeface="Calibri" panose="020F0502020204030204" pitchFamily="34" charset="0"/>
            </a:endParaRPr>
          </a:p>
        </p:txBody>
      </p:sp>
      <p:sp>
        <p:nvSpPr>
          <p:cNvPr id="21" name="Rectangle 20"/>
          <p:cNvSpPr/>
          <p:nvPr/>
        </p:nvSpPr>
        <p:spPr>
          <a:xfrm>
            <a:off x="1444224" y="3703022"/>
            <a:ext cx="269413" cy="261495"/>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p>
        </p:txBody>
      </p:sp>
      <p:sp>
        <p:nvSpPr>
          <p:cNvPr id="22" name="TextBox 21"/>
          <p:cNvSpPr txBox="1"/>
          <p:nvPr/>
        </p:nvSpPr>
        <p:spPr>
          <a:xfrm>
            <a:off x="1952000" y="3626822"/>
            <a:ext cx="7268200" cy="390636"/>
          </a:xfrm>
          <a:prstGeom prst="rect">
            <a:avLst/>
          </a:prstGeom>
          <a:noFill/>
        </p:spPr>
        <p:txBody>
          <a:bodyPr wrap="square" lIns="82058" tIns="41029" rIns="82058" bIns="41029" rtlCol="0">
            <a:spAutoFit/>
          </a:bodyPr>
          <a:lstStyle/>
          <a:p>
            <a:r>
              <a:rPr lang="en-US" sz="2000" dirty="0" smtClean="0">
                <a:latin typeface="Calibri" panose="020F0502020204030204" pitchFamily="34" charset="0"/>
              </a:rPr>
              <a:t>First viral load test result is high:  </a:t>
            </a:r>
            <a:r>
              <a:rPr lang="en-US" sz="2000" b="1" dirty="0" smtClean="0">
                <a:solidFill>
                  <a:schemeClr val="accent6"/>
                </a:solidFill>
                <a:latin typeface="Calibri" panose="020F0502020204030204" pitchFamily="34" charset="0"/>
              </a:rPr>
              <a:t>6</a:t>
            </a:r>
            <a:endParaRPr lang="en-US" sz="2000" b="1" dirty="0">
              <a:solidFill>
                <a:schemeClr val="accent6"/>
              </a:solidFill>
              <a:latin typeface="Calibri" panose="020F0502020204030204" pitchFamily="34" charset="0"/>
            </a:endParaRPr>
          </a:p>
        </p:txBody>
      </p:sp>
      <p:sp>
        <p:nvSpPr>
          <p:cNvPr id="23" name="Rectangle 22"/>
          <p:cNvSpPr/>
          <p:nvPr/>
        </p:nvSpPr>
        <p:spPr>
          <a:xfrm>
            <a:off x="1447800" y="4279216"/>
            <a:ext cx="269413" cy="261495"/>
          </a:xfrm>
          <a:prstGeom prst="rect">
            <a:avLst/>
          </a:prstGeom>
          <a:solidFill>
            <a:schemeClr val="accent4"/>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p>
        </p:txBody>
      </p:sp>
      <p:sp>
        <p:nvSpPr>
          <p:cNvPr id="24" name="TextBox 23"/>
          <p:cNvSpPr txBox="1"/>
          <p:nvPr/>
        </p:nvSpPr>
        <p:spPr>
          <a:xfrm>
            <a:off x="1905000" y="4236422"/>
            <a:ext cx="7268200" cy="390636"/>
          </a:xfrm>
          <a:prstGeom prst="rect">
            <a:avLst/>
          </a:prstGeom>
          <a:noFill/>
        </p:spPr>
        <p:txBody>
          <a:bodyPr wrap="square" lIns="82058" tIns="41029" rIns="82058" bIns="41029" rtlCol="0">
            <a:spAutoFit/>
          </a:bodyPr>
          <a:lstStyle/>
          <a:p>
            <a:r>
              <a:rPr lang="en-US" sz="2000" dirty="0" smtClean="0">
                <a:latin typeface="Calibri" panose="020F0502020204030204" pitchFamily="34" charset="0"/>
              </a:rPr>
              <a:t>Enhanced adherence counseling: </a:t>
            </a:r>
            <a:r>
              <a:rPr lang="en-US" sz="2000" b="1" dirty="0" smtClean="0">
                <a:solidFill>
                  <a:schemeClr val="accent4"/>
                </a:solidFill>
                <a:latin typeface="Calibri" panose="020F0502020204030204" pitchFamily="34" charset="0"/>
              </a:rPr>
              <a:t>7 - 20</a:t>
            </a:r>
          </a:p>
        </p:txBody>
      </p:sp>
      <p:sp>
        <p:nvSpPr>
          <p:cNvPr id="25" name="Rectangle 24"/>
          <p:cNvSpPr/>
          <p:nvPr/>
        </p:nvSpPr>
        <p:spPr>
          <a:xfrm>
            <a:off x="1444224" y="5531822"/>
            <a:ext cx="269413" cy="261495"/>
          </a:xfrm>
          <a:prstGeom prst="rect">
            <a:avLst/>
          </a:prstGeom>
          <a:solidFill>
            <a:srgbClr val="CC0066"/>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26" name="TextBox 25"/>
          <p:cNvSpPr txBox="1"/>
          <p:nvPr/>
        </p:nvSpPr>
        <p:spPr>
          <a:xfrm>
            <a:off x="1908649" y="5455622"/>
            <a:ext cx="7268200" cy="390636"/>
          </a:xfrm>
          <a:prstGeom prst="rect">
            <a:avLst/>
          </a:prstGeom>
          <a:noFill/>
        </p:spPr>
        <p:txBody>
          <a:bodyPr wrap="square" lIns="82058" tIns="41029" rIns="82058" bIns="41029" rtlCol="0">
            <a:spAutoFit/>
          </a:bodyPr>
          <a:lstStyle/>
          <a:p>
            <a:r>
              <a:rPr lang="en-US" sz="2000" dirty="0" smtClean="0">
                <a:latin typeface="Calibri" panose="020F0502020204030204" pitchFamily="34" charset="0"/>
              </a:rPr>
              <a:t>Follow-up viral load test result is low:  </a:t>
            </a:r>
            <a:r>
              <a:rPr lang="en-US" sz="2000" b="1" dirty="0" smtClean="0">
                <a:solidFill>
                  <a:srgbClr val="CC0066"/>
                </a:solidFill>
                <a:latin typeface="Calibri" panose="020F0502020204030204" pitchFamily="34" charset="0"/>
              </a:rPr>
              <a:t>22-23</a:t>
            </a:r>
            <a:endParaRPr lang="en-US" sz="2000" b="1" dirty="0">
              <a:solidFill>
                <a:srgbClr val="CC0066"/>
              </a:solidFill>
              <a:latin typeface="Calibri" panose="020F0502020204030204" pitchFamily="34" charset="0"/>
            </a:endParaRPr>
          </a:p>
        </p:txBody>
      </p:sp>
      <p:sp>
        <p:nvSpPr>
          <p:cNvPr id="27" name="Rectangle 26"/>
          <p:cNvSpPr/>
          <p:nvPr/>
        </p:nvSpPr>
        <p:spPr>
          <a:xfrm>
            <a:off x="1444224" y="6141422"/>
            <a:ext cx="269413" cy="261495"/>
          </a:xfrm>
          <a:prstGeom prst="rect">
            <a:avLst/>
          </a:prstGeom>
          <a:solidFill>
            <a:schemeClr val="tx1">
              <a:lumMod val="50000"/>
              <a:lumOff val="50000"/>
            </a:schemeClr>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chemeClr val="tx1">
                  <a:lumMod val="65000"/>
                  <a:lumOff val="35000"/>
                </a:schemeClr>
              </a:solidFill>
            </a:endParaRPr>
          </a:p>
        </p:txBody>
      </p:sp>
      <p:sp>
        <p:nvSpPr>
          <p:cNvPr id="28" name="TextBox 27"/>
          <p:cNvSpPr txBox="1"/>
          <p:nvPr/>
        </p:nvSpPr>
        <p:spPr>
          <a:xfrm>
            <a:off x="1908649" y="6086364"/>
            <a:ext cx="7268200" cy="390636"/>
          </a:xfrm>
          <a:prstGeom prst="rect">
            <a:avLst/>
          </a:prstGeom>
          <a:noFill/>
        </p:spPr>
        <p:txBody>
          <a:bodyPr wrap="square" lIns="82058" tIns="41029" rIns="82058" bIns="41029" rtlCol="0">
            <a:spAutoFit/>
          </a:bodyPr>
          <a:lstStyle/>
          <a:p>
            <a:r>
              <a:rPr lang="en-US" sz="2000" dirty="0" smtClean="0">
                <a:latin typeface="Calibri" panose="020F0502020204030204" pitchFamily="34" charset="0"/>
              </a:rPr>
              <a:t>Follow-up viral load test result is high:  </a:t>
            </a:r>
            <a:r>
              <a:rPr lang="en-US" sz="2000" b="1" dirty="0" smtClean="0">
                <a:solidFill>
                  <a:schemeClr val="tx1">
                    <a:lumMod val="50000"/>
                    <a:lumOff val="50000"/>
                  </a:schemeClr>
                </a:solidFill>
                <a:latin typeface="Calibri" panose="020F0502020204030204" pitchFamily="34" charset="0"/>
              </a:rPr>
              <a:t>24</a:t>
            </a:r>
            <a:endParaRPr lang="en-US" sz="2000" b="1" dirty="0">
              <a:solidFill>
                <a:schemeClr val="tx1">
                  <a:lumMod val="50000"/>
                  <a:lumOff val="50000"/>
                </a:schemeClr>
              </a:solidFill>
              <a:latin typeface="Calibri" panose="020F0502020204030204" pitchFamily="34" charset="0"/>
            </a:endParaRPr>
          </a:p>
        </p:txBody>
      </p:sp>
      <p:sp>
        <p:nvSpPr>
          <p:cNvPr id="29" name="Rectangle 28"/>
          <p:cNvSpPr/>
          <p:nvPr/>
        </p:nvSpPr>
        <p:spPr>
          <a:xfrm>
            <a:off x="1447440" y="4922222"/>
            <a:ext cx="269413" cy="261495"/>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7030A0"/>
              </a:solidFill>
            </a:endParaRPr>
          </a:p>
        </p:txBody>
      </p:sp>
      <p:sp>
        <p:nvSpPr>
          <p:cNvPr id="30" name="TextBox 29"/>
          <p:cNvSpPr txBox="1"/>
          <p:nvPr/>
        </p:nvSpPr>
        <p:spPr>
          <a:xfrm>
            <a:off x="1921532" y="4846022"/>
            <a:ext cx="7268200" cy="390636"/>
          </a:xfrm>
          <a:prstGeom prst="rect">
            <a:avLst/>
          </a:prstGeom>
          <a:noFill/>
        </p:spPr>
        <p:txBody>
          <a:bodyPr wrap="square" lIns="82058" tIns="41029" rIns="82058" bIns="41029" rtlCol="0">
            <a:spAutoFit/>
          </a:bodyPr>
          <a:lstStyle/>
          <a:p>
            <a:r>
              <a:rPr lang="en-US" sz="2000" dirty="0" smtClean="0">
                <a:latin typeface="Calibri" panose="020F0502020204030204" pitchFamily="34" charset="0"/>
              </a:rPr>
              <a:t>Follow-up viral load test:  </a:t>
            </a:r>
            <a:r>
              <a:rPr lang="en-US" sz="2000" b="1" dirty="0" smtClean="0">
                <a:solidFill>
                  <a:schemeClr val="accent1"/>
                </a:solidFill>
                <a:latin typeface="Calibri" panose="020F0502020204030204" pitchFamily="34" charset="0"/>
              </a:rPr>
              <a:t>21</a:t>
            </a:r>
            <a:endParaRPr lang="en-US" sz="2000" b="1" dirty="0">
              <a:solidFill>
                <a:schemeClr val="accent1"/>
              </a:solidFill>
              <a:latin typeface="Calibri" panose="020F0502020204030204" pitchFamily="34" charset="0"/>
            </a:endParaRPr>
          </a:p>
        </p:txBody>
      </p:sp>
      <p:sp>
        <p:nvSpPr>
          <p:cNvPr id="3" name="Slide Number Placeholder 2"/>
          <p:cNvSpPr>
            <a:spLocks noGrp="1"/>
          </p:cNvSpPr>
          <p:nvPr>
            <p:ph type="sldNum" sz="quarter" idx="12"/>
          </p:nvPr>
        </p:nvSpPr>
        <p:spPr/>
        <p:txBody>
          <a:bodyPr/>
          <a:lstStyle/>
          <a:p>
            <a:fld id="{3D2DE450-F54E-7A42-9B45-9373FCBEFAD7}" type="slidenum">
              <a:rPr lang="en-US" smtClean="0">
                <a:solidFill>
                  <a:prstClr val="black">
                    <a:tint val="75000"/>
                  </a:prstClr>
                </a:solidFill>
              </a:rPr>
              <a:pPr/>
              <a:t>7</a:t>
            </a:fld>
            <a:endParaRPr lang="en-US" dirty="0">
              <a:solidFill>
                <a:prstClr val="black">
                  <a:tint val="75000"/>
                </a:prstClr>
              </a:solidFill>
            </a:endParaRPr>
          </a:p>
        </p:txBody>
      </p:sp>
      <p:sp>
        <p:nvSpPr>
          <p:cNvPr id="18" name="Rectangle 17"/>
          <p:cNvSpPr/>
          <p:nvPr/>
        </p:nvSpPr>
        <p:spPr>
          <a:xfrm>
            <a:off x="1447800" y="2487582"/>
            <a:ext cx="269413" cy="261495"/>
          </a:xfrm>
          <a:prstGeom prst="rect">
            <a:avLst/>
          </a:prstGeom>
          <a:solidFill>
            <a:srgbClr val="00B050"/>
          </a:solidFill>
          <a:ln>
            <a:solidFill>
              <a:srgbClr val="00B050"/>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TextBox 30"/>
          <p:cNvSpPr txBox="1"/>
          <p:nvPr/>
        </p:nvSpPr>
        <p:spPr>
          <a:xfrm>
            <a:off x="1888650" y="2438400"/>
            <a:ext cx="3597749" cy="390636"/>
          </a:xfrm>
          <a:prstGeom prst="rect">
            <a:avLst/>
          </a:prstGeom>
          <a:noFill/>
        </p:spPr>
        <p:txBody>
          <a:bodyPr wrap="square" lIns="82058" tIns="41029" rIns="82058" bIns="41029" rtlCol="0">
            <a:spAutoFit/>
          </a:bodyPr>
          <a:lstStyle/>
          <a:p>
            <a:r>
              <a:rPr lang="en-US" sz="2000" dirty="0" smtClean="0">
                <a:latin typeface="Calibri" panose="020F0502020204030204" pitchFamily="34" charset="0"/>
              </a:rPr>
              <a:t>Sending viral load test:  </a:t>
            </a:r>
            <a:r>
              <a:rPr lang="en-US" sz="2000" b="1" dirty="0">
                <a:solidFill>
                  <a:srgbClr val="00B050"/>
                </a:solidFill>
                <a:latin typeface="Calibri" panose="020F0502020204030204" pitchFamily="34" charset="0"/>
              </a:rPr>
              <a:t>2</a:t>
            </a:r>
            <a:r>
              <a:rPr lang="en-US" sz="2000" b="1" dirty="0" smtClean="0">
                <a:solidFill>
                  <a:srgbClr val="00B050"/>
                </a:solidFill>
                <a:latin typeface="Calibri" panose="020F0502020204030204" pitchFamily="34" charset="0"/>
              </a:rPr>
              <a:t> - 3</a:t>
            </a:r>
            <a:endParaRPr lang="en-US" sz="2000" b="1" dirty="0">
              <a:solidFill>
                <a:srgbClr val="00B050"/>
              </a:solidFill>
              <a:latin typeface="Calibri" panose="020F0502020204030204" pitchFamily="34" charset="0"/>
            </a:endParaRPr>
          </a:p>
        </p:txBody>
      </p:sp>
    </p:spTree>
    <p:extLst>
      <p:ext uri="{BB962C8B-B14F-4D97-AF65-F5344CB8AC3E}">
        <p14:creationId xmlns:p14="http://schemas.microsoft.com/office/powerpoint/2010/main" val="34556562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916"/>
            <a:ext cx="8229600" cy="848697"/>
          </a:xfrm>
        </p:spPr>
        <p:txBody>
          <a:bodyPr>
            <a:normAutofit/>
          </a:bodyPr>
          <a:lstStyle/>
          <a:p>
            <a:r>
              <a:rPr lang="en-GB" b="1" dirty="0">
                <a:solidFill>
                  <a:srgbClr val="002060"/>
                </a:solidFill>
                <a:latin typeface="Calibri" panose="020F0502020204030204" pitchFamily="34" charset="0"/>
              </a:rPr>
              <a:t>COUNSELING CUE CARD </a:t>
            </a:r>
            <a:r>
              <a:rPr lang="en-GB" b="1" dirty="0" smtClean="0">
                <a:solidFill>
                  <a:srgbClr val="002060"/>
                </a:solidFill>
                <a:latin typeface="Calibri" panose="020F0502020204030204" pitchFamily="34" charset="0"/>
              </a:rPr>
              <a:t>TOPICS</a:t>
            </a:r>
            <a:endParaRPr lang="en-US" dirty="0">
              <a:solidFill>
                <a:srgbClr val="002060"/>
              </a:solidFill>
              <a:latin typeface="Calibri" panose="020F0502020204030204" pitchFamily="34" charset="0"/>
            </a:endParaRPr>
          </a:p>
        </p:txBody>
      </p:sp>
      <p:sp>
        <p:nvSpPr>
          <p:cNvPr id="6" name="Content Placeholder 2"/>
          <p:cNvSpPr>
            <a:spLocks noGrp="1"/>
          </p:cNvSpPr>
          <p:nvPr/>
        </p:nvSpPr>
        <p:spPr>
          <a:xfrm>
            <a:off x="767179" y="1219200"/>
            <a:ext cx="9062621" cy="5508292"/>
          </a:xfrm>
          <a:prstGeom prst="rect">
            <a:avLst/>
          </a:prstGeom>
        </p:spPr>
        <p:txBody>
          <a:bodyPr vert="horz" lIns="82058" tIns="41029" rIns="82058" bIns="41029" rtlCol="0">
            <a:normAutofit fontScale="92500" lnSpcReduction="20000"/>
          </a:bodyPr>
          <a:lstStyle>
            <a:lvl1pPr marL="0" marR="0" indent="0" algn="l" defTabSz="457200" rtl="0" eaLnBrk="1" fontAlgn="auto" latinLnBrk="0" hangingPunct="1">
              <a:lnSpc>
                <a:spcPct val="90000"/>
              </a:lnSpc>
              <a:spcBef>
                <a:spcPct val="20000"/>
              </a:spcBef>
              <a:spcAft>
                <a:spcPts val="0"/>
              </a:spcAft>
              <a:buClrTx/>
              <a:buSzTx/>
              <a:buFont typeface="Arial"/>
              <a:buNone/>
              <a:tabLst/>
              <a:defRPr sz="1100" kern="1200">
                <a:solidFill>
                  <a:schemeClr val="tx1"/>
                </a:solidFill>
                <a:latin typeface="+mn-lt"/>
                <a:ea typeface="+mn-ea"/>
                <a:cs typeface="+mn-cs"/>
              </a:defRPr>
            </a:lvl1pPr>
            <a:lvl2pPr marL="457200" indent="0" algn="l" defTabSz="457200" rtl="0" eaLnBrk="1" latinLnBrk="0" hangingPunct="1">
              <a:spcBef>
                <a:spcPct val="20000"/>
              </a:spcBef>
              <a:buFont typeface="Arial"/>
              <a:buNone/>
              <a:defRPr sz="2000" kern="1200">
                <a:solidFill>
                  <a:schemeClr val="tx1"/>
                </a:solidFill>
                <a:latin typeface="+mn-lt"/>
                <a:ea typeface="+mn-ea"/>
                <a:cs typeface="+mn-cs"/>
              </a:defRPr>
            </a:lvl2pPr>
            <a:lvl3pPr marL="914400" indent="0" algn="l" defTabSz="457200" rtl="0" eaLnBrk="1" latinLnBrk="0" hangingPunct="1">
              <a:spcBef>
                <a:spcPct val="20000"/>
              </a:spcBef>
              <a:buFont typeface="Arial"/>
              <a:buNone/>
              <a:defRPr sz="2000" kern="1200">
                <a:solidFill>
                  <a:schemeClr val="tx1"/>
                </a:solidFill>
                <a:latin typeface="+mn-lt"/>
                <a:ea typeface="+mn-ea"/>
                <a:cs typeface="+mn-cs"/>
              </a:defRPr>
            </a:lvl3pPr>
            <a:lvl4pPr marL="1371600" indent="0" algn="l" defTabSz="457200" rtl="0" eaLnBrk="1" latinLnBrk="0" hangingPunct="1">
              <a:spcBef>
                <a:spcPct val="20000"/>
              </a:spcBef>
              <a:buFont typeface="Arial"/>
              <a:buNone/>
              <a:defRPr sz="2000" kern="1200">
                <a:solidFill>
                  <a:schemeClr val="tx1"/>
                </a:solidFill>
                <a:latin typeface="+mn-lt"/>
                <a:ea typeface="+mn-ea"/>
                <a:cs typeface="+mn-cs"/>
              </a:defRPr>
            </a:lvl4pPr>
            <a:lvl5pPr marL="1828800" indent="0" algn="l" defTabSz="457200" rtl="0" eaLnBrk="1" latinLnBrk="0" hangingPunct="1">
              <a:spcBef>
                <a:spcPct val="20000"/>
              </a:spcBef>
              <a:buFont typeface="Arial"/>
              <a:buNone/>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18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18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18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1800" kern="1200">
                <a:solidFill>
                  <a:schemeClr val="tx1"/>
                </a:solidFill>
                <a:latin typeface="+mn-lt"/>
                <a:ea typeface="+mn-ea"/>
                <a:cs typeface="+mn-cs"/>
              </a:defRPr>
            </a:lvl9pPr>
          </a:lstStyle>
          <a:p>
            <a:pPr>
              <a:lnSpc>
                <a:spcPct val="110000"/>
              </a:lnSpc>
            </a:pPr>
            <a:r>
              <a:rPr lang="en-US" sz="1300" dirty="0" smtClean="0">
                <a:latin typeface="Calibri" panose="020F0502020204030204" pitchFamily="34" charset="0"/>
              </a:rPr>
              <a:t>How to use the viral load monitoring and enhanced adherence counseling flipchart		</a:t>
            </a:r>
          </a:p>
          <a:p>
            <a:pPr>
              <a:lnSpc>
                <a:spcPct val="110000"/>
              </a:lnSpc>
            </a:pPr>
            <a:r>
              <a:rPr lang="en-US" sz="1300" dirty="0" smtClean="0">
                <a:latin typeface="Calibri" panose="020F0502020204030204" pitchFamily="34" charset="0"/>
              </a:rPr>
              <a:t>Good counseling and communication skills</a:t>
            </a:r>
          </a:p>
          <a:p>
            <a:pPr marL="228600" indent="-228600">
              <a:lnSpc>
                <a:spcPct val="110000"/>
              </a:lnSpc>
              <a:buAutoNum type="arabicPeriod"/>
            </a:pPr>
            <a:r>
              <a:rPr lang="en-US" sz="1300" dirty="0" smtClean="0">
                <a:latin typeface="Calibri" panose="020F0502020204030204" pitchFamily="34" charset="0"/>
              </a:rPr>
              <a:t>You’re starting ARVs</a:t>
            </a:r>
          </a:p>
          <a:p>
            <a:pPr marL="228600" indent="-228600">
              <a:lnSpc>
                <a:spcPct val="110000"/>
              </a:lnSpc>
              <a:buAutoNum type="arabicPeriod"/>
            </a:pPr>
            <a:r>
              <a:rPr lang="en-US" sz="1300" dirty="0" smtClean="0">
                <a:latin typeface="Calibri" panose="020F0502020204030204" pitchFamily="34" charset="0"/>
              </a:rPr>
              <a:t>What is a viral load?</a:t>
            </a:r>
          </a:p>
          <a:p>
            <a:pPr marL="228600" indent="-228600">
              <a:lnSpc>
                <a:spcPct val="110000"/>
              </a:lnSpc>
              <a:buAutoNum type="arabicPeriod"/>
            </a:pPr>
            <a:r>
              <a:rPr lang="en-US" sz="1300" dirty="0" smtClean="0">
                <a:latin typeface="Calibri" panose="020F0502020204030204" pitchFamily="34" charset="0"/>
              </a:rPr>
              <a:t>Why is a low viral load good?</a:t>
            </a:r>
          </a:p>
          <a:p>
            <a:pPr marL="228600" indent="-228600">
              <a:lnSpc>
                <a:spcPct val="110000"/>
              </a:lnSpc>
              <a:buAutoNum type="arabicPeriod"/>
            </a:pPr>
            <a:r>
              <a:rPr lang="en-US" sz="1300" dirty="0" smtClean="0">
                <a:latin typeface="Calibri" panose="020F0502020204030204" pitchFamily="34" charset="0"/>
              </a:rPr>
              <a:t>The viral load is LOW</a:t>
            </a:r>
          </a:p>
          <a:p>
            <a:pPr marL="228600" indent="-228600">
              <a:lnSpc>
                <a:spcPct val="110000"/>
              </a:lnSpc>
              <a:buAutoNum type="arabicPeriod"/>
            </a:pPr>
            <a:r>
              <a:rPr lang="en-US" sz="1300" dirty="0" smtClean="0">
                <a:latin typeface="Calibri" panose="020F0502020204030204" pitchFamily="34" charset="0"/>
              </a:rPr>
              <a:t>Keeping your virus low</a:t>
            </a:r>
          </a:p>
          <a:p>
            <a:pPr marL="228600" indent="-228600">
              <a:lnSpc>
                <a:spcPct val="110000"/>
              </a:lnSpc>
              <a:buAutoNum type="arabicPeriod"/>
            </a:pPr>
            <a:r>
              <a:rPr lang="en-US" sz="1300" dirty="0" smtClean="0">
                <a:latin typeface="Calibri" panose="020F0502020204030204" pitchFamily="34" charset="0"/>
              </a:rPr>
              <a:t>The viral load is HIGH</a:t>
            </a:r>
          </a:p>
          <a:p>
            <a:pPr marL="228600" indent="-228600">
              <a:lnSpc>
                <a:spcPct val="110000"/>
              </a:lnSpc>
              <a:buAutoNum type="arabicPeriod"/>
            </a:pPr>
            <a:r>
              <a:rPr lang="en-US" sz="1300" dirty="0" smtClean="0">
                <a:latin typeface="Calibri" panose="020F0502020204030204" pitchFamily="34" charset="0"/>
              </a:rPr>
              <a:t>How are you taking your ARVs?</a:t>
            </a:r>
          </a:p>
          <a:p>
            <a:pPr marL="228600" indent="-228600">
              <a:lnSpc>
                <a:spcPct val="110000"/>
              </a:lnSpc>
              <a:buAutoNum type="arabicPeriod"/>
            </a:pPr>
            <a:r>
              <a:rPr lang="en-US" sz="1300" dirty="0" smtClean="0">
                <a:latin typeface="Calibri" panose="020F0502020204030204" pitchFamily="34" charset="0"/>
              </a:rPr>
              <a:t>Why is it hard for you to take ARVs? (1 of 3)</a:t>
            </a:r>
          </a:p>
          <a:p>
            <a:pPr marL="228600" indent="-228600">
              <a:lnSpc>
                <a:spcPct val="110000"/>
              </a:lnSpc>
              <a:buAutoNum type="arabicPeriod"/>
            </a:pPr>
            <a:r>
              <a:rPr lang="en-US" sz="1300" dirty="0" smtClean="0">
                <a:latin typeface="Calibri" panose="020F0502020204030204" pitchFamily="34" charset="0"/>
              </a:rPr>
              <a:t>Why is it hard for you to take ARVs? (2 of 3)</a:t>
            </a:r>
          </a:p>
          <a:p>
            <a:pPr marL="228600" indent="-228600">
              <a:lnSpc>
                <a:spcPct val="110000"/>
              </a:lnSpc>
              <a:buAutoNum type="arabicPeriod"/>
            </a:pPr>
            <a:r>
              <a:rPr lang="en-US" sz="1300" dirty="0" smtClean="0">
                <a:latin typeface="Calibri" panose="020F0502020204030204" pitchFamily="34" charset="0"/>
              </a:rPr>
              <a:t>Why is it hard for you to take ARVs? (3 of 3)</a:t>
            </a:r>
          </a:p>
          <a:p>
            <a:pPr marL="228600" indent="-228600">
              <a:lnSpc>
                <a:spcPct val="110000"/>
              </a:lnSpc>
              <a:buAutoNum type="arabicPeriod"/>
            </a:pPr>
            <a:r>
              <a:rPr lang="en-US" sz="1300" dirty="0" smtClean="0">
                <a:latin typeface="Calibri" panose="020F0502020204030204" pitchFamily="34" charset="0"/>
              </a:rPr>
              <a:t>Tips to improve taking ARVs (1 of 3)</a:t>
            </a:r>
          </a:p>
          <a:p>
            <a:pPr marL="228600" indent="-228600">
              <a:lnSpc>
                <a:spcPct val="110000"/>
              </a:lnSpc>
              <a:buAutoNum type="arabicPeriod"/>
            </a:pPr>
            <a:r>
              <a:rPr lang="en-US" sz="1300" dirty="0" smtClean="0">
                <a:latin typeface="Calibri" panose="020F0502020204030204" pitchFamily="34" charset="0"/>
              </a:rPr>
              <a:t>Tips to improve taking ARVs (2 of 3)</a:t>
            </a:r>
          </a:p>
          <a:p>
            <a:pPr marL="228600" indent="-228600">
              <a:lnSpc>
                <a:spcPct val="110000"/>
              </a:lnSpc>
              <a:buAutoNum type="arabicPeriod"/>
            </a:pPr>
            <a:r>
              <a:rPr lang="en-US" sz="1300" dirty="0" smtClean="0">
                <a:latin typeface="Calibri" panose="020F0502020204030204" pitchFamily="34" charset="0"/>
              </a:rPr>
              <a:t>Tips to improve taking ARVs (3 of 3)</a:t>
            </a:r>
          </a:p>
          <a:p>
            <a:pPr marL="228600" indent="-228600">
              <a:lnSpc>
                <a:spcPct val="110000"/>
              </a:lnSpc>
              <a:buAutoNum type="arabicPeriod"/>
            </a:pPr>
            <a:r>
              <a:rPr lang="en-US" sz="1300" dirty="0" smtClean="0">
                <a:latin typeface="Calibri" panose="020F0502020204030204" pitchFamily="34" charset="0"/>
              </a:rPr>
              <a:t>Additional help to take ARVs</a:t>
            </a:r>
          </a:p>
          <a:p>
            <a:pPr marL="228600" indent="-228600">
              <a:lnSpc>
                <a:spcPct val="110000"/>
              </a:lnSpc>
              <a:buAutoNum type="arabicPeriod"/>
            </a:pPr>
            <a:r>
              <a:rPr lang="en-US" sz="1300" dirty="0" smtClean="0">
                <a:latin typeface="Calibri" panose="020F0502020204030204" pitchFamily="34" charset="0"/>
              </a:rPr>
              <a:t>Remembering to take ARVs</a:t>
            </a:r>
          </a:p>
          <a:p>
            <a:pPr marL="228600" indent="-228600">
              <a:lnSpc>
                <a:spcPct val="110000"/>
              </a:lnSpc>
              <a:buAutoNum type="arabicPeriod"/>
            </a:pPr>
            <a:r>
              <a:rPr lang="en-US" sz="1300" dirty="0" smtClean="0">
                <a:latin typeface="Calibri" panose="020F0502020204030204" pitchFamily="34" charset="0"/>
              </a:rPr>
              <a:t>Understanding your ARVs</a:t>
            </a:r>
          </a:p>
          <a:p>
            <a:pPr marL="228600" indent="-228600">
              <a:lnSpc>
                <a:spcPct val="110000"/>
              </a:lnSpc>
              <a:buAutoNum type="arabicPeriod"/>
            </a:pPr>
            <a:r>
              <a:rPr lang="en-US" sz="1300" dirty="0" smtClean="0">
                <a:latin typeface="Calibri" panose="020F0502020204030204" pitchFamily="34" charset="0"/>
              </a:rPr>
              <a:t>Making it easier</a:t>
            </a:r>
          </a:p>
          <a:p>
            <a:pPr marL="228600" indent="-228600">
              <a:lnSpc>
                <a:spcPct val="110000"/>
              </a:lnSpc>
              <a:buAutoNum type="arabicPeriod"/>
            </a:pPr>
            <a:r>
              <a:rPr lang="en-US" sz="1300" dirty="0" smtClean="0">
                <a:latin typeface="Calibri" panose="020F0502020204030204" pitchFamily="34" charset="0"/>
              </a:rPr>
              <a:t>Tips for pill swallowing</a:t>
            </a:r>
          </a:p>
          <a:p>
            <a:pPr marL="228600" indent="-228600">
              <a:lnSpc>
                <a:spcPct val="110000"/>
              </a:lnSpc>
              <a:buAutoNum type="arabicPeriod"/>
            </a:pPr>
            <a:r>
              <a:rPr lang="en-US" sz="1300" dirty="0" smtClean="0">
                <a:latin typeface="Calibri" panose="020F0502020204030204" pitchFamily="34" charset="0"/>
              </a:rPr>
              <a:t>Who to tell and why</a:t>
            </a:r>
          </a:p>
          <a:p>
            <a:pPr marL="228600" indent="-228600">
              <a:lnSpc>
                <a:spcPct val="110000"/>
              </a:lnSpc>
              <a:buAutoNum type="arabicPeriod"/>
            </a:pPr>
            <a:r>
              <a:rPr lang="en-US" sz="1300" dirty="0" smtClean="0">
                <a:latin typeface="Calibri" panose="020F0502020204030204" pitchFamily="34" charset="0"/>
              </a:rPr>
              <a:t>Taking charge of your ARVs</a:t>
            </a:r>
          </a:p>
          <a:p>
            <a:pPr marL="228600" indent="-228600">
              <a:lnSpc>
                <a:spcPct val="110000"/>
              </a:lnSpc>
              <a:buAutoNum type="arabicPeriod"/>
            </a:pPr>
            <a:r>
              <a:rPr lang="en-US" sz="1300" dirty="0" smtClean="0">
                <a:latin typeface="Calibri" panose="020F0502020204030204" pitchFamily="34" charset="0"/>
              </a:rPr>
              <a:t>Follow up on how you are taking ARVs</a:t>
            </a:r>
          </a:p>
          <a:p>
            <a:pPr marL="228600" indent="-228600">
              <a:lnSpc>
                <a:spcPct val="110000"/>
              </a:lnSpc>
              <a:buAutoNum type="arabicPeriod"/>
            </a:pPr>
            <a:r>
              <a:rPr lang="en-US" sz="1300" dirty="0" smtClean="0">
                <a:latin typeface="Calibri" panose="020F0502020204030204" pitchFamily="34" charset="0"/>
              </a:rPr>
              <a:t>You’ve successfully reduced your viral load</a:t>
            </a:r>
          </a:p>
          <a:p>
            <a:pPr marL="228600" indent="-228600">
              <a:lnSpc>
                <a:spcPct val="110000"/>
              </a:lnSpc>
              <a:buAutoNum type="arabicPeriod"/>
            </a:pPr>
            <a:r>
              <a:rPr lang="en-US" sz="1300" dirty="0" smtClean="0">
                <a:latin typeface="Calibri" panose="020F0502020204030204" pitchFamily="34" charset="0"/>
              </a:rPr>
              <a:t>Keeping your virus low</a:t>
            </a:r>
          </a:p>
          <a:p>
            <a:pPr marL="228600" indent="-228600">
              <a:lnSpc>
                <a:spcPct val="110000"/>
              </a:lnSpc>
              <a:buAutoNum type="arabicPeriod"/>
            </a:pPr>
            <a:r>
              <a:rPr lang="en-US" sz="1300" dirty="0" smtClean="0">
                <a:latin typeface="Calibri" panose="020F0502020204030204" pitchFamily="34" charset="0"/>
              </a:rPr>
              <a:t>ARVs are not working well</a:t>
            </a:r>
            <a:r>
              <a:rPr lang="en-US" dirty="0" smtClean="0"/>
              <a:t/>
            </a:r>
            <a:br>
              <a:rPr lang="en-US" dirty="0" smtClean="0"/>
            </a:br>
            <a:r>
              <a:rPr lang="en-US" dirty="0" smtClean="0"/>
              <a:t>								</a:t>
            </a:r>
            <a:endParaRPr lang="en-US" b="1" dirty="0"/>
          </a:p>
        </p:txBody>
      </p:sp>
      <p:sp>
        <p:nvSpPr>
          <p:cNvPr id="7" name="Rectangle 6"/>
          <p:cNvSpPr/>
          <p:nvPr/>
        </p:nvSpPr>
        <p:spPr>
          <a:xfrm>
            <a:off x="6176299" y="1676400"/>
            <a:ext cx="2358101" cy="132254"/>
          </a:xfrm>
          <a:prstGeom prst="rect">
            <a:avLst/>
          </a:prstGeom>
          <a:solidFill>
            <a:schemeClr val="accent3"/>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8" name="Rectangle 7"/>
          <p:cNvSpPr/>
          <p:nvPr/>
        </p:nvSpPr>
        <p:spPr>
          <a:xfrm>
            <a:off x="6176299" y="1879449"/>
            <a:ext cx="2358101" cy="132254"/>
          </a:xfrm>
          <a:prstGeom prst="rect">
            <a:avLst/>
          </a:prstGeom>
          <a:solidFill>
            <a:srgbClr val="00B050"/>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9" name="Rectangle 8"/>
          <p:cNvSpPr/>
          <p:nvPr/>
        </p:nvSpPr>
        <p:spPr>
          <a:xfrm>
            <a:off x="6176299" y="2077546"/>
            <a:ext cx="2358101" cy="132254"/>
          </a:xfrm>
          <a:prstGeom prst="rect">
            <a:avLst/>
          </a:prstGeom>
          <a:solidFill>
            <a:srgbClr val="00B050"/>
          </a:solidFill>
          <a:ln>
            <a:solidFill>
              <a:schemeClr val="accent3"/>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0" name="Rectangle 9"/>
          <p:cNvSpPr/>
          <p:nvPr/>
        </p:nvSpPr>
        <p:spPr>
          <a:xfrm>
            <a:off x="6176299" y="2286000"/>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1" name="Rectangle 10"/>
          <p:cNvSpPr/>
          <p:nvPr/>
        </p:nvSpPr>
        <p:spPr>
          <a:xfrm>
            <a:off x="6176299" y="2458546"/>
            <a:ext cx="2358101" cy="132254"/>
          </a:xfrm>
          <a:prstGeom prst="rect">
            <a:avLst/>
          </a:prstGeom>
          <a:solidFill>
            <a:schemeClr val="accent5"/>
          </a:solidFill>
          <a:ln>
            <a:solidFill>
              <a:schemeClr val="accent5"/>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2" name="Rectangle 11"/>
          <p:cNvSpPr/>
          <p:nvPr/>
        </p:nvSpPr>
        <p:spPr>
          <a:xfrm>
            <a:off x="6176299" y="2667000"/>
            <a:ext cx="2358101" cy="132254"/>
          </a:xfrm>
          <a:prstGeom prst="rect">
            <a:avLst/>
          </a:prstGeom>
          <a:solidFill>
            <a:schemeClr val="accent6"/>
          </a:solidFill>
          <a:ln>
            <a:solidFill>
              <a:schemeClr val="accent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13" name="Rectangle 12"/>
          <p:cNvSpPr/>
          <p:nvPr/>
        </p:nvSpPr>
        <p:spPr>
          <a:xfrm>
            <a:off x="6176299" y="2839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7" name="Rectangle 26"/>
          <p:cNvSpPr/>
          <p:nvPr/>
        </p:nvSpPr>
        <p:spPr>
          <a:xfrm>
            <a:off x="6172193" y="5694854"/>
            <a:ext cx="2358101" cy="132254"/>
          </a:xfrm>
          <a:prstGeom prst="rect">
            <a:avLst/>
          </a:prstGeom>
          <a:solidFill>
            <a:schemeClr val="accent1"/>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8" name="Rectangle 27"/>
          <p:cNvSpPr/>
          <p:nvPr/>
        </p:nvSpPr>
        <p:spPr>
          <a:xfrm>
            <a:off x="6172192" y="3058073"/>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29" name="Rectangle 28"/>
          <p:cNvSpPr/>
          <p:nvPr/>
        </p:nvSpPr>
        <p:spPr>
          <a:xfrm>
            <a:off x="6172191" y="32766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0" name="Rectangle 29"/>
          <p:cNvSpPr/>
          <p:nvPr/>
        </p:nvSpPr>
        <p:spPr>
          <a:xfrm>
            <a:off x="6172190" y="35052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1" name="Rectangle 30"/>
          <p:cNvSpPr/>
          <p:nvPr/>
        </p:nvSpPr>
        <p:spPr>
          <a:xfrm>
            <a:off x="6172189" y="3696981"/>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32" name="Rectangle 31"/>
          <p:cNvSpPr/>
          <p:nvPr/>
        </p:nvSpPr>
        <p:spPr>
          <a:xfrm>
            <a:off x="6172188" y="3907219"/>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3" name="Rectangle 32"/>
          <p:cNvSpPr/>
          <p:nvPr/>
        </p:nvSpPr>
        <p:spPr>
          <a:xfrm>
            <a:off x="6176299" y="4114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4" name="Rectangle 33"/>
          <p:cNvSpPr/>
          <p:nvPr/>
        </p:nvSpPr>
        <p:spPr>
          <a:xfrm>
            <a:off x="6172200" y="42873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5" name="Rectangle 34"/>
          <p:cNvSpPr/>
          <p:nvPr/>
        </p:nvSpPr>
        <p:spPr>
          <a:xfrm>
            <a:off x="6176299" y="4495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6" name="Rectangle 35"/>
          <p:cNvSpPr/>
          <p:nvPr/>
        </p:nvSpPr>
        <p:spPr>
          <a:xfrm>
            <a:off x="6176299" y="46683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7" name="Rectangle 36"/>
          <p:cNvSpPr/>
          <p:nvPr/>
        </p:nvSpPr>
        <p:spPr>
          <a:xfrm>
            <a:off x="6176299" y="48768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8" name="Rectangle 37"/>
          <p:cNvSpPr/>
          <p:nvPr/>
        </p:nvSpPr>
        <p:spPr>
          <a:xfrm>
            <a:off x="6176299" y="5105400"/>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39" name="Rectangle 38"/>
          <p:cNvSpPr/>
          <p:nvPr/>
        </p:nvSpPr>
        <p:spPr>
          <a:xfrm>
            <a:off x="6172200" y="52779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0" name="Rectangle 39"/>
          <p:cNvSpPr/>
          <p:nvPr/>
        </p:nvSpPr>
        <p:spPr>
          <a:xfrm>
            <a:off x="6176299" y="5506546"/>
            <a:ext cx="2358101" cy="132254"/>
          </a:xfrm>
          <a:prstGeom prst="rect">
            <a:avLst/>
          </a:prstGeom>
          <a:solidFill>
            <a:schemeClr val="accent4"/>
          </a:solidFill>
          <a:ln>
            <a:solidFill>
              <a:schemeClr val="accent4"/>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dirty="0">
              <a:solidFill>
                <a:srgbClr val="800000"/>
              </a:solidFill>
            </a:endParaRPr>
          </a:p>
        </p:txBody>
      </p:sp>
      <p:sp>
        <p:nvSpPr>
          <p:cNvPr id="41" name="Rectangle 40"/>
          <p:cNvSpPr/>
          <p:nvPr/>
        </p:nvSpPr>
        <p:spPr>
          <a:xfrm>
            <a:off x="6176299" y="5887546"/>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2" name="Rectangle 41"/>
          <p:cNvSpPr/>
          <p:nvPr/>
        </p:nvSpPr>
        <p:spPr>
          <a:xfrm>
            <a:off x="6176299" y="6096000"/>
            <a:ext cx="2358101" cy="132254"/>
          </a:xfrm>
          <a:prstGeom prst="rect">
            <a:avLst/>
          </a:prstGeom>
          <a:solidFill>
            <a:srgbClr val="CC0066"/>
          </a:solidFill>
          <a:ln>
            <a:solidFill>
              <a:srgbClr val="CC0066"/>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
        <p:nvSpPr>
          <p:cNvPr id="43" name="Rectangle 42"/>
          <p:cNvSpPr/>
          <p:nvPr/>
        </p:nvSpPr>
        <p:spPr>
          <a:xfrm>
            <a:off x="6171448" y="6324600"/>
            <a:ext cx="2358101" cy="132254"/>
          </a:xfrm>
          <a:prstGeom prst="rect">
            <a:avLst/>
          </a:prstGeom>
          <a:solidFill>
            <a:schemeClr val="tx1">
              <a:lumMod val="50000"/>
              <a:lumOff val="50000"/>
            </a:schemeClr>
          </a:solidFill>
          <a:ln>
            <a:solidFill>
              <a:schemeClr val="tx1">
                <a:lumMod val="50000"/>
                <a:lumOff val="50000"/>
              </a:schemeClr>
            </a:solidFill>
          </a:ln>
        </p:spPr>
        <p:style>
          <a:lnRef idx="1">
            <a:schemeClr val="accent1"/>
          </a:lnRef>
          <a:fillRef idx="3">
            <a:schemeClr val="accent1"/>
          </a:fillRef>
          <a:effectRef idx="2">
            <a:schemeClr val="accent1"/>
          </a:effectRef>
          <a:fontRef idx="minor">
            <a:schemeClr val="lt1"/>
          </a:fontRef>
        </p:style>
        <p:txBody>
          <a:bodyPr lIns="82058" tIns="41029" rIns="82058" bIns="41029" rtlCol="0" anchor="ctr"/>
          <a:lstStyle/>
          <a:p>
            <a:pPr algn="ctr"/>
            <a:endParaRPr lang="en-US">
              <a:solidFill>
                <a:srgbClr val="800000"/>
              </a:solidFill>
            </a:endParaRPr>
          </a:p>
        </p:txBody>
      </p:sp>
    </p:spTree>
    <p:extLst>
      <p:ext uri="{BB962C8B-B14F-4D97-AF65-F5344CB8AC3E}">
        <p14:creationId xmlns:p14="http://schemas.microsoft.com/office/powerpoint/2010/main" val="353884895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a:spLocks noGrp="1"/>
          </p:cNvSpPr>
          <p:nvPr>
            <p:ph type="title"/>
          </p:nvPr>
        </p:nvSpPr>
        <p:spPr>
          <a:xfrm>
            <a:off x="0" y="-3675"/>
            <a:ext cx="9144000" cy="848697"/>
          </a:xfrm>
          <a:solidFill>
            <a:schemeClr val="accent3"/>
          </a:solidFill>
        </p:spPr>
        <p:txBody>
          <a:bodyPr>
            <a:noAutofit/>
          </a:bodyPr>
          <a:lstStyle/>
          <a:p>
            <a:pPr algn="l"/>
            <a:r>
              <a:rPr lang="en-US" sz="2800" dirty="0" smtClean="0">
                <a:solidFill>
                  <a:srgbClr val="FFFFFF"/>
                </a:solidFill>
                <a:latin typeface="Calibri" panose="020F0502020204030204" pitchFamily="34" charset="0"/>
              </a:rPr>
              <a:t>	1. You’re starting ARVs</a:t>
            </a:r>
            <a:endParaRPr lang="en-US" sz="2800" dirty="0">
              <a:solidFill>
                <a:srgbClr val="FFFFFF"/>
              </a:solidFill>
              <a:latin typeface="Calibri" panose="020F0502020204030204" pitchFamily="34" charset="0"/>
            </a:endParaRPr>
          </a:p>
        </p:txBody>
      </p:sp>
      <p:sp>
        <p:nvSpPr>
          <p:cNvPr id="2" name="TextBox 1"/>
          <p:cNvSpPr txBox="1"/>
          <p:nvPr/>
        </p:nvSpPr>
        <p:spPr>
          <a:xfrm>
            <a:off x="6842837" y="1162883"/>
            <a:ext cx="2148763" cy="5632311"/>
          </a:xfrm>
          <a:prstGeom prst="rect">
            <a:avLst/>
          </a:prstGeom>
          <a:noFill/>
        </p:spPr>
        <p:txBody>
          <a:bodyPr wrap="square" rtlCol="0">
            <a:spAutoFit/>
          </a:bodyPr>
          <a:lstStyle/>
          <a:p>
            <a:pPr marL="285750" indent="-285750">
              <a:buFont typeface="Wingdings" panose="05000000000000000000" pitchFamily="2" charset="2"/>
              <a:buChar char="Ø"/>
            </a:pPr>
            <a:r>
              <a:rPr lang="en-US" sz="2000" dirty="0" smtClean="0">
                <a:latin typeface="Calibri" panose="020F0502020204030204" pitchFamily="34" charset="0"/>
              </a:rPr>
              <a:t>ARVs stop HIV from making more virus, allowing you to become healthier.</a:t>
            </a:r>
          </a:p>
          <a:p>
            <a:pPr marL="342900" indent="-342900">
              <a:buFont typeface="Arial" panose="020B0604020202020204" pitchFamily="34" charset="0"/>
              <a:buChar char="•"/>
            </a:pPr>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It is important to take ARVs every day as prescribed.</a:t>
            </a:r>
          </a:p>
          <a:p>
            <a:pPr marL="342900" indent="-342900">
              <a:buFont typeface="Arial" panose="020B0604020202020204" pitchFamily="34" charset="0"/>
              <a:buChar char="•"/>
            </a:pPr>
            <a:endParaRPr lang="en-US" sz="2000" dirty="0" smtClean="0">
              <a:latin typeface="Calibri" panose="020F0502020204030204" pitchFamily="34" charset="0"/>
            </a:endParaRPr>
          </a:p>
          <a:p>
            <a:pPr marL="285750" indent="-285750">
              <a:buFont typeface="Wingdings" panose="05000000000000000000" pitchFamily="2" charset="2"/>
              <a:buChar char="Ø"/>
            </a:pPr>
            <a:r>
              <a:rPr lang="en-US" sz="2000" dirty="0" smtClean="0">
                <a:latin typeface="Calibri" panose="020F0502020204030204" pitchFamily="34" charset="0"/>
              </a:rPr>
              <a:t>In six months, we will check your viral load to see if ARVs are working well.</a:t>
            </a:r>
            <a:endParaRPr lang="en-US" sz="2000" dirty="0">
              <a:latin typeface="Calibri" panose="020F0502020204030204" pitchFamily="34" charset="0"/>
            </a:endParaRPr>
          </a:p>
        </p:txBody>
      </p:sp>
      <p:pic>
        <p:nvPicPr>
          <p:cNvPr id="5123"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800" y="1509024"/>
            <a:ext cx="6477000" cy="46631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43300806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2_Default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Habitat">
      <a:majorFont>
        <a:latin typeface="Book Antiqua"/>
        <a:ea typeface=""/>
        <a:cs typeface=""/>
        <a:font script="Jpan" typeface="ＭＳ 明朝"/>
        <a:font script="Hans" typeface="宋体"/>
        <a:font script="Hant" typeface="新細明體"/>
      </a:majorFont>
      <a:minorFont>
        <a:latin typeface="Book Antiqua"/>
        <a:ea typeface=""/>
        <a:cs typeface=""/>
        <a:font script="Jpan" typeface="ＭＳ 明朝"/>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5397</TotalTime>
  <Words>8491</Words>
  <Application>Microsoft Office PowerPoint</Application>
  <PresentationFormat>On-screen Show (4:3)</PresentationFormat>
  <Paragraphs>933</Paragraphs>
  <Slides>57</Slides>
  <Notes>8</Notes>
  <HiddenSlides>0</HiddenSlides>
  <MMClips>0</MMClips>
  <ScaleCrop>false</ScaleCrop>
  <HeadingPairs>
    <vt:vector size="4" baseType="variant">
      <vt:variant>
        <vt:lpstr>Theme</vt:lpstr>
      </vt:variant>
      <vt:variant>
        <vt:i4>4</vt:i4>
      </vt:variant>
      <vt:variant>
        <vt:lpstr>Slide Titles</vt:lpstr>
      </vt:variant>
      <vt:variant>
        <vt:i4>57</vt:i4>
      </vt:variant>
    </vt:vector>
  </HeadingPairs>
  <TitlesOfParts>
    <vt:vector size="61" baseType="lpstr">
      <vt:lpstr>Office Theme</vt:lpstr>
      <vt:lpstr>Default Theme</vt:lpstr>
      <vt:lpstr>1_Default Theme</vt:lpstr>
      <vt:lpstr>2_Default Theme</vt:lpstr>
      <vt:lpstr>PowerPoint Presentation</vt:lpstr>
      <vt:lpstr>PowerPoint Presentation</vt:lpstr>
      <vt:lpstr>How To Use The Viral Load Monitoring and Enhanced Adherence Counseling Flipchart</vt:lpstr>
      <vt:lpstr> Card Topic (also shown to patient)</vt:lpstr>
      <vt:lpstr>Good counseling and communication skills</vt:lpstr>
      <vt:lpstr>Good counseling and communication skills (continued)</vt:lpstr>
      <vt:lpstr>PowerPoint Presentation</vt:lpstr>
      <vt:lpstr>COUNSELING CUE CARD TOPICS</vt:lpstr>
      <vt:lpstr> 1. You’re starting ARVs</vt:lpstr>
      <vt:lpstr> 1. You’re starting ARVs</vt:lpstr>
      <vt:lpstr> 2. What is a viral load?</vt:lpstr>
      <vt:lpstr>PowerPoint Presentation</vt:lpstr>
      <vt:lpstr> 3. Why is a low viral load good?</vt:lpstr>
      <vt:lpstr>PowerPoint Presentation</vt:lpstr>
      <vt:lpstr> 4. The viral load is LOW</vt:lpstr>
      <vt:lpstr>PowerPoint Presentation</vt:lpstr>
      <vt:lpstr> 5. Keeping your virus low</vt:lpstr>
      <vt:lpstr>PowerPoint Presentation</vt:lpstr>
      <vt:lpstr> 6. The viral load is HIGH</vt:lpstr>
      <vt:lpstr> 6. The viral load is HIGH</vt:lpstr>
      <vt:lpstr> 7. How are you taking ARVs?</vt:lpstr>
      <vt:lpstr>PowerPoint Presentation</vt:lpstr>
      <vt:lpstr> 8. Why is it hard for you to take ARVs?</vt:lpstr>
      <vt:lpstr>PowerPoint Presentation</vt:lpstr>
      <vt:lpstr> 9. Why is it hard for you to take ARVs?</vt:lpstr>
      <vt:lpstr>PowerPoint Presentation</vt:lpstr>
      <vt:lpstr> 10. Why is it hard for you to take ARVs?</vt:lpstr>
      <vt:lpstr>PowerPoint Presentation</vt:lpstr>
      <vt:lpstr> 11. Tips to improve taking ARVs</vt:lpstr>
      <vt:lpstr> 11. Tips to improve taking ARVs</vt:lpstr>
      <vt:lpstr> 12. Tips to improve taking ARVs</vt:lpstr>
      <vt:lpstr> 12. Tips to improve taking ARVs</vt:lpstr>
      <vt:lpstr> 13. Tips to improve taking ARVs</vt:lpstr>
      <vt:lpstr> 13. Tips to improve taking ARVs</vt:lpstr>
      <vt:lpstr> 14. Additional help to take ARVs</vt:lpstr>
      <vt:lpstr> 14. Additional help to take ARVs</vt:lpstr>
      <vt:lpstr> 15. Remembering to take ARVs</vt:lpstr>
      <vt:lpstr> 15. Remembering to take ARVs</vt:lpstr>
      <vt:lpstr> 16. Understanding your ARVs</vt:lpstr>
      <vt:lpstr> 16. Understanding your ARVs</vt:lpstr>
      <vt:lpstr> 17. Making it easier</vt:lpstr>
      <vt:lpstr> 17. Making it easier</vt:lpstr>
      <vt:lpstr> 18. Tips for pill swallowing</vt:lpstr>
      <vt:lpstr> 18. Tips for pill swallowing</vt:lpstr>
      <vt:lpstr> 19. Who to tell and why</vt:lpstr>
      <vt:lpstr> 19. Who to tell and why</vt:lpstr>
      <vt:lpstr> 20. Taking charge of your ARVs</vt:lpstr>
      <vt:lpstr> 20. Taking charge of your ARVs</vt:lpstr>
      <vt:lpstr> 21. Follow up on how you are taking ARVs</vt:lpstr>
      <vt:lpstr>PowerPoint Presentation</vt:lpstr>
      <vt:lpstr> 22. You’ve successfully reduced your viral load</vt:lpstr>
      <vt:lpstr>PowerPoint Presentation</vt:lpstr>
      <vt:lpstr> 23. Keeping your virus low</vt:lpstr>
      <vt:lpstr> 23. Keeping your virus low</vt:lpstr>
      <vt:lpstr> 24. ARVs are not working well</vt:lpstr>
      <vt:lpstr>PowerPoint Presentation</vt:lpstr>
      <vt:lpstr>PowerPoint Presentation</vt:lpstr>
    </vt:vector>
  </TitlesOfParts>
  <Company>Columbia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West, Rebecca L.</dc:creator>
  <cp:lastModifiedBy>West, Rebecca L.</cp:lastModifiedBy>
  <cp:revision>66</cp:revision>
  <dcterms:created xsi:type="dcterms:W3CDTF">2017-04-24T16:06:52Z</dcterms:created>
  <dcterms:modified xsi:type="dcterms:W3CDTF">2017-06-05T20:07:40Z</dcterms:modified>
</cp:coreProperties>
</file>