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8" r:id="rId3"/>
    <p:sldMasterId id="2147483676" r:id="rId4"/>
    <p:sldMasterId id="2147483684" r:id="rId5"/>
  </p:sldMasterIdLst>
  <p:notesMasterIdLst>
    <p:notesMasterId r:id="rId68"/>
  </p:notesMasterIdLst>
  <p:handoutMasterIdLst>
    <p:handoutMasterId r:id="rId69"/>
  </p:handoutMasterIdLst>
  <p:sldIdLst>
    <p:sldId id="288" r:id="rId6"/>
    <p:sldId id="289" r:id="rId7"/>
    <p:sldId id="290" r:id="rId8"/>
    <p:sldId id="336" r:id="rId9"/>
    <p:sldId id="291" r:id="rId10"/>
    <p:sldId id="337" r:id="rId11"/>
    <p:sldId id="292" r:id="rId12"/>
    <p:sldId id="338" r:id="rId13"/>
    <p:sldId id="322" r:id="rId14"/>
    <p:sldId id="339" r:id="rId15"/>
    <p:sldId id="293" r:id="rId16"/>
    <p:sldId id="340" r:id="rId17"/>
    <p:sldId id="294" r:id="rId18"/>
    <p:sldId id="295" r:id="rId19"/>
    <p:sldId id="296" r:id="rId20"/>
    <p:sldId id="297" r:id="rId21"/>
    <p:sldId id="298" r:id="rId22"/>
    <p:sldId id="323" r:id="rId23"/>
    <p:sldId id="324" r:id="rId24"/>
    <p:sldId id="299" r:id="rId25"/>
    <p:sldId id="300" r:id="rId26"/>
    <p:sldId id="325" r:id="rId27"/>
    <p:sldId id="326" r:id="rId28"/>
    <p:sldId id="258" r:id="rId29"/>
    <p:sldId id="301" r:id="rId30"/>
    <p:sldId id="260" r:id="rId31"/>
    <p:sldId id="302" r:id="rId32"/>
    <p:sldId id="262" r:id="rId33"/>
    <p:sldId id="303" r:id="rId34"/>
    <p:sldId id="304" r:id="rId35"/>
    <p:sldId id="305" r:id="rId36"/>
    <p:sldId id="306" r:id="rId37"/>
    <p:sldId id="307" r:id="rId38"/>
    <p:sldId id="268" r:id="rId39"/>
    <p:sldId id="308" r:id="rId40"/>
    <p:sldId id="309" r:id="rId41"/>
    <p:sldId id="310" r:id="rId42"/>
    <p:sldId id="311" r:id="rId43"/>
    <p:sldId id="312" r:id="rId44"/>
    <p:sldId id="274" r:id="rId45"/>
    <p:sldId id="315" r:id="rId46"/>
    <p:sldId id="314" r:id="rId47"/>
    <p:sldId id="313" r:id="rId48"/>
    <p:sldId id="278" r:id="rId49"/>
    <p:sldId id="316" r:id="rId50"/>
    <p:sldId id="317" r:id="rId51"/>
    <p:sldId id="319" r:id="rId52"/>
    <p:sldId id="327" r:id="rId53"/>
    <p:sldId id="328" r:id="rId54"/>
    <p:sldId id="329" r:id="rId55"/>
    <p:sldId id="330" r:id="rId56"/>
    <p:sldId id="331" r:id="rId57"/>
    <p:sldId id="332" r:id="rId58"/>
    <p:sldId id="282" r:id="rId59"/>
    <p:sldId id="318" r:id="rId60"/>
    <p:sldId id="284" r:id="rId61"/>
    <p:sldId id="320" r:id="rId62"/>
    <p:sldId id="333" r:id="rId63"/>
    <p:sldId id="334" r:id="rId64"/>
    <p:sldId id="286" r:id="rId65"/>
    <p:sldId id="321" r:id="rId66"/>
    <p:sldId id="335" r:id="rId67"/>
  </p:sldIdLst>
  <p:sldSz cx="10058400" cy="7772400"/>
  <p:notesSz cx="6858000" cy="9144000"/>
  <p:defaultTextStyle>
    <a:defPPr>
      <a:defRPr lang="en-US"/>
    </a:defPPr>
    <a:lvl1pPr marL="0" algn="l" defTabSz="1018348" rtl="0" eaLnBrk="1" latinLnBrk="0" hangingPunct="1">
      <a:defRPr sz="2006" kern="1200">
        <a:solidFill>
          <a:schemeClr val="tx1"/>
        </a:solidFill>
        <a:latin typeface="+mn-lt"/>
        <a:ea typeface="+mn-ea"/>
        <a:cs typeface="+mn-cs"/>
      </a:defRPr>
    </a:lvl1pPr>
    <a:lvl2pPr marL="509174" algn="l" defTabSz="1018348" rtl="0" eaLnBrk="1" latinLnBrk="0" hangingPunct="1">
      <a:defRPr sz="2006" kern="1200">
        <a:solidFill>
          <a:schemeClr val="tx1"/>
        </a:solidFill>
        <a:latin typeface="+mn-lt"/>
        <a:ea typeface="+mn-ea"/>
        <a:cs typeface="+mn-cs"/>
      </a:defRPr>
    </a:lvl2pPr>
    <a:lvl3pPr marL="1018348" algn="l" defTabSz="1018348" rtl="0" eaLnBrk="1" latinLnBrk="0" hangingPunct="1">
      <a:defRPr sz="2006" kern="1200">
        <a:solidFill>
          <a:schemeClr val="tx1"/>
        </a:solidFill>
        <a:latin typeface="+mn-lt"/>
        <a:ea typeface="+mn-ea"/>
        <a:cs typeface="+mn-cs"/>
      </a:defRPr>
    </a:lvl3pPr>
    <a:lvl4pPr marL="1527523" algn="l" defTabSz="1018348" rtl="0" eaLnBrk="1" latinLnBrk="0" hangingPunct="1">
      <a:defRPr sz="2006" kern="1200">
        <a:solidFill>
          <a:schemeClr val="tx1"/>
        </a:solidFill>
        <a:latin typeface="+mn-lt"/>
        <a:ea typeface="+mn-ea"/>
        <a:cs typeface="+mn-cs"/>
      </a:defRPr>
    </a:lvl4pPr>
    <a:lvl5pPr marL="2036696" algn="l" defTabSz="1018348" rtl="0" eaLnBrk="1" latinLnBrk="0" hangingPunct="1">
      <a:defRPr sz="2006" kern="1200">
        <a:solidFill>
          <a:schemeClr val="tx1"/>
        </a:solidFill>
        <a:latin typeface="+mn-lt"/>
        <a:ea typeface="+mn-ea"/>
        <a:cs typeface="+mn-cs"/>
      </a:defRPr>
    </a:lvl5pPr>
    <a:lvl6pPr marL="2545871" algn="l" defTabSz="1018348" rtl="0" eaLnBrk="1" latinLnBrk="0" hangingPunct="1">
      <a:defRPr sz="2006" kern="1200">
        <a:solidFill>
          <a:schemeClr val="tx1"/>
        </a:solidFill>
        <a:latin typeface="+mn-lt"/>
        <a:ea typeface="+mn-ea"/>
        <a:cs typeface="+mn-cs"/>
      </a:defRPr>
    </a:lvl6pPr>
    <a:lvl7pPr marL="3055043" algn="l" defTabSz="1018348" rtl="0" eaLnBrk="1" latinLnBrk="0" hangingPunct="1">
      <a:defRPr sz="2006" kern="1200">
        <a:solidFill>
          <a:schemeClr val="tx1"/>
        </a:solidFill>
        <a:latin typeface="+mn-lt"/>
        <a:ea typeface="+mn-ea"/>
        <a:cs typeface="+mn-cs"/>
      </a:defRPr>
    </a:lvl7pPr>
    <a:lvl8pPr marL="3564219" algn="l" defTabSz="1018348" rtl="0" eaLnBrk="1" latinLnBrk="0" hangingPunct="1">
      <a:defRPr sz="2006" kern="1200">
        <a:solidFill>
          <a:schemeClr val="tx1"/>
        </a:solidFill>
        <a:latin typeface="+mn-lt"/>
        <a:ea typeface="+mn-ea"/>
        <a:cs typeface="+mn-cs"/>
      </a:defRPr>
    </a:lvl8pPr>
    <a:lvl9pPr marL="4073390" algn="l" defTabSz="1018348"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99CC00"/>
    <a:srgbClr val="CCFFCC"/>
    <a:srgbClr val="FF7C80"/>
    <a:srgbClr val="00CC99"/>
    <a:srgbClr val="6666FF"/>
    <a:srgbClr val="FFCC66"/>
    <a:srgbClr val="FF6600"/>
    <a:srgbClr val="99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03" autoAdjust="0"/>
  </p:normalViewPr>
  <p:slideViewPr>
    <p:cSldViewPr>
      <p:cViewPr varScale="1">
        <p:scale>
          <a:sx n="96" d="100"/>
          <a:sy n="96" d="100"/>
        </p:scale>
        <p:origin x="1758" y="84"/>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E73CD-1B48-48AB-A593-7598A094B79C}" type="datetimeFigureOut">
              <a:rPr lang="en-US" smtClean="0"/>
              <a:t>5/15/2018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2B2C36-C7D7-42EB-AEF1-B6115FD22E71}" type="slidenum">
              <a:rPr lang="en-US" smtClean="0"/>
              <a:t>‹#›</a:t>
            </a:fld>
            <a:endParaRPr lang="en-US"/>
          </a:p>
        </p:txBody>
      </p:sp>
    </p:spTree>
    <p:extLst>
      <p:ext uri="{BB962C8B-B14F-4D97-AF65-F5344CB8AC3E}">
        <p14:creationId xmlns:p14="http://schemas.microsoft.com/office/powerpoint/2010/main" val="4072126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5/15/2018</a:t>
            </a:fld>
            <a:endParaRPr lang="fr-FR"/>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a:t>
            </a:fld>
            <a:endParaRPr lang="fr-FR"/>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1018348" rtl="0" eaLnBrk="1" latinLnBrk="0" hangingPunct="1">
      <a:defRPr sz="1337" kern="1200">
        <a:solidFill>
          <a:schemeClr val="tx1"/>
        </a:solidFill>
        <a:latin typeface="+mn-lt"/>
        <a:ea typeface="+mn-ea"/>
        <a:cs typeface="+mn-cs"/>
      </a:defRPr>
    </a:lvl1pPr>
    <a:lvl2pPr marL="509174" algn="l" defTabSz="1018348" rtl="0" eaLnBrk="1" latinLnBrk="0" hangingPunct="1">
      <a:defRPr sz="1337" kern="1200">
        <a:solidFill>
          <a:schemeClr val="tx1"/>
        </a:solidFill>
        <a:latin typeface="+mn-lt"/>
        <a:ea typeface="+mn-ea"/>
        <a:cs typeface="+mn-cs"/>
      </a:defRPr>
    </a:lvl2pPr>
    <a:lvl3pPr marL="1018348" algn="l" defTabSz="1018348" rtl="0" eaLnBrk="1" latinLnBrk="0" hangingPunct="1">
      <a:defRPr sz="1337" kern="1200">
        <a:solidFill>
          <a:schemeClr val="tx1"/>
        </a:solidFill>
        <a:latin typeface="+mn-lt"/>
        <a:ea typeface="+mn-ea"/>
        <a:cs typeface="+mn-cs"/>
      </a:defRPr>
    </a:lvl3pPr>
    <a:lvl4pPr marL="1527523" algn="l" defTabSz="1018348" rtl="0" eaLnBrk="1" latinLnBrk="0" hangingPunct="1">
      <a:defRPr sz="1337" kern="1200">
        <a:solidFill>
          <a:schemeClr val="tx1"/>
        </a:solidFill>
        <a:latin typeface="+mn-lt"/>
        <a:ea typeface="+mn-ea"/>
        <a:cs typeface="+mn-cs"/>
      </a:defRPr>
    </a:lvl4pPr>
    <a:lvl5pPr marL="2036696" algn="l" defTabSz="1018348" rtl="0" eaLnBrk="1" latinLnBrk="0" hangingPunct="1">
      <a:defRPr sz="1337" kern="1200">
        <a:solidFill>
          <a:schemeClr val="tx1"/>
        </a:solidFill>
        <a:latin typeface="+mn-lt"/>
        <a:ea typeface="+mn-ea"/>
        <a:cs typeface="+mn-cs"/>
      </a:defRPr>
    </a:lvl5pPr>
    <a:lvl6pPr marL="2545871" algn="l" defTabSz="1018348" rtl="0" eaLnBrk="1" latinLnBrk="0" hangingPunct="1">
      <a:defRPr sz="1337" kern="1200">
        <a:solidFill>
          <a:schemeClr val="tx1"/>
        </a:solidFill>
        <a:latin typeface="+mn-lt"/>
        <a:ea typeface="+mn-ea"/>
        <a:cs typeface="+mn-cs"/>
      </a:defRPr>
    </a:lvl6pPr>
    <a:lvl7pPr marL="3055043" algn="l" defTabSz="1018348" rtl="0" eaLnBrk="1" latinLnBrk="0" hangingPunct="1">
      <a:defRPr sz="1337" kern="1200">
        <a:solidFill>
          <a:schemeClr val="tx1"/>
        </a:solidFill>
        <a:latin typeface="+mn-lt"/>
        <a:ea typeface="+mn-ea"/>
        <a:cs typeface="+mn-cs"/>
      </a:defRPr>
    </a:lvl7pPr>
    <a:lvl8pPr marL="3564219" algn="l" defTabSz="1018348" rtl="0" eaLnBrk="1" latinLnBrk="0" hangingPunct="1">
      <a:defRPr sz="1337" kern="1200">
        <a:solidFill>
          <a:schemeClr val="tx1"/>
        </a:solidFill>
        <a:latin typeface="+mn-lt"/>
        <a:ea typeface="+mn-ea"/>
        <a:cs typeface="+mn-cs"/>
      </a:defRPr>
    </a:lvl8pPr>
    <a:lvl9pPr marL="4073390" algn="l" defTabSz="1018348"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 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smtClean="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fr-F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5</a:t>
            </a:fld>
            <a:endParaRPr lang="fr-FR"/>
          </a:p>
        </p:txBody>
      </p:sp>
    </p:spTree>
    <p:extLst>
      <p:ext uri="{BB962C8B-B14F-4D97-AF65-F5344CB8AC3E}">
        <p14:creationId xmlns:p14="http://schemas.microsoft.com/office/powerpoint/2010/main" val="204004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 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smtClean="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7</a:t>
            </a:fld>
            <a:endParaRPr lang="fr-F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 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smtClean="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9</a:t>
            </a:fld>
            <a:endParaRPr lang="fr-F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11</a:t>
            </a:fld>
            <a:endParaRPr lang="fr-FR" dirty="0"/>
          </a:p>
        </p:txBody>
      </p:sp>
    </p:spTree>
    <p:extLst>
      <p:ext uri="{BB962C8B-B14F-4D97-AF65-F5344CB8AC3E}">
        <p14:creationId xmlns:p14="http://schemas.microsoft.com/office/powerpoint/2010/main" val="210262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t>13</a:t>
            </a:fld>
            <a:endParaRPr lang="fr-FR" dirty="0"/>
          </a:p>
        </p:txBody>
      </p:sp>
    </p:spTree>
    <p:extLst>
      <p:ext uri="{BB962C8B-B14F-4D97-AF65-F5344CB8AC3E}">
        <p14:creationId xmlns:p14="http://schemas.microsoft.com/office/powerpoint/2010/main" val="3983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24</a:t>
            </a:fld>
            <a:endParaRPr lang="fr-FR"/>
          </a:p>
        </p:txBody>
      </p:sp>
    </p:spTree>
    <p:extLst>
      <p:ext uri="{BB962C8B-B14F-4D97-AF65-F5344CB8AC3E}">
        <p14:creationId xmlns:p14="http://schemas.microsoft.com/office/powerpoint/2010/main" val="321901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33</a:t>
            </a:fld>
            <a:endParaRPr lang="fr-FR"/>
          </a:p>
        </p:txBody>
      </p:sp>
    </p:spTree>
    <p:extLst>
      <p:ext uri="{BB962C8B-B14F-4D97-AF65-F5344CB8AC3E}">
        <p14:creationId xmlns:p14="http://schemas.microsoft.com/office/powerpoint/2010/main" val="193324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57285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7912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73797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61"/>
            <a:ext cx="9052560" cy="96185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502920" y="1502981"/>
            <a:ext cx="9052560" cy="5440005"/>
          </a:xfrm>
        </p:spPr>
        <p:txBody>
          <a:bodyPr>
            <a:normAutofit/>
          </a:bodyPr>
          <a:lstStyle>
            <a:lvl1pPr marL="0" marR="0" indent="0" algn="l" defTabSz="410099" rtl="0" eaLnBrk="1" fontAlgn="auto" latinLnBrk="0" hangingPunct="1">
              <a:lnSpc>
                <a:spcPct val="110000"/>
              </a:lnSpc>
              <a:spcBef>
                <a:spcPts val="0"/>
              </a:spcBef>
              <a:spcAft>
                <a:spcPts val="400"/>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538351"/>
            <a:ext cx="4442460" cy="540464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5113020" y="1538351"/>
            <a:ext cx="4442460" cy="540464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502920" y="311261"/>
            <a:ext cx="9052560" cy="96185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0434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60"/>
            <a:ext cx="6118860" cy="953015"/>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502920" y="1609075"/>
            <a:ext cx="9052560" cy="5333913"/>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829267" y="311263"/>
            <a:ext cx="2726219" cy="1138679"/>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4" y="1739795"/>
            <a:ext cx="4445953" cy="725064"/>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5109534" y="2464859"/>
            <a:ext cx="4445953" cy="4478126"/>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2920" y="7203867"/>
            <a:ext cx="2346960" cy="413809"/>
          </a:xfrm>
          <a:prstGeom prst="rect">
            <a:avLst/>
          </a:prstGeom>
        </p:spPr>
        <p:txBody>
          <a:bodyPr lIns="82021" tIns="41010" rIns="82021" bIns="41010"/>
          <a:lstStyle/>
          <a:p>
            <a:pPr defTabSz="820199"/>
            <a:endParaRPr lang="en-US" sz="1600" dirty="0">
              <a:solidFill>
                <a:prstClr val="black"/>
              </a:solidFill>
            </a:endParaRPr>
          </a:p>
        </p:txBody>
      </p:sp>
      <p:sp>
        <p:nvSpPr>
          <p:cNvPr id="4" name="Footer Placeholder 3"/>
          <p:cNvSpPr>
            <a:spLocks noGrp="1"/>
          </p:cNvSpPr>
          <p:nvPr>
            <p:ph type="ftr" sz="quarter" idx="11"/>
          </p:nvPr>
        </p:nvSpPr>
        <p:spPr>
          <a:xfrm>
            <a:off x="3436620" y="7203867"/>
            <a:ext cx="3185160" cy="413809"/>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7"/>
            <a:ext cx="2346960" cy="413809"/>
          </a:xfrm>
          <a:prstGeom prst="rect">
            <a:avLst/>
          </a:prstGeom>
        </p:spPr>
        <p:txBody>
          <a:bodyPr lIns="82021" tIns="41010" rIns="82021" bIns="41010"/>
          <a:lstStyle/>
          <a:p>
            <a:pPr defTabSz="820199"/>
            <a:endParaRPr lang="en-US" sz="1600" dirty="0">
              <a:solidFill>
                <a:prstClr val="black"/>
              </a:solidFill>
            </a:endParaRPr>
          </a:p>
        </p:txBody>
      </p:sp>
      <p:sp>
        <p:nvSpPr>
          <p:cNvPr id="3" name="Footer Placeholder 2"/>
          <p:cNvSpPr>
            <a:spLocks noGrp="1"/>
          </p:cNvSpPr>
          <p:nvPr>
            <p:ph type="ftr" sz="quarter" idx="11"/>
          </p:nvPr>
        </p:nvSpPr>
        <p:spPr>
          <a:xfrm>
            <a:off x="3436620" y="7203867"/>
            <a:ext cx="3185160" cy="413809"/>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6"/>
            <a:ext cx="3309144" cy="131699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932559" y="309457"/>
            <a:ext cx="5622926" cy="6633528"/>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9"/>
            <a:ext cx="9052560" cy="96185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502920" y="1502981"/>
            <a:ext cx="9052560" cy="5440005"/>
          </a:xfrm>
        </p:spPr>
        <p:txBody>
          <a:bodyPr>
            <a:normAutofit/>
          </a:bodyPr>
          <a:lstStyle>
            <a:lvl1pPr marL="0" marR="0" indent="0" algn="l" defTabSz="410195" rtl="0" eaLnBrk="1" fontAlgn="auto" latinLnBrk="0" hangingPunct="1">
              <a:lnSpc>
                <a:spcPct val="110000"/>
              </a:lnSpc>
              <a:spcBef>
                <a:spcPts val="0"/>
              </a:spcBef>
              <a:spcAft>
                <a:spcPts val="400"/>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408198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538349"/>
            <a:ext cx="4442460" cy="540464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5113020" y="1538349"/>
            <a:ext cx="4442460" cy="540464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502920" y="311259"/>
            <a:ext cx="9052560" cy="96185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1976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60"/>
            <a:ext cx="6118860" cy="953015"/>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502920" y="1609075"/>
            <a:ext cx="9052560" cy="5333913"/>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829265" y="311261"/>
            <a:ext cx="2726219" cy="1138679"/>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2" y="1739795"/>
            <a:ext cx="4445953" cy="725064"/>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5109532" y="2464859"/>
            <a:ext cx="4445953" cy="4478126"/>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2920" y="7203867"/>
            <a:ext cx="2346960" cy="413809"/>
          </a:xfrm>
          <a:prstGeom prst="rect">
            <a:avLst/>
          </a:prstGeom>
        </p:spPr>
        <p:txBody>
          <a:bodyPr lIns="82039" tIns="41020" rIns="82039" bIns="41020"/>
          <a:lstStyle/>
          <a:p>
            <a:pPr defTabSz="820391"/>
            <a:endParaRPr lang="en-US" sz="1600" dirty="0">
              <a:solidFill>
                <a:prstClr val="black"/>
              </a:solidFill>
            </a:endParaRPr>
          </a:p>
        </p:txBody>
      </p:sp>
      <p:sp>
        <p:nvSpPr>
          <p:cNvPr id="4" name="Footer Placeholder 3"/>
          <p:cNvSpPr>
            <a:spLocks noGrp="1"/>
          </p:cNvSpPr>
          <p:nvPr>
            <p:ph type="ftr" sz="quarter" idx="11"/>
          </p:nvPr>
        </p:nvSpPr>
        <p:spPr>
          <a:xfrm>
            <a:off x="3436620" y="7203867"/>
            <a:ext cx="3185160" cy="413809"/>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7"/>
            <a:ext cx="2346960" cy="413809"/>
          </a:xfrm>
          <a:prstGeom prst="rect">
            <a:avLst/>
          </a:prstGeom>
        </p:spPr>
        <p:txBody>
          <a:bodyPr lIns="82039" tIns="41020" rIns="82039" bIns="41020"/>
          <a:lstStyle/>
          <a:p>
            <a:pPr defTabSz="820391"/>
            <a:endParaRPr lang="en-US" sz="1600" dirty="0">
              <a:solidFill>
                <a:prstClr val="black"/>
              </a:solidFill>
            </a:endParaRPr>
          </a:p>
        </p:txBody>
      </p:sp>
      <p:sp>
        <p:nvSpPr>
          <p:cNvPr id="3" name="Footer Placeholder 2"/>
          <p:cNvSpPr>
            <a:spLocks noGrp="1"/>
          </p:cNvSpPr>
          <p:nvPr>
            <p:ph type="ftr" sz="quarter" idx="11"/>
          </p:nvPr>
        </p:nvSpPr>
        <p:spPr>
          <a:xfrm>
            <a:off x="3436620" y="7203867"/>
            <a:ext cx="3185160" cy="413809"/>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3" y="309456"/>
            <a:ext cx="3309144" cy="131699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932557" y="309457"/>
            <a:ext cx="5622926" cy="6633528"/>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502923" y="1626447"/>
            <a:ext cx="3309144" cy="5316538"/>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7"/>
            <a:ext cx="9052560" cy="96185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502920" y="1502981"/>
            <a:ext cx="9052560" cy="5440005"/>
          </a:xfrm>
        </p:spPr>
        <p:txBody>
          <a:bodyPr>
            <a:normAutofit/>
          </a:bodyPr>
          <a:lstStyle>
            <a:lvl1pPr marL="0" marR="0" indent="0" algn="l" defTabSz="410291" rtl="0" eaLnBrk="1" fontAlgn="auto" latinLnBrk="0" hangingPunct="1">
              <a:lnSpc>
                <a:spcPct val="110000"/>
              </a:lnSpc>
              <a:spcBef>
                <a:spcPts val="0"/>
              </a:spcBef>
              <a:spcAft>
                <a:spcPts val="400"/>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538347"/>
            <a:ext cx="4442460" cy="540464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5113020" y="1538347"/>
            <a:ext cx="4442460" cy="540464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502920" y="311257"/>
            <a:ext cx="9052560" cy="96185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363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8"/>
            <a:ext cx="6118860" cy="953015"/>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502920" y="1609074"/>
            <a:ext cx="9052560" cy="5333913"/>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829263" y="311258"/>
            <a:ext cx="2726219" cy="1138679"/>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0" y="1739795"/>
            <a:ext cx="4445953" cy="725064"/>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5109530" y="2464859"/>
            <a:ext cx="4445953" cy="4478126"/>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2"/>
            <a:ext cx="8549640" cy="154368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63755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2920" y="7203865"/>
            <a:ext cx="2346960" cy="413809"/>
          </a:xfrm>
          <a:prstGeom prst="rect">
            <a:avLst/>
          </a:prstGeom>
        </p:spPr>
        <p:txBody>
          <a:bodyPr lIns="82058" tIns="41029" rIns="82058" bIns="41029"/>
          <a:lstStyle/>
          <a:p>
            <a:pPr defTabSz="820583"/>
            <a:endParaRPr lang="en-US" sz="1600" dirty="0">
              <a:solidFill>
                <a:prstClr val="black"/>
              </a:solidFill>
            </a:endParaRPr>
          </a:p>
        </p:txBody>
      </p:sp>
      <p:sp>
        <p:nvSpPr>
          <p:cNvPr id="4" name="Footer Placeholder 3"/>
          <p:cNvSpPr>
            <a:spLocks noGrp="1"/>
          </p:cNvSpPr>
          <p:nvPr>
            <p:ph type="ftr" sz="quarter" idx="11"/>
          </p:nvPr>
        </p:nvSpPr>
        <p:spPr>
          <a:xfrm>
            <a:off x="3436620" y="7203865"/>
            <a:ext cx="3185160" cy="413809"/>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5"/>
            <a:ext cx="2346960" cy="413809"/>
          </a:xfrm>
          <a:prstGeom prst="rect">
            <a:avLst/>
          </a:prstGeom>
        </p:spPr>
        <p:txBody>
          <a:bodyPr lIns="82058" tIns="41029" rIns="82058" bIns="41029"/>
          <a:lstStyle/>
          <a:p>
            <a:pPr defTabSz="820583"/>
            <a:endParaRPr lang="en-US" sz="1600" dirty="0">
              <a:solidFill>
                <a:prstClr val="black"/>
              </a:solidFill>
            </a:endParaRPr>
          </a:p>
        </p:txBody>
      </p:sp>
      <p:sp>
        <p:nvSpPr>
          <p:cNvPr id="3" name="Footer Placeholder 2"/>
          <p:cNvSpPr>
            <a:spLocks noGrp="1"/>
          </p:cNvSpPr>
          <p:nvPr>
            <p:ph type="ftr" sz="quarter" idx="11"/>
          </p:nvPr>
        </p:nvSpPr>
        <p:spPr>
          <a:xfrm>
            <a:off x="3436620" y="7203865"/>
            <a:ext cx="3185160" cy="413809"/>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6"/>
            <a:ext cx="3309144" cy="131699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6" cy="6633528"/>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54804E-6518-4375-B445-0C4B824B1B3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641783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54804E-6518-4375-B445-0C4B824B1B3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075558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2"/>
            <a:ext cx="8549640" cy="154368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4804E-6518-4375-B445-0C4B824B1B3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994511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5"/>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5"/>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54804E-6518-4375-B445-0C4B824B1B3A}"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758950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2" y="1739795"/>
            <a:ext cx="4445953" cy="725064"/>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32"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54804E-6518-4375-B445-0C4B824B1B3A}" type="datetimeFigureOut">
              <a:rPr lang="en-US" smtClean="0"/>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177545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54804E-6518-4375-B445-0C4B824B1B3A}" type="datetimeFigureOut">
              <a:rPr lang="en-US" smtClean="0"/>
              <a:t>5/15/2018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668868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804E-6518-4375-B445-0C4B824B1B3A}" type="datetimeFigureOut">
              <a:rPr lang="en-US" smtClean="0"/>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3615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5"/>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5"/>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020590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54804E-6518-4375-B445-0C4B824B1B3A}"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07787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54804E-6518-4375-B445-0C4B824B1B3A}"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115300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54804E-6518-4375-B445-0C4B824B1B3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00073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54804E-6518-4375-B445-0C4B824B1B3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97495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2" y="1739795"/>
            <a:ext cx="4445953" cy="725064"/>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32"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2128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24639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3116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92572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1936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397" tIns="45698" rIns="91397" bIns="456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5"/>
            <a:ext cx="9052560" cy="5129425"/>
          </a:xfrm>
          <a:prstGeom prst="rect">
            <a:avLst/>
          </a:prstGeom>
        </p:spPr>
        <p:txBody>
          <a:bodyPr vert="horz" lIns="91397" tIns="45698" rIns="91397" bIns="456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91397" tIns="45698" rIns="91397" bIns="45698"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t>‹#›</a:t>
            </a:fld>
            <a:endParaRPr lang="en-US"/>
          </a:p>
        </p:txBody>
      </p:sp>
    </p:spTree>
    <p:extLst>
      <p:ext uri="{BB962C8B-B14F-4D97-AF65-F5344CB8AC3E}">
        <p14:creationId xmlns:p14="http://schemas.microsoft.com/office/powerpoint/2010/main" val="389451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82021" tIns="41010" rIns="82021" bIns="410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2920" y="1813566"/>
            <a:ext cx="9052560" cy="5129425"/>
          </a:xfrm>
          <a:prstGeom prst="rect">
            <a:avLst/>
          </a:prstGeom>
        </p:spPr>
        <p:txBody>
          <a:bodyPr vert="horz" lIns="82021" tIns="41010" rIns="82021" bIns="4101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7208520" y="7203867"/>
            <a:ext cx="2346960" cy="413809"/>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82039" tIns="41020" rIns="82039" bIns="410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2920" y="1813564"/>
            <a:ext cx="9052560" cy="5129425"/>
          </a:xfrm>
          <a:prstGeom prst="rect">
            <a:avLst/>
          </a:prstGeom>
        </p:spPr>
        <p:txBody>
          <a:bodyPr vert="horz" lIns="82039" tIns="41020" rIns="82039" bIns="410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7208520" y="7203867"/>
            <a:ext cx="2346960" cy="413809"/>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dt="0"/>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82058" tIns="41029" rIns="82058" bIns="4102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2920" y="1813562"/>
            <a:ext cx="9052560" cy="5129425"/>
          </a:xfrm>
          <a:prstGeom prst="rect">
            <a:avLst/>
          </a:prstGeom>
        </p:spPr>
        <p:txBody>
          <a:bodyPr vert="horz" lIns="82058" tIns="41029" rIns="82058" bIns="41029"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7208520" y="7203865"/>
            <a:ext cx="2346960" cy="413809"/>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dt="0"/>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397" tIns="45698" rIns="91397" bIns="45698" rtlCol="0" anchor="ctr">
            <a:normAutofit/>
          </a:bodyPr>
          <a:lstStyle/>
          <a:p>
            <a:r>
              <a:rPr lang="en-US"/>
              <a:t>Click to edit Master title style</a:t>
            </a:r>
          </a:p>
        </p:txBody>
      </p:sp>
      <p:sp>
        <p:nvSpPr>
          <p:cNvPr id="3" name="Text Placeholder 2"/>
          <p:cNvSpPr>
            <a:spLocks noGrp="1"/>
          </p:cNvSpPr>
          <p:nvPr>
            <p:ph type="body" idx="1"/>
          </p:nvPr>
        </p:nvSpPr>
        <p:spPr>
          <a:xfrm>
            <a:off x="502920" y="1813565"/>
            <a:ext cx="9052560" cy="5129425"/>
          </a:xfrm>
          <a:prstGeom prst="rect">
            <a:avLst/>
          </a:prstGeom>
        </p:spPr>
        <p:txBody>
          <a:bodyPr vert="horz" lIns="91397" tIns="45698" rIns="91397"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397" tIns="45698" rIns="91397" bIns="45698" rtlCol="0" anchor="ctr"/>
          <a:lstStyle>
            <a:lvl1pPr algn="l">
              <a:defRPr sz="1200">
                <a:solidFill>
                  <a:schemeClr val="tx1">
                    <a:tint val="75000"/>
                  </a:schemeClr>
                </a:solidFill>
              </a:defRPr>
            </a:lvl1pPr>
          </a:lstStyle>
          <a:p>
            <a:fld id="{4F54804E-6518-4375-B445-0C4B824B1B3A}" type="datetimeFigureOut">
              <a:rPr lang="en-US" smtClean="0"/>
              <a:t>5/15/2018</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t>‹#›</a:t>
            </a:fld>
            <a:endParaRPr lang="en-US"/>
          </a:p>
        </p:txBody>
      </p:sp>
    </p:spTree>
    <p:extLst>
      <p:ext uri="{BB962C8B-B14F-4D97-AF65-F5344CB8AC3E}">
        <p14:creationId xmlns:p14="http://schemas.microsoft.com/office/powerpoint/2010/main" val="26340875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0.png"/><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9" y="661989"/>
            <a:ext cx="900112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09600" y="661988"/>
            <a:ext cx="3429000" cy="474821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0" name="TextBox 9"/>
          <p:cNvSpPr txBox="1"/>
          <p:nvPr/>
        </p:nvSpPr>
        <p:spPr>
          <a:xfrm>
            <a:off x="914400" y="1066800"/>
            <a:ext cx="2743200" cy="3724096"/>
          </a:xfrm>
          <a:prstGeom prst="rect">
            <a:avLst/>
          </a:prstGeom>
          <a:noFill/>
        </p:spPr>
        <p:txBody>
          <a:bodyPr wrap="square" rtlCol="0">
            <a:spAutoFit/>
          </a:bodyPr>
          <a:lstStyle/>
          <a:p>
            <a:r>
              <a:rPr lang="en-US" sz="2800" b="1" dirty="0">
                <a:solidFill>
                  <a:schemeClr val="bg1"/>
                </a:solidFill>
              </a:rPr>
              <a:t>Présentation sur la surveillance de la charge virale et les conseils pour une meillure observance</a:t>
            </a:r>
          </a:p>
          <a:p>
            <a:endParaRPr lang="en-US" sz="2000" b="1" dirty="0">
              <a:solidFill>
                <a:schemeClr val="bg1"/>
              </a:solidFill>
            </a:endParaRPr>
          </a:p>
          <a:p>
            <a:r>
              <a:rPr lang="en-US" sz="2000" b="1" dirty="0">
                <a:solidFill>
                  <a:schemeClr val="bg1"/>
                </a:solidFill>
              </a:rPr>
              <a:t>Adolescents</a:t>
            </a:r>
            <a:endParaRPr lang="en-US" sz="2000" b="1" dirty="0">
              <a:solidFill>
                <a:schemeClr val="bg1"/>
              </a:solidFill>
            </a:endParaRPr>
          </a:p>
        </p:txBody>
      </p:sp>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11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69851" y="572352"/>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fr-FR" b="1" cap="small" dirty="0">
                <a:solidFill>
                  <a:srgbClr val="002060"/>
                </a:solidFill>
                <a:latin typeface="Calibri" panose="020F0502020204030204" pitchFamily="34" charset="0"/>
              </a:rPr>
              <a:t>Comment utiliser la présentation Aide-mémoire conseils :</a:t>
            </a:r>
          </a:p>
          <a:p>
            <a:r>
              <a:rPr lang="fr-FR" b="1" cap="small" dirty="0">
                <a:solidFill>
                  <a:srgbClr val="002060"/>
                </a:solidFill>
                <a:latin typeface="Calibri" panose="020F0502020204030204" pitchFamily="34" charset="0"/>
              </a:rPr>
              <a:t> Par visite </a:t>
            </a:r>
            <a:endParaRPr lang="fr-FR" dirty="0">
              <a:solidFill>
                <a:srgbClr val="002060"/>
              </a:solidFill>
              <a:latin typeface="Calibri" panose="020F0502020204030204" pitchFamily="34" charset="0"/>
            </a:endParaRPr>
          </a:p>
        </p:txBody>
      </p:sp>
      <p:sp>
        <p:nvSpPr>
          <p:cNvPr id="5" name="Rectangle 4"/>
          <p:cNvSpPr/>
          <p:nvPr/>
        </p:nvSpPr>
        <p:spPr>
          <a:xfrm>
            <a:off x="1222417" y="2442161"/>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TextBox 11"/>
          <p:cNvSpPr txBox="1"/>
          <p:nvPr/>
        </p:nvSpPr>
        <p:spPr>
          <a:xfrm>
            <a:off x="1600200" y="2362200"/>
            <a:ext cx="3183494"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Début du TAR :  </a:t>
            </a:r>
            <a:r>
              <a:rPr lang="fr-FR" sz="2000" b="1" dirty="0">
                <a:solidFill>
                  <a:schemeClr val="accent3"/>
                </a:solidFill>
                <a:latin typeface="Calibri" panose="020F0502020204030204" pitchFamily="34" charset="0"/>
              </a:rPr>
              <a:t>1</a:t>
            </a:r>
            <a:endParaRPr lang="fr-FR" sz="2000" b="1" dirty="0">
              <a:solidFill>
                <a:schemeClr val="accent3"/>
              </a:solidFill>
              <a:latin typeface="Calibri" panose="020F0502020204030204" pitchFamily="34" charset="0"/>
            </a:endParaRPr>
          </a:p>
        </p:txBody>
      </p:sp>
      <p:sp>
        <p:nvSpPr>
          <p:cNvPr id="19" name="Rectangle 18"/>
          <p:cNvSpPr/>
          <p:nvPr/>
        </p:nvSpPr>
        <p:spPr>
          <a:xfrm>
            <a:off x="1221776" y="3562130"/>
            <a:ext cx="269413" cy="261495"/>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0" name="TextBox 19"/>
          <p:cNvSpPr txBox="1"/>
          <p:nvPr/>
        </p:nvSpPr>
        <p:spPr>
          <a:xfrm>
            <a:off x="1623134" y="3495564"/>
            <a:ext cx="7707419"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Le résultat du premier test de mesure de la charge virale est faible :  </a:t>
            </a:r>
            <a:r>
              <a:rPr lang="fr-FR" sz="2000" b="1" dirty="0">
                <a:solidFill>
                  <a:schemeClr val="accent5"/>
                </a:solidFill>
                <a:latin typeface="Calibri" panose="020F0502020204030204" pitchFamily="34" charset="0"/>
              </a:rPr>
              <a:t>4 - 5</a:t>
            </a:r>
            <a:endParaRPr lang="fr-FR" sz="2000" b="1" dirty="0">
              <a:solidFill>
                <a:schemeClr val="accent5"/>
              </a:solidFill>
              <a:latin typeface="Calibri" panose="020F0502020204030204" pitchFamily="34" charset="0"/>
            </a:endParaRPr>
          </a:p>
        </p:txBody>
      </p:sp>
      <p:sp>
        <p:nvSpPr>
          <p:cNvPr id="21" name="Rectangle 20"/>
          <p:cNvSpPr/>
          <p:nvPr/>
        </p:nvSpPr>
        <p:spPr>
          <a:xfrm>
            <a:off x="1219201" y="4084023"/>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2" name="TextBox 21"/>
          <p:cNvSpPr txBox="1"/>
          <p:nvPr/>
        </p:nvSpPr>
        <p:spPr>
          <a:xfrm>
            <a:off x="1663909" y="4007822"/>
            <a:ext cx="7707419"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Le résultat du premier test de mesure de la charge virale est élevé :  </a:t>
            </a:r>
            <a:r>
              <a:rPr lang="fr-FR" sz="2000" b="1" dirty="0">
                <a:solidFill>
                  <a:schemeClr val="accent6"/>
                </a:solidFill>
                <a:latin typeface="Calibri" panose="020F0502020204030204" pitchFamily="34" charset="0"/>
              </a:rPr>
              <a:t>6</a:t>
            </a:r>
            <a:endParaRPr lang="fr-FR" sz="2000" b="1" dirty="0">
              <a:solidFill>
                <a:schemeClr val="accent6"/>
              </a:solidFill>
              <a:latin typeface="Calibri" panose="020F0502020204030204" pitchFamily="34" charset="0"/>
            </a:endParaRPr>
          </a:p>
        </p:txBody>
      </p:sp>
      <p:sp>
        <p:nvSpPr>
          <p:cNvPr id="23" name="Rectangle 22"/>
          <p:cNvSpPr/>
          <p:nvPr/>
        </p:nvSpPr>
        <p:spPr>
          <a:xfrm>
            <a:off x="1222777" y="4660217"/>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24" name="TextBox 23"/>
          <p:cNvSpPr txBox="1"/>
          <p:nvPr/>
        </p:nvSpPr>
        <p:spPr>
          <a:xfrm>
            <a:off x="1616909" y="4617422"/>
            <a:ext cx="7707419"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Conseils d’amélioration de l’observance : </a:t>
            </a:r>
            <a:r>
              <a:rPr lang="fr-FR" sz="2000" b="1" dirty="0">
                <a:solidFill>
                  <a:schemeClr val="accent4"/>
                </a:solidFill>
                <a:latin typeface="Calibri" panose="020F0502020204030204" pitchFamily="34" charset="0"/>
              </a:rPr>
              <a:t>7 - 20</a:t>
            </a:r>
          </a:p>
        </p:txBody>
      </p:sp>
      <p:sp>
        <p:nvSpPr>
          <p:cNvPr id="25" name="Rectangle 24"/>
          <p:cNvSpPr/>
          <p:nvPr/>
        </p:nvSpPr>
        <p:spPr>
          <a:xfrm>
            <a:off x="1219201" y="5912823"/>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26" name="TextBox 25"/>
          <p:cNvSpPr txBox="1"/>
          <p:nvPr/>
        </p:nvSpPr>
        <p:spPr>
          <a:xfrm>
            <a:off x="1620558" y="5836622"/>
            <a:ext cx="7707419"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Le résultat du test de suivi de la charge virale est faible :  </a:t>
            </a:r>
            <a:r>
              <a:rPr lang="fr-FR" sz="2000" b="1" dirty="0">
                <a:solidFill>
                  <a:srgbClr val="CC0066"/>
                </a:solidFill>
                <a:latin typeface="Calibri" panose="020F0502020204030204" pitchFamily="34" charset="0"/>
              </a:rPr>
              <a:t>22-23</a:t>
            </a:r>
            <a:endParaRPr lang="fr-FR" sz="2000" b="1" dirty="0">
              <a:solidFill>
                <a:srgbClr val="CC0066"/>
              </a:solidFill>
              <a:latin typeface="Calibri" panose="020F0502020204030204" pitchFamily="34" charset="0"/>
            </a:endParaRPr>
          </a:p>
        </p:txBody>
      </p:sp>
      <p:sp>
        <p:nvSpPr>
          <p:cNvPr id="27" name="Rectangle 26"/>
          <p:cNvSpPr/>
          <p:nvPr/>
        </p:nvSpPr>
        <p:spPr>
          <a:xfrm>
            <a:off x="1219201" y="6522423"/>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28" name="TextBox 27"/>
          <p:cNvSpPr txBox="1"/>
          <p:nvPr/>
        </p:nvSpPr>
        <p:spPr>
          <a:xfrm>
            <a:off x="1620558" y="6467364"/>
            <a:ext cx="7707419"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Le résultat du test de suivi de la charge virale est élevé :  </a:t>
            </a:r>
            <a:r>
              <a:rPr lang="fr-FR" sz="2000" b="1" dirty="0">
                <a:solidFill>
                  <a:schemeClr val="tx1">
                    <a:lumMod val="50000"/>
                    <a:lumOff val="50000"/>
                  </a:schemeClr>
                </a:solidFill>
                <a:latin typeface="Calibri" panose="020F0502020204030204" pitchFamily="34" charset="0"/>
              </a:rPr>
              <a:t>24</a:t>
            </a:r>
            <a:endParaRPr lang="fr-FR" sz="2000" b="1" dirty="0">
              <a:solidFill>
                <a:schemeClr val="tx1">
                  <a:lumMod val="50000"/>
                  <a:lumOff val="50000"/>
                </a:schemeClr>
              </a:solidFill>
              <a:latin typeface="Calibri" panose="020F0502020204030204" pitchFamily="34" charset="0"/>
            </a:endParaRPr>
          </a:p>
        </p:txBody>
      </p:sp>
      <p:sp>
        <p:nvSpPr>
          <p:cNvPr id="29" name="Rectangle 28"/>
          <p:cNvSpPr/>
          <p:nvPr/>
        </p:nvSpPr>
        <p:spPr>
          <a:xfrm>
            <a:off x="1222417" y="5303223"/>
            <a:ext cx="269413" cy="26149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30" name="TextBox 29"/>
          <p:cNvSpPr txBox="1"/>
          <p:nvPr/>
        </p:nvSpPr>
        <p:spPr>
          <a:xfrm>
            <a:off x="1633441" y="5227022"/>
            <a:ext cx="7707419"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Test de suivi de la charge virale :  </a:t>
            </a:r>
            <a:r>
              <a:rPr lang="fr-FR" sz="2000" b="1" dirty="0">
                <a:solidFill>
                  <a:schemeClr val="accent1"/>
                </a:solidFill>
                <a:latin typeface="Calibri" panose="020F0502020204030204" pitchFamily="34" charset="0"/>
              </a:rPr>
              <a:t>21</a:t>
            </a:r>
            <a:endParaRPr lang="fr-FR" sz="2000" b="1" dirty="0">
              <a:solidFill>
                <a:schemeClr val="accent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11</a:t>
            </a:fld>
            <a:endParaRPr lang="fr-FR" dirty="0">
              <a:solidFill>
                <a:prstClr val="black">
                  <a:tint val="75000"/>
                </a:prstClr>
              </a:solidFill>
            </a:endParaRPr>
          </a:p>
        </p:txBody>
      </p:sp>
      <p:sp>
        <p:nvSpPr>
          <p:cNvPr id="18" name="Rectangle 17"/>
          <p:cNvSpPr/>
          <p:nvPr/>
        </p:nvSpPr>
        <p:spPr>
          <a:xfrm>
            <a:off x="1219201" y="3042125"/>
            <a:ext cx="269413" cy="261495"/>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TextBox 30"/>
          <p:cNvSpPr txBox="1"/>
          <p:nvPr/>
        </p:nvSpPr>
        <p:spPr>
          <a:xfrm>
            <a:off x="1600200" y="2962164"/>
            <a:ext cx="4880016" cy="390636"/>
          </a:xfrm>
          <a:prstGeom prst="rect">
            <a:avLst/>
          </a:prstGeom>
          <a:noFill/>
        </p:spPr>
        <p:txBody>
          <a:bodyPr wrap="square" lIns="82058" tIns="41029" rIns="82058" bIns="41029" rtlCol="0">
            <a:spAutoFit/>
          </a:bodyPr>
          <a:lstStyle/>
          <a:p>
            <a:r>
              <a:rPr lang="fr-FR" sz="2000" dirty="0">
                <a:latin typeface="Calibri" panose="020F0502020204030204" pitchFamily="34" charset="0"/>
              </a:rPr>
              <a:t>Envoi de la mesure de la charge virale :  </a:t>
            </a:r>
            <a:r>
              <a:rPr lang="fr-FR" sz="2000" b="1" dirty="0">
                <a:solidFill>
                  <a:srgbClr val="00B050"/>
                </a:solidFill>
                <a:latin typeface="Calibri" panose="020F0502020204030204" pitchFamily="34" charset="0"/>
              </a:rPr>
              <a:t>2</a:t>
            </a:r>
            <a:r>
              <a:rPr lang="fr-FR" sz="2000" b="1" dirty="0">
                <a:solidFill>
                  <a:srgbClr val="00B050"/>
                </a:solidFill>
                <a:latin typeface="Calibri" panose="020F0502020204030204" pitchFamily="34" charset="0"/>
              </a:rPr>
              <a:t> - 3</a:t>
            </a:r>
            <a:endParaRPr lang="fr-FR" sz="2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3455656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148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78117"/>
            <a:ext cx="8229600" cy="848697"/>
          </a:xfrm>
        </p:spPr>
        <p:txBody>
          <a:bodyPr>
            <a:normAutofit/>
          </a:bodyPr>
          <a:lstStyle/>
          <a:p>
            <a:r>
              <a:rPr lang="fr-FR" b="1" dirty="0">
                <a:solidFill>
                  <a:srgbClr val="002060"/>
                </a:solidFill>
                <a:latin typeface="Calibri" panose="020F0502020204030204" pitchFamily="34" charset="0"/>
              </a:rPr>
              <a:t>THÈMES DES </a:t>
            </a:r>
            <a:r>
              <a:rPr lang="fr-FR" b="1" dirty="0" smtClean="0">
                <a:solidFill>
                  <a:srgbClr val="002060"/>
                </a:solidFill>
                <a:latin typeface="Calibri" panose="020F0502020204030204" pitchFamily="34" charset="0"/>
              </a:rPr>
              <a:t>AIDE-MÉMOIRE </a:t>
            </a:r>
            <a:r>
              <a:rPr lang="fr-FR" b="1" dirty="0">
                <a:solidFill>
                  <a:srgbClr val="002060"/>
                </a:solidFill>
                <a:latin typeface="Calibri" panose="020F0502020204030204" pitchFamily="34" charset="0"/>
              </a:rPr>
              <a:t>CONSEILS</a:t>
            </a:r>
            <a:endParaRPr lang="fr-FR" dirty="0">
              <a:solidFill>
                <a:srgbClr val="002060"/>
              </a:solidFill>
              <a:latin typeface="Calibri" panose="020F0502020204030204" pitchFamily="34" charset="0"/>
            </a:endParaRPr>
          </a:p>
        </p:txBody>
      </p:sp>
      <p:sp>
        <p:nvSpPr>
          <p:cNvPr id="6" name="Content Placeholder 2"/>
          <p:cNvSpPr>
            <a:spLocks noGrp="1"/>
          </p:cNvSpPr>
          <p:nvPr/>
        </p:nvSpPr>
        <p:spPr>
          <a:xfrm>
            <a:off x="1224380" y="1676400"/>
            <a:ext cx="9062621" cy="5508292"/>
          </a:xfrm>
          <a:prstGeom prst="rect">
            <a:avLst/>
          </a:prstGeom>
        </p:spPr>
        <p:txBody>
          <a:bodyPr vert="horz" lIns="82058" tIns="41029" rIns="82058" bIns="41029" rtlCol="0">
            <a:normAutofit fontScale="92500" lnSpcReduction="2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10000"/>
              </a:lnSpc>
            </a:pPr>
            <a:r>
              <a:rPr lang="fr-FR" sz="1300" dirty="0">
                <a:latin typeface="Calibri" panose="020F0502020204030204" pitchFamily="34" charset="0"/>
              </a:rPr>
              <a:t>Comment utiliser la présentation sur la surveillance de la charge virale et les conseils pour une meilleure observance</a:t>
            </a:r>
            <a:r>
              <a:rPr lang="en-US" sz="1300" dirty="0">
                <a:latin typeface="Calibri" panose="020F0502020204030204" pitchFamily="34" charset="0"/>
              </a:rPr>
              <a:t>		</a:t>
            </a:r>
          </a:p>
          <a:p>
            <a:pPr>
              <a:lnSpc>
                <a:spcPct val="110000"/>
              </a:lnSpc>
            </a:pPr>
            <a:r>
              <a:rPr lang="fr-FR" sz="1300" dirty="0">
                <a:latin typeface="Calibri" panose="020F0502020204030204" pitchFamily="34" charset="0"/>
              </a:rPr>
              <a:t>Bonnes compétences en matière de conseil et de communication</a:t>
            </a:r>
          </a:p>
          <a:p>
            <a:pPr marL="228600" indent="-228600">
              <a:lnSpc>
                <a:spcPct val="110000"/>
              </a:lnSpc>
              <a:buAutoNum type="arabicPeriod"/>
            </a:pPr>
            <a:r>
              <a:rPr lang="fr-FR" sz="1300" dirty="0">
                <a:latin typeface="Calibri" panose="020F0502020204030204" pitchFamily="34" charset="0"/>
              </a:rPr>
              <a:t>Tu commences à prendre des ARV</a:t>
            </a:r>
          </a:p>
          <a:p>
            <a:pPr marL="228600" indent="-228600">
              <a:lnSpc>
                <a:spcPct val="110000"/>
              </a:lnSpc>
              <a:buAutoNum type="arabicPeriod"/>
            </a:pPr>
            <a:r>
              <a:rPr lang="fr-FR" sz="1300" dirty="0">
                <a:latin typeface="Calibri" panose="020F0502020204030204" pitchFamily="34" charset="0"/>
              </a:rPr>
              <a:t>Qu’est-ce qu’une charge virale ?</a:t>
            </a:r>
          </a:p>
          <a:p>
            <a:pPr marL="228600" indent="-228600">
              <a:lnSpc>
                <a:spcPct val="110000"/>
              </a:lnSpc>
              <a:buAutoNum type="arabicPeriod"/>
            </a:pPr>
            <a:r>
              <a:rPr lang="fr-FR" sz="1300" dirty="0">
                <a:latin typeface="Calibri" panose="020F0502020204030204" pitchFamily="34" charset="0"/>
              </a:rPr>
              <a:t>En quoi une charge virale faible est une bonne chose ?</a:t>
            </a:r>
          </a:p>
          <a:p>
            <a:pPr marL="228600" indent="-228600">
              <a:lnSpc>
                <a:spcPct val="110000"/>
              </a:lnSpc>
              <a:buAutoNum type="arabicPeriod"/>
            </a:pPr>
            <a:r>
              <a:rPr lang="fr-FR" sz="1300" dirty="0">
                <a:latin typeface="Calibri" panose="020F0502020204030204" pitchFamily="34" charset="0"/>
              </a:rPr>
              <a:t>La charge virale est FAIBLE</a:t>
            </a:r>
          </a:p>
          <a:p>
            <a:pPr marL="228600" indent="-228600">
              <a:lnSpc>
                <a:spcPct val="110000"/>
              </a:lnSpc>
              <a:buAutoNum type="arabicPeriod"/>
            </a:pPr>
            <a:r>
              <a:rPr lang="fr-FR" sz="1300" dirty="0">
                <a:latin typeface="Calibri" panose="020F0502020204030204" pitchFamily="34" charset="0"/>
              </a:rPr>
              <a:t>Maintenir le virus à un faible niveau</a:t>
            </a:r>
          </a:p>
          <a:p>
            <a:pPr marL="228600" indent="-228600">
              <a:lnSpc>
                <a:spcPct val="110000"/>
              </a:lnSpc>
              <a:buAutoNum type="arabicPeriod"/>
            </a:pPr>
            <a:r>
              <a:rPr lang="fr-FR" sz="1300" dirty="0">
                <a:latin typeface="Calibri" panose="020F0502020204030204" pitchFamily="34" charset="0"/>
              </a:rPr>
              <a:t>La charge virale est ÉLEVÉE</a:t>
            </a:r>
          </a:p>
          <a:p>
            <a:pPr marL="228600" indent="-228600">
              <a:lnSpc>
                <a:spcPct val="110000"/>
              </a:lnSpc>
              <a:buAutoNum type="arabicPeriod"/>
            </a:pPr>
            <a:r>
              <a:rPr lang="fr-FR" sz="1300" dirty="0">
                <a:latin typeface="Calibri" panose="020F0502020204030204" pitchFamily="34" charset="0"/>
              </a:rPr>
              <a:t>Comment prends-tu tes ARV ?</a:t>
            </a:r>
          </a:p>
          <a:p>
            <a:pPr marL="228600" indent="-228600">
              <a:lnSpc>
                <a:spcPct val="110000"/>
              </a:lnSpc>
              <a:buAutoNum type="arabicPeriod"/>
            </a:pPr>
            <a:r>
              <a:rPr lang="fr-FR" sz="1300" dirty="0">
                <a:latin typeface="Calibri" panose="020F0502020204030204" pitchFamily="34" charset="0"/>
              </a:rPr>
              <a:t>Pourquoi as-tu du mal à prendre tes ARV ? (1 / 3)</a:t>
            </a:r>
          </a:p>
          <a:p>
            <a:pPr marL="228600" indent="-228600">
              <a:lnSpc>
                <a:spcPct val="110000"/>
              </a:lnSpc>
              <a:buAutoNum type="arabicPeriod"/>
            </a:pPr>
            <a:r>
              <a:rPr lang="fr-FR" sz="1300" dirty="0">
                <a:latin typeface="Calibri" panose="020F0502020204030204" pitchFamily="34" charset="0"/>
              </a:rPr>
              <a:t>Pourquoi as-tu du mal à prendre tes ARV ? (2 / 3)</a:t>
            </a:r>
          </a:p>
          <a:p>
            <a:pPr marL="228600" indent="-228600">
              <a:lnSpc>
                <a:spcPct val="110000"/>
              </a:lnSpc>
              <a:buAutoNum type="arabicPeriod"/>
            </a:pPr>
            <a:r>
              <a:rPr lang="fr-FR" sz="1300" dirty="0">
                <a:latin typeface="Calibri" panose="020F0502020204030204" pitchFamily="34" charset="0"/>
              </a:rPr>
              <a:t>Pourquoi as-tu du mal à prendre tes ARV ? (3 / 3)</a:t>
            </a:r>
          </a:p>
          <a:p>
            <a:pPr marL="228600" indent="-228600">
              <a:lnSpc>
                <a:spcPct val="110000"/>
              </a:lnSpc>
              <a:buAutoNum type="arabicPeriod"/>
            </a:pPr>
            <a:r>
              <a:rPr lang="fr-FR" sz="1300" dirty="0">
                <a:latin typeface="Calibri" panose="020F0502020204030204" pitchFamily="34" charset="0"/>
              </a:rPr>
              <a:t>Conseils pour améliorer la prise des ARV (1 / 3)</a:t>
            </a:r>
          </a:p>
          <a:p>
            <a:pPr marL="228600" indent="-228600">
              <a:lnSpc>
                <a:spcPct val="110000"/>
              </a:lnSpc>
              <a:buAutoNum type="arabicPeriod"/>
            </a:pPr>
            <a:r>
              <a:rPr lang="fr-FR" sz="1300" dirty="0">
                <a:latin typeface="Calibri" panose="020F0502020204030204" pitchFamily="34" charset="0"/>
              </a:rPr>
              <a:t>Conseils pour améliorer la prise des ARV (2 / 3)</a:t>
            </a:r>
          </a:p>
          <a:p>
            <a:pPr marL="228600" indent="-228600">
              <a:lnSpc>
                <a:spcPct val="110000"/>
              </a:lnSpc>
              <a:buAutoNum type="arabicPeriod"/>
            </a:pPr>
            <a:r>
              <a:rPr lang="fr-FR" sz="1300" dirty="0">
                <a:latin typeface="Calibri" panose="020F0502020204030204" pitchFamily="34" charset="0"/>
              </a:rPr>
              <a:t>Conseils pour améliorer la prise des ARV (3 / 3)</a:t>
            </a:r>
          </a:p>
          <a:p>
            <a:pPr marL="228600" indent="-228600">
              <a:lnSpc>
                <a:spcPct val="110000"/>
              </a:lnSpc>
              <a:buAutoNum type="arabicPeriod"/>
            </a:pPr>
            <a:r>
              <a:rPr lang="fr-FR" sz="1300" dirty="0">
                <a:latin typeface="Calibri" panose="020F0502020204030204" pitchFamily="34" charset="0"/>
              </a:rPr>
              <a:t>Aide supplémentaire pour prendre les ARV</a:t>
            </a:r>
          </a:p>
          <a:p>
            <a:pPr marL="228600" indent="-228600">
              <a:lnSpc>
                <a:spcPct val="110000"/>
              </a:lnSpc>
              <a:buAutoNum type="arabicPeriod"/>
            </a:pPr>
            <a:r>
              <a:rPr lang="fr-FR" sz="1300" dirty="0">
                <a:latin typeface="Calibri" panose="020F0502020204030204" pitchFamily="34" charset="0"/>
              </a:rPr>
              <a:t>Penser à prendre ses ARV</a:t>
            </a:r>
          </a:p>
          <a:p>
            <a:pPr marL="228600" indent="-228600">
              <a:lnSpc>
                <a:spcPct val="110000"/>
              </a:lnSpc>
              <a:buAutoNum type="arabicPeriod"/>
            </a:pPr>
            <a:r>
              <a:rPr lang="fr-FR" sz="1300" dirty="0">
                <a:latin typeface="Calibri" panose="020F0502020204030204" pitchFamily="34" charset="0"/>
              </a:rPr>
              <a:t>Comprendre tes ARV</a:t>
            </a:r>
          </a:p>
          <a:p>
            <a:pPr marL="228600" indent="-228600">
              <a:lnSpc>
                <a:spcPct val="110000"/>
              </a:lnSpc>
              <a:buAutoNum type="arabicPeriod"/>
            </a:pPr>
            <a:r>
              <a:rPr lang="fr-FR" sz="1300" dirty="0">
                <a:latin typeface="Calibri" panose="020F0502020204030204" pitchFamily="34" charset="0"/>
              </a:rPr>
              <a:t>Simplifier la tâche</a:t>
            </a:r>
          </a:p>
          <a:p>
            <a:pPr marL="228600" indent="-228600">
              <a:lnSpc>
                <a:spcPct val="110000"/>
              </a:lnSpc>
              <a:buAutoNum type="arabicPeriod"/>
            </a:pPr>
            <a:r>
              <a:rPr lang="fr-FR" sz="1300" dirty="0">
                <a:latin typeface="Calibri" panose="020F0502020204030204" pitchFamily="34" charset="0"/>
              </a:rPr>
              <a:t>Conseils pour avaler les comprimés</a:t>
            </a:r>
          </a:p>
          <a:p>
            <a:pPr marL="228600" indent="-228600">
              <a:lnSpc>
                <a:spcPct val="110000"/>
              </a:lnSpc>
              <a:buAutoNum type="arabicPeriod"/>
            </a:pPr>
            <a:r>
              <a:rPr lang="fr-FR" sz="1300" dirty="0">
                <a:latin typeface="Calibri" panose="020F0502020204030204" pitchFamily="34" charset="0"/>
              </a:rPr>
              <a:t>À qui se confier et pourquoi</a:t>
            </a:r>
          </a:p>
          <a:p>
            <a:pPr marL="228600" indent="-228600">
              <a:lnSpc>
                <a:spcPct val="110000"/>
              </a:lnSpc>
              <a:buAutoNum type="arabicPeriod"/>
            </a:pPr>
            <a:r>
              <a:rPr lang="fr-FR" sz="1300" dirty="0">
                <a:latin typeface="Calibri" panose="020F0502020204030204" pitchFamily="34" charset="0"/>
              </a:rPr>
              <a:t>Prendre tes ARV en main</a:t>
            </a:r>
          </a:p>
          <a:p>
            <a:pPr marL="228600" indent="-228600">
              <a:lnSpc>
                <a:spcPct val="110000"/>
              </a:lnSpc>
              <a:buAutoNum type="arabicPeriod"/>
            </a:pPr>
            <a:r>
              <a:rPr lang="fr-FR" sz="1300" dirty="0">
                <a:latin typeface="Calibri" panose="020F0502020204030204" pitchFamily="34" charset="0"/>
              </a:rPr>
              <a:t>Suivre tes prises d’ARV</a:t>
            </a:r>
          </a:p>
          <a:p>
            <a:pPr marL="228600" indent="-228600">
              <a:lnSpc>
                <a:spcPct val="110000"/>
              </a:lnSpc>
              <a:buAutoNum type="arabicPeriod"/>
            </a:pPr>
            <a:r>
              <a:rPr lang="fr-FR" sz="1300" dirty="0">
                <a:latin typeface="Calibri" panose="020F0502020204030204" pitchFamily="34" charset="0"/>
              </a:rPr>
              <a:t>Tu as réussi à réduire ta charge virale</a:t>
            </a:r>
          </a:p>
          <a:p>
            <a:pPr marL="228600" indent="-228600">
              <a:lnSpc>
                <a:spcPct val="110000"/>
              </a:lnSpc>
              <a:buAutoNum type="arabicPeriod"/>
            </a:pPr>
            <a:r>
              <a:rPr lang="fr-FR" sz="1300" dirty="0">
                <a:latin typeface="Calibri" panose="020F0502020204030204" pitchFamily="34" charset="0"/>
              </a:rPr>
              <a:t>Maintenir le virus à un faible niveau</a:t>
            </a:r>
          </a:p>
          <a:p>
            <a:pPr marL="228600" indent="-228600">
              <a:lnSpc>
                <a:spcPct val="110000"/>
              </a:lnSpc>
              <a:buAutoNum type="arabicPeriod"/>
            </a:pPr>
            <a:r>
              <a:rPr lang="fr-FR" sz="1300" dirty="0">
                <a:latin typeface="Calibri" panose="020F0502020204030204" pitchFamily="34" charset="0"/>
              </a:rPr>
              <a:t>Les ARV ne fonctionnent pas bien</a:t>
            </a:r>
            <a:r>
              <a:t/>
            </a:r>
            <a:br/>
            <a:r>
              <a:rPr lang="en-US"/>
              <a:t>								</a:t>
            </a:r>
            <a:endParaRPr lang="fr-FR" b="1" dirty="0"/>
          </a:p>
        </p:txBody>
      </p:sp>
      <p:sp>
        <p:nvSpPr>
          <p:cNvPr id="7" name="Rectangle 6"/>
          <p:cNvSpPr/>
          <p:nvPr/>
        </p:nvSpPr>
        <p:spPr>
          <a:xfrm>
            <a:off x="6633500" y="2133600"/>
            <a:ext cx="2358101"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6633500" y="2336649"/>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6633500" y="2534746"/>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6633500" y="2743200"/>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6633500" y="2915746"/>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6633500" y="3124200"/>
            <a:ext cx="2358101"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6633500" y="32967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7" name="Rectangle 26"/>
          <p:cNvSpPr/>
          <p:nvPr/>
        </p:nvSpPr>
        <p:spPr>
          <a:xfrm>
            <a:off x="6629394" y="6152054"/>
            <a:ext cx="2358101" cy="13225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8" name="Rectangle 27"/>
          <p:cNvSpPr/>
          <p:nvPr/>
        </p:nvSpPr>
        <p:spPr>
          <a:xfrm>
            <a:off x="6629393" y="3515273"/>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9" name="Rectangle 28"/>
          <p:cNvSpPr/>
          <p:nvPr/>
        </p:nvSpPr>
        <p:spPr>
          <a:xfrm>
            <a:off x="6629392" y="3733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0" name="Rectangle 29"/>
          <p:cNvSpPr/>
          <p:nvPr/>
        </p:nvSpPr>
        <p:spPr>
          <a:xfrm>
            <a:off x="6629391" y="39624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Rectangle 30"/>
          <p:cNvSpPr/>
          <p:nvPr/>
        </p:nvSpPr>
        <p:spPr>
          <a:xfrm>
            <a:off x="6629390" y="4154181"/>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2" name="Rectangle 31"/>
          <p:cNvSpPr/>
          <p:nvPr/>
        </p:nvSpPr>
        <p:spPr>
          <a:xfrm>
            <a:off x="6629389" y="4364419"/>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3" name="Rectangle 32"/>
          <p:cNvSpPr/>
          <p:nvPr/>
        </p:nvSpPr>
        <p:spPr>
          <a:xfrm>
            <a:off x="6633500" y="45720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4" name="Rectangle 33"/>
          <p:cNvSpPr/>
          <p:nvPr/>
        </p:nvSpPr>
        <p:spPr>
          <a:xfrm>
            <a:off x="6629401" y="4744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5" name="Rectangle 34"/>
          <p:cNvSpPr/>
          <p:nvPr/>
        </p:nvSpPr>
        <p:spPr>
          <a:xfrm>
            <a:off x="6633500" y="49530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6" name="Rectangle 35"/>
          <p:cNvSpPr/>
          <p:nvPr/>
        </p:nvSpPr>
        <p:spPr>
          <a:xfrm>
            <a:off x="6633500" y="5125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7" name="Rectangle 36"/>
          <p:cNvSpPr/>
          <p:nvPr/>
        </p:nvSpPr>
        <p:spPr>
          <a:xfrm>
            <a:off x="6633500" y="53340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8" name="Rectangle 37"/>
          <p:cNvSpPr/>
          <p:nvPr/>
        </p:nvSpPr>
        <p:spPr>
          <a:xfrm>
            <a:off x="6633500" y="55626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9" name="Rectangle 38"/>
          <p:cNvSpPr/>
          <p:nvPr/>
        </p:nvSpPr>
        <p:spPr>
          <a:xfrm>
            <a:off x="6629401" y="57351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0" name="Rectangle 39"/>
          <p:cNvSpPr/>
          <p:nvPr/>
        </p:nvSpPr>
        <p:spPr>
          <a:xfrm>
            <a:off x="6633500" y="59637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1" name="Rectangle 40"/>
          <p:cNvSpPr/>
          <p:nvPr/>
        </p:nvSpPr>
        <p:spPr>
          <a:xfrm>
            <a:off x="6633500" y="6344746"/>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2" name="Rectangle 41"/>
          <p:cNvSpPr/>
          <p:nvPr/>
        </p:nvSpPr>
        <p:spPr>
          <a:xfrm>
            <a:off x="6633500" y="6553200"/>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3" name="Rectangle 42"/>
          <p:cNvSpPr/>
          <p:nvPr/>
        </p:nvSpPr>
        <p:spPr>
          <a:xfrm>
            <a:off x="6628649" y="6781800"/>
            <a:ext cx="2358101"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3"/>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 Tu commences à prendre des ARV</a:t>
            </a:r>
            <a:endParaRPr lang="fr-FR" sz="2800" dirty="0">
              <a:solidFill>
                <a:srgbClr val="FFFFFF"/>
              </a:solidFill>
              <a:latin typeface="Calibri" panose="020F0502020204030204" pitchFamily="34" charset="0"/>
            </a:endParaRPr>
          </a:p>
        </p:txBody>
      </p:sp>
      <p:sp>
        <p:nvSpPr>
          <p:cNvPr id="2" name="TextBox 1"/>
          <p:cNvSpPr txBox="1"/>
          <p:nvPr/>
        </p:nvSpPr>
        <p:spPr>
          <a:xfrm>
            <a:off x="7300038" y="1706464"/>
            <a:ext cx="2148763" cy="4770537"/>
          </a:xfrm>
          <a:prstGeom prst="rect">
            <a:avLst/>
          </a:prstGeom>
          <a:noFill/>
        </p:spPr>
        <p:txBody>
          <a:bodyPr wrap="square" rtlCol="0">
            <a:spAutoFit/>
          </a:bodyPr>
          <a:lstStyle/>
          <a:p>
            <a:pPr marL="285750" indent="-285750">
              <a:buFont typeface="Wingdings" panose="05000000000000000000" pitchFamily="2" charset="2"/>
              <a:buChar char="Ø"/>
            </a:pPr>
            <a:r>
              <a:rPr lang="fr-FR" sz="1600" dirty="0">
                <a:latin typeface="Calibri" panose="020F0502020204030204" pitchFamily="34" charset="0"/>
              </a:rPr>
              <a:t>Les ARV empêchent le VIH de se multiplier, et te permettent donc d’être en meilleure santé.</a:t>
            </a:r>
          </a:p>
          <a:p>
            <a:pPr marL="342900" indent="-342900">
              <a:buFont typeface="Arial" panose="020B0604020202020204" pitchFamily="34" charset="0"/>
              <a:buChar char="•"/>
            </a:pPr>
            <a:endParaRPr lang="fr-FR" sz="1600" dirty="0">
              <a:latin typeface="Calibri" panose="020F0502020204030204" pitchFamily="34" charset="0"/>
            </a:endParaRPr>
          </a:p>
          <a:p>
            <a:pPr marL="285750" indent="-285750">
              <a:buFont typeface="Wingdings" panose="05000000000000000000" pitchFamily="2" charset="2"/>
              <a:buChar char="Ø"/>
            </a:pPr>
            <a:r>
              <a:rPr lang="fr-FR" sz="1600" dirty="0">
                <a:latin typeface="Calibri" panose="020F0502020204030204" pitchFamily="34" charset="0"/>
              </a:rPr>
              <a:t>Il est important de prendre les ARV tous les jours, conformément à l’ordonnance prescrite.</a:t>
            </a:r>
          </a:p>
          <a:p>
            <a:pPr marL="342900" indent="-342900">
              <a:buFont typeface="Arial" panose="020B0604020202020204" pitchFamily="34" charset="0"/>
              <a:buChar char="•"/>
            </a:pPr>
            <a:endParaRPr lang="fr-FR" sz="1600" dirty="0">
              <a:latin typeface="Calibri" panose="020F0502020204030204" pitchFamily="34" charset="0"/>
            </a:endParaRPr>
          </a:p>
          <a:p>
            <a:pPr marL="285750" indent="-285750">
              <a:buFont typeface="Wingdings" panose="05000000000000000000" pitchFamily="2" charset="2"/>
              <a:buChar char="Ø"/>
            </a:pPr>
            <a:r>
              <a:rPr lang="fr-FR" sz="1600" dirty="0">
                <a:latin typeface="Calibri" panose="020F0502020204030204" pitchFamily="34" charset="0"/>
              </a:rPr>
              <a:t>Dans six mois, nous contrôlerons ta charge virale pour voir si les ARV fonctionnent bien.</a:t>
            </a:r>
            <a:endParaRPr lang="fr-FR" sz="1600" dirty="0">
              <a:latin typeface="Calibri" panose="020F0502020204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66224"/>
            <a:ext cx="6477000" cy="466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0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86200" y="6218840"/>
            <a:ext cx="5410200" cy="102016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685800" y="1295401"/>
            <a:ext cx="2895600" cy="4768801"/>
          </a:xfrm>
        </p:spPr>
        <p:txBody>
          <a:bodyPr>
            <a:normAutofit/>
          </a:bodyPr>
          <a:lstStyle/>
          <a:p>
            <a:endParaRPr lang="fr-FR" sz="1400" b="1" dirty="0">
              <a:latin typeface="Calibri" panose="020F0502020204030204" pitchFamily="34" charset="0"/>
            </a:endParaRPr>
          </a:p>
          <a:p>
            <a:r>
              <a:rPr lang="fr-FR" sz="14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Les ARV empêchent le VIH de se multiplier, et te permettent donc d’être en meilleure santé.</a:t>
            </a:r>
          </a:p>
          <a:p>
            <a:pPr marL="285750" indent="-285750">
              <a:buFont typeface="Wingdings" panose="05000000000000000000" pitchFamily="2" charset="2"/>
              <a:buChar char="Ø"/>
            </a:pPr>
            <a:r>
              <a:rPr lang="fr-FR" sz="1400" dirty="0">
                <a:latin typeface="Calibri" panose="020F0502020204030204" pitchFamily="34" charset="0"/>
              </a:rPr>
              <a:t>Il est important de prendre les ARV tous les jours, conformément à l’ordonnance prescrite.</a:t>
            </a:r>
          </a:p>
          <a:p>
            <a:pPr marL="285750" indent="-285750">
              <a:buFont typeface="Wingdings" panose="05000000000000000000" pitchFamily="2" charset="2"/>
              <a:buChar char="Ø"/>
            </a:pPr>
            <a:r>
              <a:rPr lang="fr-FR" sz="1400" dirty="0">
                <a:latin typeface="Calibri" panose="020F0502020204030204" pitchFamily="34" charset="0"/>
              </a:rPr>
              <a:t>Dans six mois, nous contrôlerons ta charge virale pour voir si les ARV fonctionnent bien.</a:t>
            </a:r>
            <a:endParaRPr lang="fr-FR" sz="1400" dirty="0">
              <a:latin typeface="Calibri" panose="020F0502020204030204" pitchFamily="34" charset="0"/>
            </a:endParaRPr>
          </a:p>
        </p:txBody>
      </p:sp>
      <p:sp>
        <p:nvSpPr>
          <p:cNvPr id="5" name="Title 1"/>
          <p:cNvSpPr>
            <a:spLocks noGrp="1"/>
          </p:cNvSpPr>
          <p:nvPr>
            <p:ph type="title"/>
          </p:nvPr>
        </p:nvSpPr>
        <p:spPr>
          <a:xfrm>
            <a:off x="457200" y="453526"/>
            <a:ext cx="9144000" cy="848697"/>
          </a:xfrm>
          <a:solidFill>
            <a:schemeClr val="accent3"/>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 Tu commences à prendre des ARV</a:t>
            </a:r>
            <a:endParaRPr lang="fr-FR"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4550858" y="6266974"/>
            <a:ext cx="4821742" cy="1276827"/>
          </a:xfrm>
        </p:spPr>
        <p:txBody>
          <a:bodyPr>
            <a:normAutofit fontScale="62500" lnSpcReduction="20000"/>
          </a:bodyPr>
          <a:lstStyle/>
          <a:p>
            <a:r>
              <a:rPr lang="fr-FR" b="1" dirty="0" smtClean="0">
                <a:latin typeface="Calibri" panose="020F0502020204030204" pitchFamily="34" charset="0"/>
              </a:rPr>
              <a:t>Récapitulatif</a:t>
            </a:r>
          </a:p>
          <a:p>
            <a:pPr marL="285750" indent="-285750">
              <a:buFont typeface="Arial" panose="020B0604020202020204" pitchFamily="34" charset="0"/>
              <a:buChar char="•"/>
            </a:pPr>
            <a:r>
              <a:rPr lang="fr-FR" dirty="0" smtClean="0">
                <a:latin typeface="Calibri" panose="020F0502020204030204" pitchFamily="34" charset="0"/>
              </a:rPr>
              <a:t>Selon toi, en quoi la prise de tes ARV tous les jours sera-t-elle difficile ?</a:t>
            </a:r>
          </a:p>
          <a:p>
            <a:pPr marL="285750" indent="-285750">
              <a:buFont typeface="Arial" panose="020B0604020202020204" pitchFamily="34" charset="0"/>
              <a:buChar char="•"/>
            </a:pPr>
            <a:r>
              <a:rPr lang="fr-FR" dirty="0" smtClean="0">
                <a:latin typeface="Calibri" panose="020F0502020204030204" pitchFamily="34" charset="0"/>
              </a:rPr>
              <a:t>Avec tes propres mots, explique-moi ce que font les ARV ?</a:t>
            </a:r>
          </a:p>
          <a:p>
            <a:pPr marL="285750" indent="-285750">
              <a:buFont typeface="Arial" panose="020B0604020202020204" pitchFamily="34" charset="0"/>
              <a:buChar char="•"/>
            </a:pPr>
            <a:r>
              <a:rPr lang="fr-FR" dirty="0" smtClean="0">
                <a:latin typeface="Calibri" panose="020F0502020204030204" pitchFamily="34" charset="0"/>
              </a:rPr>
              <a:t>Parmi les avantages d'une faible charge virale, est-ce que certains t’ont surpris ou as-tu des questions sur certains d’entre eux ?</a:t>
            </a:r>
            <a:endParaRPr lang="fr-FR"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62840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733800" y="1295400"/>
            <a:ext cx="5867400" cy="4923440"/>
          </a:xfrm>
        </p:spPr>
        <p:txBody>
          <a:bodyPr>
            <a:noAutofit/>
          </a:bodyPr>
          <a:lstStyle/>
          <a:p>
            <a:endParaRPr lang="fr-FR" sz="1000" b="1" dirty="0" smtClean="0">
              <a:latin typeface="Calibri" panose="020F0502020204030204" pitchFamily="34" charset="0"/>
            </a:endParaRPr>
          </a:p>
          <a:p>
            <a:r>
              <a:rPr lang="fr-FR" sz="1000" b="1" dirty="0" smtClean="0">
                <a:latin typeface="Calibri" panose="020F0502020204030204" pitchFamily="34" charset="0"/>
              </a:rPr>
              <a:t>POINTS </a:t>
            </a:r>
            <a:r>
              <a:rPr lang="fr-FR" sz="1000" b="1" dirty="0">
                <a:latin typeface="Calibri" panose="020F0502020204030204" pitchFamily="34" charset="0"/>
              </a:rPr>
              <a:t>DE DISCUSSION :</a:t>
            </a:r>
          </a:p>
          <a:p>
            <a:pPr marL="285750" indent="-285750">
              <a:buFont typeface="Arial" panose="020B0604020202020204" pitchFamily="34" charset="0"/>
              <a:buChar char="•"/>
            </a:pPr>
            <a:r>
              <a:rPr lang="fr-FR" sz="1000" dirty="0">
                <a:latin typeface="Calibri" panose="020F0502020204030204" pitchFamily="34" charset="0"/>
              </a:rPr>
              <a:t>Que sais-tu à propos des ARV ?</a:t>
            </a:r>
          </a:p>
          <a:p>
            <a:pPr marL="285750" indent="-285750">
              <a:buFont typeface="Arial" panose="020B0604020202020204" pitchFamily="34" charset="0"/>
              <a:buChar char="•"/>
            </a:pPr>
            <a:r>
              <a:rPr lang="fr-FR" sz="1000" dirty="0">
                <a:latin typeface="Calibri" panose="020F0502020204030204" pitchFamily="34" charset="0"/>
              </a:rPr>
              <a:t>Il semblerait que tu connaisses certaines choses sur les ARV, </a:t>
            </a:r>
            <a:r>
              <a:rPr lang="fr-FR" sz="1000" dirty="0" smtClean="0">
                <a:latin typeface="Calibri" panose="020F0502020204030204" pitchFamily="34" charset="0"/>
              </a:rPr>
              <a:t>à				              présent je </a:t>
            </a:r>
            <a:r>
              <a:rPr lang="fr-FR" sz="1000" dirty="0">
                <a:latin typeface="Calibri" panose="020F0502020204030204" pitchFamily="34" charset="0"/>
              </a:rPr>
              <a:t>vais t’aider à en apprendre davantage.</a:t>
            </a:r>
          </a:p>
          <a:p>
            <a:pPr marL="696041" lvl="1" indent="-285750">
              <a:buFont typeface="Arial" panose="020B0604020202020204" pitchFamily="34" charset="0"/>
              <a:buChar char="•"/>
            </a:pPr>
            <a:r>
              <a:rPr lang="fr-FR" sz="1000" dirty="0">
                <a:latin typeface="Calibri" panose="020F0502020204030204" pitchFamily="34" charset="0"/>
              </a:rPr>
              <a:t>Lorsque le </a:t>
            </a:r>
            <a:r>
              <a:rPr lang="fr-FR" sz="1000" b="1" dirty="0">
                <a:latin typeface="Calibri" panose="020F0502020204030204" pitchFamily="34" charset="0"/>
              </a:rPr>
              <a:t>VIH</a:t>
            </a:r>
            <a:r>
              <a:rPr lang="fr-FR" sz="1000" dirty="0">
                <a:latin typeface="Calibri" panose="020F0502020204030204" pitchFamily="34" charset="0"/>
              </a:rPr>
              <a:t> est </a:t>
            </a:r>
            <a:r>
              <a:rPr lang="fr-FR" sz="1000" b="1" dirty="0">
                <a:latin typeface="Calibri" panose="020F0502020204030204" pitchFamily="34" charset="0"/>
              </a:rPr>
              <a:t>actif </a:t>
            </a:r>
            <a:r>
              <a:rPr lang="fr-FR" sz="1000" dirty="0">
                <a:latin typeface="Calibri" panose="020F0502020204030204" pitchFamily="34" charset="0"/>
              </a:rPr>
              <a:t>dans l’organisme il fabrique </a:t>
            </a:r>
            <a:r>
              <a:rPr lang="fr-FR" sz="1000" b="1" dirty="0" smtClean="0">
                <a:latin typeface="Calibri" panose="020F0502020204030204" pitchFamily="34" charset="0"/>
              </a:rPr>
              <a:t>de				         nombreux virus</a:t>
            </a:r>
            <a:r>
              <a:rPr lang="fr-FR" sz="1000" dirty="0" smtClean="0">
                <a:latin typeface="Calibri" panose="020F0502020204030204" pitchFamily="34" charset="0"/>
              </a:rPr>
              <a:t>, </a:t>
            </a:r>
            <a:r>
              <a:rPr lang="fr-FR" sz="1000" dirty="0">
                <a:latin typeface="Calibri" panose="020F0502020204030204" pitchFamily="34" charset="0"/>
              </a:rPr>
              <a:t>qui peuvent te rendre malade et risquent davantage de </a:t>
            </a:r>
            <a:r>
              <a:rPr lang="fr-FR" sz="1000" b="1" dirty="0">
                <a:latin typeface="Calibri" panose="020F0502020204030204" pitchFamily="34" charset="0"/>
              </a:rPr>
              <a:t>contaminer tes partenaires sexuels </a:t>
            </a:r>
            <a:r>
              <a:rPr lang="fr-FR" sz="1000" dirty="0">
                <a:latin typeface="Calibri" panose="020F0502020204030204" pitchFamily="34" charset="0"/>
              </a:rPr>
              <a:t>et de se transmettre entre la mère et l’enfant (TME) au cours de la grossesse et de l’allaitement.</a:t>
            </a:r>
          </a:p>
          <a:p>
            <a:pPr marL="696041" lvl="1" indent="-285750">
              <a:buFont typeface="Arial" panose="020B0604020202020204" pitchFamily="34" charset="0"/>
              <a:buChar char="•"/>
            </a:pPr>
            <a:r>
              <a:rPr lang="fr-FR" sz="1000" b="1" dirty="0">
                <a:latin typeface="Calibri" panose="020F0502020204030204" pitchFamily="34" charset="0"/>
              </a:rPr>
              <a:t>Les ARV empêchent le VIH</a:t>
            </a:r>
            <a:r>
              <a:rPr lang="fr-FR" sz="1000" dirty="0">
                <a:latin typeface="Calibri" panose="020F0502020204030204" pitchFamily="34" charset="0"/>
              </a:rPr>
              <a:t> de se multiplier et te permettent de ne pas tomber malade. </a:t>
            </a:r>
            <a:endParaRPr lang="fr-FR" sz="1000" dirty="0">
              <a:latin typeface="Calibri" panose="020F0502020204030204" pitchFamily="34" charset="0"/>
            </a:endParaRPr>
          </a:p>
          <a:p>
            <a:pPr marL="696041" lvl="1" indent="-285750">
              <a:buFont typeface="Arial" panose="020B0604020202020204" pitchFamily="34" charset="0"/>
              <a:buChar char="•"/>
            </a:pPr>
            <a:r>
              <a:rPr lang="fr-FR" sz="1000" dirty="0">
                <a:latin typeface="Calibri" panose="020F0502020204030204" pitchFamily="34" charset="0"/>
              </a:rPr>
              <a:t>Il est important de prendre les ARV tous les jours, conformément à l’ordonnance prescrite, pour faire en sorte qu’ils fonctionnent bien et empêchent le VIH de te faire du mal.</a:t>
            </a:r>
          </a:p>
          <a:p>
            <a:pPr marL="696041" lvl="1" indent="-285750">
              <a:buFont typeface="Arial" panose="020B0604020202020204" pitchFamily="34" charset="0"/>
              <a:buChar char="•"/>
            </a:pPr>
            <a:r>
              <a:rPr lang="fr-FR" sz="1000" dirty="0">
                <a:latin typeface="Calibri" panose="020F0502020204030204" pitchFamily="34" charset="0"/>
              </a:rPr>
              <a:t>Les ARV ne traitent pas le VIH, c’est pourquoi tu dois continuer à les prendre.</a:t>
            </a:r>
          </a:p>
          <a:p>
            <a:pPr marL="696041" lvl="1" indent="-285750">
              <a:buFont typeface="Arial" panose="020B0604020202020204" pitchFamily="34" charset="0"/>
              <a:buChar char="•"/>
            </a:pPr>
            <a:r>
              <a:rPr lang="fr-FR" sz="1000" dirty="0">
                <a:latin typeface="Calibri" panose="020F0502020204030204" pitchFamily="34" charset="0"/>
              </a:rPr>
              <a:t>Nous effectuerons un test appelé la charge virale dans six mois pour voir si les ARV fonctionnent bien. Si tu prends tes ARV tous les jours et s'ils fonctionnent bien, la charge virale sera normalement faible (inférieure à 1 000) après six mois de traitement.</a:t>
            </a:r>
          </a:p>
          <a:p>
            <a:pPr marL="696041" lvl="1" indent="-285750">
              <a:buFont typeface="Arial" panose="020B0604020202020204" pitchFamily="34" charset="0"/>
              <a:buChar char="•"/>
            </a:pPr>
            <a:r>
              <a:rPr lang="fr-FR" sz="1000" dirty="0">
                <a:latin typeface="Calibri" panose="020F0502020204030204" pitchFamily="34" charset="0"/>
              </a:rPr>
              <a:t>Il vaut mieux prendre la dose en retard plutôt que de ne pas la prendre du tout.</a:t>
            </a:r>
          </a:p>
          <a:p>
            <a:pPr marL="285750" indent="-285750">
              <a:buFont typeface="Arial" panose="020B0604020202020204" pitchFamily="34" charset="0"/>
              <a:buChar char="•"/>
            </a:pPr>
            <a:r>
              <a:rPr lang="fr-FR" sz="1000" b="1" dirty="0">
                <a:latin typeface="Calibri" panose="020F0502020204030204" pitchFamily="34" charset="0"/>
              </a:rPr>
              <a:t>La prise régulière de tes ARV et le maintien du virus à un faible niveau dans ton organisme présentent de nombreux avantages :</a:t>
            </a:r>
          </a:p>
          <a:p>
            <a:pPr marL="696041" lvl="1" indent="-285750">
              <a:buFont typeface="Arial" panose="020B0604020202020204" pitchFamily="34" charset="0"/>
              <a:buChar char="•"/>
            </a:pPr>
            <a:r>
              <a:rPr lang="fr-FR" sz="1000" b="1" dirty="0">
                <a:latin typeface="Calibri" panose="020F0502020204030204" pitchFamily="34" charset="0"/>
              </a:rPr>
              <a:t>Ton esprit reste en bonne santé.</a:t>
            </a:r>
            <a:r>
              <a:rPr lang="fr-FR" sz="1000" dirty="0">
                <a:latin typeface="Calibri" panose="020F0502020204030204" pitchFamily="34" charset="0"/>
              </a:rPr>
              <a:t> Une faible charge virale empêche le VIH d’endommager ton cerveau et préserve ta mémoire, ton intelligence et ta capacité à résoudre des problèmes.</a:t>
            </a:r>
          </a:p>
          <a:p>
            <a:pPr marL="696041" lvl="1" indent="-285750">
              <a:buFont typeface="Arial" panose="020B0604020202020204" pitchFamily="34" charset="0"/>
              <a:buChar char="•"/>
            </a:pPr>
            <a:r>
              <a:rPr lang="fr-FR" sz="1000" dirty="0">
                <a:latin typeface="Calibri" panose="020F0502020204030204" pitchFamily="34" charset="0"/>
              </a:rPr>
              <a:t>Une faible charge virale peut permettre à tes cellules qui combattent les maladies, les CD4, d’augmenter et de t’empêcher de tomber malade, </a:t>
            </a:r>
            <a:r>
              <a:rPr lang="fr-FR" sz="1000" b="1" dirty="0">
                <a:latin typeface="Calibri" panose="020F0502020204030204" pitchFamily="34" charset="0"/>
              </a:rPr>
              <a:t>prévenant ainsi la survenue d’autres maladies graves</a:t>
            </a:r>
            <a:r>
              <a:rPr lang="fr-FR" sz="1000" dirty="0">
                <a:latin typeface="Calibri" panose="020F0502020204030204" pitchFamily="34" charset="0"/>
              </a:rPr>
              <a:t>.</a:t>
            </a:r>
            <a:endParaRPr lang="fr-FR" sz="1000" dirty="0">
              <a:latin typeface="Calibri" panose="020F0502020204030204" pitchFamily="34" charset="0"/>
            </a:endParaRPr>
          </a:p>
          <a:p>
            <a:pPr marL="696041" lvl="1" indent="-285750">
              <a:buFont typeface="Arial" panose="020B0604020202020204" pitchFamily="34" charset="0"/>
              <a:buChar char="•"/>
            </a:pPr>
            <a:r>
              <a:rPr lang="fr-FR" sz="1000" b="1" dirty="0">
                <a:latin typeface="Calibri" panose="020F0502020204030204" pitchFamily="34" charset="0"/>
              </a:rPr>
              <a:t>Il n’y a pas de visites supplémentaires à la clinique.</a:t>
            </a:r>
          </a:p>
          <a:p>
            <a:pPr marL="696041" lvl="1" indent="-285750">
              <a:buFont typeface="Arial" panose="020B0604020202020204" pitchFamily="34" charset="0"/>
              <a:buChar char="•"/>
            </a:pPr>
            <a:r>
              <a:rPr lang="fr-FR" sz="1000" b="1" dirty="0">
                <a:latin typeface="Calibri" panose="020F0502020204030204" pitchFamily="34" charset="0"/>
              </a:rPr>
              <a:t>Tu restes fort(e) physiquement et psychologiquement.</a:t>
            </a:r>
            <a:r>
              <a:rPr lang="fr-FR" sz="1000" dirty="0">
                <a:latin typeface="Calibri" panose="020F0502020204030204" pitchFamily="34" charset="0"/>
              </a:rPr>
              <a:t> Une faible charge virale peut t’aider à bien grandir et à éviter des problèmes d’humeur comme la dépression et l’anxiété.</a:t>
            </a:r>
          </a:p>
          <a:p>
            <a:pPr marL="696041" lvl="1" indent="-285750">
              <a:buFont typeface="Arial" panose="020B0604020202020204" pitchFamily="34" charset="0"/>
              <a:buChar char="•"/>
            </a:pPr>
            <a:r>
              <a:rPr lang="fr-FR" sz="1000" b="1" dirty="0">
                <a:latin typeface="Calibri" panose="020F0502020204030204" pitchFamily="34" charset="0"/>
              </a:rPr>
              <a:t>Tes partenaires sexuels restent en bonne santé.</a:t>
            </a:r>
            <a:r>
              <a:rPr lang="fr-FR" sz="1000" dirty="0">
                <a:latin typeface="Calibri" panose="020F0502020204030204" pitchFamily="34" charset="0"/>
              </a:rPr>
              <a:t> Une faible charge virale peut réduire le risque de transmission du VIH à un partenaire sexuel.</a:t>
            </a:r>
            <a:endParaRPr lang="fr-FR" sz="1000" b="1" dirty="0">
              <a:latin typeface="Calibri" panose="020F0502020204030204" pitchFamily="34" charset="0"/>
            </a:endParaRPr>
          </a:p>
          <a:p>
            <a:pPr marL="285750" indent="-285750">
              <a:buFont typeface="Arial" panose="020B0604020202020204" pitchFamily="34" charset="0"/>
              <a:buChar char="•"/>
            </a:pPr>
            <a:endParaRPr lang="fr-FR" sz="1000" b="1" dirty="0">
              <a:latin typeface="Calibri" panose="020F0502020204030204" pitchFamily="34" charset="0"/>
            </a:endParaRPr>
          </a:p>
        </p:txBody>
      </p:sp>
      <p:cxnSp>
        <p:nvCxnSpPr>
          <p:cNvPr id="15" name="Straight Connector 14"/>
          <p:cNvCxnSpPr/>
          <p:nvPr/>
        </p:nvCxnSpPr>
        <p:spPr>
          <a:xfrm>
            <a:off x="3657600" y="1514564"/>
            <a:ext cx="0" cy="2828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838200" y="4419601"/>
            <a:ext cx="2590800" cy="2819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1"/>
          <p:cNvSpPr>
            <a:spLocks noGrp="1"/>
          </p:cNvSpPr>
          <p:nvPr>
            <p:ph sz="half" idx="1"/>
          </p:nvPr>
        </p:nvSpPr>
        <p:spPr>
          <a:xfrm>
            <a:off x="1072208" y="4572000"/>
            <a:ext cx="2204392" cy="2824118"/>
          </a:xfrm>
        </p:spPr>
        <p:txBody>
          <a:bodyPr>
            <a:normAutofit fontScale="92500" lnSpcReduction="10000"/>
          </a:bodyPr>
          <a:lstStyle/>
          <a:p>
            <a:r>
              <a:rPr lang="fr-FR" b="1" dirty="0" smtClean="0">
                <a:latin typeface="Calibri" panose="020F0502020204030204" pitchFamily="34" charset="0"/>
              </a:rPr>
              <a:t>        </a:t>
            </a:r>
            <a:r>
              <a:rPr lang="fr-FR" sz="1600" b="1" dirty="0">
                <a:latin typeface="Calibri" panose="020F0502020204030204" pitchFamily="34" charset="0"/>
              </a:rPr>
              <a:t>Instructions pour le 	professionnel</a:t>
            </a:r>
            <a:endParaRPr lang="fr-FR" sz="1600" dirty="0">
              <a:latin typeface="Calibri" panose="020F0502020204030204" pitchFamily="34" charset="0"/>
            </a:endParaRPr>
          </a:p>
          <a:p>
            <a:r>
              <a:rPr lang="fr-FR" sz="1400" dirty="0">
                <a:latin typeface="Calibri" panose="020F0502020204030204" pitchFamily="34" charset="0"/>
              </a:rPr>
              <a:t>Voici quelques conseils pour vous présenter à un(e) patient(e) adolescent(e).</a:t>
            </a:r>
          </a:p>
          <a:p>
            <a:pPr marL="285750" indent="-285750">
              <a:buFont typeface="Arial" panose="020B0604020202020204" pitchFamily="34" charset="0"/>
              <a:buChar char="•"/>
            </a:pPr>
            <a:r>
              <a:rPr lang="fr-FR" sz="1400" dirty="0">
                <a:latin typeface="Calibri" panose="020F0502020204030204" pitchFamily="34" charset="0"/>
              </a:rPr>
              <a:t>Découvrez ce qui est important pour lui. « Qu’est-ce que tu aimes faire pendant ton temps libre ? »</a:t>
            </a:r>
          </a:p>
          <a:p>
            <a:pPr marL="285750" indent="-285750">
              <a:buFont typeface="Arial" panose="020B0604020202020204" pitchFamily="34" charset="0"/>
              <a:buChar char="•"/>
            </a:pPr>
            <a:r>
              <a:rPr lang="fr-FR" sz="1400" dirty="0">
                <a:latin typeface="Calibri" panose="020F0502020204030204" pitchFamily="34" charset="0"/>
              </a:rPr>
              <a:t>Intéressez-vous à ses réponses. « J’aimerais en savoir plus. »</a:t>
            </a:r>
          </a:p>
          <a:p>
            <a:endParaRPr lang="fr-FR" i="1" dirty="0">
              <a:latin typeface="Calibri" panose="020F0502020204030204" pitchFamily="34" charset="0"/>
            </a:endParaRPr>
          </a:p>
        </p:txBody>
      </p:sp>
      <p:pic>
        <p:nvPicPr>
          <p:cNvPr id="28"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976" y="4543425"/>
            <a:ext cx="461624" cy="47460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0" y="7620000"/>
            <a:ext cx="10058400" cy="152400"/>
          </a:xfrm>
          <a:prstGeom prst="rect">
            <a:avLst/>
          </a:prstGeom>
          <a:solidFill>
            <a:srgbClr val="9BBB59"/>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7" name="TextBox 16"/>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989764"/>
            <a:ext cx="1676399" cy="1206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481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rgbClr val="00B050"/>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 Qu’est-ce qu’une charge virale ?</a:t>
            </a:r>
            <a:endParaRPr lang="fr-FR" sz="2800" dirty="0">
              <a:solidFill>
                <a:srgbClr val="FFFFFF"/>
              </a:solidFill>
              <a:latin typeface="Calibri" panose="020F0502020204030204" pitchFamily="34" charset="0"/>
            </a:endParaRPr>
          </a:p>
        </p:txBody>
      </p:sp>
      <p:sp>
        <p:nvSpPr>
          <p:cNvPr id="2" name="TextBox 1"/>
          <p:cNvSpPr txBox="1"/>
          <p:nvPr/>
        </p:nvSpPr>
        <p:spPr>
          <a:xfrm>
            <a:off x="6542088" y="1524001"/>
            <a:ext cx="2906714" cy="5632311"/>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Les ARV empêchent le VIH de se multiplier. Le virus ne peut donc pas te faire de mal et tu es en meilleure santé.</a:t>
            </a:r>
          </a:p>
          <a:p>
            <a:pPr marL="342900" indent="-342900">
              <a:buFont typeface="Arial" panose="020B0604020202020204" pitchFamily="34" charset="0"/>
              <a:buChar char="•"/>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La charge virale mesure la quantité de VIH dans le sang et l’efficacité des ARV.</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Il est très important de connaître les résultats de ta charge virale, donc fais en sorte de revenir et de demander les résultats de ta charge virale.</a:t>
            </a:r>
            <a:endParaRPr lang="fr-FR" sz="2000" dirty="0">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371601"/>
            <a:ext cx="5932487" cy="587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4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4876801"/>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685800" y="1600201"/>
            <a:ext cx="2438400" cy="3200400"/>
          </a:xfrm>
        </p:spPr>
        <p:txBody>
          <a:bodyPr>
            <a:normAutofit fontScale="92500" lnSpcReduction="20000"/>
          </a:bodyPr>
          <a:lstStyle/>
          <a:p>
            <a:r>
              <a:rPr lang="fr-FR" sz="17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Les ARV empêchent le VIH de se multiplier. Le virus ne peut donc pas te faire de mal et tu es en meilleure santé.</a:t>
            </a:r>
          </a:p>
          <a:p>
            <a:pPr marL="285750" indent="-285750">
              <a:buFont typeface="Wingdings" panose="05000000000000000000" pitchFamily="2" charset="2"/>
              <a:buChar char="Ø"/>
            </a:pPr>
            <a:r>
              <a:rPr lang="fr-FR" sz="1600" dirty="0">
                <a:latin typeface="Calibri" panose="020F0502020204030204" pitchFamily="34" charset="0"/>
              </a:rPr>
              <a:t>La charge virale mesure la quantité de VIH dans le sang et l’efficacité des ARV.</a:t>
            </a:r>
          </a:p>
          <a:p>
            <a:pPr marL="285750" indent="-285750">
              <a:buFont typeface="Wingdings" panose="05000000000000000000" pitchFamily="2" charset="2"/>
              <a:buChar char="Ø"/>
            </a:pPr>
            <a:r>
              <a:rPr lang="fr-FR" sz="1600" dirty="0">
                <a:latin typeface="Calibri" panose="020F0502020204030204" pitchFamily="34" charset="0"/>
              </a:rPr>
              <a:t>Il est très important de connaître les résultats de ta charge virale. N’oublie pas de revenir et de demander les résultats de ta charge virale.</a:t>
            </a:r>
            <a:endParaRPr lang="fr-FR" sz="1600" dirty="0">
              <a:latin typeface="Calibri" panose="020F0502020204030204" pitchFamily="34" charset="0"/>
            </a:endParaRPr>
          </a:p>
        </p:txBody>
      </p:sp>
      <p:sp>
        <p:nvSpPr>
          <p:cNvPr id="7" name="Content Placeholder 1"/>
          <p:cNvSpPr>
            <a:spLocks noGrp="1"/>
          </p:cNvSpPr>
          <p:nvPr>
            <p:ph sz="half" idx="1"/>
          </p:nvPr>
        </p:nvSpPr>
        <p:spPr>
          <a:xfrm>
            <a:off x="1295400" y="4953001"/>
            <a:ext cx="1752600" cy="2133600"/>
          </a:xfrm>
        </p:spPr>
        <p:txBody>
          <a:bodyPr>
            <a:normAutofit fontScale="70000" lnSpcReduction="20000"/>
          </a:bodyPr>
          <a:lstStyle/>
          <a:p>
            <a:r>
              <a:rPr lang="fr-FR" sz="2100" b="1" dirty="0">
                <a:latin typeface="Calibri" panose="020F0502020204030204" pitchFamily="34" charset="0"/>
              </a:rPr>
              <a:t>Récapitulatif</a:t>
            </a:r>
          </a:p>
          <a:p>
            <a:pPr marL="285750" indent="-285750">
              <a:buFont typeface="Arial" panose="020B0604020202020204" pitchFamily="34" charset="0"/>
              <a:buChar char="•"/>
            </a:pPr>
            <a:r>
              <a:rPr lang="fr-FR" dirty="0" smtClean="0">
                <a:latin typeface="Calibri" panose="020F0502020204030204" pitchFamily="34" charset="0"/>
              </a:rPr>
              <a:t>Avec tes propres mots, explique-moi ce qu’est une charge virale.</a:t>
            </a:r>
          </a:p>
          <a:p>
            <a:pPr marL="285750" indent="-285750">
              <a:buFont typeface="Arial" panose="020B0604020202020204" pitchFamily="34" charset="0"/>
              <a:buChar char="•"/>
            </a:pPr>
            <a:r>
              <a:rPr lang="fr-FR" dirty="0" smtClean="0">
                <a:latin typeface="Calibri" panose="020F0502020204030204" pitchFamily="34" charset="0"/>
              </a:rPr>
              <a:t>Comment une charge virale faible peut-elle t’aider ?</a:t>
            </a:r>
          </a:p>
          <a:p>
            <a:pPr marL="285750" indent="-285750">
              <a:buFont typeface="Arial" panose="020B0604020202020204" pitchFamily="34" charset="0"/>
              <a:buChar char="•"/>
            </a:pPr>
            <a:r>
              <a:rPr lang="fr-FR" dirty="0" smtClean="0">
                <a:latin typeface="Calibri" panose="020F0502020204030204" pitchFamily="34" charset="0"/>
              </a:rPr>
              <a:t>Quand reviendras-tu chercher les résultats de ta charge virale ?</a:t>
            </a:r>
            <a:endParaRPr lang="fr-FR"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70" y="4953000"/>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429000" y="1600201"/>
            <a:ext cx="5943600" cy="3352799"/>
          </a:xfrm>
        </p:spPr>
        <p:txBody>
          <a:bodyPr>
            <a:normAutofit fontScale="77500" lnSpcReduction="20000"/>
          </a:bodyPr>
          <a:lstStyle/>
          <a:p>
            <a:r>
              <a:rPr lang="fr-FR" sz="19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Le test de la « </a:t>
            </a:r>
            <a:r>
              <a:rPr lang="fr-FR" b="1" dirty="0" smtClean="0">
                <a:latin typeface="Calibri" panose="020F0502020204030204" pitchFamily="34" charset="0"/>
              </a:rPr>
              <a:t>charge virale »</a:t>
            </a:r>
            <a:r>
              <a:rPr lang="fr-FR" dirty="0" smtClean="0">
                <a:latin typeface="Calibri" panose="020F0502020204030204" pitchFamily="34" charset="0"/>
              </a:rPr>
              <a:t> nous indique </a:t>
            </a:r>
            <a:r>
              <a:rPr lang="fr-FR" b="1" dirty="0" smtClean="0">
                <a:latin typeface="Calibri" panose="020F0502020204030204" pitchFamily="34" charset="0"/>
              </a:rPr>
              <a:t>la </a:t>
            </a:r>
            <a:r>
              <a:rPr lang="fr-FR" b="1" dirty="0" smtClean="0">
                <a:latin typeface="Calibri" panose="020F0502020204030204" pitchFamily="34" charset="0"/>
              </a:rPr>
              <a:t>				       quantité </a:t>
            </a:r>
            <a:r>
              <a:rPr lang="fr-FR" b="1" dirty="0" smtClean="0">
                <a:latin typeface="Calibri" panose="020F0502020204030204" pitchFamily="34" charset="0"/>
              </a:rPr>
              <a:t>de </a:t>
            </a:r>
            <a:r>
              <a:rPr lang="fr-FR" b="1" dirty="0" smtClean="0">
                <a:latin typeface="Calibri" panose="020F0502020204030204" pitchFamily="34" charset="0"/>
              </a:rPr>
              <a:t>virus</a:t>
            </a:r>
            <a:r>
              <a:rPr lang="fr-FR" dirty="0">
                <a:latin typeface="Calibri" panose="020F0502020204030204" pitchFamily="34" charset="0"/>
              </a:rPr>
              <a:t> </a:t>
            </a:r>
            <a:r>
              <a:rPr lang="fr-FR" dirty="0" smtClean="0">
                <a:latin typeface="Calibri" panose="020F0502020204030204" pitchFamily="34" charset="0"/>
              </a:rPr>
              <a:t>présente </a:t>
            </a:r>
            <a:r>
              <a:rPr lang="fr-FR" dirty="0" smtClean="0">
                <a:latin typeface="Calibri" panose="020F0502020204030204" pitchFamily="34" charset="0"/>
              </a:rPr>
              <a:t>dans une goutte de </a:t>
            </a:r>
            <a:r>
              <a:rPr lang="fr-FR" dirty="0" smtClean="0">
                <a:latin typeface="Calibri" panose="020F0502020204030204" pitchFamily="34" charset="0"/>
              </a:rPr>
              <a:t>					  sang</a:t>
            </a:r>
            <a:r>
              <a:rPr lang="fr-FR" dirty="0" smtClean="0">
                <a:latin typeface="Calibri" panose="020F0502020204030204" pitchFamily="34" charset="0"/>
              </a:rPr>
              <a:t>.</a:t>
            </a:r>
          </a:p>
          <a:p>
            <a:pPr marL="285750" indent="-285750">
              <a:buFont typeface="Arial" panose="020B0604020202020204" pitchFamily="34" charset="0"/>
              <a:buChar char="•"/>
            </a:pPr>
            <a:r>
              <a:rPr lang="fr-FR" b="1" dirty="0" smtClean="0">
                <a:latin typeface="Calibri" panose="020F0502020204030204" pitchFamily="34" charset="0"/>
              </a:rPr>
              <a:t>Les ARV empêchent le VIH</a:t>
            </a:r>
            <a:r>
              <a:rPr lang="fr-FR" dirty="0" smtClean="0">
                <a:latin typeface="Calibri" panose="020F0502020204030204" pitchFamily="34" charset="0"/>
              </a:rPr>
              <a:t> de se multiplier et diminuent la charge virale.</a:t>
            </a:r>
          </a:p>
          <a:p>
            <a:pPr marL="285750" indent="-285750">
              <a:buFont typeface="Arial" panose="020B0604020202020204" pitchFamily="34" charset="0"/>
              <a:buChar char="•"/>
            </a:pPr>
            <a:r>
              <a:rPr lang="fr-FR" dirty="0">
                <a:latin typeface="Calibri" panose="020F0502020204030204" pitchFamily="34" charset="0"/>
              </a:rPr>
              <a:t>Si ta charge virale est élevée, tu peux ne pas sembler malade, mais le virus détruit ton organisme.</a:t>
            </a:r>
          </a:p>
          <a:p>
            <a:pPr marL="285750" indent="-285750">
              <a:buFont typeface="Arial" panose="020B0604020202020204" pitchFamily="34" charset="0"/>
              <a:buChar char="•"/>
            </a:pPr>
            <a:r>
              <a:rPr lang="fr-FR" dirty="0" smtClean="0">
                <a:latin typeface="Calibri" panose="020F0502020204030204" pitchFamily="34" charset="0"/>
              </a:rPr>
              <a:t>Le test de la charge virale nous dit si les ARV luttent contre la multiplication du VIH.</a:t>
            </a:r>
          </a:p>
          <a:p>
            <a:pPr marL="285750" indent="-285750">
              <a:buFont typeface="Arial" panose="020B0604020202020204" pitchFamily="34" charset="0"/>
              <a:buChar char="•"/>
            </a:pPr>
            <a:r>
              <a:rPr lang="fr-FR" b="1" dirty="0" smtClean="0">
                <a:latin typeface="Calibri" panose="020F0502020204030204" pitchFamily="34" charset="0"/>
              </a:rPr>
              <a:t>N’oublie pas, les ARV ne traitent pas le VIH, </a:t>
            </a:r>
            <a:r>
              <a:rPr lang="fr-FR" dirty="0" smtClean="0">
                <a:latin typeface="Calibri" panose="020F0502020204030204" pitchFamily="34" charset="0"/>
              </a:rPr>
              <a:t>tu dois donc continuer à les prendre.</a:t>
            </a:r>
          </a:p>
          <a:p>
            <a:pPr marL="285750" indent="-285750">
              <a:buFont typeface="Arial" panose="020B0604020202020204" pitchFamily="34" charset="0"/>
              <a:buChar char="•"/>
            </a:pPr>
            <a:r>
              <a:rPr lang="fr-FR" dirty="0" smtClean="0">
                <a:latin typeface="Calibri" panose="020F0502020204030204" pitchFamily="34" charset="0"/>
              </a:rPr>
              <a:t>Si les ARV fonctionnent bien, et que tu les prends tous les jours, la charge virale sera normalement faible (inférieure à 1 000) après six mois de traitement.</a:t>
            </a:r>
          </a:p>
          <a:p>
            <a:pPr marL="285750" indent="-285750">
              <a:buFont typeface="Arial" panose="020B0604020202020204" pitchFamily="34" charset="0"/>
              <a:buChar char="•"/>
            </a:pPr>
            <a:r>
              <a:rPr lang="fr-FR" dirty="0" smtClean="0">
                <a:latin typeface="Calibri" panose="020F0502020204030204" pitchFamily="34" charset="0"/>
              </a:rPr>
              <a:t>Reviens dans _____ semaines pour récupérer les résultats de ta charge virale.</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276600" y="1565796"/>
            <a:ext cx="0" cy="31586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453526"/>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 Qu’est-ce qu’une charge virale ?</a:t>
            </a:r>
            <a:endParaRPr lang="fr-FR" sz="2800" dirty="0">
              <a:solidFill>
                <a:srgbClr val="FFFFFF"/>
              </a:solidFill>
              <a:latin typeface="Calibri" panose="020F0502020204030204" pitchFamily="34" charset="0"/>
            </a:endParaRPr>
          </a:p>
        </p:txBody>
      </p:sp>
      <p:sp>
        <p:nvSpPr>
          <p:cNvPr id="16" name="Rectangle 15"/>
          <p:cNvSpPr/>
          <p:nvPr/>
        </p:nvSpPr>
        <p:spPr>
          <a:xfrm>
            <a:off x="3429000" y="4876801"/>
            <a:ext cx="5943600" cy="22755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4024014" y="4953000"/>
            <a:ext cx="5424786" cy="2199325"/>
          </a:xfrm>
        </p:spPr>
        <p:txBody>
          <a:bodyPr>
            <a:normAutofit fontScale="62500" lnSpcReduction="20000"/>
          </a:bodyPr>
          <a:lstStyle/>
          <a:p>
            <a:r>
              <a:rPr lang="fr-FR" sz="2200" b="1" dirty="0">
                <a:latin typeface="Calibri" panose="020F0502020204030204" pitchFamily="34" charset="0"/>
              </a:rPr>
              <a:t>Instructions pour le professionnel</a:t>
            </a:r>
          </a:p>
          <a:p>
            <a:r>
              <a:rPr lang="fr-FR" sz="1900" b="1" dirty="0">
                <a:latin typeface="Calibri" panose="020F0502020204030204" pitchFamily="34" charset="0"/>
              </a:rPr>
              <a:t>Conseil : </a:t>
            </a:r>
            <a:r>
              <a:rPr lang="fr-FR" sz="1900" dirty="0">
                <a:latin typeface="Calibri" panose="020F0502020204030204" pitchFamily="34" charset="0"/>
              </a:rPr>
              <a:t>les adolescents ne veulent pas être « sermonnés ». Il est important de les faire participer à la décision d’apprendre de nouvelles informations. Par exemple :</a:t>
            </a:r>
          </a:p>
          <a:p>
            <a:pPr marL="285750" indent="-285750">
              <a:buFont typeface="Arial" panose="020B0604020202020204" pitchFamily="34" charset="0"/>
              <a:buChar char="•"/>
            </a:pPr>
            <a:r>
              <a:rPr lang="fr-FR" sz="1900" b="1" dirty="0">
                <a:latin typeface="Calibri" panose="020F0502020204030204" pitchFamily="34" charset="0"/>
              </a:rPr>
              <a:t>Demandez : </a:t>
            </a:r>
            <a:r>
              <a:rPr lang="fr-FR" sz="1900" dirty="0"/>
              <a:t>« </a:t>
            </a:r>
            <a:r>
              <a:rPr lang="fr-FR" sz="1900" dirty="0">
                <a:latin typeface="Calibri" panose="020F0502020204030204" pitchFamily="34" charset="0"/>
              </a:rPr>
              <a:t>Que sais-tu à propos de la charge virale ? »</a:t>
            </a:r>
          </a:p>
          <a:p>
            <a:pPr marL="285750" indent="-285750">
              <a:buFont typeface="Arial" panose="020B0604020202020204" pitchFamily="34" charset="0"/>
              <a:buChar char="•"/>
            </a:pPr>
            <a:r>
              <a:rPr lang="fr-FR" sz="1900" b="1" dirty="0">
                <a:latin typeface="Calibri" panose="020F0502020204030204" pitchFamily="34" charset="0"/>
              </a:rPr>
              <a:t>Confirmez que vous écoutez : </a:t>
            </a:r>
            <a:r>
              <a:rPr lang="fr-FR" sz="1900" dirty="0">
                <a:latin typeface="Calibri" panose="020F0502020204030204" pitchFamily="34" charset="0"/>
              </a:rPr>
              <a:t>« On en parle beaucoup mais tu n’es pas sûr(e) de savoir exactement ce que c’est, hein ? »</a:t>
            </a:r>
          </a:p>
          <a:p>
            <a:pPr marL="285750" indent="-285750">
              <a:buFont typeface="Arial" panose="020B0604020202020204" pitchFamily="34" charset="0"/>
              <a:buChar char="•"/>
            </a:pPr>
            <a:r>
              <a:rPr lang="fr-FR" sz="1900" b="1" dirty="0">
                <a:latin typeface="Calibri" panose="020F0502020204030204" pitchFamily="34" charset="0"/>
              </a:rPr>
              <a:t>Demandez : </a:t>
            </a:r>
            <a:r>
              <a:rPr lang="fr-FR" sz="1900" dirty="0">
                <a:latin typeface="Calibri" panose="020F0502020204030204" pitchFamily="34" charset="0"/>
              </a:rPr>
              <a:t>« Voudrais-tu en savoir plus sur ce test et la raison pour laquelle nous pensons qu’il est important pour te permettre de rester en bonne santé ? »</a:t>
            </a:r>
          </a:p>
          <a:p>
            <a:pPr marL="285750" indent="-285750">
              <a:buFont typeface="Arial" panose="020B0604020202020204" pitchFamily="34" charset="0"/>
              <a:buChar char="•"/>
            </a:pPr>
            <a:r>
              <a:rPr lang="fr-FR" sz="1900" b="1" dirty="0">
                <a:latin typeface="Calibri" panose="020F0502020204030204" pitchFamily="34" charset="0"/>
              </a:rPr>
              <a:t>Demandez : </a:t>
            </a:r>
            <a:r>
              <a:rPr lang="fr-FR" sz="1900" dirty="0">
                <a:latin typeface="Calibri" panose="020F0502020204030204" pitchFamily="34" charset="0"/>
              </a:rPr>
              <a:t>« As-tu des questions sur ces informations ? » « Certains de ces avantages te semblent-ils importants ? » « Est-ce que ces informations ont changé ta perception des ARV ? »</a:t>
            </a:r>
            <a:endParaRPr lang="fr-FR" sz="1900" b="1" dirty="0">
              <a:latin typeface="Calibri" panose="020F0502020204030204" pitchFamily="34" charset="0"/>
            </a:endParaRPr>
          </a:p>
          <a:p>
            <a:pPr marL="285750" indent="-285750">
              <a:buFont typeface="Arial" panose="020B0604020202020204" pitchFamily="34" charset="0"/>
              <a:buChar char="•"/>
            </a:pPr>
            <a:endParaRPr lang="fr-FR" b="1" dirty="0" smtClean="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953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0" y="7620000"/>
            <a:ext cx="10058400" cy="152400"/>
          </a:xfrm>
          <a:prstGeom prst="rect">
            <a:avLst/>
          </a:prstGeom>
          <a:solidFill>
            <a:srgbClr val="00B050"/>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23" name="TextBox 22"/>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962068"/>
            <a:ext cx="1219200" cy="120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73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rgbClr val="00B050"/>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3. En quoi une charge virale faible est une bonne chose ?</a:t>
            </a:r>
            <a:endParaRPr lang="fr-FR" sz="2800" dirty="0">
              <a:solidFill>
                <a:srgbClr val="FFFFFF"/>
              </a:solidFill>
              <a:latin typeface="Calibri" panose="020F0502020204030204" pitchFamily="34" charset="0"/>
            </a:endParaRPr>
          </a:p>
        </p:txBody>
      </p:sp>
      <p:sp>
        <p:nvSpPr>
          <p:cNvPr id="2" name="TextBox 1"/>
          <p:cNvSpPr txBox="1"/>
          <p:nvPr/>
        </p:nvSpPr>
        <p:spPr>
          <a:xfrm>
            <a:off x="7543800" y="2234148"/>
            <a:ext cx="1905000" cy="378565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Pendant un temps, on se sent souvent bien, même lorsque la charge virale est élevée, alors pourquoi une charge virale faible est-elle importante ?</a:t>
            </a:r>
            <a:endParaRPr lang="fr-FR" sz="2000" dirty="0">
              <a:latin typeface="Calibri" panose="020F0502020204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2133600"/>
            <a:ext cx="700173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8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4658676"/>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685800" y="1600201"/>
            <a:ext cx="2438400" cy="3200400"/>
          </a:xfrm>
        </p:spPr>
        <p:txBody>
          <a:bodyPr>
            <a:normAutofit/>
          </a:bodyPr>
          <a:lstStyle/>
          <a:p>
            <a:r>
              <a:rPr lang="fr-FR" sz="17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Pendant un temps, on se sent souvent bien, même lorsque la charge virale est élevée, alors pourquoi une charge virale faible est-elle importante ?</a:t>
            </a:r>
            <a:endParaRPr lang="fr-FR" sz="1600" dirty="0">
              <a:latin typeface="Calibri" panose="020F0502020204030204" pitchFamily="34" charset="0"/>
            </a:endParaRPr>
          </a:p>
        </p:txBody>
      </p:sp>
      <p:sp>
        <p:nvSpPr>
          <p:cNvPr id="7" name="Content Placeholder 1"/>
          <p:cNvSpPr>
            <a:spLocks noGrp="1"/>
          </p:cNvSpPr>
          <p:nvPr>
            <p:ph sz="half" idx="1"/>
          </p:nvPr>
        </p:nvSpPr>
        <p:spPr>
          <a:xfrm>
            <a:off x="1295400" y="4734876"/>
            <a:ext cx="1752600" cy="2133600"/>
          </a:xfrm>
        </p:spPr>
        <p:txBody>
          <a:bodyPr>
            <a:normAutofit fontScale="62500" lnSpcReduction="20000"/>
          </a:bodyPr>
          <a:lstStyle/>
          <a:p>
            <a:r>
              <a:rPr lang="fr-FR" sz="2100" b="1" dirty="0">
                <a:latin typeface="Calibri" panose="020F0502020204030204" pitchFamily="34" charset="0"/>
              </a:rPr>
              <a:t>Récapitulatif</a:t>
            </a:r>
          </a:p>
          <a:p>
            <a:pPr marL="285750" indent="-285750">
              <a:buFont typeface="Arial" panose="020B0604020202020204" pitchFamily="34" charset="0"/>
              <a:buChar char="•"/>
            </a:pPr>
            <a:r>
              <a:rPr lang="fr-FR" sz="1900" dirty="0">
                <a:latin typeface="Calibri" panose="020F0502020204030204" pitchFamily="34" charset="0"/>
              </a:rPr>
              <a:t>Pour toi, quels autres avantages présentent les ARV et le maintien du virus à un faible niveau ?</a:t>
            </a:r>
          </a:p>
          <a:p>
            <a:pPr marL="285750" indent="-285750">
              <a:buFont typeface="Arial" panose="020B0604020202020204" pitchFamily="34" charset="0"/>
              <a:buChar char="•"/>
            </a:pPr>
            <a:r>
              <a:rPr lang="fr-FR" sz="1900" dirty="0">
                <a:latin typeface="Calibri" panose="020F0502020204030204" pitchFamily="34" charset="0"/>
              </a:rPr>
              <a:t>Parmi ces avantages, est-ce que certains t’ont surpris ou as-tu des questions sur certains d’entre eux ?</a:t>
            </a:r>
            <a:endParaRPr lang="fr-FR" sz="19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70" y="4734875"/>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429000" y="1600200"/>
            <a:ext cx="5943600" cy="5181600"/>
          </a:xfrm>
        </p:spPr>
        <p:txBody>
          <a:bodyPr>
            <a:normAutofit fontScale="77500" lnSpcReduction="20000"/>
          </a:bodyPr>
          <a:lstStyle/>
          <a:p>
            <a:r>
              <a:rPr lang="fr-FR" sz="19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Qu’est-ce qui serait mieux pour toi si tu avais une                                                             charge virale faible ?</a:t>
            </a:r>
          </a:p>
          <a:p>
            <a:pPr marL="696041" lvl="1" indent="-285750">
              <a:buFont typeface="Arial" panose="020B0604020202020204" pitchFamily="34" charset="0"/>
              <a:buChar char="•"/>
            </a:pPr>
            <a:r>
              <a:rPr lang="fr-FR" dirty="0" smtClean="0">
                <a:latin typeface="Calibri" panose="020F0502020204030204" pitchFamily="34" charset="0"/>
              </a:rPr>
              <a:t>Laissez la personne répondre. Ce doit être un                                     dialogue. N’oubliez pas, utilisez l'écoute active et la synthèse pour vérifier que vous comprenez ce qu’on vous dit.</a:t>
            </a:r>
          </a:p>
          <a:p>
            <a:pPr marL="696041" lvl="1" indent="-285750">
              <a:buFont typeface="Arial" panose="020B0604020202020204" pitchFamily="34" charset="0"/>
              <a:buChar char="•"/>
            </a:pPr>
            <a:r>
              <a:rPr lang="fr-FR" dirty="0" smtClean="0">
                <a:latin typeface="Calibri" panose="020F0502020204030204" pitchFamily="34" charset="0"/>
              </a:rPr>
              <a:t>Exemple : « Si j’ai bien compris, le fait que ton partenaire reste en bonne santé est réellement important pour toi. » « Tu dis que _____ est quelque chose de vraiment important pour toi. Si tu prends tes ARV tu pourras continuer à le faire. »</a:t>
            </a:r>
          </a:p>
          <a:p>
            <a:pPr marL="285750" indent="-285750">
              <a:buFont typeface="Arial" panose="020B0604020202020204" pitchFamily="34" charset="0"/>
              <a:buChar char="•"/>
            </a:pPr>
            <a:r>
              <a:rPr lang="fr-FR" b="1" dirty="0" smtClean="0">
                <a:latin typeface="Calibri" panose="020F0502020204030204" pitchFamily="34" charset="0"/>
              </a:rPr>
              <a:t>Le maintien du virus à un faible niveau dans ton organisme présente de nombreux avantages :</a:t>
            </a:r>
          </a:p>
          <a:p>
            <a:pPr marL="696041" lvl="1" indent="-285750">
              <a:buFont typeface="Arial" panose="020B0604020202020204" pitchFamily="34" charset="0"/>
              <a:buChar char="•"/>
            </a:pPr>
            <a:r>
              <a:rPr lang="fr-FR" b="1" dirty="0" smtClean="0">
                <a:latin typeface="Calibri" panose="020F0502020204030204" pitchFamily="34" charset="0"/>
              </a:rPr>
              <a:t>Ton esprit reste en bonne santé.</a:t>
            </a:r>
            <a:r>
              <a:rPr lang="fr-FR" dirty="0">
                <a:latin typeface="Calibri" panose="020F0502020204030204" pitchFamily="34" charset="0"/>
              </a:rPr>
              <a:t> Une charge virale faible empêche le VIH d’endommager ton cerveau et préserve ta mémoire, ton intelligence et ta capacité à résoudre des problèmes.</a:t>
            </a:r>
          </a:p>
          <a:p>
            <a:pPr marL="696041" lvl="1" indent="-285750">
              <a:buFont typeface="Arial" panose="020B0604020202020204" pitchFamily="34" charset="0"/>
              <a:buChar char="•"/>
            </a:pPr>
            <a:r>
              <a:rPr lang="fr-FR" b="1" dirty="0">
                <a:latin typeface="Calibri" panose="020F0502020204030204" pitchFamily="34" charset="0"/>
              </a:rPr>
              <a:t>D’autres maladies graves ne peuvent pas survenir</a:t>
            </a:r>
            <a:r>
              <a:rPr lang="fr-FR" dirty="0" smtClean="0"/>
              <a:t>.</a:t>
            </a:r>
            <a:r>
              <a:rPr lang="fr-FR" dirty="0">
                <a:latin typeface="Calibri" panose="020F0502020204030204" pitchFamily="34" charset="0"/>
              </a:rPr>
              <a:t> Une faible charge virale peut permettre à tes cellules qui combattent les maladies, les CD4, d’augmenter et de t’empêcher de tomber malade.</a:t>
            </a:r>
          </a:p>
          <a:p>
            <a:pPr marL="696041" lvl="1" indent="-285750">
              <a:buFont typeface="Arial" panose="020B0604020202020204" pitchFamily="34" charset="0"/>
              <a:buChar char="•"/>
            </a:pPr>
            <a:r>
              <a:rPr lang="fr-FR" b="1" dirty="0">
                <a:latin typeface="Calibri" panose="020F0502020204030204" pitchFamily="34" charset="0"/>
              </a:rPr>
              <a:t>Il n’y a pas de visites supplémentaires à la clinique.</a:t>
            </a:r>
          </a:p>
          <a:p>
            <a:pPr marL="696041" lvl="1" indent="-285750">
              <a:buFont typeface="Arial" panose="020B0604020202020204" pitchFamily="34" charset="0"/>
              <a:buChar char="•"/>
            </a:pPr>
            <a:r>
              <a:rPr lang="fr-FR" b="1" dirty="0">
                <a:latin typeface="Calibri" panose="020F0502020204030204" pitchFamily="34" charset="0"/>
              </a:rPr>
              <a:t>Tu restes fort(e) physiquement et psychologiquement.</a:t>
            </a:r>
            <a:r>
              <a:rPr lang="fr-FR" dirty="0">
                <a:latin typeface="Calibri" panose="020F0502020204030204" pitchFamily="34" charset="0"/>
              </a:rPr>
              <a:t> Une faible charge virale peut t’aider à bien grandir et à éviter des problèmes d’humeur comme la dépression et l’anxiété.</a:t>
            </a:r>
          </a:p>
          <a:p>
            <a:pPr marL="696041" lvl="1" indent="-285750">
              <a:buFont typeface="Arial" panose="020B0604020202020204" pitchFamily="34" charset="0"/>
              <a:buChar char="•"/>
            </a:pPr>
            <a:r>
              <a:rPr lang="fr-FR" b="1" dirty="0">
                <a:latin typeface="Calibri" panose="020F0502020204030204" pitchFamily="34" charset="0"/>
              </a:rPr>
              <a:t>Tes partenaires sexuels restent en bonne santé.</a:t>
            </a:r>
            <a:r>
              <a:rPr lang="fr-FR" dirty="0">
                <a:latin typeface="Calibri" panose="020F0502020204030204" pitchFamily="34" charset="0"/>
              </a:rPr>
              <a:t> Une faible charge virale peut réduire le risque de transmission du VIH à un partenaire sexuel.</a:t>
            </a:r>
            <a:endParaRPr lang="fr-FR" b="1" dirty="0">
              <a:latin typeface="Calibri" panose="020F0502020204030204" pitchFamily="34" charset="0"/>
            </a:endParaRP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352800" y="1600200"/>
            <a:ext cx="0" cy="53684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453526"/>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3. En quoi une charge virale faible est une							bonne chose ?</a:t>
            </a:r>
            <a:endParaRPr lang="fr-FR" sz="2800" dirty="0">
              <a:solidFill>
                <a:srgbClr val="FFFFFF"/>
              </a:solidFill>
              <a:latin typeface="Calibri" panose="020F0502020204030204" pitchFamily="34" charset="0"/>
            </a:endParaRPr>
          </a:p>
        </p:txBody>
      </p:sp>
      <p:sp>
        <p:nvSpPr>
          <p:cNvPr id="11" name="Title 1"/>
          <p:cNvSpPr txBox="1">
            <a:spLocks/>
          </p:cNvSpPr>
          <p:nvPr/>
        </p:nvSpPr>
        <p:spPr>
          <a:xfrm>
            <a:off x="0" y="7620000"/>
            <a:ext cx="10058400" cy="152400"/>
          </a:xfrm>
          <a:prstGeom prst="rect">
            <a:avLst/>
          </a:prstGeom>
          <a:solidFill>
            <a:srgbClr val="00B050"/>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6" name="TextBox 15"/>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8664" y="1090378"/>
            <a:ext cx="1667736" cy="9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56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724400" y="52578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fr-FR" sz="900" dirty="0">
                <a:latin typeface="Calibri" panose="020F0502020204030204" pitchFamily="34" charset="0"/>
              </a:rPr>
              <a:t>Cet outil de travail a été créé par l’ICAP de l’université de Columbia grâce aux subventions du Plan d’urgence du Président des États-Unis pour la lutte contre le VIH/sida, par l’intermédiaire des Centres américains pour le contrôle et la prévention des maladies (CDC), en vertu de l’accord de coopération n° U2GGH000994. Son contenu est sous la responsabilité de ses auteurs et ne reflète pas nécessairement le point de vue du gouvernement des États-Unis.</a:t>
            </a:r>
          </a:p>
          <a:p>
            <a:pPr marL="0" indent="0">
              <a:lnSpc>
                <a:spcPct val="120000"/>
              </a:lnSpc>
              <a:buNone/>
            </a:pPr>
            <a:endParaRPr lang="fr-FR" sz="900" dirty="0">
              <a:latin typeface="Calibri" panose="020F0502020204030204" pitchFamily="34" charset="0"/>
            </a:endParaRPr>
          </a:p>
          <a:p>
            <a:pPr marL="0" indent="0" algn="r">
              <a:lnSpc>
                <a:spcPct val="120000"/>
              </a:lnSpc>
              <a:buNone/>
            </a:pPr>
            <a:r>
              <a:rPr lang="fr-FR" sz="900" dirty="0">
                <a:latin typeface="Calibri" panose="020F0502020204030204" pitchFamily="34" charset="0"/>
              </a:rPr>
              <a:t>Cette présentation a été conçue pour les professionnels de santé afin qu’ils fournissent des informations aux patients vivant avec le VIH ainsi qu’à leur famille. Pour toutes questions sur son contenu ou son utilisation, veuillez contacter l’ICAP : icap-communications@columbia.edu.</a:t>
            </a:r>
            <a:endParaRPr lang="fr-FR" sz="900" dirty="0">
              <a:latin typeface="Calibri" panose="020F0502020204030204" pitchFamily="34" charset="0"/>
            </a:endParaRP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4. La charge virale est FAIBLE</a:t>
            </a:r>
            <a:endParaRPr lang="fr-FR" sz="2800" dirty="0">
              <a:solidFill>
                <a:srgbClr val="FFFFFF"/>
              </a:solidFill>
              <a:latin typeface="Calibri" panose="020F0502020204030204" pitchFamily="34" charset="0"/>
            </a:endParaRPr>
          </a:p>
        </p:txBody>
      </p:sp>
      <p:sp>
        <p:nvSpPr>
          <p:cNvPr id="2" name="TextBox 1"/>
          <p:cNvSpPr txBox="1"/>
          <p:nvPr/>
        </p:nvSpPr>
        <p:spPr>
          <a:xfrm>
            <a:off x="7286978" y="1676401"/>
            <a:ext cx="2161824" cy="532453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Une charge virale faible signifie que tu prends tes ARV et qu’ils agissent.</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Cela ne veut pas dire que tu peux arrêter les ARV.</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Continue de prendre tes ARV tous les jours !</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Continue comme ça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1524001"/>
            <a:ext cx="5383213"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78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5334000"/>
            <a:ext cx="2971800" cy="1676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Une charge virale faible signifie que tu prends tes ARV et qu’ils agissent.</a:t>
            </a:r>
          </a:p>
          <a:p>
            <a:pPr marL="285750" indent="-285750">
              <a:buFont typeface="Wingdings" panose="05000000000000000000" pitchFamily="2" charset="2"/>
              <a:buChar char="Ø"/>
            </a:pPr>
            <a:r>
              <a:rPr lang="fr-FR" sz="1600" dirty="0">
                <a:latin typeface="Calibri" panose="020F0502020204030204" pitchFamily="34" charset="0"/>
              </a:rPr>
              <a:t>Cela ne veut pas dire que tu peux arrêter les ARV.</a:t>
            </a:r>
          </a:p>
          <a:p>
            <a:pPr marL="285750" indent="-285750">
              <a:buFont typeface="Wingdings" panose="05000000000000000000" pitchFamily="2" charset="2"/>
              <a:buChar char="Ø"/>
            </a:pPr>
            <a:r>
              <a:rPr lang="fr-FR" sz="1600" dirty="0">
                <a:latin typeface="Calibri" panose="020F0502020204030204" pitchFamily="34" charset="0"/>
              </a:rPr>
              <a:t>Continue de prendre tes ARV tous les jours !</a:t>
            </a:r>
          </a:p>
          <a:p>
            <a:pPr marL="285750" indent="-285750">
              <a:buFont typeface="Wingdings" panose="05000000000000000000" pitchFamily="2" charset="2"/>
              <a:buChar char="Ø"/>
            </a:pPr>
            <a:r>
              <a:rPr lang="fr-FR" sz="1600" dirty="0">
                <a:latin typeface="Calibri" panose="020F0502020204030204" pitchFamily="34" charset="0"/>
              </a:rPr>
              <a:t>Continue comme ça !</a:t>
            </a:r>
          </a:p>
        </p:txBody>
      </p:sp>
      <p:sp>
        <p:nvSpPr>
          <p:cNvPr id="7" name="Content Placeholder 1"/>
          <p:cNvSpPr>
            <a:spLocks noGrp="1"/>
          </p:cNvSpPr>
          <p:nvPr>
            <p:ph sz="half" idx="1"/>
          </p:nvPr>
        </p:nvSpPr>
        <p:spPr>
          <a:xfrm>
            <a:off x="1371600" y="5407891"/>
            <a:ext cx="2286000" cy="1600200"/>
          </a:xfrm>
        </p:spPr>
        <p:txBody>
          <a:bodyPr>
            <a:normAutofit/>
          </a:bodyPr>
          <a:lstStyle/>
          <a:p>
            <a:r>
              <a:rPr lang="fr-FR" sz="1500" b="1" dirty="0">
                <a:latin typeface="Calibri" panose="020F0502020204030204" pitchFamily="34" charset="0"/>
              </a:rPr>
              <a:t>Récapitulatif</a:t>
            </a:r>
          </a:p>
          <a:p>
            <a:pPr marL="285750" indent="-285750">
              <a:buFont typeface="Arial" panose="020B0604020202020204" pitchFamily="34" charset="0"/>
              <a:buChar char="•"/>
            </a:pPr>
            <a:r>
              <a:rPr lang="fr-FR" sz="1500" dirty="0">
                <a:latin typeface="Calibri" panose="020F0502020204030204" pitchFamily="34" charset="0"/>
              </a:rPr>
              <a:t>Que signifie une charge virale faible ?</a:t>
            </a:r>
          </a:p>
          <a:p>
            <a:pPr marL="285750" indent="-285750">
              <a:buFont typeface="Arial" panose="020B0604020202020204" pitchFamily="34" charset="0"/>
              <a:buChar char="•"/>
            </a:pPr>
            <a:r>
              <a:rPr lang="fr-FR" sz="1500" dirty="0">
                <a:latin typeface="Calibri" panose="020F0502020204030204" pitchFamily="34" charset="0"/>
              </a:rPr>
              <a:t>Pourquoi est-il important de prendre tes ARV tous les jours ?</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70" y="54102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4145844" y="1600200"/>
            <a:ext cx="5226756" cy="5638800"/>
          </a:xfrm>
        </p:spPr>
        <p:txBody>
          <a:bodyPr>
            <a:normAutofit fontScale="85000" lnSpcReduction="1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Tu as une charge virale </a:t>
            </a:r>
            <a:r>
              <a:rPr lang="fr-FR" dirty="0" smtClean="0">
                <a:latin typeface="Calibri" panose="020F0502020204030204" pitchFamily="34" charset="0"/>
              </a:rPr>
              <a:t>faible ! </a:t>
            </a:r>
            <a:endParaRPr lang="fr-FR" dirty="0" smtClean="0">
              <a:latin typeface="Calibri" panose="020F0502020204030204" pitchFamily="34" charset="0"/>
            </a:endParaRPr>
          </a:p>
          <a:p>
            <a:pPr marL="285750" indent="-285750">
              <a:buFont typeface="Arial" panose="020B0604020202020204" pitchFamily="34" charset="0"/>
              <a:buChar char="•"/>
            </a:pPr>
            <a:r>
              <a:rPr lang="fr-FR" dirty="0" smtClean="0">
                <a:latin typeface="Calibri" panose="020F0502020204030204" pitchFamily="34" charset="0"/>
              </a:rPr>
              <a:t>De nombreuses personnes ont du mal                                           à prendre leurs médicaments. Comment as-tu si bien réussi ?             </a:t>
            </a:r>
            <a:r>
              <a:rPr lang="fr-FR" i="1" dirty="0" smtClean="0">
                <a:latin typeface="Calibri" panose="020F0502020204030204" pitchFamily="34" charset="0"/>
              </a:rPr>
              <a:t>(Souriez et complimentez la personne pour ses efforts).</a:t>
            </a:r>
          </a:p>
          <a:p>
            <a:pPr marL="696041" lvl="1" indent="-285750">
              <a:buFont typeface="Arial" panose="020B0604020202020204" pitchFamily="34" charset="0"/>
              <a:buChar char="•"/>
            </a:pPr>
            <a:r>
              <a:rPr lang="fr-FR" dirty="0" smtClean="0">
                <a:latin typeface="Calibri" panose="020F0502020204030204" pitchFamily="34" charset="0"/>
              </a:rPr>
              <a:t>Une charge virale faible (inférieure à 1 000) </a:t>
            </a:r>
            <a:r>
              <a:rPr lang="fr-FR" i="1" dirty="0" smtClean="0">
                <a:latin typeface="Calibri" panose="020F0502020204030204" pitchFamily="34" charset="0"/>
              </a:rPr>
              <a:t>[insérer le résultat du patient ici] </a:t>
            </a:r>
            <a:r>
              <a:rPr lang="fr-FR" dirty="0" smtClean="0">
                <a:latin typeface="Calibri" panose="020F0502020204030204" pitchFamily="34" charset="0"/>
              </a:rPr>
              <a:t>indique que tu prends bien tes ARV et que les médicaments agissent.</a:t>
            </a:r>
          </a:p>
          <a:p>
            <a:pPr marL="696041" lvl="1" indent="-285750">
              <a:buFont typeface="Arial" panose="020B0604020202020204" pitchFamily="34" charset="0"/>
              <a:buChar char="•"/>
            </a:pPr>
            <a:r>
              <a:rPr lang="fr-FR" dirty="0" smtClean="0">
                <a:latin typeface="Calibri" panose="020F0502020204030204" pitchFamily="34" charset="0"/>
              </a:rPr>
              <a:t>Cela ne veut pas dire que tu peux arrêter les ARV.</a:t>
            </a:r>
          </a:p>
          <a:p>
            <a:pPr marL="696041" lvl="1" indent="-285750">
              <a:buFont typeface="Arial" panose="020B0604020202020204" pitchFamily="34" charset="0"/>
              <a:buChar char="•"/>
            </a:pPr>
            <a:r>
              <a:rPr lang="fr-FR" dirty="0" smtClean="0">
                <a:latin typeface="Calibri" panose="020F0502020204030204" pitchFamily="34" charset="0"/>
              </a:rPr>
              <a:t>Il est important de </a:t>
            </a:r>
            <a:r>
              <a:rPr lang="fr-FR" b="1" dirty="0" smtClean="0">
                <a:latin typeface="Calibri" panose="020F0502020204030204" pitchFamily="34" charset="0"/>
              </a:rPr>
              <a:t>continuer</a:t>
            </a:r>
            <a:r>
              <a:rPr lang="fr-FR" dirty="0" smtClean="0">
                <a:latin typeface="Calibri" panose="020F0502020204030204" pitchFamily="34" charset="0"/>
              </a:rPr>
              <a:t> à prendre tes ARV systématiquement tous les jours afin d’empêcher le virus de se reproduire, de rester en bonne santé, et d’éviter la transmission du virus à tes partenaires sexuels ou à ton bébé (pour les adolescentes enceintes).</a:t>
            </a:r>
          </a:p>
          <a:p>
            <a:endParaRPr lang="fr-FR" dirty="0">
              <a:latin typeface="Calibri" panose="020F0502020204030204" pitchFamily="34" charset="0"/>
            </a:endParaRPr>
          </a:p>
          <a:p>
            <a:r>
              <a:rPr lang="fr-FR" dirty="0" smtClean="0">
                <a:latin typeface="Calibri" panose="020F0502020204030204" pitchFamily="34" charset="0"/>
              </a:rPr>
              <a:t>Posez ces questions pour faire le point sur la réussite :</a:t>
            </a:r>
          </a:p>
          <a:p>
            <a:pPr marL="285750" indent="-285750">
              <a:buFont typeface="Arial" panose="020B0604020202020204" pitchFamily="34" charset="0"/>
              <a:buChar char="•"/>
            </a:pPr>
            <a:r>
              <a:rPr lang="fr-FR" dirty="0" smtClean="0">
                <a:latin typeface="Calibri" panose="020F0502020204030204" pitchFamily="34" charset="0"/>
              </a:rPr>
              <a:t>Je peux voir d’après les résultats du test que tu te débrouilles très bien. Qu’est-ce qui t’a aidé(e) à penser à prendre tes ARV ?</a:t>
            </a:r>
          </a:p>
          <a:p>
            <a:pPr marL="285750" indent="-285750">
              <a:buFont typeface="Arial" panose="020B0604020202020204" pitchFamily="34" charset="0"/>
              <a:buChar char="•"/>
            </a:pPr>
            <a:r>
              <a:rPr lang="fr-FR" dirty="0" smtClean="0">
                <a:latin typeface="Calibri" panose="020F0502020204030204" pitchFamily="34" charset="0"/>
              </a:rPr>
              <a:t>Est-ce que, parfois, certaines choses t’ont rendu la tâche difficile ?</a:t>
            </a:r>
          </a:p>
          <a:p>
            <a:pPr marL="285750" indent="-285750">
              <a:buFont typeface="Arial" panose="020B0604020202020204" pitchFamily="34" charset="0"/>
              <a:buChar char="•"/>
            </a:pPr>
            <a:r>
              <a:rPr lang="fr-FR" dirty="0" smtClean="0">
                <a:latin typeface="Calibri" panose="020F0502020204030204" pitchFamily="34" charset="0"/>
              </a:rPr>
              <a:t>As-tu eu du mal à te souvenir de les prendre ?</a:t>
            </a:r>
          </a:p>
          <a:p>
            <a:pPr marL="285750" indent="-285750">
              <a:buFont typeface="Arial" panose="020B0604020202020204" pitchFamily="34" charset="0"/>
              <a:buChar char="•"/>
            </a:pPr>
            <a:r>
              <a:rPr lang="fr-FR" dirty="0" smtClean="0">
                <a:latin typeface="Calibri" panose="020F0502020204030204" pitchFamily="34" charset="0"/>
              </a:rPr>
              <a:t>Dans l’avenir, qu’est-ce qui pourrait t’empêcher de les prendre ?</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886200" y="15145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453526"/>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4. La charge virale est FAIBLE</a:t>
            </a:r>
            <a:endParaRPr lang="fr-FR" sz="2800" dirty="0">
              <a:solidFill>
                <a:srgbClr val="FFFFFF"/>
              </a:solidFill>
              <a:latin typeface="Calibri" panose="020F0502020204030204" pitchFamily="34" charset="0"/>
            </a:endParaRPr>
          </a:p>
        </p:txBody>
      </p:sp>
      <p:sp>
        <p:nvSpPr>
          <p:cNvPr id="13" name="Title 1"/>
          <p:cNvSpPr txBox="1">
            <a:spLocks/>
          </p:cNvSpPr>
          <p:nvPr/>
        </p:nvSpPr>
        <p:spPr>
          <a:xfrm>
            <a:off x="0" y="7620000"/>
            <a:ext cx="10058400" cy="152400"/>
          </a:xfrm>
          <a:prstGeom prst="rect">
            <a:avLst/>
          </a:prstGeom>
          <a:solidFill>
            <a:srgbClr val="4BACC6"/>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6" name="TextBox 15"/>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990600"/>
            <a:ext cx="1169534" cy="121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71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5. Maintenir le virus à un faible niveau</a:t>
            </a:r>
            <a:endParaRPr lang="fr-FR" sz="2800" dirty="0">
              <a:solidFill>
                <a:srgbClr val="FFFFFF"/>
              </a:solidFill>
              <a:latin typeface="Calibri" panose="020F0502020204030204" pitchFamily="34" charset="0"/>
            </a:endParaRPr>
          </a:p>
        </p:txBody>
      </p:sp>
      <p:sp>
        <p:nvSpPr>
          <p:cNvPr id="2" name="TextBox 1"/>
          <p:cNvSpPr txBox="1"/>
          <p:nvPr/>
        </p:nvSpPr>
        <p:spPr>
          <a:xfrm>
            <a:off x="7086600" y="1765042"/>
            <a:ext cx="2362202" cy="5016758"/>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C’est difficile de continuer à prendre les ARV, même avec tous ces avantages, en particulier quand plein de choses changent dans ta vie.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795492"/>
            <a:ext cx="505142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93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46482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914400" y="1676400"/>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r>
              <a:rPr lang="fr-FR" sz="1600" dirty="0">
                <a:latin typeface="Calibri" panose="020F0502020204030204" pitchFamily="34" charset="0"/>
              </a:rPr>
              <a:t>C’est difficile de continuer à prendre les ARV, même avec tous ces avantages, en particulier quand plein de choses changent dans ta vie.</a:t>
            </a:r>
          </a:p>
        </p:txBody>
      </p:sp>
      <p:sp>
        <p:nvSpPr>
          <p:cNvPr id="7" name="Content Placeholder 1"/>
          <p:cNvSpPr>
            <a:spLocks noGrp="1"/>
          </p:cNvSpPr>
          <p:nvPr>
            <p:ph sz="half" idx="1"/>
          </p:nvPr>
        </p:nvSpPr>
        <p:spPr>
          <a:xfrm>
            <a:off x="1600200" y="4724401"/>
            <a:ext cx="2057400" cy="2436091"/>
          </a:xfrm>
        </p:spPr>
        <p:txBody>
          <a:bodyPr>
            <a:normAutofit lnSpcReduction="10000"/>
          </a:bodyPr>
          <a:lstStyle/>
          <a:p>
            <a:r>
              <a:rPr lang="fr-FR" sz="1500" b="1" dirty="0">
                <a:latin typeface="Calibri" panose="020F0502020204030204" pitchFamily="34" charset="0"/>
              </a:rPr>
              <a:t>Récapitulatif</a:t>
            </a:r>
          </a:p>
          <a:p>
            <a:pPr marL="285750" indent="-285750">
              <a:buFont typeface="Arial" panose="020B0604020202020204" pitchFamily="34" charset="0"/>
              <a:buChar char="•"/>
            </a:pPr>
            <a:r>
              <a:rPr lang="fr-FR" sz="1500" dirty="0">
                <a:latin typeface="Calibri" panose="020F0502020204030204" pitchFamily="34" charset="0"/>
              </a:rPr>
              <a:t>Penses-tu que les ARV vont t’aider ?</a:t>
            </a:r>
          </a:p>
          <a:p>
            <a:pPr marL="285750" indent="-285750">
              <a:buFont typeface="Arial" panose="020B0604020202020204" pitchFamily="34" charset="0"/>
              <a:buChar char="•"/>
            </a:pPr>
            <a:r>
              <a:rPr lang="fr-FR" sz="1500" dirty="0">
                <a:latin typeface="Calibri" panose="020F0502020204030204" pitchFamily="34" charset="0"/>
              </a:rPr>
              <a:t>Prends-tu d’autres traitements pour lutter contre le VIH ?</a:t>
            </a:r>
          </a:p>
          <a:p>
            <a:pPr marL="285750" indent="-285750">
              <a:buFont typeface="Arial" panose="020B0604020202020204" pitchFamily="34" charset="0"/>
              <a:buChar char="•"/>
            </a:pPr>
            <a:r>
              <a:rPr lang="fr-FR" sz="1500" dirty="0">
                <a:latin typeface="Calibri" panose="020F0502020204030204" pitchFamily="34" charset="0"/>
              </a:rPr>
              <a:t>Te fais-tu aider par quelqu’un en dehors de cette clinique pour ton VIH ?</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46482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4145844" y="1714500"/>
            <a:ext cx="5226756" cy="4305300"/>
          </a:xfrm>
        </p:spPr>
        <p:txBody>
          <a:bodyPr>
            <a:normAutofit fontScale="62500" lnSpcReduction="20000"/>
          </a:bodyPr>
          <a:lstStyle/>
          <a:p>
            <a:r>
              <a:rPr lang="fr-FR" sz="2300" b="1" dirty="0">
                <a:latin typeface="Calibri" panose="020F0502020204030204" pitchFamily="34" charset="0"/>
              </a:rPr>
              <a:t>POINTS DE DISCUSSION :</a:t>
            </a:r>
          </a:p>
          <a:p>
            <a:pPr marL="285750" indent="-285750">
              <a:buFont typeface="Arial" panose="020B0604020202020204" pitchFamily="34" charset="0"/>
              <a:buChar char="•"/>
            </a:pPr>
            <a:r>
              <a:rPr lang="fr-FR" sz="1900" dirty="0">
                <a:latin typeface="Calibri" panose="020F0502020204030204" pitchFamily="34" charset="0"/>
              </a:rPr>
              <a:t>Est-ce que quelqu’un t’aide à prendre tes ARV ?                                                               Dis-moi comment ça se passe.</a:t>
            </a:r>
          </a:p>
          <a:p>
            <a:pPr marL="285750" indent="-285750">
              <a:buFont typeface="Arial" panose="020B0604020202020204" pitchFamily="34" charset="0"/>
              <a:buChar char="•"/>
            </a:pPr>
            <a:r>
              <a:rPr lang="fr-FR" sz="1900" dirty="0">
                <a:latin typeface="Calibri" panose="020F0502020204030204" pitchFamily="34" charset="0"/>
              </a:rPr>
              <a:t>Selon toi, comment les choses pourraient évoluer ?</a:t>
            </a:r>
          </a:p>
          <a:p>
            <a:pPr marL="285750" indent="-285750">
              <a:buFont typeface="Arial" panose="020B0604020202020204" pitchFamily="34" charset="0"/>
              <a:buChar char="•"/>
            </a:pPr>
            <a:r>
              <a:rPr lang="fr-FR" sz="1900" dirty="0">
                <a:latin typeface="Calibri" panose="020F0502020204030204" pitchFamily="34" charset="0"/>
              </a:rPr>
              <a:t>Qui sait que tu es séropositif/séropositive ?</a:t>
            </a:r>
          </a:p>
          <a:p>
            <a:pPr marL="285750" indent="-285750">
              <a:buFont typeface="Arial" panose="020B0604020202020204" pitchFamily="34" charset="0"/>
              <a:buChar char="•"/>
            </a:pPr>
            <a:r>
              <a:rPr lang="fr-FR" sz="1900" dirty="0">
                <a:latin typeface="Calibri" panose="020F0502020204030204" pitchFamily="34" charset="0"/>
              </a:rPr>
              <a:t>Qui pourrait être une bonne source de soutien pour t’aider à gérer ta séropositivité ?</a:t>
            </a:r>
          </a:p>
          <a:p>
            <a:pPr marL="285750" indent="-285750">
              <a:buFont typeface="Arial" panose="020B0604020202020204" pitchFamily="34" charset="0"/>
              <a:buChar char="•"/>
            </a:pPr>
            <a:r>
              <a:rPr lang="fr-FR" sz="1900" dirty="0">
                <a:latin typeface="Calibri" panose="020F0502020204030204" pitchFamily="34" charset="0"/>
              </a:rPr>
              <a:t>Vis-tu actuellement des changements ?</a:t>
            </a:r>
          </a:p>
          <a:p>
            <a:pPr marL="285750" indent="-285750">
              <a:buFont typeface="Arial" panose="020B0604020202020204" pitchFamily="34" charset="0"/>
              <a:buChar char="•"/>
            </a:pPr>
            <a:r>
              <a:rPr lang="fr-FR" sz="1900" dirty="0">
                <a:latin typeface="Calibri" panose="020F0502020204030204" pitchFamily="34" charset="0"/>
              </a:rPr>
              <a:t>Dans quelle mesure penses-tu que ces changements pourraient influer sur la prise de tes ARV ?</a:t>
            </a:r>
          </a:p>
          <a:p>
            <a:pPr marL="285750" indent="-285750">
              <a:buFont typeface="Arial" panose="020B0604020202020204" pitchFamily="34" charset="0"/>
              <a:buChar char="•"/>
            </a:pPr>
            <a:r>
              <a:rPr lang="fr-FR" sz="1900" dirty="0">
                <a:latin typeface="Calibri" panose="020F0502020204030204" pitchFamily="34" charset="0"/>
              </a:rPr>
              <a:t>Conseils supplémentaires :</a:t>
            </a:r>
          </a:p>
          <a:p>
            <a:pPr marL="696041" lvl="1" indent="-285750">
              <a:buFont typeface="Arial" panose="020B0604020202020204" pitchFamily="34" charset="0"/>
              <a:buChar char="•"/>
            </a:pPr>
            <a:r>
              <a:rPr lang="fr-FR" sz="1900" dirty="0">
                <a:latin typeface="Calibri" panose="020F0502020204030204" pitchFamily="34" charset="0"/>
              </a:rPr>
              <a:t>Mets tes ARV dans un endroit facile à retenir, près de quelque chose que tu utilises tous les jours, et laisses-y une bouteille d’eau si nécessaire.</a:t>
            </a:r>
          </a:p>
          <a:p>
            <a:pPr marL="696041" lvl="1" indent="-285750">
              <a:buFont typeface="Arial" panose="020B0604020202020204" pitchFamily="34" charset="0"/>
              <a:buChar char="•"/>
            </a:pPr>
            <a:r>
              <a:rPr lang="fr-FR" sz="1900" dirty="0">
                <a:latin typeface="Calibri" panose="020F0502020204030204" pitchFamily="34" charset="0"/>
              </a:rPr>
              <a:t>Programme une alarme sur ton téléphone pour te rappeler de prendre tes médicaments.</a:t>
            </a:r>
          </a:p>
          <a:p>
            <a:pPr marL="696041" lvl="1" indent="-285750">
              <a:buFont typeface="Arial" panose="020B0604020202020204" pitchFamily="34" charset="0"/>
              <a:buChar char="•"/>
            </a:pPr>
            <a:r>
              <a:rPr lang="fr-FR" sz="1900" dirty="0">
                <a:latin typeface="Calibri" panose="020F0502020204030204" pitchFamily="34" charset="0"/>
              </a:rPr>
              <a:t>Prends tes ARV avec toi ; en cas d'oubli avant de partir pour la journée, tu en auras sous la main.</a:t>
            </a:r>
          </a:p>
          <a:p>
            <a:pPr marL="696041" lvl="1" indent="-285750">
              <a:buFont typeface="Arial" panose="020B0604020202020204" pitchFamily="34" charset="0"/>
              <a:buChar char="•"/>
            </a:pPr>
            <a:r>
              <a:rPr lang="fr-FR" sz="1900" dirty="0">
                <a:latin typeface="Calibri" panose="020F0502020204030204" pitchFamily="34" charset="0"/>
              </a:rPr>
              <a:t>Utilise des piluliers et un calendrier pour marquer et garder une trace du moment où tu as pris tes médicaments pour la journée.</a:t>
            </a:r>
          </a:p>
          <a:p>
            <a:pPr marL="696041" lvl="1" indent="-285750">
              <a:buFont typeface="Arial" panose="020B0604020202020204" pitchFamily="34" charset="0"/>
              <a:buChar char="•"/>
            </a:pPr>
            <a:r>
              <a:rPr lang="fr-FR" sz="1900" dirty="0">
                <a:latin typeface="Calibri" panose="020F0502020204030204" pitchFamily="34" charset="0"/>
              </a:rPr>
              <a:t>Demande des médicaments supplémentaires si les écarts entre les réapprovisionnements posent problème.</a:t>
            </a:r>
          </a:p>
          <a:p>
            <a:pPr marL="696041" lvl="1" indent="-285750">
              <a:buFont typeface="Arial" panose="020B0604020202020204" pitchFamily="34" charset="0"/>
              <a:buChar char="•"/>
            </a:pPr>
            <a:r>
              <a:rPr lang="fr-FR" sz="1900" dirty="0">
                <a:latin typeface="Calibri" panose="020F0502020204030204" pitchFamily="34" charset="0"/>
              </a:rPr>
              <a:t>Si quelqu’un te demande de partager tes médicaments, aide cette personne à trouver une clinique et une assistance. En cas de partage, les médicaments ne feront effet à aucun de vous deux.</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886200" y="15145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453526"/>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5. Maintenir le virus à un faible niveau</a:t>
            </a:r>
            <a:endParaRPr lang="fr-FR" sz="2800" dirty="0">
              <a:solidFill>
                <a:srgbClr val="FFFFFF"/>
              </a:solidFill>
              <a:latin typeface="Calibri" panose="020F0502020204030204" pitchFamily="34" charset="0"/>
            </a:endParaRPr>
          </a:p>
        </p:txBody>
      </p:sp>
      <p:sp>
        <p:nvSpPr>
          <p:cNvPr id="16" name="Rectangle 15"/>
          <p:cNvSpPr/>
          <p:nvPr/>
        </p:nvSpPr>
        <p:spPr>
          <a:xfrm>
            <a:off x="4114800" y="6096001"/>
            <a:ext cx="5312255" cy="10563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4715164" y="6172200"/>
            <a:ext cx="4711890" cy="980124"/>
          </a:xfrm>
        </p:spPr>
        <p:txBody>
          <a:bodyPr>
            <a:normAutofit fontScale="62500" lnSpcReduction="20000"/>
          </a:bodyPr>
          <a:lstStyle/>
          <a:p>
            <a:r>
              <a:rPr lang="fr-FR" sz="2100" b="1" dirty="0">
                <a:latin typeface="Calibri" panose="020F0502020204030204" pitchFamily="34" charset="0"/>
              </a:rPr>
              <a:t>Instructions pour le professionnel</a:t>
            </a:r>
          </a:p>
          <a:p>
            <a:r>
              <a:rPr lang="fr-FR" dirty="0" smtClean="0">
                <a:latin typeface="Calibri" panose="020F0502020204030204" pitchFamily="34" charset="0"/>
              </a:rPr>
              <a:t>Vérifier les autres croyances en matière de santé ou les difficultés liées à l'annonce/la confidentialité. Passer en revue la carte 16 (Comprendre tes ARV), la carte 19 (À qui se confier et pourquoi), ou la carte 20 (Prendre tes ARV en main) peut s’avérer utile dans ces domaines.</a:t>
            </a:r>
          </a:p>
          <a:p>
            <a:pPr marL="285750" indent="-285750">
              <a:buFont typeface="Arial" panose="020B0604020202020204" pitchFamily="34" charset="0"/>
              <a:buChar char="•"/>
            </a:pPr>
            <a:endParaRPr lang="fr-FR" b="1" dirty="0" smtClean="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350" y="6172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7620000"/>
            <a:ext cx="10058400" cy="152400"/>
          </a:xfrm>
          <a:prstGeom prst="rect">
            <a:avLst/>
          </a:prstGeom>
          <a:solidFill>
            <a:srgbClr val="4BACC6"/>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9" name="TextBox 18"/>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976013"/>
            <a:ext cx="1192146" cy="120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17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6. La charge virale est ÉLEVÉE</a:t>
            </a:r>
            <a:endParaRPr lang="fr-FR" sz="2800" dirty="0">
              <a:solidFill>
                <a:srgbClr val="FFFFFF"/>
              </a:solidFill>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59426"/>
            <a:ext cx="6172200" cy="542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86978" y="1752601"/>
            <a:ext cx="2161824" cy="532453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Le VIH n’est pas contrôlé et il détruit ton organisme et ton cerveau.</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Tu ne prends peut-être pas toutes tes doses d’ARV.</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Le virus peut être résistant ; il peut avoir évolué et, dans ce cas, les ARV n’agissent plus.</a:t>
            </a:r>
            <a:endParaRPr lang="fr-FR" sz="2000" dirty="0">
              <a:latin typeface="Calibri" panose="020F050202020403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28" y="1524001"/>
            <a:ext cx="3154363"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86400" y="4876800"/>
            <a:ext cx="1295400" cy="707886"/>
          </a:xfrm>
          <a:prstGeom prst="rect">
            <a:avLst/>
          </a:prstGeom>
          <a:solidFill>
            <a:schemeClr val="bg1"/>
          </a:solidFill>
        </p:spPr>
        <p:txBody>
          <a:bodyPr wrap="square" rtlCol="0">
            <a:spAutoFit/>
          </a:bodyPr>
          <a:lstStyle/>
          <a:p>
            <a:r>
              <a:rPr lang="en-US" sz="2000" dirty="0">
                <a:latin typeface="Calibri" panose="020F0502020204030204" pitchFamily="34" charset="0"/>
              </a:rPr>
              <a:t> Virus résistant</a:t>
            </a:r>
            <a:endParaRPr lang="en-US" sz="2000" dirty="0">
              <a:latin typeface="Calibri" panose="020F0502020204030204" pitchFamily="34" charset="0"/>
            </a:endParaRPr>
          </a:p>
        </p:txBody>
      </p:sp>
    </p:spTree>
    <p:extLst>
      <p:ext uri="{BB962C8B-B14F-4D97-AF65-F5344CB8AC3E}">
        <p14:creationId xmlns:p14="http://schemas.microsoft.com/office/powerpoint/2010/main" val="157919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50567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Le VIH n’est pas contrôlé et il détruit ton organisme et ton cerveau.</a:t>
            </a:r>
          </a:p>
          <a:p>
            <a:pPr marL="285750" indent="-285750">
              <a:buFont typeface="Wingdings" panose="05000000000000000000" pitchFamily="2" charset="2"/>
              <a:buChar char="Ø"/>
            </a:pPr>
            <a:r>
              <a:rPr lang="fr-FR" sz="1600" dirty="0">
                <a:latin typeface="Calibri" panose="020F0502020204030204" pitchFamily="34" charset="0"/>
              </a:rPr>
              <a:t>Tu ne prends peut-être pas toutes tes doses d’ARV.</a:t>
            </a:r>
          </a:p>
          <a:p>
            <a:pPr marL="285750" indent="-285750">
              <a:buFont typeface="Wingdings" panose="05000000000000000000" pitchFamily="2" charset="2"/>
              <a:buChar char="Ø"/>
            </a:pPr>
            <a:r>
              <a:rPr lang="fr-FR" sz="1600" dirty="0">
                <a:latin typeface="Calibri" panose="020F0502020204030204" pitchFamily="34" charset="0"/>
              </a:rPr>
              <a:t>Le virus peut être résistant ; il peut avoir évolué et, dans ce cas, les ARV n’agissent plus.</a:t>
            </a:r>
            <a:endParaRPr lang="fr-FR" sz="1600" dirty="0">
              <a:latin typeface="Calibri" panose="020F0502020204030204" pitchFamily="34" charset="0"/>
            </a:endParaRPr>
          </a:p>
        </p:txBody>
      </p:sp>
      <p:sp>
        <p:nvSpPr>
          <p:cNvPr id="7" name="Content Placeholder 1"/>
          <p:cNvSpPr>
            <a:spLocks noGrp="1"/>
          </p:cNvSpPr>
          <p:nvPr>
            <p:ph sz="half" idx="1"/>
          </p:nvPr>
        </p:nvSpPr>
        <p:spPr>
          <a:xfrm>
            <a:off x="1371600" y="5105400"/>
            <a:ext cx="4419600" cy="1905000"/>
          </a:xfrm>
        </p:spPr>
        <p:txBody>
          <a:bodyPr>
            <a:normAutofit fontScale="85000" lnSpcReduction="10000"/>
          </a:bodyPr>
          <a:lstStyle/>
          <a:p>
            <a:r>
              <a:rPr lang="fr-FR" sz="1600" b="1" dirty="0">
                <a:latin typeface="Calibri" panose="020F0502020204030204" pitchFamily="34" charset="0"/>
              </a:rPr>
              <a:t>Récapitulatif</a:t>
            </a:r>
          </a:p>
          <a:p>
            <a:pPr marL="285750" indent="-285750">
              <a:buFont typeface="Arial" panose="020B0604020202020204" pitchFamily="34" charset="0"/>
              <a:buChar char="•"/>
            </a:pPr>
            <a:r>
              <a:rPr lang="fr-FR" sz="1500" dirty="0">
                <a:latin typeface="Calibri" panose="020F0502020204030204" pitchFamily="34" charset="0"/>
              </a:rPr>
              <a:t>Quelles sont les raisons possibles d'une charge virale élevée ?</a:t>
            </a:r>
          </a:p>
          <a:p>
            <a:pPr marL="285750" indent="-285750">
              <a:buFont typeface="Arial" panose="020B0604020202020204" pitchFamily="34" charset="0"/>
              <a:buChar char="•"/>
            </a:pPr>
            <a:r>
              <a:rPr lang="fr-FR" sz="1500" dirty="0">
                <a:latin typeface="Calibri" panose="020F0502020204030204" pitchFamily="34" charset="0"/>
              </a:rPr>
              <a:t>Que peut-il se passer lorsque ta charge virale est élevée ?</a:t>
            </a:r>
          </a:p>
          <a:p>
            <a:pPr marL="285750" indent="-285750">
              <a:buFont typeface="Arial" panose="020B0604020202020204" pitchFamily="34" charset="0"/>
              <a:buChar char="•"/>
            </a:pPr>
            <a:r>
              <a:rPr lang="fr-FR" sz="1500" dirty="0">
                <a:latin typeface="Calibri" panose="020F0502020204030204" pitchFamily="34" charset="0"/>
              </a:rPr>
              <a:t>Quel est l’avantage d’une charge virale faible ?</a:t>
            </a:r>
          </a:p>
          <a:p>
            <a:pPr marL="285750" indent="-285750">
              <a:buFont typeface="Arial" panose="020B0604020202020204" pitchFamily="34" charset="0"/>
              <a:buChar char="•"/>
            </a:pPr>
            <a:r>
              <a:rPr lang="fr-FR" sz="1500" dirty="0">
                <a:latin typeface="Calibri" panose="020F0502020204030204" pitchFamily="34" charset="0"/>
              </a:rPr>
              <a:t>Dans quelle mesure est-ce important pour ta santé à long terme ?</a:t>
            </a:r>
          </a:p>
          <a:p>
            <a:pPr marL="285750" indent="-285750">
              <a:buFont typeface="Arial" panose="020B0604020202020204" pitchFamily="34" charset="0"/>
              <a:buChar char="•"/>
            </a:pPr>
            <a:r>
              <a:rPr lang="fr-FR" sz="1500" dirty="0">
                <a:latin typeface="Calibri" panose="020F0502020204030204" pitchFamily="34" charset="0"/>
              </a:rPr>
              <a:t>Selon toi, que se passe-t-il si tu ne prends pas tes ARV régulièrement ?</a:t>
            </a:r>
            <a:endParaRPr lang="fr-FR" sz="1500"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3505200"/>
          </a:xfrm>
        </p:spPr>
        <p:txBody>
          <a:bodyPr>
            <a:normAutofit fontScale="85000" lnSpcReduction="2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Le résultat du test de la </a:t>
            </a:r>
            <a:r>
              <a:rPr lang="fr-FR" b="1" dirty="0" smtClean="0">
                <a:latin typeface="Calibri" panose="020F0502020204030204" pitchFamily="34" charset="0"/>
              </a:rPr>
              <a:t>charge virale                                                             </a:t>
            </a:r>
            <a:r>
              <a:rPr lang="fr-FR" dirty="0" smtClean="0">
                <a:latin typeface="Calibri" panose="020F0502020204030204" pitchFamily="34" charset="0"/>
              </a:rPr>
              <a:t> est </a:t>
            </a:r>
            <a:r>
              <a:rPr lang="fr-FR" b="1" dirty="0" smtClean="0">
                <a:latin typeface="Calibri" panose="020F0502020204030204" pitchFamily="34" charset="0"/>
              </a:rPr>
              <a:t>élevé  </a:t>
            </a:r>
            <a:r>
              <a:rPr lang="fr-FR" sz="1600" i="1" dirty="0">
                <a:latin typeface="Calibri" panose="020F0502020204030204" pitchFamily="34" charset="0"/>
              </a:rPr>
              <a:t>[insérer le résultat du patient],</a:t>
            </a:r>
            <a:r>
              <a:rPr lang="fr-FR" sz="1600" dirty="0">
                <a:latin typeface="Calibri" panose="020F0502020204030204" pitchFamily="34" charset="0"/>
              </a:rPr>
              <a:t>                                                              l’objectif est de le maintenir en-dessous                                                                            de 1 000.</a:t>
            </a:r>
          </a:p>
          <a:p>
            <a:pPr marL="285750" indent="-285750">
              <a:buFont typeface="Arial" panose="020B0604020202020204" pitchFamily="34" charset="0"/>
              <a:buChar char="•"/>
            </a:pPr>
            <a:r>
              <a:rPr lang="fr-FR" sz="1600" dirty="0">
                <a:latin typeface="Calibri" panose="020F0502020204030204" pitchFamily="34" charset="0"/>
              </a:rPr>
              <a:t>Cela signifie que le </a:t>
            </a:r>
            <a:r>
              <a:rPr lang="fr-FR" sz="1600" b="1" dirty="0">
                <a:latin typeface="Calibri" panose="020F0502020204030204" pitchFamily="34" charset="0"/>
              </a:rPr>
              <a:t>VIH</a:t>
            </a:r>
            <a:r>
              <a:rPr lang="fr-FR" sz="1600" dirty="0">
                <a:latin typeface="Calibri" panose="020F0502020204030204" pitchFamily="34" charset="0"/>
              </a:rPr>
              <a:t> se multiplie dans l’organisme.</a:t>
            </a:r>
          </a:p>
          <a:p>
            <a:pPr marL="285750" indent="-285750">
              <a:buFont typeface="Arial" panose="020B0604020202020204" pitchFamily="34" charset="0"/>
              <a:buChar char="•"/>
            </a:pPr>
            <a:r>
              <a:rPr lang="fr-FR" sz="1600" dirty="0">
                <a:latin typeface="Calibri" panose="020F0502020204030204" pitchFamily="34" charset="0"/>
              </a:rPr>
              <a:t>Sans doute parce que tu </a:t>
            </a:r>
            <a:r>
              <a:rPr lang="fr-FR" sz="1600" b="1" dirty="0">
                <a:latin typeface="Calibri" panose="020F0502020204030204" pitchFamily="34" charset="0"/>
              </a:rPr>
              <a:t>ne prends pas correctement tes ARV</a:t>
            </a:r>
            <a:r>
              <a:rPr lang="fr-FR" sz="1600" dirty="0">
                <a:latin typeface="Calibri" panose="020F0502020204030204" pitchFamily="34" charset="0"/>
              </a:rPr>
              <a:t>.</a:t>
            </a:r>
          </a:p>
          <a:p>
            <a:pPr marL="285750" indent="-285750">
              <a:buFont typeface="Arial" panose="020B0604020202020204" pitchFamily="34" charset="0"/>
              <a:buChar char="•"/>
            </a:pPr>
            <a:r>
              <a:rPr lang="fr-FR" sz="1600" dirty="0">
                <a:latin typeface="Calibri" panose="020F0502020204030204" pitchFamily="34" charset="0"/>
              </a:rPr>
              <a:t>Avec une telle quantité de virus dans le sang, ton système immunitaire (tes défenses) s’affaiblit et le nombre de cellules CD4 diminue. Cela peut nuire au cerveau, au cœur, au foie et aux reins, et </a:t>
            </a:r>
            <a:r>
              <a:rPr lang="fr-FR" sz="1600" b="1" dirty="0">
                <a:latin typeface="Calibri" panose="020F0502020204030204" pitchFamily="34" charset="0"/>
              </a:rPr>
              <a:t>te rendre malade.</a:t>
            </a:r>
          </a:p>
          <a:p>
            <a:pPr marL="285750" indent="-285750">
              <a:buFont typeface="Arial" panose="020B0604020202020204" pitchFamily="34" charset="0"/>
              <a:buChar char="•"/>
            </a:pPr>
            <a:r>
              <a:rPr lang="fr-FR" sz="1600" dirty="0">
                <a:latin typeface="Calibri" panose="020F0502020204030204" pitchFamily="34" charset="0"/>
              </a:rPr>
              <a:t>Si les ARV ne sont pas pris correctement, le virus peut évoluer et devenir « résistant » aux ARV, ce qui signifie que même s'ils sont bien pris, ils n’auront plus aucun effet.</a:t>
            </a:r>
          </a:p>
          <a:p>
            <a:pPr marL="285750" indent="-285750">
              <a:buFont typeface="Arial" panose="020B0604020202020204" pitchFamily="34" charset="0"/>
              <a:buChar char="•"/>
            </a:pPr>
            <a:r>
              <a:rPr lang="fr-FR" sz="1600" dirty="0">
                <a:latin typeface="Calibri" panose="020F0502020204030204" pitchFamily="34" charset="0"/>
              </a:rPr>
              <a:t>Pour éviter que tu ne tombes malade ou que tu ne transmettes le virus à tes partenaires, il est important d’empêcher le virus de se reproduire. </a:t>
            </a:r>
            <a:endParaRPr lang="fr-FR" dirty="0">
              <a:latin typeface="Calibri" panose="020F0502020204030204" pitchFamily="34" charset="0"/>
            </a:endParaRPr>
          </a:p>
        </p:txBody>
      </p:sp>
      <p:cxnSp>
        <p:nvCxnSpPr>
          <p:cNvPr id="15" name="Straight Connector 14"/>
          <p:cNvCxnSpPr/>
          <p:nvPr/>
        </p:nvCxnSpPr>
        <p:spPr>
          <a:xfrm>
            <a:off x="3886200" y="1514564"/>
            <a:ext cx="0" cy="3438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6. La charge virale est ÉLEVÉE</a:t>
            </a:r>
            <a:endParaRPr lang="fr-FR" sz="2800" dirty="0">
              <a:solidFill>
                <a:srgbClr val="FFFFFF"/>
              </a:solidFill>
              <a:latin typeface="Calibri" panose="020F0502020204030204" pitchFamily="34" charset="0"/>
            </a:endParaRPr>
          </a:p>
        </p:txBody>
      </p:sp>
      <p:sp>
        <p:nvSpPr>
          <p:cNvPr id="17" name="Rectangle 16"/>
          <p:cNvSpPr/>
          <p:nvPr/>
        </p:nvSpPr>
        <p:spPr>
          <a:xfrm>
            <a:off x="6248400" y="5056755"/>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843414" y="5105400"/>
            <a:ext cx="2605386" cy="1828800"/>
          </a:xfrm>
        </p:spPr>
        <p:txBody>
          <a:bodyPr>
            <a:normAutofit fontScale="70000" lnSpcReduction="20000"/>
          </a:bodyPr>
          <a:lstStyle/>
          <a:p>
            <a:r>
              <a:rPr lang="fr-FR" b="1" dirty="0" smtClean="0">
                <a:latin typeface="Calibri" panose="020F0502020204030204" pitchFamily="34" charset="0"/>
              </a:rPr>
              <a:t>Instructions pour le professionnel</a:t>
            </a:r>
          </a:p>
          <a:p>
            <a:r>
              <a:rPr lang="fr-FR" dirty="0" smtClean="0">
                <a:latin typeface="Calibri" panose="020F0502020204030204" pitchFamily="34" charset="0"/>
              </a:rPr>
              <a:t>Penser à utiliser un langage objectif et respectueux – ne pas culpabiliser ou critiquer :</a:t>
            </a:r>
          </a:p>
          <a:p>
            <a:r>
              <a:rPr lang="fr-FR" i="1" dirty="0" smtClean="0">
                <a:latin typeface="Calibri" panose="020F0502020204030204" pitchFamily="34" charset="0"/>
              </a:rPr>
              <a:t>« Je suis ravi(e) que tu sois venu(e) chercher les résultats du test de ta charge virale. Maintenant nous pouvons t’aider à faire baisser ta charge virale. »</a:t>
            </a:r>
            <a:endParaRPr lang="fr-FR" i="1" dirty="0">
              <a:latin typeface="Calibri" panose="020F0502020204030204" pitchFamily="34" charset="0"/>
            </a:endParaRPr>
          </a:p>
        </p:txBody>
      </p:sp>
      <p:pic>
        <p:nvPicPr>
          <p:cNvPr id="20"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911" y="51054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5105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7710" y="998393"/>
            <a:ext cx="1250156" cy="109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itle 1"/>
          <p:cNvSpPr txBox="1">
            <a:spLocks/>
          </p:cNvSpPr>
          <p:nvPr/>
        </p:nvSpPr>
        <p:spPr>
          <a:xfrm>
            <a:off x="0" y="7620000"/>
            <a:ext cx="10058400" cy="152400"/>
          </a:xfrm>
          <a:prstGeom prst="rect">
            <a:avLst/>
          </a:prstGeom>
          <a:solidFill>
            <a:srgbClr val="F79646"/>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626330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7. Comment prends-tu tes ARV ?</a:t>
            </a:r>
          </a:p>
        </p:txBody>
      </p:sp>
      <p:sp>
        <p:nvSpPr>
          <p:cNvPr id="4" name="TextBox 3"/>
          <p:cNvSpPr txBox="1"/>
          <p:nvPr/>
        </p:nvSpPr>
        <p:spPr>
          <a:xfrm>
            <a:off x="7315200" y="1905001"/>
            <a:ext cx="2161824" cy="4708981"/>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C’est parfois difficile de prendre les ARV tous les jours.</a:t>
            </a:r>
          </a:p>
          <a:p>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Ensemble, nous allons voir à quelle fréquence tu prends tes ARV et comment nous pouvons améliorer les choses.</a:t>
            </a:r>
          </a:p>
          <a:p>
            <a:endParaRPr lang="fr-FR" sz="2000" dirty="0">
              <a:latin typeface="Calibri" panose="020F0502020204030204"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 y="1530490"/>
            <a:ext cx="6283280" cy="555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1752600"/>
            <a:ext cx="6858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Lundi</a:t>
            </a:r>
            <a:endParaRPr lang="en-US" sz="1100" b="1" dirty="0">
              <a:latin typeface="Calibri" panose="020F0502020204030204" pitchFamily="34" charset="0"/>
            </a:endParaRPr>
          </a:p>
        </p:txBody>
      </p:sp>
      <p:sp>
        <p:nvSpPr>
          <p:cNvPr id="7" name="TextBox 6"/>
          <p:cNvSpPr txBox="1"/>
          <p:nvPr/>
        </p:nvSpPr>
        <p:spPr>
          <a:xfrm>
            <a:off x="2667000" y="1749623"/>
            <a:ext cx="6096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Mardi</a:t>
            </a:r>
            <a:endParaRPr lang="en-US" sz="1200" b="1"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532" y="1749623"/>
            <a:ext cx="24765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505200" y="1752600"/>
            <a:ext cx="7620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Mercredi</a:t>
            </a:r>
            <a:endParaRPr lang="en-US" sz="1100" b="1" dirty="0">
              <a:latin typeface="Calibri" panose="020F0502020204030204" pitchFamily="34" charset="0"/>
            </a:endParaRPr>
          </a:p>
        </p:txBody>
      </p:sp>
      <p:sp>
        <p:nvSpPr>
          <p:cNvPr id="9" name="TextBox 8"/>
          <p:cNvSpPr txBox="1"/>
          <p:nvPr/>
        </p:nvSpPr>
        <p:spPr>
          <a:xfrm>
            <a:off x="1004456" y="2923401"/>
            <a:ext cx="671945" cy="261610"/>
          </a:xfrm>
          <a:prstGeom prst="rect">
            <a:avLst/>
          </a:prstGeom>
          <a:solidFill>
            <a:schemeClr val="bg1"/>
          </a:solidFill>
        </p:spPr>
        <p:txBody>
          <a:bodyPr wrap="square" rtlCol="0">
            <a:spAutoFit/>
          </a:bodyPr>
          <a:lstStyle/>
          <a:p>
            <a:r>
              <a:rPr lang="en-US" sz="1100" b="1" dirty="0">
                <a:latin typeface="Calibri" panose="020F0502020204030204" pitchFamily="34" charset="0"/>
              </a:rPr>
              <a:t>Jeudi</a:t>
            </a:r>
            <a:endParaRPr lang="en-US" sz="1200" b="1" dirty="0">
              <a:latin typeface="Calibri" panose="020F0502020204030204" pitchFamily="34" charset="0"/>
            </a:endParaRPr>
          </a:p>
        </p:txBody>
      </p:sp>
      <p:sp>
        <p:nvSpPr>
          <p:cNvPr id="10" name="TextBox 9"/>
          <p:cNvSpPr txBox="1"/>
          <p:nvPr/>
        </p:nvSpPr>
        <p:spPr>
          <a:xfrm>
            <a:off x="2209801" y="2928020"/>
            <a:ext cx="671945" cy="246221"/>
          </a:xfrm>
          <a:prstGeom prst="rect">
            <a:avLst/>
          </a:prstGeom>
          <a:solidFill>
            <a:schemeClr val="bg1"/>
          </a:solidFill>
        </p:spPr>
        <p:txBody>
          <a:bodyPr wrap="square" rtlCol="0">
            <a:spAutoFit/>
          </a:bodyPr>
          <a:lstStyle/>
          <a:p>
            <a:r>
              <a:rPr lang="en-US" sz="1000" b="1" dirty="0">
                <a:latin typeface="Calibri" panose="020F0502020204030204" pitchFamily="34" charset="0"/>
              </a:rPr>
              <a:t>Vendredi</a:t>
            </a:r>
            <a:endParaRPr lang="en-US" sz="1050" b="1" dirty="0">
              <a:latin typeface="Calibri" panose="020F0502020204030204" pitchFamily="34" charset="0"/>
            </a:endParaRPr>
          </a:p>
        </p:txBody>
      </p:sp>
      <p:sp>
        <p:nvSpPr>
          <p:cNvPr id="11" name="TextBox 10"/>
          <p:cNvSpPr txBox="1"/>
          <p:nvPr/>
        </p:nvSpPr>
        <p:spPr>
          <a:xfrm>
            <a:off x="1385456" y="4173380"/>
            <a:ext cx="671945" cy="246221"/>
          </a:xfrm>
          <a:prstGeom prst="rect">
            <a:avLst/>
          </a:prstGeom>
          <a:solidFill>
            <a:schemeClr val="bg1"/>
          </a:solidFill>
        </p:spPr>
        <p:txBody>
          <a:bodyPr wrap="square" rtlCol="0">
            <a:spAutoFit/>
          </a:bodyPr>
          <a:lstStyle/>
          <a:p>
            <a:r>
              <a:rPr lang="en-US" sz="1000" b="1" dirty="0">
                <a:latin typeface="Calibri" panose="020F0502020204030204" pitchFamily="34" charset="0"/>
              </a:rPr>
              <a:t>Samedi</a:t>
            </a:r>
            <a:endParaRPr lang="en-US" sz="1050" b="1" dirty="0">
              <a:latin typeface="Calibri" panose="020F050202020403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150668"/>
            <a:ext cx="457494" cy="15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209800" y="4188768"/>
            <a:ext cx="685800" cy="230832"/>
          </a:xfrm>
          <a:prstGeom prst="rect">
            <a:avLst/>
          </a:prstGeom>
          <a:solidFill>
            <a:schemeClr val="bg1"/>
          </a:solidFill>
        </p:spPr>
        <p:txBody>
          <a:bodyPr wrap="square" rtlCol="0">
            <a:spAutoFit/>
          </a:bodyPr>
          <a:lstStyle/>
          <a:p>
            <a:r>
              <a:rPr lang="en-US" sz="900" b="1" dirty="0">
                <a:latin typeface="Calibri" panose="020F0502020204030204" pitchFamily="34" charset="0"/>
              </a:rPr>
              <a:t>Dimanche</a:t>
            </a:r>
            <a:endParaRPr lang="en-US" sz="1050" b="1" dirty="0">
              <a:latin typeface="Calibri" panose="020F0502020204030204" pitchFamily="34" charset="0"/>
            </a:endParaRPr>
          </a:p>
        </p:txBody>
      </p:sp>
      <p:sp>
        <p:nvSpPr>
          <p:cNvPr id="3" name="TextBox 2"/>
          <p:cNvSpPr txBox="1"/>
          <p:nvPr/>
        </p:nvSpPr>
        <p:spPr>
          <a:xfrm>
            <a:off x="3903640" y="3166408"/>
            <a:ext cx="1582761" cy="1938992"/>
          </a:xfrm>
          <a:prstGeom prst="rect">
            <a:avLst/>
          </a:prstGeom>
          <a:solidFill>
            <a:schemeClr val="bg1"/>
          </a:solidFill>
        </p:spPr>
        <p:txBody>
          <a:bodyPr wrap="square" rtlCol="0">
            <a:spAutoFit/>
          </a:bodyPr>
          <a:lstStyle/>
          <a:p>
            <a:r>
              <a:rPr lang="en-US" sz="2400" b="1" dirty="0">
                <a:solidFill>
                  <a:schemeClr val="tx2"/>
                </a:solidFill>
                <a:latin typeface="Calibri" panose="020F0502020204030204" pitchFamily="34" charset="0"/>
              </a:rPr>
              <a:t>Nombre de doses  manquées le mois dernier</a:t>
            </a:r>
            <a:endParaRPr lang="en-US" sz="2400" b="1" dirty="0">
              <a:solidFill>
                <a:schemeClr val="tx2"/>
              </a:solidFill>
              <a:latin typeface="Calibri" panose="020F0502020204030204" pitchFamily="34" charset="0"/>
            </a:endParaRPr>
          </a:p>
        </p:txBody>
      </p:sp>
    </p:spTree>
    <p:extLst>
      <p:ext uri="{BB962C8B-B14F-4D97-AF65-F5344CB8AC3E}">
        <p14:creationId xmlns:p14="http://schemas.microsoft.com/office/powerpoint/2010/main" val="3324579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C’est parfois difficile de prendre les ARV tous les jours.</a:t>
            </a:r>
          </a:p>
          <a:p>
            <a:pPr marL="285750" indent="-285750">
              <a:buFont typeface="Wingdings" panose="05000000000000000000" pitchFamily="2" charset="2"/>
              <a:buChar char="Ø"/>
            </a:pPr>
            <a:r>
              <a:rPr lang="fr-FR" sz="1400" dirty="0">
                <a:latin typeface="Calibri" panose="020F0502020204030204" pitchFamily="34" charset="0"/>
              </a:rPr>
              <a:t>Ensemble, nous allons voir à quelle fréquence tu prends tes ARV et comment nous pouvons améliorer les choses.</a:t>
            </a:r>
          </a:p>
        </p:txBody>
      </p:sp>
      <p:sp>
        <p:nvSpPr>
          <p:cNvPr id="21" name="Content Placeholder 1"/>
          <p:cNvSpPr>
            <a:spLocks noGrp="1"/>
          </p:cNvSpPr>
          <p:nvPr>
            <p:ph sz="half" idx="1"/>
          </p:nvPr>
        </p:nvSpPr>
        <p:spPr>
          <a:xfrm>
            <a:off x="4145844" y="1676400"/>
            <a:ext cx="5226756" cy="2209800"/>
          </a:xfrm>
        </p:spPr>
        <p:txBody>
          <a:bodyPr>
            <a:normAutofit fontScale="85000" lnSpcReduction="20000"/>
          </a:bodyPr>
          <a:lstStyle/>
          <a:p>
            <a:r>
              <a:rPr lang="fr-FR" sz="19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Certaines personnes éprouvent des                                 difficultés à prendre leurs ARV tous </a:t>
            </a:r>
            <a:r>
              <a:rPr lang="fr-FR" dirty="0" smtClean="0">
                <a:latin typeface="Calibri" panose="020F0502020204030204" pitchFamily="34" charset="0"/>
              </a:rPr>
              <a:t>les				    jours</a:t>
            </a:r>
            <a:r>
              <a:rPr lang="fr-FR" dirty="0" smtClean="0">
                <a:latin typeface="Calibri" panose="020F0502020204030204" pitchFamily="34" charset="0"/>
              </a:rPr>
              <a:t>.</a:t>
            </a:r>
          </a:p>
          <a:p>
            <a:pPr marL="285750" indent="-285750">
              <a:buFont typeface="Arial" panose="020B0604020202020204" pitchFamily="34" charset="0"/>
              <a:buChar char="•"/>
            </a:pPr>
            <a:r>
              <a:rPr lang="fr-FR" dirty="0" smtClean="0">
                <a:latin typeface="Calibri" panose="020F0502020204030204" pitchFamily="34" charset="0"/>
              </a:rPr>
              <a:t>Un jour ou l’autre, ça arrive à tout le monde d’avoir du mal à prendre ses comprimés.</a:t>
            </a:r>
          </a:p>
          <a:p>
            <a:pPr marL="285750" indent="-285750">
              <a:buFont typeface="Arial" panose="020B0604020202020204" pitchFamily="34" charset="0"/>
              <a:buChar char="•"/>
            </a:pPr>
            <a:r>
              <a:rPr lang="fr-FR" dirty="0" smtClean="0">
                <a:latin typeface="Calibri" panose="020F0502020204030204" pitchFamily="34" charset="0"/>
              </a:rPr>
              <a:t>Repense à la SEMAINE qui vient de s’écouler, combien de doses (jours) d’ARV penses-tu avoir oubliées ?</a:t>
            </a:r>
          </a:p>
          <a:p>
            <a:pPr marL="695849" lvl="1" indent="-285750">
              <a:buFont typeface="Arial" panose="020B0604020202020204" pitchFamily="34" charset="0"/>
              <a:buChar char="•"/>
            </a:pPr>
            <a:r>
              <a:rPr lang="fr-FR" dirty="0" smtClean="0">
                <a:latin typeface="Calibri" panose="020F0502020204030204" pitchFamily="34" charset="0"/>
              </a:rPr>
              <a:t>C’était une semaine habituelle ?</a:t>
            </a:r>
          </a:p>
          <a:p>
            <a:pPr marL="695849" lvl="1" indent="-285750">
              <a:buFont typeface="Arial" panose="020B0604020202020204" pitchFamily="34" charset="0"/>
              <a:buChar char="•"/>
            </a:pPr>
            <a:r>
              <a:rPr lang="fr-FR" dirty="0" smtClean="0">
                <a:latin typeface="Calibri" panose="020F0502020204030204" pitchFamily="34" charset="0"/>
              </a:rPr>
              <a:t>Et le mois dernier ?</a:t>
            </a:r>
            <a:endParaRPr lang="fr-FR" dirty="0">
              <a:latin typeface="Calibri" panose="020F0502020204030204" pitchFamily="34" charset="0"/>
            </a:endParaRPr>
          </a:p>
        </p:txBody>
      </p:sp>
      <p:cxnSp>
        <p:nvCxnSpPr>
          <p:cNvPr id="15" name="Straight Connector 14"/>
          <p:cNvCxnSpPr/>
          <p:nvPr/>
        </p:nvCxnSpPr>
        <p:spPr>
          <a:xfrm>
            <a:off x="4114800" y="1514564"/>
            <a:ext cx="0" cy="2066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457200" y="453526"/>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7. Comment prends-tu tes ARV ?</a:t>
            </a:r>
            <a:endParaRPr lang="fr-FR" sz="2800" dirty="0">
              <a:solidFill>
                <a:srgbClr val="FFFFFF"/>
              </a:solidFill>
              <a:latin typeface="Calibri" panose="020F0502020204030204" pitchFamily="34" charset="0"/>
            </a:endParaRPr>
          </a:p>
        </p:txBody>
      </p:sp>
      <p:sp>
        <p:nvSpPr>
          <p:cNvPr id="24" name="Rectangle 23"/>
          <p:cNvSpPr/>
          <p:nvPr/>
        </p:nvSpPr>
        <p:spPr>
          <a:xfrm>
            <a:off x="4386611" y="3886201"/>
            <a:ext cx="5122223" cy="3167944"/>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886200"/>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1654017623"/>
              </p:ext>
            </p:extLst>
          </p:nvPr>
        </p:nvGraphicFramePr>
        <p:xfrm>
          <a:off x="6019800" y="4190865"/>
          <a:ext cx="3200400" cy="2776341"/>
        </p:xfrm>
        <a:graphic>
          <a:graphicData uri="http://schemas.openxmlformats.org/drawingml/2006/table">
            <a:tbl>
              <a:tblPr firstRow="1" bandRow="1">
                <a:tableStyleId>{8EC20E35-A176-4012-BC5E-935CFFF8708E}</a:tableStyleId>
              </a:tblPr>
              <a:tblGrid>
                <a:gridCol w="2237834">
                  <a:extLst>
                    <a:ext uri="{9D8B030D-6E8A-4147-A177-3AD203B41FA5}">
                      <a16:colId xmlns:a16="http://schemas.microsoft.com/office/drawing/2014/main" val="20000"/>
                    </a:ext>
                  </a:extLst>
                </a:gridCol>
                <a:gridCol w="962566">
                  <a:extLst>
                    <a:ext uri="{9D8B030D-6E8A-4147-A177-3AD203B41FA5}">
                      <a16:colId xmlns:a16="http://schemas.microsoft.com/office/drawing/2014/main" val="20001"/>
                    </a:ext>
                  </a:extLst>
                </a:gridCol>
              </a:tblGrid>
              <a:tr h="456920">
                <a:tc>
                  <a:txBody>
                    <a:bodyPr/>
                    <a:lstStyle/>
                    <a:p>
                      <a:pPr algn="ctr"/>
                      <a:r>
                        <a:rPr lang="fr-FR" sz="1000" dirty="0" smtClean="0">
                          <a:latin typeface="Calibri" panose="020F0502020204030204" pitchFamily="34" charset="0"/>
                        </a:rPr>
                        <a:t>Nombre de doses oubliées par mois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Type d'observance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76277">
                <a:tc>
                  <a:txBody>
                    <a:bodyPr/>
                    <a:lstStyle/>
                    <a:p>
                      <a:pPr algn="ctr"/>
                      <a:r>
                        <a:rPr lang="fr-FR" sz="1000" dirty="0" smtClean="0">
                          <a:latin typeface="Calibri" panose="020F0502020204030204" pitchFamily="34" charset="0"/>
                        </a:rPr>
                        <a:t>Patients prenant une dose quotidienne</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76277">
                <a:tc>
                  <a:txBody>
                    <a:bodyPr/>
                    <a:lstStyle/>
                    <a:p>
                      <a:pPr algn="ctr"/>
                      <a:r>
                        <a:rPr lang="fr-FR" sz="1000" dirty="0" smtClean="0">
                          <a:latin typeface="Calibri" panose="020F0502020204030204" pitchFamily="34" charset="0"/>
                        </a:rPr>
                        <a:t>&lt; 2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276277">
                <a:tc>
                  <a:txBody>
                    <a:bodyPr/>
                    <a:lstStyle/>
                    <a:p>
                      <a:pPr algn="ctr"/>
                      <a:r>
                        <a:rPr lang="fr-FR" sz="1000" dirty="0" smtClean="0">
                          <a:latin typeface="Calibri" panose="020F0502020204030204" pitchFamily="34" charset="0"/>
                        </a:rPr>
                        <a:t>2 à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76277">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76277">
                <a:tc>
                  <a:txBody>
                    <a:bodyPr/>
                    <a:lstStyle/>
                    <a:p>
                      <a:pPr algn="ctr"/>
                      <a:r>
                        <a:rPr lang="fr-FR" sz="1000" dirty="0" smtClean="0">
                          <a:latin typeface="Calibri" panose="020F0502020204030204" pitchFamily="34" charset="0"/>
                        </a:rPr>
                        <a:t>Patients prenant deux doses quotidiennes</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76277">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76277">
                <a:tc>
                  <a:txBody>
                    <a:bodyPr/>
                    <a:lstStyle/>
                    <a:p>
                      <a:pPr algn="ctr"/>
                      <a:r>
                        <a:rPr lang="fr-FR" sz="1000" dirty="0" smtClean="0">
                          <a:latin typeface="Calibri" panose="020F0502020204030204" pitchFamily="34" charset="0"/>
                        </a:rPr>
                        <a:t>4 à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76277">
                <a:tc>
                  <a:txBody>
                    <a:bodyPr/>
                    <a:lstStyle/>
                    <a:p>
                      <a:pPr algn="ctr"/>
                      <a:r>
                        <a:rPr lang="fr-FR" sz="1000" dirty="0" smtClean="0">
                          <a:latin typeface="Calibri" panose="020F0502020204030204" pitchFamily="34" charset="0"/>
                        </a:rPr>
                        <a:t>&lt;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4457198" y="4404591"/>
            <a:ext cx="1562602" cy="2605809"/>
          </a:xfrm>
        </p:spPr>
        <p:txBody>
          <a:bodyPr>
            <a:normAutofit fontScale="55000" lnSpcReduction="20000"/>
          </a:bodyPr>
          <a:lstStyle/>
          <a:p>
            <a:r>
              <a:rPr lang="fr-FR" sz="2400" b="1" dirty="0">
                <a:latin typeface="Calibri" panose="020F0502020204030204" pitchFamily="34" charset="0"/>
              </a:rPr>
              <a:t>Documentation</a:t>
            </a:r>
          </a:p>
          <a:p>
            <a:endParaRPr lang="fr-FR" sz="2100" b="1" dirty="0">
              <a:latin typeface="Calibri" panose="020F0502020204030204" pitchFamily="34" charset="0"/>
            </a:endParaRPr>
          </a:p>
          <a:p>
            <a:r>
              <a:rPr lang="fr-FR" sz="2100" dirty="0">
                <a:latin typeface="Calibri" panose="020F0502020204030204" pitchFamily="34" charset="0"/>
              </a:rPr>
              <a:t>Compléter la première colonne de la session d’amélioration de l’observance n° 1 dans le </a:t>
            </a:r>
            <a:r>
              <a:rPr lang="fr-FR" sz="2100" b="1" dirty="0">
                <a:latin typeface="Calibri" panose="020F0502020204030204" pitchFamily="34" charset="0"/>
              </a:rPr>
              <a:t>Plan d’amélioration de l’observance</a:t>
            </a:r>
            <a:r>
              <a:rPr lang="fr-FR" sz="2100" dirty="0">
                <a:latin typeface="Calibri" panose="020F0502020204030204" pitchFamily="34" charset="0"/>
              </a:rPr>
              <a:t> et indiquer si l’observance est bonne, assez bonne ou médiocre, en fonction du nombre de doses oubliées par mois (d’après le tableau).</a:t>
            </a:r>
          </a:p>
        </p:txBody>
      </p:sp>
      <p:sp>
        <p:nvSpPr>
          <p:cNvPr id="38" name="Rectangle 37"/>
          <p:cNvSpPr/>
          <p:nvPr/>
        </p:nvSpPr>
        <p:spPr>
          <a:xfrm>
            <a:off x="685800" y="3505201"/>
            <a:ext cx="3200400" cy="35489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1"/>
          <p:cNvSpPr>
            <a:spLocks noGrp="1"/>
          </p:cNvSpPr>
          <p:nvPr>
            <p:ph sz="half" idx="1"/>
          </p:nvPr>
        </p:nvSpPr>
        <p:spPr>
          <a:xfrm>
            <a:off x="762000" y="4147256"/>
            <a:ext cx="3124200" cy="2939345"/>
          </a:xfrm>
        </p:spPr>
        <p:txBody>
          <a:bodyPr>
            <a:normAutofit fontScale="62500" lnSpcReduction="20000"/>
          </a:bodyPr>
          <a:lstStyle/>
          <a:p>
            <a:r>
              <a:rPr lang="fr-FR" b="1" dirty="0" smtClean="0">
                <a:latin typeface="Calibri" panose="020F0502020204030204" pitchFamily="34" charset="0"/>
              </a:rPr>
              <a:t>Déterminer l’observance</a:t>
            </a:r>
          </a:p>
          <a:p>
            <a:pPr marL="342900" indent="-342900">
              <a:buAutoNum type="arabicPeriod"/>
            </a:pPr>
            <a:r>
              <a:rPr lang="fr-FR" dirty="0" smtClean="0">
                <a:latin typeface="Calibri" panose="020F0502020204030204" pitchFamily="34" charset="0"/>
              </a:rPr>
              <a:t>Demander au/à la patient(e) de repenser à la semaine précédente et au nombre de doses qu’il/elle a oubliées. </a:t>
            </a:r>
          </a:p>
          <a:p>
            <a:pPr marL="342900" indent="-342900">
              <a:buAutoNum type="arabicPeriod"/>
            </a:pPr>
            <a:r>
              <a:rPr lang="fr-FR" dirty="0" smtClean="0">
                <a:latin typeface="Calibri" panose="020F0502020204030204" pitchFamily="34" charset="0"/>
              </a:rPr>
              <a:t>Demander si c’est habituel.</a:t>
            </a:r>
          </a:p>
          <a:p>
            <a:pPr marL="342900" indent="-342900">
              <a:buAutoNum type="arabicPeriod"/>
            </a:pPr>
            <a:r>
              <a:rPr lang="fr-FR" dirty="0" smtClean="0">
                <a:latin typeface="Calibri" panose="020F0502020204030204" pitchFamily="34" charset="0"/>
              </a:rPr>
              <a:t>Déterminer le nombre de doses oubliées lors du mois précédent. </a:t>
            </a:r>
          </a:p>
          <a:p>
            <a:pPr marL="342900" indent="-342900">
              <a:buAutoNum type="arabicPeriod"/>
            </a:pPr>
            <a:r>
              <a:rPr lang="fr-FR" dirty="0" smtClean="0">
                <a:latin typeface="Calibri" panose="020F0502020204030204" pitchFamily="34" charset="0"/>
              </a:rPr>
              <a:t>À l’aide du tableau à gauche, déterminer si l’observance du/de la patiente(e) est bonne, assez bonne ou médiocre.</a:t>
            </a:r>
          </a:p>
          <a:p>
            <a:r>
              <a:rPr lang="fr-FR" b="1" dirty="0" smtClean="0">
                <a:latin typeface="Calibri" panose="020F0502020204030204" pitchFamily="34" charset="0"/>
              </a:rPr>
              <a:t>Renouvellement des médicaments</a:t>
            </a:r>
          </a:p>
          <a:p>
            <a:pPr marL="285750" indent="-285750">
              <a:buFont typeface="Arial" panose="020B0604020202020204" pitchFamily="34" charset="0"/>
              <a:buChar char="•"/>
            </a:pPr>
            <a:r>
              <a:rPr lang="fr-FR" dirty="0" smtClean="0">
                <a:latin typeface="Calibri" panose="020F0502020204030204" pitchFamily="34" charset="0"/>
              </a:rPr>
              <a:t>Passer en revue les informations relatives au renouvellement des médicaments si elles sont disponibles ou demander au/à la patient(e) quand a eu lieu le dernier renouvellement.</a:t>
            </a:r>
          </a:p>
          <a:p>
            <a:pPr marL="285750" indent="-285750">
              <a:buFont typeface="Arial" panose="020B0604020202020204" pitchFamily="34" charset="0"/>
              <a:buChar char="•"/>
            </a:pPr>
            <a:r>
              <a:rPr lang="fr-FR" b="1" u="sng" dirty="0" smtClean="0">
                <a:latin typeface="Calibri" panose="020F0502020204030204" pitchFamily="34" charset="0"/>
              </a:rPr>
              <a:t>Des renouvellements retardés ou irréguliers peuvent indiquer des problèmes d'observance.</a:t>
            </a:r>
            <a:endParaRPr lang="fr-FR" b="1" u="sng" dirty="0">
              <a:latin typeface="Calibri" panose="020F0502020204030204" pitchFamily="34" charset="0"/>
            </a:endParaRPr>
          </a:p>
        </p:txBody>
      </p:sp>
      <p:pic>
        <p:nvPicPr>
          <p:cNvPr id="4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581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447800" y="3505200"/>
            <a:ext cx="2362200" cy="553998"/>
          </a:xfrm>
          <a:prstGeom prst="rect">
            <a:avLst/>
          </a:prstGeom>
          <a:noFill/>
        </p:spPr>
        <p:txBody>
          <a:bodyPr wrap="square" rtlCol="0">
            <a:spAutoFit/>
          </a:bodyPr>
          <a:lstStyle/>
          <a:p>
            <a:r>
              <a:rPr lang="fr-FR" sz="1500" b="1" dirty="0">
                <a:latin typeface="Calibri" panose="020F0502020204030204" pitchFamily="34" charset="0"/>
              </a:rPr>
              <a:t>Instructions pour le professionnel</a:t>
            </a:r>
            <a:endParaRPr lang="fr-FR" sz="1500" b="1" dirty="0">
              <a:latin typeface="Calibri" panose="020F0502020204030204" pitchFamily="34" charset="0"/>
            </a:endParaRPr>
          </a:p>
        </p:txBody>
      </p:sp>
      <p:sp>
        <p:nvSpPr>
          <p:cNvPr id="17" name="TextBox 16"/>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966534"/>
            <a:ext cx="1371600" cy="121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8598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8. Pourquoi as-tu du mal à prendre tes ARV ?</a:t>
            </a:r>
            <a:endParaRPr lang="fr-FR" sz="2800" dirty="0">
              <a:solidFill>
                <a:srgbClr val="FFFFFF"/>
              </a:solidFill>
              <a:latin typeface="Calibri" panose="020F0502020204030204" pitchFamily="34" charset="0"/>
            </a:endParaRPr>
          </a:p>
        </p:txBody>
      </p:sp>
      <p:sp>
        <p:nvSpPr>
          <p:cNvPr id="4" name="TextBox 3"/>
          <p:cNvSpPr txBox="1"/>
          <p:nvPr/>
        </p:nvSpPr>
        <p:spPr>
          <a:xfrm>
            <a:off x="841406" y="6477000"/>
            <a:ext cx="83787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examiner la façon dont tu prends tes ARV.</a:t>
            </a:r>
            <a:endParaRPr lang="fr-FR" sz="2000" dirty="0">
              <a:latin typeface="Calibri" panose="020F050202020403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64" y="1462089"/>
            <a:ext cx="8550275" cy="484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829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447800"/>
            <a:ext cx="28956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examiner la façon dont tu prends tes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886200" y="1447800"/>
            <a:ext cx="5379156" cy="1752600"/>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200" dirty="0">
                <a:latin typeface="Calibri" panose="020F0502020204030204" pitchFamily="34" charset="0"/>
              </a:rPr>
              <a:t>C’est super que tu sois revenu(e) chercher tes                                                               résultats. En revenant, tu prends des mesures pour                                                      améliorer ta santé.</a:t>
            </a:r>
          </a:p>
          <a:p>
            <a:pPr marL="285750" indent="-285750">
              <a:buFont typeface="Arial" panose="020B0604020202020204" pitchFamily="34" charset="0"/>
              <a:buChar char="•"/>
            </a:pPr>
            <a:r>
              <a:rPr lang="fr-FR" sz="1200" dirty="0">
                <a:latin typeface="Calibri" panose="020F0502020204030204" pitchFamily="34" charset="0"/>
              </a:rPr>
              <a:t>J’aimerais discuter plus en détail avec toi des difficultés que tu peux rencontrer pour prendre tes ARV.</a:t>
            </a:r>
          </a:p>
          <a:p>
            <a:pPr marL="285750" indent="-285750">
              <a:buFont typeface="Arial" panose="020B0604020202020204" pitchFamily="34" charset="0"/>
              <a:buChar char="•"/>
            </a:pPr>
            <a:r>
              <a:rPr lang="fr-FR" sz="1200" dirty="0">
                <a:latin typeface="Calibri" panose="020F0502020204030204" pitchFamily="34" charset="0"/>
              </a:rPr>
              <a:t>N'hésite pas à me faire part des difficultés que tu rencontres ; je te dis ça parce que je veux trouver des solutions pour te faciliter la tâche.</a:t>
            </a:r>
          </a:p>
          <a:p>
            <a:pPr marL="285750" indent="-285750">
              <a:buFont typeface="Arial" panose="020B0604020202020204" pitchFamily="34" charset="0"/>
              <a:buChar char="•"/>
            </a:pPr>
            <a:r>
              <a:rPr lang="fr-FR" sz="1200" dirty="0">
                <a:latin typeface="Calibri" panose="020F0502020204030204" pitchFamily="34" charset="0"/>
              </a:rPr>
              <a:t>Peux-tu te rappeler et décrire les circonstances de la dernière dose oubliée ?</a:t>
            </a:r>
            <a:endParaRPr lang="fr-FR" sz="1200" dirty="0">
              <a:latin typeface="Calibri" panose="020F0502020204030204" pitchFamily="34" charset="0"/>
            </a:endParaRPr>
          </a:p>
        </p:txBody>
      </p:sp>
      <p:cxnSp>
        <p:nvCxnSpPr>
          <p:cNvPr id="15" name="Straight Connector 14"/>
          <p:cNvCxnSpPr/>
          <p:nvPr/>
        </p:nvCxnSpPr>
        <p:spPr>
          <a:xfrm>
            <a:off x="3733800" y="1514564"/>
            <a:ext cx="0" cy="1838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85800" y="2819400"/>
            <a:ext cx="2895600" cy="32222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1295400" y="2895600"/>
            <a:ext cx="2362200" cy="685800"/>
          </a:xfrm>
        </p:spPr>
        <p:txBody>
          <a:bodyPr>
            <a:noAutofit/>
          </a:bodyPr>
          <a:lstStyle/>
          <a:p>
            <a:r>
              <a:rPr lang="fr-FR" sz="1400" b="1" dirty="0">
                <a:latin typeface="Calibri" panose="020F0502020204030204" pitchFamily="34" charset="0"/>
              </a:rPr>
              <a:t>Instructions pour le professionnel</a:t>
            </a:r>
          </a:p>
          <a:p>
            <a:r>
              <a:rPr lang="fr-FR" sz="1200" b="1" dirty="0">
                <a:latin typeface="Calibri" panose="020F0502020204030204" pitchFamily="34" charset="0"/>
              </a:rPr>
              <a:t>Étudier les obstacles et les difficultés avec le/la patient(e).</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495" y="2895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457200" y="453526"/>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8. Pourquoi as-tu du mal à prendre tes ARV ?</a:t>
            </a:r>
            <a:endParaRPr lang="fr-FR" sz="2800" dirty="0">
              <a:solidFill>
                <a:srgbClr val="FFFFFF"/>
              </a:solidFill>
              <a:latin typeface="Calibri" panose="020F0502020204030204" pitchFamily="34" charset="0"/>
            </a:endParaRPr>
          </a:p>
        </p:txBody>
      </p:sp>
      <p:sp>
        <p:nvSpPr>
          <p:cNvPr id="24" name="Rectangle 23"/>
          <p:cNvSpPr/>
          <p:nvPr/>
        </p:nvSpPr>
        <p:spPr>
          <a:xfrm>
            <a:off x="685800" y="6204656"/>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140" y="620465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762000" y="6248401"/>
            <a:ext cx="2819400" cy="917913"/>
          </a:xfrm>
        </p:spPr>
        <p:txBody>
          <a:bodyPr>
            <a:normAutofit fontScale="47500" lnSpcReduction="20000"/>
          </a:bodyPr>
          <a:lstStyle/>
          <a:p>
            <a:r>
              <a:rPr lang="en-US" smtClean="0"/>
              <a:t>	</a:t>
            </a:r>
            <a:r>
              <a:rPr lang="fr-FR" smtClean="0"/>
              <a:t>    </a:t>
            </a:r>
            <a:r>
              <a:rPr lang="fr-FR" sz="29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les obstacles spécifiques identifiés avec le/la patient(e) dans le</a:t>
            </a:r>
            <a:r>
              <a:rPr lang="fr-FR" sz="2500" b="1" dirty="0">
                <a:latin typeface="Calibri" panose="020F0502020204030204" pitchFamily="34" charset="0"/>
              </a:rPr>
              <a:t> Plan d’amélioration de l’observance.</a:t>
            </a:r>
            <a:endParaRPr lang="fr-FR" sz="2500" dirty="0">
              <a:latin typeface="Calibri" panose="020F0502020204030204" pitchFamily="34" charset="0"/>
            </a:endParaRPr>
          </a:p>
        </p:txBody>
      </p:sp>
      <p:sp>
        <p:nvSpPr>
          <p:cNvPr id="4" name="TextBox 3"/>
          <p:cNvSpPr txBox="1"/>
          <p:nvPr/>
        </p:nvSpPr>
        <p:spPr>
          <a:xfrm>
            <a:off x="799140" y="3907811"/>
            <a:ext cx="2858461" cy="2556341"/>
          </a:xfrm>
          <a:prstGeom prst="rect">
            <a:avLst/>
          </a:prstGeom>
          <a:noFill/>
        </p:spPr>
        <p:txBody>
          <a:bodyPr wrap="square" rtlCol="0">
            <a:spAutoFit/>
          </a:bodyPr>
          <a:lstStyle/>
          <a:p>
            <a:r>
              <a:rPr lang="fr-FR" sz="1200" b="1" dirty="0">
                <a:latin typeface="Calibri" panose="020F0502020204030204" pitchFamily="34" charset="0"/>
              </a:rPr>
              <a:t>Questions ouvertes (éviter les questions auxquelles on peut répondre par Oui/Non), par exemple :</a:t>
            </a:r>
          </a:p>
          <a:p>
            <a:pPr marL="342900" indent="-342900">
              <a:buFont typeface="Arial" panose="020B0604020202020204" pitchFamily="34" charset="0"/>
              <a:buChar char="•"/>
            </a:pPr>
            <a:r>
              <a:rPr lang="fr-FR" sz="1200" dirty="0">
                <a:latin typeface="Calibri" panose="020F0502020204030204" pitchFamily="34" charset="0"/>
              </a:rPr>
              <a:t>Qu’est-ce qui rend difficile le fait de prendre des ARV tous les jours ?</a:t>
            </a:r>
          </a:p>
          <a:p>
            <a:pPr marL="342900" indent="-342900">
              <a:buFont typeface="Arial" panose="020B0604020202020204" pitchFamily="34" charset="0"/>
              <a:buChar char="•"/>
            </a:pPr>
            <a:r>
              <a:rPr lang="fr-FR" sz="1200" dirty="0">
                <a:latin typeface="Calibri" panose="020F0502020204030204" pitchFamily="34" charset="0"/>
              </a:rPr>
              <a:t>Qu’as-tu déjà fait pour essayer de prendre tes ARV tous les jours ?</a:t>
            </a:r>
          </a:p>
          <a:p>
            <a:pPr marL="342900" indent="-342900">
              <a:buFont typeface="Arial" panose="020B0604020202020204" pitchFamily="34" charset="0"/>
              <a:buChar char="•"/>
            </a:pPr>
            <a:r>
              <a:rPr lang="fr-FR" sz="1200" dirty="0">
                <a:latin typeface="Calibri" panose="020F0502020204030204" pitchFamily="34" charset="0"/>
              </a:rPr>
              <a:t>Selon toi, qu’est-ce qui pourrait se passer si tu continues à prendre tes ARV comme tu le fais actuellement ?</a:t>
            </a:r>
          </a:p>
          <a:p>
            <a:pPr marL="342900" indent="-342900">
              <a:buFont typeface="Arial" panose="020B0604020202020204" pitchFamily="34" charset="0"/>
              <a:buChar char="•"/>
            </a:pPr>
            <a:endParaRPr lang="fr-FR" dirty="0">
              <a:latin typeface="Calibri" panose="020F0502020204030204" pitchFamily="34" charset="0"/>
            </a:endParaRPr>
          </a:p>
          <a:p>
            <a:endParaRPr lang="fr-FR" b="1" dirty="0"/>
          </a:p>
        </p:txBody>
      </p:sp>
      <p:graphicFrame>
        <p:nvGraphicFramePr>
          <p:cNvPr id="20" name="Table 19"/>
          <p:cNvGraphicFramePr>
            <a:graphicFrameLocks noGrp="1"/>
          </p:cNvGraphicFramePr>
          <p:nvPr>
            <p:extLst>
              <p:ext uri="{D42A27DB-BD31-4B8C-83A1-F6EECF244321}">
                <p14:modId xmlns:p14="http://schemas.microsoft.com/office/powerpoint/2010/main" val="2571373794"/>
              </p:ext>
            </p:extLst>
          </p:nvPr>
        </p:nvGraphicFramePr>
        <p:xfrm>
          <a:off x="3886202" y="3729770"/>
          <a:ext cx="5573181" cy="3433031"/>
        </p:xfrm>
        <a:graphic>
          <a:graphicData uri="http://schemas.openxmlformats.org/drawingml/2006/table">
            <a:tbl>
              <a:tblPr firstRow="1" bandRow="1">
                <a:tableStyleId>{7DF18680-E054-41AD-8BC1-D1AEF772440D}</a:tableStyleId>
              </a:tblPr>
              <a:tblGrid>
                <a:gridCol w="1219199">
                  <a:extLst>
                    <a:ext uri="{9D8B030D-6E8A-4147-A177-3AD203B41FA5}">
                      <a16:colId xmlns:a16="http://schemas.microsoft.com/office/drawing/2014/main" val="20000"/>
                    </a:ext>
                  </a:extLst>
                </a:gridCol>
                <a:gridCol w="4353982">
                  <a:extLst>
                    <a:ext uri="{9D8B030D-6E8A-4147-A177-3AD203B41FA5}">
                      <a16:colId xmlns:a16="http://schemas.microsoft.com/office/drawing/2014/main" val="20001"/>
                    </a:ext>
                  </a:extLst>
                </a:gridCol>
              </a:tblGrid>
              <a:tr h="221876">
                <a:tc>
                  <a:txBody>
                    <a:bodyPr/>
                    <a:lstStyle/>
                    <a:p>
                      <a:pPr algn="ctr"/>
                      <a:r>
                        <a:rPr lang="fr-FR" sz="900" dirty="0" smtClean="0">
                          <a:latin typeface="Calibri" panose="020F0502020204030204" pitchFamily="34" charset="0"/>
                        </a:rPr>
                        <a:t>OBSTACLES</a:t>
                      </a:r>
                      <a:endParaRPr lang="fr-FR" sz="900" dirty="0">
                        <a:latin typeface="Calibri" panose="020F0502020204030204" pitchFamily="34" charset="0"/>
                      </a:endParaRPr>
                    </a:p>
                  </a:txBody>
                  <a:tcPr marL="83127" marR="83127" marT="40341" marB="40341"/>
                </a:tc>
                <a:tc>
                  <a:txBody>
                    <a:bodyPr/>
                    <a:lstStyle/>
                    <a:p>
                      <a:pPr algn="ctr"/>
                      <a:r>
                        <a:rPr lang="fr-FR" sz="900" dirty="0" smtClean="0">
                          <a:latin typeface="Calibri" panose="020F0502020204030204" pitchFamily="34" charset="0"/>
                        </a:rPr>
                        <a:t>QUESTIONS POUR ÉVALUER LES OBSTACLES</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21876">
                <a:tc gridSpan="2">
                  <a:txBody>
                    <a:bodyPr/>
                    <a:lstStyle/>
                    <a:p>
                      <a:pPr algn="ctr"/>
                      <a:r>
                        <a:rPr lang="fr-FR" sz="900" b="1" dirty="0" smtClean="0">
                          <a:latin typeface="Calibri" panose="020F0502020204030204" pitchFamily="34" charset="0"/>
                        </a:rPr>
                        <a:t>PERSONNELS </a:t>
                      </a:r>
                      <a:endParaRPr lang="fr-FR" sz="9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221876">
                <a:tc>
                  <a:txBody>
                    <a:bodyPr/>
                    <a:lstStyle/>
                    <a:p>
                      <a:r>
                        <a:rPr lang="fr-FR" sz="900" b="1" dirty="0" smtClean="0">
                          <a:latin typeface="Calibri" panose="020F0502020204030204" pitchFamily="34" charset="0"/>
                        </a:rPr>
                        <a:t>Stigmatisation et discrimination</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Crains-tu que les gens découvrent ta séropositivité ?</a:t>
                      </a:r>
                    </a:p>
                    <a:p>
                      <a:r>
                        <a:rPr lang="fr-FR" sz="900" dirty="0" smtClean="0">
                          <a:latin typeface="Calibri" panose="020F0502020204030204" pitchFamily="34" charset="0"/>
                        </a:rPr>
                        <a:t>Est-ce que ça t’empêche de venir au centre de santé ou de prendre tes ARV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363071">
                <a:tc>
                  <a:txBody>
                    <a:bodyPr/>
                    <a:lstStyle/>
                    <a:p>
                      <a:r>
                        <a:rPr lang="fr-FR" sz="900" b="1" dirty="0" smtClean="0">
                          <a:latin typeface="Calibri" panose="020F0502020204030204" pitchFamily="34" charset="0"/>
                        </a:rPr>
                        <a:t>Manque de connaissances</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Peux-tu me donner les noms de tes ARV ? Comment comprends-tu la façon dont tu dois prendre tes ARV (par exemple le moment de la journée, la quantité [si forme liquide], combien [si comprimés]) ? Comment comprends-tu l’objectif des ARV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363071">
                <a:tc>
                  <a:txBody>
                    <a:bodyPr/>
                    <a:lstStyle/>
                    <a:p>
                      <a:r>
                        <a:rPr lang="fr-FR" sz="900" b="1" dirty="0" smtClean="0">
                          <a:latin typeface="Calibri" panose="020F0502020204030204" pitchFamily="34" charset="0"/>
                        </a:rPr>
                        <a:t>Effets indésirables</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Les ARV ont-ils un effet sur la façon dont tu te sens ? T’es-tu senti(e) malade à cause des ARV ? Si tel est le cas, décris les problèmes qu’ils ont causés (nausée, diarrhée, insomnie).</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21876">
                <a:tc>
                  <a:txBody>
                    <a:bodyPr/>
                    <a:lstStyle/>
                    <a:p>
                      <a:r>
                        <a:rPr lang="fr-FR" sz="900" b="1" dirty="0" smtClean="0">
                          <a:latin typeface="Calibri" panose="020F0502020204030204" pitchFamily="34" charset="0"/>
                        </a:rPr>
                        <a:t>Oubli</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As-tu déjà oublié ou oublies-tu souvent de prendre tes ARV ? Les prends-tu à un moment précis de la journée ? Quelle est ta méthode pour penser à prendre tes ARV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21876">
                <a:tc>
                  <a:txBody>
                    <a:bodyPr/>
                    <a:lstStyle/>
                    <a:p>
                      <a:r>
                        <a:rPr lang="fr-FR" sz="900" b="1" dirty="0" smtClean="0">
                          <a:latin typeface="Calibri" panose="020F0502020204030204" pitchFamily="34" charset="0"/>
                        </a:rPr>
                        <a:t>Amélioration de l’état de santé</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Prends-tu tes ARV même quand tu te sens bien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21876">
                <a:tc>
                  <a:txBody>
                    <a:bodyPr/>
                    <a:lstStyle/>
                    <a:p>
                      <a:r>
                        <a:rPr lang="fr-FR" sz="900" b="1" dirty="0" smtClean="0">
                          <a:latin typeface="Calibri" panose="020F0502020204030204" pitchFamily="34" charset="0"/>
                        </a:rPr>
                        <a:t>Maladie physique</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As-tu eu des maladies qui t’ont empêché(e) de prendre tes ARV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33082">
                <a:tc>
                  <a:txBody>
                    <a:bodyPr/>
                    <a:lstStyle/>
                    <a:p>
                      <a:r>
                        <a:rPr lang="fr-FR" sz="900" b="1" dirty="0" smtClean="0">
                          <a:latin typeface="Calibri" panose="020F0502020204030204" pitchFamily="34" charset="0"/>
                        </a:rPr>
                        <a:t>Consommation d’alcool/de drogue</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Consommes-tu de l’alcool ou de la drogue ? As-tu l’impression que cela nuit à ta capacité de prendre tes ARV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233082">
                <a:tc>
                  <a:txBody>
                    <a:bodyPr/>
                    <a:lstStyle/>
                    <a:p>
                      <a:r>
                        <a:rPr lang="fr-FR" sz="900" b="1" dirty="0" smtClean="0">
                          <a:latin typeface="Calibri" panose="020F0502020204030204" pitchFamily="34" charset="0"/>
                        </a:rPr>
                        <a:t>Problèmes psychologiques/ dépression</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Comment te sens-tu en général ? T’es-tu senti(e) triste ou désorienté(e) ? Dans ce cas, est-ce que cette humeur nuit à ta capacité de prendre tes ARV ?</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bl>
          </a:graphicData>
        </a:graphic>
      </p:graphicFrame>
      <p:sp>
        <p:nvSpPr>
          <p:cNvPr id="16"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8" name="TextBox 17"/>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6794" y="1066800"/>
            <a:ext cx="1717546" cy="97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905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98850" y="675304"/>
            <a:ext cx="8660702" cy="848697"/>
          </a:xfrm>
        </p:spPr>
        <p:txBody>
          <a:bodyPr>
            <a:noAutofit/>
          </a:bodyPr>
          <a:lstStyle/>
          <a:p>
            <a:r>
              <a:rPr lang="fr-FR" sz="2400" cap="small" dirty="0">
                <a:solidFill>
                  <a:srgbClr val="002060"/>
                </a:solidFill>
                <a:latin typeface="Calibri" panose="020F0502020204030204" pitchFamily="34" charset="0"/>
              </a:rPr>
              <a:t>Comment utiliser la présentation sur la surveillance de la charge virale et les conseils pour une meilleure observance</a:t>
            </a:r>
            <a:endParaRPr lang="fr-FR" sz="24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762000" y="1447800"/>
            <a:ext cx="8686800" cy="5638800"/>
          </a:xfrm>
        </p:spPr>
        <p:txBody>
          <a:bodyPr>
            <a:noAutofit/>
          </a:bodyPr>
          <a:lstStyle/>
          <a:p>
            <a:pPr>
              <a:lnSpc>
                <a:spcPct val="120000"/>
              </a:lnSpc>
              <a:spcAft>
                <a:spcPts val="0"/>
              </a:spcAft>
            </a:pPr>
            <a:r>
              <a:rPr lang="fr-FR" sz="1100" dirty="0">
                <a:latin typeface="Calibri" panose="020F0502020204030204" pitchFamily="34" charset="0"/>
              </a:rPr>
              <a:t>Cette présentation a pour objectif de fournir des informations sur la surveillance de la charge virale aux adolescents qui connaissent leur statut VIH et reçoivent des ARV. Elle explique la signification des résultats de la charge virale, permet d’évaluer l’observance et de donner des conseils, en particulier auprès des adolescents dont la charge virale élevée justifie des conseils visant à améliorer l’observance. Elle a été élaborée pour les différents professionnels de santé (conseillers en matière d'observance, médecins, infirmiers, pharmaciens, agents de santé communautaires) qui travaillent avec des patients vivant avec le VIH et leur famille dans des centres où le test de mesure de la charge virale est effectué.</a:t>
            </a:r>
          </a:p>
          <a:p>
            <a:pPr>
              <a:lnSpc>
                <a:spcPct val="120000"/>
              </a:lnSpc>
              <a:spcAft>
                <a:spcPts val="0"/>
              </a:spcAft>
            </a:pPr>
            <a:endParaRPr lang="fr-FR" sz="1100" dirty="0">
              <a:latin typeface="Calibri" panose="020F0502020204030204" pitchFamily="34" charset="0"/>
            </a:endParaRPr>
          </a:p>
          <a:p>
            <a:pPr>
              <a:lnSpc>
                <a:spcPct val="120000"/>
              </a:lnSpc>
              <a:spcAft>
                <a:spcPts val="0"/>
              </a:spcAft>
            </a:pPr>
            <a:r>
              <a:rPr lang="fr-FR" sz="1100" dirty="0">
                <a:latin typeface="Calibri" panose="020F0502020204030204" pitchFamily="34" charset="0"/>
              </a:rPr>
              <a:t>Penser aux personnes qui devraient participer à ces sessions de conseils en tenant compte des réglementations relatives aux droits parentaux ou à l’âge du consentement qui pourraient s’appliquer dans votre centre. Intégrer l’adolescent(e) et tout membre de la famille pouvant l’aider à prendre ses ARV si nécessaire.</a:t>
            </a:r>
          </a:p>
          <a:p>
            <a:pPr>
              <a:lnSpc>
                <a:spcPct val="120000"/>
              </a:lnSpc>
              <a:spcAft>
                <a:spcPts val="0"/>
              </a:spcAft>
            </a:pPr>
            <a:endParaRPr lang="fr-FR" sz="1100" dirty="0">
              <a:latin typeface="Calibri" panose="020F0502020204030204" pitchFamily="34" charset="0"/>
            </a:endParaRPr>
          </a:p>
          <a:p>
            <a:pPr>
              <a:lnSpc>
                <a:spcPct val="120000"/>
              </a:lnSpc>
              <a:spcAft>
                <a:spcPts val="0"/>
              </a:spcAft>
            </a:pPr>
            <a:r>
              <a:rPr lang="fr-FR" sz="1100" dirty="0">
                <a:latin typeface="Calibri" panose="020F0502020204030204" pitchFamily="34" charset="0"/>
              </a:rPr>
              <a:t>Chaque carte, ou ensemble de cartes, cible un sujet spécifique important pour le soin et l’accompagnement des patients recevant des ARV dont la charge virale sera mesurée, ou qui ont déjà obtenu un résultat de charge virale. Les thèmes sont codés à l’aide de couleurs pour une utilisation simple.</a:t>
            </a:r>
          </a:p>
          <a:p>
            <a:pPr>
              <a:lnSpc>
                <a:spcPct val="120000"/>
              </a:lnSpc>
              <a:spcAft>
                <a:spcPts val="0"/>
              </a:spcAft>
            </a:pPr>
            <a:endParaRPr lang="fr-FR" sz="1100" dirty="0">
              <a:latin typeface="Calibri" panose="020F0502020204030204" pitchFamily="34" charset="0"/>
            </a:endParaRPr>
          </a:p>
          <a:p>
            <a:pPr>
              <a:lnSpc>
                <a:spcPct val="120000"/>
              </a:lnSpc>
              <a:spcAft>
                <a:spcPts val="0"/>
              </a:spcAft>
            </a:pPr>
            <a:r>
              <a:rPr lang="fr-FR" sz="1100" b="1" dirty="0">
                <a:latin typeface="Calibri" panose="020F0502020204030204" pitchFamily="34" charset="0"/>
              </a:rPr>
              <a:t>Consignes pour utiliser la présentation :</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Placer la présentation sur la table afin que le/la patient(e) voie bien les images alors que vous utiliserez les notes sur le côté.</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Les principaux messages à transmettre aux patients et les instructions à l’attention des professionnels sont en </a:t>
            </a:r>
            <a:r>
              <a:rPr lang="fr-FR" sz="1100" b="1" dirty="0">
                <a:latin typeface="Calibri" panose="020F0502020204030204" pitchFamily="34" charset="0"/>
              </a:rPr>
              <a:t>gras.</a:t>
            </a:r>
            <a:endParaRPr lang="fr-FR" sz="110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Il y a des notes pour susciter et orienter la discussion avec le/la patient(e), y compris des questions spécifiques pour revoir les points abordés et évaluer la compréhension du/de la patient(e).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Certaines cartes sont prévues pour des visites particulières, notamment la mise en place du TAR, l’envoi d’un test de mesure de la charge virale, et la réception des résultats. Si le résultat de la charge virale est inférieur à 1 000, il y a des cartes spécifiques à utiliser. Si le résultat de la charge virale est égal ou supérieur à 1 000, il y a plusieurs cartes à utiliser pour expliquer le résultat et animer des sessions de conseil en vue d'une meilleure observance.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Un autre document, le </a:t>
            </a:r>
            <a:r>
              <a:rPr lang="fr-FR" sz="1100" b="1" dirty="0">
                <a:latin typeface="Calibri" panose="020F0502020204030204" pitchFamily="34" charset="0"/>
              </a:rPr>
              <a:t>Plan d’amélioration de l’observance</a:t>
            </a:r>
            <a:r>
              <a:rPr lang="fr-FR" sz="1100" dirty="0">
                <a:latin typeface="Calibri" panose="020F0502020204030204" pitchFamily="34" charset="0"/>
              </a:rPr>
              <a:t>, est utilisé pour consigner les conclusions et le plan pour les cartes 7 à 20, et doit être inclus dans le dossier du/de la patient(e).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La carte 21 doit être répétée à chaque session de conseil en matière d’amélioration de l’observance prévue dans le cadre du suivi.</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Utiliser les cartes 22 et 23 lorsque le/la patient(e) a une charge virale faible après les conseils d’amélioration de l'observance.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Utiliser la carte 24 lorsque le/la patient(e) a une charge virale élevé après les conseils d’amélioration de l'observance. Les cartes 7 à 20 peuvent être utilisées pour les sessions de conseil en matière d’amélioration de l’observance répétées.</a:t>
            </a:r>
          </a:p>
        </p:txBody>
      </p:sp>
    </p:spTree>
    <p:extLst>
      <p:ext uri="{BB962C8B-B14F-4D97-AF65-F5344CB8AC3E}">
        <p14:creationId xmlns:p14="http://schemas.microsoft.com/office/powerpoint/2010/main" val="2605805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9. Pourquoi as-tu du mal à prendre tes ARV ?</a:t>
            </a:r>
          </a:p>
        </p:txBody>
      </p:sp>
      <p:sp>
        <p:nvSpPr>
          <p:cNvPr id="4" name="TextBox 3"/>
          <p:cNvSpPr txBox="1"/>
          <p:nvPr/>
        </p:nvSpPr>
        <p:spPr>
          <a:xfrm>
            <a:off x="841406" y="6477000"/>
            <a:ext cx="85311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examiner la façon dont tu prends tes ARV.</a:t>
            </a:r>
            <a:endParaRPr lang="fr-FR" sz="20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1447800"/>
            <a:ext cx="5389562" cy="501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3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3492" y="1600201"/>
            <a:ext cx="2745509"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examiner la façon dont tu prends tes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09976" y="1378648"/>
            <a:ext cx="5762625" cy="1135953"/>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Continuons à examiner toutes les difficultés que                                                       tu peux rencontrer pour prendre tes </a:t>
            </a:r>
            <a:r>
              <a:rPr lang="fr-FR" sz="1400" dirty="0" smtClean="0">
                <a:latin typeface="Calibri" panose="020F0502020204030204" pitchFamily="34" charset="0"/>
              </a:rPr>
              <a:t>ARV</a:t>
            </a:r>
            <a:r>
              <a:rPr lang="fr-FR" dirty="0"/>
              <a:t>	</a:t>
            </a:r>
            <a:r>
              <a:rPr lang="fr-FR" dirty="0" smtClean="0"/>
              <a:t>			       </a:t>
            </a:r>
            <a:r>
              <a:rPr lang="fr-FR" sz="1400" b="1" dirty="0" smtClean="0">
                <a:latin typeface="Calibri" panose="020F0502020204030204" pitchFamily="34" charset="0"/>
              </a:rPr>
              <a:t>(obstacles </a:t>
            </a:r>
            <a:r>
              <a:rPr lang="fr-FR" sz="1400" b="1" dirty="0">
                <a:latin typeface="Calibri" panose="020F0502020204030204" pitchFamily="34" charset="0"/>
              </a:rPr>
              <a:t>personnels et familiaux).</a:t>
            </a:r>
            <a:endParaRPr lang="fr-FR" sz="1400" dirty="0">
              <a:latin typeface="Calibri" panose="020F0502020204030204" pitchFamily="34" charset="0"/>
            </a:endParaRPr>
          </a:p>
        </p:txBody>
      </p:sp>
      <p:cxnSp>
        <p:nvCxnSpPr>
          <p:cNvPr id="15" name="Straight Connector 14"/>
          <p:cNvCxnSpPr/>
          <p:nvPr/>
        </p:nvCxnSpPr>
        <p:spPr>
          <a:xfrm>
            <a:off x="3581400" y="15145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457200" y="453526"/>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9. Pourquoi as-tu du mal à prendre tes ARV ?</a:t>
            </a:r>
            <a:endParaRPr lang="fr-FR" sz="2800" dirty="0">
              <a:solidFill>
                <a:srgbClr val="FFFFFF"/>
              </a:solidFill>
              <a:latin typeface="Calibri" panose="020F0502020204030204" pitchFamily="34" charset="0"/>
            </a:endParaRPr>
          </a:p>
        </p:txBody>
      </p:sp>
      <p:sp>
        <p:nvSpPr>
          <p:cNvPr id="24" name="Rectangle 23"/>
          <p:cNvSpPr/>
          <p:nvPr/>
        </p:nvSpPr>
        <p:spPr>
          <a:xfrm>
            <a:off x="685800" y="6052256"/>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140" y="60950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762000" y="6096001"/>
            <a:ext cx="2819400" cy="917913"/>
          </a:xfrm>
        </p:spPr>
        <p:txBody>
          <a:bodyPr>
            <a:normAutofit fontScale="47500" lnSpcReduction="20000"/>
          </a:bodyPr>
          <a:lstStyle/>
          <a:p>
            <a:r>
              <a:rPr lang="en-US" smtClean="0"/>
              <a:t>	</a:t>
            </a:r>
            <a:r>
              <a:rPr lang="fr-FR" smtClean="0"/>
              <a:t>    </a:t>
            </a:r>
            <a:r>
              <a:rPr lang="fr-FR" sz="29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les obstacles spécifiques identifiés avec le/la patient(e) dans le</a:t>
            </a:r>
            <a:r>
              <a:rPr lang="fr-FR" sz="2500" b="1" dirty="0">
                <a:latin typeface="Calibri" panose="020F0502020204030204" pitchFamily="34" charset="0"/>
              </a:rPr>
              <a:t> Plan d’amélioration de l’observance.</a:t>
            </a:r>
            <a:endParaRPr lang="fr-FR" sz="2500" dirty="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2330786069"/>
              </p:ext>
            </p:extLst>
          </p:nvPr>
        </p:nvGraphicFramePr>
        <p:xfrm>
          <a:off x="3733800" y="2504092"/>
          <a:ext cx="5715001" cy="4658708"/>
        </p:xfrm>
        <a:graphic>
          <a:graphicData uri="http://schemas.openxmlformats.org/drawingml/2006/table">
            <a:tbl>
              <a:tblPr firstRow="1" bandRow="1">
                <a:tableStyleId>{7DF18680-E054-41AD-8BC1-D1AEF772440D}</a:tableStyleId>
              </a:tblPr>
              <a:tblGrid>
                <a:gridCol w="1170238">
                  <a:extLst>
                    <a:ext uri="{9D8B030D-6E8A-4147-A177-3AD203B41FA5}">
                      <a16:colId xmlns:a16="http://schemas.microsoft.com/office/drawing/2014/main" val="20000"/>
                    </a:ext>
                  </a:extLst>
                </a:gridCol>
                <a:gridCol w="4544763">
                  <a:extLst>
                    <a:ext uri="{9D8B030D-6E8A-4147-A177-3AD203B41FA5}">
                      <a16:colId xmlns:a16="http://schemas.microsoft.com/office/drawing/2014/main" val="20001"/>
                    </a:ext>
                  </a:extLst>
                </a:gridCol>
              </a:tblGrid>
              <a:tr h="230453">
                <a:tc>
                  <a:txBody>
                    <a:bodyPr/>
                    <a:lstStyle/>
                    <a:p>
                      <a:pPr algn="ctr"/>
                      <a:r>
                        <a:rPr lang="fr-FR" sz="1000" dirty="0" smtClean="0">
                          <a:latin typeface="Calibri" panose="020F0502020204030204" pitchFamily="34" charset="0"/>
                        </a:rPr>
                        <a:t>OBSTACLES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QUESTIONS POUR ÉVALUER LES OBSTACLES</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42093">
                <a:tc gridSpan="2">
                  <a:txBody>
                    <a:bodyPr/>
                    <a:lstStyle/>
                    <a:p>
                      <a:pPr algn="ctr"/>
                      <a:r>
                        <a:rPr lang="fr-FR" sz="1000" b="1" dirty="0" smtClean="0">
                          <a:latin typeface="Calibri" panose="020F0502020204030204" pitchFamily="34" charset="0"/>
                        </a:rPr>
                        <a:t>PERSONNELS  (suite)</a:t>
                      </a:r>
                      <a:endParaRPr lang="fr-FR" sz="10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68034">
                <a:tc>
                  <a:txBody>
                    <a:bodyPr/>
                    <a:lstStyle/>
                    <a:p>
                      <a:r>
                        <a:rPr lang="fr-FR" sz="1000" b="1" dirty="0" smtClean="0">
                          <a:latin typeface="Calibri" panose="020F0502020204030204" pitchFamily="34" charset="0"/>
                        </a:rPr>
                        <a:t>Fardeau posologique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Le nombre de comprimés ou la quantité de liquide te pose-t-il problème ?</a:t>
                      </a:r>
                    </a:p>
                  </a:txBody>
                  <a:tcPr marL="83127" marR="83127" marT="40341" marB="40341"/>
                </a:tc>
                <a:extLst>
                  <a:ext uri="{0D108BD9-81ED-4DB2-BD59-A6C34878D82A}">
                    <a16:rowId xmlns:a16="http://schemas.microsoft.com/office/drawing/2014/main" val="10002"/>
                  </a:ext>
                </a:extLst>
              </a:tr>
              <a:tr h="400384">
                <a:tc>
                  <a:txBody>
                    <a:bodyPr/>
                    <a:lstStyle/>
                    <a:p>
                      <a:r>
                        <a:rPr lang="fr-FR" sz="1000" b="1" dirty="0" smtClean="0">
                          <a:latin typeface="Calibri" panose="020F0502020204030204" pitchFamily="34" charset="0"/>
                        </a:rPr>
                        <a:t>Comprimés perdus/finis</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perdu ou as-tu été à court d’ARV ?</a:t>
                      </a:r>
                    </a:p>
                  </a:txBody>
                  <a:tcPr marL="83127" marR="83127" marT="40341" marB="40341"/>
                </a:tc>
                <a:extLst>
                  <a:ext uri="{0D108BD9-81ED-4DB2-BD59-A6C34878D82A}">
                    <a16:rowId xmlns:a16="http://schemas.microsoft.com/office/drawing/2014/main" val="10003"/>
                  </a:ext>
                </a:extLst>
              </a:tr>
              <a:tr h="513536">
                <a:tc>
                  <a:txBody>
                    <a:bodyPr/>
                    <a:lstStyle/>
                    <a:p>
                      <a:r>
                        <a:rPr lang="fr-FR" sz="1000" b="1" dirty="0" smtClean="0">
                          <a:latin typeface="Calibri" panose="020F0502020204030204" pitchFamily="34" charset="0"/>
                        </a:rPr>
                        <a:t>Problèmes de transport</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des difficultés à te rendre au centre de santé pour chercher tes ARV ? Dans ce cas, quelles sont les raisons (éloignement, frais, emploi) ? Sais-tu comment aller au centre de santé ? De quelle aide as-tu besoin pour t'y rendre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659038">
                <a:tc>
                  <a:txBody>
                    <a:bodyPr/>
                    <a:lstStyle/>
                    <a:p>
                      <a:r>
                        <a:rPr lang="fr-FR" sz="1000" b="1" dirty="0" smtClean="0">
                          <a:latin typeface="Calibri" panose="020F0502020204030204" pitchFamily="34" charset="0"/>
                        </a:rPr>
                        <a:t>Difficulté de planification</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été trop occupé(e) pour prendre tes ARV ou as-tu eu un changement d’emploi du temps qui a rendu difficile la prise de tes ARV ? Qui est chargé de fixer tes rendez-vous et d’en assurer le suivi ? Penses-tu savoir comment prendre un rendez-vous ? Quel numéro devrais-tu composer ? Qui devrais-tu demander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42093">
                <a:tc gridSpan="2">
                  <a:txBody>
                    <a:bodyPr/>
                    <a:lstStyle/>
                    <a:p>
                      <a:pPr algn="ctr"/>
                      <a:r>
                        <a:rPr lang="fr-FR" sz="1000" b="1" dirty="0" smtClean="0">
                          <a:latin typeface="Calibri" panose="020F0502020204030204" pitchFamily="34" charset="0"/>
                        </a:rPr>
                        <a:t>FAMILIAUX</a:t>
                      </a:r>
                      <a:endParaRPr lang="fr-FR" sz="1000" b="1" dirty="0">
                        <a:latin typeface="Calibri" panose="020F0502020204030204" pitchFamily="34" charset="0"/>
                      </a:endParaRPr>
                    </a:p>
                  </a:txBody>
                  <a:tcPr marL="83127" marR="83127" marT="40341" marB="40341"/>
                </a:tc>
                <a:tc hMerge="1">
                  <a:txBody>
                    <a:bodyPr/>
                    <a:lstStyle/>
                    <a:p>
                      <a:endParaRPr lang="en-US" sz="1100" dirty="0"/>
                    </a:p>
                  </a:txBody>
                  <a:tcPr/>
                </a:tc>
                <a:extLst>
                  <a:ext uri="{0D108BD9-81ED-4DB2-BD59-A6C34878D82A}">
                    <a16:rowId xmlns:a16="http://schemas.microsoft.com/office/drawing/2014/main" val="10006"/>
                  </a:ext>
                </a:extLst>
              </a:tr>
              <a:tr h="368034">
                <a:tc>
                  <a:txBody>
                    <a:bodyPr/>
                    <a:lstStyle/>
                    <a:p>
                      <a:r>
                        <a:rPr lang="fr-FR" sz="1000" b="1" dirty="0" smtClean="0">
                          <a:latin typeface="Calibri" panose="020F0502020204030204" pitchFamily="34" charset="0"/>
                        </a:rPr>
                        <a:t>Partage avec les autres</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partagé tes ARV avec d’autres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368034">
                <a:tc>
                  <a:txBody>
                    <a:bodyPr/>
                    <a:lstStyle/>
                    <a:p>
                      <a:r>
                        <a:rPr lang="fr-FR" sz="1000" b="1" dirty="0" smtClean="0">
                          <a:latin typeface="Calibri" panose="020F0502020204030204" pitchFamily="34" charset="0"/>
                        </a:rPr>
                        <a:t>Crainte de l'annonce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révélé ta séropositivité à ta famille ou à ton partenaire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513536">
                <a:tc>
                  <a:txBody>
                    <a:bodyPr/>
                    <a:lstStyle/>
                    <a:p>
                      <a:r>
                        <a:rPr lang="fr-FR" sz="1000" b="1" dirty="0" smtClean="0">
                          <a:latin typeface="Calibri" panose="020F0502020204030204" pitchFamily="34" charset="0"/>
                        </a:rPr>
                        <a:t>Relations avec la famille/le ou la partenaire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Ta famille ou ton/ta partenaire ont-ils été hostiles aux ARV ou t’ont-ils empêché(e) de prendre tes ARV ?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r h="222532">
                <a:tc>
                  <a:txBody>
                    <a:bodyPr/>
                    <a:lstStyle/>
                    <a:p>
                      <a:r>
                        <a:rPr lang="fr-FR" sz="1000" b="1" dirty="0" smtClean="0">
                          <a:latin typeface="Calibri" panose="020F0502020204030204" pitchFamily="34" charset="0"/>
                        </a:rPr>
                        <a:t>Incapacité à payer </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Les frais du centre de santé ou autres t’ont-ils empêché(e) de prendre tes ARV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10"/>
                  </a:ext>
                </a:extLst>
              </a:tr>
              <a:tr h="368034">
                <a:tc>
                  <a:txBody>
                    <a:bodyPr/>
                    <a:lstStyle/>
                    <a:p>
                      <a:r>
                        <a:rPr lang="fr-FR" sz="1000" b="1" dirty="0" smtClean="0">
                          <a:latin typeface="Calibri" panose="020F0502020204030204" pitchFamily="34" charset="0"/>
                        </a:rPr>
                        <a:t>Insécurité alimentaire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Une mauvaise alimentation a-t-elle déjà été un problème pour la prise de tes ARV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11"/>
                  </a:ext>
                </a:extLst>
              </a:tr>
            </a:tbl>
          </a:graphicData>
        </a:graphic>
      </p:graphicFrame>
      <p:sp>
        <p:nvSpPr>
          <p:cNvPr id="28" name="Rectangle 27"/>
          <p:cNvSpPr/>
          <p:nvPr/>
        </p:nvSpPr>
        <p:spPr>
          <a:xfrm>
            <a:off x="685800" y="2971800"/>
            <a:ext cx="2895600" cy="27650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1295400" y="3067604"/>
            <a:ext cx="2362200" cy="914400"/>
          </a:xfrm>
        </p:spPr>
        <p:txBody>
          <a:bodyPr>
            <a:normAutofit fontScale="47500" lnSpcReduction="20000"/>
          </a:bodyPr>
          <a:lstStyle/>
          <a:p>
            <a:r>
              <a:rPr lang="fr-FR" sz="2700" b="1" dirty="0">
                <a:latin typeface="Calibri" panose="020F0502020204030204" pitchFamily="34" charset="0"/>
              </a:rPr>
              <a:t>Instructions pour le professionnel</a:t>
            </a:r>
          </a:p>
          <a:p>
            <a:r>
              <a:rPr lang="fr-FR" sz="2200" b="1" dirty="0">
                <a:latin typeface="Calibri" panose="020F0502020204030204" pitchFamily="34" charset="0"/>
              </a:rPr>
              <a:t>À partir de ce que vous avez appris du/de la patient(e), récapitulez les obstacles spécifiques identifiés sur cette carte.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95" y="30676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3492" y="3992940"/>
            <a:ext cx="2858461" cy="1754326"/>
          </a:xfrm>
          <a:prstGeom prst="rect">
            <a:avLst/>
          </a:prstGeom>
          <a:noFill/>
        </p:spPr>
        <p:txBody>
          <a:bodyPr wrap="square" rtlCol="0">
            <a:spAutoFit/>
          </a:bodyPr>
          <a:lstStyle/>
          <a:p>
            <a:r>
              <a:rPr lang="fr-FR" sz="1200" b="1" dirty="0">
                <a:latin typeface="Calibri" panose="020F0502020204030204" pitchFamily="34" charset="0"/>
              </a:rPr>
              <a:t>A : Affirmations, par exemple :</a:t>
            </a:r>
          </a:p>
          <a:p>
            <a:pPr marL="285750" indent="-285750">
              <a:buFont typeface="Arial" panose="020B0604020202020204" pitchFamily="34" charset="0"/>
              <a:buChar char="•"/>
            </a:pPr>
            <a:r>
              <a:rPr lang="fr-FR" sz="1200" i="1" u="sng" dirty="0">
                <a:latin typeface="Calibri" panose="020F0502020204030204" pitchFamily="34" charset="0"/>
              </a:rPr>
              <a:t>J’apprécie que tu sois capable</a:t>
            </a:r>
            <a:r>
              <a:rPr lang="fr-FR" sz="1200" dirty="0">
                <a:latin typeface="Calibri" panose="020F0502020204030204" pitchFamily="34" charset="0"/>
              </a:rPr>
              <a:t> d’être honnête sur ta façon de prendre tes ARV.</a:t>
            </a:r>
          </a:p>
          <a:p>
            <a:pPr marL="285750" indent="-285750">
              <a:buFont typeface="Arial" panose="020B0604020202020204" pitchFamily="34" charset="0"/>
              <a:buChar char="•"/>
            </a:pPr>
            <a:r>
              <a:rPr lang="fr-FR" sz="1200" i="1" u="sng" dirty="0">
                <a:latin typeface="Calibri" panose="020F0502020204030204" pitchFamily="34" charset="0"/>
              </a:rPr>
              <a:t>Tu es vraiment une personne pleine de ressources </a:t>
            </a:r>
            <a:r>
              <a:rPr lang="fr-FR" sz="1200" dirty="0">
                <a:latin typeface="Calibri" panose="020F0502020204030204" pitchFamily="34" charset="0"/>
              </a:rPr>
              <a:t>pour relever tous ces défis.</a:t>
            </a:r>
          </a:p>
          <a:p>
            <a:pPr marL="285750" indent="-285750">
              <a:buFont typeface="Arial" panose="020B0604020202020204" pitchFamily="34" charset="0"/>
              <a:buChar char="•"/>
            </a:pPr>
            <a:r>
              <a:rPr lang="fr-FR" sz="1200" i="1" u="sng" dirty="0">
                <a:latin typeface="Calibri" panose="020F0502020204030204" pitchFamily="34" charset="0"/>
              </a:rPr>
              <a:t>Tu t’es donné beaucoup de peine</a:t>
            </a:r>
            <a:r>
              <a:rPr lang="fr-FR" sz="1200" dirty="0">
                <a:latin typeface="Calibri" panose="020F0502020204030204" pitchFamily="34" charset="0"/>
              </a:rPr>
              <a:t> pour prendre tes médicaments malgré ces défis.</a:t>
            </a:r>
            <a:endParaRPr lang="fr-FR" sz="1600" i="1" u="sng" dirty="0"/>
          </a:p>
        </p:txBody>
      </p:sp>
      <p:sp>
        <p:nvSpPr>
          <p:cNvPr id="16" name="TextBox 15"/>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0500" y="950630"/>
            <a:ext cx="1295400" cy="120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907752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10. Pourquoi as-tu du mal à prendre tes ARV ?</a:t>
            </a:r>
            <a:endParaRPr lang="fr-FR" sz="2800" dirty="0">
              <a:solidFill>
                <a:srgbClr val="FFFFFF"/>
              </a:solidFill>
              <a:latin typeface="Calibri" panose="020F0502020204030204" pitchFamily="34" charset="0"/>
            </a:endParaRPr>
          </a:p>
        </p:txBody>
      </p:sp>
      <p:sp>
        <p:nvSpPr>
          <p:cNvPr id="4" name="TextBox 3"/>
          <p:cNvSpPr txBox="1"/>
          <p:nvPr/>
        </p:nvSpPr>
        <p:spPr>
          <a:xfrm>
            <a:off x="841406" y="6477000"/>
            <a:ext cx="85311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examiner la façon dont tu prends tes ARV.</a:t>
            </a:r>
            <a:endParaRPr lang="fr-FR" sz="2000"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00" y="2222817"/>
            <a:ext cx="8930142" cy="381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765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examiner la façon dont tu prends tes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2057400"/>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Continuons à examiner toutes les </a:t>
            </a:r>
            <a:r>
              <a:rPr lang="fr-FR" sz="1400" dirty="0" smtClean="0">
                <a:latin typeface="Calibri" panose="020F0502020204030204" pitchFamily="34" charset="0"/>
              </a:rPr>
              <a:t>				       difficultés que </a:t>
            </a:r>
            <a:r>
              <a:rPr lang="fr-FR" sz="1400" dirty="0">
                <a:latin typeface="Calibri" panose="020F0502020204030204" pitchFamily="34" charset="0"/>
              </a:rPr>
              <a:t>tu peux rencontrer pour </a:t>
            </a:r>
            <a:r>
              <a:rPr lang="fr-FR" sz="1400" dirty="0" smtClean="0">
                <a:latin typeface="Calibri" panose="020F0502020204030204" pitchFamily="34" charset="0"/>
              </a:rPr>
              <a:t>			          prendre </a:t>
            </a:r>
            <a:r>
              <a:rPr lang="fr-FR" sz="1400" dirty="0">
                <a:latin typeface="Calibri" panose="020F0502020204030204" pitchFamily="34" charset="0"/>
              </a:rPr>
              <a:t>tes </a:t>
            </a:r>
            <a:r>
              <a:rPr lang="fr-FR" sz="1400" dirty="0" smtClean="0">
                <a:latin typeface="Calibri" panose="020F0502020204030204" pitchFamily="34" charset="0"/>
              </a:rPr>
              <a:t>ARV </a:t>
            </a:r>
            <a:r>
              <a:rPr lang="fr-FR" sz="1400" b="1" dirty="0" smtClean="0">
                <a:latin typeface="Calibri" panose="020F0502020204030204" pitchFamily="34" charset="0"/>
              </a:rPr>
              <a:t>(obstacles </a:t>
            </a:r>
            <a:r>
              <a:rPr lang="fr-FR" sz="1400" b="1" dirty="0">
                <a:latin typeface="Calibri" panose="020F0502020204030204" pitchFamily="34" charset="0"/>
              </a:rPr>
              <a:t>institutionnels et communautaires).</a:t>
            </a:r>
            <a:endParaRPr lang="fr-FR" sz="1400" dirty="0">
              <a:latin typeface="Calibri" panose="020F0502020204030204" pitchFamily="34" charset="0"/>
            </a:endParaRPr>
          </a:p>
        </p:txBody>
      </p:sp>
      <p:cxnSp>
        <p:nvCxnSpPr>
          <p:cNvPr id="15" name="Straight Connector 14"/>
          <p:cNvCxnSpPr/>
          <p:nvPr/>
        </p:nvCxnSpPr>
        <p:spPr>
          <a:xfrm>
            <a:off x="3886200" y="15145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457200" y="453526"/>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10. </a:t>
            </a:r>
            <a:r>
              <a:rPr lang="fr-FR" sz="2800" dirty="0">
                <a:solidFill>
                  <a:srgbClr val="FFFFFF"/>
                </a:solidFill>
                <a:latin typeface="Calibri" panose="020F0502020204030204" pitchFamily="34" charset="0"/>
              </a:rPr>
              <a:t>Pourquoi as-tu du mal à prendre </a:t>
            </a:r>
            <a:r>
              <a:rPr lang="fr-FR" sz="2800" dirty="0" smtClean="0">
                <a:solidFill>
                  <a:srgbClr val="FFFFFF"/>
                </a:solidFill>
                <a:latin typeface="Calibri" panose="020F0502020204030204" pitchFamily="34" charset="0"/>
              </a:rPr>
              <a:t>tes ARV</a:t>
            </a:r>
            <a:r>
              <a:rPr lang="fr-FR" sz="2800" dirty="0">
                <a:solidFill>
                  <a:srgbClr val="FFFFFF"/>
                </a:solidFill>
                <a:latin typeface="Calibri" panose="020F0502020204030204" pitchFamily="34" charset="0"/>
              </a:rPr>
              <a:t> ?</a:t>
            </a:r>
            <a:endParaRPr lang="fr-FR" sz="2800" dirty="0">
              <a:solidFill>
                <a:srgbClr val="FFFFFF"/>
              </a:solidFill>
              <a:latin typeface="Calibri" panose="020F0502020204030204" pitchFamily="34" charset="0"/>
            </a:endParaRPr>
          </a:p>
        </p:txBody>
      </p:sp>
      <p:sp>
        <p:nvSpPr>
          <p:cNvPr id="24" name="Rectangle 23"/>
          <p:cNvSpPr/>
          <p:nvPr/>
        </p:nvSpPr>
        <p:spPr>
          <a:xfrm>
            <a:off x="4114800" y="6052256"/>
            <a:ext cx="5312254"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1" y="60950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4267200" y="6092488"/>
            <a:ext cx="5105400" cy="917913"/>
          </a:xfrm>
        </p:spPr>
        <p:txBody>
          <a:bodyPr>
            <a:normAutofit fontScale="55000" lnSpcReduction="20000"/>
          </a:bodyPr>
          <a:lstStyle/>
          <a:p>
            <a:r>
              <a:rPr lang="en-US" smtClean="0"/>
              <a:t>	</a:t>
            </a:r>
            <a:r>
              <a:rPr lang="fr-FR" smtClean="0"/>
              <a:t>    </a:t>
            </a:r>
            <a:r>
              <a:rPr lang="fr-FR" sz="29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les obstacles spécifiques identifiés avec le/la patient(e) dans le</a:t>
            </a:r>
            <a:r>
              <a:rPr lang="fr-FR" sz="2500" b="1" dirty="0">
                <a:latin typeface="Calibri" panose="020F0502020204030204" pitchFamily="34" charset="0"/>
              </a:rPr>
              <a:t> Plan d’amélioration de l’observance.</a:t>
            </a:r>
            <a:endParaRPr lang="fr-FR" sz="2500" dirty="0">
              <a:latin typeface="Calibri" panose="020F0502020204030204" pitchFamily="34" charset="0"/>
            </a:endParaRPr>
          </a:p>
        </p:txBody>
      </p:sp>
      <p:sp>
        <p:nvSpPr>
          <p:cNvPr id="28" name="Rectangle 27"/>
          <p:cNvSpPr/>
          <p:nvPr/>
        </p:nvSpPr>
        <p:spPr>
          <a:xfrm>
            <a:off x="685800" y="3010358"/>
            <a:ext cx="2895600" cy="361904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1295400" y="3067604"/>
            <a:ext cx="2362200" cy="914400"/>
          </a:xfrm>
        </p:spPr>
        <p:txBody>
          <a:bodyPr>
            <a:normAutofit/>
          </a:bodyPr>
          <a:lstStyle/>
          <a:p>
            <a:r>
              <a:rPr lang="fr-FR" sz="1500" b="1" dirty="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495" y="30676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22940" y="3657600"/>
            <a:ext cx="2858461" cy="3046988"/>
          </a:xfrm>
          <a:prstGeom prst="rect">
            <a:avLst/>
          </a:prstGeom>
          <a:noFill/>
        </p:spPr>
        <p:txBody>
          <a:bodyPr wrap="square" rtlCol="0">
            <a:spAutoFit/>
          </a:bodyPr>
          <a:lstStyle/>
          <a:p>
            <a:r>
              <a:rPr lang="fr-FR" sz="1200" b="1" dirty="0">
                <a:latin typeface="Calibri" panose="020F0502020204030204" pitchFamily="34" charset="0"/>
              </a:rPr>
              <a:t>À partir de ce que vous avez appris du/de la patient(e), récapitulez les obstacles spécifiques identifiés sur cette carte grâce à l'écoute active ou des affirmations synthétiques, par exemple : </a:t>
            </a:r>
          </a:p>
          <a:p>
            <a:endParaRPr lang="fr-FR" sz="1200" b="1" dirty="0">
              <a:latin typeface="Calibri" panose="020F0502020204030204" pitchFamily="34" charset="0"/>
            </a:endParaRPr>
          </a:p>
          <a:p>
            <a:pPr marL="171450" indent="-171450">
              <a:buFont typeface="Arial" panose="020B0604020202020204" pitchFamily="34" charset="0"/>
              <a:buChar char="•"/>
            </a:pPr>
            <a:r>
              <a:rPr lang="fr-FR" sz="1200" i="1" u="sng" dirty="0">
                <a:latin typeface="Calibri" panose="020F0502020204030204" pitchFamily="34" charset="0"/>
              </a:rPr>
              <a:t>Donc tu as dit que tu étais</a:t>
            </a:r>
            <a:r>
              <a:rPr lang="fr-FR" sz="1200" dirty="0">
                <a:latin typeface="Calibri" panose="020F0502020204030204" pitchFamily="34" charset="0"/>
              </a:rPr>
              <a:t> en colère quand tu penses à tes ARV et que ça rend la tâche extrêmement difficile.</a:t>
            </a:r>
          </a:p>
          <a:p>
            <a:endParaRPr lang="fr-FR" sz="1200" dirty="0">
              <a:latin typeface="Calibri" panose="020F0502020204030204" pitchFamily="34" charset="0"/>
            </a:endParaRPr>
          </a:p>
          <a:p>
            <a:pPr marL="171450" indent="-171450">
              <a:buFont typeface="Arial" panose="020B0604020202020204" pitchFamily="34" charset="0"/>
              <a:buChar char="•"/>
            </a:pPr>
            <a:r>
              <a:rPr lang="fr-FR" sz="1200" i="1" u="sng" dirty="0">
                <a:latin typeface="Calibri" panose="020F0502020204030204" pitchFamily="34" charset="0"/>
              </a:rPr>
              <a:t>Voyons voir si j’ai bien tout compris jusqu’à présent.</a:t>
            </a:r>
            <a:r>
              <a:rPr lang="fr-FR" sz="1200" dirty="0">
                <a:latin typeface="Calibri" panose="020F0502020204030204" pitchFamily="34" charset="0"/>
              </a:rPr>
              <a:t> En raison de la grande distance que tu dois parcourir et des temps d’attente trop longs au centre de santé, tu as du mal à honorer tous tes rendez-vous.</a:t>
            </a:r>
            <a:endParaRPr lang="fr-FR" sz="1600" i="1" u="sng" dirty="0"/>
          </a:p>
        </p:txBody>
      </p:sp>
      <p:graphicFrame>
        <p:nvGraphicFramePr>
          <p:cNvPr id="18" name="Table 17"/>
          <p:cNvGraphicFramePr>
            <a:graphicFrameLocks noGrp="1"/>
          </p:cNvGraphicFramePr>
          <p:nvPr>
            <p:extLst>
              <p:ext uri="{D42A27DB-BD31-4B8C-83A1-F6EECF244321}">
                <p14:modId xmlns:p14="http://schemas.microsoft.com/office/powerpoint/2010/main" val="1483364294"/>
              </p:ext>
            </p:extLst>
          </p:nvPr>
        </p:nvGraphicFramePr>
        <p:xfrm>
          <a:off x="4103507" y="3048002"/>
          <a:ext cx="5351256" cy="2362199"/>
        </p:xfrm>
        <a:graphic>
          <a:graphicData uri="http://schemas.openxmlformats.org/drawingml/2006/table">
            <a:tbl>
              <a:tblPr firstRow="1" bandRow="1">
                <a:tableStyleId>{7DF18680-E054-41AD-8BC1-D1AEF772440D}</a:tableStyleId>
              </a:tblPr>
              <a:tblGrid>
                <a:gridCol w="1230493">
                  <a:extLst>
                    <a:ext uri="{9D8B030D-6E8A-4147-A177-3AD203B41FA5}">
                      <a16:colId xmlns:a16="http://schemas.microsoft.com/office/drawing/2014/main" val="20000"/>
                    </a:ext>
                  </a:extLst>
                </a:gridCol>
                <a:gridCol w="4120763">
                  <a:extLst>
                    <a:ext uri="{9D8B030D-6E8A-4147-A177-3AD203B41FA5}">
                      <a16:colId xmlns:a16="http://schemas.microsoft.com/office/drawing/2014/main" val="20001"/>
                    </a:ext>
                  </a:extLst>
                </a:gridCol>
              </a:tblGrid>
              <a:tr h="254843">
                <a:tc>
                  <a:txBody>
                    <a:bodyPr/>
                    <a:lstStyle/>
                    <a:p>
                      <a:pPr algn="ctr"/>
                      <a:r>
                        <a:rPr lang="fr-FR" sz="1000" dirty="0" smtClean="0">
                          <a:latin typeface="Calibri" panose="020F0502020204030204" pitchFamily="34" charset="0"/>
                        </a:rPr>
                        <a:t>OBSTACLES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QUESTIONS POUR ÉVALUER LES OBSTACLES</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54843">
                <a:tc gridSpan="2">
                  <a:txBody>
                    <a:bodyPr/>
                    <a:lstStyle/>
                    <a:p>
                      <a:pPr algn="ctr"/>
                      <a:r>
                        <a:rPr lang="fr-FR" sz="1000" b="1" smtClean="0">
                          <a:latin typeface="Calibri" panose="020F0502020204030204" pitchFamily="34" charset="0"/>
                        </a:rPr>
                        <a:t>INSTITUTIONNELS/COMMUNAUTAIRES</a:t>
                      </a:r>
                      <a:endParaRPr lang="fr-FR" sz="10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421471">
                <a:tc>
                  <a:txBody>
                    <a:bodyPr/>
                    <a:lstStyle/>
                    <a:p>
                      <a:r>
                        <a:rPr lang="fr-FR" sz="1000" b="1" dirty="0" smtClean="0">
                          <a:latin typeface="Calibri" panose="020F0502020204030204" pitchFamily="34" charset="0"/>
                        </a:rPr>
                        <a:t>Rupture de stock de médicaments</a:t>
                      </a:r>
                      <a:endParaRPr lang="fr-FR" sz="1000" b="1" dirty="0">
                        <a:latin typeface="Calibri" panose="020F0502020204030204" pitchFamily="34" charset="0"/>
                      </a:endParaRPr>
                    </a:p>
                  </a:txBody>
                  <a:tcPr marL="83127" marR="83127" marT="40341" marB="40341"/>
                </a:tc>
                <a:tc>
                  <a:txBody>
                    <a:bodyPr/>
                    <a:lstStyle/>
                    <a:p>
                      <a:r>
                        <a:rPr lang="fr-FR" sz="1000" baseline="0" dirty="0" smtClean="0">
                          <a:latin typeface="Calibri" panose="020F0502020204030204" pitchFamily="34" charset="0"/>
                        </a:rPr>
                        <a:t>Cela t’est-il déjà arrivé d’arriver au centre de santé et de constater qu'il n’y avait pas d’ARV, ou qu’on ne t’en donne qu’une petite quantité ?</a:t>
                      </a:r>
                    </a:p>
                  </a:txBody>
                  <a:tcPr marL="83127" marR="83127" marT="40341" marB="40341"/>
                </a:tc>
                <a:extLst>
                  <a:ext uri="{0D108BD9-81ED-4DB2-BD59-A6C34878D82A}">
                    <a16:rowId xmlns:a16="http://schemas.microsoft.com/office/drawing/2014/main" val="10002"/>
                  </a:ext>
                </a:extLst>
              </a:tr>
              <a:tr h="421471">
                <a:tc>
                  <a:txBody>
                    <a:bodyPr/>
                    <a:lstStyle/>
                    <a:p>
                      <a:r>
                        <a:rPr lang="fr-FR" sz="1000" b="1" dirty="0" smtClean="0">
                          <a:latin typeface="Calibri" panose="020F0502020204030204" pitchFamily="34" charset="0"/>
                        </a:rPr>
                        <a:t>Temps d’attente trop longs</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quitté le centre de santé avant d’avoir reçu tes ARV car les temps d’attente étaient trop longs ?</a:t>
                      </a:r>
                    </a:p>
                  </a:txBody>
                  <a:tcPr marL="83127" marR="83127" marT="40341" marB="40341"/>
                </a:tc>
                <a:extLst>
                  <a:ext uri="{0D108BD9-81ED-4DB2-BD59-A6C34878D82A}">
                    <a16:rowId xmlns:a16="http://schemas.microsoft.com/office/drawing/2014/main" val="10003"/>
                  </a:ext>
                </a:extLst>
              </a:tr>
              <a:tr h="421471">
                <a:tc>
                  <a:txBody>
                    <a:bodyPr/>
                    <a:lstStyle/>
                    <a:p>
                      <a:r>
                        <a:rPr lang="fr-FR" sz="1000" b="1" dirty="0" smtClean="0">
                          <a:latin typeface="Calibri" panose="020F0502020204030204" pitchFamily="34" charset="0"/>
                        </a:rPr>
                        <a:t>Stigmatisation et discrimination</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Crains-tu que les gens de ta communauté découvrent ta séropositivité ? Est-ce que ça t’empêche de venir au centre de santé ou de prendre tes ARV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588100">
                <a:tc>
                  <a:txBody>
                    <a:bodyPr/>
                    <a:lstStyle/>
                    <a:p>
                      <a:r>
                        <a:rPr lang="fr-FR" sz="1000" b="1" dirty="0" smtClean="0">
                          <a:latin typeface="Calibri" panose="020F0502020204030204" pitchFamily="34" charset="0"/>
                        </a:rPr>
                        <a:t>Crise politique/guerre/catastrophe naturelle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pris des risques pour venir récupérer tes ARV au centre de santé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bl>
          </a:graphicData>
        </a:graphic>
      </p:graphicFrame>
      <p:sp>
        <p:nvSpPr>
          <p:cNvPr id="16" name="TextBox 15"/>
          <p:cNvSpPr txBox="1"/>
          <p:nvPr/>
        </p:nvSpPr>
        <p:spPr>
          <a:xfrm>
            <a:off x="7645841" y="1025735"/>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1078" y="1254336"/>
            <a:ext cx="1798325" cy="76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35945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4"/>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11. Conseils pour améliorer la prise des ARV</a:t>
            </a:r>
          </a:p>
        </p:txBody>
      </p:sp>
      <p:sp>
        <p:nvSpPr>
          <p:cNvPr id="4" name="TextBox 3"/>
          <p:cNvSpPr txBox="1"/>
          <p:nvPr/>
        </p:nvSpPr>
        <p:spPr>
          <a:xfrm>
            <a:off x="841406" y="6477000"/>
            <a:ext cx="7997794" cy="707886"/>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4" y="1422401"/>
            <a:ext cx="7978775" cy="49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67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1" y="1447800"/>
            <a:ext cx="2126673"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sp>
        <p:nvSpPr>
          <p:cNvPr id="21" name="Content Placeholder 1"/>
          <p:cNvSpPr>
            <a:spLocks noGrp="1"/>
          </p:cNvSpPr>
          <p:nvPr>
            <p:ph sz="half" idx="1"/>
          </p:nvPr>
        </p:nvSpPr>
        <p:spPr>
          <a:xfrm>
            <a:off x="2895600" y="1295400"/>
            <a:ext cx="6400800" cy="1447800"/>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100" dirty="0">
                <a:latin typeface="Calibri" panose="020F0502020204030204" pitchFamily="34" charset="0"/>
              </a:rPr>
              <a:t>J’apprécie que tu sois capable d’être honnête sur tes difficultés à                                                            prendre tes ARV.</a:t>
            </a:r>
          </a:p>
          <a:p>
            <a:pPr marL="285750" indent="-285750">
              <a:buFont typeface="Arial" panose="020B0604020202020204" pitchFamily="34" charset="0"/>
              <a:buChar char="•"/>
            </a:pPr>
            <a:r>
              <a:rPr lang="fr-FR" sz="1100" dirty="0">
                <a:latin typeface="Calibri" panose="020F0502020204030204" pitchFamily="34" charset="0"/>
              </a:rPr>
              <a:t>Si j’ai bien compris ce que tu as dit… </a:t>
            </a:r>
            <a:r>
              <a:rPr lang="fr-FR" sz="1100" i="1" dirty="0">
                <a:latin typeface="Calibri" panose="020F0502020204030204" pitchFamily="34" charset="0"/>
              </a:rPr>
              <a:t>(résumer les difficultés et </a:t>
            </a:r>
            <a:r>
              <a:rPr lang="fr-FR" sz="1100" i="1" dirty="0" smtClean="0">
                <a:latin typeface="Calibri" panose="020F0502020204030204" pitchFamily="34" charset="0"/>
              </a:rPr>
              <a:t>obstacles			           principaux</a:t>
            </a:r>
            <a:r>
              <a:rPr lang="fr-FR" sz="1100" i="1" dirty="0">
                <a:latin typeface="Calibri" panose="020F0502020204030204" pitchFamily="34" charset="0"/>
              </a:rPr>
              <a:t>).</a:t>
            </a:r>
          </a:p>
          <a:p>
            <a:pPr marL="285750" indent="-285750">
              <a:buFont typeface="Arial" panose="020B0604020202020204" pitchFamily="34" charset="0"/>
              <a:buChar char="•"/>
            </a:pPr>
            <a:r>
              <a:rPr lang="fr-FR" sz="1100" dirty="0">
                <a:latin typeface="Calibri" panose="020F0502020204030204" pitchFamily="34" charset="0"/>
              </a:rPr>
              <a:t>Voyons ensemble comment nous pouvons faire en sorte que la prise de tes ARV soit plus facile.</a:t>
            </a:r>
          </a:p>
          <a:p>
            <a:pPr marL="285750" indent="-285750">
              <a:buFont typeface="Arial" panose="020B0604020202020204" pitchFamily="34" charset="0"/>
              <a:buChar char="•"/>
            </a:pPr>
            <a:r>
              <a:rPr lang="fr-FR" sz="1100" dirty="0">
                <a:latin typeface="Calibri" panose="020F0502020204030204" pitchFamily="34" charset="0"/>
              </a:rPr>
              <a:t>As-tu des idées pour chacun des obstacles que nous avons abordés ?</a:t>
            </a:r>
          </a:p>
          <a:p>
            <a:pPr marL="285750" indent="-285750">
              <a:buFont typeface="Arial" panose="020B0604020202020204" pitchFamily="34" charset="0"/>
              <a:buChar char="•"/>
            </a:pPr>
            <a:r>
              <a:rPr lang="fr-FR" sz="1100" dirty="0">
                <a:latin typeface="Calibri" panose="020F0502020204030204" pitchFamily="34" charset="0"/>
              </a:rPr>
              <a:t>L’oubli de deux ou trois doses sur un mois peut entraver l’action des médicaments.</a:t>
            </a:r>
            <a:endParaRPr lang="fr-FR" sz="1100" dirty="0">
              <a:latin typeface="Calibri" panose="020F0502020204030204" pitchFamily="34" charset="0"/>
            </a:endParaRPr>
          </a:p>
        </p:txBody>
      </p:sp>
      <p:cxnSp>
        <p:nvCxnSpPr>
          <p:cNvPr id="15" name="Straight Connector 14"/>
          <p:cNvCxnSpPr>
            <a:endCxn id="2" idx="3"/>
          </p:cNvCxnSpPr>
          <p:nvPr/>
        </p:nvCxnSpPr>
        <p:spPr>
          <a:xfrm flipH="1">
            <a:off x="2812474" y="15240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85800" y="5943599"/>
            <a:ext cx="2057400" cy="1259513"/>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6018887"/>
            <a:ext cx="381000" cy="29321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85800" y="32004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1295400" y="3276600"/>
            <a:ext cx="1584768" cy="499408"/>
          </a:xfrm>
        </p:spPr>
        <p:txBody>
          <a:bodyPr>
            <a:normAutofit lnSpcReduction="10000"/>
          </a:bodyPr>
          <a:lstStyle/>
          <a:p>
            <a:r>
              <a:rPr lang="fr-FR" sz="1500" b="1" dirty="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95" y="3276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59692" y="3776008"/>
            <a:ext cx="2120477" cy="1938992"/>
          </a:xfrm>
          <a:prstGeom prst="rect">
            <a:avLst/>
          </a:prstGeom>
          <a:noFill/>
        </p:spPr>
        <p:txBody>
          <a:bodyPr wrap="square" rtlCol="0">
            <a:spAutoFit/>
          </a:bodyPr>
          <a:lstStyle/>
          <a:p>
            <a:r>
              <a:rPr lang="fr-FR" sz="1200" dirty="0">
                <a:latin typeface="Calibri" panose="020F0502020204030204" pitchFamily="34" charset="0"/>
              </a:rPr>
              <a:t>Après avoir donné un conseil, demander s’il paraît utile ou s’il y a des questions : </a:t>
            </a:r>
          </a:p>
          <a:p>
            <a:pPr marL="285750" indent="-285750">
              <a:buFont typeface="Arial" panose="020B0604020202020204" pitchFamily="34" charset="0"/>
              <a:buChar char="•"/>
            </a:pPr>
            <a:r>
              <a:rPr lang="fr-FR" sz="1200" dirty="0">
                <a:latin typeface="Calibri" panose="020F0502020204030204" pitchFamily="34" charset="0"/>
              </a:rPr>
              <a:t>« Quelle est, selon toi, la probabilité que cela t’aide ? »</a:t>
            </a:r>
          </a:p>
          <a:p>
            <a:pPr marL="285750" indent="-285750">
              <a:buFont typeface="Arial" panose="020B0604020202020204" pitchFamily="34" charset="0"/>
              <a:buChar char="•"/>
            </a:pPr>
            <a:r>
              <a:rPr lang="fr-FR" sz="1200" dirty="0">
                <a:latin typeface="Calibri" panose="020F0502020204030204" pitchFamily="34" charset="0"/>
              </a:rPr>
              <a:t>Quelle est la probabilité que tu essaies... ? »</a:t>
            </a:r>
          </a:p>
          <a:p>
            <a:pPr marL="285750" indent="-285750">
              <a:buFont typeface="Arial" panose="020B0604020202020204" pitchFamily="34" charset="0"/>
              <a:buChar char="•"/>
            </a:pPr>
            <a:r>
              <a:rPr lang="fr-FR" sz="1200" dirty="0">
                <a:latin typeface="Calibri" panose="020F0502020204030204" pitchFamily="34" charset="0"/>
              </a:rPr>
              <a:t>« As-tu des questions sur... ? »</a:t>
            </a:r>
            <a:endParaRPr lang="fr-FR" sz="1600" dirty="0"/>
          </a:p>
        </p:txBody>
      </p:sp>
      <p:sp>
        <p:nvSpPr>
          <p:cNvPr id="22" name="Title 1"/>
          <p:cNvSpPr>
            <a:spLocks noGrp="1"/>
          </p:cNvSpPr>
          <p:nvPr>
            <p:ph type="title"/>
          </p:nvPr>
        </p:nvSpPr>
        <p:spPr>
          <a:xfrm>
            <a:off x="457200" y="453524"/>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11. Conseils pour améliorer la prise des ARV</a:t>
            </a:r>
          </a:p>
        </p:txBody>
      </p:sp>
      <p:graphicFrame>
        <p:nvGraphicFramePr>
          <p:cNvPr id="26" name="Table 25"/>
          <p:cNvGraphicFramePr>
            <a:graphicFrameLocks noGrp="1"/>
          </p:cNvGraphicFramePr>
          <p:nvPr>
            <p:extLst>
              <p:ext uri="{D42A27DB-BD31-4B8C-83A1-F6EECF244321}">
                <p14:modId xmlns:p14="http://schemas.microsoft.com/office/powerpoint/2010/main" val="725194620"/>
              </p:ext>
            </p:extLst>
          </p:nvPr>
        </p:nvGraphicFramePr>
        <p:xfrm>
          <a:off x="2987190" y="2909612"/>
          <a:ext cx="6477000" cy="4293501"/>
        </p:xfrm>
        <a:graphic>
          <a:graphicData uri="http://schemas.openxmlformats.org/drawingml/2006/table">
            <a:tbl>
              <a:tblPr firstRow="1" bandRow="1">
                <a:tableStyleId>{7DF18680-E054-41AD-8BC1-D1AEF772440D}</a:tableStyleId>
              </a:tblPr>
              <a:tblGrid>
                <a:gridCol w="1075954">
                  <a:extLst>
                    <a:ext uri="{9D8B030D-6E8A-4147-A177-3AD203B41FA5}">
                      <a16:colId xmlns:a16="http://schemas.microsoft.com/office/drawing/2014/main" val="20000"/>
                    </a:ext>
                  </a:extLst>
                </a:gridCol>
                <a:gridCol w="1890061">
                  <a:extLst>
                    <a:ext uri="{9D8B030D-6E8A-4147-A177-3AD203B41FA5}">
                      <a16:colId xmlns:a16="http://schemas.microsoft.com/office/drawing/2014/main" val="20001"/>
                    </a:ext>
                  </a:extLst>
                </a:gridCol>
                <a:gridCol w="1757684">
                  <a:extLst>
                    <a:ext uri="{9D8B030D-6E8A-4147-A177-3AD203B41FA5}">
                      <a16:colId xmlns:a16="http://schemas.microsoft.com/office/drawing/2014/main" val="20002"/>
                    </a:ext>
                  </a:extLst>
                </a:gridCol>
                <a:gridCol w="1753301">
                  <a:extLst>
                    <a:ext uri="{9D8B030D-6E8A-4147-A177-3AD203B41FA5}">
                      <a16:colId xmlns:a16="http://schemas.microsoft.com/office/drawing/2014/main" val="20003"/>
                    </a:ext>
                  </a:extLst>
                </a:gridCol>
              </a:tblGrid>
              <a:tr h="219747">
                <a:tc>
                  <a:txBody>
                    <a:bodyPr/>
                    <a:lstStyle/>
                    <a:p>
                      <a:pPr algn="ctr"/>
                      <a:r>
                        <a:rPr lang="fr-FR" sz="900" dirty="0" smtClean="0">
                          <a:latin typeface="Calibri" panose="020F0502020204030204" pitchFamily="34" charset="0"/>
                        </a:rPr>
                        <a:t>OBSTACLES</a:t>
                      </a:r>
                      <a:endParaRPr lang="fr-FR" sz="900" dirty="0">
                        <a:latin typeface="Calibri" panose="020F0502020204030204" pitchFamily="34" charset="0"/>
                      </a:endParaRPr>
                    </a:p>
                  </a:txBody>
                  <a:tcPr marL="83127" marR="83127" marT="40341" marB="40341"/>
                </a:tc>
                <a:tc gridSpan="3">
                  <a:txBody>
                    <a:bodyPr/>
                    <a:lstStyle/>
                    <a:p>
                      <a:pPr algn="ctr"/>
                      <a:r>
                        <a:rPr lang="fr-FR" sz="900" dirty="0" smtClean="0">
                          <a:latin typeface="Calibri" panose="020F0502020204030204" pitchFamily="34" charset="0"/>
                        </a:rPr>
                        <a:t>INTERVENTIONS POUR SURMONTER LES OBSTACLES ET AMÉLIORER L’OBSERVANCE</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9747">
                <a:tc gridSpan="4">
                  <a:txBody>
                    <a:bodyPr/>
                    <a:lstStyle/>
                    <a:p>
                      <a:pPr algn="ctr"/>
                      <a:r>
                        <a:rPr lang="fr-FR" sz="900" b="1" dirty="0" smtClean="0">
                          <a:latin typeface="Calibri" panose="020F0502020204030204" pitchFamily="34" charset="0"/>
                        </a:rPr>
                        <a:t>PERSONNELS</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3550">
                <a:tc>
                  <a:txBody>
                    <a:bodyPr/>
                    <a:lstStyle/>
                    <a:p>
                      <a:r>
                        <a:rPr lang="fr-FR" sz="900" b="1" dirty="0" smtClean="0">
                          <a:solidFill>
                            <a:schemeClr val="tx1"/>
                          </a:solidFill>
                          <a:latin typeface="Calibri" panose="020F0502020204030204" pitchFamily="34" charset="0"/>
                        </a:rPr>
                        <a:t>Manque de connaissances</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Conseils individuels pour la formation de base au VIH/aux ARV</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Groupe de soutien par les pairs/Conseils en groupe</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Instructions écrites</a:t>
                      </a:r>
                    </a:p>
                  </a:txBody>
                  <a:tcPr marL="83127" marR="83127" marT="40341" marB="40341"/>
                </a:tc>
                <a:extLst>
                  <a:ext uri="{0D108BD9-81ED-4DB2-BD59-A6C34878D82A}">
                    <a16:rowId xmlns:a16="http://schemas.microsoft.com/office/drawing/2014/main" val="10002"/>
                  </a:ext>
                </a:extLst>
              </a:tr>
              <a:tr h="1372689">
                <a:tc>
                  <a:txBody>
                    <a:bodyPr/>
                    <a:lstStyle/>
                    <a:p>
                      <a:r>
                        <a:rPr lang="fr-FR" sz="900" b="1" dirty="0" smtClean="0">
                          <a:solidFill>
                            <a:schemeClr val="tx1"/>
                          </a:solidFill>
                          <a:latin typeface="Calibri" panose="020F0502020204030204" pitchFamily="34" charset="0"/>
                        </a:rPr>
                        <a:t>Effets indésirables</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Nausée</a:t>
                      </a:r>
                      <a:r>
                        <a:rPr sz="900" dirty="0"/>
                        <a:t>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prendre les ARV pendant les repas et avec un </a:t>
                      </a:r>
                      <a:r>
                        <a:rPr lang="fr-FR" sz="900" baseline="0" dirty="0" err="1" smtClean="0">
                          <a:latin typeface="Calibri" panose="020F0502020204030204" pitchFamily="34" charset="0"/>
                          <a:sym typeface="Wingdings" panose="05000000000000000000" pitchFamily="2" charset="2"/>
                        </a:rPr>
                        <a:t>antivomitif</a:t>
                      </a:r>
                      <a:endParaRPr lang="fr-FR" sz="900" baseline="0" dirty="0" smtClean="0">
                        <a:latin typeface="Calibri" panose="020F0502020204030204" pitchFamily="34" charset="0"/>
                        <a:sym typeface="Wingdings" panose="05000000000000000000" pitchFamily="2" charset="2"/>
                      </a:endParaRPr>
                    </a:p>
                    <a:p>
                      <a:pPr marL="171450" indent="-171450">
                        <a:buFont typeface="Arial" panose="020B0604020202020204" pitchFamily="34" charset="0"/>
                        <a:buChar char="•"/>
                      </a:pPr>
                      <a:r>
                        <a:rPr lang="fr-FR" sz="900" baseline="0" dirty="0" smtClean="0">
                          <a:latin typeface="Calibri" panose="020F0502020204030204" pitchFamily="34" charset="0"/>
                          <a:sym typeface="Wingdings" panose="05000000000000000000" pitchFamily="2" charset="2"/>
                        </a:rPr>
                        <a:t>Céphalée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prendre du paracétamol et effectuer un dépistage de la méningite</a:t>
                      </a:r>
                      <a:endParaRPr lang="fr-FR" sz="9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Diarrhée</a:t>
                      </a:r>
                      <a:r>
                        <a:rPr sz="900" dirty="0"/>
                        <a:t>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prendre un anti-diarrhéique une fois les infections écartées et s’hydrater</a:t>
                      </a:r>
                    </a:p>
                    <a:p>
                      <a:pPr marL="171450" indent="-171450">
                        <a:buFont typeface="Arial" panose="020B0604020202020204" pitchFamily="34" charset="0"/>
                        <a:buChar char="•"/>
                      </a:pPr>
                      <a:r>
                        <a:rPr lang="fr-FR" sz="900" baseline="0" dirty="0" smtClean="0">
                          <a:latin typeface="Calibri" panose="020F0502020204030204" pitchFamily="34" charset="0"/>
                          <a:sym typeface="Wingdings" panose="05000000000000000000" pitchFamily="2" charset="2"/>
                        </a:rPr>
                        <a:t>Fatigue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vérifier le taux d’hémoglobine, envisager un traitement de substitution en cas de prise d’AZT</a:t>
                      </a:r>
                      <a:endParaRPr lang="fr-FR" sz="9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Anxiété/dépression </a:t>
                      </a:r>
                      <a:r>
                        <a:rPr lang="en-US" sz="900" dirty="0" smtClean="0">
                          <a:latin typeface="Calibri" panose="020F0502020204030204" pitchFamily="34" charset="0"/>
                          <a:sym typeface="Wingdings" panose="05000000000000000000" pitchFamily="2" charset="2"/>
                        </a:rPr>
                        <a:t></a:t>
                      </a:r>
                      <a:r>
                        <a:rPr lang="fr-FR" sz="900" dirty="0" smtClean="0">
                          <a:latin typeface="Calibri" panose="020F0502020204030204" pitchFamily="34" charset="0"/>
                          <a:sym typeface="Wingdings" panose="05000000000000000000" pitchFamily="2" charset="2"/>
                        </a:rPr>
                        <a:t> prendre les ARV au coucher</a:t>
                      </a:r>
                      <a:endParaRPr lang="fr-FR" sz="900" dirty="0" smtClean="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1020350">
                <a:tc>
                  <a:txBody>
                    <a:bodyPr/>
                    <a:lstStyle/>
                    <a:p>
                      <a:r>
                        <a:rPr lang="fr-FR" sz="900" b="1" dirty="0" smtClean="0">
                          <a:solidFill>
                            <a:schemeClr val="tx1"/>
                          </a:solidFill>
                          <a:latin typeface="Calibri" panose="020F0502020204030204" pitchFamily="34" charset="0"/>
                        </a:rPr>
                        <a:t>Oubli</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Pilulier</a:t>
                      </a:r>
                    </a:p>
                    <a:p>
                      <a:pPr marL="171450" indent="-171450">
                        <a:buFont typeface="Arial" panose="020B0604020202020204" pitchFamily="34" charset="0"/>
                        <a:buChar char="•"/>
                      </a:pPr>
                      <a:r>
                        <a:rPr lang="fr-FR" sz="900" baseline="0" dirty="0" smtClean="0">
                          <a:latin typeface="Calibri" panose="020F0502020204030204" pitchFamily="34" charset="0"/>
                        </a:rPr>
                        <a:t>Compagnon ou accompagnateur de traitement</a:t>
                      </a:r>
                    </a:p>
                    <a:p>
                      <a:pPr marL="171450" indent="-171450">
                        <a:buFont typeface="Arial" panose="020B0604020202020204" pitchFamily="34" charset="0"/>
                        <a:buChar char="•"/>
                      </a:pPr>
                      <a:r>
                        <a:rPr lang="fr-FR" sz="900" baseline="0" dirty="0" smtClean="0">
                          <a:latin typeface="Calibri" panose="020F0502020204030204" pitchFamily="34" charset="0"/>
                        </a:rPr>
                        <a:t>Thérapie sous observation directe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Échéancier de traitement visuel (calendrier, journal/registre)</a:t>
                      </a:r>
                    </a:p>
                    <a:p>
                      <a:pPr marL="171450" indent="-171450">
                        <a:buFont typeface="Arial" panose="020B0604020202020204" pitchFamily="34" charset="0"/>
                        <a:buChar char="•"/>
                      </a:pPr>
                      <a:r>
                        <a:rPr lang="fr-FR" sz="900" dirty="0" smtClean="0">
                          <a:latin typeface="Calibri" panose="020F0502020204030204" pitchFamily="34" charset="0"/>
                        </a:rPr>
                        <a:t>Annonce du nombre de comprimés lors de la session suivante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Dispositifs de rappel (appels téléphoniques, SMS, alarme, par exemple)</a:t>
                      </a:r>
                    </a:p>
                    <a:p>
                      <a:pPr marL="171450" indent="-171450">
                        <a:buFont typeface="Arial" panose="020B0604020202020204" pitchFamily="34" charset="0"/>
                        <a:buChar char="•"/>
                      </a:pPr>
                      <a:r>
                        <a:rPr lang="fr-FR" sz="900" baseline="0" dirty="0" smtClean="0">
                          <a:latin typeface="Calibri" panose="020F0502020204030204" pitchFamily="34" charset="0"/>
                        </a:rPr>
                        <a:t>Prendre les comprimés en retard, ne pas rater une dose</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348790">
                <a:tc>
                  <a:txBody>
                    <a:bodyPr/>
                    <a:lstStyle/>
                    <a:p>
                      <a:r>
                        <a:rPr lang="fr-FR" sz="900" b="1" dirty="0" smtClean="0">
                          <a:solidFill>
                            <a:schemeClr val="tx1"/>
                          </a:solidFill>
                          <a:latin typeface="Calibri" panose="020F0502020204030204" pitchFamily="34" charset="0"/>
                        </a:rPr>
                        <a:t>Amélioration de l’état de santé</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Formation de base au VIH/aux ARV</a:t>
                      </a: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613804">
                <a:tc>
                  <a:txBody>
                    <a:bodyPr/>
                    <a:lstStyle/>
                    <a:p>
                      <a:r>
                        <a:rPr lang="fr-FR" sz="900" b="1" dirty="0" smtClean="0">
                          <a:solidFill>
                            <a:schemeClr val="tx1"/>
                          </a:solidFill>
                          <a:latin typeface="Calibri" panose="020F0502020204030204" pitchFamily="34" charset="0"/>
                        </a:rPr>
                        <a:t>Maladie physique</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Prise en charge au centre de santé pour lutter contre les affections concomitantes</a:t>
                      </a: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Thérapie sous observation directe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Compagnon de traitement</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bl>
          </a:graphicData>
        </a:graphic>
      </p:graphicFrame>
      <p:sp>
        <p:nvSpPr>
          <p:cNvPr id="17" name="Content Placeholder 1"/>
          <p:cNvSpPr>
            <a:spLocks noGrp="1"/>
          </p:cNvSpPr>
          <p:nvPr>
            <p:ph sz="half" idx="1"/>
          </p:nvPr>
        </p:nvSpPr>
        <p:spPr>
          <a:xfrm>
            <a:off x="685800" y="5867400"/>
            <a:ext cx="2057400" cy="1371600"/>
          </a:xfrm>
        </p:spPr>
        <p:txBody>
          <a:bodyPr>
            <a:normAutofit fontScale="40000" lnSpcReduction="20000"/>
          </a:bodyPr>
          <a:lstStyle/>
          <a:p>
            <a:r>
              <a:rPr lang="en-US" dirty="0" smtClean="0"/>
              <a:t>	</a:t>
            </a:r>
            <a:r>
              <a:rPr lang="fr-FR" dirty="0" smtClean="0"/>
              <a:t>    </a:t>
            </a:r>
          </a:p>
          <a:p>
            <a:r>
              <a:rPr lang="en-US" dirty="0" smtClean="0"/>
              <a:t>	</a:t>
            </a:r>
            <a:r>
              <a:rPr lang="fr-FR" dirty="0" smtClean="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r>
              <a:rPr lang="fr-FR" sz="2800" dirty="0">
                <a:latin typeface="Calibri" panose="020F0502020204030204" pitchFamily="34" charset="0"/>
              </a:rPr>
              <a:t>Documenter les interventions prévues pour surmonter les obstacles identifiés par le/la patient(e) dans le </a:t>
            </a:r>
            <a:r>
              <a:rPr lang="fr-FR" sz="2800" b="1" dirty="0">
                <a:latin typeface="Calibri" panose="020F0502020204030204" pitchFamily="34" charset="0"/>
              </a:rPr>
              <a:t>Plan l’amélioration de l'observance.</a:t>
            </a:r>
            <a:endParaRPr lang="fr-FR" sz="2800" dirty="0">
              <a:latin typeface="Calibri" panose="020F0502020204030204" pitchFamily="34" charset="0"/>
            </a:endParaRPr>
          </a:p>
        </p:txBody>
      </p:sp>
      <p:sp>
        <p:nvSpPr>
          <p:cNvPr id="16" name="TextBox 15"/>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2041" y="1028565"/>
            <a:ext cx="1710423" cy="105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44930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4"/>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12. Conseils pour améliorer la prise des ARV</a:t>
            </a:r>
          </a:p>
        </p:txBody>
      </p:sp>
      <p:sp>
        <p:nvSpPr>
          <p:cNvPr id="4" name="TextBox 3"/>
          <p:cNvSpPr txBox="1"/>
          <p:nvPr/>
        </p:nvSpPr>
        <p:spPr>
          <a:xfrm>
            <a:off x="841406" y="6477000"/>
            <a:ext cx="7997794" cy="707886"/>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933575"/>
            <a:ext cx="8439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1" y="1447800"/>
            <a:ext cx="2126673"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cxnSp>
        <p:nvCxnSpPr>
          <p:cNvPr id="15" name="Straight Connector 14"/>
          <p:cNvCxnSpPr>
            <a:endCxn id="2" idx="3"/>
          </p:cNvCxnSpPr>
          <p:nvPr/>
        </p:nvCxnSpPr>
        <p:spPr>
          <a:xfrm flipH="1">
            <a:off x="2812474" y="15240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85800" y="59436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6018887"/>
            <a:ext cx="381000" cy="29321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85800" y="32004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1295400" y="3276600"/>
            <a:ext cx="1295400" cy="914400"/>
          </a:xfrm>
        </p:spPr>
        <p:txBody>
          <a:bodyPr>
            <a:normAutofit/>
          </a:bodyPr>
          <a:lstStyle/>
          <a:p>
            <a:r>
              <a:rPr lang="fr-FR" sz="1500" b="1" dirty="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95" y="3276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59692" y="4006096"/>
            <a:ext cx="1907309" cy="1785104"/>
          </a:xfrm>
          <a:prstGeom prst="rect">
            <a:avLst/>
          </a:prstGeom>
          <a:noFill/>
        </p:spPr>
        <p:txBody>
          <a:bodyPr wrap="square" rtlCol="0">
            <a:spAutoFit/>
          </a:bodyPr>
          <a:lstStyle/>
          <a:p>
            <a:r>
              <a:rPr lang="fr-FR" sz="1100" b="1" dirty="0">
                <a:latin typeface="Calibri" panose="020F0502020204030204" pitchFamily="34" charset="0"/>
              </a:rPr>
              <a:t>Collaborer pour trouver des solutions, par exemple :</a:t>
            </a:r>
          </a:p>
          <a:p>
            <a:endParaRPr lang="fr-FR" sz="1100" b="1" dirty="0">
              <a:latin typeface="Calibri" panose="020F0502020204030204" pitchFamily="34" charset="0"/>
            </a:endParaRPr>
          </a:p>
          <a:p>
            <a:pPr marL="285750" indent="-285750">
              <a:buFont typeface="Arial" panose="020B0604020202020204" pitchFamily="34" charset="0"/>
              <a:buChar char="•"/>
            </a:pPr>
            <a:r>
              <a:rPr lang="fr-FR" sz="1100" dirty="0">
                <a:latin typeface="Calibri" panose="020F0502020204030204" pitchFamily="34" charset="0"/>
              </a:rPr>
              <a:t>« Qu’as-tu déjà essayé ? »</a:t>
            </a:r>
          </a:p>
          <a:p>
            <a:pPr marL="285750" indent="-285750">
              <a:buFont typeface="Arial" panose="020B0604020202020204" pitchFamily="34" charset="0"/>
              <a:buChar char="•"/>
            </a:pPr>
            <a:r>
              <a:rPr lang="fr-FR" sz="1100" dirty="0">
                <a:latin typeface="Calibri" panose="020F0502020204030204" pitchFamily="34" charset="0"/>
              </a:rPr>
              <a:t>« Tu as beaucoup réfléchi à ça, quelles sont les autres solutions pour résoudre ce problème ? »</a:t>
            </a:r>
            <a:endParaRPr lang="fr-FR" sz="1100" dirty="0"/>
          </a:p>
        </p:txBody>
      </p:sp>
      <p:sp>
        <p:nvSpPr>
          <p:cNvPr id="22" name="Title 1"/>
          <p:cNvSpPr>
            <a:spLocks noGrp="1"/>
          </p:cNvSpPr>
          <p:nvPr>
            <p:ph type="title"/>
          </p:nvPr>
        </p:nvSpPr>
        <p:spPr>
          <a:xfrm>
            <a:off x="457200" y="453524"/>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12. Conseils pour améliorer la prise des ARV</a:t>
            </a:r>
          </a:p>
        </p:txBody>
      </p:sp>
      <p:graphicFrame>
        <p:nvGraphicFramePr>
          <p:cNvPr id="19" name="Table 18"/>
          <p:cNvGraphicFramePr>
            <a:graphicFrameLocks noGrp="1"/>
          </p:cNvGraphicFramePr>
          <p:nvPr>
            <p:extLst>
              <p:ext uri="{D42A27DB-BD31-4B8C-83A1-F6EECF244321}">
                <p14:modId xmlns:p14="http://schemas.microsoft.com/office/powerpoint/2010/main" val="3591028531"/>
              </p:ext>
            </p:extLst>
          </p:nvPr>
        </p:nvGraphicFramePr>
        <p:xfrm>
          <a:off x="3124201" y="2362200"/>
          <a:ext cx="6105067" cy="4814492"/>
        </p:xfrm>
        <a:graphic>
          <a:graphicData uri="http://schemas.openxmlformats.org/drawingml/2006/table">
            <a:tbl>
              <a:tblPr firstRow="1" bandRow="1">
                <a:tableStyleId>{7DF18680-E054-41AD-8BC1-D1AEF772440D}</a:tableStyleId>
              </a:tblPr>
              <a:tblGrid>
                <a:gridCol w="1284516">
                  <a:extLst>
                    <a:ext uri="{9D8B030D-6E8A-4147-A177-3AD203B41FA5}">
                      <a16:colId xmlns:a16="http://schemas.microsoft.com/office/drawing/2014/main" val="20000"/>
                    </a:ext>
                  </a:extLst>
                </a:gridCol>
                <a:gridCol w="1511180">
                  <a:extLst>
                    <a:ext uri="{9D8B030D-6E8A-4147-A177-3AD203B41FA5}">
                      <a16:colId xmlns:a16="http://schemas.microsoft.com/office/drawing/2014/main" val="20001"/>
                    </a:ext>
                  </a:extLst>
                </a:gridCol>
                <a:gridCol w="1656751">
                  <a:extLst>
                    <a:ext uri="{9D8B030D-6E8A-4147-A177-3AD203B41FA5}">
                      <a16:colId xmlns:a16="http://schemas.microsoft.com/office/drawing/2014/main" val="20002"/>
                    </a:ext>
                  </a:extLst>
                </a:gridCol>
                <a:gridCol w="1652620">
                  <a:extLst>
                    <a:ext uri="{9D8B030D-6E8A-4147-A177-3AD203B41FA5}">
                      <a16:colId xmlns:a16="http://schemas.microsoft.com/office/drawing/2014/main" val="20003"/>
                    </a:ext>
                  </a:extLst>
                </a:gridCol>
              </a:tblGrid>
              <a:tr h="221876">
                <a:tc>
                  <a:txBody>
                    <a:bodyPr/>
                    <a:lstStyle/>
                    <a:p>
                      <a:pPr algn="ctr"/>
                      <a:r>
                        <a:rPr lang="fr-FR" sz="900" dirty="0" smtClean="0">
                          <a:latin typeface="Calibri" panose="020F0502020204030204" pitchFamily="34" charset="0"/>
                        </a:rPr>
                        <a:t>OBSTACLES</a:t>
                      </a:r>
                      <a:endParaRPr lang="fr-FR" sz="900" dirty="0">
                        <a:latin typeface="Calibri" panose="020F0502020204030204" pitchFamily="34" charset="0"/>
                      </a:endParaRPr>
                    </a:p>
                  </a:txBody>
                  <a:tcPr marL="83127" marR="83127" marT="40341" marB="40341"/>
                </a:tc>
                <a:tc gridSpan="3">
                  <a:txBody>
                    <a:bodyPr/>
                    <a:lstStyle/>
                    <a:p>
                      <a:pPr algn="ctr"/>
                      <a:r>
                        <a:rPr lang="fr-FR" sz="900" dirty="0" smtClean="0">
                          <a:latin typeface="Calibri" panose="020F0502020204030204" pitchFamily="34" charset="0"/>
                        </a:rPr>
                        <a:t>INTERVENTIONS POUR SURMONTER LES OBSTACLES ET AMÉLIORER L’OBSERVANCE</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4">
                  <a:txBody>
                    <a:bodyPr/>
                    <a:lstStyle/>
                    <a:p>
                      <a:pPr algn="ctr"/>
                      <a:r>
                        <a:rPr lang="fr-FR" sz="900" b="1" dirty="0" smtClean="0">
                          <a:latin typeface="Calibri" panose="020F0502020204030204" pitchFamily="34" charset="0"/>
                        </a:rPr>
                        <a:t>PERSONNELS (suite)</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a:txBody>
                    <a:bodyPr/>
                    <a:lstStyle/>
                    <a:p>
                      <a:r>
                        <a:rPr lang="fr-FR" sz="900" b="1" dirty="0" smtClean="0">
                          <a:latin typeface="Calibri" panose="020F0502020204030204" pitchFamily="34" charset="0"/>
                        </a:rPr>
                        <a:t>Dépression</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Dépistage et prise en charge de la dépression</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Conseils individuels</a:t>
                      </a:r>
                    </a:p>
                    <a:p>
                      <a:pPr marL="171450" indent="-171450">
                        <a:buFont typeface="Arial" panose="020B0604020202020204" pitchFamily="34" charset="0"/>
                        <a:buChar char="•"/>
                      </a:pPr>
                      <a:r>
                        <a:rPr lang="fr-FR" sz="900" baseline="0" dirty="0" smtClean="0">
                          <a:latin typeface="Calibri" panose="020F0502020204030204" pitchFamily="34" charset="0"/>
                        </a:rPr>
                        <a:t>Groupe de soutien par des pairs</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Compagnon de traitement</a:t>
                      </a:r>
                    </a:p>
                  </a:txBody>
                  <a:tcPr marL="83127" marR="83127" marT="40341" marB="40341"/>
                </a:tc>
                <a:extLst>
                  <a:ext uri="{0D108BD9-81ED-4DB2-BD59-A6C34878D82A}">
                    <a16:rowId xmlns:a16="http://schemas.microsoft.com/office/drawing/2014/main" val="10002"/>
                  </a:ext>
                </a:extLst>
              </a:tr>
              <a:tr h="233082">
                <a:tc>
                  <a:txBody>
                    <a:bodyPr/>
                    <a:lstStyle/>
                    <a:p>
                      <a:r>
                        <a:rPr lang="fr-FR" sz="900" b="1" dirty="0" smtClean="0">
                          <a:latin typeface="Calibri" panose="020F0502020204030204" pitchFamily="34" charset="0"/>
                        </a:rPr>
                        <a:t>Fardeau posologique</a:t>
                      </a:r>
                      <a:endParaRPr lang="fr-FR" sz="900" b="1"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fr-FR" sz="900" dirty="0" smtClean="0">
                          <a:latin typeface="Calibri" panose="020F0502020204030204" pitchFamily="34" charset="0"/>
                        </a:rPr>
                        <a:t>Passage à une association fixe ou une prise quotidienne si possible</a:t>
                      </a:r>
                      <a:r>
                        <a:rPr sz="900" dirty="0"/>
                        <a:t> </a:t>
                      </a:r>
                      <a:endParaRPr lang="fr-FR" sz="9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100" dirty="0" smtClean="0">
                        <a:latin typeface="Calibri" panose="020F0502020204030204" pitchFamily="34" charset="0"/>
                      </a:endParaRPr>
                    </a:p>
                  </a:txBody>
                  <a:tcPr/>
                </a:tc>
                <a:tc hMerge="1">
                  <a:txBody>
                    <a:bodyPr/>
                    <a:lstStyle/>
                    <a:p>
                      <a:pPr marL="171450" indent="-171450">
                        <a:buFont typeface="Arial" panose="020B0604020202020204" pitchFamily="34" charset="0"/>
                        <a:buChar char="•"/>
                      </a:pPr>
                      <a:endParaRPr lang="en-US" sz="1100" dirty="0" smtClean="0">
                        <a:latin typeface="Calibri" panose="020F0502020204030204" pitchFamily="34" charset="0"/>
                      </a:endParaRPr>
                    </a:p>
                  </a:txBody>
                  <a:tcPr/>
                </a:tc>
                <a:extLst>
                  <a:ext uri="{0D108BD9-81ED-4DB2-BD59-A6C34878D82A}">
                    <a16:rowId xmlns:a16="http://schemas.microsoft.com/office/drawing/2014/main" val="10003"/>
                  </a:ext>
                </a:extLst>
              </a:tr>
              <a:tr h="385482">
                <a:tc>
                  <a:txBody>
                    <a:bodyPr/>
                    <a:lstStyle/>
                    <a:p>
                      <a:r>
                        <a:rPr lang="fr-FR" sz="900" b="1" dirty="0" smtClean="0">
                          <a:latin typeface="Calibri" panose="020F0502020204030204" pitchFamily="34" charset="0"/>
                        </a:rPr>
                        <a:t>Comprimés perdus/finis</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Fourniture supplémentaire de comprimés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renouvellement des médicaments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Apprendre au/à la patient(e) à alerter le centre si cela se produit</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33082">
                <a:tc>
                  <a:txBody>
                    <a:bodyPr/>
                    <a:lstStyle/>
                    <a:p>
                      <a:r>
                        <a:rPr lang="fr-FR" sz="900" b="1" dirty="0" smtClean="0">
                          <a:latin typeface="Calibri" panose="020F0502020204030204" pitchFamily="34" charset="0"/>
                        </a:rPr>
                        <a:t>Problèmes de transport</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renouvellement des médicaments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385482">
                <a:tc>
                  <a:txBody>
                    <a:bodyPr/>
                    <a:lstStyle/>
                    <a:p>
                      <a:r>
                        <a:rPr lang="fr-FR" sz="900" b="1" dirty="0" smtClean="0">
                          <a:latin typeface="Calibri" panose="020F0502020204030204" pitchFamily="34" charset="0"/>
                        </a:rPr>
                        <a:t>Croyances en matière de santé</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 pour la formation de base au VIH/aux ARV</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en groupe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842682">
                <a:tc>
                  <a:txBody>
                    <a:bodyPr/>
                    <a:lstStyle/>
                    <a:p>
                      <a:r>
                        <a:rPr lang="fr-FR" sz="900" b="1" dirty="0" smtClean="0">
                          <a:latin typeface="Calibri" panose="020F0502020204030204" pitchFamily="34" charset="0"/>
                        </a:rPr>
                        <a:t>Difficulté de planification</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Éducation (associer à une tâche quotidienne telle que l’heure du coucher ou le brossage de dents)</a:t>
                      </a:r>
                    </a:p>
                    <a:p>
                      <a:pPr marL="171450" indent="-171450">
                        <a:buFont typeface="Arial" panose="020B0604020202020204" pitchFamily="34" charset="0"/>
                        <a:buChar char="•"/>
                      </a:pPr>
                      <a:r>
                        <a:rPr lang="fr-FR" sz="900" baseline="0" dirty="0" smtClean="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Dispositifs de rappel (appels téléphoniques, SMS, alarme, par exemple)</a:t>
                      </a:r>
                    </a:p>
                    <a:p>
                      <a:pPr marL="171450" indent="-171450">
                        <a:buFont typeface="Arial" panose="020B0604020202020204" pitchFamily="34" charset="0"/>
                        <a:buChar char="•"/>
                      </a:pPr>
                      <a:r>
                        <a:rPr lang="fr-FR" sz="900" baseline="0" dirty="0" smtClean="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Compagnon de traitement</a:t>
                      </a:r>
                    </a:p>
                    <a:p>
                      <a:pPr marL="171450" indent="-171450">
                        <a:buFont typeface="Arial" panose="020B0604020202020204" pitchFamily="34" charset="0"/>
                        <a:buChar char="•"/>
                      </a:pPr>
                      <a:r>
                        <a:rPr lang="fr-FR" sz="900" dirty="0" smtClean="0">
                          <a:latin typeface="Calibri" panose="020F0502020204030204" pitchFamily="34" charset="0"/>
                        </a:rPr>
                        <a:t>Garder quelques doses d’ARV à des endroits différents (au travail par exemple) pour un accès facile</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842682">
                <a:tc>
                  <a:txBody>
                    <a:bodyPr/>
                    <a:lstStyle/>
                    <a:p>
                      <a:r>
                        <a:rPr lang="fr-FR" sz="900" b="1" dirty="0" smtClean="0">
                          <a:latin typeface="Calibri" panose="020F0502020204030204" pitchFamily="34" charset="0"/>
                        </a:rPr>
                        <a:t>Consommation d’alcool ou de drogues</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Traitement de substitution aux opiacés</a:t>
                      </a:r>
                    </a:p>
                    <a:p>
                      <a:pPr marL="171450" indent="-171450">
                        <a:buFont typeface="Arial" panose="020B0604020202020204" pitchFamily="34" charset="0"/>
                        <a:buChar char="•"/>
                      </a:pPr>
                      <a:r>
                        <a:rPr lang="fr-FR" sz="900" baseline="0" dirty="0" smtClean="0">
                          <a:latin typeface="Calibri" panose="020F0502020204030204" pitchFamily="34" charset="0"/>
                        </a:rPr>
                        <a:t>Conseils individuels</a:t>
                      </a:r>
                      <a:endParaRPr lang="fr-FR" sz="9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Thérapie sous observation directe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20" name="Content Placeholder 1"/>
          <p:cNvSpPr>
            <a:spLocks noGrp="1"/>
          </p:cNvSpPr>
          <p:nvPr>
            <p:ph sz="half" idx="1"/>
          </p:nvPr>
        </p:nvSpPr>
        <p:spPr>
          <a:xfrm>
            <a:off x="2895600" y="1447801"/>
            <a:ext cx="6400800" cy="760013"/>
          </a:xfrm>
        </p:spPr>
        <p:txBody>
          <a:bodyPr>
            <a:noAutofit/>
          </a:bodyPr>
          <a:lstStyle/>
          <a:p>
            <a:r>
              <a:rPr lang="fr-FR" sz="1600" b="1" dirty="0">
                <a:latin typeface="Calibri" panose="020F0502020204030204" pitchFamily="34" charset="0"/>
              </a:rPr>
              <a:t>POINTS DE DISCUSSION :</a:t>
            </a:r>
          </a:p>
          <a:p>
            <a:pPr marL="285750" indent="-285750">
              <a:buFont typeface="Arial" panose="020B0604020202020204" pitchFamily="34" charset="0"/>
              <a:buChar char="•"/>
            </a:pPr>
            <a:r>
              <a:rPr lang="fr-FR" sz="1200" dirty="0">
                <a:latin typeface="Calibri" panose="020F0502020204030204" pitchFamily="34" charset="0"/>
              </a:rPr>
              <a:t>Continuons à voir comment nous pouvons faire en sorte que la </a:t>
            </a:r>
            <a:r>
              <a:rPr lang="fr-FR" sz="1200" dirty="0" smtClean="0">
                <a:latin typeface="Calibri" panose="020F0502020204030204" pitchFamily="34" charset="0"/>
              </a:rPr>
              <a:t>prise				           de </a:t>
            </a:r>
            <a:r>
              <a:rPr lang="fr-FR" sz="1200" dirty="0">
                <a:latin typeface="Calibri" panose="020F0502020204030204" pitchFamily="34" charset="0"/>
              </a:rPr>
              <a:t>tes ARV soit plus efficace </a:t>
            </a:r>
            <a:r>
              <a:rPr lang="fr-FR" sz="1200" b="1" dirty="0">
                <a:latin typeface="Calibri" panose="020F0502020204030204" pitchFamily="34" charset="0"/>
              </a:rPr>
              <a:t>(au niveau personnel).</a:t>
            </a:r>
            <a:endParaRPr lang="fr-FR" sz="1200" dirty="0">
              <a:latin typeface="Calibri" panose="020F0502020204030204" pitchFamily="34" charset="0"/>
            </a:endParaRPr>
          </a:p>
        </p:txBody>
      </p:sp>
      <p:sp>
        <p:nvSpPr>
          <p:cNvPr id="17" name="Content Placeholder 1"/>
          <p:cNvSpPr>
            <a:spLocks noGrp="1"/>
          </p:cNvSpPr>
          <p:nvPr>
            <p:ph sz="half" idx="1"/>
          </p:nvPr>
        </p:nvSpPr>
        <p:spPr>
          <a:xfrm>
            <a:off x="685800" y="5867400"/>
            <a:ext cx="2057400" cy="1371600"/>
          </a:xfrm>
        </p:spPr>
        <p:txBody>
          <a:bodyPr>
            <a:normAutofit fontScale="40000" lnSpcReduction="20000"/>
          </a:bodyPr>
          <a:lstStyle/>
          <a:p>
            <a:r>
              <a:rPr lang="en-US" dirty="0" smtClean="0"/>
              <a:t>	</a:t>
            </a:r>
            <a:r>
              <a:rPr lang="fr-FR" dirty="0" smtClean="0"/>
              <a:t>    </a:t>
            </a:r>
          </a:p>
          <a:p>
            <a:r>
              <a:rPr lang="en-US" dirty="0" smtClean="0"/>
              <a:t>	</a:t>
            </a:r>
            <a:r>
              <a:rPr lang="fr-FR" dirty="0" smtClean="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r>
              <a:rPr lang="fr-FR" sz="2800" dirty="0">
                <a:latin typeface="Calibri" panose="020F0502020204030204" pitchFamily="34" charset="0"/>
              </a:rPr>
              <a:t>Documenter les interventions prévues pour surmonter les obstacles identifiés par le/la patient(e) dans le </a:t>
            </a:r>
            <a:r>
              <a:rPr lang="fr-FR" sz="2800" b="1" dirty="0">
                <a:latin typeface="Calibri" panose="020F0502020204030204" pitchFamily="34" charset="0"/>
              </a:rPr>
              <a:t>Plan l’amélioration de l'observance.</a:t>
            </a:r>
            <a:endParaRPr lang="fr-FR" sz="2800" dirty="0">
              <a:latin typeface="Calibri" panose="020F0502020204030204" pitchFamily="34" charset="0"/>
            </a:endParaRPr>
          </a:p>
        </p:txBody>
      </p:sp>
      <p:sp>
        <p:nvSpPr>
          <p:cNvPr id="16" name="TextBox 15"/>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4869" y="1196915"/>
            <a:ext cx="1646662" cy="76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68516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4"/>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13. Conseils pour améliorer la prise des ARV</a:t>
            </a:r>
          </a:p>
        </p:txBody>
      </p:sp>
      <p:sp>
        <p:nvSpPr>
          <p:cNvPr id="4" name="TextBox 3"/>
          <p:cNvSpPr txBox="1"/>
          <p:nvPr/>
        </p:nvSpPr>
        <p:spPr>
          <a:xfrm>
            <a:off x="841406" y="6477000"/>
            <a:ext cx="7997794" cy="707886"/>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88" y="1447800"/>
            <a:ext cx="6704012" cy="486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023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1" y="1447800"/>
            <a:ext cx="2126673"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cxnSp>
        <p:nvCxnSpPr>
          <p:cNvPr id="15" name="Straight Connector 14"/>
          <p:cNvCxnSpPr/>
          <p:nvPr/>
        </p:nvCxnSpPr>
        <p:spPr>
          <a:xfrm flipH="1">
            <a:off x="2971800" y="1524000"/>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92728" y="4724400"/>
            <a:ext cx="2202872" cy="2438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140" y="4765965"/>
            <a:ext cx="405475" cy="31204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85800" y="31242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1219201" y="3124201"/>
            <a:ext cx="1593272" cy="649069"/>
          </a:xfrm>
        </p:spPr>
        <p:txBody>
          <a:bodyPr>
            <a:normAutofit/>
          </a:bodyPr>
          <a:lstStyle/>
          <a:p>
            <a:r>
              <a:rPr lang="fr-FR" sz="1500" b="1" dirty="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200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59692" y="3773270"/>
            <a:ext cx="1907309" cy="830997"/>
          </a:xfrm>
          <a:prstGeom prst="rect">
            <a:avLst/>
          </a:prstGeom>
          <a:noFill/>
        </p:spPr>
        <p:txBody>
          <a:bodyPr wrap="square" rtlCol="0">
            <a:spAutoFit/>
          </a:bodyPr>
          <a:lstStyle/>
          <a:p>
            <a:r>
              <a:rPr lang="fr-FR" sz="1200" dirty="0">
                <a:latin typeface="Calibri" panose="020F0502020204030204" pitchFamily="34" charset="0"/>
              </a:rPr>
              <a:t>Proposer des suggestions pour surmonter les obstacles spécifiques qui ont été identifiés.</a:t>
            </a:r>
            <a:endParaRPr lang="fr-FR" sz="1600" dirty="0"/>
          </a:p>
        </p:txBody>
      </p:sp>
      <p:sp>
        <p:nvSpPr>
          <p:cNvPr id="22" name="Title 1"/>
          <p:cNvSpPr>
            <a:spLocks noGrp="1"/>
          </p:cNvSpPr>
          <p:nvPr>
            <p:ph type="title"/>
          </p:nvPr>
        </p:nvSpPr>
        <p:spPr>
          <a:xfrm>
            <a:off x="457200" y="453524"/>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13. Conseils pour améliorer la prise des ARV</a:t>
            </a:r>
          </a:p>
        </p:txBody>
      </p:sp>
      <p:sp>
        <p:nvSpPr>
          <p:cNvPr id="20" name="Content Placeholder 1"/>
          <p:cNvSpPr>
            <a:spLocks noGrp="1"/>
          </p:cNvSpPr>
          <p:nvPr>
            <p:ph sz="half" idx="1"/>
          </p:nvPr>
        </p:nvSpPr>
        <p:spPr>
          <a:xfrm>
            <a:off x="3124200" y="1447800"/>
            <a:ext cx="6400800" cy="838200"/>
          </a:xfrm>
        </p:spPr>
        <p:txBody>
          <a:bodyPr>
            <a:noAutofit/>
          </a:bodyPr>
          <a:lstStyle/>
          <a:p>
            <a:r>
              <a:rPr lang="fr-FR" sz="1600" b="1" dirty="0">
                <a:latin typeface="Calibri" panose="020F0502020204030204" pitchFamily="34" charset="0"/>
              </a:rPr>
              <a:t>POINTS DE DISCUSSION :</a:t>
            </a:r>
          </a:p>
          <a:p>
            <a:pPr marL="171450" indent="-171450">
              <a:buFont typeface="Arial" panose="020B0604020202020204" pitchFamily="34" charset="0"/>
              <a:buChar char="•"/>
            </a:pPr>
            <a:r>
              <a:rPr lang="fr-FR" sz="1200" dirty="0">
                <a:latin typeface="Calibri" panose="020F0502020204030204" pitchFamily="34" charset="0"/>
              </a:rPr>
              <a:t>Continuons à voir comment nous pouvons faire en sorte </a:t>
            </a:r>
            <a:r>
              <a:rPr lang="fr-FR" sz="1200" dirty="0" smtClean="0">
                <a:latin typeface="Calibri" panose="020F0502020204030204" pitchFamily="34" charset="0"/>
              </a:rPr>
              <a:t>que				                     la </a:t>
            </a:r>
            <a:r>
              <a:rPr lang="fr-FR" sz="1200" dirty="0">
                <a:latin typeface="Calibri" panose="020F0502020204030204" pitchFamily="34" charset="0"/>
              </a:rPr>
              <a:t>prise de tes ARV soit plus efficace </a:t>
            </a:r>
            <a:r>
              <a:rPr lang="fr-FR" sz="1200" b="1" dirty="0">
                <a:latin typeface="Calibri" panose="020F0502020204030204" pitchFamily="34" charset="0"/>
              </a:rPr>
              <a:t>(au niveau familial </a:t>
            </a:r>
            <a:r>
              <a:rPr lang="fr-FR" sz="1200" b="1" dirty="0" smtClean="0">
                <a:latin typeface="Calibri" panose="020F0502020204030204" pitchFamily="34" charset="0"/>
              </a:rPr>
              <a:t>et		     institutionnel/communautaire</a:t>
            </a:r>
            <a:r>
              <a:rPr lang="fr-FR" sz="1200" b="1" dirty="0">
                <a:latin typeface="Calibri" panose="020F0502020204030204" pitchFamily="34" charset="0"/>
              </a:rPr>
              <a:t>).</a:t>
            </a:r>
            <a:endParaRPr lang="fr-FR" sz="1200" dirty="0">
              <a:latin typeface="Calibri" panose="020F050202020403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1996795133"/>
              </p:ext>
            </p:extLst>
          </p:nvPr>
        </p:nvGraphicFramePr>
        <p:xfrm>
          <a:off x="3200402" y="2632938"/>
          <a:ext cx="6324599" cy="4529862"/>
        </p:xfrm>
        <a:graphic>
          <a:graphicData uri="http://schemas.openxmlformats.org/drawingml/2006/table">
            <a:tbl>
              <a:tblPr firstRow="1" bandRow="1">
                <a:tableStyleId>{7DF18680-E054-41AD-8BC1-D1AEF772440D}</a:tableStyleId>
              </a:tblPr>
              <a:tblGrid>
                <a:gridCol w="1553119">
                  <a:extLst>
                    <a:ext uri="{9D8B030D-6E8A-4147-A177-3AD203B41FA5}">
                      <a16:colId xmlns:a16="http://schemas.microsoft.com/office/drawing/2014/main" val="20000"/>
                    </a:ext>
                  </a:extLst>
                </a:gridCol>
                <a:gridCol w="184520">
                  <a:extLst>
                    <a:ext uri="{9D8B030D-6E8A-4147-A177-3AD203B41FA5}">
                      <a16:colId xmlns:a16="http://schemas.microsoft.com/office/drawing/2014/main" val="20001"/>
                    </a:ext>
                  </a:extLst>
                </a:gridCol>
                <a:gridCol w="1662090">
                  <a:extLst>
                    <a:ext uri="{9D8B030D-6E8A-4147-A177-3AD203B41FA5}">
                      <a16:colId xmlns:a16="http://schemas.microsoft.com/office/drawing/2014/main" val="20002"/>
                    </a:ext>
                  </a:extLst>
                </a:gridCol>
                <a:gridCol w="1463961">
                  <a:extLst>
                    <a:ext uri="{9D8B030D-6E8A-4147-A177-3AD203B41FA5}">
                      <a16:colId xmlns:a16="http://schemas.microsoft.com/office/drawing/2014/main" val="20003"/>
                    </a:ext>
                  </a:extLst>
                </a:gridCol>
                <a:gridCol w="1460909">
                  <a:extLst>
                    <a:ext uri="{9D8B030D-6E8A-4147-A177-3AD203B41FA5}">
                      <a16:colId xmlns:a16="http://schemas.microsoft.com/office/drawing/2014/main" val="20004"/>
                    </a:ext>
                  </a:extLst>
                </a:gridCol>
              </a:tblGrid>
              <a:tr h="221876">
                <a:tc gridSpan="2">
                  <a:txBody>
                    <a:bodyPr/>
                    <a:lstStyle/>
                    <a:p>
                      <a:pPr algn="ctr"/>
                      <a:r>
                        <a:rPr lang="fr-FR" sz="1000" dirty="0" smtClean="0">
                          <a:latin typeface="Calibri" panose="020F0502020204030204" pitchFamily="34" charset="0"/>
                        </a:rPr>
                        <a:t>OBSTACLES</a:t>
                      </a:r>
                      <a:endParaRPr lang="fr-FR" sz="1000" dirty="0">
                        <a:latin typeface="Calibri" panose="020F0502020204030204" pitchFamily="34" charset="0"/>
                      </a:endParaRP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gridSpan="3">
                  <a:txBody>
                    <a:bodyPr/>
                    <a:lstStyle/>
                    <a:p>
                      <a:pPr algn="ctr"/>
                      <a:r>
                        <a:rPr lang="fr-FR" sz="1000" dirty="0" smtClean="0">
                          <a:latin typeface="Calibri" panose="020F0502020204030204" pitchFamily="34" charset="0"/>
                        </a:rPr>
                        <a:t>INTERVENTIONS POUR SURMONTER LES OBSTACLES ET AMÉLIORER L’OBSERVANCE</a:t>
                      </a:r>
                      <a:endParaRPr lang="fr-FR"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5">
                  <a:txBody>
                    <a:bodyPr/>
                    <a:lstStyle/>
                    <a:p>
                      <a:pPr algn="ctr"/>
                      <a:r>
                        <a:rPr lang="fr-FR" sz="900" b="1" dirty="0" smtClean="0">
                          <a:latin typeface="Calibri" panose="020F0502020204030204" pitchFamily="34" charset="0"/>
                        </a:rPr>
                        <a:t>FAMILIAUX</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gridSpan="2">
                  <a:txBody>
                    <a:bodyPr/>
                    <a:lstStyle/>
                    <a:p>
                      <a:r>
                        <a:rPr lang="fr-FR" sz="900" b="1" dirty="0" smtClean="0">
                          <a:latin typeface="Calibri" panose="020F0502020204030204" pitchFamily="34" charset="0"/>
                        </a:rPr>
                        <a:t>Partage avec les autres</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 pour la formation de base au VIH/aux ARV</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Conseils en groupe</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Faciliter l’inscription aux soins/à la prophylaxie avant exposition (PrEP) pour les membres de la famille</a:t>
                      </a:r>
                    </a:p>
                  </a:txBody>
                  <a:tcPr marL="83127" marR="83127" marT="40341" marB="40341"/>
                </a:tc>
                <a:extLst>
                  <a:ext uri="{0D108BD9-81ED-4DB2-BD59-A6C34878D82A}">
                    <a16:rowId xmlns:a16="http://schemas.microsoft.com/office/drawing/2014/main" val="10002"/>
                  </a:ext>
                </a:extLst>
              </a:tr>
              <a:tr h="537882">
                <a:tc gridSpan="2">
                  <a:txBody>
                    <a:bodyPr/>
                    <a:lstStyle/>
                    <a:p>
                      <a:r>
                        <a:rPr lang="fr-FR" sz="900" b="1" dirty="0" smtClean="0">
                          <a:latin typeface="Calibri" panose="020F0502020204030204" pitchFamily="34" charset="0"/>
                        </a:rPr>
                        <a:t>Crainte de l'annonce</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a:t>
                      </a:r>
                    </a:p>
                    <a:p>
                      <a:pPr marL="171450" indent="-171450">
                        <a:buFont typeface="Arial" panose="020B0604020202020204" pitchFamily="34" charset="0"/>
                        <a:buChar char="•"/>
                      </a:pPr>
                      <a:r>
                        <a:rPr lang="fr-FR" sz="900" dirty="0" smtClean="0">
                          <a:latin typeface="Calibri" panose="020F0502020204030204" pitchFamily="34" charset="0"/>
                        </a:rPr>
                        <a:t>Compagnon de traitement</a:t>
                      </a:r>
                    </a:p>
                    <a:p>
                      <a:pPr marL="171450" indent="-171450">
                        <a:buFont typeface="Arial" panose="020B0604020202020204" pitchFamily="34" charset="0"/>
                        <a:buChar char="•"/>
                      </a:pPr>
                      <a:r>
                        <a:rPr lang="fr-FR" sz="900" dirty="0" smtClean="0">
                          <a:latin typeface="Calibri" panose="020F0502020204030204" pitchFamily="34" charset="0"/>
                        </a:rPr>
                        <a:t>Conseils en groupe et test</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en groupe</a:t>
                      </a:r>
                    </a:p>
                    <a:p>
                      <a:pPr marL="171450" indent="-171450">
                        <a:buFont typeface="Arial" panose="020B0604020202020204" pitchFamily="34" charset="0"/>
                        <a:buChar char="•"/>
                      </a:pPr>
                      <a:r>
                        <a:rPr lang="fr-FR" sz="900" dirty="0" smtClean="0">
                          <a:latin typeface="Calibri" panose="020F0502020204030204" pitchFamily="34" charset="0"/>
                        </a:rPr>
                        <a:t>Flacon de comprimés non identifié</a:t>
                      </a: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p>
                    <a:p>
                      <a:pPr marL="171450" indent="-171450">
                        <a:buFont typeface="Arial" panose="020B0604020202020204" pitchFamily="34" charset="0"/>
                        <a:buChar char="•"/>
                      </a:pPr>
                      <a:r>
                        <a:rPr lang="fr-FR" sz="900" baseline="0" dirty="0" smtClean="0">
                          <a:latin typeface="Calibri" panose="020F0502020204030204" pitchFamily="34" charset="0"/>
                        </a:rPr>
                        <a:t>Groupe de soutien au TAR</a:t>
                      </a:r>
                      <a:endParaRPr lang="fr-FR" sz="900" dirty="0" smtClean="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33082">
                <a:tc gridSpan="2">
                  <a:txBody>
                    <a:bodyPr/>
                    <a:lstStyle/>
                    <a:p>
                      <a:r>
                        <a:rPr lang="fr-FR" sz="900" b="1" dirty="0" smtClean="0">
                          <a:latin typeface="Calibri" panose="020F0502020204030204" pitchFamily="34" charset="0"/>
                        </a:rPr>
                        <a:t>Relations avec la famille/le ou la partenaire</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fr-FR" sz="900" dirty="0" smtClean="0">
                          <a:latin typeface="Calibri" panose="020F0502020204030204" pitchFamily="34" charset="0"/>
                        </a:rPr>
                        <a:t>Conseils en groupe</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r h="233082">
                <a:tc gridSpan="2">
                  <a:txBody>
                    <a:bodyPr/>
                    <a:lstStyle/>
                    <a:p>
                      <a:r>
                        <a:rPr lang="fr-FR" sz="900" b="1" dirty="0" smtClean="0">
                          <a:latin typeface="Calibri" panose="020F0502020204030204" pitchFamily="34" charset="0"/>
                        </a:rPr>
                        <a:t>Incapacité à payer</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fr-FR" sz="900" dirty="0" smtClean="0">
                          <a:latin typeface="Calibri" panose="020F0502020204030204" pitchFamily="34" charset="0"/>
                        </a:rPr>
                        <a:t>Contacter le travailleur social, le professionnel compétent ou l’ONG</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33082">
                <a:tc gridSpan="2">
                  <a:txBody>
                    <a:bodyPr/>
                    <a:lstStyle/>
                    <a:p>
                      <a:r>
                        <a:rPr lang="fr-FR" sz="900" b="1" dirty="0" smtClean="0">
                          <a:latin typeface="Calibri" panose="020F0502020204030204" pitchFamily="34" charset="0"/>
                        </a:rPr>
                        <a:t>Insécurité alimentaire</a:t>
                      </a:r>
                      <a:endParaRPr lang="fr-FR" sz="900" b="1" dirty="0">
                        <a:latin typeface="Calibri" panose="020F0502020204030204" pitchFamily="34" charset="0"/>
                      </a:endParaRP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smtClean="0">
                        <a:latin typeface="Calibri" panose="020F0502020204030204" pitchFamily="34" charset="0"/>
                      </a:endParaRPr>
                    </a:p>
                  </a:txBody>
                  <a:tcPr marL="83127" marR="83127" marT="40341" marB="40341"/>
                </a:tc>
                <a:tc gridSpan="3">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smtClean="0">
                          <a:latin typeface="Calibri" panose="020F0502020204030204" pitchFamily="34" charset="0"/>
                        </a:rPr>
                        <a:t>Contacter le travailleur social, le professionnel compétent ou l’ONG</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33082">
                <a:tc gridSpan="5">
                  <a:txBody>
                    <a:bodyPr/>
                    <a:lstStyle/>
                    <a:p>
                      <a:pPr algn="ctr"/>
                      <a:r>
                        <a:rPr lang="fr-FR" sz="900" b="1" dirty="0" smtClean="0">
                          <a:latin typeface="Calibri" panose="020F0502020204030204" pitchFamily="34" charset="0"/>
                        </a:rPr>
                        <a:t>INSTITUTIONNELS/COMMUNAUTAIRES</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33082">
                <a:tc>
                  <a:txBody>
                    <a:bodyPr/>
                    <a:lstStyle/>
                    <a:p>
                      <a:r>
                        <a:rPr lang="fr-FR" sz="900" b="1" dirty="0" smtClean="0">
                          <a:latin typeface="Calibri" panose="020F0502020204030204" pitchFamily="34" charset="0"/>
                        </a:rPr>
                        <a:t>Temps d’attente trop longs</a:t>
                      </a:r>
                      <a:endParaRPr lang="fr-FR" sz="9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fr-FR" sz="900" dirty="0" smtClean="0">
                          <a:latin typeface="Calibri" panose="020F0502020204030204" pitchFamily="34" charset="0"/>
                        </a:rPr>
                        <a:t>Soins au sein de la communauté ou prodigués par des infirmiers</a:t>
                      </a:r>
                      <a:endParaRPr lang="fr-FR" sz="9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smtClean="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281089">
                <a:tc>
                  <a:txBody>
                    <a:bodyPr/>
                    <a:lstStyle/>
                    <a:p>
                      <a:r>
                        <a:rPr lang="fr-FR" sz="900" b="1" dirty="0" smtClean="0">
                          <a:latin typeface="Calibri" panose="020F0502020204030204" pitchFamily="34" charset="0"/>
                        </a:rPr>
                        <a:t>Stigmatisation et discrimination</a:t>
                      </a:r>
                      <a:endParaRPr lang="fr-FR" sz="9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individuels/en groupe</a:t>
                      </a:r>
                      <a:endParaRPr lang="fr-FR" sz="9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lutte contre le VIH</a:t>
                      </a:r>
                      <a:endParaRPr lang="fr-FR" sz="90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r h="310466">
                <a:tc>
                  <a:txBody>
                    <a:bodyPr/>
                    <a:lstStyle/>
                    <a:p>
                      <a:r>
                        <a:rPr lang="fr-FR" sz="900" b="1" dirty="0" smtClean="0">
                          <a:latin typeface="Calibri" panose="020F0502020204030204" pitchFamily="34" charset="0"/>
                        </a:rPr>
                        <a:t>Crise politique/guerre/catastrophe naturelle</a:t>
                      </a:r>
                      <a:endParaRPr lang="fr-FR" sz="9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a:t>
                      </a:r>
                      <a:endParaRPr lang="fr-FR" sz="9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smtClean="0">
                          <a:latin typeface="Calibri" panose="020F0502020204030204" pitchFamily="34" charset="0"/>
                        </a:rPr>
                        <a:t>Gestion des cas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extLst>
                  <a:ext uri="{0D108BD9-81ED-4DB2-BD59-A6C34878D82A}">
                    <a16:rowId xmlns:a16="http://schemas.microsoft.com/office/drawing/2014/main" val="10010"/>
                  </a:ext>
                </a:extLst>
              </a:tr>
            </a:tbl>
          </a:graphicData>
        </a:graphic>
      </p:graphicFrame>
      <p:sp>
        <p:nvSpPr>
          <p:cNvPr id="17" name="Content Placeholder 1"/>
          <p:cNvSpPr>
            <a:spLocks noGrp="1"/>
          </p:cNvSpPr>
          <p:nvPr>
            <p:ph sz="half" idx="1"/>
          </p:nvPr>
        </p:nvSpPr>
        <p:spPr>
          <a:xfrm>
            <a:off x="838200" y="4648200"/>
            <a:ext cx="2057400" cy="2514600"/>
          </a:xfrm>
        </p:spPr>
        <p:txBody>
          <a:bodyPr>
            <a:normAutofit fontScale="32500" lnSpcReduction="20000"/>
          </a:bodyPr>
          <a:lstStyle/>
          <a:p>
            <a:r>
              <a:rPr lang="en-US" dirty="0" smtClean="0"/>
              <a:t>	</a:t>
            </a:r>
            <a:r>
              <a:rPr lang="fr-FR" dirty="0" smtClean="0"/>
              <a:t>    </a:t>
            </a:r>
          </a:p>
          <a:p>
            <a:r>
              <a:rPr lang="en-US" dirty="0" smtClean="0"/>
              <a:t>	</a:t>
            </a:r>
            <a:r>
              <a:rPr lang="fr-FR" dirty="0" smtClean="0"/>
              <a:t> </a:t>
            </a:r>
            <a:r>
              <a:rPr lang="fr-FR" sz="3800" b="1" dirty="0">
                <a:latin typeface="Calibri" panose="020F0502020204030204" pitchFamily="34" charset="0"/>
              </a:rPr>
              <a:t>  Documentation</a:t>
            </a:r>
          </a:p>
          <a:p>
            <a:endParaRPr lang="fr-FR" sz="2300" b="1" dirty="0">
              <a:latin typeface="Calibri" panose="020F0502020204030204" pitchFamily="34" charset="0"/>
            </a:endParaRPr>
          </a:p>
          <a:p>
            <a:pPr marL="457200" indent="-457200">
              <a:buFont typeface="Arial" panose="020B0604020202020204" pitchFamily="34" charset="0"/>
              <a:buChar char="•"/>
            </a:pPr>
            <a:r>
              <a:rPr lang="fr-FR" sz="3100" dirty="0">
                <a:latin typeface="Calibri" panose="020F0502020204030204" pitchFamily="34" charset="0"/>
              </a:rPr>
              <a:t>Documenter les interventions et les éventuelles orientations nécessaires dans le </a:t>
            </a:r>
            <a:r>
              <a:rPr lang="fr-FR" sz="3100" b="1" dirty="0">
                <a:latin typeface="Calibri" panose="020F0502020204030204" pitchFamily="34" charset="0"/>
              </a:rPr>
              <a:t>Plan d’amélioration de l'observance</a:t>
            </a:r>
            <a:r>
              <a:rPr lang="fr-FR" sz="3100" dirty="0">
                <a:latin typeface="Calibri" panose="020F0502020204030204" pitchFamily="34" charset="0"/>
              </a:rPr>
              <a:t>.</a:t>
            </a:r>
          </a:p>
          <a:p>
            <a:pPr marL="457200" indent="-457200">
              <a:buFont typeface="Arial" panose="020B0604020202020204" pitchFamily="34" charset="0"/>
              <a:buChar char="•"/>
            </a:pPr>
            <a:r>
              <a:rPr lang="fr-FR" sz="3100" dirty="0">
                <a:latin typeface="Calibri" panose="020F0502020204030204" pitchFamily="34" charset="0"/>
              </a:rPr>
              <a:t>Récapituler les résultats et le plan élaboré. Faire répéter le plan au/à la patient(e).</a:t>
            </a:r>
          </a:p>
          <a:p>
            <a:pPr marL="457200" indent="-457200">
              <a:buFont typeface="Arial" panose="020B0604020202020204" pitchFamily="34" charset="0"/>
              <a:buChar char="•"/>
            </a:pPr>
            <a:r>
              <a:rPr lang="fr-FR" sz="3100" dirty="0">
                <a:latin typeface="Calibri" panose="020F0502020204030204" pitchFamily="34" charset="0"/>
              </a:rPr>
              <a:t>Indiquer au/à la patient(e) la prochaine date de suivi et s'il s’agira d'une autre session liée à l’observance ou d’un nouveau test de la charge virale.</a:t>
            </a:r>
          </a:p>
          <a:p>
            <a:pPr marL="457200" indent="-457200">
              <a:buFont typeface="Arial" panose="020B0604020202020204" pitchFamily="34" charset="0"/>
              <a:buChar char="•"/>
            </a:pPr>
            <a:endParaRPr lang="fr-FR" sz="2800" dirty="0">
              <a:latin typeface="Calibri" panose="020F0502020204030204" pitchFamily="34" charset="0"/>
            </a:endParaRPr>
          </a:p>
        </p:txBody>
      </p:sp>
      <p:sp>
        <p:nvSpPr>
          <p:cNvPr id="16" name="TextBox 15"/>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8100" y="990600"/>
            <a:ext cx="1600200" cy="116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18253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740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4"/>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14. Aide supplémentaire pour prendre les ARV</a:t>
            </a:r>
          </a:p>
        </p:txBody>
      </p:sp>
      <p:sp>
        <p:nvSpPr>
          <p:cNvPr id="4" name="TextBox 3"/>
          <p:cNvSpPr txBox="1"/>
          <p:nvPr/>
        </p:nvSpPr>
        <p:spPr>
          <a:xfrm>
            <a:off x="841406" y="6477000"/>
            <a:ext cx="7997794" cy="707886"/>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4" y="1776414"/>
            <a:ext cx="7532687" cy="421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274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81269" y="1763096"/>
            <a:ext cx="2819400" cy="3113704"/>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038601" y="1763096"/>
            <a:ext cx="5486400" cy="5247303"/>
          </a:xfrm>
        </p:spPr>
        <p:txBody>
          <a:bodyPr>
            <a:noAutofit/>
          </a:bodyPr>
          <a:lstStyle/>
          <a:p>
            <a:r>
              <a:rPr lang="fr-FR" sz="1400" b="1" dirty="0">
                <a:latin typeface="Calibri" panose="020F0502020204030204" pitchFamily="34" charset="0"/>
              </a:rPr>
              <a:t>POINTS DE DISCUSSION :</a:t>
            </a:r>
          </a:p>
          <a:p>
            <a:pPr marL="285750" indent="-285750">
              <a:buFont typeface="Arial" panose="020B0604020202020204" pitchFamily="34" charset="0"/>
              <a:buChar char="•"/>
            </a:pPr>
            <a:r>
              <a:rPr lang="fr-FR" sz="1400" b="1" dirty="0">
                <a:latin typeface="Calibri" panose="020F0502020204030204" pitchFamily="34" charset="0"/>
              </a:rPr>
              <a:t>Regardons d'un peu plus </a:t>
            </a:r>
            <a:r>
              <a:rPr lang="fr-FR" sz="1400" b="1" dirty="0" smtClean="0">
                <a:latin typeface="Calibri" panose="020F0502020204030204" pitchFamily="34" charset="0"/>
              </a:rPr>
              <a:t>près 					   quelques-uns des  </a:t>
            </a:r>
            <a:r>
              <a:rPr lang="fr-FR" sz="1400" b="1" dirty="0">
                <a:latin typeface="Calibri" panose="020F0502020204030204" pitchFamily="34" charset="0"/>
              </a:rPr>
              <a:t>obstacles </a:t>
            </a:r>
            <a:r>
              <a:rPr lang="fr-FR" sz="1400" b="1" dirty="0" smtClean="0">
                <a:latin typeface="Calibri" panose="020F0502020204030204" pitchFamily="34" charset="0"/>
              </a:rPr>
              <a:t>qui s’opposent </a:t>
            </a:r>
            <a:r>
              <a:rPr lang="fr-FR" sz="1400" b="1" dirty="0">
                <a:latin typeface="Calibri" panose="020F0502020204030204" pitchFamily="34" charset="0"/>
              </a:rPr>
              <a:t>souvent à </a:t>
            </a:r>
            <a:r>
              <a:rPr lang="fr-FR" sz="1400" b="1" dirty="0" smtClean="0">
                <a:latin typeface="Calibri" panose="020F0502020204030204" pitchFamily="34" charset="0"/>
              </a:rPr>
              <a:t>la prise </a:t>
            </a:r>
            <a:r>
              <a:rPr lang="fr-FR" sz="1400" b="1" dirty="0">
                <a:latin typeface="Calibri" panose="020F0502020204030204" pitchFamily="34" charset="0"/>
              </a:rPr>
              <a:t>des ARV.</a:t>
            </a:r>
          </a:p>
          <a:p>
            <a:pPr marL="285750" indent="-285750">
              <a:buFont typeface="Arial" panose="020B0604020202020204" pitchFamily="34" charset="0"/>
              <a:buChar char="•"/>
            </a:pPr>
            <a:r>
              <a:rPr lang="fr-FR" sz="1400" dirty="0">
                <a:latin typeface="Calibri" panose="020F0502020204030204" pitchFamily="34" charset="0"/>
              </a:rPr>
              <a:t>Parmi les points abordés, qu’est-ce qui te pose le plus grand problème lorsqu’il s’agit de prendre tes ARV ?</a:t>
            </a:r>
          </a:p>
          <a:p>
            <a:pPr marL="285750" indent="-285750">
              <a:buFont typeface="Arial" panose="020B0604020202020204" pitchFamily="34" charset="0"/>
              <a:buChar char="•"/>
            </a:pPr>
            <a:r>
              <a:rPr lang="fr-FR" sz="1400" dirty="0">
                <a:latin typeface="Calibri" panose="020F0502020204030204" pitchFamily="34" charset="0"/>
              </a:rPr>
              <a:t>Voici ce que j’ai compris. Dis-moi si j’ai bien tout compris. </a:t>
            </a:r>
            <a:r>
              <a:rPr lang="fr-FR" sz="1400" i="1" dirty="0">
                <a:latin typeface="Calibri" panose="020F0502020204030204" pitchFamily="34" charset="0"/>
              </a:rPr>
              <a:t>[Revenir sur les difficultés identifiées]</a:t>
            </a:r>
          </a:p>
          <a:p>
            <a:pPr marL="695945" lvl="1" indent="-285750">
              <a:buFont typeface="Arial" panose="020B0604020202020204" pitchFamily="34" charset="0"/>
              <a:buChar char="•"/>
            </a:pPr>
            <a:r>
              <a:rPr lang="fr-FR" sz="1400" dirty="0">
                <a:latin typeface="Calibri" panose="020F0502020204030204" pitchFamily="34" charset="0"/>
              </a:rPr>
              <a:t>Aller à la carte 15 (intitulée Penser à prendre tes ARV) pour les « oublis »</a:t>
            </a:r>
          </a:p>
          <a:p>
            <a:pPr marL="695945" lvl="1" indent="-285750">
              <a:buFont typeface="Arial" panose="020B0604020202020204" pitchFamily="34" charset="0"/>
              <a:buChar char="•"/>
            </a:pPr>
            <a:r>
              <a:rPr lang="fr-FR" sz="1400" dirty="0">
                <a:latin typeface="Calibri" panose="020F0502020204030204" pitchFamily="34" charset="0"/>
              </a:rPr>
              <a:t>Aller à la carte 16 (intitulée Comprendre les ARV) pour les « connaissances »</a:t>
            </a:r>
          </a:p>
          <a:p>
            <a:pPr marL="695945" lvl="1" indent="-285750">
              <a:buFont typeface="Arial" panose="020B0604020202020204" pitchFamily="34" charset="0"/>
              <a:buChar char="•"/>
            </a:pPr>
            <a:r>
              <a:rPr lang="fr-FR" sz="1400" dirty="0">
                <a:latin typeface="Calibri" panose="020F0502020204030204" pitchFamily="34" charset="0"/>
              </a:rPr>
              <a:t>Aller à la carte 17 (intitulée Faciliter la tâche) pour les « effets indésirables », les « problèmes émotionnels » ou le « fardeau posologique »</a:t>
            </a:r>
          </a:p>
          <a:p>
            <a:pPr marL="695945" lvl="1" indent="-285750">
              <a:buFont typeface="Arial" panose="020B0604020202020204" pitchFamily="34" charset="0"/>
              <a:buChar char="•"/>
            </a:pPr>
            <a:r>
              <a:rPr lang="fr-FR" sz="1400" dirty="0">
                <a:latin typeface="Calibri" panose="020F0502020204030204" pitchFamily="34" charset="0"/>
              </a:rPr>
              <a:t>Aller à la carte 18 (intitulée Conseils pour avaler des comprimés) pour la « difficulté à avaler des comprimés »</a:t>
            </a:r>
          </a:p>
          <a:p>
            <a:pPr marL="695945" lvl="1" indent="-285750">
              <a:buFont typeface="Arial" panose="020B0604020202020204" pitchFamily="34" charset="0"/>
              <a:buChar char="•"/>
            </a:pPr>
            <a:r>
              <a:rPr lang="fr-FR" sz="1400" dirty="0">
                <a:latin typeface="Calibri" panose="020F0502020204030204" pitchFamily="34" charset="0"/>
              </a:rPr>
              <a:t>Aller à la carte 19 (intitulée À qui se confier et pourquoi) pour « l'annonce »</a:t>
            </a:r>
          </a:p>
          <a:p>
            <a:pPr marL="695945" lvl="1" indent="-285750">
              <a:buFont typeface="Arial" panose="020B0604020202020204" pitchFamily="34" charset="0"/>
              <a:buChar char="•"/>
            </a:pPr>
            <a:r>
              <a:rPr lang="fr-FR" sz="1400" b="1" dirty="0">
                <a:latin typeface="Calibri" panose="020F0502020204030204" pitchFamily="34" charset="0"/>
              </a:rPr>
              <a:t>POUR TOUS LES ADOLESCENTS</a:t>
            </a:r>
            <a:r>
              <a:rPr lang="fr-FR" sz="1400" dirty="0">
                <a:latin typeface="Calibri" panose="020F0502020204030204" pitchFamily="34" charset="0"/>
              </a:rPr>
              <a:t> aller à la carte 20 (intitulée Prendre en main tes ARV) après avoir examiné d’autres interventions.</a:t>
            </a:r>
            <a:endParaRPr lang="fr-FR" sz="1400" b="1" dirty="0">
              <a:latin typeface="Calibri" panose="020F0502020204030204" pitchFamily="34" charset="0"/>
            </a:endParaRPr>
          </a:p>
        </p:txBody>
      </p:sp>
      <p:cxnSp>
        <p:nvCxnSpPr>
          <p:cNvPr id="15" name="Straight Connector 14"/>
          <p:cNvCxnSpPr/>
          <p:nvPr/>
        </p:nvCxnSpPr>
        <p:spPr>
          <a:xfrm>
            <a:off x="3886200" y="1676400"/>
            <a:ext cx="0" cy="533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14. Aide supplémentaire pour prendre les 					ARV</a:t>
            </a:r>
            <a:endParaRPr lang="fr-FR" sz="2800" dirty="0">
              <a:solidFill>
                <a:srgbClr val="FFFFFF"/>
              </a:solidFill>
              <a:latin typeface="Calibri" panose="020F0502020204030204" pitchFamily="34" charset="0"/>
            </a:endParaRPr>
          </a:p>
        </p:txBody>
      </p:sp>
      <p:sp>
        <p:nvSpPr>
          <p:cNvPr id="10" name="TextBox 9"/>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1121086"/>
            <a:ext cx="1672115" cy="93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327210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4"/>
            <a:ext cx="9144000" cy="848697"/>
          </a:xfrm>
          <a:solidFill>
            <a:schemeClr val="accent4"/>
          </a:solidFill>
        </p:spPr>
        <p:txBody>
          <a:bodyPr>
            <a:noAutofit/>
          </a:bodyPr>
          <a:lstStyle/>
          <a:p>
            <a:pPr algn="l"/>
            <a:r>
              <a:rPr lang="en-US" sz="2600" dirty="0">
                <a:solidFill>
                  <a:srgbClr val="FFFFFF"/>
                </a:solidFill>
                <a:latin typeface="Calibri" panose="020F0502020204030204" pitchFamily="34" charset="0"/>
              </a:rPr>
              <a:t>	</a:t>
            </a:r>
            <a:r>
              <a:rPr lang="fr-FR" sz="2600" dirty="0">
                <a:solidFill>
                  <a:srgbClr val="FFFFFF"/>
                </a:solidFill>
                <a:latin typeface="Calibri" panose="020F0502020204030204" pitchFamily="34" charset="0"/>
              </a:rPr>
              <a:t>15. </a:t>
            </a:r>
            <a:r>
              <a:rPr lang="fr-FR" sz="2800" dirty="0">
                <a:solidFill>
                  <a:srgbClr val="FFFFFF"/>
                </a:solidFill>
                <a:latin typeface="Calibri" panose="020F0502020204030204" pitchFamily="34" charset="0"/>
              </a:rPr>
              <a:t>Penser à prendre ses</a:t>
            </a:r>
            <a:r>
              <a:rPr lang="fr-FR" sz="2600" dirty="0">
                <a:solidFill>
                  <a:srgbClr val="FFFFFF"/>
                </a:solidFill>
                <a:latin typeface="Calibri" panose="020F0502020204030204" pitchFamily="34" charset="0"/>
              </a:rPr>
              <a:t> ARV</a:t>
            </a:r>
            <a:endParaRPr lang="fr-FR" sz="2600" dirty="0">
              <a:solidFill>
                <a:srgbClr val="FFFFFF"/>
              </a:solidFill>
              <a:latin typeface="Calibri" panose="020F0502020204030204" pitchFamily="34" charset="0"/>
            </a:endParaRPr>
          </a:p>
        </p:txBody>
      </p:sp>
      <p:sp>
        <p:nvSpPr>
          <p:cNvPr id="4" name="TextBox 3"/>
          <p:cNvSpPr txBox="1"/>
          <p:nvPr/>
        </p:nvSpPr>
        <p:spPr>
          <a:xfrm>
            <a:off x="1447801" y="5867400"/>
            <a:ext cx="3499521" cy="1631216"/>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Il peut être difficile de toujours penser à prendre ses ARV. </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sp>
        <p:nvSpPr>
          <p:cNvPr id="7" name="TextBox 6"/>
          <p:cNvSpPr txBox="1"/>
          <p:nvPr/>
        </p:nvSpPr>
        <p:spPr>
          <a:xfrm>
            <a:off x="5187280" y="5867400"/>
            <a:ext cx="3423321" cy="1938992"/>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L’oubli de doses d’ARV peut expliquer une charge virale élevée et peut te faire du mal.</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22401"/>
            <a:ext cx="7086600" cy="443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14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447800"/>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500" dirty="0">
                <a:latin typeface="Calibri" panose="020F0502020204030204" pitchFamily="34" charset="0"/>
              </a:rPr>
              <a:t>Il peut être difficile de toujours penser à prendre ses ARV.</a:t>
            </a:r>
          </a:p>
          <a:p>
            <a:pPr marL="285750" indent="-285750">
              <a:buFont typeface="Wingdings" panose="05000000000000000000" pitchFamily="2" charset="2"/>
              <a:buChar char="Ø"/>
            </a:pPr>
            <a:r>
              <a:rPr lang="fr-FR" sz="1500" dirty="0">
                <a:latin typeface="Calibri" panose="020F0502020204030204" pitchFamily="34" charset="0"/>
              </a:rPr>
              <a:t>L’oubli de doses d’ARV peut expliquer une charge virale élevée et peut te faire du mal.</a:t>
            </a:r>
            <a:endParaRPr lang="fr-FR" sz="1500" dirty="0">
              <a:latin typeface="Calibri" panose="020F0502020204030204" pitchFamily="34" charset="0"/>
            </a:endParaRPr>
          </a:p>
        </p:txBody>
      </p:sp>
      <p:sp>
        <p:nvSpPr>
          <p:cNvPr id="21" name="Content Placeholder 1"/>
          <p:cNvSpPr>
            <a:spLocks noGrp="1"/>
          </p:cNvSpPr>
          <p:nvPr>
            <p:ph sz="half" idx="1"/>
          </p:nvPr>
        </p:nvSpPr>
        <p:spPr>
          <a:xfrm>
            <a:off x="4069644" y="1447801"/>
            <a:ext cx="5226756" cy="3960133"/>
          </a:xfrm>
        </p:spPr>
        <p:txBody>
          <a:bodyPr>
            <a:normAutofit fontScale="92500" lnSpcReduction="20000"/>
          </a:bodyPr>
          <a:lstStyle/>
          <a:p>
            <a:r>
              <a:rPr lang="fr-FR" sz="17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Qu’as-tu déjà essayé de faire pour t’aider </a:t>
            </a:r>
            <a:r>
              <a:rPr lang="fr-FR" sz="1400" dirty="0" smtClean="0">
                <a:latin typeface="Calibri" panose="020F0502020204030204" pitchFamily="34" charset="0"/>
              </a:rPr>
              <a:t>à y 		             penser</a:t>
            </a:r>
            <a:r>
              <a:rPr lang="fr-FR" sz="1400" dirty="0">
                <a:latin typeface="Calibri" panose="020F0502020204030204" pitchFamily="34" charset="0"/>
              </a:rPr>
              <a:t> ?</a:t>
            </a:r>
          </a:p>
          <a:p>
            <a:pPr marL="285750" indent="-285750">
              <a:buFont typeface="Arial" panose="020B0604020202020204" pitchFamily="34" charset="0"/>
              <a:buChar char="•"/>
            </a:pPr>
            <a:r>
              <a:rPr lang="fr-FR" sz="1400" dirty="0">
                <a:latin typeface="Calibri" panose="020F0502020204030204" pitchFamily="34" charset="0"/>
              </a:rPr>
              <a:t>Je veux m’assurer d’avoir bien compris. </a:t>
            </a:r>
            <a:r>
              <a:rPr lang="fr-FR" sz="1400" dirty="0">
                <a:latin typeface="Calibri" panose="020F0502020204030204" pitchFamily="34" charset="0"/>
              </a:rPr>
              <a:t>Si j’ai </a:t>
            </a:r>
            <a:r>
              <a:rPr lang="fr-FR" sz="1400" dirty="0" smtClean="0">
                <a:latin typeface="Calibri" panose="020F0502020204030204" pitchFamily="34" charset="0"/>
              </a:rPr>
              <a:t>			         bien </a:t>
            </a:r>
            <a:r>
              <a:rPr lang="fr-FR" sz="1400" dirty="0">
                <a:latin typeface="Calibri" panose="020F0502020204030204" pitchFamily="34" charset="0"/>
              </a:rPr>
              <a:t>compris </a:t>
            </a:r>
            <a:r>
              <a:rPr lang="fr-FR" sz="1400" dirty="0" smtClean="0">
                <a:latin typeface="Calibri" panose="020F0502020204030204" pitchFamily="34" charset="0"/>
              </a:rPr>
              <a:t>selon </a:t>
            </a:r>
            <a:r>
              <a:rPr lang="fr-FR" sz="1400" dirty="0">
                <a:latin typeface="Calibri" panose="020F0502020204030204" pitchFamily="34" charset="0"/>
              </a:rPr>
              <a:t>toi </a:t>
            </a:r>
            <a:r>
              <a:rPr lang="fr-FR" sz="1400" i="1" dirty="0">
                <a:latin typeface="Calibri" panose="020F0502020204030204" pitchFamily="34" charset="0"/>
              </a:rPr>
              <a:t>[circonstance de </a:t>
            </a:r>
            <a:r>
              <a:rPr lang="fr-FR" sz="1400" i="1" dirty="0" smtClean="0">
                <a:latin typeface="Calibri" panose="020F0502020204030204" pitchFamily="34" charset="0"/>
              </a:rPr>
              <a:t>l’oubli			           de </a:t>
            </a:r>
            <a:r>
              <a:rPr lang="fr-FR" sz="1400" i="1" dirty="0">
                <a:latin typeface="Calibri" panose="020F0502020204030204" pitchFamily="34" charset="0"/>
              </a:rPr>
              <a:t>doses]. </a:t>
            </a:r>
            <a:r>
              <a:rPr lang="fr-FR" sz="1400" dirty="0">
                <a:latin typeface="Calibri" panose="020F0502020204030204" pitchFamily="34" charset="0"/>
              </a:rPr>
              <a:t>Voici quelques éléments que d’autres ont trouvé utiles :</a:t>
            </a:r>
          </a:p>
          <a:p>
            <a:pPr marL="695945" lvl="1" indent="-285750">
              <a:buFont typeface="Arial" panose="020B0604020202020204" pitchFamily="34" charset="0"/>
              <a:buChar char="•"/>
            </a:pPr>
            <a:r>
              <a:rPr lang="fr-FR" sz="1400" dirty="0">
                <a:latin typeface="Calibri" panose="020F0502020204030204" pitchFamily="34" charset="0"/>
              </a:rPr>
              <a:t>Mets tes ARV dans un endroit facile à retenir, près de quelque chose que tu utilises tous les jours, et laisses-y une bouteille d’eau si nécessaire.</a:t>
            </a:r>
          </a:p>
          <a:p>
            <a:pPr marL="695945" lvl="1" indent="-285750">
              <a:buFont typeface="Arial" panose="020B0604020202020204" pitchFamily="34" charset="0"/>
              <a:buChar char="•"/>
            </a:pPr>
            <a:r>
              <a:rPr lang="fr-FR" sz="1400" dirty="0">
                <a:latin typeface="Calibri" panose="020F0502020204030204" pitchFamily="34" charset="0"/>
              </a:rPr>
              <a:t>Programme une alarme sur ton téléphone pour penser à prendre tes ARV.</a:t>
            </a:r>
          </a:p>
          <a:p>
            <a:pPr marL="1106141" lvl="2" indent="-285750">
              <a:buFont typeface="Arial" panose="020B0604020202020204" pitchFamily="34" charset="0"/>
              <a:buChar char="•"/>
            </a:pPr>
            <a:r>
              <a:rPr lang="fr-FR" sz="1400" i="1" dirty="0">
                <a:latin typeface="Calibri" panose="020F0502020204030204" pitchFamily="34" charset="0"/>
              </a:rPr>
              <a:t>Aider l’adolescent à programmer une alarme sur le téléphone et lui montrer comment le faire s'il ne sait pas.</a:t>
            </a:r>
          </a:p>
          <a:p>
            <a:pPr marL="695945" lvl="1" indent="-285750">
              <a:buFont typeface="Arial" panose="020B0604020202020204" pitchFamily="34" charset="0"/>
              <a:buChar char="•"/>
            </a:pPr>
            <a:r>
              <a:rPr lang="fr-FR" sz="1400" dirty="0">
                <a:latin typeface="Calibri" panose="020F0502020204030204" pitchFamily="34" charset="0"/>
              </a:rPr>
              <a:t>Prends tes ARV avec toi ; en cas d'oubli avant de partir pour la journée, tu en auras sous la main. </a:t>
            </a:r>
          </a:p>
          <a:p>
            <a:pPr marL="695945" lvl="1" indent="-285750">
              <a:buFont typeface="Arial" panose="020B0604020202020204" pitchFamily="34" charset="0"/>
              <a:buChar char="•"/>
            </a:pPr>
            <a:r>
              <a:rPr lang="fr-FR" sz="1400" dirty="0">
                <a:latin typeface="Calibri" panose="020F0502020204030204" pitchFamily="34" charset="0"/>
              </a:rPr>
              <a:t>Utilise des piluliers et un calendrier pour marquer et garder trace du moment où tu as pris tes ARV pour la journée.</a:t>
            </a:r>
          </a:p>
          <a:p>
            <a:pPr marL="695945" lvl="1" indent="-285750">
              <a:buFont typeface="Arial" panose="020B0604020202020204" pitchFamily="34" charset="0"/>
              <a:buChar char="•"/>
            </a:pPr>
            <a:r>
              <a:rPr lang="fr-FR" sz="1400" dirty="0">
                <a:latin typeface="Calibri" panose="020F0502020204030204" pitchFamily="34" charset="0"/>
              </a:rPr>
              <a:t>Si tu ne peux pas retourner au centre de santé à temps pour les prochains renouvellements, demande des ARV supplémentaires.</a:t>
            </a:r>
          </a:p>
          <a:p>
            <a:pPr marL="695945" lvl="1" indent="-285750">
              <a:buFont typeface="Arial" panose="020B0604020202020204" pitchFamily="34" charset="0"/>
              <a:buChar char="•"/>
            </a:pPr>
            <a:r>
              <a:rPr lang="fr-FR" sz="1400" dirty="0">
                <a:latin typeface="Calibri" panose="020F0502020204030204" pitchFamily="34" charset="0"/>
              </a:rPr>
              <a:t>Demandez : « Est-ce que quelqu’un peut t’aider à penser à prendre tes ARV ? »</a:t>
            </a:r>
            <a:endParaRPr lang="fr-FR" sz="1400" dirty="0">
              <a:latin typeface="Calibri" panose="020F0502020204030204" pitchFamily="34" charset="0"/>
            </a:endParaRPr>
          </a:p>
        </p:txBody>
      </p:sp>
      <p:cxnSp>
        <p:nvCxnSpPr>
          <p:cNvPr id="15" name="Straight Connector 14"/>
          <p:cNvCxnSpPr/>
          <p:nvPr/>
        </p:nvCxnSpPr>
        <p:spPr>
          <a:xfrm>
            <a:off x="4038600" y="15145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15. Penser à prendre ses ARV</a:t>
            </a:r>
            <a:endParaRPr lang="fr-FR" sz="2800" dirty="0">
              <a:solidFill>
                <a:srgbClr val="FFFFFF"/>
              </a:solidFill>
              <a:latin typeface="Calibri" panose="020F0502020204030204" pitchFamily="34" charset="0"/>
            </a:endParaRPr>
          </a:p>
        </p:txBody>
      </p:sp>
      <p:sp>
        <p:nvSpPr>
          <p:cNvPr id="28" name="Rectangle 27"/>
          <p:cNvSpPr/>
          <p:nvPr/>
        </p:nvSpPr>
        <p:spPr>
          <a:xfrm>
            <a:off x="778357" y="6018100"/>
            <a:ext cx="2940517"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5943600"/>
            <a:ext cx="2971800" cy="1371600"/>
          </a:xfrm>
        </p:spPr>
        <p:txBody>
          <a:bodyPr>
            <a:normAutofit fontScale="47500" lnSpcReduction="20000"/>
          </a:bodyPr>
          <a:lstStyle/>
          <a:p>
            <a:r>
              <a:rPr lang="en-US" smtClean="0"/>
              <a:t>	</a:t>
            </a:r>
            <a:r>
              <a:rPr lang="fr-FR" smtClean="0"/>
              <a:t>    </a:t>
            </a:r>
          </a:p>
          <a:p>
            <a:r>
              <a:rPr lang="en-US" smtClean="0"/>
              <a:t>	</a:t>
            </a:r>
            <a:r>
              <a:rPr lang="fr-FR" smtClean="0"/>
              <a:t>   </a:t>
            </a:r>
            <a:r>
              <a:rPr lang="fr-FR" sz="3200" b="1" dirty="0">
                <a:latin typeface="Calibri" panose="020F0502020204030204" pitchFamily="34" charset="0"/>
              </a:rPr>
              <a:t>Documentation</a:t>
            </a:r>
          </a:p>
          <a:p>
            <a:endParaRPr lang="fr-FR" sz="2300" b="1" dirty="0">
              <a:latin typeface="Calibri" panose="020F0502020204030204" pitchFamily="34" charset="0"/>
            </a:endParaRPr>
          </a:p>
          <a:p>
            <a:r>
              <a:rPr lang="fr-FR" sz="2800" dirty="0">
                <a:latin typeface="Calibri" panose="020F0502020204030204" pitchFamily="34" charset="0"/>
              </a:rPr>
              <a:t>Documenter les interventions prévues pour surmonter les obstacles identifiés par le/la patient(e) dans le </a:t>
            </a:r>
            <a:r>
              <a:rPr lang="fr-FR" sz="2800" b="1" dirty="0">
                <a:latin typeface="Calibri" panose="020F0502020204030204" pitchFamily="34" charset="0"/>
              </a:rPr>
              <a:t>Plan l’amélioration de l'observance.</a:t>
            </a:r>
            <a:endParaRPr lang="fr-FR" sz="28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1" y="60198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739219" y="3429000"/>
            <a:ext cx="2971800" cy="2438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425019" y="3505200"/>
            <a:ext cx="2286000" cy="2362200"/>
          </a:xfrm>
        </p:spPr>
        <p:txBody>
          <a:bodyPr>
            <a:normAutofit fontScale="85000" lnSpcReduction="20000"/>
          </a:bodyPr>
          <a:lstStyle/>
          <a:p>
            <a:r>
              <a:rPr lang="fr-FR" sz="1600" b="1" dirty="0">
                <a:latin typeface="Calibri" panose="020F0502020204030204" pitchFamily="34" charset="0"/>
              </a:rPr>
              <a:t>Récapitulatif</a:t>
            </a:r>
          </a:p>
          <a:p>
            <a:r>
              <a:rPr lang="fr-FR" sz="1500" dirty="0">
                <a:latin typeface="Calibri" panose="020F0502020204030204" pitchFamily="34" charset="0"/>
              </a:rPr>
              <a:t>Il peut être difficile de se rappeler de prendre ses ARV. J’aimerais vérifier avec toi quelques-uns des points dont nous avons discutés.</a:t>
            </a:r>
          </a:p>
          <a:p>
            <a:pPr marL="285750" indent="-285750">
              <a:buFont typeface="Arial" panose="020B0604020202020204" pitchFamily="34" charset="0"/>
              <a:buChar char="•"/>
            </a:pPr>
            <a:r>
              <a:rPr lang="fr-FR" sz="1500" dirty="0">
                <a:latin typeface="Calibri" panose="020F0502020204030204" pitchFamily="34" charset="0"/>
              </a:rPr>
              <a:t>Quels changements prévois-tu de faire pour t’aider à penser à tes ARV ?</a:t>
            </a:r>
          </a:p>
          <a:p>
            <a:pPr marL="285750" indent="-285750">
              <a:buFont typeface="Arial" panose="020B0604020202020204" pitchFamily="34" charset="0"/>
              <a:buChar char="•"/>
            </a:pPr>
            <a:r>
              <a:rPr lang="fr-FR" sz="1500" dirty="0">
                <a:latin typeface="Calibri" panose="020F0502020204030204" pitchFamily="34" charset="0"/>
              </a:rPr>
              <a:t>Comment peux-tu savoir si tu as pris ou non tes médicaments ?</a:t>
            </a:r>
          </a:p>
          <a:p>
            <a:pPr marL="285750" indent="-285750">
              <a:buFont typeface="Arial" panose="020B0604020202020204" pitchFamily="34" charset="0"/>
              <a:buChar char="•"/>
            </a:pPr>
            <a:endParaRPr lang="fr-FR"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89" y="35408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4343400" y="5486400"/>
            <a:ext cx="4953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991174" y="5562600"/>
            <a:ext cx="4191000" cy="1600200"/>
          </a:xfrm>
        </p:spPr>
        <p:txBody>
          <a:bodyPr>
            <a:normAutofit fontScale="77500" lnSpcReduction="20000"/>
          </a:bodyPr>
          <a:lstStyle/>
          <a:p>
            <a:r>
              <a:rPr lang="fr-FR" sz="1600" b="1" dirty="0">
                <a:latin typeface="Calibri" panose="020F0502020204030204" pitchFamily="34" charset="0"/>
              </a:rPr>
              <a:t>Instructions pour le professionnel</a:t>
            </a:r>
          </a:p>
          <a:p>
            <a:pPr marL="457200" indent="-457200">
              <a:buFont typeface="Arial" panose="020B0604020202020204" pitchFamily="34" charset="0"/>
              <a:buChar char="•"/>
            </a:pPr>
            <a:r>
              <a:rPr lang="fr-FR" sz="1600" dirty="0">
                <a:latin typeface="Calibri" panose="020F0502020204030204" pitchFamily="34" charset="0"/>
              </a:rPr>
              <a:t>Identifier avec le/la patient(e) une activité quotidienne au moment de laquelle il/elle peut prévoir de prendre ses comprimés.</a:t>
            </a:r>
          </a:p>
          <a:p>
            <a:pPr marL="457200" indent="-457200">
              <a:buFont typeface="Arial" panose="020B0604020202020204" pitchFamily="34" charset="0"/>
              <a:buChar char="•"/>
            </a:pPr>
            <a:r>
              <a:rPr lang="fr-FR" sz="1600" dirty="0">
                <a:latin typeface="Calibri" panose="020F0502020204030204" pitchFamily="34" charset="0"/>
              </a:rPr>
              <a:t>S’il existe d’autres ressources comme la thérapie sous observation directe, le soutien des pairs, l’administration des médicaments par l’école, ou d’autres aides en la matière, évaluer la nécessité et en discuter avec le/la patient(e).</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56388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8" name="TextBox 17"/>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6245" y="1066801"/>
            <a:ext cx="170316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52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16. Comprendre tes ARV</a:t>
            </a:r>
          </a:p>
        </p:txBody>
      </p:sp>
      <p:sp>
        <p:nvSpPr>
          <p:cNvPr id="4" name="TextBox 3"/>
          <p:cNvSpPr txBox="1"/>
          <p:nvPr/>
        </p:nvSpPr>
        <p:spPr>
          <a:xfrm>
            <a:off x="7210776" y="2057401"/>
            <a:ext cx="2161824" cy="440120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Pour bien prendre tes ARV, il est important que tu saches comment ils agissent, la meilleure façon de les prendre tous les jours et comment éviter ou gérer les effets indésirables.</a:t>
            </a:r>
            <a:endParaRPr lang="fr-FR" sz="2000" dirty="0">
              <a:latin typeface="Calibri" panose="020F050202020403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92530"/>
            <a:ext cx="6248400" cy="415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52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Pour bien prendre tes ARV, il est important que tu saches comment ils agissent, la meilleure façon de les prendre tous les jours et comment éviter ou gérer les effets indésirables.</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4267201"/>
          </a:xfrm>
        </p:spPr>
        <p:txBody>
          <a:bodyPr>
            <a:normAutofit lnSpcReduction="10000"/>
          </a:bodyPr>
          <a:lstStyle/>
          <a:p>
            <a:r>
              <a:rPr lang="fr-FR" sz="1700" b="1" dirty="0">
                <a:latin typeface="Calibri" panose="020F0502020204030204" pitchFamily="34" charset="0"/>
              </a:rPr>
              <a:t>POINTS DE DISCUSSION :</a:t>
            </a:r>
          </a:p>
          <a:p>
            <a:r>
              <a:rPr lang="fr-FR" sz="1400" dirty="0">
                <a:latin typeface="Calibri" panose="020F0502020204030204" pitchFamily="34" charset="0"/>
              </a:rPr>
              <a:t>Dans quel domaine le/la patient(e) </a:t>
            </a:r>
            <a:r>
              <a:rPr lang="fr-FR" sz="1400" dirty="0" err="1">
                <a:latin typeface="Calibri" panose="020F0502020204030204" pitchFamily="34" charset="0"/>
              </a:rPr>
              <a:t>a-t-il</a:t>
            </a:r>
            <a:r>
              <a:rPr lang="fr-FR" sz="1400" dirty="0">
                <a:latin typeface="Calibri" panose="020F0502020204030204" pitchFamily="34" charset="0"/>
              </a:rPr>
              <a:t>/elle                                    </a:t>
            </a:r>
            <a:r>
              <a:rPr lang="fr-FR" sz="1400" dirty="0" smtClean="0">
                <a:latin typeface="Calibri" panose="020F0502020204030204" pitchFamily="34" charset="0"/>
              </a:rPr>
              <a:t>	 le </a:t>
            </a:r>
            <a:r>
              <a:rPr lang="fr-FR" sz="1400" dirty="0">
                <a:latin typeface="Calibri" panose="020F0502020204030204" pitchFamily="34" charset="0"/>
              </a:rPr>
              <a:t>plus de difficulté ?</a:t>
            </a:r>
          </a:p>
          <a:p>
            <a:pPr marL="285750" indent="-285750">
              <a:buFont typeface="Arial" panose="020B0604020202020204" pitchFamily="34" charset="0"/>
              <a:buChar char="•"/>
            </a:pPr>
            <a:r>
              <a:rPr lang="fr-FR" sz="1400" b="1" dirty="0">
                <a:latin typeface="Calibri" panose="020F0502020204030204" pitchFamily="34" charset="0"/>
              </a:rPr>
              <a:t>Noms et fréquence des médicaments</a:t>
            </a:r>
          </a:p>
          <a:p>
            <a:r>
              <a:rPr lang="en-US" dirty="0" smtClean="0"/>
              <a:t>	</a:t>
            </a:r>
            <a:r>
              <a:rPr lang="en-US" sz="1400" dirty="0">
                <a:latin typeface="Calibri" panose="020F0502020204030204" pitchFamily="34" charset="0"/>
                <a:sym typeface="Wingdings" panose="05000000000000000000" pitchFamily="2" charset="2"/>
              </a:rPr>
              <a:t></a:t>
            </a:r>
            <a:r>
              <a:rPr lang="fr-FR" sz="1400" dirty="0">
                <a:latin typeface="Calibri" panose="020F0502020204030204" pitchFamily="34" charset="0"/>
                <a:sym typeface="Wingdings" panose="05000000000000000000" pitchFamily="2" charset="2"/>
              </a:rPr>
              <a:t> Donner des informations et des points sur les faits.</a:t>
            </a:r>
            <a:endParaRPr lang="fr-FR" sz="1400" dirty="0">
              <a:latin typeface="Calibri" panose="020F0502020204030204" pitchFamily="34" charset="0"/>
            </a:endParaRPr>
          </a:p>
          <a:p>
            <a:pPr marL="285750" indent="-285750">
              <a:buFont typeface="Arial" panose="020B0604020202020204" pitchFamily="34" charset="0"/>
              <a:buChar char="•"/>
            </a:pPr>
            <a:r>
              <a:rPr lang="fr-FR" sz="1400" b="1" dirty="0">
                <a:latin typeface="Calibri" panose="020F0502020204030204" pitchFamily="34" charset="0"/>
              </a:rPr>
              <a:t>Comment agissent les médicaments</a:t>
            </a:r>
          </a:p>
          <a:p>
            <a:r>
              <a:rPr lang="en-US" dirty="0" smtClean="0"/>
              <a:t>	</a:t>
            </a:r>
            <a:r>
              <a:rPr lang="en-US" sz="1400" b="1" dirty="0">
                <a:latin typeface="Calibri" panose="020F0502020204030204" pitchFamily="34" charset="0"/>
                <a:sym typeface="Wingdings" panose="05000000000000000000" pitchFamily="2" charset="2"/>
              </a:rPr>
              <a:t></a:t>
            </a:r>
            <a:r>
              <a:rPr lang="fr-FR" dirty="0" smtClean="0"/>
              <a:t> </a:t>
            </a:r>
            <a:r>
              <a:rPr lang="fr-FR" sz="1400" dirty="0">
                <a:latin typeface="Calibri" panose="020F0502020204030204" pitchFamily="34" charset="0"/>
                <a:sym typeface="Wingdings" panose="05000000000000000000" pitchFamily="2" charset="2"/>
              </a:rPr>
              <a:t>Revoir les cartes des visites précédentes ou répondre aux 	questions.</a:t>
            </a:r>
            <a:endParaRPr lang="fr-FR" sz="1400" b="1" dirty="0">
              <a:latin typeface="Calibri" panose="020F0502020204030204" pitchFamily="34" charset="0"/>
            </a:endParaRPr>
          </a:p>
          <a:p>
            <a:pPr marL="285750" indent="-285750">
              <a:buFont typeface="Arial" panose="020B0604020202020204" pitchFamily="34" charset="0"/>
              <a:buChar char="•"/>
            </a:pPr>
            <a:r>
              <a:rPr lang="fr-FR" sz="1400" b="1" dirty="0">
                <a:latin typeface="Calibri" panose="020F0502020204030204" pitchFamily="34" charset="0"/>
              </a:rPr>
              <a:t>Croyances en matière de santé</a:t>
            </a:r>
          </a:p>
          <a:p>
            <a:r>
              <a:rPr lang="en-US" dirty="0" smtClean="0"/>
              <a:t>	</a:t>
            </a:r>
            <a:r>
              <a:rPr lang="en-US" sz="1400" b="1" dirty="0">
                <a:latin typeface="Calibri" panose="020F0502020204030204" pitchFamily="34" charset="0"/>
                <a:sym typeface="Wingdings" panose="05000000000000000000" pitchFamily="2" charset="2"/>
              </a:rPr>
              <a:t></a:t>
            </a:r>
            <a:r>
              <a:rPr lang="fr-FR" dirty="0" smtClean="0"/>
              <a:t> </a:t>
            </a:r>
            <a:r>
              <a:rPr lang="fr-FR" sz="1400" dirty="0">
                <a:latin typeface="Calibri" panose="020F0502020204030204" pitchFamily="34" charset="0"/>
                <a:sym typeface="Wingdings" panose="05000000000000000000" pitchFamily="2" charset="2"/>
              </a:rPr>
              <a:t>Indiquer au/à la patient(e) de prendre ses ARV qu’il/elle se 	sente bien ou malade, sauf contre-indication d'un médecin.</a:t>
            </a:r>
          </a:p>
          <a:p>
            <a:r>
              <a:rPr lang="en-US" dirty="0" smtClean="0"/>
              <a:t>	</a:t>
            </a:r>
            <a:r>
              <a:rPr lang="en-US" sz="1400" b="1" dirty="0">
                <a:latin typeface="Calibri" panose="020F0502020204030204" pitchFamily="34" charset="0"/>
                <a:sym typeface="Wingdings" panose="05000000000000000000" pitchFamily="2" charset="2"/>
              </a:rPr>
              <a:t></a:t>
            </a:r>
            <a:r>
              <a:rPr lang="fr-FR" sz="1400" dirty="0">
                <a:latin typeface="Calibri" panose="020F0502020204030204" pitchFamily="34" charset="0"/>
                <a:sym typeface="Wingdings" panose="05000000000000000000" pitchFamily="2" charset="2"/>
              </a:rPr>
              <a:t>Vérifier les croyances spécifiques sur les ARV et la santé, par 	exemple:</a:t>
            </a:r>
          </a:p>
          <a:p>
            <a:pPr marL="1106141" lvl="2" indent="-285750">
              <a:buFont typeface="Arial" panose="020B0604020202020204" pitchFamily="34" charset="0"/>
              <a:buChar char="•"/>
            </a:pPr>
            <a:r>
              <a:rPr lang="fr-FR" sz="1400" dirty="0">
                <a:latin typeface="Calibri" panose="020F0502020204030204" pitchFamily="34" charset="0"/>
                <a:sym typeface="Wingdings" panose="05000000000000000000" pitchFamily="2" charset="2"/>
              </a:rPr>
              <a:t>« As-tu entendu d’autres personnes dire du mal des ARV ? » </a:t>
            </a:r>
          </a:p>
          <a:p>
            <a:pPr marL="1106141" lvl="2" indent="-285750">
              <a:buFont typeface="Arial" panose="020B0604020202020204" pitchFamily="34" charset="0"/>
              <a:buChar char="•"/>
            </a:pPr>
            <a:r>
              <a:rPr lang="fr-FR" sz="1400" dirty="0">
                <a:latin typeface="Calibri" panose="020F0502020204030204" pitchFamily="34" charset="0"/>
                <a:sym typeface="Wingdings" panose="05000000000000000000" pitchFamily="2" charset="2"/>
              </a:rPr>
              <a:t>« Selon toi, existe-t-il des remèdes plus efficaces que les ARV ? »</a:t>
            </a:r>
            <a:endParaRPr lang="fr-FR" sz="1400" b="1" dirty="0">
              <a:latin typeface="Calibri" panose="020F0502020204030204" pitchFamily="34" charset="0"/>
            </a:endParaRPr>
          </a:p>
        </p:txBody>
      </p:sp>
      <p:cxnSp>
        <p:nvCxnSpPr>
          <p:cNvPr id="15" name="Straight Connector 14"/>
          <p:cNvCxnSpPr/>
          <p:nvPr/>
        </p:nvCxnSpPr>
        <p:spPr>
          <a:xfrm>
            <a:off x="4038600" y="1514564"/>
            <a:ext cx="0" cy="4276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16. Comprendre tes ARV</a:t>
            </a:r>
            <a:endParaRPr lang="fr-FR" sz="2800" dirty="0">
              <a:solidFill>
                <a:srgbClr val="FFFFFF"/>
              </a:solidFill>
              <a:latin typeface="Calibri" panose="020F0502020204030204" pitchFamily="34" charset="0"/>
            </a:endParaRPr>
          </a:p>
        </p:txBody>
      </p:sp>
      <p:sp>
        <p:nvSpPr>
          <p:cNvPr id="28" name="Rectangle 27"/>
          <p:cNvSpPr/>
          <p:nvPr/>
        </p:nvSpPr>
        <p:spPr>
          <a:xfrm>
            <a:off x="4038600" y="5943601"/>
            <a:ext cx="5317644" cy="1029157"/>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664556" y="5943600"/>
            <a:ext cx="4860444" cy="1143000"/>
          </a:xfrm>
        </p:spPr>
        <p:txBody>
          <a:bodyPr>
            <a:normAutofit fontScale="47500" lnSpcReduction="20000"/>
          </a:bodyPr>
          <a:lstStyle/>
          <a:p>
            <a:r>
              <a:rPr lang="en-US" dirty="0" smtClean="0"/>
              <a:t>	</a:t>
            </a:r>
            <a:r>
              <a:rPr lang="fr-FR" dirty="0" smtClean="0"/>
              <a:t>    </a:t>
            </a:r>
          </a:p>
          <a:p>
            <a:r>
              <a:rPr lang="fr-FR" sz="3200" b="1" dirty="0">
                <a:latin typeface="Calibri" panose="020F0502020204030204" pitchFamily="34" charset="0"/>
              </a:rPr>
              <a:t>Documentation</a:t>
            </a:r>
          </a:p>
          <a:p>
            <a:endParaRPr lang="fr-FR" sz="2300" b="1" dirty="0">
              <a:latin typeface="Calibri" panose="020F0502020204030204" pitchFamily="34" charset="0"/>
            </a:endParaRPr>
          </a:p>
          <a:p>
            <a:r>
              <a:rPr lang="fr-FR" sz="2500" dirty="0">
                <a:latin typeface="Calibri" panose="020F0502020204030204" pitchFamily="34" charset="0"/>
              </a:rPr>
              <a:t>Documenter les interventions prévues pour surmonter les obstacles identifiés par le/la patient(e) dans le </a:t>
            </a:r>
            <a:r>
              <a:rPr lang="fr-FR" sz="2500" b="1" dirty="0">
                <a:latin typeface="Calibri" panose="020F0502020204030204" pitchFamily="34" charset="0"/>
              </a:rPr>
              <a:t>Plan l’amélioration de l'observance.</a:t>
            </a:r>
            <a:endParaRPr lang="fr-FR" sz="25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9079" y="604681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914400" y="3810001"/>
            <a:ext cx="2796619" cy="31627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535430" y="3886201"/>
            <a:ext cx="2122170" cy="3125114"/>
          </a:xfrm>
        </p:spPr>
        <p:txBody>
          <a:bodyPr>
            <a:normAutofit fontScale="85000" lnSpcReduction="20000"/>
          </a:bodyPr>
          <a:lstStyle/>
          <a:p>
            <a:r>
              <a:rPr lang="fr-FR" sz="1600" b="1" dirty="0">
                <a:latin typeface="Calibri" panose="020F0502020204030204" pitchFamily="34" charset="0"/>
              </a:rPr>
              <a:t>Récapitulatif</a:t>
            </a:r>
          </a:p>
          <a:p>
            <a:pPr marL="285750" indent="-285750">
              <a:buFont typeface="Arial" panose="020B0604020202020204" pitchFamily="34" charset="0"/>
              <a:buChar char="•"/>
            </a:pPr>
            <a:r>
              <a:rPr lang="fr-FR" sz="1500" dirty="0">
                <a:latin typeface="Calibri" panose="020F0502020204030204" pitchFamily="34" charset="0"/>
              </a:rPr>
              <a:t>Récapitulons ensemble ces instructions pour voir si tu as des questions. </a:t>
            </a:r>
          </a:p>
          <a:p>
            <a:pPr marL="285750" indent="-285750">
              <a:buFont typeface="Arial" panose="020B0604020202020204" pitchFamily="34" charset="0"/>
              <a:buChar char="•"/>
            </a:pPr>
            <a:r>
              <a:rPr lang="fr-FR" sz="1500" dirty="0">
                <a:latin typeface="Calibri" panose="020F0502020204030204" pitchFamily="34" charset="0"/>
              </a:rPr>
              <a:t>Peux-tu m’expliquer comment, selon toi, les ARV agissent et comment tu es censé(e) les prendre ? Quels conseils pour éviter les effets indésirables as-tu retenus ? </a:t>
            </a:r>
          </a:p>
          <a:p>
            <a:pPr marL="285750" indent="-285750">
              <a:buFont typeface="Arial" panose="020B0604020202020204" pitchFamily="34" charset="0"/>
              <a:buChar char="•"/>
            </a:pPr>
            <a:r>
              <a:rPr lang="fr-FR" sz="1500" i="1" dirty="0">
                <a:latin typeface="Calibri" panose="020F0502020204030204" pitchFamily="34" charset="0"/>
              </a:rPr>
              <a:t>Si des ressources écrites sont disponibles, les fournir au/à la patient(e).</a:t>
            </a:r>
          </a:p>
          <a:p>
            <a:pPr marL="285750" indent="-285750">
              <a:buFont typeface="Arial" panose="020B0604020202020204" pitchFamily="34" charset="0"/>
              <a:buChar char="•"/>
            </a:pPr>
            <a:endParaRPr lang="fr-FR"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8862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990600"/>
            <a:ext cx="1650978" cy="109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493389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17. Simplifier la tâche</a:t>
            </a:r>
            <a:endParaRPr lang="fr-FR" sz="2800" dirty="0">
              <a:solidFill>
                <a:srgbClr val="FFFFFF"/>
              </a:solidFill>
              <a:latin typeface="Calibri" panose="020F0502020204030204" pitchFamily="34" charset="0"/>
            </a:endParaRPr>
          </a:p>
        </p:txBody>
      </p:sp>
      <p:sp>
        <p:nvSpPr>
          <p:cNvPr id="10" name="TextBox 9"/>
          <p:cNvSpPr txBox="1"/>
          <p:nvPr/>
        </p:nvSpPr>
        <p:spPr>
          <a:xfrm>
            <a:off x="7134576" y="1609665"/>
            <a:ext cx="2390424" cy="5355312"/>
          </a:xfrm>
          <a:prstGeom prst="rect">
            <a:avLst/>
          </a:prstGeom>
          <a:noFill/>
        </p:spPr>
        <p:txBody>
          <a:bodyPr wrap="square" rtlCol="0">
            <a:spAutoFit/>
          </a:bodyPr>
          <a:lstStyle/>
          <a:p>
            <a:pPr marL="285750" indent="-285750">
              <a:buFont typeface="Wingdings" panose="05000000000000000000" pitchFamily="2" charset="2"/>
              <a:buChar char="Ø"/>
            </a:pPr>
            <a:r>
              <a:rPr lang="fr-FR" sz="1800" dirty="0">
                <a:latin typeface="Calibri" panose="020F0502020204030204" pitchFamily="34" charset="0"/>
              </a:rPr>
              <a:t>Il est difficile de prendre des ARV car toutes les bonnes choses arrivent toujours « plus tard ».</a:t>
            </a:r>
          </a:p>
          <a:p>
            <a:endParaRPr lang="fr-FR" sz="1800" dirty="0">
              <a:latin typeface="Calibri" panose="020F0502020204030204" pitchFamily="34" charset="0"/>
            </a:endParaRPr>
          </a:p>
          <a:p>
            <a:pPr marL="285750" indent="-285750">
              <a:buFont typeface="Wingdings" panose="05000000000000000000" pitchFamily="2" charset="2"/>
              <a:buChar char="Ø"/>
            </a:pPr>
            <a:r>
              <a:rPr lang="fr-FR" sz="1800" dirty="0">
                <a:latin typeface="Calibri" panose="020F0502020204030204" pitchFamily="34" charset="0"/>
              </a:rPr>
              <a:t>Parfois, des choses pénibles liées aux ARV surviennent aujourd'hui, comme les effets indésirables.</a:t>
            </a:r>
          </a:p>
          <a:p>
            <a:pPr marL="285750" indent="-285750">
              <a:buFont typeface="Wingdings" panose="05000000000000000000" pitchFamily="2" charset="2"/>
              <a:buChar char="Ø"/>
            </a:pPr>
            <a:endParaRPr lang="fr-FR" sz="1800" dirty="0">
              <a:latin typeface="Calibri" panose="020F0502020204030204" pitchFamily="34" charset="0"/>
            </a:endParaRPr>
          </a:p>
          <a:p>
            <a:pPr marL="285750" indent="-285750">
              <a:buFont typeface="Wingdings" panose="05000000000000000000" pitchFamily="2" charset="2"/>
              <a:buChar char="Ø"/>
            </a:pPr>
            <a:r>
              <a:rPr lang="fr-FR" sz="1800" dirty="0">
                <a:latin typeface="Calibri" panose="020F0502020204030204" pitchFamily="34" charset="0"/>
              </a:rPr>
              <a:t>Voyons comment nous pouvons faire en sorte que la prise de tes ARV soit plus facile.</a:t>
            </a:r>
            <a:endParaRPr lang="fr-FR" sz="1800" dirty="0">
              <a:latin typeface="Calibri" panose="020F050202020403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908145"/>
            <a:ext cx="6469063"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64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2819400" cy="3200400"/>
          </a:xfrm>
        </p:spPr>
        <p:txBody>
          <a:bodyPr>
            <a:normAutofit lnSpcReduction="10000"/>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Il est difficile de prendre des ARV car toutes les bonnes choses arrivent toujours « plus tard ».</a:t>
            </a:r>
          </a:p>
          <a:p>
            <a:pPr marL="285750" indent="-285750">
              <a:buFont typeface="Wingdings" panose="05000000000000000000" pitchFamily="2" charset="2"/>
              <a:buChar char="Ø"/>
            </a:pPr>
            <a:r>
              <a:rPr lang="fr-FR" sz="1600" dirty="0">
                <a:latin typeface="Calibri" panose="020F0502020204030204" pitchFamily="34" charset="0"/>
              </a:rPr>
              <a:t>Parfois, des choses pénibles liées aux ARV surviennent aujourd'hui, comme les effets indésirables.</a:t>
            </a:r>
          </a:p>
          <a:p>
            <a:pPr marL="285750" indent="-285750">
              <a:buFont typeface="Wingdings" panose="05000000000000000000" pitchFamily="2" charset="2"/>
              <a:buChar char="Ø"/>
            </a:pPr>
            <a:r>
              <a:rPr lang="fr-FR" sz="1600" dirty="0">
                <a:latin typeface="Calibri" panose="020F0502020204030204" pitchFamily="34" charset="0"/>
              </a:rPr>
              <a:t>Voyons comment nous pouvons faire en sorte que la prise de tes ARV soit plus facile.</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5410201"/>
          </a:xfrm>
        </p:spPr>
        <p:txBody>
          <a:bodyPr>
            <a:normAutofit fontScale="85000" lnSpcReduction="10000"/>
          </a:bodyPr>
          <a:lstStyle/>
          <a:p>
            <a:r>
              <a:rPr lang="fr-FR" sz="1700" b="1" dirty="0">
                <a:latin typeface="Calibri" panose="020F0502020204030204" pitchFamily="34" charset="0"/>
              </a:rPr>
              <a:t>POINTS DE DISCUSSION :</a:t>
            </a:r>
          </a:p>
          <a:p>
            <a:r>
              <a:rPr lang="fr-FR" sz="1400" b="1" dirty="0">
                <a:latin typeface="Calibri" panose="020F0502020204030204" pitchFamily="34" charset="0"/>
              </a:rPr>
              <a:t>Gérer les effets indésirables :</a:t>
            </a:r>
          </a:p>
          <a:p>
            <a:pPr marL="285750" indent="-285750">
              <a:buFont typeface="Arial" panose="020B0604020202020204" pitchFamily="34" charset="0"/>
              <a:buChar char="•"/>
            </a:pPr>
            <a:r>
              <a:rPr lang="fr-FR" sz="1400" dirty="0">
                <a:latin typeface="Calibri" panose="020F0502020204030204" pitchFamily="34" charset="0"/>
              </a:rPr>
              <a:t>Prendre en mangeant (nausée/céphalée).</a:t>
            </a:r>
          </a:p>
          <a:p>
            <a:pPr marL="285750" indent="-285750">
              <a:buFont typeface="Arial" panose="020B0604020202020204" pitchFamily="34" charset="0"/>
              <a:buChar char="•"/>
            </a:pPr>
            <a:r>
              <a:rPr lang="fr-FR" sz="1400" dirty="0">
                <a:latin typeface="Calibri" panose="020F0502020204030204" pitchFamily="34" charset="0"/>
              </a:rPr>
              <a:t>Prendre le soir (somnolence/humeur).</a:t>
            </a:r>
          </a:p>
          <a:p>
            <a:endParaRPr lang="fr-FR" sz="1400" dirty="0">
              <a:latin typeface="Calibri" panose="020F0502020204030204" pitchFamily="34" charset="0"/>
            </a:endParaRPr>
          </a:p>
          <a:p>
            <a:r>
              <a:rPr lang="fr-FR" sz="1400" b="1" dirty="0">
                <a:latin typeface="Calibri" panose="020F0502020204030204" pitchFamily="34" charset="0"/>
              </a:rPr>
              <a:t>Gérer les émotions :</a:t>
            </a:r>
          </a:p>
          <a:p>
            <a:pPr marL="285750" indent="-285750">
              <a:buFont typeface="Arial" panose="020B0604020202020204" pitchFamily="34" charset="0"/>
              <a:buChar char="•"/>
            </a:pPr>
            <a:r>
              <a:rPr lang="fr-FR" sz="1400" dirty="0">
                <a:latin typeface="Calibri" panose="020F0502020204030204" pitchFamily="34" charset="0"/>
              </a:rPr>
              <a:t>De nombreuses personnes sont en colère, tristes ou effrayées d’être séropositives.</a:t>
            </a:r>
          </a:p>
          <a:p>
            <a:pPr marL="285750" indent="-285750">
              <a:buFont typeface="Arial" panose="020B0604020202020204" pitchFamily="34" charset="0"/>
              <a:buChar char="•"/>
            </a:pPr>
            <a:r>
              <a:rPr lang="fr-FR" sz="1400" dirty="0">
                <a:latin typeface="Calibri" panose="020F0502020204030204" pitchFamily="34" charset="0"/>
              </a:rPr>
              <a:t>Être contrarié(s) par les ARV peut rendre difficile le fait de les prendre tous les jours. Parfois, en prenant une dose, les gens pensent « je déteste devoir prendre ça ». Est-ce que ça t’arrive ?</a:t>
            </a:r>
          </a:p>
          <a:p>
            <a:endParaRPr lang="fr-FR" sz="1400" dirty="0">
              <a:latin typeface="Calibri" panose="020F0502020204030204" pitchFamily="34" charset="0"/>
            </a:endParaRPr>
          </a:p>
          <a:p>
            <a:r>
              <a:rPr lang="fr-FR" sz="1400" b="1" dirty="0">
                <a:latin typeface="Calibri" panose="020F0502020204030204" pitchFamily="34" charset="0"/>
              </a:rPr>
              <a:t>Difficulté à prendre les comprimés :</a:t>
            </a:r>
          </a:p>
          <a:p>
            <a:pPr marL="285750" indent="-285750">
              <a:buFont typeface="Arial" panose="020B0604020202020204" pitchFamily="34" charset="0"/>
              <a:buChar char="•"/>
            </a:pPr>
            <a:r>
              <a:rPr lang="fr-FR" sz="1400" dirty="0">
                <a:latin typeface="Calibri" panose="020F0502020204030204" pitchFamily="34" charset="0"/>
              </a:rPr>
              <a:t>Mange des aliments solides au goût agréable immédiatement après avoir avalé la dose pour en masquer le goût (un bonbon à la menthe ou sucré, par exemple).</a:t>
            </a:r>
          </a:p>
          <a:p>
            <a:pPr marL="285750" indent="-285750">
              <a:buFont typeface="Arial" panose="020B0604020202020204" pitchFamily="34" charset="0"/>
              <a:buChar char="•"/>
            </a:pPr>
            <a:r>
              <a:rPr lang="fr-FR" sz="1400" dirty="0">
                <a:latin typeface="Calibri" panose="020F0502020204030204" pitchFamily="34" charset="0"/>
              </a:rPr>
              <a:t>Suis les conseils pour t’entraîner à avaler des comprimés (voir carte 18).</a:t>
            </a:r>
          </a:p>
          <a:p>
            <a:pPr marL="285750" indent="-285750">
              <a:buFont typeface="Arial" panose="020B0604020202020204" pitchFamily="34" charset="0"/>
              <a:buChar char="•"/>
            </a:pPr>
            <a:r>
              <a:rPr lang="fr-FR" sz="1400" dirty="0">
                <a:latin typeface="Calibri" panose="020F0502020204030204" pitchFamily="34" charset="0"/>
              </a:rPr>
              <a:t>Mets le comprimé dans une petite quantité d’aliments mous (du miel ou du jambon) sur une cuillère.</a:t>
            </a:r>
          </a:p>
          <a:p>
            <a:pPr marL="285750" indent="-285750">
              <a:buFont typeface="Arial" panose="020B0604020202020204" pitchFamily="34" charset="0"/>
              <a:buChar char="•"/>
            </a:pPr>
            <a:endParaRPr lang="fr-FR" sz="1400" dirty="0">
              <a:latin typeface="Calibri" panose="020F0502020204030204" pitchFamily="34" charset="0"/>
            </a:endParaRPr>
          </a:p>
          <a:p>
            <a:r>
              <a:rPr lang="fr-FR" sz="1400" b="1" dirty="0">
                <a:latin typeface="Calibri" panose="020F0502020204030204" pitchFamily="34" charset="0"/>
              </a:rPr>
              <a:t>Autres conseils :</a:t>
            </a:r>
          </a:p>
          <a:p>
            <a:pPr marL="285750" indent="-285750">
              <a:buFont typeface="Arial" panose="020B0604020202020204" pitchFamily="34" charset="0"/>
              <a:buChar char="•"/>
            </a:pPr>
            <a:r>
              <a:rPr lang="fr-FR" sz="1400" dirty="0">
                <a:latin typeface="Calibri" panose="020F0502020204030204" pitchFamily="34" charset="0"/>
              </a:rPr>
              <a:t>Associe la prise de médicaments à quelque chose de joyeux ou de positif.</a:t>
            </a:r>
          </a:p>
          <a:p>
            <a:pPr marL="285750" indent="-285750">
              <a:buFont typeface="Arial" panose="020B0604020202020204" pitchFamily="34" charset="0"/>
              <a:buChar char="•"/>
            </a:pPr>
            <a:r>
              <a:rPr lang="fr-FR" sz="1400" dirty="0">
                <a:latin typeface="Calibri" panose="020F0502020204030204" pitchFamily="34" charset="0"/>
              </a:rPr>
              <a:t>Prends tes médicaments avec une friandise.</a:t>
            </a:r>
          </a:p>
          <a:p>
            <a:pPr marL="285750" indent="-285750">
              <a:buFont typeface="Arial" panose="020B0604020202020204" pitchFamily="34" charset="0"/>
              <a:buChar char="•"/>
            </a:pPr>
            <a:r>
              <a:rPr lang="fr-FR" sz="1400" dirty="0">
                <a:latin typeface="Calibri" panose="020F0502020204030204" pitchFamily="34" charset="0"/>
              </a:rPr>
              <a:t>Pense à des choses du genre « Je préserve ma santé » ou « Je prends soin de mon corps ».</a:t>
            </a:r>
          </a:p>
          <a:p>
            <a:pPr marL="285750" indent="-285750">
              <a:buFont typeface="Arial" panose="020B0604020202020204" pitchFamily="34" charset="0"/>
              <a:buChar char="•"/>
            </a:pPr>
            <a:r>
              <a:rPr lang="fr-FR" sz="1400" dirty="0">
                <a:latin typeface="Calibri" panose="020F0502020204030204" pitchFamily="34" charset="0"/>
              </a:rPr>
              <a:t>Parle et partage avec des amis de confiance et/ou ta famille pour obtenir du soutien.</a:t>
            </a:r>
            <a:endParaRPr lang="fr-FR" sz="1400" dirty="0">
              <a:latin typeface="Calibri" panose="020F0502020204030204" pitchFamily="34" charset="0"/>
            </a:endParaRPr>
          </a:p>
          <a:p>
            <a:endParaRPr lang="fr-FR" sz="1400" dirty="0">
              <a:latin typeface="Calibri" panose="020F0502020204030204" pitchFamily="34" charset="0"/>
            </a:endParaRPr>
          </a:p>
          <a:p>
            <a:endParaRPr lang="fr-FR" sz="1400" dirty="0">
              <a:latin typeface="Calibri" panose="020F0502020204030204" pitchFamily="34" charset="0"/>
            </a:endParaRPr>
          </a:p>
        </p:txBody>
      </p:sp>
      <p:cxnSp>
        <p:nvCxnSpPr>
          <p:cNvPr id="15" name="Straight Connector 14"/>
          <p:cNvCxnSpPr/>
          <p:nvPr/>
        </p:nvCxnSpPr>
        <p:spPr>
          <a:xfrm>
            <a:off x="4038600" y="15145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17. Simplifier la tâche</a:t>
            </a:r>
            <a:endParaRPr lang="fr-FR" sz="2800" dirty="0">
              <a:solidFill>
                <a:srgbClr val="FFFFFF"/>
              </a:solidFill>
              <a:latin typeface="Calibri" panose="020F0502020204030204" pitchFamily="34" charset="0"/>
            </a:endParaRPr>
          </a:p>
        </p:txBody>
      </p:sp>
      <p:sp>
        <p:nvSpPr>
          <p:cNvPr id="28" name="Rectangle 27"/>
          <p:cNvSpPr/>
          <p:nvPr/>
        </p:nvSpPr>
        <p:spPr>
          <a:xfrm>
            <a:off x="750880" y="5105400"/>
            <a:ext cx="3059121" cy="1752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01872" y="5181600"/>
            <a:ext cx="3008129" cy="1676400"/>
          </a:xfrm>
        </p:spPr>
        <p:txBody>
          <a:bodyPr>
            <a:normAutofit fontScale="47500" lnSpcReduction="20000"/>
          </a:bodyPr>
          <a:lstStyle/>
          <a:p>
            <a:r>
              <a:rPr lang="en-US" dirty="0" smtClean="0"/>
              <a:t>	</a:t>
            </a:r>
            <a:r>
              <a:rPr lang="fr-FR" dirty="0" smtClean="0"/>
              <a:t>    </a:t>
            </a:r>
          </a:p>
          <a:p>
            <a:r>
              <a:rPr lang="en-US" dirty="0" smtClean="0"/>
              <a:t>	</a:t>
            </a:r>
            <a:r>
              <a:rPr lang="fr-FR" dirty="0" smtClean="0"/>
              <a:t> </a:t>
            </a:r>
            <a:r>
              <a:rPr lang="fr-FR" sz="3800" b="1" dirty="0">
                <a:latin typeface="Calibri" panose="020F0502020204030204" pitchFamily="34" charset="0"/>
              </a:rPr>
              <a:t>   Documentation</a:t>
            </a:r>
          </a:p>
          <a:p>
            <a:endParaRPr lang="fr-FR" sz="2500" b="1" dirty="0">
              <a:latin typeface="Calibri" panose="020F0502020204030204" pitchFamily="34" charset="0"/>
            </a:endParaRPr>
          </a:p>
          <a:p>
            <a:r>
              <a:rPr lang="fr-FR" sz="3000" dirty="0">
                <a:latin typeface="Calibri" panose="020F0502020204030204" pitchFamily="34" charset="0"/>
              </a:rPr>
              <a:t>Documenter les interventions prévues pour surmonter les obstacles identifiés par le/la patient(e) dans le </a:t>
            </a:r>
            <a:r>
              <a:rPr lang="fr-FR" sz="3000" b="1" dirty="0">
                <a:latin typeface="Calibri" panose="020F0502020204030204" pitchFamily="34" charset="0"/>
              </a:rPr>
              <a:t>Plan l’amélioration de l'observance.</a:t>
            </a:r>
            <a:endParaRPr lang="fr-FR" sz="30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181601"/>
            <a:ext cx="533400" cy="4637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102" y="1015500"/>
            <a:ext cx="1550196" cy="116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673883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4"/>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18. Conseils pour avaler les comprimés</a:t>
            </a:r>
            <a:endParaRPr lang="fr-FR" sz="2800" dirty="0">
              <a:solidFill>
                <a:srgbClr val="FFFFFF"/>
              </a:solidFill>
              <a:latin typeface="Calibri" panose="020F0502020204030204" pitchFamily="34" charset="0"/>
            </a:endParaRPr>
          </a:p>
        </p:txBody>
      </p:sp>
      <p:sp>
        <p:nvSpPr>
          <p:cNvPr id="4" name="TextBox 3"/>
          <p:cNvSpPr txBox="1"/>
          <p:nvPr/>
        </p:nvSpPr>
        <p:spPr>
          <a:xfrm>
            <a:off x="841406" y="6477000"/>
            <a:ext cx="86835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Utiliser une bouteille d’eau est un bon moyen d’aider à avaler des comprimés.</a:t>
            </a:r>
            <a:endParaRPr lang="fr-FR" sz="2000" dirty="0">
              <a:latin typeface="Calibri" panose="020F0502020204030204"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9" y="2181225"/>
            <a:ext cx="82391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4953001"/>
            <a:ext cx="1371600" cy="646331"/>
          </a:xfrm>
          <a:prstGeom prst="rect">
            <a:avLst/>
          </a:prstGeom>
          <a:solidFill>
            <a:schemeClr val="bg1"/>
          </a:solidFill>
        </p:spPr>
        <p:txBody>
          <a:bodyPr wrap="square" rtlCol="0">
            <a:spAutoFit/>
          </a:bodyPr>
          <a:lstStyle/>
          <a:p>
            <a:r>
              <a:rPr lang="en-US" sz="1200" dirty="0">
                <a:solidFill>
                  <a:schemeClr val="tx2"/>
                </a:solidFill>
                <a:latin typeface="Calibri" panose="020F0502020204030204" pitchFamily="34" charset="0"/>
              </a:rPr>
              <a:t>Place le comprimé à l’arrière de ta langue.</a:t>
            </a:r>
            <a:endParaRPr lang="en-US" sz="1200" dirty="0">
              <a:solidFill>
                <a:schemeClr val="tx2"/>
              </a:solidFill>
              <a:latin typeface="Calibri" panose="020F0502020204030204" pitchFamily="34" charset="0"/>
            </a:endParaRPr>
          </a:p>
        </p:txBody>
      </p:sp>
      <p:sp>
        <p:nvSpPr>
          <p:cNvPr id="7" name="TextBox 6"/>
          <p:cNvSpPr txBox="1"/>
          <p:nvPr/>
        </p:nvSpPr>
        <p:spPr>
          <a:xfrm>
            <a:off x="3200400" y="4953001"/>
            <a:ext cx="1600200" cy="830997"/>
          </a:xfrm>
          <a:prstGeom prst="rect">
            <a:avLst/>
          </a:prstGeom>
          <a:solidFill>
            <a:schemeClr val="bg1"/>
          </a:solidFill>
        </p:spPr>
        <p:txBody>
          <a:bodyPr wrap="square" rtlCol="0">
            <a:spAutoFit/>
          </a:bodyPr>
          <a:lstStyle/>
          <a:p>
            <a:r>
              <a:rPr lang="en-US" sz="1200" dirty="0">
                <a:solidFill>
                  <a:schemeClr val="tx2"/>
                </a:solidFill>
                <a:latin typeface="Calibri" panose="020F0502020204030204" pitchFamily="34" charset="0"/>
              </a:rPr>
              <a:t>Utilise une bouteille d’eau avec un petit goulot que tu peux covrir avec ta bouche. </a:t>
            </a:r>
            <a:endParaRPr lang="en-US" sz="1200" dirty="0">
              <a:solidFill>
                <a:schemeClr val="tx2"/>
              </a:solidFill>
              <a:latin typeface="Calibri" panose="020F0502020204030204" pitchFamily="34" charset="0"/>
            </a:endParaRPr>
          </a:p>
        </p:txBody>
      </p:sp>
      <p:sp>
        <p:nvSpPr>
          <p:cNvPr id="8" name="TextBox 7"/>
          <p:cNvSpPr txBox="1"/>
          <p:nvPr/>
        </p:nvSpPr>
        <p:spPr>
          <a:xfrm>
            <a:off x="5334000" y="4953001"/>
            <a:ext cx="1600200" cy="830997"/>
          </a:xfrm>
          <a:prstGeom prst="rect">
            <a:avLst/>
          </a:prstGeom>
          <a:solidFill>
            <a:schemeClr val="bg1"/>
          </a:solidFill>
        </p:spPr>
        <p:txBody>
          <a:bodyPr wrap="square" rtlCol="0">
            <a:spAutoFit/>
          </a:bodyPr>
          <a:lstStyle/>
          <a:p>
            <a:r>
              <a:rPr lang="en-US" sz="1200" dirty="0">
                <a:solidFill>
                  <a:schemeClr val="tx2"/>
                </a:solidFill>
                <a:latin typeface="Calibri" panose="020F0502020204030204" pitchFamily="34" charset="0"/>
              </a:rPr>
              <a:t>Mets ta tête en </a:t>
            </a:r>
            <a:r>
              <a:rPr lang="en-US" sz="1200" dirty="0">
                <a:solidFill>
                  <a:schemeClr val="tx2"/>
                </a:solidFill>
                <a:latin typeface="Calibri" panose="020F0502020204030204" pitchFamily="34" charset="0"/>
              </a:rPr>
              <a:t>arrière</a:t>
            </a:r>
            <a:r>
              <a:rPr lang="en-US" sz="1200" dirty="0">
                <a:solidFill>
                  <a:schemeClr val="tx2"/>
                </a:solidFill>
                <a:latin typeface="Calibri" panose="020F0502020204030204" pitchFamily="34" charset="0"/>
              </a:rPr>
              <a:t> le plus loin possible tout en avalant le </a:t>
            </a:r>
            <a:r>
              <a:rPr lang="en-US" sz="1200" dirty="0">
                <a:solidFill>
                  <a:schemeClr val="tx2"/>
                </a:solidFill>
                <a:latin typeface="Calibri" panose="020F0502020204030204" pitchFamily="34" charset="0"/>
              </a:rPr>
              <a:t>comprimé</a:t>
            </a:r>
            <a:r>
              <a:rPr lang="en-US" sz="1200" dirty="0">
                <a:solidFill>
                  <a:schemeClr val="tx2"/>
                </a:solidFill>
                <a:latin typeface="Calibri" panose="020F0502020204030204" pitchFamily="34" charset="0"/>
              </a:rPr>
              <a:t> et l’eau.</a:t>
            </a:r>
            <a:endParaRPr lang="en-US" sz="1200" dirty="0">
              <a:solidFill>
                <a:schemeClr val="tx2"/>
              </a:solidFill>
              <a:latin typeface="Calibri" panose="020F0502020204030204" pitchFamily="34" charset="0"/>
            </a:endParaRPr>
          </a:p>
        </p:txBody>
      </p:sp>
      <p:sp>
        <p:nvSpPr>
          <p:cNvPr id="9" name="TextBox 8"/>
          <p:cNvSpPr txBox="1"/>
          <p:nvPr/>
        </p:nvSpPr>
        <p:spPr>
          <a:xfrm>
            <a:off x="7467600" y="4957180"/>
            <a:ext cx="1752600" cy="830997"/>
          </a:xfrm>
          <a:prstGeom prst="rect">
            <a:avLst/>
          </a:prstGeom>
          <a:solidFill>
            <a:schemeClr val="bg1"/>
          </a:solidFill>
        </p:spPr>
        <p:txBody>
          <a:bodyPr wrap="square" rtlCol="0">
            <a:spAutoFit/>
          </a:bodyPr>
          <a:lstStyle/>
          <a:p>
            <a:r>
              <a:rPr lang="en-US" sz="1200" dirty="0">
                <a:solidFill>
                  <a:schemeClr val="tx2"/>
                </a:solidFill>
                <a:latin typeface="Calibri" panose="020F0502020204030204" pitchFamily="34" charset="0"/>
              </a:rPr>
              <a:t>La fait de pencher ta tête en </a:t>
            </a:r>
            <a:r>
              <a:rPr lang="en-US" sz="1200" dirty="0">
                <a:solidFill>
                  <a:schemeClr val="tx2"/>
                </a:solidFill>
                <a:latin typeface="Calibri" panose="020F0502020204030204" pitchFamily="34" charset="0"/>
              </a:rPr>
              <a:t>arrière</a:t>
            </a:r>
            <a:r>
              <a:rPr lang="en-US" sz="1200" dirty="0">
                <a:solidFill>
                  <a:schemeClr val="tx2"/>
                </a:solidFill>
                <a:latin typeface="Calibri" panose="020F0502020204030204" pitchFamily="34" charset="0"/>
              </a:rPr>
              <a:t> te permettra d’avaler beacoup plus facilement.</a:t>
            </a:r>
            <a:endParaRPr lang="en-US" sz="12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1994042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4343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Utiliser une bouteille d’eau est un bon moyen pour avaler des comprimés.</a:t>
            </a:r>
          </a:p>
          <a:p>
            <a:pPr marL="285750" indent="-285750">
              <a:buFont typeface="Wingdings" panose="05000000000000000000" pitchFamily="2" charset="2"/>
              <a:buChar char="Ø"/>
            </a:pPr>
            <a:r>
              <a:rPr lang="fr-FR" sz="1600" dirty="0">
                <a:latin typeface="Calibri" panose="020F0502020204030204" pitchFamily="34" charset="0"/>
              </a:rPr>
              <a:t>Place le comprimé à l’arrière de ta langue.</a:t>
            </a:r>
          </a:p>
          <a:p>
            <a:pPr marL="285750" indent="-285750">
              <a:buFont typeface="Wingdings" panose="05000000000000000000" pitchFamily="2" charset="2"/>
              <a:buChar char="Ø"/>
            </a:pPr>
            <a:r>
              <a:rPr lang="fr-FR" sz="1600" dirty="0">
                <a:latin typeface="Calibri" panose="020F0502020204030204" pitchFamily="34" charset="0"/>
              </a:rPr>
              <a:t>Utilise une bouteille d’eau avec un petit goulot que tu peux couvrir avec ta bouche.</a:t>
            </a:r>
          </a:p>
          <a:p>
            <a:pPr marL="285750" indent="-285750">
              <a:buFont typeface="Wingdings" panose="05000000000000000000" pitchFamily="2" charset="2"/>
              <a:buChar char="Ø"/>
            </a:pPr>
            <a:r>
              <a:rPr lang="fr-FR" sz="1600" dirty="0">
                <a:latin typeface="Calibri" panose="020F0502020204030204" pitchFamily="34" charset="0"/>
              </a:rPr>
              <a:t>Mets ta tête en arrière le plus loin possible tout en avalant le comprimé et l’eau.</a:t>
            </a:r>
          </a:p>
          <a:p>
            <a:pPr marL="285750" indent="-285750">
              <a:buFont typeface="Wingdings" panose="05000000000000000000" pitchFamily="2" charset="2"/>
              <a:buChar char="Ø"/>
            </a:pPr>
            <a:r>
              <a:rPr lang="fr-FR" sz="1600" dirty="0">
                <a:latin typeface="Calibri" panose="020F0502020204030204" pitchFamily="34" charset="0"/>
              </a:rPr>
              <a:t>Le fait de pencher ta tête en arrière te permettra d’avaler beaucoup plus facilement.</a:t>
            </a:r>
            <a:endParaRPr lang="fr-FR" sz="1600" dirty="0">
              <a:latin typeface="Calibri" panose="020F0502020204030204" pitchFamily="34" charset="0"/>
            </a:endParaRPr>
          </a:p>
        </p:txBody>
      </p: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18. Conseils pour avaler les comprimés</a:t>
            </a:r>
            <a:endParaRPr lang="fr-FR" sz="2800" dirty="0">
              <a:solidFill>
                <a:srgbClr val="FFFFFF"/>
              </a:solidFill>
              <a:latin typeface="Calibri" panose="020F0502020204030204" pitchFamily="34" charset="0"/>
            </a:endParaRPr>
          </a:p>
        </p:txBody>
      </p:sp>
      <p:sp>
        <p:nvSpPr>
          <p:cNvPr id="10" name="TextBox 9"/>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5718" y="1245789"/>
            <a:ext cx="1604964" cy="66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55399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495800"/>
            <a:ext cx="2819400" cy="2590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914400" y="1600201"/>
            <a:ext cx="2819400" cy="4768801"/>
          </a:xfrm>
        </p:spPr>
        <p:txBody>
          <a:bodyPr/>
          <a:lstStyle/>
          <a:p>
            <a:r>
              <a:rPr lang="fr-FR" b="1" dirty="0" smtClean="0">
                <a:latin typeface="Calibri" panose="020F0502020204030204" pitchFamily="34" charset="0"/>
              </a:rPr>
              <a:t>MESSAGES FORTS :</a:t>
            </a:r>
          </a:p>
          <a:p>
            <a:pPr marL="285750" indent="-285750">
              <a:buFont typeface="Wingdings" panose="05000000000000000000" pitchFamily="2" charset="2"/>
              <a:buChar char="Ø"/>
            </a:pPr>
            <a:r>
              <a:rPr lang="fr-FR" dirty="0" smtClean="0">
                <a:latin typeface="Calibri" panose="020F0502020204030204" pitchFamily="34" charset="0"/>
              </a:rPr>
              <a:t>Également montrés aux patients</a:t>
            </a:r>
          </a:p>
          <a:p>
            <a:r>
              <a:rPr lang="fr-FR" dirty="0" smtClean="0">
                <a:latin typeface="Calibri" panose="020F0502020204030204" pitchFamily="34" charset="0"/>
              </a:rPr>
              <a:t>___________________________________________________________________________________________________________________</a:t>
            </a:r>
            <a:endParaRPr lang="fr-FR" dirty="0">
              <a:latin typeface="Calibri" panose="020F0502020204030204" pitchFamily="34" charset="0"/>
            </a:endParaRPr>
          </a:p>
        </p:txBody>
      </p:sp>
      <p:sp>
        <p:nvSpPr>
          <p:cNvPr id="5" name="Title 1"/>
          <p:cNvSpPr>
            <a:spLocks noGrp="1"/>
          </p:cNvSpPr>
          <p:nvPr>
            <p:ph type="title"/>
          </p:nvPr>
        </p:nvSpPr>
        <p:spPr>
          <a:xfrm>
            <a:off x="457200" y="453526"/>
            <a:ext cx="9144000" cy="848697"/>
          </a:xfrm>
          <a:solidFill>
            <a:schemeClr val="tx2">
              <a:lumMod val="75000"/>
            </a:schemeClr>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Thème de la carte (également montré au                             	patient)</a:t>
            </a:r>
            <a:endParaRPr lang="fr-FR"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1489364" y="4572001"/>
            <a:ext cx="2015836" cy="2316165"/>
          </a:xfrm>
        </p:spPr>
        <p:txBody>
          <a:bodyPr>
            <a:normAutofit fontScale="92500" lnSpcReduction="10000"/>
          </a:bodyPr>
          <a:lstStyle/>
          <a:p>
            <a:r>
              <a:rPr lang="fr-FR" b="1" dirty="0" smtClean="0">
                <a:latin typeface="Calibri" panose="020F0502020204030204" pitchFamily="34" charset="0"/>
              </a:rPr>
              <a:t>Récapitulatif</a:t>
            </a:r>
          </a:p>
          <a:p>
            <a:pPr marL="285750" indent="-285750">
              <a:buFont typeface="Arial" panose="020B0604020202020204" pitchFamily="34" charset="0"/>
              <a:buChar char="•"/>
            </a:pPr>
            <a:r>
              <a:rPr lang="fr-FR" dirty="0" smtClean="0">
                <a:latin typeface="Calibri" panose="020F0502020204030204" pitchFamily="34" charset="0"/>
              </a:rPr>
              <a:t>Points à passer en revue avec le/la patient(e)</a:t>
            </a:r>
          </a:p>
          <a:p>
            <a:r>
              <a:rPr lang="fr-FR" dirty="0" smtClean="0">
                <a:latin typeface="Calibri" panose="020F0502020204030204" pitchFamily="34" charset="0"/>
              </a:rPr>
              <a:t>_____________________________________________________________________________________</a:t>
            </a:r>
            <a:endParaRPr lang="fr-FR"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572001"/>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14800" y="4495800"/>
            <a:ext cx="2438400" cy="2590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858000" y="4495800"/>
            <a:ext cx="25146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8139" y="4558602"/>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5046134" y="4579762"/>
            <a:ext cx="1583266" cy="2506839"/>
          </a:xfrm>
        </p:spPr>
        <p:txBody>
          <a:bodyPr>
            <a:normAutofit fontScale="92500" lnSpcReduction="10000"/>
          </a:bodyPr>
          <a:lstStyle/>
          <a:p>
            <a:r>
              <a:rPr lang="fr-FR" b="1" dirty="0" smtClean="0">
                <a:latin typeface="Calibri" panose="020F0502020204030204" pitchFamily="34" charset="0"/>
              </a:rPr>
              <a:t>Documentation</a:t>
            </a:r>
          </a:p>
          <a:p>
            <a:r>
              <a:rPr lang="fr-FR" dirty="0" smtClean="0">
                <a:latin typeface="Calibri" panose="020F0502020204030204" pitchFamily="34" charset="0"/>
              </a:rPr>
              <a:t>Indique aux professionnels les formulaires qu’ils peuvent utiliser pour documenter les discussions avec le/la patient(e)</a:t>
            </a:r>
            <a:endParaRPr lang="fr-FR" dirty="0">
              <a:latin typeface="Calibri" panose="020F0502020204030204" pitchFamily="34" charset="0"/>
            </a:endParaRP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45797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636934" y="4579762"/>
            <a:ext cx="1811866" cy="2506839"/>
          </a:xfrm>
        </p:spPr>
        <p:txBody>
          <a:bodyPr>
            <a:normAutofit fontScale="92500" lnSpcReduction="10000"/>
          </a:bodyPr>
          <a:lstStyle/>
          <a:p>
            <a:r>
              <a:rPr lang="fr-FR" b="1" dirty="0" smtClean="0">
                <a:latin typeface="Calibri" panose="020F0502020204030204" pitchFamily="34" charset="0"/>
              </a:rPr>
              <a:t>Instructions pour le professionnel</a:t>
            </a:r>
          </a:p>
          <a:p>
            <a:r>
              <a:rPr lang="fr-FR" dirty="0" smtClean="0">
                <a:latin typeface="Calibri" panose="020F0502020204030204" pitchFamily="34" charset="0"/>
              </a:rPr>
              <a:t>Donne aux professionnels des instructions spécifiques sur leur échange et leur conversation avec le/la patient(e)</a:t>
            </a:r>
            <a:endParaRPr lang="fr-FR"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3276600"/>
          </a:xfrm>
        </p:spPr>
        <p:txBody>
          <a:bodyPr/>
          <a:lstStyle/>
          <a:p>
            <a:r>
              <a:rPr lang="fr-FR"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Quelques instructions pour les                      professionnels</a:t>
            </a:r>
          </a:p>
          <a:p>
            <a:pPr marL="285750" indent="-285750">
              <a:buFont typeface="Arial" panose="020B0604020202020204" pitchFamily="34" charset="0"/>
              <a:buChar char="•"/>
            </a:pPr>
            <a:r>
              <a:rPr lang="fr-FR" dirty="0" smtClean="0">
                <a:latin typeface="Calibri" panose="020F0502020204030204" pitchFamily="34" charset="0"/>
              </a:rPr>
              <a:t>Notes pour susciter et orienter la discussion</a:t>
            </a:r>
          </a:p>
          <a:p>
            <a:pPr marL="285750" indent="-285750">
              <a:buFont typeface="Arial" panose="020B0604020202020204" pitchFamily="34" charset="0"/>
              <a:buChar char="•"/>
            </a:pPr>
            <a:r>
              <a:rPr lang="fr-FR" b="1" dirty="0" smtClean="0">
                <a:latin typeface="Calibri" panose="020F0502020204030204" pitchFamily="34" charset="0"/>
              </a:rPr>
              <a:t>Les points essentiels sont en gras</a:t>
            </a:r>
          </a:p>
          <a:p>
            <a:r>
              <a:rPr lang="fr-FR" dirty="0" smtClean="0">
                <a:latin typeface="Calibri" panose="020F0502020204030204" pitchFamily="34" charset="0"/>
              </a:rPr>
              <a:t>________________________________________________________________________________________________________________________________________________________________________________</a:t>
            </a:r>
            <a:endParaRPr lang="fr-FR" dirty="0">
              <a:latin typeface="Calibri" panose="020F0502020204030204" pitchFamily="34" charset="0"/>
            </a:endParaRPr>
          </a:p>
        </p:txBody>
      </p:sp>
      <p:cxnSp>
        <p:nvCxnSpPr>
          <p:cNvPr id="15" name="Straight Connector 14"/>
          <p:cNvCxnSpPr/>
          <p:nvPr/>
        </p:nvCxnSpPr>
        <p:spPr>
          <a:xfrm>
            <a:off x="3886200" y="15145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20000" y="914399"/>
            <a:ext cx="1752600" cy="132588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latin typeface="Calibri" panose="020F0502020204030204" pitchFamily="34" charset="0"/>
            </a:endParaRPr>
          </a:p>
          <a:p>
            <a:pPr algn="ctr"/>
            <a:r>
              <a:rPr lang="en-US" sz="1800" b="1" dirty="0">
                <a:latin typeface="Calibri" panose="020F0502020204030204" pitchFamily="34" charset="0"/>
              </a:rPr>
              <a:t>Image </a:t>
            </a:r>
            <a:r>
              <a:rPr lang="en-US" sz="1800" b="1" dirty="0" smtClean="0">
                <a:latin typeface="Calibri" panose="020F0502020204030204" pitchFamily="34" charset="0"/>
              </a:rPr>
              <a:t>du recto</a:t>
            </a:r>
            <a:r>
              <a:rPr lang="en-US" sz="1800" b="1" dirty="0" smtClean="0">
                <a:latin typeface="Calibri" panose="020F0502020204030204" pitchFamily="34" charset="0"/>
              </a:rPr>
              <a:t> de la carte</a:t>
            </a:r>
            <a:endParaRPr lang="en-US" sz="1800" b="1" dirty="0">
              <a:latin typeface="Calibri" panose="020F0502020204030204" pitchFamily="34" charset="0"/>
            </a:endParaRPr>
          </a:p>
          <a:p>
            <a:pPr algn="ctr"/>
            <a:endParaRPr lang="en-US" b="1" dirty="0">
              <a:latin typeface="Calibri" panose="020F0502020204030204" pitchFamily="34" charset="0"/>
            </a:endParaRPr>
          </a:p>
        </p:txBody>
      </p:sp>
    </p:spTree>
    <p:extLst>
      <p:ext uri="{BB962C8B-B14F-4D97-AF65-F5344CB8AC3E}">
        <p14:creationId xmlns:p14="http://schemas.microsoft.com/office/powerpoint/2010/main" val="673227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19. À qui se confier et pourquoi</a:t>
            </a:r>
            <a:endParaRPr lang="fr-FR" sz="2800" dirty="0">
              <a:solidFill>
                <a:srgbClr val="FFFFFF"/>
              </a:solidFill>
              <a:latin typeface="Calibri" panose="020F0502020204030204" pitchFamily="34" charset="0"/>
            </a:endParaRPr>
          </a:p>
        </p:txBody>
      </p:sp>
      <p:sp>
        <p:nvSpPr>
          <p:cNvPr id="10" name="TextBox 9"/>
          <p:cNvSpPr txBox="1"/>
          <p:nvPr/>
        </p:nvSpPr>
        <p:spPr>
          <a:xfrm>
            <a:off x="7095836" y="2960484"/>
            <a:ext cx="2390424" cy="224676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Partager ta situation avec quelqu’un en qui tu as confiance peut t’aider à prendre tes ARV tous les jours.</a:t>
            </a:r>
            <a:endParaRPr lang="fr-FR" sz="2000" dirty="0">
              <a:latin typeface="Calibri" panose="020F0502020204030204"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1371601"/>
            <a:ext cx="4252912" cy="584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779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Partager ta situation avec quelqu’un en qui tu as confiance peut t’aider à prendre tes ARV tous les jours.</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5410201"/>
          </a:xfrm>
        </p:spPr>
        <p:txBody>
          <a:bodyPr>
            <a:normAutofit lnSpcReduction="10000"/>
          </a:bodyPr>
          <a:lstStyle/>
          <a:p>
            <a:r>
              <a:rPr lang="fr-FR" sz="1700" b="1" dirty="0">
                <a:latin typeface="Calibri" panose="020F0502020204030204" pitchFamily="34" charset="0"/>
              </a:rPr>
              <a:t>POINTS DE DISCUSSION :</a:t>
            </a:r>
          </a:p>
          <a:p>
            <a:r>
              <a:rPr lang="fr-FR" sz="1400" dirty="0">
                <a:latin typeface="Calibri" panose="020F0502020204030204" pitchFamily="34" charset="0"/>
              </a:rPr>
              <a:t>Moyens de protéger son intimité :</a:t>
            </a:r>
          </a:p>
          <a:p>
            <a:pPr marL="285750" indent="-285750">
              <a:buFont typeface="Arial" panose="020B0604020202020204" pitchFamily="34" charset="0"/>
              <a:buChar char="•"/>
            </a:pPr>
            <a:r>
              <a:rPr lang="fr-FR" sz="1400" dirty="0">
                <a:latin typeface="Calibri" panose="020F0502020204030204" pitchFamily="34" charset="0"/>
              </a:rPr>
              <a:t>Utiliser un flacon de comprimés non </a:t>
            </a:r>
            <a:r>
              <a:rPr lang="fr-FR" sz="1400" dirty="0" smtClean="0">
                <a:latin typeface="Calibri" panose="020F0502020204030204" pitchFamily="34" charset="0"/>
              </a:rPr>
              <a:t>			        identifié</a:t>
            </a:r>
            <a:r>
              <a:rPr lang="fr-FR" sz="1400" dirty="0">
                <a:latin typeface="Calibri" panose="020F0502020204030204" pitchFamily="34" charset="0"/>
              </a:rPr>
              <a:t>.</a:t>
            </a:r>
          </a:p>
          <a:p>
            <a:pPr marL="285750" indent="-285750">
              <a:buFont typeface="Arial" panose="020B0604020202020204" pitchFamily="34" charset="0"/>
              <a:buChar char="•"/>
            </a:pPr>
            <a:r>
              <a:rPr lang="fr-FR" sz="1400" dirty="0">
                <a:latin typeface="Calibri" panose="020F0502020204030204" pitchFamily="34" charset="0"/>
              </a:rPr>
              <a:t>Utiliser des piluliers plutôt que des flacons.</a:t>
            </a:r>
          </a:p>
          <a:p>
            <a:pPr marL="285750" indent="-285750">
              <a:buFont typeface="Arial" panose="020B0604020202020204" pitchFamily="34" charset="0"/>
              <a:buChar char="•"/>
            </a:pPr>
            <a:r>
              <a:rPr lang="fr-FR" sz="1400" dirty="0">
                <a:latin typeface="Calibri" panose="020F0502020204030204" pitchFamily="34" charset="0"/>
              </a:rPr>
              <a:t>Réfléchir à des endroits où le/la patient(e) peut conserver ses ARV à l’abri du regard, tout en les voyant/en y ayant accès facilement.</a:t>
            </a:r>
          </a:p>
          <a:p>
            <a:endParaRPr lang="fr-FR" sz="1400" dirty="0">
              <a:latin typeface="Calibri" panose="020F0502020204030204" pitchFamily="34" charset="0"/>
            </a:endParaRPr>
          </a:p>
          <a:p>
            <a:r>
              <a:rPr lang="fr-FR" sz="1400" dirty="0">
                <a:latin typeface="Calibri" panose="020F0502020204030204" pitchFamily="34" charset="0"/>
              </a:rPr>
              <a:t>Étudier les façons de décider avec qui partager le diagnostic et comment :</a:t>
            </a:r>
          </a:p>
          <a:p>
            <a:pPr marL="285750" indent="-285750">
              <a:buFont typeface="Arial" panose="020B0604020202020204" pitchFamily="34" charset="0"/>
              <a:buChar char="•"/>
            </a:pPr>
            <a:r>
              <a:rPr lang="fr-FR" sz="1400" dirty="0">
                <a:latin typeface="Calibri" panose="020F0502020204030204" pitchFamily="34" charset="0"/>
              </a:rPr>
              <a:t>Selon toi, quelles sont les caractéristiques qui déterminent la bonne personne avec qui partager ta situation ?</a:t>
            </a:r>
          </a:p>
          <a:p>
            <a:pPr marL="285750" indent="-285750">
              <a:buFont typeface="Arial" panose="020B0604020202020204" pitchFamily="34" charset="0"/>
              <a:buChar char="•"/>
            </a:pPr>
            <a:r>
              <a:rPr lang="fr-FR" sz="1400" dirty="0">
                <a:latin typeface="Calibri" panose="020F0502020204030204" pitchFamily="34" charset="0"/>
              </a:rPr>
              <a:t>Quels sont les avantages que quelqu’un connaisse ta situation ?</a:t>
            </a:r>
          </a:p>
          <a:p>
            <a:pPr marL="285750" indent="-285750">
              <a:buFont typeface="Arial" panose="020B0604020202020204" pitchFamily="34" charset="0"/>
              <a:buChar char="•"/>
            </a:pPr>
            <a:r>
              <a:rPr lang="fr-FR" sz="1400" dirty="0">
                <a:latin typeface="Calibri" panose="020F0502020204030204" pitchFamily="34" charset="0"/>
              </a:rPr>
              <a:t>Comment peux-tu décider de faire ou non confiance à quelqu’un ?</a:t>
            </a:r>
          </a:p>
          <a:p>
            <a:pPr marL="285750" indent="-285750">
              <a:buFont typeface="Arial" panose="020B0604020202020204" pitchFamily="34" charset="0"/>
              <a:buChar char="•"/>
            </a:pPr>
            <a:r>
              <a:rPr lang="fr-FR" sz="1400" dirty="0">
                <a:latin typeface="Calibri" panose="020F0502020204030204" pitchFamily="34" charset="0"/>
              </a:rPr>
              <a:t>As-tu peur de souffrir si tu révèles ta séropositivité ?</a:t>
            </a:r>
          </a:p>
          <a:p>
            <a:pPr marL="285750" indent="-285750">
              <a:buFont typeface="Arial" panose="020B0604020202020204" pitchFamily="34" charset="0"/>
              <a:buChar char="•"/>
            </a:pPr>
            <a:endParaRPr lang="fr-FR" sz="1400" dirty="0">
              <a:latin typeface="Calibri" panose="020F0502020204030204" pitchFamily="34" charset="0"/>
            </a:endParaRPr>
          </a:p>
          <a:p>
            <a:r>
              <a:rPr lang="fr-FR" sz="1400" dirty="0">
                <a:latin typeface="Calibri" panose="020F0502020204030204" pitchFamily="34" charset="0"/>
              </a:rPr>
              <a:t>Si le/la patient(e) a un partenaire :</a:t>
            </a:r>
          </a:p>
          <a:p>
            <a:pPr marL="285750" indent="-285750">
              <a:buFont typeface="Arial" panose="020B0604020202020204" pitchFamily="34" charset="0"/>
              <a:buChar char="•"/>
            </a:pPr>
            <a:r>
              <a:rPr lang="fr-FR" sz="1400" dirty="0">
                <a:latin typeface="Calibri" panose="020F0502020204030204" pitchFamily="34" charset="0"/>
              </a:rPr>
              <a:t>Quel pourrait être l’avantage pour ton/ta partenaire que tu prennes tes ARV tous les jours ?</a:t>
            </a:r>
          </a:p>
          <a:p>
            <a:pPr marL="285750" indent="-285750">
              <a:buFont typeface="Arial" panose="020B0604020202020204" pitchFamily="34" charset="0"/>
              <a:buChar char="•"/>
            </a:pPr>
            <a:r>
              <a:rPr lang="fr-FR" sz="1400" dirty="0">
                <a:latin typeface="Calibri" panose="020F0502020204030204" pitchFamily="34" charset="0"/>
              </a:rPr>
              <a:t>Comment, selon toi, ton/ta partenaire pourrait t’aider à prendre tes ARV ?</a:t>
            </a:r>
            <a:endParaRPr lang="fr-FR" sz="1400" dirty="0">
              <a:latin typeface="Calibri" panose="020F0502020204030204" pitchFamily="34" charset="0"/>
            </a:endParaRPr>
          </a:p>
        </p:txBody>
      </p:sp>
      <p:cxnSp>
        <p:nvCxnSpPr>
          <p:cNvPr id="15" name="Straight Connector 14"/>
          <p:cNvCxnSpPr/>
          <p:nvPr/>
        </p:nvCxnSpPr>
        <p:spPr>
          <a:xfrm>
            <a:off x="4038600" y="15145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19. À qui se confier et pourquoi</a:t>
            </a:r>
            <a:endParaRPr lang="fr-FR" sz="2800" dirty="0">
              <a:solidFill>
                <a:srgbClr val="FFFFFF"/>
              </a:solidFill>
              <a:latin typeface="Calibri" panose="020F0502020204030204" pitchFamily="34" charset="0"/>
            </a:endParaRPr>
          </a:p>
        </p:txBody>
      </p:sp>
      <p:sp>
        <p:nvSpPr>
          <p:cNvPr id="28" name="Rectangle 27"/>
          <p:cNvSpPr/>
          <p:nvPr/>
        </p:nvSpPr>
        <p:spPr>
          <a:xfrm>
            <a:off x="750880" y="4343400"/>
            <a:ext cx="3059121" cy="1600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01872" y="4419600"/>
            <a:ext cx="3008129" cy="1524000"/>
          </a:xfrm>
        </p:spPr>
        <p:txBody>
          <a:bodyPr>
            <a:normAutofit fontScale="47500" lnSpcReduction="20000"/>
          </a:bodyPr>
          <a:lstStyle/>
          <a:p>
            <a:r>
              <a:rPr lang="en-US" dirty="0" smtClean="0"/>
              <a:t>	</a:t>
            </a:r>
            <a:r>
              <a:rPr lang="fr-FR" dirty="0" smtClean="0"/>
              <a:t>    </a:t>
            </a:r>
          </a:p>
          <a:p>
            <a:r>
              <a:rPr lang="en-US" dirty="0" smtClean="0"/>
              <a:t>	</a:t>
            </a:r>
            <a:r>
              <a:rPr lang="fr-FR" dirty="0" smtClean="0"/>
              <a:t> </a:t>
            </a:r>
            <a:r>
              <a:rPr lang="fr-FR" sz="3800" b="1" dirty="0">
                <a:latin typeface="Calibri" panose="020F0502020204030204" pitchFamily="34" charset="0"/>
              </a:rPr>
              <a:t>  Documentation</a:t>
            </a:r>
          </a:p>
          <a:p>
            <a:endParaRPr lang="fr-FR" sz="2500" b="1" dirty="0">
              <a:latin typeface="Calibri" panose="020F0502020204030204" pitchFamily="34" charset="0"/>
            </a:endParaRPr>
          </a:p>
          <a:p>
            <a:r>
              <a:rPr lang="fr-FR" sz="3000" dirty="0">
                <a:latin typeface="Calibri" panose="020F0502020204030204" pitchFamily="34" charset="0"/>
              </a:rPr>
              <a:t>Documenter les interventions prévues pour surmonter les obstacles identifiés par le/la patient(e) dans le </a:t>
            </a:r>
            <a:r>
              <a:rPr lang="fr-FR" sz="3000" b="1" dirty="0">
                <a:latin typeface="Calibri" panose="020F0502020204030204" pitchFamily="34" charset="0"/>
              </a:rPr>
              <a:t>Plan l’amélioration de l'observance.</a:t>
            </a:r>
            <a:endParaRPr lang="fr-FR" sz="30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79" y="4419601"/>
            <a:ext cx="533400" cy="4637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965017"/>
            <a:ext cx="914400" cy="125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54979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chemeClr val="accent4"/>
          </a:solidFill>
        </p:spPr>
        <p:txBody>
          <a:bodyPr>
            <a:noAutofit/>
          </a:bodyPr>
          <a:lstStyle/>
          <a:p>
            <a:pPr algn="l"/>
            <a:r>
              <a:rPr lang="en-US" smtClean="0"/>
              <a:t>	</a:t>
            </a:r>
            <a:r>
              <a:rPr lang="fr-FR" sz="2800" dirty="0">
                <a:solidFill>
                  <a:srgbClr val="FFFFFF"/>
                </a:solidFill>
                <a:latin typeface="Calibri" panose="020F0502020204030204" pitchFamily="34" charset="0"/>
              </a:rPr>
              <a:t>20. Prendre tes ARV en main</a:t>
            </a:r>
            <a:endParaRPr lang="fr-FR" sz="2800" dirty="0">
              <a:solidFill>
                <a:srgbClr val="FFFFFF"/>
              </a:solidFill>
              <a:latin typeface="Calibri" panose="020F0502020204030204" pitchFamily="34" charset="0"/>
            </a:endParaRPr>
          </a:p>
        </p:txBody>
      </p:sp>
      <p:sp>
        <p:nvSpPr>
          <p:cNvPr id="10" name="TextBox 9"/>
          <p:cNvSpPr txBox="1"/>
          <p:nvPr/>
        </p:nvSpPr>
        <p:spPr>
          <a:xfrm>
            <a:off x="7095836" y="2057401"/>
            <a:ext cx="2390424" cy="440120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 prenant tes ARV en main, tu te prépares à mener une vie saine.</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La plupart des gens trouvent qu’il est utile d’être accompagné, même si tu prends les choses en main.</a:t>
            </a:r>
            <a:endParaRPr lang="fr-FR" sz="2000" dirty="0">
              <a:latin typeface="Calibri" panose="020F0502020204030204" pitchFamily="34"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981200"/>
            <a:ext cx="611933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65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Partager ta situation avec quelqu’un en qui tu as confiance peut t’aider à prendre tes ARV tous les jours.</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145844" y="1600200"/>
            <a:ext cx="5226756" cy="5562601"/>
          </a:xfrm>
        </p:spPr>
        <p:txBody>
          <a:bodyPr>
            <a:normAutofit/>
          </a:bodyPr>
          <a:lstStyle/>
          <a:p>
            <a:r>
              <a:rPr lang="fr-FR" sz="17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Tu es la seule personne qui vit dans ton                                                corps – c’est à toi de veiller à prendre tes                                                 ARV pour le protéger.</a:t>
            </a:r>
          </a:p>
          <a:p>
            <a:pPr marL="285750" indent="-285750">
              <a:buFont typeface="Arial" panose="020B0604020202020204" pitchFamily="34" charset="0"/>
              <a:buChar char="•"/>
            </a:pPr>
            <a:r>
              <a:rPr lang="fr-FR" sz="1400" dirty="0">
                <a:latin typeface="Calibri" panose="020F0502020204030204" pitchFamily="34" charset="0"/>
              </a:rPr>
              <a:t>De nombreuses personnes se font aider pour prendre leurs ARV, mais au final c’est ton travail.</a:t>
            </a:r>
          </a:p>
          <a:p>
            <a:pPr marL="285750" indent="-285750">
              <a:buFont typeface="Arial" panose="020B0604020202020204" pitchFamily="34" charset="0"/>
              <a:buChar char="•"/>
            </a:pPr>
            <a:r>
              <a:rPr lang="fr-FR" sz="1400" dirty="0">
                <a:latin typeface="Calibri" panose="020F0502020204030204" pitchFamily="34" charset="0"/>
              </a:rPr>
              <a:t>Où habites-tu ? Qui habite avec toi ? En quoi cela peut-il influer sur la prise de tes ARV ?</a:t>
            </a:r>
          </a:p>
          <a:p>
            <a:pPr marL="285750" indent="-285750">
              <a:buFont typeface="Arial" panose="020B0604020202020204" pitchFamily="34" charset="0"/>
              <a:buChar char="•"/>
            </a:pPr>
            <a:r>
              <a:rPr lang="fr-FR" sz="1400" dirty="0">
                <a:latin typeface="Calibri" panose="020F0502020204030204" pitchFamily="34" charset="0"/>
              </a:rPr>
              <a:t>Actuellement, qui t’aide à prendre tes médicaments ? Selon toi, comment les choses pourraient évoluer ?</a:t>
            </a:r>
          </a:p>
          <a:p>
            <a:pPr marL="285750" indent="-285750">
              <a:buFont typeface="Arial" panose="020B0604020202020204" pitchFamily="34" charset="0"/>
              <a:buChar char="•"/>
            </a:pPr>
            <a:r>
              <a:rPr lang="fr-FR" sz="1400" dirty="0">
                <a:latin typeface="Calibri" panose="020F0502020204030204" pitchFamily="34" charset="0"/>
              </a:rPr>
              <a:t>Qui sait que tu es séropositif/séropositive ?</a:t>
            </a:r>
          </a:p>
          <a:p>
            <a:pPr marL="285750" indent="-285750">
              <a:buFont typeface="Arial" panose="020B0604020202020204" pitchFamily="34" charset="0"/>
              <a:buChar char="•"/>
            </a:pPr>
            <a:r>
              <a:rPr lang="fr-FR" sz="1400" dirty="0">
                <a:latin typeface="Calibri" panose="020F0502020204030204" pitchFamily="34" charset="0"/>
              </a:rPr>
              <a:t>Qui pourrait être une bonne source de soutien pour t’aider à gérer tes ARV ?</a:t>
            </a:r>
          </a:p>
          <a:p>
            <a:pPr marL="285750" indent="-285750">
              <a:buFont typeface="Arial" panose="020B0604020202020204" pitchFamily="34" charset="0"/>
              <a:buChar char="•"/>
            </a:pPr>
            <a:r>
              <a:rPr lang="fr-FR" sz="1400" dirty="0">
                <a:latin typeface="Calibri" panose="020F0502020204030204" pitchFamily="34" charset="0"/>
              </a:rPr>
              <a:t>Je t’ai entendu dire qu’il y avait beaucoup de changements dans ta vie à l’heure actuelle. Selon toi, en quoi cela peut-il influer sur la prise de tes ARV ?</a:t>
            </a:r>
          </a:p>
          <a:p>
            <a:pPr marL="285750" indent="-285750">
              <a:buFont typeface="Arial" panose="020B0604020202020204" pitchFamily="34" charset="0"/>
              <a:buChar char="•"/>
            </a:pPr>
            <a:r>
              <a:rPr lang="fr-FR" sz="1400" dirty="0">
                <a:latin typeface="Calibri" panose="020F0502020204030204" pitchFamily="34" charset="0"/>
              </a:rPr>
              <a:t>On dirait que tu es bien occupé(e) ! Donc il est important que tu restes en bonne santé pour garder le rythme. </a:t>
            </a:r>
            <a:r>
              <a:rPr lang="fr-FR" sz="1400" dirty="0">
                <a:latin typeface="Calibri" panose="020F0502020204030204" pitchFamily="34" charset="0"/>
              </a:rPr>
              <a:t>Comment penses-tu pouvoir intégrer la prise de tes ARV dans ton planning </a:t>
            </a:r>
            <a:r>
              <a:rPr lang="fr-FR" sz="1400" dirty="0" smtClean="0">
                <a:latin typeface="Calibri" panose="020F0502020204030204" pitchFamily="34" charset="0"/>
              </a:rPr>
              <a:t>?</a:t>
            </a:r>
            <a:endParaRPr lang="fr-FR" sz="1400" dirty="0">
              <a:latin typeface="Calibri" panose="020F0502020204030204" pitchFamily="34" charset="0"/>
            </a:endParaRPr>
          </a:p>
        </p:txBody>
      </p:sp>
      <p:cxnSp>
        <p:nvCxnSpPr>
          <p:cNvPr id="15" name="Straight Connector 14"/>
          <p:cNvCxnSpPr/>
          <p:nvPr/>
        </p:nvCxnSpPr>
        <p:spPr>
          <a:xfrm>
            <a:off x="4038600" y="1514565"/>
            <a:ext cx="0" cy="45814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457200" y="453526"/>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20. Prendre tes ARV en main</a:t>
            </a:r>
            <a:endParaRPr lang="fr-FR" sz="2800" dirty="0">
              <a:solidFill>
                <a:srgbClr val="FFFFFF"/>
              </a:solidFill>
              <a:latin typeface="Calibri" panose="020F0502020204030204" pitchFamily="34" charset="0"/>
            </a:endParaRPr>
          </a:p>
        </p:txBody>
      </p:sp>
      <p:sp>
        <p:nvSpPr>
          <p:cNvPr id="13" name="Rectangle 12"/>
          <p:cNvSpPr/>
          <p:nvPr/>
        </p:nvSpPr>
        <p:spPr>
          <a:xfrm>
            <a:off x="914400" y="3429001"/>
            <a:ext cx="2796619"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1"/>
          <p:cNvSpPr>
            <a:spLocks noGrp="1"/>
          </p:cNvSpPr>
          <p:nvPr>
            <p:ph sz="half" idx="1"/>
          </p:nvPr>
        </p:nvSpPr>
        <p:spPr>
          <a:xfrm>
            <a:off x="1535430" y="3505201"/>
            <a:ext cx="2122170" cy="3125114"/>
          </a:xfrm>
        </p:spPr>
        <p:txBody>
          <a:bodyPr>
            <a:normAutofit/>
          </a:bodyPr>
          <a:lstStyle/>
          <a:p>
            <a:r>
              <a:rPr lang="fr-FR" sz="1600" b="1" dirty="0">
                <a:latin typeface="Calibri" panose="020F0502020204030204" pitchFamily="34" charset="0"/>
              </a:rPr>
              <a:t>Récapitulatif</a:t>
            </a:r>
          </a:p>
          <a:p>
            <a:pPr marL="285750" indent="-285750">
              <a:buFont typeface="Arial" panose="020B0604020202020204" pitchFamily="34" charset="0"/>
              <a:buChar char="•"/>
            </a:pPr>
            <a:r>
              <a:rPr lang="fr-FR" sz="1500" dirty="0">
                <a:latin typeface="Calibri" panose="020F0502020204030204" pitchFamily="34" charset="0"/>
              </a:rPr>
              <a:t>Penses-tu que les ARV vont t’aider ?</a:t>
            </a:r>
          </a:p>
          <a:p>
            <a:pPr marL="285750" indent="-285750">
              <a:buFont typeface="Arial" panose="020B0604020202020204" pitchFamily="34" charset="0"/>
              <a:buChar char="•"/>
            </a:pPr>
            <a:r>
              <a:rPr lang="fr-FR" sz="1500" dirty="0">
                <a:latin typeface="Calibri" panose="020F0502020204030204" pitchFamily="34" charset="0"/>
              </a:rPr>
              <a:t>Prends-tu d’autres traitements pour lutter contre le VIH ?</a:t>
            </a:r>
          </a:p>
          <a:p>
            <a:pPr marL="285750" indent="-285750">
              <a:buFont typeface="Arial" panose="020B0604020202020204" pitchFamily="34" charset="0"/>
              <a:buChar char="•"/>
            </a:pPr>
            <a:r>
              <a:rPr lang="fr-FR" sz="1500" dirty="0">
                <a:latin typeface="Calibri" panose="020F0502020204030204" pitchFamily="34" charset="0"/>
              </a:rPr>
              <a:t>Te fais-tu aider par quelqu’un en dehors de ce centre de soins pour ton VIH ?</a:t>
            </a:r>
          </a:p>
        </p:txBody>
      </p:sp>
      <p:pic>
        <p:nvPicPr>
          <p:cNvPr id="1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5052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4531" y="1019144"/>
            <a:ext cx="1547337" cy="111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txBox="1">
            <a:spLocks/>
          </p:cNvSpPr>
          <p:nvPr/>
        </p:nvSpPr>
        <p:spPr>
          <a:xfrm>
            <a:off x="0" y="7620000"/>
            <a:ext cx="10058400" cy="152400"/>
          </a:xfrm>
          <a:prstGeom prst="rect">
            <a:avLst/>
          </a:prstGeom>
          <a:solidFill>
            <a:srgbClr val="8064A2"/>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980521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chemeClr val="accent1"/>
          </a:solidFill>
        </p:spPr>
        <p:txBody>
          <a:bodyPr>
            <a:noAutofit/>
          </a:bodyPr>
          <a:lstStyle/>
          <a:p>
            <a:pPr algn="l"/>
            <a:r>
              <a:rPr lang="en-US" smtClean="0"/>
              <a:t>	</a:t>
            </a:r>
            <a:r>
              <a:rPr lang="fr-FR" sz="2600" dirty="0">
                <a:solidFill>
                  <a:srgbClr val="FFFFFF"/>
                </a:solidFill>
                <a:latin typeface="Calibri" panose="020F0502020204030204" pitchFamily="34" charset="0"/>
              </a:rPr>
              <a:t>21. Suivre tes prises d’ARV</a:t>
            </a:r>
            <a:endParaRPr lang="fr-FR" sz="2600" dirty="0">
              <a:solidFill>
                <a:srgbClr val="FFFFFF"/>
              </a:solidFill>
              <a:latin typeface="Calibri" panose="020F0502020204030204" pitchFamily="34" charset="0"/>
            </a:endParaRPr>
          </a:p>
        </p:txBody>
      </p:sp>
      <p:sp>
        <p:nvSpPr>
          <p:cNvPr id="5" name="TextBox 4"/>
          <p:cNvSpPr txBox="1"/>
          <p:nvPr/>
        </p:nvSpPr>
        <p:spPr>
          <a:xfrm>
            <a:off x="7315200" y="2438400"/>
            <a:ext cx="2161824" cy="286232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Ensemble, nous allons revoir le plan que nous avions élaboré la dernière fois pour voir comment tu prends tes ARV.</a:t>
            </a:r>
          </a:p>
          <a:p>
            <a:endParaRPr lang="fr-FR" sz="2000" dirty="0">
              <a:latin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63817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11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524000"/>
            <a:ext cx="2590800" cy="3200400"/>
          </a:xfrm>
        </p:spPr>
        <p:txBody>
          <a:bodyPr>
            <a:normAutofit/>
          </a:bodyPr>
          <a:lstStyle/>
          <a:p>
            <a:r>
              <a:rPr lang="fr-FR" sz="1400" b="1" dirty="0">
                <a:latin typeface="Calibri" panose="020F0502020204030204" pitchFamily="34" charset="0"/>
              </a:rPr>
              <a:t>MESSAGES FORTS :</a:t>
            </a:r>
          </a:p>
          <a:p>
            <a:pPr marL="285750" indent="-285750">
              <a:buFont typeface="Wingdings" panose="05000000000000000000" pitchFamily="2" charset="2"/>
              <a:buChar char="Ø"/>
            </a:pPr>
            <a:r>
              <a:rPr lang="fr-FR" sz="1400" dirty="0">
                <a:latin typeface="Calibri" panose="020F0502020204030204" pitchFamily="34" charset="0"/>
              </a:rPr>
              <a:t>Récapitulons ensemble le plan que nous avions élaboré la dernière fois pour voir comment tu prends tes ARV.</a:t>
            </a:r>
            <a:endParaRPr lang="fr-FR" sz="1400" dirty="0">
              <a:latin typeface="Calibri" panose="020F0502020204030204" pitchFamily="34" charset="0"/>
            </a:endParaRPr>
          </a:p>
        </p:txBody>
      </p:sp>
      <p:sp>
        <p:nvSpPr>
          <p:cNvPr id="21" name="Content Placeholder 1"/>
          <p:cNvSpPr>
            <a:spLocks noGrp="1"/>
          </p:cNvSpPr>
          <p:nvPr>
            <p:ph sz="half" idx="1"/>
          </p:nvPr>
        </p:nvSpPr>
        <p:spPr>
          <a:xfrm>
            <a:off x="3276600" y="1514564"/>
            <a:ext cx="6096000" cy="2910809"/>
          </a:xfrm>
        </p:spPr>
        <p:txBody>
          <a:bodyPr>
            <a:normAutofit fontScale="62500" lnSpcReduction="2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La dernière fois que nous nous sommes vu(e)s, nous avons </a:t>
            </a:r>
            <a:r>
              <a:rPr lang="fr-FR" dirty="0" smtClean="0">
                <a:latin typeface="Calibri" panose="020F0502020204030204" pitchFamily="34" charset="0"/>
              </a:rPr>
              <a:t>identifié			            _____ </a:t>
            </a:r>
            <a:r>
              <a:rPr lang="fr-FR" dirty="0" smtClean="0">
                <a:latin typeface="Calibri" panose="020F0502020204030204" pitchFamily="34" charset="0"/>
              </a:rPr>
              <a:t>(</a:t>
            </a:r>
            <a:r>
              <a:rPr lang="fr-FR" i="1" dirty="0" smtClean="0">
                <a:latin typeface="Calibri" panose="020F0502020204030204" pitchFamily="34" charset="0"/>
              </a:rPr>
              <a:t>noter les obstacles abordés la dernière fois</a:t>
            </a:r>
            <a:r>
              <a:rPr lang="fr-FR" dirty="0" smtClean="0">
                <a:latin typeface="Calibri" panose="020F0502020204030204" pitchFamily="34" charset="0"/>
              </a:rPr>
              <a:t>) et </a:t>
            </a:r>
            <a:r>
              <a:rPr lang="fr-FR" dirty="0" smtClean="0">
                <a:latin typeface="Calibri" panose="020F0502020204030204" pitchFamily="34" charset="0"/>
              </a:rPr>
              <a:t>prévu </a:t>
            </a:r>
            <a:r>
              <a:rPr lang="fr-FR" dirty="0" smtClean="0">
                <a:latin typeface="Calibri" panose="020F0502020204030204" pitchFamily="34" charset="0"/>
              </a:rPr>
              <a:t>_____ </a:t>
            </a:r>
            <a:r>
              <a:rPr lang="fr-FR" dirty="0" smtClean="0">
                <a:latin typeface="Calibri" panose="020F0502020204030204" pitchFamily="34" charset="0"/>
              </a:rPr>
              <a:t>				              (</a:t>
            </a:r>
            <a:r>
              <a:rPr lang="fr-FR" i="1" dirty="0" smtClean="0">
                <a:latin typeface="Calibri" panose="020F0502020204030204" pitchFamily="34" charset="0"/>
              </a:rPr>
              <a:t>noter les interventions convenues lors de la dernière </a:t>
            </a:r>
            <a:r>
              <a:rPr lang="fr-FR" dirty="0" smtClean="0">
                <a:latin typeface="Calibri" panose="020F0502020204030204" pitchFamily="34" charset="0"/>
              </a:rPr>
              <a:t>pour </a:t>
            </a:r>
            <a:r>
              <a:rPr lang="fr-FR" dirty="0" smtClean="0">
                <a:latin typeface="Calibri" panose="020F0502020204030204" pitchFamily="34" charset="0"/>
              </a:rPr>
              <a:t>t’aider à </a:t>
            </a:r>
            <a:r>
              <a:rPr lang="fr-FR" dirty="0" smtClean="0">
                <a:latin typeface="Calibri" panose="020F0502020204030204" pitchFamily="34" charset="0"/>
              </a:rPr>
              <a:t>			                       prendre </a:t>
            </a:r>
            <a:r>
              <a:rPr lang="fr-FR" dirty="0" smtClean="0">
                <a:latin typeface="Calibri" panose="020F0502020204030204" pitchFamily="34" charset="0"/>
              </a:rPr>
              <a:t>tes ARV.</a:t>
            </a:r>
          </a:p>
          <a:p>
            <a:pPr marL="285750" indent="-285750">
              <a:buFont typeface="Arial" panose="020B0604020202020204" pitchFamily="34" charset="0"/>
              <a:buChar char="•"/>
            </a:pPr>
            <a:r>
              <a:rPr lang="fr-FR" dirty="0" smtClean="0">
                <a:latin typeface="Calibri" panose="020F0502020204030204" pitchFamily="34" charset="0"/>
              </a:rPr>
              <a:t>Comment ça se passe ?</a:t>
            </a:r>
          </a:p>
          <a:p>
            <a:pPr marL="285750" indent="-285750">
              <a:buFont typeface="Arial" panose="020B0604020202020204" pitchFamily="34" charset="0"/>
              <a:buChar char="•"/>
            </a:pPr>
            <a:r>
              <a:rPr lang="fr-FR" dirty="0" smtClean="0">
                <a:latin typeface="Calibri" panose="020F0502020204030204" pitchFamily="34" charset="0"/>
              </a:rPr>
              <a:t>Es-tu confronté(s) à de nouvelles difficultés ?</a:t>
            </a:r>
          </a:p>
          <a:p>
            <a:pPr marL="695945" lvl="1" indent="-285750">
              <a:buFont typeface="Arial" panose="020B0604020202020204" pitchFamily="34" charset="0"/>
              <a:buChar char="•"/>
            </a:pPr>
            <a:r>
              <a:rPr lang="fr-FR" dirty="0" smtClean="0">
                <a:latin typeface="Calibri" panose="020F0502020204030204" pitchFamily="34" charset="0"/>
              </a:rPr>
              <a:t>Repense à la SEMAINE qui vient de s’écouler, combien de doses (jours) d’ARV penses-tu avoir oubliées ?</a:t>
            </a:r>
          </a:p>
          <a:p>
            <a:pPr marL="695945" lvl="1" indent="-285750">
              <a:buFont typeface="Arial" panose="020B0604020202020204" pitchFamily="34" charset="0"/>
              <a:buChar char="•"/>
            </a:pPr>
            <a:r>
              <a:rPr lang="fr-FR" dirty="0" smtClean="0">
                <a:latin typeface="Calibri" panose="020F0502020204030204" pitchFamily="34" charset="0"/>
              </a:rPr>
              <a:t>C’était une semaine habituelle ?</a:t>
            </a:r>
          </a:p>
          <a:p>
            <a:pPr marL="695945" lvl="1" indent="-285750">
              <a:buFont typeface="Arial" panose="020B0604020202020204" pitchFamily="34" charset="0"/>
              <a:buChar char="•"/>
            </a:pPr>
            <a:r>
              <a:rPr lang="fr-FR" dirty="0" smtClean="0">
                <a:latin typeface="Calibri" panose="020F0502020204030204" pitchFamily="34" charset="0"/>
              </a:rPr>
              <a:t>Et le mois dernier ?</a:t>
            </a:r>
          </a:p>
          <a:p>
            <a:pPr marL="285750" indent="-285750">
              <a:buFont typeface="Arial" panose="020B0604020202020204" pitchFamily="34" charset="0"/>
              <a:buChar char="•"/>
            </a:pPr>
            <a:r>
              <a:rPr lang="fr-FR" dirty="0" smtClean="0">
                <a:latin typeface="Calibri" panose="020F0502020204030204" pitchFamily="34" charset="0"/>
              </a:rPr>
              <a:t>Je vois que tu as fait beaucoup d’efforts. As-tu des idées sur la façon dont on pourrait faciliter la prise de tes ARV ?</a:t>
            </a:r>
          </a:p>
          <a:p>
            <a:pPr marL="695945" lvl="1" indent="-285750">
              <a:buFont typeface="Arial" panose="020B0604020202020204" pitchFamily="34" charset="0"/>
              <a:buChar char="•"/>
            </a:pPr>
            <a:r>
              <a:rPr lang="fr-FR" dirty="0" smtClean="0">
                <a:latin typeface="Calibri" panose="020F0502020204030204" pitchFamily="34" charset="0"/>
              </a:rPr>
              <a:t>Utiliser les tableaux d’évaluation de l’observance sur les cartes précédentes si nécessaires pour rechercher les nouveaux </a:t>
            </a:r>
            <a:r>
              <a:rPr lang="fr-FR" b="1" dirty="0" smtClean="0">
                <a:latin typeface="Calibri" panose="020F0502020204030204" pitchFamily="34" charset="0"/>
              </a:rPr>
              <a:t>obstacles</a:t>
            </a:r>
            <a:r>
              <a:rPr lang="fr-FR" dirty="0" smtClean="0">
                <a:latin typeface="Calibri" panose="020F0502020204030204" pitchFamily="34" charset="0"/>
              </a:rPr>
              <a:t> et les nouvelles </a:t>
            </a:r>
            <a:r>
              <a:rPr lang="fr-FR" b="1" dirty="0" smtClean="0">
                <a:latin typeface="Calibri" panose="020F0502020204030204" pitchFamily="34" charset="0"/>
              </a:rPr>
              <a:t>interventions</a:t>
            </a:r>
            <a:r>
              <a:rPr lang="fr-FR" dirty="0" smtClean="0">
                <a:latin typeface="Calibri" panose="020F0502020204030204" pitchFamily="34" charset="0"/>
              </a:rPr>
              <a:t>.</a:t>
            </a:r>
          </a:p>
          <a:p>
            <a:pPr marL="285750" indent="-285750">
              <a:buFont typeface="Arial" panose="020B0604020202020204" pitchFamily="34" charset="0"/>
              <a:buChar char="•"/>
            </a:pPr>
            <a:endParaRPr lang="fr-FR" dirty="0">
              <a:latin typeface="Calibri" panose="020F0502020204030204" pitchFamily="34" charset="0"/>
            </a:endParaRPr>
          </a:p>
        </p:txBody>
      </p:sp>
      <p:cxnSp>
        <p:nvCxnSpPr>
          <p:cNvPr id="15" name="Straight Connector 14"/>
          <p:cNvCxnSpPr/>
          <p:nvPr/>
        </p:nvCxnSpPr>
        <p:spPr>
          <a:xfrm>
            <a:off x="3276600" y="15145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457200" y="453526"/>
            <a:ext cx="9144000" cy="848697"/>
          </a:xfrm>
          <a:prstGeom prst="rect">
            <a:avLst/>
          </a:prstGeom>
          <a:solidFill>
            <a:schemeClr val="accent1"/>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21. Suivre tes prises d’ARV</a:t>
            </a:r>
            <a:endParaRPr lang="fr-FR" sz="2800" dirty="0">
              <a:solidFill>
                <a:srgbClr val="FFFFFF"/>
              </a:solidFill>
              <a:latin typeface="Calibri" panose="020F0502020204030204" pitchFamily="34" charset="0"/>
            </a:endParaRPr>
          </a:p>
        </p:txBody>
      </p:sp>
      <p:sp>
        <p:nvSpPr>
          <p:cNvPr id="24" name="Rectangle 23"/>
          <p:cNvSpPr/>
          <p:nvPr/>
        </p:nvSpPr>
        <p:spPr>
          <a:xfrm>
            <a:off x="3429000" y="4267201"/>
            <a:ext cx="5943600" cy="2830818"/>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609" y="43053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407216500"/>
              </p:ext>
            </p:extLst>
          </p:nvPr>
        </p:nvGraphicFramePr>
        <p:xfrm>
          <a:off x="5486400" y="4607862"/>
          <a:ext cx="3733800" cy="2250138"/>
        </p:xfrm>
        <a:graphic>
          <a:graphicData uri="http://schemas.openxmlformats.org/drawingml/2006/table">
            <a:tbl>
              <a:tblPr firstRow="1" bandRow="1">
                <a:tableStyleId>{8EC20E35-A176-4012-BC5E-935CFFF8708E}</a:tableStyleId>
              </a:tblPr>
              <a:tblGrid>
                <a:gridCol w="2610806">
                  <a:extLst>
                    <a:ext uri="{9D8B030D-6E8A-4147-A177-3AD203B41FA5}">
                      <a16:colId xmlns:a16="http://schemas.microsoft.com/office/drawing/2014/main" val="20000"/>
                    </a:ext>
                  </a:extLst>
                </a:gridCol>
                <a:gridCol w="1122994">
                  <a:extLst>
                    <a:ext uri="{9D8B030D-6E8A-4147-A177-3AD203B41FA5}">
                      <a16:colId xmlns:a16="http://schemas.microsoft.com/office/drawing/2014/main" val="20001"/>
                    </a:ext>
                  </a:extLst>
                </a:gridCol>
              </a:tblGrid>
              <a:tr h="329349">
                <a:tc>
                  <a:txBody>
                    <a:bodyPr/>
                    <a:lstStyle/>
                    <a:p>
                      <a:pPr algn="ctr"/>
                      <a:r>
                        <a:rPr lang="fr-FR" sz="1000" dirty="0" smtClean="0">
                          <a:latin typeface="Calibri" panose="020F0502020204030204" pitchFamily="34" charset="0"/>
                        </a:rPr>
                        <a:t>Nombre de doses oubliées par mois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Type d'observance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05616">
                <a:tc>
                  <a:txBody>
                    <a:bodyPr/>
                    <a:lstStyle/>
                    <a:p>
                      <a:pPr algn="ctr"/>
                      <a:r>
                        <a:rPr lang="fr-FR" sz="1000" dirty="0" smtClean="0">
                          <a:latin typeface="Calibri" panose="020F0502020204030204" pitchFamily="34" charset="0"/>
                        </a:rPr>
                        <a:t>Patients prenant une dose quotidienne</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fr-FR" sz="1000" dirty="0" smtClean="0">
                          <a:latin typeface="Calibri" panose="020F0502020204030204" pitchFamily="34" charset="0"/>
                        </a:rPr>
                        <a:t>&lt; 2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205616">
                <a:tc>
                  <a:txBody>
                    <a:bodyPr/>
                    <a:lstStyle/>
                    <a:p>
                      <a:pPr algn="ctr"/>
                      <a:r>
                        <a:rPr lang="fr-FR" sz="1000" dirty="0" smtClean="0">
                          <a:latin typeface="Calibri" panose="020F0502020204030204" pitchFamily="34" charset="0"/>
                        </a:rPr>
                        <a:t>2 à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05616">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05616">
                <a:tc>
                  <a:txBody>
                    <a:bodyPr/>
                    <a:lstStyle/>
                    <a:p>
                      <a:pPr algn="ctr"/>
                      <a:r>
                        <a:rPr lang="fr-FR" sz="1000" dirty="0" smtClean="0">
                          <a:latin typeface="Calibri" panose="020F0502020204030204" pitchFamily="34" charset="0"/>
                        </a:rPr>
                        <a:t>Patients prenant deux doses quotidiennes</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 </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05616">
                <a:tc>
                  <a:txBody>
                    <a:bodyPr/>
                    <a:lstStyle/>
                    <a:p>
                      <a:pPr algn="ctr"/>
                      <a:r>
                        <a:rPr lang="fr-FR" sz="1000" dirty="0" smtClean="0">
                          <a:latin typeface="Calibri" panose="020F0502020204030204" pitchFamily="34" charset="0"/>
                        </a:rPr>
                        <a:t>4 à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05616">
                <a:tc>
                  <a:txBody>
                    <a:bodyPr/>
                    <a:lstStyle/>
                    <a:p>
                      <a:pPr algn="ctr"/>
                      <a:r>
                        <a:rPr lang="fr-FR" sz="1000" dirty="0" smtClean="0">
                          <a:latin typeface="Calibri" panose="020F0502020204030204" pitchFamily="34" charset="0"/>
                        </a:rPr>
                        <a:t>&lt;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16" name="Rectangle 15"/>
          <p:cNvSpPr/>
          <p:nvPr/>
        </p:nvSpPr>
        <p:spPr>
          <a:xfrm>
            <a:off x="754707" y="3112782"/>
            <a:ext cx="2293293"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685800" y="4045656"/>
            <a:ext cx="2362199" cy="3498145"/>
          </a:xfrm>
        </p:spPr>
        <p:txBody>
          <a:bodyPr>
            <a:normAutofit fontScale="70000" lnSpcReduction="20000"/>
          </a:bodyPr>
          <a:lstStyle/>
          <a:p>
            <a:pPr marL="342900" indent="-342900">
              <a:buFont typeface="Arial" panose="020B0604020202020204" pitchFamily="34" charset="0"/>
              <a:buChar char="•"/>
            </a:pPr>
            <a:r>
              <a:rPr lang="fr-FR" dirty="0" smtClean="0">
                <a:latin typeface="Calibri" panose="020F0502020204030204" pitchFamily="34" charset="0"/>
              </a:rPr>
              <a:t>Pour les patients dont la charge virale précédente était élevée, le test de la charge virale sera répété après trois mois de « bonne observance ». Informer le bénéficiaire des soins du moment où ce test sera réalisé.</a:t>
            </a:r>
          </a:p>
          <a:p>
            <a:pPr marL="342900" indent="-342900">
              <a:buFont typeface="Arial" panose="020B0604020202020204" pitchFamily="34" charset="0"/>
              <a:buChar char="•"/>
            </a:pPr>
            <a:r>
              <a:rPr lang="fr-FR" dirty="0" smtClean="0">
                <a:latin typeface="Calibri" panose="020F0502020204030204" pitchFamily="34" charset="0"/>
              </a:rPr>
              <a:t>Si l’observance est assez bonne ou médiocre, poursuivre les sessions d'observance mensuelles à l’aide des cartes de cette présentation et des pages additionnelles du </a:t>
            </a:r>
            <a:r>
              <a:rPr lang="fr-FR" b="1" dirty="0" smtClean="0">
                <a:latin typeface="Calibri" panose="020F0502020204030204" pitchFamily="34" charset="0"/>
              </a:rPr>
              <a:t>Plan d’amélioration de l’observance</a:t>
            </a:r>
            <a:r>
              <a:rPr lang="fr-FR" dirty="0" smtClean="0">
                <a:latin typeface="Calibri" panose="020F0502020204030204" pitchFamily="34" charset="0"/>
              </a:rPr>
              <a:t> jusqu’à ce que l'observance soit bonne.</a:t>
            </a:r>
            <a:endParaRPr lang="fr-FR" dirty="0">
              <a:latin typeface="Calibri" panose="020F0502020204030204" pitchFamily="34" charset="0"/>
            </a:endParaRPr>
          </a:p>
        </p:txBody>
      </p:sp>
      <p:pic>
        <p:nvPicPr>
          <p:cNvPr id="2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200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1371600" y="3124200"/>
            <a:ext cx="1295400" cy="914400"/>
          </a:xfrm>
        </p:spPr>
        <p:txBody>
          <a:bodyPr>
            <a:normAutofit/>
          </a:bodyPr>
          <a:lstStyle/>
          <a:p>
            <a:r>
              <a:rPr lang="fr-FR" sz="1500" b="1" dirty="0">
                <a:latin typeface="Calibri" panose="020F0502020204030204" pitchFamily="34" charset="0"/>
              </a:rPr>
              <a:t>Instructions pour le professionnel</a:t>
            </a:r>
          </a:p>
        </p:txBody>
      </p:sp>
      <p:sp>
        <p:nvSpPr>
          <p:cNvPr id="19" name="Content Placeholder 1"/>
          <p:cNvSpPr>
            <a:spLocks noGrp="1"/>
          </p:cNvSpPr>
          <p:nvPr>
            <p:ph sz="half" idx="1"/>
          </p:nvPr>
        </p:nvSpPr>
        <p:spPr>
          <a:xfrm>
            <a:off x="3429000" y="4343400"/>
            <a:ext cx="1981200" cy="2848906"/>
          </a:xfrm>
        </p:spPr>
        <p:txBody>
          <a:bodyPr>
            <a:normAutofit fontScale="55000" lnSpcReduction="20000"/>
          </a:bodyPr>
          <a:lstStyle/>
          <a:p>
            <a:r>
              <a:rPr lang="en-US" dirty="0" smtClean="0"/>
              <a:t>	</a:t>
            </a:r>
            <a:r>
              <a:rPr lang="fr-FR" dirty="0" smtClean="0"/>
              <a:t>    </a:t>
            </a:r>
            <a:r>
              <a:rPr lang="fr-FR" sz="2400" b="1" dirty="0">
                <a:latin typeface="Calibri" panose="020F0502020204030204" pitchFamily="34" charset="0"/>
              </a:rPr>
              <a:t>Documentation</a:t>
            </a:r>
          </a:p>
          <a:p>
            <a:endParaRPr lang="fr-FR" sz="2100" b="1" dirty="0">
              <a:latin typeface="Calibri" panose="020F0502020204030204" pitchFamily="34" charset="0"/>
            </a:endParaRPr>
          </a:p>
          <a:p>
            <a:r>
              <a:rPr lang="fr-FR" sz="2100" dirty="0">
                <a:latin typeface="Calibri" panose="020F0502020204030204" pitchFamily="34" charset="0"/>
              </a:rPr>
              <a:t>Compléter la première colonne de la session d’amélioration de l’observance n° 2 ou 3 dans le</a:t>
            </a:r>
            <a:r>
              <a:rPr lang="fr-FR" sz="2100" b="1" dirty="0">
                <a:latin typeface="Calibri" panose="020F0502020204030204" pitchFamily="34" charset="0"/>
              </a:rPr>
              <a:t> Plan d’amélioration de l’observance,</a:t>
            </a:r>
            <a:r>
              <a:rPr lang="fr-FR" sz="2100" dirty="0">
                <a:latin typeface="Calibri" panose="020F0502020204030204" pitchFamily="34" charset="0"/>
              </a:rPr>
              <a:t> et indiquer si l’observance est bonne, assez bonne ou médiocre, en fonction du nombre de doses oubliées par mois (d’après le tableau). Compléter les deux autres colonnes avec les nouveaux obstacles trouvés et les interventions planifiées.</a:t>
            </a:r>
          </a:p>
        </p:txBody>
      </p:sp>
      <p:sp>
        <p:nvSpPr>
          <p:cNvPr id="22" name="TextBox 21"/>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982303"/>
            <a:ext cx="1371600" cy="121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itle 1"/>
          <p:cNvSpPr txBox="1">
            <a:spLocks/>
          </p:cNvSpPr>
          <p:nvPr/>
        </p:nvSpPr>
        <p:spPr>
          <a:xfrm>
            <a:off x="0" y="7620000"/>
            <a:ext cx="10058400" cy="152400"/>
          </a:xfrm>
          <a:prstGeom prst="rect">
            <a:avLst/>
          </a:prstGeom>
          <a:solidFill>
            <a:srgbClr val="4F81BD"/>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911823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22. Tu as réussi à réduire ta charge virale</a:t>
            </a:r>
            <a:endParaRPr lang="fr-FR" sz="2800" dirty="0">
              <a:solidFill>
                <a:srgbClr val="FFFFFF"/>
              </a:solidFill>
              <a:latin typeface="Calibri" panose="020F0502020204030204" pitchFamily="34" charset="0"/>
            </a:endParaRPr>
          </a:p>
        </p:txBody>
      </p:sp>
      <p:sp>
        <p:nvSpPr>
          <p:cNvPr id="4" name="TextBox 3"/>
          <p:cNvSpPr txBox="1"/>
          <p:nvPr/>
        </p:nvSpPr>
        <p:spPr>
          <a:xfrm>
            <a:off x="7543800" y="1981201"/>
            <a:ext cx="2009424" cy="347787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Ta nouvelle charge virale est faible !</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Tu as pris tes ARV régulièrement, les médicaments agissent et tu te protèges.</a:t>
            </a:r>
            <a:endParaRPr lang="fr-FR" sz="2000" dirty="0">
              <a:latin typeface="Calibri" panose="020F0502020204030204" pitchFamily="34"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52" y="1905001"/>
            <a:ext cx="6872949"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80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3276600"/>
            <a:ext cx="2971800" cy="3810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Tu as pris tes ARV correctement, les médicaments agissent et tu te protèges.</a:t>
            </a:r>
            <a:endParaRPr lang="fr-FR" sz="1600" dirty="0">
              <a:latin typeface="Calibri" panose="020F0502020204030204" pitchFamily="34" charset="0"/>
            </a:endParaRPr>
          </a:p>
        </p:txBody>
      </p:sp>
      <p:sp>
        <p:nvSpPr>
          <p:cNvPr id="7" name="Content Placeholder 1"/>
          <p:cNvSpPr>
            <a:spLocks noGrp="1"/>
          </p:cNvSpPr>
          <p:nvPr>
            <p:ph sz="half" idx="1"/>
          </p:nvPr>
        </p:nvSpPr>
        <p:spPr>
          <a:xfrm>
            <a:off x="1371600" y="3429000"/>
            <a:ext cx="2286000" cy="3886200"/>
          </a:xfrm>
        </p:spPr>
        <p:txBody>
          <a:bodyPr>
            <a:normAutofit/>
          </a:bodyPr>
          <a:lstStyle/>
          <a:p>
            <a:r>
              <a:rPr lang="fr-FR" sz="1500" b="1" dirty="0">
                <a:latin typeface="Calibri" panose="020F0502020204030204" pitchFamily="34" charset="0"/>
              </a:rPr>
              <a:t>Récapitulatif</a:t>
            </a:r>
          </a:p>
          <a:p>
            <a:endParaRPr lang="fr-FR"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70" y="3276600"/>
            <a:ext cx="468630" cy="69033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4145844" y="1600200"/>
            <a:ext cx="5226756" cy="3543300"/>
          </a:xfrm>
        </p:spPr>
        <p:txBody>
          <a:bodyPr>
            <a:normAutofit fontScale="70000" lnSpcReduction="2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Une </a:t>
            </a:r>
            <a:r>
              <a:rPr lang="fr-FR" b="1" dirty="0" smtClean="0">
                <a:latin typeface="Calibri" panose="020F0502020204030204" pitchFamily="34" charset="0"/>
              </a:rPr>
              <a:t>charge virale faible </a:t>
            </a:r>
            <a:r>
              <a:rPr lang="fr-FR" dirty="0" smtClean="0">
                <a:latin typeface="Calibri" panose="020F0502020204030204" pitchFamily="34" charset="0"/>
              </a:rPr>
              <a:t>(inférieure à 1 000)</a:t>
            </a:r>
            <a:r>
              <a:rPr lang="fr-FR" dirty="0" smtClean="0"/>
              <a:t>                                                              </a:t>
            </a:r>
            <a:r>
              <a:rPr lang="fr-FR" i="1" dirty="0" smtClean="0">
                <a:latin typeface="Calibri" panose="020F0502020204030204" pitchFamily="34" charset="0"/>
              </a:rPr>
              <a:t>[insérer le résultat du/de la patient(e) ici]</a:t>
            </a:r>
            <a:r>
              <a:rPr lang="fr-FR" dirty="0" smtClean="0">
                <a:latin typeface="Calibri" panose="020F0502020204030204" pitchFamily="34" charset="0"/>
              </a:rPr>
              <a:t> </a:t>
            </a:r>
            <a:r>
              <a:rPr lang="fr-FR" dirty="0" smtClean="0">
                <a:latin typeface="Calibri" panose="020F0502020204030204" pitchFamily="34" charset="0"/>
              </a:rPr>
              <a:t>				  indique que </a:t>
            </a:r>
            <a:r>
              <a:rPr lang="fr-FR" dirty="0" smtClean="0">
                <a:latin typeface="Calibri" panose="020F0502020204030204" pitchFamily="34" charset="0"/>
              </a:rPr>
              <a:t>tu </a:t>
            </a:r>
            <a:r>
              <a:rPr lang="fr-FR" b="1" dirty="0" smtClean="0">
                <a:latin typeface="Calibri" panose="020F0502020204030204" pitchFamily="34" charset="0"/>
              </a:rPr>
              <a:t>prends tes ARV </a:t>
            </a:r>
            <a:r>
              <a:rPr lang="fr-FR" b="1" dirty="0" smtClean="0">
                <a:latin typeface="Calibri" panose="020F0502020204030204" pitchFamily="34" charset="0"/>
              </a:rPr>
              <a:t>					 correctement</a:t>
            </a:r>
            <a:r>
              <a:rPr lang="fr-FR" dirty="0" smtClean="0">
                <a:latin typeface="Calibri" panose="020F0502020204030204" pitchFamily="34" charset="0"/>
              </a:rPr>
              <a:t> et </a:t>
            </a:r>
            <a:r>
              <a:rPr lang="fr-FR" dirty="0" smtClean="0">
                <a:latin typeface="Calibri" panose="020F0502020204030204" pitchFamily="34" charset="0"/>
              </a:rPr>
              <a:t>que les médicaments agissent.</a:t>
            </a:r>
          </a:p>
          <a:p>
            <a:pPr marL="285750" indent="-285750">
              <a:buFont typeface="Arial" panose="020B0604020202020204" pitchFamily="34" charset="0"/>
              <a:buChar char="•"/>
            </a:pPr>
            <a:r>
              <a:rPr lang="fr-FR" dirty="0" smtClean="0">
                <a:latin typeface="Calibri" panose="020F0502020204030204" pitchFamily="34" charset="0"/>
              </a:rPr>
              <a:t>Les changements : _______ </a:t>
            </a:r>
            <a:r>
              <a:rPr lang="fr-FR" i="1" dirty="0" smtClean="0">
                <a:latin typeface="Calibri" panose="020F0502020204030204" pitchFamily="34" charset="0"/>
              </a:rPr>
              <a:t>(insérer les interventions) </a:t>
            </a:r>
            <a:r>
              <a:rPr lang="fr-FR" dirty="0" smtClean="0">
                <a:latin typeface="Calibri" panose="020F0502020204030204" pitchFamily="34" charset="0"/>
              </a:rPr>
              <a:t>ont été efficaces et tu prends les ARV dont tu as besoin pour rester en forme</a:t>
            </a:r>
            <a:r>
              <a:rPr lang="fr-FR" i="1" dirty="0" smtClean="0">
                <a:latin typeface="Calibri" panose="020F0502020204030204" pitchFamily="34" charset="0"/>
              </a:rPr>
              <a:t>.</a:t>
            </a:r>
          </a:p>
          <a:p>
            <a:pPr marL="285750" indent="-285750">
              <a:buFont typeface="Arial" panose="020B0604020202020204" pitchFamily="34" charset="0"/>
              <a:buChar char="•"/>
            </a:pPr>
            <a:r>
              <a:rPr lang="fr-FR" dirty="0" smtClean="0">
                <a:latin typeface="Calibri" panose="020F0502020204030204" pitchFamily="34" charset="0"/>
              </a:rPr>
              <a:t>C’est important de continuer à prendre tes ARV tous les jours pour empêcher le VIH de se reproduire et pour rester en bonne santé.</a:t>
            </a:r>
          </a:p>
          <a:p>
            <a:pPr marL="285750" indent="-285750">
              <a:buFont typeface="Arial" panose="020B0604020202020204" pitchFamily="34" charset="0"/>
              <a:buChar char="•"/>
            </a:pPr>
            <a:r>
              <a:rPr lang="fr-FR" dirty="0" smtClean="0">
                <a:latin typeface="Calibri" panose="020F0502020204030204" pitchFamily="34" charset="0"/>
              </a:rPr>
              <a:t>C’est important de </a:t>
            </a:r>
            <a:r>
              <a:rPr lang="fr-FR" b="1" dirty="0" smtClean="0">
                <a:latin typeface="Calibri" panose="020F0502020204030204" pitchFamily="34" charset="0"/>
              </a:rPr>
              <a:t>suivre</a:t>
            </a:r>
            <a:r>
              <a:rPr lang="fr-FR" dirty="0" smtClean="0">
                <a:latin typeface="Calibri" panose="020F0502020204030204" pitchFamily="34" charset="0"/>
              </a:rPr>
              <a:t> la quantité de médicaments dont tu disposes afin que tu ne sois pas </a:t>
            </a:r>
            <a:r>
              <a:rPr lang="fr-FR" b="1" dirty="0" smtClean="0">
                <a:latin typeface="Calibri" panose="020F0502020204030204" pitchFamily="34" charset="0"/>
              </a:rPr>
              <a:t>à court d’ARV</a:t>
            </a:r>
            <a:r>
              <a:rPr lang="fr-FR" dirty="0" smtClean="0">
                <a:latin typeface="Calibri" panose="020F0502020204030204" pitchFamily="34" charset="0"/>
              </a:rPr>
              <a:t> avant le prochain rendez-vous.</a:t>
            </a:r>
          </a:p>
          <a:p>
            <a:pPr marL="285750" indent="-285750">
              <a:buFont typeface="Arial" panose="020B0604020202020204" pitchFamily="34" charset="0"/>
              <a:buChar char="•"/>
            </a:pPr>
            <a:r>
              <a:rPr lang="fr-FR" dirty="0" smtClean="0">
                <a:latin typeface="Calibri" panose="020F0502020204030204" pitchFamily="34" charset="0"/>
              </a:rPr>
              <a:t>Si tu remarques que ton stock s’épuise, </a:t>
            </a:r>
            <a:r>
              <a:rPr lang="fr-FR" b="1" dirty="0" smtClean="0">
                <a:latin typeface="Calibri" panose="020F0502020204030204" pitchFamily="34" charset="0"/>
              </a:rPr>
              <a:t>viens au centre de santé</a:t>
            </a:r>
            <a:r>
              <a:rPr lang="fr-FR" dirty="0" smtClean="0">
                <a:latin typeface="Calibri" panose="020F0502020204030204" pitchFamily="34" charset="0"/>
              </a:rPr>
              <a:t> même si tu n’as pas de rendez-vous.</a:t>
            </a:r>
          </a:p>
          <a:p>
            <a:pPr marL="285750" indent="-285750">
              <a:buFont typeface="Arial" panose="020B0604020202020204" pitchFamily="34" charset="0"/>
              <a:buChar char="•"/>
            </a:pPr>
            <a:r>
              <a:rPr lang="fr-FR" dirty="0" smtClean="0">
                <a:latin typeface="Calibri" panose="020F0502020204030204" pitchFamily="34" charset="0"/>
              </a:rPr>
              <a:t>S’il n’y a pas de nouveaux problèmes ou si tu n’as pas de difficultés pour prendre tes ARV, nous </a:t>
            </a:r>
            <a:r>
              <a:rPr lang="fr-FR" b="1" dirty="0" smtClean="0">
                <a:latin typeface="Calibri" panose="020F0502020204030204" pitchFamily="34" charset="0"/>
              </a:rPr>
              <a:t>recontrôlerons</a:t>
            </a:r>
            <a:r>
              <a:rPr lang="fr-FR" dirty="0" smtClean="0">
                <a:latin typeface="Calibri" panose="020F0502020204030204" pitchFamily="34" charset="0"/>
              </a:rPr>
              <a:t> la charge virale dans </a:t>
            </a:r>
            <a:r>
              <a:rPr lang="fr-FR" b="1" dirty="0" smtClean="0">
                <a:latin typeface="Calibri" panose="020F0502020204030204" pitchFamily="34" charset="0"/>
              </a:rPr>
              <a:t>six mois</a:t>
            </a:r>
            <a:r>
              <a:rPr lang="fr-FR" dirty="0" smtClean="0">
                <a:latin typeface="Calibri" panose="020F0502020204030204" pitchFamily="34" charset="0"/>
              </a:rPr>
              <a:t>.</a:t>
            </a:r>
          </a:p>
          <a:p>
            <a:pPr marL="285750" indent="-285750">
              <a:buFont typeface="Arial" panose="020B0604020202020204" pitchFamily="34" charset="0"/>
              <a:buChar char="•"/>
            </a:pPr>
            <a:r>
              <a:rPr lang="fr-FR" dirty="0" smtClean="0">
                <a:latin typeface="Calibri" panose="020F0502020204030204" pitchFamily="34" charset="0"/>
              </a:rPr>
              <a:t>À l’avenir, si tu as des problèmes pour prendre tes ARV, parles-en à ton professionnel de santé afin qu’il puisse t’aider à les résoudre.</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886200" y="15145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453526"/>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22. Tu as réussi à réduire ta charge virale</a:t>
            </a:r>
            <a:endParaRPr lang="fr-FR" sz="2800" dirty="0">
              <a:solidFill>
                <a:srgbClr val="FFFFFF"/>
              </a:solidFill>
              <a:latin typeface="Calibri" panose="020F0502020204030204" pitchFamily="34" charset="0"/>
            </a:endParaRPr>
          </a:p>
        </p:txBody>
      </p:sp>
      <p:sp>
        <p:nvSpPr>
          <p:cNvPr id="11" name="Rectangle 10"/>
          <p:cNvSpPr/>
          <p:nvPr/>
        </p:nvSpPr>
        <p:spPr>
          <a:xfrm>
            <a:off x="4191002" y="5029200"/>
            <a:ext cx="1752599" cy="1981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4191000" y="5190112"/>
            <a:ext cx="1828800" cy="1896488"/>
          </a:xfrm>
        </p:spPr>
        <p:txBody>
          <a:bodyPr>
            <a:normAutofit fontScale="47500" lnSpcReduction="20000"/>
          </a:bodyPr>
          <a:lstStyle/>
          <a:p>
            <a:r>
              <a:rPr lang="en-US" dirty="0" smtClean="0"/>
              <a:t>	</a:t>
            </a:r>
            <a:r>
              <a:rPr lang="fr-FR" dirty="0" smtClean="0"/>
              <a:t>    </a:t>
            </a:r>
          </a:p>
          <a:p>
            <a:r>
              <a:rPr lang="en-US" dirty="0" smtClean="0"/>
              <a:t>	</a:t>
            </a:r>
            <a:r>
              <a:rPr lang="fr-FR" dirty="0" smtClean="0"/>
              <a:t>   </a:t>
            </a:r>
            <a:r>
              <a:rPr lang="fr-FR" sz="3200" b="1" dirty="0">
                <a:latin typeface="Calibri" panose="020F0502020204030204" pitchFamily="34" charset="0"/>
              </a:rPr>
              <a:t>Documentation</a:t>
            </a:r>
          </a:p>
          <a:p>
            <a:endParaRPr lang="fr-FR" sz="2300" b="1" dirty="0">
              <a:latin typeface="Calibri" panose="020F0502020204030204" pitchFamily="34" charset="0"/>
            </a:endParaRPr>
          </a:p>
          <a:p>
            <a:r>
              <a:rPr lang="fr-FR" sz="2900" dirty="0">
                <a:latin typeface="Calibri" panose="020F0502020204030204" pitchFamily="34" charset="0"/>
              </a:rPr>
              <a:t>Documenter les résultats de la nouvelle charge virale dans le </a:t>
            </a:r>
            <a:r>
              <a:rPr lang="fr-FR" sz="2900" b="1" dirty="0">
                <a:latin typeface="Calibri" panose="020F0502020204030204" pitchFamily="34" charset="0"/>
              </a:rPr>
              <a:t>Plan d’amélioration de l’observance.</a:t>
            </a:r>
            <a:endParaRPr lang="fr-FR" sz="2900" dirty="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775" y="5029200"/>
            <a:ext cx="457199"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6770" y="4041100"/>
            <a:ext cx="2830830" cy="3093154"/>
          </a:xfrm>
          <a:prstGeom prst="rect">
            <a:avLst/>
          </a:prstGeom>
          <a:noFill/>
        </p:spPr>
        <p:txBody>
          <a:bodyPr wrap="square" rtlCol="0">
            <a:spAutoFit/>
          </a:bodyPr>
          <a:lstStyle/>
          <a:p>
            <a:r>
              <a:rPr lang="fr-FR" sz="1300" dirty="0">
                <a:latin typeface="Calibri" panose="020F0502020204030204" pitchFamily="34" charset="0"/>
              </a:rPr>
              <a:t>Revoyons brièvement ce que signifie une charge virale faible, et tes plans pour continuer à prendre tes ARV :</a:t>
            </a:r>
          </a:p>
          <a:p>
            <a:endParaRPr lang="fr-FR" sz="1300" dirty="0">
              <a:latin typeface="Calibri" panose="020F0502020204030204" pitchFamily="34" charset="0"/>
            </a:endParaRPr>
          </a:p>
          <a:p>
            <a:pPr marL="171450" indent="-171450">
              <a:buFont typeface="Arial" panose="020B0604020202020204" pitchFamily="34" charset="0"/>
              <a:buChar char="•"/>
            </a:pPr>
            <a:r>
              <a:rPr lang="fr-FR" sz="1300" dirty="0">
                <a:latin typeface="Calibri" panose="020F0502020204030204" pitchFamily="34" charset="0"/>
              </a:rPr>
              <a:t>Avec tes propres mots, explique-moi ce que signifie avoir une charge virale faible ?</a:t>
            </a:r>
          </a:p>
          <a:p>
            <a:pPr marL="171450" indent="-171450">
              <a:buFont typeface="Arial" panose="020B0604020202020204" pitchFamily="34" charset="0"/>
              <a:buChar char="•"/>
            </a:pPr>
            <a:r>
              <a:rPr lang="fr-FR" sz="1300" dirty="0">
                <a:latin typeface="Calibri" panose="020F0502020204030204" pitchFamily="34" charset="0"/>
              </a:rPr>
              <a:t>Pourquoi est-il important de continuer à prendre les ARV ?</a:t>
            </a:r>
          </a:p>
          <a:p>
            <a:pPr marL="171450" indent="-171450">
              <a:buFont typeface="Arial" panose="020B0604020202020204" pitchFamily="34" charset="0"/>
              <a:buChar char="•"/>
            </a:pPr>
            <a:r>
              <a:rPr lang="fr-FR" sz="1300" dirty="0">
                <a:latin typeface="Calibri" panose="020F0502020204030204" pitchFamily="34" charset="0"/>
              </a:rPr>
              <a:t>Qu’est-ce qui t’a aidé(e) à penser à prendre tes ARV ?</a:t>
            </a:r>
          </a:p>
          <a:p>
            <a:pPr marL="171450" indent="-171450">
              <a:buFont typeface="Arial" panose="020B0604020202020204" pitchFamily="34" charset="0"/>
              <a:buChar char="•"/>
            </a:pPr>
            <a:r>
              <a:rPr lang="fr-FR" sz="1300" dirty="0">
                <a:latin typeface="Calibri" panose="020F0502020204030204" pitchFamily="34" charset="0"/>
              </a:rPr>
              <a:t>Y-a-t-il de nouveaux éléments ou prévois-tu de nouveaux éléments en raison desquels il sera parfois difficile de prendre tes ARV ?</a:t>
            </a:r>
            <a:endParaRPr lang="fr-FR" sz="1300" dirty="0">
              <a:latin typeface="Calibri" panose="020F0502020204030204" pitchFamily="34" charset="0"/>
            </a:endParaRPr>
          </a:p>
        </p:txBody>
      </p:sp>
      <p:sp>
        <p:nvSpPr>
          <p:cNvPr id="20" name="Rectangle 19"/>
          <p:cNvSpPr/>
          <p:nvPr/>
        </p:nvSpPr>
        <p:spPr>
          <a:xfrm>
            <a:off x="6172201" y="5029200"/>
            <a:ext cx="3254854" cy="20134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6276972" y="5105400"/>
            <a:ext cx="3095628" cy="1981200"/>
          </a:xfrm>
        </p:spPr>
        <p:txBody>
          <a:bodyPr>
            <a:normAutofit fontScale="92500" lnSpcReduction="20000"/>
          </a:bodyPr>
          <a:lstStyle/>
          <a:p>
            <a:r>
              <a:rPr lang="fr-FR" sz="1600" b="1" dirty="0">
                <a:latin typeface="Calibri" panose="020F0502020204030204" pitchFamily="34" charset="0"/>
              </a:rPr>
              <a:t>		Instructions pour le 			         professionnel</a:t>
            </a:r>
          </a:p>
          <a:p>
            <a:pPr marL="457200" indent="-457200">
              <a:buFont typeface="Arial" panose="020B0604020202020204" pitchFamily="34" charset="0"/>
              <a:buChar char="•"/>
            </a:pPr>
            <a:r>
              <a:rPr lang="fr-FR" sz="1600" dirty="0">
                <a:latin typeface="Calibri" panose="020F0502020204030204" pitchFamily="34" charset="0"/>
              </a:rPr>
              <a:t>Utiliser les cartes 22 et 23 pour les patients dont la nouvelle charge virale est </a:t>
            </a:r>
            <a:r>
              <a:rPr lang="fr-FR" sz="1600" u="sng" dirty="0">
                <a:latin typeface="Calibri" panose="020F0502020204030204" pitchFamily="34" charset="0"/>
              </a:rPr>
              <a:t>&lt;</a:t>
            </a:r>
            <a:r>
              <a:rPr lang="fr-FR" sz="1600" dirty="0">
                <a:latin typeface="Calibri" panose="020F0502020204030204" pitchFamily="34" charset="0"/>
              </a:rPr>
              <a:t> 1 000.</a:t>
            </a:r>
          </a:p>
          <a:p>
            <a:pPr marL="457200" indent="-457200">
              <a:buFont typeface="Arial" panose="020B0604020202020204" pitchFamily="34" charset="0"/>
              <a:buChar char="•"/>
            </a:pPr>
            <a:r>
              <a:rPr lang="fr-FR" sz="1600" dirty="0">
                <a:latin typeface="Calibri" panose="020F0502020204030204" pitchFamily="34" charset="0"/>
              </a:rPr>
              <a:t>Possibilité également de revoir les cartes 2 et 3 pour les informations de base sur la charge virale.</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6973" y="50292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947" y="1006861"/>
            <a:ext cx="1699454" cy="112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itle 1"/>
          <p:cNvSpPr txBox="1">
            <a:spLocks/>
          </p:cNvSpPr>
          <p:nvPr/>
        </p:nvSpPr>
        <p:spPr>
          <a:xfrm>
            <a:off x="0" y="7620000"/>
            <a:ext cx="10058400" cy="152400"/>
          </a:xfrm>
          <a:prstGeom prst="rect">
            <a:avLst/>
          </a:prstGeom>
          <a:solidFill>
            <a:srgbClr val="CC0066"/>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96819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23. Maintenir le virus à un faible niveau</a:t>
            </a:r>
            <a:endParaRPr lang="fr-FR" sz="2800" dirty="0">
              <a:solidFill>
                <a:srgbClr val="FFFFFF"/>
              </a:solidFill>
              <a:latin typeface="Calibri" panose="020F0502020204030204" pitchFamily="34" charset="0"/>
            </a:endParaRPr>
          </a:p>
        </p:txBody>
      </p:sp>
      <p:sp>
        <p:nvSpPr>
          <p:cNvPr id="4" name="TextBox 3"/>
          <p:cNvSpPr txBox="1"/>
          <p:nvPr/>
        </p:nvSpPr>
        <p:spPr>
          <a:xfrm>
            <a:off x="7086600" y="1765042"/>
            <a:ext cx="2390424" cy="5016758"/>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a:latin typeface="Calibri" panose="020F0502020204030204" pitchFamily="34" charset="0"/>
              </a:rPr>
              <a:t>C’est difficile de continuer à prendre les ARV, même avec tous ces avantages, en particulier quand plein de choses changent dans ta vie.</a:t>
            </a:r>
            <a:endParaRPr lang="fr-FR" sz="2000" dirty="0">
              <a:latin typeface="Calibri" panose="020F0502020204030204"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56007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464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4267200"/>
            <a:ext cx="2743200" cy="2743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914400" y="1600201"/>
            <a:ext cx="2819400"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r>
              <a:rPr lang="fr-FR" sz="1600" dirty="0">
                <a:latin typeface="Calibri" panose="020F0502020204030204" pitchFamily="34" charset="0"/>
              </a:rPr>
              <a:t>C’est difficile de continuer à prendre les ARV, même avec tous ces avantages, en particulier quand plein de choses changent dans ta vie.</a:t>
            </a:r>
            <a:endParaRPr lang="fr-FR" sz="1600" dirty="0">
              <a:latin typeface="Calibri" panose="020F0502020204030204" pitchFamily="34" charset="0"/>
            </a:endParaRPr>
          </a:p>
        </p:txBody>
      </p:sp>
      <p:sp>
        <p:nvSpPr>
          <p:cNvPr id="7" name="Content Placeholder 1"/>
          <p:cNvSpPr>
            <a:spLocks noGrp="1"/>
          </p:cNvSpPr>
          <p:nvPr>
            <p:ph sz="half" idx="1"/>
          </p:nvPr>
        </p:nvSpPr>
        <p:spPr>
          <a:xfrm>
            <a:off x="1600200" y="4419600"/>
            <a:ext cx="2286000" cy="2934478"/>
          </a:xfrm>
        </p:spPr>
        <p:txBody>
          <a:bodyPr>
            <a:normAutofit/>
          </a:bodyPr>
          <a:lstStyle/>
          <a:p>
            <a:r>
              <a:rPr lang="fr-FR" sz="1500" b="1" dirty="0">
                <a:latin typeface="Calibri" panose="020F0502020204030204" pitchFamily="34" charset="0"/>
              </a:rPr>
              <a:t>Récapitulatif</a:t>
            </a:r>
          </a:p>
          <a:p>
            <a:endParaRPr lang="fr-FR"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343400"/>
            <a:ext cx="457200" cy="63038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4145844" y="1600200"/>
            <a:ext cx="5226756" cy="4343400"/>
          </a:xfrm>
        </p:spPr>
        <p:txBody>
          <a:bodyPr>
            <a:normAutofit fontScale="70000" lnSpcReduction="20000"/>
          </a:bodyPr>
          <a:lstStyle/>
          <a:p>
            <a:r>
              <a:rPr lang="fr-FR" sz="2100" b="1" dirty="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Est-ce que quelqu’un t’aide à prendre tes                                                          ARV ? Raconte-moi comment ça se passe.</a:t>
            </a:r>
          </a:p>
          <a:p>
            <a:pPr marL="285750" indent="-285750">
              <a:buFont typeface="Arial" panose="020B0604020202020204" pitchFamily="34" charset="0"/>
              <a:buChar char="•"/>
            </a:pPr>
            <a:r>
              <a:rPr lang="fr-FR" dirty="0" smtClean="0">
                <a:latin typeface="Calibri" panose="020F0502020204030204" pitchFamily="34" charset="0"/>
              </a:rPr>
              <a:t>Selon toi, comment les choses pourraient                                                      évoluer ?</a:t>
            </a:r>
          </a:p>
          <a:p>
            <a:pPr marL="285750" indent="-285750">
              <a:buFont typeface="Arial" panose="020B0604020202020204" pitchFamily="34" charset="0"/>
              <a:buChar char="•"/>
            </a:pPr>
            <a:r>
              <a:rPr lang="fr-FR" dirty="0" smtClean="0">
                <a:latin typeface="Calibri" panose="020F0502020204030204" pitchFamily="34" charset="0"/>
              </a:rPr>
              <a:t>Qui sait que tu es séropositif/séropositive ?</a:t>
            </a:r>
          </a:p>
          <a:p>
            <a:pPr marL="285750" indent="-285750">
              <a:buFont typeface="Arial" panose="020B0604020202020204" pitchFamily="34" charset="0"/>
              <a:buChar char="•"/>
            </a:pPr>
            <a:r>
              <a:rPr lang="fr-FR" dirty="0" smtClean="0">
                <a:latin typeface="Calibri" panose="020F0502020204030204" pitchFamily="34" charset="0"/>
              </a:rPr>
              <a:t>Qui pourrait être une bonne source de soutien pour t’aider à gérer ta séropositivité ?</a:t>
            </a:r>
          </a:p>
          <a:p>
            <a:pPr marL="285750" indent="-285750">
              <a:buFont typeface="Arial" panose="020B0604020202020204" pitchFamily="34" charset="0"/>
              <a:buChar char="•"/>
            </a:pPr>
            <a:r>
              <a:rPr lang="fr-FR" dirty="0" smtClean="0">
                <a:latin typeface="Calibri" panose="020F0502020204030204" pitchFamily="34" charset="0"/>
              </a:rPr>
              <a:t>Connais-tu des changements dans ta vie ?</a:t>
            </a:r>
          </a:p>
          <a:p>
            <a:pPr marL="285750" indent="-285750">
              <a:buFont typeface="Arial" panose="020B0604020202020204" pitchFamily="34" charset="0"/>
              <a:buChar char="•"/>
            </a:pPr>
            <a:r>
              <a:rPr lang="fr-FR" dirty="0" smtClean="0">
                <a:latin typeface="Calibri" panose="020F0502020204030204" pitchFamily="34" charset="0"/>
              </a:rPr>
              <a:t>Dans quelle mesure penses-tu que [ces changements] pourraient influer sur la prise de tes ARV ?</a:t>
            </a:r>
          </a:p>
          <a:p>
            <a:pPr marL="285750" indent="-285750">
              <a:buFont typeface="Arial" panose="020B0604020202020204" pitchFamily="34" charset="0"/>
              <a:buChar char="•"/>
            </a:pPr>
            <a:endParaRPr lang="fr-FR" dirty="0">
              <a:latin typeface="Calibri" panose="020F0502020204030204" pitchFamily="34" charset="0"/>
            </a:endParaRPr>
          </a:p>
          <a:p>
            <a:r>
              <a:rPr lang="fr-FR" dirty="0" smtClean="0">
                <a:latin typeface="Calibri" panose="020F0502020204030204" pitchFamily="34" charset="0"/>
              </a:rPr>
              <a:t>Conseils supplémentaires :</a:t>
            </a:r>
          </a:p>
          <a:p>
            <a:pPr marL="285750" indent="-285750">
              <a:buFont typeface="Arial" panose="020B0604020202020204" pitchFamily="34" charset="0"/>
              <a:buChar char="•"/>
            </a:pPr>
            <a:r>
              <a:rPr lang="fr-FR" dirty="0" smtClean="0">
                <a:latin typeface="Calibri" panose="020F0502020204030204" pitchFamily="34" charset="0"/>
              </a:rPr>
              <a:t>Mets tes ARV dans un endroit facile à retenir, près de quelque chose que tu utilises tous les jours, et laisses-y une bouteille d’eau si nécessaire.</a:t>
            </a:r>
          </a:p>
          <a:p>
            <a:pPr marL="285750" indent="-285750">
              <a:buFont typeface="Arial" panose="020B0604020202020204" pitchFamily="34" charset="0"/>
              <a:buChar char="•"/>
            </a:pPr>
            <a:r>
              <a:rPr lang="fr-FR" dirty="0" smtClean="0">
                <a:latin typeface="Calibri" panose="020F0502020204030204" pitchFamily="34" charset="0"/>
              </a:rPr>
              <a:t>Programme une alarme sur ton téléphone pour penser à prendre tes ARV.</a:t>
            </a:r>
            <a:endParaRPr lang="fr-FR" dirty="0">
              <a:latin typeface="Calibri" panose="020F0502020204030204" pitchFamily="34" charset="0"/>
            </a:endParaRPr>
          </a:p>
          <a:p>
            <a:pPr marL="285750" indent="-285750">
              <a:buFont typeface="Arial" panose="020B0604020202020204" pitchFamily="34" charset="0"/>
              <a:buChar char="•"/>
            </a:pPr>
            <a:r>
              <a:rPr lang="fr-FR" dirty="0" smtClean="0">
                <a:latin typeface="Calibri" panose="020F0502020204030204" pitchFamily="34" charset="0"/>
              </a:rPr>
              <a:t>Prends tes ARV avec toi ; en cas d'oubli avant de partir pour la journée, tu en auras sous la main.</a:t>
            </a:r>
          </a:p>
          <a:p>
            <a:pPr marL="285750" indent="-285750">
              <a:buFont typeface="Arial" panose="020B0604020202020204" pitchFamily="34" charset="0"/>
              <a:buChar char="•"/>
            </a:pPr>
            <a:r>
              <a:rPr lang="fr-FR" dirty="0" smtClean="0">
                <a:latin typeface="Calibri" panose="020F0502020204030204" pitchFamily="34" charset="0"/>
              </a:rPr>
              <a:t>Utilise des piluliers et un calendrier pour marquer et garder trace du moment où tu as pris tes médicaments pour la journée.</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886200" y="15145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66800" y="4953001"/>
            <a:ext cx="2438400" cy="2031325"/>
          </a:xfrm>
          <a:prstGeom prst="rect">
            <a:avLst/>
          </a:prstGeom>
          <a:noFill/>
        </p:spPr>
        <p:txBody>
          <a:bodyPr wrap="square" rtlCol="0">
            <a:spAutoFit/>
          </a:bodyPr>
          <a:lstStyle/>
          <a:p>
            <a:pPr marL="171450" indent="-171450">
              <a:buFont typeface="Arial" panose="020B0604020202020204" pitchFamily="34" charset="0"/>
              <a:buChar char="•"/>
            </a:pPr>
            <a:r>
              <a:rPr lang="fr-FR" sz="1400" dirty="0">
                <a:latin typeface="Calibri" panose="020F0502020204030204" pitchFamily="34" charset="0"/>
              </a:rPr>
              <a:t>Penses-tu que les ARV vont t’aider ?</a:t>
            </a:r>
          </a:p>
          <a:p>
            <a:pPr marL="171450" indent="-171450">
              <a:buFont typeface="Arial" panose="020B0604020202020204" pitchFamily="34" charset="0"/>
              <a:buChar char="•"/>
            </a:pPr>
            <a:r>
              <a:rPr lang="fr-FR" sz="1400" dirty="0">
                <a:latin typeface="Calibri" panose="020F0502020204030204" pitchFamily="34" charset="0"/>
              </a:rPr>
              <a:t>Prends-tu d’autres traitements pour lutter contre le VIH ?</a:t>
            </a:r>
          </a:p>
          <a:p>
            <a:pPr marL="171450" indent="-171450">
              <a:buFont typeface="Arial" panose="020B0604020202020204" pitchFamily="34" charset="0"/>
              <a:buChar char="•"/>
            </a:pPr>
            <a:r>
              <a:rPr lang="fr-FR" sz="1400" dirty="0">
                <a:latin typeface="Calibri" panose="020F0502020204030204" pitchFamily="34" charset="0"/>
              </a:rPr>
              <a:t>Te fais-tu aider par quelqu’un en dehors de ce centre de santé pour ton VIH ?</a:t>
            </a:r>
            <a:endParaRPr lang="fr-FR" sz="1400" dirty="0">
              <a:latin typeface="Calibri" panose="020F0502020204030204" pitchFamily="34" charset="0"/>
            </a:endParaRPr>
          </a:p>
        </p:txBody>
      </p:sp>
      <p:sp>
        <p:nvSpPr>
          <p:cNvPr id="20" name="Rectangle 19"/>
          <p:cNvSpPr/>
          <p:nvPr/>
        </p:nvSpPr>
        <p:spPr>
          <a:xfrm>
            <a:off x="4114801" y="5867400"/>
            <a:ext cx="5312255" cy="11752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4876800" y="6010269"/>
            <a:ext cx="4495800" cy="1000131"/>
          </a:xfrm>
        </p:spPr>
        <p:txBody>
          <a:bodyPr>
            <a:normAutofit fontScale="70000" lnSpcReduction="20000"/>
          </a:bodyPr>
          <a:lstStyle/>
          <a:p>
            <a:r>
              <a:rPr lang="fr-FR" sz="2100" b="1" dirty="0">
                <a:latin typeface="Calibri" panose="020F0502020204030204" pitchFamily="34" charset="0"/>
              </a:rPr>
              <a:t>Instructions pour le professionnel</a:t>
            </a:r>
            <a:endParaRPr lang="fr-FR" sz="1900" b="1" dirty="0">
              <a:latin typeface="Calibri" panose="020F0502020204030204" pitchFamily="34" charset="0"/>
            </a:endParaRPr>
          </a:p>
          <a:p>
            <a:r>
              <a:rPr lang="fr-FR" sz="1600" dirty="0">
                <a:latin typeface="Calibri" panose="020F0502020204030204" pitchFamily="34" charset="0"/>
              </a:rPr>
              <a:t>Vérifier les autres croyances en matière de santé ou les difficultés liées à l'annonce/la confidentialité. Passer en revue la carte 16 (Comprendre tes ARV), la carte 19 (À qui se confier et pourquoi), ou la carte 20 (Prendre tes ARV en main) peut s’avérer utile dans ces domaines.</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1" y="6010269"/>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457200" y="453523"/>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23. Maintenir le virus à un faible niveau</a:t>
            </a:r>
            <a:endParaRPr lang="fr-FR" sz="2800" dirty="0">
              <a:solidFill>
                <a:srgbClr val="FFFFFF"/>
              </a:solidFill>
              <a:latin typeface="Calibri" panose="020F0502020204030204" pitchFamily="34" charset="0"/>
            </a:endParaRPr>
          </a:p>
        </p:txBody>
      </p:sp>
      <p:sp>
        <p:nvSpPr>
          <p:cNvPr id="16" name="Title 1"/>
          <p:cNvSpPr txBox="1">
            <a:spLocks/>
          </p:cNvSpPr>
          <p:nvPr/>
        </p:nvSpPr>
        <p:spPr>
          <a:xfrm>
            <a:off x="0" y="7620000"/>
            <a:ext cx="10058400" cy="152400"/>
          </a:xfrm>
          <a:prstGeom prst="rect">
            <a:avLst/>
          </a:prstGeom>
          <a:solidFill>
            <a:srgbClr val="CC0066"/>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17" name="TextBox 16"/>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9671" y="978336"/>
            <a:ext cx="1148129" cy="121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254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2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3523"/>
            <a:ext cx="9144000" cy="848697"/>
          </a:xfrm>
          <a:solidFill>
            <a:schemeClr val="tx1">
              <a:lumMod val="50000"/>
              <a:lumOff val="50000"/>
            </a:schemeClr>
          </a:solidFill>
        </p:spPr>
        <p:txBody>
          <a:bodyPr>
            <a:noAutofit/>
          </a:body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24. Les ARV ne fonctionnent pas bien</a:t>
            </a:r>
            <a:endParaRPr lang="fr-FR" sz="2800" dirty="0">
              <a:solidFill>
                <a:srgbClr val="FFFFFF"/>
              </a:solidFill>
              <a:latin typeface="Calibri" panose="020F0502020204030204" pitchFamily="34" charset="0"/>
            </a:endParaRPr>
          </a:p>
        </p:txBody>
      </p:sp>
      <p:sp>
        <p:nvSpPr>
          <p:cNvPr id="5" name="TextBox 4"/>
          <p:cNvSpPr txBox="1"/>
          <p:nvPr/>
        </p:nvSpPr>
        <p:spPr>
          <a:xfrm>
            <a:off x="1295401" y="5715000"/>
            <a:ext cx="3745293" cy="1938992"/>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Il se peut que le virus soit résistant, ce qui signifie qu’il a évolué et que les ARV n’agissent plus.</a:t>
            </a:r>
            <a:r>
              <a:rPr lang="en-US" sz="2000" dirty="0">
                <a:latin typeface="Calibri" panose="020F0502020204030204" pitchFamily="34" charset="0"/>
              </a:rPr>
              <a:t>	</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sp>
        <p:nvSpPr>
          <p:cNvPr id="7" name="TextBox 6"/>
          <p:cNvSpPr txBox="1"/>
          <p:nvPr/>
        </p:nvSpPr>
        <p:spPr>
          <a:xfrm>
            <a:off x="6115050" y="5715001"/>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a:latin typeface="Calibri" panose="020F0502020204030204" pitchFamily="34" charset="0"/>
              </a:rPr>
              <a:t>Il est recommandé de changer les ARV.</a:t>
            </a:r>
          </a:p>
          <a:p>
            <a:endParaRPr lang="fr-FR" sz="2000" dirty="0">
              <a:latin typeface="Calibri" panose="020F0502020204030204" pitchFamily="34" charset="0"/>
            </a:endParaRPr>
          </a:p>
          <a:p>
            <a:pPr lvl="1"/>
            <a:endParaRPr lang="fr-FR" sz="2000" dirty="0">
              <a:latin typeface="Calibri" panose="020F050202020403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401127"/>
            <a:ext cx="7715250" cy="423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6" y="1752601"/>
            <a:ext cx="15144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813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1" y="1371600"/>
            <a:ext cx="3393305" cy="3200400"/>
          </a:xfrm>
        </p:spPr>
        <p:txBody>
          <a:bodyPr>
            <a:normAutofit/>
          </a:bodyPr>
          <a:lstStyle/>
          <a:p>
            <a:r>
              <a:rPr lang="fr-FR" sz="1600" b="1" dirty="0">
                <a:latin typeface="Calibri" panose="020F0502020204030204" pitchFamily="34" charset="0"/>
              </a:rPr>
              <a:t>MESSAGES FORTS :</a:t>
            </a:r>
          </a:p>
          <a:p>
            <a:pPr marL="285750" indent="-285750">
              <a:buFont typeface="Wingdings" panose="05000000000000000000" pitchFamily="2" charset="2"/>
              <a:buChar char="Ø"/>
            </a:pPr>
            <a:r>
              <a:rPr lang="fr-FR" sz="1600" dirty="0">
                <a:latin typeface="Calibri" panose="020F0502020204030204" pitchFamily="34" charset="0"/>
              </a:rPr>
              <a:t>Il se peut que le virus soit résistant, ce qui signifie qu’il a évolué et que les ARV n’agissent plus.</a:t>
            </a:r>
          </a:p>
          <a:p>
            <a:pPr marL="285750" indent="-285750">
              <a:buFont typeface="Wingdings" panose="05000000000000000000" pitchFamily="2" charset="2"/>
              <a:buChar char="Ø"/>
            </a:pPr>
            <a:r>
              <a:rPr lang="fr-FR" sz="1600" dirty="0">
                <a:latin typeface="Calibri" panose="020F0502020204030204" pitchFamily="34" charset="0"/>
              </a:rPr>
              <a:t>Il est recommandé de changer les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4145844" y="1524001"/>
            <a:ext cx="5226756" cy="3960133"/>
          </a:xfrm>
        </p:spPr>
        <p:txBody>
          <a:bodyPr>
            <a:normAutofit fontScale="85000" lnSpcReduction="20000"/>
          </a:bodyPr>
          <a:lstStyle/>
          <a:p>
            <a:r>
              <a:rPr lang="fr-FR" sz="1700" b="1" dirty="0">
                <a:latin typeface="Calibri" panose="020F0502020204030204" pitchFamily="34" charset="0"/>
              </a:rPr>
              <a:t>POINTS DE DISCUSSION :</a:t>
            </a:r>
          </a:p>
          <a:p>
            <a:pPr marL="285750" indent="-285750">
              <a:buFont typeface="Arial" panose="020B0604020202020204" pitchFamily="34" charset="0"/>
              <a:buChar char="•"/>
            </a:pPr>
            <a:r>
              <a:rPr lang="fr-FR" sz="1400" dirty="0">
                <a:latin typeface="Calibri" panose="020F0502020204030204" pitchFamily="34" charset="0"/>
              </a:rPr>
              <a:t>J’apprécie les efforts que tu as faits pour                                                                                         parvenir à une bonne observance.</a:t>
            </a:r>
          </a:p>
          <a:p>
            <a:pPr marL="285750" indent="-285750">
              <a:buFont typeface="Arial" panose="020B0604020202020204" pitchFamily="34" charset="0"/>
              <a:buChar char="•"/>
            </a:pPr>
            <a:r>
              <a:rPr lang="fr-FR" sz="1400" dirty="0">
                <a:latin typeface="Calibri" panose="020F0502020204030204" pitchFamily="34" charset="0"/>
              </a:rPr>
              <a:t>Même si tu prends tes ARV tous les jours, </a:t>
            </a:r>
            <a:r>
              <a:rPr lang="fr-FR" sz="1400" dirty="0" smtClean="0">
                <a:latin typeface="Calibri" panose="020F0502020204030204" pitchFamily="34" charset="0"/>
              </a:rPr>
              <a:t>le				   résultat </a:t>
            </a:r>
            <a:r>
              <a:rPr lang="fr-FR" sz="1400" dirty="0">
                <a:latin typeface="Calibri" panose="020F0502020204030204" pitchFamily="34" charset="0"/>
              </a:rPr>
              <a:t>de ta nouvelle charge virale est encore </a:t>
            </a:r>
            <a:r>
              <a:rPr lang="fr-FR" sz="1400" dirty="0" smtClean="0">
                <a:latin typeface="Calibri" panose="020F0502020204030204" pitchFamily="34" charset="0"/>
              </a:rPr>
              <a:t>				       élevé</a:t>
            </a:r>
            <a:r>
              <a:rPr lang="fr-FR" sz="1400" dirty="0">
                <a:latin typeface="Calibri" panose="020F0502020204030204" pitchFamily="34" charset="0"/>
              </a:rPr>
              <a:t>. </a:t>
            </a:r>
          </a:p>
          <a:p>
            <a:pPr marL="285750" indent="-285750">
              <a:buFont typeface="Arial" panose="020B0604020202020204" pitchFamily="34" charset="0"/>
              <a:buChar char="•"/>
            </a:pPr>
            <a:r>
              <a:rPr lang="fr-FR" sz="1400" dirty="0">
                <a:latin typeface="Calibri" panose="020F0502020204030204" pitchFamily="34" charset="0"/>
              </a:rPr>
              <a:t>Il se peut que les ARV ne fonctionnent pas bien car le virus est résistant.</a:t>
            </a:r>
          </a:p>
          <a:p>
            <a:pPr marL="285750" indent="-285750">
              <a:buFont typeface="Arial" panose="020B0604020202020204" pitchFamily="34" charset="0"/>
              <a:buChar char="•"/>
            </a:pPr>
            <a:r>
              <a:rPr lang="fr-FR" sz="1400" dirty="0">
                <a:latin typeface="Calibri" panose="020F0502020204030204" pitchFamily="34" charset="0"/>
              </a:rPr>
              <a:t>Je comprends que ce résultat puisse être décevant.</a:t>
            </a:r>
          </a:p>
          <a:p>
            <a:pPr marL="285750" indent="-285750">
              <a:buFont typeface="Arial" panose="020B0604020202020204" pitchFamily="34" charset="0"/>
              <a:buChar char="•"/>
            </a:pPr>
            <a:r>
              <a:rPr lang="fr-FR" sz="1400" dirty="0">
                <a:latin typeface="Calibri" panose="020F0502020204030204" pitchFamily="34" charset="0"/>
              </a:rPr>
              <a:t>Maintenant que tu arrives à prendre tes ARV tous les jours, nous espérons que les nouveaux médicaments vont réduire la charge virale et te protéger.</a:t>
            </a:r>
          </a:p>
          <a:p>
            <a:pPr marL="285750" indent="-285750">
              <a:buFont typeface="Arial" panose="020B0604020202020204" pitchFamily="34" charset="0"/>
              <a:buChar char="•"/>
            </a:pPr>
            <a:r>
              <a:rPr lang="fr-FR" sz="1400" dirty="0">
                <a:latin typeface="Calibri" panose="020F0502020204030204" pitchFamily="34" charset="0"/>
              </a:rPr>
              <a:t>Nous recommandons de changer tes ARV pour les ARV suivants : _______________.</a:t>
            </a:r>
          </a:p>
          <a:p>
            <a:pPr marL="695945" lvl="1" indent="-285750">
              <a:buFont typeface="Arial" panose="020B0604020202020204" pitchFamily="34" charset="0"/>
              <a:buChar char="•"/>
            </a:pPr>
            <a:r>
              <a:rPr lang="fr-FR" sz="1400" dirty="0">
                <a:latin typeface="Calibri" panose="020F0502020204030204" pitchFamily="34" charset="0"/>
              </a:rPr>
              <a:t>Donner des instructions détaillées sur le nouveau traitement.</a:t>
            </a:r>
          </a:p>
          <a:p>
            <a:pPr marL="695945" lvl="1" indent="-285750">
              <a:buFont typeface="Arial" panose="020B0604020202020204" pitchFamily="34" charset="0"/>
              <a:buChar char="•"/>
            </a:pPr>
            <a:r>
              <a:rPr lang="fr-FR" sz="1400" dirty="0">
                <a:latin typeface="Calibri" panose="020F0502020204030204" pitchFamily="34" charset="0"/>
              </a:rPr>
              <a:t>Aborder les effets indésirables possibles et comment les éviter/gérer.</a:t>
            </a:r>
          </a:p>
          <a:p>
            <a:pPr marL="695945" lvl="1" indent="-285750">
              <a:buFont typeface="Arial" panose="020B0604020202020204" pitchFamily="34" charset="0"/>
              <a:buChar char="•"/>
            </a:pPr>
            <a:r>
              <a:rPr lang="fr-FR" sz="1400" dirty="0">
                <a:latin typeface="Calibri" panose="020F0502020204030204" pitchFamily="34" charset="0"/>
              </a:rPr>
              <a:t>Fournir des instructions écrites.</a:t>
            </a:r>
          </a:p>
          <a:p>
            <a:pPr marL="285750" indent="-285750">
              <a:buFont typeface="Arial" panose="020B0604020202020204" pitchFamily="34" charset="0"/>
              <a:buChar char="•"/>
            </a:pPr>
            <a:r>
              <a:rPr lang="fr-FR" sz="1400" dirty="0">
                <a:latin typeface="Calibri" panose="020F0502020204030204" pitchFamily="34" charset="0"/>
              </a:rPr>
              <a:t>Il est extrêmement important que tu prennes tes nouveaux ARV correctement.</a:t>
            </a:r>
          </a:p>
          <a:p>
            <a:pPr marL="285750" indent="-285750">
              <a:buFont typeface="Arial" panose="020B0604020202020204" pitchFamily="34" charset="0"/>
              <a:buChar char="•"/>
            </a:pPr>
            <a:r>
              <a:rPr lang="fr-FR" sz="1400" dirty="0">
                <a:latin typeface="Calibri" panose="020F0502020204030204" pitchFamily="34" charset="0"/>
              </a:rPr>
              <a:t>En cas de problème, parles-en à un professionnel de santé pour obtenir de l’aide.</a:t>
            </a:r>
          </a:p>
          <a:p>
            <a:pPr marL="285750" indent="-285750">
              <a:buFont typeface="Arial" panose="020B0604020202020204" pitchFamily="34" charset="0"/>
              <a:buChar char="•"/>
            </a:pPr>
            <a:r>
              <a:rPr lang="fr-FR" sz="1400" dirty="0">
                <a:latin typeface="Calibri" panose="020F0502020204030204" pitchFamily="34" charset="0"/>
              </a:rPr>
              <a:t>Si tu commences à prendre d’autres médicaments, tels que des médicaments contre la tuberculose, informes-en immédiatement ton professionnel de santé.</a:t>
            </a:r>
          </a:p>
          <a:p>
            <a:pPr marL="285750" indent="-285750">
              <a:buFont typeface="Arial" panose="020B0604020202020204" pitchFamily="34" charset="0"/>
              <a:buChar char="•"/>
            </a:pPr>
            <a:r>
              <a:rPr lang="fr-FR" sz="1400" dirty="0">
                <a:latin typeface="Calibri" panose="020F0502020204030204" pitchFamily="34" charset="0"/>
              </a:rPr>
              <a:t>Ton prochain rendez-vous est ____________.</a:t>
            </a:r>
            <a:endParaRPr lang="fr-FR" sz="1400" dirty="0">
              <a:latin typeface="Calibri" panose="020F0502020204030204" pitchFamily="34" charset="0"/>
            </a:endParaRPr>
          </a:p>
        </p:txBody>
      </p:sp>
      <p:cxnSp>
        <p:nvCxnSpPr>
          <p:cNvPr id="15" name="Straight Connector 14"/>
          <p:cNvCxnSpPr/>
          <p:nvPr/>
        </p:nvCxnSpPr>
        <p:spPr>
          <a:xfrm>
            <a:off x="4038600" y="15145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4038602" y="5486400"/>
            <a:ext cx="1447799"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038601" y="5715000"/>
            <a:ext cx="1447800" cy="1371600"/>
          </a:xfrm>
        </p:spPr>
        <p:txBody>
          <a:bodyPr>
            <a:normAutofit fontScale="40000" lnSpcReduction="20000"/>
          </a:bodyPr>
          <a:lstStyle/>
          <a:p>
            <a:r>
              <a:rPr lang="en-US" dirty="0" smtClean="0"/>
              <a:t>	</a:t>
            </a:r>
            <a:r>
              <a:rPr lang="fr-FR" dirty="0" smtClean="0"/>
              <a:t>    </a:t>
            </a:r>
          </a:p>
          <a:p>
            <a:r>
              <a:rPr lang="en-US" dirty="0" smtClean="0"/>
              <a:t>	</a:t>
            </a:r>
            <a:r>
              <a:rPr lang="fr-FR" dirty="0" smtClean="0"/>
              <a:t>   </a:t>
            </a:r>
            <a:r>
              <a:rPr lang="fr-FR" sz="3200" b="1" dirty="0">
                <a:latin typeface="Calibri" panose="020F0502020204030204" pitchFamily="34" charset="0"/>
              </a:rPr>
              <a:t>Documentation</a:t>
            </a:r>
          </a:p>
          <a:p>
            <a:endParaRPr lang="fr-FR" sz="3200" b="1" dirty="0">
              <a:latin typeface="Calibri" panose="020F0502020204030204" pitchFamily="34" charset="0"/>
            </a:endParaRPr>
          </a:p>
          <a:p>
            <a:r>
              <a:rPr lang="fr-FR" sz="2800" dirty="0">
                <a:latin typeface="Calibri" panose="020F0502020204030204" pitchFamily="34" charset="0"/>
              </a:rPr>
              <a:t>Noter les nouveaux ARV dans le</a:t>
            </a:r>
            <a:r>
              <a:rPr lang="fr-FR" sz="2800" b="1" dirty="0">
                <a:latin typeface="Calibri" panose="020F0502020204030204" pitchFamily="34" charset="0"/>
              </a:rPr>
              <a:t> Plan d’amélioration de l’observance.</a:t>
            </a:r>
            <a:endParaRPr lang="fr-FR" sz="28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5775" y="54854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609601" y="3124200"/>
            <a:ext cx="3276599" cy="4038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295400" y="3200400"/>
            <a:ext cx="2286000" cy="381000"/>
          </a:xfrm>
        </p:spPr>
        <p:txBody>
          <a:bodyPr>
            <a:normAutofit/>
          </a:bodyPr>
          <a:lstStyle/>
          <a:p>
            <a:r>
              <a:rPr lang="fr-FR" sz="1600" b="1" dirty="0">
                <a:latin typeface="Calibri" panose="020F0502020204030204" pitchFamily="34" charset="0"/>
              </a:rPr>
              <a:t>Récapitulatif</a:t>
            </a:r>
          </a:p>
          <a:p>
            <a:endParaRPr lang="fr-FR"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1" y="3124201"/>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638800" y="5486400"/>
            <a:ext cx="3810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6218393" y="5486400"/>
            <a:ext cx="3352789" cy="419100"/>
          </a:xfrm>
        </p:spPr>
        <p:txBody>
          <a:bodyPr>
            <a:normAutofit/>
          </a:bodyPr>
          <a:lstStyle/>
          <a:p>
            <a:r>
              <a:rPr lang="fr-FR" sz="1500" b="1" dirty="0">
                <a:latin typeface="Calibri" panose="020F0502020204030204" pitchFamily="34" charset="0"/>
              </a:rPr>
              <a:t>Instructions pour le professionnel</a:t>
            </a:r>
          </a:p>
          <a:p>
            <a:endParaRPr lang="fr-FR" sz="1600" b="1"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6817" y="54864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457200" y="453523"/>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fr-FR" sz="2800" dirty="0">
                <a:solidFill>
                  <a:srgbClr val="FFFFFF"/>
                </a:solidFill>
                <a:latin typeface="Calibri" panose="020F0502020204030204" pitchFamily="34" charset="0"/>
              </a:rPr>
              <a:t>24. Les ARV ne fonctionnent pas bien</a:t>
            </a:r>
            <a:endParaRPr lang="fr-FR" sz="2800" dirty="0">
              <a:solidFill>
                <a:srgbClr val="FFFFFF"/>
              </a:solidFill>
              <a:latin typeface="Calibri" panose="020F0502020204030204" pitchFamily="34" charset="0"/>
            </a:endParaRPr>
          </a:p>
        </p:txBody>
      </p:sp>
      <p:sp>
        <p:nvSpPr>
          <p:cNvPr id="4" name="TextBox 3"/>
          <p:cNvSpPr txBox="1"/>
          <p:nvPr/>
        </p:nvSpPr>
        <p:spPr>
          <a:xfrm>
            <a:off x="781208" y="3739530"/>
            <a:ext cx="3181193" cy="3670236"/>
          </a:xfrm>
          <a:prstGeom prst="rect">
            <a:avLst/>
          </a:prstGeom>
          <a:noFill/>
        </p:spPr>
        <p:txBody>
          <a:bodyPr wrap="square" rtlCol="0">
            <a:spAutoFit/>
          </a:bodyPr>
          <a:lstStyle/>
          <a:p>
            <a:pPr marL="285750" indent="-285750">
              <a:buFont typeface="Arial" panose="020B0604020202020204" pitchFamily="34" charset="0"/>
              <a:buChar char="•"/>
            </a:pPr>
            <a:r>
              <a:rPr lang="fr-FR" sz="1050" dirty="0">
                <a:latin typeface="Calibri" panose="020F0502020204030204" pitchFamily="34" charset="0"/>
              </a:rPr>
              <a:t>Nous avons abordé un grand nombre d’informations nouvelles. Je voudrais m’assurer que je t’ai tout bien expliqué et que j’ai répondu à tes questions.</a:t>
            </a:r>
          </a:p>
          <a:p>
            <a:pPr marL="285750" indent="-285750">
              <a:buFont typeface="Arial" panose="020B0604020202020204" pitchFamily="34" charset="0"/>
              <a:buChar char="•"/>
            </a:pPr>
            <a:r>
              <a:rPr lang="fr-FR" sz="1050" dirty="0">
                <a:latin typeface="Calibri" panose="020F0502020204030204" pitchFamily="34" charset="0"/>
              </a:rPr>
              <a:t>Pourrais-tu me dire quelles sont les prochaines étapes et pourquoi nous recommandons de changer les ARV ?</a:t>
            </a:r>
          </a:p>
          <a:p>
            <a:pPr marL="285750" indent="-285750">
              <a:buFont typeface="Arial" panose="020B0604020202020204" pitchFamily="34" charset="0"/>
              <a:buChar char="•"/>
            </a:pPr>
            <a:r>
              <a:rPr lang="fr-FR" sz="1050" dirty="0">
                <a:latin typeface="Calibri" panose="020F0502020204030204" pitchFamily="34" charset="0"/>
              </a:rPr>
              <a:t>Avec tes propres mots, que signifie la résistance ?</a:t>
            </a:r>
          </a:p>
          <a:p>
            <a:pPr marL="285750" indent="-285750">
              <a:buFont typeface="Arial" panose="020B0604020202020204" pitchFamily="34" charset="0"/>
              <a:buChar char="•"/>
            </a:pPr>
            <a:r>
              <a:rPr lang="fr-FR" sz="1050" dirty="0">
                <a:latin typeface="Calibri" panose="020F0502020204030204" pitchFamily="34" charset="0"/>
              </a:rPr>
              <a:t>Quels sont les nouveaux ARV et comment vas-tu les prendre ?</a:t>
            </a:r>
          </a:p>
          <a:p>
            <a:pPr marL="285750" indent="-285750">
              <a:buFont typeface="Arial" panose="020B0604020202020204" pitchFamily="34" charset="0"/>
              <a:buChar char="•"/>
            </a:pPr>
            <a:r>
              <a:rPr lang="fr-FR" sz="1050" dirty="0">
                <a:latin typeface="Calibri" panose="020F0502020204030204" pitchFamily="34" charset="0"/>
              </a:rPr>
              <a:t>Qu’est-ce qui t’a aidé(e) à prendre tes ARV ? Il sera important de faire ces choses-là maintenant afin de prendre les nouveaux ARV exactement comme le prescrit l’ordonnance.</a:t>
            </a:r>
          </a:p>
          <a:p>
            <a:pPr marL="285750" indent="-285750">
              <a:buFont typeface="Arial" panose="020B0604020202020204" pitchFamily="34" charset="0"/>
              <a:buChar char="•"/>
            </a:pPr>
            <a:r>
              <a:rPr lang="fr-FR" sz="1050" dirty="0">
                <a:latin typeface="Calibri" panose="020F0502020204030204" pitchFamily="34" charset="0"/>
              </a:rPr>
              <a:t>Quand est fixé ton prochain rendez-vous ?</a:t>
            </a:r>
          </a:p>
          <a:p>
            <a:pPr marL="285750" indent="-285750">
              <a:buFont typeface="Arial" panose="020B0604020202020204" pitchFamily="34" charset="0"/>
              <a:buChar char="•"/>
            </a:pPr>
            <a:r>
              <a:rPr lang="fr-FR" sz="1050" dirty="0">
                <a:latin typeface="Calibri" panose="020F0502020204030204" pitchFamily="34" charset="0"/>
              </a:rPr>
              <a:t>Si tu as le moindre problème pour prendre tes ARV d’ici là, viens au centre de santé. </a:t>
            </a:r>
          </a:p>
          <a:p>
            <a:pPr marL="285750" indent="-285750">
              <a:buFont typeface="Arial" panose="020B0604020202020204" pitchFamily="34" charset="0"/>
              <a:buChar char="•"/>
            </a:pPr>
            <a:r>
              <a:rPr lang="fr-FR" sz="1050" dirty="0">
                <a:latin typeface="Calibri" panose="020F0502020204030204" pitchFamily="34" charset="0"/>
              </a:rPr>
              <a:t>Nous recontrôlerons ta charge virale dans ____ mois pour voir comment agissent les nouveaux ARV.</a:t>
            </a:r>
          </a:p>
          <a:p>
            <a:pPr marL="285750" indent="-285750">
              <a:buFont typeface="Arial" panose="020B0604020202020204" pitchFamily="34" charset="0"/>
              <a:buChar char="•"/>
            </a:pPr>
            <a:r>
              <a:rPr lang="fr-FR" sz="1050" dirty="0">
                <a:latin typeface="Calibri" panose="020F0502020204030204" pitchFamily="34" charset="0"/>
              </a:rPr>
              <a:t>As-tu des questions ?</a:t>
            </a:r>
          </a:p>
          <a:p>
            <a:pPr marL="285750" indent="-285750">
              <a:buFont typeface="Arial" panose="020B0604020202020204" pitchFamily="34" charset="0"/>
              <a:buChar char="•"/>
            </a:pPr>
            <a:endParaRPr lang="fr-FR" sz="1200" dirty="0">
              <a:latin typeface="Calibri" panose="020F0502020204030204" pitchFamily="34" charset="0"/>
            </a:endParaRPr>
          </a:p>
        </p:txBody>
      </p:sp>
      <p:sp>
        <p:nvSpPr>
          <p:cNvPr id="22" name="TextBox 21"/>
          <p:cNvSpPr txBox="1"/>
          <p:nvPr/>
        </p:nvSpPr>
        <p:spPr>
          <a:xfrm>
            <a:off x="6218392" y="5715000"/>
            <a:ext cx="3264620" cy="1477328"/>
          </a:xfrm>
          <a:prstGeom prst="rect">
            <a:avLst/>
          </a:prstGeom>
          <a:noFill/>
        </p:spPr>
        <p:txBody>
          <a:bodyPr wrap="square" rtlCol="0">
            <a:spAutoFit/>
          </a:bodyPr>
          <a:lstStyle/>
          <a:p>
            <a:r>
              <a:rPr lang="fr-FR" sz="1000" dirty="0">
                <a:latin typeface="Calibri" panose="020F0502020204030204" pitchFamily="34" charset="0"/>
              </a:rPr>
              <a:t>Lors des prochaines visites, utiliser les cartes pertinentes pour les évaluations de l’observance et les conseils, ainsi que l’explication des résultats de la charge virale. Par exemple, lors de la première visite de suivi après un changement d’ARV, utiliser les cartes commençant par « Comment prends-tu tes ARV ? » (carte 7) pour évaluer l’observance du nouveau traitement et apporter des conseils. Possibilité également de revoir les cartes 2 et 3 pour les informations de base sur la charge virale.</a:t>
            </a:r>
            <a:endParaRPr lang="fr-FR" sz="1000" dirty="0">
              <a:latin typeface="Calibri" panose="020F0502020204030204" pitchFamily="34" charset="0"/>
            </a:endParaRPr>
          </a:p>
        </p:txBody>
      </p:sp>
      <p:sp>
        <p:nvSpPr>
          <p:cNvPr id="20" name="Title 1"/>
          <p:cNvSpPr txBox="1">
            <a:spLocks/>
          </p:cNvSpPr>
          <p:nvPr/>
        </p:nvSpPr>
        <p:spPr>
          <a:xfrm>
            <a:off x="0" y="7620000"/>
            <a:ext cx="10058400" cy="152400"/>
          </a:xfrm>
          <a:prstGeom prst="rect">
            <a:avLst/>
          </a:prstGeom>
          <a:solidFill>
            <a:srgbClr val="7F7F7F"/>
          </a:solidFill>
        </p:spPr>
        <p:txBody>
          <a:bodyPr vert="horz" lIns="82021" tIns="41010" rIns="82021" bIns="41010" rtlCol="0" anchor="ctr">
            <a:noAutofit/>
          </a:bodyPr>
          <a:lstStyle>
            <a:lvl1pPr algn="ctr" defTabSz="410092" rtl="0" eaLnBrk="1" latinLnBrk="0" hangingPunct="1">
              <a:spcBef>
                <a:spcPct val="0"/>
              </a:spcBef>
              <a:buNone/>
              <a:defRPr sz="2900" b="1" kern="1200">
                <a:solidFill>
                  <a:srgbClr val="000090"/>
                </a:solidFill>
                <a:latin typeface="+mj-lt"/>
                <a:ea typeface="+mj-ea"/>
                <a:cs typeface="+mj-cs"/>
              </a:defRPr>
            </a:lvl1pPr>
          </a:lstStyle>
          <a:p>
            <a:pPr algn="l"/>
            <a:endParaRPr lang="en-US" sz="2800" dirty="0">
              <a:solidFill>
                <a:srgbClr val="FFFFFF"/>
              </a:solidFill>
              <a:latin typeface="Calibri" panose="020F0502020204030204" pitchFamily="34" charset="0"/>
            </a:endParaRPr>
          </a:p>
        </p:txBody>
      </p:sp>
      <p:sp>
        <p:nvSpPr>
          <p:cNvPr id="23" name="TextBox 22"/>
          <p:cNvSpPr txBox="1"/>
          <p:nvPr/>
        </p:nvSpPr>
        <p:spPr>
          <a:xfrm>
            <a:off x="7543800" y="914400"/>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solidFill>
                <a:prstClr val="black"/>
              </a:solidFill>
              <a:latin typeface="Calibri" panose="020F0502020204030204" pitchFamily="34" charset="0"/>
            </a:endParaRPr>
          </a:p>
          <a:p>
            <a:pPr algn="ctr"/>
            <a:r>
              <a:rPr lang="en-US" b="1" dirty="0" smtClean="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1119520"/>
            <a:ext cx="1676400" cy="92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21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698" y="446704"/>
            <a:ext cx="8660702" cy="848697"/>
          </a:xfrm>
        </p:spPr>
        <p:txBody>
          <a:bodyPr>
            <a:noAutofit/>
          </a:bodyPr>
          <a:lstStyle/>
          <a:p>
            <a:pPr algn="l"/>
            <a:r>
              <a:rPr lang="fr-FR" sz="2400" dirty="0">
                <a:solidFill>
                  <a:srgbClr val="002060"/>
                </a:solidFill>
                <a:latin typeface="Calibri" panose="020F0502020204030204" pitchFamily="34" charset="0"/>
              </a:rPr>
              <a:t>Bonnes compétences en matière de conseil et de communication</a:t>
            </a:r>
            <a:endParaRPr lang="fr-FR" sz="24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762000" y="1219200"/>
            <a:ext cx="8534400" cy="5943600"/>
          </a:xfrm>
        </p:spPr>
        <p:txBody>
          <a:bodyPr>
            <a:noAutofit/>
          </a:bodyPr>
          <a:lstStyle/>
          <a:p>
            <a:pPr>
              <a:lnSpc>
                <a:spcPct val="120000"/>
              </a:lnSpc>
              <a:spcAft>
                <a:spcPts val="0"/>
              </a:spcAft>
            </a:pPr>
            <a:r>
              <a:rPr lang="fr-FR" sz="1100" b="1" u="sng" dirty="0">
                <a:latin typeface="Calibri" panose="020F0502020204030204" pitchFamily="34" charset="0"/>
              </a:rPr>
              <a:t>Conseils utiles :</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Toujours établir</a:t>
            </a:r>
            <a:r>
              <a:rPr lang="fr-FR" sz="1100" b="1" dirty="0">
                <a:latin typeface="Calibri" panose="020F0502020204030204" pitchFamily="34" charset="0"/>
              </a:rPr>
              <a:t> un contact visuel</a:t>
            </a:r>
            <a:r>
              <a:rPr lang="fr-FR" sz="1100" dirty="0">
                <a:latin typeface="Calibri" panose="020F0502020204030204" pitchFamily="34" charset="0"/>
              </a:rPr>
              <a:t> avec le/la patient(e)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S’asseoir </a:t>
            </a:r>
            <a:r>
              <a:rPr lang="fr-FR" sz="1100" b="1" dirty="0">
                <a:latin typeface="Calibri" panose="020F0502020204030204" pitchFamily="34" charset="0"/>
              </a:rPr>
              <a:t>face à face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Parler clairement et avec une </a:t>
            </a:r>
            <a:r>
              <a:rPr lang="fr-FR" sz="1100" b="1" dirty="0">
                <a:latin typeface="Calibri" panose="020F0502020204030204" pitchFamily="34" charset="0"/>
              </a:rPr>
              <a:t>voix rassurante</a:t>
            </a:r>
          </a:p>
          <a:p>
            <a:pPr marL="171450" indent="-171450">
              <a:lnSpc>
                <a:spcPct val="120000"/>
              </a:lnSpc>
              <a:spcAft>
                <a:spcPts val="0"/>
              </a:spcAft>
              <a:buFont typeface="Arial" panose="020B0604020202020204" pitchFamily="34" charset="0"/>
              <a:buChar char="•"/>
            </a:pPr>
            <a:r>
              <a:rPr lang="fr-FR" sz="1100" dirty="0">
                <a:latin typeface="Calibri" panose="020F0502020204030204" pitchFamily="34" charset="0"/>
              </a:rPr>
              <a:t>Faire preuve d’</a:t>
            </a:r>
            <a:r>
              <a:rPr lang="fr-FR" sz="1100" b="1" dirty="0">
                <a:latin typeface="Calibri" panose="020F0502020204030204" pitchFamily="34" charset="0"/>
              </a:rPr>
              <a:t>objectivité et de respect – ne pas culpabiliser ou critiquer !</a:t>
            </a:r>
          </a:p>
          <a:p>
            <a:pPr marL="171450" indent="-171450">
              <a:lnSpc>
                <a:spcPct val="120000"/>
              </a:lnSpc>
              <a:spcAft>
                <a:spcPts val="0"/>
              </a:spcAft>
              <a:buFont typeface="Arial" panose="020B0604020202020204" pitchFamily="34" charset="0"/>
              <a:buChar char="•"/>
            </a:pPr>
            <a:endParaRPr lang="fr-FR" sz="1100" b="1" dirty="0">
              <a:latin typeface="Calibri" panose="020F0502020204030204" pitchFamily="34" charset="0"/>
            </a:endParaRPr>
          </a:p>
          <a:p>
            <a:pPr>
              <a:lnSpc>
                <a:spcPct val="120000"/>
              </a:lnSpc>
              <a:spcAft>
                <a:spcPts val="0"/>
              </a:spcAft>
            </a:pPr>
            <a:r>
              <a:rPr lang="fr-FR" sz="1100" b="1" u="sng" dirty="0">
                <a:latin typeface="Calibri" panose="020F0502020204030204" pitchFamily="34" charset="0"/>
              </a:rPr>
              <a:t>Faits sur le développement des adolescents :</a:t>
            </a:r>
            <a:r>
              <a:rPr lang="fr-FR" sz="1100" dirty="0">
                <a:latin typeface="Calibri" panose="020F0502020204030204" pitchFamily="34" charset="0"/>
              </a:rPr>
              <a:t> la capacité du cerveau à penser à l’impact des actions d’aujourd’hui sur l’avenir (par exemple, la prise de médicaments permettra à une personne de rester en bonne santé et en forme dans l’avenir) se développe lentement avec l’évolution du cerveau jusqu’à l’âge de 25 ans environ. Pour les adolescents, il est normal de se sentir invincible et de penser davantage à leurs problèmes immédiats (« Je ne veux pas prendre ces comprimés ») qu’à leurs problèmes ultérieurs (« Si je ne prends pas mes comprimés maintenant, je pourrais être encore plus malade ou mourir »). Par conséquent, nous demandons aux adolescents de faire preuve d'une maturité exceptionnelle avec leur santé.</a:t>
            </a:r>
          </a:p>
          <a:p>
            <a:pPr>
              <a:lnSpc>
                <a:spcPct val="120000"/>
              </a:lnSpc>
              <a:spcAft>
                <a:spcPts val="0"/>
              </a:spcAft>
            </a:pPr>
            <a:endParaRPr lang="fr-FR" sz="1100" u="sng" dirty="0">
              <a:latin typeface="Calibri" panose="020F0502020204030204" pitchFamily="34" charset="0"/>
            </a:endParaRPr>
          </a:p>
          <a:p>
            <a:pPr>
              <a:lnSpc>
                <a:spcPct val="120000"/>
              </a:lnSpc>
              <a:spcAft>
                <a:spcPts val="0"/>
              </a:spcAft>
            </a:pPr>
            <a:r>
              <a:rPr lang="fr-FR" sz="1100" b="1" u="sng" dirty="0">
                <a:latin typeface="Calibri" panose="020F0502020204030204" pitchFamily="34" charset="0"/>
              </a:rPr>
              <a:t>Demander plutôt que dire :</a:t>
            </a:r>
            <a:r>
              <a:rPr lang="fr-FR" sz="1100" dirty="0">
                <a:latin typeface="Calibri" panose="020F0502020204030204" pitchFamily="34" charset="0"/>
              </a:rPr>
              <a:t> Les adolescents ne réagissent pas bien à des phrases comme « Tu vas mourir si tu ne prends pas ça. » Elles permettent rarement de les faire changer d’attitude et ils n’auront probablement pas l’impression que vous les écoutez ou que vous vous souciez d’eux. Restez objectifs et axés sur les avantages immédiats qui importent à la personne.</a:t>
            </a:r>
          </a:p>
          <a:p>
            <a:pPr marL="228600" indent="-228600">
              <a:lnSpc>
                <a:spcPct val="120000"/>
              </a:lnSpc>
              <a:spcAft>
                <a:spcPts val="0"/>
              </a:spcAft>
              <a:buAutoNum type="arabicPeriod"/>
            </a:pPr>
            <a:r>
              <a:rPr lang="fr-FR" sz="1100" dirty="0">
                <a:latin typeface="Calibri" panose="020F0502020204030204" pitchFamily="34" charset="0"/>
              </a:rPr>
              <a:t>Découvrez ce qui est important pour elle : « Qu’est-ce que tu aimes faire pendant ton temps libre ? »</a:t>
            </a:r>
          </a:p>
          <a:p>
            <a:pPr marL="228600" indent="-228600">
              <a:lnSpc>
                <a:spcPct val="120000"/>
              </a:lnSpc>
              <a:spcAft>
                <a:spcPts val="0"/>
              </a:spcAft>
              <a:buAutoNum type="arabicPeriod"/>
            </a:pPr>
            <a:r>
              <a:rPr lang="fr-FR" sz="1100" dirty="0">
                <a:latin typeface="Calibri" panose="020F0502020204030204" pitchFamily="34" charset="0"/>
              </a:rPr>
              <a:t>Intéressez-vous aux réponses : « J’aimerais en savoir plus. »</a:t>
            </a:r>
          </a:p>
          <a:p>
            <a:pPr marL="228600" indent="-228600">
              <a:lnSpc>
                <a:spcPct val="120000"/>
              </a:lnSpc>
              <a:spcAft>
                <a:spcPts val="0"/>
              </a:spcAft>
              <a:buAutoNum type="arabicPeriod"/>
            </a:pPr>
            <a:r>
              <a:rPr lang="fr-FR" sz="1100" dirty="0">
                <a:latin typeface="Calibri" panose="020F0502020204030204" pitchFamily="34" charset="0"/>
              </a:rPr>
              <a:t>Avant de donner des conseils, assurez-vous de bien connaître les informations qui pourraient être utiles et demandez si la personne souhaite des informations. Après avoir donné des informations, assurez-vous que la personne les a bien comprises. Par exemple :</a:t>
            </a:r>
          </a:p>
          <a:p>
            <a:pPr marL="638891" lvl="1" indent="-228600">
              <a:lnSpc>
                <a:spcPct val="120000"/>
              </a:lnSpc>
              <a:buFont typeface="Arial" panose="020B0604020202020204" pitchFamily="34" charset="0"/>
              <a:buChar char="•"/>
            </a:pPr>
            <a:r>
              <a:rPr lang="fr-FR" sz="1100" b="1" u="sng" dirty="0">
                <a:latin typeface="Calibri" panose="020F0502020204030204" pitchFamily="34" charset="0"/>
              </a:rPr>
              <a:t>Demandez :</a:t>
            </a:r>
            <a:r>
              <a:rPr lang="fr-FR" sz="1100" dirty="0">
                <a:latin typeface="Calibri" panose="020F0502020204030204" pitchFamily="34" charset="0"/>
              </a:rPr>
              <a:t>  « De nombreuses personnes ont du mal à prendre leurs ARV, c’est quoi le plus difficile pour toi ? »</a:t>
            </a:r>
          </a:p>
          <a:p>
            <a:pPr marL="638891" lvl="1" indent="-228600">
              <a:lnSpc>
                <a:spcPct val="120000"/>
              </a:lnSpc>
              <a:buFont typeface="Arial" panose="020B0604020202020204" pitchFamily="34" charset="0"/>
              <a:buChar char="•"/>
            </a:pPr>
            <a:r>
              <a:rPr lang="fr-FR" sz="1100" b="1" u="sng" dirty="0">
                <a:latin typeface="Calibri" panose="020F0502020204030204" pitchFamily="34" charset="0"/>
              </a:rPr>
              <a:t>Confirmez</a:t>
            </a:r>
            <a:r>
              <a:rPr lang="fr-FR" sz="1100" dirty="0">
                <a:latin typeface="Calibri" panose="020F0502020204030204" pitchFamily="34" charset="0"/>
              </a:rPr>
              <a:t> que vous écoutez. « Je parie que c’est super frustrant. Les gens n’arrêtent pas de te dire de faire quelque chose que tu n’aimes pas, que tu as du mal à ne pas oublier et qui ne te semble pas important. »</a:t>
            </a:r>
          </a:p>
          <a:p>
            <a:pPr marL="638891" lvl="1" indent="-228600">
              <a:lnSpc>
                <a:spcPct val="120000"/>
              </a:lnSpc>
              <a:buFont typeface="Arial" panose="020B0604020202020204" pitchFamily="34" charset="0"/>
              <a:buChar char="•"/>
            </a:pPr>
            <a:r>
              <a:rPr lang="fr-FR" sz="1100" b="1" u="sng" dirty="0">
                <a:latin typeface="Calibri" panose="020F0502020204030204" pitchFamily="34" charset="0"/>
              </a:rPr>
              <a:t>Demandez :</a:t>
            </a:r>
            <a:r>
              <a:rPr lang="fr-FR" sz="1100" dirty="0">
                <a:latin typeface="Calibri" panose="020F0502020204030204" pitchFamily="34" charset="0"/>
              </a:rPr>
              <a:t> « Voudrais-tu mieux comprendre pourquoi les ARV te permettent de rester en bonne santé ? »</a:t>
            </a:r>
          </a:p>
          <a:p>
            <a:pPr marL="638891" lvl="1" indent="-228600">
              <a:lnSpc>
                <a:spcPct val="120000"/>
              </a:lnSpc>
              <a:buFont typeface="Arial" panose="020B0604020202020204" pitchFamily="34" charset="0"/>
              <a:buChar char="•"/>
            </a:pPr>
            <a:r>
              <a:rPr lang="fr-FR" sz="1100" b="1" u="sng" dirty="0">
                <a:latin typeface="Calibri" panose="020F0502020204030204" pitchFamily="34" charset="0"/>
              </a:rPr>
              <a:t>Informez :</a:t>
            </a:r>
            <a:r>
              <a:rPr lang="fr-FR" sz="1100" dirty="0">
                <a:latin typeface="Calibri" panose="020F0502020204030204" pitchFamily="34" charset="0"/>
              </a:rPr>
              <a:t> ciblez les avantages immédiats comme préserver la bonne santé des partenaires, réduire le nombre de visites médicales, préserver la santé du corps et du cerveau et limiter les médicaments.</a:t>
            </a:r>
          </a:p>
          <a:p>
            <a:pPr marL="638891" lvl="1" indent="-228600">
              <a:lnSpc>
                <a:spcPct val="120000"/>
              </a:lnSpc>
              <a:buFont typeface="Arial" panose="020B0604020202020204" pitchFamily="34" charset="0"/>
              <a:buChar char="•"/>
            </a:pPr>
            <a:r>
              <a:rPr lang="fr-FR" sz="1100" b="1" u="sng" dirty="0">
                <a:latin typeface="Calibri" panose="020F0502020204030204" pitchFamily="34" charset="0"/>
              </a:rPr>
              <a:t>Demandez :</a:t>
            </a:r>
            <a:r>
              <a:rPr lang="fr-FR" sz="1100" dirty="0">
                <a:latin typeface="Calibri" panose="020F0502020204030204" pitchFamily="34" charset="0"/>
              </a:rPr>
              <a:t> « As-tu des questions sur ces informations ? » « Certains de ces avantages te semblent-ils importants ? » « Est-ce que ces informations ont changé ta perception des ARV ? »</a:t>
            </a:r>
          </a:p>
        </p:txBody>
      </p:sp>
    </p:spTree>
    <p:extLst>
      <p:ext uri="{BB962C8B-B14F-4D97-AF65-F5344CB8AC3E}">
        <p14:creationId xmlns:p14="http://schemas.microsoft.com/office/powerpoint/2010/main" val="3162495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916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698" y="457201"/>
            <a:ext cx="8660702" cy="848697"/>
          </a:xfrm>
        </p:spPr>
        <p:txBody>
          <a:bodyPr>
            <a:noAutofit/>
          </a:bodyPr>
          <a:lstStyle/>
          <a:p>
            <a:pPr algn="l"/>
            <a:r>
              <a:rPr lang="fr-FR" sz="2800" dirty="0">
                <a:solidFill>
                  <a:srgbClr val="002060"/>
                </a:solidFill>
                <a:latin typeface="Calibri" panose="020F0502020204030204" pitchFamily="34" charset="0"/>
              </a:rPr>
              <a:t>Bonnes compétences en matière de conseil et de communication (suite)</a:t>
            </a:r>
            <a:endParaRPr lang="fr-FR"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762000" y="1143000"/>
            <a:ext cx="6172200" cy="5943600"/>
          </a:xfrm>
        </p:spPr>
        <p:txBody>
          <a:bodyPr>
            <a:noAutofit/>
          </a:bodyPr>
          <a:lstStyle/>
          <a:p>
            <a:pPr>
              <a:lnSpc>
                <a:spcPct val="120000"/>
              </a:lnSpc>
              <a:spcAft>
                <a:spcPts val="0"/>
              </a:spcAft>
            </a:pPr>
            <a:endParaRPr lang="fr-FR" sz="400" dirty="0">
              <a:latin typeface="Calibri" panose="020F0502020204030204" pitchFamily="34" charset="0"/>
            </a:endParaRPr>
          </a:p>
          <a:p>
            <a:pPr>
              <a:lnSpc>
                <a:spcPct val="120000"/>
              </a:lnSpc>
              <a:spcAft>
                <a:spcPts val="0"/>
              </a:spcAft>
            </a:pPr>
            <a:endParaRPr lang="fr-FR" sz="1200" b="1" u="sng" dirty="0">
              <a:latin typeface="Calibri" panose="020F0502020204030204" pitchFamily="34" charset="0"/>
            </a:endParaRPr>
          </a:p>
          <a:p>
            <a:pPr>
              <a:lnSpc>
                <a:spcPct val="120000"/>
              </a:lnSpc>
              <a:spcAft>
                <a:spcPts val="0"/>
              </a:spcAft>
            </a:pPr>
            <a:endParaRPr lang="fr-FR" sz="1200" b="1" u="sng" dirty="0">
              <a:latin typeface="Calibri" panose="020F0502020204030204" pitchFamily="34" charset="0"/>
            </a:endParaRPr>
          </a:p>
          <a:p>
            <a:pPr>
              <a:lnSpc>
                <a:spcPct val="120000"/>
              </a:lnSpc>
              <a:spcAft>
                <a:spcPts val="0"/>
              </a:spcAft>
            </a:pPr>
            <a:endParaRPr lang="fr-FR" sz="1200" b="1" u="sng" dirty="0">
              <a:latin typeface="Calibri" panose="020F0502020204030204" pitchFamily="34" charset="0"/>
            </a:endParaRPr>
          </a:p>
          <a:p>
            <a:pPr>
              <a:lnSpc>
                <a:spcPct val="120000"/>
              </a:lnSpc>
              <a:spcAft>
                <a:spcPts val="0"/>
              </a:spcAft>
            </a:pPr>
            <a:r>
              <a:rPr lang="fr-FR" sz="1200" b="1" u="sng" dirty="0">
                <a:latin typeface="Calibri" panose="020F0502020204030204" pitchFamily="34" charset="0"/>
              </a:rPr>
              <a:t>Techniques OARS pour renforcer la motivation à changer :</a:t>
            </a:r>
          </a:p>
          <a:p>
            <a:pPr>
              <a:lnSpc>
                <a:spcPct val="120000"/>
              </a:lnSpc>
              <a:spcAft>
                <a:spcPts val="0"/>
              </a:spcAft>
            </a:pPr>
            <a:endParaRPr lang="fr-FR" sz="1200" b="1" dirty="0">
              <a:latin typeface="Calibri" panose="020F0502020204030204" pitchFamily="34" charset="0"/>
            </a:endParaRPr>
          </a:p>
          <a:p>
            <a:pPr>
              <a:lnSpc>
                <a:spcPct val="120000"/>
              </a:lnSpc>
              <a:spcAft>
                <a:spcPts val="0"/>
              </a:spcAft>
            </a:pPr>
            <a:r>
              <a:rPr lang="fr-FR" sz="1200" b="1" dirty="0">
                <a:latin typeface="Calibri" panose="020F0502020204030204" pitchFamily="34" charset="0"/>
              </a:rPr>
              <a:t>O : Questions ouvertes (éviter les questions auxquelles on peut répondre par Oui/Non)</a:t>
            </a:r>
          </a:p>
          <a:p>
            <a:pPr>
              <a:lnSpc>
                <a:spcPct val="120000"/>
              </a:lnSpc>
              <a:spcAft>
                <a:spcPts val="0"/>
              </a:spcAft>
            </a:pPr>
            <a:r>
              <a:rPr lang="fr-FR" sz="1200" dirty="0">
                <a:latin typeface="Calibri" panose="020F0502020204030204" pitchFamily="34" charset="0"/>
              </a:rPr>
              <a:t>Qu’est-ce qui rend difficile le fait de prendre des ARV tous les jours ?</a:t>
            </a:r>
          </a:p>
          <a:p>
            <a:pPr>
              <a:lnSpc>
                <a:spcPct val="120000"/>
              </a:lnSpc>
              <a:spcAft>
                <a:spcPts val="0"/>
              </a:spcAft>
            </a:pPr>
            <a:r>
              <a:rPr lang="fr-FR" sz="1200" dirty="0">
                <a:latin typeface="Calibri" panose="020F0502020204030204" pitchFamily="34" charset="0"/>
              </a:rPr>
              <a:t>Qu’as-tu déjà fait pour essayer de prendre tes ARV tous les jours ?</a:t>
            </a:r>
          </a:p>
          <a:p>
            <a:pPr>
              <a:lnSpc>
                <a:spcPct val="120000"/>
              </a:lnSpc>
              <a:spcAft>
                <a:spcPts val="0"/>
              </a:spcAft>
            </a:pPr>
            <a:r>
              <a:rPr lang="fr-FR" sz="1200" dirty="0">
                <a:latin typeface="Calibri" panose="020F0502020204030204" pitchFamily="34" charset="0"/>
              </a:rPr>
              <a:t>Selon toi, qu’est-ce qui pourrait se passer si tu continues à prendre tes ARV comme tu le fais actuellement ?</a:t>
            </a:r>
          </a:p>
          <a:p>
            <a:pPr>
              <a:lnSpc>
                <a:spcPct val="120000"/>
              </a:lnSpc>
              <a:spcAft>
                <a:spcPts val="0"/>
              </a:spcAft>
            </a:pPr>
            <a:endParaRPr lang="fr-FR" sz="400" dirty="0">
              <a:latin typeface="Calibri" panose="020F0502020204030204" pitchFamily="34" charset="0"/>
            </a:endParaRPr>
          </a:p>
          <a:p>
            <a:pPr>
              <a:lnSpc>
                <a:spcPct val="120000"/>
              </a:lnSpc>
              <a:spcAft>
                <a:spcPts val="0"/>
              </a:spcAft>
            </a:pPr>
            <a:r>
              <a:rPr lang="fr-FR" sz="1200" b="1" dirty="0">
                <a:latin typeface="Calibri" panose="020F0502020204030204" pitchFamily="34" charset="0"/>
              </a:rPr>
              <a:t>A : Affirmation</a:t>
            </a:r>
          </a:p>
          <a:p>
            <a:pPr>
              <a:lnSpc>
                <a:spcPct val="120000"/>
              </a:lnSpc>
              <a:spcAft>
                <a:spcPts val="0"/>
              </a:spcAft>
            </a:pPr>
            <a:r>
              <a:rPr lang="fr-FR" sz="1200" i="1" u="sng" dirty="0">
                <a:latin typeface="Calibri" panose="020F0502020204030204" pitchFamily="34" charset="0"/>
              </a:rPr>
              <a:t>J’apprécie que tu sois capable</a:t>
            </a:r>
            <a:r>
              <a:rPr lang="fr-FR" sz="1200" dirty="0">
                <a:latin typeface="Calibri" panose="020F0502020204030204" pitchFamily="34" charset="0"/>
              </a:rPr>
              <a:t> d’être honnête sur ta façon de prendre tes ARV.</a:t>
            </a:r>
          </a:p>
          <a:p>
            <a:pPr>
              <a:lnSpc>
                <a:spcPct val="120000"/>
              </a:lnSpc>
              <a:spcAft>
                <a:spcPts val="0"/>
              </a:spcAft>
            </a:pPr>
            <a:r>
              <a:rPr lang="fr-FR" sz="1200" i="1" u="sng" dirty="0">
                <a:latin typeface="Calibri" panose="020F0502020204030204" pitchFamily="34" charset="0"/>
              </a:rPr>
              <a:t>Tu es vraiment une personne pleine de ressources </a:t>
            </a:r>
            <a:r>
              <a:rPr lang="fr-FR" sz="1200" dirty="0">
                <a:latin typeface="Calibri" panose="020F0502020204030204" pitchFamily="34" charset="0"/>
              </a:rPr>
              <a:t>pour relever tous ces défis.</a:t>
            </a:r>
          </a:p>
          <a:p>
            <a:pPr>
              <a:lnSpc>
                <a:spcPct val="120000"/>
              </a:lnSpc>
              <a:spcAft>
                <a:spcPts val="0"/>
              </a:spcAft>
            </a:pPr>
            <a:r>
              <a:rPr lang="fr-FR" sz="1200" i="1" u="sng" dirty="0">
                <a:latin typeface="Calibri" panose="020F0502020204030204" pitchFamily="34" charset="0"/>
              </a:rPr>
              <a:t>Tu t’es donné beaucoup de peine</a:t>
            </a:r>
            <a:r>
              <a:rPr lang="fr-FR" sz="1200" dirty="0">
                <a:latin typeface="Calibri" panose="020F0502020204030204" pitchFamily="34" charset="0"/>
              </a:rPr>
              <a:t> pour prendre tes médicaments malgré ces défis.</a:t>
            </a:r>
            <a:endParaRPr lang="fr-FR" sz="1200" i="1" u="sng" dirty="0">
              <a:latin typeface="Calibri" panose="020F0502020204030204" pitchFamily="34" charset="0"/>
            </a:endParaRPr>
          </a:p>
        </p:txBody>
      </p:sp>
      <p:sp>
        <p:nvSpPr>
          <p:cNvPr id="6" name="Content Placeholder 4"/>
          <p:cNvSpPr txBox="1">
            <a:spLocks/>
          </p:cNvSpPr>
          <p:nvPr/>
        </p:nvSpPr>
        <p:spPr>
          <a:xfrm>
            <a:off x="762000" y="4329290"/>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r>
              <a:rPr lang="fr-FR" sz="1200" b="1" dirty="0">
                <a:latin typeface="Calibri" panose="020F0502020204030204" pitchFamily="34" charset="0"/>
              </a:rPr>
              <a:t>R : Écoute active</a:t>
            </a:r>
            <a:endParaRPr lang="fr-FR" sz="1200" i="1" u="sng" dirty="0">
              <a:latin typeface="Calibri" panose="020F0502020204030204" pitchFamily="34" charset="0"/>
            </a:endParaRPr>
          </a:p>
          <a:p>
            <a:pPr>
              <a:lnSpc>
                <a:spcPct val="120000"/>
              </a:lnSpc>
              <a:spcAft>
                <a:spcPts val="0"/>
              </a:spcAft>
            </a:pPr>
            <a:r>
              <a:rPr lang="fr-FR" sz="1200" i="1" u="sng" dirty="0">
                <a:latin typeface="Calibri" panose="020F0502020204030204" pitchFamily="34" charset="0"/>
              </a:rPr>
              <a:t>Tu te demandes si</a:t>
            </a:r>
            <a:r>
              <a:rPr lang="fr-FR" sz="1200" dirty="0">
                <a:latin typeface="Calibri" panose="020F0502020204030204" pitchFamily="34" charset="0"/>
              </a:rPr>
              <a:t> c’est important de prendre tes ARV.</a:t>
            </a:r>
          </a:p>
          <a:p>
            <a:pPr>
              <a:lnSpc>
                <a:spcPct val="120000"/>
              </a:lnSpc>
              <a:spcAft>
                <a:spcPts val="0"/>
              </a:spcAft>
            </a:pPr>
            <a:r>
              <a:rPr lang="fr-FR" sz="1200" i="1" u="sng" dirty="0">
                <a:latin typeface="Calibri" panose="020F0502020204030204" pitchFamily="34" charset="0"/>
              </a:rPr>
              <a:t>Donc tu as dit que tu étais</a:t>
            </a:r>
            <a:r>
              <a:rPr lang="fr-FR" sz="1200" dirty="0">
                <a:latin typeface="Calibri" panose="020F0502020204030204" pitchFamily="34" charset="0"/>
              </a:rPr>
              <a:t> en colère quand tu penses à tes ARV et que ça rend la tâche extrêmement difficile.</a:t>
            </a:r>
          </a:p>
          <a:p>
            <a:pPr>
              <a:lnSpc>
                <a:spcPct val="120000"/>
              </a:lnSpc>
              <a:spcAft>
                <a:spcPts val="0"/>
              </a:spcAft>
            </a:pPr>
            <a:r>
              <a:rPr lang="fr-FR" sz="1200" i="1" u="sng" dirty="0">
                <a:latin typeface="Calibri" panose="020F0502020204030204" pitchFamily="34" charset="0"/>
              </a:rPr>
              <a:t>Si j’ai bien compris,</a:t>
            </a:r>
            <a:r>
              <a:rPr lang="fr-FR" sz="1200" dirty="0">
                <a:latin typeface="Calibri" panose="020F0502020204030204" pitchFamily="34" charset="0"/>
              </a:rPr>
              <a:t> tu es tellement débordé(e) que ta santé est le cadet de tes soucis actuellement.</a:t>
            </a:r>
          </a:p>
          <a:p>
            <a:pPr>
              <a:lnSpc>
                <a:spcPct val="120000"/>
              </a:lnSpc>
              <a:spcAft>
                <a:spcPts val="0"/>
              </a:spcAft>
            </a:pPr>
            <a:endParaRPr lang="fr-FR" sz="400" i="1" u="sng" dirty="0">
              <a:latin typeface="Calibri" panose="020F0502020204030204" pitchFamily="34" charset="0"/>
            </a:endParaRPr>
          </a:p>
          <a:p>
            <a:pPr>
              <a:lnSpc>
                <a:spcPct val="120000"/>
              </a:lnSpc>
              <a:spcAft>
                <a:spcPts val="0"/>
              </a:spcAft>
            </a:pPr>
            <a:r>
              <a:rPr lang="fr-FR" sz="1200" b="1" dirty="0">
                <a:latin typeface="Calibri" panose="020F0502020204030204" pitchFamily="34" charset="0"/>
              </a:rPr>
              <a:t>S : Synthèses</a:t>
            </a:r>
          </a:p>
          <a:p>
            <a:pPr>
              <a:lnSpc>
                <a:spcPct val="120000"/>
              </a:lnSpc>
              <a:spcAft>
                <a:spcPts val="0"/>
              </a:spcAft>
            </a:pPr>
            <a:r>
              <a:rPr lang="fr-FR" sz="1200" i="1" u="sng" dirty="0">
                <a:latin typeface="Calibri" panose="020F0502020204030204" pitchFamily="34" charset="0"/>
              </a:rPr>
              <a:t>Voyons voir si j’ai bien tout compris jusqu’à présent.</a:t>
            </a:r>
            <a:r>
              <a:rPr lang="fr-FR" sz="1200" dirty="0">
                <a:latin typeface="Calibri" panose="020F0502020204030204" pitchFamily="34" charset="0"/>
              </a:rPr>
              <a:t> Tu fais de gros efforts pour prendre tes ARV parce que tu veux être en forme et en bonne santé, mais tu as d’autres problèmes dans ta vie si bien que c’est difficile de te focaliser sur ta santé.</a:t>
            </a:r>
          </a:p>
          <a:p>
            <a:pPr>
              <a:lnSpc>
                <a:spcPct val="120000"/>
              </a:lnSpc>
              <a:spcAft>
                <a:spcPts val="0"/>
              </a:spcAft>
            </a:pPr>
            <a:r>
              <a:rPr lang="fr-FR" sz="1200" i="1" u="sng" dirty="0">
                <a:latin typeface="Calibri" panose="020F0502020204030204" pitchFamily="34" charset="0"/>
              </a:rPr>
              <a:t>Voici ce que j’ai compris, dis-moi si c’est bien ça.</a:t>
            </a:r>
            <a:r>
              <a:rPr lang="fr-FR" sz="1200" dirty="0">
                <a:latin typeface="Calibri" panose="020F0502020204030204" pitchFamily="34" charset="0"/>
              </a:rPr>
              <a:t> Tu te sens bien quand tu as oublié une dose et tu te poses la question de savoir si les ARV sont nécessaires pour que tu restes en bonne santé.</a:t>
            </a:r>
            <a:endParaRPr lang="fr-FR" sz="1200" i="1" u="sng" dirty="0">
              <a:latin typeface="Calibri" panose="020F0502020204030204" pitchFamily="34" charset="0"/>
            </a:endParaRPr>
          </a:p>
        </p:txBody>
      </p:sp>
      <p:sp>
        <p:nvSpPr>
          <p:cNvPr id="2" name="TextBox 1"/>
          <p:cNvSpPr txBox="1"/>
          <p:nvPr/>
        </p:nvSpPr>
        <p:spPr>
          <a:xfrm>
            <a:off x="7001164" y="2286001"/>
            <a:ext cx="2133600" cy="2062103"/>
          </a:xfrm>
          <a:prstGeom prst="rect">
            <a:avLst/>
          </a:prstGeom>
          <a:solidFill>
            <a:schemeClr val="accent3">
              <a:lumMod val="60000"/>
              <a:lumOff val="40000"/>
            </a:schemeClr>
          </a:solidFill>
        </p:spPr>
        <p:txBody>
          <a:bodyPr wrap="square" rtlCol="0" anchor="ctr">
            <a:spAutoFit/>
          </a:bodyPr>
          <a:lstStyle/>
          <a:p>
            <a:r>
              <a:rPr lang="fr-FR" sz="3200" b="1" dirty="0">
                <a:latin typeface="Calibri" panose="020F0502020204030204" pitchFamily="34" charset="0"/>
              </a:rPr>
              <a:t>O</a:t>
            </a:r>
            <a:r>
              <a:rPr lang="fr-FR"/>
              <a:t>  </a:t>
            </a:r>
            <a:r>
              <a:rPr lang="fr-FR" sz="1200" dirty="0">
                <a:latin typeface="Calibri" panose="020F0502020204030204" pitchFamily="34" charset="0"/>
              </a:rPr>
              <a:t>Questions Ouvertes</a:t>
            </a:r>
            <a:endParaRPr lang="fr-FR" sz="2200" b="1" dirty="0">
              <a:latin typeface="Calibri" panose="020F0502020204030204" pitchFamily="34" charset="0"/>
            </a:endParaRPr>
          </a:p>
          <a:p>
            <a:r>
              <a:rPr lang="fr-FR" sz="3200" b="1" dirty="0">
                <a:latin typeface="Calibri" panose="020F0502020204030204" pitchFamily="34" charset="0"/>
              </a:rPr>
              <a:t>A</a:t>
            </a:r>
            <a:r>
              <a:rPr lang="fr-FR"/>
              <a:t>  </a:t>
            </a:r>
            <a:r>
              <a:rPr lang="fr-FR" sz="1200" dirty="0">
                <a:latin typeface="Calibri" panose="020F0502020204030204" pitchFamily="34" charset="0"/>
              </a:rPr>
              <a:t>Affirmation</a:t>
            </a:r>
            <a:endParaRPr lang="fr-FR" sz="2200" b="1" dirty="0">
              <a:latin typeface="Calibri" panose="020F0502020204030204" pitchFamily="34" charset="0"/>
            </a:endParaRPr>
          </a:p>
          <a:p>
            <a:r>
              <a:rPr lang="fr-FR" sz="3200" b="1" dirty="0">
                <a:latin typeface="Calibri" panose="020F0502020204030204" pitchFamily="34" charset="0"/>
              </a:rPr>
              <a:t>R</a:t>
            </a:r>
            <a:r>
              <a:rPr lang="fr-FR"/>
              <a:t>  </a:t>
            </a:r>
            <a:r>
              <a:rPr lang="fr-FR" sz="1200" dirty="0">
                <a:latin typeface="Calibri" panose="020F0502020204030204" pitchFamily="34" charset="0"/>
              </a:rPr>
              <a:t>Écoute active </a:t>
            </a:r>
            <a:endParaRPr lang="fr-FR" sz="2200" b="1" dirty="0">
              <a:latin typeface="Calibri" panose="020F0502020204030204" pitchFamily="34" charset="0"/>
            </a:endParaRPr>
          </a:p>
          <a:p>
            <a:r>
              <a:rPr lang="fr-FR" sz="3200" b="1" dirty="0">
                <a:latin typeface="Calibri" panose="020F0502020204030204" pitchFamily="34" charset="0"/>
              </a:rPr>
              <a:t>S</a:t>
            </a:r>
            <a:r>
              <a:rPr lang="fr-FR"/>
              <a:t>  </a:t>
            </a:r>
            <a:r>
              <a:rPr lang="fr-FR" sz="1200" dirty="0">
                <a:latin typeface="Calibri" panose="020F0502020204030204" pitchFamily="34" charset="0"/>
              </a:rPr>
              <a:t>Synthèses</a:t>
            </a:r>
            <a:endParaRPr lang="fr-FR" sz="2200" b="1" dirty="0">
              <a:latin typeface="Calibri" panose="020F0502020204030204" pitchFamily="34" charset="0"/>
            </a:endParaRPr>
          </a:p>
        </p:txBody>
      </p:sp>
    </p:spTree>
    <p:extLst>
      <p:ext uri="{BB962C8B-B14F-4D97-AF65-F5344CB8AC3E}">
        <p14:creationId xmlns:p14="http://schemas.microsoft.com/office/powerpoint/2010/main" val="1342039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6016</TotalTime>
  <Words>3229</Words>
  <Application>Microsoft Office PowerPoint</Application>
  <PresentationFormat>Custom</PresentationFormat>
  <Paragraphs>962</Paragraphs>
  <Slides>62</Slides>
  <Notes>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62</vt:i4>
      </vt:variant>
    </vt:vector>
  </HeadingPairs>
  <TitlesOfParts>
    <vt:vector size="73" baseType="lpstr">
      <vt:lpstr>Arial</vt:lpstr>
      <vt:lpstr>Book Antiqua</vt:lpstr>
      <vt:lpstr>Calibri</vt:lpstr>
      <vt:lpstr>Symbol</vt:lpstr>
      <vt:lpstr>Times New Roman</vt:lpstr>
      <vt:lpstr>Wingdings</vt:lpstr>
      <vt:lpstr>Office Theme</vt:lpstr>
      <vt:lpstr>Default Theme</vt:lpstr>
      <vt:lpstr>1_Default Theme</vt:lpstr>
      <vt:lpstr>2_Default Theme</vt:lpstr>
      <vt:lpstr>1_Office Theme</vt:lpstr>
      <vt:lpstr>PowerPoint Presentation</vt:lpstr>
      <vt:lpstr>PowerPoint Presentation</vt:lpstr>
      <vt:lpstr>Comment utiliser la présentation sur la surveillance de la charge virale et les conseils pour une meilleure observance</vt:lpstr>
      <vt:lpstr>PowerPoint Presentation</vt:lpstr>
      <vt:lpstr> Thème de la carte (également montré au                              patient)</vt:lpstr>
      <vt:lpstr>PowerPoint Presentation</vt:lpstr>
      <vt:lpstr>Bonnes compétences en matière de conseil et de communication</vt:lpstr>
      <vt:lpstr>PowerPoint Presentation</vt:lpstr>
      <vt:lpstr>Bonnes compétences en matière de conseil et de communication (suite)</vt:lpstr>
      <vt:lpstr>PowerPoint Presentation</vt:lpstr>
      <vt:lpstr>PowerPoint Presentation</vt:lpstr>
      <vt:lpstr>PowerPoint Presentation</vt:lpstr>
      <vt:lpstr>THÈMES DES AIDE-MÉMOIRE CONSEILS</vt:lpstr>
      <vt:lpstr> 1. Tu commences à prendre des ARV</vt:lpstr>
      <vt:lpstr> 1. Tu commences à prendre des ARV</vt:lpstr>
      <vt:lpstr> 2. Qu’est-ce qu’une charge virale ?</vt:lpstr>
      <vt:lpstr>PowerPoint Presentation</vt:lpstr>
      <vt:lpstr> 3. En quoi une charge virale faible est une bonne chose ?</vt:lpstr>
      <vt:lpstr>PowerPoint Presentation</vt:lpstr>
      <vt:lpstr> 4. La charge virale est FAIBLE</vt:lpstr>
      <vt:lpstr>PowerPoint Presentation</vt:lpstr>
      <vt:lpstr> 5. Maintenir le virus à un faible niveau</vt:lpstr>
      <vt:lpstr>PowerPoint Presentation</vt:lpstr>
      <vt:lpstr> 6. La charge virale est ÉLEVÉE</vt:lpstr>
      <vt:lpstr> 6. La charge virale est ÉLEVÉE</vt:lpstr>
      <vt:lpstr> 7. Comment prends-tu tes ARV ?</vt:lpstr>
      <vt:lpstr>PowerPoint Presentation</vt:lpstr>
      <vt:lpstr> 8. Pourquoi as-tu du mal à prendre tes ARV ?</vt:lpstr>
      <vt:lpstr>PowerPoint Presentation</vt:lpstr>
      <vt:lpstr> 9. Pourquoi as-tu du mal à prendre tes ARV ?</vt:lpstr>
      <vt:lpstr>PowerPoint Presentation</vt:lpstr>
      <vt:lpstr> 10. Pourquoi as-tu du mal à prendre tes ARV ?</vt:lpstr>
      <vt:lpstr>PowerPoint Presentation</vt:lpstr>
      <vt:lpstr> 11. Conseils pour améliorer la prise des ARV</vt:lpstr>
      <vt:lpstr> 11. Conseils pour améliorer la prise des ARV</vt:lpstr>
      <vt:lpstr> 12. Conseils pour améliorer la prise des ARV</vt:lpstr>
      <vt:lpstr> 12. Conseils pour améliorer la prise des ARV</vt:lpstr>
      <vt:lpstr> 13. Conseils pour améliorer la prise des ARV</vt:lpstr>
      <vt:lpstr> 13. Conseils pour améliorer la prise des ARV</vt:lpstr>
      <vt:lpstr> 14. Aide supplémentaire pour prendre les ARV</vt:lpstr>
      <vt:lpstr> 14. Aide supplémentaire pour prendre les      ARV</vt:lpstr>
      <vt:lpstr> 15. Penser à prendre ses ARV</vt:lpstr>
      <vt:lpstr> 15. Penser à prendre ses ARV</vt:lpstr>
      <vt:lpstr> 16. Comprendre tes ARV</vt:lpstr>
      <vt:lpstr> 16. Comprendre tes ARV</vt:lpstr>
      <vt:lpstr> 17. Simplifier la tâche</vt:lpstr>
      <vt:lpstr> 17. Simplifier la tâche</vt:lpstr>
      <vt:lpstr> 18. Conseils pour avaler les comprimés</vt:lpstr>
      <vt:lpstr> 18. Conseils pour avaler les comprimés</vt:lpstr>
      <vt:lpstr> 19. À qui se confier et pourquoi</vt:lpstr>
      <vt:lpstr> 19. À qui se confier et pourquoi</vt:lpstr>
      <vt:lpstr> 20. Prendre tes ARV en main</vt:lpstr>
      <vt:lpstr> 20. Prendre tes ARV en main</vt:lpstr>
      <vt:lpstr> 21. Suivre tes prises d’ARV</vt:lpstr>
      <vt:lpstr>PowerPoint Presentation</vt:lpstr>
      <vt:lpstr> 22. Tu as réussi à réduire ta charge virale</vt:lpstr>
      <vt:lpstr>PowerPoint Presentation</vt:lpstr>
      <vt:lpstr> 23. Maintenir le virus à un faible niveau</vt:lpstr>
      <vt:lpstr> 23. Maintenir le virus à un faible niveau</vt:lpstr>
      <vt:lpstr> 24. Les ARV ne fonctionnent pas bien</vt:lpstr>
      <vt:lpstr>PowerPoint Presentation</vt:lpstr>
      <vt:lpstr>PowerPoint Presentation</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Braaten, Mollie R.</cp:lastModifiedBy>
  <cp:revision>92</cp:revision>
  <dcterms:created xsi:type="dcterms:W3CDTF">2017-04-24T16:06:52Z</dcterms:created>
  <dcterms:modified xsi:type="dcterms:W3CDTF">2018-05-15T20:58:40Z</dcterms:modified>
</cp:coreProperties>
</file>